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Lst>
  <p:notesMasterIdLst>
    <p:notesMasterId r:id="rId15"/>
  </p:notesMasterIdLst>
  <p:sldIdLst>
    <p:sldId id="257" r:id="rId3"/>
    <p:sldId id="258" r:id="rId4"/>
    <p:sldId id="274" r:id="rId5"/>
    <p:sldId id="260" r:id="rId6"/>
    <p:sldId id="262" r:id="rId7"/>
    <p:sldId id="263" r:id="rId8"/>
    <p:sldId id="264" r:id="rId9"/>
    <p:sldId id="277" r:id="rId10"/>
    <p:sldId id="288" r:id="rId11"/>
    <p:sldId id="287" r:id="rId12"/>
    <p:sldId id="278" r:id="rId13"/>
    <p:sldId id="270" r:id="rId14"/>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F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94660"/>
  </p:normalViewPr>
  <p:slideViewPr>
    <p:cSldViewPr snapToGrid="0">
      <p:cViewPr varScale="1">
        <p:scale>
          <a:sx n="109" d="100"/>
          <a:sy n="109" d="100"/>
        </p:scale>
        <p:origin x="19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84AE4-8278-4462-A6B1-57C96390624B}" type="datetimeFigureOut">
              <a:rPr lang="ko-KR" altLang="en-US" smtClean="0"/>
              <a:t>2015-11-04</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31FE66-D252-4A5B-8677-ECDFEE8F82EF}" type="slidenum">
              <a:rPr lang="ko-KR" altLang="en-US" smtClean="0"/>
              <a:t>‹#›</a:t>
            </a:fld>
            <a:endParaRPr lang="ko-KR" altLang="en-US"/>
          </a:p>
        </p:txBody>
      </p:sp>
    </p:spTree>
    <p:extLst>
      <p:ext uri="{BB962C8B-B14F-4D97-AF65-F5344CB8AC3E}">
        <p14:creationId xmlns:p14="http://schemas.microsoft.com/office/powerpoint/2010/main" val="314623330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1</a:t>
            </a:fld>
            <a:endParaRPr lang="ko-KR" altLang="en-US">
              <a:solidFill>
                <a:prstClr val="black"/>
              </a:solidFill>
            </a:endParaRPr>
          </a:p>
        </p:txBody>
      </p:sp>
    </p:spTree>
    <p:extLst>
      <p:ext uri="{BB962C8B-B14F-4D97-AF65-F5344CB8AC3E}">
        <p14:creationId xmlns:p14="http://schemas.microsoft.com/office/powerpoint/2010/main" val="2079011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b="1" dirty="0" smtClean="0">
                <a:latin typeface="Open Sans" panose="020B0606030504020204" pitchFamily="34" charset="0"/>
                <a:ea typeface="Open Sans" panose="020B0606030504020204" pitchFamily="34" charset="0"/>
                <a:cs typeface="Open Sans" panose="020B0606030504020204" pitchFamily="34" charset="0"/>
              </a:rPr>
              <a:t>T</a:t>
            </a:r>
            <a:r>
              <a:rPr lang="en-US" altLang="ko-KR" dirty="0" smtClean="0">
                <a:latin typeface="Open Sans" panose="020B0606030504020204" pitchFamily="34" charset="0"/>
                <a:ea typeface="Open Sans" panose="020B0606030504020204" pitchFamily="34" charset="0"/>
                <a:cs typeface="Open Sans" panose="020B0606030504020204" pitchFamily="34" charset="0"/>
              </a:rPr>
              <a:t>his is also indicated by the </a:t>
            </a:r>
            <a:r>
              <a:rPr lang="en-US" altLang="ko-KR" b="1" dirty="0" smtClean="0">
                <a:latin typeface="Open Sans" panose="020B0606030504020204" pitchFamily="34" charset="0"/>
                <a:ea typeface="Open Sans" panose="020B0606030504020204" pitchFamily="34" charset="0"/>
                <a:cs typeface="Open Sans" panose="020B0606030504020204" pitchFamily="34" charset="0"/>
              </a:rPr>
              <a:t>appearance of the outer upper limiter current </a:t>
            </a:r>
            <a:r>
              <a:rPr lang="en-US" altLang="ko-KR" dirty="0" smtClean="0">
                <a:latin typeface="Open Sans" panose="020B0606030504020204" pitchFamily="34" charset="0"/>
                <a:ea typeface="Open Sans" panose="020B0606030504020204" pitchFamily="34" charset="0"/>
                <a:cs typeface="Open Sans" panose="020B0606030504020204" pitchFamily="34" charset="0"/>
              </a:rPr>
              <a:t>at the same time of plasma current decrease as shown in same figure.</a:t>
            </a:r>
          </a:p>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11</a:t>
            </a:fld>
            <a:endParaRPr lang="ko-KR" altLang="en-US">
              <a:solidFill>
                <a:prstClr val="black"/>
              </a:solidFill>
            </a:endParaRPr>
          </a:p>
        </p:txBody>
      </p:sp>
    </p:spTree>
    <p:extLst>
      <p:ext uri="{BB962C8B-B14F-4D97-AF65-F5344CB8AC3E}">
        <p14:creationId xmlns:p14="http://schemas.microsoft.com/office/powerpoint/2010/main" val="1974403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12</a:t>
            </a:fld>
            <a:endParaRPr lang="ko-KR" altLang="en-US">
              <a:solidFill>
                <a:prstClr val="black"/>
              </a:solidFill>
            </a:endParaRPr>
          </a:p>
        </p:txBody>
      </p:sp>
    </p:spTree>
    <p:extLst>
      <p:ext uri="{BB962C8B-B14F-4D97-AF65-F5344CB8AC3E}">
        <p14:creationId xmlns:p14="http://schemas.microsoft.com/office/powerpoint/2010/main" val="154777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2</a:t>
            </a:fld>
            <a:endParaRPr lang="ko-KR" altLang="en-US">
              <a:solidFill>
                <a:prstClr val="black"/>
              </a:solidFill>
            </a:endParaRPr>
          </a:p>
        </p:txBody>
      </p:sp>
    </p:spTree>
    <p:extLst>
      <p:ext uri="{BB962C8B-B14F-4D97-AF65-F5344CB8AC3E}">
        <p14:creationId xmlns:p14="http://schemas.microsoft.com/office/powerpoint/2010/main" val="2665545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3</a:t>
            </a:fld>
            <a:endParaRPr lang="ko-KR" altLang="en-US">
              <a:solidFill>
                <a:prstClr val="black"/>
              </a:solidFill>
            </a:endParaRPr>
          </a:p>
        </p:txBody>
      </p:sp>
    </p:spTree>
    <p:extLst>
      <p:ext uri="{BB962C8B-B14F-4D97-AF65-F5344CB8AC3E}">
        <p14:creationId xmlns:p14="http://schemas.microsoft.com/office/powerpoint/2010/main" val="305541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dirty="0" smtClean="0">
                <a:solidFill>
                  <a:srgbClr val="000000"/>
                </a:solidFill>
                <a:latin typeface="Times" panose="02020603050405020304" pitchFamily="18" charset="0"/>
                <a:ea typeface="+mn-ea"/>
                <a:cs typeface="Times New Roman" panose="02020603050405020304" pitchFamily="18" charset="0"/>
              </a:rPr>
              <a:t>A schematic diagram of pulsed electron source is depicted in figure 1. As the size of the arc channel is defined by the washer stacks, the length and diameter of the typical arc channel formed in the electron source are 26 mm and 10mm, respectively. </a:t>
            </a:r>
          </a:p>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4</a:t>
            </a:fld>
            <a:endParaRPr lang="ko-KR" altLang="en-US">
              <a:solidFill>
                <a:prstClr val="black"/>
              </a:solidFill>
            </a:endParaRPr>
          </a:p>
        </p:txBody>
      </p:sp>
    </p:spTree>
    <p:extLst>
      <p:ext uri="{BB962C8B-B14F-4D97-AF65-F5344CB8AC3E}">
        <p14:creationId xmlns:p14="http://schemas.microsoft.com/office/powerpoint/2010/main" val="355608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5</a:t>
            </a:fld>
            <a:endParaRPr lang="ko-KR" altLang="en-US">
              <a:solidFill>
                <a:prstClr val="black"/>
              </a:solidFill>
            </a:endParaRPr>
          </a:p>
        </p:txBody>
      </p:sp>
    </p:spTree>
    <p:extLst>
      <p:ext uri="{BB962C8B-B14F-4D97-AF65-F5344CB8AC3E}">
        <p14:creationId xmlns:p14="http://schemas.microsoft.com/office/powerpoint/2010/main" val="3337758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6</a:t>
            </a:fld>
            <a:endParaRPr lang="ko-KR" altLang="en-US">
              <a:solidFill>
                <a:prstClr val="black"/>
              </a:solidFill>
            </a:endParaRPr>
          </a:p>
        </p:txBody>
      </p:sp>
    </p:spTree>
    <p:extLst>
      <p:ext uri="{BB962C8B-B14F-4D97-AF65-F5344CB8AC3E}">
        <p14:creationId xmlns:p14="http://schemas.microsoft.com/office/powerpoint/2010/main" val="248472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7</a:t>
            </a:fld>
            <a:endParaRPr lang="ko-KR" altLang="en-US">
              <a:solidFill>
                <a:prstClr val="black"/>
              </a:solidFill>
            </a:endParaRPr>
          </a:p>
        </p:txBody>
      </p:sp>
    </p:spTree>
    <p:extLst>
      <p:ext uri="{BB962C8B-B14F-4D97-AF65-F5344CB8AC3E}">
        <p14:creationId xmlns:p14="http://schemas.microsoft.com/office/powerpoint/2010/main" val="2717098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solidFill>
                <a:schemeClr val="tx1"/>
              </a:solidFill>
            </a:endParaRPr>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9</a:t>
            </a:fld>
            <a:endParaRPr lang="ko-KR" altLang="en-US">
              <a:solidFill>
                <a:prstClr val="black"/>
              </a:solidFill>
            </a:endParaRPr>
          </a:p>
        </p:txBody>
      </p:sp>
    </p:spTree>
    <p:extLst>
      <p:ext uri="{BB962C8B-B14F-4D97-AF65-F5344CB8AC3E}">
        <p14:creationId xmlns:p14="http://schemas.microsoft.com/office/powerpoint/2010/main" val="228344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solidFill>
                  <a:prstClr val="black"/>
                </a:solidFill>
              </a:rPr>
              <a:pPr>
                <a:defRPr/>
              </a:pPr>
              <a:t>10</a:t>
            </a:fld>
            <a:endParaRPr lang="ko-KR" altLang="en-US">
              <a:solidFill>
                <a:prstClr val="black"/>
              </a:solidFill>
            </a:endParaRPr>
          </a:p>
        </p:txBody>
      </p:sp>
    </p:spTree>
    <p:extLst>
      <p:ext uri="{BB962C8B-B14F-4D97-AF65-F5344CB8AC3E}">
        <p14:creationId xmlns:p14="http://schemas.microsoft.com/office/powerpoint/2010/main" val="290209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및 다이어그램 또는 조직도">
    <p:spTree>
      <p:nvGrpSpPr>
        <p:cNvPr id="1" name=""/>
        <p:cNvGrpSpPr/>
        <p:nvPr/>
      </p:nvGrpSpPr>
      <p:grpSpPr>
        <a:xfrm>
          <a:off x="0" y="0"/>
          <a:ext cx="0" cy="0"/>
          <a:chOff x="0" y="0"/>
          <a:chExt cx="0" cy="0"/>
        </a:xfrm>
      </p:grpSpPr>
      <p:sp>
        <p:nvSpPr>
          <p:cNvPr id="3" name="TextBox 2"/>
          <p:cNvSpPr txBox="1"/>
          <p:nvPr userDrawn="1"/>
        </p:nvSpPr>
        <p:spPr>
          <a:xfrm>
            <a:off x="77788" y="6381750"/>
            <a:ext cx="1076325" cy="338138"/>
          </a:xfrm>
          <a:prstGeom prst="rect">
            <a:avLst/>
          </a:prstGeom>
          <a:noFill/>
        </p:spPr>
        <p:txBody>
          <a:bodyPr>
            <a:spAutoFit/>
          </a:bodyPr>
          <a:lstStyle/>
          <a:p>
            <a:pPr>
              <a:defRPr/>
            </a:pPr>
            <a:fld id="{2BA6DD64-64BF-4AE7-BD62-935BC8C44DD5}" type="slidenum">
              <a:rPr lang="en-US" altLang="ko-KR" sz="1600" smtClean="0">
                <a:solidFill>
                  <a:srgbClr val="000000"/>
                </a:solidFill>
                <a:latin typeface="Arial Black" pitchFamily="34" charset="0"/>
              </a:rPr>
              <a:pPr>
                <a:defRPr/>
              </a:pPr>
              <a:t>‹#›</a:t>
            </a:fld>
            <a:r>
              <a:rPr lang="en-US" altLang="ko-KR" sz="1200" dirty="0" smtClean="0">
                <a:solidFill>
                  <a:srgbClr val="000000"/>
                </a:solidFill>
                <a:latin typeface="Arial Black" pitchFamily="34" charset="0"/>
              </a:rPr>
              <a:t>/12</a:t>
            </a:r>
            <a:endParaRPr lang="ko-KR" altLang="en-US" sz="1200" dirty="0">
              <a:solidFill>
                <a:srgbClr val="000000"/>
              </a:solidFill>
              <a:latin typeface="Arial Black" pitchFamily="34" charset="0"/>
            </a:endParaRPr>
          </a:p>
        </p:txBody>
      </p:sp>
      <p:sp>
        <p:nvSpPr>
          <p:cNvPr id="13" name="제목 1"/>
          <p:cNvSpPr>
            <a:spLocks noGrp="1"/>
          </p:cNvSpPr>
          <p:nvPr>
            <p:ph type="title"/>
          </p:nvPr>
        </p:nvSpPr>
        <p:spPr>
          <a:xfrm>
            <a:off x="625464" y="1"/>
            <a:ext cx="8447099" cy="712788"/>
          </a:xfrm>
          <a:prstGeom prst="rect">
            <a:avLst/>
          </a:prstGeom>
        </p:spPr>
        <p:txBody>
          <a:bodyPr anchor="b"/>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20864207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85786" y="1643050"/>
            <a:ext cx="2814630" cy="1470025"/>
          </a:xfrm>
          <a:prstGeom prst="rect">
            <a:avLst/>
          </a:prstGeom>
        </p:spPr>
        <p:txBody>
          <a:bodyP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085848" y="3500438"/>
            <a:ext cx="2200268"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
        <p:nvSpPr>
          <p:cNvPr id="6" name="Rectangle 74"/>
          <p:cNvSpPr>
            <a:spLocks noChangeArrowheads="1"/>
          </p:cNvSpPr>
          <p:nvPr userDrawn="1"/>
        </p:nvSpPr>
        <p:spPr bwMode="auto">
          <a:xfrm>
            <a:off x="0" y="0"/>
            <a:ext cx="9144000" cy="917568"/>
          </a:xfrm>
          <a:prstGeom prst="rect">
            <a:avLst/>
          </a:prstGeom>
          <a:gradFill flip="none" rotWithShape="1">
            <a:gsLst>
              <a:gs pos="0">
                <a:srgbClr val="192C4B">
                  <a:alpha val="92000"/>
                </a:srgbClr>
              </a:gs>
              <a:gs pos="25000">
                <a:srgbClr val="2F5491"/>
              </a:gs>
              <a:gs pos="66000">
                <a:srgbClr val="213B65"/>
              </a:gs>
              <a:gs pos="91000">
                <a:srgbClr val="213B65"/>
              </a:gs>
              <a:gs pos="100000">
                <a:schemeClr val="bg1">
                  <a:lumMod val="75000"/>
                </a:schemeClr>
              </a:gs>
            </a:gsLst>
            <a:lin ang="4800000" scaled="0"/>
            <a:tileRect/>
          </a:gradFill>
          <a:ln w="9525" algn="ctr">
            <a:no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7" name="Rectangle 74"/>
          <p:cNvSpPr>
            <a:spLocks noChangeArrowheads="1"/>
          </p:cNvSpPr>
          <p:nvPr userDrawn="1"/>
        </p:nvSpPr>
        <p:spPr bwMode="auto">
          <a:xfrm>
            <a:off x="0" y="588546"/>
            <a:ext cx="9144000" cy="329022"/>
          </a:xfrm>
          <a:prstGeom prst="rect">
            <a:avLst/>
          </a:prstGeom>
          <a:gradFill flip="none" rotWithShape="1">
            <a:gsLst>
              <a:gs pos="85000">
                <a:schemeClr val="bg1">
                  <a:lumMod val="95000"/>
                  <a:alpha val="0"/>
                </a:schemeClr>
              </a:gs>
              <a:gs pos="100000">
                <a:schemeClr val="bg1">
                  <a:lumMod val="75000"/>
                  <a:alpha val="69000"/>
                </a:schemeClr>
              </a:gs>
            </a:gsLst>
            <a:lin ang="5400000" scaled="1"/>
            <a:tileRect/>
          </a:gradFill>
          <a:ln w="9525" algn="ctr">
            <a:no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8" name="Text Box 28"/>
          <p:cNvSpPr txBox="1">
            <a:spLocks noChangeArrowheads="1"/>
          </p:cNvSpPr>
          <p:nvPr userDrawn="1"/>
        </p:nvSpPr>
        <p:spPr bwMode="auto">
          <a:xfrm>
            <a:off x="1343025" y="0"/>
            <a:ext cx="6816725" cy="477838"/>
          </a:xfrm>
          <a:prstGeom prst="rect">
            <a:avLst/>
          </a:prstGeom>
          <a:noFill/>
          <a:ln w="9525" algn="ctr">
            <a:noFill/>
            <a:miter lim="800000"/>
            <a:headEnd/>
            <a:tailEnd/>
          </a:ln>
          <a:effectLst/>
        </p:spPr>
        <p:txBody>
          <a:bodyPr>
            <a:spAutoFit/>
          </a:bodyPr>
          <a:lstStyle/>
          <a:p>
            <a:pPr algn="r" fontAlgn="base">
              <a:spcBef>
                <a:spcPct val="50000"/>
              </a:spcBef>
              <a:spcAft>
                <a:spcPct val="0"/>
              </a:spcAft>
              <a:defRPr/>
            </a:pPr>
            <a:endParaRPr kumimoji="1" lang="en-US" altLang="ko-KR" sz="1000" dirty="0">
              <a:solidFill>
                <a:srgbClr val="FFFFFF"/>
              </a:solidFill>
              <a:ea typeface="Elegant" pitchFamily="2" charset="-127"/>
            </a:endParaRPr>
          </a:p>
          <a:p>
            <a:pPr algn="r" fontAlgn="base">
              <a:spcBef>
                <a:spcPct val="50000"/>
              </a:spcBef>
              <a:spcAft>
                <a:spcPct val="0"/>
              </a:spcAft>
              <a:defRPr/>
            </a:pPr>
            <a:endParaRPr kumimoji="1" lang="en-US" altLang="ko-KR" sz="1000" dirty="0">
              <a:solidFill>
                <a:srgbClr val="FFFFFF"/>
              </a:solidFill>
              <a:ea typeface="Elegant" pitchFamily="2" charset="-127"/>
            </a:endParaRPr>
          </a:p>
        </p:txBody>
      </p:sp>
      <p:sp>
        <p:nvSpPr>
          <p:cNvPr id="9" name="Line 44"/>
          <p:cNvSpPr>
            <a:spLocks noChangeShapeType="1"/>
          </p:cNvSpPr>
          <p:nvPr userDrawn="1"/>
        </p:nvSpPr>
        <p:spPr bwMode="auto">
          <a:xfrm>
            <a:off x="-1588" y="922338"/>
            <a:ext cx="8999538" cy="0"/>
          </a:xfrm>
          <a:prstGeom prst="line">
            <a:avLst/>
          </a:prstGeom>
          <a:noFill/>
          <a:ln w="19050">
            <a:solidFill>
              <a:schemeClr val="tx1"/>
            </a:solidFill>
            <a:round/>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10" name="Rectangle 45"/>
          <p:cNvSpPr>
            <a:spLocks noChangeArrowheads="1"/>
          </p:cNvSpPr>
          <p:nvPr userDrawn="1"/>
        </p:nvSpPr>
        <p:spPr bwMode="auto">
          <a:xfrm>
            <a:off x="8778875" y="890588"/>
            <a:ext cx="360363" cy="36512"/>
          </a:xfrm>
          <a:prstGeom prst="rect">
            <a:avLst/>
          </a:prstGeom>
          <a:solidFill>
            <a:schemeClr val="tx1"/>
          </a:solidFill>
          <a:ln w="9525" algn="ctr">
            <a:solidFill>
              <a:schemeClr val="tx1"/>
            </a:solid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12" name="Text Box 41"/>
          <p:cNvSpPr txBox="1">
            <a:spLocks noChangeArrowheads="1"/>
          </p:cNvSpPr>
          <p:nvPr userDrawn="1"/>
        </p:nvSpPr>
        <p:spPr bwMode="auto">
          <a:xfrm>
            <a:off x="73025" y="687388"/>
            <a:ext cx="541338" cy="228600"/>
          </a:xfrm>
          <a:prstGeom prst="rect">
            <a:avLst/>
          </a:prstGeom>
          <a:noFill/>
          <a:ln w="9525">
            <a:noFill/>
            <a:miter lim="800000"/>
            <a:headEnd/>
            <a:tailEnd/>
          </a:ln>
          <a:effectLst/>
        </p:spPr>
        <p:txBody>
          <a:bodyPr>
            <a:spAutoFit/>
          </a:bodyPr>
          <a:lstStyle/>
          <a:p>
            <a:pPr fontAlgn="base">
              <a:spcBef>
                <a:spcPct val="50000"/>
              </a:spcBef>
              <a:spcAft>
                <a:spcPct val="0"/>
              </a:spcAft>
              <a:defRPr/>
            </a:pPr>
            <a:endParaRPr kumimoji="1" lang="ko-KR" altLang="ko-KR" sz="900" dirty="0">
              <a:solidFill>
                <a:srgbClr val="FFFFFF"/>
              </a:solidFill>
              <a:latin typeface="Tahoma" pitchFamily="34" charset="0"/>
            </a:endParaRPr>
          </a:p>
        </p:txBody>
      </p:sp>
      <p:sp>
        <p:nvSpPr>
          <p:cNvPr id="13" name="Rectangle 34"/>
          <p:cNvSpPr>
            <a:spLocks noChangeArrowheads="1"/>
          </p:cNvSpPr>
          <p:nvPr userDrawn="1"/>
        </p:nvSpPr>
        <p:spPr bwMode="auto">
          <a:xfrm>
            <a:off x="61913" y="134938"/>
            <a:ext cx="563562" cy="662045"/>
          </a:xfrm>
          <a:prstGeom prst="rect">
            <a:avLst/>
          </a:prstGeom>
          <a:gradFill rotWithShape="1">
            <a:gsLst>
              <a:gs pos="0">
                <a:srgbClr val="5F5F5F"/>
              </a:gs>
              <a:gs pos="100000">
                <a:srgbClr val="5F5F5F">
                  <a:gamma/>
                  <a:shade val="46275"/>
                  <a:invGamma/>
                </a:srgbClr>
              </a:gs>
            </a:gsLst>
            <a:lin ang="2700000" scaled="1"/>
          </a:gradFill>
          <a:ln w="9525">
            <a:no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14" name="Text Box 41"/>
          <p:cNvSpPr txBox="1">
            <a:spLocks noChangeArrowheads="1"/>
          </p:cNvSpPr>
          <p:nvPr userDrawn="1"/>
        </p:nvSpPr>
        <p:spPr bwMode="auto">
          <a:xfrm>
            <a:off x="73047" y="687430"/>
            <a:ext cx="541294" cy="228558"/>
          </a:xfrm>
          <a:prstGeom prst="rect">
            <a:avLst/>
          </a:prstGeom>
          <a:noFill/>
          <a:ln w="9525">
            <a:noFill/>
            <a:miter lim="800000"/>
            <a:headEnd/>
            <a:tailEnd/>
          </a:ln>
          <a:effectLst/>
        </p:spPr>
        <p:txBody>
          <a:bodyPr>
            <a:spAutoFit/>
          </a:bodyPr>
          <a:lstStyle/>
          <a:p>
            <a:pPr fontAlgn="base">
              <a:spcBef>
                <a:spcPct val="50000"/>
              </a:spcBef>
              <a:spcAft>
                <a:spcPct val="0"/>
              </a:spcAft>
              <a:defRPr/>
            </a:pPr>
            <a:endParaRPr kumimoji="1" lang="ko-KR" altLang="ko-KR" sz="900" dirty="0">
              <a:solidFill>
                <a:srgbClr val="FFFFFF"/>
              </a:solidFill>
              <a:latin typeface="Tahoma" pitchFamily="34" charset="0"/>
            </a:endParaRPr>
          </a:p>
        </p:txBody>
      </p:sp>
      <p:pic>
        <p:nvPicPr>
          <p:cNvPr id="15" name="Picture 2" descr="E:\Data\1_연구\1_VEST\관련사진\20111017_ICON\VEST_IC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307" y="111498"/>
            <a:ext cx="714060" cy="714060"/>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8080" r="11360"/>
          <a:stretch/>
        </p:blipFill>
        <p:spPr>
          <a:xfrm>
            <a:off x="4003974" y="1988840"/>
            <a:ext cx="2381367" cy="2700000"/>
          </a:xfrm>
          <a:prstGeom prst="rect">
            <a:avLst/>
          </a:prstGeom>
        </p:spPr>
      </p:pic>
      <p:pic>
        <p:nvPicPr>
          <p:cNvPr id="5" name="그림 4"/>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2200" r="10521"/>
          <a:stretch/>
        </p:blipFill>
        <p:spPr>
          <a:xfrm>
            <a:off x="6385341" y="1988840"/>
            <a:ext cx="2608163" cy="2700000"/>
          </a:xfrm>
          <a:prstGeom prst="rect">
            <a:avLst/>
          </a:prstGeom>
        </p:spPr>
      </p:pic>
    </p:spTree>
    <p:extLst>
      <p:ext uri="{BB962C8B-B14F-4D97-AF65-F5344CB8AC3E}">
        <p14:creationId xmlns:p14="http://schemas.microsoft.com/office/powerpoint/2010/main" val="12233632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제목 및 다이어그램 또는 조직도">
    <p:spTree>
      <p:nvGrpSpPr>
        <p:cNvPr id="1" name=""/>
        <p:cNvGrpSpPr/>
        <p:nvPr/>
      </p:nvGrpSpPr>
      <p:grpSpPr>
        <a:xfrm>
          <a:off x="0" y="0"/>
          <a:ext cx="0" cy="0"/>
          <a:chOff x="0" y="0"/>
          <a:chExt cx="0" cy="0"/>
        </a:xfrm>
      </p:grpSpPr>
      <p:sp>
        <p:nvSpPr>
          <p:cNvPr id="3" name="TextBox 2"/>
          <p:cNvSpPr txBox="1"/>
          <p:nvPr userDrawn="1"/>
        </p:nvSpPr>
        <p:spPr>
          <a:xfrm>
            <a:off x="77788" y="6381750"/>
            <a:ext cx="1076325" cy="338138"/>
          </a:xfrm>
          <a:prstGeom prst="rect">
            <a:avLst/>
          </a:prstGeom>
          <a:noFill/>
        </p:spPr>
        <p:txBody>
          <a:bodyPr>
            <a:spAutoFit/>
          </a:bodyPr>
          <a:lstStyle/>
          <a:p>
            <a:pPr>
              <a:defRPr/>
            </a:pPr>
            <a:fld id="{2BA6DD64-64BF-4AE7-BD62-935BC8C44DD5}" type="slidenum">
              <a:rPr lang="en-US" altLang="ko-KR" sz="1600" smtClean="0">
                <a:solidFill>
                  <a:srgbClr val="000000"/>
                </a:solidFill>
                <a:latin typeface="Arial Black" pitchFamily="34" charset="0"/>
              </a:rPr>
              <a:pPr>
                <a:defRPr/>
              </a:pPr>
              <a:t>‹#›</a:t>
            </a:fld>
            <a:r>
              <a:rPr lang="en-US" altLang="ko-KR" sz="1200" dirty="0" smtClean="0">
                <a:solidFill>
                  <a:srgbClr val="000000"/>
                </a:solidFill>
                <a:latin typeface="Arial Black" pitchFamily="34" charset="0"/>
              </a:rPr>
              <a:t>/12</a:t>
            </a:r>
            <a:endParaRPr lang="ko-KR" altLang="en-US" sz="1200" dirty="0">
              <a:solidFill>
                <a:srgbClr val="000000"/>
              </a:solidFill>
              <a:latin typeface="Arial Black" pitchFamily="34" charset="0"/>
            </a:endParaRPr>
          </a:p>
        </p:txBody>
      </p:sp>
      <p:sp>
        <p:nvSpPr>
          <p:cNvPr id="13" name="제목 1"/>
          <p:cNvSpPr>
            <a:spLocks noGrp="1"/>
          </p:cNvSpPr>
          <p:nvPr>
            <p:ph type="title"/>
          </p:nvPr>
        </p:nvSpPr>
        <p:spPr>
          <a:xfrm>
            <a:off x="625464" y="1"/>
            <a:ext cx="8447099" cy="712788"/>
          </a:xfrm>
          <a:prstGeom prst="rect">
            <a:avLst/>
          </a:prstGeom>
        </p:spPr>
        <p:txBody>
          <a:bodyPr anchor="b"/>
          <a:lstStyle/>
          <a:p>
            <a:r>
              <a:rPr lang="ko-KR" altLang="en-US" dirty="0" smtClean="0"/>
              <a:t>마스터 제목 스타일 편집</a:t>
            </a:r>
            <a:endParaRPr lang="ko-KR" altLang="en-US" dirty="0"/>
          </a:p>
        </p:txBody>
      </p:sp>
    </p:spTree>
    <p:extLst>
      <p:ext uri="{BB962C8B-B14F-4D97-AF65-F5344CB8AC3E}">
        <p14:creationId xmlns:p14="http://schemas.microsoft.com/office/powerpoint/2010/main" val="20602163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85786" y="1643050"/>
            <a:ext cx="2814630" cy="1470025"/>
          </a:xfrm>
          <a:prstGeom prst="rect">
            <a:avLst/>
          </a:prstGeom>
        </p:spPr>
        <p:txBody>
          <a:bodyP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085848" y="3500438"/>
            <a:ext cx="2200268"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
        <p:nvSpPr>
          <p:cNvPr id="6" name="Rectangle 74"/>
          <p:cNvSpPr>
            <a:spLocks noChangeArrowheads="1"/>
          </p:cNvSpPr>
          <p:nvPr userDrawn="1"/>
        </p:nvSpPr>
        <p:spPr bwMode="auto">
          <a:xfrm>
            <a:off x="0" y="0"/>
            <a:ext cx="9144000" cy="917568"/>
          </a:xfrm>
          <a:prstGeom prst="rect">
            <a:avLst/>
          </a:prstGeom>
          <a:gradFill flip="none" rotWithShape="1">
            <a:gsLst>
              <a:gs pos="0">
                <a:srgbClr val="192C4B">
                  <a:alpha val="92000"/>
                </a:srgbClr>
              </a:gs>
              <a:gs pos="25000">
                <a:srgbClr val="2F5491"/>
              </a:gs>
              <a:gs pos="66000">
                <a:srgbClr val="213B65"/>
              </a:gs>
              <a:gs pos="91000">
                <a:srgbClr val="213B65"/>
              </a:gs>
              <a:gs pos="100000">
                <a:schemeClr val="bg1">
                  <a:lumMod val="75000"/>
                </a:schemeClr>
              </a:gs>
            </a:gsLst>
            <a:lin ang="4800000" scaled="0"/>
            <a:tileRect/>
          </a:gradFill>
          <a:ln w="9525" algn="ctr">
            <a:no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7" name="Rectangle 74"/>
          <p:cNvSpPr>
            <a:spLocks noChangeArrowheads="1"/>
          </p:cNvSpPr>
          <p:nvPr userDrawn="1"/>
        </p:nvSpPr>
        <p:spPr bwMode="auto">
          <a:xfrm>
            <a:off x="0" y="588546"/>
            <a:ext cx="9144000" cy="329022"/>
          </a:xfrm>
          <a:prstGeom prst="rect">
            <a:avLst/>
          </a:prstGeom>
          <a:gradFill flip="none" rotWithShape="1">
            <a:gsLst>
              <a:gs pos="85000">
                <a:schemeClr val="bg1">
                  <a:lumMod val="95000"/>
                  <a:alpha val="0"/>
                </a:schemeClr>
              </a:gs>
              <a:gs pos="100000">
                <a:schemeClr val="bg1">
                  <a:lumMod val="75000"/>
                  <a:alpha val="69000"/>
                </a:schemeClr>
              </a:gs>
            </a:gsLst>
            <a:lin ang="5400000" scaled="1"/>
            <a:tileRect/>
          </a:gradFill>
          <a:ln w="9525" algn="ctr">
            <a:no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8" name="Text Box 28"/>
          <p:cNvSpPr txBox="1">
            <a:spLocks noChangeArrowheads="1"/>
          </p:cNvSpPr>
          <p:nvPr userDrawn="1"/>
        </p:nvSpPr>
        <p:spPr bwMode="auto">
          <a:xfrm>
            <a:off x="1343025" y="0"/>
            <a:ext cx="6816725" cy="477838"/>
          </a:xfrm>
          <a:prstGeom prst="rect">
            <a:avLst/>
          </a:prstGeom>
          <a:noFill/>
          <a:ln w="9525" algn="ctr">
            <a:noFill/>
            <a:miter lim="800000"/>
            <a:headEnd/>
            <a:tailEnd/>
          </a:ln>
          <a:effectLst/>
        </p:spPr>
        <p:txBody>
          <a:bodyPr>
            <a:spAutoFit/>
          </a:bodyPr>
          <a:lstStyle/>
          <a:p>
            <a:pPr algn="r" fontAlgn="base">
              <a:spcBef>
                <a:spcPct val="50000"/>
              </a:spcBef>
              <a:spcAft>
                <a:spcPct val="0"/>
              </a:spcAft>
              <a:defRPr/>
            </a:pPr>
            <a:endParaRPr kumimoji="1" lang="en-US" altLang="ko-KR" sz="1000" dirty="0">
              <a:solidFill>
                <a:srgbClr val="FFFFFF"/>
              </a:solidFill>
              <a:ea typeface="Elegant" pitchFamily="2" charset="-127"/>
            </a:endParaRPr>
          </a:p>
          <a:p>
            <a:pPr algn="r" fontAlgn="base">
              <a:spcBef>
                <a:spcPct val="50000"/>
              </a:spcBef>
              <a:spcAft>
                <a:spcPct val="0"/>
              </a:spcAft>
              <a:defRPr/>
            </a:pPr>
            <a:endParaRPr kumimoji="1" lang="en-US" altLang="ko-KR" sz="1000" dirty="0">
              <a:solidFill>
                <a:srgbClr val="FFFFFF"/>
              </a:solidFill>
              <a:ea typeface="Elegant" pitchFamily="2" charset="-127"/>
            </a:endParaRPr>
          </a:p>
        </p:txBody>
      </p:sp>
      <p:sp>
        <p:nvSpPr>
          <p:cNvPr id="9" name="Line 44"/>
          <p:cNvSpPr>
            <a:spLocks noChangeShapeType="1"/>
          </p:cNvSpPr>
          <p:nvPr userDrawn="1"/>
        </p:nvSpPr>
        <p:spPr bwMode="auto">
          <a:xfrm>
            <a:off x="-1588" y="922338"/>
            <a:ext cx="8999538" cy="0"/>
          </a:xfrm>
          <a:prstGeom prst="line">
            <a:avLst/>
          </a:prstGeom>
          <a:noFill/>
          <a:ln w="19050">
            <a:solidFill>
              <a:schemeClr val="tx1"/>
            </a:solidFill>
            <a:round/>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10" name="Rectangle 45"/>
          <p:cNvSpPr>
            <a:spLocks noChangeArrowheads="1"/>
          </p:cNvSpPr>
          <p:nvPr userDrawn="1"/>
        </p:nvSpPr>
        <p:spPr bwMode="auto">
          <a:xfrm>
            <a:off x="8778875" y="890588"/>
            <a:ext cx="360363" cy="36512"/>
          </a:xfrm>
          <a:prstGeom prst="rect">
            <a:avLst/>
          </a:prstGeom>
          <a:solidFill>
            <a:schemeClr val="tx1"/>
          </a:solidFill>
          <a:ln w="9525" algn="ctr">
            <a:solidFill>
              <a:schemeClr val="tx1"/>
            </a:solid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12" name="Text Box 41"/>
          <p:cNvSpPr txBox="1">
            <a:spLocks noChangeArrowheads="1"/>
          </p:cNvSpPr>
          <p:nvPr userDrawn="1"/>
        </p:nvSpPr>
        <p:spPr bwMode="auto">
          <a:xfrm>
            <a:off x="73025" y="687388"/>
            <a:ext cx="541338" cy="228600"/>
          </a:xfrm>
          <a:prstGeom prst="rect">
            <a:avLst/>
          </a:prstGeom>
          <a:noFill/>
          <a:ln w="9525">
            <a:noFill/>
            <a:miter lim="800000"/>
            <a:headEnd/>
            <a:tailEnd/>
          </a:ln>
          <a:effectLst/>
        </p:spPr>
        <p:txBody>
          <a:bodyPr>
            <a:spAutoFit/>
          </a:bodyPr>
          <a:lstStyle/>
          <a:p>
            <a:pPr fontAlgn="base">
              <a:spcBef>
                <a:spcPct val="50000"/>
              </a:spcBef>
              <a:spcAft>
                <a:spcPct val="0"/>
              </a:spcAft>
              <a:defRPr/>
            </a:pPr>
            <a:endParaRPr kumimoji="1" lang="ko-KR" altLang="ko-KR" sz="900" dirty="0">
              <a:solidFill>
                <a:srgbClr val="FFFFFF"/>
              </a:solidFill>
              <a:latin typeface="Tahoma" pitchFamily="34" charset="0"/>
            </a:endParaRPr>
          </a:p>
        </p:txBody>
      </p:sp>
      <p:sp>
        <p:nvSpPr>
          <p:cNvPr id="13" name="Rectangle 34"/>
          <p:cNvSpPr>
            <a:spLocks noChangeArrowheads="1"/>
          </p:cNvSpPr>
          <p:nvPr userDrawn="1"/>
        </p:nvSpPr>
        <p:spPr bwMode="auto">
          <a:xfrm>
            <a:off x="61913" y="134938"/>
            <a:ext cx="563562" cy="662045"/>
          </a:xfrm>
          <a:prstGeom prst="rect">
            <a:avLst/>
          </a:prstGeom>
          <a:gradFill rotWithShape="1">
            <a:gsLst>
              <a:gs pos="0">
                <a:srgbClr val="5F5F5F"/>
              </a:gs>
              <a:gs pos="100000">
                <a:srgbClr val="5F5F5F">
                  <a:gamma/>
                  <a:shade val="46275"/>
                  <a:invGamma/>
                </a:srgbClr>
              </a:gs>
            </a:gsLst>
            <a:lin ang="2700000" scaled="1"/>
          </a:gradFill>
          <a:ln w="9525">
            <a:no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14" name="Text Box 41"/>
          <p:cNvSpPr txBox="1">
            <a:spLocks noChangeArrowheads="1"/>
          </p:cNvSpPr>
          <p:nvPr userDrawn="1"/>
        </p:nvSpPr>
        <p:spPr bwMode="auto">
          <a:xfrm>
            <a:off x="73047" y="687430"/>
            <a:ext cx="541294" cy="228558"/>
          </a:xfrm>
          <a:prstGeom prst="rect">
            <a:avLst/>
          </a:prstGeom>
          <a:noFill/>
          <a:ln w="9525">
            <a:noFill/>
            <a:miter lim="800000"/>
            <a:headEnd/>
            <a:tailEnd/>
          </a:ln>
          <a:effectLst/>
        </p:spPr>
        <p:txBody>
          <a:bodyPr>
            <a:spAutoFit/>
          </a:bodyPr>
          <a:lstStyle/>
          <a:p>
            <a:pPr fontAlgn="base">
              <a:spcBef>
                <a:spcPct val="50000"/>
              </a:spcBef>
              <a:spcAft>
                <a:spcPct val="0"/>
              </a:spcAft>
              <a:defRPr/>
            </a:pPr>
            <a:endParaRPr kumimoji="1" lang="ko-KR" altLang="ko-KR" sz="900" dirty="0">
              <a:solidFill>
                <a:srgbClr val="FFFFFF"/>
              </a:solidFill>
              <a:latin typeface="Tahoma" pitchFamily="34" charset="0"/>
            </a:endParaRPr>
          </a:p>
        </p:txBody>
      </p:sp>
      <p:pic>
        <p:nvPicPr>
          <p:cNvPr id="15" name="Picture 2" descr="E:\Data\1_연구\1_VEST\관련사진\20111017_ICON\VEST_IC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307" y="111498"/>
            <a:ext cx="714060" cy="71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0830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 name="Rectangle 74"/>
          <p:cNvSpPr>
            <a:spLocks noChangeArrowheads="1"/>
          </p:cNvSpPr>
          <p:nvPr/>
        </p:nvSpPr>
        <p:spPr bwMode="auto">
          <a:xfrm>
            <a:off x="0" y="0"/>
            <a:ext cx="9144000" cy="728663"/>
          </a:xfrm>
          <a:prstGeom prst="rect">
            <a:avLst/>
          </a:prstGeom>
          <a:gradFill flip="none" rotWithShape="1">
            <a:gsLst>
              <a:gs pos="0">
                <a:srgbClr val="192C4B">
                  <a:alpha val="92000"/>
                </a:srgbClr>
              </a:gs>
              <a:gs pos="25000">
                <a:srgbClr val="2F5491"/>
              </a:gs>
              <a:gs pos="66000">
                <a:srgbClr val="213B65"/>
              </a:gs>
              <a:gs pos="91000">
                <a:srgbClr val="213B65"/>
              </a:gs>
              <a:gs pos="100000">
                <a:schemeClr val="bg1">
                  <a:lumMod val="75000"/>
                </a:schemeClr>
              </a:gs>
            </a:gsLst>
            <a:lin ang="4800000" scaled="0"/>
            <a:tileRect/>
          </a:gradFill>
          <a:ln w="9525" algn="ctr">
            <a:no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33" name="Rectangle 74"/>
          <p:cNvSpPr>
            <a:spLocks noChangeArrowheads="1"/>
          </p:cNvSpPr>
          <p:nvPr/>
        </p:nvSpPr>
        <p:spPr bwMode="auto">
          <a:xfrm>
            <a:off x="0" y="379404"/>
            <a:ext cx="9144000" cy="329022"/>
          </a:xfrm>
          <a:prstGeom prst="rect">
            <a:avLst/>
          </a:prstGeom>
          <a:gradFill flip="none" rotWithShape="1">
            <a:gsLst>
              <a:gs pos="85000">
                <a:schemeClr val="bg1">
                  <a:lumMod val="95000"/>
                  <a:alpha val="0"/>
                </a:schemeClr>
              </a:gs>
              <a:gs pos="100000">
                <a:schemeClr val="bg1">
                  <a:lumMod val="75000"/>
                  <a:alpha val="69000"/>
                </a:schemeClr>
              </a:gs>
            </a:gsLst>
            <a:lin ang="5400000" scaled="1"/>
            <a:tileRect/>
          </a:gradFill>
          <a:ln w="9525" algn="ctr">
            <a:no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45" name="Rectangle 75"/>
          <p:cNvSpPr>
            <a:spLocks noChangeArrowheads="1"/>
          </p:cNvSpPr>
          <p:nvPr/>
        </p:nvSpPr>
        <p:spPr bwMode="auto">
          <a:xfrm rot="10800000">
            <a:off x="0" y="6365080"/>
            <a:ext cx="9144000" cy="508793"/>
          </a:xfrm>
          <a:prstGeom prst="rect">
            <a:avLst/>
          </a:prstGeom>
          <a:gradFill flip="none" rotWithShape="1">
            <a:gsLst>
              <a:gs pos="5000">
                <a:srgbClr val="213B65">
                  <a:alpha val="48000"/>
                </a:srgbClr>
              </a:gs>
              <a:gs pos="100000">
                <a:schemeClr val="bg1">
                  <a:lumMod val="50000"/>
                  <a:alpha val="35000"/>
                </a:schemeClr>
              </a:gs>
            </a:gsLst>
            <a:lin ang="2700000" scaled="1"/>
            <a:tileRect/>
          </a:gradFill>
          <a:ln w="9525" algn="ctr">
            <a:no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46" name="Text Box 28"/>
          <p:cNvSpPr txBox="1">
            <a:spLocks noChangeArrowheads="1"/>
          </p:cNvSpPr>
          <p:nvPr/>
        </p:nvSpPr>
        <p:spPr bwMode="auto">
          <a:xfrm>
            <a:off x="1343025" y="0"/>
            <a:ext cx="6816725" cy="477838"/>
          </a:xfrm>
          <a:prstGeom prst="rect">
            <a:avLst/>
          </a:prstGeom>
          <a:noFill/>
          <a:ln w="9525" algn="ctr">
            <a:noFill/>
            <a:miter lim="800000"/>
            <a:headEnd/>
            <a:tailEnd/>
          </a:ln>
          <a:effectLst/>
        </p:spPr>
        <p:txBody>
          <a:bodyPr>
            <a:spAutoFit/>
          </a:bodyPr>
          <a:lstStyle/>
          <a:p>
            <a:pPr algn="r">
              <a:spcBef>
                <a:spcPct val="50000"/>
              </a:spcBef>
              <a:defRPr/>
            </a:pPr>
            <a:endParaRPr lang="en-US" altLang="ko-KR" sz="1000" dirty="0">
              <a:solidFill>
                <a:srgbClr val="FFFFFF"/>
              </a:solidFill>
              <a:latin typeface="Arial" charset="0"/>
              <a:ea typeface="Elegant" pitchFamily="2" charset="-127"/>
            </a:endParaRPr>
          </a:p>
          <a:p>
            <a:pPr algn="r">
              <a:spcBef>
                <a:spcPct val="50000"/>
              </a:spcBef>
              <a:defRPr/>
            </a:pPr>
            <a:endParaRPr lang="en-US" altLang="ko-KR" sz="1000" dirty="0">
              <a:solidFill>
                <a:srgbClr val="FFFFFF"/>
              </a:solidFill>
              <a:latin typeface="Arial" charset="0"/>
              <a:ea typeface="Elegant" pitchFamily="2" charset="-127"/>
            </a:endParaRPr>
          </a:p>
        </p:txBody>
      </p:sp>
      <p:sp>
        <p:nvSpPr>
          <p:cNvPr id="47" name="Line 44"/>
          <p:cNvSpPr>
            <a:spLocks noChangeShapeType="1"/>
          </p:cNvSpPr>
          <p:nvPr/>
        </p:nvSpPr>
        <p:spPr bwMode="auto">
          <a:xfrm>
            <a:off x="0" y="728663"/>
            <a:ext cx="8999538" cy="0"/>
          </a:xfrm>
          <a:prstGeom prst="line">
            <a:avLst/>
          </a:prstGeom>
          <a:noFill/>
          <a:ln w="19050">
            <a:solidFill>
              <a:schemeClr val="tx1"/>
            </a:solidFill>
            <a:round/>
            <a:headEnd/>
            <a:tailEnd/>
          </a:ln>
          <a:effectLst/>
        </p:spPr>
        <p:txBody>
          <a:bodyPr wrap="none" anchor="ctr"/>
          <a:lstStyle/>
          <a:p>
            <a:pPr>
              <a:defRPr/>
            </a:pPr>
            <a:endParaRPr lang="ko-KR" altLang="en-US" dirty="0">
              <a:solidFill>
                <a:srgbClr val="000000"/>
              </a:solidFill>
              <a:latin typeface="Arial" charset="0"/>
            </a:endParaRPr>
          </a:p>
        </p:txBody>
      </p:sp>
      <p:sp>
        <p:nvSpPr>
          <p:cNvPr id="48" name="Rectangle 45"/>
          <p:cNvSpPr>
            <a:spLocks noChangeArrowheads="1"/>
          </p:cNvSpPr>
          <p:nvPr/>
        </p:nvSpPr>
        <p:spPr bwMode="auto">
          <a:xfrm>
            <a:off x="8782050" y="696913"/>
            <a:ext cx="360363" cy="36512"/>
          </a:xfrm>
          <a:prstGeom prst="rect">
            <a:avLst/>
          </a:prstGeom>
          <a:solidFill>
            <a:schemeClr val="tx1"/>
          </a:solidFill>
          <a:ln w="9525" algn="ctr">
            <a:solidFill>
              <a:schemeClr val="tx1"/>
            </a:solid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51" name="Line 72"/>
          <p:cNvSpPr>
            <a:spLocks noChangeShapeType="1"/>
          </p:cNvSpPr>
          <p:nvPr/>
        </p:nvSpPr>
        <p:spPr bwMode="auto">
          <a:xfrm>
            <a:off x="146050" y="6362700"/>
            <a:ext cx="8999538" cy="0"/>
          </a:xfrm>
          <a:prstGeom prst="line">
            <a:avLst/>
          </a:prstGeom>
          <a:noFill/>
          <a:ln w="19050">
            <a:solidFill>
              <a:schemeClr val="tx1"/>
            </a:solidFill>
            <a:round/>
            <a:headEnd/>
            <a:tailEnd/>
          </a:ln>
          <a:effectLst/>
        </p:spPr>
        <p:txBody>
          <a:bodyPr wrap="none" anchor="ctr"/>
          <a:lstStyle/>
          <a:p>
            <a:pPr>
              <a:defRPr/>
            </a:pPr>
            <a:endParaRPr lang="ko-KR" altLang="en-US" dirty="0">
              <a:solidFill>
                <a:srgbClr val="000000"/>
              </a:solidFill>
              <a:latin typeface="Arial" charset="0"/>
            </a:endParaRPr>
          </a:p>
        </p:txBody>
      </p:sp>
      <p:sp>
        <p:nvSpPr>
          <p:cNvPr id="52" name="Rectangle 73"/>
          <p:cNvSpPr>
            <a:spLocks noChangeArrowheads="1"/>
          </p:cNvSpPr>
          <p:nvPr/>
        </p:nvSpPr>
        <p:spPr bwMode="auto">
          <a:xfrm>
            <a:off x="1588" y="6357938"/>
            <a:ext cx="358775" cy="34925"/>
          </a:xfrm>
          <a:prstGeom prst="rect">
            <a:avLst/>
          </a:prstGeom>
          <a:solidFill>
            <a:schemeClr val="tx1"/>
          </a:solidFill>
          <a:ln w="9525" algn="ctr">
            <a:solidFill>
              <a:schemeClr val="tx1"/>
            </a:solid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64" name="제목 1"/>
          <p:cNvSpPr txBox="1">
            <a:spLocks/>
          </p:cNvSpPr>
          <p:nvPr/>
        </p:nvSpPr>
        <p:spPr>
          <a:xfrm>
            <a:off x="625475" y="0"/>
            <a:ext cx="8447088" cy="712788"/>
          </a:xfrm>
          <a:prstGeom prst="rect">
            <a:avLst/>
          </a:prstGeom>
        </p:spPr>
        <p:txBody>
          <a:bodyPr anchor="b"/>
          <a:lstStyle/>
          <a:p>
            <a:pPr eaLnBrk="0" hangingPunct="0">
              <a:defRPr/>
            </a:pPr>
            <a:endParaRPr lang="ko-KR" altLang="en-US" sz="2000" kern="0" dirty="0">
              <a:solidFill>
                <a:srgbClr val="FFFFFF"/>
              </a:solidFill>
              <a:latin typeface="Tahoma"/>
            </a:endParaRPr>
          </a:p>
        </p:txBody>
      </p:sp>
      <p:pic>
        <p:nvPicPr>
          <p:cNvPr id="14" name="Picture 2" descr="E:\Data\Design\fusma.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84337" y="6364288"/>
            <a:ext cx="1088063" cy="4971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1"/>
          <p:cNvSpPr txBox="1">
            <a:spLocks noChangeArrowheads="1"/>
          </p:cNvSpPr>
          <p:nvPr userDrawn="1"/>
        </p:nvSpPr>
        <p:spPr bwMode="auto">
          <a:xfrm>
            <a:off x="73025" y="580953"/>
            <a:ext cx="541338" cy="228600"/>
          </a:xfrm>
          <a:prstGeom prst="rect">
            <a:avLst/>
          </a:prstGeom>
          <a:noFill/>
          <a:ln w="9525">
            <a:noFill/>
            <a:miter lim="800000"/>
            <a:headEnd/>
            <a:tailEnd/>
          </a:ln>
          <a:effectLst/>
        </p:spPr>
        <p:txBody>
          <a:bodyPr>
            <a:spAutoFit/>
          </a:bodyPr>
          <a:lstStyle/>
          <a:p>
            <a:pPr fontAlgn="base">
              <a:spcBef>
                <a:spcPct val="50000"/>
              </a:spcBef>
              <a:spcAft>
                <a:spcPct val="0"/>
              </a:spcAft>
              <a:defRPr/>
            </a:pPr>
            <a:endParaRPr kumimoji="1" lang="ko-KR" altLang="ko-KR" sz="900" dirty="0">
              <a:solidFill>
                <a:srgbClr val="FFFFFF"/>
              </a:solidFill>
              <a:latin typeface="Tahoma" pitchFamily="34" charset="0"/>
            </a:endParaRPr>
          </a:p>
        </p:txBody>
      </p:sp>
      <p:sp>
        <p:nvSpPr>
          <p:cNvPr id="19" name="Rectangle 34"/>
          <p:cNvSpPr>
            <a:spLocks noChangeArrowheads="1"/>
          </p:cNvSpPr>
          <p:nvPr userDrawn="1"/>
        </p:nvSpPr>
        <p:spPr bwMode="auto">
          <a:xfrm>
            <a:off x="61913" y="28503"/>
            <a:ext cx="563562" cy="662045"/>
          </a:xfrm>
          <a:prstGeom prst="rect">
            <a:avLst/>
          </a:prstGeom>
          <a:gradFill rotWithShape="1">
            <a:gsLst>
              <a:gs pos="0">
                <a:srgbClr val="5F5F5F"/>
              </a:gs>
              <a:gs pos="100000">
                <a:srgbClr val="5F5F5F">
                  <a:gamma/>
                  <a:shade val="46275"/>
                  <a:invGamma/>
                </a:srgbClr>
              </a:gs>
            </a:gsLst>
            <a:lin ang="2700000" scaled="1"/>
          </a:gradFill>
          <a:ln w="9525">
            <a:no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20" name="Text Box 41"/>
          <p:cNvSpPr txBox="1">
            <a:spLocks noChangeArrowheads="1"/>
          </p:cNvSpPr>
          <p:nvPr userDrawn="1"/>
        </p:nvSpPr>
        <p:spPr bwMode="auto">
          <a:xfrm>
            <a:off x="73047" y="580995"/>
            <a:ext cx="541294" cy="228558"/>
          </a:xfrm>
          <a:prstGeom prst="rect">
            <a:avLst/>
          </a:prstGeom>
          <a:noFill/>
          <a:ln w="9525">
            <a:noFill/>
            <a:miter lim="800000"/>
            <a:headEnd/>
            <a:tailEnd/>
          </a:ln>
          <a:effectLst/>
        </p:spPr>
        <p:txBody>
          <a:bodyPr>
            <a:spAutoFit/>
          </a:bodyPr>
          <a:lstStyle/>
          <a:p>
            <a:pPr fontAlgn="base">
              <a:spcBef>
                <a:spcPct val="50000"/>
              </a:spcBef>
              <a:spcAft>
                <a:spcPct val="0"/>
              </a:spcAft>
              <a:defRPr/>
            </a:pPr>
            <a:endParaRPr kumimoji="1" lang="ko-KR" altLang="ko-KR" sz="900" dirty="0">
              <a:solidFill>
                <a:srgbClr val="FFFFFF"/>
              </a:solidFill>
              <a:latin typeface="Tahoma" pitchFamily="34" charset="0"/>
            </a:endParaRPr>
          </a:p>
        </p:txBody>
      </p:sp>
      <p:pic>
        <p:nvPicPr>
          <p:cNvPr id="21" name="Picture 2" descr="E:\Data\1_연구\1_VEST\관련사진\20111017_ICON\VEST_IC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307" y="5063"/>
            <a:ext cx="714060" cy="714060"/>
          </a:xfrm>
          <a:prstGeom prst="rect">
            <a:avLst/>
          </a:prstGeom>
          <a:noFill/>
          <a:extLst>
            <a:ext uri="{909E8E84-426E-40DD-AFC4-6F175D3DCCD1}">
              <a14:hiddenFill xmlns:a14="http://schemas.microsoft.com/office/drawing/2010/main">
                <a:solidFill>
                  <a:srgbClr val="FFFFFF"/>
                </a:solidFill>
              </a14:hiddenFill>
            </a:ext>
          </a:extLst>
        </p:spPr>
      </p:pic>
      <p:pic>
        <p:nvPicPr>
          <p:cNvPr id="22" name="그림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59750" y="6391715"/>
            <a:ext cx="971347" cy="483087"/>
          </a:xfrm>
          <a:prstGeom prst="rect">
            <a:avLst/>
          </a:prstGeom>
        </p:spPr>
      </p:pic>
    </p:spTree>
    <p:extLst>
      <p:ext uri="{BB962C8B-B14F-4D97-AF65-F5344CB8AC3E}">
        <p14:creationId xmlns:p14="http://schemas.microsoft.com/office/powerpoint/2010/main" val="271632356"/>
      </p:ext>
    </p:extLst>
  </p:cSld>
  <p:clrMap bg1="lt1" tx1="dk1" bg2="lt2" tx2="dk2" accent1="accent1" accent2="accent2" accent3="accent3" accent4="accent4" accent5="accent5" accent6="accent6" hlink="hlink" folHlink="folHlink"/>
  <p:sldLayoutIdLst>
    <p:sldLayoutId id="2147483673" r:id="rId1"/>
    <p:sldLayoutId id="2147483674" r:id="rId2"/>
  </p:sldLayoutIdLst>
  <p:timing>
    <p:tnLst>
      <p:par>
        <p:cTn id="1" dur="indefinite" restart="never" nodeType="tmRoot"/>
      </p:par>
    </p:tnLst>
  </p:timing>
  <p:hf sldNum="0" hdr="0" ftr="0" dt="0"/>
  <p:txStyles>
    <p:titleStyle>
      <a:lvl1pPr algn="l" rtl="0" eaLnBrk="0" fontAlgn="base" latinLnBrk="1" hangingPunct="0">
        <a:spcBef>
          <a:spcPct val="0"/>
        </a:spcBef>
        <a:spcAft>
          <a:spcPct val="0"/>
        </a:spcAft>
        <a:defRPr kumimoji="1" sz="2000" b="1">
          <a:solidFill>
            <a:schemeClr val="bg1"/>
          </a:solidFill>
          <a:latin typeface="+mj-lt"/>
          <a:ea typeface="+mj-ea"/>
          <a:cs typeface="+mj-cs"/>
        </a:defRPr>
      </a:lvl1pPr>
      <a:lvl2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2pPr>
      <a:lvl3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3pPr>
      <a:lvl4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4pPr>
      <a:lvl5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5pPr>
      <a:lvl6pPr marL="457200" algn="l" rtl="0" fontAlgn="base" latinLnBrk="1">
        <a:spcBef>
          <a:spcPct val="0"/>
        </a:spcBef>
        <a:spcAft>
          <a:spcPct val="0"/>
        </a:spcAft>
        <a:defRPr kumimoji="1" sz="2000" b="1">
          <a:solidFill>
            <a:schemeClr val="tx2"/>
          </a:solidFill>
          <a:latin typeface="Tahoma" pitchFamily="34" charset="0"/>
          <a:ea typeface="굴림" pitchFamily="50" charset="-127"/>
        </a:defRPr>
      </a:lvl6pPr>
      <a:lvl7pPr marL="914400" algn="l" rtl="0" fontAlgn="base" latinLnBrk="1">
        <a:spcBef>
          <a:spcPct val="0"/>
        </a:spcBef>
        <a:spcAft>
          <a:spcPct val="0"/>
        </a:spcAft>
        <a:defRPr kumimoji="1" sz="2000" b="1">
          <a:solidFill>
            <a:schemeClr val="tx2"/>
          </a:solidFill>
          <a:latin typeface="Tahoma" pitchFamily="34" charset="0"/>
          <a:ea typeface="굴림" pitchFamily="50" charset="-127"/>
        </a:defRPr>
      </a:lvl7pPr>
      <a:lvl8pPr marL="1371600" algn="l" rtl="0" fontAlgn="base" latinLnBrk="1">
        <a:spcBef>
          <a:spcPct val="0"/>
        </a:spcBef>
        <a:spcAft>
          <a:spcPct val="0"/>
        </a:spcAft>
        <a:defRPr kumimoji="1" sz="2000" b="1">
          <a:solidFill>
            <a:schemeClr val="tx2"/>
          </a:solidFill>
          <a:latin typeface="Tahoma" pitchFamily="34" charset="0"/>
          <a:ea typeface="굴림" pitchFamily="50" charset="-127"/>
        </a:defRPr>
      </a:lvl8pPr>
      <a:lvl9pPr marL="1828800" algn="l" rtl="0" fontAlgn="base" latinLnBrk="1">
        <a:spcBef>
          <a:spcPct val="0"/>
        </a:spcBef>
        <a:spcAft>
          <a:spcPct val="0"/>
        </a:spcAft>
        <a:defRPr kumimoji="1" sz="2000" b="1">
          <a:solidFill>
            <a:schemeClr val="tx2"/>
          </a:solidFill>
          <a:latin typeface="Tahoma" pitchFamily="34" charset="0"/>
          <a:ea typeface="굴림" pitchFamily="50" charset="-127"/>
        </a:defRPr>
      </a:lvl9pPr>
    </p:titleStyle>
    <p:bodyStyle>
      <a:lvl1pPr marL="342900" indent="-342900" algn="l" rtl="0" eaLnBrk="0" fontAlgn="base" latinLnBrk="1" hangingPunct="0">
        <a:spcBef>
          <a:spcPct val="20000"/>
        </a:spcBef>
        <a:spcAft>
          <a:spcPct val="0"/>
        </a:spcAft>
        <a:buFont typeface="Wingdings" pitchFamily="2" charset="2"/>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 name="Rectangle 74"/>
          <p:cNvSpPr>
            <a:spLocks noChangeArrowheads="1"/>
          </p:cNvSpPr>
          <p:nvPr/>
        </p:nvSpPr>
        <p:spPr bwMode="auto">
          <a:xfrm>
            <a:off x="0" y="0"/>
            <a:ext cx="9144000" cy="728663"/>
          </a:xfrm>
          <a:prstGeom prst="rect">
            <a:avLst/>
          </a:prstGeom>
          <a:gradFill flip="none" rotWithShape="1">
            <a:gsLst>
              <a:gs pos="0">
                <a:srgbClr val="192C4B">
                  <a:alpha val="92000"/>
                </a:srgbClr>
              </a:gs>
              <a:gs pos="25000">
                <a:srgbClr val="2F5491"/>
              </a:gs>
              <a:gs pos="66000">
                <a:srgbClr val="213B65"/>
              </a:gs>
              <a:gs pos="91000">
                <a:srgbClr val="213B65"/>
              </a:gs>
              <a:gs pos="100000">
                <a:schemeClr val="bg1">
                  <a:lumMod val="75000"/>
                </a:schemeClr>
              </a:gs>
            </a:gsLst>
            <a:lin ang="4800000" scaled="0"/>
            <a:tileRect/>
          </a:gradFill>
          <a:ln w="9525" algn="ctr">
            <a:no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33" name="Rectangle 74"/>
          <p:cNvSpPr>
            <a:spLocks noChangeArrowheads="1"/>
          </p:cNvSpPr>
          <p:nvPr/>
        </p:nvSpPr>
        <p:spPr bwMode="auto">
          <a:xfrm>
            <a:off x="0" y="379404"/>
            <a:ext cx="9144000" cy="329022"/>
          </a:xfrm>
          <a:prstGeom prst="rect">
            <a:avLst/>
          </a:prstGeom>
          <a:gradFill flip="none" rotWithShape="1">
            <a:gsLst>
              <a:gs pos="85000">
                <a:schemeClr val="bg1">
                  <a:lumMod val="95000"/>
                  <a:alpha val="0"/>
                </a:schemeClr>
              </a:gs>
              <a:gs pos="100000">
                <a:schemeClr val="bg1">
                  <a:lumMod val="75000"/>
                  <a:alpha val="69000"/>
                </a:schemeClr>
              </a:gs>
            </a:gsLst>
            <a:lin ang="5400000" scaled="1"/>
            <a:tileRect/>
          </a:gradFill>
          <a:ln w="9525" algn="ctr">
            <a:no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45" name="Rectangle 75"/>
          <p:cNvSpPr>
            <a:spLocks noChangeArrowheads="1"/>
          </p:cNvSpPr>
          <p:nvPr/>
        </p:nvSpPr>
        <p:spPr bwMode="auto">
          <a:xfrm rot="10800000">
            <a:off x="0" y="6365080"/>
            <a:ext cx="9144000" cy="508793"/>
          </a:xfrm>
          <a:prstGeom prst="rect">
            <a:avLst/>
          </a:prstGeom>
          <a:gradFill flip="none" rotWithShape="1">
            <a:gsLst>
              <a:gs pos="5000">
                <a:srgbClr val="213B65">
                  <a:alpha val="48000"/>
                </a:srgbClr>
              </a:gs>
              <a:gs pos="100000">
                <a:schemeClr val="bg1">
                  <a:lumMod val="50000"/>
                  <a:alpha val="35000"/>
                </a:schemeClr>
              </a:gs>
            </a:gsLst>
            <a:lin ang="2700000" scaled="1"/>
            <a:tileRect/>
          </a:gradFill>
          <a:ln w="9525" algn="ctr">
            <a:no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46" name="Text Box 28"/>
          <p:cNvSpPr txBox="1">
            <a:spLocks noChangeArrowheads="1"/>
          </p:cNvSpPr>
          <p:nvPr/>
        </p:nvSpPr>
        <p:spPr bwMode="auto">
          <a:xfrm>
            <a:off x="1343025" y="0"/>
            <a:ext cx="6816725" cy="477838"/>
          </a:xfrm>
          <a:prstGeom prst="rect">
            <a:avLst/>
          </a:prstGeom>
          <a:noFill/>
          <a:ln w="9525" algn="ctr">
            <a:noFill/>
            <a:miter lim="800000"/>
            <a:headEnd/>
            <a:tailEnd/>
          </a:ln>
          <a:effectLst/>
        </p:spPr>
        <p:txBody>
          <a:bodyPr>
            <a:spAutoFit/>
          </a:bodyPr>
          <a:lstStyle/>
          <a:p>
            <a:pPr algn="r">
              <a:spcBef>
                <a:spcPct val="50000"/>
              </a:spcBef>
              <a:defRPr/>
            </a:pPr>
            <a:endParaRPr lang="en-US" altLang="ko-KR" sz="1000" dirty="0">
              <a:solidFill>
                <a:srgbClr val="FFFFFF"/>
              </a:solidFill>
              <a:latin typeface="Arial" charset="0"/>
              <a:ea typeface="Elegant" pitchFamily="2" charset="-127"/>
            </a:endParaRPr>
          </a:p>
          <a:p>
            <a:pPr algn="r">
              <a:spcBef>
                <a:spcPct val="50000"/>
              </a:spcBef>
              <a:defRPr/>
            </a:pPr>
            <a:endParaRPr lang="en-US" altLang="ko-KR" sz="1000" dirty="0">
              <a:solidFill>
                <a:srgbClr val="FFFFFF"/>
              </a:solidFill>
              <a:latin typeface="Arial" charset="0"/>
              <a:ea typeface="Elegant" pitchFamily="2" charset="-127"/>
            </a:endParaRPr>
          </a:p>
        </p:txBody>
      </p:sp>
      <p:sp>
        <p:nvSpPr>
          <p:cNvPr id="47" name="Line 44"/>
          <p:cNvSpPr>
            <a:spLocks noChangeShapeType="1"/>
          </p:cNvSpPr>
          <p:nvPr/>
        </p:nvSpPr>
        <p:spPr bwMode="auto">
          <a:xfrm>
            <a:off x="0" y="728663"/>
            <a:ext cx="8999538" cy="0"/>
          </a:xfrm>
          <a:prstGeom prst="line">
            <a:avLst/>
          </a:prstGeom>
          <a:noFill/>
          <a:ln w="19050">
            <a:solidFill>
              <a:schemeClr val="tx1"/>
            </a:solidFill>
            <a:round/>
            <a:headEnd/>
            <a:tailEnd/>
          </a:ln>
          <a:effectLst/>
        </p:spPr>
        <p:txBody>
          <a:bodyPr wrap="none" anchor="ctr"/>
          <a:lstStyle/>
          <a:p>
            <a:pPr>
              <a:defRPr/>
            </a:pPr>
            <a:endParaRPr lang="ko-KR" altLang="en-US" dirty="0">
              <a:solidFill>
                <a:srgbClr val="000000"/>
              </a:solidFill>
              <a:latin typeface="Arial" charset="0"/>
            </a:endParaRPr>
          </a:p>
        </p:txBody>
      </p:sp>
      <p:sp>
        <p:nvSpPr>
          <p:cNvPr id="48" name="Rectangle 45"/>
          <p:cNvSpPr>
            <a:spLocks noChangeArrowheads="1"/>
          </p:cNvSpPr>
          <p:nvPr/>
        </p:nvSpPr>
        <p:spPr bwMode="auto">
          <a:xfrm>
            <a:off x="8782050" y="696913"/>
            <a:ext cx="360363" cy="36512"/>
          </a:xfrm>
          <a:prstGeom prst="rect">
            <a:avLst/>
          </a:prstGeom>
          <a:solidFill>
            <a:schemeClr val="tx1"/>
          </a:solidFill>
          <a:ln w="9525" algn="ctr">
            <a:solidFill>
              <a:schemeClr val="tx1"/>
            </a:solid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51" name="Line 72"/>
          <p:cNvSpPr>
            <a:spLocks noChangeShapeType="1"/>
          </p:cNvSpPr>
          <p:nvPr/>
        </p:nvSpPr>
        <p:spPr bwMode="auto">
          <a:xfrm>
            <a:off x="146050" y="6362700"/>
            <a:ext cx="8999538" cy="0"/>
          </a:xfrm>
          <a:prstGeom prst="line">
            <a:avLst/>
          </a:prstGeom>
          <a:noFill/>
          <a:ln w="19050">
            <a:solidFill>
              <a:schemeClr val="tx1"/>
            </a:solidFill>
            <a:round/>
            <a:headEnd/>
            <a:tailEnd/>
          </a:ln>
          <a:effectLst/>
        </p:spPr>
        <p:txBody>
          <a:bodyPr wrap="none" anchor="ctr"/>
          <a:lstStyle/>
          <a:p>
            <a:pPr>
              <a:defRPr/>
            </a:pPr>
            <a:endParaRPr lang="ko-KR" altLang="en-US" dirty="0">
              <a:solidFill>
                <a:srgbClr val="000000"/>
              </a:solidFill>
              <a:latin typeface="Arial" charset="0"/>
            </a:endParaRPr>
          </a:p>
        </p:txBody>
      </p:sp>
      <p:sp>
        <p:nvSpPr>
          <p:cNvPr id="52" name="Rectangle 73"/>
          <p:cNvSpPr>
            <a:spLocks noChangeArrowheads="1"/>
          </p:cNvSpPr>
          <p:nvPr/>
        </p:nvSpPr>
        <p:spPr bwMode="auto">
          <a:xfrm>
            <a:off x="1588" y="6357938"/>
            <a:ext cx="358775" cy="34925"/>
          </a:xfrm>
          <a:prstGeom prst="rect">
            <a:avLst/>
          </a:prstGeom>
          <a:solidFill>
            <a:schemeClr val="tx1"/>
          </a:solidFill>
          <a:ln w="9525" algn="ctr">
            <a:solidFill>
              <a:schemeClr val="tx1"/>
            </a:solidFill>
            <a:miter lim="800000"/>
            <a:headEnd/>
            <a:tailEnd/>
          </a:ln>
          <a:effectLst/>
        </p:spPr>
        <p:txBody>
          <a:bodyPr wrap="none" anchor="ctr"/>
          <a:lstStyle/>
          <a:p>
            <a:pPr>
              <a:defRPr/>
            </a:pPr>
            <a:endParaRPr lang="ko-KR" altLang="en-US" dirty="0">
              <a:solidFill>
                <a:srgbClr val="000000"/>
              </a:solidFill>
              <a:latin typeface="Arial" charset="0"/>
            </a:endParaRPr>
          </a:p>
        </p:txBody>
      </p:sp>
      <p:sp>
        <p:nvSpPr>
          <p:cNvPr id="64" name="제목 1"/>
          <p:cNvSpPr txBox="1">
            <a:spLocks/>
          </p:cNvSpPr>
          <p:nvPr/>
        </p:nvSpPr>
        <p:spPr>
          <a:xfrm>
            <a:off x="625475" y="0"/>
            <a:ext cx="8447088" cy="712788"/>
          </a:xfrm>
          <a:prstGeom prst="rect">
            <a:avLst/>
          </a:prstGeom>
        </p:spPr>
        <p:txBody>
          <a:bodyPr anchor="b"/>
          <a:lstStyle/>
          <a:p>
            <a:pPr eaLnBrk="0" hangingPunct="0">
              <a:defRPr/>
            </a:pPr>
            <a:endParaRPr lang="ko-KR" altLang="en-US" sz="2000" kern="0" dirty="0">
              <a:solidFill>
                <a:srgbClr val="FFFFFF"/>
              </a:solidFill>
              <a:latin typeface="Tahoma"/>
            </a:endParaRPr>
          </a:p>
        </p:txBody>
      </p:sp>
      <p:pic>
        <p:nvPicPr>
          <p:cNvPr id="14" name="Picture 2" descr="E:\Data\Design\fusma.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84337" y="6364288"/>
            <a:ext cx="1088063" cy="4971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1"/>
          <p:cNvSpPr txBox="1">
            <a:spLocks noChangeArrowheads="1"/>
          </p:cNvSpPr>
          <p:nvPr userDrawn="1"/>
        </p:nvSpPr>
        <p:spPr bwMode="auto">
          <a:xfrm>
            <a:off x="73025" y="580953"/>
            <a:ext cx="541338" cy="228600"/>
          </a:xfrm>
          <a:prstGeom prst="rect">
            <a:avLst/>
          </a:prstGeom>
          <a:noFill/>
          <a:ln w="9525">
            <a:noFill/>
            <a:miter lim="800000"/>
            <a:headEnd/>
            <a:tailEnd/>
          </a:ln>
          <a:effectLst/>
        </p:spPr>
        <p:txBody>
          <a:bodyPr>
            <a:spAutoFit/>
          </a:bodyPr>
          <a:lstStyle/>
          <a:p>
            <a:pPr fontAlgn="base">
              <a:spcBef>
                <a:spcPct val="50000"/>
              </a:spcBef>
              <a:spcAft>
                <a:spcPct val="0"/>
              </a:spcAft>
              <a:defRPr/>
            </a:pPr>
            <a:endParaRPr kumimoji="1" lang="ko-KR" altLang="ko-KR" sz="900" dirty="0">
              <a:solidFill>
                <a:srgbClr val="FFFFFF"/>
              </a:solidFill>
              <a:latin typeface="Tahoma" pitchFamily="34" charset="0"/>
            </a:endParaRPr>
          </a:p>
        </p:txBody>
      </p:sp>
      <p:sp>
        <p:nvSpPr>
          <p:cNvPr id="19" name="Rectangle 34"/>
          <p:cNvSpPr>
            <a:spLocks noChangeArrowheads="1"/>
          </p:cNvSpPr>
          <p:nvPr userDrawn="1"/>
        </p:nvSpPr>
        <p:spPr bwMode="auto">
          <a:xfrm>
            <a:off x="61913" y="28503"/>
            <a:ext cx="563562" cy="662045"/>
          </a:xfrm>
          <a:prstGeom prst="rect">
            <a:avLst/>
          </a:prstGeom>
          <a:gradFill rotWithShape="1">
            <a:gsLst>
              <a:gs pos="0">
                <a:srgbClr val="5F5F5F"/>
              </a:gs>
              <a:gs pos="100000">
                <a:srgbClr val="5F5F5F">
                  <a:gamma/>
                  <a:shade val="46275"/>
                  <a:invGamma/>
                </a:srgbClr>
              </a:gs>
            </a:gsLst>
            <a:lin ang="2700000" scaled="1"/>
          </a:gradFill>
          <a:ln w="9525">
            <a:noFill/>
            <a:miter lim="800000"/>
            <a:headEnd/>
            <a:tailEnd/>
          </a:ln>
          <a:effectLst/>
        </p:spPr>
        <p:txBody>
          <a:bodyPr wrap="none" anchor="ctr"/>
          <a:lstStyle/>
          <a:p>
            <a:pPr fontAlgn="base">
              <a:spcBef>
                <a:spcPct val="0"/>
              </a:spcBef>
              <a:spcAft>
                <a:spcPct val="0"/>
              </a:spcAft>
              <a:defRPr/>
            </a:pPr>
            <a:endParaRPr kumimoji="1" lang="ko-KR" altLang="en-US" dirty="0">
              <a:solidFill>
                <a:srgbClr val="000000"/>
              </a:solidFill>
            </a:endParaRPr>
          </a:p>
        </p:txBody>
      </p:sp>
      <p:sp>
        <p:nvSpPr>
          <p:cNvPr id="20" name="Text Box 41"/>
          <p:cNvSpPr txBox="1">
            <a:spLocks noChangeArrowheads="1"/>
          </p:cNvSpPr>
          <p:nvPr userDrawn="1"/>
        </p:nvSpPr>
        <p:spPr bwMode="auto">
          <a:xfrm>
            <a:off x="73047" y="580995"/>
            <a:ext cx="541294" cy="228558"/>
          </a:xfrm>
          <a:prstGeom prst="rect">
            <a:avLst/>
          </a:prstGeom>
          <a:noFill/>
          <a:ln w="9525">
            <a:noFill/>
            <a:miter lim="800000"/>
            <a:headEnd/>
            <a:tailEnd/>
          </a:ln>
          <a:effectLst/>
        </p:spPr>
        <p:txBody>
          <a:bodyPr>
            <a:spAutoFit/>
          </a:bodyPr>
          <a:lstStyle/>
          <a:p>
            <a:pPr fontAlgn="base">
              <a:spcBef>
                <a:spcPct val="50000"/>
              </a:spcBef>
              <a:spcAft>
                <a:spcPct val="0"/>
              </a:spcAft>
              <a:defRPr/>
            </a:pPr>
            <a:endParaRPr kumimoji="1" lang="ko-KR" altLang="ko-KR" sz="900" dirty="0">
              <a:solidFill>
                <a:srgbClr val="FFFFFF"/>
              </a:solidFill>
              <a:latin typeface="Tahoma" pitchFamily="34" charset="0"/>
            </a:endParaRPr>
          </a:p>
        </p:txBody>
      </p:sp>
      <p:pic>
        <p:nvPicPr>
          <p:cNvPr id="21" name="Picture 2" descr="E:\Data\1_연구\1_VEST\관련사진\20111017_ICON\VEST_IC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307" y="5063"/>
            <a:ext cx="714060" cy="714060"/>
          </a:xfrm>
          <a:prstGeom prst="rect">
            <a:avLst/>
          </a:prstGeom>
          <a:noFill/>
          <a:extLst>
            <a:ext uri="{909E8E84-426E-40DD-AFC4-6F175D3DCCD1}">
              <a14:hiddenFill xmlns:a14="http://schemas.microsoft.com/office/drawing/2010/main">
                <a:solidFill>
                  <a:srgbClr val="FFFFFF"/>
                </a:solidFill>
              </a14:hiddenFill>
            </a:ext>
          </a:extLst>
        </p:spPr>
      </p:pic>
      <p:pic>
        <p:nvPicPr>
          <p:cNvPr id="22" name="그림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159750" y="6391715"/>
            <a:ext cx="971347" cy="483087"/>
          </a:xfrm>
          <a:prstGeom prst="rect">
            <a:avLst/>
          </a:prstGeom>
        </p:spPr>
      </p:pic>
    </p:spTree>
    <p:extLst>
      <p:ext uri="{BB962C8B-B14F-4D97-AF65-F5344CB8AC3E}">
        <p14:creationId xmlns:p14="http://schemas.microsoft.com/office/powerpoint/2010/main" val="2980586760"/>
      </p:ext>
    </p:extLst>
  </p:cSld>
  <p:clrMap bg1="lt1" tx1="dk1" bg2="lt2" tx2="dk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par>
    </p:tnLst>
  </p:timing>
  <p:hf sldNum="0" hdr="0" ftr="0" dt="0"/>
  <p:txStyles>
    <p:titleStyle>
      <a:lvl1pPr algn="l" rtl="0" eaLnBrk="0" fontAlgn="base" latinLnBrk="1" hangingPunct="0">
        <a:spcBef>
          <a:spcPct val="0"/>
        </a:spcBef>
        <a:spcAft>
          <a:spcPct val="0"/>
        </a:spcAft>
        <a:defRPr kumimoji="1" sz="2000" b="1">
          <a:solidFill>
            <a:schemeClr val="bg1"/>
          </a:solidFill>
          <a:latin typeface="+mj-lt"/>
          <a:ea typeface="+mj-ea"/>
          <a:cs typeface="+mj-cs"/>
        </a:defRPr>
      </a:lvl1pPr>
      <a:lvl2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2pPr>
      <a:lvl3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3pPr>
      <a:lvl4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4pPr>
      <a:lvl5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5pPr>
      <a:lvl6pPr marL="457200" algn="l" rtl="0" fontAlgn="base" latinLnBrk="1">
        <a:spcBef>
          <a:spcPct val="0"/>
        </a:spcBef>
        <a:spcAft>
          <a:spcPct val="0"/>
        </a:spcAft>
        <a:defRPr kumimoji="1" sz="2000" b="1">
          <a:solidFill>
            <a:schemeClr val="tx2"/>
          </a:solidFill>
          <a:latin typeface="Tahoma" pitchFamily="34" charset="0"/>
          <a:ea typeface="굴림" pitchFamily="50" charset="-127"/>
        </a:defRPr>
      </a:lvl6pPr>
      <a:lvl7pPr marL="914400" algn="l" rtl="0" fontAlgn="base" latinLnBrk="1">
        <a:spcBef>
          <a:spcPct val="0"/>
        </a:spcBef>
        <a:spcAft>
          <a:spcPct val="0"/>
        </a:spcAft>
        <a:defRPr kumimoji="1" sz="2000" b="1">
          <a:solidFill>
            <a:schemeClr val="tx2"/>
          </a:solidFill>
          <a:latin typeface="Tahoma" pitchFamily="34" charset="0"/>
          <a:ea typeface="굴림" pitchFamily="50" charset="-127"/>
        </a:defRPr>
      </a:lvl7pPr>
      <a:lvl8pPr marL="1371600" algn="l" rtl="0" fontAlgn="base" latinLnBrk="1">
        <a:spcBef>
          <a:spcPct val="0"/>
        </a:spcBef>
        <a:spcAft>
          <a:spcPct val="0"/>
        </a:spcAft>
        <a:defRPr kumimoji="1" sz="2000" b="1">
          <a:solidFill>
            <a:schemeClr val="tx2"/>
          </a:solidFill>
          <a:latin typeface="Tahoma" pitchFamily="34" charset="0"/>
          <a:ea typeface="굴림" pitchFamily="50" charset="-127"/>
        </a:defRPr>
      </a:lvl8pPr>
      <a:lvl9pPr marL="1828800" algn="l" rtl="0" fontAlgn="base" latinLnBrk="1">
        <a:spcBef>
          <a:spcPct val="0"/>
        </a:spcBef>
        <a:spcAft>
          <a:spcPct val="0"/>
        </a:spcAft>
        <a:defRPr kumimoji="1" sz="2000" b="1">
          <a:solidFill>
            <a:schemeClr val="tx2"/>
          </a:solidFill>
          <a:latin typeface="Tahoma" pitchFamily="34" charset="0"/>
          <a:ea typeface="굴림" pitchFamily="50" charset="-127"/>
        </a:defRPr>
      </a:lvl9pPr>
    </p:titleStyle>
    <p:bodyStyle>
      <a:lvl1pPr marL="342900" indent="-342900" algn="l" rtl="0" eaLnBrk="0" fontAlgn="base" latinLnBrk="1" hangingPunct="0">
        <a:spcBef>
          <a:spcPct val="20000"/>
        </a:spcBef>
        <a:spcAft>
          <a:spcPct val="0"/>
        </a:spcAft>
        <a:buFont typeface="Wingdings" pitchFamily="2" charset="2"/>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notesSlide" Target="../notesSlides/notesSlide10.xml"/><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wmf"/><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oleObject" Target="../embeddings/oleObject3.bin"/><Relationship Id="rId9" Type="http://schemas.openxmlformats.org/officeDocument/2006/relationships/image" Target="../media/image38.jpe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tiff"/><Relationship Id="rId3" Type="http://schemas.openxmlformats.org/officeDocument/2006/relationships/image" Target="../media/image8.tiff"/><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tiff"/><Relationship Id="rId10" Type="http://schemas.openxmlformats.org/officeDocument/2006/relationships/image" Target="../media/image15.png"/><Relationship Id="rId4" Type="http://schemas.openxmlformats.org/officeDocument/2006/relationships/image" Target="../media/image9.tiff"/><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tiff"/><Relationship Id="rId7" Type="http://schemas.openxmlformats.org/officeDocument/2006/relationships/image" Target="../media/image230.png"/><Relationship Id="rId2" Type="http://schemas.openxmlformats.org/officeDocument/2006/relationships/notesSlide" Target="../notesSlides/notesSlide6.xml"/><Relationship Id="rId1" Type="http://schemas.openxmlformats.org/officeDocument/2006/relationships/slideLayout" Target="../slideLayouts/slideLayout1.xml"/><Relationship Id="rId10" Type="http://schemas.openxmlformats.org/officeDocument/2006/relationships/image" Target="../media/image16.tiff"/><Relationship Id="rId4" Type="http://schemas.openxmlformats.org/officeDocument/2006/relationships/image" Target="../media/image15.tiff"/><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6.wmf"/><Relationship Id="rId4" Type="http://schemas.openxmlformats.org/officeDocument/2006/relationships/image" Target="../media/image31.png"/><Relationship Id="rId9"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부제목 2"/>
          <p:cNvSpPr txBox="1">
            <a:spLocks/>
          </p:cNvSpPr>
          <p:nvPr/>
        </p:nvSpPr>
        <p:spPr>
          <a:xfrm>
            <a:off x="-87035" y="1274993"/>
            <a:ext cx="4267692" cy="1296144"/>
          </a:xfrm>
          <a:prstGeom prst="rect">
            <a:avLst/>
          </a:prstGeom>
        </p:spPr>
        <p:txBody>
          <a:bodyPr/>
          <a:lstStyle/>
          <a:p>
            <a:pPr algn="ctr" fontAlgn="base">
              <a:spcBef>
                <a:spcPct val="20000"/>
              </a:spcBef>
              <a:spcAft>
                <a:spcPct val="0"/>
              </a:spcAft>
              <a:defRPr/>
            </a:pPr>
            <a:r>
              <a:rPr kumimoji="1" lang="en-US" altLang="ko-KR" sz="2000" b="1" u="sng"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JongYoon Park</a:t>
            </a:r>
          </a:p>
          <a:p>
            <a:pPr algn="ctr" fontAlgn="base">
              <a:spcBef>
                <a:spcPct val="20000"/>
              </a:spcBef>
              <a:spcAft>
                <a:spcPct val="0"/>
              </a:spcAft>
              <a:defRPr/>
            </a:pPr>
            <a:endParaRPr kumimoji="1" lang="en-US" altLang="ko-KR" sz="2000" b="1" u="sng" kern="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fontAlgn="base">
              <a:spcBef>
                <a:spcPct val="20000"/>
              </a:spcBef>
              <a:spcAft>
                <a:spcPct val="0"/>
              </a:spcAft>
              <a:defRPr/>
            </a:pPr>
            <a:r>
              <a:rPr kumimoji="1" lang="en-US" altLang="ko-KR" sz="1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Jeongwon </a:t>
            </a:r>
            <a:r>
              <a:rPr kumimoji="1" lang="en-US" altLang="ko-KR" sz="1400" kern="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Lee, Kyoung-Jae </a:t>
            </a:r>
            <a:r>
              <a:rPr kumimoji="1" lang="en-US" altLang="ko-KR" sz="1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Chung, Yong-Su Na and Y.S. Hwang *</a:t>
            </a:r>
            <a:r>
              <a:rPr kumimoji="1" lang="en-US" altLang="ko-KR" sz="2000" b="1" u="sng"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kumimoji="1" lang="en-US" altLang="ko-KR" sz="2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4341" name="Text Box 6"/>
          <p:cNvSpPr txBox="1">
            <a:spLocks noChangeArrowheads="1"/>
          </p:cNvSpPr>
          <p:nvPr/>
        </p:nvSpPr>
        <p:spPr bwMode="auto">
          <a:xfrm>
            <a:off x="-149495" y="5170993"/>
            <a:ext cx="4392612" cy="78483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ko-KR"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NUPLEX, Dept. of Nuclear, Seoul National University, </a:t>
            </a:r>
            <a:br>
              <a:rPr lang="en-US" altLang="ko-KR"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altLang="ko-KR"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San 56-1, Shillim-dong, Gwanak-gu, Seoul 151-742, Korea      </a:t>
            </a:r>
          </a:p>
          <a:p>
            <a:pPr algn="ctr" fontAlgn="base">
              <a:spcBef>
                <a:spcPct val="50000"/>
              </a:spcBef>
              <a:spcAft>
                <a:spcPct val="0"/>
              </a:spcAft>
            </a:pPr>
            <a:r>
              <a:rPr lang="en-US" altLang="ko-KR" sz="1400" b="1" u="sng" dirty="0">
                <a:solidFill>
                  <a:srgbClr val="000000"/>
                </a:solidFill>
                <a:latin typeface="Open Sans" panose="020B0606030504020204" pitchFamily="34" charset="0"/>
                <a:ea typeface="Open Sans" panose="020B0606030504020204" pitchFamily="34" charset="0"/>
                <a:cs typeface="Open Sans" panose="020B0606030504020204" pitchFamily="34" charset="0"/>
              </a:rPr>
              <a:t>jongblues@snu.ac.kr</a:t>
            </a:r>
          </a:p>
        </p:txBody>
      </p:sp>
      <p:sp>
        <p:nvSpPr>
          <p:cNvPr id="10" name="Text Box 7"/>
          <p:cNvSpPr txBox="1">
            <a:spLocks noChangeArrowheads="1"/>
          </p:cNvSpPr>
          <p:nvPr/>
        </p:nvSpPr>
        <p:spPr bwMode="auto">
          <a:xfrm>
            <a:off x="656837" y="30168"/>
            <a:ext cx="8425619" cy="830997"/>
          </a:xfrm>
          <a:prstGeom prst="rect">
            <a:avLst/>
          </a:prstGeom>
          <a:noFill/>
          <a:ln w="9525">
            <a:noFill/>
            <a:miter lim="800000"/>
            <a:headEnd/>
            <a:tailEnd/>
          </a:ln>
        </p:spPr>
        <p:txBody>
          <a:bodyPr wrap="square">
            <a:spAutoFit/>
          </a:bodyPr>
          <a:lstStyle/>
          <a:p>
            <a:pPr fontAlgn="base">
              <a:spcBef>
                <a:spcPct val="10000"/>
              </a:spcBef>
              <a:spcAft>
                <a:spcPct val="0"/>
              </a:spcAft>
            </a:pPr>
            <a:r>
              <a:rPr kumimoji="1" lang="en-US" altLang="ko-KR" sz="2400" b="1" dirty="0" smtClean="0">
                <a:solidFill>
                  <a:srgbClr val="FFFF0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rPr>
              <a:t>Status of non-inductive startup via the electrostatic helicity injection in Versatile Experiment Spherical Torus</a:t>
            </a:r>
            <a:endParaRPr kumimoji="1" lang="en-US" altLang="ko-KR" sz="2400" b="1" dirty="0">
              <a:solidFill>
                <a:srgbClr val="FFFF00"/>
              </a:solidFill>
              <a:effectLst>
                <a:outerShdw blurRad="38100" dist="38100" dir="2700000" algn="tl">
                  <a:srgbClr val="000000">
                    <a:alpha val="43137"/>
                  </a:srgbClr>
                </a:outerShdw>
              </a:effectLst>
              <a:latin typeface="Arial" panose="020B0604020202020204" pitchFamily="34" charset="0"/>
              <a:ea typeface="Open Sans" panose="020B0606030504020204" pitchFamily="34" charset="0"/>
              <a:cs typeface="Arial" panose="020B0604020202020204" pitchFamily="34" charset="0"/>
            </a:endParaRPr>
          </a:p>
        </p:txBody>
      </p:sp>
      <p:sp>
        <p:nvSpPr>
          <p:cNvPr id="13" name="직사각형 12"/>
          <p:cNvSpPr/>
          <p:nvPr/>
        </p:nvSpPr>
        <p:spPr>
          <a:xfrm>
            <a:off x="260727" y="4074594"/>
            <a:ext cx="3572169" cy="584775"/>
          </a:xfrm>
          <a:prstGeom prst="rect">
            <a:avLst/>
          </a:prstGeom>
        </p:spPr>
        <p:txBody>
          <a:bodyPr wrap="square">
            <a:spAutoFit/>
          </a:bodyPr>
          <a:lstStyle/>
          <a:p>
            <a:pPr algn="ctr" fontAlgn="base">
              <a:spcBef>
                <a:spcPct val="50000"/>
              </a:spcBef>
              <a:spcAft>
                <a:spcPct val="0"/>
              </a:spcAft>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Department of Nuclear Engineering Seoul National University</a:t>
            </a:r>
            <a:endParaRPr kumimoji="1" lang="en-US" altLang="ko-KR" sz="1600" baseline="30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그림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477" y="2962301"/>
            <a:ext cx="1974668" cy="982075"/>
          </a:xfrm>
          <a:prstGeom prst="rect">
            <a:avLst/>
          </a:prstGeom>
        </p:spPr>
      </p:pic>
    </p:spTree>
    <p:extLst>
      <p:ext uri="{BB962C8B-B14F-4D97-AF65-F5344CB8AC3E}">
        <p14:creationId xmlns:p14="http://schemas.microsoft.com/office/powerpoint/2010/main" val="3552106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제목 9"/>
          <p:cNvSpPr>
            <a:spLocks noGrp="1"/>
          </p:cNvSpPr>
          <p:nvPr>
            <p:ph type="title"/>
          </p:nvPr>
        </p:nvSpPr>
        <p:spPr>
          <a:xfrm>
            <a:off x="659968" y="1"/>
            <a:ext cx="8447099" cy="712788"/>
          </a:xfrm>
        </p:spPr>
        <p:txBody>
          <a:bodyPr/>
          <a:lstStyle/>
          <a:p>
            <a:r>
              <a:rPr lang="en-US" altLang="ko-KR" sz="1600" dirty="0" smtClean="0">
                <a:solidFill>
                  <a:srgbClr val="FFFFFF"/>
                </a:solidFill>
                <a:latin typeface="Arial" pitchFamily="34" charset="0"/>
                <a:cs typeface="Arial" pitchFamily="34" charset="0"/>
              </a:rPr>
              <a:t>4. </a:t>
            </a:r>
            <a:r>
              <a:rPr lang="en-US" altLang="ko-KR" sz="1600" dirty="0">
                <a:solidFill>
                  <a:srgbClr val="FFFFFF"/>
                </a:solidFill>
                <a:latin typeface="Arial" pitchFamily="34" charset="0"/>
                <a:cs typeface="Arial" pitchFamily="34" charset="0"/>
              </a:rPr>
              <a:t>Results and Discussions of </a:t>
            </a:r>
            <a:r>
              <a:rPr lang="en-US" altLang="ko-KR" sz="1800" dirty="0">
                <a:solidFill>
                  <a:srgbClr val="FFFFFF"/>
                </a:solidFill>
                <a:latin typeface="Arial" pitchFamily="34" charset="0"/>
                <a:cs typeface="Arial" pitchFamily="34" charset="0"/>
              </a:rPr>
              <a:t>Single Power System</a:t>
            </a:r>
            <a:br>
              <a:rPr lang="en-US" altLang="ko-KR" sz="1800" dirty="0">
                <a:solidFill>
                  <a:srgbClr val="FFFFFF"/>
                </a:solidFill>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4-3 </a:t>
            </a:r>
            <a:r>
              <a:rPr lang="en-US" altLang="ko-KR" sz="2400" dirty="0">
                <a:solidFill>
                  <a:srgbClr val="FFFF00"/>
                </a:solidFill>
                <a:latin typeface="Arial" pitchFamily="34" charset="0"/>
                <a:cs typeface="Arial" pitchFamily="34" charset="0"/>
              </a:rPr>
              <a:t>Relation between Injection Current and Voltage</a:t>
            </a:r>
            <a:endParaRPr lang="ko-KR" altLang="en-US" sz="2400" dirty="0">
              <a:solidFill>
                <a:srgbClr val="FFFF00"/>
              </a:solidFill>
              <a:latin typeface="Arial" pitchFamily="34" charset="0"/>
              <a:cs typeface="Arial" pitchFamily="34" charset="0"/>
            </a:endParaRPr>
          </a:p>
        </p:txBody>
      </p:sp>
      <p:graphicFrame>
        <p:nvGraphicFramePr>
          <p:cNvPr id="7" name="개체 6"/>
          <p:cNvGraphicFramePr>
            <a:graphicFrameLocks noChangeAspect="1"/>
          </p:cNvGraphicFramePr>
          <p:nvPr>
            <p:extLst>
              <p:ext uri="{D42A27DB-BD31-4B8C-83A1-F6EECF244321}">
                <p14:modId xmlns:p14="http://schemas.microsoft.com/office/powerpoint/2010/main" val="1569917846"/>
              </p:ext>
            </p:extLst>
          </p:nvPr>
        </p:nvGraphicFramePr>
        <p:xfrm>
          <a:off x="-28575" y="683543"/>
          <a:ext cx="5121275" cy="4132262"/>
        </p:xfrm>
        <a:graphic>
          <a:graphicData uri="http://schemas.openxmlformats.org/presentationml/2006/ole">
            <mc:AlternateContent xmlns:mc="http://schemas.openxmlformats.org/markup-compatibility/2006">
              <mc:Choice xmlns:v="urn:schemas-microsoft-com:vml" Requires="v">
                <p:oleObj spid="_x0000_s9256" name="Graph" r:id="rId4" imgW="5120640" imgH="4132800" progId="Origin50.Graph">
                  <p:embed/>
                </p:oleObj>
              </mc:Choice>
              <mc:Fallback>
                <p:oleObj name="Graph" r:id="rId4" imgW="5120640" imgH="4132800" progId="Origin50.Graph">
                  <p:embed/>
                  <p:pic>
                    <p:nvPicPr>
                      <p:cNvPr id="0" name=""/>
                      <p:cNvPicPr/>
                      <p:nvPr/>
                    </p:nvPicPr>
                    <p:blipFill>
                      <a:blip r:embed="rId5"/>
                      <a:stretch>
                        <a:fillRect/>
                      </a:stretch>
                    </p:blipFill>
                    <p:spPr>
                      <a:xfrm>
                        <a:off x="-28575" y="683543"/>
                        <a:ext cx="5121275" cy="4132262"/>
                      </a:xfrm>
                      <a:prstGeom prst="rect">
                        <a:avLst/>
                      </a:prstGeom>
                    </p:spPr>
                  </p:pic>
                </p:oleObj>
              </mc:Fallback>
            </mc:AlternateContent>
          </a:graphicData>
        </a:graphic>
      </p:graphicFrame>
      <p:cxnSp>
        <p:nvCxnSpPr>
          <p:cNvPr id="34" name="직선 연결선 33"/>
          <p:cNvCxnSpPr/>
          <p:nvPr/>
        </p:nvCxnSpPr>
        <p:spPr>
          <a:xfrm>
            <a:off x="750486" y="1021705"/>
            <a:ext cx="0" cy="3420000"/>
          </a:xfrm>
          <a:prstGeom prst="line">
            <a:avLst/>
          </a:prstGeom>
          <a:ln>
            <a:solidFill>
              <a:srgbClr val="7030A0"/>
            </a:solidFill>
            <a:prstDash val="dash"/>
            <a:tailEnd type="none"/>
          </a:ln>
        </p:spPr>
        <p:style>
          <a:lnRef idx="3">
            <a:schemeClr val="accent2"/>
          </a:lnRef>
          <a:fillRef idx="0">
            <a:schemeClr val="accent2"/>
          </a:fillRef>
          <a:effectRef idx="2">
            <a:schemeClr val="accent2"/>
          </a:effectRef>
          <a:fontRef idx="minor">
            <a:schemeClr val="tx1"/>
          </a:fontRef>
        </p:style>
      </p:cxnSp>
      <p:cxnSp>
        <p:nvCxnSpPr>
          <p:cNvPr id="35" name="직선 연결선 34"/>
          <p:cNvCxnSpPr/>
          <p:nvPr/>
        </p:nvCxnSpPr>
        <p:spPr>
          <a:xfrm>
            <a:off x="1830606" y="1021705"/>
            <a:ext cx="0" cy="3420000"/>
          </a:xfrm>
          <a:prstGeom prst="line">
            <a:avLst/>
          </a:prstGeom>
          <a:ln>
            <a:solidFill>
              <a:srgbClr val="7030A0"/>
            </a:solidFill>
            <a:prstDash val="dash"/>
            <a:tailEnd type="none"/>
          </a:ln>
        </p:spPr>
        <p:style>
          <a:lnRef idx="3">
            <a:schemeClr val="accent2"/>
          </a:lnRef>
          <a:fillRef idx="0">
            <a:schemeClr val="accent2"/>
          </a:fillRef>
          <a:effectRef idx="2">
            <a:schemeClr val="accent2"/>
          </a:effectRef>
          <a:fontRef idx="minor">
            <a:schemeClr val="tx1"/>
          </a:fontRef>
        </p:style>
      </p:cxnSp>
      <p:cxnSp>
        <p:nvCxnSpPr>
          <p:cNvPr id="36" name="직선 연결선 35"/>
          <p:cNvCxnSpPr/>
          <p:nvPr/>
        </p:nvCxnSpPr>
        <p:spPr>
          <a:xfrm>
            <a:off x="4538911" y="1043583"/>
            <a:ext cx="0" cy="3420000"/>
          </a:xfrm>
          <a:prstGeom prst="line">
            <a:avLst/>
          </a:prstGeom>
          <a:ln>
            <a:solidFill>
              <a:srgbClr val="7030A0"/>
            </a:solidFill>
            <a:prstDash val="dash"/>
            <a:tailEnd type="none"/>
          </a:ln>
        </p:spPr>
        <p:style>
          <a:lnRef idx="3">
            <a:schemeClr val="accent2"/>
          </a:lnRef>
          <a:fillRef idx="0">
            <a:schemeClr val="accent2"/>
          </a:fillRef>
          <a:effectRef idx="2">
            <a:schemeClr val="accent2"/>
          </a:effectRef>
          <a:fontRef idx="minor">
            <a:schemeClr val="tx1"/>
          </a:fontRef>
        </p:style>
      </p:cxnSp>
      <p:cxnSp>
        <p:nvCxnSpPr>
          <p:cNvPr id="37" name="직선 화살표 연결선 36"/>
          <p:cNvCxnSpPr/>
          <p:nvPr/>
        </p:nvCxnSpPr>
        <p:spPr>
          <a:xfrm>
            <a:off x="822494" y="1036121"/>
            <a:ext cx="936104" cy="0"/>
          </a:xfrm>
          <a:prstGeom prst="straightConnector1">
            <a:avLst/>
          </a:prstGeom>
          <a:ln>
            <a:solidFill>
              <a:srgbClr val="7030A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38" name="직선 화살표 연결선 37"/>
          <p:cNvCxnSpPr/>
          <p:nvPr/>
        </p:nvCxnSpPr>
        <p:spPr>
          <a:xfrm>
            <a:off x="2857500" y="1052875"/>
            <a:ext cx="1594545" cy="0"/>
          </a:xfrm>
          <a:prstGeom prst="straightConnector1">
            <a:avLst/>
          </a:prstGeom>
          <a:ln>
            <a:solidFill>
              <a:srgbClr val="7030A0"/>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39" name="TextBox 38"/>
          <p:cNvSpPr txBox="1"/>
          <p:nvPr/>
        </p:nvSpPr>
        <p:spPr>
          <a:xfrm>
            <a:off x="1159601" y="661665"/>
            <a:ext cx="432048" cy="369332"/>
          </a:xfrm>
          <a:prstGeom prst="rect">
            <a:avLst/>
          </a:prstGeom>
          <a:noFill/>
        </p:spPr>
        <p:txBody>
          <a:bodyPr wrap="square" rtlCol="0">
            <a:spAutoFit/>
          </a:bodyPr>
          <a:lstStyle/>
          <a:p>
            <a:r>
              <a:rPr lang="en-US" altLang="ko-KR" b="1" dirty="0" smtClean="0">
                <a:solidFill>
                  <a:srgbClr val="0000CC"/>
                </a:solidFill>
                <a:latin typeface="Arial" panose="020B0604020202020204" pitchFamily="34" charset="0"/>
                <a:cs typeface="Arial" panose="020B0604020202020204" pitchFamily="34" charset="0"/>
              </a:rPr>
              <a:t>1</a:t>
            </a:r>
            <a:endParaRPr lang="ko-KR" altLang="en-US" b="1" dirty="0">
              <a:solidFill>
                <a:srgbClr val="0000CC"/>
              </a:solidFill>
              <a:latin typeface="Arial" panose="020B0604020202020204" pitchFamily="34" charset="0"/>
              <a:cs typeface="Arial" panose="020B0604020202020204" pitchFamily="34" charset="0"/>
            </a:endParaRPr>
          </a:p>
        </p:txBody>
      </p:sp>
      <p:sp>
        <p:nvSpPr>
          <p:cNvPr id="40" name="TextBox 39"/>
          <p:cNvSpPr txBox="1"/>
          <p:nvPr/>
        </p:nvSpPr>
        <p:spPr>
          <a:xfrm>
            <a:off x="3520003" y="683543"/>
            <a:ext cx="432048" cy="369332"/>
          </a:xfrm>
          <a:prstGeom prst="rect">
            <a:avLst/>
          </a:prstGeom>
          <a:noFill/>
        </p:spPr>
        <p:txBody>
          <a:bodyPr wrap="square" rtlCol="0">
            <a:spAutoFit/>
          </a:bodyPr>
          <a:lstStyle/>
          <a:p>
            <a:r>
              <a:rPr lang="en-US" altLang="ko-KR" b="1" dirty="0" smtClean="0">
                <a:solidFill>
                  <a:srgbClr val="00701B"/>
                </a:solidFill>
                <a:latin typeface="Arial" panose="020B0604020202020204" pitchFamily="34" charset="0"/>
                <a:cs typeface="Arial" panose="020B0604020202020204" pitchFamily="34" charset="0"/>
              </a:rPr>
              <a:t>2</a:t>
            </a:r>
            <a:endParaRPr lang="ko-KR" altLang="en-US" b="1" dirty="0">
              <a:solidFill>
                <a:srgbClr val="00701B"/>
              </a:solidFill>
              <a:latin typeface="Arial" panose="020B0604020202020204" pitchFamily="34" charset="0"/>
              <a:cs typeface="Arial" panose="020B0604020202020204" pitchFamily="34" charset="0"/>
            </a:endParaRPr>
          </a:p>
        </p:txBody>
      </p:sp>
      <p:sp>
        <p:nvSpPr>
          <p:cNvPr id="41" name="TextBox 40"/>
          <p:cNvSpPr txBox="1"/>
          <p:nvPr/>
        </p:nvSpPr>
        <p:spPr>
          <a:xfrm>
            <a:off x="5092700" y="1025801"/>
            <a:ext cx="3979256" cy="646331"/>
          </a:xfrm>
          <a:prstGeom prst="rect">
            <a:avLst/>
          </a:prstGeom>
          <a:noFill/>
        </p:spPr>
        <p:txBody>
          <a:bodyPr wrap="square" rtlCol="0">
            <a:spAutoFit/>
          </a:bodyPr>
          <a:lstStyle/>
          <a:p>
            <a:r>
              <a:rPr lang="en-US" altLang="ko-KR" b="1" dirty="0" smtClean="0">
                <a:solidFill>
                  <a:srgbClr val="0000CC"/>
                </a:solidFill>
                <a:latin typeface="Arial" panose="020B0604020202020204" pitchFamily="34" charset="0"/>
                <a:cs typeface="Arial" panose="020B0604020202020204" pitchFamily="34" charset="0"/>
              </a:rPr>
              <a:t>1</a:t>
            </a:r>
            <a:r>
              <a:rPr lang="en-US" altLang="ko-KR" b="1" dirty="0" smtClean="0">
                <a:latin typeface="Arial" panose="020B0604020202020204" pitchFamily="34" charset="0"/>
                <a:cs typeface="Arial" panose="020B0604020202020204" pitchFamily="34" charset="0"/>
              </a:rPr>
              <a:t> </a:t>
            </a:r>
            <a:r>
              <a:rPr lang="en-US" altLang="ko-KR" dirty="0" smtClean="0">
                <a:latin typeface="Arial" panose="020B0604020202020204" pitchFamily="34" charset="0"/>
                <a:cs typeface="Arial" panose="020B0604020202020204" pitchFamily="34" charset="0"/>
              </a:rPr>
              <a:t>: Low V</a:t>
            </a:r>
            <a:r>
              <a:rPr lang="en-US" altLang="ko-KR" baseline="-25000" dirty="0" smtClean="0">
                <a:latin typeface="Arial" panose="020B0604020202020204" pitchFamily="34" charset="0"/>
                <a:cs typeface="Arial" panose="020B0604020202020204" pitchFamily="34" charset="0"/>
              </a:rPr>
              <a:t>inj</a:t>
            </a:r>
            <a:r>
              <a:rPr lang="en-US" altLang="ko-KR" dirty="0" smtClean="0">
                <a:latin typeface="Arial" panose="020B0604020202020204" pitchFamily="34" charset="0"/>
                <a:cs typeface="Arial" panose="020B0604020202020204" pitchFamily="34" charset="0"/>
              </a:rPr>
              <a:t> / High I</a:t>
            </a:r>
            <a:r>
              <a:rPr lang="en-US" altLang="ko-KR" baseline="-25000" dirty="0" smtClean="0">
                <a:latin typeface="Arial" panose="020B0604020202020204" pitchFamily="34" charset="0"/>
                <a:cs typeface="Arial" panose="020B0604020202020204" pitchFamily="34" charset="0"/>
              </a:rPr>
              <a:t>inj </a:t>
            </a:r>
            <a:r>
              <a:rPr lang="en-US" altLang="ko-KR" dirty="0" smtClean="0">
                <a:latin typeface="Arial" panose="020B0604020202020204" pitchFamily="34" charset="0"/>
                <a:cs typeface="Arial" panose="020B0604020202020204" pitchFamily="34" charset="0"/>
              </a:rPr>
              <a:t>~ Filaments</a:t>
            </a:r>
          </a:p>
          <a:p>
            <a:r>
              <a:rPr lang="en-US" altLang="ko-KR" b="1" dirty="0" smtClean="0">
                <a:solidFill>
                  <a:srgbClr val="00701B"/>
                </a:solidFill>
                <a:latin typeface="Arial" panose="020B0604020202020204" pitchFamily="34" charset="0"/>
                <a:cs typeface="Arial" panose="020B0604020202020204" pitchFamily="34" charset="0"/>
              </a:rPr>
              <a:t>2</a:t>
            </a:r>
            <a:r>
              <a:rPr lang="en-US" altLang="ko-KR" b="1" dirty="0" smtClean="0">
                <a:latin typeface="Arial" panose="020B0604020202020204" pitchFamily="34" charset="0"/>
                <a:cs typeface="Arial" panose="020B0604020202020204" pitchFamily="34" charset="0"/>
              </a:rPr>
              <a:t> </a:t>
            </a:r>
            <a:r>
              <a:rPr lang="en-US" altLang="ko-KR" dirty="0" smtClean="0">
                <a:latin typeface="Arial" panose="020B0604020202020204" pitchFamily="34" charset="0"/>
                <a:cs typeface="Arial" panose="020B0604020202020204" pitchFamily="34" charset="0"/>
              </a:rPr>
              <a:t>: High V</a:t>
            </a:r>
            <a:r>
              <a:rPr lang="en-US" altLang="ko-KR" baseline="-25000" dirty="0" smtClean="0">
                <a:latin typeface="Arial" panose="020B0604020202020204" pitchFamily="34" charset="0"/>
                <a:cs typeface="Arial" panose="020B0604020202020204" pitchFamily="34" charset="0"/>
              </a:rPr>
              <a:t>inj</a:t>
            </a:r>
            <a:r>
              <a:rPr lang="en-US" altLang="ko-KR" dirty="0" smtClean="0">
                <a:latin typeface="Arial" panose="020B0604020202020204" pitchFamily="34" charset="0"/>
                <a:cs typeface="Arial" panose="020B0604020202020204" pitchFamily="34" charset="0"/>
              </a:rPr>
              <a:t> / Low </a:t>
            </a:r>
            <a:r>
              <a:rPr lang="en-US" altLang="ko-KR" dirty="0" err="1" smtClean="0">
                <a:latin typeface="Arial" panose="020B0604020202020204" pitchFamily="34" charset="0"/>
                <a:cs typeface="Arial" panose="020B0604020202020204" pitchFamily="34" charset="0"/>
              </a:rPr>
              <a:t>I</a:t>
            </a:r>
            <a:r>
              <a:rPr lang="en-US" altLang="ko-KR" baseline="-25000" dirty="0" err="1" smtClean="0">
                <a:latin typeface="Arial" panose="020B0604020202020204" pitchFamily="34" charset="0"/>
                <a:cs typeface="Arial" panose="020B0604020202020204" pitchFamily="34" charset="0"/>
              </a:rPr>
              <a:t>inj</a:t>
            </a:r>
            <a:r>
              <a:rPr lang="en-US" altLang="ko-KR" baseline="-25000" dirty="0" smtClean="0">
                <a:latin typeface="Arial" panose="020B0604020202020204" pitchFamily="34" charset="0"/>
                <a:cs typeface="Arial" panose="020B0604020202020204" pitchFamily="34" charset="0"/>
              </a:rPr>
              <a:t> </a:t>
            </a:r>
            <a:r>
              <a:rPr lang="en-US" altLang="ko-KR" dirty="0" smtClean="0">
                <a:latin typeface="Arial" panose="020B0604020202020204" pitchFamily="34" charset="0"/>
                <a:cs typeface="Arial" panose="020B0604020202020204" pitchFamily="34" charset="0"/>
              </a:rPr>
              <a:t>~ Reconnection</a:t>
            </a:r>
          </a:p>
        </p:txBody>
      </p:sp>
      <p:cxnSp>
        <p:nvCxnSpPr>
          <p:cNvPr id="42" name="직선 연결선 41"/>
          <p:cNvCxnSpPr/>
          <p:nvPr/>
        </p:nvCxnSpPr>
        <p:spPr>
          <a:xfrm>
            <a:off x="2783106" y="1052875"/>
            <a:ext cx="0" cy="3420000"/>
          </a:xfrm>
          <a:prstGeom prst="line">
            <a:avLst/>
          </a:prstGeom>
          <a:ln>
            <a:solidFill>
              <a:srgbClr val="7030A0"/>
            </a:solidFill>
            <a:prstDash val="dash"/>
            <a:tailEnd type="none"/>
          </a:ln>
        </p:spPr>
        <p:style>
          <a:lnRef idx="3">
            <a:schemeClr val="accent2"/>
          </a:lnRef>
          <a:fillRef idx="0">
            <a:schemeClr val="accent2"/>
          </a:fillRef>
          <a:effectRef idx="2">
            <a:schemeClr val="accent2"/>
          </a:effectRef>
          <a:fontRef idx="minor">
            <a:schemeClr val="tx1"/>
          </a:fontRef>
        </p:style>
      </p:cxnSp>
      <p:pic>
        <p:nvPicPr>
          <p:cNvPr id="21" name="그림 20"/>
          <p:cNvPicPr>
            <a:picLocks noChangeAspect="1"/>
          </p:cNvPicPr>
          <p:nvPr/>
        </p:nvPicPr>
        <p:blipFill>
          <a:blip r:embed="rId6"/>
          <a:stretch>
            <a:fillRect/>
          </a:stretch>
        </p:blipFill>
        <p:spPr>
          <a:xfrm>
            <a:off x="7063352" y="1935805"/>
            <a:ext cx="1800393" cy="2880000"/>
          </a:xfrm>
          <a:prstGeom prst="rect">
            <a:avLst/>
          </a:prstGeom>
        </p:spPr>
      </p:pic>
      <p:pic>
        <p:nvPicPr>
          <p:cNvPr id="22" name="그림 21"/>
          <p:cNvPicPr>
            <a:picLocks noChangeAspect="1"/>
          </p:cNvPicPr>
          <p:nvPr/>
        </p:nvPicPr>
        <p:blipFill>
          <a:blip r:embed="rId7"/>
          <a:stretch>
            <a:fillRect/>
          </a:stretch>
        </p:blipFill>
        <p:spPr>
          <a:xfrm>
            <a:off x="5164708" y="1935805"/>
            <a:ext cx="1800393" cy="2880000"/>
          </a:xfrm>
          <a:prstGeom prst="rect">
            <a:avLst/>
          </a:prstGeom>
        </p:spPr>
      </p:pic>
      <p:sp>
        <p:nvSpPr>
          <p:cNvPr id="43" name="TextBox 42"/>
          <p:cNvSpPr txBox="1"/>
          <p:nvPr/>
        </p:nvSpPr>
        <p:spPr>
          <a:xfrm>
            <a:off x="5107558" y="4553451"/>
            <a:ext cx="1219200" cy="338554"/>
          </a:xfrm>
          <a:prstGeom prst="rect">
            <a:avLst/>
          </a:prstGeom>
          <a:noFill/>
        </p:spPr>
        <p:txBody>
          <a:bodyPr wrap="square" rtlCol="0">
            <a:spAutoFit/>
          </a:bodyPr>
          <a:lstStyle/>
          <a:p>
            <a:pPr fontAlgn="base">
              <a:spcBef>
                <a:spcPct val="0"/>
              </a:spcBef>
              <a:spcAft>
                <a:spcPct val="0"/>
              </a:spcAft>
            </a:pP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407.6 </a:t>
            </a: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ms</a:t>
            </a:r>
            <a:endParaRPr kumimoji="1" lang="ko-KR" altLang="en-US" sz="1600" b="1" dirty="0">
              <a:solidFill>
                <a:srgbClr val="FF0000"/>
              </a:solidFill>
              <a:latin typeface="Open Sans" panose="020B0606030504020204" pitchFamily="34" charset="0"/>
              <a:cs typeface="Open Sans" panose="020B0606030504020204" pitchFamily="34" charset="0"/>
            </a:endParaRPr>
          </a:p>
        </p:txBody>
      </p:sp>
      <p:sp>
        <p:nvSpPr>
          <p:cNvPr id="44" name="TextBox 43"/>
          <p:cNvSpPr txBox="1"/>
          <p:nvPr/>
        </p:nvSpPr>
        <p:spPr>
          <a:xfrm>
            <a:off x="7006202" y="4553451"/>
            <a:ext cx="1219200" cy="338554"/>
          </a:xfrm>
          <a:prstGeom prst="rect">
            <a:avLst/>
          </a:prstGeom>
          <a:noFill/>
        </p:spPr>
        <p:txBody>
          <a:bodyPr wrap="square" rtlCol="0">
            <a:spAutoFit/>
          </a:bodyPr>
          <a:lstStyle/>
          <a:p>
            <a:pPr fontAlgn="base">
              <a:spcBef>
                <a:spcPct val="0"/>
              </a:spcBef>
              <a:spcAft>
                <a:spcPct val="0"/>
              </a:spcAft>
            </a:pP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408.4 </a:t>
            </a: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ms</a:t>
            </a:r>
            <a:endParaRPr kumimoji="1" lang="ko-KR" altLang="en-US" sz="1600" b="1" dirty="0">
              <a:solidFill>
                <a:srgbClr val="FF0000"/>
              </a:solidFill>
              <a:latin typeface="Open Sans" panose="020B0606030504020204" pitchFamily="34" charset="0"/>
              <a:cs typeface="Open Sans" panose="020B0606030504020204" pitchFamily="34" charset="0"/>
            </a:endParaRPr>
          </a:p>
        </p:txBody>
      </p:sp>
      <p:sp>
        <p:nvSpPr>
          <p:cNvPr id="45" name="TextBox 44"/>
          <p:cNvSpPr txBox="1"/>
          <p:nvPr/>
        </p:nvSpPr>
        <p:spPr>
          <a:xfrm>
            <a:off x="44108" y="4925070"/>
            <a:ext cx="9062959" cy="1477328"/>
          </a:xfrm>
          <a:prstGeom prst="rect">
            <a:avLst/>
          </a:prstGeom>
          <a:noFill/>
        </p:spPr>
        <p:txBody>
          <a:bodyPr wrap="square" rtlCol="0">
            <a:spAutoFit/>
          </a:bodyPr>
          <a:lstStyle/>
          <a:p>
            <a:pPr marL="285750" lvl="1" indent="-285750">
              <a:spcAft>
                <a:spcPts val="600"/>
              </a:spcAft>
              <a:buFont typeface="Arial" panose="020B0604020202020204" pitchFamily="34" charset="0"/>
              <a:buChar char="•"/>
            </a:pPr>
            <a:r>
              <a:rPr kumimoji="1" lang="en-US" altLang="ko-KR" sz="1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While injecting same power, the higher toroidal current observed with higher injection voltage than current.</a:t>
            </a:r>
          </a:p>
          <a:p>
            <a:pPr marL="285750" indent="-285750">
              <a:spcAft>
                <a:spcPts val="600"/>
              </a:spcAft>
              <a:buFont typeface="Arial" panose="020B0604020202020204" pitchFamily="34" charset="0"/>
              <a:buChar char="•"/>
            </a:pPr>
            <a:r>
              <a:rPr lang="en-US" altLang="ko-KR" sz="1600" dirty="0" smtClean="0">
                <a:latin typeface="Open Sans" panose="020B0606030504020204" pitchFamily="34" charset="0"/>
                <a:ea typeface="Open Sans" panose="020B0606030504020204" pitchFamily="34" charset="0"/>
                <a:cs typeface="Open Sans" panose="020B0606030504020204" pitchFamily="34" charset="0"/>
              </a:rPr>
              <a:t>It is also confirmed that </a:t>
            </a:r>
            <a:r>
              <a:rPr lang="en-US" altLang="ko-KR" sz="1600" b="1" dirty="0" smtClean="0">
                <a:latin typeface="Open Sans" panose="020B0606030504020204" pitchFamily="34" charset="0"/>
                <a:ea typeface="Open Sans" panose="020B0606030504020204" pitchFamily="34" charset="0"/>
                <a:cs typeface="Open Sans" panose="020B0606030504020204" pitchFamily="34" charset="0"/>
              </a:rPr>
              <a:t>plasma </a:t>
            </a:r>
            <a:r>
              <a:rPr lang="en-US" altLang="ko-KR" sz="1600" b="1" dirty="0">
                <a:latin typeface="Open Sans" panose="020B0606030504020204" pitchFamily="34" charset="0"/>
                <a:ea typeface="Open Sans" panose="020B0606030504020204" pitchFamily="34" charset="0"/>
                <a:cs typeface="Open Sans" panose="020B0606030504020204" pitchFamily="34" charset="0"/>
              </a:rPr>
              <a:t>current </a:t>
            </a:r>
            <a:r>
              <a:rPr lang="en-US" altLang="ko-KR" sz="1600" b="1" dirty="0" smtClean="0">
                <a:latin typeface="Open Sans" panose="020B0606030504020204" pitchFamily="34" charset="0"/>
                <a:ea typeface="Open Sans" panose="020B0606030504020204" pitchFamily="34" charset="0"/>
                <a:cs typeface="Open Sans" panose="020B0606030504020204" pitchFamily="34" charset="0"/>
              </a:rPr>
              <a:t>ramp-up </a:t>
            </a:r>
            <a:r>
              <a:rPr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during increasing </a:t>
            </a:r>
            <a:r>
              <a:rPr lang="en-US" altLang="ko-KR" sz="1600" b="1" dirty="0" smtClean="0">
                <a:solidFill>
                  <a:srgbClr val="FF0000"/>
                </a:solidFill>
                <a:latin typeface="Arial" panose="020B0604020202020204" pitchFamily="34" charset="0"/>
                <a:cs typeface="Arial" panose="020B0604020202020204" pitchFamily="34" charset="0"/>
              </a:rPr>
              <a:t>V</a:t>
            </a:r>
            <a:r>
              <a:rPr lang="en-US" altLang="ko-KR" sz="1600" b="1" baseline="-25000" dirty="0" smtClean="0">
                <a:solidFill>
                  <a:srgbClr val="FF0000"/>
                </a:solidFill>
                <a:latin typeface="Arial" panose="020B0604020202020204" pitchFamily="34" charset="0"/>
                <a:cs typeface="Arial" panose="020B0604020202020204" pitchFamily="34" charset="0"/>
              </a:rPr>
              <a:t>inj</a:t>
            </a:r>
            <a:r>
              <a:rPr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spcAft>
                <a:spcPts val="600"/>
              </a:spcAft>
              <a:buFont typeface="Arial" panose="020B0604020202020204" pitchFamily="34" charset="0"/>
              <a:buChar char="•"/>
            </a:pP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The </a:t>
            </a:r>
            <a:r>
              <a:rPr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high </a:t>
            </a:r>
            <a:r>
              <a:rPr lang="en-US" altLang="ko-KR" sz="1600" b="1" dirty="0" smtClean="0">
                <a:solidFill>
                  <a:srgbClr val="FF0000"/>
                </a:solidFill>
                <a:latin typeface="Arial" panose="020B0604020202020204" pitchFamily="34" charset="0"/>
                <a:cs typeface="Arial" panose="020B0604020202020204" pitchFamily="34" charset="0"/>
              </a:rPr>
              <a:t>V</a:t>
            </a:r>
            <a:r>
              <a:rPr lang="en-US" altLang="ko-KR" sz="1600" b="1" baseline="-25000" dirty="0" smtClean="0">
                <a:solidFill>
                  <a:srgbClr val="FF0000"/>
                </a:solidFill>
                <a:latin typeface="Arial" panose="020B0604020202020204" pitchFamily="34" charset="0"/>
                <a:cs typeface="Arial" panose="020B0604020202020204" pitchFamily="34" charset="0"/>
              </a:rPr>
              <a:t>inj  </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is more attractive solution to </a:t>
            </a: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achieve overwhelmed magnetic </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field near inboard side under limited injection current than high current injection.</a:t>
            </a:r>
          </a:p>
        </p:txBody>
      </p:sp>
      <p:sp>
        <p:nvSpPr>
          <p:cNvPr id="25" name="직사각형 24"/>
          <p:cNvSpPr/>
          <p:nvPr/>
        </p:nvSpPr>
        <p:spPr bwMode="auto">
          <a:xfrm>
            <a:off x="750486" y="1090975"/>
            <a:ext cx="1080120" cy="3309575"/>
          </a:xfrm>
          <a:prstGeom prst="rect">
            <a:avLst/>
          </a:prstGeom>
          <a:solidFill>
            <a:srgbClr val="002060">
              <a:alpha val="1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7" name="직사각형 46"/>
          <p:cNvSpPr/>
          <p:nvPr/>
        </p:nvSpPr>
        <p:spPr bwMode="auto">
          <a:xfrm>
            <a:off x="2805224" y="1098795"/>
            <a:ext cx="1743212" cy="3309575"/>
          </a:xfrm>
          <a:prstGeom prst="rect">
            <a:avLst/>
          </a:prstGeom>
          <a:solidFill>
            <a:srgbClr val="015F13">
              <a:alpha val="9804"/>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Tree>
    <p:extLst>
      <p:ext uri="{BB962C8B-B14F-4D97-AF65-F5344CB8AC3E}">
        <p14:creationId xmlns:p14="http://schemas.microsoft.com/office/powerpoint/2010/main" val="583044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제목 9"/>
          <p:cNvSpPr>
            <a:spLocks noGrp="1"/>
          </p:cNvSpPr>
          <p:nvPr>
            <p:ph type="title"/>
          </p:nvPr>
        </p:nvSpPr>
        <p:spPr>
          <a:xfrm>
            <a:off x="659968" y="1"/>
            <a:ext cx="8447099" cy="712788"/>
          </a:xfrm>
        </p:spPr>
        <p:txBody>
          <a:bodyPr/>
          <a:lstStyle/>
          <a:p>
            <a:r>
              <a:rPr lang="en-US" altLang="ko-KR" sz="1600" dirty="0" smtClean="0">
                <a:latin typeface="Arial" pitchFamily="34" charset="0"/>
                <a:cs typeface="Arial" pitchFamily="34" charset="0"/>
              </a:rPr>
              <a:t>4. Results and Discussions of </a:t>
            </a:r>
            <a:r>
              <a:rPr lang="en-US" altLang="ko-KR" sz="1800" dirty="0" smtClean="0">
                <a:solidFill>
                  <a:srgbClr val="FF0000"/>
                </a:solidFill>
                <a:latin typeface="Arial" pitchFamily="34" charset="0"/>
                <a:cs typeface="Arial" pitchFamily="34" charset="0"/>
              </a:rPr>
              <a:t>Single Power System</a:t>
            </a:r>
            <a:br>
              <a:rPr lang="en-US" altLang="ko-KR" sz="1800" dirty="0" smtClean="0">
                <a:solidFill>
                  <a:srgbClr val="FF0000"/>
                </a:solidFill>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4-4 Formation of Current </a:t>
            </a:r>
            <a:r>
              <a:rPr lang="en-US" altLang="ko-KR" sz="2600" dirty="0">
                <a:solidFill>
                  <a:srgbClr val="FFFF00"/>
                </a:solidFill>
                <a:latin typeface="Arial" pitchFamily="34" charset="0"/>
                <a:cs typeface="Arial" pitchFamily="34" charset="0"/>
              </a:rPr>
              <a:t>Sheet : Shot </a:t>
            </a:r>
            <a:r>
              <a:rPr lang="en-US" altLang="ko-KR" sz="2600" dirty="0" smtClean="0">
                <a:solidFill>
                  <a:srgbClr val="FFFF00"/>
                </a:solidFill>
                <a:latin typeface="Arial" pitchFamily="34" charset="0"/>
                <a:cs typeface="Arial" pitchFamily="34" charset="0"/>
              </a:rPr>
              <a:t>12086</a:t>
            </a:r>
            <a:endParaRPr lang="ko-KR" altLang="en-US" sz="2600" dirty="0">
              <a:solidFill>
                <a:srgbClr val="FFFF00"/>
              </a:solidFill>
              <a:latin typeface="Arial" pitchFamily="34" charset="0"/>
              <a:cs typeface="Arial" pitchFamily="34" charset="0"/>
            </a:endParaRPr>
          </a:p>
        </p:txBody>
      </p:sp>
      <p:sp>
        <p:nvSpPr>
          <p:cNvPr id="17" name="TextBox 16"/>
          <p:cNvSpPr txBox="1"/>
          <p:nvPr/>
        </p:nvSpPr>
        <p:spPr>
          <a:xfrm>
            <a:off x="4012465" y="776518"/>
            <a:ext cx="4741010" cy="1400383"/>
          </a:xfrm>
          <a:prstGeom prst="rect">
            <a:avLst/>
          </a:prstGeom>
          <a:noFill/>
        </p:spPr>
        <p:txBody>
          <a:bodyPr wrap="square" rtlCol="0">
            <a:spAutoFit/>
          </a:bodyPr>
          <a:lstStyle/>
          <a:p>
            <a:pPr fontAlgn="base">
              <a:spcBef>
                <a:spcPct val="0"/>
              </a:spcBef>
              <a:spcAft>
                <a:spcPts val="600"/>
              </a:spcAft>
            </a:pP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Two distinct phases of current evolution has been confirmed.</a:t>
            </a:r>
          </a:p>
          <a:p>
            <a:pPr marL="285750" indent="-285750" fontAlgn="base">
              <a:spcBef>
                <a:spcPct val="0"/>
              </a:spcBef>
              <a:spcAft>
                <a:spcPct val="0"/>
              </a:spcAft>
              <a:buFont typeface="Arial" panose="020B0604020202020204" pitchFamily="34" charset="0"/>
              <a:buChar char="•"/>
            </a:pP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Gradual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rise of plasma current during </a:t>
            </a:r>
            <a:r>
              <a:rPr kumimoji="1" lang="en-US" altLang="ko-KR" sz="1600" b="1" dirty="0">
                <a:solidFill>
                  <a:srgbClr val="808080">
                    <a:lumMod val="50000"/>
                  </a:srgbClr>
                </a:solidFill>
                <a:latin typeface="Open Sans" panose="020B0606030504020204" pitchFamily="34" charset="0"/>
                <a:ea typeface="Open Sans" panose="020B0606030504020204" pitchFamily="34" charset="0"/>
                <a:cs typeface="Open Sans" panose="020B0606030504020204" pitchFamily="34" charset="0"/>
              </a:rPr>
              <a:t>reconnection of injection current steam (@ 404ms) and injection </a:t>
            </a:r>
            <a:r>
              <a:rPr kumimoji="1" lang="en-US" altLang="ko-KR" sz="1600" b="1" dirty="0" smtClean="0">
                <a:solidFill>
                  <a:srgbClr val="808080">
                    <a:lumMod val="50000"/>
                  </a:srgbClr>
                </a:solidFill>
                <a:latin typeface="Open Sans" panose="020B0606030504020204" pitchFamily="34" charset="0"/>
                <a:ea typeface="Open Sans" panose="020B0606030504020204" pitchFamily="34" charset="0"/>
                <a:cs typeface="Open Sans" panose="020B0606030504020204" pitchFamily="34" charset="0"/>
              </a:rPr>
              <a:t>voltage</a:t>
            </a:r>
            <a:endPar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개체 10"/>
          <p:cNvGraphicFramePr>
            <a:graphicFrameLocks noChangeAspect="1"/>
          </p:cNvGraphicFramePr>
          <p:nvPr>
            <p:extLst>
              <p:ext uri="{D42A27DB-BD31-4B8C-83A1-F6EECF244321}">
                <p14:modId xmlns:p14="http://schemas.microsoft.com/office/powerpoint/2010/main" val="1592043729"/>
              </p:ext>
            </p:extLst>
          </p:nvPr>
        </p:nvGraphicFramePr>
        <p:xfrm>
          <a:off x="22516" y="538677"/>
          <a:ext cx="4389437" cy="3292475"/>
        </p:xfrm>
        <a:graphic>
          <a:graphicData uri="http://schemas.openxmlformats.org/presentationml/2006/ole">
            <mc:AlternateContent xmlns:mc="http://schemas.openxmlformats.org/markup-compatibility/2006">
              <mc:Choice xmlns:v="urn:schemas-microsoft-com:vml" Requires="v">
                <p:oleObj spid="_x0000_s5237" name="Graph" r:id="rId4" imgW="4389120" imgH="3291840" progId="Origin50.Graph">
                  <p:embed/>
                </p:oleObj>
              </mc:Choice>
              <mc:Fallback>
                <p:oleObj name="Graph" r:id="rId4" imgW="4389120" imgH="3291840" progId="Origin50.Graph">
                  <p:embed/>
                  <p:pic>
                    <p:nvPicPr>
                      <p:cNvPr id="0" name=""/>
                      <p:cNvPicPr/>
                      <p:nvPr/>
                    </p:nvPicPr>
                    <p:blipFill>
                      <a:blip r:embed="rId5"/>
                      <a:stretch>
                        <a:fillRect/>
                      </a:stretch>
                    </p:blipFill>
                    <p:spPr>
                      <a:xfrm>
                        <a:off x="22516" y="538677"/>
                        <a:ext cx="4389437" cy="3292475"/>
                      </a:xfrm>
                      <a:prstGeom prst="rect">
                        <a:avLst/>
                      </a:prstGeom>
                    </p:spPr>
                  </p:pic>
                </p:oleObj>
              </mc:Fallback>
            </mc:AlternateContent>
          </a:graphicData>
        </a:graphic>
      </p:graphicFrame>
      <p:pic>
        <p:nvPicPr>
          <p:cNvPr id="12" name="그림 11"/>
          <p:cNvPicPr>
            <a:picLocks noChangeAspect="1"/>
          </p:cNvPicPr>
          <p:nvPr/>
        </p:nvPicPr>
        <p:blipFill rotWithShape="1">
          <a:blip r:embed="rId6" cstate="print">
            <a:extLst>
              <a:ext uri="{28A0092B-C50C-407E-A947-70E740481C1C}">
                <a14:useLocalDpi xmlns:a14="http://schemas.microsoft.com/office/drawing/2010/main" val="0"/>
              </a:ext>
            </a:extLst>
          </a:blip>
          <a:srcRect l="36873" t="6790" r="42938" b="15508"/>
          <a:stretch/>
        </p:blipFill>
        <p:spPr>
          <a:xfrm>
            <a:off x="22516" y="3812864"/>
            <a:ext cx="873331" cy="2520120"/>
          </a:xfrm>
          <a:prstGeom prst="rect">
            <a:avLst/>
          </a:prstGeom>
        </p:spPr>
      </p:pic>
      <p:pic>
        <p:nvPicPr>
          <p:cNvPr id="15" name="그림 14"/>
          <p:cNvPicPr>
            <a:picLocks noChangeAspect="1"/>
          </p:cNvPicPr>
          <p:nvPr/>
        </p:nvPicPr>
        <p:blipFill rotWithShape="1">
          <a:blip r:embed="rId7" cstate="print">
            <a:extLst>
              <a:ext uri="{28A0092B-C50C-407E-A947-70E740481C1C}">
                <a14:useLocalDpi xmlns:a14="http://schemas.microsoft.com/office/drawing/2010/main" val="0"/>
              </a:ext>
            </a:extLst>
          </a:blip>
          <a:srcRect l="37147" t="7676" r="42898" b="16704"/>
          <a:stretch/>
        </p:blipFill>
        <p:spPr>
          <a:xfrm>
            <a:off x="943797" y="3831152"/>
            <a:ext cx="880544" cy="2501832"/>
          </a:xfrm>
          <a:prstGeom prst="rect">
            <a:avLst/>
          </a:prstGeom>
        </p:spPr>
      </p:pic>
      <p:pic>
        <p:nvPicPr>
          <p:cNvPr id="18" name="그림 17"/>
          <p:cNvPicPr>
            <a:picLocks noChangeAspect="1"/>
          </p:cNvPicPr>
          <p:nvPr/>
        </p:nvPicPr>
        <p:blipFill rotWithShape="1">
          <a:blip r:embed="rId8" cstate="print">
            <a:extLst>
              <a:ext uri="{28A0092B-C50C-407E-A947-70E740481C1C}">
                <a14:useLocalDpi xmlns:a14="http://schemas.microsoft.com/office/drawing/2010/main" val="0"/>
              </a:ext>
            </a:extLst>
          </a:blip>
          <a:srcRect l="36927" t="7674" r="42913" b="16857"/>
          <a:stretch/>
        </p:blipFill>
        <p:spPr>
          <a:xfrm>
            <a:off x="1872290" y="3831152"/>
            <a:ext cx="891305" cy="2501832"/>
          </a:xfrm>
          <a:prstGeom prst="rect">
            <a:avLst/>
          </a:prstGeom>
        </p:spPr>
      </p:pic>
      <p:pic>
        <p:nvPicPr>
          <p:cNvPr id="19" name="그림 18"/>
          <p:cNvPicPr>
            <a:picLocks noChangeAspect="1"/>
          </p:cNvPicPr>
          <p:nvPr/>
        </p:nvPicPr>
        <p:blipFill rotWithShape="1">
          <a:blip r:embed="rId9" cstate="print">
            <a:extLst>
              <a:ext uri="{28A0092B-C50C-407E-A947-70E740481C1C}">
                <a14:useLocalDpi xmlns:a14="http://schemas.microsoft.com/office/drawing/2010/main" val="0"/>
              </a:ext>
            </a:extLst>
          </a:blip>
          <a:srcRect l="37400" t="6938" r="42913" b="16958"/>
          <a:stretch/>
        </p:blipFill>
        <p:spPr>
          <a:xfrm>
            <a:off x="2816908" y="3831152"/>
            <a:ext cx="863173" cy="2501832"/>
          </a:xfrm>
          <a:prstGeom prst="rect">
            <a:avLst/>
          </a:prstGeom>
        </p:spPr>
      </p:pic>
      <p:pic>
        <p:nvPicPr>
          <p:cNvPr id="20" name="그림 19"/>
          <p:cNvPicPr>
            <a:picLocks noChangeAspect="1"/>
          </p:cNvPicPr>
          <p:nvPr/>
        </p:nvPicPr>
        <p:blipFill rotWithShape="1">
          <a:blip r:embed="rId10" cstate="print">
            <a:extLst>
              <a:ext uri="{28A0092B-C50C-407E-A947-70E740481C1C}">
                <a14:useLocalDpi xmlns:a14="http://schemas.microsoft.com/office/drawing/2010/main" val="0"/>
              </a:ext>
            </a:extLst>
          </a:blip>
          <a:srcRect l="37493" t="7001" r="43010" b="17080"/>
          <a:stretch/>
        </p:blipFill>
        <p:spPr>
          <a:xfrm>
            <a:off x="3737283" y="3831152"/>
            <a:ext cx="856895" cy="2501832"/>
          </a:xfrm>
          <a:prstGeom prst="rect">
            <a:avLst/>
          </a:prstGeom>
        </p:spPr>
      </p:pic>
      <p:pic>
        <p:nvPicPr>
          <p:cNvPr id="23" name="그림 22"/>
          <p:cNvPicPr>
            <a:picLocks noChangeAspect="1"/>
          </p:cNvPicPr>
          <p:nvPr/>
        </p:nvPicPr>
        <p:blipFill rotWithShape="1">
          <a:blip r:embed="rId11" cstate="print">
            <a:extLst>
              <a:ext uri="{28A0092B-C50C-407E-A947-70E740481C1C}">
                <a14:useLocalDpi xmlns:a14="http://schemas.microsoft.com/office/drawing/2010/main" val="0"/>
              </a:ext>
            </a:extLst>
          </a:blip>
          <a:srcRect l="37400" t="6938" r="42913" b="16958"/>
          <a:stretch/>
        </p:blipFill>
        <p:spPr>
          <a:xfrm>
            <a:off x="4651380" y="3831152"/>
            <a:ext cx="863173" cy="2501832"/>
          </a:xfrm>
          <a:prstGeom prst="rect">
            <a:avLst/>
          </a:prstGeom>
        </p:spPr>
      </p:pic>
      <p:pic>
        <p:nvPicPr>
          <p:cNvPr id="25" name="그림 24"/>
          <p:cNvPicPr>
            <a:picLocks noChangeAspect="1"/>
          </p:cNvPicPr>
          <p:nvPr/>
        </p:nvPicPr>
        <p:blipFill rotWithShape="1">
          <a:blip r:embed="rId12" cstate="print">
            <a:extLst>
              <a:ext uri="{28A0092B-C50C-407E-A947-70E740481C1C}">
                <a14:useLocalDpi xmlns:a14="http://schemas.microsoft.com/office/drawing/2010/main" val="0"/>
              </a:ext>
            </a:extLst>
          </a:blip>
          <a:srcRect l="37400" t="6938" r="42913" b="16958"/>
          <a:stretch/>
        </p:blipFill>
        <p:spPr>
          <a:xfrm>
            <a:off x="5570713" y="3831152"/>
            <a:ext cx="863173" cy="2501832"/>
          </a:xfrm>
          <a:prstGeom prst="rect">
            <a:avLst/>
          </a:prstGeom>
        </p:spPr>
      </p:pic>
      <p:pic>
        <p:nvPicPr>
          <p:cNvPr id="26" name="그림 25"/>
          <p:cNvPicPr>
            <a:picLocks noChangeAspect="1"/>
          </p:cNvPicPr>
          <p:nvPr/>
        </p:nvPicPr>
        <p:blipFill rotWithShape="1">
          <a:blip r:embed="rId13" cstate="print">
            <a:extLst>
              <a:ext uri="{28A0092B-C50C-407E-A947-70E740481C1C}">
                <a14:useLocalDpi xmlns:a14="http://schemas.microsoft.com/office/drawing/2010/main" val="0"/>
              </a:ext>
            </a:extLst>
          </a:blip>
          <a:srcRect l="37400" t="6939" r="42913" b="16052"/>
          <a:stretch/>
        </p:blipFill>
        <p:spPr>
          <a:xfrm>
            <a:off x="6490046" y="3831152"/>
            <a:ext cx="853018" cy="2501832"/>
          </a:xfrm>
          <a:prstGeom prst="rect">
            <a:avLst/>
          </a:prstGeom>
        </p:spPr>
      </p:pic>
      <p:pic>
        <p:nvPicPr>
          <p:cNvPr id="32" name="그림 31"/>
          <p:cNvPicPr>
            <a:picLocks noChangeAspect="1"/>
          </p:cNvPicPr>
          <p:nvPr/>
        </p:nvPicPr>
        <p:blipFill>
          <a:blip r:embed="rId14"/>
          <a:stretch>
            <a:fillRect/>
          </a:stretch>
        </p:blipFill>
        <p:spPr>
          <a:xfrm>
            <a:off x="7344000" y="4892984"/>
            <a:ext cx="1800000" cy="1440000"/>
          </a:xfrm>
          <a:prstGeom prst="rect">
            <a:avLst/>
          </a:prstGeom>
        </p:spPr>
      </p:pic>
      <p:sp>
        <p:nvSpPr>
          <p:cNvPr id="33" name="TextBox 32"/>
          <p:cNvSpPr txBox="1"/>
          <p:nvPr/>
        </p:nvSpPr>
        <p:spPr>
          <a:xfrm>
            <a:off x="47449" y="3781407"/>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404 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sp>
        <p:nvSpPr>
          <p:cNvPr id="34" name="TextBox 33"/>
          <p:cNvSpPr txBox="1"/>
          <p:nvPr/>
        </p:nvSpPr>
        <p:spPr>
          <a:xfrm>
            <a:off x="962721" y="3781407"/>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405 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sp>
        <p:nvSpPr>
          <p:cNvPr id="35" name="TextBox 34"/>
          <p:cNvSpPr txBox="1"/>
          <p:nvPr/>
        </p:nvSpPr>
        <p:spPr>
          <a:xfrm>
            <a:off x="1877993" y="3781407"/>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406 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sp>
        <p:nvSpPr>
          <p:cNvPr id="36" name="TextBox 35"/>
          <p:cNvSpPr txBox="1"/>
          <p:nvPr/>
        </p:nvSpPr>
        <p:spPr>
          <a:xfrm>
            <a:off x="2793265" y="3781407"/>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407 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sp>
        <p:nvSpPr>
          <p:cNvPr id="37" name="TextBox 36"/>
          <p:cNvSpPr txBox="1"/>
          <p:nvPr/>
        </p:nvSpPr>
        <p:spPr>
          <a:xfrm>
            <a:off x="3708536" y="3781407"/>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408 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sp>
        <p:nvSpPr>
          <p:cNvPr id="38" name="TextBox 37"/>
          <p:cNvSpPr txBox="1"/>
          <p:nvPr/>
        </p:nvSpPr>
        <p:spPr>
          <a:xfrm>
            <a:off x="4623808" y="3781407"/>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409 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sp>
        <p:nvSpPr>
          <p:cNvPr id="39" name="TextBox 38"/>
          <p:cNvSpPr txBox="1"/>
          <p:nvPr/>
        </p:nvSpPr>
        <p:spPr>
          <a:xfrm>
            <a:off x="5539080" y="3781407"/>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410 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sp>
        <p:nvSpPr>
          <p:cNvPr id="40" name="TextBox 39"/>
          <p:cNvSpPr txBox="1"/>
          <p:nvPr/>
        </p:nvSpPr>
        <p:spPr>
          <a:xfrm>
            <a:off x="6454352" y="3781407"/>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411 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pic>
        <p:nvPicPr>
          <p:cNvPr id="52" name="그림 51"/>
          <p:cNvPicPr>
            <a:picLocks noChangeAspect="1"/>
          </p:cNvPicPr>
          <p:nvPr/>
        </p:nvPicPr>
        <p:blipFill>
          <a:blip r:embed="rId15"/>
          <a:stretch>
            <a:fillRect/>
          </a:stretch>
        </p:blipFill>
        <p:spPr>
          <a:xfrm>
            <a:off x="7344001" y="3441708"/>
            <a:ext cx="1799999" cy="1440000"/>
          </a:xfrm>
          <a:prstGeom prst="rect">
            <a:avLst/>
          </a:prstGeom>
        </p:spPr>
      </p:pic>
      <p:sp>
        <p:nvSpPr>
          <p:cNvPr id="53" name="TextBox 52"/>
          <p:cNvSpPr txBox="1"/>
          <p:nvPr/>
        </p:nvSpPr>
        <p:spPr>
          <a:xfrm>
            <a:off x="8435974" y="3414926"/>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404 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sp>
        <p:nvSpPr>
          <p:cNvPr id="54" name="TextBox 53"/>
          <p:cNvSpPr txBox="1"/>
          <p:nvPr/>
        </p:nvSpPr>
        <p:spPr>
          <a:xfrm>
            <a:off x="8435974" y="4881708"/>
            <a:ext cx="1219200" cy="307777"/>
          </a:xfrm>
          <a:prstGeom prst="rect">
            <a:avLst/>
          </a:prstGeom>
          <a:noFill/>
        </p:spPr>
        <p:txBody>
          <a:bodyPr wrap="square" rtlCol="0">
            <a:spAutoFit/>
          </a:bodyPr>
          <a:lstStyle/>
          <a:p>
            <a:pPr fontAlgn="base">
              <a:spcBef>
                <a:spcPct val="0"/>
              </a:spcBef>
              <a:spcAft>
                <a:spcPct val="0"/>
              </a:spcAft>
            </a:pPr>
            <a:r>
              <a:rPr kumimoji="1" lang="en-US" altLang="ko-KR" sz="1400" b="1" dirty="0" smtClean="0">
                <a:solidFill>
                  <a:srgbClr val="FFFF00"/>
                </a:solidFill>
                <a:latin typeface="Open Sans" panose="020B0606030504020204" pitchFamily="34" charset="0"/>
                <a:ea typeface="Open Sans" panose="020B0606030504020204" pitchFamily="34" charset="0"/>
                <a:cs typeface="Open Sans" panose="020B0606030504020204" pitchFamily="34" charset="0"/>
              </a:rPr>
              <a:t>411 </a:t>
            </a:r>
            <a:r>
              <a:rPr kumimoji="1" lang="en-US" altLang="ko-KR" sz="1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ms</a:t>
            </a:r>
            <a:endParaRPr kumimoji="1" lang="ko-KR" altLang="en-US" sz="1400" b="1" dirty="0">
              <a:solidFill>
                <a:srgbClr val="FFFF00"/>
              </a:solidFill>
              <a:latin typeface="Open Sans" panose="020B0606030504020204" pitchFamily="34" charset="0"/>
              <a:cs typeface="Open Sans" panose="020B0606030504020204" pitchFamily="34" charset="0"/>
            </a:endParaRPr>
          </a:p>
        </p:txBody>
      </p:sp>
      <p:sp>
        <p:nvSpPr>
          <p:cNvPr id="55" name="TextBox 54"/>
          <p:cNvSpPr txBox="1"/>
          <p:nvPr/>
        </p:nvSpPr>
        <p:spPr>
          <a:xfrm>
            <a:off x="4012465" y="2230339"/>
            <a:ext cx="5131535" cy="1138773"/>
          </a:xfrm>
          <a:prstGeom prst="rect">
            <a:avLst/>
          </a:prstGeom>
          <a:noFill/>
        </p:spPr>
        <p:txBody>
          <a:bodyPr wrap="square" rtlCol="0">
            <a:spAutoFit/>
          </a:bodyPr>
          <a:lstStyle/>
          <a:p>
            <a:pPr fontAlgn="base">
              <a:spcBef>
                <a:spcPct val="0"/>
              </a:spcBef>
              <a:spcAft>
                <a:spcPct val="0"/>
              </a:spcAft>
            </a:pP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The calculated results show the current distributions are sheet-like plasma. </a:t>
            </a:r>
          </a:p>
          <a:p>
            <a:pPr marL="285750" indent="-285750" fontAlgn="base">
              <a:spcBef>
                <a:spcPct val="0"/>
              </a:spcBef>
              <a:spcAft>
                <a:spcPct val="0"/>
              </a:spcAft>
              <a:buFont typeface="Arial" panose="020B0604020202020204" pitchFamily="34" charset="0"/>
              <a:buChar char="•"/>
            </a:pPr>
            <a:r>
              <a:rPr kumimoji="1" lang="en-US" altLang="ko-KR" sz="1200" dirty="0">
                <a:latin typeface="Open Sans" panose="020B0606030504020204" pitchFamily="34" charset="0"/>
                <a:ea typeface="Open Sans" panose="020B0606030504020204" pitchFamily="34" charset="0"/>
                <a:cs typeface="Open Sans" panose="020B0606030504020204" pitchFamily="34" charset="0"/>
              </a:rPr>
              <a:t>During the calculation, Average error between plasma current and element current is 14.5% and average error between measured magnetic signal and element magnetic signal is 4.7%.</a:t>
            </a:r>
          </a:p>
        </p:txBody>
      </p:sp>
    </p:spTree>
    <p:extLst>
      <p:ext uri="{BB962C8B-B14F-4D97-AF65-F5344CB8AC3E}">
        <p14:creationId xmlns:p14="http://schemas.microsoft.com/office/powerpoint/2010/main" val="1324990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txBox="1">
            <a:spLocks/>
          </p:cNvSpPr>
          <p:nvPr/>
        </p:nvSpPr>
        <p:spPr bwMode="auto">
          <a:xfrm>
            <a:off x="642910" y="1568"/>
            <a:ext cx="8447099" cy="712788"/>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p>
            <a:pPr eaLnBrk="0" fontAlgn="base" hangingPunct="0">
              <a:spcBef>
                <a:spcPct val="0"/>
              </a:spcBef>
              <a:spcAft>
                <a:spcPct val="0"/>
              </a:spcAft>
              <a:defRPr/>
            </a:pPr>
            <a:r>
              <a:rPr kumimoji="1" lang="en-US" altLang="ko-KR" sz="2800" b="1" kern="0" dirty="0">
                <a:solidFill>
                  <a:srgbClr val="FFFF00"/>
                </a:solidFill>
                <a:latin typeface="Arial" pitchFamily="34" charset="0"/>
                <a:cs typeface="Arial" pitchFamily="34" charset="0"/>
              </a:rPr>
              <a:t>5. Conclusion &amp; Future work</a:t>
            </a:r>
            <a:endParaRPr kumimoji="1" lang="ko-KR" altLang="en-US" sz="2800" b="1" kern="0" dirty="0">
              <a:solidFill>
                <a:srgbClr val="FFFF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6" name="TextBox 3"/>
              <p:cNvSpPr txBox="1">
                <a:spLocks noChangeArrowheads="1"/>
              </p:cNvSpPr>
              <p:nvPr/>
            </p:nvSpPr>
            <p:spPr bwMode="auto">
              <a:xfrm>
                <a:off x="87919" y="3819466"/>
                <a:ext cx="8865581" cy="1502078"/>
              </a:xfrm>
              <a:prstGeom prst="rect">
                <a:avLst/>
              </a:prstGeom>
              <a:noFill/>
              <a:ln w="9525">
                <a:noFill/>
                <a:miter lim="800000"/>
                <a:headEnd/>
                <a:tailEnd/>
              </a:ln>
            </p:spPr>
            <p:txBody>
              <a:bodyPr wrap="square">
                <a:spAutoFit/>
              </a:bodyPr>
              <a:lstStyle/>
              <a:p>
                <a:pPr fontAlgn="base">
                  <a:lnSpc>
                    <a:spcPct val="125000"/>
                  </a:lnSpc>
                  <a:spcBef>
                    <a:spcPct val="0"/>
                  </a:spcBef>
                  <a:spcAft>
                    <a:spcPct val="0"/>
                  </a:spcAft>
                  <a:buClr>
                    <a:srgbClr val="000000"/>
                  </a:buClr>
                </a:pPr>
                <a:r>
                  <a:rPr lang="en-US" altLang="ko-KR" sz="24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F</a:t>
                </a:r>
                <a:r>
                  <a:rPr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uture Work</a:t>
                </a:r>
              </a:p>
              <a:p>
                <a:pPr marL="285750" indent="-285750" fontAlgn="base">
                  <a:lnSpc>
                    <a:spcPct val="125000"/>
                  </a:lnSpc>
                  <a:spcBef>
                    <a:spcPct val="0"/>
                  </a:spcBef>
                  <a:spcAft>
                    <a:spcPct val="0"/>
                  </a:spcAft>
                  <a:buClr>
                    <a:srgbClr val="000000"/>
                  </a:buClr>
                  <a:buFont typeface="Arial" panose="020B0604020202020204" pitchFamily="34" charset="0"/>
                  <a:buChar char="•"/>
                </a:pP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Power system upgrade for </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closed flux surface and high </a:t>
                </a: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DC helicity injection rate ~</a:t>
                </a:r>
                <a14:m>
                  <m:oMath xmlns:m="http://schemas.openxmlformats.org/officeDocument/2006/math">
                    <m:sSub>
                      <m:sSubPr>
                        <m:ctrlPr>
                          <a:rPr kumimoji="1" lang="en-US" altLang="ko-KR" sz="1600" i="1">
                            <a:solidFill>
                              <a:srgbClr val="FF0000"/>
                            </a:solidFill>
                            <a:latin typeface="Cambria Math" panose="02040503050406030204" pitchFamily="18" charset="0"/>
                          </a:rPr>
                        </m:ctrlPr>
                      </m:sSubPr>
                      <m:e>
                        <m:r>
                          <a:rPr kumimoji="1" lang="en-US" altLang="ko-KR" sz="1600" b="0" i="1" smtClean="0">
                            <a:solidFill>
                              <a:srgbClr val="FF0000"/>
                            </a:solidFill>
                            <a:latin typeface="Cambria Math" panose="02040503050406030204" pitchFamily="18" charset="0"/>
                          </a:rPr>
                          <m:t> </m:t>
                        </m:r>
                        <m:r>
                          <a:rPr kumimoji="1" lang="en-US" altLang="ko-KR" sz="1600" i="1">
                            <a:solidFill>
                              <a:srgbClr val="FF0000"/>
                            </a:solidFill>
                            <a:latin typeface="Cambria Math" panose="02040503050406030204" pitchFamily="18" charset="0"/>
                          </a:rPr>
                          <m:t>𝑉</m:t>
                        </m:r>
                      </m:e>
                      <m:sub>
                        <m:r>
                          <a:rPr kumimoji="1" lang="en-US" altLang="ko-KR" sz="1600" i="1">
                            <a:solidFill>
                              <a:srgbClr val="FF0000"/>
                            </a:solidFill>
                            <a:latin typeface="Cambria Math" panose="02040503050406030204" pitchFamily="18" charset="0"/>
                          </a:rPr>
                          <m:t>𝑖𝑛𝑗</m:t>
                        </m:r>
                      </m:sub>
                    </m:sSub>
                  </m:oMath>
                </a14:m>
                <a:endPar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lnSpc>
                    <a:spcPct val="125000"/>
                  </a:lnSpc>
                  <a:spcBef>
                    <a:spcPct val="0"/>
                  </a:spcBef>
                  <a:spcAft>
                    <a:spcPct val="0"/>
                  </a:spcAft>
                  <a:buClr>
                    <a:srgbClr val="000000"/>
                  </a:buClr>
                  <a:buFont typeface="Arial" panose="020B0604020202020204" pitchFamily="34" charset="0"/>
                  <a:buChar char="•"/>
                </a:pP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Development of experiment scenario for proper DC </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helicity in VEST</a:t>
                </a:r>
              </a:p>
              <a:p>
                <a:pPr marL="285750" indent="-285750" fontAlgn="base">
                  <a:lnSpc>
                    <a:spcPct val="125000"/>
                  </a:lnSpc>
                  <a:spcBef>
                    <a:spcPct val="0"/>
                  </a:spcBef>
                  <a:spcAft>
                    <a:spcPct val="0"/>
                  </a:spcAft>
                  <a:buClr>
                    <a:srgbClr val="000000"/>
                  </a:buClr>
                  <a:buFont typeface="Arial" panose="020B0604020202020204" pitchFamily="34" charset="0"/>
                  <a:buChar char="•"/>
                </a:pP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Development </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of more reliable electron gun under high injection voltage</a:t>
                </a:r>
                <a:endPar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6" name="TextBox 3"/>
              <p:cNvSpPr txBox="1">
                <a:spLocks noRot="1" noChangeAspect="1" noMove="1" noResize="1" noEditPoints="1" noAdjustHandles="1" noChangeArrowheads="1" noChangeShapeType="1" noTextEdit="1"/>
              </p:cNvSpPr>
              <p:nvPr/>
            </p:nvSpPr>
            <p:spPr bwMode="auto">
              <a:xfrm>
                <a:off x="87919" y="3819466"/>
                <a:ext cx="8865581" cy="1502078"/>
              </a:xfrm>
              <a:prstGeom prst="rect">
                <a:avLst/>
              </a:prstGeom>
              <a:blipFill rotWithShape="0">
                <a:blip r:embed="rId3"/>
                <a:stretch>
                  <a:fillRect l="-1031" b="-3252"/>
                </a:stretch>
              </a:blipFill>
              <a:ln w="9525">
                <a:noFill/>
                <a:miter lim="800000"/>
                <a:headEnd/>
                <a:tailEnd/>
              </a:ln>
            </p:spPr>
            <p:txBody>
              <a:bodyPr/>
              <a:lstStyle/>
              <a:p>
                <a:r>
                  <a:rPr lang="ko-KR" altLang="en-US">
                    <a:noFill/>
                  </a:rPr>
                  <a:t> </a:t>
                </a:r>
              </a:p>
            </p:txBody>
          </p:sp>
        </mc:Fallback>
      </mc:AlternateContent>
      <p:sp>
        <p:nvSpPr>
          <p:cNvPr id="5" name="TextBox 3"/>
          <p:cNvSpPr txBox="1">
            <a:spLocks noChangeArrowheads="1"/>
          </p:cNvSpPr>
          <p:nvPr/>
        </p:nvSpPr>
        <p:spPr bwMode="auto">
          <a:xfrm>
            <a:off x="87921" y="803256"/>
            <a:ext cx="8959361" cy="2846933"/>
          </a:xfrm>
          <a:prstGeom prst="rect">
            <a:avLst/>
          </a:prstGeom>
          <a:noFill/>
          <a:ln w="9525">
            <a:noFill/>
            <a:miter lim="800000"/>
            <a:headEnd/>
            <a:tailEnd/>
          </a:ln>
        </p:spPr>
        <p:txBody>
          <a:bodyPr wrap="square">
            <a:spAutoFit/>
          </a:bodyPr>
          <a:lstStyle/>
          <a:p>
            <a:pPr fontAlgn="base">
              <a:lnSpc>
                <a:spcPct val="125000"/>
              </a:lnSpc>
              <a:spcBef>
                <a:spcPct val="0"/>
              </a:spcBef>
              <a:spcAft>
                <a:spcPct val="0"/>
              </a:spcAft>
              <a:buClr>
                <a:srgbClr val="000000"/>
              </a:buClr>
            </a:pPr>
            <a:r>
              <a:rPr lang="en-US" altLang="ko-KR" sz="24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C</a:t>
            </a:r>
            <a:r>
              <a:rPr lang="en-US" altLang="ko-KR"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onclusion</a:t>
            </a:r>
            <a:endParaRPr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lnSpc>
                <a:spcPct val="125000"/>
              </a:lnSpc>
              <a:spcBef>
                <a:spcPct val="0"/>
              </a:spcBef>
              <a:spcAft>
                <a:spcPct val="0"/>
              </a:spcAft>
              <a:buClr>
                <a:srgbClr val="000000"/>
              </a:buClr>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DC helicity injection is one of the powerful non-inductive start up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method for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STs, also </a:t>
            </a: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Non-inductive startup can expands </a:t>
            </a: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VEST capability and performance.</a:t>
            </a:r>
          </a:p>
          <a:p>
            <a:pPr marL="285750" indent="-285750">
              <a:spcAft>
                <a:spcPts val="600"/>
              </a:spcAft>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toroidal current is </a:t>
            </a: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very sensitive to injection voltage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than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injection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current. While relatively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higher </a:t>
            </a: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injection voltage of ~0.4kV </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are applied, gradual </a:t>
            </a: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rise of </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toroidal plasma current also confirmed. </a:t>
            </a: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a:t>
            </a:r>
            <a:r>
              <a:rPr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high </a:t>
            </a:r>
            <a:r>
              <a:rPr lang="en-US" altLang="ko-KR" sz="1600" b="1" dirty="0" smtClean="0">
                <a:solidFill>
                  <a:srgbClr val="FF0000"/>
                </a:solidFill>
                <a:latin typeface="Arial" panose="020B0604020202020204" pitchFamily="34" charset="0"/>
                <a:cs typeface="Arial" panose="020B0604020202020204" pitchFamily="34" charset="0"/>
              </a:rPr>
              <a:t>V</a:t>
            </a:r>
            <a:r>
              <a:rPr lang="en-US" altLang="ko-KR" sz="1600" b="1" baseline="-25000" dirty="0" smtClean="0">
                <a:solidFill>
                  <a:srgbClr val="FF0000"/>
                </a:solidFill>
                <a:latin typeface="Arial" panose="020B0604020202020204" pitchFamily="34" charset="0"/>
                <a:cs typeface="Arial" panose="020B0604020202020204" pitchFamily="34" charset="0"/>
              </a:rPr>
              <a:t>inj  </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may be promising </a:t>
            </a: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solution to achieve </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closed flux surface during dc helicity injection startup.</a:t>
            </a:r>
            <a:endPar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lnSpc>
                <a:spcPct val="125000"/>
              </a:lnSpc>
              <a:spcBef>
                <a:spcPct val="0"/>
              </a:spcBef>
              <a:spcAft>
                <a:spcPct val="0"/>
              </a:spcAft>
              <a:buClr>
                <a:srgbClr val="000000"/>
              </a:buClr>
              <a:buFont typeface="Arial" panose="020B0604020202020204" pitchFamily="34" charset="0"/>
              <a:buChar char="•"/>
            </a:pP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The </a:t>
            </a:r>
            <a:r>
              <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plasma current density distributions have been calculated using element fitting based on limited numbers of magnetic signals. The sheet-like plasma current confirmed</a:t>
            </a:r>
            <a:r>
              <a:rPr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p:txBody>
      </p:sp>
    </p:spTree>
    <p:extLst>
      <p:ext uri="{BB962C8B-B14F-4D97-AF65-F5344CB8AC3E}">
        <p14:creationId xmlns:p14="http://schemas.microsoft.com/office/powerpoint/2010/main" val="652737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9"/>
          <p:cNvSpPr>
            <a:spLocks noGrp="1"/>
          </p:cNvSpPr>
          <p:nvPr>
            <p:ph type="title"/>
          </p:nvPr>
        </p:nvSpPr>
        <p:spPr bwMode="auto">
          <a:xfrm>
            <a:off x="660399" y="0"/>
            <a:ext cx="8232081" cy="712788"/>
          </a:xfrm>
          <a:noFill/>
          <a:ln>
            <a:miter lim="800000"/>
            <a:headEnd/>
            <a:tailEnd/>
          </a:ln>
        </p:spPr>
        <p:txBody>
          <a:bodyPr vert="horz" wrap="square" lIns="91440" tIns="45720" rIns="91440" bIns="45720" numCol="1" anchorCtr="0" compatLnSpc="1">
            <a:prstTxWarp prst="textNoShape">
              <a:avLst/>
            </a:prstTxWarp>
          </a:bodyPr>
          <a:lstStyle/>
          <a:p>
            <a:r>
              <a:rPr lang="en-US" altLang="ko-KR" sz="1800" dirty="0" smtClean="0">
                <a:solidFill>
                  <a:srgbClr val="FFFF00"/>
                </a:solidFill>
                <a:latin typeface="Open Sans" panose="020B0606030504020204" pitchFamily="34" charset="0"/>
                <a:ea typeface="Open Sans" panose="020B0606030504020204" pitchFamily="34" charset="0"/>
                <a:cs typeface="Open Sans" panose="020B0606030504020204" pitchFamily="34" charset="0"/>
              </a:rPr>
              <a:t/>
            </a:r>
            <a:br>
              <a:rPr lang="en-US" altLang="ko-KR" sz="1800" dirty="0" smtClean="0">
                <a:solidFill>
                  <a:srgbClr val="FFFF00"/>
                </a:solidFill>
                <a:latin typeface="Open Sans" panose="020B0606030504020204" pitchFamily="34" charset="0"/>
                <a:ea typeface="Open Sans" panose="020B0606030504020204" pitchFamily="34" charset="0"/>
                <a:cs typeface="Open Sans" panose="020B0606030504020204" pitchFamily="34" charset="0"/>
              </a:rPr>
            </a:br>
            <a:r>
              <a:rPr lang="en-US" altLang="ko-KR" sz="2600" dirty="0" smtClean="0">
                <a:solidFill>
                  <a:srgbClr val="FFFF00"/>
                </a:solidFill>
                <a:latin typeface="Arial" panose="020B0604020202020204" pitchFamily="34" charset="0"/>
                <a:ea typeface="Open Sans" panose="020B0606030504020204" pitchFamily="34" charset="0"/>
                <a:cs typeface="Arial" panose="020B0604020202020204" pitchFamily="34" charset="0"/>
              </a:rPr>
              <a:t>Contents</a:t>
            </a:r>
            <a:endParaRPr lang="ko-KR" altLang="en-US" sz="2600" dirty="0" smtClean="0">
              <a:solidFill>
                <a:srgbClr val="FFFF00"/>
              </a:solidFill>
              <a:latin typeface="Arial" panose="020B0604020202020204" pitchFamily="34" charset="0"/>
              <a:ea typeface="Arial Unicode MS" pitchFamily="50" charset="-127"/>
              <a:cs typeface="Arial" panose="020B0604020202020204" pitchFamily="34" charset="0"/>
            </a:endParaRPr>
          </a:p>
        </p:txBody>
      </p:sp>
      <p:sp>
        <p:nvSpPr>
          <p:cNvPr id="4" name="직사각형 5"/>
          <p:cNvSpPr>
            <a:spLocks noChangeArrowheads="1"/>
          </p:cNvSpPr>
          <p:nvPr/>
        </p:nvSpPr>
        <p:spPr bwMode="auto">
          <a:xfrm>
            <a:off x="498264" y="3049506"/>
            <a:ext cx="7242088" cy="461665"/>
          </a:xfrm>
          <a:prstGeom prst="rect">
            <a:avLst/>
          </a:prstGeom>
          <a:noFill/>
          <a:ln w="9525">
            <a:noFill/>
            <a:miter lim="800000"/>
            <a:headEnd/>
            <a:tailEnd/>
          </a:ln>
        </p:spPr>
        <p:txBody>
          <a:bodyPr wrap="square">
            <a:spAutoFit/>
          </a:bodyPr>
          <a:lstStyle/>
          <a:p>
            <a:pPr fontAlgn="base">
              <a:spcBef>
                <a:spcPct val="0"/>
              </a:spcBef>
              <a:spcAft>
                <a:spcPct val="0"/>
              </a:spcAft>
            </a:pPr>
            <a:r>
              <a:rPr lang="en-US" altLang="ko-KR"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3. The Helicity Injection System of VEST</a:t>
            </a:r>
            <a:endParaRPr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직사각형 7"/>
          <p:cNvSpPr>
            <a:spLocks noChangeArrowheads="1"/>
          </p:cNvSpPr>
          <p:nvPr/>
        </p:nvSpPr>
        <p:spPr bwMode="auto">
          <a:xfrm>
            <a:off x="498264" y="4407496"/>
            <a:ext cx="7488832" cy="461665"/>
          </a:xfrm>
          <a:prstGeom prst="rect">
            <a:avLst/>
          </a:prstGeom>
          <a:noFill/>
          <a:ln w="9525">
            <a:noFill/>
            <a:miter lim="800000"/>
            <a:headEnd/>
            <a:tailEnd/>
          </a:ln>
        </p:spPr>
        <p:txBody>
          <a:bodyPr wrap="square">
            <a:spAutoFit/>
          </a:bodyPr>
          <a:lstStyle/>
          <a:p>
            <a:pPr fontAlgn="base">
              <a:spcBef>
                <a:spcPct val="0"/>
              </a:spcBef>
              <a:spcAft>
                <a:spcPct val="0"/>
              </a:spcAft>
            </a:pPr>
            <a:r>
              <a:rPr kumimoji="1" lang="en-US" altLang="ko-KR"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5. Conclusion &amp; Future Work</a:t>
            </a:r>
            <a:endParaRPr kumimoji="1" lang="ko-KR" altLang="en-US" sz="2400" b="1" dirty="0">
              <a:solidFill>
                <a:srgbClr val="000000"/>
              </a:solidFill>
              <a:latin typeface="Open Sans" panose="020B0606030504020204" pitchFamily="34" charset="0"/>
              <a:ea typeface="Arial Unicode MS" pitchFamily="50" charset="-127"/>
              <a:cs typeface="Open Sans" panose="020B0606030504020204" pitchFamily="34" charset="0"/>
            </a:endParaRPr>
          </a:p>
        </p:txBody>
      </p:sp>
      <p:sp>
        <p:nvSpPr>
          <p:cNvPr id="7" name="직사각형 5"/>
          <p:cNvSpPr>
            <a:spLocks noChangeArrowheads="1"/>
          </p:cNvSpPr>
          <p:nvPr/>
        </p:nvSpPr>
        <p:spPr bwMode="auto">
          <a:xfrm>
            <a:off x="498264" y="3728501"/>
            <a:ext cx="7479116" cy="461665"/>
          </a:xfrm>
          <a:prstGeom prst="rect">
            <a:avLst/>
          </a:prstGeom>
          <a:noFill/>
          <a:ln w="9525">
            <a:noFill/>
            <a:miter lim="800000"/>
            <a:headEnd/>
            <a:tailEnd/>
          </a:ln>
        </p:spPr>
        <p:txBody>
          <a:bodyPr wrap="square">
            <a:spAutoFit/>
          </a:bodyPr>
          <a:lstStyle/>
          <a:p>
            <a:pPr fontAlgn="base">
              <a:spcBef>
                <a:spcPct val="0"/>
              </a:spcBef>
              <a:spcAft>
                <a:spcPct val="0"/>
              </a:spcAft>
            </a:pPr>
            <a:r>
              <a:rPr lang="en-US" altLang="ko-KR"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4. </a:t>
            </a:r>
            <a:r>
              <a:rPr lang="en-US" altLang="ko-KR" sz="24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Experiment results and </a:t>
            </a:r>
            <a:r>
              <a:rPr lang="en-US" altLang="ko-KR"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Discussions</a:t>
            </a:r>
          </a:p>
        </p:txBody>
      </p:sp>
      <p:sp>
        <p:nvSpPr>
          <p:cNvPr id="10" name="직사각형 8"/>
          <p:cNvSpPr>
            <a:spLocks noChangeArrowheads="1"/>
          </p:cNvSpPr>
          <p:nvPr/>
        </p:nvSpPr>
        <p:spPr bwMode="auto">
          <a:xfrm>
            <a:off x="498264" y="1691516"/>
            <a:ext cx="3374851" cy="461665"/>
          </a:xfrm>
          <a:prstGeom prst="rect">
            <a:avLst/>
          </a:prstGeom>
          <a:noFill/>
          <a:ln w="9525">
            <a:noFill/>
            <a:miter lim="800000"/>
            <a:headEnd/>
            <a:tailEnd/>
          </a:ln>
        </p:spPr>
        <p:txBody>
          <a:bodyPr wrap="square">
            <a:spAutoFit/>
          </a:bodyPr>
          <a:lstStyle/>
          <a:p>
            <a:pPr fontAlgn="base">
              <a:spcBef>
                <a:spcPct val="0"/>
              </a:spcBef>
              <a:spcAft>
                <a:spcPct val="0"/>
              </a:spcAft>
            </a:pPr>
            <a:r>
              <a:rPr lang="en-US" altLang="ko-KR"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 Introduction	</a:t>
            </a:r>
            <a:endPar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직사각형 10"/>
          <p:cNvSpPr>
            <a:spLocks noChangeArrowheads="1"/>
          </p:cNvSpPr>
          <p:nvPr/>
        </p:nvSpPr>
        <p:spPr bwMode="auto">
          <a:xfrm>
            <a:off x="498264" y="2370511"/>
            <a:ext cx="7119267" cy="461665"/>
          </a:xfrm>
          <a:prstGeom prst="rect">
            <a:avLst/>
          </a:prstGeom>
          <a:noFill/>
          <a:ln w="9525">
            <a:noFill/>
            <a:miter lim="800000"/>
            <a:headEnd/>
            <a:tailEnd/>
          </a:ln>
        </p:spPr>
        <p:txBody>
          <a:bodyPr wrap="square">
            <a:spAutoFit/>
          </a:bodyPr>
          <a:lstStyle/>
          <a:p>
            <a:pPr fontAlgn="base">
              <a:spcBef>
                <a:spcPct val="0"/>
              </a:spcBef>
              <a:spcAft>
                <a:spcPct val="0"/>
              </a:spcAft>
            </a:pPr>
            <a:r>
              <a:rPr lang="en-US" altLang="ko-KR"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2. DC Helicity Injection with Electron Gun</a:t>
            </a:r>
            <a:endParaRPr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65513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noChangeArrowheads="1"/>
          </p:cNvPicPr>
          <p:nvPr/>
        </p:nvPicPr>
        <p:blipFill>
          <a:blip r:embed="rId3">
            <a:extLst>
              <a:ext uri="{28A0092B-C50C-407E-A947-70E740481C1C}">
                <a14:useLocalDpi xmlns:a14="http://schemas.microsoft.com/office/drawing/2010/main" val="0"/>
              </a:ext>
            </a:extLst>
          </a:blip>
          <a:srcRect l="20764" t="1016" r="28702" b="3050"/>
          <a:stretch>
            <a:fillRect/>
          </a:stretch>
        </p:blipFill>
        <p:spPr bwMode="auto">
          <a:xfrm>
            <a:off x="6138275" y="907909"/>
            <a:ext cx="3007069" cy="4758977"/>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25282">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제목 9"/>
          <p:cNvSpPr>
            <a:spLocks noGrp="1"/>
          </p:cNvSpPr>
          <p:nvPr>
            <p:ph type="title"/>
          </p:nvPr>
        </p:nvSpPr>
        <p:spPr>
          <a:xfrm>
            <a:off x="659968" y="1"/>
            <a:ext cx="8447099" cy="712788"/>
          </a:xfrm>
        </p:spPr>
        <p:txBody>
          <a:bodyPr/>
          <a:lstStyle/>
          <a:p>
            <a:r>
              <a:rPr lang="en-US" altLang="ko-KR" sz="1600" dirty="0">
                <a:latin typeface="Arial" pitchFamily="34" charset="0"/>
                <a:cs typeface="Arial" pitchFamily="34" charset="0"/>
              </a:rPr>
              <a:t>1. Introduction</a:t>
            </a:r>
            <a:r>
              <a:rPr lang="en-US" altLang="ko-KR" sz="1600" dirty="0" smtClean="0">
                <a:latin typeface="Arial" panose="020B0604020202020204" pitchFamily="34" charset="0"/>
                <a:ea typeface="open sans" panose="020B0606030504020204" pitchFamily="34" charset="0"/>
                <a:cs typeface="Arial" panose="020B0604020202020204" pitchFamily="34" charset="0"/>
              </a:rPr>
              <a:t/>
            </a:r>
            <a:br>
              <a:rPr lang="en-US" altLang="ko-KR" sz="1600" dirty="0" smtClean="0">
                <a:latin typeface="Arial" panose="020B0604020202020204" pitchFamily="34" charset="0"/>
                <a:ea typeface="open sans" panose="020B0606030504020204" pitchFamily="34" charset="0"/>
                <a:cs typeface="Arial" panose="020B0604020202020204" pitchFamily="34" charset="0"/>
              </a:rPr>
            </a:br>
            <a:r>
              <a:rPr lang="en-US" altLang="ko-KR" sz="2600" dirty="0">
                <a:solidFill>
                  <a:srgbClr val="FFFF00"/>
                </a:solidFill>
                <a:latin typeface="Arial" pitchFamily="34" charset="0"/>
                <a:cs typeface="Arial" pitchFamily="34" charset="0"/>
              </a:rPr>
              <a:t>1-1 ST, VEST and DC Helicity Injection</a:t>
            </a:r>
            <a:endParaRPr lang="ko-KR" altLang="en-US" sz="2600" dirty="0">
              <a:solidFill>
                <a:srgbClr val="FFFF00"/>
              </a:solidFill>
              <a:latin typeface="Arial" pitchFamily="34" charset="0"/>
              <a:cs typeface="Arial" pitchFamily="34" charset="0"/>
            </a:endParaRPr>
          </a:p>
        </p:txBody>
      </p:sp>
      <p:sp>
        <p:nvSpPr>
          <p:cNvPr id="14" name="Rectangle 24"/>
          <p:cNvSpPr>
            <a:spLocks noChangeArrowheads="1"/>
          </p:cNvSpPr>
          <p:nvPr/>
        </p:nvSpPr>
        <p:spPr bwMode="auto">
          <a:xfrm>
            <a:off x="254490" y="2381371"/>
            <a:ext cx="5652120" cy="1623693"/>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25282">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129" tIns="45932" rIns="89129" bIns="45932"/>
          <a:lstStyle>
            <a:lvl1pPr marL="269875" indent="-269875"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809625" indent="-360363"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marL="0" indent="0" fontAlgn="base">
              <a:lnSpc>
                <a:spcPct val="100000"/>
              </a:lnSpc>
              <a:spcBef>
                <a:spcPct val="0"/>
              </a:spcBef>
              <a:spcAft>
                <a:spcPct val="0"/>
              </a:spcAft>
              <a:buClr>
                <a:srgbClr val="000000"/>
              </a:buClr>
              <a:buFont typeface="Arial" panose="020B0604020202020204" pitchFamily="34" charset="0"/>
              <a:buNone/>
            </a:pPr>
            <a:r>
              <a:rPr kumimoji="1" lang="en-US" altLang="ko-KR" sz="20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VEST Device </a:t>
            </a:r>
            <a:r>
              <a:rPr kumimoji="1" lang="en-US" altLang="ko-KR" sz="2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Specifications</a:t>
            </a:r>
          </a:p>
          <a:p>
            <a:pPr lvl="1" fontAlgn="base">
              <a:lnSpc>
                <a:spcPct val="125000"/>
              </a:lnSpc>
              <a:spcBef>
                <a:spcPct val="0"/>
              </a:spcBef>
              <a:spcAft>
                <a:spcPct val="0"/>
              </a:spcAft>
              <a:buClr>
                <a:srgbClr val="000000"/>
              </a:buClr>
              <a:buFont typeface="Arial" panose="020B0604020202020204" pitchFamily="34" charset="0"/>
              <a:buChar char="•"/>
            </a:pP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Very elongated vacuum chamber</a:t>
            </a:r>
          </a:p>
          <a:p>
            <a:pPr lvl="1" fontAlgn="base">
              <a:lnSpc>
                <a:spcPct val="125000"/>
              </a:lnSpc>
              <a:spcBef>
                <a:spcPct val="0"/>
              </a:spcBef>
              <a:spcAft>
                <a:spcPct val="0"/>
              </a:spcAft>
              <a:buClr>
                <a:srgbClr val="000000"/>
              </a:buClr>
              <a:buFont typeface="Arial" panose="020B0604020202020204" pitchFamily="34" charset="0"/>
              <a:buChar char="•"/>
            </a:pP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Enough space for Helicity Injection</a:t>
            </a:r>
          </a:p>
          <a:p>
            <a:pPr lvl="1" fontAlgn="base">
              <a:lnSpc>
                <a:spcPct val="125000"/>
              </a:lnSpc>
              <a:spcBef>
                <a:spcPct val="0"/>
              </a:spcBef>
              <a:spcAft>
                <a:spcPct val="0"/>
              </a:spcAft>
              <a:buClr>
                <a:srgbClr val="000000"/>
              </a:buClr>
              <a:buFont typeface="Arial" panose="020B0604020202020204" pitchFamily="34" charset="0"/>
              <a:buChar char="•"/>
            </a:pP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Partial Solenoid (PF2)</a:t>
            </a:r>
          </a:p>
          <a:p>
            <a:pPr lvl="1" fontAlgn="base">
              <a:lnSpc>
                <a:spcPct val="125000"/>
              </a:lnSpc>
              <a:spcBef>
                <a:spcPct val="0"/>
              </a:spcBef>
              <a:spcAft>
                <a:spcPct val="0"/>
              </a:spcAft>
              <a:buClr>
                <a:srgbClr val="000000"/>
              </a:buClr>
              <a:buFont typeface="Arial" panose="020B0604020202020204" pitchFamily="34" charset="0"/>
              <a:buChar char="•"/>
            </a:pP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Capability to apply various startup scenario</a:t>
            </a:r>
          </a:p>
        </p:txBody>
      </p:sp>
      <p:sp>
        <p:nvSpPr>
          <p:cNvPr id="18" name="Rectangle 24"/>
          <p:cNvSpPr>
            <a:spLocks noChangeArrowheads="1"/>
          </p:cNvSpPr>
          <p:nvPr/>
        </p:nvSpPr>
        <p:spPr bwMode="auto">
          <a:xfrm>
            <a:off x="539552" y="5877272"/>
            <a:ext cx="8640960" cy="417666"/>
          </a:xfrm>
          <a:prstGeom prst="rect">
            <a:avLst/>
          </a:prstGeom>
          <a:noFill/>
          <a:ln w="25282">
            <a:noFill/>
            <a:miter lim="800000"/>
            <a:headEnd/>
            <a:tailEnd/>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129" tIns="45932" rIns="89129" bIns="45932"/>
          <a:lstStyle>
            <a:lvl1pPr marL="269875" indent="-269875"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809625" indent="-360363"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marL="0" indent="0" algn="r" fontAlgn="base">
              <a:lnSpc>
                <a:spcPct val="100000"/>
              </a:lnSpc>
              <a:spcBef>
                <a:spcPct val="0"/>
              </a:spcBef>
              <a:spcAft>
                <a:spcPct val="0"/>
              </a:spcAft>
              <a:buClr>
                <a:srgbClr val="000000"/>
              </a:buClr>
              <a:buFont typeface="Arial" panose="020B0604020202020204" pitchFamily="34" charset="0"/>
              <a:buNone/>
            </a:pPr>
            <a:r>
              <a:rPr kumimoji="1" lang="en-US" altLang="ko-KR" sz="24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VEST is suitable for/need </a:t>
            </a:r>
            <a:r>
              <a:rPr kumimoji="1" lang="en-US" altLang="ko-KR" sz="24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Helicity injection </a:t>
            </a:r>
            <a:r>
              <a:rPr kumimoji="1" lang="en-US" altLang="ko-KR" sz="24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r>
              <a:rPr kumimoji="1" lang="en-US" altLang="ko-KR" sz="24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tartup</a:t>
            </a:r>
            <a:endParaRPr kumimoji="1" lang="en-US" altLang="ko-KR"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a:p>
            <a:pPr marL="449262" lvl="1" indent="0" fontAlgn="base">
              <a:lnSpc>
                <a:spcPct val="150000"/>
              </a:lnSpc>
              <a:spcBef>
                <a:spcPct val="0"/>
              </a:spcBef>
              <a:spcAft>
                <a:spcPct val="0"/>
              </a:spcAft>
              <a:buClr>
                <a:srgbClr val="000000"/>
              </a:buClr>
              <a:buFont typeface="Arial" panose="020B0604020202020204" pitchFamily="34" charset="0"/>
              <a:buNone/>
            </a:pPr>
            <a:endParaRPr kumimoji="1" lang="en-US" altLang="ko-KR" sz="20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a:p>
            <a:pPr marL="449262" lvl="1" indent="0" fontAlgn="base">
              <a:lnSpc>
                <a:spcPct val="100000"/>
              </a:lnSpc>
              <a:spcBef>
                <a:spcPct val="0"/>
              </a:spcBef>
              <a:spcAft>
                <a:spcPct val="0"/>
              </a:spcAft>
              <a:buClr>
                <a:srgbClr val="000000"/>
              </a:buClr>
              <a:buFont typeface="Arial" panose="020B0604020202020204" pitchFamily="34" charset="0"/>
              <a:buNone/>
            </a:pPr>
            <a:endParaRPr kumimoji="1" lang="en-US" altLang="ko-KR" sz="20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p:txBody>
      </p:sp>
      <p:sp>
        <p:nvSpPr>
          <p:cNvPr id="9" name="Rectangle 24"/>
          <p:cNvSpPr>
            <a:spLocks noChangeArrowheads="1"/>
          </p:cNvSpPr>
          <p:nvPr/>
        </p:nvSpPr>
        <p:spPr bwMode="auto">
          <a:xfrm>
            <a:off x="254490" y="943077"/>
            <a:ext cx="6577805" cy="1297341"/>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25282">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129" tIns="45932" rIns="89129" bIns="45932"/>
          <a:lstStyle>
            <a:lvl1pPr marL="269875" indent="-269875"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809625" indent="-360363"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marL="0" indent="0" fontAlgn="base">
              <a:lnSpc>
                <a:spcPct val="100000"/>
              </a:lnSpc>
              <a:spcBef>
                <a:spcPct val="0"/>
              </a:spcBef>
              <a:spcAft>
                <a:spcPct val="0"/>
              </a:spcAft>
              <a:buClr>
                <a:srgbClr val="000000"/>
              </a:buClr>
              <a:buFont typeface="Arial" panose="020B0604020202020204" pitchFamily="34" charset="0"/>
              <a:buNone/>
            </a:pPr>
            <a:r>
              <a:rPr kumimoji="1" lang="en-US" altLang="ko-KR" sz="20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ST and VEST</a:t>
            </a:r>
            <a:endParaRPr kumimoji="1" lang="en-US" altLang="ko-KR" sz="2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a:p>
            <a:pPr lvl="1" fontAlgn="base">
              <a:lnSpc>
                <a:spcPct val="125000"/>
              </a:lnSpc>
              <a:spcBef>
                <a:spcPct val="0"/>
              </a:spcBef>
              <a:spcAft>
                <a:spcPct val="0"/>
              </a:spcAft>
              <a:buClr>
                <a:srgbClr val="000000"/>
              </a:buClr>
              <a:buFont typeface="Arial" panose="020B0604020202020204" pitchFamily="34" charset="0"/>
              <a:buChar char="•"/>
            </a:pP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ST requires non-inductive start up and current sustainment</a:t>
            </a:r>
          </a:p>
          <a:p>
            <a:pPr lvl="1" fontAlgn="base">
              <a:lnSpc>
                <a:spcPct val="125000"/>
              </a:lnSpc>
              <a:spcBef>
                <a:spcPct val="0"/>
              </a:spcBef>
              <a:spcAft>
                <a:spcPct val="0"/>
              </a:spcAft>
              <a:buClr>
                <a:srgbClr val="000000"/>
              </a:buClr>
              <a:buFont typeface="Arial" panose="020B0604020202020204" pitchFamily="34" charset="0"/>
              <a:buChar char="•"/>
            </a:pP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Non-inductive startup can expands </a:t>
            </a: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VEST capability</a:t>
            </a:r>
            <a:endParaRPr kumimoji="1" lang="en-US" altLang="ko-KR" sz="1600"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p:txBody>
      </p:sp>
      <p:sp>
        <p:nvSpPr>
          <p:cNvPr id="10" name="Rectangle 24"/>
          <p:cNvSpPr>
            <a:spLocks noChangeArrowheads="1"/>
          </p:cNvSpPr>
          <p:nvPr/>
        </p:nvSpPr>
        <p:spPr bwMode="auto">
          <a:xfrm>
            <a:off x="254490" y="4205924"/>
            <a:ext cx="6559002" cy="951268"/>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25282">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129" tIns="45932" rIns="89129" bIns="45932"/>
          <a:lstStyle>
            <a:lvl1pPr marL="269875" indent="-269875" defTabSz="8096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809625" indent="-360363" defTabSz="8096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096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096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096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marL="0" indent="0" fontAlgn="base">
              <a:lnSpc>
                <a:spcPct val="100000"/>
              </a:lnSpc>
              <a:spcBef>
                <a:spcPct val="0"/>
              </a:spcBef>
              <a:spcAft>
                <a:spcPct val="0"/>
              </a:spcAft>
              <a:buClr>
                <a:srgbClr val="000000"/>
              </a:buClr>
              <a:buFont typeface="Arial" panose="020B0604020202020204" pitchFamily="34" charset="0"/>
              <a:buNone/>
            </a:pPr>
            <a:r>
              <a:rPr kumimoji="1" lang="en-US" altLang="ko-KR" sz="2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DC Helicity Injection with electron gun</a:t>
            </a:r>
          </a:p>
          <a:p>
            <a:pPr lvl="1" fontAlgn="base">
              <a:lnSpc>
                <a:spcPct val="125000"/>
              </a:lnSpc>
              <a:spcBef>
                <a:spcPct val="0"/>
              </a:spcBef>
              <a:spcAft>
                <a:spcPct val="0"/>
              </a:spcAft>
              <a:buClr>
                <a:srgbClr val="000000"/>
              </a:buClr>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Start-up without null field</a:t>
            </a:r>
          </a:p>
          <a:p>
            <a:pPr lvl="1" fontAlgn="base">
              <a:lnSpc>
                <a:spcPct val="125000"/>
              </a:lnSpc>
              <a:spcBef>
                <a:spcPct val="0"/>
              </a:spcBef>
              <a:spcAft>
                <a:spcPct val="0"/>
              </a:spcAft>
              <a:buClr>
                <a:srgbClr val="000000"/>
              </a:buClr>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It can be applied with various location and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configuration</a:t>
            </a:r>
          </a:p>
          <a:p>
            <a:pPr lvl="1" fontAlgn="base">
              <a:lnSpc>
                <a:spcPct val="125000"/>
              </a:lnSpc>
              <a:spcBef>
                <a:spcPct val="0"/>
              </a:spcBef>
              <a:spcAft>
                <a:spcPct val="0"/>
              </a:spcAft>
              <a:buClr>
                <a:srgbClr val="000000"/>
              </a:buClr>
              <a:buFont typeface="Arial" panose="020B0604020202020204" pitchFamily="34" charset="0"/>
              <a:buChar char="•"/>
            </a:pPr>
            <a:endPar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endParaRPr>
          </a:p>
        </p:txBody>
      </p:sp>
    </p:spTree>
    <p:extLst>
      <p:ext uri="{BB962C8B-B14F-4D97-AF65-F5344CB8AC3E}">
        <p14:creationId xmlns:p14="http://schemas.microsoft.com/office/powerpoint/2010/main" val="460278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그룹 54"/>
          <p:cNvGrpSpPr/>
          <p:nvPr/>
        </p:nvGrpSpPr>
        <p:grpSpPr>
          <a:xfrm>
            <a:off x="7310408" y="3455756"/>
            <a:ext cx="821485" cy="2836242"/>
            <a:chOff x="2470867" y="2714460"/>
            <a:chExt cx="1093021" cy="3439062"/>
          </a:xfrm>
        </p:grpSpPr>
        <p:pic>
          <p:nvPicPr>
            <p:cNvPr id="56" name="그림 55"/>
            <p:cNvPicPr>
              <a:picLocks noChangeAspect="1"/>
            </p:cNvPicPr>
            <p:nvPr/>
          </p:nvPicPr>
          <p:blipFill rotWithShape="1">
            <a:blip r:embed="rId3" cstate="print">
              <a:extLst>
                <a:ext uri="{28A0092B-C50C-407E-A947-70E740481C1C}">
                  <a14:useLocalDpi xmlns:a14="http://schemas.microsoft.com/office/drawing/2010/main" val="0"/>
                </a:ext>
              </a:extLst>
            </a:blip>
            <a:srcRect l="56777" t="13446" b="24548"/>
            <a:stretch/>
          </p:blipFill>
          <p:spPr>
            <a:xfrm>
              <a:off x="2523244" y="2714460"/>
              <a:ext cx="745484" cy="1290170"/>
            </a:xfrm>
            <a:prstGeom prst="rect">
              <a:avLst/>
            </a:prstGeom>
          </p:spPr>
        </p:pic>
        <p:grpSp>
          <p:nvGrpSpPr>
            <p:cNvPr id="57" name="그룹 56"/>
            <p:cNvGrpSpPr/>
            <p:nvPr/>
          </p:nvGrpSpPr>
          <p:grpSpPr>
            <a:xfrm>
              <a:off x="2470867" y="5589240"/>
              <a:ext cx="1093021" cy="564282"/>
              <a:chOff x="3811975" y="5539557"/>
              <a:chExt cx="1093021" cy="564282"/>
            </a:xfrm>
          </p:grpSpPr>
          <p:pic>
            <p:nvPicPr>
              <p:cNvPr id="61" name="그림 60"/>
              <p:cNvPicPr>
                <a:picLocks noChangeAspect="1"/>
              </p:cNvPicPr>
              <p:nvPr/>
            </p:nvPicPr>
            <p:blipFill rotWithShape="1">
              <a:blip r:embed="rId4" cstate="print">
                <a:extLst>
                  <a:ext uri="{28A0092B-C50C-407E-A947-70E740481C1C}">
                    <a14:useLocalDpi xmlns:a14="http://schemas.microsoft.com/office/drawing/2010/main" val="0"/>
                  </a:ext>
                </a:extLst>
              </a:blip>
              <a:srcRect l="63372" t="87952" b="5990"/>
              <a:stretch/>
            </p:blipFill>
            <p:spPr>
              <a:xfrm>
                <a:off x="3823624" y="5888072"/>
                <a:ext cx="1081372" cy="215767"/>
              </a:xfrm>
              <a:prstGeom prst="rect">
                <a:avLst/>
              </a:prstGeom>
            </p:spPr>
          </p:pic>
          <p:pic>
            <p:nvPicPr>
              <p:cNvPr id="62" name="그림 61"/>
              <p:cNvPicPr>
                <a:picLocks noChangeAspect="1"/>
              </p:cNvPicPr>
              <p:nvPr/>
            </p:nvPicPr>
            <p:blipFill rotWithShape="1">
              <a:blip r:embed="rId5" cstate="print">
                <a:extLst>
                  <a:ext uri="{28A0092B-C50C-407E-A947-70E740481C1C}">
                    <a14:useLocalDpi xmlns:a14="http://schemas.microsoft.com/office/drawing/2010/main" val="0"/>
                  </a:ext>
                </a:extLst>
              </a:blip>
              <a:srcRect l="63372" t="76139" b="14180"/>
              <a:stretch/>
            </p:blipFill>
            <p:spPr>
              <a:xfrm>
                <a:off x="3811975" y="5539557"/>
                <a:ext cx="1093021" cy="348515"/>
              </a:xfrm>
              <a:prstGeom prst="rect">
                <a:avLst/>
              </a:prstGeom>
            </p:spPr>
          </p:pic>
        </p:grpSp>
        <p:pic>
          <p:nvPicPr>
            <p:cNvPr id="58" name="그림 57"/>
            <p:cNvPicPr>
              <a:picLocks noChangeAspect="1"/>
            </p:cNvPicPr>
            <p:nvPr/>
          </p:nvPicPr>
          <p:blipFill rotWithShape="1">
            <a:blip r:embed="rId6">
              <a:extLst>
                <a:ext uri="{28A0092B-C50C-407E-A947-70E740481C1C}">
                  <a14:useLocalDpi xmlns:a14="http://schemas.microsoft.com/office/drawing/2010/main" val="0"/>
                </a:ext>
              </a:extLst>
            </a:blip>
            <a:srcRect t="571" b="3400"/>
            <a:stretch/>
          </p:blipFill>
          <p:spPr>
            <a:xfrm>
              <a:off x="2570357" y="3711057"/>
              <a:ext cx="591363" cy="720079"/>
            </a:xfrm>
            <a:prstGeom prst="rect">
              <a:avLst/>
            </a:prstGeom>
          </p:spPr>
        </p:pic>
        <p:pic>
          <p:nvPicPr>
            <p:cNvPr id="59" name="그림 58"/>
            <p:cNvPicPr>
              <a:picLocks noChangeAspect="1"/>
            </p:cNvPicPr>
            <p:nvPr/>
          </p:nvPicPr>
          <p:blipFill rotWithShape="1">
            <a:blip r:embed="rId6">
              <a:extLst>
                <a:ext uri="{28A0092B-C50C-407E-A947-70E740481C1C}">
                  <a14:useLocalDpi xmlns:a14="http://schemas.microsoft.com/office/drawing/2010/main" val="0"/>
                </a:ext>
              </a:extLst>
            </a:blip>
            <a:srcRect t="571" b="3400"/>
            <a:stretch/>
          </p:blipFill>
          <p:spPr>
            <a:xfrm>
              <a:off x="2570357" y="4359129"/>
              <a:ext cx="591363" cy="720079"/>
            </a:xfrm>
            <a:prstGeom prst="rect">
              <a:avLst/>
            </a:prstGeom>
          </p:spPr>
        </p:pic>
        <p:pic>
          <p:nvPicPr>
            <p:cNvPr id="60" name="그림 59"/>
            <p:cNvPicPr>
              <a:picLocks noChangeAspect="1"/>
            </p:cNvPicPr>
            <p:nvPr/>
          </p:nvPicPr>
          <p:blipFill rotWithShape="1">
            <a:blip r:embed="rId6">
              <a:extLst>
                <a:ext uri="{28A0092B-C50C-407E-A947-70E740481C1C}">
                  <a14:useLocalDpi xmlns:a14="http://schemas.microsoft.com/office/drawing/2010/main" val="0"/>
                </a:ext>
              </a:extLst>
            </a:blip>
            <a:srcRect t="571" b="3400"/>
            <a:stretch/>
          </p:blipFill>
          <p:spPr>
            <a:xfrm>
              <a:off x="2567728" y="5007200"/>
              <a:ext cx="591363" cy="720079"/>
            </a:xfrm>
            <a:prstGeom prst="rect">
              <a:avLst/>
            </a:prstGeom>
          </p:spPr>
        </p:pic>
      </p:grpSp>
      <p:sp>
        <p:nvSpPr>
          <p:cNvPr id="24" name="제목 9"/>
          <p:cNvSpPr>
            <a:spLocks noGrp="1"/>
          </p:cNvSpPr>
          <p:nvPr>
            <p:ph type="title"/>
          </p:nvPr>
        </p:nvSpPr>
        <p:spPr>
          <a:xfrm>
            <a:off x="659968" y="1"/>
            <a:ext cx="8447099" cy="712788"/>
          </a:xfrm>
        </p:spPr>
        <p:txBody>
          <a:bodyPr/>
          <a:lstStyle/>
          <a:p>
            <a:r>
              <a:rPr lang="en-US" altLang="ko-KR" sz="1800" dirty="0">
                <a:latin typeface="Arial" pitchFamily="34" charset="0"/>
                <a:cs typeface="Arial" pitchFamily="34" charset="0"/>
              </a:rPr>
              <a:t>2</a:t>
            </a:r>
            <a:r>
              <a:rPr lang="en-US" altLang="ko-KR" sz="1800" dirty="0" smtClean="0">
                <a:latin typeface="Arial" pitchFamily="34" charset="0"/>
                <a:cs typeface="Arial" pitchFamily="34" charset="0"/>
              </a:rPr>
              <a:t>. DC Helicity Injection with Electron Gun</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400" dirty="0" smtClean="0">
                <a:solidFill>
                  <a:srgbClr val="FFFF00"/>
                </a:solidFill>
                <a:latin typeface="Arial" pitchFamily="34" charset="0"/>
                <a:cs typeface="Arial" pitchFamily="34" charset="0"/>
              </a:rPr>
              <a:t>2-1 Magnetic Helicity and DC Helicity Injection</a:t>
            </a:r>
            <a:endParaRPr lang="ko-KR" altLang="en-US" sz="2400" dirty="0">
              <a:solidFill>
                <a:srgbClr val="FFFF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7" name="직사각형 26"/>
              <p:cNvSpPr/>
              <p:nvPr/>
            </p:nvSpPr>
            <p:spPr>
              <a:xfrm>
                <a:off x="4640721" y="2363900"/>
                <a:ext cx="4547014" cy="1065100"/>
              </a:xfrm>
              <a:prstGeom prst="rect">
                <a:avLst/>
              </a:prstGeom>
              <a:ln>
                <a:noFill/>
              </a:ln>
            </p:spPr>
            <p:txBody>
              <a:bodyPr wrap="square">
                <a:spAutoFit/>
              </a:bodyPr>
              <a:lstStyle/>
              <a:p>
                <a:pPr marL="285750" indent="-285750" fontAlgn="base">
                  <a:spcBef>
                    <a:spcPct val="0"/>
                  </a:spcBef>
                  <a:spcAft>
                    <a:spcPct val="0"/>
                  </a:spcAft>
                  <a:buFont typeface="Wingdings" panose="05000000000000000000" pitchFamily="2" charset="2"/>
                  <a:buChar char="ü"/>
                </a:pPr>
                <a:r>
                  <a:rPr kumimoji="1" lang="en-US" altLang="ko-KR" sz="1600" dirty="0">
                    <a:solidFill>
                      <a:srgbClr val="00701B"/>
                    </a:solidFill>
                    <a:latin typeface="Arial Unicode MS" pitchFamily="50" charset="-127"/>
                    <a:ea typeface="Arial Unicode MS" pitchFamily="50" charset="-127"/>
                    <a:cs typeface="Arial Unicode MS" pitchFamily="50" charset="-127"/>
                  </a:rPr>
                  <a:t>DC Helicity Injection (electrostatic)</a:t>
                </a:r>
              </a:p>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kumimoji="1" lang="en-US" altLang="ko-KR" b="1" i="1">
                              <a:solidFill>
                                <a:srgbClr val="000000"/>
                              </a:solidFill>
                              <a:latin typeface="Cambria Math" panose="02040503050406030204" pitchFamily="18" charset="0"/>
                              <a:ea typeface="Cambria Math" panose="02040503050406030204" pitchFamily="18" charset="0"/>
                              <a:cs typeface="Arial Unicode MS" pitchFamily="50" charset="-127"/>
                            </a:rPr>
                          </m:ctrlPr>
                        </m:sSubPr>
                        <m:e>
                          <m:acc>
                            <m:accPr>
                              <m:chr m:val="̇"/>
                              <m:ctrlPr>
                                <a:rPr kumimoji="1" lang="en-US" altLang="ko-KR" b="1" i="1">
                                  <a:solidFill>
                                    <a:srgbClr val="000000"/>
                                  </a:solidFill>
                                  <a:latin typeface="Cambria Math" panose="02040503050406030204" pitchFamily="18" charset="0"/>
                                  <a:ea typeface="Cambria Math" panose="02040503050406030204" pitchFamily="18" charset="0"/>
                                  <a:cs typeface="Arial Unicode MS" pitchFamily="50" charset="-127"/>
                                </a:rPr>
                              </m:ctrlPr>
                            </m:accPr>
                            <m:e>
                              <m:r>
                                <a:rPr kumimoji="1" lang="en-US" altLang="ko-KR" b="1" i="1">
                                  <a:solidFill>
                                    <a:srgbClr val="000000"/>
                                  </a:solidFill>
                                  <a:latin typeface="Cambria Math" panose="02040503050406030204" pitchFamily="18" charset="0"/>
                                  <a:ea typeface="Cambria Math" panose="02040503050406030204" pitchFamily="18" charset="0"/>
                                  <a:cs typeface="Arial Unicode MS" pitchFamily="50" charset="-127"/>
                                </a:rPr>
                                <m:t>𝑲</m:t>
                              </m:r>
                            </m:e>
                          </m:acc>
                        </m:e>
                        <m:sub>
                          <m:r>
                            <a:rPr kumimoji="1" lang="en-US" altLang="ko-KR" b="1" i="1">
                              <a:solidFill>
                                <a:srgbClr val="000000"/>
                              </a:solidFill>
                              <a:latin typeface="Cambria Math" panose="02040503050406030204" pitchFamily="18" charset="0"/>
                              <a:ea typeface="Cambria Math" panose="02040503050406030204" pitchFamily="18" charset="0"/>
                              <a:cs typeface="Arial Unicode MS" pitchFamily="50" charset="-127"/>
                            </a:rPr>
                            <m:t>𝑫𝑪</m:t>
                          </m:r>
                        </m:sub>
                      </m:sSub>
                      <m:r>
                        <a:rPr kumimoji="1" lang="en-US" altLang="ko-KR" b="1" i="1">
                          <a:solidFill>
                            <a:srgbClr val="000000"/>
                          </a:solidFill>
                          <a:latin typeface="Cambria Math" panose="02040503050406030204" pitchFamily="18" charset="0"/>
                          <a:ea typeface="Cambria Math" panose="02040503050406030204" pitchFamily="18" charset="0"/>
                          <a:cs typeface="Arial Unicode MS" pitchFamily="50" charset="-127"/>
                        </a:rPr>
                        <m:t>=</m:t>
                      </m:r>
                      <m:r>
                        <a:rPr kumimoji="1" lang="en-US" altLang="ko-KR" b="1">
                          <a:solidFill>
                            <a:srgbClr val="000000"/>
                          </a:solidFill>
                          <a:latin typeface="Cambria Math" panose="02040503050406030204" pitchFamily="18" charset="0"/>
                          <a:ea typeface="Cambria Math" panose="02040503050406030204" pitchFamily="18" charset="0"/>
                        </a:rPr>
                        <m:t>−</m:t>
                      </m:r>
                      <m:r>
                        <a:rPr kumimoji="1" lang="en-US" altLang="ko-KR" b="1" i="1">
                          <a:solidFill>
                            <a:srgbClr val="000000"/>
                          </a:solidFill>
                          <a:latin typeface="Cambria Math" panose="02040503050406030204" pitchFamily="18" charset="0"/>
                          <a:ea typeface="Cambria Math" panose="02040503050406030204" pitchFamily="18" charset="0"/>
                        </a:rPr>
                        <m:t>𝟐</m:t>
                      </m:r>
                      <m:nary>
                        <m:naryPr>
                          <m:limLoc m:val="undOvr"/>
                          <m:subHide m:val="on"/>
                          <m:supHide m:val="on"/>
                          <m:ctrlPr>
                            <a:rPr kumimoji="1" lang="en-US" altLang="ko-KR" b="1" i="1">
                              <a:solidFill>
                                <a:srgbClr val="000000"/>
                              </a:solidFill>
                              <a:latin typeface="Cambria Math" panose="02040503050406030204" pitchFamily="18" charset="0"/>
                              <a:ea typeface="Cambria Math" panose="02040503050406030204" pitchFamily="18" charset="0"/>
                            </a:rPr>
                          </m:ctrlPr>
                        </m:naryPr>
                        <m:sub/>
                        <m:sup/>
                        <m:e>
                          <m:sSub>
                            <m:sSubPr>
                              <m:ctrlPr>
                                <a:rPr kumimoji="1" lang="en-US" altLang="ko-KR" b="1" i="1">
                                  <a:solidFill>
                                    <a:srgbClr val="000000"/>
                                  </a:solidFill>
                                  <a:latin typeface="Cambria Math" panose="02040503050406030204" pitchFamily="18" charset="0"/>
                                  <a:ea typeface="Cambria Math" panose="02040503050406030204" pitchFamily="18" charset="0"/>
                                </a:rPr>
                              </m:ctrlPr>
                            </m:sSubPr>
                            <m:e>
                              <m:r>
                                <a:rPr kumimoji="1" lang="en-US" altLang="ko-KR" b="1" i="1">
                                  <a:solidFill>
                                    <a:srgbClr val="000000"/>
                                  </a:solidFill>
                                  <a:latin typeface="Cambria Math" panose="02040503050406030204" pitchFamily="18" charset="0"/>
                                  <a:ea typeface="Cambria Math" panose="02040503050406030204" pitchFamily="18" charset="0"/>
                                </a:rPr>
                                <m:t>𝑽</m:t>
                              </m:r>
                            </m:e>
                            <m:sub>
                              <m:r>
                                <a:rPr kumimoji="1" lang="en-US" altLang="ko-KR" b="1" i="1">
                                  <a:solidFill>
                                    <a:srgbClr val="000000"/>
                                  </a:solidFill>
                                  <a:latin typeface="Cambria Math" panose="02040503050406030204" pitchFamily="18" charset="0"/>
                                  <a:ea typeface="Cambria Math" panose="02040503050406030204" pitchFamily="18" charset="0"/>
                                </a:rPr>
                                <m:t>𝒊𝒏𝒋</m:t>
                              </m:r>
                            </m:sub>
                          </m:sSub>
                          <m:acc>
                            <m:accPr>
                              <m:chr m:val="⃗"/>
                              <m:ctrlPr>
                                <a:rPr kumimoji="1" lang="en-US" altLang="ko-KR" b="1" i="1">
                                  <a:solidFill>
                                    <a:srgbClr val="000000"/>
                                  </a:solidFill>
                                  <a:latin typeface="Cambria Math" panose="02040503050406030204" pitchFamily="18" charset="0"/>
                                  <a:ea typeface="Cambria Math" panose="02040503050406030204" pitchFamily="18" charset="0"/>
                                </a:rPr>
                              </m:ctrlPr>
                            </m:accPr>
                            <m:e>
                              <m:r>
                                <a:rPr kumimoji="1" lang="en-US" altLang="ko-KR" b="1" i="1">
                                  <a:solidFill>
                                    <a:srgbClr val="000000"/>
                                  </a:solidFill>
                                  <a:latin typeface="Cambria Math" panose="02040503050406030204" pitchFamily="18" charset="0"/>
                                  <a:ea typeface="Cambria Math" panose="02040503050406030204" pitchFamily="18" charset="0"/>
                                </a:rPr>
                                <m:t>𝑩</m:t>
                              </m:r>
                            </m:e>
                          </m:acc>
                          <m:r>
                            <a:rPr kumimoji="1" lang="en-US" altLang="ko-KR" b="1">
                              <a:solidFill>
                                <a:srgbClr val="000000"/>
                              </a:solidFill>
                              <a:latin typeface="Cambria Math" panose="02040503050406030204" pitchFamily="18" charset="0"/>
                              <a:ea typeface="Cambria Math" panose="02040503050406030204" pitchFamily="18" charset="0"/>
                            </a:rPr>
                            <m:t>∙</m:t>
                          </m:r>
                          <m:acc>
                            <m:accPr>
                              <m:chr m:val="⃗"/>
                              <m:ctrlPr>
                                <a:rPr kumimoji="1" lang="en-US" altLang="ko-KR" b="1" i="1">
                                  <a:solidFill>
                                    <a:srgbClr val="000000"/>
                                  </a:solidFill>
                                  <a:latin typeface="Cambria Math" panose="02040503050406030204" pitchFamily="18" charset="0"/>
                                  <a:ea typeface="Cambria Math" panose="02040503050406030204" pitchFamily="18" charset="0"/>
                                </a:rPr>
                              </m:ctrlPr>
                            </m:accPr>
                            <m:e>
                              <m:r>
                                <a:rPr kumimoji="1" lang="en-US" altLang="ko-KR" b="1" i="1">
                                  <a:solidFill>
                                    <a:srgbClr val="000000"/>
                                  </a:solidFill>
                                  <a:latin typeface="Cambria Math" panose="02040503050406030204" pitchFamily="18" charset="0"/>
                                  <a:ea typeface="Cambria Math" panose="02040503050406030204" pitchFamily="18" charset="0"/>
                                </a:rPr>
                                <m:t>𝒅𝑺</m:t>
                              </m:r>
                            </m:e>
                          </m:acc>
                        </m:e>
                      </m:nary>
                      <m:r>
                        <a:rPr kumimoji="1" lang="en-US" altLang="ko-KR" b="1" i="1">
                          <a:solidFill>
                            <a:srgbClr val="000000"/>
                          </a:solidFill>
                          <a:latin typeface="Cambria Math" panose="02040503050406030204" pitchFamily="18" charset="0"/>
                          <a:ea typeface="Cambria Math" panose="02040503050406030204" pitchFamily="18" charset="0"/>
                        </a:rPr>
                        <m:t>=</m:t>
                      </m:r>
                      <m:r>
                        <a:rPr kumimoji="1" lang="en-US" altLang="ko-KR" b="1" i="1">
                          <a:solidFill>
                            <a:srgbClr val="000000"/>
                          </a:solidFill>
                          <a:latin typeface="Cambria Math" panose="02040503050406030204" pitchFamily="18" charset="0"/>
                          <a:ea typeface="Cambria Math" panose="02040503050406030204" pitchFamily="18" charset="0"/>
                        </a:rPr>
                        <m:t>𝟐</m:t>
                      </m:r>
                      <m:sSub>
                        <m:sSubPr>
                          <m:ctrlPr>
                            <a:rPr kumimoji="1" lang="en-US" altLang="ko-KR" sz="2400" b="1" i="1">
                              <a:solidFill>
                                <a:srgbClr val="7030A0"/>
                              </a:solidFill>
                              <a:latin typeface="Cambria Math" panose="02040503050406030204" pitchFamily="18" charset="0"/>
                              <a:ea typeface="Cambria Math" panose="02040503050406030204" pitchFamily="18" charset="0"/>
                            </a:rPr>
                          </m:ctrlPr>
                        </m:sSubPr>
                        <m:e>
                          <m:r>
                            <a:rPr kumimoji="1" lang="en-US" altLang="ko-KR" sz="2400" b="1" i="1">
                              <a:solidFill>
                                <a:srgbClr val="7030A0"/>
                              </a:solidFill>
                              <a:latin typeface="Cambria Math" panose="02040503050406030204" pitchFamily="18" charset="0"/>
                              <a:ea typeface="Cambria Math" panose="02040503050406030204" pitchFamily="18" charset="0"/>
                            </a:rPr>
                            <m:t>𝑽</m:t>
                          </m:r>
                        </m:e>
                        <m:sub>
                          <m:r>
                            <a:rPr kumimoji="1" lang="en-US" altLang="ko-KR" sz="2400" b="1" i="1">
                              <a:solidFill>
                                <a:srgbClr val="7030A0"/>
                              </a:solidFill>
                              <a:latin typeface="Cambria Math" panose="02040503050406030204" pitchFamily="18" charset="0"/>
                              <a:ea typeface="Cambria Math" panose="02040503050406030204" pitchFamily="18" charset="0"/>
                            </a:rPr>
                            <m:t>𝒊𝒏𝒋</m:t>
                          </m:r>
                        </m:sub>
                      </m:sSub>
                      <m:sSub>
                        <m:sSubPr>
                          <m:ctrlPr>
                            <a:rPr kumimoji="1" lang="en-US" altLang="ko-KR" sz="2400" b="1" i="1">
                              <a:solidFill>
                                <a:srgbClr val="000000"/>
                              </a:solidFill>
                              <a:latin typeface="Cambria Math" panose="02040503050406030204" pitchFamily="18" charset="0"/>
                              <a:ea typeface="Cambria Math" panose="02040503050406030204" pitchFamily="18" charset="0"/>
                            </a:rPr>
                          </m:ctrlPr>
                        </m:sSubPr>
                        <m:e>
                          <m:r>
                            <a:rPr kumimoji="1" lang="en-US" altLang="ko-KR" sz="2400" b="1" i="1">
                              <a:solidFill>
                                <a:srgbClr val="000000"/>
                              </a:solidFill>
                              <a:latin typeface="Cambria Math" panose="02040503050406030204" pitchFamily="18" charset="0"/>
                              <a:ea typeface="Cambria Math" panose="02040503050406030204" pitchFamily="18" charset="0"/>
                            </a:rPr>
                            <m:t>𝑩</m:t>
                          </m:r>
                        </m:e>
                        <m:sub>
                          <m:r>
                            <a:rPr kumimoji="1" lang="en-US" altLang="ko-KR" sz="2400" b="1" i="1">
                              <a:solidFill>
                                <a:srgbClr val="000000"/>
                              </a:solidFill>
                              <a:latin typeface="Cambria Math" panose="02040503050406030204" pitchFamily="18" charset="0"/>
                              <a:ea typeface="Cambria Math" panose="02040503050406030204" pitchFamily="18" charset="0"/>
                            </a:rPr>
                            <m:t>⊥</m:t>
                          </m:r>
                        </m:sub>
                      </m:sSub>
                      <m:sSub>
                        <m:sSubPr>
                          <m:ctrlPr>
                            <a:rPr kumimoji="1" lang="en-US" altLang="ko-KR" sz="2400" b="1" i="1">
                              <a:solidFill>
                                <a:srgbClr val="FF0000"/>
                              </a:solidFill>
                              <a:latin typeface="Cambria Math" panose="02040503050406030204" pitchFamily="18" charset="0"/>
                              <a:ea typeface="Cambria Math" panose="02040503050406030204" pitchFamily="18" charset="0"/>
                            </a:rPr>
                          </m:ctrlPr>
                        </m:sSubPr>
                        <m:e>
                          <m:r>
                            <a:rPr kumimoji="1" lang="en-US" altLang="ko-KR" sz="2400" b="1" i="1">
                              <a:solidFill>
                                <a:srgbClr val="FF0000"/>
                              </a:solidFill>
                              <a:latin typeface="Cambria Math" panose="02040503050406030204" pitchFamily="18" charset="0"/>
                              <a:ea typeface="Cambria Math" panose="02040503050406030204" pitchFamily="18" charset="0"/>
                            </a:rPr>
                            <m:t>𝑨</m:t>
                          </m:r>
                        </m:e>
                        <m:sub>
                          <m:r>
                            <a:rPr kumimoji="1" lang="en-US" altLang="ko-KR" sz="2400" b="1" i="1">
                              <a:solidFill>
                                <a:srgbClr val="FF0000"/>
                              </a:solidFill>
                              <a:latin typeface="Cambria Math" panose="02040503050406030204" pitchFamily="18" charset="0"/>
                              <a:ea typeface="Cambria Math" panose="02040503050406030204" pitchFamily="18" charset="0"/>
                            </a:rPr>
                            <m:t>𝒊𝒏𝒋</m:t>
                          </m:r>
                        </m:sub>
                      </m:sSub>
                    </m:oMath>
                  </m:oMathPara>
                </a14:m>
                <a:endParaRPr kumimoji="1" lang="en-US" altLang="ko-KR" sz="1400" b="1" dirty="0">
                  <a:solidFill>
                    <a:srgbClr val="00701B"/>
                  </a:solidFill>
                  <a:latin typeface="Cambria Math" panose="02040503050406030204" pitchFamily="18" charset="0"/>
                  <a:ea typeface="Cambria Math" panose="02040503050406030204" pitchFamily="18" charset="0"/>
                  <a:cs typeface="Arial Unicode MS" pitchFamily="50" charset="-127"/>
                </a:endParaRPr>
              </a:p>
            </p:txBody>
          </p:sp>
        </mc:Choice>
        <mc:Fallback xmlns="">
          <p:sp>
            <p:nvSpPr>
              <p:cNvPr id="27" name="직사각형 26"/>
              <p:cNvSpPr>
                <a:spLocks noRot="1" noChangeAspect="1" noMove="1" noResize="1" noEditPoints="1" noAdjustHandles="1" noChangeArrowheads="1" noChangeShapeType="1" noTextEdit="1"/>
              </p:cNvSpPr>
              <p:nvPr/>
            </p:nvSpPr>
            <p:spPr>
              <a:xfrm>
                <a:off x="4640721" y="2363900"/>
                <a:ext cx="4547014" cy="1065100"/>
              </a:xfrm>
              <a:prstGeom prst="rect">
                <a:avLst/>
              </a:prstGeom>
              <a:blipFill rotWithShape="0">
                <a:blip r:embed="rId7"/>
                <a:stretch>
                  <a:fillRect l="-536" t="-1714"/>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6512" y="3789040"/>
                <a:ext cx="5112568" cy="418704"/>
              </a:xfrm>
              <a:prstGeom prst="rect">
                <a:avLst/>
              </a:prstGeom>
              <a:noFill/>
            </p:spPr>
            <p:txBody>
              <a:bodyPr wrap="square" rtlCol="0">
                <a:spAutoFit/>
              </a:bodyPr>
              <a:lstStyle/>
              <a:p>
                <a:pPr algn="just" fontAlgn="base">
                  <a:spcBef>
                    <a:spcPct val="0"/>
                  </a:spcBef>
                  <a:spcAft>
                    <a:spcPct val="0"/>
                  </a:spcAft>
                </a:pPr>
                <a:r>
                  <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rPr>
                  <a:t>Max </a:t>
                </a:r>
                <a14:m>
                  <m:oMath xmlns:m="http://schemas.openxmlformats.org/officeDocument/2006/math">
                    <m:sSub>
                      <m:sSubPr>
                        <m:ctrlPr>
                          <a:rPr kumimoji="1" lang="en-US" altLang="ko-KR" b="1" i="1">
                            <a:solidFill>
                              <a:srgbClr val="000000"/>
                            </a:solidFill>
                            <a:latin typeface="Cambria Math" panose="02040503050406030204" pitchFamily="18" charset="0"/>
                            <a:ea typeface="Arial Unicode MS" pitchFamily="50" charset="-127"/>
                            <a:cs typeface="Arial Unicode MS" pitchFamily="50" charset="-127"/>
                          </a:rPr>
                        </m:ctrlPr>
                      </m:sSubPr>
                      <m:e>
                        <m:r>
                          <a:rPr kumimoji="1" lang="en-US" altLang="ko-KR" b="1">
                            <a:solidFill>
                              <a:srgbClr val="000000"/>
                            </a:solidFill>
                            <a:latin typeface="Cambria Math" panose="02040503050406030204" pitchFamily="18" charset="0"/>
                            <a:ea typeface="Arial Unicode MS" pitchFamily="50" charset="-127"/>
                            <a:cs typeface="Arial Unicode MS" pitchFamily="50" charset="-127"/>
                          </a:rPr>
                          <m:t>𝐈</m:t>
                        </m:r>
                      </m:e>
                      <m:sub>
                        <m:r>
                          <a:rPr kumimoji="1" lang="en-US" altLang="ko-KR" b="1">
                            <a:solidFill>
                              <a:srgbClr val="000000"/>
                            </a:solidFill>
                            <a:latin typeface="Cambria Math" panose="02040503050406030204" pitchFamily="18" charset="0"/>
                            <a:ea typeface="Arial Unicode MS" pitchFamily="50" charset="-127"/>
                            <a:cs typeface="Arial Unicode MS" pitchFamily="50" charset="-127"/>
                          </a:rPr>
                          <m:t>𝐏</m:t>
                        </m:r>
                      </m:sub>
                    </m:sSub>
                  </m:oMath>
                </a14:m>
                <a:r>
                  <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rPr>
                  <a:t> determined by Taylor relaxation</a:t>
                </a:r>
                <a14:m>
                  <m:oMath xmlns:m="http://schemas.openxmlformats.org/officeDocument/2006/math">
                    <m:sPre>
                      <m:sPrePr>
                        <m:ctrlPr>
                          <a:rPr kumimoji="1" lang="en-US" altLang="ko-KR" b="1" i="1">
                            <a:solidFill>
                              <a:srgbClr val="000000"/>
                            </a:solidFill>
                            <a:latin typeface="Cambria Math" panose="02040503050406030204" pitchFamily="18" charset="0"/>
                            <a:ea typeface="Arial Unicode MS" pitchFamily="50" charset="-127"/>
                            <a:cs typeface="Arial Unicode MS" pitchFamily="50" charset="-127"/>
                          </a:rPr>
                        </m:ctrlPr>
                      </m:sPrePr>
                      <m:sub/>
                      <m:sup>
                        <m:r>
                          <a:rPr kumimoji="1" lang="en-US" altLang="ko-KR" b="1">
                            <a:solidFill>
                              <a:srgbClr val="000000"/>
                            </a:solidFill>
                            <a:latin typeface="Cambria Math" panose="02040503050406030204" pitchFamily="18" charset="0"/>
                            <a:ea typeface="Arial Unicode MS" pitchFamily="50" charset="-127"/>
                            <a:cs typeface="Arial Unicode MS" pitchFamily="50" charset="-127"/>
                          </a:rPr>
                          <m:t>𝟐</m:t>
                        </m:r>
                      </m:sup>
                      <m:e/>
                    </m:sPre>
                  </m:oMath>
                </a14:m>
                <a:endPar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6512" y="3789040"/>
                <a:ext cx="5112568" cy="418704"/>
              </a:xfrm>
              <a:prstGeom prst="rect">
                <a:avLst/>
              </a:prstGeom>
              <a:blipFill rotWithShape="0">
                <a:blip r:embed="rId8"/>
                <a:stretch>
                  <a:fillRect l="-954" b="-25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8" name="직사각형 47"/>
              <p:cNvSpPr/>
              <p:nvPr/>
            </p:nvSpPr>
            <p:spPr>
              <a:xfrm>
                <a:off x="133132" y="4236368"/>
                <a:ext cx="5176193" cy="1187697"/>
              </a:xfrm>
              <a:prstGeom prst="rect">
                <a:avLst/>
              </a:prstGeom>
            </p:spPr>
            <p:txBody>
              <a:bodyPr wrap="squar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r>
                        <a:rPr kumimoji="1" lang="ko-KR" altLang="en-US" i="1">
                          <a:solidFill>
                            <a:srgbClr val="000000"/>
                          </a:solidFill>
                          <a:latin typeface="Cambria Math" panose="02040503050406030204" pitchFamily="18" charset="0"/>
                        </a:rPr>
                        <m:t>𝛻</m:t>
                      </m:r>
                      <m:r>
                        <a:rPr kumimoji="1" lang="en-US" altLang="ko-KR" i="1">
                          <a:solidFill>
                            <a:srgbClr val="000000"/>
                          </a:solidFill>
                          <a:latin typeface="Cambria Math" panose="02040503050406030204" pitchFamily="18" charset="0"/>
                          <a:ea typeface="Cambria Math" panose="02040503050406030204" pitchFamily="18" charset="0"/>
                        </a:rPr>
                        <m:t>×</m:t>
                      </m:r>
                      <m:r>
                        <a:rPr kumimoji="1" lang="en-US" altLang="ko-KR" i="1">
                          <a:solidFill>
                            <a:srgbClr val="000000"/>
                          </a:solidFill>
                          <a:latin typeface="Cambria Math" panose="02040503050406030204" pitchFamily="18" charset="0"/>
                          <a:ea typeface="Cambria Math" panose="02040503050406030204" pitchFamily="18" charset="0"/>
                        </a:rPr>
                        <m:t>𝐵</m:t>
                      </m:r>
                      <m:r>
                        <a:rPr kumimoji="1" lang="en-US" altLang="ko-KR" i="1">
                          <a:solidFill>
                            <a:srgbClr val="000000"/>
                          </a:solidFill>
                          <a:latin typeface="Cambria Math" panose="02040503050406030204" pitchFamily="18" charset="0"/>
                          <a:ea typeface="Cambria Math" panose="02040503050406030204" pitchFamily="18" charset="0"/>
                        </a:rPr>
                        <m:t>=</m:t>
                      </m:r>
                      <m:sSub>
                        <m:sSubPr>
                          <m:ctrlPr>
                            <a:rPr kumimoji="1" lang="en-US" altLang="ko-KR" i="1">
                              <a:solidFill>
                                <a:srgbClr val="000000"/>
                              </a:solidFill>
                              <a:latin typeface="Cambria Math" panose="02040503050406030204" pitchFamily="18" charset="0"/>
                              <a:ea typeface="Cambria Math" panose="02040503050406030204" pitchFamily="18" charset="0"/>
                            </a:rPr>
                          </m:ctrlPr>
                        </m:sSubPr>
                        <m:e>
                          <m:r>
                            <a:rPr kumimoji="1" lang="ko-KR" altLang="en-US" i="1">
                              <a:solidFill>
                                <a:srgbClr val="000000"/>
                              </a:solidFill>
                              <a:latin typeface="Cambria Math" panose="02040503050406030204" pitchFamily="18" charset="0"/>
                              <a:ea typeface="Cambria Math" panose="02040503050406030204" pitchFamily="18" charset="0"/>
                            </a:rPr>
                            <m:t>𝜇</m:t>
                          </m:r>
                        </m:e>
                        <m:sub>
                          <m:r>
                            <a:rPr kumimoji="1" lang="en-US" altLang="ko-KR" i="1">
                              <a:solidFill>
                                <a:srgbClr val="000000"/>
                              </a:solidFill>
                              <a:latin typeface="Cambria Math" panose="02040503050406030204" pitchFamily="18" charset="0"/>
                              <a:ea typeface="Cambria Math" panose="02040503050406030204" pitchFamily="18" charset="0"/>
                            </a:rPr>
                            <m:t>0</m:t>
                          </m:r>
                        </m:sub>
                      </m:sSub>
                      <m:r>
                        <a:rPr kumimoji="1" lang="en-US" altLang="ko-KR" i="1">
                          <a:solidFill>
                            <a:srgbClr val="000000"/>
                          </a:solidFill>
                          <a:latin typeface="Cambria Math" panose="02040503050406030204" pitchFamily="18" charset="0"/>
                          <a:ea typeface="Cambria Math" panose="02040503050406030204" pitchFamily="18" charset="0"/>
                        </a:rPr>
                        <m:t>𝐽</m:t>
                      </m:r>
                      <m:r>
                        <a:rPr kumimoji="1" lang="en-US" altLang="ko-KR" i="1">
                          <a:solidFill>
                            <a:srgbClr val="000000"/>
                          </a:solidFill>
                          <a:latin typeface="Cambria Math" panose="02040503050406030204" pitchFamily="18" charset="0"/>
                          <a:ea typeface="Cambria Math" panose="02040503050406030204" pitchFamily="18" charset="0"/>
                        </a:rPr>
                        <m:t>=</m:t>
                      </m:r>
                      <m:r>
                        <a:rPr kumimoji="1" lang="ko-KR" altLang="en-US" i="1">
                          <a:solidFill>
                            <a:srgbClr val="000000"/>
                          </a:solidFill>
                          <a:latin typeface="Cambria Math" panose="02040503050406030204" pitchFamily="18" charset="0"/>
                          <a:ea typeface="Cambria Math" panose="02040503050406030204" pitchFamily="18" charset="0"/>
                        </a:rPr>
                        <m:t>𝜆</m:t>
                      </m:r>
                      <m:r>
                        <a:rPr kumimoji="1" lang="en-US" altLang="ko-KR" i="1">
                          <a:solidFill>
                            <a:srgbClr val="000000"/>
                          </a:solidFill>
                          <a:latin typeface="Cambria Math" panose="02040503050406030204" pitchFamily="18" charset="0"/>
                          <a:ea typeface="Cambria Math" panose="02040503050406030204" pitchFamily="18" charset="0"/>
                        </a:rPr>
                        <m:t>𝐵</m:t>
                      </m:r>
                    </m:oMath>
                  </m:oMathPara>
                </a14:m>
                <a:endParaRPr kumimoji="1" lang="en-US" altLang="ko-KR" dirty="0">
                  <a:solidFill>
                    <a:srgbClr val="000000"/>
                  </a:solidFill>
                  <a:ea typeface="Cambria Math" panose="02040503050406030204" pitchFamily="18" charset="0"/>
                </a:endParaRPr>
              </a:p>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kumimoji="1" lang="en-US" altLang="ko-KR" i="1">
                              <a:solidFill>
                                <a:srgbClr val="000000"/>
                              </a:solidFill>
                              <a:latin typeface="Cambria Math" panose="02040503050406030204" pitchFamily="18" charset="0"/>
                              <a:ea typeface="Cambria Math" panose="02040503050406030204" pitchFamily="18" charset="0"/>
                            </a:rPr>
                          </m:ctrlPr>
                        </m:sSubPr>
                        <m:e>
                          <m:r>
                            <a:rPr kumimoji="1" lang="ko-KR" altLang="en-US" i="1">
                              <a:solidFill>
                                <a:srgbClr val="000000"/>
                              </a:solidFill>
                              <a:latin typeface="Cambria Math" panose="02040503050406030204" pitchFamily="18" charset="0"/>
                              <a:ea typeface="Cambria Math" panose="02040503050406030204" pitchFamily="18" charset="0"/>
                            </a:rPr>
                            <m:t>𝜆</m:t>
                          </m:r>
                        </m:e>
                        <m:sub>
                          <m:r>
                            <a:rPr kumimoji="1" lang="en-US" altLang="ko-KR" i="1">
                              <a:solidFill>
                                <a:srgbClr val="000000"/>
                              </a:solidFill>
                              <a:latin typeface="Cambria Math" panose="02040503050406030204" pitchFamily="18" charset="0"/>
                              <a:ea typeface="Cambria Math" panose="02040503050406030204" pitchFamily="18" charset="0"/>
                            </a:rPr>
                            <m:t>𝑃</m:t>
                          </m:r>
                        </m:sub>
                      </m:sSub>
                      <m:sSub>
                        <m:sSubPr>
                          <m:ctrlPr>
                            <a:rPr kumimoji="1" lang="en-US" altLang="ko-KR" i="1">
                              <a:solidFill>
                                <a:srgbClr val="000000"/>
                              </a:solidFill>
                              <a:latin typeface="Cambria Math" panose="02040503050406030204" pitchFamily="18" charset="0"/>
                              <a:ea typeface="Cambria Math" panose="02040503050406030204" pitchFamily="18" charset="0"/>
                            </a:rPr>
                          </m:ctrlPr>
                        </m:sSubPr>
                        <m:e>
                          <m:r>
                            <a:rPr kumimoji="1" lang="en-US" altLang="ko-KR" i="1">
                              <a:solidFill>
                                <a:srgbClr val="000000"/>
                              </a:solidFill>
                              <a:latin typeface="Cambria Math" panose="02040503050406030204" pitchFamily="18" charset="0"/>
                              <a:ea typeface="Cambria Math" panose="02040503050406030204" pitchFamily="18" charset="0"/>
                            </a:rPr>
                            <m:t>≤</m:t>
                          </m:r>
                          <m:r>
                            <a:rPr kumimoji="1" lang="ko-KR" altLang="en-US" i="1">
                              <a:solidFill>
                                <a:srgbClr val="000000"/>
                              </a:solidFill>
                              <a:latin typeface="Cambria Math" panose="02040503050406030204" pitchFamily="18" charset="0"/>
                              <a:ea typeface="Cambria Math" panose="02040503050406030204" pitchFamily="18" charset="0"/>
                            </a:rPr>
                            <m:t>𝜆</m:t>
                          </m:r>
                        </m:e>
                        <m:sub>
                          <m:r>
                            <a:rPr kumimoji="1" lang="en-US" altLang="ko-KR" i="1">
                              <a:solidFill>
                                <a:srgbClr val="000000"/>
                              </a:solidFill>
                              <a:latin typeface="Cambria Math" panose="02040503050406030204" pitchFamily="18" charset="0"/>
                              <a:ea typeface="Cambria Math" panose="02040503050406030204" pitchFamily="18" charset="0"/>
                            </a:rPr>
                            <m:t>𝑖𝑛𝑗</m:t>
                          </m:r>
                        </m:sub>
                      </m:sSub>
                      <m:r>
                        <a:rPr kumimoji="1" lang="en-US" altLang="ko-KR" i="1">
                          <a:solidFill>
                            <a:srgbClr val="000000"/>
                          </a:solidFill>
                          <a:latin typeface="Cambria Math" panose="02040503050406030204" pitchFamily="18" charset="0"/>
                          <a:ea typeface="Cambria Math" panose="02040503050406030204" pitchFamily="18" charset="0"/>
                        </a:rPr>
                        <m:t>    → </m:t>
                      </m:r>
                      <m:sSub>
                        <m:sSubPr>
                          <m:ctrlPr>
                            <a:rPr kumimoji="1" lang="en-US" altLang="ko-KR" b="1" i="1">
                              <a:solidFill>
                                <a:srgbClr val="000000"/>
                              </a:solidFill>
                              <a:latin typeface="Cambria Math" panose="02040503050406030204" pitchFamily="18" charset="0"/>
                              <a:ea typeface="Cambria Math" panose="02040503050406030204" pitchFamily="18" charset="0"/>
                            </a:rPr>
                          </m:ctrlPr>
                        </m:sSubPr>
                        <m:e>
                          <m:r>
                            <a:rPr kumimoji="1" lang="en-US" altLang="ko-KR" b="1" i="1">
                              <a:solidFill>
                                <a:srgbClr val="000000"/>
                              </a:solidFill>
                              <a:latin typeface="Cambria Math" panose="02040503050406030204" pitchFamily="18" charset="0"/>
                              <a:ea typeface="Cambria Math" panose="02040503050406030204" pitchFamily="18" charset="0"/>
                            </a:rPr>
                            <m:t>𝑰</m:t>
                          </m:r>
                        </m:e>
                        <m:sub>
                          <m:r>
                            <a:rPr kumimoji="1" lang="en-US" altLang="ko-KR" b="1" i="1">
                              <a:solidFill>
                                <a:srgbClr val="000000"/>
                              </a:solidFill>
                              <a:latin typeface="Cambria Math" panose="02040503050406030204" pitchFamily="18" charset="0"/>
                              <a:ea typeface="Cambria Math" panose="02040503050406030204" pitchFamily="18" charset="0"/>
                            </a:rPr>
                            <m:t>𝑷</m:t>
                          </m:r>
                        </m:sub>
                      </m:sSub>
                      <m:r>
                        <a:rPr kumimoji="1" lang="en-US" altLang="ko-KR" b="1" i="1">
                          <a:solidFill>
                            <a:srgbClr val="000000"/>
                          </a:solidFill>
                          <a:latin typeface="Cambria Math" panose="02040503050406030204" pitchFamily="18" charset="0"/>
                          <a:ea typeface="Cambria Math" panose="02040503050406030204" pitchFamily="18" charset="0"/>
                        </a:rPr>
                        <m:t>≤</m:t>
                      </m:r>
                      <m:sSub>
                        <m:sSubPr>
                          <m:ctrlPr>
                            <a:rPr kumimoji="1" lang="en-US" altLang="ko-KR" b="1" i="1">
                              <a:solidFill>
                                <a:srgbClr val="000000"/>
                              </a:solidFill>
                              <a:latin typeface="Cambria Math" panose="02040503050406030204" pitchFamily="18" charset="0"/>
                              <a:ea typeface="Cambria Math" panose="02040503050406030204" pitchFamily="18" charset="0"/>
                            </a:rPr>
                          </m:ctrlPr>
                        </m:sSubPr>
                        <m:e>
                          <m:r>
                            <a:rPr kumimoji="1" lang="en-US" altLang="ko-KR" b="1" i="1">
                              <a:solidFill>
                                <a:srgbClr val="000000"/>
                              </a:solidFill>
                              <a:latin typeface="Cambria Math" panose="02040503050406030204" pitchFamily="18" charset="0"/>
                              <a:ea typeface="Cambria Math" panose="02040503050406030204" pitchFamily="18" charset="0"/>
                            </a:rPr>
                            <m:t>𝒇</m:t>
                          </m:r>
                        </m:e>
                        <m:sub>
                          <m:r>
                            <a:rPr kumimoji="1" lang="en-US" altLang="ko-KR" b="1" i="1">
                              <a:solidFill>
                                <a:srgbClr val="000000"/>
                              </a:solidFill>
                              <a:latin typeface="Cambria Math" panose="02040503050406030204" pitchFamily="18" charset="0"/>
                              <a:ea typeface="Cambria Math" panose="02040503050406030204" pitchFamily="18" charset="0"/>
                            </a:rPr>
                            <m:t>𝒈</m:t>
                          </m:r>
                        </m:sub>
                      </m:sSub>
                      <m:rad>
                        <m:radPr>
                          <m:degHide m:val="on"/>
                          <m:ctrlPr>
                            <a:rPr kumimoji="1" lang="en-US" altLang="ko-KR" b="1" i="1">
                              <a:solidFill>
                                <a:srgbClr val="000000"/>
                              </a:solidFill>
                              <a:latin typeface="Cambria Math" panose="02040503050406030204" pitchFamily="18" charset="0"/>
                              <a:ea typeface="Cambria Math" panose="02040503050406030204" pitchFamily="18" charset="0"/>
                            </a:rPr>
                          </m:ctrlPr>
                        </m:radPr>
                        <m:deg/>
                        <m:e>
                          <m:f>
                            <m:fPr>
                              <m:ctrlPr>
                                <a:rPr kumimoji="1" lang="en-US" altLang="ko-KR" b="1" i="1">
                                  <a:solidFill>
                                    <a:srgbClr val="000000"/>
                                  </a:solidFill>
                                  <a:latin typeface="Cambria Math" panose="02040503050406030204" pitchFamily="18" charset="0"/>
                                  <a:ea typeface="Cambria Math" panose="02040503050406030204" pitchFamily="18" charset="0"/>
                                </a:rPr>
                              </m:ctrlPr>
                            </m:fPr>
                            <m:num>
                              <m:sSub>
                                <m:sSubPr>
                                  <m:ctrlPr>
                                    <a:rPr kumimoji="1" lang="en-US" altLang="ko-KR" b="1" i="1">
                                      <a:solidFill>
                                        <a:srgbClr val="000000"/>
                                      </a:solidFill>
                                      <a:latin typeface="Cambria Math" panose="02040503050406030204" pitchFamily="18" charset="0"/>
                                      <a:ea typeface="Cambria Math" panose="02040503050406030204" pitchFamily="18" charset="0"/>
                                    </a:rPr>
                                  </m:ctrlPr>
                                </m:sSubPr>
                                <m:e>
                                  <m:sSub>
                                    <m:sSubPr>
                                      <m:ctrlPr>
                                        <a:rPr kumimoji="1" lang="en-US" altLang="ko-KR" b="1" i="1">
                                          <a:solidFill>
                                            <a:srgbClr val="000000"/>
                                          </a:solidFill>
                                          <a:latin typeface="Cambria Math" panose="02040503050406030204" pitchFamily="18" charset="0"/>
                                          <a:ea typeface="Cambria Math" panose="02040503050406030204" pitchFamily="18" charset="0"/>
                                        </a:rPr>
                                      </m:ctrlPr>
                                    </m:sSubPr>
                                    <m:e>
                                      <m:r>
                                        <a:rPr kumimoji="1" lang="ko-KR" altLang="en-US" b="1" i="1">
                                          <a:solidFill>
                                            <a:srgbClr val="000000"/>
                                          </a:solidFill>
                                          <a:latin typeface="Cambria Math" panose="02040503050406030204" pitchFamily="18" charset="0"/>
                                          <a:ea typeface="Cambria Math" panose="02040503050406030204" pitchFamily="18" charset="0"/>
                                        </a:rPr>
                                        <m:t>𝜿</m:t>
                                      </m:r>
                                      <m:r>
                                        <a:rPr kumimoji="1" lang="en-US" altLang="ko-KR" b="1" i="1">
                                          <a:solidFill>
                                            <a:srgbClr val="000000"/>
                                          </a:solidFill>
                                          <a:latin typeface="Cambria Math" panose="02040503050406030204" pitchFamily="18" charset="0"/>
                                          <a:ea typeface="Cambria Math" panose="02040503050406030204" pitchFamily="18" charset="0"/>
                                        </a:rPr>
                                        <m:t>𝑨</m:t>
                                      </m:r>
                                    </m:e>
                                    <m:sub>
                                      <m:r>
                                        <a:rPr kumimoji="1" lang="en-US" altLang="ko-KR" b="1" i="1">
                                          <a:solidFill>
                                            <a:srgbClr val="000000"/>
                                          </a:solidFill>
                                          <a:latin typeface="Cambria Math" panose="02040503050406030204" pitchFamily="18" charset="0"/>
                                          <a:ea typeface="Cambria Math" panose="02040503050406030204" pitchFamily="18" charset="0"/>
                                        </a:rPr>
                                        <m:t>𝑷</m:t>
                                      </m:r>
                                    </m:sub>
                                  </m:sSub>
                                  <m:r>
                                    <a:rPr kumimoji="1" lang="en-US" altLang="ko-KR" b="1" i="1">
                                      <a:solidFill>
                                        <a:srgbClr val="000000"/>
                                      </a:solidFill>
                                      <a:latin typeface="Cambria Math" panose="02040503050406030204" pitchFamily="18" charset="0"/>
                                      <a:ea typeface="Cambria Math" panose="02040503050406030204" pitchFamily="18" charset="0"/>
                                    </a:rPr>
                                    <m:t>𝑰</m:t>
                                  </m:r>
                                </m:e>
                                <m:sub>
                                  <m:r>
                                    <a:rPr kumimoji="1" lang="en-US" altLang="ko-KR" b="1" i="1">
                                      <a:solidFill>
                                        <a:srgbClr val="000000"/>
                                      </a:solidFill>
                                      <a:latin typeface="Cambria Math" panose="02040503050406030204" pitchFamily="18" charset="0"/>
                                      <a:ea typeface="Cambria Math" panose="02040503050406030204" pitchFamily="18" charset="0"/>
                                    </a:rPr>
                                    <m:t>𝑻𝑭</m:t>
                                  </m:r>
                                </m:sub>
                              </m:sSub>
                              <m:sSub>
                                <m:sSubPr>
                                  <m:ctrlPr>
                                    <a:rPr kumimoji="1" lang="en-US" altLang="ko-KR" b="1" i="1">
                                      <a:solidFill>
                                        <a:srgbClr val="FF0000"/>
                                      </a:solidFill>
                                      <a:latin typeface="Cambria Math" panose="02040503050406030204" pitchFamily="18" charset="0"/>
                                      <a:ea typeface="Cambria Math" panose="02040503050406030204" pitchFamily="18" charset="0"/>
                                    </a:rPr>
                                  </m:ctrlPr>
                                </m:sSubPr>
                                <m:e>
                                  <m:r>
                                    <a:rPr kumimoji="1" lang="en-US" altLang="ko-KR" b="1" i="1">
                                      <a:solidFill>
                                        <a:srgbClr val="FF0000"/>
                                      </a:solidFill>
                                      <a:latin typeface="Cambria Math" panose="02040503050406030204" pitchFamily="18" charset="0"/>
                                      <a:ea typeface="Cambria Math" panose="02040503050406030204" pitchFamily="18" charset="0"/>
                                    </a:rPr>
                                    <m:t>𝑰</m:t>
                                  </m:r>
                                </m:e>
                                <m:sub>
                                  <m:r>
                                    <a:rPr kumimoji="1" lang="en-US" altLang="ko-KR" b="1" i="1">
                                      <a:solidFill>
                                        <a:srgbClr val="FF0000"/>
                                      </a:solidFill>
                                      <a:latin typeface="Cambria Math" panose="02040503050406030204" pitchFamily="18" charset="0"/>
                                      <a:ea typeface="Cambria Math" panose="02040503050406030204" pitchFamily="18" charset="0"/>
                                    </a:rPr>
                                    <m:t>𝒊𝒏𝒋</m:t>
                                  </m:r>
                                </m:sub>
                              </m:sSub>
                            </m:num>
                            <m:den>
                              <m:r>
                                <a:rPr kumimoji="1" lang="en-US" altLang="ko-KR" b="1" i="1">
                                  <a:solidFill>
                                    <a:srgbClr val="000000"/>
                                  </a:solidFill>
                                  <a:latin typeface="Cambria Math" panose="02040503050406030204" pitchFamily="18" charset="0"/>
                                  <a:ea typeface="Cambria Math" panose="02040503050406030204" pitchFamily="18" charset="0"/>
                                </a:rPr>
                                <m:t>𝟐</m:t>
                              </m:r>
                              <m:r>
                                <a:rPr kumimoji="1" lang="ko-KR" altLang="en-US" b="1" i="1">
                                  <a:solidFill>
                                    <a:srgbClr val="000000"/>
                                  </a:solidFill>
                                  <a:latin typeface="Cambria Math" panose="02040503050406030204" pitchFamily="18" charset="0"/>
                                  <a:ea typeface="Cambria Math" panose="02040503050406030204" pitchFamily="18" charset="0"/>
                                </a:rPr>
                                <m:t>𝝅</m:t>
                              </m:r>
                              <m:sSub>
                                <m:sSubPr>
                                  <m:ctrlPr>
                                    <a:rPr kumimoji="1" lang="en-US" altLang="ko-KR" b="1" i="1">
                                      <a:solidFill>
                                        <a:srgbClr val="000000"/>
                                      </a:solidFill>
                                      <a:latin typeface="Cambria Math" panose="02040503050406030204" pitchFamily="18" charset="0"/>
                                      <a:ea typeface="Cambria Math" panose="02040503050406030204" pitchFamily="18" charset="0"/>
                                    </a:rPr>
                                  </m:ctrlPr>
                                </m:sSubPr>
                                <m:e>
                                  <m:r>
                                    <a:rPr kumimoji="1" lang="en-US" altLang="ko-KR" b="1" i="1">
                                      <a:solidFill>
                                        <a:srgbClr val="000000"/>
                                      </a:solidFill>
                                      <a:latin typeface="Cambria Math" panose="02040503050406030204" pitchFamily="18" charset="0"/>
                                      <a:ea typeface="Cambria Math" panose="02040503050406030204" pitchFamily="18" charset="0"/>
                                    </a:rPr>
                                    <m:t>𝑹</m:t>
                                  </m:r>
                                </m:e>
                                <m:sub>
                                  <m:r>
                                    <a:rPr kumimoji="1" lang="en-US" altLang="ko-KR" b="1" i="1">
                                      <a:solidFill>
                                        <a:srgbClr val="000000"/>
                                      </a:solidFill>
                                      <a:latin typeface="Cambria Math" panose="02040503050406030204" pitchFamily="18" charset="0"/>
                                      <a:ea typeface="Cambria Math" panose="02040503050406030204" pitchFamily="18" charset="0"/>
                                    </a:rPr>
                                    <m:t>𝟎</m:t>
                                  </m:r>
                                </m:sub>
                              </m:sSub>
                              <m:r>
                                <a:rPr kumimoji="1" lang="en-US" altLang="ko-KR" b="1" i="1">
                                  <a:solidFill>
                                    <a:srgbClr val="000000"/>
                                  </a:solidFill>
                                  <a:latin typeface="Cambria Math" panose="02040503050406030204" pitchFamily="18" charset="0"/>
                                  <a:ea typeface="Cambria Math" panose="02040503050406030204" pitchFamily="18" charset="0"/>
                                </a:rPr>
                                <m:t>𝒘</m:t>
                              </m:r>
                            </m:den>
                          </m:f>
                        </m:e>
                      </m:rad>
                    </m:oMath>
                  </m:oMathPara>
                </a14:m>
                <a:endParaRPr kumimoji="1" lang="ko-KR" altLang="en-US" b="1" dirty="0">
                  <a:solidFill>
                    <a:srgbClr val="000000"/>
                  </a:solidFill>
                </a:endParaRPr>
              </a:p>
            </p:txBody>
          </p:sp>
        </mc:Choice>
        <mc:Fallback xmlns="">
          <p:sp>
            <p:nvSpPr>
              <p:cNvPr id="48" name="직사각형 47"/>
              <p:cNvSpPr>
                <a:spLocks noRot="1" noChangeAspect="1" noMove="1" noResize="1" noEditPoints="1" noAdjustHandles="1" noChangeArrowheads="1" noChangeShapeType="1" noTextEdit="1"/>
              </p:cNvSpPr>
              <p:nvPr/>
            </p:nvSpPr>
            <p:spPr>
              <a:xfrm>
                <a:off x="133132" y="4236368"/>
                <a:ext cx="5176193" cy="1187697"/>
              </a:xfrm>
              <a:prstGeom prst="rect">
                <a:avLst/>
              </a:prstGeom>
              <a:blipFill rotWithShape="0">
                <a:blip r:embed="rId9"/>
                <a:stretch>
                  <a:fillRect/>
                </a:stretch>
              </a:blipFill>
            </p:spPr>
            <p:txBody>
              <a:bodyPr/>
              <a:lstStyle/>
              <a:p>
                <a:r>
                  <a:rPr lang="ko-KR" altLang="en-US">
                    <a:noFill/>
                  </a:rPr>
                  <a:t> </a:t>
                </a:r>
              </a:p>
            </p:txBody>
          </p:sp>
        </mc:Fallback>
      </mc:AlternateContent>
      <p:sp>
        <p:nvSpPr>
          <p:cNvPr id="49" name="Rectangle 9"/>
          <p:cNvSpPr>
            <a:spLocks noChangeArrowheads="1"/>
          </p:cNvSpPr>
          <p:nvPr/>
        </p:nvSpPr>
        <p:spPr bwMode="auto">
          <a:xfrm>
            <a:off x="659968" y="6361100"/>
            <a:ext cx="9079581" cy="454567"/>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25282">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47" tIns="45039" rIns="90747" bIns="45039"/>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fontAlgn="base">
              <a:spcBef>
                <a:spcPct val="0"/>
              </a:spcBef>
              <a:spcAft>
                <a:spcPct val="0"/>
              </a:spcAft>
              <a:buClr>
                <a:srgbClr val="000000"/>
              </a:buClr>
              <a:buFont typeface="Arial" panose="020B0604020202020204" pitchFamily="34" charset="0"/>
              <a:buNone/>
            </a:pPr>
            <a:r>
              <a:rPr kumimoji="1" lang="en-US" altLang="ko-KR" sz="1100" b="1" dirty="0" smtClean="0">
                <a:solidFill>
                  <a:srgbClr val="000000"/>
                </a:solidFill>
                <a:latin typeface="Arial Unicode MS" pitchFamily="50" charset="-127"/>
                <a:ea typeface="Arial Unicode MS" pitchFamily="50" charset="-127"/>
                <a:cs typeface="Arial Unicode MS" pitchFamily="50" charset="-127"/>
              </a:rPr>
              <a:t>[1]</a:t>
            </a:r>
            <a:r>
              <a:rPr kumimoji="1" lang="en-US" altLang="ko-KR" sz="1100"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 Boozer, A.H., Phys. Fluids, </a:t>
            </a:r>
            <a:r>
              <a:rPr kumimoji="1" lang="en-US" altLang="ko-KR" sz="1100" b="1"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29</a:t>
            </a:r>
            <a:r>
              <a:rPr kumimoji="1" lang="en-US" altLang="ko-KR" sz="1100"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,12 (1986</a:t>
            </a:r>
            <a:r>
              <a:rPr kumimoji="1" lang="en-US" altLang="ko-KR" sz="11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a:t>
            </a:r>
          </a:p>
          <a:p>
            <a:pPr fontAlgn="base">
              <a:spcBef>
                <a:spcPct val="0"/>
              </a:spcBef>
              <a:spcAft>
                <a:spcPct val="0"/>
              </a:spcAft>
              <a:buClr>
                <a:srgbClr val="000000"/>
              </a:buClr>
              <a:buFont typeface="Arial" panose="020B0604020202020204" pitchFamily="34" charset="0"/>
              <a:buNone/>
            </a:pPr>
            <a:r>
              <a:rPr kumimoji="1" lang="da-DK" altLang="ko-KR" sz="1100" b="1"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[2] </a:t>
            </a:r>
            <a:r>
              <a:rPr kumimoji="1" lang="da-DK" altLang="ko-KR" sz="11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J. B. Taylor Rev</a:t>
            </a:r>
            <a:r>
              <a:rPr kumimoji="1" lang="da-DK" altLang="ko-KR" sz="1100"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 Mod. Phys. 58, 741–763 (1986)</a:t>
            </a:r>
            <a:r>
              <a:rPr kumimoji="1" lang="da-DK" altLang="ko-KR" sz="1100" b="1"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 </a:t>
            </a:r>
            <a:endParaRPr kumimoji="1" lang="ko-KR" altLang="en-US" sz="1100" b="1"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mc:AlternateContent xmlns:mc="http://schemas.openxmlformats.org/markup-compatibility/2006" xmlns:a14="http://schemas.microsoft.com/office/drawing/2010/main">
        <mc:Choice Requires="a14">
          <p:sp>
            <p:nvSpPr>
              <p:cNvPr id="51" name="직사각형 50"/>
              <p:cNvSpPr/>
              <p:nvPr/>
            </p:nvSpPr>
            <p:spPr>
              <a:xfrm>
                <a:off x="-38852" y="2713416"/>
                <a:ext cx="4511491" cy="499560"/>
              </a:xfrm>
              <a:prstGeom prst="rect">
                <a:avLst/>
              </a:prstGeom>
            </p:spPr>
            <p:txBody>
              <a:bodyPr wrap="none">
                <a:spAutoFit/>
              </a:bodyPr>
              <a:lstStyle/>
              <a:p>
                <a:pPr fontAlgn="base">
                  <a:spcBef>
                    <a:spcPct val="0"/>
                  </a:spcBef>
                  <a:spcAft>
                    <a:spcPct val="0"/>
                  </a:spcAft>
                </a:pPr>
                <a:r>
                  <a:rPr kumimoji="1" lang="en-US" altLang="ko-KR" sz="1200" dirty="0">
                    <a:solidFill>
                      <a:srgbClr val="000000"/>
                    </a:solidFill>
                    <a:latin typeface="Arial Unicode MS" pitchFamily="50" charset="-127"/>
                    <a:ea typeface="Arial Unicode MS" pitchFamily="50" charset="-127"/>
                    <a:cs typeface="Arial Unicode MS" pitchFamily="50" charset="-127"/>
                  </a:rPr>
                  <a:t> </a:t>
                </a:r>
                <a14:m>
                  <m:oMath xmlns:m="http://schemas.openxmlformats.org/officeDocument/2006/math">
                    <m:f>
                      <m:fPr>
                        <m:ctrlPr>
                          <a:rPr kumimoji="1" lang="en-US" altLang="ko-KR" i="1">
                            <a:solidFill>
                              <a:srgbClr val="000000"/>
                            </a:solidFill>
                            <a:latin typeface="Cambria Math" panose="02040503050406030204" pitchFamily="18" charset="0"/>
                          </a:rPr>
                        </m:ctrlPr>
                      </m:fPr>
                      <m:num>
                        <m:r>
                          <m:rPr>
                            <m:sty m:val="p"/>
                          </m:rPr>
                          <a:rPr kumimoji="1" lang="en-US" altLang="ko-KR" i="1">
                            <a:solidFill>
                              <a:srgbClr val="000000"/>
                            </a:solidFill>
                            <a:latin typeface="Cambria Math"/>
                          </a:rPr>
                          <m:t>d</m:t>
                        </m:r>
                        <m:sSub>
                          <m:sSubPr>
                            <m:ctrlPr>
                              <a:rPr kumimoji="1" lang="en-US" altLang="ko-KR" i="1">
                                <a:solidFill>
                                  <a:srgbClr val="000000"/>
                                </a:solidFill>
                                <a:latin typeface="Cambria Math" panose="02040503050406030204" pitchFamily="18" charset="0"/>
                              </a:rPr>
                            </m:ctrlPr>
                          </m:sSubPr>
                          <m:e>
                            <m:r>
                              <m:rPr>
                                <m:sty m:val="p"/>
                              </m:rPr>
                              <a:rPr kumimoji="1" lang="en-US" altLang="ko-KR" i="1">
                                <a:solidFill>
                                  <a:srgbClr val="000000"/>
                                </a:solidFill>
                                <a:latin typeface="Cambria Math"/>
                              </a:rPr>
                              <m:t>K</m:t>
                            </m:r>
                          </m:e>
                          <m:sub>
                            <m:r>
                              <a:rPr kumimoji="1" lang="en-US" altLang="ko-KR" i="1">
                                <a:solidFill>
                                  <a:srgbClr val="000000"/>
                                </a:solidFill>
                                <a:latin typeface="Cambria Math"/>
                              </a:rPr>
                              <m:t>0</m:t>
                            </m:r>
                          </m:sub>
                        </m:sSub>
                      </m:num>
                      <m:den>
                        <m:r>
                          <m:rPr>
                            <m:sty m:val="p"/>
                          </m:rPr>
                          <a:rPr kumimoji="1" lang="en-US" altLang="ko-KR" i="1">
                            <a:solidFill>
                              <a:srgbClr val="000000"/>
                            </a:solidFill>
                            <a:latin typeface="Cambria Math"/>
                          </a:rPr>
                          <m:t>dt</m:t>
                        </m:r>
                      </m:den>
                    </m:f>
                    <m:r>
                      <a:rPr kumimoji="1" lang="en-US" altLang="ko-KR">
                        <a:solidFill>
                          <a:srgbClr val="000000"/>
                        </a:solidFill>
                        <a:latin typeface="Cambria Math"/>
                      </a:rPr>
                      <m:t>=−</m:t>
                    </m:r>
                    <m:r>
                      <a:rPr kumimoji="1" lang="en-US" altLang="ko-KR" i="1">
                        <a:solidFill>
                          <a:srgbClr val="000000"/>
                        </a:solidFill>
                        <a:latin typeface="Cambria Math"/>
                      </a:rPr>
                      <m:t>2</m:t>
                    </m:r>
                    <m:nary>
                      <m:naryPr>
                        <m:limLoc m:val="undOvr"/>
                        <m:subHide m:val="on"/>
                        <m:supHide m:val="on"/>
                        <m:ctrlPr>
                          <a:rPr kumimoji="1" lang="en-US" altLang="ko-KR" i="1">
                            <a:solidFill>
                              <a:srgbClr val="000000"/>
                            </a:solidFill>
                            <a:latin typeface="Cambria Math" panose="02040503050406030204" pitchFamily="18" charset="0"/>
                          </a:rPr>
                        </m:ctrlPr>
                      </m:naryPr>
                      <m:sub/>
                      <m:sup/>
                      <m:e>
                        <m:acc>
                          <m:accPr>
                            <m:chr m:val="⃗"/>
                            <m:ctrlPr>
                              <a:rPr kumimoji="1" lang="en-US" altLang="ko-KR" i="1">
                                <a:solidFill>
                                  <a:srgbClr val="000000"/>
                                </a:solidFill>
                                <a:latin typeface="Cambria Math" panose="02040503050406030204" pitchFamily="18" charset="0"/>
                              </a:rPr>
                            </m:ctrlPr>
                          </m:accPr>
                          <m:e>
                            <m:r>
                              <m:rPr>
                                <m:sty m:val="p"/>
                              </m:rPr>
                              <a:rPr kumimoji="1" lang="en-US" altLang="ko-KR" i="1">
                                <a:solidFill>
                                  <a:srgbClr val="000000"/>
                                </a:solidFill>
                                <a:latin typeface="Cambria Math"/>
                              </a:rPr>
                              <m:t>E</m:t>
                            </m:r>
                          </m:e>
                        </m:acc>
                        <m:r>
                          <a:rPr kumimoji="1" lang="en-US" altLang="ko-KR">
                            <a:solidFill>
                              <a:srgbClr val="000000"/>
                            </a:solidFill>
                            <a:latin typeface="Cambria Math"/>
                            <a:ea typeface="Cambria Math"/>
                          </a:rPr>
                          <m:t>∙</m:t>
                        </m:r>
                        <m:acc>
                          <m:accPr>
                            <m:chr m:val="⃗"/>
                            <m:ctrlPr>
                              <a:rPr kumimoji="1" lang="en-US" altLang="ko-KR" i="1">
                                <a:solidFill>
                                  <a:srgbClr val="000000"/>
                                </a:solidFill>
                                <a:latin typeface="Cambria Math" panose="02040503050406030204" pitchFamily="18" charset="0"/>
                              </a:rPr>
                            </m:ctrlPr>
                          </m:accPr>
                          <m:e>
                            <m:r>
                              <m:rPr>
                                <m:sty m:val="p"/>
                              </m:rPr>
                              <a:rPr kumimoji="1" lang="en-US" altLang="ko-KR" i="1">
                                <a:solidFill>
                                  <a:srgbClr val="000000"/>
                                </a:solidFill>
                                <a:latin typeface="Cambria Math"/>
                              </a:rPr>
                              <m:t>B</m:t>
                            </m:r>
                          </m:e>
                        </m:acc>
                        <m:r>
                          <m:rPr>
                            <m:sty m:val="p"/>
                          </m:rPr>
                          <a:rPr kumimoji="1" lang="en-US" altLang="ko-KR" i="1">
                            <a:solidFill>
                              <a:srgbClr val="000000"/>
                            </a:solidFill>
                            <a:latin typeface="Cambria Math"/>
                          </a:rPr>
                          <m:t>dV</m:t>
                        </m:r>
                      </m:e>
                    </m:nary>
                    <m:r>
                      <a:rPr kumimoji="1" lang="en-US" altLang="ko-KR">
                        <a:solidFill>
                          <a:srgbClr val="000000"/>
                        </a:solidFill>
                        <a:latin typeface="Cambria Math" panose="02040503050406030204" pitchFamily="18" charset="0"/>
                      </a:rPr>
                      <m:t>−</m:t>
                    </m:r>
                    <m:r>
                      <a:rPr kumimoji="1" lang="en-US" altLang="ko-KR" i="1">
                        <a:solidFill>
                          <a:srgbClr val="000000"/>
                        </a:solidFill>
                        <a:latin typeface="Cambria Math"/>
                      </a:rPr>
                      <m:t>2</m:t>
                    </m:r>
                    <m:f>
                      <m:fPr>
                        <m:ctrlPr>
                          <a:rPr kumimoji="1" lang="en-US" altLang="ko-KR" i="1">
                            <a:solidFill>
                              <a:srgbClr val="000000"/>
                            </a:solidFill>
                            <a:latin typeface="Cambria Math" panose="02040503050406030204" pitchFamily="18" charset="0"/>
                          </a:rPr>
                        </m:ctrlPr>
                      </m:fPr>
                      <m:num>
                        <m:r>
                          <a:rPr kumimoji="1" lang="en-US" altLang="ko-KR" i="1">
                            <a:solidFill>
                              <a:srgbClr val="000000"/>
                            </a:solidFill>
                            <a:latin typeface="Cambria Math" panose="02040503050406030204" pitchFamily="18" charset="0"/>
                          </a:rPr>
                          <m:t>𝜕</m:t>
                        </m:r>
                        <m:r>
                          <a:rPr kumimoji="1" lang="ko-KR" altLang="en-US" i="1">
                            <a:solidFill>
                              <a:srgbClr val="000000"/>
                            </a:solidFill>
                            <a:latin typeface="Cambria Math" panose="02040503050406030204" pitchFamily="18" charset="0"/>
                          </a:rPr>
                          <m:t>𝜓</m:t>
                        </m:r>
                      </m:num>
                      <m:den>
                        <m:r>
                          <a:rPr kumimoji="1" lang="en-US" altLang="ko-KR" i="1">
                            <a:solidFill>
                              <a:srgbClr val="000000"/>
                            </a:solidFill>
                            <a:latin typeface="Cambria Math" panose="02040503050406030204" pitchFamily="18" charset="0"/>
                          </a:rPr>
                          <m:t>𝜕</m:t>
                        </m:r>
                        <m:r>
                          <a:rPr kumimoji="1" lang="en-US" altLang="ko-KR" i="1">
                            <a:solidFill>
                              <a:srgbClr val="000000"/>
                            </a:solidFill>
                            <a:latin typeface="Cambria Math" panose="02040503050406030204" pitchFamily="18" charset="0"/>
                          </a:rPr>
                          <m:t>𝑡</m:t>
                        </m:r>
                      </m:den>
                    </m:f>
                    <m:r>
                      <m:rPr>
                        <m:sty m:val="p"/>
                      </m:rPr>
                      <a:rPr kumimoji="1" lang="el-GR" altLang="ko-KR" i="1">
                        <a:solidFill>
                          <a:srgbClr val="000000"/>
                        </a:solidFill>
                        <a:latin typeface="Cambria Math"/>
                      </a:rPr>
                      <m:t>Φ</m:t>
                    </m:r>
                    <m:r>
                      <a:rPr kumimoji="1" lang="en-US" altLang="ko-KR">
                        <a:solidFill>
                          <a:srgbClr val="000000"/>
                        </a:solidFill>
                        <a:latin typeface="Cambria Math"/>
                      </a:rPr>
                      <m:t>−</m:t>
                    </m:r>
                    <m:r>
                      <a:rPr kumimoji="1" lang="en-US" altLang="ko-KR" i="1">
                        <a:solidFill>
                          <a:srgbClr val="000000"/>
                        </a:solidFill>
                        <a:latin typeface="Cambria Math"/>
                      </a:rPr>
                      <m:t>2</m:t>
                    </m:r>
                    <m:nary>
                      <m:naryPr>
                        <m:limLoc m:val="undOvr"/>
                        <m:subHide m:val="on"/>
                        <m:supHide m:val="on"/>
                        <m:ctrlPr>
                          <a:rPr kumimoji="1" lang="en-US" altLang="ko-KR" i="1">
                            <a:solidFill>
                              <a:srgbClr val="000000"/>
                            </a:solidFill>
                            <a:latin typeface="Cambria Math" panose="02040503050406030204" pitchFamily="18" charset="0"/>
                          </a:rPr>
                        </m:ctrlPr>
                      </m:naryPr>
                      <m:sub/>
                      <m:sup/>
                      <m:e>
                        <m:sSub>
                          <m:sSubPr>
                            <m:ctrlPr>
                              <a:rPr kumimoji="1" lang="en-US" altLang="ko-KR" i="1">
                                <a:solidFill>
                                  <a:srgbClr val="000000"/>
                                </a:solidFill>
                                <a:latin typeface="Cambria Math" panose="02040503050406030204" pitchFamily="18" charset="0"/>
                              </a:rPr>
                            </m:ctrlPr>
                          </m:sSubPr>
                          <m:e>
                            <m:r>
                              <a:rPr kumimoji="1" lang="en-US" altLang="ko-KR" i="1">
                                <a:solidFill>
                                  <a:srgbClr val="000000"/>
                                </a:solidFill>
                                <a:latin typeface="Cambria Math" panose="02040503050406030204" pitchFamily="18" charset="0"/>
                              </a:rPr>
                              <m:t>𝑉</m:t>
                            </m:r>
                          </m:e>
                          <m:sub>
                            <m:r>
                              <a:rPr kumimoji="1" lang="en-US" altLang="ko-KR" i="1">
                                <a:solidFill>
                                  <a:srgbClr val="000000"/>
                                </a:solidFill>
                                <a:latin typeface="Cambria Math" panose="02040503050406030204" pitchFamily="18" charset="0"/>
                              </a:rPr>
                              <m:t>𝑖𝑛𝑗</m:t>
                            </m:r>
                          </m:sub>
                        </m:sSub>
                        <m:acc>
                          <m:accPr>
                            <m:chr m:val="⃗"/>
                            <m:ctrlPr>
                              <a:rPr kumimoji="1" lang="en-US" altLang="ko-KR" i="1">
                                <a:solidFill>
                                  <a:srgbClr val="000000"/>
                                </a:solidFill>
                                <a:latin typeface="Cambria Math" panose="02040503050406030204" pitchFamily="18" charset="0"/>
                              </a:rPr>
                            </m:ctrlPr>
                          </m:accPr>
                          <m:e>
                            <m:r>
                              <m:rPr>
                                <m:sty m:val="p"/>
                              </m:rPr>
                              <a:rPr kumimoji="1" lang="en-US" altLang="ko-KR" i="1">
                                <a:solidFill>
                                  <a:srgbClr val="000000"/>
                                </a:solidFill>
                                <a:latin typeface="Cambria Math"/>
                              </a:rPr>
                              <m:t>B</m:t>
                            </m:r>
                          </m:e>
                        </m:acc>
                        <m:r>
                          <a:rPr kumimoji="1" lang="en-US" altLang="ko-KR">
                            <a:solidFill>
                              <a:srgbClr val="000000"/>
                            </a:solidFill>
                            <a:latin typeface="Cambria Math"/>
                            <a:ea typeface="Cambria Math"/>
                          </a:rPr>
                          <m:t>∙</m:t>
                        </m:r>
                        <m:acc>
                          <m:accPr>
                            <m:chr m:val="⃗"/>
                            <m:ctrlPr>
                              <a:rPr kumimoji="1" lang="en-US" altLang="ko-KR" i="1">
                                <a:solidFill>
                                  <a:srgbClr val="000000"/>
                                </a:solidFill>
                                <a:latin typeface="Cambria Math" panose="02040503050406030204" pitchFamily="18" charset="0"/>
                              </a:rPr>
                            </m:ctrlPr>
                          </m:accPr>
                          <m:e>
                            <m:r>
                              <m:rPr>
                                <m:sty m:val="p"/>
                              </m:rPr>
                              <a:rPr kumimoji="1" lang="en-US" altLang="ko-KR" i="1">
                                <a:solidFill>
                                  <a:srgbClr val="000000"/>
                                </a:solidFill>
                                <a:latin typeface="Cambria Math"/>
                              </a:rPr>
                              <m:t>dS</m:t>
                            </m:r>
                          </m:e>
                        </m:acc>
                      </m:e>
                    </m:nary>
                  </m:oMath>
                </a14:m>
                <a:endParaRPr kumimoji="1" lang="ko-KR" altLang="en-US" dirty="0">
                  <a:solidFill>
                    <a:srgbClr val="000000"/>
                  </a:solidFill>
                </a:endParaRPr>
              </a:p>
            </p:txBody>
          </p:sp>
        </mc:Choice>
        <mc:Fallback xmlns="">
          <p:sp>
            <p:nvSpPr>
              <p:cNvPr id="51" name="직사각형 50"/>
              <p:cNvSpPr>
                <a:spLocks noRot="1" noChangeAspect="1" noMove="1" noResize="1" noEditPoints="1" noAdjustHandles="1" noChangeArrowheads="1" noChangeShapeType="1" noTextEdit="1"/>
              </p:cNvSpPr>
              <p:nvPr/>
            </p:nvSpPr>
            <p:spPr>
              <a:xfrm>
                <a:off x="-38852" y="2713416"/>
                <a:ext cx="4511491" cy="499560"/>
              </a:xfrm>
              <a:prstGeom prst="rect">
                <a:avLst/>
              </a:prstGeom>
              <a:blipFill rotWithShape="0">
                <a:blip r:embed="rId10"/>
                <a:stretch>
                  <a:fillRect t="-96341" b="-15487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6512" y="2178447"/>
                <a:ext cx="4610111" cy="426912"/>
              </a:xfrm>
              <a:prstGeom prst="rect">
                <a:avLst/>
              </a:prstGeom>
              <a:noFill/>
            </p:spPr>
            <p:txBody>
              <a:bodyPr wrap="square" rtlCol="0">
                <a:spAutoFit/>
              </a:bodyPr>
              <a:lstStyle/>
              <a:p>
                <a:pPr algn="just" fontAlgn="base">
                  <a:spcBef>
                    <a:spcPct val="0"/>
                  </a:spcBef>
                  <a:spcAft>
                    <a:spcPct val="0"/>
                  </a:spcAft>
                </a:pPr>
                <a:r>
                  <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rPr>
                  <a:t>Time derivative of Helicity</a:t>
                </a:r>
                <a14:m>
                  <m:oMath xmlns:m="http://schemas.openxmlformats.org/officeDocument/2006/math">
                    <m:sPre>
                      <m:sPrePr>
                        <m:ctrlPr>
                          <a:rPr kumimoji="1" lang="en-US" altLang="ko-KR" b="1" i="1">
                            <a:solidFill>
                              <a:srgbClr val="000000"/>
                            </a:solidFill>
                            <a:latin typeface="Cambria Math" panose="02040503050406030204" pitchFamily="18" charset="0"/>
                            <a:ea typeface="Arial Unicode MS" pitchFamily="50" charset="-127"/>
                            <a:cs typeface="Arial Unicode MS" pitchFamily="50" charset="-127"/>
                          </a:rPr>
                        </m:ctrlPr>
                      </m:sPrePr>
                      <m:sub/>
                      <m:sup>
                        <m:r>
                          <a:rPr kumimoji="1" lang="en-US" altLang="ko-KR" b="1">
                            <a:solidFill>
                              <a:srgbClr val="000000"/>
                            </a:solidFill>
                            <a:latin typeface="Cambria Math" panose="02040503050406030204" pitchFamily="18" charset="0"/>
                          </a:rPr>
                          <m:t>𝟏</m:t>
                        </m:r>
                      </m:sup>
                      <m:e/>
                    </m:sPre>
                  </m:oMath>
                </a14:m>
                <a:endPar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6512" y="2178447"/>
                <a:ext cx="4610111" cy="426912"/>
              </a:xfrm>
              <a:prstGeom prst="rect">
                <a:avLst/>
              </a:prstGeom>
              <a:blipFill rotWithShape="0">
                <a:blip r:embed="rId11"/>
                <a:stretch>
                  <a:fillRect l="-1058" b="-2142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4" name="직사각형 53"/>
              <p:cNvSpPr/>
              <p:nvPr/>
            </p:nvSpPr>
            <p:spPr>
              <a:xfrm>
                <a:off x="-36512" y="764704"/>
                <a:ext cx="8982430" cy="1150828"/>
              </a:xfrm>
              <a:prstGeom prst="rect">
                <a:avLst/>
              </a:prstGeom>
            </p:spPr>
            <p:txBody>
              <a:bodyPr wrap="square">
                <a:spAutoFit/>
              </a:bodyPr>
              <a:lstStyle/>
              <a:p>
                <a:pPr fontAlgn="base">
                  <a:spcBef>
                    <a:spcPct val="0"/>
                  </a:spcBef>
                  <a:spcAft>
                    <a:spcPct val="0"/>
                  </a:spcAft>
                </a:pPr>
                <a:r>
                  <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rPr>
                  <a:t>Gauge invariant Magnetic Helicity definition in a toroidal system </a:t>
                </a:r>
              </a:p>
              <a:p>
                <a:pPr fontAlgn="base">
                  <a:spcBef>
                    <a:spcPct val="0"/>
                  </a:spcBef>
                  <a:spcAft>
                    <a:spcPct val="0"/>
                  </a:spcAft>
                </a:pPr>
                <a:r>
                  <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sSub>
                      <m:sSubPr>
                        <m:ctrlPr>
                          <a:rPr kumimoji="1" lang="en-US" altLang="ko-KR" i="1">
                            <a:solidFill>
                              <a:srgbClr val="000000"/>
                            </a:solidFill>
                            <a:latin typeface="Cambria Math" panose="02040503050406030204" pitchFamily="18" charset="0"/>
                          </a:rPr>
                        </m:ctrlPr>
                      </m:sSubPr>
                      <m:e>
                        <m:r>
                          <a:rPr kumimoji="1" lang="en-US" altLang="ko-KR" i="1">
                            <a:solidFill>
                              <a:srgbClr val="000000"/>
                            </a:solidFill>
                            <a:latin typeface="Cambria Math" panose="02040503050406030204" pitchFamily="18" charset="0"/>
                          </a:rPr>
                          <m:t>         </m:t>
                        </m:r>
                        <m:r>
                          <a:rPr kumimoji="1" lang="en-US" altLang="ko-KR" i="1">
                            <a:solidFill>
                              <a:srgbClr val="000000"/>
                            </a:solidFill>
                            <a:latin typeface="Cambria Math"/>
                          </a:rPr>
                          <m:t>𝐾</m:t>
                        </m:r>
                      </m:e>
                      <m:sub>
                        <m:r>
                          <a:rPr kumimoji="1" lang="en-US" altLang="ko-KR" i="1">
                            <a:solidFill>
                              <a:srgbClr val="000000"/>
                            </a:solidFill>
                            <a:latin typeface="Cambria Math" panose="02040503050406030204" pitchFamily="18" charset="0"/>
                          </a:rPr>
                          <m:t>0</m:t>
                        </m:r>
                      </m:sub>
                    </m:sSub>
                    <m:r>
                      <a:rPr kumimoji="1" lang="en-US" altLang="ko-KR" i="1">
                        <a:solidFill>
                          <a:srgbClr val="000000"/>
                        </a:solidFill>
                        <a:latin typeface="Cambria Math"/>
                        <a:ea typeface="Cambria Math"/>
                      </a:rPr>
                      <m:t>≡</m:t>
                    </m:r>
                    <m:nary>
                      <m:naryPr>
                        <m:limLoc m:val="undOvr"/>
                        <m:subHide m:val="on"/>
                        <m:supHide m:val="on"/>
                        <m:ctrlPr>
                          <a:rPr kumimoji="1" lang="en-US" altLang="ko-KR" i="1">
                            <a:solidFill>
                              <a:srgbClr val="000000"/>
                            </a:solidFill>
                            <a:latin typeface="Cambria Math" panose="02040503050406030204" pitchFamily="18" charset="0"/>
                            <a:ea typeface="Cambria Math"/>
                          </a:rPr>
                        </m:ctrlPr>
                      </m:naryPr>
                      <m:sub/>
                      <m:sup/>
                      <m:e>
                        <m:r>
                          <a:rPr kumimoji="1" lang="en-US" altLang="ko-KR" i="1">
                            <a:solidFill>
                              <a:srgbClr val="000000"/>
                            </a:solidFill>
                            <a:latin typeface="Cambria Math"/>
                            <a:ea typeface="Cambria Math"/>
                          </a:rPr>
                          <m:t>𝐴</m:t>
                        </m:r>
                        <m:r>
                          <a:rPr kumimoji="1" lang="en-US" altLang="ko-KR" i="1">
                            <a:solidFill>
                              <a:srgbClr val="000000"/>
                            </a:solidFill>
                            <a:latin typeface="Cambria Math"/>
                            <a:ea typeface="Cambria Math"/>
                          </a:rPr>
                          <m:t>∙</m:t>
                        </m:r>
                        <m:r>
                          <a:rPr kumimoji="1" lang="en-US" altLang="ko-KR" i="1">
                            <a:solidFill>
                              <a:srgbClr val="000000"/>
                            </a:solidFill>
                            <a:latin typeface="Cambria Math"/>
                            <a:ea typeface="Cambria Math"/>
                          </a:rPr>
                          <m:t>𝐵𝑑𝑉</m:t>
                        </m:r>
                        <m:r>
                          <a:rPr kumimoji="1" lang="en-US" altLang="ko-KR" i="1">
                            <a:solidFill>
                              <a:srgbClr val="000000"/>
                            </a:solidFill>
                            <a:latin typeface="Cambria Math" panose="02040503050406030204" pitchFamily="18" charset="0"/>
                            <a:ea typeface="Cambria Math"/>
                          </a:rPr>
                          <m:t>−</m:t>
                        </m:r>
                        <m:r>
                          <a:rPr kumimoji="1" lang="ko-KR" altLang="en-US" i="1">
                            <a:solidFill>
                              <a:srgbClr val="000000"/>
                            </a:solidFill>
                            <a:latin typeface="Cambria Math" panose="02040503050406030204" pitchFamily="18" charset="0"/>
                            <a:ea typeface="Cambria Math"/>
                          </a:rPr>
                          <m:t>𝛷𝛹</m:t>
                        </m:r>
                      </m:e>
                    </m:nary>
                    <m:r>
                      <a:rPr kumimoji="1" lang="en-US" altLang="ko-KR" i="1">
                        <a:solidFill>
                          <a:srgbClr val="000000"/>
                        </a:solidFill>
                        <a:latin typeface="Cambria Math" panose="02040503050406030204" pitchFamily="18" charset="0"/>
                        <a:ea typeface="Cambria Math"/>
                      </a:rPr>
                      <m:t>                                   </m:t>
                    </m:r>
                  </m:oMath>
                </a14:m>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where</a:t>
                </a:r>
                <a14:m>
                  <m:oMath xmlns:m="http://schemas.openxmlformats.org/officeDocument/2006/math">
                    <m:r>
                      <a:rPr kumimoji="1" lang="en-US" altLang="ko-KR" sz="1400">
                        <a:solidFill>
                          <a:srgbClr val="000000"/>
                        </a:solidFill>
                        <a:latin typeface="Cambria Math" panose="02040503050406030204" pitchFamily="18" charset="0"/>
                        <a:ea typeface="Cambria Math"/>
                      </a:rPr>
                      <m:t> </m:t>
                    </m:r>
                    <m:r>
                      <m:rPr>
                        <m:sty m:val="p"/>
                      </m:rPr>
                      <a:rPr kumimoji="1" lang="ko-KR" altLang="en-US" sz="1400">
                        <a:solidFill>
                          <a:srgbClr val="000000"/>
                        </a:solidFill>
                        <a:latin typeface="Cambria Math" panose="02040503050406030204" pitchFamily="18" charset="0"/>
                        <a:ea typeface="Cambria Math"/>
                      </a:rPr>
                      <m:t>Φ</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B</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dS</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 : </m:t>
                    </m:r>
                    <m:r>
                      <m:rPr>
                        <m:nor/>
                      </m:rPr>
                      <a:rPr kumimoji="1" lang="en-US" altLang="ko-KR" sz="140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toroidal</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 </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flux</m:t>
                    </m:r>
                  </m:oMath>
                </a14:m>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r>
                      <a:rPr kumimoji="1" lang="en-US" altLang="ko-KR" sz="1400">
                        <a:solidFill>
                          <a:srgbClr val="000000"/>
                        </a:solidFill>
                        <a:latin typeface="Cambria Math" panose="02040503050406030204" pitchFamily="18" charset="0"/>
                        <a:ea typeface="Cambria Math"/>
                      </a:rPr>
                      <m:t>                                                                                                                           </m:t>
                    </m:r>
                    <m:r>
                      <m:rPr>
                        <m:sty m:val="p"/>
                      </m:rPr>
                      <a:rPr kumimoji="1" lang="ko-KR" altLang="en-US" sz="1400">
                        <a:solidFill>
                          <a:srgbClr val="000000"/>
                        </a:solidFill>
                        <a:latin typeface="Cambria Math" panose="02040503050406030204" pitchFamily="18" charset="0"/>
                        <a:ea typeface="Cambria Math"/>
                      </a:rPr>
                      <m:t>Ψ</m:t>
                    </m:r>
                  </m:oMath>
                </a14:m>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14:m>
                  <m:oMath xmlns:m="http://schemas.openxmlformats.org/officeDocument/2006/math">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A</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dl</m:t>
                    </m:r>
                    <m:r>
                      <m:rPr>
                        <m:nor/>
                      </m:rP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m:t>  </m:t>
                    </m:r>
                  </m:oMath>
                </a14:m>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poloidal flux</a:t>
                </a:r>
                <a:endPar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fontAlgn="base">
                  <a:spcBef>
                    <a:spcPct val="0"/>
                  </a:spcBef>
                  <a:spcAft>
                    <a:spcPct val="0"/>
                  </a:spcAft>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        → Proper definition in an arbitrary, time-dependent, bounded region of space.</a:t>
                </a:r>
              </a:p>
            </p:txBody>
          </p:sp>
        </mc:Choice>
        <mc:Fallback xmlns="">
          <p:sp>
            <p:nvSpPr>
              <p:cNvPr id="54" name="직사각형 53"/>
              <p:cNvSpPr>
                <a:spLocks noRot="1" noChangeAspect="1" noMove="1" noResize="1" noEditPoints="1" noAdjustHandles="1" noChangeArrowheads="1" noChangeShapeType="1" noTextEdit="1"/>
              </p:cNvSpPr>
              <p:nvPr/>
            </p:nvSpPr>
            <p:spPr>
              <a:xfrm>
                <a:off x="-36512" y="764704"/>
                <a:ext cx="8982430" cy="1150828"/>
              </a:xfrm>
              <a:prstGeom prst="rect">
                <a:avLst/>
              </a:prstGeom>
              <a:blipFill rotWithShape="0">
                <a:blip r:embed="rId12"/>
                <a:stretch>
                  <a:fillRect l="-543" t="-23810" b="-28571"/>
                </a:stretch>
              </a:blipFill>
            </p:spPr>
            <p:txBody>
              <a:bodyPr/>
              <a:lstStyle/>
              <a:p>
                <a:r>
                  <a:rPr lang="ko-KR" altLang="en-US">
                    <a:noFill/>
                  </a:rPr>
                  <a:t> </a:t>
                </a:r>
              </a:p>
            </p:txBody>
          </p:sp>
        </mc:Fallback>
      </mc:AlternateContent>
      <p:pic>
        <p:nvPicPr>
          <p:cNvPr id="63" name="그림 62"/>
          <p:cNvPicPr>
            <a:picLocks noChangeAspect="1"/>
          </p:cNvPicPr>
          <p:nvPr/>
        </p:nvPicPr>
        <p:blipFill rotWithShape="1">
          <a:blip r:embed="rId13" cstate="print">
            <a:extLst>
              <a:ext uri="{28A0092B-C50C-407E-A947-70E740481C1C}">
                <a14:useLocalDpi xmlns:a14="http://schemas.microsoft.com/office/drawing/2010/main" val="0"/>
              </a:ext>
            </a:extLst>
          </a:blip>
          <a:srcRect l="72949" b="9142"/>
          <a:stretch/>
        </p:blipFill>
        <p:spPr>
          <a:xfrm>
            <a:off x="8328277" y="3500142"/>
            <a:ext cx="778790" cy="2693414"/>
          </a:xfrm>
          <a:prstGeom prst="rect">
            <a:avLst/>
          </a:prstGeom>
        </p:spPr>
      </p:pic>
      <p:cxnSp>
        <p:nvCxnSpPr>
          <p:cNvPr id="64" name="직선 화살표 연결선 63"/>
          <p:cNvCxnSpPr/>
          <p:nvPr/>
        </p:nvCxnSpPr>
        <p:spPr>
          <a:xfrm flipH="1">
            <a:off x="7827658" y="3181877"/>
            <a:ext cx="885344" cy="10373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직선 화살표 연결선 64"/>
          <p:cNvCxnSpPr>
            <a:endCxn id="63" idx="1"/>
          </p:cNvCxnSpPr>
          <p:nvPr/>
        </p:nvCxnSpPr>
        <p:spPr>
          <a:xfrm>
            <a:off x="7826310" y="3222382"/>
            <a:ext cx="501967" cy="162446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직선 화살표 연결선 65"/>
          <p:cNvCxnSpPr/>
          <p:nvPr/>
        </p:nvCxnSpPr>
        <p:spPr>
          <a:xfrm flipH="1">
            <a:off x="7691566" y="3191922"/>
            <a:ext cx="527465" cy="10595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247571" y="5375388"/>
                <a:ext cx="5768537" cy="362984"/>
              </a:xfrm>
              <a:prstGeom prst="rect">
                <a:avLst/>
              </a:prstGeom>
              <a:noFill/>
            </p:spPr>
            <p:txBody>
              <a:bodyPr wrap="square" rtlCol="0">
                <a:spAutoFit/>
              </a:bodyPr>
              <a:lstStyle/>
              <a:p>
                <a:pPr fontAlgn="base">
                  <a:spcBef>
                    <a:spcPct val="0"/>
                  </a:spcBef>
                  <a:spcAft>
                    <a:spcPct val="0"/>
                  </a:spcAft>
                </a:pPr>
                <a14:m>
                  <m:oMath xmlns:m="http://schemas.openxmlformats.org/officeDocument/2006/math">
                    <m:r>
                      <a:rPr kumimoji="1" lang="ko-KR" altLang="en-US" i="1">
                        <a:solidFill>
                          <a:srgbClr val="000000"/>
                        </a:solidFill>
                        <a:latin typeface="Cambria Math" panose="02040503050406030204" pitchFamily="18" charset="0"/>
                        <a:ea typeface="Cambria Math" panose="02040503050406030204" pitchFamily="18" charset="0"/>
                      </a:rPr>
                      <m:t>𝜆</m:t>
                    </m:r>
                    <m:r>
                      <a:rPr kumimoji="1" lang="ko-KR" altLang="en-US" i="1">
                        <a:solidFill>
                          <a:srgbClr val="000000"/>
                        </a:solidFill>
                        <a:latin typeface="Cambria Math" panose="02040503050406030204" pitchFamily="18" charset="0"/>
                        <a:ea typeface="Cambria Math" panose="02040503050406030204" pitchFamily="18" charset="0"/>
                      </a:rPr>
                      <m:t> </m:t>
                    </m:r>
                  </m:oMath>
                </a14:m>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A current viscosity which determines the current density profile.</a:t>
                </a:r>
                <a:endParaRPr kumimoji="1" lang="ko-KR" altLang="en-US" sz="1400" dirty="0">
                  <a:solidFill>
                    <a:srgbClr val="000000"/>
                  </a:solidFill>
                  <a:latin typeface="Open Sans" panose="020B0606030504020204" pitchFamily="34" charset="0"/>
                  <a:cs typeface="Open Sans" panose="020B0606030504020204" pitchFamily="34" charset="0"/>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247571" y="5375388"/>
                <a:ext cx="5768537" cy="362984"/>
              </a:xfrm>
              <a:prstGeom prst="rect">
                <a:avLst/>
              </a:prstGeom>
              <a:blipFill rotWithShape="0">
                <a:blip r:embed="rId14"/>
                <a:stretch>
                  <a:fillRect b="-15254"/>
                </a:stretch>
              </a:blipFill>
            </p:spPr>
            <p:txBody>
              <a:bodyPr/>
              <a:lstStyle/>
              <a:p>
                <a:r>
                  <a:rPr lang="ko-KR" altLang="en-US">
                    <a:noFill/>
                  </a:rPr>
                  <a:t> </a:t>
                </a:r>
              </a:p>
            </p:txBody>
          </p:sp>
        </mc:Fallback>
      </mc:AlternateContent>
      <p:cxnSp>
        <p:nvCxnSpPr>
          <p:cNvPr id="5" name="직선 연결선 4"/>
          <p:cNvCxnSpPr/>
          <p:nvPr/>
        </p:nvCxnSpPr>
        <p:spPr>
          <a:xfrm>
            <a:off x="3040782" y="3193926"/>
            <a:ext cx="1412807" cy="0"/>
          </a:xfrm>
          <a:prstGeom prst="line">
            <a:avLst/>
          </a:prstGeom>
          <a:ln>
            <a:solidFill>
              <a:srgbClr val="00701B"/>
            </a:solidFill>
            <a:tailEnd type="non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47767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cstate="print">
            <a:extLst>
              <a:ext uri="{28A0092B-C50C-407E-A947-70E740481C1C}">
                <a14:useLocalDpi xmlns:a14="http://schemas.microsoft.com/office/drawing/2010/main" val="0"/>
              </a:ext>
            </a:extLst>
          </a:blip>
          <a:srcRect l="10769" t="4103" r="32072" b="6410"/>
          <a:stretch/>
        </p:blipFill>
        <p:spPr>
          <a:xfrm>
            <a:off x="6404312" y="936706"/>
            <a:ext cx="2721591" cy="3195678"/>
          </a:xfrm>
          <a:prstGeom prst="rect">
            <a:avLst/>
          </a:prstGeom>
        </p:spPr>
      </p:pic>
      <p:sp>
        <p:nvSpPr>
          <p:cNvPr id="24"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3. The Helicity Injection </a:t>
            </a:r>
            <a:r>
              <a:rPr lang="en-US" altLang="ko-KR" sz="1800" dirty="0">
                <a:latin typeface="Arial" pitchFamily="34" charset="0"/>
                <a:cs typeface="Arial" pitchFamily="34" charset="0"/>
              </a:rPr>
              <a:t>S</a:t>
            </a:r>
            <a:r>
              <a:rPr lang="en-US" altLang="ko-KR" sz="1800" dirty="0" smtClean="0">
                <a:latin typeface="Arial" pitchFamily="34" charset="0"/>
                <a:cs typeface="Arial" pitchFamily="34" charset="0"/>
              </a:rPr>
              <a:t>ystem of VEST</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400" dirty="0">
                <a:solidFill>
                  <a:srgbClr val="FFFF00"/>
                </a:solidFill>
                <a:latin typeface="Arial" pitchFamily="34" charset="0"/>
                <a:cs typeface="Arial" pitchFamily="34" charset="0"/>
              </a:rPr>
              <a:t>3</a:t>
            </a:r>
            <a:r>
              <a:rPr lang="en-US" altLang="ko-KR" sz="2400" dirty="0" smtClean="0">
                <a:solidFill>
                  <a:srgbClr val="FFFF00"/>
                </a:solidFill>
                <a:latin typeface="Arial" pitchFamily="34" charset="0"/>
                <a:cs typeface="Arial" pitchFamily="34" charset="0"/>
              </a:rPr>
              <a:t>-1 The Electron Gun and Pulse Forming Network </a:t>
            </a:r>
            <a:endParaRPr lang="ko-KR" altLang="en-US" sz="2400" dirty="0">
              <a:solidFill>
                <a:srgbClr val="FFFF00"/>
              </a:solidFill>
              <a:latin typeface="Arial" pitchFamily="34" charset="0"/>
              <a:cs typeface="Arial" pitchFamily="34" charset="0"/>
            </a:endParaRPr>
          </a:p>
        </p:txBody>
      </p:sp>
      <p:sp>
        <p:nvSpPr>
          <p:cNvPr id="28" name="TextBox 27"/>
          <p:cNvSpPr txBox="1"/>
          <p:nvPr/>
        </p:nvSpPr>
        <p:spPr>
          <a:xfrm>
            <a:off x="-68127" y="1043211"/>
            <a:ext cx="7236296" cy="2215991"/>
          </a:xfrm>
          <a:prstGeom prst="rect">
            <a:avLst/>
          </a:prstGeom>
          <a:noFill/>
        </p:spPr>
        <p:txBody>
          <a:bodyPr wrap="square" rtlCol="0">
            <a:spAutoFit/>
          </a:bodyPr>
          <a:lstStyle/>
          <a:p>
            <a:pPr fontAlgn="base">
              <a:spcBef>
                <a:spcPct val="0"/>
              </a:spcBef>
              <a:spcAft>
                <a:spcPct val="0"/>
              </a:spcAft>
            </a:pPr>
            <a:r>
              <a:rPr kumimoji="1" lang="en-US" altLang="ko-KR"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The Electron Gun</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fontAlgn="base">
              <a:spcBef>
                <a:spcPct val="0"/>
              </a:spcBef>
              <a:spcAft>
                <a:spcPct val="0"/>
              </a:spcAft>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arc discharge – </a:t>
            </a: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High electron current </a:t>
            </a:r>
          </a:p>
          <a:p>
            <a:pPr marL="742950" lvl="1" indent="-285750" fontAlgn="base">
              <a:spcBef>
                <a:spcPct val="0"/>
              </a:spcBef>
              <a:spcAft>
                <a:spcPct val="0"/>
              </a:spcAft>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Low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impurity – </a:t>
            </a:r>
            <a:r>
              <a:rPr kumimoji="1" lang="en-US" altLang="ko-KR" sz="14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Plasma as a cathode</a:t>
            </a:r>
            <a:endPar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fontAlgn="base">
              <a:spcBef>
                <a:spcPct val="0"/>
              </a:spcBef>
              <a:spcAft>
                <a:spcPct val="0"/>
              </a:spcAft>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Washer stacks </a:t>
            </a:r>
            <a:endPar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200150" lvl="2" indent="-285750" fontAlgn="base">
              <a:spcBef>
                <a:spcPct val="0"/>
              </a:spcBef>
              <a:spcAft>
                <a:spcPct val="0"/>
              </a:spcAft>
              <a:buFont typeface="Arial" panose="020B0604020202020204" pitchFamily="34" charset="0"/>
              <a:buChar char="•"/>
            </a:pP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To define the arc discharge channel between electrodes [2]</a:t>
            </a:r>
          </a:p>
          <a:p>
            <a:pPr marL="1200150" lvl="2" indent="-285750" fontAlgn="base">
              <a:spcBef>
                <a:spcPct val="0"/>
              </a:spcBef>
              <a:spcAft>
                <a:spcPct val="0"/>
              </a:spcAft>
              <a:buFont typeface="Arial" panose="020B0604020202020204" pitchFamily="34" charset="0"/>
              <a:buChar char="•"/>
            </a:pP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composed of alternating insulating material and metal washers </a:t>
            </a:r>
          </a:p>
          <a:p>
            <a:pPr marL="1200150" lvl="2" indent="-285750" fontAlgn="base">
              <a:spcBef>
                <a:spcPct val="0"/>
              </a:spcBef>
              <a:spcAft>
                <a:spcPct val="0"/>
              </a:spcAft>
              <a:buFont typeface="Arial" panose="020B0604020202020204" pitchFamily="34" charset="0"/>
              <a:buChar char="•"/>
            </a:pP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Each metal washer is electrically isolated by insulating washers</a:t>
            </a:r>
          </a:p>
          <a:p>
            <a:pPr marL="742950" lvl="1" indent="-285750" fontAlgn="base">
              <a:spcBef>
                <a:spcPct val="0"/>
              </a:spcBef>
              <a:spcAft>
                <a:spcPct val="0"/>
              </a:spcAft>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Ceramic cup </a:t>
            </a:r>
          </a:p>
          <a:p>
            <a:pPr marL="1200150" lvl="2" indent="-285750" fontAlgn="base">
              <a:spcBef>
                <a:spcPct val="0"/>
              </a:spcBef>
              <a:spcAft>
                <a:spcPct val="0"/>
              </a:spcAft>
              <a:buFont typeface="Arial" panose="020B0604020202020204" pitchFamily="34" charset="0"/>
              <a:buChar char="•"/>
            </a:pP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Cover plasma washer </a:t>
            </a:r>
            <a:r>
              <a:rPr kumimoji="1" lang="en-US" altLang="ko-KR" sz="14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gun</a:t>
            </a:r>
            <a:endPar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9"/>
          <p:cNvSpPr>
            <a:spLocks noChangeArrowheads="1"/>
          </p:cNvSpPr>
          <p:nvPr/>
        </p:nvSpPr>
        <p:spPr bwMode="auto">
          <a:xfrm>
            <a:off x="467545" y="6377150"/>
            <a:ext cx="8496944" cy="480850"/>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25282">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47" tIns="45039" rIns="90747" bIns="45039"/>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algn="just" fontAlgn="base">
              <a:spcBef>
                <a:spcPct val="0"/>
              </a:spcBef>
              <a:spcAft>
                <a:spcPct val="0"/>
              </a:spcAft>
              <a:buClr>
                <a:srgbClr val="000000"/>
              </a:buClr>
              <a:buFont typeface="Arial" panose="020B0604020202020204" pitchFamily="34" charset="0"/>
              <a:buNone/>
              <a:tabLst>
                <a:tab pos="266700" algn="l"/>
              </a:tabLst>
            </a:pPr>
            <a:r>
              <a:rPr kumimoji="1" lang="en-US" altLang="ko-KR" sz="900" dirty="0" smtClean="0">
                <a:solidFill>
                  <a:srgbClr val="000000"/>
                </a:solidFill>
              </a:rPr>
              <a:t>[*] </a:t>
            </a:r>
            <a:r>
              <a:rPr kumimoji="1" lang="en-US" altLang="ko-KR" sz="900" dirty="0" err="1">
                <a:solidFill>
                  <a:srgbClr val="000000"/>
                </a:solidFill>
              </a:rPr>
              <a:t>Fiksel</a:t>
            </a:r>
            <a:r>
              <a:rPr kumimoji="1" lang="en-US" altLang="ko-KR" sz="900" dirty="0">
                <a:solidFill>
                  <a:srgbClr val="000000"/>
                </a:solidFill>
              </a:rPr>
              <a:t>, G., et al. "High current plasma electron emitter." Plasma sources science and technology 5.1 (1996): 78</a:t>
            </a:r>
            <a:r>
              <a:rPr kumimoji="1" lang="en-US" altLang="ko-KR" sz="900" dirty="0" smtClean="0">
                <a:solidFill>
                  <a:srgbClr val="000000"/>
                </a:solidFill>
              </a:rPr>
              <a:t>.</a:t>
            </a:r>
          </a:p>
          <a:p>
            <a:pPr fontAlgn="base">
              <a:spcBef>
                <a:spcPct val="0"/>
              </a:spcBef>
              <a:spcAft>
                <a:spcPct val="0"/>
              </a:spcAft>
              <a:buClr>
                <a:srgbClr val="000000"/>
              </a:buClr>
              <a:buNone/>
            </a:pPr>
            <a:r>
              <a:rPr kumimoji="1" lang="en-US" altLang="ko-KR" sz="900" dirty="0" smtClean="0">
                <a:solidFill>
                  <a:srgbClr val="000000"/>
                </a:solidFill>
              </a:rPr>
              <a:t>[*</a:t>
            </a:r>
            <a:r>
              <a:rPr kumimoji="1" lang="en-US" altLang="ko-KR" sz="900" dirty="0">
                <a:solidFill>
                  <a:srgbClr val="000000"/>
                </a:solidFill>
              </a:rPr>
              <a:t>*</a:t>
            </a:r>
            <a:r>
              <a:rPr kumimoji="1" lang="en-US" altLang="ko-KR" sz="900" dirty="0" smtClean="0">
                <a:solidFill>
                  <a:srgbClr val="000000"/>
                </a:solidFill>
              </a:rPr>
              <a:t>] </a:t>
            </a:r>
            <a:r>
              <a:rPr kumimoji="1" lang="en-US" altLang="ko-KR" sz="900" dirty="0">
                <a:solidFill>
                  <a:srgbClr val="000000"/>
                </a:solidFill>
              </a:rPr>
              <a:t>JongYoon, Park, et al. “Design and development of the helicity injection system in </a:t>
            </a:r>
            <a:r>
              <a:rPr kumimoji="1" lang="en-US" altLang="ko-KR" sz="900" dirty="0" smtClean="0">
                <a:solidFill>
                  <a:srgbClr val="000000"/>
                </a:solidFill>
              </a:rPr>
              <a:t>Versatile </a:t>
            </a:r>
            <a:r>
              <a:rPr kumimoji="1" lang="en-US" altLang="ko-KR" sz="900" dirty="0">
                <a:solidFill>
                  <a:srgbClr val="000000"/>
                </a:solidFill>
              </a:rPr>
              <a:t>Experiment Spherical Torus." Accepted to Fusion Engineering and Design</a:t>
            </a:r>
            <a:endParaRPr kumimoji="1" lang="ko-KR" altLang="ko-KR" sz="900" dirty="0">
              <a:solidFill>
                <a:srgbClr val="000000"/>
              </a:solidFill>
            </a:endParaRPr>
          </a:p>
          <a:p>
            <a:pPr algn="just" fontAlgn="base">
              <a:spcBef>
                <a:spcPct val="0"/>
              </a:spcBef>
              <a:spcAft>
                <a:spcPct val="0"/>
              </a:spcAft>
              <a:buClr>
                <a:srgbClr val="000000"/>
              </a:buClr>
              <a:buFont typeface="Arial" panose="020B0604020202020204" pitchFamily="34" charset="0"/>
              <a:buNone/>
              <a:tabLst>
                <a:tab pos="266700" algn="l"/>
              </a:tabLst>
            </a:pPr>
            <a:endParaRPr kumimoji="1" lang="en-US" altLang="ko-KR" sz="900" dirty="0">
              <a:solidFill>
                <a:srgbClr val="000000"/>
              </a:solidFill>
            </a:endParaRPr>
          </a:p>
          <a:p>
            <a:pPr algn="just" fontAlgn="base">
              <a:spcBef>
                <a:spcPct val="0"/>
              </a:spcBef>
              <a:buClr>
                <a:srgbClr val="000000"/>
              </a:buClr>
              <a:buFont typeface="Arial" panose="020B0604020202020204" pitchFamily="34" charset="0"/>
              <a:buNone/>
              <a:tabLst>
                <a:tab pos="266700" algn="l"/>
              </a:tabLst>
            </a:pPr>
            <a:endParaRPr kumimoji="1" lang="en-US" altLang="ko-KR" sz="900" kern="100" dirty="0">
              <a:solidFill>
                <a:srgbClr val="000000"/>
              </a:solidFill>
              <a:latin typeface="Open Sans" panose="020B0606030504020204" pitchFamily="34" charset="0"/>
              <a:ea typeface="MS Mincho" panose="02020609040205080304" pitchFamily="49" charset="-128"/>
              <a:cs typeface="Open Sans" panose="020B0606030504020204" pitchFamily="34" charset="0"/>
            </a:endParaRPr>
          </a:p>
          <a:p>
            <a:pPr fontAlgn="base">
              <a:spcBef>
                <a:spcPct val="0"/>
              </a:spcBef>
              <a:spcAft>
                <a:spcPct val="0"/>
              </a:spcAft>
              <a:buClr>
                <a:srgbClr val="000000"/>
              </a:buClr>
              <a:buFont typeface="Arial" panose="020B0604020202020204" pitchFamily="34" charset="0"/>
              <a:buNone/>
            </a:pPr>
            <a:endParaRPr kumimoji="1" lang="ko-KR" altLang="en-US" sz="1100" b="1" dirty="0">
              <a:solidFill>
                <a:srgbClr val="000000"/>
              </a:solidFill>
              <a:latin typeface="Arial" panose="020B0604020202020204" pitchFamily="34" charset="0"/>
              <a:ea typeface="Arial Unicode MS" panose="020B0604020202020204" pitchFamily="50" charset="-127"/>
              <a:cs typeface="Arial" panose="020B0604020202020204" pitchFamily="34" charset="0"/>
            </a:endParaRPr>
          </a:p>
        </p:txBody>
      </p:sp>
      <p:sp>
        <p:nvSpPr>
          <p:cNvPr id="48" name="TextBox 47"/>
          <p:cNvSpPr txBox="1"/>
          <p:nvPr/>
        </p:nvSpPr>
        <p:spPr>
          <a:xfrm>
            <a:off x="-68127" y="4442532"/>
            <a:ext cx="7348395" cy="1292662"/>
          </a:xfrm>
          <a:prstGeom prst="rect">
            <a:avLst/>
          </a:prstGeom>
          <a:noFill/>
        </p:spPr>
        <p:txBody>
          <a:bodyPr wrap="square" rtlCol="0">
            <a:spAutoFit/>
          </a:bodyPr>
          <a:lstStyle/>
          <a:p>
            <a:pPr fontAlgn="base">
              <a:spcBef>
                <a:spcPct val="0"/>
              </a:spcBef>
              <a:spcAft>
                <a:spcPct val="0"/>
              </a:spcAft>
            </a:pPr>
            <a:r>
              <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Pulse Forming Network (</a:t>
            </a:r>
            <a:r>
              <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rPr>
              <a:t>PFN</a:t>
            </a:r>
            <a:r>
              <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fontAlgn="base">
              <a:spcBef>
                <a:spcPct val="0"/>
              </a:spcBef>
              <a:spcAft>
                <a:spcPct val="0"/>
              </a:spcAft>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Composed of circuits consist of capacitor and inductor</a:t>
            </a:r>
          </a:p>
          <a:p>
            <a:pPr marL="742950" lvl="1" indent="-285750" fontAlgn="base">
              <a:spcBef>
                <a:spcPct val="0"/>
              </a:spcBef>
              <a:spcAft>
                <a:spcPct val="0"/>
              </a:spcAft>
              <a:buFont typeface="Arial" panose="020B0604020202020204" pitchFamily="34" charset="0"/>
              <a:buChar char="•"/>
            </a:pP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The discharge characteristics of </a:t>
            </a: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PFN[**]</a:t>
            </a:r>
            <a:endParaRPr kumimoji="1" lang="en-US" altLang="ko-KR" sz="12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1200150" lvl="2" indent="-285750" fontAlgn="base">
              <a:spcBef>
                <a:spcPct val="0"/>
              </a:spcBef>
              <a:spcAft>
                <a:spcPct val="0"/>
              </a:spcAft>
              <a:buFont typeface="Arial" panose="020B0604020202020204" pitchFamily="34" charset="0"/>
              <a:buChar char="•"/>
            </a:pPr>
            <a:r>
              <a:rPr kumimoji="1" lang="en-US" altLang="ko-KR" sz="1400" dirty="0">
                <a:solidFill>
                  <a:srgbClr val="FF0000"/>
                </a:solidFill>
                <a:latin typeface="Open Sans" panose="020B0606030504020204" pitchFamily="34" charset="0"/>
                <a:ea typeface="Open Sans" panose="020B0606030504020204" pitchFamily="34" charset="0"/>
                <a:cs typeface="Open Sans" panose="020B0606030504020204" pitchFamily="34" charset="0"/>
              </a:rPr>
              <a:t>Determined by impedance matching </a:t>
            </a: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between the PFN and load</a:t>
            </a:r>
          </a:p>
          <a:p>
            <a:pPr marL="1200150" lvl="2" indent="-285750" fontAlgn="base">
              <a:spcBef>
                <a:spcPct val="0"/>
              </a:spcBef>
              <a:spcAft>
                <a:spcPct val="0"/>
              </a:spcAft>
              <a:buFont typeface="Arial" panose="020B0604020202020204" pitchFamily="34" charset="0"/>
              <a:buChar char="•"/>
            </a:pP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A square current/voltage waveform for a designed pulse duration.</a:t>
            </a:r>
          </a:p>
        </p:txBody>
      </p:sp>
      <mc:AlternateContent xmlns:mc="http://schemas.openxmlformats.org/markup-compatibility/2006" xmlns:a14="http://schemas.microsoft.com/office/drawing/2010/main">
        <mc:Choice Requires="a14">
          <p:graphicFrame>
            <p:nvGraphicFramePr>
              <p:cNvPr id="49" name="표 48"/>
              <p:cNvGraphicFramePr>
                <a:graphicFrameLocks noGrp="1"/>
              </p:cNvGraphicFramePr>
              <p:nvPr>
                <p:extLst>
                  <p:ext uri="{D42A27DB-BD31-4B8C-83A1-F6EECF244321}">
                    <p14:modId xmlns:p14="http://schemas.microsoft.com/office/powerpoint/2010/main" val="1575576845"/>
                  </p:ext>
                </p:extLst>
              </p:nvPr>
            </p:nvGraphicFramePr>
            <p:xfrm>
              <a:off x="7348848" y="4442532"/>
              <a:ext cx="1517419" cy="1521972"/>
            </p:xfrm>
            <a:graphic>
              <a:graphicData uri="http://schemas.openxmlformats.org/drawingml/2006/table">
                <a:tbl>
                  <a:tblPr firstRow="1" bandRow="1"/>
                  <a:tblGrid>
                    <a:gridCol w="720080"/>
                    <a:gridCol w="797339"/>
                  </a:tblGrid>
                  <a:tr h="302772">
                    <a:tc gridSpan="2">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PFN</a:t>
                          </a:r>
                          <a:r>
                            <a:rPr lang="en-US" altLang="ko-KR" sz="1100" b="1" i="0" u="none" strike="noStrike" baseline="0" dirty="0" smtClean="0">
                              <a:solidFill>
                                <a:srgbClr val="000000"/>
                              </a:solidFill>
                              <a:effectLst/>
                              <a:latin typeface="맑은 고딕" panose="020B0503020000020004" pitchFamily="50" charset="-127"/>
                              <a:ea typeface="맑은 고딕" panose="020B0503020000020004" pitchFamily="50" charset="-127"/>
                            </a:rPr>
                            <a:t> Specification</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a:lnL w="12700" cmpd="sng">
                          <a:noFill/>
                        </a:lnL>
                        <a:lnR w="12700" cmpd="sng">
                          <a:noFill/>
                        </a:lnR>
                        <a:lnT w="571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endParaRPr lang="en-US" altLang="ko-KR" sz="11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571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87603">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marR="0" indent="0" algn="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sz="1400" b="1" i="1" smtClean="0">
                                  <a:latin typeface="Cambria Math" panose="02040503050406030204" pitchFamily="18" charset="0"/>
                                </a:rPr>
                                <m:t>𝒁</m:t>
                              </m:r>
                            </m:oMath>
                          </a14:m>
                          <a:r>
                            <a:rPr lang="en-US" altLang="ko-KR" sz="1400" b="0" dirty="0" smtClean="0">
                              <a:solidFill>
                                <a:schemeClr val="tx1"/>
                              </a:solidFill>
                            </a:rPr>
                            <a:t>     [</a:t>
                          </a:r>
                          <a14:m>
                            <m:oMath xmlns:m="http://schemas.openxmlformats.org/officeDocument/2006/math">
                              <m:r>
                                <m:rPr>
                                  <m:sty m:val="p"/>
                                </m:rPr>
                                <a:rPr lang="ko-KR" altLang="en-US" sz="1400" b="0" i="0" smtClean="0">
                                  <a:latin typeface="Cambria Math" panose="02040503050406030204" pitchFamily="18" charset="0"/>
                                </a:rPr>
                                <m:t>Ω</m:t>
                              </m:r>
                            </m:oMath>
                          </a14:m>
                          <a:r>
                            <a:rPr lang="en-US" altLang="ko-KR" sz="1400" b="0" dirty="0" smtClean="0">
                              <a:solidFill>
                                <a:schemeClr val="tx1"/>
                              </a:solidFill>
                            </a:rPr>
                            <a:t>]</a:t>
                          </a:r>
                          <a:endParaRPr lang="ko-KR" altLang="en-US" sz="1400" b="0" dirty="0" smtClean="0">
                            <a:solidFill>
                              <a:schemeClr val="tx1"/>
                            </a:solidFill>
                          </a:endParaRP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r>
                            <a:rPr lang="ko-KR" altLang="en-US" sz="1100" b="1" i="0" u="none" strike="noStrike" dirty="0">
                              <a:solidFill>
                                <a:srgbClr val="000000"/>
                              </a:solidFill>
                              <a:effectLst/>
                              <a:latin typeface="맑은 고딕" panose="020B0503020000020004" pitchFamily="50" charset="-127"/>
                              <a:ea typeface="맑은 고딕" panose="020B0503020000020004" pitchFamily="50" charset="-127"/>
                            </a:rPr>
                            <a:t> </a:t>
                          </a: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0.5</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87603">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marR="0" indent="0" algn="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ko-KR" altLang="en-US" sz="1400" b="1" i="1" smtClean="0">
                                  <a:latin typeface="Cambria Math" panose="02040503050406030204" pitchFamily="18" charset="0"/>
                                </a:rPr>
                                <m:t>𝝉</m:t>
                              </m:r>
                            </m:oMath>
                          </a14:m>
                          <a:r>
                            <a:rPr lang="en-US" altLang="ko-KR" sz="1400" b="0" dirty="0" smtClean="0">
                              <a:solidFill>
                                <a:schemeClr val="tx1"/>
                              </a:solidFill>
                            </a:rPr>
                            <a:t>    [ms]</a:t>
                          </a:r>
                          <a:endParaRPr lang="ko-KR" altLang="en-US" sz="1400" b="0" dirty="0" smtClean="0">
                            <a:solidFill>
                              <a:schemeClr val="tx1"/>
                            </a:solidFill>
                          </a:endParaRP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5</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87603">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marR="0" indent="0" algn="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sz="1400" b="1" i="1" smtClean="0">
                                  <a:latin typeface="Cambria Math" panose="02040503050406030204" pitchFamily="18" charset="0"/>
                                </a:rPr>
                                <m:t>𝑪</m:t>
                              </m:r>
                            </m:oMath>
                          </a14:m>
                          <a:r>
                            <a:rPr lang="en-US" altLang="ko-KR" sz="1400" b="0" dirty="0" smtClean="0">
                              <a:solidFill>
                                <a:schemeClr val="tx1"/>
                              </a:solidFill>
                            </a:rPr>
                            <a:t>   [mF]</a:t>
                          </a:r>
                          <a:endParaRPr lang="ko-KR" altLang="en-US" sz="1400" b="0" dirty="0" smtClean="0">
                            <a:solidFill>
                              <a:schemeClr val="tx1"/>
                            </a:solidFill>
                          </a:endParaRP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r>
                            <a:rPr lang="ko-KR" altLang="en-US" sz="1100" b="1" i="0" u="none" strike="noStrike" dirty="0">
                              <a:solidFill>
                                <a:srgbClr val="000000"/>
                              </a:solidFill>
                              <a:effectLst/>
                              <a:latin typeface="맑은 고딕" panose="020B0503020000020004" pitchFamily="50" charset="-127"/>
                              <a:ea typeface="맑은 고딕" panose="020B0503020000020004" pitchFamily="50" charset="-127"/>
                            </a:rPr>
                            <a:t> </a:t>
                          </a: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0.94</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287603">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marR="0" indent="0" algn="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sz="1400" b="1" i="1" smtClean="0">
                                  <a:latin typeface="Cambria Math" panose="02040503050406030204" pitchFamily="18" charset="0"/>
                                </a:rPr>
                                <m:t>𝑳</m:t>
                              </m:r>
                            </m:oMath>
                          </a14:m>
                          <a:r>
                            <a:rPr lang="en-US" altLang="ko-KR" sz="1400" b="0" dirty="0" smtClean="0">
                              <a:solidFill>
                                <a:schemeClr val="tx1"/>
                              </a:solidFill>
                            </a:rPr>
                            <a:t>   [mH]</a:t>
                          </a:r>
                          <a:endParaRPr lang="ko-KR" altLang="en-US" sz="1400" b="0" dirty="0" smtClean="0">
                            <a:solidFill>
                              <a:schemeClr val="tx1"/>
                            </a:solidFill>
                          </a:endParaRPr>
                        </a:p>
                      </a:txBody>
                      <a:tcPr>
                        <a:lnL w="12700" cmpd="sng">
                          <a:noFill/>
                        </a:lnL>
                        <a:lnR w="12700" cmpd="sng">
                          <a:noFill/>
                        </a:lnR>
                        <a:lnT w="12700" cap="flat" cmpd="sng" algn="ctr">
                          <a:solidFill>
                            <a:sysClr val="windowText" lastClr="000000"/>
                          </a:solidFill>
                          <a:prstDash val="solid"/>
                          <a:round/>
                          <a:headEnd type="none" w="med" len="med"/>
                          <a:tailEnd type="none" w="med" len="med"/>
                        </a:lnT>
                        <a:lnB w="571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0.23</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12700" cap="flat" cmpd="sng" algn="ctr">
                          <a:solidFill>
                            <a:sysClr val="windowText" lastClr="000000"/>
                          </a:solidFill>
                          <a:prstDash val="solid"/>
                          <a:round/>
                          <a:headEnd type="none" w="med" len="med"/>
                          <a:tailEnd type="none" w="med" len="med"/>
                        </a:lnT>
                        <a:lnB w="571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9" name="표 48"/>
              <p:cNvGraphicFramePr>
                <a:graphicFrameLocks noGrp="1"/>
              </p:cNvGraphicFramePr>
              <p:nvPr>
                <p:extLst>
                  <p:ext uri="{D42A27DB-BD31-4B8C-83A1-F6EECF244321}">
                    <p14:modId xmlns:p14="http://schemas.microsoft.com/office/powerpoint/2010/main" val="1575576845"/>
                  </p:ext>
                </p:extLst>
              </p:nvPr>
            </p:nvGraphicFramePr>
            <p:xfrm>
              <a:off x="7348848" y="4442532"/>
              <a:ext cx="1517419" cy="1521972"/>
            </p:xfrm>
            <a:graphic>
              <a:graphicData uri="http://schemas.openxmlformats.org/drawingml/2006/table">
                <a:tbl>
                  <a:tblPr firstRow="1" bandRow="1"/>
                  <a:tblGrid>
                    <a:gridCol w="720080"/>
                    <a:gridCol w="797339"/>
                  </a:tblGrid>
                  <a:tr h="302772">
                    <a:tc gridSpan="2">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PFN</a:t>
                          </a:r>
                          <a:r>
                            <a:rPr lang="en-US" altLang="ko-KR" sz="1100" b="1" i="0" u="none" strike="noStrike" baseline="0" dirty="0" smtClean="0">
                              <a:solidFill>
                                <a:srgbClr val="000000"/>
                              </a:solidFill>
                              <a:effectLst/>
                              <a:latin typeface="맑은 고딕" panose="020B0503020000020004" pitchFamily="50" charset="-127"/>
                              <a:ea typeface="맑은 고딕" panose="020B0503020000020004" pitchFamily="50" charset="-127"/>
                            </a:rPr>
                            <a:t> Specification</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a:lnL w="12700" cmpd="sng">
                          <a:noFill/>
                        </a:lnL>
                        <a:lnR w="12700" cmpd="sng">
                          <a:noFill/>
                        </a:lnR>
                        <a:lnT w="571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endParaRPr lang="en-US" altLang="ko-KR" sz="11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5715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04800">
                    <a:tc>
                      <a:txBody>
                        <a:bodyPr/>
                        <a:lstStyle/>
                        <a:p>
                          <a:endParaRPr lang="ko-K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rotWithShape="0">
                          <a:blip r:embed="rId4"/>
                          <a:stretch>
                            <a:fillRect t="-108000" r="-114286" b="-322000"/>
                          </a:stretch>
                        </a:blip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r>
                            <a:rPr lang="ko-KR" altLang="en-US" sz="1100" b="1" i="0" u="none" strike="noStrike" dirty="0">
                              <a:solidFill>
                                <a:srgbClr val="000000"/>
                              </a:solidFill>
                              <a:effectLst/>
                              <a:latin typeface="맑은 고딕" panose="020B0503020000020004" pitchFamily="50" charset="-127"/>
                              <a:ea typeface="맑은 고딕" panose="020B0503020000020004" pitchFamily="50" charset="-127"/>
                            </a:rPr>
                            <a:t> </a:t>
                          </a: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0.5</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04800">
                    <a:tc>
                      <a:txBody>
                        <a:bodyPr/>
                        <a:lstStyle/>
                        <a:p>
                          <a:endParaRPr lang="ko-K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rotWithShape="0">
                          <a:blip r:embed="rId4"/>
                          <a:stretch>
                            <a:fillRect t="-208000" r="-114286" b="-222000"/>
                          </a:stretch>
                        </a:blip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5</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04800">
                    <a:tc>
                      <a:txBody>
                        <a:bodyPr/>
                        <a:lstStyle/>
                        <a:p>
                          <a:endParaRPr lang="ko-K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rotWithShape="0">
                          <a:blip r:embed="rId4"/>
                          <a:stretch>
                            <a:fillRect t="-301961" r="-114286" b="-117647"/>
                          </a:stretch>
                        </a:blip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r>
                            <a:rPr lang="ko-KR" altLang="en-US" sz="1100" b="1" i="0" u="none" strike="noStrike" dirty="0">
                              <a:solidFill>
                                <a:srgbClr val="000000"/>
                              </a:solidFill>
                              <a:effectLst/>
                              <a:latin typeface="맑은 고딕" panose="020B0503020000020004" pitchFamily="50" charset="-127"/>
                              <a:ea typeface="맑은 고딕" panose="020B0503020000020004" pitchFamily="50" charset="-127"/>
                            </a:rPr>
                            <a:t> </a:t>
                          </a: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0.94</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304800">
                    <a:tc>
                      <a:txBody>
                        <a:bodyPr/>
                        <a:lstStyle/>
                        <a:p>
                          <a:endParaRPr lang="ko-KR"/>
                        </a:p>
                      </a:txBody>
                      <a:tcPr>
                        <a:lnL w="12700" cmpd="sng">
                          <a:noFill/>
                        </a:lnL>
                        <a:lnR w="12700" cmpd="sng">
                          <a:noFill/>
                        </a:lnR>
                        <a:lnT w="12700" cap="flat" cmpd="sng" algn="ctr">
                          <a:solidFill>
                            <a:sysClr val="windowText" lastClr="000000"/>
                          </a:solidFill>
                          <a:prstDash val="solid"/>
                          <a:round/>
                          <a:headEnd type="none" w="med" len="med"/>
                          <a:tailEnd type="none" w="med" len="med"/>
                        </a:lnT>
                        <a:lnB w="571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rotWithShape="0">
                          <a:blip r:embed="rId4"/>
                          <a:stretch>
                            <a:fillRect t="-410000" r="-114286" b="-20000"/>
                          </a:stretch>
                        </a:blipFill>
                      </a:tcPr>
                    </a:tc>
                    <a:tc>
                      <a:txBody>
                        <a:bodyPr/>
                        <a:lstStyle>
                          <a:lvl1pPr marL="0" algn="l" defTabSz="914400" rtl="0" eaLnBrk="1" latinLnBrk="1" hangingPunct="1">
                            <a:defRPr sz="1800" kern="1200">
                              <a:solidFill>
                                <a:schemeClr val="dk1"/>
                              </a:solidFill>
                              <a:latin typeface="Calibri" panose="020F0502020204030204"/>
                            </a:defRPr>
                          </a:lvl1pPr>
                          <a:lvl2pPr marL="457200" algn="l" defTabSz="914400" rtl="0" eaLnBrk="1" latinLnBrk="1" hangingPunct="1">
                            <a:defRPr sz="1800" kern="1200">
                              <a:solidFill>
                                <a:schemeClr val="dk1"/>
                              </a:solidFill>
                              <a:latin typeface="Calibri" panose="020F0502020204030204"/>
                            </a:defRPr>
                          </a:lvl2pPr>
                          <a:lvl3pPr marL="914400" algn="l" defTabSz="914400" rtl="0" eaLnBrk="1" latinLnBrk="1" hangingPunct="1">
                            <a:defRPr sz="1800" kern="1200">
                              <a:solidFill>
                                <a:schemeClr val="dk1"/>
                              </a:solidFill>
                              <a:latin typeface="Calibri" panose="020F0502020204030204"/>
                            </a:defRPr>
                          </a:lvl3pPr>
                          <a:lvl4pPr marL="1371600" algn="l" defTabSz="914400" rtl="0" eaLnBrk="1" latinLnBrk="1" hangingPunct="1">
                            <a:defRPr sz="1800" kern="1200">
                              <a:solidFill>
                                <a:schemeClr val="dk1"/>
                              </a:solidFill>
                              <a:latin typeface="Calibri" panose="020F0502020204030204"/>
                            </a:defRPr>
                          </a:lvl4pPr>
                          <a:lvl5pPr marL="1828800" algn="l" defTabSz="914400" rtl="0" eaLnBrk="1" latinLnBrk="1" hangingPunct="1">
                            <a:defRPr sz="1800" kern="1200">
                              <a:solidFill>
                                <a:schemeClr val="dk1"/>
                              </a:solidFill>
                              <a:latin typeface="Calibri" panose="020F0502020204030204"/>
                            </a:defRPr>
                          </a:lvl5pPr>
                          <a:lvl6pPr marL="2286000" algn="l" defTabSz="914400" rtl="0" eaLnBrk="1" latinLnBrk="1" hangingPunct="1">
                            <a:defRPr sz="1800" kern="1200">
                              <a:solidFill>
                                <a:schemeClr val="dk1"/>
                              </a:solidFill>
                              <a:latin typeface="Calibri" panose="020F0502020204030204"/>
                            </a:defRPr>
                          </a:lvl6pPr>
                          <a:lvl7pPr marL="2743200" algn="l" defTabSz="914400" rtl="0" eaLnBrk="1" latinLnBrk="1" hangingPunct="1">
                            <a:defRPr sz="1800" kern="1200">
                              <a:solidFill>
                                <a:schemeClr val="dk1"/>
                              </a:solidFill>
                              <a:latin typeface="Calibri" panose="020F0502020204030204"/>
                            </a:defRPr>
                          </a:lvl7pPr>
                          <a:lvl8pPr marL="3200400" algn="l" defTabSz="914400" rtl="0" eaLnBrk="1" latinLnBrk="1" hangingPunct="1">
                            <a:defRPr sz="1800" kern="1200">
                              <a:solidFill>
                                <a:schemeClr val="dk1"/>
                              </a:solidFill>
                              <a:latin typeface="Calibri" panose="020F0502020204030204"/>
                            </a:defRPr>
                          </a:lvl8pPr>
                          <a:lvl9pPr marL="3657600" algn="l" defTabSz="914400" rtl="0" eaLnBrk="1" latinLnBrk="1" hangingPunct="1">
                            <a:defRPr sz="1800" kern="1200">
                              <a:solidFill>
                                <a:schemeClr val="dk1"/>
                              </a:solidFill>
                              <a:latin typeface="Calibri" panose="020F0502020204030204"/>
                            </a:defRPr>
                          </a:lvl9pPr>
                        </a:lstStyle>
                        <a:p>
                          <a:pPr algn="r" fontAlgn="ctr"/>
                          <a:r>
                            <a:rPr lang="en-US" altLang="ko-KR" sz="1100" b="1" i="0" u="none" strike="noStrike" dirty="0" smtClean="0">
                              <a:solidFill>
                                <a:srgbClr val="000000"/>
                              </a:solidFill>
                              <a:effectLst/>
                              <a:latin typeface="맑은 고딕" panose="020B0503020000020004" pitchFamily="50" charset="-127"/>
                              <a:ea typeface="맑은 고딕" panose="020B0503020000020004" pitchFamily="50" charset="-127"/>
                            </a:rPr>
                            <a:t>0.23</a:t>
                          </a:r>
                          <a:endParaRPr lang="en-US" altLang="ko-KR" sz="1100" b="1"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lnL w="12700" cmpd="sng">
                          <a:noFill/>
                        </a:lnL>
                        <a:lnR w="12700" cmpd="sng">
                          <a:noFill/>
                        </a:lnR>
                        <a:lnT w="12700" cap="flat" cmpd="sng" algn="ctr">
                          <a:solidFill>
                            <a:sysClr val="windowText" lastClr="000000"/>
                          </a:solidFill>
                          <a:prstDash val="solid"/>
                          <a:round/>
                          <a:headEnd type="none" w="med" len="med"/>
                          <a:tailEnd type="none" w="med" len="med"/>
                        </a:lnT>
                        <a:lnB w="571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Fallback>
      </mc:AlternateContent>
    </p:spTree>
    <p:extLst>
      <p:ext uri="{BB962C8B-B14F-4D97-AF65-F5344CB8AC3E}">
        <p14:creationId xmlns:p14="http://schemas.microsoft.com/office/powerpoint/2010/main" val="1116746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제목 9"/>
          <p:cNvSpPr>
            <a:spLocks noGrp="1"/>
          </p:cNvSpPr>
          <p:nvPr>
            <p:ph type="title"/>
          </p:nvPr>
        </p:nvSpPr>
        <p:spPr>
          <a:xfrm>
            <a:off x="659968" y="1"/>
            <a:ext cx="8447099" cy="712788"/>
          </a:xfrm>
        </p:spPr>
        <p:txBody>
          <a:bodyPr/>
          <a:lstStyle/>
          <a:p>
            <a:r>
              <a:rPr lang="en-US" altLang="ko-KR" sz="1800" dirty="0">
                <a:latin typeface="Arial" pitchFamily="34" charset="0"/>
                <a:cs typeface="Arial" pitchFamily="34" charset="0"/>
              </a:rPr>
              <a:t>3</a:t>
            </a:r>
            <a:r>
              <a:rPr lang="en-US" altLang="ko-KR" sz="1800" dirty="0" smtClean="0">
                <a:latin typeface="Arial" pitchFamily="34" charset="0"/>
                <a:cs typeface="Arial" pitchFamily="34" charset="0"/>
              </a:rPr>
              <a:t>. The Helicity Injection System of VEST</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400" dirty="0" smtClean="0">
                <a:solidFill>
                  <a:srgbClr val="FFFF00"/>
                </a:solidFill>
                <a:latin typeface="Arial" pitchFamily="34" charset="0"/>
                <a:cs typeface="Arial" pitchFamily="34" charset="0"/>
              </a:rPr>
              <a:t>3-2 Single Power System</a:t>
            </a:r>
            <a:endParaRPr lang="ko-KR" altLang="en-US" sz="2400" dirty="0">
              <a:solidFill>
                <a:srgbClr val="FFFF00"/>
              </a:solidFill>
              <a:latin typeface="Arial" pitchFamily="34" charset="0"/>
              <a:cs typeface="Arial" pitchFamily="34" charset="0"/>
            </a:endParaRPr>
          </a:p>
        </p:txBody>
      </p:sp>
      <p:sp>
        <p:nvSpPr>
          <p:cNvPr id="25" name="TextBox 24"/>
          <p:cNvSpPr txBox="1"/>
          <p:nvPr/>
        </p:nvSpPr>
        <p:spPr>
          <a:xfrm>
            <a:off x="30575" y="2284804"/>
            <a:ext cx="7781785" cy="369332"/>
          </a:xfrm>
          <a:prstGeom prst="rect">
            <a:avLst/>
          </a:prstGeom>
          <a:noFill/>
        </p:spPr>
        <p:txBody>
          <a:bodyPr wrap="square" rtlCol="0">
            <a:spAutoFit/>
          </a:bodyPr>
          <a:lstStyle/>
          <a:p>
            <a:pPr fontAlgn="base">
              <a:spcBef>
                <a:spcPct val="0"/>
              </a:spcBef>
              <a:spcAft>
                <a:spcPct val="0"/>
              </a:spcAft>
            </a:pPr>
            <a:r>
              <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System circuit using </a:t>
            </a:r>
            <a:r>
              <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rPr>
              <a:t>single power for both </a:t>
            </a:r>
            <a:r>
              <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arc discharge and injection</a:t>
            </a:r>
          </a:p>
        </p:txBody>
      </p:sp>
      <p:sp>
        <p:nvSpPr>
          <p:cNvPr id="27" name="오른쪽 화살표 26"/>
          <p:cNvSpPr/>
          <p:nvPr/>
        </p:nvSpPr>
        <p:spPr bwMode="auto">
          <a:xfrm>
            <a:off x="3224777" y="4100152"/>
            <a:ext cx="856792" cy="668994"/>
          </a:xfrm>
          <a:prstGeom prst="rightArrow">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1" lang="ko-KR" altLang="en-US" sz="1400" b="1">
              <a:solidFill>
                <a:srgbClr val="000000"/>
              </a:solidFill>
              <a:latin typeface="Arial" charset="0"/>
            </a:endParaRPr>
          </a:p>
        </p:txBody>
      </p:sp>
      <p:grpSp>
        <p:nvGrpSpPr>
          <p:cNvPr id="28" name="그룹 27"/>
          <p:cNvGrpSpPr/>
          <p:nvPr/>
        </p:nvGrpSpPr>
        <p:grpSpPr>
          <a:xfrm>
            <a:off x="4139952" y="2850019"/>
            <a:ext cx="4893122" cy="3171269"/>
            <a:chOff x="3853772" y="834430"/>
            <a:chExt cx="5045543" cy="3602282"/>
          </a:xfrm>
        </p:grpSpPr>
        <p:pic>
          <p:nvPicPr>
            <p:cNvPr id="29" name="그림 28"/>
            <p:cNvPicPr>
              <a:picLocks noChangeAspect="1"/>
            </p:cNvPicPr>
            <p:nvPr/>
          </p:nvPicPr>
          <p:blipFill rotWithShape="1">
            <a:blip r:embed="rId3" cstate="print">
              <a:extLst>
                <a:ext uri="{28A0092B-C50C-407E-A947-70E740481C1C}">
                  <a14:useLocalDpi xmlns:a14="http://schemas.microsoft.com/office/drawing/2010/main" val="0"/>
                </a:ext>
              </a:extLst>
            </a:blip>
            <a:srcRect t="8001" r="26239" b="17450"/>
            <a:stretch/>
          </p:blipFill>
          <p:spPr>
            <a:xfrm>
              <a:off x="3853772" y="834430"/>
              <a:ext cx="2518428" cy="3600000"/>
            </a:xfrm>
            <a:prstGeom prst="rect">
              <a:avLst/>
            </a:prstGeom>
          </p:spPr>
        </p:pic>
        <p:pic>
          <p:nvPicPr>
            <p:cNvPr id="30" name="그림 29"/>
            <p:cNvPicPr>
              <a:picLocks noChangeAspect="1"/>
            </p:cNvPicPr>
            <p:nvPr/>
          </p:nvPicPr>
          <p:blipFill rotWithShape="1">
            <a:blip r:embed="rId4" cstate="print">
              <a:extLst>
                <a:ext uri="{28A0092B-C50C-407E-A947-70E740481C1C}">
                  <a14:useLocalDpi xmlns:a14="http://schemas.microsoft.com/office/drawing/2010/main" val="0"/>
                </a:ext>
              </a:extLst>
            </a:blip>
            <a:srcRect l="3963" t="8001" r="26240" b="17450"/>
            <a:stretch/>
          </p:blipFill>
          <p:spPr>
            <a:xfrm>
              <a:off x="6516216" y="836712"/>
              <a:ext cx="2383099" cy="3600000"/>
            </a:xfrm>
            <a:prstGeom prst="rect">
              <a:avLst/>
            </a:prstGeom>
          </p:spPr>
        </p:pic>
        <p:sp>
          <p:nvSpPr>
            <p:cNvPr id="31" name="TextBox 30"/>
            <p:cNvSpPr txBox="1"/>
            <p:nvPr/>
          </p:nvSpPr>
          <p:spPr>
            <a:xfrm>
              <a:off x="4328743" y="919538"/>
              <a:ext cx="1503227" cy="891208"/>
            </a:xfrm>
            <a:prstGeom prst="rect">
              <a:avLst/>
            </a:prstGeom>
            <a:solidFill>
              <a:srgbClr val="FFC000">
                <a:alpha val="75000"/>
              </a:srgbClr>
            </a:solidFill>
          </p:spPr>
          <p:txBody>
            <a:bodyPr wrap="square" rtlCol="0">
              <a:spAutoFit/>
            </a:bodyPr>
            <a:lstStyle/>
            <a:p>
              <a:pPr fontAlgn="base">
                <a:spcBef>
                  <a:spcPct val="0"/>
                </a:spcBef>
                <a:spcAft>
                  <a:spcPct val="0"/>
                </a:spcAft>
              </a:pPr>
              <a:r>
                <a:rPr kumimoji="1" lang="en-US" altLang="ko-KR" sz="1500" b="1" dirty="0">
                  <a:solidFill>
                    <a:srgbClr val="0000FF"/>
                  </a:solidFill>
                  <a:latin typeface="Open Sans" panose="020B0606030504020204" pitchFamily="34" charset="0"/>
                  <a:ea typeface="Open Sans" panose="020B0606030504020204" pitchFamily="34" charset="0"/>
                  <a:cs typeface="Open Sans" panose="020B0606030504020204" pitchFamily="34" charset="0"/>
                </a:rPr>
                <a:t>Phase 1</a:t>
              </a:r>
            </a:p>
            <a:p>
              <a:pPr fontAlgn="base">
                <a:spcBef>
                  <a:spcPct val="0"/>
                </a:spcBef>
                <a:spcAft>
                  <a:spcPct val="0"/>
                </a:spcAft>
              </a:pPr>
              <a:r>
                <a:rPr kumimoji="1" lang="en-US" altLang="ko-KR" sz="1500" dirty="0">
                  <a:solidFill>
                    <a:srgbClr val="0000FF"/>
                  </a:solidFill>
                  <a:latin typeface="Open Sans" panose="020B0606030504020204" pitchFamily="34" charset="0"/>
                  <a:ea typeface="Open Sans" panose="020B0606030504020204" pitchFamily="34" charset="0"/>
                  <a:cs typeface="Open Sans" panose="020B0606030504020204" pitchFamily="34" charset="0"/>
                </a:rPr>
                <a:t>Before </a:t>
              </a:r>
            </a:p>
            <a:p>
              <a:pPr fontAlgn="base">
                <a:spcBef>
                  <a:spcPct val="0"/>
                </a:spcBef>
                <a:spcAft>
                  <a:spcPct val="0"/>
                </a:spcAft>
              </a:pPr>
              <a:r>
                <a:rPr kumimoji="1" lang="en-US" altLang="ko-KR" sz="1500" dirty="0">
                  <a:solidFill>
                    <a:srgbClr val="0000FF"/>
                  </a:solidFill>
                  <a:latin typeface="Open Sans" panose="020B0606030504020204" pitchFamily="34" charset="0"/>
                  <a:ea typeface="Open Sans" panose="020B0606030504020204" pitchFamily="34" charset="0"/>
                  <a:cs typeface="Open Sans" panose="020B0606030504020204" pitchFamily="34" charset="0"/>
                </a:rPr>
                <a:t>arc discharge</a:t>
              </a:r>
              <a:endParaRPr kumimoji="1" lang="ko-KR" altLang="en-US" sz="1500" dirty="0">
                <a:solidFill>
                  <a:srgbClr val="0000FF"/>
                </a:solidFill>
                <a:latin typeface="Open Sans" panose="020B0606030504020204" pitchFamily="34" charset="0"/>
                <a:cs typeface="Open Sans" panose="020B0606030504020204" pitchFamily="34" charset="0"/>
              </a:endParaRPr>
            </a:p>
          </p:txBody>
        </p:sp>
        <p:sp>
          <p:nvSpPr>
            <p:cNvPr id="32" name="TextBox 31"/>
            <p:cNvSpPr txBox="1"/>
            <p:nvPr/>
          </p:nvSpPr>
          <p:spPr>
            <a:xfrm>
              <a:off x="6847171" y="919538"/>
              <a:ext cx="1509336" cy="891207"/>
            </a:xfrm>
            <a:prstGeom prst="rect">
              <a:avLst/>
            </a:prstGeom>
            <a:solidFill>
              <a:srgbClr val="FFC000">
                <a:alpha val="75000"/>
              </a:srgbClr>
            </a:solidFill>
          </p:spPr>
          <p:txBody>
            <a:bodyPr wrap="square" rtlCol="0">
              <a:spAutoFit/>
            </a:bodyPr>
            <a:lstStyle/>
            <a:p>
              <a:pPr fontAlgn="base">
                <a:spcBef>
                  <a:spcPct val="0"/>
                </a:spcBef>
                <a:spcAft>
                  <a:spcPct val="0"/>
                </a:spcAft>
              </a:pPr>
              <a:r>
                <a:rPr kumimoji="1" lang="en-US" altLang="ko-KR" sz="1500" b="1" dirty="0">
                  <a:solidFill>
                    <a:srgbClr val="0000FF"/>
                  </a:solidFill>
                  <a:latin typeface="Open Sans" panose="020B0606030504020204" pitchFamily="34" charset="0"/>
                  <a:ea typeface="Open Sans" panose="020B0606030504020204" pitchFamily="34" charset="0"/>
                  <a:cs typeface="Open Sans" panose="020B0606030504020204" pitchFamily="34" charset="0"/>
                </a:rPr>
                <a:t>Phase 2</a:t>
              </a:r>
            </a:p>
            <a:p>
              <a:pPr fontAlgn="base">
                <a:spcBef>
                  <a:spcPct val="0"/>
                </a:spcBef>
                <a:spcAft>
                  <a:spcPct val="0"/>
                </a:spcAft>
              </a:pPr>
              <a:r>
                <a:rPr kumimoji="1" lang="en-US" altLang="ko-KR" sz="1500" dirty="0">
                  <a:solidFill>
                    <a:srgbClr val="0000FF"/>
                  </a:solidFill>
                  <a:latin typeface="Open Sans" panose="020B0606030504020204" pitchFamily="34" charset="0"/>
                  <a:ea typeface="Open Sans" panose="020B0606030504020204" pitchFamily="34" charset="0"/>
                  <a:cs typeface="Open Sans" panose="020B0606030504020204" pitchFamily="34" charset="0"/>
                </a:rPr>
                <a:t>After </a:t>
              </a:r>
            </a:p>
            <a:p>
              <a:pPr fontAlgn="base">
                <a:spcBef>
                  <a:spcPct val="0"/>
                </a:spcBef>
                <a:spcAft>
                  <a:spcPct val="0"/>
                </a:spcAft>
              </a:pPr>
              <a:r>
                <a:rPr kumimoji="1" lang="en-US" altLang="ko-KR" sz="1500" dirty="0">
                  <a:solidFill>
                    <a:srgbClr val="0000FF"/>
                  </a:solidFill>
                  <a:latin typeface="Open Sans" panose="020B0606030504020204" pitchFamily="34" charset="0"/>
                  <a:ea typeface="Open Sans" panose="020B0606030504020204" pitchFamily="34" charset="0"/>
                  <a:cs typeface="Open Sans" panose="020B0606030504020204" pitchFamily="34" charset="0"/>
                </a:rPr>
                <a:t>arc discharge</a:t>
              </a:r>
              <a:endParaRPr kumimoji="1" lang="ko-KR" altLang="en-US" sz="1500" dirty="0">
                <a:solidFill>
                  <a:srgbClr val="0000FF"/>
                </a:solidFill>
                <a:latin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33" name="TextBox 32"/>
                <p:cNvSpPr txBox="1"/>
                <p:nvPr/>
              </p:nvSpPr>
              <p:spPr>
                <a:xfrm>
                  <a:off x="4616712" y="4025140"/>
                  <a:ext cx="1368000" cy="384567"/>
                </a:xfrm>
                <a:prstGeom prst="rect">
                  <a:avLst/>
                </a:prstGeom>
                <a:noFill/>
                <a:ln w="28575">
                  <a:solidFill>
                    <a:srgbClr val="FF0000"/>
                  </a:solidFill>
                </a:ln>
              </p:spPr>
              <p:txBody>
                <a:bodyPr wrap="squar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kumimoji="1" lang="en-US" altLang="ko-KR" sz="1600" i="1">
                                <a:solidFill>
                                  <a:srgbClr val="000000"/>
                                </a:solidFill>
                                <a:latin typeface="Cambria Math" panose="02040503050406030204" pitchFamily="18" charset="0"/>
                              </a:rPr>
                            </m:ctrlPr>
                          </m:sSubPr>
                          <m:e>
                            <m:r>
                              <a:rPr kumimoji="1" lang="en-US" altLang="ko-KR" sz="1600" i="1">
                                <a:solidFill>
                                  <a:srgbClr val="000000"/>
                                </a:solidFill>
                                <a:latin typeface="Cambria Math" panose="02040503050406030204" pitchFamily="18" charset="0"/>
                              </a:rPr>
                              <m:t>𝑍</m:t>
                            </m:r>
                          </m:e>
                          <m:sub>
                            <m:r>
                              <a:rPr kumimoji="1" lang="en-US" altLang="ko-KR" sz="1600" i="1">
                                <a:solidFill>
                                  <a:srgbClr val="000000"/>
                                </a:solidFill>
                                <a:latin typeface="Cambria Math" panose="02040503050406030204" pitchFamily="18" charset="0"/>
                              </a:rPr>
                              <m:t>𝑎𝑟𝑐</m:t>
                            </m:r>
                          </m:sub>
                        </m:sSub>
                        <m:r>
                          <a:rPr kumimoji="1" lang="en-US" altLang="ko-KR" sz="1600" i="1">
                            <a:solidFill>
                              <a:srgbClr val="000000"/>
                            </a:solidFill>
                            <a:latin typeface="Cambria Math" panose="02040503050406030204" pitchFamily="18" charset="0"/>
                            <a:ea typeface="Cambria Math" panose="02040503050406030204" pitchFamily="18" charset="0"/>
                          </a:rPr>
                          <m:t>≫</m:t>
                        </m:r>
                        <m:sSub>
                          <m:sSubPr>
                            <m:ctrlPr>
                              <a:rPr kumimoji="1" lang="en-US" altLang="ko-KR" sz="1600" i="1">
                                <a:solidFill>
                                  <a:srgbClr val="000000"/>
                                </a:solidFill>
                                <a:latin typeface="Cambria Math" panose="02040503050406030204" pitchFamily="18" charset="0"/>
                                <a:ea typeface="Cambria Math" panose="02040503050406030204" pitchFamily="18" charset="0"/>
                              </a:rPr>
                            </m:ctrlPr>
                          </m:sSubPr>
                          <m:e>
                            <m:r>
                              <a:rPr kumimoji="1" lang="en-US" altLang="ko-KR" sz="1600" i="1">
                                <a:solidFill>
                                  <a:srgbClr val="000000"/>
                                </a:solidFill>
                                <a:latin typeface="Cambria Math" panose="02040503050406030204" pitchFamily="18" charset="0"/>
                                <a:ea typeface="Cambria Math" panose="02040503050406030204" pitchFamily="18" charset="0"/>
                              </a:rPr>
                              <m:t>𝑅</m:t>
                            </m:r>
                          </m:e>
                          <m:sub>
                            <m:r>
                              <a:rPr kumimoji="1" lang="en-US" altLang="ko-KR" sz="1600" i="1">
                                <a:solidFill>
                                  <a:srgbClr val="000000"/>
                                </a:solidFill>
                                <a:latin typeface="Cambria Math" panose="02040503050406030204" pitchFamily="18" charset="0"/>
                                <a:ea typeface="Cambria Math" panose="02040503050406030204" pitchFamily="18" charset="0"/>
                              </a:rPr>
                              <m:t>𝑑𝑖𝑣</m:t>
                            </m:r>
                          </m:sub>
                        </m:sSub>
                      </m:oMath>
                    </m:oMathPara>
                  </a14:m>
                  <a:endParaRPr kumimoji="1" lang="ko-KR" altLang="en-US" dirty="0">
                    <a:solidFill>
                      <a:srgbClr val="00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4616712" y="4025140"/>
                  <a:ext cx="1368000" cy="384567"/>
                </a:xfrm>
                <a:prstGeom prst="rect">
                  <a:avLst/>
                </a:prstGeom>
                <a:blipFill rotWithShape="0">
                  <a:blip r:embed="rId7"/>
                  <a:stretch>
                    <a:fillRect/>
                  </a:stretch>
                </a:blipFill>
                <a:ln w="28575">
                  <a:solidFill>
                    <a:srgbClr val="FF0000"/>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145154" y="4025139"/>
                  <a:ext cx="1368000" cy="407074"/>
                </a:xfrm>
                <a:prstGeom prst="rect">
                  <a:avLst/>
                </a:prstGeom>
                <a:noFill/>
                <a:ln w="28575">
                  <a:solidFill>
                    <a:srgbClr val="FF0000"/>
                  </a:solidFill>
                </a:ln>
              </p:spPr>
              <p:txBody>
                <a:bodyPr wrap="squar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kumimoji="1" lang="en-US" altLang="ko-KR" sz="1600" i="1">
                                <a:solidFill>
                                  <a:srgbClr val="000000"/>
                                </a:solidFill>
                                <a:latin typeface="Cambria Math" panose="02040503050406030204" pitchFamily="18" charset="0"/>
                              </a:rPr>
                            </m:ctrlPr>
                          </m:sSubPr>
                          <m:e>
                            <m:r>
                              <a:rPr kumimoji="1" lang="en-US" altLang="ko-KR" sz="1600" i="1">
                                <a:solidFill>
                                  <a:srgbClr val="000000"/>
                                </a:solidFill>
                                <a:latin typeface="Cambria Math" panose="02040503050406030204" pitchFamily="18" charset="0"/>
                              </a:rPr>
                              <m:t>𝑅</m:t>
                            </m:r>
                          </m:e>
                          <m:sub>
                            <m:r>
                              <a:rPr kumimoji="1" lang="en-US" altLang="ko-KR" sz="1600" i="1">
                                <a:solidFill>
                                  <a:srgbClr val="000000"/>
                                </a:solidFill>
                                <a:latin typeface="Cambria Math" panose="02040503050406030204" pitchFamily="18" charset="0"/>
                              </a:rPr>
                              <m:t>𝑑𝑖𝑣</m:t>
                            </m:r>
                          </m:sub>
                        </m:sSub>
                        <m:r>
                          <a:rPr kumimoji="1" lang="en-US" altLang="ko-KR" sz="1600" i="1">
                            <a:solidFill>
                              <a:srgbClr val="000000"/>
                            </a:solidFill>
                            <a:latin typeface="Cambria Math" panose="02040503050406030204" pitchFamily="18" charset="0"/>
                            <a:ea typeface="Cambria Math" panose="02040503050406030204" pitchFamily="18" charset="0"/>
                          </a:rPr>
                          <m:t>≫</m:t>
                        </m:r>
                        <m:sSub>
                          <m:sSubPr>
                            <m:ctrlPr>
                              <a:rPr kumimoji="1" lang="en-US" altLang="ko-KR" sz="1600" i="1">
                                <a:solidFill>
                                  <a:srgbClr val="000000"/>
                                </a:solidFill>
                                <a:latin typeface="Cambria Math" panose="02040503050406030204" pitchFamily="18" charset="0"/>
                                <a:ea typeface="Cambria Math" panose="02040503050406030204" pitchFamily="18" charset="0"/>
                              </a:rPr>
                            </m:ctrlPr>
                          </m:sSubPr>
                          <m:e>
                            <m:r>
                              <a:rPr kumimoji="1" lang="en-US" altLang="ko-KR" sz="1600" i="1">
                                <a:solidFill>
                                  <a:srgbClr val="000000"/>
                                </a:solidFill>
                                <a:latin typeface="Cambria Math" panose="02040503050406030204" pitchFamily="18" charset="0"/>
                                <a:ea typeface="Cambria Math" panose="02040503050406030204" pitchFamily="18" charset="0"/>
                              </a:rPr>
                              <m:t>𝑍</m:t>
                            </m:r>
                          </m:e>
                          <m:sub>
                            <m:r>
                              <a:rPr kumimoji="1" lang="en-US" altLang="ko-KR" sz="1600" i="1">
                                <a:solidFill>
                                  <a:srgbClr val="000000"/>
                                </a:solidFill>
                                <a:latin typeface="Cambria Math" panose="02040503050406030204" pitchFamily="18" charset="0"/>
                                <a:ea typeface="Cambria Math" panose="02040503050406030204" pitchFamily="18" charset="0"/>
                              </a:rPr>
                              <m:t>𝑖𝑛𝑗</m:t>
                            </m:r>
                          </m:sub>
                        </m:sSub>
                      </m:oMath>
                    </m:oMathPara>
                  </a14:m>
                  <a:endParaRPr kumimoji="1" lang="ko-KR" altLang="en-US" sz="1600" dirty="0">
                    <a:solidFill>
                      <a:srgbClr val="00000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145154" y="4025139"/>
                  <a:ext cx="1368000" cy="407074"/>
                </a:xfrm>
                <a:prstGeom prst="rect">
                  <a:avLst/>
                </a:prstGeom>
                <a:blipFill rotWithShape="0">
                  <a:blip r:embed="rId8"/>
                  <a:stretch>
                    <a:fillRect b="-3175"/>
                  </a:stretch>
                </a:blipFill>
                <a:ln w="28575">
                  <a:solidFill>
                    <a:srgbClr val="FF0000"/>
                  </a:solidFill>
                </a:ln>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18" name="직사각형 17"/>
              <p:cNvSpPr/>
              <p:nvPr/>
            </p:nvSpPr>
            <p:spPr>
              <a:xfrm>
                <a:off x="30575" y="973365"/>
                <a:ext cx="9163272" cy="916982"/>
              </a:xfrm>
              <a:prstGeom prst="rect">
                <a:avLst/>
              </a:prstGeom>
            </p:spPr>
            <p:txBody>
              <a:bodyPr wrap="square">
                <a:spAutoFit/>
              </a:bodyPr>
              <a:lstStyle/>
              <a:p>
                <a:pPr fontAlgn="base">
                  <a:spcBef>
                    <a:spcPct val="0"/>
                  </a:spcBef>
                  <a:spcAft>
                    <a:spcPct val="0"/>
                  </a:spcAft>
                </a:pPr>
                <a:r>
                  <a:rPr kumimoji="1" lang="en-US" altLang="ko-KR" b="1" dirty="0">
                    <a:solidFill>
                      <a:srgbClr val="FF0000"/>
                    </a:solidFill>
                    <a:latin typeface="Open Sans" panose="020B0606030504020204" pitchFamily="34" charset="0"/>
                    <a:ea typeface="Open Sans" panose="020B0606030504020204" pitchFamily="34" charset="0"/>
                    <a:cs typeface="Open Sans" panose="020B0606030504020204" pitchFamily="34" charset="0"/>
                  </a:rPr>
                  <a:t>The discharge characteristics of PFN are determined by impedance matching </a:t>
                </a:r>
                <a:r>
                  <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between the PFN and </a:t>
                </a:r>
                <a:r>
                  <a:rPr kumimoji="1" lang="en-US" altLang="ko-KR"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load [*]</a:t>
                </a:r>
                <a:endPar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fontAlgn="base">
                  <a:spcBef>
                    <a:spcPct val="0"/>
                  </a:spcBef>
                  <a:spcAft>
                    <a:spcPct val="0"/>
                  </a:spcAft>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condition for maximum efficiency : </a:t>
                </a:r>
                <a14:m>
                  <m:oMath xmlns:m="http://schemas.openxmlformats.org/officeDocument/2006/math">
                    <m:sSub>
                      <m:sSubPr>
                        <m:ctrlPr>
                          <a:rPr kumimoji="1" lang="en-US" altLang="ko-KR" i="1">
                            <a:solidFill>
                              <a:srgbClr val="000000"/>
                            </a:solidFill>
                            <a:latin typeface="Cambria Math" panose="02040503050406030204" pitchFamily="18" charset="0"/>
                            <a:ea typeface="Open Sans" panose="020B0606030504020204" pitchFamily="34" charset="0"/>
                            <a:cs typeface="Open Sans" panose="020B0606030504020204" pitchFamily="34" charset="0"/>
                          </a:rPr>
                        </m:ctrlPr>
                      </m:sSubPr>
                      <m:e>
                        <m:r>
                          <a:rPr kumimoji="1" lang="en-US" altLang="ko-KR" i="1">
                            <a:solidFill>
                              <a:srgbClr val="000000"/>
                            </a:solidFill>
                            <a:latin typeface="Cambria Math" panose="02040503050406030204" pitchFamily="18" charset="0"/>
                            <a:ea typeface="Open Sans" panose="020B0606030504020204" pitchFamily="34" charset="0"/>
                            <a:cs typeface="Open Sans" panose="020B0606030504020204" pitchFamily="34" charset="0"/>
                          </a:rPr>
                          <m:t>𝑍</m:t>
                        </m:r>
                      </m:e>
                      <m:sub>
                        <m:r>
                          <a:rPr kumimoji="1" lang="en-US" altLang="ko-KR" i="1">
                            <a:solidFill>
                              <a:srgbClr val="000000"/>
                            </a:solidFill>
                            <a:latin typeface="Cambria Math" panose="02040503050406030204" pitchFamily="18" charset="0"/>
                            <a:ea typeface="Open Sans" panose="020B0606030504020204" pitchFamily="34" charset="0"/>
                            <a:cs typeface="Open Sans" panose="020B0606030504020204" pitchFamily="34" charset="0"/>
                          </a:rPr>
                          <m:t>𝑃𝐹𝑁</m:t>
                        </m:r>
                      </m:sub>
                    </m:sSub>
                    <m:r>
                      <a:rPr kumimoji="1" lang="en-US" altLang="ko-KR" i="1">
                        <a:solidFill>
                          <a:srgbClr val="000000"/>
                        </a:solidFill>
                        <a:latin typeface="Cambria Math" panose="02040503050406030204" pitchFamily="18" charset="0"/>
                        <a:ea typeface="Open Sans" panose="020B0606030504020204" pitchFamily="34" charset="0"/>
                        <a:cs typeface="Open Sans" panose="020B0606030504020204" pitchFamily="34" charset="0"/>
                      </a:rPr>
                      <m:t>=</m:t>
                    </m:r>
                    <m:sSub>
                      <m:sSubPr>
                        <m:ctrlPr>
                          <a:rPr kumimoji="1" lang="en-US" altLang="ko-KR" i="1">
                            <a:solidFill>
                              <a:srgbClr val="000000"/>
                            </a:solidFill>
                            <a:latin typeface="Cambria Math" panose="02040503050406030204" pitchFamily="18" charset="0"/>
                            <a:ea typeface="Open Sans" panose="020B0606030504020204" pitchFamily="34" charset="0"/>
                            <a:cs typeface="Open Sans" panose="020B0606030504020204" pitchFamily="34" charset="0"/>
                          </a:rPr>
                        </m:ctrlPr>
                      </m:sSubPr>
                      <m:e>
                        <m:r>
                          <a:rPr kumimoji="1" lang="en-US" altLang="ko-KR" i="1">
                            <a:solidFill>
                              <a:srgbClr val="000000"/>
                            </a:solidFill>
                            <a:latin typeface="Cambria Math" panose="02040503050406030204" pitchFamily="18" charset="0"/>
                            <a:ea typeface="Open Sans" panose="020B0606030504020204" pitchFamily="34" charset="0"/>
                            <a:cs typeface="Open Sans" panose="020B0606030504020204" pitchFamily="34" charset="0"/>
                          </a:rPr>
                          <m:t>𝑍</m:t>
                        </m:r>
                      </m:e>
                      <m:sub>
                        <m:r>
                          <a:rPr kumimoji="1" lang="en-US" altLang="ko-KR" i="1">
                            <a:solidFill>
                              <a:srgbClr val="000000"/>
                            </a:solidFill>
                            <a:latin typeface="Cambria Math" panose="02040503050406030204" pitchFamily="18" charset="0"/>
                            <a:ea typeface="Open Sans" panose="020B0606030504020204" pitchFamily="34" charset="0"/>
                            <a:cs typeface="Open Sans" panose="020B0606030504020204" pitchFamily="34" charset="0"/>
                          </a:rPr>
                          <m:t>𝑙𝑜𝑎𝑑</m:t>
                        </m:r>
                      </m:sub>
                    </m:sSub>
                    <m:r>
                      <a:rPr kumimoji="1" lang="en-US" altLang="ko-KR" i="1">
                        <a:solidFill>
                          <a:srgbClr val="000000"/>
                        </a:solidFill>
                        <a:latin typeface="Cambria Math" panose="02040503050406030204" pitchFamily="18" charset="0"/>
                        <a:ea typeface="Open Sans" panose="020B0606030504020204" pitchFamily="34" charset="0"/>
                        <a:cs typeface="Open Sans" panose="020B0606030504020204" pitchFamily="34" charset="0"/>
                      </a:rPr>
                      <m:t>=0.5</m:t>
                    </m:r>
                    <m:r>
                      <a:rPr kumimoji="1" lang="el-GR" altLang="ko-KR" i="1">
                        <a:solidFill>
                          <a:srgbClr val="000000"/>
                        </a:solidFill>
                        <a:latin typeface="Cambria Math" panose="02040503050406030204" pitchFamily="18" charset="0"/>
                        <a:ea typeface="Cambria Math" panose="02040503050406030204" pitchFamily="18" charset="0"/>
                        <a:cs typeface="Open Sans" panose="020B0606030504020204" pitchFamily="34" charset="0"/>
                      </a:rPr>
                      <m:t>𝛺</m:t>
                    </m:r>
                  </m:oMath>
                </a14:m>
                <a:endParaRPr kumimoji="1" lang="en-US" altLang="ko-KR" sz="1600" i="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8" name="직사각형 17"/>
              <p:cNvSpPr>
                <a:spLocks noRot="1" noChangeAspect="1" noMove="1" noResize="1" noEditPoints="1" noAdjustHandles="1" noChangeArrowheads="1" noChangeShapeType="1" noTextEdit="1"/>
              </p:cNvSpPr>
              <p:nvPr/>
            </p:nvSpPr>
            <p:spPr>
              <a:xfrm>
                <a:off x="30575" y="973365"/>
                <a:ext cx="9163272" cy="916982"/>
              </a:xfrm>
              <a:prstGeom prst="rect">
                <a:avLst/>
              </a:prstGeom>
              <a:blipFill rotWithShape="0">
                <a:blip r:embed="rId9"/>
                <a:stretch>
                  <a:fillRect l="-532" t="-4000" b="-8000"/>
                </a:stretch>
              </a:blipFill>
            </p:spPr>
            <p:txBody>
              <a:bodyPr/>
              <a:lstStyle/>
              <a:p>
                <a:r>
                  <a:rPr lang="ko-KR" altLang="en-US">
                    <a:noFill/>
                  </a:rPr>
                  <a:t> </a:t>
                </a:r>
              </a:p>
            </p:txBody>
          </p:sp>
        </mc:Fallback>
      </mc:AlternateContent>
      <p:sp>
        <p:nvSpPr>
          <p:cNvPr id="14" name="Rectangle 9"/>
          <p:cNvSpPr>
            <a:spLocks noChangeArrowheads="1"/>
          </p:cNvSpPr>
          <p:nvPr/>
        </p:nvSpPr>
        <p:spPr bwMode="auto">
          <a:xfrm>
            <a:off x="526630" y="6377150"/>
            <a:ext cx="8496944" cy="480850"/>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25282">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47" tIns="45039" rIns="90747" bIns="45039"/>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fontAlgn="base">
              <a:spcBef>
                <a:spcPct val="0"/>
              </a:spcBef>
              <a:spcAft>
                <a:spcPct val="0"/>
              </a:spcAft>
              <a:buClr>
                <a:srgbClr val="000000"/>
              </a:buClr>
              <a:buFont typeface="Arial" panose="020B0604020202020204" pitchFamily="34" charset="0"/>
              <a:buNone/>
            </a:pPr>
            <a:r>
              <a:rPr kumimoji="1" lang="en-US" altLang="ko-KR" sz="1050" dirty="0" smtClean="0">
                <a:solidFill>
                  <a:srgbClr val="000000"/>
                </a:solidFill>
              </a:rPr>
              <a:t>[*] </a:t>
            </a:r>
            <a:r>
              <a:rPr kumimoji="1" lang="en-US" altLang="ko-KR" sz="1050" dirty="0">
                <a:solidFill>
                  <a:srgbClr val="000000"/>
                </a:solidFill>
              </a:rPr>
              <a:t>JongYoon, Park, et al. “Design and development of the helicity injection system in </a:t>
            </a:r>
            <a:endParaRPr kumimoji="1" lang="en-US" altLang="ko-KR" sz="1050" dirty="0" smtClean="0">
              <a:solidFill>
                <a:srgbClr val="000000"/>
              </a:solidFill>
            </a:endParaRPr>
          </a:p>
          <a:p>
            <a:pPr fontAlgn="base">
              <a:spcBef>
                <a:spcPct val="0"/>
              </a:spcBef>
              <a:spcAft>
                <a:spcPct val="0"/>
              </a:spcAft>
              <a:buClr>
                <a:srgbClr val="000000"/>
              </a:buClr>
              <a:buFont typeface="Arial" panose="020B0604020202020204" pitchFamily="34" charset="0"/>
              <a:buNone/>
            </a:pPr>
            <a:r>
              <a:rPr kumimoji="1" lang="en-US" altLang="ko-KR" sz="1050" dirty="0">
                <a:solidFill>
                  <a:srgbClr val="000000"/>
                </a:solidFill>
              </a:rPr>
              <a:t> </a:t>
            </a:r>
            <a:r>
              <a:rPr kumimoji="1" lang="en-US" altLang="ko-KR" sz="1050" dirty="0" smtClean="0">
                <a:solidFill>
                  <a:srgbClr val="000000"/>
                </a:solidFill>
              </a:rPr>
              <a:t>    Versatile </a:t>
            </a:r>
            <a:r>
              <a:rPr kumimoji="1" lang="en-US" altLang="ko-KR" sz="1050" dirty="0">
                <a:solidFill>
                  <a:srgbClr val="000000"/>
                </a:solidFill>
              </a:rPr>
              <a:t>Experiment Spherical Torus." </a:t>
            </a:r>
            <a:r>
              <a:rPr kumimoji="1" lang="en-US" altLang="ko-KR" sz="1050" dirty="0" smtClean="0">
                <a:solidFill>
                  <a:srgbClr val="000000"/>
                </a:solidFill>
              </a:rPr>
              <a:t>Accepted </a:t>
            </a:r>
            <a:r>
              <a:rPr kumimoji="1" lang="en-US" altLang="ko-KR" sz="1050" dirty="0">
                <a:solidFill>
                  <a:srgbClr val="000000"/>
                </a:solidFill>
              </a:rPr>
              <a:t>to Fusion Engineering and Design</a:t>
            </a:r>
            <a:endParaRPr kumimoji="1" lang="ko-KR" altLang="ko-KR" sz="1050" dirty="0">
              <a:solidFill>
                <a:srgbClr val="000000"/>
              </a:solidFill>
            </a:endParaRPr>
          </a:p>
          <a:p>
            <a:pPr algn="just" fontAlgn="base">
              <a:spcBef>
                <a:spcPct val="0"/>
              </a:spcBef>
              <a:spcAft>
                <a:spcPct val="0"/>
              </a:spcAft>
              <a:buClr>
                <a:srgbClr val="000000"/>
              </a:buClr>
              <a:buFont typeface="Arial" panose="020B0604020202020204" pitchFamily="34" charset="0"/>
              <a:buNone/>
              <a:tabLst>
                <a:tab pos="266700" algn="l"/>
              </a:tabLst>
            </a:pPr>
            <a:endParaRPr kumimoji="1" lang="en-US" altLang="ko-KR" sz="1050" dirty="0">
              <a:solidFill>
                <a:srgbClr val="000000"/>
              </a:solidFill>
            </a:endParaRPr>
          </a:p>
          <a:p>
            <a:pPr algn="just" fontAlgn="base">
              <a:spcBef>
                <a:spcPct val="0"/>
              </a:spcBef>
              <a:buClr>
                <a:srgbClr val="000000"/>
              </a:buClr>
              <a:buFont typeface="Arial" panose="020B0604020202020204" pitchFamily="34" charset="0"/>
              <a:buNone/>
              <a:tabLst>
                <a:tab pos="266700" algn="l"/>
              </a:tabLst>
            </a:pPr>
            <a:endParaRPr kumimoji="1" lang="en-US" altLang="ko-KR" sz="1050" kern="100" dirty="0">
              <a:solidFill>
                <a:srgbClr val="000000"/>
              </a:solidFill>
              <a:latin typeface="Open Sans" panose="020B0606030504020204" pitchFamily="34" charset="0"/>
              <a:ea typeface="MS Mincho" panose="02020609040205080304" pitchFamily="49" charset="-128"/>
              <a:cs typeface="Open Sans" panose="020B0606030504020204" pitchFamily="34" charset="0"/>
            </a:endParaRPr>
          </a:p>
          <a:p>
            <a:pPr fontAlgn="base">
              <a:spcBef>
                <a:spcPct val="0"/>
              </a:spcBef>
              <a:spcAft>
                <a:spcPct val="0"/>
              </a:spcAft>
              <a:buClr>
                <a:srgbClr val="000000"/>
              </a:buClr>
              <a:buFont typeface="Arial" panose="020B0604020202020204" pitchFamily="34" charset="0"/>
              <a:buNone/>
            </a:pPr>
            <a:endParaRPr kumimoji="1" lang="ko-KR" altLang="en-US" sz="1400" b="1" dirty="0">
              <a:solidFill>
                <a:srgbClr val="000000"/>
              </a:solidFill>
              <a:latin typeface="Arial" panose="020B0604020202020204" pitchFamily="34" charset="0"/>
              <a:ea typeface="Arial Unicode MS" panose="020B0604020202020204" pitchFamily="50" charset="-127"/>
              <a:cs typeface="Arial" panose="020B0604020202020204" pitchFamily="34" charset="0"/>
            </a:endParaRPr>
          </a:p>
        </p:txBody>
      </p:sp>
      <p:pic>
        <p:nvPicPr>
          <p:cNvPr id="4" name="그림 3"/>
          <p:cNvPicPr>
            <a:picLocks noChangeAspect="1"/>
          </p:cNvPicPr>
          <p:nvPr/>
        </p:nvPicPr>
        <p:blipFill rotWithShape="1">
          <a:blip r:embed="rId10" cstate="print">
            <a:extLst>
              <a:ext uri="{28A0092B-C50C-407E-A947-70E740481C1C}">
                <a14:useLocalDpi xmlns:a14="http://schemas.microsoft.com/office/drawing/2010/main" val="0"/>
              </a:ext>
            </a:extLst>
          </a:blip>
          <a:srcRect l="2980" t="3333" r="38462"/>
          <a:stretch/>
        </p:blipFill>
        <p:spPr>
          <a:xfrm>
            <a:off x="225683" y="2909010"/>
            <a:ext cx="2702442" cy="3088505"/>
          </a:xfrm>
          <a:prstGeom prst="rect">
            <a:avLst/>
          </a:prstGeom>
        </p:spPr>
      </p:pic>
    </p:spTree>
    <p:extLst>
      <p:ext uri="{BB962C8B-B14F-4D97-AF65-F5344CB8AC3E}">
        <p14:creationId xmlns:p14="http://schemas.microsoft.com/office/powerpoint/2010/main" val="239633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947" y="1524299"/>
            <a:ext cx="3280535" cy="4679587"/>
          </a:xfrm>
          <a:prstGeom prst="rect">
            <a:avLst/>
          </a:prstGeom>
        </p:spPr>
      </p:pic>
      <p:sp>
        <p:nvSpPr>
          <p:cNvPr id="27" name="제목 9"/>
          <p:cNvSpPr>
            <a:spLocks noGrp="1"/>
          </p:cNvSpPr>
          <p:nvPr>
            <p:ph type="title"/>
          </p:nvPr>
        </p:nvSpPr>
        <p:spPr>
          <a:xfrm>
            <a:off x="659968" y="1"/>
            <a:ext cx="8447099" cy="712788"/>
          </a:xfrm>
        </p:spPr>
        <p:txBody>
          <a:bodyPr/>
          <a:lstStyle/>
          <a:p>
            <a:r>
              <a:rPr lang="en-US" altLang="ko-KR" sz="1800" dirty="0">
                <a:latin typeface="Arial" pitchFamily="34" charset="0"/>
                <a:cs typeface="Arial" pitchFamily="34" charset="0"/>
              </a:rPr>
              <a:t>3</a:t>
            </a:r>
            <a:r>
              <a:rPr lang="en-US" altLang="ko-KR" sz="1800" dirty="0" smtClean="0">
                <a:latin typeface="Arial" pitchFamily="34" charset="0"/>
                <a:cs typeface="Arial" pitchFamily="34" charset="0"/>
              </a:rPr>
              <a:t>. The Helicity Injection System of VEST</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400" dirty="0" smtClean="0">
                <a:solidFill>
                  <a:srgbClr val="FFFF00"/>
                </a:solidFill>
                <a:latin typeface="Arial" pitchFamily="34" charset="0"/>
                <a:cs typeface="Arial" pitchFamily="34" charset="0"/>
              </a:rPr>
              <a:t>3-3 The Location of Guns</a:t>
            </a:r>
            <a:endParaRPr lang="ko-KR" altLang="en-US" sz="2400" dirty="0">
              <a:solidFill>
                <a:srgbClr val="FFFF00"/>
              </a:solidFill>
              <a:latin typeface="Arial" pitchFamily="34" charset="0"/>
              <a:cs typeface="Arial" pitchFamily="34" charset="0"/>
            </a:endParaRPr>
          </a:p>
        </p:txBody>
      </p:sp>
      <p:sp>
        <p:nvSpPr>
          <p:cNvPr id="47" name="TextBox 46"/>
          <p:cNvSpPr txBox="1"/>
          <p:nvPr/>
        </p:nvSpPr>
        <p:spPr>
          <a:xfrm>
            <a:off x="30510" y="735565"/>
            <a:ext cx="9464353" cy="1785104"/>
          </a:xfrm>
          <a:prstGeom prst="rect">
            <a:avLst/>
          </a:prstGeom>
          <a:noFill/>
        </p:spPr>
        <p:txBody>
          <a:bodyPr wrap="square" rtlCol="0">
            <a:spAutoFit/>
          </a:bodyPr>
          <a:lstStyle/>
          <a:p>
            <a:pPr fontAlgn="base">
              <a:spcBef>
                <a:spcPct val="0"/>
              </a:spcBef>
              <a:spcAft>
                <a:spcPct val="0"/>
              </a:spcAft>
            </a:pPr>
            <a:r>
              <a:rPr kumimoji="1" lang="en-US" altLang="ko-KR" b="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location of </a:t>
            </a:r>
            <a:r>
              <a:rPr kumimoji="1" lang="en-US" altLang="ko-KR"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the electron gun</a:t>
            </a:r>
            <a:endPar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spcBef>
                <a:spcPct val="0"/>
              </a:spcBef>
              <a:spcAft>
                <a:spcPct val="0"/>
              </a:spcAft>
              <a:buFont typeface="Arial" panose="020B0604020202020204" pitchFamily="34" charset="0"/>
              <a:buChar char="•"/>
            </a:pP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The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electron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gun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as a helicity injector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is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installed in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lower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chamber of VEST</a:t>
            </a:r>
          </a:p>
          <a:p>
            <a:pPr marL="285750" indent="-285750" fontAlgn="base">
              <a:spcBef>
                <a:spcPct val="0"/>
              </a:spcBef>
              <a:spcAft>
                <a:spcPct val="0"/>
              </a:spcAft>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Assembled into a stainless steel pipe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&amp; ceramic breaker</a:t>
            </a:r>
            <a:endPar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1200150" lvl="2" indent="-285750" fontAlgn="base">
              <a:spcBef>
                <a:spcPct val="0"/>
              </a:spcBef>
              <a:spcAft>
                <a:spcPct val="0"/>
              </a:spcAft>
              <a:buFont typeface="Arial" panose="020B0604020202020204" pitchFamily="34" charset="0"/>
              <a:buChar char="•"/>
            </a:pP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Wilson-seal vacuum boundary</a:t>
            </a:r>
          </a:p>
          <a:p>
            <a:pPr marL="1200150" lvl="2" indent="-285750" fontAlgn="base">
              <a:spcBef>
                <a:spcPct val="0"/>
              </a:spcBef>
              <a:spcAft>
                <a:spcPct val="0"/>
              </a:spcAft>
              <a:buFont typeface="Arial" panose="020B0604020202020204" pitchFamily="34" charset="0"/>
              <a:buChar char="•"/>
            </a:pPr>
            <a:r>
              <a:rPr kumimoji="1" lang="en-US" altLang="ko-KR"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Designed to adjust the radial location </a:t>
            </a:r>
          </a:p>
          <a:p>
            <a:pPr marL="285750" indent="-285750" fontAlgn="base">
              <a:spcBef>
                <a:spcPct val="0"/>
              </a:spcBef>
              <a:spcAft>
                <a:spcPct val="0"/>
              </a:spcAft>
              <a:buFont typeface="Arial" panose="020B0604020202020204" pitchFamily="34" charset="0"/>
              <a:buChar char="•"/>
            </a:pPr>
            <a:endParaRPr kumimoji="1" lang="ko-KR" altLang="en-US" sz="1600" kern="0" dirty="0">
              <a:solidFill>
                <a:srgbClr val="000000"/>
              </a:solidFill>
              <a:latin typeface="Open Sans" panose="020B0606030504020204" pitchFamily="34" charset="0"/>
              <a:cs typeface="Open Sans" panose="020B0606030504020204" pitchFamily="34" charset="0"/>
            </a:endParaRPr>
          </a:p>
          <a:p>
            <a:pPr marL="285750" indent="-285750" fontAlgn="base">
              <a:spcBef>
                <a:spcPct val="0"/>
              </a:spcBef>
              <a:spcAft>
                <a:spcPct val="0"/>
              </a:spcAft>
              <a:buFont typeface="Arial" panose="020B0604020202020204" pitchFamily="34" charset="0"/>
              <a:buChar char="•"/>
            </a:pPr>
            <a:endPar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8" name="그림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75" y="2161100"/>
            <a:ext cx="2720386" cy="3627181"/>
          </a:xfrm>
          <a:prstGeom prst="rect">
            <a:avLst/>
          </a:prstGeom>
        </p:spPr>
      </p:pic>
      <p:sp>
        <p:nvSpPr>
          <p:cNvPr id="38" name="자유형 37"/>
          <p:cNvSpPr/>
          <p:nvPr/>
        </p:nvSpPr>
        <p:spPr>
          <a:xfrm>
            <a:off x="6793883" y="4593715"/>
            <a:ext cx="1326338" cy="255373"/>
          </a:xfrm>
          <a:custGeom>
            <a:avLst/>
            <a:gdLst>
              <a:gd name="connsiteX0" fmla="*/ 950408 w 1326338"/>
              <a:gd name="connsiteY0" fmla="*/ 255373 h 255373"/>
              <a:gd name="connsiteX1" fmla="*/ 1279921 w 1326338"/>
              <a:gd name="connsiteY1" fmla="*/ 197708 h 255373"/>
              <a:gd name="connsiteX2" fmla="*/ 52483 w 1326338"/>
              <a:gd name="connsiteY2" fmla="*/ 98854 h 255373"/>
              <a:gd name="connsiteX3" fmla="*/ 340808 w 1326338"/>
              <a:gd name="connsiteY3" fmla="*/ 0 h 255373"/>
            </a:gdLst>
            <a:ahLst/>
            <a:cxnLst>
              <a:cxn ang="0">
                <a:pos x="connsiteX0" y="connsiteY0"/>
              </a:cxn>
              <a:cxn ang="0">
                <a:pos x="connsiteX1" y="connsiteY1"/>
              </a:cxn>
              <a:cxn ang="0">
                <a:pos x="connsiteX2" y="connsiteY2"/>
              </a:cxn>
              <a:cxn ang="0">
                <a:pos x="connsiteX3" y="connsiteY3"/>
              </a:cxn>
            </a:cxnLst>
            <a:rect l="l" t="t" r="r" b="b"/>
            <a:pathLst>
              <a:path w="1326338" h="255373">
                <a:moveTo>
                  <a:pt x="950408" y="255373"/>
                </a:moveTo>
                <a:cubicBezTo>
                  <a:pt x="1189991" y="239583"/>
                  <a:pt x="1429575" y="223794"/>
                  <a:pt x="1279921" y="197708"/>
                </a:cubicBezTo>
                <a:cubicBezTo>
                  <a:pt x="1130267" y="171622"/>
                  <a:pt x="209002" y="131805"/>
                  <a:pt x="52483" y="98854"/>
                </a:cubicBezTo>
                <a:cubicBezTo>
                  <a:pt x="-104036" y="65903"/>
                  <a:pt x="118386" y="32951"/>
                  <a:pt x="340808" y="0"/>
                </a:cubicBezTo>
              </a:path>
            </a:pathLst>
          </a:custGeom>
          <a:noFill/>
          <a:ln w="38100">
            <a:solidFill>
              <a:srgbClr val="E69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39" name="자유형 38"/>
          <p:cNvSpPr/>
          <p:nvPr/>
        </p:nvSpPr>
        <p:spPr>
          <a:xfrm>
            <a:off x="6765645" y="4228480"/>
            <a:ext cx="1377028" cy="301752"/>
          </a:xfrm>
          <a:custGeom>
            <a:avLst/>
            <a:gdLst>
              <a:gd name="connsiteX0" fmla="*/ 945694 w 1377028"/>
              <a:gd name="connsiteY0" fmla="*/ 296562 h 301752"/>
              <a:gd name="connsiteX1" fmla="*/ 1332873 w 1377028"/>
              <a:gd name="connsiteY1" fmla="*/ 280086 h 301752"/>
              <a:gd name="connsiteX2" fmla="*/ 31294 w 1377028"/>
              <a:gd name="connsiteY2" fmla="*/ 123567 h 301752"/>
              <a:gd name="connsiteX3" fmla="*/ 418473 w 1377028"/>
              <a:gd name="connsiteY3" fmla="*/ 0 h 301752"/>
            </a:gdLst>
            <a:ahLst/>
            <a:cxnLst>
              <a:cxn ang="0">
                <a:pos x="connsiteX0" y="connsiteY0"/>
              </a:cxn>
              <a:cxn ang="0">
                <a:pos x="connsiteX1" y="connsiteY1"/>
              </a:cxn>
              <a:cxn ang="0">
                <a:pos x="connsiteX2" y="connsiteY2"/>
              </a:cxn>
              <a:cxn ang="0">
                <a:pos x="connsiteX3" y="connsiteY3"/>
              </a:cxn>
            </a:cxnLst>
            <a:rect l="l" t="t" r="r" b="b"/>
            <a:pathLst>
              <a:path w="1377028" h="301752">
                <a:moveTo>
                  <a:pt x="945694" y="296562"/>
                </a:moveTo>
                <a:cubicBezTo>
                  <a:pt x="1215483" y="302740"/>
                  <a:pt x="1485273" y="308919"/>
                  <a:pt x="1332873" y="280086"/>
                </a:cubicBezTo>
                <a:cubicBezTo>
                  <a:pt x="1180473" y="251253"/>
                  <a:pt x="183694" y="170248"/>
                  <a:pt x="31294" y="123567"/>
                </a:cubicBezTo>
                <a:cubicBezTo>
                  <a:pt x="-121106" y="76886"/>
                  <a:pt x="327857" y="31578"/>
                  <a:pt x="418473" y="0"/>
                </a:cubicBezTo>
              </a:path>
            </a:pathLst>
          </a:custGeom>
          <a:noFill/>
          <a:ln w="38100">
            <a:solidFill>
              <a:srgbClr val="E69504"/>
            </a:solidFill>
            <a:headEnd type="none"/>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nvGrpSpPr>
          <p:cNvPr id="41" name="그룹 40"/>
          <p:cNvGrpSpPr/>
          <p:nvPr/>
        </p:nvGrpSpPr>
        <p:grpSpPr>
          <a:xfrm>
            <a:off x="7859880" y="3452444"/>
            <a:ext cx="870472" cy="923330"/>
            <a:chOff x="7517952" y="3404708"/>
            <a:chExt cx="870472" cy="923330"/>
          </a:xfrm>
        </p:grpSpPr>
        <p:sp>
          <p:nvSpPr>
            <p:cNvPr id="42" name="TextBox 41"/>
            <p:cNvSpPr txBox="1"/>
            <p:nvPr/>
          </p:nvSpPr>
          <p:spPr>
            <a:xfrm>
              <a:off x="7517952" y="3404708"/>
              <a:ext cx="870472" cy="923330"/>
            </a:xfrm>
            <a:prstGeom prst="rect">
              <a:avLst/>
            </a:prstGeom>
            <a:solidFill>
              <a:srgbClr val="FFC000">
                <a:alpha val="75000"/>
              </a:srgbClr>
            </a:solidFill>
          </p:spPr>
          <p:txBody>
            <a:bodyPr wrap="square" rtlCol="0">
              <a:spAutoFit/>
            </a:bodyPr>
            <a:lstStyle/>
            <a:p>
              <a:pPr fontAlgn="base">
                <a:lnSpc>
                  <a:spcPct val="150000"/>
                </a:lnSpc>
                <a:spcBef>
                  <a:spcPct val="0"/>
                </a:spcBef>
                <a:spcAft>
                  <a:spcPct val="0"/>
                </a:spcAft>
              </a:pPr>
              <a:r>
                <a:rPr kumimoji="1" lang="en-US" altLang="ko-KR" b="1" dirty="0">
                  <a:solidFill>
                    <a:srgbClr val="0000FF"/>
                  </a:solidFill>
                  <a:latin typeface="Open Sans" panose="020B0606030504020204" pitchFamily="34" charset="0"/>
                  <a:ea typeface="Open Sans" panose="020B0606030504020204" pitchFamily="34" charset="0"/>
                  <a:cs typeface="Open Sans" panose="020B0606030504020204" pitchFamily="34" charset="0"/>
                </a:rPr>
                <a:t>B</a:t>
              </a:r>
              <a:r>
                <a:rPr kumimoji="1" lang="en-US" altLang="ko-KR" b="1" baseline="-25000" dirty="0">
                  <a:solidFill>
                    <a:srgbClr val="0000FF"/>
                  </a:solidFill>
                  <a:latin typeface="Open Sans" panose="020B0606030504020204" pitchFamily="34" charset="0"/>
                  <a:ea typeface="Open Sans" panose="020B0606030504020204" pitchFamily="34" charset="0"/>
                  <a:cs typeface="Open Sans" panose="020B0606030504020204" pitchFamily="34" charset="0"/>
                </a:rPr>
                <a:t>T</a:t>
              </a:r>
              <a:r>
                <a:rPr kumimoji="1" lang="en-US" altLang="ko-KR" b="1" dirty="0">
                  <a:solidFill>
                    <a:srgbClr val="0000FF"/>
                  </a:solidFill>
                  <a:latin typeface="Open Sans" panose="020B0606030504020204" pitchFamily="34" charset="0"/>
                  <a:ea typeface="Open Sans" panose="020B0606030504020204" pitchFamily="34" charset="0"/>
                  <a:cs typeface="Open Sans" panose="020B0606030504020204" pitchFamily="34" charset="0"/>
                </a:rPr>
                <a:t> </a:t>
              </a:r>
            </a:p>
            <a:p>
              <a:pPr fontAlgn="base">
                <a:lnSpc>
                  <a:spcPct val="150000"/>
                </a:lnSpc>
                <a:spcBef>
                  <a:spcPct val="0"/>
                </a:spcBef>
                <a:spcAft>
                  <a:spcPct val="0"/>
                </a:spcAft>
              </a:pPr>
              <a:r>
                <a:rPr kumimoji="1" lang="en-US" altLang="ko-KR" b="1" dirty="0">
                  <a:solidFill>
                    <a:srgbClr val="0000FF"/>
                  </a:solidFill>
                  <a:latin typeface="Open Sans" panose="020B0606030504020204" pitchFamily="34" charset="0"/>
                  <a:ea typeface="Open Sans" panose="020B0606030504020204" pitchFamily="34" charset="0"/>
                  <a:cs typeface="Open Sans" panose="020B0606030504020204" pitchFamily="34" charset="0"/>
                </a:rPr>
                <a:t>B</a:t>
              </a:r>
              <a:r>
                <a:rPr kumimoji="1" lang="en-US" altLang="ko-KR" b="1" baseline="-25000" dirty="0">
                  <a:solidFill>
                    <a:srgbClr val="0000FF"/>
                  </a:solidFill>
                  <a:latin typeface="Open Sans" panose="020B0606030504020204" pitchFamily="34" charset="0"/>
                  <a:ea typeface="Open Sans" panose="020B0606030504020204" pitchFamily="34" charset="0"/>
                  <a:cs typeface="Open Sans" panose="020B0606030504020204" pitchFamily="34" charset="0"/>
                </a:rPr>
                <a:t>V</a:t>
              </a:r>
              <a:r>
                <a:rPr kumimoji="1" lang="en-US" altLang="ko-KR" b="1" dirty="0">
                  <a:solidFill>
                    <a:srgbClr val="0000FF"/>
                  </a:solidFill>
                  <a:latin typeface="Open Sans" panose="020B0606030504020204" pitchFamily="34" charset="0"/>
                  <a:ea typeface="Open Sans" panose="020B0606030504020204" pitchFamily="34" charset="0"/>
                  <a:cs typeface="Open Sans" panose="020B0606030504020204" pitchFamily="34" charset="0"/>
                </a:rPr>
                <a:t> </a:t>
              </a:r>
            </a:p>
          </p:txBody>
        </p:sp>
        <p:grpSp>
          <p:nvGrpSpPr>
            <p:cNvPr id="43" name="그룹 42"/>
            <p:cNvGrpSpPr/>
            <p:nvPr/>
          </p:nvGrpSpPr>
          <p:grpSpPr>
            <a:xfrm>
              <a:off x="8010883" y="3578571"/>
              <a:ext cx="296783" cy="266575"/>
              <a:chOff x="7884368" y="3258894"/>
              <a:chExt cx="288032" cy="266575"/>
            </a:xfrm>
          </p:grpSpPr>
          <p:sp>
            <p:nvSpPr>
              <p:cNvPr id="45" name="타원 44"/>
              <p:cNvSpPr/>
              <p:nvPr/>
            </p:nvSpPr>
            <p:spPr bwMode="auto">
              <a:xfrm>
                <a:off x="7884368" y="3258894"/>
                <a:ext cx="288032" cy="266575"/>
              </a:xfrm>
              <a:prstGeom prst="ellipse">
                <a:avLst/>
              </a:prstGeom>
              <a:noFill/>
              <a:ln w="38100" cap="flat" cmpd="sng" algn="ctr">
                <a:solidFill>
                  <a:srgbClr val="0000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1" lang="ko-KR" altLang="en-US" sz="1400" b="1">
                  <a:solidFill>
                    <a:srgbClr val="000000"/>
                  </a:solidFill>
                  <a:latin typeface="Arial" charset="0"/>
                </a:endParaRPr>
              </a:p>
            </p:txBody>
          </p:sp>
          <p:sp>
            <p:nvSpPr>
              <p:cNvPr id="46" name="곱셈 기호 45"/>
              <p:cNvSpPr/>
              <p:nvPr/>
            </p:nvSpPr>
            <p:spPr bwMode="auto">
              <a:xfrm>
                <a:off x="7900719" y="3274637"/>
                <a:ext cx="255779" cy="235611"/>
              </a:xfrm>
              <a:prstGeom prst="mathMultiply">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1" lang="ko-KR" altLang="en-US" sz="1400" b="1">
                  <a:solidFill>
                    <a:srgbClr val="000000"/>
                  </a:solidFill>
                  <a:latin typeface="Arial" charset="0"/>
                </a:endParaRPr>
              </a:p>
            </p:txBody>
          </p:sp>
        </p:grpSp>
        <p:cxnSp>
          <p:nvCxnSpPr>
            <p:cNvPr id="44" name="직선 화살표 연결선 43"/>
            <p:cNvCxnSpPr/>
            <p:nvPr/>
          </p:nvCxnSpPr>
          <p:spPr>
            <a:xfrm flipV="1">
              <a:off x="8159512" y="3989162"/>
              <a:ext cx="0" cy="280109"/>
            </a:xfrm>
            <a:prstGeom prst="straightConnector1">
              <a:avLst/>
            </a:prstGeom>
            <a:ln>
              <a:solidFill>
                <a:srgbClr val="0000CC"/>
              </a:solidFill>
              <a:headEnd type="triangle"/>
              <a:tailEnd type="none"/>
            </a:ln>
          </p:spPr>
          <p:style>
            <a:lnRef idx="3">
              <a:schemeClr val="accent2"/>
            </a:lnRef>
            <a:fillRef idx="0">
              <a:schemeClr val="accent2"/>
            </a:fillRef>
            <a:effectRef idx="2">
              <a:schemeClr val="accent2"/>
            </a:effectRef>
            <a:fontRef idx="minor">
              <a:schemeClr val="tx1"/>
            </a:fontRef>
          </p:style>
        </p:cxnSp>
      </p:grpSp>
      <p:cxnSp>
        <p:nvCxnSpPr>
          <p:cNvPr id="50" name="직선 화살표 연결선 49"/>
          <p:cNvCxnSpPr/>
          <p:nvPr/>
        </p:nvCxnSpPr>
        <p:spPr>
          <a:xfrm>
            <a:off x="5746947" y="5339173"/>
            <a:ext cx="617981" cy="0"/>
          </a:xfrm>
          <a:prstGeom prst="straightConnector1">
            <a:avLst/>
          </a:prstGeom>
          <a:ln>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1" name="직선 화살표 연결선 50"/>
          <p:cNvCxnSpPr/>
          <p:nvPr/>
        </p:nvCxnSpPr>
        <p:spPr>
          <a:xfrm flipH="1" flipV="1">
            <a:off x="5279566" y="4622210"/>
            <a:ext cx="703836" cy="416607"/>
          </a:xfrm>
          <a:prstGeom prst="straightConnector1">
            <a:avLst/>
          </a:prstGeom>
          <a:ln>
            <a:solidFill>
              <a:schemeClr val="tx1"/>
            </a:solidFill>
            <a:tailEnd type="triangle"/>
          </a:ln>
        </p:spPr>
        <p:style>
          <a:lnRef idx="3">
            <a:schemeClr val="accent2"/>
          </a:lnRef>
          <a:fillRef idx="0">
            <a:schemeClr val="accent2"/>
          </a:fillRef>
          <a:effectRef idx="2">
            <a:schemeClr val="accent2"/>
          </a:effectRef>
          <a:fontRef idx="minor">
            <a:schemeClr val="tx1"/>
          </a:fontRef>
        </p:style>
      </p:cxnSp>
      <p:sp>
        <p:nvSpPr>
          <p:cNvPr id="54" name="TextBox 53"/>
          <p:cNvSpPr txBox="1"/>
          <p:nvPr/>
        </p:nvSpPr>
        <p:spPr>
          <a:xfrm>
            <a:off x="291011" y="5825371"/>
            <a:ext cx="3088713" cy="553998"/>
          </a:xfrm>
          <a:prstGeom prst="rect">
            <a:avLst/>
          </a:prstGeom>
          <a:noFill/>
        </p:spPr>
        <p:txBody>
          <a:bodyPr wrap="square" rtlCol="0">
            <a:spAutoFit/>
          </a:bodyPr>
          <a:lstStyle/>
          <a:p>
            <a:pPr algn="ctr" fontAlgn="base" latinLnBrk="0">
              <a:spcBef>
                <a:spcPct val="0"/>
              </a:spcBef>
              <a:spcAft>
                <a:spcPct val="0"/>
              </a:spcAft>
              <a:defRPr/>
            </a:pPr>
            <a:r>
              <a:rPr kumimoji="1" lang="en-US" altLang="ko-KR"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Upper Single Gun Operation</a:t>
            </a:r>
          </a:p>
          <a:p>
            <a:pPr algn="ctr" fontAlgn="base" latinLnBrk="0">
              <a:spcBef>
                <a:spcPct val="0"/>
              </a:spcBef>
              <a:spcAft>
                <a:spcPct val="0"/>
              </a:spcAft>
              <a:defRPr/>
            </a:pPr>
            <a:r>
              <a:rPr kumimoji="1" lang="en-US" altLang="ko-KR" sz="14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Electron current of ~1.2 kA </a:t>
            </a:r>
            <a:endParaRPr kumimoji="1" lang="ko-KR" altLang="en-US" sz="1400" b="1" kern="0" dirty="0">
              <a:solidFill>
                <a:srgbClr val="000000"/>
              </a:solidFill>
              <a:latin typeface="Open Sans" panose="020B0606030504020204" pitchFamily="34" charset="0"/>
              <a:cs typeface="Open Sans" panose="020B0606030504020204" pitchFamily="34" charset="0"/>
            </a:endParaRPr>
          </a:p>
        </p:txBody>
      </p:sp>
      <p:sp>
        <p:nvSpPr>
          <p:cNvPr id="60" name="TextBox 59"/>
          <p:cNvSpPr txBox="1"/>
          <p:nvPr/>
        </p:nvSpPr>
        <p:spPr>
          <a:xfrm>
            <a:off x="4381437" y="5478782"/>
            <a:ext cx="1336292" cy="769441"/>
          </a:xfrm>
          <a:prstGeom prst="rect">
            <a:avLst/>
          </a:prstGeom>
          <a:noFill/>
        </p:spPr>
        <p:txBody>
          <a:bodyPr wrap="square" rtlCol="0">
            <a:spAutoFit/>
          </a:bodyPr>
          <a:lstStyle/>
          <a:p>
            <a:pPr fontAlgn="base">
              <a:spcBef>
                <a:spcPct val="0"/>
              </a:spcBef>
              <a:spcAft>
                <a:spcPct val="0"/>
              </a:spcAft>
            </a:pP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Lower Gun</a:t>
            </a:r>
          </a:p>
          <a:p>
            <a:pPr fontAlgn="base">
              <a:spcBef>
                <a:spcPct val="0"/>
              </a:spcBef>
              <a:spcAft>
                <a:spcPct val="0"/>
              </a:spcAft>
            </a:pPr>
            <a:r>
              <a:rPr kumimoji="1" lang="en-US" altLang="ko-KR" sz="1400" b="1" dirty="0">
                <a:latin typeface="Open Sans" panose="020B0606030504020204" pitchFamily="34" charset="0"/>
                <a:ea typeface="Open Sans" panose="020B0606030504020204" pitchFamily="34" charset="0"/>
                <a:cs typeface="Open Sans" panose="020B0606030504020204" pitchFamily="34" charset="0"/>
              </a:rPr>
              <a:t>Z = - 0.98 </a:t>
            </a:r>
            <a:r>
              <a:rPr kumimoji="1" lang="en-US" altLang="ko-KR" sz="1400" b="1" dirty="0" smtClean="0">
                <a:latin typeface="Open Sans" panose="020B0606030504020204" pitchFamily="34" charset="0"/>
                <a:ea typeface="Open Sans" panose="020B0606030504020204" pitchFamily="34" charset="0"/>
                <a:cs typeface="Open Sans" panose="020B0606030504020204" pitchFamily="34" charset="0"/>
              </a:rPr>
              <a:t>m</a:t>
            </a:r>
          </a:p>
          <a:p>
            <a:pPr fontAlgn="base">
              <a:spcBef>
                <a:spcPct val="0"/>
              </a:spcBef>
              <a:spcAft>
                <a:spcPct val="0"/>
              </a:spcAft>
            </a:pPr>
            <a:r>
              <a:rPr kumimoji="1" lang="en-US" altLang="ko-KR" sz="1400" b="1" dirty="0" smtClean="0">
                <a:latin typeface="Open Sans" panose="020B0606030504020204" pitchFamily="34" charset="0"/>
                <a:ea typeface="Open Sans" panose="020B0606030504020204" pitchFamily="34" charset="0"/>
                <a:cs typeface="Open Sans" panose="020B0606030504020204" pitchFamily="34" charset="0"/>
              </a:rPr>
              <a:t>R =   0.25 m</a:t>
            </a:r>
            <a:endParaRPr kumimoji="1" lang="ko-KR" altLang="en-US" sz="1400" b="1" dirty="0" smtClean="0">
              <a:latin typeface="Open Sans" panose="020B0606030504020204" pitchFamily="34" charset="0"/>
              <a:cs typeface="Open Sans" panose="020B0606030504020204" pitchFamily="34" charset="0"/>
            </a:endParaRPr>
          </a:p>
        </p:txBody>
      </p:sp>
      <p:pic>
        <p:nvPicPr>
          <p:cNvPr id="4" name="그림 3"/>
          <p:cNvPicPr>
            <a:picLocks noChangeAspect="1"/>
          </p:cNvPicPr>
          <p:nvPr/>
        </p:nvPicPr>
        <p:blipFill rotWithShape="1">
          <a:blip r:embed="rId5"/>
          <a:srcRect b="20727"/>
          <a:stretch/>
        </p:blipFill>
        <p:spPr>
          <a:xfrm>
            <a:off x="3771919" y="2563434"/>
            <a:ext cx="1328264" cy="2260632"/>
          </a:xfrm>
          <a:prstGeom prst="rect">
            <a:avLst/>
          </a:prstGeom>
        </p:spPr>
      </p:pic>
    </p:spTree>
    <p:extLst>
      <p:ext uri="{BB962C8B-B14F-4D97-AF65-F5344CB8AC3E}">
        <p14:creationId xmlns:p14="http://schemas.microsoft.com/office/powerpoint/2010/main" val="4293422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제목 9"/>
          <p:cNvSpPr txBox="1">
            <a:spLocks/>
          </p:cNvSpPr>
          <p:nvPr/>
        </p:nvSpPr>
        <p:spPr>
          <a:xfrm>
            <a:off x="659968" y="1"/>
            <a:ext cx="8447099" cy="712788"/>
          </a:xfrm>
          <a:prstGeom prst="rect">
            <a:avLst/>
          </a:prstGeom>
        </p:spPr>
        <p:txBody>
          <a:bodyPr anchor="b"/>
          <a:lstStyle>
            <a:lvl1pPr algn="l" rtl="0" eaLnBrk="0" fontAlgn="base" latinLnBrk="1" hangingPunct="0">
              <a:spcBef>
                <a:spcPct val="0"/>
              </a:spcBef>
              <a:spcAft>
                <a:spcPct val="0"/>
              </a:spcAft>
              <a:defRPr kumimoji="1" sz="2000" b="1">
                <a:solidFill>
                  <a:schemeClr val="bg1"/>
                </a:solidFill>
                <a:latin typeface="+mj-lt"/>
                <a:ea typeface="+mj-ea"/>
                <a:cs typeface="+mj-cs"/>
              </a:defRPr>
            </a:lvl1pPr>
            <a:lvl2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2pPr>
            <a:lvl3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3pPr>
            <a:lvl4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4pPr>
            <a:lvl5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5pPr>
            <a:lvl6pPr marL="457200" algn="l" rtl="0" fontAlgn="base" latinLnBrk="1">
              <a:spcBef>
                <a:spcPct val="0"/>
              </a:spcBef>
              <a:spcAft>
                <a:spcPct val="0"/>
              </a:spcAft>
              <a:defRPr kumimoji="1" sz="2000" b="1">
                <a:solidFill>
                  <a:schemeClr val="tx2"/>
                </a:solidFill>
                <a:latin typeface="Tahoma" pitchFamily="34" charset="0"/>
                <a:ea typeface="굴림" pitchFamily="50" charset="-127"/>
              </a:defRPr>
            </a:lvl6pPr>
            <a:lvl7pPr marL="914400" algn="l" rtl="0" fontAlgn="base" latinLnBrk="1">
              <a:spcBef>
                <a:spcPct val="0"/>
              </a:spcBef>
              <a:spcAft>
                <a:spcPct val="0"/>
              </a:spcAft>
              <a:defRPr kumimoji="1" sz="2000" b="1">
                <a:solidFill>
                  <a:schemeClr val="tx2"/>
                </a:solidFill>
                <a:latin typeface="Tahoma" pitchFamily="34" charset="0"/>
                <a:ea typeface="굴림" pitchFamily="50" charset="-127"/>
              </a:defRPr>
            </a:lvl7pPr>
            <a:lvl8pPr marL="1371600" algn="l" rtl="0" fontAlgn="base" latinLnBrk="1">
              <a:spcBef>
                <a:spcPct val="0"/>
              </a:spcBef>
              <a:spcAft>
                <a:spcPct val="0"/>
              </a:spcAft>
              <a:defRPr kumimoji="1" sz="2000" b="1">
                <a:solidFill>
                  <a:schemeClr val="tx2"/>
                </a:solidFill>
                <a:latin typeface="Tahoma" pitchFamily="34" charset="0"/>
                <a:ea typeface="굴림" pitchFamily="50" charset="-127"/>
              </a:defRPr>
            </a:lvl8pPr>
            <a:lvl9pPr marL="1828800" algn="l" rtl="0" fontAlgn="base" latinLnBrk="1">
              <a:spcBef>
                <a:spcPct val="0"/>
              </a:spcBef>
              <a:spcAft>
                <a:spcPct val="0"/>
              </a:spcAft>
              <a:defRPr kumimoji="1" sz="2000" b="1">
                <a:solidFill>
                  <a:schemeClr val="tx2"/>
                </a:solidFill>
                <a:latin typeface="Tahoma" pitchFamily="34" charset="0"/>
                <a:ea typeface="굴림" pitchFamily="50" charset="-127"/>
              </a:defRPr>
            </a:lvl9pPr>
          </a:lstStyle>
          <a:p>
            <a:r>
              <a:rPr lang="en-US" altLang="ko-KR" sz="1600" kern="0" dirty="0" smtClean="0">
                <a:solidFill>
                  <a:srgbClr val="FFFFFF"/>
                </a:solidFill>
                <a:latin typeface="Arial" pitchFamily="34" charset="0"/>
                <a:cs typeface="Arial" pitchFamily="34" charset="0"/>
              </a:rPr>
              <a:t>4. Results and Discussions</a:t>
            </a:r>
            <a:br>
              <a:rPr lang="en-US" altLang="ko-KR" sz="1600" kern="0" dirty="0" smtClean="0">
                <a:solidFill>
                  <a:srgbClr val="FFFFFF"/>
                </a:solidFill>
                <a:latin typeface="Arial" pitchFamily="34" charset="0"/>
                <a:cs typeface="Arial" pitchFamily="34" charset="0"/>
              </a:rPr>
            </a:br>
            <a:r>
              <a:rPr lang="en-US" altLang="ko-KR" sz="2600" kern="0" dirty="0" smtClean="0">
                <a:solidFill>
                  <a:srgbClr val="FFFF00"/>
                </a:solidFill>
                <a:latin typeface="Arial" pitchFamily="34" charset="0"/>
                <a:cs typeface="Arial" pitchFamily="34" charset="0"/>
              </a:rPr>
              <a:t>4-1 3 Stage of DC helicity injection w/ Electron gun</a:t>
            </a:r>
            <a:r>
              <a:rPr lang="en-US" altLang="ko-KR" sz="1800" kern="0" dirty="0" smtClean="0">
                <a:solidFill>
                  <a:srgbClr val="FFFF00"/>
                </a:solidFill>
                <a:latin typeface="Arial" pitchFamily="34" charset="0"/>
                <a:cs typeface="Arial" pitchFamily="34" charset="0"/>
              </a:rPr>
              <a:t>[*</a:t>
            </a:r>
            <a:r>
              <a:rPr lang="en-US" altLang="ko-KR" sz="1800" kern="0" dirty="0">
                <a:solidFill>
                  <a:srgbClr val="FFFF00"/>
                </a:solidFill>
                <a:latin typeface="Arial" pitchFamily="34" charset="0"/>
                <a:cs typeface="Arial" pitchFamily="34" charset="0"/>
              </a:rPr>
              <a:t>]</a:t>
            </a:r>
            <a:endParaRPr lang="en-US" altLang="ko-KR" sz="2600" kern="0" dirty="0" smtClean="0">
              <a:solidFill>
                <a:srgbClr val="FFFF00"/>
              </a:solidFill>
              <a:latin typeface="Arial" pitchFamily="34" charset="0"/>
              <a:cs typeface="Arial" pitchFamily="34" charset="0"/>
            </a:endParaRPr>
          </a:p>
        </p:txBody>
      </p:sp>
      <p:sp>
        <p:nvSpPr>
          <p:cNvPr id="2" name="TextBox 1"/>
          <p:cNvSpPr txBox="1"/>
          <p:nvPr/>
        </p:nvSpPr>
        <p:spPr>
          <a:xfrm>
            <a:off x="387549" y="1071548"/>
            <a:ext cx="6013251" cy="954107"/>
          </a:xfrm>
          <a:prstGeom prst="rect">
            <a:avLst/>
          </a:prstGeom>
          <a:noFill/>
        </p:spPr>
        <p:txBody>
          <a:bodyPr wrap="square" rtlCol="0">
            <a:spAutoFit/>
          </a:bodyPr>
          <a:lstStyle/>
          <a:p>
            <a:pPr marL="342900" indent="-342900" fontAlgn="base">
              <a:spcBef>
                <a:spcPct val="0"/>
              </a:spcBef>
              <a:spcAft>
                <a:spcPct val="0"/>
              </a:spcAft>
              <a:buFontTx/>
              <a:buAutoNum type="arabicPeriod"/>
            </a:pPr>
            <a:r>
              <a:rPr kumimoji="1" lang="en-US" altLang="ko-KR"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Initial injection</a:t>
            </a:r>
          </a:p>
          <a:p>
            <a:pPr marL="285750" indent="-285750" fontAlgn="base">
              <a:spcBef>
                <a:spcPct val="0"/>
              </a:spcBef>
              <a:spcAft>
                <a:spcPct val="0"/>
              </a:spcAft>
              <a:buFont typeface="Arial" panose="020B0604020202020204" pitchFamily="34" charset="0"/>
              <a:buChar char="•"/>
            </a:pPr>
            <a:r>
              <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Simple geometric </a:t>
            </a:r>
            <a:r>
              <a:rPr kumimoji="1" lang="en-US" altLang="ko-KR"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stacking : Helical structure</a:t>
            </a:r>
            <a:endPar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fontAlgn="base">
              <a:spcBef>
                <a:spcPct val="0"/>
              </a:spcBef>
              <a:spcAft>
                <a:spcPct val="0"/>
              </a:spcAft>
              <a:buFont typeface="Arial" panose="020B0604020202020204" pitchFamily="34" charset="0"/>
              <a:buChar char="•"/>
            </a:pPr>
            <a:r>
              <a:rPr kumimoji="1" lang="en-US" altLang="ko-KR"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Injection current flows along the field </a:t>
            </a:r>
            <a:r>
              <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lines</a:t>
            </a:r>
          </a:p>
        </p:txBody>
      </p:sp>
      <p:sp>
        <p:nvSpPr>
          <p:cNvPr id="42" name="TextBox 41"/>
          <p:cNvSpPr txBox="1"/>
          <p:nvPr/>
        </p:nvSpPr>
        <p:spPr>
          <a:xfrm>
            <a:off x="387549" y="2389760"/>
            <a:ext cx="6461781" cy="954107"/>
          </a:xfrm>
          <a:prstGeom prst="rect">
            <a:avLst/>
          </a:prstGeom>
          <a:noFill/>
        </p:spPr>
        <p:txBody>
          <a:bodyPr wrap="square" rtlCol="0">
            <a:spAutoFit/>
          </a:bodyPr>
          <a:lstStyle/>
          <a:p>
            <a:pPr fontAlgn="base">
              <a:spcBef>
                <a:spcPct val="0"/>
              </a:spcBef>
              <a:spcAft>
                <a:spcPct val="0"/>
              </a:spcAft>
            </a:pPr>
            <a:r>
              <a:rPr kumimoji="1" lang="en-US" altLang="ko-KR"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2. Filament Reconnection</a:t>
            </a:r>
          </a:p>
          <a:p>
            <a:pPr marL="285750" indent="-285750" fontAlgn="base">
              <a:spcBef>
                <a:spcPct val="0"/>
              </a:spcBef>
              <a:spcAft>
                <a:spcPct val="0"/>
              </a:spcAft>
              <a:buFont typeface="Arial" panose="020B0604020202020204" pitchFamily="34" charset="0"/>
              <a:buChar char="•"/>
            </a:pPr>
            <a:r>
              <a:rPr kumimoji="1" lang="en-US" altLang="ko-KR" dirty="0">
                <a:solidFill>
                  <a:srgbClr val="000000"/>
                </a:solidFill>
                <a:latin typeface="Open Sans" panose="020B0606030504020204" pitchFamily="34" charset="0"/>
                <a:ea typeface="Open Sans" panose="020B0606030504020204" pitchFamily="34" charset="0"/>
                <a:cs typeface="Open Sans" panose="020B0606030504020204" pitchFamily="34" charset="0"/>
              </a:rPr>
              <a:t>Uniform shell plasma formation</a:t>
            </a:r>
          </a:p>
          <a:p>
            <a:pPr marL="285750" indent="-285750" fontAlgn="base">
              <a:spcBef>
                <a:spcPct val="0"/>
              </a:spcBef>
              <a:spcAft>
                <a:spcPct val="0"/>
              </a:spcAft>
              <a:buFont typeface="Arial" panose="020B0604020202020204" pitchFamily="34" charset="0"/>
              <a:buChar char="•"/>
            </a:pPr>
            <a:r>
              <a:rPr kumimoji="1" lang="en-US" altLang="ko-KR" dirty="0" smtClean="0">
                <a:solidFill>
                  <a:srgbClr val="00701B"/>
                </a:solidFill>
                <a:latin typeface="Open Sans" panose="020B0606030504020204" pitchFamily="34" charset="0"/>
                <a:ea typeface="Open Sans" panose="020B0606030504020204" pitchFamily="34" charset="0"/>
                <a:cs typeface="Open Sans" panose="020B0606030504020204" pitchFamily="34" charset="0"/>
              </a:rPr>
              <a:t>Very dynamic plasma state </a:t>
            </a:r>
            <a:r>
              <a:rPr kumimoji="1" lang="en-US" altLang="ko-KR" sz="1400" b="1" dirty="0" smtClean="0">
                <a:solidFill>
                  <a:srgbClr val="00701B"/>
                </a:solidFill>
                <a:latin typeface="Open Sans" panose="020B0606030504020204" pitchFamily="34" charset="0"/>
                <a:ea typeface="Open Sans" panose="020B0606030504020204" pitchFamily="34" charset="0"/>
                <a:cs typeface="Open Sans" panose="020B0606030504020204" pitchFamily="34" charset="0"/>
              </a:rPr>
              <a:t>~ </a:t>
            </a:r>
            <a:r>
              <a:rPr kumimoji="1" lang="en-US" altLang="ko-KR" sz="1400" b="1" dirty="0">
                <a:solidFill>
                  <a:srgbClr val="00701B"/>
                </a:solidFill>
                <a:latin typeface="Open Sans" panose="020B0606030504020204" pitchFamily="34" charset="0"/>
                <a:ea typeface="Open Sans" panose="020B0606030504020204" pitchFamily="34" charset="0"/>
                <a:cs typeface="Open Sans" panose="020B0606030504020204" pitchFamily="34" charset="0"/>
              </a:rPr>
              <a:t>Injection voltage and Current</a:t>
            </a:r>
          </a:p>
        </p:txBody>
      </p:sp>
      <p:sp>
        <p:nvSpPr>
          <p:cNvPr id="44" name="TextBox 43"/>
          <p:cNvSpPr txBox="1"/>
          <p:nvPr/>
        </p:nvSpPr>
        <p:spPr>
          <a:xfrm>
            <a:off x="387549" y="4725144"/>
            <a:ext cx="4688507" cy="677108"/>
          </a:xfrm>
          <a:prstGeom prst="rect">
            <a:avLst/>
          </a:prstGeom>
          <a:noFill/>
        </p:spPr>
        <p:txBody>
          <a:bodyPr wrap="square" rtlCol="0">
            <a:spAutoFit/>
          </a:bodyPr>
          <a:lstStyle/>
          <a:p>
            <a:pPr fontAlgn="base">
              <a:spcBef>
                <a:spcPct val="0"/>
              </a:spcBef>
              <a:spcAft>
                <a:spcPct val="0"/>
              </a:spcAft>
            </a:pPr>
            <a:r>
              <a:rPr kumimoji="1" lang="en-US" altLang="ko-KR"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3. Relaxation to tokamak-like state</a:t>
            </a:r>
          </a:p>
          <a:p>
            <a:pPr marL="285750" indent="-285750" fontAlgn="base">
              <a:spcBef>
                <a:spcPct val="0"/>
              </a:spcBef>
              <a:spcAft>
                <a:spcPct val="0"/>
              </a:spcAft>
              <a:buFont typeface="Arial" panose="020B0604020202020204" pitchFamily="34" charset="0"/>
              <a:buChar char="•"/>
            </a:pPr>
            <a:r>
              <a:rPr kumimoji="1" lang="en-US" altLang="ko-KR" b="1" dirty="0">
                <a:solidFill>
                  <a:srgbClr val="00701B"/>
                </a:solidFill>
                <a:latin typeface="Open Sans" panose="020B0606030504020204" pitchFamily="34" charset="0"/>
                <a:ea typeface="Open Sans" panose="020B0606030504020204" pitchFamily="34" charset="0"/>
                <a:cs typeface="Open Sans" panose="020B0606030504020204" pitchFamily="34" charset="0"/>
              </a:rPr>
              <a:t>Closed flux surface</a:t>
            </a:r>
            <a:endParaRPr kumimoji="1" lang="ko-KR" altLang="en-US" sz="1600" b="1" dirty="0">
              <a:solidFill>
                <a:srgbClr val="00701B"/>
              </a:solidFill>
              <a:latin typeface="Open Sans" panose="020B0606030504020204" pitchFamily="34" charset="0"/>
              <a:cs typeface="Open Sans" panose="020B0606030504020204" pitchFamily="34" charset="0"/>
            </a:endParaRPr>
          </a:p>
        </p:txBody>
      </p:sp>
      <p:sp>
        <p:nvSpPr>
          <p:cNvPr id="46" name="Rectangle 9"/>
          <p:cNvSpPr>
            <a:spLocks noChangeArrowheads="1"/>
          </p:cNvSpPr>
          <p:nvPr/>
        </p:nvSpPr>
        <p:spPr bwMode="auto">
          <a:xfrm>
            <a:off x="659968" y="6403433"/>
            <a:ext cx="9079581" cy="454567"/>
          </a:xfrm>
          <a:prstGeom prst="rect">
            <a:avLst/>
          </a:prstGeom>
          <a:noFill/>
          <a:ln>
            <a:noFill/>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25282">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747" tIns="45039" rIns="90747" bIns="45039"/>
          <a:lstStyle>
            <a:lvl1pPr defTabSz="898525" latinLnBrk="1">
              <a:lnSpc>
                <a:spcPct val="110000"/>
              </a:lnSpc>
              <a:buClr>
                <a:schemeClr val="tx1"/>
              </a:buClr>
              <a:buFont typeface="Arial" panose="020B0604020202020204" pitchFamily="34" charset="0"/>
              <a:buChar char="•"/>
              <a:defRPr sz="3200">
                <a:solidFill>
                  <a:schemeClr val="tx1"/>
                </a:solidFill>
                <a:latin typeface="굴림" panose="020B0600000101010101" pitchFamily="50" charset="-127"/>
                <a:ea typeface="굴림" panose="020B0600000101010101" pitchFamily="50" charset="-127"/>
                <a:sym typeface="굴림" panose="020B0600000101010101" pitchFamily="50" charset="-127"/>
              </a:defRPr>
            </a:lvl1pPr>
            <a:lvl2pPr marL="742950" indent="-285750" defTabSz="898525" latinLnBrk="1">
              <a:lnSpc>
                <a:spcPct val="110000"/>
              </a:lnSpc>
              <a:buFont typeface="Arial" panose="020B0604020202020204" pitchFamily="34" charset="0"/>
              <a:buChar char="–"/>
              <a:defRPr sz="2800">
                <a:solidFill>
                  <a:schemeClr val="tx1"/>
                </a:solidFill>
                <a:latin typeface="굴림" panose="020B0600000101010101" pitchFamily="50" charset="-127"/>
                <a:ea typeface="굴림" panose="020B0600000101010101" pitchFamily="50" charset="-127"/>
                <a:sym typeface="굴림" panose="020B0600000101010101" pitchFamily="50" charset="-127"/>
              </a:defRPr>
            </a:lvl2pPr>
            <a:lvl3pPr marL="1143000" indent="-228600" defTabSz="898525" latinLnBrk="1">
              <a:lnSpc>
                <a:spcPct val="110000"/>
              </a:lnSpc>
              <a:buClr>
                <a:schemeClr val="tx1"/>
              </a:buClr>
              <a:buFont typeface="Arial" panose="020B0604020202020204" pitchFamily="34" charset="0"/>
              <a:buChar char="•"/>
              <a:defRPr sz="2400">
                <a:solidFill>
                  <a:schemeClr val="tx1"/>
                </a:solidFill>
                <a:latin typeface="굴림" panose="020B0600000101010101" pitchFamily="50" charset="-127"/>
                <a:ea typeface="굴림" panose="020B0600000101010101" pitchFamily="50" charset="-127"/>
                <a:sym typeface="굴림" panose="020B0600000101010101" pitchFamily="50" charset="-127"/>
              </a:defRPr>
            </a:lvl3pPr>
            <a:lvl4pPr marL="16002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4pPr>
            <a:lvl5pPr marL="2057400" indent="-228600" defTabSz="898525" latinLnBrk="1">
              <a:lnSpc>
                <a:spcPct val="110000"/>
              </a:lnSpc>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5pPr>
            <a:lvl6pPr marL="25146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6pPr>
            <a:lvl7pPr marL="29718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7pPr>
            <a:lvl8pPr marL="34290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8pPr>
            <a:lvl9pPr marL="3886200" indent="-228600" defTabSz="898525" eaLnBrk="0" fontAlgn="base" hangingPunct="0">
              <a:lnSpc>
                <a:spcPct val="110000"/>
              </a:lnSpc>
              <a:spcBef>
                <a:spcPct val="0"/>
              </a:spcBef>
              <a:spcAft>
                <a:spcPct val="0"/>
              </a:spcAft>
              <a:buFont typeface="Arial" panose="020B0604020202020204" pitchFamily="34" charset="0"/>
              <a:buChar char="»"/>
              <a:defRPr sz="2000">
                <a:solidFill>
                  <a:schemeClr val="tx1"/>
                </a:solidFill>
                <a:latin typeface="굴림" panose="020B0600000101010101" pitchFamily="50" charset="-127"/>
                <a:ea typeface="굴림" panose="020B0600000101010101" pitchFamily="50" charset="-127"/>
                <a:sym typeface="굴림" panose="020B0600000101010101" pitchFamily="50" charset="-127"/>
              </a:defRPr>
            </a:lvl9pPr>
          </a:lstStyle>
          <a:p>
            <a:pPr fontAlgn="base">
              <a:spcBef>
                <a:spcPct val="0"/>
              </a:spcBef>
              <a:spcAft>
                <a:spcPct val="0"/>
              </a:spcAft>
              <a:buClr>
                <a:srgbClr val="000000"/>
              </a:buClr>
              <a:buFont typeface="Arial" panose="020B0604020202020204" pitchFamily="34" charset="0"/>
              <a:buNone/>
            </a:pPr>
            <a:r>
              <a:rPr kumimoji="1" lang="en-US" altLang="ko-KR" sz="1100" b="1" dirty="0" smtClean="0">
                <a:solidFill>
                  <a:srgbClr val="000000"/>
                </a:solidFill>
                <a:latin typeface="Arial Unicode MS" pitchFamily="50" charset="-127"/>
                <a:ea typeface="Arial Unicode MS" pitchFamily="50" charset="-127"/>
                <a:cs typeface="Arial Unicode MS" pitchFamily="50" charset="-127"/>
              </a:rPr>
              <a:t>[*]</a:t>
            </a:r>
            <a:r>
              <a:rPr kumimoji="1" lang="en-US" altLang="ko-KR" sz="11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 </a:t>
            </a:r>
            <a:r>
              <a:rPr kumimoji="1" lang="en-US" altLang="ko-KR" sz="1100" dirty="0">
                <a:solidFill>
                  <a:srgbClr val="000000"/>
                </a:solidFill>
              </a:rPr>
              <a:t>N.W. </a:t>
            </a:r>
            <a:r>
              <a:rPr kumimoji="1" lang="en-US" altLang="ko-KR" sz="1100" dirty="0" err="1">
                <a:solidFill>
                  <a:srgbClr val="000000"/>
                </a:solidFill>
              </a:rPr>
              <a:t>Eidietis</a:t>
            </a:r>
            <a:r>
              <a:rPr kumimoji="1" lang="en-US" altLang="ko-KR" sz="1100" dirty="0">
                <a:solidFill>
                  <a:srgbClr val="000000"/>
                </a:solidFill>
              </a:rPr>
              <a:t>, APS-DPP, Denver, CO, October 2005</a:t>
            </a:r>
            <a:endParaRPr kumimoji="1" lang="en-US" altLang="ko-KR" sz="11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cxnSp>
        <p:nvCxnSpPr>
          <p:cNvPr id="5" name="직선 연결선 4"/>
          <p:cNvCxnSpPr/>
          <p:nvPr/>
        </p:nvCxnSpPr>
        <p:spPr>
          <a:xfrm>
            <a:off x="180949" y="4361039"/>
            <a:ext cx="8855547" cy="0"/>
          </a:xfrm>
          <a:prstGeom prst="line">
            <a:avLst/>
          </a:prstGeom>
          <a:ln>
            <a:solidFill>
              <a:schemeClr val="bg2">
                <a:lumMod val="50000"/>
              </a:schemeClr>
            </a:solidFill>
            <a:prstDash val="dash"/>
            <a:tailEnd type="none"/>
          </a:ln>
        </p:spPr>
        <p:style>
          <a:lnRef idx="3">
            <a:schemeClr val="accent2"/>
          </a:lnRef>
          <a:fillRef idx="0">
            <a:schemeClr val="accent2"/>
          </a:fillRef>
          <a:effectRef idx="2">
            <a:schemeClr val="accent2"/>
          </a:effectRef>
          <a:fontRef idx="minor">
            <a:schemeClr val="tx1"/>
          </a:fontRef>
        </p:style>
      </p:cxnSp>
      <p:cxnSp>
        <p:nvCxnSpPr>
          <p:cNvPr id="7" name="직선 화살표 연결선 6"/>
          <p:cNvCxnSpPr/>
          <p:nvPr/>
        </p:nvCxnSpPr>
        <p:spPr>
          <a:xfrm flipV="1">
            <a:off x="8964488" y="3217240"/>
            <a:ext cx="0" cy="1008112"/>
          </a:xfrm>
          <a:prstGeom prst="straightConnector1">
            <a:avLst/>
          </a:prstGeom>
          <a:ln w="63500">
            <a:solidFill>
              <a:srgbClr val="0000CC"/>
            </a:solidFill>
            <a:tailEnd type="triangle"/>
          </a:ln>
        </p:spPr>
        <p:style>
          <a:lnRef idx="3">
            <a:schemeClr val="accent2"/>
          </a:lnRef>
          <a:fillRef idx="0">
            <a:schemeClr val="accent2"/>
          </a:fillRef>
          <a:effectRef idx="2">
            <a:schemeClr val="accent2"/>
          </a:effectRef>
          <a:fontRef idx="minor">
            <a:schemeClr val="tx1"/>
          </a:fontRef>
        </p:style>
      </p:cxnSp>
      <p:sp>
        <p:nvSpPr>
          <p:cNvPr id="50" name="TextBox 49"/>
          <p:cNvSpPr txBox="1"/>
          <p:nvPr/>
        </p:nvSpPr>
        <p:spPr>
          <a:xfrm>
            <a:off x="2051720" y="3702132"/>
            <a:ext cx="6948771" cy="523220"/>
          </a:xfrm>
          <a:prstGeom prst="rect">
            <a:avLst/>
          </a:prstGeom>
          <a:noFill/>
        </p:spPr>
        <p:txBody>
          <a:bodyPr wrap="square" rtlCol="0">
            <a:spAutoFit/>
          </a:bodyPr>
          <a:lstStyle/>
          <a:p>
            <a:pPr fontAlgn="base">
              <a:spcBef>
                <a:spcPct val="0"/>
              </a:spcBef>
              <a:spcAft>
                <a:spcPct val="0"/>
              </a:spcAft>
            </a:pPr>
            <a:r>
              <a:rPr kumimoji="1" lang="en-US" altLang="ko-KR" sz="2800" b="1" dirty="0">
                <a:solidFill>
                  <a:srgbClr val="808080">
                    <a:lumMod val="50000"/>
                  </a:srgbClr>
                </a:solidFill>
                <a:latin typeface="Open Sans" panose="020B0606030504020204" pitchFamily="34" charset="0"/>
                <a:ea typeface="Open Sans" panose="020B0606030504020204" pitchFamily="34" charset="0"/>
                <a:cs typeface="Open Sans" panose="020B0606030504020204" pitchFamily="34" charset="0"/>
              </a:rPr>
              <a:t>Present Study w/ single power system</a:t>
            </a:r>
            <a:endParaRPr kumimoji="1" lang="ko-KR" altLang="en-US" sz="2800" b="1" dirty="0">
              <a:solidFill>
                <a:srgbClr val="808080">
                  <a:lumMod val="50000"/>
                </a:srgbClr>
              </a:solidFill>
              <a:latin typeface="Open Sans" panose="020B0606030504020204" pitchFamily="34" charset="0"/>
              <a:cs typeface="Open Sans" panose="020B0606030504020204" pitchFamily="34" charset="0"/>
            </a:endParaRPr>
          </a:p>
        </p:txBody>
      </p:sp>
      <p:pic>
        <p:nvPicPr>
          <p:cNvPr id="10" name="그림 9"/>
          <p:cNvPicPr>
            <a:picLocks noChangeAspect="1"/>
          </p:cNvPicPr>
          <p:nvPr/>
        </p:nvPicPr>
        <p:blipFill>
          <a:blip r:embed="rId2"/>
          <a:stretch>
            <a:fillRect/>
          </a:stretch>
        </p:blipFill>
        <p:spPr>
          <a:xfrm>
            <a:off x="6885332" y="980728"/>
            <a:ext cx="1350000" cy="1080000"/>
          </a:xfrm>
          <a:prstGeom prst="rect">
            <a:avLst/>
          </a:prstGeom>
        </p:spPr>
      </p:pic>
      <p:pic>
        <p:nvPicPr>
          <p:cNvPr id="11" name="그림 10"/>
          <p:cNvPicPr>
            <a:picLocks noChangeAspect="1"/>
          </p:cNvPicPr>
          <p:nvPr/>
        </p:nvPicPr>
        <p:blipFill>
          <a:blip r:embed="rId3"/>
          <a:stretch>
            <a:fillRect/>
          </a:stretch>
        </p:blipFill>
        <p:spPr>
          <a:xfrm>
            <a:off x="6885332" y="2389933"/>
            <a:ext cx="1350000" cy="1080000"/>
          </a:xfrm>
          <a:prstGeom prst="rect">
            <a:avLst/>
          </a:prstGeom>
        </p:spPr>
      </p:pic>
    </p:spTree>
    <p:extLst>
      <p:ext uri="{BB962C8B-B14F-4D97-AF65-F5344CB8AC3E}">
        <p14:creationId xmlns:p14="http://schemas.microsoft.com/office/powerpoint/2010/main" val="728729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266983" y="3178310"/>
            <a:ext cx="2016224" cy="738664"/>
          </a:xfrm>
          <a:prstGeom prst="rect">
            <a:avLst/>
          </a:prstGeom>
          <a:noFill/>
        </p:spPr>
        <p:txBody>
          <a:bodyPr wrap="square" rtlCol="0">
            <a:spAutoFit/>
          </a:bodyPr>
          <a:lstStyle/>
          <a:p>
            <a:pPr fontAlgn="base">
              <a:spcBef>
                <a:spcPct val="0"/>
              </a:spcBef>
              <a:spcAft>
                <a:spcPct val="0"/>
              </a:spcAft>
            </a:pPr>
            <a:r>
              <a:rPr kumimoji="1" lang="en-US" altLang="ko-KR"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Lower Gun Location</a:t>
            </a:r>
          </a:p>
          <a:p>
            <a:pPr fontAlgn="base">
              <a:spcBef>
                <a:spcPct val="0"/>
              </a:spcBef>
              <a:spcAft>
                <a:spcPct val="0"/>
              </a:spcAft>
            </a:pP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R =  </a:t>
            </a:r>
            <a:r>
              <a:rPr kumimoji="1" lang="en-US" altLang="ko-KR" sz="14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0.25 </a:t>
            </a: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m</a:t>
            </a:r>
          </a:p>
          <a:p>
            <a:pPr fontAlgn="base">
              <a:spcBef>
                <a:spcPct val="0"/>
              </a:spcBef>
              <a:spcAft>
                <a:spcPct val="0"/>
              </a:spcAft>
            </a:pP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Z = - 0.804 m</a:t>
            </a:r>
          </a:p>
        </p:txBody>
      </p:sp>
      <p:sp>
        <p:nvSpPr>
          <p:cNvPr id="13" name="제목 9"/>
          <p:cNvSpPr>
            <a:spLocks noGrp="1"/>
          </p:cNvSpPr>
          <p:nvPr>
            <p:ph type="title"/>
          </p:nvPr>
        </p:nvSpPr>
        <p:spPr>
          <a:xfrm>
            <a:off x="659968" y="1"/>
            <a:ext cx="8447099" cy="712788"/>
          </a:xfrm>
        </p:spPr>
        <p:txBody>
          <a:bodyPr/>
          <a:lstStyle/>
          <a:p>
            <a:r>
              <a:rPr lang="en-US" altLang="ko-KR" sz="1600" dirty="0" smtClean="0">
                <a:latin typeface="Arial" pitchFamily="34" charset="0"/>
                <a:cs typeface="Arial" pitchFamily="34" charset="0"/>
              </a:rPr>
              <a:t>4. Results and Discussions of </a:t>
            </a:r>
            <a:r>
              <a:rPr lang="en-US" altLang="ko-KR" sz="1800" dirty="0" smtClean="0">
                <a:latin typeface="Arial" pitchFamily="34" charset="0"/>
                <a:cs typeface="Arial" pitchFamily="34" charset="0"/>
              </a:rPr>
              <a:t>Single Power System</a:t>
            </a:r>
            <a:br>
              <a:rPr lang="en-US" altLang="ko-KR" sz="18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4-2 Very Dynamic Plasma Behavior : Shot 13768</a:t>
            </a:r>
            <a:endParaRPr lang="ko-KR" altLang="en-US" sz="2600" dirty="0">
              <a:solidFill>
                <a:srgbClr val="FFFF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1" y="4441802"/>
                <a:ext cx="9173279" cy="1743362"/>
              </a:xfrm>
              <a:prstGeom prst="rect">
                <a:avLst/>
              </a:prstGeom>
              <a:noFill/>
            </p:spPr>
            <p:txBody>
              <a:bodyPr wrap="square" rtlCol="0">
                <a:spAutoFit/>
              </a:bodyPr>
              <a:lstStyle/>
              <a:p>
                <a:pPr fontAlgn="base">
                  <a:spcBef>
                    <a:spcPct val="0"/>
                  </a:spcBef>
                  <a:spcAft>
                    <a:spcPts val="600"/>
                  </a:spcAft>
                </a:pP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A toroidal </a:t>
                </a: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current of up to </a:t>
                </a: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~20 </a:t>
                </a: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kA has been generated by </a:t>
                </a: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the electron gun.</a:t>
                </a:r>
                <a:endPar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fontAlgn="base">
                  <a:spcBef>
                    <a:spcPct val="0"/>
                  </a:spcBef>
                  <a:spcAft>
                    <a:spcPct val="0"/>
                  </a:spcAft>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Increased multiplication confirmed as current streams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reconnect. </a:t>
                </a:r>
                <a:endPar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fontAlgn="base">
                  <a:spcBef>
                    <a:spcPct val="0"/>
                  </a:spcBef>
                  <a:spcAft>
                    <a:spcPct val="0"/>
                  </a:spcAft>
                  <a:buFont typeface="Arial" panose="020B0604020202020204" pitchFamily="34" charset="0"/>
                  <a:buChar char="•"/>
                </a:pP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It is not radial force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balanced and relaxed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to tokamak like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plasma.</a:t>
                </a:r>
              </a:p>
              <a:p>
                <a:pPr fontAlgn="base">
                  <a:spcBef>
                    <a:spcPct val="0"/>
                  </a:spcBef>
                  <a:spcAft>
                    <a:spcPts val="600"/>
                  </a:spcAft>
                </a:pP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Very dynamic states of current sheet are observed.</a:t>
                </a:r>
              </a:p>
              <a:p>
                <a:pPr marL="742950" lvl="1" indent="-285750" fontAlgn="base">
                  <a:spcBef>
                    <a:spcPct val="0"/>
                  </a:spcBef>
                  <a:spcAft>
                    <a:spcPct val="0"/>
                  </a:spcAft>
                  <a:buFont typeface="Arial" panose="020B0604020202020204" pitchFamily="34" charset="0"/>
                  <a:buChar char="•"/>
                </a:pP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According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to plasma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state and the characteristics </a:t>
                </a:r>
                <a:r>
                  <a:rPr kumimoji="1" lang="en-US" altLang="ko-KR"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of </a:t>
                </a:r>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PFN, </a:t>
                </a:r>
                <a14:m>
                  <m:oMath xmlns:m="http://schemas.openxmlformats.org/officeDocument/2006/math">
                    <m:sSub>
                      <m:sSubPr>
                        <m:ctrlPr>
                          <a:rPr kumimoji="1" lang="en-US" altLang="ko-KR" sz="1600" b="0" i="1"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ctrlPr>
                      </m:sSubPr>
                      <m:e>
                        <m:r>
                          <a:rPr kumimoji="1" lang="en-US" altLang="ko-KR" sz="1600" b="0" i="1"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𝑉</m:t>
                        </m:r>
                      </m:e>
                      <m:sub>
                        <m:r>
                          <a:rPr kumimoji="1" lang="en-US" altLang="ko-KR" sz="1600" b="0" i="1"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𝑖𝑛𝑗</m:t>
                        </m:r>
                      </m:sub>
                    </m:sSub>
                    <m:r>
                      <a:rPr kumimoji="1" lang="en-US" altLang="ko-KR" sz="1600" b="0" i="1"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 </m:t>
                    </m:r>
                  </m:oMath>
                </a14:m>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and </a:t>
                </a:r>
                <a14:m>
                  <m:oMath xmlns:m="http://schemas.openxmlformats.org/officeDocument/2006/math">
                    <m:sSub>
                      <m:sSubPr>
                        <m:ctrlPr>
                          <a:rPr kumimoji="1" lang="en-US" altLang="ko-KR" sz="1600" i="1">
                            <a:solidFill>
                              <a:srgbClr val="000000"/>
                            </a:solidFill>
                            <a:latin typeface="Cambria Math" panose="02040503050406030204" pitchFamily="18" charset="0"/>
                            <a:ea typeface="Open Sans" panose="020B0606030504020204" pitchFamily="34" charset="0"/>
                            <a:cs typeface="Open Sans" panose="020B0606030504020204" pitchFamily="34" charset="0"/>
                          </a:rPr>
                        </m:ctrlPr>
                      </m:sSubPr>
                      <m:e>
                        <m:r>
                          <a:rPr kumimoji="1" lang="en-US" altLang="ko-KR" sz="1600" b="0" i="1" smtClean="0">
                            <a:solidFill>
                              <a:srgbClr val="000000"/>
                            </a:solidFill>
                            <a:latin typeface="Cambria Math" panose="02040503050406030204" pitchFamily="18" charset="0"/>
                            <a:ea typeface="Open Sans" panose="020B0606030504020204" pitchFamily="34" charset="0"/>
                            <a:cs typeface="Open Sans" panose="020B0606030504020204" pitchFamily="34" charset="0"/>
                          </a:rPr>
                          <m:t>𝐼</m:t>
                        </m:r>
                      </m:e>
                      <m:sub>
                        <m:r>
                          <a:rPr kumimoji="1" lang="en-US" altLang="ko-KR" sz="1600" i="1">
                            <a:solidFill>
                              <a:srgbClr val="000000"/>
                            </a:solidFill>
                            <a:latin typeface="Cambria Math" panose="02040503050406030204" pitchFamily="18" charset="0"/>
                            <a:ea typeface="Open Sans" panose="020B0606030504020204" pitchFamily="34" charset="0"/>
                            <a:cs typeface="Open Sans" panose="020B0606030504020204" pitchFamily="34" charset="0"/>
                          </a:rPr>
                          <m:t>𝑖𝑛𝑗</m:t>
                        </m:r>
                      </m:sub>
                    </m:sSub>
                  </m:oMath>
                </a14:m>
                <a:r>
                  <a:rPr kumimoji="1" lang="en-US" altLang="ko-KR" sz="1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are determined.</a:t>
                </a:r>
              </a:p>
              <a:p>
                <a:pPr marL="742950" lvl="1" indent="-285750" fontAlgn="base">
                  <a:spcBef>
                    <a:spcPct val="0"/>
                  </a:spcBef>
                  <a:spcAft>
                    <a:spcPct val="0"/>
                  </a:spcAft>
                  <a:buFont typeface="Arial" panose="020B0604020202020204" pitchFamily="34" charset="0"/>
                  <a:buChar char="•"/>
                </a:pPr>
                <a:r>
                  <a:rPr kumimoji="1" lang="en-US" altLang="ko-KR" sz="16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The toroidal current is very sensitive to injection voltage than injection current.</a:t>
                </a:r>
              </a:p>
            </p:txBody>
          </p:sp>
        </mc:Choice>
        <mc:Fallback xmlns="">
          <p:sp>
            <p:nvSpPr>
              <p:cNvPr id="22" name="TextBox 21"/>
              <p:cNvSpPr txBox="1">
                <a:spLocks noRot="1" noChangeAspect="1" noMove="1" noResize="1" noEditPoints="1" noAdjustHandles="1" noChangeArrowheads="1" noChangeShapeType="1" noTextEdit="1"/>
              </p:cNvSpPr>
              <p:nvPr/>
            </p:nvSpPr>
            <p:spPr>
              <a:xfrm>
                <a:off x="-1" y="4441802"/>
                <a:ext cx="9173279" cy="1743362"/>
              </a:xfrm>
              <a:prstGeom prst="rect">
                <a:avLst/>
              </a:prstGeom>
              <a:blipFill rotWithShape="0">
                <a:blip r:embed="rId4"/>
                <a:stretch>
                  <a:fillRect l="-332" t="-1049" b="-3846"/>
                </a:stretch>
              </a:blipFill>
            </p:spPr>
            <p:txBody>
              <a:bodyPr/>
              <a:lstStyle/>
              <a:p>
                <a:r>
                  <a:rPr lang="ko-KR" altLang="en-US">
                    <a:noFill/>
                  </a:rPr>
                  <a:t> </a:t>
                </a:r>
              </a:p>
            </p:txBody>
          </p:sp>
        </mc:Fallback>
      </mc:AlternateContent>
      <p:sp>
        <p:nvSpPr>
          <p:cNvPr id="16" name="TextBox 15"/>
          <p:cNvSpPr txBox="1"/>
          <p:nvPr/>
        </p:nvSpPr>
        <p:spPr>
          <a:xfrm>
            <a:off x="5515679" y="804720"/>
            <a:ext cx="1219200" cy="338554"/>
          </a:xfrm>
          <a:prstGeom prst="rect">
            <a:avLst/>
          </a:prstGeom>
          <a:noFill/>
        </p:spPr>
        <p:txBody>
          <a:bodyPr wrap="square" rtlCol="0">
            <a:spAutoFit/>
          </a:bodyPr>
          <a:lstStyle/>
          <a:p>
            <a:pPr fontAlgn="base">
              <a:spcBef>
                <a:spcPct val="0"/>
              </a:spcBef>
              <a:spcAft>
                <a:spcPct val="0"/>
              </a:spcAft>
            </a:pP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401 </a:t>
            </a: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ms</a:t>
            </a:r>
            <a:endParaRPr kumimoji="1" lang="ko-KR" altLang="en-US" sz="1600" b="1" dirty="0">
              <a:solidFill>
                <a:srgbClr val="FF0000"/>
              </a:solidFill>
              <a:latin typeface="Open Sans" panose="020B0606030504020204" pitchFamily="34" charset="0"/>
              <a:cs typeface="Open Sans" panose="020B0606030504020204" pitchFamily="34" charset="0"/>
            </a:endParaRPr>
          </a:p>
        </p:txBody>
      </p:sp>
      <p:pic>
        <p:nvPicPr>
          <p:cNvPr id="2" name="그림 1"/>
          <p:cNvPicPr>
            <a:picLocks noChangeAspect="1"/>
          </p:cNvPicPr>
          <p:nvPr/>
        </p:nvPicPr>
        <p:blipFill>
          <a:blip r:embed="rId5"/>
          <a:stretch>
            <a:fillRect/>
          </a:stretch>
        </p:blipFill>
        <p:spPr>
          <a:xfrm>
            <a:off x="5529013" y="1174052"/>
            <a:ext cx="1192532" cy="1907635"/>
          </a:xfrm>
          <a:prstGeom prst="rect">
            <a:avLst/>
          </a:prstGeom>
        </p:spPr>
      </p:pic>
      <p:pic>
        <p:nvPicPr>
          <p:cNvPr id="3" name="그림 2"/>
          <p:cNvPicPr>
            <a:picLocks noChangeAspect="1"/>
          </p:cNvPicPr>
          <p:nvPr/>
        </p:nvPicPr>
        <p:blipFill>
          <a:blip r:embed="rId6"/>
          <a:stretch>
            <a:fillRect/>
          </a:stretch>
        </p:blipFill>
        <p:spPr>
          <a:xfrm>
            <a:off x="6721545" y="1174052"/>
            <a:ext cx="1192761" cy="1908000"/>
          </a:xfrm>
          <a:prstGeom prst="rect">
            <a:avLst/>
          </a:prstGeom>
        </p:spPr>
      </p:pic>
      <p:sp>
        <p:nvSpPr>
          <p:cNvPr id="15" name="TextBox 14"/>
          <p:cNvSpPr txBox="1"/>
          <p:nvPr/>
        </p:nvSpPr>
        <p:spPr>
          <a:xfrm>
            <a:off x="6734879" y="804720"/>
            <a:ext cx="1219200" cy="338554"/>
          </a:xfrm>
          <a:prstGeom prst="rect">
            <a:avLst/>
          </a:prstGeom>
          <a:noFill/>
        </p:spPr>
        <p:txBody>
          <a:bodyPr wrap="square" rtlCol="0">
            <a:spAutoFit/>
          </a:bodyPr>
          <a:lstStyle/>
          <a:p>
            <a:pPr fontAlgn="base">
              <a:spcBef>
                <a:spcPct val="0"/>
              </a:spcBef>
              <a:spcAft>
                <a:spcPct val="0"/>
              </a:spcAft>
            </a:pP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402 </a:t>
            </a: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ms</a:t>
            </a:r>
            <a:endParaRPr kumimoji="1" lang="ko-KR" altLang="en-US" sz="1600" b="1" dirty="0">
              <a:solidFill>
                <a:srgbClr val="FF0000"/>
              </a:solidFill>
              <a:latin typeface="Open Sans" panose="020B0606030504020204" pitchFamily="34" charset="0"/>
              <a:cs typeface="Open Sans" panose="020B0606030504020204" pitchFamily="34" charset="0"/>
            </a:endParaRPr>
          </a:p>
        </p:txBody>
      </p:sp>
      <p:pic>
        <p:nvPicPr>
          <p:cNvPr id="4" name="그림 3"/>
          <p:cNvPicPr>
            <a:picLocks noChangeAspect="1"/>
          </p:cNvPicPr>
          <p:nvPr/>
        </p:nvPicPr>
        <p:blipFill>
          <a:blip r:embed="rId7"/>
          <a:stretch>
            <a:fillRect/>
          </a:stretch>
        </p:blipFill>
        <p:spPr>
          <a:xfrm>
            <a:off x="7914306" y="1174052"/>
            <a:ext cx="1192761" cy="1908000"/>
          </a:xfrm>
          <a:prstGeom prst="rect">
            <a:avLst/>
          </a:prstGeom>
        </p:spPr>
      </p:pic>
      <p:sp>
        <p:nvSpPr>
          <p:cNvPr id="18" name="TextBox 17"/>
          <p:cNvSpPr txBox="1"/>
          <p:nvPr/>
        </p:nvSpPr>
        <p:spPr>
          <a:xfrm>
            <a:off x="7954079" y="804720"/>
            <a:ext cx="1219200" cy="338554"/>
          </a:xfrm>
          <a:prstGeom prst="rect">
            <a:avLst/>
          </a:prstGeom>
          <a:noFill/>
        </p:spPr>
        <p:txBody>
          <a:bodyPr wrap="square" rtlCol="0">
            <a:spAutoFit/>
          </a:bodyPr>
          <a:lstStyle/>
          <a:p>
            <a:pPr fontAlgn="base">
              <a:spcBef>
                <a:spcPct val="0"/>
              </a:spcBef>
              <a:spcAft>
                <a:spcPct val="0"/>
              </a:spcAft>
            </a:pP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403 </a:t>
            </a: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ms</a:t>
            </a:r>
            <a:endParaRPr kumimoji="1" lang="ko-KR" altLang="en-US" sz="1600" b="1" dirty="0">
              <a:solidFill>
                <a:srgbClr val="FF0000"/>
              </a:solidFill>
              <a:latin typeface="Open Sans" panose="020B0606030504020204" pitchFamily="34" charset="0"/>
              <a:cs typeface="Open Sans" panose="020B0606030504020204" pitchFamily="34" charset="0"/>
            </a:endParaRPr>
          </a:p>
        </p:txBody>
      </p:sp>
      <p:pic>
        <p:nvPicPr>
          <p:cNvPr id="10" name="그림 9"/>
          <p:cNvPicPr>
            <a:picLocks noChangeAspect="1"/>
          </p:cNvPicPr>
          <p:nvPr/>
        </p:nvPicPr>
        <p:blipFill>
          <a:blip r:embed="rId8"/>
          <a:stretch>
            <a:fillRect/>
          </a:stretch>
        </p:blipFill>
        <p:spPr>
          <a:xfrm>
            <a:off x="4336023" y="1174052"/>
            <a:ext cx="1192761" cy="1908000"/>
          </a:xfrm>
          <a:prstGeom prst="rect">
            <a:avLst/>
          </a:prstGeom>
        </p:spPr>
      </p:pic>
      <p:sp>
        <p:nvSpPr>
          <p:cNvPr id="23" name="TextBox 22"/>
          <p:cNvSpPr txBox="1"/>
          <p:nvPr/>
        </p:nvSpPr>
        <p:spPr>
          <a:xfrm>
            <a:off x="4336023" y="804720"/>
            <a:ext cx="1219200" cy="338554"/>
          </a:xfrm>
          <a:prstGeom prst="rect">
            <a:avLst/>
          </a:prstGeom>
          <a:noFill/>
        </p:spPr>
        <p:txBody>
          <a:bodyPr wrap="square" rtlCol="0">
            <a:spAutoFit/>
          </a:bodyPr>
          <a:lstStyle/>
          <a:p>
            <a:pPr fontAlgn="base">
              <a:spcBef>
                <a:spcPct val="0"/>
              </a:spcBef>
              <a:spcAft>
                <a:spcPct val="0"/>
              </a:spcAft>
            </a:pPr>
            <a:r>
              <a:rPr kumimoji="1" lang="en-US" altLang="ko-KR" sz="16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400.4 </a:t>
            </a:r>
            <a:r>
              <a:rPr kumimoji="1" lang="en-US" altLang="ko-KR" sz="1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ms</a:t>
            </a:r>
            <a:endParaRPr kumimoji="1" lang="ko-KR" altLang="en-US" sz="1600" b="1" dirty="0">
              <a:solidFill>
                <a:srgbClr val="FF0000"/>
              </a:solidFill>
              <a:latin typeface="Open Sans" panose="020B0606030504020204" pitchFamily="34" charset="0"/>
              <a:cs typeface="Open Sans" panose="020B0606030504020204" pitchFamily="34" charset="0"/>
            </a:endParaRPr>
          </a:p>
        </p:txBody>
      </p:sp>
      <p:graphicFrame>
        <p:nvGraphicFramePr>
          <p:cNvPr id="12" name="개체 11"/>
          <p:cNvGraphicFramePr>
            <a:graphicFrameLocks noChangeAspect="1"/>
          </p:cNvGraphicFramePr>
          <p:nvPr>
            <p:extLst>
              <p:ext uri="{D42A27DB-BD31-4B8C-83A1-F6EECF244321}">
                <p14:modId xmlns:p14="http://schemas.microsoft.com/office/powerpoint/2010/main" val="670337778"/>
              </p:ext>
            </p:extLst>
          </p:nvPr>
        </p:nvGraphicFramePr>
        <p:xfrm>
          <a:off x="-102454" y="395265"/>
          <a:ext cx="4754563" cy="4170362"/>
        </p:xfrm>
        <a:graphic>
          <a:graphicData uri="http://schemas.openxmlformats.org/presentationml/2006/ole">
            <mc:AlternateContent xmlns:mc="http://schemas.openxmlformats.org/markup-compatibility/2006">
              <mc:Choice xmlns:v="urn:schemas-microsoft-com:vml" Requires="v">
                <p:oleObj spid="_x0000_s8281" name="Graph" r:id="rId9" imgW="4754880" imgH="4170240" progId="Origin50.Graph">
                  <p:embed/>
                </p:oleObj>
              </mc:Choice>
              <mc:Fallback>
                <p:oleObj name="Graph" r:id="rId9" imgW="4754880" imgH="4170240" progId="Origin50.Graph">
                  <p:embed/>
                  <p:pic>
                    <p:nvPicPr>
                      <p:cNvPr id="0" name=""/>
                      <p:cNvPicPr/>
                      <p:nvPr/>
                    </p:nvPicPr>
                    <p:blipFill>
                      <a:blip r:embed="rId10"/>
                      <a:stretch>
                        <a:fillRect/>
                      </a:stretch>
                    </p:blipFill>
                    <p:spPr>
                      <a:xfrm>
                        <a:off x="-102454" y="395265"/>
                        <a:ext cx="4754563" cy="4170362"/>
                      </a:xfrm>
                      <a:prstGeom prst="rect">
                        <a:avLst/>
                      </a:prstGeom>
                    </p:spPr>
                  </p:pic>
                </p:oleObj>
              </mc:Fallback>
            </mc:AlternateContent>
          </a:graphicData>
        </a:graphic>
      </p:graphicFrame>
      <p:sp>
        <p:nvSpPr>
          <p:cNvPr id="28" name="TextBox 27"/>
          <p:cNvSpPr txBox="1"/>
          <p:nvPr/>
        </p:nvSpPr>
        <p:spPr>
          <a:xfrm>
            <a:off x="6241116" y="3178310"/>
            <a:ext cx="2711271" cy="738664"/>
          </a:xfrm>
          <a:prstGeom prst="rect">
            <a:avLst/>
          </a:prstGeom>
          <a:noFill/>
        </p:spPr>
        <p:txBody>
          <a:bodyPr wrap="square" rtlCol="0">
            <a:spAutoFit/>
          </a:bodyPr>
          <a:lstStyle/>
          <a:p>
            <a:pPr fontAlgn="base">
              <a:spcBef>
                <a:spcPct val="0"/>
              </a:spcBef>
              <a:spcAft>
                <a:spcPct val="0"/>
              </a:spcAft>
            </a:pPr>
            <a:r>
              <a:rPr kumimoji="1" lang="en-US" altLang="ko-KR" sz="14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Magnetic Field Structure </a:t>
            </a:r>
          </a:p>
          <a:p>
            <a:pPr fontAlgn="base">
              <a:spcBef>
                <a:spcPct val="0"/>
              </a:spcBef>
              <a:spcAft>
                <a:spcPct val="0"/>
              </a:spcAft>
            </a:pPr>
            <a:r>
              <a:rPr kumimoji="1" lang="en-US" altLang="ko-KR" sz="14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Stacking ratio, G </a:t>
            </a:r>
            <a:r>
              <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kumimoji="1" lang="en-US" altLang="ko-KR" sz="14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7 ~ 8</a:t>
            </a:r>
            <a:endPar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fontAlgn="base">
              <a:spcBef>
                <a:spcPct val="0"/>
              </a:spcBef>
              <a:spcAft>
                <a:spcPct val="0"/>
              </a:spcAft>
            </a:pPr>
            <a:r>
              <a:rPr kumimoji="1" lang="en-US" altLang="ko-KR" sz="14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Multiplication, M = ~ 16</a:t>
            </a:r>
            <a:endParaRPr kumimoji="1" lang="en-US" altLang="ko-KR"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1144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cover">
  <a:themeElements>
    <a:clrScheme name="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ver">
      <a:majorFont>
        <a:latin typeface="Tahoma"/>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400" b="1" i="0" u="none" strike="noStrike" cap="none" normalizeH="0" baseline="0" smtClean="0">
            <a:ln>
              <a:noFill/>
            </a:ln>
            <a:solidFill>
              <a:schemeClr val="tx1"/>
            </a:solidFill>
            <a:effectLst/>
            <a:latin typeface="Arial" charset="0"/>
            <a:ea typeface="굴림" pitchFamily="50" charset="-127"/>
          </a:defRPr>
        </a:defPPr>
      </a:lstStyle>
    </a:spDef>
    <a:lnDef>
      <a:spPr>
        <a:ln>
          <a:solidFill>
            <a:srgbClr val="FF0000"/>
          </a:solidFill>
          <a:tailEnd type="arrow"/>
        </a:ln>
      </a:spPr>
      <a:bodyPr/>
      <a:lstStyle/>
      <a:style>
        <a:lnRef idx="3">
          <a:schemeClr val="accent2"/>
        </a:lnRef>
        <a:fillRef idx="0">
          <a:schemeClr val="accent2"/>
        </a:fillRef>
        <a:effectRef idx="2">
          <a:schemeClr val="accent2"/>
        </a:effectRef>
        <a:fontRef idx="minor">
          <a:schemeClr val="tx1"/>
        </a:fontRef>
      </a:style>
    </a:lnDef>
  </a:objectDefaults>
  <a:extraClrSchemeLst>
    <a:extraClrScheme>
      <a:clrScheme name="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v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v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v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v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v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v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v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v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v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v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v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over">
  <a:themeElements>
    <a:clrScheme name="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ver">
      <a:majorFont>
        <a:latin typeface="Tahoma"/>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400" b="1" i="0" u="none" strike="noStrike" cap="none" normalizeH="0" baseline="0" smtClean="0">
            <a:ln>
              <a:noFill/>
            </a:ln>
            <a:solidFill>
              <a:schemeClr val="tx1"/>
            </a:solidFill>
            <a:effectLst/>
            <a:latin typeface="Arial" charset="0"/>
            <a:ea typeface="굴림" pitchFamily="50" charset="-127"/>
          </a:defRPr>
        </a:defPPr>
      </a:lstStyle>
    </a:spDef>
    <a:lnDef>
      <a:spPr>
        <a:ln>
          <a:solidFill>
            <a:srgbClr val="FF0000"/>
          </a:solidFill>
          <a:tailEnd type="arrow"/>
        </a:ln>
      </a:spPr>
      <a:bodyPr/>
      <a:lstStyle/>
      <a:style>
        <a:lnRef idx="3">
          <a:schemeClr val="accent2"/>
        </a:lnRef>
        <a:fillRef idx="0">
          <a:schemeClr val="accent2"/>
        </a:fillRef>
        <a:effectRef idx="2">
          <a:schemeClr val="accent2"/>
        </a:effectRef>
        <a:fontRef idx="minor">
          <a:schemeClr val="tx1"/>
        </a:fontRef>
      </a:style>
    </a:lnDef>
  </a:objectDefaults>
  <a:extraClrSchemeLst>
    <a:extraClrScheme>
      <a:clrScheme name="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v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v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v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v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v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v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v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v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v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v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v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583</TotalTime>
  <Words>1125</Words>
  <Application>Microsoft Office PowerPoint</Application>
  <PresentationFormat>화면 슬라이드 쇼(4:3)</PresentationFormat>
  <Paragraphs>170</Paragraphs>
  <Slides>12</Slides>
  <Notes>11</Notes>
  <HiddenSlides>0</HiddenSlides>
  <MMClips>0</MMClips>
  <ScaleCrop>false</ScaleCrop>
  <HeadingPairs>
    <vt:vector size="8" baseType="variant">
      <vt:variant>
        <vt:lpstr>사용한 글꼴</vt:lpstr>
      </vt:variant>
      <vt:variant>
        <vt:i4>15</vt:i4>
      </vt:variant>
      <vt:variant>
        <vt:lpstr>테마</vt:lpstr>
      </vt:variant>
      <vt:variant>
        <vt:i4>2</vt:i4>
      </vt:variant>
      <vt:variant>
        <vt:lpstr>포함된 OLE 서버</vt:lpstr>
      </vt:variant>
      <vt:variant>
        <vt:i4>1</vt:i4>
      </vt:variant>
      <vt:variant>
        <vt:lpstr>슬라이드 제목</vt:lpstr>
      </vt:variant>
      <vt:variant>
        <vt:i4>12</vt:i4>
      </vt:variant>
    </vt:vector>
  </HeadingPairs>
  <TitlesOfParts>
    <vt:vector size="30" baseType="lpstr">
      <vt:lpstr>Arial Unicode MS</vt:lpstr>
      <vt:lpstr>Elegant</vt:lpstr>
      <vt:lpstr>MS Mincho</vt:lpstr>
      <vt:lpstr>굴림</vt:lpstr>
      <vt:lpstr>맑은 고딕</vt:lpstr>
      <vt:lpstr>Arial</vt:lpstr>
      <vt:lpstr>Arial Black</vt:lpstr>
      <vt:lpstr>Calibri</vt:lpstr>
      <vt:lpstr>Cambria Math</vt:lpstr>
      <vt:lpstr>open sans</vt:lpstr>
      <vt:lpstr>open sans</vt:lpstr>
      <vt:lpstr>Tahoma</vt:lpstr>
      <vt:lpstr>Times</vt:lpstr>
      <vt:lpstr>Times New Roman</vt:lpstr>
      <vt:lpstr>Wingdings</vt:lpstr>
      <vt:lpstr>2_cover</vt:lpstr>
      <vt:lpstr>3_cover</vt:lpstr>
      <vt:lpstr>Graph</vt:lpstr>
      <vt:lpstr>PowerPoint 프레젠테이션</vt:lpstr>
      <vt:lpstr> Contents</vt:lpstr>
      <vt:lpstr>1. Introduction 1-1 ST, VEST and DC Helicity Injection</vt:lpstr>
      <vt:lpstr>2. DC Helicity Injection with Electron Gun 2-1 Magnetic Helicity and DC Helicity Injection</vt:lpstr>
      <vt:lpstr>3. The Helicity Injection System of VEST 3-1 The Electron Gun and Pulse Forming Network </vt:lpstr>
      <vt:lpstr>3. The Helicity Injection System of VEST 3-2 Single Power System</vt:lpstr>
      <vt:lpstr>3. The Helicity Injection System of VEST 3-3 The Location of Guns</vt:lpstr>
      <vt:lpstr>PowerPoint 프레젠테이션</vt:lpstr>
      <vt:lpstr>4. Results and Discussions of Single Power System 4-2 Very Dynamic Plasma Behavior : Shot 13768</vt:lpstr>
      <vt:lpstr>4. Results and Discussions of Single Power System 4-3 Relation between Injection Current and Voltage</vt:lpstr>
      <vt:lpstr>4. Results and Discussions of Single Power System 4-4 Formation of Current Sheet : Shot 12086</vt:lpstr>
      <vt:lpstr>PowerPoint 프레젠테이션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JY</dc:creator>
  <cp:lastModifiedBy>JY</cp:lastModifiedBy>
  <cp:revision>104</cp:revision>
  <dcterms:created xsi:type="dcterms:W3CDTF">2015-11-01T08:12:49Z</dcterms:created>
  <dcterms:modified xsi:type="dcterms:W3CDTF">2015-11-04T13:25:41Z</dcterms:modified>
</cp:coreProperties>
</file>