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68" r:id="rId2"/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417" r:id="rId11"/>
    <p:sldId id="370" r:id="rId12"/>
    <p:sldId id="371" r:id="rId13"/>
    <p:sldId id="364" r:id="rId14"/>
    <p:sldId id="426" r:id="rId15"/>
    <p:sldId id="427" r:id="rId16"/>
    <p:sldId id="381" r:id="rId17"/>
    <p:sldId id="382" r:id="rId18"/>
    <p:sldId id="383" r:id="rId19"/>
    <p:sldId id="384" r:id="rId20"/>
    <p:sldId id="385" r:id="rId21"/>
    <p:sldId id="387" r:id="rId22"/>
    <p:sldId id="388" r:id="rId23"/>
    <p:sldId id="389" r:id="rId24"/>
    <p:sldId id="390" r:id="rId25"/>
    <p:sldId id="284" r:id="rId26"/>
    <p:sldId id="285" r:id="rId27"/>
    <p:sldId id="286" r:id="rId28"/>
    <p:sldId id="287" r:id="rId29"/>
    <p:sldId id="393" r:id="rId30"/>
    <p:sldId id="398" r:id="rId31"/>
    <p:sldId id="318" r:id="rId32"/>
    <p:sldId id="430" r:id="rId33"/>
    <p:sldId id="399" r:id="rId34"/>
    <p:sldId id="400" r:id="rId35"/>
    <p:sldId id="412" r:id="rId36"/>
    <p:sldId id="311" r:id="rId37"/>
    <p:sldId id="413" r:id="rId38"/>
    <p:sldId id="352" r:id="rId39"/>
    <p:sldId id="432" r:id="rId40"/>
    <p:sldId id="406" r:id="rId41"/>
    <p:sldId id="407" r:id="rId42"/>
    <p:sldId id="431" r:id="rId43"/>
    <p:sldId id="288" r:id="rId44"/>
    <p:sldId id="386" r:id="rId45"/>
    <p:sldId id="419" r:id="rId46"/>
    <p:sldId id="420" r:id="rId47"/>
    <p:sldId id="421" r:id="rId48"/>
    <p:sldId id="416" r:id="rId49"/>
    <p:sldId id="418" r:id="rId50"/>
    <p:sldId id="290" r:id="rId51"/>
    <p:sldId id="422" r:id="rId52"/>
    <p:sldId id="291" r:id="rId53"/>
    <p:sldId id="378" r:id="rId54"/>
    <p:sldId id="380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 showGuides="1">
      <p:cViewPr>
        <p:scale>
          <a:sx n="100" d="100"/>
          <a:sy n="100" d="100"/>
        </p:scale>
        <p:origin x="-1848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207F15-7EEB-4A53-B612-E78FBE588E39}" type="datetimeFigureOut">
              <a:rPr lang="en-US"/>
              <a:pPr>
                <a:defRPr/>
              </a:pPr>
              <a:t>9/18/2017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814D58-8BAE-47A7-9BC7-BF5F8CB6A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46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Future</a:t>
            </a:r>
            <a:r>
              <a:rPr lang="en-US" b="1" baseline="0" dirty="0" smtClean="0"/>
              <a:t> new high-k scattering diagnostic will probe this</a:t>
            </a:r>
            <a:endParaRPr lang="en-US" b="1" dirty="0" smtClean="0"/>
          </a:p>
          <a:p>
            <a:r>
              <a:rPr lang="en-US" b="1" dirty="0" smtClean="0"/>
              <a:t>SOMETHING ABOUT MULTISCALE, HOWARD NF</a:t>
            </a:r>
            <a:r>
              <a:rPr lang="en-US" b="1" baseline="0" dirty="0" smtClean="0"/>
              <a:t> 2016, HOLLAND IAEA  TH/6-1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63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0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22A99-6C56-5645-A069-FF81DBD949CB}" type="slidenum">
              <a:rPr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4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4845050"/>
            <a:ext cx="4832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4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4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3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0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8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9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1ACC55-D09E-474A-A304-FA68B52DBD64}" type="datetimeFigureOut">
              <a:t>9/18/2017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CC079D-2AA0-6A4B-B04B-0976EE8AEEF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80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en-US" sz="2800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7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029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4788"/>
            <a:ext cx="9144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"/>
          <p:cNvSpPr txBox="1">
            <a:spLocks noChangeArrowheads="1"/>
          </p:cNvSpPr>
          <p:nvPr userDrawn="1"/>
        </p:nvSpPr>
        <p:spPr bwMode="auto">
          <a:xfrm>
            <a:off x="8458200" y="6583363"/>
            <a:ext cx="60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50C44427-FA99-46F6-AD84-71969FA70DF8}" type="slidenum">
              <a:rPr lang="en-US" altLang="en-US" sz="10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1000" b="1" smtClean="0">
              <a:solidFill>
                <a:srgbClr val="336699"/>
              </a:solidFill>
            </a:endParaRPr>
          </a:p>
        </p:txBody>
      </p:sp>
      <p:sp>
        <p:nvSpPr>
          <p:cNvPr id="1031" name="TextBox 9"/>
          <p:cNvSpPr txBox="1">
            <a:spLocks noChangeArrowheads="1"/>
          </p:cNvSpPr>
          <p:nvPr userDrawn="1"/>
        </p:nvSpPr>
        <p:spPr bwMode="auto">
          <a:xfrm>
            <a:off x="914400" y="6611938"/>
            <a:ext cx="731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b="1" dirty="0" smtClean="0">
                <a:solidFill>
                  <a:srgbClr val="336699"/>
                </a:solidFill>
              </a:rPr>
              <a:t>Menard</a:t>
            </a:r>
            <a:r>
              <a:rPr lang="en-US" altLang="en-US" sz="1000" b="1" baseline="0" dirty="0" smtClean="0">
                <a:solidFill>
                  <a:srgbClr val="336699"/>
                </a:solidFill>
              </a:rPr>
              <a:t> - </a:t>
            </a:r>
            <a:r>
              <a:rPr lang="en-US" altLang="en-US" sz="1000" b="1" dirty="0" smtClean="0">
                <a:solidFill>
                  <a:srgbClr val="336699"/>
                </a:solidFill>
              </a:rPr>
              <a:t>ISTW 2017 – NSTX-U Overview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34" r:id="rId3"/>
    <p:sldLayoutId id="2147483735" r:id="rId4"/>
    <p:sldLayoutId id="2147483736" r:id="rId5"/>
    <p:sldLayoutId id="2147483737" r:id="rId6"/>
    <p:sldLayoutId id="2147483741" r:id="rId7"/>
    <p:sldLayoutId id="2147483742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dx.doi.org/10.1088/0029-5515/56/10/106023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wmf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ti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00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98.png"/><Relationship Id="rId7" Type="http://schemas.openxmlformats.org/officeDocument/2006/relationships/image" Target="../media/image19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70.png"/><Relationship Id="rId10" Type="http://schemas.openxmlformats.org/officeDocument/2006/relationships/image" Target="../media/image220.png"/><Relationship Id="rId4" Type="http://schemas.openxmlformats.org/officeDocument/2006/relationships/image" Target="../media/image92.png"/><Relationship Id="rId9" Type="http://schemas.openxmlformats.org/officeDocument/2006/relationships/image" Target="../media/image2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J.E. Menard (PPPL) </a:t>
            </a:r>
          </a:p>
          <a:p>
            <a:pPr eaLnBrk="1" hangingPunct="1"/>
            <a:r>
              <a:rPr lang="en-US" altLang="en-US" sz="2000" i="1" dirty="0" smtClean="0">
                <a:latin typeface="Arial" charset="0"/>
                <a:cs typeface="Arial" charset="0"/>
              </a:rPr>
              <a:t>for the NSTX-U Research Team</a:t>
            </a: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 Overview of NSTX Upgrade Initial Results and Modelling Highlights 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100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>
              <a:lnSpc>
                <a:spcPct val="85000"/>
              </a:lnSpc>
              <a:spcAft>
                <a:spcPct val="0"/>
              </a:spcAft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International Spherical Torus Workshop - 2017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Seoul National University, Seoul, South Korea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  <a:buFont typeface="Arial" charset="0"/>
              <a:buNone/>
            </a:pPr>
            <a:r>
              <a:rPr lang="en-US" altLang="en-US" dirty="0" smtClean="0">
                <a:latin typeface="Arial" charset="0"/>
                <a:cs typeface="Arial" charset="0"/>
              </a:rPr>
              <a:t>September 19-22, 2017</a:t>
            </a:r>
          </a:p>
        </p:txBody>
      </p:sp>
      <p:sp>
        <p:nvSpPr>
          <p:cNvPr id="4101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975" y="4876800"/>
            <a:ext cx="2079625" cy="609600"/>
          </a:xfrm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  <p:pic>
        <p:nvPicPr>
          <p:cNvPr id="4102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4988"/>
            <a:ext cx="16065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Examples of highest-performance </a:t>
            </a:r>
            <a:br>
              <a:rPr lang="en-US" sz="3200" dirty="0" smtClean="0"/>
            </a:br>
            <a:r>
              <a:rPr lang="en-US" sz="3200" dirty="0" smtClean="0"/>
              <a:t>L and H-modes</a:t>
            </a:r>
            <a:r>
              <a:rPr lang="en-US" sz="3200" dirty="0"/>
              <a:t> </a:t>
            </a:r>
            <a:r>
              <a:rPr lang="en-US" sz="3200" dirty="0" smtClean="0"/>
              <a:t>achieved thus far in NSTX-U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8267" y="1295400"/>
            <a:ext cx="8686801" cy="5088636"/>
            <a:chOff x="76200" y="1167578"/>
            <a:chExt cx="8995134" cy="5385622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167578"/>
              <a:ext cx="8995134" cy="538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478178" y="4892180"/>
              <a:ext cx="2315894" cy="325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(motivates future </a:t>
              </a:r>
              <a:r>
                <a:rPr lang="en-US" sz="1400" b="1" dirty="0" err="1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cryo</a:t>
              </a:r>
              <a:r>
                <a:rPr lang="en-US" sz="1400" b="1" dirty="0" smtClean="0">
                  <a:solidFill>
                    <a:srgbClr val="3333FF"/>
                  </a:solidFill>
                  <a:latin typeface="Arial Narrow" panose="020B0606020202030204" pitchFamily="34" charset="0"/>
                </a:rPr>
                <a:t>-pump)</a:t>
              </a:r>
              <a:endParaRPr lang="en-US" sz="1400" b="1" dirty="0">
                <a:solidFill>
                  <a:srgbClr val="3333FF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1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371600"/>
            <a:ext cx="3733800" cy="5410200"/>
          </a:xfrm>
        </p:spPr>
        <p:txBody>
          <a:bodyPr>
            <a:noAutofit/>
          </a:bodyPr>
          <a:lstStyle/>
          <a:p>
            <a:r>
              <a:rPr lang="en-US" dirty="0"/>
              <a:t>Three </a:t>
            </a:r>
            <a:r>
              <a:rPr lang="en-US" dirty="0" smtClean="0"/>
              <a:t>morning fiducials</a:t>
            </a:r>
          </a:p>
          <a:p>
            <a:endParaRPr lang="en-US" sz="700" dirty="0"/>
          </a:p>
          <a:p>
            <a:r>
              <a:rPr lang="en-US" dirty="0" smtClean="0"/>
              <a:t>One operator waveform used to </a:t>
            </a:r>
            <a:r>
              <a:rPr lang="en-US" dirty="0"/>
              <a:t>start ramp-down at </a:t>
            </a:r>
            <a:r>
              <a:rPr lang="en-US" dirty="0" smtClean="0"/>
              <a:t>t=1.5s</a:t>
            </a:r>
            <a:endParaRPr lang="en-US" dirty="0"/>
          </a:p>
          <a:p>
            <a:endParaRPr lang="en-US" sz="700" dirty="0" smtClean="0"/>
          </a:p>
          <a:p>
            <a:r>
              <a:rPr lang="en-US" dirty="0" smtClean="0"/>
              <a:t>Ramp-down </a:t>
            </a:r>
            <a:r>
              <a:rPr lang="en-US" dirty="0"/>
              <a:t>is </a:t>
            </a:r>
            <a:r>
              <a:rPr lang="en-US" dirty="0" smtClean="0"/>
              <a:t>inner-wall limited, power </a:t>
            </a:r>
            <a:r>
              <a:rPr lang="en-US" dirty="0"/>
              <a:t>and </a:t>
            </a:r>
            <a:r>
              <a:rPr lang="en-US" dirty="0" smtClean="0"/>
              <a:t>current  </a:t>
            </a:r>
            <a:r>
              <a:rPr lang="en-US" dirty="0"/>
              <a:t>slowly ramped </a:t>
            </a:r>
            <a:r>
              <a:rPr lang="en-US" dirty="0" smtClean="0"/>
              <a:t>off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Shutdown handler used for well-controlled disruption-free L-mode ramp-down</a:t>
            </a:r>
            <a:endParaRPr lang="en-US" sz="3600" dirty="0"/>
          </a:p>
        </p:txBody>
      </p:sp>
      <p:sp>
        <p:nvSpPr>
          <p:cNvPr id="4" name="object 4"/>
          <p:cNvSpPr/>
          <p:nvPr/>
        </p:nvSpPr>
        <p:spPr>
          <a:xfrm>
            <a:off x="4247845" y="2591788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47845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57036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65918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75097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84288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3480" y="1814516"/>
            <a:ext cx="0" cy="777688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25020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06853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8697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70532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34210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15736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7569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79403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43082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24916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06750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88593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52272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34105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15939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97784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61463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43296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25130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06975" y="258589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47845" y="1814516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35504" y="1809983"/>
            <a:ext cx="4762646" cy="786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25020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34105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15939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697784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61463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243296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425130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06975" y="1820406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47845" y="3420736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47845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57036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65918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75097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84288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93480" y="2643463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25020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06853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788697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70532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34210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15736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97569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79403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243082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24916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06750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88593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152272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334105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515939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697784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061463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243296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425130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606975" y="341484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47845" y="2643463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035504" y="2638930"/>
            <a:ext cx="4762646" cy="786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43296" y="264935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25130" y="264935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06975" y="264935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247845" y="4249693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47845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157036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65918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975097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84288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793480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425020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606853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788697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70532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334210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515736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697569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879403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243082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424916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606750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788593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152272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334105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15939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697784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061463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243296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425130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606975" y="424395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47845" y="3472420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47845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157036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065918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975097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884288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793480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0"/>
                </a:moveTo>
                <a:lnTo>
                  <a:pt x="0" y="880908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425020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606853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88697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970532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334210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515736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697569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879403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243082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424916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606750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788593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152272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334105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515939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697784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061463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243296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425130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606975" y="3478311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3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247845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247845" y="422430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147900" y="4175652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3769"/>
                </a:lnTo>
                <a:lnTo>
                  <a:pt x="3769" y="15755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19"/>
                </a:lnTo>
                <a:lnTo>
                  <a:pt x="11986" y="79805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79805"/>
                </a:lnTo>
                <a:lnTo>
                  <a:pt x="51726" y="67819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5755"/>
                </a:lnTo>
                <a:lnTo>
                  <a:pt x="43848" y="3769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247845" y="404660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075040" y="401518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106" y="19863"/>
                </a:moveTo>
                <a:lnTo>
                  <a:pt x="4106" y="15755"/>
                </a:lnTo>
                <a:lnTo>
                  <a:pt x="7877" y="7877"/>
                </a:lnTo>
                <a:lnTo>
                  <a:pt x="11984" y="3769"/>
                </a:lnTo>
                <a:lnTo>
                  <a:pt x="19862" y="0"/>
                </a:lnTo>
                <a:lnTo>
                  <a:pt x="35970" y="0"/>
                </a:lnTo>
                <a:lnTo>
                  <a:pt x="43834" y="3769"/>
                </a:lnTo>
                <a:lnTo>
                  <a:pt x="47955" y="7877"/>
                </a:lnTo>
                <a:lnTo>
                  <a:pt x="52064" y="15755"/>
                </a:lnTo>
                <a:lnTo>
                  <a:pt x="52064" y="23971"/>
                </a:lnTo>
                <a:lnTo>
                  <a:pt x="47955" y="31849"/>
                </a:lnTo>
                <a:lnTo>
                  <a:pt x="40077" y="43835"/>
                </a:lnTo>
                <a:lnTo>
                  <a:pt x="0" y="83913"/>
                </a:lnTo>
                <a:lnTo>
                  <a:pt x="55832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147900" y="401518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3769"/>
                </a:lnTo>
                <a:lnTo>
                  <a:pt x="3769" y="15755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19"/>
                </a:lnTo>
                <a:lnTo>
                  <a:pt x="11986" y="79805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79805"/>
                </a:lnTo>
                <a:lnTo>
                  <a:pt x="51726" y="67819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5755"/>
                </a:lnTo>
                <a:lnTo>
                  <a:pt x="43848" y="3769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247845" y="3868908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075041" y="3837480"/>
            <a:ext cx="54841" cy="49306"/>
          </a:xfrm>
          <a:custGeom>
            <a:avLst/>
            <a:gdLst/>
            <a:ahLst/>
            <a:cxnLst/>
            <a:rect l="l" t="t" r="r" b="b"/>
            <a:pathLst>
              <a:path w="60325" h="55879">
                <a:moveTo>
                  <a:pt x="40077" y="0"/>
                </a:moveTo>
                <a:lnTo>
                  <a:pt x="0" y="55833"/>
                </a:lnTo>
                <a:lnTo>
                  <a:pt x="59941" y="5583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111474" y="3837480"/>
            <a:ext cx="0" cy="74519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47900" y="383748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3769"/>
                </a:lnTo>
                <a:lnTo>
                  <a:pt x="3769" y="15755"/>
                </a:lnTo>
                <a:lnTo>
                  <a:pt x="0" y="35970"/>
                </a:lnTo>
                <a:lnTo>
                  <a:pt x="0" y="47955"/>
                </a:lnTo>
                <a:lnTo>
                  <a:pt x="3769" y="67819"/>
                </a:lnTo>
                <a:lnTo>
                  <a:pt x="11986" y="79805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79805"/>
                </a:lnTo>
                <a:lnTo>
                  <a:pt x="51726" y="67819"/>
                </a:lnTo>
                <a:lnTo>
                  <a:pt x="55822" y="47955"/>
                </a:lnTo>
                <a:lnTo>
                  <a:pt x="55822" y="35970"/>
                </a:lnTo>
                <a:lnTo>
                  <a:pt x="51726" y="15755"/>
                </a:lnTo>
                <a:lnTo>
                  <a:pt x="43848" y="3769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247845" y="369121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078775" y="3659791"/>
            <a:ext cx="47335" cy="74519"/>
          </a:xfrm>
          <a:custGeom>
            <a:avLst/>
            <a:gdLst/>
            <a:ahLst/>
            <a:cxnLst/>
            <a:rect l="l" t="t" r="r" b="b"/>
            <a:pathLst>
              <a:path w="52070" h="84454">
                <a:moveTo>
                  <a:pt x="47957" y="11985"/>
                </a:moveTo>
                <a:lnTo>
                  <a:pt x="43848" y="3757"/>
                </a:lnTo>
                <a:lnTo>
                  <a:pt x="31863" y="0"/>
                </a:lnTo>
                <a:lnTo>
                  <a:pt x="23985" y="0"/>
                </a:lnTo>
                <a:lnTo>
                  <a:pt x="11987" y="3757"/>
                </a:lnTo>
                <a:lnTo>
                  <a:pt x="3771" y="15743"/>
                </a:lnTo>
                <a:lnTo>
                  <a:pt x="0" y="35957"/>
                </a:lnTo>
                <a:lnTo>
                  <a:pt x="0" y="55821"/>
                </a:lnTo>
                <a:lnTo>
                  <a:pt x="3771" y="71915"/>
                </a:lnTo>
                <a:lnTo>
                  <a:pt x="11987" y="79793"/>
                </a:lnTo>
                <a:lnTo>
                  <a:pt x="23985" y="83901"/>
                </a:lnTo>
                <a:lnTo>
                  <a:pt x="27743" y="83901"/>
                </a:lnTo>
                <a:lnTo>
                  <a:pt x="39727" y="79793"/>
                </a:lnTo>
                <a:lnTo>
                  <a:pt x="47957" y="71915"/>
                </a:lnTo>
                <a:lnTo>
                  <a:pt x="51726" y="59929"/>
                </a:lnTo>
                <a:lnTo>
                  <a:pt x="51726" y="55821"/>
                </a:lnTo>
                <a:lnTo>
                  <a:pt x="11987" y="35957"/>
                </a:lnTo>
                <a:lnTo>
                  <a:pt x="0" y="55821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47900" y="365979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3757"/>
                </a:lnTo>
                <a:lnTo>
                  <a:pt x="3769" y="15743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07"/>
                </a:lnTo>
                <a:lnTo>
                  <a:pt x="11986" y="79793"/>
                </a:lnTo>
                <a:lnTo>
                  <a:pt x="23982" y="83901"/>
                </a:lnTo>
                <a:lnTo>
                  <a:pt x="31848" y="83901"/>
                </a:lnTo>
                <a:lnTo>
                  <a:pt x="43848" y="79793"/>
                </a:lnTo>
                <a:lnTo>
                  <a:pt x="51726" y="67807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5743"/>
                </a:lnTo>
                <a:lnTo>
                  <a:pt x="43848" y="3757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247845" y="3513520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075040" y="348209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19862" y="0"/>
                </a:moveTo>
                <a:lnTo>
                  <a:pt x="7877" y="4108"/>
                </a:lnTo>
                <a:lnTo>
                  <a:pt x="4106" y="11985"/>
                </a:lnTo>
                <a:lnTo>
                  <a:pt x="4106" y="19863"/>
                </a:lnTo>
                <a:lnTo>
                  <a:pt x="7877" y="28080"/>
                </a:lnTo>
                <a:lnTo>
                  <a:pt x="16094" y="31849"/>
                </a:lnTo>
                <a:lnTo>
                  <a:pt x="31850" y="35957"/>
                </a:lnTo>
                <a:lnTo>
                  <a:pt x="43834" y="40066"/>
                </a:lnTo>
                <a:lnTo>
                  <a:pt x="52064" y="47943"/>
                </a:lnTo>
                <a:lnTo>
                  <a:pt x="55832" y="55821"/>
                </a:lnTo>
                <a:lnTo>
                  <a:pt x="55832" y="67807"/>
                </a:lnTo>
                <a:lnTo>
                  <a:pt x="52064" y="76036"/>
                </a:lnTo>
                <a:lnTo>
                  <a:pt x="47955" y="80144"/>
                </a:lnTo>
                <a:lnTo>
                  <a:pt x="35970" y="83901"/>
                </a:lnTo>
                <a:lnTo>
                  <a:pt x="19862" y="83901"/>
                </a:lnTo>
                <a:lnTo>
                  <a:pt x="7877" y="80144"/>
                </a:lnTo>
                <a:lnTo>
                  <a:pt x="4106" y="76036"/>
                </a:lnTo>
                <a:lnTo>
                  <a:pt x="0" y="67807"/>
                </a:lnTo>
                <a:lnTo>
                  <a:pt x="0" y="55821"/>
                </a:lnTo>
                <a:lnTo>
                  <a:pt x="4106" y="47943"/>
                </a:lnTo>
                <a:lnTo>
                  <a:pt x="11984" y="40066"/>
                </a:lnTo>
                <a:lnTo>
                  <a:pt x="23972" y="35957"/>
                </a:lnTo>
                <a:lnTo>
                  <a:pt x="40077" y="31849"/>
                </a:lnTo>
                <a:lnTo>
                  <a:pt x="47955" y="28080"/>
                </a:lnTo>
                <a:lnTo>
                  <a:pt x="52064" y="19863"/>
                </a:lnTo>
                <a:lnTo>
                  <a:pt x="52064" y="11985"/>
                </a:lnTo>
                <a:lnTo>
                  <a:pt x="47955" y="4108"/>
                </a:lnTo>
                <a:lnTo>
                  <a:pt x="35970" y="0"/>
                </a:lnTo>
                <a:lnTo>
                  <a:pt x="1986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147900" y="348209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08"/>
                </a:lnTo>
                <a:lnTo>
                  <a:pt x="3769" y="16094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07"/>
                </a:lnTo>
                <a:lnTo>
                  <a:pt x="11986" y="80144"/>
                </a:lnTo>
                <a:lnTo>
                  <a:pt x="23982" y="83901"/>
                </a:lnTo>
                <a:lnTo>
                  <a:pt x="31848" y="83901"/>
                </a:lnTo>
                <a:lnTo>
                  <a:pt x="43848" y="80144"/>
                </a:lnTo>
                <a:lnTo>
                  <a:pt x="51726" y="67807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6094"/>
                </a:lnTo>
                <a:lnTo>
                  <a:pt x="43848" y="4108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247845" y="413545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247845" y="395775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247845" y="378007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247845" y="360237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793480" y="3472421"/>
            <a:ext cx="0" cy="777688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0908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715634" y="422430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715634" y="404660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715634" y="3868908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715634" y="3691219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715634" y="3513520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754549" y="413545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754549" y="395775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754549" y="378007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54549" y="360237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247845" y="3594811"/>
            <a:ext cx="4218132" cy="632572"/>
          </a:xfrm>
          <a:custGeom>
            <a:avLst/>
            <a:gdLst/>
            <a:ahLst/>
            <a:cxnLst/>
            <a:rect l="l" t="t" r="r" b="b"/>
            <a:pathLst>
              <a:path w="4639945" h="716914">
                <a:moveTo>
                  <a:pt x="0" y="713431"/>
                </a:moveTo>
                <a:lnTo>
                  <a:pt x="50009" y="716850"/>
                </a:lnTo>
                <a:lnTo>
                  <a:pt x="67820" y="709311"/>
                </a:lnTo>
                <a:lnTo>
                  <a:pt x="85968" y="697325"/>
                </a:lnTo>
                <a:lnTo>
                  <a:pt x="104128" y="700067"/>
                </a:lnTo>
                <a:lnTo>
                  <a:pt x="121938" y="702472"/>
                </a:lnTo>
                <a:lnTo>
                  <a:pt x="140085" y="701445"/>
                </a:lnTo>
                <a:lnTo>
                  <a:pt x="157896" y="702810"/>
                </a:lnTo>
                <a:lnTo>
                  <a:pt x="176057" y="702122"/>
                </a:lnTo>
                <a:lnTo>
                  <a:pt x="193866" y="688432"/>
                </a:lnTo>
                <a:lnTo>
                  <a:pt x="212015" y="680554"/>
                </a:lnTo>
                <a:lnTo>
                  <a:pt x="229825" y="669245"/>
                </a:lnTo>
                <a:lnTo>
                  <a:pt x="247973" y="648354"/>
                </a:lnTo>
                <a:lnTo>
                  <a:pt x="265783" y="627113"/>
                </a:lnTo>
                <a:lnTo>
                  <a:pt x="283942" y="602802"/>
                </a:lnTo>
                <a:lnTo>
                  <a:pt x="302091" y="583277"/>
                </a:lnTo>
                <a:lnTo>
                  <a:pt x="319900" y="554846"/>
                </a:lnTo>
                <a:lnTo>
                  <a:pt x="338049" y="539779"/>
                </a:lnTo>
                <a:lnTo>
                  <a:pt x="355859" y="522996"/>
                </a:lnTo>
                <a:lnTo>
                  <a:pt x="374020" y="514092"/>
                </a:lnTo>
                <a:lnTo>
                  <a:pt x="391830" y="500740"/>
                </a:lnTo>
                <a:lnTo>
                  <a:pt x="409977" y="491485"/>
                </a:lnTo>
                <a:lnTo>
                  <a:pt x="427788" y="488066"/>
                </a:lnTo>
                <a:lnTo>
                  <a:pt x="445936" y="473337"/>
                </a:lnTo>
                <a:lnTo>
                  <a:pt x="464095" y="475040"/>
                </a:lnTo>
                <a:lnTo>
                  <a:pt x="517863" y="470594"/>
                </a:lnTo>
                <a:lnTo>
                  <a:pt x="553833" y="451419"/>
                </a:lnTo>
                <a:lnTo>
                  <a:pt x="571981" y="435663"/>
                </a:lnTo>
                <a:lnTo>
                  <a:pt x="589793" y="426758"/>
                </a:lnTo>
                <a:lnTo>
                  <a:pt x="607952" y="425381"/>
                </a:lnTo>
                <a:lnTo>
                  <a:pt x="626101" y="417503"/>
                </a:lnTo>
                <a:lnTo>
                  <a:pt x="643911" y="405867"/>
                </a:lnTo>
                <a:lnTo>
                  <a:pt x="662059" y="390450"/>
                </a:lnTo>
                <a:lnTo>
                  <a:pt x="679869" y="380518"/>
                </a:lnTo>
                <a:lnTo>
                  <a:pt x="698028" y="371613"/>
                </a:lnTo>
                <a:lnTo>
                  <a:pt x="715839" y="352776"/>
                </a:lnTo>
                <a:lnTo>
                  <a:pt x="733986" y="330170"/>
                </a:lnTo>
                <a:lnTo>
                  <a:pt x="751796" y="316468"/>
                </a:lnTo>
                <a:lnTo>
                  <a:pt x="769946" y="307225"/>
                </a:lnTo>
                <a:lnTo>
                  <a:pt x="788106" y="287010"/>
                </a:lnTo>
                <a:lnTo>
                  <a:pt x="805916" y="269551"/>
                </a:lnTo>
                <a:lnTo>
                  <a:pt x="824064" y="263038"/>
                </a:lnTo>
                <a:lnTo>
                  <a:pt x="841874" y="244890"/>
                </a:lnTo>
                <a:lnTo>
                  <a:pt x="860022" y="228446"/>
                </a:lnTo>
                <a:lnTo>
                  <a:pt x="877832" y="209271"/>
                </a:lnTo>
                <a:lnTo>
                  <a:pt x="895992" y="199677"/>
                </a:lnTo>
                <a:lnTo>
                  <a:pt x="913801" y="181867"/>
                </a:lnTo>
                <a:lnTo>
                  <a:pt x="931949" y="180840"/>
                </a:lnTo>
                <a:lnTo>
                  <a:pt x="950111" y="182206"/>
                </a:lnTo>
                <a:lnTo>
                  <a:pt x="967920" y="178098"/>
                </a:lnTo>
                <a:lnTo>
                  <a:pt x="986068" y="182894"/>
                </a:lnTo>
                <a:lnTo>
                  <a:pt x="1003879" y="179125"/>
                </a:lnTo>
                <a:lnTo>
                  <a:pt x="1022026" y="178098"/>
                </a:lnTo>
                <a:lnTo>
                  <a:pt x="1039849" y="191461"/>
                </a:lnTo>
                <a:lnTo>
                  <a:pt x="1057997" y="193515"/>
                </a:lnTo>
                <a:lnTo>
                  <a:pt x="1075806" y="188718"/>
                </a:lnTo>
                <a:lnTo>
                  <a:pt x="1093954" y="205163"/>
                </a:lnTo>
                <a:lnTo>
                  <a:pt x="1112103" y="173639"/>
                </a:lnTo>
                <a:lnTo>
                  <a:pt x="1129924" y="169193"/>
                </a:lnTo>
                <a:lnTo>
                  <a:pt x="1148073" y="175355"/>
                </a:lnTo>
                <a:lnTo>
                  <a:pt x="1165884" y="181867"/>
                </a:lnTo>
                <a:lnTo>
                  <a:pt x="1184032" y="155153"/>
                </a:lnTo>
                <a:lnTo>
                  <a:pt x="1201841" y="153099"/>
                </a:lnTo>
                <a:lnTo>
                  <a:pt x="1220002" y="155153"/>
                </a:lnTo>
                <a:lnTo>
                  <a:pt x="1237812" y="132546"/>
                </a:lnTo>
                <a:lnTo>
                  <a:pt x="1255960" y="122276"/>
                </a:lnTo>
                <a:lnTo>
                  <a:pt x="1274109" y="150356"/>
                </a:lnTo>
                <a:lnTo>
                  <a:pt x="1291919" y="153437"/>
                </a:lnTo>
                <a:lnTo>
                  <a:pt x="1310079" y="144194"/>
                </a:lnTo>
                <a:lnTo>
                  <a:pt x="1327889" y="155153"/>
                </a:lnTo>
                <a:lnTo>
                  <a:pt x="1346037" y="135627"/>
                </a:lnTo>
                <a:lnTo>
                  <a:pt x="1363847" y="134938"/>
                </a:lnTo>
                <a:lnTo>
                  <a:pt x="1381995" y="135977"/>
                </a:lnTo>
                <a:lnTo>
                  <a:pt x="1399817" y="147275"/>
                </a:lnTo>
                <a:lnTo>
                  <a:pt x="1417965" y="144532"/>
                </a:lnTo>
                <a:lnTo>
                  <a:pt x="1436112" y="139397"/>
                </a:lnTo>
                <a:lnTo>
                  <a:pt x="1453922" y="157207"/>
                </a:lnTo>
                <a:lnTo>
                  <a:pt x="1472084" y="137005"/>
                </a:lnTo>
                <a:lnTo>
                  <a:pt x="1489892" y="136654"/>
                </a:lnTo>
                <a:lnTo>
                  <a:pt x="1508041" y="150356"/>
                </a:lnTo>
                <a:lnTo>
                  <a:pt x="1525852" y="102412"/>
                </a:lnTo>
                <a:lnTo>
                  <a:pt x="1543999" y="116790"/>
                </a:lnTo>
                <a:lnTo>
                  <a:pt x="1561822" y="117479"/>
                </a:lnTo>
                <a:lnTo>
                  <a:pt x="1579970" y="125695"/>
                </a:lnTo>
                <a:lnTo>
                  <a:pt x="1598118" y="105493"/>
                </a:lnTo>
                <a:lnTo>
                  <a:pt x="1615927" y="127061"/>
                </a:lnTo>
                <a:lnTo>
                  <a:pt x="1634075" y="145909"/>
                </a:lnTo>
                <a:lnTo>
                  <a:pt x="1651897" y="110966"/>
                </a:lnTo>
                <a:lnTo>
                  <a:pt x="1670047" y="122964"/>
                </a:lnTo>
                <a:lnTo>
                  <a:pt x="1687857" y="133923"/>
                </a:lnTo>
                <a:lnTo>
                  <a:pt x="1706017" y="120560"/>
                </a:lnTo>
                <a:lnTo>
                  <a:pt x="1723815" y="132884"/>
                </a:lnTo>
                <a:lnTo>
                  <a:pt x="1741975" y="108574"/>
                </a:lnTo>
                <a:lnTo>
                  <a:pt x="1760123" y="135977"/>
                </a:lnTo>
                <a:lnTo>
                  <a:pt x="1777933" y="115763"/>
                </a:lnTo>
                <a:lnTo>
                  <a:pt x="1796094" y="119871"/>
                </a:lnTo>
                <a:lnTo>
                  <a:pt x="1813891" y="109939"/>
                </a:lnTo>
                <a:lnTo>
                  <a:pt x="1832052" y="143843"/>
                </a:lnTo>
                <a:lnTo>
                  <a:pt x="1849862" y="130492"/>
                </a:lnTo>
                <a:lnTo>
                  <a:pt x="1868010" y="142140"/>
                </a:lnTo>
                <a:lnTo>
                  <a:pt x="1885820" y="79805"/>
                </a:lnTo>
                <a:lnTo>
                  <a:pt x="1903967" y="123641"/>
                </a:lnTo>
                <a:lnTo>
                  <a:pt x="1922127" y="69523"/>
                </a:lnTo>
                <a:lnTo>
                  <a:pt x="1939938" y="53429"/>
                </a:lnTo>
                <a:lnTo>
                  <a:pt x="1958086" y="60280"/>
                </a:lnTo>
                <a:lnTo>
                  <a:pt x="1975895" y="111993"/>
                </a:lnTo>
                <a:lnTo>
                  <a:pt x="1994057" y="126722"/>
                </a:lnTo>
                <a:lnTo>
                  <a:pt x="2011865" y="89049"/>
                </a:lnTo>
                <a:lnTo>
                  <a:pt x="2030013" y="70900"/>
                </a:lnTo>
                <a:lnTo>
                  <a:pt x="2047825" y="123641"/>
                </a:lnTo>
                <a:lnTo>
                  <a:pt x="2065972" y="59591"/>
                </a:lnTo>
                <a:lnTo>
                  <a:pt x="2084132" y="120222"/>
                </a:lnTo>
                <a:lnTo>
                  <a:pt x="2101943" y="113020"/>
                </a:lnTo>
                <a:lnTo>
                  <a:pt x="2120091" y="87345"/>
                </a:lnTo>
                <a:lnTo>
                  <a:pt x="2137900" y="108224"/>
                </a:lnTo>
                <a:lnTo>
                  <a:pt x="2156061" y="82198"/>
                </a:lnTo>
                <a:lnTo>
                  <a:pt x="2173870" y="114736"/>
                </a:lnTo>
                <a:lnTo>
                  <a:pt x="2192020" y="93157"/>
                </a:lnTo>
                <a:lnTo>
                  <a:pt x="2209830" y="95561"/>
                </a:lnTo>
                <a:lnTo>
                  <a:pt x="2227990" y="115763"/>
                </a:lnTo>
                <a:lnTo>
                  <a:pt x="2246138" y="87683"/>
                </a:lnTo>
                <a:lnTo>
                  <a:pt x="2263948" y="110966"/>
                </a:lnTo>
                <a:lnTo>
                  <a:pt x="2282096" y="119871"/>
                </a:lnTo>
                <a:lnTo>
                  <a:pt x="2299906" y="84602"/>
                </a:lnTo>
                <a:lnTo>
                  <a:pt x="2318065" y="115087"/>
                </a:lnTo>
                <a:lnTo>
                  <a:pt x="2335864" y="76374"/>
                </a:lnTo>
                <a:lnTo>
                  <a:pt x="2354025" y="117141"/>
                </a:lnTo>
                <a:lnTo>
                  <a:pt x="2371833" y="46240"/>
                </a:lnTo>
                <a:lnTo>
                  <a:pt x="2389981" y="60968"/>
                </a:lnTo>
                <a:lnTo>
                  <a:pt x="2408143" y="81171"/>
                </a:lnTo>
                <a:lnTo>
                  <a:pt x="2425941" y="115087"/>
                </a:lnTo>
                <a:lnTo>
                  <a:pt x="2444100" y="74670"/>
                </a:lnTo>
                <a:lnTo>
                  <a:pt x="2461910" y="59591"/>
                </a:lnTo>
                <a:lnTo>
                  <a:pt x="2480059" y="95899"/>
                </a:lnTo>
                <a:lnTo>
                  <a:pt x="2497868" y="74670"/>
                </a:lnTo>
                <a:lnTo>
                  <a:pt x="2516028" y="119533"/>
                </a:lnTo>
                <a:lnTo>
                  <a:pt x="2533838" y="88710"/>
                </a:lnTo>
                <a:lnTo>
                  <a:pt x="2551986" y="89049"/>
                </a:lnTo>
                <a:lnTo>
                  <a:pt x="2570135" y="65415"/>
                </a:lnTo>
                <a:lnTo>
                  <a:pt x="2587957" y="107197"/>
                </a:lnTo>
                <a:lnTo>
                  <a:pt x="2606105" y="86644"/>
                </a:lnTo>
                <a:lnTo>
                  <a:pt x="2623915" y="88022"/>
                </a:lnTo>
                <a:lnTo>
                  <a:pt x="2642064" y="112682"/>
                </a:lnTo>
                <a:lnTo>
                  <a:pt x="2659873" y="74670"/>
                </a:lnTo>
                <a:lnTo>
                  <a:pt x="2678034" y="85967"/>
                </a:lnTo>
                <a:lnTo>
                  <a:pt x="2695843" y="140762"/>
                </a:lnTo>
                <a:lnTo>
                  <a:pt x="2713992" y="56848"/>
                </a:lnTo>
                <a:lnTo>
                  <a:pt x="2732141" y="50010"/>
                </a:lnTo>
                <a:lnTo>
                  <a:pt x="2749961" y="30484"/>
                </a:lnTo>
                <a:lnTo>
                  <a:pt x="2768111" y="108912"/>
                </a:lnTo>
                <a:lnTo>
                  <a:pt x="2785920" y="49659"/>
                </a:lnTo>
                <a:lnTo>
                  <a:pt x="2804069" y="126384"/>
                </a:lnTo>
                <a:lnTo>
                  <a:pt x="2821878" y="53429"/>
                </a:lnTo>
                <a:lnTo>
                  <a:pt x="2840038" y="55145"/>
                </a:lnTo>
                <a:lnTo>
                  <a:pt x="2857837" y="151383"/>
                </a:lnTo>
                <a:lnTo>
                  <a:pt x="2875996" y="117817"/>
                </a:lnTo>
                <a:lnTo>
                  <a:pt x="2894146" y="119871"/>
                </a:lnTo>
                <a:lnTo>
                  <a:pt x="2911954" y="97265"/>
                </a:lnTo>
                <a:lnTo>
                  <a:pt x="2930115" y="60618"/>
                </a:lnTo>
                <a:lnTo>
                  <a:pt x="2947926" y="155491"/>
                </a:lnTo>
                <a:lnTo>
                  <a:pt x="2966073" y="43147"/>
                </a:lnTo>
                <a:lnTo>
                  <a:pt x="2983883" y="54118"/>
                </a:lnTo>
                <a:lnTo>
                  <a:pt x="3002031" y="69873"/>
                </a:lnTo>
                <a:lnTo>
                  <a:pt x="3019854" y="157545"/>
                </a:lnTo>
                <a:lnTo>
                  <a:pt x="3038001" y="84252"/>
                </a:lnTo>
                <a:lnTo>
                  <a:pt x="3056149" y="43847"/>
                </a:lnTo>
                <a:lnTo>
                  <a:pt x="3073959" y="0"/>
                </a:lnTo>
                <a:lnTo>
                  <a:pt x="3092109" y="7189"/>
                </a:lnTo>
                <a:lnTo>
                  <a:pt x="3109931" y="3769"/>
                </a:lnTo>
                <a:lnTo>
                  <a:pt x="3128078" y="153787"/>
                </a:lnTo>
                <a:lnTo>
                  <a:pt x="3145888" y="200015"/>
                </a:lnTo>
                <a:lnTo>
                  <a:pt x="3164036" y="240432"/>
                </a:lnTo>
                <a:lnTo>
                  <a:pt x="3181846" y="213717"/>
                </a:lnTo>
                <a:lnTo>
                  <a:pt x="3200006" y="224338"/>
                </a:lnTo>
                <a:lnTo>
                  <a:pt x="3218155" y="246594"/>
                </a:lnTo>
                <a:lnTo>
                  <a:pt x="3235964" y="258242"/>
                </a:lnTo>
                <a:lnTo>
                  <a:pt x="3254124" y="244540"/>
                </a:lnTo>
                <a:lnTo>
                  <a:pt x="3271936" y="274686"/>
                </a:lnTo>
                <a:lnTo>
                  <a:pt x="3290083" y="281537"/>
                </a:lnTo>
                <a:lnTo>
                  <a:pt x="3307892" y="285295"/>
                </a:lnTo>
                <a:lnTo>
                  <a:pt x="3326041" y="301739"/>
                </a:lnTo>
                <a:lnTo>
                  <a:pt x="3343851" y="361331"/>
                </a:lnTo>
                <a:lnTo>
                  <a:pt x="3362012" y="373329"/>
                </a:lnTo>
                <a:lnTo>
                  <a:pt x="3380159" y="372978"/>
                </a:lnTo>
                <a:lnTo>
                  <a:pt x="3397969" y="421961"/>
                </a:lnTo>
                <a:lnTo>
                  <a:pt x="3416117" y="426758"/>
                </a:lnTo>
                <a:lnTo>
                  <a:pt x="3433927" y="431893"/>
                </a:lnTo>
                <a:lnTo>
                  <a:pt x="3452087" y="444218"/>
                </a:lnTo>
                <a:lnTo>
                  <a:pt x="3469899" y="414422"/>
                </a:lnTo>
                <a:lnTo>
                  <a:pt x="3488046" y="464770"/>
                </a:lnTo>
                <a:lnTo>
                  <a:pt x="3505857" y="467513"/>
                </a:lnTo>
                <a:lnTo>
                  <a:pt x="3524004" y="466486"/>
                </a:lnTo>
                <a:lnTo>
                  <a:pt x="3542164" y="447649"/>
                </a:lnTo>
                <a:lnTo>
                  <a:pt x="3559975" y="442164"/>
                </a:lnTo>
                <a:lnTo>
                  <a:pt x="3578122" y="464770"/>
                </a:lnTo>
                <a:lnTo>
                  <a:pt x="3595932" y="486011"/>
                </a:lnTo>
                <a:lnTo>
                  <a:pt x="3614080" y="502106"/>
                </a:lnTo>
                <a:lnTo>
                  <a:pt x="3631903" y="525401"/>
                </a:lnTo>
                <a:lnTo>
                  <a:pt x="3650050" y="533955"/>
                </a:lnTo>
                <a:lnTo>
                  <a:pt x="3667860" y="537725"/>
                </a:lnTo>
                <a:lnTo>
                  <a:pt x="3686022" y="560670"/>
                </a:lnTo>
                <a:lnTo>
                  <a:pt x="3704169" y="561359"/>
                </a:lnTo>
                <a:lnTo>
                  <a:pt x="3721979" y="570264"/>
                </a:lnTo>
                <a:lnTo>
                  <a:pt x="3740127" y="597317"/>
                </a:lnTo>
                <a:lnTo>
                  <a:pt x="3757937" y="607249"/>
                </a:lnTo>
                <a:lnTo>
                  <a:pt x="3776098" y="595263"/>
                </a:lnTo>
                <a:lnTo>
                  <a:pt x="3793908" y="597317"/>
                </a:lnTo>
                <a:lnTo>
                  <a:pt x="3812055" y="610680"/>
                </a:lnTo>
                <a:lnTo>
                  <a:pt x="3829866" y="582938"/>
                </a:lnTo>
                <a:lnTo>
                  <a:pt x="3848013" y="589777"/>
                </a:lnTo>
                <a:lnTo>
                  <a:pt x="3866174" y="610680"/>
                </a:lnTo>
                <a:lnTo>
                  <a:pt x="3883985" y="646638"/>
                </a:lnTo>
                <a:lnTo>
                  <a:pt x="3902132" y="608626"/>
                </a:lnTo>
                <a:lnTo>
                  <a:pt x="3919942" y="625058"/>
                </a:lnTo>
                <a:lnTo>
                  <a:pt x="3938090" y="660340"/>
                </a:lnTo>
                <a:lnTo>
                  <a:pt x="3955900" y="654854"/>
                </a:lnTo>
                <a:lnTo>
                  <a:pt x="3974061" y="651097"/>
                </a:lnTo>
                <a:lnTo>
                  <a:pt x="3991871" y="652124"/>
                </a:lnTo>
                <a:lnTo>
                  <a:pt x="4010018" y="659313"/>
                </a:lnTo>
                <a:lnTo>
                  <a:pt x="4028180" y="652462"/>
                </a:lnTo>
                <a:lnTo>
                  <a:pt x="4045990" y="671649"/>
                </a:lnTo>
                <a:lnTo>
                  <a:pt x="4064138" y="659651"/>
                </a:lnTo>
                <a:lnTo>
                  <a:pt x="4081948" y="670272"/>
                </a:lnTo>
                <a:lnTo>
                  <a:pt x="4100095" y="671987"/>
                </a:lnTo>
                <a:lnTo>
                  <a:pt x="4117917" y="680204"/>
                </a:lnTo>
                <a:lnTo>
                  <a:pt x="4136065" y="682946"/>
                </a:lnTo>
                <a:lnTo>
                  <a:pt x="4153876" y="692878"/>
                </a:lnTo>
                <a:lnTo>
                  <a:pt x="4172023" y="669245"/>
                </a:lnTo>
                <a:lnTo>
                  <a:pt x="4190172" y="716174"/>
                </a:lnTo>
                <a:lnTo>
                  <a:pt x="4207994" y="713431"/>
                </a:lnTo>
                <a:lnTo>
                  <a:pt x="4639890" y="713431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157036" y="3472720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065918" y="3472720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75097" y="3472720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84288" y="3472720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247845" y="3491153"/>
            <a:ext cx="4218132" cy="740149"/>
          </a:xfrm>
          <a:custGeom>
            <a:avLst/>
            <a:gdLst/>
            <a:ahLst/>
            <a:cxnLst/>
            <a:rect l="l" t="t" r="r" b="b"/>
            <a:pathLst>
              <a:path w="4639945" h="838835">
                <a:moveTo>
                  <a:pt x="0" y="830910"/>
                </a:moveTo>
                <a:lnTo>
                  <a:pt x="50009" y="838788"/>
                </a:lnTo>
                <a:lnTo>
                  <a:pt x="67820" y="827479"/>
                </a:lnTo>
                <a:lnTo>
                  <a:pt x="85968" y="823371"/>
                </a:lnTo>
                <a:lnTo>
                  <a:pt x="104128" y="818924"/>
                </a:lnTo>
                <a:lnTo>
                  <a:pt x="121938" y="818236"/>
                </a:lnTo>
                <a:lnTo>
                  <a:pt x="140085" y="817547"/>
                </a:lnTo>
                <a:lnTo>
                  <a:pt x="157896" y="819263"/>
                </a:lnTo>
                <a:lnTo>
                  <a:pt x="176057" y="822005"/>
                </a:lnTo>
                <a:lnTo>
                  <a:pt x="193866" y="810358"/>
                </a:lnTo>
                <a:lnTo>
                  <a:pt x="212015" y="792210"/>
                </a:lnTo>
                <a:lnTo>
                  <a:pt x="229825" y="784332"/>
                </a:lnTo>
                <a:lnTo>
                  <a:pt x="247973" y="758632"/>
                </a:lnTo>
                <a:lnTo>
                  <a:pt x="265783" y="728160"/>
                </a:lnTo>
                <a:lnTo>
                  <a:pt x="283942" y="688770"/>
                </a:lnTo>
                <a:lnTo>
                  <a:pt x="302091" y="668218"/>
                </a:lnTo>
                <a:lnTo>
                  <a:pt x="319900" y="644246"/>
                </a:lnTo>
                <a:lnTo>
                  <a:pt x="338049" y="631571"/>
                </a:lnTo>
                <a:lnTo>
                  <a:pt x="355859" y="617869"/>
                </a:lnTo>
                <a:lnTo>
                  <a:pt x="374020" y="612734"/>
                </a:lnTo>
                <a:lnTo>
                  <a:pt x="391830" y="604168"/>
                </a:lnTo>
                <a:lnTo>
                  <a:pt x="409977" y="593897"/>
                </a:lnTo>
                <a:lnTo>
                  <a:pt x="427788" y="587735"/>
                </a:lnTo>
                <a:lnTo>
                  <a:pt x="445936" y="576426"/>
                </a:lnTo>
                <a:lnTo>
                  <a:pt x="464095" y="564790"/>
                </a:lnTo>
                <a:lnTo>
                  <a:pt x="481906" y="563075"/>
                </a:lnTo>
                <a:lnTo>
                  <a:pt x="500053" y="565129"/>
                </a:lnTo>
                <a:lnTo>
                  <a:pt x="517863" y="564102"/>
                </a:lnTo>
                <a:lnTo>
                  <a:pt x="536011" y="560670"/>
                </a:lnTo>
                <a:lnTo>
                  <a:pt x="553833" y="537725"/>
                </a:lnTo>
                <a:lnTo>
                  <a:pt x="571981" y="521293"/>
                </a:lnTo>
                <a:lnTo>
                  <a:pt x="589793" y="501429"/>
                </a:lnTo>
                <a:lnTo>
                  <a:pt x="607952" y="482930"/>
                </a:lnTo>
                <a:lnTo>
                  <a:pt x="626101" y="480188"/>
                </a:lnTo>
                <a:lnTo>
                  <a:pt x="643911" y="466148"/>
                </a:lnTo>
                <a:lnTo>
                  <a:pt x="662059" y="443541"/>
                </a:lnTo>
                <a:lnTo>
                  <a:pt x="679869" y="428812"/>
                </a:lnTo>
                <a:lnTo>
                  <a:pt x="698028" y="414084"/>
                </a:lnTo>
                <a:lnTo>
                  <a:pt x="715839" y="409637"/>
                </a:lnTo>
                <a:lnTo>
                  <a:pt x="733986" y="388058"/>
                </a:lnTo>
                <a:lnTo>
                  <a:pt x="751796" y="372640"/>
                </a:lnTo>
                <a:lnTo>
                  <a:pt x="769946" y="357573"/>
                </a:lnTo>
                <a:lnTo>
                  <a:pt x="788106" y="336332"/>
                </a:lnTo>
                <a:lnTo>
                  <a:pt x="805916" y="332912"/>
                </a:lnTo>
                <a:lnTo>
                  <a:pt x="824064" y="315441"/>
                </a:lnTo>
                <a:lnTo>
                  <a:pt x="841874" y="300036"/>
                </a:lnTo>
                <a:lnTo>
                  <a:pt x="860022" y="289077"/>
                </a:lnTo>
                <a:lnTo>
                  <a:pt x="877832" y="278456"/>
                </a:lnTo>
                <a:lnTo>
                  <a:pt x="895992" y="253795"/>
                </a:lnTo>
                <a:lnTo>
                  <a:pt x="913801" y="228108"/>
                </a:lnTo>
                <a:lnTo>
                  <a:pt x="931949" y="226392"/>
                </a:lnTo>
                <a:lnTo>
                  <a:pt x="950111" y="213379"/>
                </a:lnTo>
                <a:lnTo>
                  <a:pt x="967920" y="201042"/>
                </a:lnTo>
                <a:lnTo>
                  <a:pt x="986068" y="230850"/>
                </a:lnTo>
                <a:lnTo>
                  <a:pt x="1003879" y="196258"/>
                </a:lnTo>
                <a:lnTo>
                  <a:pt x="1022026" y="195569"/>
                </a:lnTo>
                <a:lnTo>
                  <a:pt x="1039849" y="225027"/>
                </a:lnTo>
                <a:lnTo>
                  <a:pt x="1057997" y="246256"/>
                </a:lnTo>
                <a:lnTo>
                  <a:pt x="1075806" y="224676"/>
                </a:lnTo>
                <a:lnTo>
                  <a:pt x="1093954" y="235985"/>
                </a:lnTo>
                <a:lnTo>
                  <a:pt x="1112103" y="205501"/>
                </a:lnTo>
                <a:lnTo>
                  <a:pt x="1129924" y="170908"/>
                </a:lnTo>
                <a:lnTo>
                  <a:pt x="1148073" y="185637"/>
                </a:lnTo>
                <a:lnTo>
                  <a:pt x="1165884" y="181179"/>
                </a:lnTo>
                <a:lnTo>
                  <a:pt x="1184032" y="187691"/>
                </a:lnTo>
                <a:lnTo>
                  <a:pt x="1201841" y="202420"/>
                </a:lnTo>
                <a:lnTo>
                  <a:pt x="1220002" y="216460"/>
                </a:lnTo>
                <a:lnTo>
                  <a:pt x="1237812" y="160288"/>
                </a:lnTo>
                <a:lnTo>
                  <a:pt x="1255960" y="231877"/>
                </a:lnTo>
                <a:lnTo>
                  <a:pt x="1274109" y="149667"/>
                </a:lnTo>
                <a:lnTo>
                  <a:pt x="1291919" y="192150"/>
                </a:lnTo>
                <a:lnTo>
                  <a:pt x="1310079" y="205163"/>
                </a:lnTo>
                <a:lnTo>
                  <a:pt x="1327889" y="200366"/>
                </a:lnTo>
                <a:lnTo>
                  <a:pt x="1346037" y="182894"/>
                </a:lnTo>
                <a:lnTo>
                  <a:pt x="1363847" y="184272"/>
                </a:lnTo>
                <a:lnTo>
                  <a:pt x="1381995" y="191461"/>
                </a:lnTo>
                <a:lnTo>
                  <a:pt x="1399817" y="175705"/>
                </a:lnTo>
                <a:lnTo>
                  <a:pt x="1417965" y="165085"/>
                </a:lnTo>
                <a:lnTo>
                  <a:pt x="1436112" y="188029"/>
                </a:lnTo>
                <a:lnTo>
                  <a:pt x="1453922" y="166462"/>
                </a:lnTo>
                <a:lnTo>
                  <a:pt x="1472084" y="173301"/>
                </a:lnTo>
                <a:lnTo>
                  <a:pt x="1489892" y="151045"/>
                </a:lnTo>
                <a:lnTo>
                  <a:pt x="1508041" y="157895"/>
                </a:lnTo>
                <a:lnTo>
                  <a:pt x="1525852" y="147275"/>
                </a:lnTo>
                <a:lnTo>
                  <a:pt x="1543999" y="144194"/>
                </a:lnTo>
                <a:lnTo>
                  <a:pt x="1561822" y="112344"/>
                </a:lnTo>
                <a:lnTo>
                  <a:pt x="1579970" y="126046"/>
                </a:lnTo>
                <a:lnTo>
                  <a:pt x="1598118" y="139397"/>
                </a:lnTo>
                <a:lnTo>
                  <a:pt x="1615927" y="152410"/>
                </a:lnTo>
                <a:lnTo>
                  <a:pt x="1634075" y="142828"/>
                </a:lnTo>
                <a:lnTo>
                  <a:pt x="1651897" y="125006"/>
                </a:lnTo>
                <a:lnTo>
                  <a:pt x="1670047" y="143167"/>
                </a:lnTo>
                <a:lnTo>
                  <a:pt x="1687857" y="134950"/>
                </a:lnTo>
                <a:lnTo>
                  <a:pt x="1706017" y="144194"/>
                </a:lnTo>
                <a:lnTo>
                  <a:pt x="1723815" y="158922"/>
                </a:lnTo>
                <a:lnTo>
                  <a:pt x="1741975" y="107547"/>
                </a:lnTo>
                <a:lnTo>
                  <a:pt x="1760123" y="143505"/>
                </a:lnTo>
                <a:lnTo>
                  <a:pt x="1777933" y="169193"/>
                </a:lnTo>
                <a:lnTo>
                  <a:pt x="1796094" y="145909"/>
                </a:lnTo>
                <a:lnTo>
                  <a:pt x="1813891" y="174328"/>
                </a:lnTo>
                <a:lnTo>
                  <a:pt x="1832052" y="180840"/>
                </a:lnTo>
                <a:lnTo>
                  <a:pt x="1849862" y="178098"/>
                </a:lnTo>
                <a:lnTo>
                  <a:pt x="1868010" y="186664"/>
                </a:lnTo>
                <a:lnTo>
                  <a:pt x="1885820" y="105155"/>
                </a:lnTo>
                <a:lnTo>
                  <a:pt x="1903967" y="177759"/>
                </a:lnTo>
                <a:lnTo>
                  <a:pt x="1922127" y="120910"/>
                </a:lnTo>
                <a:lnTo>
                  <a:pt x="1939938" y="183245"/>
                </a:lnTo>
                <a:lnTo>
                  <a:pt x="1958086" y="207905"/>
                </a:lnTo>
                <a:lnTo>
                  <a:pt x="1975895" y="193515"/>
                </a:lnTo>
                <a:lnTo>
                  <a:pt x="1994057" y="109263"/>
                </a:lnTo>
                <a:lnTo>
                  <a:pt x="2011865" y="159261"/>
                </a:lnTo>
                <a:lnTo>
                  <a:pt x="2030013" y="204124"/>
                </a:lnTo>
                <a:lnTo>
                  <a:pt x="2047825" y="199339"/>
                </a:lnTo>
                <a:lnTo>
                  <a:pt x="2065972" y="222972"/>
                </a:lnTo>
                <a:lnTo>
                  <a:pt x="2084132" y="197961"/>
                </a:lnTo>
                <a:lnTo>
                  <a:pt x="2101943" y="104128"/>
                </a:lnTo>
                <a:lnTo>
                  <a:pt x="2120091" y="99331"/>
                </a:lnTo>
                <a:lnTo>
                  <a:pt x="2137900" y="156530"/>
                </a:lnTo>
                <a:lnTo>
                  <a:pt x="2156061" y="115087"/>
                </a:lnTo>
                <a:lnTo>
                  <a:pt x="2173870" y="115425"/>
                </a:lnTo>
                <a:lnTo>
                  <a:pt x="2192020" y="175705"/>
                </a:lnTo>
                <a:lnTo>
                  <a:pt x="2209830" y="180840"/>
                </a:lnTo>
                <a:lnTo>
                  <a:pt x="2227990" y="212352"/>
                </a:lnTo>
                <a:lnTo>
                  <a:pt x="2246138" y="173989"/>
                </a:lnTo>
                <a:lnTo>
                  <a:pt x="2263948" y="111317"/>
                </a:lnTo>
                <a:lnTo>
                  <a:pt x="2282096" y="129803"/>
                </a:lnTo>
                <a:lnTo>
                  <a:pt x="2299906" y="139059"/>
                </a:lnTo>
                <a:lnTo>
                  <a:pt x="2318065" y="207217"/>
                </a:lnTo>
                <a:lnTo>
                  <a:pt x="2335864" y="197285"/>
                </a:lnTo>
                <a:lnTo>
                  <a:pt x="2354025" y="191799"/>
                </a:lnTo>
                <a:lnTo>
                  <a:pt x="2371833" y="214406"/>
                </a:lnTo>
                <a:lnTo>
                  <a:pt x="2389981" y="243525"/>
                </a:lnTo>
                <a:lnTo>
                  <a:pt x="2408143" y="99669"/>
                </a:lnTo>
                <a:lnTo>
                  <a:pt x="2425941" y="95561"/>
                </a:lnTo>
                <a:lnTo>
                  <a:pt x="2444100" y="108574"/>
                </a:lnTo>
                <a:lnTo>
                  <a:pt x="2461910" y="111317"/>
                </a:lnTo>
                <a:lnTo>
                  <a:pt x="2480059" y="188029"/>
                </a:lnTo>
                <a:lnTo>
                  <a:pt x="2497868" y="119871"/>
                </a:lnTo>
                <a:lnTo>
                  <a:pt x="2516028" y="133573"/>
                </a:lnTo>
                <a:lnTo>
                  <a:pt x="2533838" y="215433"/>
                </a:lnTo>
                <a:lnTo>
                  <a:pt x="2551986" y="218514"/>
                </a:lnTo>
                <a:lnTo>
                  <a:pt x="2570135" y="232216"/>
                </a:lnTo>
                <a:lnTo>
                  <a:pt x="2587957" y="227419"/>
                </a:lnTo>
                <a:lnTo>
                  <a:pt x="2606105" y="102412"/>
                </a:lnTo>
                <a:lnTo>
                  <a:pt x="2623915" y="201042"/>
                </a:lnTo>
                <a:lnTo>
                  <a:pt x="2642064" y="122276"/>
                </a:lnTo>
                <a:lnTo>
                  <a:pt x="2659873" y="195569"/>
                </a:lnTo>
                <a:lnTo>
                  <a:pt x="2678034" y="191461"/>
                </a:lnTo>
                <a:lnTo>
                  <a:pt x="2695843" y="109601"/>
                </a:lnTo>
                <a:lnTo>
                  <a:pt x="2713992" y="174328"/>
                </a:lnTo>
                <a:lnTo>
                  <a:pt x="2732141" y="113709"/>
                </a:lnTo>
                <a:lnTo>
                  <a:pt x="2749961" y="124668"/>
                </a:lnTo>
                <a:lnTo>
                  <a:pt x="2768111" y="132884"/>
                </a:lnTo>
                <a:lnTo>
                  <a:pt x="2785920" y="199339"/>
                </a:lnTo>
                <a:lnTo>
                  <a:pt x="2804069" y="226742"/>
                </a:lnTo>
                <a:lnTo>
                  <a:pt x="2821878" y="203109"/>
                </a:lnTo>
                <a:lnTo>
                  <a:pt x="2840038" y="203785"/>
                </a:lnTo>
                <a:lnTo>
                  <a:pt x="2857837" y="207905"/>
                </a:lnTo>
                <a:lnTo>
                  <a:pt x="2875996" y="215783"/>
                </a:lnTo>
                <a:lnTo>
                  <a:pt x="2894146" y="208920"/>
                </a:lnTo>
                <a:lnTo>
                  <a:pt x="2911954" y="93169"/>
                </a:lnTo>
                <a:lnTo>
                  <a:pt x="2930115" y="206528"/>
                </a:lnTo>
                <a:lnTo>
                  <a:pt x="2947926" y="208244"/>
                </a:lnTo>
                <a:lnTo>
                  <a:pt x="2966073" y="171597"/>
                </a:lnTo>
                <a:lnTo>
                  <a:pt x="2983883" y="125695"/>
                </a:lnTo>
                <a:lnTo>
                  <a:pt x="3002031" y="190434"/>
                </a:lnTo>
                <a:lnTo>
                  <a:pt x="3019854" y="77063"/>
                </a:lnTo>
                <a:lnTo>
                  <a:pt x="3038001" y="86994"/>
                </a:lnTo>
                <a:lnTo>
                  <a:pt x="3056149" y="91103"/>
                </a:lnTo>
                <a:lnTo>
                  <a:pt x="3073959" y="104804"/>
                </a:lnTo>
                <a:lnTo>
                  <a:pt x="3092109" y="35970"/>
                </a:lnTo>
                <a:lnTo>
                  <a:pt x="3109931" y="0"/>
                </a:lnTo>
                <a:lnTo>
                  <a:pt x="3128078" y="167489"/>
                </a:lnTo>
                <a:lnTo>
                  <a:pt x="3145888" y="179813"/>
                </a:lnTo>
                <a:lnTo>
                  <a:pt x="3164036" y="299009"/>
                </a:lnTo>
                <a:lnTo>
                  <a:pt x="3181846" y="292496"/>
                </a:lnTo>
                <a:lnTo>
                  <a:pt x="3200006" y="339413"/>
                </a:lnTo>
                <a:lnTo>
                  <a:pt x="3218155" y="321265"/>
                </a:lnTo>
                <a:lnTo>
                  <a:pt x="3235964" y="392854"/>
                </a:lnTo>
                <a:lnTo>
                  <a:pt x="3254124" y="290442"/>
                </a:lnTo>
                <a:lnTo>
                  <a:pt x="3271936" y="313737"/>
                </a:lnTo>
                <a:lnTo>
                  <a:pt x="3290083" y="363059"/>
                </a:lnTo>
                <a:lnTo>
                  <a:pt x="3307892" y="364074"/>
                </a:lnTo>
                <a:lnTo>
                  <a:pt x="3326041" y="386003"/>
                </a:lnTo>
                <a:lnTo>
                  <a:pt x="3343851" y="449014"/>
                </a:lnTo>
                <a:lnTo>
                  <a:pt x="3362012" y="495943"/>
                </a:lnTo>
                <a:lnTo>
                  <a:pt x="3380159" y="482242"/>
                </a:lnTo>
                <a:lnTo>
                  <a:pt x="3397969" y="516146"/>
                </a:lnTo>
                <a:lnTo>
                  <a:pt x="3416117" y="509307"/>
                </a:lnTo>
                <a:lnTo>
                  <a:pt x="3433927" y="521969"/>
                </a:lnTo>
                <a:lnTo>
                  <a:pt x="3452087" y="517173"/>
                </a:lnTo>
                <a:lnTo>
                  <a:pt x="3469899" y="528144"/>
                </a:lnTo>
                <a:lnTo>
                  <a:pt x="3488046" y="530186"/>
                </a:lnTo>
                <a:lnTo>
                  <a:pt x="3505857" y="593209"/>
                </a:lnTo>
                <a:lnTo>
                  <a:pt x="3524004" y="523347"/>
                </a:lnTo>
                <a:lnTo>
                  <a:pt x="3542164" y="520266"/>
                </a:lnTo>
                <a:lnTo>
                  <a:pt x="3559975" y="618220"/>
                </a:lnTo>
                <a:lnTo>
                  <a:pt x="3578122" y="570264"/>
                </a:lnTo>
                <a:lnTo>
                  <a:pt x="3595932" y="628140"/>
                </a:lnTo>
                <a:lnTo>
                  <a:pt x="3614080" y="638760"/>
                </a:lnTo>
                <a:lnTo>
                  <a:pt x="3631903" y="605545"/>
                </a:lnTo>
                <a:lnTo>
                  <a:pt x="3650050" y="705215"/>
                </a:lnTo>
                <a:lnTo>
                  <a:pt x="3667860" y="615139"/>
                </a:lnTo>
                <a:lnTo>
                  <a:pt x="3686022" y="663759"/>
                </a:lnTo>
                <a:lnTo>
                  <a:pt x="3704169" y="654516"/>
                </a:lnTo>
                <a:lnTo>
                  <a:pt x="3721979" y="668906"/>
                </a:lnTo>
                <a:lnTo>
                  <a:pt x="3740127" y="721997"/>
                </a:lnTo>
                <a:lnTo>
                  <a:pt x="3757937" y="683973"/>
                </a:lnTo>
                <a:lnTo>
                  <a:pt x="3776098" y="676784"/>
                </a:lnTo>
                <a:lnTo>
                  <a:pt x="3793908" y="733633"/>
                </a:lnTo>
                <a:lnTo>
                  <a:pt x="3812055" y="730214"/>
                </a:lnTo>
                <a:lnTo>
                  <a:pt x="3829866" y="737403"/>
                </a:lnTo>
                <a:lnTo>
                  <a:pt x="3848013" y="723363"/>
                </a:lnTo>
                <a:lnTo>
                  <a:pt x="3866174" y="710350"/>
                </a:lnTo>
                <a:lnTo>
                  <a:pt x="3883985" y="749739"/>
                </a:lnTo>
                <a:lnTo>
                  <a:pt x="3902132" y="765495"/>
                </a:lnTo>
                <a:lnTo>
                  <a:pt x="3919942" y="767199"/>
                </a:lnTo>
                <a:lnTo>
                  <a:pt x="3938090" y="773022"/>
                </a:lnTo>
                <a:lnTo>
                  <a:pt x="3955900" y="772334"/>
                </a:lnTo>
                <a:lnTo>
                  <a:pt x="3974061" y="763090"/>
                </a:lnTo>
                <a:lnTo>
                  <a:pt x="3991871" y="747673"/>
                </a:lnTo>
                <a:lnTo>
                  <a:pt x="4010018" y="762752"/>
                </a:lnTo>
                <a:lnTo>
                  <a:pt x="4028180" y="756590"/>
                </a:lnTo>
                <a:lnTo>
                  <a:pt x="4045990" y="771307"/>
                </a:lnTo>
                <a:lnTo>
                  <a:pt x="4064138" y="769253"/>
                </a:lnTo>
                <a:lnTo>
                  <a:pt x="4081948" y="779535"/>
                </a:lnTo>
                <a:lnTo>
                  <a:pt x="4100095" y="796318"/>
                </a:lnTo>
                <a:lnTo>
                  <a:pt x="4117917" y="773022"/>
                </a:lnTo>
                <a:lnTo>
                  <a:pt x="4136065" y="795967"/>
                </a:lnTo>
                <a:lnTo>
                  <a:pt x="4153876" y="803169"/>
                </a:lnTo>
                <a:lnTo>
                  <a:pt x="4172023" y="761036"/>
                </a:lnTo>
                <a:lnTo>
                  <a:pt x="4190172" y="800426"/>
                </a:lnTo>
                <a:lnTo>
                  <a:pt x="4207994" y="808304"/>
                </a:lnTo>
                <a:lnTo>
                  <a:pt x="4226142" y="830910"/>
                </a:lnTo>
                <a:lnTo>
                  <a:pt x="4639890" y="830910"/>
                </a:lnTo>
              </a:path>
            </a:pathLst>
          </a:custGeom>
          <a:ln w="102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247845" y="3508679"/>
            <a:ext cx="4218132" cy="716056"/>
          </a:xfrm>
          <a:custGeom>
            <a:avLst/>
            <a:gdLst/>
            <a:ahLst/>
            <a:cxnLst/>
            <a:rect l="l" t="t" r="r" b="b"/>
            <a:pathLst>
              <a:path w="4639945" h="811529">
                <a:moveTo>
                  <a:pt x="0" y="811046"/>
                </a:moveTo>
                <a:lnTo>
                  <a:pt x="50009" y="807277"/>
                </a:lnTo>
                <a:lnTo>
                  <a:pt x="67820" y="808992"/>
                </a:lnTo>
                <a:lnTo>
                  <a:pt x="85968" y="807965"/>
                </a:lnTo>
                <a:lnTo>
                  <a:pt x="104128" y="775427"/>
                </a:lnTo>
                <a:lnTo>
                  <a:pt x="121938" y="800426"/>
                </a:lnTo>
                <a:lnTo>
                  <a:pt x="140085" y="797345"/>
                </a:lnTo>
                <a:lnTo>
                  <a:pt x="157896" y="796656"/>
                </a:lnTo>
                <a:lnTo>
                  <a:pt x="176057" y="798710"/>
                </a:lnTo>
                <a:lnTo>
                  <a:pt x="193866" y="790156"/>
                </a:lnTo>
                <a:lnTo>
                  <a:pt x="212015" y="777131"/>
                </a:lnTo>
                <a:lnTo>
                  <a:pt x="229825" y="759333"/>
                </a:lnTo>
                <a:lnTo>
                  <a:pt x="247973" y="741511"/>
                </a:lnTo>
                <a:lnTo>
                  <a:pt x="265783" y="722336"/>
                </a:lnTo>
                <a:lnTo>
                  <a:pt x="283942" y="685000"/>
                </a:lnTo>
                <a:lnTo>
                  <a:pt x="302091" y="656570"/>
                </a:lnTo>
                <a:lnTo>
                  <a:pt x="319900" y="643557"/>
                </a:lnTo>
                <a:lnTo>
                  <a:pt x="338049" y="628152"/>
                </a:lnTo>
                <a:lnTo>
                  <a:pt x="355859" y="615139"/>
                </a:lnTo>
                <a:lnTo>
                  <a:pt x="374020" y="613761"/>
                </a:lnTo>
                <a:lnTo>
                  <a:pt x="391830" y="602802"/>
                </a:lnTo>
                <a:lnTo>
                  <a:pt x="409977" y="588424"/>
                </a:lnTo>
                <a:lnTo>
                  <a:pt x="427788" y="570602"/>
                </a:lnTo>
                <a:lnTo>
                  <a:pt x="445936" y="575749"/>
                </a:lnTo>
                <a:lnTo>
                  <a:pt x="464095" y="575399"/>
                </a:lnTo>
                <a:lnTo>
                  <a:pt x="481906" y="566494"/>
                </a:lnTo>
                <a:lnTo>
                  <a:pt x="500053" y="565817"/>
                </a:lnTo>
                <a:lnTo>
                  <a:pt x="517863" y="558966"/>
                </a:lnTo>
                <a:lnTo>
                  <a:pt x="536011" y="542184"/>
                </a:lnTo>
                <a:lnTo>
                  <a:pt x="553833" y="534982"/>
                </a:lnTo>
                <a:lnTo>
                  <a:pt x="571981" y="518550"/>
                </a:lnTo>
                <a:lnTo>
                  <a:pt x="589793" y="495605"/>
                </a:lnTo>
                <a:lnTo>
                  <a:pt x="607952" y="472648"/>
                </a:lnTo>
                <a:lnTo>
                  <a:pt x="626101" y="449365"/>
                </a:lnTo>
                <a:lnTo>
                  <a:pt x="643911" y="425731"/>
                </a:lnTo>
                <a:lnTo>
                  <a:pt x="662059" y="405867"/>
                </a:lnTo>
                <a:lnTo>
                  <a:pt x="679869" y="387369"/>
                </a:lnTo>
                <a:lnTo>
                  <a:pt x="698028" y="374694"/>
                </a:lnTo>
                <a:lnTo>
                  <a:pt x="715839" y="359627"/>
                </a:lnTo>
                <a:lnTo>
                  <a:pt x="733986" y="351749"/>
                </a:lnTo>
                <a:lnTo>
                  <a:pt x="751796" y="346276"/>
                </a:lnTo>
                <a:lnTo>
                  <a:pt x="769946" y="338048"/>
                </a:lnTo>
                <a:lnTo>
                  <a:pt x="788106" y="322980"/>
                </a:lnTo>
                <a:lnTo>
                  <a:pt x="805916" y="314076"/>
                </a:lnTo>
                <a:lnTo>
                  <a:pt x="824064" y="304144"/>
                </a:lnTo>
                <a:lnTo>
                  <a:pt x="841874" y="284956"/>
                </a:lnTo>
                <a:lnTo>
                  <a:pt x="860022" y="263038"/>
                </a:lnTo>
                <a:lnTo>
                  <a:pt x="877832" y="242498"/>
                </a:lnTo>
                <a:lnTo>
                  <a:pt x="895992" y="217487"/>
                </a:lnTo>
                <a:lnTo>
                  <a:pt x="913801" y="211663"/>
                </a:lnTo>
                <a:lnTo>
                  <a:pt x="931949" y="222622"/>
                </a:lnTo>
                <a:lnTo>
                  <a:pt x="950111" y="207905"/>
                </a:lnTo>
                <a:lnTo>
                  <a:pt x="967920" y="190434"/>
                </a:lnTo>
                <a:lnTo>
                  <a:pt x="986068" y="175367"/>
                </a:lnTo>
                <a:lnTo>
                  <a:pt x="1003879" y="175367"/>
                </a:lnTo>
                <a:lnTo>
                  <a:pt x="1022026" y="161315"/>
                </a:lnTo>
                <a:lnTo>
                  <a:pt x="1039849" y="191799"/>
                </a:lnTo>
                <a:lnTo>
                  <a:pt x="1057997" y="189407"/>
                </a:lnTo>
                <a:lnTo>
                  <a:pt x="1075806" y="195919"/>
                </a:lnTo>
                <a:lnTo>
                  <a:pt x="1093954" y="161315"/>
                </a:lnTo>
                <a:lnTo>
                  <a:pt x="1112103" y="167489"/>
                </a:lnTo>
                <a:lnTo>
                  <a:pt x="1129924" y="193177"/>
                </a:lnTo>
                <a:lnTo>
                  <a:pt x="1148073" y="165423"/>
                </a:lnTo>
                <a:lnTo>
                  <a:pt x="1165884" y="134600"/>
                </a:lnTo>
                <a:lnTo>
                  <a:pt x="1184032" y="122614"/>
                </a:lnTo>
                <a:lnTo>
                  <a:pt x="1201841" y="113371"/>
                </a:lnTo>
                <a:lnTo>
                  <a:pt x="1220002" y="137005"/>
                </a:lnTo>
                <a:lnTo>
                  <a:pt x="1237812" y="102062"/>
                </a:lnTo>
                <a:lnTo>
                  <a:pt x="1255960" y="115763"/>
                </a:lnTo>
                <a:lnTo>
                  <a:pt x="1274109" y="121587"/>
                </a:lnTo>
                <a:lnTo>
                  <a:pt x="1291919" y="158922"/>
                </a:lnTo>
                <a:lnTo>
                  <a:pt x="1310079" y="151733"/>
                </a:lnTo>
                <a:lnTo>
                  <a:pt x="1327889" y="136666"/>
                </a:lnTo>
                <a:lnTo>
                  <a:pt x="1346037" y="130154"/>
                </a:lnTo>
                <a:lnTo>
                  <a:pt x="1363847" y="102412"/>
                </a:lnTo>
                <a:lnTo>
                  <a:pt x="1381995" y="83225"/>
                </a:lnTo>
                <a:lnTo>
                  <a:pt x="1399817" y="78778"/>
                </a:lnTo>
                <a:lnTo>
                  <a:pt x="1417965" y="54806"/>
                </a:lnTo>
                <a:lnTo>
                  <a:pt x="1436112" y="84264"/>
                </a:lnTo>
                <a:lnTo>
                  <a:pt x="1453922" y="78778"/>
                </a:lnTo>
                <a:lnTo>
                  <a:pt x="1472084" y="104128"/>
                </a:lnTo>
                <a:lnTo>
                  <a:pt x="1489892" y="71927"/>
                </a:lnTo>
                <a:lnTo>
                  <a:pt x="1508041" y="32200"/>
                </a:lnTo>
                <a:lnTo>
                  <a:pt x="1525852" y="12674"/>
                </a:lnTo>
                <a:lnTo>
                  <a:pt x="1543999" y="63023"/>
                </a:lnTo>
                <a:lnTo>
                  <a:pt x="1561822" y="97615"/>
                </a:lnTo>
                <a:lnTo>
                  <a:pt x="1579970" y="79805"/>
                </a:lnTo>
                <a:lnTo>
                  <a:pt x="1598118" y="97615"/>
                </a:lnTo>
                <a:lnTo>
                  <a:pt x="1615927" y="81859"/>
                </a:lnTo>
                <a:lnTo>
                  <a:pt x="1634075" y="92480"/>
                </a:lnTo>
                <a:lnTo>
                  <a:pt x="1651897" y="103101"/>
                </a:lnTo>
                <a:lnTo>
                  <a:pt x="1670047" y="103101"/>
                </a:lnTo>
                <a:lnTo>
                  <a:pt x="1687857" y="23971"/>
                </a:lnTo>
                <a:lnTo>
                  <a:pt x="1706017" y="58226"/>
                </a:lnTo>
                <a:lnTo>
                  <a:pt x="1723815" y="105493"/>
                </a:lnTo>
                <a:lnTo>
                  <a:pt x="1741975" y="33565"/>
                </a:lnTo>
                <a:lnTo>
                  <a:pt x="1760123" y="88372"/>
                </a:lnTo>
                <a:lnTo>
                  <a:pt x="1777933" y="61307"/>
                </a:lnTo>
                <a:lnTo>
                  <a:pt x="1796094" y="83225"/>
                </a:lnTo>
                <a:lnTo>
                  <a:pt x="1813891" y="91791"/>
                </a:lnTo>
                <a:lnTo>
                  <a:pt x="1832052" y="87683"/>
                </a:lnTo>
                <a:lnTo>
                  <a:pt x="1849862" y="64738"/>
                </a:lnTo>
                <a:lnTo>
                  <a:pt x="1868010" y="62334"/>
                </a:lnTo>
                <a:lnTo>
                  <a:pt x="1885820" y="76386"/>
                </a:lnTo>
                <a:lnTo>
                  <a:pt x="1903967" y="108574"/>
                </a:lnTo>
                <a:lnTo>
                  <a:pt x="1922127" y="89737"/>
                </a:lnTo>
                <a:lnTo>
                  <a:pt x="1939938" y="51375"/>
                </a:lnTo>
                <a:lnTo>
                  <a:pt x="1958086" y="56510"/>
                </a:lnTo>
                <a:lnTo>
                  <a:pt x="1975895" y="32888"/>
                </a:lnTo>
                <a:lnTo>
                  <a:pt x="1994057" y="0"/>
                </a:lnTo>
                <a:lnTo>
                  <a:pt x="2011865" y="106858"/>
                </a:lnTo>
                <a:lnTo>
                  <a:pt x="2030013" y="173301"/>
                </a:lnTo>
                <a:lnTo>
                  <a:pt x="2047825" y="22606"/>
                </a:lnTo>
                <a:lnTo>
                  <a:pt x="2065972" y="97966"/>
                </a:lnTo>
                <a:lnTo>
                  <a:pt x="2084132" y="55483"/>
                </a:lnTo>
                <a:lnTo>
                  <a:pt x="2101943" y="62684"/>
                </a:lnTo>
                <a:lnTo>
                  <a:pt x="2120091" y="53767"/>
                </a:lnTo>
                <a:lnTo>
                  <a:pt x="2137900" y="41793"/>
                </a:lnTo>
                <a:lnTo>
                  <a:pt x="2156061" y="62684"/>
                </a:lnTo>
                <a:lnTo>
                  <a:pt x="2173870" y="22606"/>
                </a:lnTo>
                <a:lnTo>
                  <a:pt x="2192020" y="38700"/>
                </a:lnTo>
                <a:lnTo>
                  <a:pt x="2209830" y="85629"/>
                </a:lnTo>
                <a:lnTo>
                  <a:pt x="2227990" y="93507"/>
                </a:lnTo>
                <a:lnTo>
                  <a:pt x="2246138" y="84264"/>
                </a:lnTo>
                <a:lnTo>
                  <a:pt x="2263948" y="13701"/>
                </a:lnTo>
                <a:lnTo>
                  <a:pt x="2282096" y="101723"/>
                </a:lnTo>
                <a:lnTo>
                  <a:pt x="2299906" y="82886"/>
                </a:lnTo>
                <a:lnTo>
                  <a:pt x="2318065" y="132208"/>
                </a:lnTo>
                <a:lnTo>
                  <a:pt x="2335864" y="52402"/>
                </a:lnTo>
                <a:lnTo>
                  <a:pt x="2354025" y="19525"/>
                </a:lnTo>
                <a:lnTo>
                  <a:pt x="2371833" y="116802"/>
                </a:lnTo>
                <a:lnTo>
                  <a:pt x="2389981" y="83913"/>
                </a:lnTo>
                <a:lnTo>
                  <a:pt x="2408143" y="62684"/>
                </a:lnTo>
                <a:lnTo>
                  <a:pt x="2425941" y="91103"/>
                </a:lnTo>
                <a:lnTo>
                  <a:pt x="2444100" y="125019"/>
                </a:lnTo>
                <a:lnTo>
                  <a:pt x="2461910" y="153787"/>
                </a:lnTo>
                <a:lnTo>
                  <a:pt x="2480059" y="68846"/>
                </a:lnTo>
                <a:lnTo>
                  <a:pt x="2497868" y="114398"/>
                </a:lnTo>
                <a:lnTo>
                  <a:pt x="2516028" y="106520"/>
                </a:lnTo>
                <a:lnTo>
                  <a:pt x="2533838" y="171259"/>
                </a:lnTo>
                <a:lnTo>
                  <a:pt x="2551986" y="69185"/>
                </a:lnTo>
                <a:lnTo>
                  <a:pt x="2570135" y="32538"/>
                </a:lnTo>
                <a:lnTo>
                  <a:pt x="2587957" y="39051"/>
                </a:lnTo>
                <a:lnTo>
                  <a:pt x="2606105" y="111317"/>
                </a:lnTo>
                <a:lnTo>
                  <a:pt x="2623915" y="73981"/>
                </a:lnTo>
                <a:lnTo>
                  <a:pt x="2642064" y="29119"/>
                </a:lnTo>
                <a:lnTo>
                  <a:pt x="2659873" y="66442"/>
                </a:lnTo>
                <a:lnTo>
                  <a:pt x="2678034" y="129803"/>
                </a:lnTo>
                <a:lnTo>
                  <a:pt x="2695843" y="124668"/>
                </a:lnTo>
                <a:lnTo>
                  <a:pt x="2713992" y="100696"/>
                </a:lnTo>
                <a:lnTo>
                  <a:pt x="2732141" y="155503"/>
                </a:lnTo>
                <a:lnTo>
                  <a:pt x="2749961" y="107547"/>
                </a:lnTo>
                <a:lnTo>
                  <a:pt x="2768111" y="126384"/>
                </a:lnTo>
                <a:lnTo>
                  <a:pt x="2785920" y="99669"/>
                </a:lnTo>
                <a:lnTo>
                  <a:pt x="2804069" y="80494"/>
                </a:lnTo>
                <a:lnTo>
                  <a:pt x="2821878" y="39389"/>
                </a:lnTo>
                <a:lnTo>
                  <a:pt x="2840038" y="217487"/>
                </a:lnTo>
                <a:lnTo>
                  <a:pt x="2857837" y="170908"/>
                </a:lnTo>
                <a:lnTo>
                  <a:pt x="2875996" y="94872"/>
                </a:lnTo>
                <a:lnTo>
                  <a:pt x="2894146" y="90426"/>
                </a:lnTo>
                <a:lnTo>
                  <a:pt x="2911954" y="143505"/>
                </a:lnTo>
                <a:lnTo>
                  <a:pt x="2930115" y="134950"/>
                </a:lnTo>
                <a:lnTo>
                  <a:pt x="2947926" y="217487"/>
                </a:lnTo>
                <a:lnTo>
                  <a:pt x="2966073" y="133923"/>
                </a:lnTo>
                <a:lnTo>
                  <a:pt x="2983883" y="134950"/>
                </a:lnTo>
                <a:lnTo>
                  <a:pt x="3002031" y="125695"/>
                </a:lnTo>
                <a:lnTo>
                  <a:pt x="3019854" y="193853"/>
                </a:lnTo>
                <a:lnTo>
                  <a:pt x="3038001" y="134600"/>
                </a:lnTo>
                <a:lnTo>
                  <a:pt x="3056149" y="168854"/>
                </a:lnTo>
                <a:lnTo>
                  <a:pt x="3073959" y="153099"/>
                </a:lnTo>
                <a:lnTo>
                  <a:pt x="3092109" y="152422"/>
                </a:lnTo>
                <a:lnTo>
                  <a:pt x="3109931" y="122964"/>
                </a:lnTo>
                <a:lnTo>
                  <a:pt x="3128078" y="258930"/>
                </a:lnTo>
                <a:lnTo>
                  <a:pt x="3145888" y="255161"/>
                </a:lnTo>
                <a:lnTo>
                  <a:pt x="3164036" y="296266"/>
                </a:lnTo>
                <a:lnTo>
                  <a:pt x="3181846" y="339075"/>
                </a:lnTo>
                <a:lnTo>
                  <a:pt x="3200006" y="330858"/>
                </a:lnTo>
                <a:lnTo>
                  <a:pt x="3218155" y="326412"/>
                </a:lnTo>
                <a:lnTo>
                  <a:pt x="3235964" y="325723"/>
                </a:lnTo>
                <a:lnTo>
                  <a:pt x="3254124" y="323669"/>
                </a:lnTo>
                <a:lnTo>
                  <a:pt x="3271936" y="345587"/>
                </a:lnTo>
                <a:lnTo>
                  <a:pt x="3290083" y="370248"/>
                </a:lnTo>
                <a:lnTo>
                  <a:pt x="3307892" y="394570"/>
                </a:lnTo>
                <a:lnTo>
                  <a:pt x="3326041" y="384976"/>
                </a:lnTo>
                <a:lnTo>
                  <a:pt x="3343851" y="437717"/>
                </a:lnTo>
                <a:lnTo>
                  <a:pt x="3362012" y="413407"/>
                </a:lnTo>
                <a:lnTo>
                  <a:pt x="3380159" y="448676"/>
                </a:lnTo>
                <a:lnTo>
                  <a:pt x="3397969" y="461689"/>
                </a:lnTo>
                <a:lnTo>
                  <a:pt x="3416117" y="508956"/>
                </a:lnTo>
                <a:lnTo>
                  <a:pt x="3433927" y="497997"/>
                </a:lnTo>
                <a:lnTo>
                  <a:pt x="3452087" y="485661"/>
                </a:lnTo>
                <a:lnTo>
                  <a:pt x="3469899" y="543899"/>
                </a:lnTo>
                <a:lnTo>
                  <a:pt x="3488046" y="556562"/>
                </a:lnTo>
                <a:lnTo>
                  <a:pt x="3505857" y="551089"/>
                </a:lnTo>
                <a:lnTo>
                  <a:pt x="3524004" y="550738"/>
                </a:lnTo>
                <a:lnTo>
                  <a:pt x="3542164" y="595613"/>
                </a:lnTo>
                <a:lnTo>
                  <a:pt x="3559975" y="569575"/>
                </a:lnTo>
                <a:lnTo>
                  <a:pt x="3578122" y="577115"/>
                </a:lnTo>
                <a:lnTo>
                  <a:pt x="3595932" y="595275"/>
                </a:lnTo>
                <a:lnTo>
                  <a:pt x="3614080" y="562386"/>
                </a:lnTo>
                <a:lnTo>
                  <a:pt x="3631903" y="643895"/>
                </a:lnTo>
                <a:lnTo>
                  <a:pt x="3650050" y="620612"/>
                </a:lnTo>
                <a:lnTo>
                  <a:pt x="3667860" y="678500"/>
                </a:lnTo>
                <a:lnTo>
                  <a:pt x="3686022" y="671649"/>
                </a:lnTo>
                <a:lnTo>
                  <a:pt x="3704169" y="674041"/>
                </a:lnTo>
                <a:lnTo>
                  <a:pt x="3721979" y="663433"/>
                </a:lnTo>
                <a:lnTo>
                  <a:pt x="3740127" y="663083"/>
                </a:lnTo>
                <a:lnTo>
                  <a:pt x="3757937" y="686378"/>
                </a:lnTo>
                <a:lnTo>
                  <a:pt x="3776098" y="677123"/>
                </a:lnTo>
                <a:lnTo>
                  <a:pt x="3793908" y="674041"/>
                </a:lnTo>
                <a:lnTo>
                  <a:pt x="3812055" y="701783"/>
                </a:lnTo>
                <a:lnTo>
                  <a:pt x="3829866" y="690136"/>
                </a:lnTo>
                <a:lnTo>
                  <a:pt x="3848013" y="715485"/>
                </a:lnTo>
                <a:lnTo>
                  <a:pt x="3866174" y="749389"/>
                </a:lnTo>
                <a:lnTo>
                  <a:pt x="3883985" y="712066"/>
                </a:lnTo>
                <a:lnTo>
                  <a:pt x="3902132" y="708634"/>
                </a:lnTo>
                <a:lnTo>
                  <a:pt x="3919942" y="732956"/>
                </a:lnTo>
                <a:lnTo>
                  <a:pt x="3938090" y="753509"/>
                </a:lnTo>
                <a:lnTo>
                  <a:pt x="3955900" y="746658"/>
                </a:lnTo>
                <a:lnTo>
                  <a:pt x="3974061" y="755901"/>
                </a:lnTo>
                <a:lnTo>
                  <a:pt x="3991871" y="760698"/>
                </a:lnTo>
                <a:lnTo>
                  <a:pt x="4010018" y="759333"/>
                </a:lnTo>
                <a:lnTo>
                  <a:pt x="4028180" y="760698"/>
                </a:lnTo>
                <a:lnTo>
                  <a:pt x="4045990" y="765495"/>
                </a:lnTo>
                <a:lnTo>
                  <a:pt x="4064138" y="764806"/>
                </a:lnTo>
                <a:lnTo>
                  <a:pt x="4081948" y="769603"/>
                </a:lnTo>
                <a:lnTo>
                  <a:pt x="4100095" y="778846"/>
                </a:lnTo>
                <a:lnTo>
                  <a:pt x="4117917" y="773373"/>
                </a:lnTo>
                <a:lnTo>
                  <a:pt x="4136065" y="784670"/>
                </a:lnTo>
                <a:lnTo>
                  <a:pt x="4153876" y="770968"/>
                </a:lnTo>
                <a:lnTo>
                  <a:pt x="4172023" y="765833"/>
                </a:lnTo>
                <a:lnTo>
                  <a:pt x="4190172" y="767887"/>
                </a:lnTo>
                <a:lnTo>
                  <a:pt x="4207994" y="811046"/>
                </a:lnTo>
                <a:lnTo>
                  <a:pt x="4639890" y="811046"/>
                </a:lnTo>
              </a:path>
            </a:pathLst>
          </a:custGeom>
          <a:ln w="10275">
            <a:solidFill>
              <a:srgbClr val="00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247845" y="5078641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247845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157036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06591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975097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88428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93480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425020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606853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788697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970532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334210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515736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697569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879403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243082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424916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606750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788593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152272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334105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515939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697784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061463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243296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425130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606975" y="5072899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247845" y="4301666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247845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157036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06591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975097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8428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793480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425020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606853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788697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970532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334210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515736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697569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879403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243082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424916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606750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788593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152272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334105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515939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697784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061463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243296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425130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606975" y="4307413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247845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247845" y="5060208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147900" y="500460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20"/>
                </a:lnTo>
                <a:lnTo>
                  <a:pt x="3769" y="16106"/>
                </a:lnTo>
                <a:lnTo>
                  <a:pt x="0" y="35970"/>
                </a:lnTo>
                <a:lnTo>
                  <a:pt x="0" y="47955"/>
                </a:lnTo>
                <a:lnTo>
                  <a:pt x="3769" y="68158"/>
                </a:lnTo>
                <a:lnTo>
                  <a:pt x="11986" y="80156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80156"/>
                </a:lnTo>
                <a:lnTo>
                  <a:pt x="51726" y="68158"/>
                </a:lnTo>
                <a:lnTo>
                  <a:pt x="55822" y="47955"/>
                </a:lnTo>
                <a:lnTo>
                  <a:pt x="55822" y="35970"/>
                </a:lnTo>
                <a:lnTo>
                  <a:pt x="51726" y="16106"/>
                </a:lnTo>
                <a:lnTo>
                  <a:pt x="43848" y="4120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247845" y="4872241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038617" y="4840502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23970" y="0"/>
                </a:moveTo>
                <a:lnTo>
                  <a:pt x="11986" y="4108"/>
                </a:lnTo>
                <a:lnTo>
                  <a:pt x="4108" y="16106"/>
                </a:lnTo>
                <a:lnTo>
                  <a:pt x="0" y="36308"/>
                </a:lnTo>
                <a:lnTo>
                  <a:pt x="0" y="48294"/>
                </a:lnTo>
                <a:lnTo>
                  <a:pt x="4108" y="68158"/>
                </a:lnTo>
                <a:lnTo>
                  <a:pt x="11986" y="80144"/>
                </a:lnTo>
                <a:lnTo>
                  <a:pt x="23970" y="84264"/>
                </a:lnTo>
                <a:lnTo>
                  <a:pt x="31850" y="84264"/>
                </a:lnTo>
                <a:lnTo>
                  <a:pt x="44173" y="80144"/>
                </a:lnTo>
                <a:lnTo>
                  <a:pt x="52051" y="68158"/>
                </a:lnTo>
                <a:lnTo>
                  <a:pt x="56160" y="48294"/>
                </a:lnTo>
                <a:lnTo>
                  <a:pt x="56160" y="36308"/>
                </a:lnTo>
                <a:lnTo>
                  <a:pt x="52051" y="16106"/>
                </a:lnTo>
                <a:lnTo>
                  <a:pt x="44173" y="4108"/>
                </a:lnTo>
                <a:lnTo>
                  <a:pt x="31850" y="0"/>
                </a:lnTo>
                <a:lnTo>
                  <a:pt x="2397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114891" y="4907593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8228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147900" y="4840502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6308"/>
                </a:lnTo>
                <a:lnTo>
                  <a:pt x="7877" y="32200"/>
                </a:lnTo>
                <a:lnTo>
                  <a:pt x="19863" y="28092"/>
                </a:lnTo>
                <a:lnTo>
                  <a:pt x="31848" y="28092"/>
                </a:lnTo>
                <a:lnTo>
                  <a:pt x="43848" y="32200"/>
                </a:lnTo>
                <a:lnTo>
                  <a:pt x="51726" y="40078"/>
                </a:lnTo>
                <a:lnTo>
                  <a:pt x="55822" y="52064"/>
                </a:lnTo>
                <a:lnTo>
                  <a:pt x="55822" y="60280"/>
                </a:lnTo>
                <a:lnTo>
                  <a:pt x="51726" y="72266"/>
                </a:lnTo>
                <a:lnTo>
                  <a:pt x="43848" y="80144"/>
                </a:lnTo>
                <a:lnTo>
                  <a:pt x="31848" y="84264"/>
                </a:lnTo>
                <a:lnTo>
                  <a:pt x="19863" y="84264"/>
                </a:lnTo>
                <a:lnTo>
                  <a:pt x="7877" y="80144"/>
                </a:lnTo>
                <a:lnTo>
                  <a:pt x="3769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247845" y="4684263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049513" y="4652536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4"/>
                </a:moveTo>
                <a:lnTo>
                  <a:pt x="7876" y="11985"/>
                </a:lnTo>
                <a:lnTo>
                  <a:pt x="19863" y="0"/>
                </a:lnTo>
                <a:lnTo>
                  <a:pt x="19863" y="8425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114891" y="4719616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20"/>
                </a:lnTo>
                <a:lnTo>
                  <a:pt x="4120" y="8228"/>
                </a:lnTo>
                <a:lnTo>
                  <a:pt x="8229" y="4120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147900" y="4652536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08"/>
                </a:lnTo>
                <a:lnTo>
                  <a:pt x="3769" y="16094"/>
                </a:lnTo>
                <a:lnTo>
                  <a:pt x="0" y="35957"/>
                </a:lnTo>
                <a:lnTo>
                  <a:pt x="0" y="47943"/>
                </a:lnTo>
                <a:lnTo>
                  <a:pt x="3769" y="68158"/>
                </a:lnTo>
                <a:lnTo>
                  <a:pt x="11986" y="80144"/>
                </a:lnTo>
                <a:lnTo>
                  <a:pt x="23982" y="84252"/>
                </a:lnTo>
                <a:lnTo>
                  <a:pt x="31848" y="84252"/>
                </a:lnTo>
                <a:lnTo>
                  <a:pt x="43848" y="80144"/>
                </a:lnTo>
                <a:lnTo>
                  <a:pt x="51726" y="68158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6094"/>
                </a:lnTo>
                <a:lnTo>
                  <a:pt x="43848" y="4108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247845" y="4496286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049513" y="4464559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106"/>
                </a:moveTo>
                <a:lnTo>
                  <a:pt x="7876" y="11985"/>
                </a:lnTo>
                <a:lnTo>
                  <a:pt x="19863" y="0"/>
                </a:lnTo>
                <a:lnTo>
                  <a:pt x="19863" y="8425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114891" y="4531649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8216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147900" y="4464559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5957"/>
                </a:lnTo>
                <a:lnTo>
                  <a:pt x="7877" y="32200"/>
                </a:lnTo>
                <a:lnTo>
                  <a:pt x="19863" y="28080"/>
                </a:lnTo>
                <a:lnTo>
                  <a:pt x="31848" y="28080"/>
                </a:lnTo>
                <a:lnTo>
                  <a:pt x="43848" y="32200"/>
                </a:lnTo>
                <a:lnTo>
                  <a:pt x="51726" y="40078"/>
                </a:lnTo>
                <a:lnTo>
                  <a:pt x="55822" y="52064"/>
                </a:lnTo>
                <a:lnTo>
                  <a:pt x="55822" y="59941"/>
                </a:lnTo>
                <a:lnTo>
                  <a:pt x="51726" y="71927"/>
                </a:lnTo>
                <a:lnTo>
                  <a:pt x="43848" y="80144"/>
                </a:lnTo>
                <a:lnTo>
                  <a:pt x="31848" y="84252"/>
                </a:lnTo>
                <a:lnTo>
                  <a:pt x="19863" y="84252"/>
                </a:lnTo>
                <a:lnTo>
                  <a:pt x="7877" y="80144"/>
                </a:lnTo>
                <a:lnTo>
                  <a:pt x="3769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247845" y="4966218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247845" y="4778252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247845" y="4590274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247845" y="4402308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793480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715634" y="5060208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715634" y="4872241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715634" y="4684263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715634" y="4496286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754549" y="4966218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754549" y="4778252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754549" y="4590274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754549" y="4402308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247845" y="4347308"/>
            <a:ext cx="4218132" cy="713254"/>
          </a:xfrm>
          <a:custGeom>
            <a:avLst/>
            <a:gdLst/>
            <a:ahLst/>
            <a:cxnLst/>
            <a:rect l="l" t="t" r="r" b="b"/>
            <a:pathLst>
              <a:path w="4639945" h="808354">
                <a:moveTo>
                  <a:pt x="0" y="807953"/>
                </a:moveTo>
                <a:lnTo>
                  <a:pt x="50009" y="52051"/>
                </a:lnTo>
                <a:lnTo>
                  <a:pt x="67820" y="21917"/>
                </a:lnTo>
                <a:lnTo>
                  <a:pt x="85968" y="57537"/>
                </a:lnTo>
                <a:lnTo>
                  <a:pt x="104128" y="67131"/>
                </a:lnTo>
                <a:lnTo>
                  <a:pt x="121938" y="98630"/>
                </a:lnTo>
                <a:lnTo>
                  <a:pt x="140085" y="139735"/>
                </a:lnTo>
                <a:lnTo>
                  <a:pt x="157896" y="129803"/>
                </a:lnTo>
                <a:lnTo>
                  <a:pt x="176057" y="126033"/>
                </a:lnTo>
                <a:lnTo>
                  <a:pt x="193866" y="144194"/>
                </a:lnTo>
                <a:lnTo>
                  <a:pt x="212015" y="131857"/>
                </a:lnTo>
                <a:lnTo>
                  <a:pt x="229825" y="140762"/>
                </a:lnTo>
                <a:lnTo>
                  <a:pt x="247973" y="136316"/>
                </a:lnTo>
                <a:lnTo>
                  <a:pt x="265783" y="131169"/>
                </a:lnTo>
                <a:lnTo>
                  <a:pt x="283942" y="110628"/>
                </a:lnTo>
                <a:lnTo>
                  <a:pt x="302091" y="85629"/>
                </a:lnTo>
                <a:lnTo>
                  <a:pt x="319900" y="78428"/>
                </a:lnTo>
                <a:lnTo>
                  <a:pt x="338049" y="70212"/>
                </a:lnTo>
                <a:lnTo>
                  <a:pt x="355859" y="71577"/>
                </a:lnTo>
                <a:lnTo>
                  <a:pt x="374020" y="73293"/>
                </a:lnTo>
                <a:lnTo>
                  <a:pt x="391830" y="72266"/>
                </a:lnTo>
                <a:lnTo>
                  <a:pt x="409977" y="66780"/>
                </a:lnTo>
                <a:lnTo>
                  <a:pt x="427788" y="70550"/>
                </a:lnTo>
                <a:lnTo>
                  <a:pt x="445936" y="57875"/>
                </a:lnTo>
                <a:lnTo>
                  <a:pt x="464095" y="9593"/>
                </a:lnTo>
                <a:lnTo>
                  <a:pt x="481906" y="9931"/>
                </a:lnTo>
                <a:lnTo>
                  <a:pt x="500053" y="19175"/>
                </a:lnTo>
                <a:lnTo>
                  <a:pt x="517863" y="0"/>
                </a:lnTo>
                <a:lnTo>
                  <a:pt x="536011" y="29795"/>
                </a:lnTo>
                <a:lnTo>
                  <a:pt x="553833" y="41443"/>
                </a:lnTo>
                <a:lnTo>
                  <a:pt x="571981" y="38011"/>
                </a:lnTo>
                <a:lnTo>
                  <a:pt x="589793" y="51024"/>
                </a:lnTo>
                <a:lnTo>
                  <a:pt x="607952" y="23971"/>
                </a:lnTo>
                <a:lnTo>
                  <a:pt x="626101" y="57199"/>
                </a:lnTo>
                <a:lnTo>
                  <a:pt x="643911" y="57537"/>
                </a:lnTo>
                <a:lnTo>
                  <a:pt x="662059" y="44862"/>
                </a:lnTo>
                <a:lnTo>
                  <a:pt x="679869" y="73293"/>
                </a:lnTo>
                <a:lnTo>
                  <a:pt x="698028" y="72604"/>
                </a:lnTo>
                <a:lnTo>
                  <a:pt x="715839" y="83913"/>
                </a:lnTo>
                <a:lnTo>
                  <a:pt x="733986" y="83563"/>
                </a:lnTo>
                <a:lnTo>
                  <a:pt x="751796" y="85967"/>
                </a:lnTo>
                <a:lnTo>
                  <a:pt x="769946" y="86644"/>
                </a:lnTo>
                <a:lnTo>
                  <a:pt x="788106" y="84940"/>
                </a:lnTo>
                <a:lnTo>
                  <a:pt x="805916" y="85967"/>
                </a:lnTo>
                <a:lnTo>
                  <a:pt x="824064" y="89387"/>
                </a:lnTo>
                <a:lnTo>
                  <a:pt x="841874" y="89049"/>
                </a:lnTo>
                <a:lnTo>
                  <a:pt x="860022" y="92468"/>
                </a:lnTo>
                <a:lnTo>
                  <a:pt x="877832" y="91791"/>
                </a:lnTo>
                <a:lnTo>
                  <a:pt x="895992" y="97953"/>
                </a:lnTo>
                <a:lnTo>
                  <a:pt x="913801" y="98980"/>
                </a:lnTo>
                <a:lnTo>
                  <a:pt x="931949" y="98980"/>
                </a:lnTo>
                <a:lnTo>
                  <a:pt x="950111" y="98292"/>
                </a:lnTo>
                <a:lnTo>
                  <a:pt x="967920" y="98980"/>
                </a:lnTo>
                <a:lnTo>
                  <a:pt x="986068" y="95899"/>
                </a:lnTo>
                <a:lnTo>
                  <a:pt x="1003879" y="97265"/>
                </a:lnTo>
                <a:lnTo>
                  <a:pt x="1022026" y="93157"/>
                </a:lnTo>
                <a:lnTo>
                  <a:pt x="1039849" y="96588"/>
                </a:lnTo>
                <a:lnTo>
                  <a:pt x="1057997" y="90414"/>
                </a:lnTo>
                <a:lnTo>
                  <a:pt x="1075806" y="94184"/>
                </a:lnTo>
                <a:lnTo>
                  <a:pt x="1093954" y="95211"/>
                </a:lnTo>
                <a:lnTo>
                  <a:pt x="1112103" y="90764"/>
                </a:lnTo>
                <a:lnTo>
                  <a:pt x="1129924" y="92818"/>
                </a:lnTo>
                <a:lnTo>
                  <a:pt x="1148073" y="96926"/>
                </a:lnTo>
                <a:lnTo>
                  <a:pt x="1165884" y="93157"/>
                </a:lnTo>
                <a:lnTo>
                  <a:pt x="1184032" y="93157"/>
                </a:lnTo>
                <a:lnTo>
                  <a:pt x="1201841" y="91441"/>
                </a:lnTo>
                <a:lnTo>
                  <a:pt x="1220002" y="88022"/>
                </a:lnTo>
                <a:lnTo>
                  <a:pt x="1237812" y="83225"/>
                </a:lnTo>
                <a:lnTo>
                  <a:pt x="1255960" y="83913"/>
                </a:lnTo>
                <a:lnTo>
                  <a:pt x="1274109" y="86644"/>
                </a:lnTo>
                <a:lnTo>
                  <a:pt x="1291919" y="85629"/>
                </a:lnTo>
                <a:lnTo>
                  <a:pt x="1310079" y="85279"/>
                </a:lnTo>
                <a:lnTo>
                  <a:pt x="1327889" y="83563"/>
                </a:lnTo>
                <a:lnTo>
                  <a:pt x="1346037" y="82536"/>
                </a:lnTo>
                <a:lnTo>
                  <a:pt x="1363847" y="83913"/>
                </a:lnTo>
                <a:lnTo>
                  <a:pt x="1381995" y="77751"/>
                </a:lnTo>
                <a:lnTo>
                  <a:pt x="1399817" y="81171"/>
                </a:lnTo>
                <a:lnTo>
                  <a:pt x="1417965" y="85967"/>
                </a:lnTo>
                <a:lnTo>
                  <a:pt x="1436112" y="85629"/>
                </a:lnTo>
                <a:lnTo>
                  <a:pt x="1453922" y="90076"/>
                </a:lnTo>
                <a:lnTo>
                  <a:pt x="1472084" y="81171"/>
                </a:lnTo>
                <a:lnTo>
                  <a:pt x="1489892" y="83563"/>
                </a:lnTo>
                <a:lnTo>
                  <a:pt x="1508041" y="82886"/>
                </a:lnTo>
                <a:lnTo>
                  <a:pt x="1525852" y="82198"/>
                </a:lnTo>
                <a:lnTo>
                  <a:pt x="1543999" y="87671"/>
                </a:lnTo>
                <a:lnTo>
                  <a:pt x="1561822" y="91103"/>
                </a:lnTo>
                <a:lnTo>
                  <a:pt x="1579970" y="84940"/>
                </a:lnTo>
                <a:lnTo>
                  <a:pt x="1598118" y="85967"/>
                </a:lnTo>
                <a:lnTo>
                  <a:pt x="1615927" y="79805"/>
                </a:lnTo>
                <a:lnTo>
                  <a:pt x="1634075" y="81171"/>
                </a:lnTo>
                <a:lnTo>
                  <a:pt x="1651897" y="81847"/>
                </a:lnTo>
                <a:lnTo>
                  <a:pt x="1670047" y="80832"/>
                </a:lnTo>
                <a:lnTo>
                  <a:pt x="1687857" y="82536"/>
                </a:lnTo>
                <a:lnTo>
                  <a:pt x="1706017" y="77401"/>
                </a:lnTo>
                <a:lnTo>
                  <a:pt x="1723815" y="79805"/>
                </a:lnTo>
                <a:lnTo>
                  <a:pt x="1741975" y="81847"/>
                </a:lnTo>
                <a:lnTo>
                  <a:pt x="1760123" y="83225"/>
                </a:lnTo>
                <a:lnTo>
                  <a:pt x="1777933" y="78428"/>
                </a:lnTo>
                <a:lnTo>
                  <a:pt x="1796094" y="83225"/>
                </a:lnTo>
                <a:lnTo>
                  <a:pt x="1813891" y="83563"/>
                </a:lnTo>
                <a:lnTo>
                  <a:pt x="1832052" y="84252"/>
                </a:lnTo>
                <a:lnTo>
                  <a:pt x="1849862" y="84590"/>
                </a:lnTo>
                <a:lnTo>
                  <a:pt x="1868010" y="85629"/>
                </a:lnTo>
                <a:lnTo>
                  <a:pt x="1885820" y="86994"/>
                </a:lnTo>
                <a:lnTo>
                  <a:pt x="1903967" y="84252"/>
                </a:lnTo>
                <a:lnTo>
                  <a:pt x="1922127" y="88022"/>
                </a:lnTo>
                <a:lnTo>
                  <a:pt x="1939938" y="82536"/>
                </a:lnTo>
                <a:lnTo>
                  <a:pt x="1958086" y="90076"/>
                </a:lnTo>
                <a:lnTo>
                  <a:pt x="1975895" y="83913"/>
                </a:lnTo>
                <a:lnTo>
                  <a:pt x="1994057" y="84252"/>
                </a:lnTo>
                <a:lnTo>
                  <a:pt x="2011865" y="83913"/>
                </a:lnTo>
                <a:lnTo>
                  <a:pt x="2030013" y="86994"/>
                </a:lnTo>
                <a:lnTo>
                  <a:pt x="2047825" y="82198"/>
                </a:lnTo>
                <a:lnTo>
                  <a:pt x="2065972" y="82536"/>
                </a:lnTo>
                <a:lnTo>
                  <a:pt x="2084132" y="85279"/>
                </a:lnTo>
                <a:lnTo>
                  <a:pt x="2101943" y="86994"/>
                </a:lnTo>
                <a:lnTo>
                  <a:pt x="2120091" y="87333"/>
                </a:lnTo>
                <a:lnTo>
                  <a:pt x="2137900" y="84940"/>
                </a:lnTo>
                <a:lnTo>
                  <a:pt x="2156061" y="82198"/>
                </a:lnTo>
                <a:lnTo>
                  <a:pt x="2173870" y="79117"/>
                </a:lnTo>
                <a:lnTo>
                  <a:pt x="2192020" y="85629"/>
                </a:lnTo>
                <a:lnTo>
                  <a:pt x="2209830" y="84590"/>
                </a:lnTo>
                <a:lnTo>
                  <a:pt x="2227990" y="83225"/>
                </a:lnTo>
                <a:lnTo>
                  <a:pt x="2246138" y="82198"/>
                </a:lnTo>
                <a:lnTo>
                  <a:pt x="2263948" y="81509"/>
                </a:lnTo>
                <a:lnTo>
                  <a:pt x="2282096" y="81509"/>
                </a:lnTo>
                <a:lnTo>
                  <a:pt x="2299906" y="88710"/>
                </a:lnTo>
                <a:lnTo>
                  <a:pt x="2318065" y="82886"/>
                </a:lnTo>
                <a:lnTo>
                  <a:pt x="2335864" y="81847"/>
                </a:lnTo>
                <a:lnTo>
                  <a:pt x="2354025" y="80832"/>
                </a:lnTo>
                <a:lnTo>
                  <a:pt x="2371833" y="84940"/>
                </a:lnTo>
                <a:lnTo>
                  <a:pt x="2389981" y="82886"/>
                </a:lnTo>
                <a:lnTo>
                  <a:pt x="2408143" y="83563"/>
                </a:lnTo>
                <a:lnTo>
                  <a:pt x="2425941" y="86994"/>
                </a:lnTo>
                <a:lnTo>
                  <a:pt x="2444100" y="84252"/>
                </a:lnTo>
                <a:lnTo>
                  <a:pt x="2461910" y="86644"/>
                </a:lnTo>
                <a:lnTo>
                  <a:pt x="2480059" y="84252"/>
                </a:lnTo>
                <a:lnTo>
                  <a:pt x="2497868" y="94522"/>
                </a:lnTo>
                <a:lnTo>
                  <a:pt x="2516028" y="88022"/>
                </a:lnTo>
                <a:lnTo>
                  <a:pt x="2533838" y="88360"/>
                </a:lnTo>
                <a:lnTo>
                  <a:pt x="2551986" y="88710"/>
                </a:lnTo>
                <a:lnTo>
                  <a:pt x="2570135" y="86994"/>
                </a:lnTo>
                <a:lnTo>
                  <a:pt x="2587957" y="88360"/>
                </a:lnTo>
                <a:lnTo>
                  <a:pt x="2606105" y="84590"/>
                </a:lnTo>
                <a:lnTo>
                  <a:pt x="2623915" y="89725"/>
                </a:lnTo>
                <a:lnTo>
                  <a:pt x="2642064" y="84940"/>
                </a:lnTo>
                <a:lnTo>
                  <a:pt x="2659873" y="90076"/>
                </a:lnTo>
                <a:lnTo>
                  <a:pt x="2678034" y="80144"/>
                </a:lnTo>
                <a:lnTo>
                  <a:pt x="2695843" y="87671"/>
                </a:lnTo>
                <a:lnTo>
                  <a:pt x="2713992" y="81847"/>
                </a:lnTo>
                <a:lnTo>
                  <a:pt x="2732141" y="87333"/>
                </a:lnTo>
                <a:lnTo>
                  <a:pt x="2749961" y="83913"/>
                </a:lnTo>
                <a:lnTo>
                  <a:pt x="2768111" y="85279"/>
                </a:lnTo>
                <a:lnTo>
                  <a:pt x="2785920" y="84940"/>
                </a:lnTo>
                <a:lnTo>
                  <a:pt x="2804069" y="84590"/>
                </a:lnTo>
                <a:lnTo>
                  <a:pt x="2821878" y="87333"/>
                </a:lnTo>
                <a:lnTo>
                  <a:pt x="2840038" y="79455"/>
                </a:lnTo>
                <a:lnTo>
                  <a:pt x="2857837" y="86994"/>
                </a:lnTo>
                <a:lnTo>
                  <a:pt x="2875996" y="84252"/>
                </a:lnTo>
                <a:lnTo>
                  <a:pt x="2894146" y="86994"/>
                </a:lnTo>
                <a:lnTo>
                  <a:pt x="2911954" y="82198"/>
                </a:lnTo>
                <a:lnTo>
                  <a:pt x="2930115" y="87333"/>
                </a:lnTo>
                <a:lnTo>
                  <a:pt x="2947926" y="85629"/>
                </a:lnTo>
                <a:lnTo>
                  <a:pt x="2966073" y="82536"/>
                </a:lnTo>
                <a:lnTo>
                  <a:pt x="2983883" y="89049"/>
                </a:lnTo>
                <a:lnTo>
                  <a:pt x="3002031" y="89049"/>
                </a:lnTo>
                <a:lnTo>
                  <a:pt x="3019854" y="84940"/>
                </a:lnTo>
                <a:lnTo>
                  <a:pt x="3038001" y="54456"/>
                </a:lnTo>
                <a:lnTo>
                  <a:pt x="3056149" y="64388"/>
                </a:lnTo>
                <a:lnTo>
                  <a:pt x="3073959" y="96238"/>
                </a:lnTo>
                <a:lnTo>
                  <a:pt x="3092109" y="86644"/>
                </a:lnTo>
                <a:lnTo>
                  <a:pt x="3109931" y="119533"/>
                </a:lnTo>
                <a:lnTo>
                  <a:pt x="3128078" y="186664"/>
                </a:lnTo>
                <a:lnTo>
                  <a:pt x="3145888" y="200366"/>
                </a:lnTo>
                <a:lnTo>
                  <a:pt x="3164036" y="211663"/>
                </a:lnTo>
                <a:lnTo>
                  <a:pt x="3181846" y="209609"/>
                </a:lnTo>
                <a:lnTo>
                  <a:pt x="3200006" y="229123"/>
                </a:lnTo>
                <a:lnTo>
                  <a:pt x="3218155" y="242148"/>
                </a:lnTo>
                <a:lnTo>
                  <a:pt x="3235964" y="241797"/>
                </a:lnTo>
                <a:lnTo>
                  <a:pt x="3254124" y="223649"/>
                </a:lnTo>
                <a:lnTo>
                  <a:pt x="3271936" y="203785"/>
                </a:lnTo>
                <a:lnTo>
                  <a:pt x="3290083" y="217487"/>
                </a:lnTo>
                <a:lnTo>
                  <a:pt x="3307892" y="223649"/>
                </a:lnTo>
                <a:lnTo>
                  <a:pt x="3326041" y="234608"/>
                </a:lnTo>
                <a:lnTo>
                  <a:pt x="3343851" y="241121"/>
                </a:lnTo>
                <a:lnTo>
                  <a:pt x="3362012" y="245567"/>
                </a:lnTo>
                <a:lnTo>
                  <a:pt x="3380159" y="248648"/>
                </a:lnTo>
                <a:lnTo>
                  <a:pt x="3397969" y="249675"/>
                </a:lnTo>
                <a:lnTo>
                  <a:pt x="3416117" y="249675"/>
                </a:lnTo>
                <a:lnTo>
                  <a:pt x="3433927" y="253107"/>
                </a:lnTo>
                <a:lnTo>
                  <a:pt x="3452087" y="255837"/>
                </a:lnTo>
                <a:lnTo>
                  <a:pt x="3469899" y="255161"/>
                </a:lnTo>
                <a:lnTo>
                  <a:pt x="3488046" y="257553"/>
                </a:lnTo>
                <a:lnTo>
                  <a:pt x="3505857" y="257903"/>
                </a:lnTo>
                <a:lnTo>
                  <a:pt x="3524004" y="265093"/>
                </a:lnTo>
                <a:lnTo>
                  <a:pt x="3542164" y="264754"/>
                </a:lnTo>
                <a:lnTo>
                  <a:pt x="3559975" y="267147"/>
                </a:lnTo>
                <a:lnTo>
                  <a:pt x="3578122" y="266808"/>
                </a:lnTo>
                <a:lnTo>
                  <a:pt x="3595932" y="270916"/>
                </a:lnTo>
                <a:lnTo>
                  <a:pt x="3614080" y="273309"/>
                </a:lnTo>
                <a:lnTo>
                  <a:pt x="3631903" y="272970"/>
                </a:lnTo>
                <a:lnTo>
                  <a:pt x="3650050" y="269539"/>
                </a:lnTo>
                <a:lnTo>
                  <a:pt x="3667860" y="271605"/>
                </a:lnTo>
                <a:lnTo>
                  <a:pt x="3686022" y="266458"/>
                </a:lnTo>
                <a:lnTo>
                  <a:pt x="3704169" y="267147"/>
                </a:lnTo>
                <a:lnTo>
                  <a:pt x="3721979" y="266808"/>
                </a:lnTo>
                <a:lnTo>
                  <a:pt x="3740127" y="266808"/>
                </a:lnTo>
                <a:lnTo>
                  <a:pt x="3757937" y="270578"/>
                </a:lnTo>
                <a:lnTo>
                  <a:pt x="3776098" y="265093"/>
                </a:lnTo>
                <a:lnTo>
                  <a:pt x="3793908" y="267147"/>
                </a:lnTo>
                <a:lnTo>
                  <a:pt x="3812055" y="263727"/>
                </a:lnTo>
                <a:lnTo>
                  <a:pt x="3829866" y="274336"/>
                </a:lnTo>
                <a:lnTo>
                  <a:pt x="3848013" y="275713"/>
                </a:lnTo>
                <a:lnTo>
                  <a:pt x="3866174" y="270228"/>
                </a:lnTo>
                <a:lnTo>
                  <a:pt x="3883985" y="282564"/>
                </a:lnTo>
                <a:lnTo>
                  <a:pt x="3902132" y="281537"/>
                </a:lnTo>
                <a:lnTo>
                  <a:pt x="3919942" y="284618"/>
                </a:lnTo>
                <a:lnTo>
                  <a:pt x="3938090" y="276740"/>
                </a:lnTo>
                <a:lnTo>
                  <a:pt x="3955900" y="278794"/>
                </a:lnTo>
                <a:lnTo>
                  <a:pt x="3974061" y="271943"/>
                </a:lnTo>
                <a:lnTo>
                  <a:pt x="3991871" y="288037"/>
                </a:lnTo>
                <a:lnTo>
                  <a:pt x="4010018" y="290092"/>
                </a:lnTo>
                <a:lnTo>
                  <a:pt x="4028180" y="285983"/>
                </a:lnTo>
                <a:lnTo>
                  <a:pt x="4045990" y="279483"/>
                </a:lnTo>
                <a:lnTo>
                  <a:pt x="4064138" y="272620"/>
                </a:lnTo>
                <a:lnTo>
                  <a:pt x="4081948" y="281187"/>
                </a:lnTo>
                <a:lnTo>
                  <a:pt x="4100095" y="284618"/>
                </a:lnTo>
                <a:lnTo>
                  <a:pt x="4117917" y="268174"/>
                </a:lnTo>
                <a:lnTo>
                  <a:pt x="4136065" y="276740"/>
                </a:lnTo>
                <a:lnTo>
                  <a:pt x="4153876" y="291119"/>
                </a:lnTo>
                <a:lnTo>
                  <a:pt x="4172023" y="290092"/>
                </a:lnTo>
                <a:lnTo>
                  <a:pt x="4190172" y="229811"/>
                </a:lnTo>
                <a:lnTo>
                  <a:pt x="4207994" y="807953"/>
                </a:lnTo>
                <a:lnTo>
                  <a:pt x="4639890" y="807953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157036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06591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975097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884288" y="4301666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247845" y="4338234"/>
            <a:ext cx="4218132" cy="722219"/>
          </a:xfrm>
          <a:custGeom>
            <a:avLst/>
            <a:gdLst/>
            <a:ahLst/>
            <a:cxnLst/>
            <a:rect l="l" t="t" r="r" b="b"/>
            <a:pathLst>
              <a:path w="4639945" h="818514">
                <a:moveTo>
                  <a:pt x="0" y="818236"/>
                </a:moveTo>
                <a:lnTo>
                  <a:pt x="50009" y="23295"/>
                </a:lnTo>
                <a:lnTo>
                  <a:pt x="67820" y="57199"/>
                </a:lnTo>
                <a:lnTo>
                  <a:pt x="85968" y="73293"/>
                </a:lnTo>
                <a:lnTo>
                  <a:pt x="104128" y="114398"/>
                </a:lnTo>
                <a:lnTo>
                  <a:pt x="121938" y="167489"/>
                </a:lnTo>
                <a:lnTo>
                  <a:pt x="140085" y="157895"/>
                </a:lnTo>
                <a:lnTo>
                  <a:pt x="157896" y="165773"/>
                </a:lnTo>
                <a:lnTo>
                  <a:pt x="176057" y="163381"/>
                </a:lnTo>
                <a:lnTo>
                  <a:pt x="193866" y="158246"/>
                </a:lnTo>
                <a:lnTo>
                  <a:pt x="212015" y="147963"/>
                </a:lnTo>
                <a:lnTo>
                  <a:pt x="229825" y="184272"/>
                </a:lnTo>
                <a:lnTo>
                  <a:pt x="247973" y="177759"/>
                </a:lnTo>
                <a:lnTo>
                  <a:pt x="265783" y="150368"/>
                </a:lnTo>
                <a:lnTo>
                  <a:pt x="283942" y="124330"/>
                </a:lnTo>
                <a:lnTo>
                  <a:pt x="302091" y="101047"/>
                </a:lnTo>
                <a:lnTo>
                  <a:pt x="319900" y="87345"/>
                </a:lnTo>
                <a:lnTo>
                  <a:pt x="338049" y="83575"/>
                </a:lnTo>
                <a:lnTo>
                  <a:pt x="355859" y="80494"/>
                </a:lnTo>
                <a:lnTo>
                  <a:pt x="374020" y="81521"/>
                </a:lnTo>
                <a:lnTo>
                  <a:pt x="391830" y="77751"/>
                </a:lnTo>
                <a:lnTo>
                  <a:pt x="409977" y="66792"/>
                </a:lnTo>
                <a:lnTo>
                  <a:pt x="427788" y="66792"/>
                </a:lnTo>
                <a:lnTo>
                  <a:pt x="445936" y="44536"/>
                </a:lnTo>
                <a:lnTo>
                  <a:pt x="464095" y="16444"/>
                </a:lnTo>
                <a:lnTo>
                  <a:pt x="481906" y="0"/>
                </a:lnTo>
                <a:lnTo>
                  <a:pt x="500053" y="25011"/>
                </a:lnTo>
                <a:lnTo>
                  <a:pt x="517863" y="15079"/>
                </a:lnTo>
                <a:lnTo>
                  <a:pt x="536011" y="20552"/>
                </a:lnTo>
                <a:lnTo>
                  <a:pt x="553833" y="26714"/>
                </a:lnTo>
                <a:lnTo>
                  <a:pt x="571981" y="59253"/>
                </a:lnTo>
                <a:lnTo>
                  <a:pt x="589793" y="45551"/>
                </a:lnTo>
                <a:lnTo>
                  <a:pt x="607952" y="78778"/>
                </a:lnTo>
                <a:lnTo>
                  <a:pt x="626101" y="77063"/>
                </a:lnTo>
                <a:lnTo>
                  <a:pt x="643911" y="92480"/>
                </a:lnTo>
                <a:lnTo>
                  <a:pt x="662059" y="90426"/>
                </a:lnTo>
                <a:lnTo>
                  <a:pt x="679869" y="93845"/>
                </a:lnTo>
                <a:lnTo>
                  <a:pt x="698028" y="97615"/>
                </a:lnTo>
                <a:lnTo>
                  <a:pt x="715839" y="103777"/>
                </a:lnTo>
                <a:lnTo>
                  <a:pt x="733986" y="102750"/>
                </a:lnTo>
                <a:lnTo>
                  <a:pt x="751796" y="102412"/>
                </a:lnTo>
                <a:lnTo>
                  <a:pt x="769946" y="102750"/>
                </a:lnTo>
                <a:lnTo>
                  <a:pt x="788106" y="107547"/>
                </a:lnTo>
                <a:lnTo>
                  <a:pt x="805916" y="105831"/>
                </a:lnTo>
                <a:lnTo>
                  <a:pt x="824064" y="107547"/>
                </a:lnTo>
                <a:lnTo>
                  <a:pt x="841874" y="110979"/>
                </a:lnTo>
                <a:lnTo>
                  <a:pt x="860022" y="108236"/>
                </a:lnTo>
                <a:lnTo>
                  <a:pt x="877832" y="116114"/>
                </a:lnTo>
                <a:lnTo>
                  <a:pt x="895992" y="120222"/>
                </a:lnTo>
                <a:lnTo>
                  <a:pt x="913801" y="113371"/>
                </a:lnTo>
                <a:lnTo>
                  <a:pt x="931949" y="119195"/>
                </a:lnTo>
                <a:lnTo>
                  <a:pt x="950111" y="114060"/>
                </a:lnTo>
                <a:lnTo>
                  <a:pt x="967920" y="116452"/>
                </a:lnTo>
                <a:lnTo>
                  <a:pt x="986068" y="115425"/>
                </a:lnTo>
                <a:lnTo>
                  <a:pt x="1003879" y="118506"/>
                </a:lnTo>
                <a:lnTo>
                  <a:pt x="1022026" y="116114"/>
                </a:lnTo>
                <a:lnTo>
                  <a:pt x="1039849" y="116114"/>
                </a:lnTo>
                <a:lnTo>
                  <a:pt x="1057997" y="115775"/>
                </a:lnTo>
                <a:lnTo>
                  <a:pt x="1075806" y="115775"/>
                </a:lnTo>
                <a:lnTo>
                  <a:pt x="1093954" y="119195"/>
                </a:lnTo>
                <a:lnTo>
                  <a:pt x="1112103" y="113033"/>
                </a:lnTo>
                <a:lnTo>
                  <a:pt x="1129924" y="114398"/>
                </a:lnTo>
                <a:lnTo>
                  <a:pt x="1148073" y="114060"/>
                </a:lnTo>
                <a:lnTo>
                  <a:pt x="1165884" y="115425"/>
                </a:lnTo>
                <a:lnTo>
                  <a:pt x="1184032" y="110628"/>
                </a:lnTo>
                <a:lnTo>
                  <a:pt x="1201841" y="113033"/>
                </a:lnTo>
                <a:lnTo>
                  <a:pt x="1220002" y="110628"/>
                </a:lnTo>
                <a:lnTo>
                  <a:pt x="1255960" y="110628"/>
                </a:lnTo>
                <a:lnTo>
                  <a:pt x="1274109" y="113371"/>
                </a:lnTo>
                <a:lnTo>
                  <a:pt x="1291919" y="109601"/>
                </a:lnTo>
                <a:lnTo>
                  <a:pt x="1310079" y="110979"/>
                </a:lnTo>
                <a:lnTo>
                  <a:pt x="1327889" y="107897"/>
                </a:lnTo>
                <a:lnTo>
                  <a:pt x="1346037" y="111655"/>
                </a:lnTo>
                <a:lnTo>
                  <a:pt x="1363847" y="106870"/>
                </a:lnTo>
                <a:lnTo>
                  <a:pt x="1381995" y="112006"/>
                </a:lnTo>
                <a:lnTo>
                  <a:pt x="1399817" y="107209"/>
                </a:lnTo>
                <a:lnTo>
                  <a:pt x="1417965" y="111317"/>
                </a:lnTo>
                <a:lnTo>
                  <a:pt x="1436112" y="110290"/>
                </a:lnTo>
                <a:lnTo>
                  <a:pt x="1453922" y="104466"/>
                </a:lnTo>
                <a:lnTo>
                  <a:pt x="1472084" y="106182"/>
                </a:lnTo>
                <a:lnTo>
                  <a:pt x="1489892" y="106520"/>
                </a:lnTo>
                <a:lnTo>
                  <a:pt x="1508041" y="110290"/>
                </a:lnTo>
                <a:lnTo>
                  <a:pt x="1525852" y="102750"/>
                </a:lnTo>
                <a:lnTo>
                  <a:pt x="1543999" y="107897"/>
                </a:lnTo>
                <a:lnTo>
                  <a:pt x="1561822" y="107209"/>
                </a:lnTo>
                <a:lnTo>
                  <a:pt x="1579970" y="107897"/>
                </a:lnTo>
                <a:lnTo>
                  <a:pt x="1598118" y="104128"/>
                </a:lnTo>
                <a:lnTo>
                  <a:pt x="1615927" y="106182"/>
                </a:lnTo>
                <a:lnTo>
                  <a:pt x="1634075" y="107897"/>
                </a:lnTo>
                <a:lnTo>
                  <a:pt x="1651897" y="108912"/>
                </a:lnTo>
                <a:lnTo>
                  <a:pt x="1670047" y="110290"/>
                </a:lnTo>
                <a:lnTo>
                  <a:pt x="1687857" y="109601"/>
                </a:lnTo>
                <a:lnTo>
                  <a:pt x="1706017" y="107547"/>
                </a:lnTo>
                <a:lnTo>
                  <a:pt x="1723815" y="112682"/>
                </a:lnTo>
                <a:lnTo>
                  <a:pt x="1741975" y="110628"/>
                </a:lnTo>
                <a:lnTo>
                  <a:pt x="1760123" y="105155"/>
                </a:lnTo>
                <a:lnTo>
                  <a:pt x="1777933" y="108574"/>
                </a:lnTo>
                <a:lnTo>
                  <a:pt x="1796094" y="111655"/>
                </a:lnTo>
                <a:lnTo>
                  <a:pt x="1813891" y="106520"/>
                </a:lnTo>
                <a:lnTo>
                  <a:pt x="1832052" y="111317"/>
                </a:lnTo>
                <a:lnTo>
                  <a:pt x="1849862" y="107209"/>
                </a:lnTo>
                <a:lnTo>
                  <a:pt x="1868010" y="109601"/>
                </a:lnTo>
                <a:lnTo>
                  <a:pt x="1885820" y="104804"/>
                </a:lnTo>
                <a:lnTo>
                  <a:pt x="1903967" y="107209"/>
                </a:lnTo>
                <a:lnTo>
                  <a:pt x="1922127" y="107209"/>
                </a:lnTo>
                <a:lnTo>
                  <a:pt x="1939938" y="109601"/>
                </a:lnTo>
                <a:lnTo>
                  <a:pt x="1958086" y="108574"/>
                </a:lnTo>
                <a:lnTo>
                  <a:pt x="1975895" y="110628"/>
                </a:lnTo>
                <a:lnTo>
                  <a:pt x="1994057" y="109951"/>
                </a:lnTo>
                <a:lnTo>
                  <a:pt x="2011865" y="109263"/>
                </a:lnTo>
                <a:lnTo>
                  <a:pt x="2030013" y="109951"/>
                </a:lnTo>
                <a:lnTo>
                  <a:pt x="2047825" y="108236"/>
                </a:lnTo>
                <a:lnTo>
                  <a:pt x="2065972" y="108574"/>
                </a:lnTo>
                <a:lnTo>
                  <a:pt x="2084132" y="106870"/>
                </a:lnTo>
                <a:lnTo>
                  <a:pt x="2101943" y="109601"/>
                </a:lnTo>
                <a:lnTo>
                  <a:pt x="2120091" y="108236"/>
                </a:lnTo>
                <a:lnTo>
                  <a:pt x="2137900" y="103439"/>
                </a:lnTo>
                <a:lnTo>
                  <a:pt x="2156061" y="109263"/>
                </a:lnTo>
                <a:lnTo>
                  <a:pt x="2173870" y="107897"/>
                </a:lnTo>
                <a:lnTo>
                  <a:pt x="2192020" y="107209"/>
                </a:lnTo>
                <a:lnTo>
                  <a:pt x="2209830" y="108236"/>
                </a:lnTo>
                <a:lnTo>
                  <a:pt x="2227990" y="111317"/>
                </a:lnTo>
                <a:lnTo>
                  <a:pt x="2246138" y="112682"/>
                </a:lnTo>
                <a:lnTo>
                  <a:pt x="2263948" y="112344"/>
                </a:lnTo>
                <a:lnTo>
                  <a:pt x="2282096" y="112344"/>
                </a:lnTo>
                <a:lnTo>
                  <a:pt x="2299906" y="108574"/>
                </a:lnTo>
                <a:lnTo>
                  <a:pt x="2318065" y="107547"/>
                </a:lnTo>
                <a:lnTo>
                  <a:pt x="2335864" y="107547"/>
                </a:lnTo>
                <a:lnTo>
                  <a:pt x="2354025" y="105831"/>
                </a:lnTo>
                <a:lnTo>
                  <a:pt x="2371833" y="102750"/>
                </a:lnTo>
                <a:lnTo>
                  <a:pt x="2389981" y="107547"/>
                </a:lnTo>
                <a:lnTo>
                  <a:pt x="2408143" y="104466"/>
                </a:lnTo>
                <a:lnTo>
                  <a:pt x="2425941" y="106520"/>
                </a:lnTo>
                <a:lnTo>
                  <a:pt x="2444100" y="107209"/>
                </a:lnTo>
                <a:lnTo>
                  <a:pt x="2461910" y="106520"/>
                </a:lnTo>
                <a:lnTo>
                  <a:pt x="2480059" y="106182"/>
                </a:lnTo>
                <a:lnTo>
                  <a:pt x="2497868" y="109601"/>
                </a:lnTo>
                <a:lnTo>
                  <a:pt x="2516028" y="103777"/>
                </a:lnTo>
                <a:lnTo>
                  <a:pt x="2533838" y="106182"/>
                </a:lnTo>
                <a:lnTo>
                  <a:pt x="2551986" y="108236"/>
                </a:lnTo>
                <a:lnTo>
                  <a:pt x="2570135" y="111655"/>
                </a:lnTo>
                <a:lnTo>
                  <a:pt x="2587957" y="108574"/>
                </a:lnTo>
                <a:lnTo>
                  <a:pt x="2606105" y="107547"/>
                </a:lnTo>
                <a:lnTo>
                  <a:pt x="2623915" y="107209"/>
                </a:lnTo>
                <a:lnTo>
                  <a:pt x="2642064" y="108912"/>
                </a:lnTo>
                <a:lnTo>
                  <a:pt x="2659873" y="112344"/>
                </a:lnTo>
                <a:lnTo>
                  <a:pt x="2678034" y="110290"/>
                </a:lnTo>
                <a:lnTo>
                  <a:pt x="2695843" y="113033"/>
                </a:lnTo>
                <a:lnTo>
                  <a:pt x="2713992" y="107209"/>
                </a:lnTo>
                <a:lnTo>
                  <a:pt x="2732141" y="105831"/>
                </a:lnTo>
                <a:lnTo>
                  <a:pt x="2749961" y="110979"/>
                </a:lnTo>
                <a:lnTo>
                  <a:pt x="2768111" y="106182"/>
                </a:lnTo>
                <a:lnTo>
                  <a:pt x="2785920" y="107547"/>
                </a:lnTo>
                <a:lnTo>
                  <a:pt x="2804069" y="103777"/>
                </a:lnTo>
                <a:lnTo>
                  <a:pt x="2821878" y="108236"/>
                </a:lnTo>
                <a:lnTo>
                  <a:pt x="2840038" y="111655"/>
                </a:lnTo>
                <a:lnTo>
                  <a:pt x="2857837" y="109601"/>
                </a:lnTo>
                <a:lnTo>
                  <a:pt x="2875996" y="106870"/>
                </a:lnTo>
                <a:lnTo>
                  <a:pt x="2894146" y="112344"/>
                </a:lnTo>
                <a:lnTo>
                  <a:pt x="2911954" y="112006"/>
                </a:lnTo>
                <a:lnTo>
                  <a:pt x="2930115" y="106870"/>
                </a:lnTo>
                <a:lnTo>
                  <a:pt x="2947926" y="110628"/>
                </a:lnTo>
                <a:lnTo>
                  <a:pt x="2966073" y="109951"/>
                </a:lnTo>
                <a:lnTo>
                  <a:pt x="2983883" y="109601"/>
                </a:lnTo>
                <a:lnTo>
                  <a:pt x="3002031" y="112344"/>
                </a:lnTo>
                <a:lnTo>
                  <a:pt x="3019854" y="112344"/>
                </a:lnTo>
                <a:lnTo>
                  <a:pt x="3038001" y="95223"/>
                </a:lnTo>
                <a:lnTo>
                  <a:pt x="3056149" y="105493"/>
                </a:lnTo>
                <a:lnTo>
                  <a:pt x="3073959" y="119883"/>
                </a:lnTo>
                <a:lnTo>
                  <a:pt x="3092109" y="128788"/>
                </a:lnTo>
                <a:lnTo>
                  <a:pt x="3109931" y="139409"/>
                </a:lnTo>
                <a:lnTo>
                  <a:pt x="3128078" y="184610"/>
                </a:lnTo>
                <a:lnTo>
                  <a:pt x="3145888" y="212014"/>
                </a:lnTo>
                <a:lnTo>
                  <a:pt x="3164036" y="221257"/>
                </a:lnTo>
                <a:lnTo>
                  <a:pt x="3181846" y="220918"/>
                </a:lnTo>
                <a:lnTo>
                  <a:pt x="3200006" y="242836"/>
                </a:lnTo>
                <a:lnTo>
                  <a:pt x="3218155" y="259957"/>
                </a:lnTo>
                <a:lnTo>
                  <a:pt x="3235964" y="262024"/>
                </a:lnTo>
                <a:lnTo>
                  <a:pt x="3254124" y="233931"/>
                </a:lnTo>
                <a:lnTo>
                  <a:pt x="3271936" y="212702"/>
                </a:lnTo>
                <a:lnTo>
                  <a:pt x="3290083" y="225715"/>
                </a:lnTo>
                <a:lnTo>
                  <a:pt x="3307892" y="234270"/>
                </a:lnTo>
                <a:lnTo>
                  <a:pt x="3326041" y="242148"/>
                </a:lnTo>
                <a:lnTo>
                  <a:pt x="3343851" y="255161"/>
                </a:lnTo>
                <a:lnTo>
                  <a:pt x="3362012" y="260984"/>
                </a:lnTo>
                <a:lnTo>
                  <a:pt x="3380159" y="264078"/>
                </a:lnTo>
                <a:lnTo>
                  <a:pt x="3397969" y="261335"/>
                </a:lnTo>
                <a:lnTo>
                  <a:pt x="3416117" y="260308"/>
                </a:lnTo>
                <a:lnTo>
                  <a:pt x="3433927" y="263389"/>
                </a:lnTo>
                <a:lnTo>
                  <a:pt x="3452087" y="263389"/>
                </a:lnTo>
                <a:lnTo>
                  <a:pt x="3469899" y="271267"/>
                </a:lnTo>
                <a:lnTo>
                  <a:pt x="3488046" y="271267"/>
                </a:lnTo>
                <a:lnTo>
                  <a:pt x="3505857" y="271943"/>
                </a:lnTo>
                <a:lnTo>
                  <a:pt x="3524004" y="276064"/>
                </a:lnTo>
                <a:lnTo>
                  <a:pt x="3542164" y="279483"/>
                </a:lnTo>
                <a:lnTo>
                  <a:pt x="3559975" y="277429"/>
                </a:lnTo>
                <a:lnTo>
                  <a:pt x="3578122" y="281537"/>
                </a:lnTo>
                <a:lnTo>
                  <a:pt x="3595932" y="284618"/>
                </a:lnTo>
                <a:lnTo>
                  <a:pt x="3614080" y="286684"/>
                </a:lnTo>
                <a:lnTo>
                  <a:pt x="3631903" y="287361"/>
                </a:lnTo>
                <a:lnTo>
                  <a:pt x="3650050" y="287023"/>
                </a:lnTo>
                <a:lnTo>
                  <a:pt x="3667860" y="284280"/>
                </a:lnTo>
                <a:lnTo>
                  <a:pt x="3686022" y="277429"/>
                </a:lnTo>
                <a:lnTo>
                  <a:pt x="3704169" y="280172"/>
                </a:lnTo>
                <a:lnTo>
                  <a:pt x="3721979" y="276740"/>
                </a:lnTo>
                <a:lnTo>
                  <a:pt x="3740127" y="280172"/>
                </a:lnTo>
                <a:lnTo>
                  <a:pt x="3776098" y="280172"/>
                </a:lnTo>
                <a:lnTo>
                  <a:pt x="3793908" y="283591"/>
                </a:lnTo>
                <a:lnTo>
                  <a:pt x="3812055" y="284280"/>
                </a:lnTo>
                <a:lnTo>
                  <a:pt x="3829866" y="288388"/>
                </a:lnTo>
                <a:lnTo>
                  <a:pt x="3848013" y="292158"/>
                </a:lnTo>
                <a:lnTo>
                  <a:pt x="3866174" y="288050"/>
                </a:lnTo>
                <a:lnTo>
                  <a:pt x="3883985" y="287361"/>
                </a:lnTo>
                <a:lnTo>
                  <a:pt x="3902132" y="292158"/>
                </a:lnTo>
                <a:lnTo>
                  <a:pt x="3919942" y="287699"/>
                </a:lnTo>
                <a:lnTo>
                  <a:pt x="3938090" y="284280"/>
                </a:lnTo>
                <a:lnTo>
                  <a:pt x="3955900" y="292846"/>
                </a:lnTo>
                <a:lnTo>
                  <a:pt x="3974061" y="334278"/>
                </a:lnTo>
                <a:lnTo>
                  <a:pt x="3991871" y="339075"/>
                </a:lnTo>
                <a:lnTo>
                  <a:pt x="4010018" y="315791"/>
                </a:lnTo>
                <a:lnTo>
                  <a:pt x="4028180" y="287361"/>
                </a:lnTo>
                <a:lnTo>
                  <a:pt x="4045990" y="303455"/>
                </a:lnTo>
                <a:lnTo>
                  <a:pt x="4064138" y="305859"/>
                </a:lnTo>
                <a:lnTo>
                  <a:pt x="4081948" y="297293"/>
                </a:lnTo>
                <a:lnTo>
                  <a:pt x="4100095" y="307575"/>
                </a:lnTo>
                <a:lnTo>
                  <a:pt x="4117917" y="309279"/>
                </a:lnTo>
                <a:lnTo>
                  <a:pt x="4136065" y="310656"/>
                </a:lnTo>
                <a:lnTo>
                  <a:pt x="4153876" y="818236"/>
                </a:lnTo>
                <a:lnTo>
                  <a:pt x="4172023" y="383261"/>
                </a:lnTo>
                <a:lnTo>
                  <a:pt x="4190172" y="335317"/>
                </a:lnTo>
                <a:lnTo>
                  <a:pt x="4207994" y="818236"/>
                </a:lnTo>
                <a:lnTo>
                  <a:pt x="4639890" y="818236"/>
                </a:lnTo>
              </a:path>
            </a:pathLst>
          </a:custGeom>
          <a:ln w="102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247845" y="4320110"/>
            <a:ext cx="4218132" cy="740149"/>
          </a:xfrm>
          <a:custGeom>
            <a:avLst/>
            <a:gdLst/>
            <a:ahLst/>
            <a:cxnLst/>
            <a:rect l="l" t="t" r="r" b="b"/>
            <a:pathLst>
              <a:path w="4639945" h="838835">
                <a:moveTo>
                  <a:pt x="0" y="838776"/>
                </a:moveTo>
                <a:lnTo>
                  <a:pt x="50009" y="134250"/>
                </a:lnTo>
                <a:lnTo>
                  <a:pt x="67820" y="60280"/>
                </a:lnTo>
                <a:lnTo>
                  <a:pt x="85968" y="95211"/>
                </a:lnTo>
                <a:lnTo>
                  <a:pt x="104128" y="139397"/>
                </a:lnTo>
                <a:lnTo>
                  <a:pt x="121938" y="182894"/>
                </a:lnTo>
                <a:lnTo>
                  <a:pt x="140085" y="194192"/>
                </a:lnTo>
                <a:lnTo>
                  <a:pt x="157896" y="185625"/>
                </a:lnTo>
                <a:lnTo>
                  <a:pt x="176057" y="196246"/>
                </a:lnTo>
                <a:lnTo>
                  <a:pt x="193866" y="184948"/>
                </a:lnTo>
                <a:lnTo>
                  <a:pt x="212015" y="190772"/>
                </a:lnTo>
                <a:lnTo>
                  <a:pt x="229825" y="187341"/>
                </a:lnTo>
                <a:lnTo>
                  <a:pt x="247973" y="214055"/>
                </a:lnTo>
                <a:lnTo>
                  <a:pt x="265783" y="176382"/>
                </a:lnTo>
                <a:lnTo>
                  <a:pt x="283942" y="141789"/>
                </a:lnTo>
                <a:lnTo>
                  <a:pt x="319900" y="105143"/>
                </a:lnTo>
                <a:lnTo>
                  <a:pt x="338049" y="89725"/>
                </a:lnTo>
                <a:lnTo>
                  <a:pt x="355859" y="70888"/>
                </a:lnTo>
                <a:lnTo>
                  <a:pt x="374020" y="62672"/>
                </a:lnTo>
                <a:lnTo>
                  <a:pt x="391830" y="51024"/>
                </a:lnTo>
                <a:lnTo>
                  <a:pt x="409977" y="47255"/>
                </a:lnTo>
                <a:lnTo>
                  <a:pt x="427788" y="48970"/>
                </a:lnTo>
                <a:lnTo>
                  <a:pt x="445936" y="46916"/>
                </a:lnTo>
                <a:lnTo>
                  <a:pt x="464095" y="0"/>
                </a:lnTo>
                <a:lnTo>
                  <a:pt x="481906" y="13012"/>
                </a:lnTo>
                <a:lnTo>
                  <a:pt x="500053" y="42120"/>
                </a:lnTo>
                <a:lnTo>
                  <a:pt x="517863" y="57875"/>
                </a:lnTo>
                <a:lnTo>
                  <a:pt x="536011" y="64037"/>
                </a:lnTo>
                <a:lnTo>
                  <a:pt x="553833" y="73293"/>
                </a:lnTo>
                <a:lnTo>
                  <a:pt x="571981" y="47255"/>
                </a:lnTo>
                <a:lnTo>
                  <a:pt x="589793" y="83225"/>
                </a:lnTo>
                <a:lnTo>
                  <a:pt x="607952" y="65077"/>
                </a:lnTo>
                <a:lnTo>
                  <a:pt x="626101" y="69173"/>
                </a:lnTo>
                <a:lnTo>
                  <a:pt x="643911" y="74658"/>
                </a:lnTo>
                <a:lnTo>
                  <a:pt x="662059" y="106858"/>
                </a:lnTo>
                <a:lnTo>
                  <a:pt x="679869" y="108224"/>
                </a:lnTo>
                <a:lnTo>
                  <a:pt x="698028" y="113709"/>
                </a:lnTo>
                <a:lnTo>
                  <a:pt x="715839" y="115413"/>
                </a:lnTo>
                <a:lnTo>
                  <a:pt x="733986" y="116102"/>
                </a:lnTo>
                <a:lnTo>
                  <a:pt x="751796" y="122264"/>
                </a:lnTo>
                <a:lnTo>
                  <a:pt x="769946" y="121587"/>
                </a:lnTo>
                <a:lnTo>
                  <a:pt x="788106" y="118844"/>
                </a:lnTo>
                <a:lnTo>
                  <a:pt x="805916" y="121925"/>
                </a:lnTo>
                <a:lnTo>
                  <a:pt x="824064" y="116790"/>
                </a:lnTo>
                <a:lnTo>
                  <a:pt x="841874" y="123641"/>
                </a:lnTo>
                <a:lnTo>
                  <a:pt x="860022" y="121587"/>
                </a:lnTo>
                <a:lnTo>
                  <a:pt x="877832" y="125695"/>
                </a:lnTo>
                <a:lnTo>
                  <a:pt x="895992" y="118844"/>
                </a:lnTo>
                <a:lnTo>
                  <a:pt x="913801" y="119533"/>
                </a:lnTo>
                <a:lnTo>
                  <a:pt x="931949" y="127749"/>
                </a:lnTo>
                <a:lnTo>
                  <a:pt x="950111" y="122614"/>
                </a:lnTo>
                <a:lnTo>
                  <a:pt x="967920" y="124318"/>
                </a:lnTo>
                <a:lnTo>
                  <a:pt x="986068" y="123641"/>
                </a:lnTo>
                <a:lnTo>
                  <a:pt x="1003879" y="125006"/>
                </a:lnTo>
                <a:lnTo>
                  <a:pt x="1022026" y="123641"/>
                </a:lnTo>
                <a:lnTo>
                  <a:pt x="1039849" y="124668"/>
                </a:lnTo>
                <a:lnTo>
                  <a:pt x="1057997" y="120210"/>
                </a:lnTo>
                <a:lnTo>
                  <a:pt x="1075806" y="126372"/>
                </a:lnTo>
                <a:lnTo>
                  <a:pt x="1093954" y="117467"/>
                </a:lnTo>
                <a:lnTo>
                  <a:pt x="1112103" y="116452"/>
                </a:lnTo>
                <a:lnTo>
                  <a:pt x="1129924" y="119183"/>
                </a:lnTo>
                <a:lnTo>
                  <a:pt x="1148073" y="120548"/>
                </a:lnTo>
                <a:lnTo>
                  <a:pt x="1165884" y="112332"/>
                </a:lnTo>
                <a:lnTo>
                  <a:pt x="1184032" y="116102"/>
                </a:lnTo>
                <a:lnTo>
                  <a:pt x="1201841" y="117467"/>
                </a:lnTo>
                <a:lnTo>
                  <a:pt x="1220002" y="116452"/>
                </a:lnTo>
                <a:lnTo>
                  <a:pt x="1237812" y="113359"/>
                </a:lnTo>
                <a:lnTo>
                  <a:pt x="1255960" y="122264"/>
                </a:lnTo>
                <a:lnTo>
                  <a:pt x="1274109" y="117817"/>
                </a:lnTo>
                <a:lnTo>
                  <a:pt x="1291919" y="114386"/>
                </a:lnTo>
                <a:lnTo>
                  <a:pt x="1310079" y="114386"/>
                </a:lnTo>
                <a:lnTo>
                  <a:pt x="1327889" y="119871"/>
                </a:lnTo>
                <a:lnTo>
                  <a:pt x="1346037" y="116452"/>
                </a:lnTo>
                <a:lnTo>
                  <a:pt x="1363847" y="111305"/>
                </a:lnTo>
                <a:lnTo>
                  <a:pt x="1381995" y="115763"/>
                </a:lnTo>
                <a:lnTo>
                  <a:pt x="1399817" y="113359"/>
                </a:lnTo>
                <a:lnTo>
                  <a:pt x="1417965" y="116790"/>
                </a:lnTo>
                <a:lnTo>
                  <a:pt x="1436112" y="111655"/>
                </a:lnTo>
                <a:lnTo>
                  <a:pt x="1453922" y="111655"/>
                </a:lnTo>
                <a:lnTo>
                  <a:pt x="1472084" y="112332"/>
                </a:lnTo>
                <a:lnTo>
                  <a:pt x="1489892" y="112332"/>
                </a:lnTo>
                <a:lnTo>
                  <a:pt x="1508041" y="115413"/>
                </a:lnTo>
                <a:lnTo>
                  <a:pt x="1525852" y="111655"/>
                </a:lnTo>
                <a:lnTo>
                  <a:pt x="1543999" y="114386"/>
                </a:lnTo>
                <a:lnTo>
                  <a:pt x="1561822" y="116790"/>
                </a:lnTo>
                <a:lnTo>
                  <a:pt x="1579970" y="113020"/>
                </a:lnTo>
                <a:lnTo>
                  <a:pt x="1598118" y="113359"/>
                </a:lnTo>
                <a:lnTo>
                  <a:pt x="1615927" y="110278"/>
                </a:lnTo>
                <a:lnTo>
                  <a:pt x="1634075" y="115413"/>
                </a:lnTo>
                <a:lnTo>
                  <a:pt x="1651897" y="117467"/>
                </a:lnTo>
                <a:lnTo>
                  <a:pt x="1670047" y="111655"/>
                </a:lnTo>
                <a:lnTo>
                  <a:pt x="1687857" y="114048"/>
                </a:lnTo>
                <a:lnTo>
                  <a:pt x="1706017" y="110628"/>
                </a:lnTo>
                <a:lnTo>
                  <a:pt x="1723815" y="118156"/>
                </a:lnTo>
                <a:lnTo>
                  <a:pt x="1741975" y="114048"/>
                </a:lnTo>
                <a:lnTo>
                  <a:pt x="1760123" y="115413"/>
                </a:lnTo>
                <a:lnTo>
                  <a:pt x="1777933" y="115413"/>
                </a:lnTo>
                <a:lnTo>
                  <a:pt x="1796094" y="116452"/>
                </a:lnTo>
                <a:lnTo>
                  <a:pt x="1813891" y="117129"/>
                </a:lnTo>
                <a:lnTo>
                  <a:pt x="1832052" y="114736"/>
                </a:lnTo>
                <a:lnTo>
                  <a:pt x="1849862" y="115075"/>
                </a:lnTo>
                <a:lnTo>
                  <a:pt x="1868010" y="115763"/>
                </a:lnTo>
                <a:lnTo>
                  <a:pt x="1885820" y="115763"/>
                </a:lnTo>
                <a:lnTo>
                  <a:pt x="1903967" y="112332"/>
                </a:lnTo>
                <a:lnTo>
                  <a:pt x="1922127" y="113359"/>
                </a:lnTo>
                <a:lnTo>
                  <a:pt x="1939938" y="117129"/>
                </a:lnTo>
                <a:lnTo>
                  <a:pt x="1958086" y="116790"/>
                </a:lnTo>
                <a:lnTo>
                  <a:pt x="1975895" y="114736"/>
                </a:lnTo>
                <a:lnTo>
                  <a:pt x="1994057" y="119871"/>
                </a:lnTo>
                <a:lnTo>
                  <a:pt x="2011865" y="118494"/>
                </a:lnTo>
                <a:lnTo>
                  <a:pt x="2030013" y="120548"/>
                </a:lnTo>
                <a:lnTo>
                  <a:pt x="2047825" y="115763"/>
                </a:lnTo>
                <a:lnTo>
                  <a:pt x="2065972" y="116102"/>
                </a:lnTo>
                <a:lnTo>
                  <a:pt x="2084132" y="115413"/>
                </a:lnTo>
                <a:lnTo>
                  <a:pt x="2101943" y="113020"/>
                </a:lnTo>
                <a:lnTo>
                  <a:pt x="2120091" y="116452"/>
                </a:lnTo>
                <a:lnTo>
                  <a:pt x="2137900" y="119533"/>
                </a:lnTo>
                <a:lnTo>
                  <a:pt x="2156061" y="114048"/>
                </a:lnTo>
                <a:lnTo>
                  <a:pt x="2173870" y="118156"/>
                </a:lnTo>
                <a:lnTo>
                  <a:pt x="2192020" y="112332"/>
                </a:lnTo>
                <a:lnTo>
                  <a:pt x="2209830" y="120210"/>
                </a:lnTo>
                <a:lnTo>
                  <a:pt x="2227990" y="114386"/>
                </a:lnTo>
                <a:lnTo>
                  <a:pt x="2246138" y="116790"/>
                </a:lnTo>
                <a:lnTo>
                  <a:pt x="2263948" y="118844"/>
                </a:lnTo>
                <a:lnTo>
                  <a:pt x="2282096" y="115075"/>
                </a:lnTo>
                <a:lnTo>
                  <a:pt x="2299906" y="117817"/>
                </a:lnTo>
                <a:lnTo>
                  <a:pt x="2318065" y="115075"/>
                </a:lnTo>
                <a:lnTo>
                  <a:pt x="2335864" y="117467"/>
                </a:lnTo>
                <a:lnTo>
                  <a:pt x="2354025" y="118156"/>
                </a:lnTo>
                <a:lnTo>
                  <a:pt x="2371833" y="112670"/>
                </a:lnTo>
                <a:lnTo>
                  <a:pt x="2389981" y="107197"/>
                </a:lnTo>
                <a:lnTo>
                  <a:pt x="2408143" y="111305"/>
                </a:lnTo>
                <a:lnTo>
                  <a:pt x="2425941" y="112670"/>
                </a:lnTo>
                <a:lnTo>
                  <a:pt x="2444100" y="117467"/>
                </a:lnTo>
                <a:lnTo>
                  <a:pt x="2461910" y="116452"/>
                </a:lnTo>
                <a:lnTo>
                  <a:pt x="2480059" y="115763"/>
                </a:lnTo>
                <a:lnTo>
                  <a:pt x="2497868" y="117129"/>
                </a:lnTo>
                <a:lnTo>
                  <a:pt x="2516028" y="115763"/>
                </a:lnTo>
                <a:lnTo>
                  <a:pt x="2533838" y="120210"/>
                </a:lnTo>
                <a:lnTo>
                  <a:pt x="2551986" y="117817"/>
                </a:lnTo>
                <a:lnTo>
                  <a:pt x="2570135" y="122264"/>
                </a:lnTo>
                <a:lnTo>
                  <a:pt x="2587957" y="120210"/>
                </a:lnTo>
                <a:lnTo>
                  <a:pt x="2606105" y="118844"/>
                </a:lnTo>
                <a:lnTo>
                  <a:pt x="2623915" y="118844"/>
                </a:lnTo>
                <a:lnTo>
                  <a:pt x="2642064" y="118494"/>
                </a:lnTo>
                <a:lnTo>
                  <a:pt x="2659873" y="115413"/>
                </a:lnTo>
                <a:lnTo>
                  <a:pt x="2678034" y="115413"/>
                </a:lnTo>
                <a:lnTo>
                  <a:pt x="2695843" y="114386"/>
                </a:lnTo>
                <a:lnTo>
                  <a:pt x="2713992" y="114736"/>
                </a:lnTo>
                <a:lnTo>
                  <a:pt x="2732141" y="119183"/>
                </a:lnTo>
                <a:lnTo>
                  <a:pt x="2749961" y="118844"/>
                </a:lnTo>
                <a:lnTo>
                  <a:pt x="2768111" y="120210"/>
                </a:lnTo>
                <a:lnTo>
                  <a:pt x="2785920" y="120210"/>
                </a:lnTo>
                <a:lnTo>
                  <a:pt x="2804069" y="118494"/>
                </a:lnTo>
                <a:lnTo>
                  <a:pt x="2821878" y="120548"/>
                </a:lnTo>
                <a:lnTo>
                  <a:pt x="2840038" y="115413"/>
                </a:lnTo>
                <a:lnTo>
                  <a:pt x="2857837" y="118844"/>
                </a:lnTo>
                <a:lnTo>
                  <a:pt x="2875996" y="119533"/>
                </a:lnTo>
                <a:lnTo>
                  <a:pt x="2894146" y="116790"/>
                </a:lnTo>
                <a:lnTo>
                  <a:pt x="2911954" y="113709"/>
                </a:lnTo>
                <a:lnTo>
                  <a:pt x="2930115" y="114736"/>
                </a:lnTo>
                <a:lnTo>
                  <a:pt x="2947926" y="117129"/>
                </a:lnTo>
                <a:lnTo>
                  <a:pt x="2966073" y="120548"/>
                </a:lnTo>
                <a:lnTo>
                  <a:pt x="2983883" y="116452"/>
                </a:lnTo>
                <a:lnTo>
                  <a:pt x="3002031" y="114386"/>
                </a:lnTo>
                <a:lnTo>
                  <a:pt x="3019854" y="84252"/>
                </a:lnTo>
                <a:lnTo>
                  <a:pt x="3038001" y="88698"/>
                </a:lnTo>
                <a:lnTo>
                  <a:pt x="3092109" y="114048"/>
                </a:lnTo>
                <a:lnTo>
                  <a:pt x="3128078" y="198650"/>
                </a:lnTo>
                <a:lnTo>
                  <a:pt x="3145888" y="219191"/>
                </a:lnTo>
                <a:lnTo>
                  <a:pt x="3164036" y="228446"/>
                </a:lnTo>
                <a:lnTo>
                  <a:pt x="3181846" y="226041"/>
                </a:lnTo>
                <a:lnTo>
                  <a:pt x="3200006" y="221245"/>
                </a:lnTo>
                <a:lnTo>
                  <a:pt x="3218155" y="250364"/>
                </a:lnTo>
                <a:lnTo>
                  <a:pt x="3235964" y="245905"/>
                </a:lnTo>
                <a:lnTo>
                  <a:pt x="3254124" y="223987"/>
                </a:lnTo>
                <a:lnTo>
                  <a:pt x="3271936" y="228784"/>
                </a:lnTo>
                <a:lnTo>
                  <a:pt x="3290083" y="245905"/>
                </a:lnTo>
                <a:lnTo>
                  <a:pt x="3307892" y="250702"/>
                </a:lnTo>
                <a:lnTo>
                  <a:pt x="3326041" y="260634"/>
                </a:lnTo>
                <a:lnTo>
                  <a:pt x="3343851" y="268174"/>
                </a:lnTo>
                <a:lnTo>
                  <a:pt x="3362012" y="271605"/>
                </a:lnTo>
                <a:lnTo>
                  <a:pt x="3380159" y="277767"/>
                </a:lnTo>
                <a:lnTo>
                  <a:pt x="3397969" y="278444"/>
                </a:lnTo>
                <a:lnTo>
                  <a:pt x="3416117" y="281187"/>
                </a:lnTo>
                <a:lnTo>
                  <a:pt x="3433927" y="280848"/>
                </a:lnTo>
                <a:lnTo>
                  <a:pt x="3452087" y="284618"/>
                </a:lnTo>
                <a:lnTo>
                  <a:pt x="3469899" y="286322"/>
                </a:lnTo>
                <a:lnTo>
                  <a:pt x="3488046" y="288376"/>
                </a:lnTo>
                <a:lnTo>
                  <a:pt x="3505857" y="286660"/>
                </a:lnTo>
                <a:lnTo>
                  <a:pt x="3524004" y="292834"/>
                </a:lnTo>
                <a:lnTo>
                  <a:pt x="3542164" y="301050"/>
                </a:lnTo>
                <a:lnTo>
                  <a:pt x="3559975" y="294888"/>
                </a:lnTo>
                <a:lnTo>
                  <a:pt x="3578122" y="297281"/>
                </a:lnTo>
                <a:lnTo>
                  <a:pt x="3595932" y="303105"/>
                </a:lnTo>
                <a:lnTo>
                  <a:pt x="3614080" y="303105"/>
                </a:lnTo>
                <a:lnTo>
                  <a:pt x="3631903" y="302766"/>
                </a:lnTo>
                <a:lnTo>
                  <a:pt x="3650050" y="303443"/>
                </a:lnTo>
                <a:lnTo>
                  <a:pt x="3667860" y="302428"/>
                </a:lnTo>
                <a:lnTo>
                  <a:pt x="3686022" y="297281"/>
                </a:lnTo>
                <a:lnTo>
                  <a:pt x="3704169" y="294200"/>
                </a:lnTo>
                <a:lnTo>
                  <a:pt x="3721979" y="291119"/>
                </a:lnTo>
                <a:lnTo>
                  <a:pt x="3740127" y="295577"/>
                </a:lnTo>
                <a:lnTo>
                  <a:pt x="3757937" y="291119"/>
                </a:lnTo>
                <a:lnTo>
                  <a:pt x="3776098" y="298996"/>
                </a:lnTo>
                <a:lnTo>
                  <a:pt x="3793908" y="296254"/>
                </a:lnTo>
                <a:lnTo>
                  <a:pt x="3812055" y="304132"/>
                </a:lnTo>
                <a:lnTo>
                  <a:pt x="3829866" y="304482"/>
                </a:lnTo>
                <a:lnTo>
                  <a:pt x="3848013" y="305847"/>
                </a:lnTo>
                <a:lnTo>
                  <a:pt x="3866174" y="306874"/>
                </a:lnTo>
                <a:lnTo>
                  <a:pt x="3883985" y="313725"/>
                </a:lnTo>
                <a:lnTo>
                  <a:pt x="3902132" y="310982"/>
                </a:lnTo>
                <a:lnTo>
                  <a:pt x="3919942" y="312698"/>
                </a:lnTo>
                <a:lnTo>
                  <a:pt x="3938090" y="317145"/>
                </a:lnTo>
                <a:lnTo>
                  <a:pt x="3955900" y="314752"/>
                </a:lnTo>
                <a:lnTo>
                  <a:pt x="3974061" y="348656"/>
                </a:lnTo>
                <a:lnTo>
                  <a:pt x="3991871" y="343859"/>
                </a:lnTo>
                <a:lnTo>
                  <a:pt x="4010018" y="350372"/>
                </a:lnTo>
                <a:lnTo>
                  <a:pt x="4028180" y="315441"/>
                </a:lnTo>
                <a:lnTo>
                  <a:pt x="4045990" y="314063"/>
                </a:lnTo>
                <a:lnTo>
                  <a:pt x="4064138" y="321265"/>
                </a:lnTo>
                <a:lnTo>
                  <a:pt x="4081948" y="322280"/>
                </a:lnTo>
                <a:lnTo>
                  <a:pt x="4100095" y="316468"/>
                </a:lnTo>
                <a:lnTo>
                  <a:pt x="4117917" y="356534"/>
                </a:lnTo>
                <a:lnTo>
                  <a:pt x="4136065" y="301401"/>
                </a:lnTo>
                <a:lnTo>
                  <a:pt x="4153876" y="376059"/>
                </a:lnTo>
                <a:lnTo>
                  <a:pt x="4172023" y="352088"/>
                </a:lnTo>
                <a:lnTo>
                  <a:pt x="4190172" y="383937"/>
                </a:lnTo>
                <a:lnTo>
                  <a:pt x="4207994" y="340102"/>
                </a:lnTo>
                <a:lnTo>
                  <a:pt x="4226142" y="349345"/>
                </a:lnTo>
                <a:lnTo>
                  <a:pt x="4243953" y="838776"/>
                </a:lnTo>
                <a:lnTo>
                  <a:pt x="4639890" y="838776"/>
                </a:lnTo>
              </a:path>
            </a:pathLst>
          </a:custGeom>
          <a:ln w="10275">
            <a:solidFill>
              <a:srgbClr val="00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247845" y="5907598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247845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218582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23973" y="0"/>
                </a:moveTo>
                <a:lnTo>
                  <a:pt x="11987" y="4110"/>
                </a:lnTo>
                <a:lnTo>
                  <a:pt x="4109" y="16099"/>
                </a:lnTo>
                <a:lnTo>
                  <a:pt x="0" y="35965"/>
                </a:lnTo>
                <a:lnTo>
                  <a:pt x="0" y="47948"/>
                </a:lnTo>
                <a:lnTo>
                  <a:pt x="4109" y="68158"/>
                </a:lnTo>
                <a:lnTo>
                  <a:pt x="11987" y="80146"/>
                </a:lnTo>
                <a:lnTo>
                  <a:pt x="23973" y="83912"/>
                </a:lnTo>
                <a:lnTo>
                  <a:pt x="32189" y="83912"/>
                </a:lnTo>
                <a:lnTo>
                  <a:pt x="44186" y="80146"/>
                </a:lnTo>
                <a:lnTo>
                  <a:pt x="52065" y="68158"/>
                </a:lnTo>
                <a:lnTo>
                  <a:pt x="56172" y="47948"/>
                </a:lnTo>
                <a:lnTo>
                  <a:pt x="56172" y="35965"/>
                </a:lnTo>
                <a:lnTo>
                  <a:pt x="52065" y="16099"/>
                </a:lnTo>
                <a:lnTo>
                  <a:pt x="44186" y="4110"/>
                </a:lnTo>
                <a:lnTo>
                  <a:pt x="32189" y="0"/>
                </a:lnTo>
                <a:lnTo>
                  <a:pt x="23973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157036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073280" y="599312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72" y="0"/>
                </a:moveTo>
                <a:lnTo>
                  <a:pt x="11986" y="4110"/>
                </a:lnTo>
                <a:lnTo>
                  <a:pt x="4108" y="16099"/>
                </a:lnTo>
                <a:lnTo>
                  <a:pt x="0" y="35965"/>
                </a:lnTo>
                <a:lnTo>
                  <a:pt x="0" y="47948"/>
                </a:lnTo>
                <a:lnTo>
                  <a:pt x="4108" y="68158"/>
                </a:lnTo>
                <a:lnTo>
                  <a:pt x="11986" y="80146"/>
                </a:lnTo>
                <a:lnTo>
                  <a:pt x="23972" y="83912"/>
                </a:lnTo>
                <a:lnTo>
                  <a:pt x="31850" y="83912"/>
                </a:lnTo>
                <a:lnTo>
                  <a:pt x="43837" y="80146"/>
                </a:lnTo>
                <a:lnTo>
                  <a:pt x="52053" y="68158"/>
                </a:lnTo>
                <a:lnTo>
                  <a:pt x="55835" y="47948"/>
                </a:lnTo>
                <a:lnTo>
                  <a:pt x="55835" y="35965"/>
                </a:lnTo>
                <a:lnTo>
                  <a:pt x="52053" y="16099"/>
                </a:lnTo>
                <a:lnTo>
                  <a:pt x="43837" y="4110"/>
                </a:lnTo>
                <a:lnTo>
                  <a:pt x="31850" y="0"/>
                </a:lnTo>
                <a:lnTo>
                  <a:pt x="2397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149565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09" y="0"/>
                </a:moveTo>
                <a:lnTo>
                  <a:pt x="0" y="4110"/>
                </a:lnTo>
                <a:lnTo>
                  <a:pt x="4109" y="7876"/>
                </a:lnTo>
                <a:lnTo>
                  <a:pt x="8217" y="4110"/>
                </a:lnTo>
                <a:lnTo>
                  <a:pt x="4109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182256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48294" y="0"/>
                </a:moveTo>
                <a:lnTo>
                  <a:pt x="8215" y="0"/>
                </a:lnTo>
                <a:lnTo>
                  <a:pt x="4120" y="35965"/>
                </a:lnTo>
                <a:lnTo>
                  <a:pt x="8215" y="32194"/>
                </a:lnTo>
                <a:lnTo>
                  <a:pt x="20213" y="28082"/>
                </a:lnTo>
                <a:lnTo>
                  <a:pt x="32199" y="28082"/>
                </a:lnTo>
                <a:lnTo>
                  <a:pt x="44186" y="32194"/>
                </a:lnTo>
                <a:lnTo>
                  <a:pt x="52064" y="40070"/>
                </a:lnTo>
                <a:lnTo>
                  <a:pt x="56172" y="52059"/>
                </a:lnTo>
                <a:lnTo>
                  <a:pt x="56172" y="59937"/>
                </a:lnTo>
                <a:lnTo>
                  <a:pt x="52064" y="71924"/>
                </a:lnTo>
                <a:lnTo>
                  <a:pt x="44186" y="80146"/>
                </a:lnTo>
                <a:lnTo>
                  <a:pt x="32199" y="83912"/>
                </a:lnTo>
                <a:lnTo>
                  <a:pt x="20213" y="83912"/>
                </a:lnTo>
                <a:lnTo>
                  <a:pt x="8215" y="80146"/>
                </a:lnTo>
                <a:lnTo>
                  <a:pt x="4120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06591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993368" y="5993121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9"/>
                </a:moveTo>
                <a:lnTo>
                  <a:pt x="7877" y="11988"/>
                </a:lnTo>
                <a:lnTo>
                  <a:pt x="19863" y="0"/>
                </a:lnTo>
                <a:lnTo>
                  <a:pt x="19863" y="8391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058756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08" y="0"/>
                </a:moveTo>
                <a:lnTo>
                  <a:pt x="0" y="4110"/>
                </a:lnTo>
                <a:lnTo>
                  <a:pt x="4108" y="7876"/>
                </a:lnTo>
                <a:lnTo>
                  <a:pt x="7877" y="4110"/>
                </a:lnTo>
                <a:lnTo>
                  <a:pt x="4108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091447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23972" y="0"/>
                </a:moveTo>
                <a:lnTo>
                  <a:pt x="11986" y="4110"/>
                </a:lnTo>
                <a:lnTo>
                  <a:pt x="4108" y="16099"/>
                </a:lnTo>
                <a:lnTo>
                  <a:pt x="0" y="35965"/>
                </a:lnTo>
                <a:lnTo>
                  <a:pt x="0" y="47948"/>
                </a:lnTo>
                <a:lnTo>
                  <a:pt x="4108" y="68158"/>
                </a:lnTo>
                <a:lnTo>
                  <a:pt x="11986" y="80146"/>
                </a:lnTo>
                <a:lnTo>
                  <a:pt x="23972" y="83912"/>
                </a:lnTo>
                <a:lnTo>
                  <a:pt x="32200" y="83912"/>
                </a:lnTo>
                <a:lnTo>
                  <a:pt x="44186" y="80146"/>
                </a:lnTo>
                <a:lnTo>
                  <a:pt x="52064" y="68158"/>
                </a:lnTo>
                <a:lnTo>
                  <a:pt x="56171" y="47948"/>
                </a:lnTo>
                <a:lnTo>
                  <a:pt x="56171" y="35965"/>
                </a:lnTo>
                <a:lnTo>
                  <a:pt x="52064" y="16099"/>
                </a:lnTo>
                <a:lnTo>
                  <a:pt x="44186" y="4110"/>
                </a:lnTo>
                <a:lnTo>
                  <a:pt x="32200" y="0"/>
                </a:lnTo>
                <a:lnTo>
                  <a:pt x="2397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975097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902238" y="5993121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9"/>
                </a:moveTo>
                <a:lnTo>
                  <a:pt x="8229" y="11988"/>
                </a:lnTo>
                <a:lnTo>
                  <a:pt x="20214" y="0"/>
                </a:lnTo>
                <a:lnTo>
                  <a:pt x="20214" y="8391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967947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3757" y="0"/>
                </a:moveTo>
                <a:lnTo>
                  <a:pt x="0" y="4110"/>
                </a:lnTo>
                <a:lnTo>
                  <a:pt x="3757" y="7876"/>
                </a:lnTo>
                <a:lnTo>
                  <a:pt x="7865" y="4110"/>
                </a:lnTo>
                <a:lnTo>
                  <a:pt x="3757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000635" y="599312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44" y="0"/>
                </a:moveTo>
                <a:lnTo>
                  <a:pt x="7877" y="0"/>
                </a:lnTo>
                <a:lnTo>
                  <a:pt x="4108" y="35965"/>
                </a:lnTo>
                <a:lnTo>
                  <a:pt x="7877" y="32194"/>
                </a:lnTo>
                <a:lnTo>
                  <a:pt x="19863" y="28082"/>
                </a:lnTo>
                <a:lnTo>
                  <a:pt x="31850" y="28082"/>
                </a:lnTo>
                <a:lnTo>
                  <a:pt x="43836" y="32194"/>
                </a:lnTo>
                <a:lnTo>
                  <a:pt x="52053" y="40070"/>
                </a:lnTo>
                <a:lnTo>
                  <a:pt x="55822" y="52059"/>
                </a:lnTo>
                <a:lnTo>
                  <a:pt x="55822" y="59937"/>
                </a:lnTo>
                <a:lnTo>
                  <a:pt x="52053" y="71924"/>
                </a:lnTo>
                <a:lnTo>
                  <a:pt x="43836" y="80146"/>
                </a:lnTo>
                <a:lnTo>
                  <a:pt x="31850" y="83912"/>
                </a:lnTo>
                <a:lnTo>
                  <a:pt x="19863" y="83912"/>
                </a:lnTo>
                <a:lnTo>
                  <a:pt x="7877" y="80146"/>
                </a:lnTo>
                <a:lnTo>
                  <a:pt x="4108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88428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800534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5" h="84454">
                <a:moveTo>
                  <a:pt x="4106" y="20205"/>
                </a:moveTo>
                <a:lnTo>
                  <a:pt x="4106" y="16099"/>
                </a:lnTo>
                <a:lnTo>
                  <a:pt x="7876" y="7877"/>
                </a:lnTo>
                <a:lnTo>
                  <a:pt x="11984" y="4110"/>
                </a:lnTo>
                <a:lnTo>
                  <a:pt x="19863" y="0"/>
                </a:lnTo>
                <a:lnTo>
                  <a:pt x="35958" y="0"/>
                </a:lnTo>
                <a:lnTo>
                  <a:pt x="44185" y="4110"/>
                </a:lnTo>
                <a:lnTo>
                  <a:pt x="47942" y="7877"/>
                </a:lnTo>
                <a:lnTo>
                  <a:pt x="52064" y="16099"/>
                </a:lnTo>
                <a:lnTo>
                  <a:pt x="52064" y="23976"/>
                </a:lnTo>
                <a:lnTo>
                  <a:pt x="47942" y="32194"/>
                </a:lnTo>
                <a:lnTo>
                  <a:pt x="40065" y="44182"/>
                </a:lnTo>
                <a:lnTo>
                  <a:pt x="0" y="83912"/>
                </a:lnTo>
                <a:lnTo>
                  <a:pt x="56172" y="8391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876820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06" y="0"/>
                </a:moveTo>
                <a:lnTo>
                  <a:pt x="0" y="4110"/>
                </a:lnTo>
                <a:lnTo>
                  <a:pt x="4106" y="7876"/>
                </a:lnTo>
                <a:lnTo>
                  <a:pt x="8215" y="4110"/>
                </a:lnTo>
                <a:lnTo>
                  <a:pt x="4106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909827" y="599312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70" y="0"/>
                </a:moveTo>
                <a:lnTo>
                  <a:pt x="11984" y="4110"/>
                </a:lnTo>
                <a:lnTo>
                  <a:pt x="3756" y="16099"/>
                </a:lnTo>
                <a:lnTo>
                  <a:pt x="0" y="35965"/>
                </a:lnTo>
                <a:lnTo>
                  <a:pt x="0" y="47948"/>
                </a:lnTo>
                <a:lnTo>
                  <a:pt x="3756" y="68158"/>
                </a:lnTo>
                <a:lnTo>
                  <a:pt x="11984" y="80146"/>
                </a:lnTo>
                <a:lnTo>
                  <a:pt x="23970" y="83912"/>
                </a:lnTo>
                <a:lnTo>
                  <a:pt x="31850" y="83912"/>
                </a:lnTo>
                <a:lnTo>
                  <a:pt x="43834" y="80146"/>
                </a:lnTo>
                <a:lnTo>
                  <a:pt x="51713" y="68158"/>
                </a:lnTo>
                <a:lnTo>
                  <a:pt x="55822" y="47948"/>
                </a:lnTo>
                <a:lnTo>
                  <a:pt x="55822" y="35965"/>
                </a:lnTo>
                <a:lnTo>
                  <a:pt x="51713" y="16099"/>
                </a:lnTo>
                <a:lnTo>
                  <a:pt x="43834" y="4110"/>
                </a:lnTo>
                <a:lnTo>
                  <a:pt x="31850" y="0"/>
                </a:lnTo>
                <a:lnTo>
                  <a:pt x="2397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793480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709724" y="599312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3768" y="20205"/>
                </a:moveTo>
                <a:lnTo>
                  <a:pt x="3768" y="16099"/>
                </a:lnTo>
                <a:lnTo>
                  <a:pt x="7876" y="7877"/>
                </a:lnTo>
                <a:lnTo>
                  <a:pt x="11986" y="4110"/>
                </a:lnTo>
                <a:lnTo>
                  <a:pt x="19863" y="0"/>
                </a:lnTo>
                <a:lnTo>
                  <a:pt x="35958" y="0"/>
                </a:lnTo>
                <a:lnTo>
                  <a:pt x="43836" y="4110"/>
                </a:lnTo>
                <a:lnTo>
                  <a:pt x="47944" y="7877"/>
                </a:lnTo>
                <a:lnTo>
                  <a:pt x="52051" y="16099"/>
                </a:lnTo>
                <a:lnTo>
                  <a:pt x="52051" y="23976"/>
                </a:lnTo>
                <a:lnTo>
                  <a:pt x="47944" y="32194"/>
                </a:lnTo>
                <a:lnTo>
                  <a:pt x="40065" y="44182"/>
                </a:lnTo>
                <a:lnTo>
                  <a:pt x="0" y="83912"/>
                </a:lnTo>
                <a:lnTo>
                  <a:pt x="55820" y="8391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786010" y="606021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06" y="0"/>
                </a:moveTo>
                <a:lnTo>
                  <a:pt x="0" y="4110"/>
                </a:lnTo>
                <a:lnTo>
                  <a:pt x="4106" y="7876"/>
                </a:lnTo>
                <a:lnTo>
                  <a:pt x="8216" y="4110"/>
                </a:lnTo>
                <a:lnTo>
                  <a:pt x="4106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818699" y="599312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5" h="84454">
                <a:moveTo>
                  <a:pt x="48294" y="0"/>
                </a:moveTo>
                <a:lnTo>
                  <a:pt x="8216" y="0"/>
                </a:lnTo>
                <a:lnTo>
                  <a:pt x="4106" y="35965"/>
                </a:lnTo>
                <a:lnTo>
                  <a:pt x="8216" y="32194"/>
                </a:lnTo>
                <a:lnTo>
                  <a:pt x="20214" y="28082"/>
                </a:lnTo>
                <a:lnTo>
                  <a:pt x="32187" y="28082"/>
                </a:lnTo>
                <a:lnTo>
                  <a:pt x="44186" y="32194"/>
                </a:lnTo>
                <a:lnTo>
                  <a:pt x="52063" y="40070"/>
                </a:lnTo>
                <a:lnTo>
                  <a:pt x="56171" y="52059"/>
                </a:lnTo>
                <a:lnTo>
                  <a:pt x="56171" y="59937"/>
                </a:lnTo>
                <a:lnTo>
                  <a:pt x="52063" y="71924"/>
                </a:lnTo>
                <a:lnTo>
                  <a:pt x="44186" y="80146"/>
                </a:lnTo>
                <a:lnTo>
                  <a:pt x="32187" y="83912"/>
                </a:lnTo>
                <a:lnTo>
                  <a:pt x="20214" y="83912"/>
                </a:lnTo>
                <a:lnTo>
                  <a:pt x="8216" y="80146"/>
                </a:lnTo>
                <a:lnTo>
                  <a:pt x="4106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425020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606853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788697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970532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334210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515736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697569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879403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243082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424916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606750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788593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152272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334105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515939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697784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061463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243296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425130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606975" y="5901858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431464" y="6156310"/>
            <a:ext cx="40409" cy="49306"/>
          </a:xfrm>
          <a:custGeom>
            <a:avLst/>
            <a:gdLst/>
            <a:ahLst/>
            <a:cxnLst/>
            <a:rect l="l" t="t" r="r" b="b"/>
            <a:pathLst>
              <a:path w="44450" h="55879">
                <a:moveTo>
                  <a:pt x="43836" y="11988"/>
                </a:moveTo>
                <a:lnTo>
                  <a:pt x="40065" y="3767"/>
                </a:lnTo>
                <a:lnTo>
                  <a:pt x="28078" y="0"/>
                </a:lnTo>
                <a:lnTo>
                  <a:pt x="16092" y="0"/>
                </a:lnTo>
                <a:lnTo>
                  <a:pt x="4106" y="3767"/>
                </a:lnTo>
                <a:lnTo>
                  <a:pt x="0" y="11988"/>
                </a:lnTo>
                <a:lnTo>
                  <a:pt x="4106" y="19866"/>
                </a:lnTo>
                <a:lnTo>
                  <a:pt x="11984" y="23976"/>
                </a:lnTo>
                <a:lnTo>
                  <a:pt x="31837" y="27742"/>
                </a:lnTo>
                <a:lnTo>
                  <a:pt x="40065" y="31854"/>
                </a:lnTo>
                <a:lnTo>
                  <a:pt x="43836" y="39731"/>
                </a:lnTo>
                <a:lnTo>
                  <a:pt x="43836" y="43843"/>
                </a:lnTo>
                <a:lnTo>
                  <a:pt x="40065" y="51719"/>
                </a:lnTo>
                <a:lnTo>
                  <a:pt x="28078" y="55830"/>
                </a:lnTo>
                <a:lnTo>
                  <a:pt x="16092" y="55830"/>
                </a:lnTo>
                <a:lnTo>
                  <a:pt x="4106" y="51719"/>
                </a:lnTo>
                <a:lnTo>
                  <a:pt x="0" y="4384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493426" y="6156310"/>
            <a:ext cx="43873" cy="49306"/>
          </a:xfrm>
          <a:custGeom>
            <a:avLst/>
            <a:gdLst/>
            <a:ahLst/>
            <a:cxnLst/>
            <a:rect l="l" t="t" r="r" b="b"/>
            <a:pathLst>
              <a:path w="48259" h="55879">
                <a:moveTo>
                  <a:pt x="0" y="23976"/>
                </a:moveTo>
                <a:lnTo>
                  <a:pt x="47944" y="23976"/>
                </a:lnTo>
                <a:lnTo>
                  <a:pt x="47944" y="15755"/>
                </a:lnTo>
                <a:lnTo>
                  <a:pt x="43836" y="7877"/>
                </a:lnTo>
                <a:lnTo>
                  <a:pt x="39715" y="3767"/>
                </a:lnTo>
                <a:lnTo>
                  <a:pt x="31839" y="0"/>
                </a:lnTo>
                <a:lnTo>
                  <a:pt x="19851" y="0"/>
                </a:lnTo>
                <a:lnTo>
                  <a:pt x="11973" y="3767"/>
                </a:lnTo>
                <a:lnTo>
                  <a:pt x="3758" y="11988"/>
                </a:lnTo>
                <a:lnTo>
                  <a:pt x="0" y="23976"/>
                </a:lnTo>
                <a:lnTo>
                  <a:pt x="0" y="31854"/>
                </a:lnTo>
                <a:lnTo>
                  <a:pt x="3758" y="43843"/>
                </a:lnTo>
                <a:lnTo>
                  <a:pt x="11973" y="51719"/>
                </a:lnTo>
                <a:lnTo>
                  <a:pt x="19851" y="55830"/>
                </a:lnTo>
                <a:lnTo>
                  <a:pt x="31839" y="55830"/>
                </a:lnTo>
                <a:lnTo>
                  <a:pt x="39715" y="51719"/>
                </a:lnTo>
                <a:lnTo>
                  <a:pt x="47944" y="4384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6558804" y="6156310"/>
            <a:ext cx="43873" cy="49306"/>
          </a:xfrm>
          <a:custGeom>
            <a:avLst/>
            <a:gdLst/>
            <a:ahLst/>
            <a:cxnLst/>
            <a:rect l="l" t="t" r="r" b="b"/>
            <a:pathLst>
              <a:path w="48259" h="55879">
                <a:moveTo>
                  <a:pt x="47956" y="11988"/>
                </a:moveTo>
                <a:lnTo>
                  <a:pt x="40078" y="3767"/>
                </a:lnTo>
                <a:lnTo>
                  <a:pt x="31851" y="0"/>
                </a:lnTo>
                <a:lnTo>
                  <a:pt x="19863" y="0"/>
                </a:lnTo>
                <a:lnTo>
                  <a:pt x="11987" y="3767"/>
                </a:lnTo>
                <a:lnTo>
                  <a:pt x="4109" y="11988"/>
                </a:lnTo>
                <a:lnTo>
                  <a:pt x="0" y="23976"/>
                </a:lnTo>
                <a:lnTo>
                  <a:pt x="0" y="31854"/>
                </a:lnTo>
                <a:lnTo>
                  <a:pt x="4109" y="43843"/>
                </a:lnTo>
                <a:lnTo>
                  <a:pt x="11987" y="51719"/>
                </a:lnTo>
                <a:lnTo>
                  <a:pt x="19863" y="55830"/>
                </a:lnTo>
                <a:lnTo>
                  <a:pt x="31851" y="55830"/>
                </a:lnTo>
                <a:lnTo>
                  <a:pt x="40078" y="51719"/>
                </a:lnTo>
                <a:lnTo>
                  <a:pt x="47956" y="4384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247845" y="5130625"/>
            <a:ext cx="4546023" cy="0"/>
          </a:xfrm>
          <a:custGeom>
            <a:avLst/>
            <a:gdLst/>
            <a:ahLst/>
            <a:cxnLst/>
            <a:rect l="l" t="t" r="r" b="b"/>
            <a:pathLst>
              <a:path w="5000625">
                <a:moveTo>
                  <a:pt x="0" y="0"/>
                </a:moveTo>
                <a:lnTo>
                  <a:pt x="5000197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247845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157036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06591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975097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88428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793480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0"/>
                </a:moveTo>
                <a:lnTo>
                  <a:pt x="0" y="88057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425020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606853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788697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970532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334210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515736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697569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879403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243082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424916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606750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788593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152272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334105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515939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697784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061463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243296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425130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606975" y="5136365"/>
            <a:ext cx="9814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75" y="0"/>
                </a:lnTo>
              </a:path>
            </a:pathLst>
          </a:custGeom>
          <a:ln w="130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247845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247845" y="5781881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038617" y="5750144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23970" y="0"/>
                </a:moveTo>
                <a:lnTo>
                  <a:pt x="11986" y="4108"/>
                </a:lnTo>
                <a:lnTo>
                  <a:pt x="4108" y="16106"/>
                </a:lnTo>
                <a:lnTo>
                  <a:pt x="0" y="35970"/>
                </a:lnTo>
                <a:lnTo>
                  <a:pt x="0" y="47955"/>
                </a:lnTo>
                <a:lnTo>
                  <a:pt x="4108" y="68158"/>
                </a:lnTo>
                <a:lnTo>
                  <a:pt x="11986" y="80144"/>
                </a:lnTo>
                <a:lnTo>
                  <a:pt x="23970" y="84264"/>
                </a:lnTo>
                <a:lnTo>
                  <a:pt x="31850" y="84264"/>
                </a:lnTo>
                <a:lnTo>
                  <a:pt x="44173" y="80144"/>
                </a:lnTo>
                <a:lnTo>
                  <a:pt x="52051" y="68158"/>
                </a:lnTo>
                <a:lnTo>
                  <a:pt x="56160" y="47955"/>
                </a:lnTo>
                <a:lnTo>
                  <a:pt x="56160" y="35970"/>
                </a:lnTo>
                <a:lnTo>
                  <a:pt x="52051" y="16106"/>
                </a:lnTo>
                <a:lnTo>
                  <a:pt x="44173" y="4108"/>
                </a:lnTo>
                <a:lnTo>
                  <a:pt x="31850" y="0"/>
                </a:lnTo>
                <a:lnTo>
                  <a:pt x="2397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114891" y="5817234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8228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147900" y="5750144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5970"/>
                </a:lnTo>
                <a:lnTo>
                  <a:pt x="7877" y="32200"/>
                </a:lnTo>
                <a:lnTo>
                  <a:pt x="19863" y="28092"/>
                </a:lnTo>
                <a:lnTo>
                  <a:pt x="31848" y="28092"/>
                </a:lnTo>
                <a:lnTo>
                  <a:pt x="43848" y="32200"/>
                </a:lnTo>
                <a:lnTo>
                  <a:pt x="51726" y="40078"/>
                </a:lnTo>
                <a:lnTo>
                  <a:pt x="55822" y="52064"/>
                </a:lnTo>
                <a:lnTo>
                  <a:pt x="55822" y="59941"/>
                </a:lnTo>
                <a:lnTo>
                  <a:pt x="51726" y="72266"/>
                </a:lnTo>
                <a:lnTo>
                  <a:pt x="43848" y="80144"/>
                </a:lnTo>
                <a:lnTo>
                  <a:pt x="31848" y="84264"/>
                </a:lnTo>
                <a:lnTo>
                  <a:pt x="19863" y="84264"/>
                </a:lnTo>
                <a:lnTo>
                  <a:pt x="7877" y="80144"/>
                </a:lnTo>
                <a:lnTo>
                  <a:pt x="3769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4247845" y="5646794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4049513" y="5615366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4"/>
                </a:moveTo>
                <a:lnTo>
                  <a:pt x="7876" y="11985"/>
                </a:lnTo>
                <a:lnTo>
                  <a:pt x="19863" y="0"/>
                </a:lnTo>
                <a:lnTo>
                  <a:pt x="19863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114891" y="5682456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7877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4147900" y="5615366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08"/>
                </a:lnTo>
                <a:lnTo>
                  <a:pt x="3769" y="16094"/>
                </a:lnTo>
                <a:lnTo>
                  <a:pt x="0" y="35957"/>
                </a:lnTo>
                <a:lnTo>
                  <a:pt x="0" y="47943"/>
                </a:lnTo>
                <a:lnTo>
                  <a:pt x="3769" y="67807"/>
                </a:lnTo>
                <a:lnTo>
                  <a:pt x="11986" y="80144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80144"/>
                </a:lnTo>
                <a:lnTo>
                  <a:pt x="51726" y="67807"/>
                </a:lnTo>
                <a:lnTo>
                  <a:pt x="55822" y="47943"/>
                </a:lnTo>
                <a:lnTo>
                  <a:pt x="55822" y="35957"/>
                </a:lnTo>
                <a:lnTo>
                  <a:pt x="51726" y="16094"/>
                </a:lnTo>
                <a:lnTo>
                  <a:pt x="43848" y="4108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4247845" y="5512006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049513" y="5480279"/>
            <a:ext cx="18473" cy="74519"/>
          </a:xfrm>
          <a:custGeom>
            <a:avLst/>
            <a:gdLst/>
            <a:ahLst/>
            <a:cxnLst/>
            <a:rect l="l" t="t" r="r" b="b"/>
            <a:pathLst>
              <a:path w="20320" h="84454">
                <a:moveTo>
                  <a:pt x="0" y="16094"/>
                </a:moveTo>
                <a:lnTo>
                  <a:pt x="7876" y="11985"/>
                </a:lnTo>
                <a:lnTo>
                  <a:pt x="19863" y="0"/>
                </a:lnTo>
                <a:lnTo>
                  <a:pt x="19863" y="84252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4114891" y="5547368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08"/>
                </a:lnTo>
                <a:lnTo>
                  <a:pt x="4120" y="8216"/>
                </a:lnTo>
                <a:lnTo>
                  <a:pt x="8229" y="4108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147900" y="5480279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6308"/>
                </a:lnTo>
                <a:lnTo>
                  <a:pt x="7877" y="32188"/>
                </a:lnTo>
                <a:lnTo>
                  <a:pt x="19863" y="28080"/>
                </a:lnTo>
                <a:lnTo>
                  <a:pt x="31848" y="28080"/>
                </a:lnTo>
                <a:lnTo>
                  <a:pt x="43848" y="32188"/>
                </a:lnTo>
                <a:lnTo>
                  <a:pt x="51726" y="40066"/>
                </a:lnTo>
                <a:lnTo>
                  <a:pt x="55822" y="52051"/>
                </a:lnTo>
                <a:lnTo>
                  <a:pt x="55822" y="60280"/>
                </a:lnTo>
                <a:lnTo>
                  <a:pt x="51726" y="72266"/>
                </a:lnTo>
                <a:lnTo>
                  <a:pt x="43848" y="80144"/>
                </a:lnTo>
                <a:lnTo>
                  <a:pt x="31848" y="84252"/>
                </a:lnTo>
                <a:lnTo>
                  <a:pt x="19863" y="84252"/>
                </a:lnTo>
                <a:lnTo>
                  <a:pt x="7877" y="80144"/>
                </a:lnTo>
                <a:lnTo>
                  <a:pt x="3769" y="76036"/>
                </a:lnTo>
                <a:lnTo>
                  <a:pt x="0" y="68158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247845" y="5377227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038617" y="5345490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4108" y="19863"/>
                </a:moveTo>
                <a:lnTo>
                  <a:pt x="4108" y="16094"/>
                </a:lnTo>
                <a:lnTo>
                  <a:pt x="7877" y="7877"/>
                </a:lnTo>
                <a:lnTo>
                  <a:pt x="11986" y="4120"/>
                </a:lnTo>
                <a:lnTo>
                  <a:pt x="19862" y="0"/>
                </a:lnTo>
                <a:lnTo>
                  <a:pt x="35956" y="0"/>
                </a:lnTo>
                <a:lnTo>
                  <a:pt x="44173" y="4120"/>
                </a:lnTo>
                <a:lnTo>
                  <a:pt x="47944" y="7877"/>
                </a:lnTo>
                <a:lnTo>
                  <a:pt x="52051" y="16094"/>
                </a:lnTo>
                <a:lnTo>
                  <a:pt x="52051" y="23984"/>
                </a:lnTo>
                <a:lnTo>
                  <a:pt x="47944" y="31861"/>
                </a:lnTo>
                <a:lnTo>
                  <a:pt x="40066" y="44186"/>
                </a:lnTo>
                <a:lnTo>
                  <a:pt x="0" y="83913"/>
                </a:lnTo>
                <a:lnTo>
                  <a:pt x="56160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114891" y="5412580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4120"/>
                </a:lnTo>
                <a:lnTo>
                  <a:pt x="4120" y="7877"/>
                </a:lnTo>
                <a:lnTo>
                  <a:pt x="8229" y="4120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147900" y="5345490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23982" y="0"/>
                </a:moveTo>
                <a:lnTo>
                  <a:pt x="11986" y="4120"/>
                </a:lnTo>
                <a:lnTo>
                  <a:pt x="3769" y="16094"/>
                </a:lnTo>
                <a:lnTo>
                  <a:pt x="0" y="35970"/>
                </a:lnTo>
                <a:lnTo>
                  <a:pt x="0" y="47955"/>
                </a:lnTo>
                <a:lnTo>
                  <a:pt x="3769" y="68158"/>
                </a:lnTo>
                <a:lnTo>
                  <a:pt x="11986" y="80156"/>
                </a:lnTo>
                <a:lnTo>
                  <a:pt x="23982" y="83913"/>
                </a:lnTo>
                <a:lnTo>
                  <a:pt x="31848" y="83913"/>
                </a:lnTo>
                <a:lnTo>
                  <a:pt x="43848" y="80156"/>
                </a:lnTo>
                <a:lnTo>
                  <a:pt x="51726" y="68158"/>
                </a:lnTo>
                <a:lnTo>
                  <a:pt x="55822" y="47955"/>
                </a:lnTo>
                <a:lnTo>
                  <a:pt x="55822" y="35970"/>
                </a:lnTo>
                <a:lnTo>
                  <a:pt x="51726" y="16094"/>
                </a:lnTo>
                <a:lnTo>
                  <a:pt x="43848" y="4120"/>
                </a:lnTo>
                <a:lnTo>
                  <a:pt x="31848" y="0"/>
                </a:lnTo>
                <a:lnTo>
                  <a:pt x="23982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247845" y="5242140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28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038617" y="5210711"/>
            <a:ext cx="51377" cy="74519"/>
          </a:xfrm>
          <a:custGeom>
            <a:avLst/>
            <a:gdLst/>
            <a:ahLst/>
            <a:cxnLst/>
            <a:rect l="l" t="t" r="r" b="b"/>
            <a:pathLst>
              <a:path w="56514" h="84454">
                <a:moveTo>
                  <a:pt x="4108" y="19863"/>
                </a:moveTo>
                <a:lnTo>
                  <a:pt x="4108" y="15755"/>
                </a:lnTo>
                <a:lnTo>
                  <a:pt x="7877" y="7877"/>
                </a:lnTo>
                <a:lnTo>
                  <a:pt x="11986" y="3757"/>
                </a:lnTo>
                <a:lnTo>
                  <a:pt x="19862" y="0"/>
                </a:lnTo>
                <a:lnTo>
                  <a:pt x="35956" y="0"/>
                </a:lnTo>
                <a:lnTo>
                  <a:pt x="44173" y="3757"/>
                </a:lnTo>
                <a:lnTo>
                  <a:pt x="47944" y="7877"/>
                </a:lnTo>
                <a:lnTo>
                  <a:pt x="52051" y="15755"/>
                </a:lnTo>
                <a:lnTo>
                  <a:pt x="52051" y="23971"/>
                </a:lnTo>
                <a:lnTo>
                  <a:pt x="47944" y="31849"/>
                </a:lnTo>
                <a:lnTo>
                  <a:pt x="40066" y="43835"/>
                </a:lnTo>
                <a:lnTo>
                  <a:pt x="0" y="83913"/>
                </a:lnTo>
                <a:lnTo>
                  <a:pt x="56160" y="83913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4114891" y="5277801"/>
            <a:ext cx="7505" cy="7284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4120" y="0"/>
                </a:moveTo>
                <a:lnTo>
                  <a:pt x="0" y="3757"/>
                </a:lnTo>
                <a:lnTo>
                  <a:pt x="4120" y="7877"/>
                </a:lnTo>
                <a:lnTo>
                  <a:pt x="8229" y="3757"/>
                </a:lnTo>
                <a:lnTo>
                  <a:pt x="4120" y="0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4147900" y="5210711"/>
            <a:ext cx="50800" cy="74519"/>
          </a:xfrm>
          <a:custGeom>
            <a:avLst/>
            <a:gdLst/>
            <a:ahLst/>
            <a:cxnLst/>
            <a:rect l="l" t="t" r="r" b="b"/>
            <a:pathLst>
              <a:path w="55879" h="84454">
                <a:moveTo>
                  <a:pt x="47956" y="0"/>
                </a:moveTo>
                <a:lnTo>
                  <a:pt x="7877" y="0"/>
                </a:lnTo>
                <a:lnTo>
                  <a:pt x="3769" y="35957"/>
                </a:lnTo>
                <a:lnTo>
                  <a:pt x="7877" y="31849"/>
                </a:lnTo>
                <a:lnTo>
                  <a:pt x="19863" y="27741"/>
                </a:lnTo>
                <a:lnTo>
                  <a:pt x="31848" y="27741"/>
                </a:lnTo>
                <a:lnTo>
                  <a:pt x="43848" y="31849"/>
                </a:lnTo>
                <a:lnTo>
                  <a:pt x="51726" y="39727"/>
                </a:lnTo>
                <a:lnTo>
                  <a:pt x="55822" y="51713"/>
                </a:lnTo>
                <a:lnTo>
                  <a:pt x="55822" y="59929"/>
                </a:lnTo>
                <a:lnTo>
                  <a:pt x="51726" y="71915"/>
                </a:lnTo>
                <a:lnTo>
                  <a:pt x="43848" y="79793"/>
                </a:lnTo>
                <a:lnTo>
                  <a:pt x="31848" y="83913"/>
                </a:lnTo>
                <a:lnTo>
                  <a:pt x="19863" y="83913"/>
                </a:lnTo>
                <a:lnTo>
                  <a:pt x="7877" y="79793"/>
                </a:lnTo>
                <a:lnTo>
                  <a:pt x="3769" y="76036"/>
                </a:lnTo>
                <a:lnTo>
                  <a:pt x="0" y="67807"/>
                </a:lnTo>
              </a:path>
            </a:pathLst>
          </a:custGeom>
          <a:ln w="68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4247845" y="5849271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4247845" y="5714482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4247845" y="5579405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4247845" y="5444616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4247845" y="530952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247845" y="517474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821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793480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715634" y="5781881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715634" y="5646794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715634" y="5512006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715634" y="5377227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715634" y="5242140"/>
            <a:ext cx="77932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85630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754549" y="5849271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754549" y="5714482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754549" y="5579405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754549" y="5444616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754549" y="5309529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754549" y="5174740"/>
            <a:ext cx="39255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2822" y="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4275251" y="5268729"/>
            <a:ext cx="3818659" cy="615203"/>
          </a:xfrm>
          <a:custGeom>
            <a:avLst/>
            <a:gdLst/>
            <a:ahLst/>
            <a:cxnLst/>
            <a:rect l="l" t="t" r="r" b="b"/>
            <a:pathLst>
              <a:path w="4200525" h="697229">
                <a:moveTo>
                  <a:pt x="0" y="696648"/>
                </a:moveTo>
                <a:lnTo>
                  <a:pt x="33227" y="641841"/>
                </a:lnTo>
                <a:lnTo>
                  <a:pt x="66441" y="571291"/>
                </a:lnTo>
                <a:lnTo>
                  <a:pt x="99669" y="518888"/>
                </a:lnTo>
                <a:lnTo>
                  <a:pt x="133235" y="524023"/>
                </a:lnTo>
                <a:lnTo>
                  <a:pt x="166451" y="503471"/>
                </a:lnTo>
                <a:lnTo>
                  <a:pt x="200015" y="476768"/>
                </a:lnTo>
                <a:lnTo>
                  <a:pt x="233244" y="435663"/>
                </a:lnTo>
                <a:lnTo>
                  <a:pt x="266459" y="425393"/>
                </a:lnTo>
                <a:lnTo>
                  <a:pt x="299687" y="399705"/>
                </a:lnTo>
                <a:lnTo>
                  <a:pt x="333251" y="396962"/>
                </a:lnTo>
                <a:lnTo>
                  <a:pt x="366479" y="376072"/>
                </a:lnTo>
                <a:lnTo>
                  <a:pt x="400046" y="382234"/>
                </a:lnTo>
                <a:lnTo>
                  <a:pt x="433261" y="371963"/>
                </a:lnTo>
                <a:lnTo>
                  <a:pt x="466489" y="397989"/>
                </a:lnTo>
                <a:lnTo>
                  <a:pt x="499704" y="398328"/>
                </a:lnTo>
                <a:lnTo>
                  <a:pt x="533270" y="411002"/>
                </a:lnTo>
                <a:lnTo>
                  <a:pt x="566497" y="404840"/>
                </a:lnTo>
                <a:lnTo>
                  <a:pt x="599725" y="411002"/>
                </a:lnTo>
                <a:lnTo>
                  <a:pt x="633278" y="402098"/>
                </a:lnTo>
                <a:lnTo>
                  <a:pt x="666506" y="397639"/>
                </a:lnTo>
                <a:lnTo>
                  <a:pt x="699733" y="371613"/>
                </a:lnTo>
                <a:lnTo>
                  <a:pt x="733298" y="363735"/>
                </a:lnTo>
                <a:lnTo>
                  <a:pt x="766514" y="344560"/>
                </a:lnTo>
                <a:lnTo>
                  <a:pt x="799742" y="329831"/>
                </a:lnTo>
                <a:lnTo>
                  <a:pt x="832969" y="308252"/>
                </a:lnTo>
                <a:lnTo>
                  <a:pt x="866534" y="303117"/>
                </a:lnTo>
                <a:lnTo>
                  <a:pt x="899750" y="308252"/>
                </a:lnTo>
                <a:lnTo>
                  <a:pt x="933315" y="318522"/>
                </a:lnTo>
                <a:lnTo>
                  <a:pt x="966542" y="311333"/>
                </a:lnTo>
                <a:lnTo>
                  <a:pt x="999759" y="314764"/>
                </a:lnTo>
                <a:lnTo>
                  <a:pt x="1032986" y="313737"/>
                </a:lnTo>
                <a:lnTo>
                  <a:pt x="1066551" y="310994"/>
                </a:lnTo>
                <a:lnTo>
                  <a:pt x="1099778" y="286672"/>
                </a:lnTo>
                <a:lnTo>
                  <a:pt x="1133333" y="303117"/>
                </a:lnTo>
                <a:lnTo>
                  <a:pt x="1166560" y="280510"/>
                </a:lnTo>
                <a:lnTo>
                  <a:pt x="1199788" y="294900"/>
                </a:lnTo>
                <a:lnTo>
                  <a:pt x="1233003" y="271943"/>
                </a:lnTo>
                <a:lnTo>
                  <a:pt x="1266569" y="284968"/>
                </a:lnTo>
                <a:lnTo>
                  <a:pt x="1299796" y="277091"/>
                </a:lnTo>
                <a:lnTo>
                  <a:pt x="1333362" y="269551"/>
                </a:lnTo>
                <a:lnTo>
                  <a:pt x="1366578" y="262700"/>
                </a:lnTo>
                <a:lnTo>
                  <a:pt x="1399805" y="258930"/>
                </a:lnTo>
                <a:lnTo>
                  <a:pt x="1433019" y="257903"/>
                </a:lnTo>
                <a:lnTo>
                  <a:pt x="1466598" y="246606"/>
                </a:lnTo>
                <a:lnTo>
                  <a:pt x="1499814" y="248310"/>
                </a:lnTo>
                <a:lnTo>
                  <a:pt x="1533379" y="239405"/>
                </a:lnTo>
                <a:lnTo>
                  <a:pt x="1566606" y="222972"/>
                </a:lnTo>
                <a:lnTo>
                  <a:pt x="1599833" y="238378"/>
                </a:lnTo>
                <a:lnTo>
                  <a:pt x="1633048" y="218176"/>
                </a:lnTo>
                <a:lnTo>
                  <a:pt x="1666614" y="231877"/>
                </a:lnTo>
                <a:lnTo>
                  <a:pt x="1699831" y="208932"/>
                </a:lnTo>
                <a:lnTo>
                  <a:pt x="1733408" y="236324"/>
                </a:lnTo>
                <a:lnTo>
                  <a:pt x="1766623" y="205851"/>
                </a:lnTo>
                <a:lnTo>
                  <a:pt x="1799850" y="226392"/>
                </a:lnTo>
                <a:lnTo>
                  <a:pt x="1833067" y="200028"/>
                </a:lnTo>
                <a:lnTo>
                  <a:pt x="1866631" y="224338"/>
                </a:lnTo>
                <a:lnTo>
                  <a:pt x="1899859" y="198988"/>
                </a:lnTo>
                <a:lnTo>
                  <a:pt x="1933075" y="225703"/>
                </a:lnTo>
                <a:lnTo>
                  <a:pt x="1966653" y="195231"/>
                </a:lnTo>
                <a:lnTo>
                  <a:pt x="1999867" y="220230"/>
                </a:lnTo>
                <a:lnTo>
                  <a:pt x="2033095" y="195231"/>
                </a:lnTo>
                <a:lnTo>
                  <a:pt x="2066648" y="192826"/>
                </a:lnTo>
                <a:lnTo>
                  <a:pt x="2099876" y="197973"/>
                </a:lnTo>
                <a:lnTo>
                  <a:pt x="2166318" y="184948"/>
                </a:lnTo>
                <a:lnTo>
                  <a:pt x="2199884" y="197285"/>
                </a:lnTo>
                <a:lnTo>
                  <a:pt x="2233112" y="188380"/>
                </a:lnTo>
                <a:lnTo>
                  <a:pt x="2266679" y="186326"/>
                </a:lnTo>
                <a:lnTo>
                  <a:pt x="2299906" y="185299"/>
                </a:lnTo>
                <a:lnTo>
                  <a:pt x="2333120" y="192826"/>
                </a:lnTo>
                <a:lnTo>
                  <a:pt x="2366348" y="194880"/>
                </a:lnTo>
                <a:lnTo>
                  <a:pt x="2399913" y="187353"/>
                </a:lnTo>
                <a:lnTo>
                  <a:pt x="2433129" y="190772"/>
                </a:lnTo>
                <a:lnTo>
                  <a:pt x="2466695" y="187353"/>
                </a:lnTo>
                <a:lnTo>
                  <a:pt x="2499922" y="162354"/>
                </a:lnTo>
                <a:lnTo>
                  <a:pt x="2533149" y="183583"/>
                </a:lnTo>
                <a:lnTo>
                  <a:pt x="2566365" y="154126"/>
                </a:lnTo>
                <a:lnTo>
                  <a:pt x="2599931" y="180502"/>
                </a:lnTo>
                <a:lnTo>
                  <a:pt x="2633158" y="159261"/>
                </a:lnTo>
                <a:lnTo>
                  <a:pt x="2666724" y="179813"/>
                </a:lnTo>
                <a:lnTo>
                  <a:pt x="2699939" y="193177"/>
                </a:lnTo>
                <a:lnTo>
                  <a:pt x="2733166" y="180152"/>
                </a:lnTo>
                <a:lnTo>
                  <a:pt x="2766395" y="173651"/>
                </a:lnTo>
                <a:lnTo>
                  <a:pt x="2799960" y="194880"/>
                </a:lnTo>
                <a:lnTo>
                  <a:pt x="2833176" y="169193"/>
                </a:lnTo>
                <a:lnTo>
                  <a:pt x="2866404" y="159261"/>
                </a:lnTo>
                <a:lnTo>
                  <a:pt x="2899968" y="159949"/>
                </a:lnTo>
                <a:lnTo>
                  <a:pt x="2933185" y="185299"/>
                </a:lnTo>
                <a:lnTo>
                  <a:pt x="2966412" y="159949"/>
                </a:lnTo>
                <a:lnTo>
                  <a:pt x="2999977" y="138708"/>
                </a:lnTo>
                <a:lnTo>
                  <a:pt x="3033204" y="77751"/>
                </a:lnTo>
                <a:lnTo>
                  <a:pt x="3066421" y="0"/>
                </a:lnTo>
                <a:lnTo>
                  <a:pt x="3099985" y="68846"/>
                </a:lnTo>
                <a:lnTo>
                  <a:pt x="3133213" y="129127"/>
                </a:lnTo>
                <a:lnTo>
                  <a:pt x="3166429" y="166112"/>
                </a:lnTo>
                <a:lnTo>
                  <a:pt x="3199994" y="153787"/>
                </a:lnTo>
                <a:lnTo>
                  <a:pt x="3233221" y="162354"/>
                </a:lnTo>
                <a:lnTo>
                  <a:pt x="3266449" y="177759"/>
                </a:lnTo>
                <a:lnTo>
                  <a:pt x="3299665" y="207217"/>
                </a:lnTo>
                <a:lnTo>
                  <a:pt x="3333230" y="250714"/>
                </a:lnTo>
                <a:lnTo>
                  <a:pt x="3366445" y="283941"/>
                </a:lnTo>
                <a:lnTo>
                  <a:pt x="3400023" y="293523"/>
                </a:lnTo>
                <a:lnTo>
                  <a:pt x="3433238" y="313049"/>
                </a:lnTo>
                <a:lnTo>
                  <a:pt x="3466466" y="340790"/>
                </a:lnTo>
                <a:lnTo>
                  <a:pt x="3499681" y="351061"/>
                </a:lnTo>
                <a:lnTo>
                  <a:pt x="3533259" y="383599"/>
                </a:lnTo>
                <a:lnTo>
                  <a:pt x="3566474" y="367167"/>
                </a:lnTo>
                <a:lnTo>
                  <a:pt x="3600040" y="395597"/>
                </a:lnTo>
                <a:lnTo>
                  <a:pt x="3633268" y="426420"/>
                </a:lnTo>
                <a:lnTo>
                  <a:pt x="3666484" y="440110"/>
                </a:lnTo>
                <a:lnTo>
                  <a:pt x="3699712" y="442176"/>
                </a:lnTo>
                <a:lnTo>
                  <a:pt x="3733276" y="458608"/>
                </a:lnTo>
                <a:lnTo>
                  <a:pt x="3766493" y="464094"/>
                </a:lnTo>
                <a:lnTo>
                  <a:pt x="3800057" y="476768"/>
                </a:lnTo>
                <a:lnTo>
                  <a:pt x="3833285" y="492174"/>
                </a:lnTo>
                <a:lnTo>
                  <a:pt x="3866500" y="502106"/>
                </a:lnTo>
                <a:lnTo>
                  <a:pt x="3899729" y="513064"/>
                </a:lnTo>
                <a:lnTo>
                  <a:pt x="3933294" y="526428"/>
                </a:lnTo>
                <a:lnTo>
                  <a:pt x="3966521" y="519915"/>
                </a:lnTo>
                <a:lnTo>
                  <a:pt x="4000088" y="533967"/>
                </a:lnTo>
                <a:lnTo>
                  <a:pt x="4033303" y="543887"/>
                </a:lnTo>
                <a:lnTo>
                  <a:pt x="4066530" y="563075"/>
                </a:lnTo>
                <a:lnTo>
                  <a:pt x="4099745" y="573695"/>
                </a:lnTo>
                <a:lnTo>
                  <a:pt x="4133312" y="590466"/>
                </a:lnTo>
                <a:lnTo>
                  <a:pt x="4166539" y="601437"/>
                </a:lnTo>
                <a:lnTo>
                  <a:pt x="4200104" y="628828"/>
                </a:lnTo>
              </a:path>
            </a:pathLst>
          </a:custGeom>
          <a:ln w="102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157036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06591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975097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7884288" y="5130625"/>
            <a:ext cx="0" cy="777127"/>
          </a:xfrm>
          <a:custGeom>
            <a:avLst/>
            <a:gdLst/>
            <a:ahLst/>
            <a:cxnLst/>
            <a:rect l="l" t="t" r="r" b="b"/>
            <a:pathLst>
              <a:path h="880745">
                <a:moveTo>
                  <a:pt x="0" y="880570"/>
                </a:moveTo>
                <a:lnTo>
                  <a:pt x="0" y="0"/>
                </a:lnTo>
              </a:path>
            </a:pathLst>
          </a:custGeom>
          <a:ln w="102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275251" y="5149057"/>
            <a:ext cx="3818659" cy="740149"/>
          </a:xfrm>
          <a:custGeom>
            <a:avLst/>
            <a:gdLst/>
            <a:ahLst/>
            <a:cxnLst/>
            <a:rect l="l" t="t" r="r" b="b"/>
            <a:pathLst>
              <a:path w="4200525" h="838834">
                <a:moveTo>
                  <a:pt x="0" y="838788"/>
                </a:moveTo>
                <a:lnTo>
                  <a:pt x="33227" y="780212"/>
                </a:lnTo>
                <a:lnTo>
                  <a:pt x="66441" y="700067"/>
                </a:lnTo>
                <a:lnTo>
                  <a:pt x="99669" y="662394"/>
                </a:lnTo>
                <a:lnTo>
                  <a:pt x="133235" y="664110"/>
                </a:lnTo>
                <a:lnTo>
                  <a:pt x="166451" y="651435"/>
                </a:lnTo>
                <a:lnTo>
                  <a:pt x="200015" y="597317"/>
                </a:lnTo>
                <a:lnTo>
                  <a:pt x="233244" y="549022"/>
                </a:lnTo>
                <a:lnTo>
                  <a:pt x="266459" y="547657"/>
                </a:lnTo>
                <a:lnTo>
                  <a:pt x="299687" y="531901"/>
                </a:lnTo>
                <a:lnTo>
                  <a:pt x="333251" y="525401"/>
                </a:lnTo>
                <a:lnTo>
                  <a:pt x="366479" y="514430"/>
                </a:lnTo>
                <a:lnTo>
                  <a:pt x="400046" y="518888"/>
                </a:lnTo>
                <a:lnTo>
                  <a:pt x="433261" y="504848"/>
                </a:lnTo>
                <a:lnTo>
                  <a:pt x="466489" y="521969"/>
                </a:lnTo>
                <a:lnTo>
                  <a:pt x="499704" y="530536"/>
                </a:lnTo>
                <a:lnTo>
                  <a:pt x="533270" y="525739"/>
                </a:lnTo>
                <a:lnTo>
                  <a:pt x="566497" y="508268"/>
                </a:lnTo>
                <a:lnTo>
                  <a:pt x="599725" y="503133"/>
                </a:lnTo>
                <a:lnTo>
                  <a:pt x="632940" y="482580"/>
                </a:lnTo>
                <a:lnTo>
                  <a:pt x="666506" y="471283"/>
                </a:lnTo>
                <a:lnTo>
                  <a:pt x="699733" y="447987"/>
                </a:lnTo>
                <a:lnTo>
                  <a:pt x="733298" y="439771"/>
                </a:lnTo>
                <a:lnTo>
                  <a:pt x="766514" y="419569"/>
                </a:lnTo>
                <a:lnTo>
                  <a:pt x="799742" y="414772"/>
                </a:lnTo>
                <a:lnTo>
                  <a:pt x="832969" y="387031"/>
                </a:lnTo>
                <a:lnTo>
                  <a:pt x="866534" y="382910"/>
                </a:lnTo>
                <a:lnTo>
                  <a:pt x="899750" y="376072"/>
                </a:lnTo>
                <a:lnTo>
                  <a:pt x="933315" y="371275"/>
                </a:lnTo>
                <a:lnTo>
                  <a:pt x="966542" y="377099"/>
                </a:lnTo>
                <a:lnTo>
                  <a:pt x="999759" y="367843"/>
                </a:lnTo>
                <a:lnTo>
                  <a:pt x="1066551" y="359627"/>
                </a:lnTo>
                <a:lnTo>
                  <a:pt x="1133333" y="341817"/>
                </a:lnTo>
                <a:lnTo>
                  <a:pt x="1166560" y="317157"/>
                </a:lnTo>
                <a:lnTo>
                  <a:pt x="1199788" y="333601"/>
                </a:lnTo>
                <a:lnTo>
                  <a:pt x="1233003" y="312360"/>
                </a:lnTo>
                <a:lnTo>
                  <a:pt x="1266569" y="331197"/>
                </a:lnTo>
                <a:lnTo>
                  <a:pt x="1299796" y="304482"/>
                </a:lnTo>
                <a:lnTo>
                  <a:pt x="1333362" y="321265"/>
                </a:lnTo>
                <a:lnTo>
                  <a:pt x="1366578" y="292158"/>
                </a:lnTo>
                <a:lnTo>
                  <a:pt x="1399805" y="291469"/>
                </a:lnTo>
                <a:lnTo>
                  <a:pt x="1433019" y="270240"/>
                </a:lnTo>
                <a:lnTo>
                  <a:pt x="1466598" y="267835"/>
                </a:lnTo>
                <a:lnTo>
                  <a:pt x="1499814" y="256538"/>
                </a:lnTo>
                <a:lnTo>
                  <a:pt x="1533379" y="258592"/>
                </a:lnTo>
                <a:lnTo>
                  <a:pt x="1566606" y="250714"/>
                </a:lnTo>
                <a:lnTo>
                  <a:pt x="1599833" y="243513"/>
                </a:lnTo>
                <a:lnTo>
                  <a:pt x="1633048" y="226742"/>
                </a:lnTo>
                <a:lnTo>
                  <a:pt x="1666614" y="237351"/>
                </a:lnTo>
                <a:lnTo>
                  <a:pt x="1699831" y="219541"/>
                </a:lnTo>
                <a:lnTo>
                  <a:pt x="1733408" y="253107"/>
                </a:lnTo>
                <a:lnTo>
                  <a:pt x="1766623" y="219541"/>
                </a:lnTo>
                <a:lnTo>
                  <a:pt x="1799850" y="230838"/>
                </a:lnTo>
                <a:lnTo>
                  <a:pt x="1833067" y="226054"/>
                </a:lnTo>
                <a:lnTo>
                  <a:pt x="1866631" y="228784"/>
                </a:lnTo>
                <a:lnTo>
                  <a:pt x="1899859" y="225703"/>
                </a:lnTo>
                <a:lnTo>
                  <a:pt x="1933075" y="227419"/>
                </a:lnTo>
                <a:lnTo>
                  <a:pt x="1966303" y="233931"/>
                </a:lnTo>
                <a:lnTo>
                  <a:pt x="1999867" y="238040"/>
                </a:lnTo>
                <a:lnTo>
                  <a:pt x="2033095" y="226054"/>
                </a:lnTo>
                <a:lnTo>
                  <a:pt x="2066648" y="233931"/>
                </a:lnTo>
                <a:lnTo>
                  <a:pt x="2099876" y="198312"/>
                </a:lnTo>
                <a:lnTo>
                  <a:pt x="2133103" y="216122"/>
                </a:lnTo>
                <a:lnTo>
                  <a:pt x="2166318" y="200015"/>
                </a:lnTo>
                <a:lnTo>
                  <a:pt x="2199884" y="219541"/>
                </a:lnTo>
                <a:lnTo>
                  <a:pt x="2233112" y="188029"/>
                </a:lnTo>
                <a:lnTo>
                  <a:pt x="2266679" y="220568"/>
                </a:lnTo>
                <a:lnTo>
                  <a:pt x="2299906" y="190084"/>
                </a:lnTo>
                <a:lnTo>
                  <a:pt x="2333120" y="223311"/>
                </a:lnTo>
                <a:lnTo>
                  <a:pt x="2366348" y="194204"/>
                </a:lnTo>
                <a:lnTo>
                  <a:pt x="2399913" y="215771"/>
                </a:lnTo>
                <a:lnTo>
                  <a:pt x="2433129" y="185975"/>
                </a:lnTo>
                <a:lnTo>
                  <a:pt x="2466695" y="201042"/>
                </a:lnTo>
                <a:lnTo>
                  <a:pt x="2499922" y="188718"/>
                </a:lnTo>
                <a:lnTo>
                  <a:pt x="2533149" y="218514"/>
                </a:lnTo>
                <a:lnTo>
                  <a:pt x="2566365" y="193165"/>
                </a:lnTo>
                <a:lnTo>
                  <a:pt x="2599931" y="200704"/>
                </a:lnTo>
                <a:lnTo>
                  <a:pt x="2633158" y="174678"/>
                </a:lnTo>
                <a:lnTo>
                  <a:pt x="2666724" y="180840"/>
                </a:lnTo>
                <a:lnTo>
                  <a:pt x="2699939" y="175705"/>
                </a:lnTo>
                <a:lnTo>
                  <a:pt x="2733166" y="197961"/>
                </a:lnTo>
                <a:lnTo>
                  <a:pt x="2766395" y="195219"/>
                </a:lnTo>
                <a:lnTo>
                  <a:pt x="2799960" y="199677"/>
                </a:lnTo>
                <a:lnTo>
                  <a:pt x="2833176" y="198312"/>
                </a:lnTo>
                <a:lnTo>
                  <a:pt x="2866741" y="193515"/>
                </a:lnTo>
                <a:lnTo>
                  <a:pt x="2899968" y="193165"/>
                </a:lnTo>
                <a:lnTo>
                  <a:pt x="2933185" y="188029"/>
                </a:lnTo>
                <a:lnTo>
                  <a:pt x="2966412" y="185287"/>
                </a:lnTo>
                <a:lnTo>
                  <a:pt x="2999977" y="157895"/>
                </a:lnTo>
                <a:lnTo>
                  <a:pt x="3033204" y="28092"/>
                </a:lnTo>
                <a:lnTo>
                  <a:pt x="3066421" y="0"/>
                </a:lnTo>
                <a:lnTo>
                  <a:pt x="3099648" y="49659"/>
                </a:lnTo>
                <a:lnTo>
                  <a:pt x="3133213" y="154814"/>
                </a:lnTo>
                <a:lnTo>
                  <a:pt x="3166429" y="167489"/>
                </a:lnTo>
                <a:lnTo>
                  <a:pt x="3199994" y="194542"/>
                </a:lnTo>
                <a:lnTo>
                  <a:pt x="3233221" y="225365"/>
                </a:lnTo>
                <a:lnTo>
                  <a:pt x="3266449" y="237351"/>
                </a:lnTo>
                <a:lnTo>
                  <a:pt x="3299665" y="282214"/>
                </a:lnTo>
                <a:lnTo>
                  <a:pt x="3333230" y="305509"/>
                </a:lnTo>
                <a:lnTo>
                  <a:pt x="3366445" y="339413"/>
                </a:lnTo>
                <a:lnTo>
                  <a:pt x="3400023" y="383599"/>
                </a:lnTo>
                <a:lnTo>
                  <a:pt x="3433238" y="406894"/>
                </a:lnTo>
                <a:lnTo>
                  <a:pt x="3466466" y="410314"/>
                </a:lnTo>
                <a:lnTo>
                  <a:pt x="3499681" y="420246"/>
                </a:lnTo>
                <a:lnTo>
                  <a:pt x="3533259" y="451757"/>
                </a:lnTo>
                <a:lnTo>
                  <a:pt x="3566474" y="466148"/>
                </a:lnTo>
                <a:lnTo>
                  <a:pt x="3600040" y="490120"/>
                </a:lnTo>
                <a:lnTo>
                  <a:pt x="3633268" y="505875"/>
                </a:lnTo>
                <a:lnTo>
                  <a:pt x="3666484" y="522658"/>
                </a:lnTo>
                <a:lnTo>
                  <a:pt x="3699712" y="524023"/>
                </a:lnTo>
                <a:lnTo>
                  <a:pt x="3733276" y="546630"/>
                </a:lnTo>
                <a:lnTo>
                  <a:pt x="3766493" y="556562"/>
                </a:lnTo>
                <a:lnTo>
                  <a:pt x="3800057" y="573006"/>
                </a:lnTo>
                <a:lnTo>
                  <a:pt x="3833285" y="584992"/>
                </a:lnTo>
                <a:lnTo>
                  <a:pt x="3866500" y="599383"/>
                </a:lnTo>
                <a:lnTo>
                  <a:pt x="3899729" y="604518"/>
                </a:lnTo>
                <a:lnTo>
                  <a:pt x="3933294" y="624382"/>
                </a:lnTo>
                <a:lnTo>
                  <a:pt x="3966521" y="620612"/>
                </a:lnTo>
                <a:lnTo>
                  <a:pt x="4000088" y="636368"/>
                </a:lnTo>
                <a:lnTo>
                  <a:pt x="4033303" y="643219"/>
                </a:lnTo>
                <a:lnTo>
                  <a:pt x="4066530" y="668556"/>
                </a:lnTo>
                <a:lnTo>
                  <a:pt x="4099745" y="676434"/>
                </a:lnTo>
                <a:lnTo>
                  <a:pt x="4133312" y="688081"/>
                </a:lnTo>
                <a:lnTo>
                  <a:pt x="4166539" y="711377"/>
                </a:lnTo>
                <a:lnTo>
                  <a:pt x="4200104" y="743565"/>
                </a:lnTo>
              </a:path>
            </a:pathLst>
          </a:custGeom>
          <a:ln w="102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275251" y="5260274"/>
            <a:ext cx="3848677" cy="627529"/>
          </a:xfrm>
          <a:custGeom>
            <a:avLst/>
            <a:gdLst/>
            <a:ahLst/>
            <a:cxnLst/>
            <a:rect l="l" t="t" r="r" b="b"/>
            <a:pathLst>
              <a:path w="4233545" h="711200">
                <a:moveTo>
                  <a:pt x="0" y="711026"/>
                </a:moveTo>
                <a:lnTo>
                  <a:pt x="33227" y="649030"/>
                </a:lnTo>
                <a:lnTo>
                  <a:pt x="66441" y="567521"/>
                </a:lnTo>
                <a:lnTo>
                  <a:pt x="99669" y="531213"/>
                </a:lnTo>
                <a:lnTo>
                  <a:pt x="133235" y="529847"/>
                </a:lnTo>
                <a:lnTo>
                  <a:pt x="166451" y="499701"/>
                </a:lnTo>
                <a:lnTo>
                  <a:pt x="200015" y="447987"/>
                </a:lnTo>
                <a:lnTo>
                  <a:pt x="233244" y="446610"/>
                </a:lnTo>
                <a:lnTo>
                  <a:pt x="266459" y="446960"/>
                </a:lnTo>
                <a:lnTo>
                  <a:pt x="299687" y="432232"/>
                </a:lnTo>
                <a:lnTo>
                  <a:pt x="333251" y="432570"/>
                </a:lnTo>
                <a:lnTo>
                  <a:pt x="366479" y="421273"/>
                </a:lnTo>
                <a:lnTo>
                  <a:pt x="400046" y="414760"/>
                </a:lnTo>
                <a:lnTo>
                  <a:pt x="433261" y="413057"/>
                </a:lnTo>
                <a:lnTo>
                  <a:pt x="466489" y="418192"/>
                </a:lnTo>
                <a:lnTo>
                  <a:pt x="499704" y="392504"/>
                </a:lnTo>
                <a:lnTo>
                  <a:pt x="533270" y="394220"/>
                </a:lnTo>
                <a:lnTo>
                  <a:pt x="566497" y="375032"/>
                </a:lnTo>
                <a:lnTo>
                  <a:pt x="599725" y="357899"/>
                </a:lnTo>
                <a:lnTo>
                  <a:pt x="633278" y="326400"/>
                </a:lnTo>
                <a:lnTo>
                  <a:pt x="666506" y="318184"/>
                </a:lnTo>
                <a:lnTo>
                  <a:pt x="699733" y="294888"/>
                </a:lnTo>
                <a:lnTo>
                  <a:pt x="733298" y="292834"/>
                </a:lnTo>
                <a:lnTo>
                  <a:pt x="766514" y="270566"/>
                </a:lnTo>
                <a:lnTo>
                  <a:pt x="799742" y="266458"/>
                </a:lnTo>
                <a:lnTo>
                  <a:pt x="832969" y="239405"/>
                </a:lnTo>
                <a:lnTo>
                  <a:pt x="866534" y="239743"/>
                </a:lnTo>
                <a:lnTo>
                  <a:pt x="899750" y="217487"/>
                </a:lnTo>
                <a:lnTo>
                  <a:pt x="933315" y="232554"/>
                </a:lnTo>
                <a:lnTo>
                  <a:pt x="966542" y="209259"/>
                </a:lnTo>
                <a:lnTo>
                  <a:pt x="999759" y="221595"/>
                </a:lnTo>
                <a:lnTo>
                  <a:pt x="1032986" y="191111"/>
                </a:lnTo>
                <a:lnTo>
                  <a:pt x="1066551" y="190084"/>
                </a:lnTo>
                <a:lnTo>
                  <a:pt x="1099778" y="170220"/>
                </a:lnTo>
                <a:lnTo>
                  <a:pt x="1133333" y="172950"/>
                </a:lnTo>
                <a:lnTo>
                  <a:pt x="1166560" y="152748"/>
                </a:lnTo>
                <a:lnTo>
                  <a:pt x="1199788" y="158234"/>
                </a:lnTo>
                <a:lnTo>
                  <a:pt x="1233003" y="128438"/>
                </a:lnTo>
                <a:lnTo>
                  <a:pt x="1266569" y="141451"/>
                </a:lnTo>
                <a:lnTo>
                  <a:pt x="1299796" y="117129"/>
                </a:lnTo>
                <a:lnTo>
                  <a:pt x="1333362" y="128776"/>
                </a:lnTo>
                <a:lnTo>
                  <a:pt x="1366578" y="109251"/>
                </a:lnTo>
                <a:lnTo>
                  <a:pt x="1399805" y="110616"/>
                </a:lnTo>
                <a:lnTo>
                  <a:pt x="1433019" y="84252"/>
                </a:lnTo>
                <a:lnTo>
                  <a:pt x="1466598" y="95899"/>
                </a:lnTo>
                <a:lnTo>
                  <a:pt x="1499814" y="74658"/>
                </a:lnTo>
                <a:lnTo>
                  <a:pt x="1533379" y="76712"/>
                </a:lnTo>
                <a:lnTo>
                  <a:pt x="1566606" y="57537"/>
                </a:lnTo>
                <a:lnTo>
                  <a:pt x="1599833" y="66092"/>
                </a:lnTo>
                <a:lnTo>
                  <a:pt x="1633048" y="65077"/>
                </a:lnTo>
                <a:lnTo>
                  <a:pt x="1666614" y="69861"/>
                </a:lnTo>
                <a:lnTo>
                  <a:pt x="1699831" y="40404"/>
                </a:lnTo>
                <a:lnTo>
                  <a:pt x="1733408" y="61983"/>
                </a:lnTo>
                <a:lnTo>
                  <a:pt x="1766623" y="32538"/>
                </a:lnTo>
                <a:lnTo>
                  <a:pt x="1799850" y="47943"/>
                </a:lnTo>
                <a:lnTo>
                  <a:pt x="1833067" y="45889"/>
                </a:lnTo>
                <a:lnTo>
                  <a:pt x="1866631" y="47605"/>
                </a:lnTo>
                <a:lnTo>
                  <a:pt x="1899859" y="40404"/>
                </a:lnTo>
                <a:lnTo>
                  <a:pt x="1933075" y="42458"/>
                </a:lnTo>
                <a:lnTo>
                  <a:pt x="1966653" y="24310"/>
                </a:lnTo>
                <a:lnTo>
                  <a:pt x="1999867" y="47605"/>
                </a:lnTo>
                <a:lnTo>
                  <a:pt x="2033095" y="22256"/>
                </a:lnTo>
                <a:lnTo>
                  <a:pt x="2066648" y="48282"/>
                </a:lnTo>
                <a:lnTo>
                  <a:pt x="2099876" y="18836"/>
                </a:lnTo>
                <a:lnTo>
                  <a:pt x="2133103" y="34930"/>
                </a:lnTo>
                <a:lnTo>
                  <a:pt x="2166318" y="26714"/>
                </a:lnTo>
                <a:lnTo>
                  <a:pt x="2199884" y="26714"/>
                </a:lnTo>
                <a:lnTo>
                  <a:pt x="2233112" y="21229"/>
                </a:lnTo>
                <a:lnTo>
                  <a:pt x="2266679" y="21579"/>
                </a:lnTo>
                <a:lnTo>
                  <a:pt x="2299906" y="24998"/>
                </a:lnTo>
                <a:lnTo>
                  <a:pt x="2333120" y="52402"/>
                </a:lnTo>
                <a:lnTo>
                  <a:pt x="2366348" y="17459"/>
                </a:lnTo>
                <a:lnTo>
                  <a:pt x="2399913" y="40066"/>
                </a:lnTo>
                <a:lnTo>
                  <a:pt x="2433129" y="25675"/>
                </a:lnTo>
                <a:lnTo>
                  <a:pt x="2466695" y="22594"/>
                </a:lnTo>
                <a:lnTo>
                  <a:pt x="2499922" y="21917"/>
                </a:lnTo>
                <a:lnTo>
                  <a:pt x="2533149" y="42120"/>
                </a:lnTo>
                <a:lnTo>
                  <a:pt x="2566365" y="8904"/>
                </a:lnTo>
                <a:lnTo>
                  <a:pt x="2599931" y="36984"/>
                </a:lnTo>
                <a:lnTo>
                  <a:pt x="2633158" y="22594"/>
                </a:lnTo>
                <a:lnTo>
                  <a:pt x="2666724" y="28080"/>
                </a:lnTo>
                <a:lnTo>
                  <a:pt x="2699939" y="30472"/>
                </a:lnTo>
                <a:lnTo>
                  <a:pt x="2733166" y="29445"/>
                </a:lnTo>
                <a:lnTo>
                  <a:pt x="2766395" y="20202"/>
                </a:lnTo>
                <a:lnTo>
                  <a:pt x="2799960" y="57199"/>
                </a:lnTo>
                <a:lnTo>
                  <a:pt x="2833176" y="35957"/>
                </a:lnTo>
                <a:lnTo>
                  <a:pt x="2866404" y="52051"/>
                </a:lnTo>
                <a:lnTo>
                  <a:pt x="2899968" y="54106"/>
                </a:lnTo>
                <a:lnTo>
                  <a:pt x="2933185" y="68158"/>
                </a:lnTo>
                <a:lnTo>
                  <a:pt x="2966412" y="71915"/>
                </a:lnTo>
                <a:lnTo>
                  <a:pt x="2999977" y="75347"/>
                </a:lnTo>
                <a:lnTo>
                  <a:pt x="3033204" y="52740"/>
                </a:lnTo>
                <a:lnTo>
                  <a:pt x="3066421" y="10270"/>
                </a:lnTo>
                <a:lnTo>
                  <a:pt x="3099985" y="0"/>
                </a:lnTo>
                <a:lnTo>
                  <a:pt x="3133213" y="63361"/>
                </a:lnTo>
                <a:lnTo>
                  <a:pt x="3166429" y="94522"/>
                </a:lnTo>
                <a:lnTo>
                  <a:pt x="3199994" y="138019"/>
                </a:lnTo>
                <a:lnTo>
                  <a:pt x="3233221" y="121925"/>
                </a:lnTo>
                <a:lnTo>
                  <a:pt x="3266449" y="160626"/>
                </a:lnTo>
                <a:lnTo>
                  <a:pt x="3299665" y="195907"/>
                </a:lnTo>
                <a:lnTo>
                  <a:pt x="3333230" y="213717"/>
                </a:lnTo>
                <a:lnTo>
                  <a:pt x="3366445" y="238716"/>
                </a:lnTo>
                <a:lnTo>
                  <a:pt x="3400023" y="287010"/>
                </a:lnTo>
                <a:lnTo>
                  <a:pt x="3433238" y="271255"/>
                </a:lnTo>
                <a:lnTo>
                  <a:pt x="3466466" y="306186"/>
                </a:lnTo>
                <a:lnTo>
                  <a:pt x="3499681" y="317833"/>
                </a:lnTo>
                <a:lnTo>
                  <a:pt x="3533259" y="346264"/>
                </a:lnTo>
                <a:lnTo>
                  <a:pt x="3566474" y="355507"/>
                </a:lnTo>
                <a:lnTo>
                  <a:pt x="3600040" y="373667"/>
                </a:lnTo>
                <a:lnTo>
                  <a:pt x="3633268" y="394558"/>
                </a:lnTo>
                <a:lnTo>
                  <a:pt x="3666484" y="420922"/>
                </a:lnTo>
                <a:lnTo>
                  <a:pt x="3699712" y="426746"/>
                </a:lnTo>
                <a:lnTo>
                  <a:pt x="3733276" y="442164"/>
                </a:lnTo>
                <a:lnTo>
                  <a:pt x="3766493" y="443191"/>
                </a:lnTo>
                <a:lnTo>
                  <a:pt x="3800057" y="461689"/>
                </a:lnTo>
                <a:lnTo>
                  <a:pt x="3833285" y="470932"/>
                </a:lnTo>
                <a:lnTo>
                  <a:pt x="3866500" y="490458"/>
                </a:lnTo>
                <a:lnTo>
                  <a:pt x="3899729" y="489431"/>
                </a:lnTo>
                <a:lnTo>
                  <a:pt x="3933294" y="512037"/>
                </a:lnTo>
                <a:lnTo>
                  <a:pt x="3966521" y="506214"/>
                </a:lnTo>
                <a:lnTo>
                  <a:pt x="4000088" y="523673"/>
                </a:lnTo>
                <a:lnTo>
                  <a:pt x="4033303" y="539090"/>
                </a:lnTo>
                <a:lnTo>
                  <a:pt x="4066530" y="554846"/>
                </a:lnTo>
                <a:lnTo>
                  <a:pt x="4099745" y="571629"/>
                </a:lnTo>
                <a:lnTo>
                  <a:pt x="4133312" y="586358"/>
                </a:lnTo>
                <a:lnTo>
                  <a:pt x="4166539" y="594912"/>
                </a:lnTo>
                <a:lnTo>
                  <a:pt x="4200104" y="620950"/>
                </a:lnTo>
                <a:lnTo>
                  <a:pt x="4233331" y="654166"/>
                </a:lnTo>
              </a:path>
            </a:pathLst>
          </a:custGeom>
          <a:ln w="10275">
            <a:solidFill>
              <a:srgbClr val="00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 txBox="1"/>
          <p:nvPr/>
        </p:nvSpPr>
        <p:spPr>
          <a:xfrm>
            <a:off x="4618374" y="4557280"/>
            <a:ext cx="44680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lnSpc>
                <a:spcPts val="1176"/>
              </a:lnSpc>
            </a:pPr>
            <a:r>
              <a:rPr sz="1000" b="1" spc="-4" dirty="0">
                <a:latin typeface="Arial"/>
                <a:cs typeface="Arial"/>
              </a:rPr>
              <a:t>204179</a:t>
            </a:r>
            <a:endParaRPr sz="1000">
              <a:latin typeface="Arial"/>
              <a:cs typeface="Arial"/>
            </a:endParaRPr>
          </a:p>
          <a:p>
            <a:pPr marL="11397">
              <a:lnSpc>
                <a:spcPts val="1167"/>
              </a:lnSpc>
            </a:pPr>
            <a:r>
              <a:rPr sz="1000" b="1" spc="-4" dirty="0">
                <a:solidFill>
                  <a:srgbClr val="FF0000"/>
                </a:solidFill>
                <a:latin typeface="Arial"/>
                <a:cs typeface="Arial"/>
              </a:rPr>
              <a:t>204163</a:t>
            </a:r>
            <a:endParaRPr sz="1000">
              <a:latin typeface="Arial"/>
              <a:cs typeface="Arial"/>
            </a:endParaRPr>
          </a:p>
          <a:p>
            <a:pPr marL="11397">
              <a:lnSpc>
                <a:spcPts val="1176"/>
              </a:lnSpc>
            </a:pPr>
            <a:r>
              <a:rPr sz="1000" b="1" spc="-4" dirty="0">
                <a:solidFill>
                  <a:srgbClr val="008080"/>
                </a:solidFill>
                <a:latin typeface="Arial"/>
                <a:cs typeface="Arial"/>
              </a:rPr>
              <a:t>204155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8012736" y="1882748"/>
            <a:ext cx="6586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>
              <a:tabLst>
                <a:tab pos="216543" algn="l"/>
              </a:tabLst>
            </a:pPr>
            <a:r>
              <a:rPr sz="1600" spc="-4" dirty="0">
                <a:latin typeface="Arial"/>
                <a:cs typeface="Arial"/>
              </a:rPr>
              <a:t>I	[MA]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8070475" y="1987656"/>
            <a:ext cx="11603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100" dirty="0">
                <a:latin typeface="Arial"/>
                <a:cs typeface="Arial"/>
              </a:rPr>
              <a:t>P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7920372" y="2756806"/>
            <a:ext cx="84281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dirty="0">
                <a:latin typeface="Arial"/>
                <a:cs typeface="Arial"/>
              </a:rPr>
              <a:t>P</a:t>
            </a:r>
            <a:r>
              <a:rPr sz="1600" baseline="-20833" dirty="0">
                <a:latin typeface="Arial"/>
                <a:cs typeface="Arial"/>
              </a:rPr>
              <a:t>inj</a:t>
            </a:r>
            <a:r>
              <a:rPr sz="1600" spc="222" baseline="-20833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[MW]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7735645" y="3563630"/>
            <a:ext cx="91613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spc="-4" dirty="0">
                <a:latin typeface="Arial"/>
                <a:cs typeface="Arial"/>
              </a:rPr>
              <a:t>W</a:t>
            </a:r>
            <a:r>
              <a:rPr sz="1600" baseline="-20833" dirty="0">
                <a:latin typeface="Arial"/>
                <a:cs typeface="Arial"/>
              </a:rPr>
              <a:t>MHD</a:t>
            </a:r>
            <a:r>
              <a:rPr sz="1600" spc="222" baseline="-20833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[kJ]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7458555" y="5238482"/>
            <a:ext cx="123247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dirty="0">
                <a:latin typeface="Arial"/>
                <a:cs typeface="Arial"/>
              </a:rPr>
              <a:t>n</a:t>
            </a:r>
            <a:r>
              <a:rPr sz="1600" baseline="-20833" dirty="0">
                <a:latin typeface="Arial"/>
                <a:cs typeface="Arial"/>
              </a:rPr>
              <a:t>e</a:t>
            </a:r>
            <a:r>
              <a:rPr sz="1600" spc="222" baseline="-20833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[10</a:t>
            </a:r>
            <a:r>
              <a:rPr sz="1600" baseline="25462" dirty="0">
                <a:latin typeface="Arial"/>
                <a:cs typeface="Arial"/>
              </a:rPr>
              <a:t>13</a:t>
            </a:r>
            <a:r>
              <a:rPr sz="1600" spc="222" baseline="25462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cm</a:t>
            </a:r>
            <a:r>
              <a:rPr sz="1600" baseline="25462" dirty="0">
                <a:latin typeface="Arial"/>
                <a:cs typeface="Arial"/>
              </a:rPr>
              <a:t>-3</a:t>
            </a:r>
            <a:r>
              <a:rPr sz="1600" spc="-4" dirty="0">
                <a:latin typeface="Arial"/>
                <a:cs typeface="Arial"/>
              </a:rPr>
              <a:t>]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8428372" y="4459704"/>
            <a:ext cx="13739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spc="-4" dirty="0">
                <a:latin typeface="Symbol"/>
                <a:cs typeface="Symbol"/>
              </a:rPr>
              <a:t>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4064193" y="1479336"/>
            <a:ext cx="497724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/>
            <a:r>
              <a:rPr sz="1600" b="1" spc="-4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-m</a:t>
            </a:r>
            <a:r>
              <a:rPr sz="1600" b="1" spc="-4" dirty="0">
                <a:latin typeface="Arial"/>
                <a:cs typeface="Arial"/>
              </a:rPr>
              <a:t>od</a:t>
            </a:r>
            <a:r>
              <a:rPr sz="1600" b="1" dirty="0">
                <a:latin typeface="Arial"/>
                <a:cs typeface="Arial"/>
              </a:rPr>
              <a:t>e</a:t>
            </a:r>
            <a:r>
              <a:rPr sz="1600" b="1" spc="-4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Ram</a:t>
            </a:r>
            <a:r>
              <a:rPr sz="1600" b="1" spc="-4" dirty="0">
                <a:latin typeface="Arial"/>
                <a:cs typeface="Arial"/>
              </a:rPr>
              <a:t>pdown</a:t>
            </a:r>
            <a:r>
              <a:rPr sz="1600" b="1" dirty="0">
                <a:latin typeface="Arial"/>
                <a:cs typeface="Arial"/>
              </a:rPr>
              <a:t>s</a:t>
            </a:r>
            <a:r>
              <a:rPr sz="1600" b="1" spc="-4" dirty="0">
                <a:latin typeface="Arial"/>
                <a:cs typeface="Arial"/>
              </a:rPr>
              <a:t> </a:t>
            </a:r>
            <a:r>
              <a:rPr sz="1600" b="1" spc="-94" dirty="0">
                <a:latin typeface="Arial"/>
                <a:cs typeface="Arial"/>
              </a:rPr>
              <a:t>T</a:t>
            </a:r>
            <a:r>
              <a:rPr sz="1600" b="1" dirty="0">
                <a:latin typeface="Arial"/>
                <a:cs typeface="Arial"/>
              </a:rPr>
              <a:t>r</a:t>
            </a:r>
            <a:r>
              <a:rPr sz="1600" b="1" spc="-4" dirty="0">
                <a:latin typeface="Arial"/>
                <a:cs typeface="Arial"/>
              </a:rPr>
              <a:t>igg</a:t>
            </a:r>
            <a:r>
              <a:rPr sz="1600" b="1" dirty="0">
                <a:latin typeface="Arial"/>
                <a:cs typeface="Arial"/>
              </a:rPr>
              <a:t>ere</a:t>
            </a:r>
            <a:r>
              <a:rPr sz="1600" b="1" spc="-4" dirty="0">
                <a:latin typeface="Arial"/>
                <a:cs typeface="Arial"/>
              </a:rPr>
              <a:t>d </a:t>
            </a:r>
            <a:r>
              <a:rPr sz="1600" b="1" dirty="0">
                <a:latin typeface="Arial"/>
                <a:cs typeface="Arial"/>
              </a:rPr>
              <a:t>By</a:t>
            </a:r>
            <a:r>
              <a:rPr sz="1600" b="1" spc="-4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4" dirty="0">
                <a:latin typeface="Arial"/>
                <a:cs typeface="Arial"/>
              </a:rPr>
              <a:t> Singl</a:t>
            </a:r>
            <a:r>
              <a:rPr sz="1600" b="1" dirty="0">
                <a:latin typeface="Arial"/>
                <a:cs typeface="Arial"/>
              </a:rPr>
              <a:t>e</a:t>
            </a:r>
            <a:r>
              <a:rPr sz="1600" b="1" spc="-4" dirty="0">
                <a:latin typeface="Arial"/>
                <a:cs typeface="Arial"/>
              </a:rPr>
              <a:t> Swi</a:t>
            </a:r>
            <a:r>
              <a:rPr sz="1600" b="1" dirty="0">
                <a:latin typeface="Arial"/>
                <a:cs typeface="Arial"/>
              </a:rPr>
              <a:t>tc</a:t>
            </a:r>
            <a:r>
              <a:rPr sz="1600" b="1" spc="-4" dirty="0">
                <a:latin typeface="Arial"/>
                <a:cs typeface="Arial"/>
              </a:rPr>
              <a:t>h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6596007" y="2945759"/>
            <a:ext cx="863023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7" marR="4559" indent="60404">
              <a:lnSpc>
                <a:spcPts val="1256"/>
              </a:lnSpc>
            </a:pPr>
            <a:r>
              <a:rPr sz="1100" dirty="0">
                <a:latin typeface="Arial"/>
                <a:cs typeface="Arial"/>
              </a:rPr>
              <a:t>Beam</a:t>
            </a:r>
            <a:r>
              <a:rPr sz="1100" spc="-4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power ramped</a:t>
            </a:r>
            <a:r>
              <a:rPr sz="1100" spc="-4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down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1" name="Right Arrow 380"/>
          <p:cNvSpPr/>
          <p:nvPr/>
        </p:nvSpPr>
        <p:spPr>
          <a:xfrm rot="1065486">
            <a:off x="2950651" y="1920663"/>
            <a:ext cx="73572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TextBox 382"/>
          <p:cNvSpPr txBox="1"/>
          <p:nvPr/>
        </p:nvSpPr>
        <p:spPr>
          <a:xfrm>
            <a:off x="271810" y="6193312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See D. Mueller presentation for more details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Scenario Development </a:t>
            </a:r>
          </a:p>
          <a:p>
            <a:pPr marL="573088" lvl="1" indent="-344488"/>
            <a:r>
              <a:rPr lang="en-US" sz="2800" dirty="0" smtClean="0"/>
              <a:t>Macroscopic Stability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n=1 error field correction (EFC) optimized to maximize pulse length, discharge performance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527"/>
            <a:ext cx="4943383" cy="386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6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L-modes used to identify optimal correction amplitude, phase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 rot="3320129">
            <a:off x="422677" y="1634316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23989"/>
          <a:stretch/>
        </p:blipFill>
        <p:spPr>
          <a:xfrm>
            <a:off x="5410200" y="2841516"/>
            <a:ext cx="3374753" cy="36354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15218" y="1748667"/>
            <a:ext cx="3928782" cy="1146933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3363" indent="-2333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Multiple compass scans confirm optimal L-mode EFC in flattop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6197617"/>
            <a:ext cx="142346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EFC current [kA]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806189" y="4488038"/>
            <a:ext cx="142346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EFC current [kA]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5391090"/>
            <a:ext cx="1339469" cy="430887"/>
          </a:xfrm>
          <a:prstGeom prst="rect">
            <a:avLst/>
          </a:prstGeom>
          <a:solidFill>
            <a:schemeClr val="bg1"/>
          </a:solidFill>
        </p:spPr>
        <p:txBody>
          <a:bodyPr wrap="none" rIns="0" rtlCol="0">
            <a:sp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en-US" sz="11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 2.9 ×10</a:t>
            </a:r>
            <a:r>
              <a:rPr lang="en-US" sz="1100" b="1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13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(solid)</a:t>
            </a:r>
          </a:p>
          <a:p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en-US" sz="11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 Narrow" panose="020B0606020202030204" pitchFamily="34" charset="0"/>
                <a:cs typeface="Arial" panose="020B0604020202020204" pitchFamily="34" charset="0"/>
              </a:rPr>
              <a:t>= 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1.4 ×10</a:t>
            </a:r>
            <a:r>
              <a:rPr lang="en-US" sz="1100" b="1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13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(dashed)</a:t>
            </a:r>
            <a:endParaRPr lang="en-US" sz="11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5873" y="1676401"/>
            <a:ext cx="987964" cy="4038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44094" y="1770611"/>
            <a:ext cx="901930" cy="3873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98051" y="2111187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5">
                <a:moveTo>
                  <a:pt x="0" y="0"/>
                </a:moveTo>
                <a:lnTo>
                  <a:pt x="889169" y="1"/>
                </a:lnTo>
              </a:path>
            </a:pathLst>
          </a:custGeom>
          <a:ln w="25399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96074" y="5417542"/>
            <a:ext cx="829944" cy="0"/>
          </a:xfrm>
          <a:custGeom>
            <a:avLst/>
            <a:gdLst/>
            <a:ahLst/>
            <a:cxnLst/>
            <a:rect l="l" t="t" r="r" b="b"/>
            <a:pathLst>
              <a:path w="829945">
                <a:moveTo>
                  <a:pt x="0" y="0"/>
                </a:moveTo>
                <a:lnTo>
                  <a:pt x="829891" y="0"/>
                </a:lnTo>
              </a:path>
            </a:pathLst>
          </a:custGeom>
          <a:ln w="25399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96847" y="2884576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1575" y="1"/>
                </a:lnTo>
              </a:path>
            </a:pathLst>
          </a:custGeom>
          <a:ln w="253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90920" y="4628136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1575" y="0"/>
                </a:lnTo>
              </a:path>
            </a:pathLst>
          </a:custGeom>
          <a:ln w="253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0" y="-28575"/>
            <a:ext cx="914399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/>
              <a:t>Coil metrology conducted on </a:t>
            </a:r>
            <a:r>
              <a:rPr lang="en-US" sz="3200" spc="-5" dirty="0" smtClean="0"/>
              <a:t/>
            </a:r>
            <a:br>
              <a:rPr lang="en-US" sz="3200" spc="-5" dirty="0" smtClean="0"/>
            </a:br>
            <a:r>
              <a:rPr sz="3200" spc="-5" dirty="0" smtClean="0"/>
              <a:t>TF</a:t>
            </a:r>
            <a:r>
              <a:rPr sz="3200" spc="25" dirty="0" smtClean="0"/>
              <a:t> </a:t>
            </a:r>
            <a:r>
              <a:rPr sz="3200" spc="-5" dirty="0" smtClean="0"/>
              <a:t>rod</a:t>
            </a:r>
            <a:r>
              <a:rPr lang="en-US" sz="3200" spc="-5" dirty="0" smtClean="0"/>
              <a:t>, center-stack casing (CSC), and PF5 coil</a:t>
            </a:r>
            <a:endParaRPr sz="3200" spc="-5" dirty="0"/>
          </a:p>
        </p:txBody>
      </p:sp>
      <p:sp>
        <p:nvSpPr>
          <p:cNvPr id="11" name="object 11"/>
          <p:cNvSpPr/>
          <p:nvPr/>
        </p:nvSpPr>
        <p:spPr>
          <a:xfrm>
            <a:off x="228600" y="4114800"/>
            <a:ext cx="3962398" cy="1981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127" y="1281029"/>
            <a:ext cx="4455873" cy="2577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300355" indent="-228600">
              <a:lnSpc>
                <a:spcPts val="2000"/>
              </a:lnSpc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Combine metrology techniques: 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ruler,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ROMER arm, laser</a:t>
            </a:r>
            <a:r>
              <a:rPr sz="20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tracker</a:t>
            </a:r>
          </a:p>
          <a:p>
            <a:pPr marL="241300" indent="-228600">
              <a:spcBef>
                <a:spcPts val="1500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PF5 </a:t>
            </a:r>
            <a:r>
              <a:rPr sz="2000" i="1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= 1 amplitude and</a:t>
            </a:r>
            <a:r>
              <a:rPr sz="20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phase:</a:t>
            </a:r>
          </a:p>
          <a:p>
            <a:pPr marL="584200" lvl="1" indent="-228600">
              <a:spcBef>
                <a:spcPts val="360"/>
              </a:spcBef>
              <a:buFont typeface="Arial"/>
              <a:buChar char="–"/>
              <a:tabLst>
                <a:tab pos="584200" algn="l"/>
              </a:tabLst>
            </a:pPr>
            <a:r>
              <a:rPr sz="2000" i="1" dirty="0">
                <a:solidFill>
                  <a:srgbClr val="336699"/>
                </a:solidFill>
                <a:latin typeface="Times New Roman"/>
                <a:cs typeface="Times New Roman"/>
              </a:rPr>
              <a:t>δ</a:t>
            </a:r>
            <a:r>
              <a:rPr sz="2000" i="1" dirty="0">
                <a:solidFill>
                  <a:srgbClr val="407AAA"/>
                </a:solidFill>
                <a:latin typeface="Arial"/>
                <a:cs typeface="Arial"/>
              </a:rPr>
              <a:t>R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~ 6 mm at </a:t>
            </a:r>
            <a:r>
              <a:rPr sz="2000" i="1" dirty="0">
                <a:solidFill>
                  <a:srgbClr val="336699"/>
                </a:solidFill>
                <a:latin typeface="Times New Roman"/>
                <a:cs typeface="Times New Roman"/>
              </a:rPr>
              <a:t>ϕ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2000" spc="-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16°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1300" indent="-228600">
              <a:spcBef>
                <a:spcPts val="1580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TF rod shift and</a:t>
            </a:r>
            <a:r>
              <a:rPr sz="2000" spc="-1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tilt:</a:t>
            </a:r>
          </a:p>
          <a:p>
            <a:pPr marL="584200" lvl="1" indent="-228600">
              <a:spcBef>
                <a:spcPts val="26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Shift = 4.9 mm at </a:t>
            </a:r>
            <a:r>
              <a:rPr sz="2000" i="1" dirty="0">
                <a:solidFill>
                  <a:srgbClr val="336699"/>
                </a:solidFill>
                <a:latin typeface="Times New Roman"/>
                <a:cs typeface="Times New Roman"/>
              </a:rPr>
              <a:t>ϕ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2000" spc="-6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246°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280"/>
              </a:spcBef>
              <a:buFontTx/>
              <a:buChar char="–"/>
              <a:tabLst>
                <a:tab pos="584200" algn="l"/>
              </a:tabLst>
            </a:pPr>
            <a:r>
              <a:rPr sz="2000" spc="-15" dirty="0">
                <a:solidFill>
                  <a:srgbClr val="336699"/>
                </a:solidFill>
                <a:latin typeface="Arial"/>
                <a:cs typeface="Arial"/>
              </a:rPr>
              <a:t>Tilt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= 1.2 mrad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000" i="1" dirty="0">
                <a:solidFill>
                  <a:srgbClr val="336699"/>
                </a:solidFill>
                <a:latin typeface="Times New Roman"/>
                <a:cs typeface="Times New Roman"/>
              </a:rPr>
              <a:t>ϕ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= 206° (6</a:t>
            </a:r>
            <a:r>
              <a:rPr sz="2000" spc="-4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mm)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6858000" y="3696773"/>
            <a:ext cx="2157983" cy="20925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9"/>
          <p:cNvSpPr/>
          <p:nvPr/>
        </p:nvSpPr>
        <p:spPr>
          <a:xfrm>
            <a:off x="6858000" y="1523550"/>
            <a:ext cx="2157983" cy="2092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2980"/>
            <a:ext cx="9143997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/>
              <a:t>Modeling </a:t>
            </a:r>
            <a:r>
              <a:rPr sz="2800" spc="-5" dirty="0" smtClean="0"/>
              <a:t>results</a:t>
            </a:r>
            <a:r>
              <a:rPr lang="en-US" sz="2800" spc="-5" dirty="0" smtClean="0"/>
              <a:t> </a:t>
            </a:r>
            <a:r>
              <a:rPr lang="en-US" sz="2800" spc="-5" dirty="0" smtClean="0">
                <a:sym typeface="Wingdings" panose="05000000000000000000" pitchFamily="2" charset="2"/>
              </a:rPr>
              <a:t></a:t>
            </a:r>
            <a:r>
              <a:rPr sz="2800" spc="-5" dirty="0" smtClean="0"/>
              <a:t> </a:t>
            </a:r>
            <a:r>
              <a:rPr lang="en-US" sz="2800" spc="-5" dirty="0" smtClean="0"/>
              <a:t>need to impose </a:t>
            </a:r>
            <a:r>
              <a:rPr sz="2800" dirty="0" smtClean="0"/>
              <a:t>2 </a:t>
            </a:r>
            <a:r>
              <a:rPr sz="2800" dirty="0"/>
              <a:t>mm </a:t>
            </a:r>
            <a:r>
              <a:rPr sz="2800" spc="-5" dirty="0" smtClean="0"/>
              <a:t>tolerance</a:t>
            </a:r>
            <a:r>
              <a:rPr lang="en-US" sz="2800" spc="-5" dirty="0" smtClean="0"/>
              <a:t> for TF alignment to mitigate TF error field effects</a:t>
            </a:r>
            <a:endParaRPr sz="28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154938" y="1143000"/>
            <a:ext cx="4188462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 smtClean="0">
                <a:solidFill>
                  <a:prstClr val="black"/>
                </a:solidFill>
                <a:latin typeface="Arial"/>
                <a:cs typeface="Arial"/>
              </a:rPr>
              <a:t>Metrology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sz="2000" dirty="0" smtClean="0">
                <a:solidFill>
                  <a:prstClr val="black"/>
                </a:solidFill>
                <a:latin typeface="Arial"/>
                <a:cs typeface="Arial"/>
              </a:rPr>
              <a:t>coil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shape models</a:t>
            </a: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Feed to IPEC &amp;</a:t>
            </a:r>
            <a:r>
              <a:rPr sz="2000" spc="-10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M3D-C1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1300" indent="-228600">
              <a:spcBef>
                <a:spcPts val="1200"/>
              </a:spcBef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Resonant fields and</a:t>
            </a:r>
            <a:r>
              <a:rPr sz="2000" spc="-1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currents:</a:t>
            </a: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TF error field is</a:t>
            </a:r>
            <a:r>
              <a:rPr sz="20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dominant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TF EF phase not</a:t>
            </a:r>
            <a:r>
              <a:rPr sz="2000" spc="-114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constant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Difficult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to</a:t>
            </a:r>
            <a:r>
              <a:rPr sz="2000" spc="-9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correct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939" y="3530600"/>
            <a:ext cx="3923665" cy="968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Neoclassical toroidal</a:t>
            </a:r>
            <a:r>
              <a:rPr sz="20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viscosity: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  <a:p>
            <a:pPr marL="583565" marR="5080" indent="-228600">
              <a:spcBef>
                <a:spcPts val="300"/>
              </a:spcBef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– </a:t>
            </a:r>
            <a:r>
              <a:rPr sz="2000" spc="-15" dirty="0">
                <a:solidFill>
                  <a:srgbClr val="336699"/>
                </a:solidFill>
                <a:latin typeface="Arial"/>
                <a:cs typeface="Arial"/>
              </a:rPr>
              <a:t>RWM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coils are poorly  matched to TF NTV</a:t>
            </a:r>
            <a:r>
              <a:rPr sz="2000" spc="-14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spectrum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939" y="4737100"/>
            <a:ext cx="3943350" cy="131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FontTx/>
              <a:buChar char="•"/>
              <a:tabLst>
                <a:tab pos="240665" algn="l"/>
                <a:tab pos="241300" algn="l"/>
              </a:tabLst>
            </a:pP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Tolerance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of 2</a:t>
            </a:r>
            <a:r>
              <a:rPr sz="20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mm:</a:t>
            </a:r>
          </a:p>
          <a:p>
            <a:pPr marL="584200" marR="508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Resonant fields below</a:t>
            </a:r>
            <a:r>
              <a:rPr sz="20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locking  threshold without</a:t>
            </a:r>
            <a:r>
              <a:rPr sz="2000" spc="-10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EFC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84200" lvl="1" indent="-228600">
              <a:spcBef>
                <a:spcPts val="300"/>
              </a:spcBef>
              <a:buFontTx/>
              <a:buChar char="–"/>
              <a:tabLst>
                <a:tab pos="584200" algn="l"/>
              </a:tabLst>
            </a:pP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Reduces TF NTV by</a:t>
            </a:r>
            <a:r>
              <a:rPr sz="2000" spc="-145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6699"/>
                </a:solidFill>
                <a:latin typeface="Arial"/>
                <a:cs typeface="Arial"/>
              </a:rPr>
              <a:t>10×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95800" y="3459480"/>
            <a:ext cx="4391658" cy="2895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35238" y="3653136"/>
            <a:ext cx="102489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r>
              <a:rPr sz="1200" spc="-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H-mode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495300">
              <a:lnSpc>
                <a:spcPts val="1420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142301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49588" y="1325881"/>
            <a:ext cx="4994409" cy="1828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8978117" y="6628413"/>
            <a:ext cx="121920" cy="16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5400">
              <a:spcBef>
                <a:spcPts val="5"/>
              </a:spcBef>
            </a:pPr>
            <a:fld id="{81D60167-4931-47E6-BA6A-407CBD079E47}" type="slidenum">
              <a:rPr dirty="0"/>
              <a:pPr marL="25400">
                <a:spcBef>
                  <a:spcPts val="5"/>
                </a:spcBef>
              </a:pPr>
              <a:t>15</a:t>
            </a:fld>
            <a:endParaRPr dirty="0"/>
          </a:p>
        </p:txBody>
      </p:sp>
      <p:sp>
        <p:nvSpPr>
          <p:cNvPr id="11" name="TextBox 10"/>
          <p:cNvSpPr txBox="1"/>
          <p:nvPr/>
        </p:nvSpPr>
        <p:spPr>
          <a:xfrm>
            <a:off x="192708" y="6170413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See J.-K. Park presentation for more details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Scenario Development 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Stability</a:t>
            </a:r>
          </a:p>
          <a:p>
            <a:pPr marL="573088" lvl="1" indent="-344488"/>
            <a:r>
              <a:rPr lang="en-US" sz="2800" dirty="0" smtClean="0"/>
              <a:t>Transport and Turbulence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H-mode confinement so far </a:t>
            </a:r>
            <a:br>
              <a:rPr lang="en-US" sz="3600" dirty="0" smtClean="0"/>
            </a:br>
            <a:r>
              <a:rPr lang="en-US" sz="3600" dirty="0" smtClean="0"/>
              <a:t>consistent with “ST” scaling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5734517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5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Reduction in </a:t>
            </a:r>
            <a:r>
              <a:rPr lang="en-US" sz="3200" dirty="0" err="1" smtClean="0">
                <a:latin typeface="Symbol" panose="05050102010706020507" pitchFamily="18" charset="2"/>
                <a:cs typeface="Symbol" charset="2"/>
              </a:rPr>
              <a:t>c</a:t>
            </a:r>
            <a:r>
              <a:rPr lang="en-US" sz="3200" baseline="-25000" dirty="0" err="1" smtClean="0"/>
              <a:t>e</a:t>
            </a:r>
            <a:r>
              <a:rPr lang="en-US" sz="3200" dirty="0" smtClean="0"/>
              <a:t> Going From L- to H-; </a:t>
            </a:r>
            <a:br>
              <a:rPr lang="en-US" sz="3200" dirty="0" smtClean="0"/>
            </a:br>
            <a:r>
              <a:rPr lang="en-US" sz="3200" dirty="0" smtClean="0"/>
              <a:t>RLW model consistent with </a:t>
            </a:r>
            <a:r>
              <a:rPr lang="en-US" sz="3200" dirty="0" err="1" smtClean="0"/>
              <a:t>T</a:t>
            </a:r>
            <a:r>
              <a:rPr lang="en-US" sz="3200" baseline="-25000" dirty="0" err="1" smtClean="0"/>
              <a:t>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623"/>
            <a:ext cx="4333875" cy="4048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057" y="1339623"/>
            <a:ext cx="4524375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5618" y="5400576"/>
            <a:ext cx="3101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76092"/>
                </a:solidFill>
              </a:rPr>
              <a:t>Caveat:</a:t>
            </a:r>
            <a:r>
              <a:rPr lang="en-US" dirty="0" smtClean="0">
                <a:solidFill>
                  <a:srgbClr val="376092"/>
                </a:solidFill>
              </a:rPr>
              <a:t>  </a:t>
            </a:r>
            <a:r>
              <a:rPr lang="en-US" b="1" dirty="0" smtClean="0">
                <a:solidFill>
                  <a:srgbClr val="376092"/>
                </a:solidFill>
              </a:rPr>
              <a:t>Linear</a:t>
            </a:r>
            <a:r>
              <a:rPr lang="en-US" dirty="0" smtClean="0">
                <a:solidFill>
                  <a:srgbClr val="376092"/>
                </a:solidFill>
              </a:rPr>
              <a:t> GYRO indicates </a:t>
            </a:r>
          </a:p>
          <a:p>
            <a:r>
              <a:rPr lang="en-US" dirty="0">
                <a:solidFill>
                  <a:srgbClr val="376092"/>
                </a:solidFill>
              </a:rPr>
              <a:t>m</a:t>
            </a:r>
            <a:r>
              <a:rPr lang="en-US" dirty="0" smtClean="0">
                <a:solidFill>
                  <a:srgbClr val="376092"/>
                </a:solidFill>
              </a:rPr>
              <a:t>icrotearing is NOT dominant </a:t>
            </a:r>
          </a:p>
          <a:p>
            <a:r>
              <a:rPr lang="en-US" dirty="0" smtClean="0">
                <a:solidFill>
                  <a:srgbClr val="376092"/>
                </a:solidFill>
              </a:rPr>
              <a:t>μ-instability</a:t>
            </a:r>
            <a:endParaRPr lang="en-US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lIns="0" tIns="0" rIns="0" bIns="0" anchor="ctr" anchorCtr="1">
            <a:normAutofit fontScale="90000"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NSTX-U: Bimodal turbulence seen in some L-modes 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using upgraded 48 channel Beam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Emission Spectroscopy (BES) system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572000"/>
            <a:ext cx="8991600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Modes propagate in opposite directions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Similar spectra seen with DIII-D and TFTR BES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link to grad B direction?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Gyro-kinetic modelling underway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1" y="3219075"/>
            <a:ext cx="137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13 km/s in electron 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diamagnetic direction</a:t>
            </a:r>
            <a:endParaRPr 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0" y="2255532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11 km/s in ion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diamagnetic direction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2400" y="12954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ΔZ = 3 cm </a:t>
            </a:r>
          </a:p>
          <a:p>
            <a:r>
              <a:rPr lang="en-US" sz="1600" dirty="0" smtClean="0">
                <a:latin typeface="Arial Narrow" panose="020B0606020202030204" pitchFamily="34" charset="0"/>
              </a:rPr>
              <a:t>R = 142 cm</a:t>
            </a:r>
          </a:p>
          <a:p>
            <a:r>
              <a:rPr lang="en-US" sz="1600" dirty="0" err="1" smtClean="0">
                <a:latin typeface="Arial Narrow" panose="020B0606020202030204" pitchFamily="34" charset="0"/>
              </a:rPr>
              <a:t>Δt</a:t>
            </a:r>
            <a:r>
              <a:rPr lang="en-US" sz="1600" dirty="0" smtClean="0">
                <a:latin typeface="Arial Narrow" panose="020B0606020202030204" pitchFamily="34" charset="0"/>
              </a:rPr>
              <a:t> = 24 </a:t>
            </a:r>
            <a:r>
              <a:rPr lang="en-US" sz="1600" dirty="0" err="1" smtClean="0">
                <a:latin typeface="Arial Narrow" panose="020B0606020202030204" pitchFamily="34" charset="0"/>
              </a:rPr>
              <a:t>ms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62" y="5715259"/>
            <a:ext cx="1908538" cy="76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407027"/>
            <a:ext cx="5638799" cy="2941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" y="1447800"/>
            <a:ext cx="1974636" cy="27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4191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3600" dirty="0" smtClean="0"/>
              <a:t>NSTX-U mission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Research highlights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Progress on next-step ST concepts</a:t>
            </a:r>
          </a:p>
          <a:p>
            <a:pPr>
              <a:lnSpc>
                <a:spcPct val="170000"/>
              </a:lnSpc>
            </a:pPr>
            <a:r>
              <a:rPr lang="en-US" sz="3600" dirty="0" smtClean="0"/>
              <a:t>Summary</a:t>
            </a:r>
            <a:endParaRPr lang="en-US" sz="3600" dirty="0" smtClean="0"/>
          </a:p>
          <a:p>
            <a:pPr>
              <a:lnSpc>
                <a:spcPct val="17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101947"/>
            <a:ext cx="2604462" cy="5384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5181600" cy="4876800"/>
          </a:xfrm>
        </p:spPr>
        <p:txBody>
          <a:bodyPr>
            <a:noAutofit/>
          </a:bodyPr>
          <a:lstStyle/>
          <a:p>
            <a:r>
              <a:rPr lang="en-US" dirty="0" smtClean="0"/>
              <a:t>ITG unstable R&gt;135 cm, </a:t>
            </a:r>
            <a:r>
              <a:rPr lang="en-US" dirty="0"/>
              <a:t>propagates in ion </a:t>
            </a:r>
            <a:r>
              <a:rPr lang="en-US" dirty="0" smtClean="0"/>
              <a:t>direction</a:t>
            </a:r>
          </a:p>
          <a:p>
            <a:pPr lvl="1"/>
            <a:r>
              <a:rPr lang="en-US" sz="2000" dirty="0" smtClean="0"/>
              <a:t>Propagation direction consistent with BES ion mode (need to consider Doppler shift, although also in ion direction)</a:t>
            </a:r>
          </a:p>
          <a:p>
            <a:endParaRPr lang="en-US" sz="1600" dirty="0"/>
          </a:p>
          <a:p>
            <a:r>
              <a:rPr lang="en-US" dirty="0" smtClean="0"/>
              <a:t>MTM also unstable R&gt;127 cm, propagates </a:t>
            </a:r>
            <a:r>
              <a:rPr lang="en-US" dirty="0"/>
              <a:t>in electron </a:t>
            </a:r>
            <a:r>
              <a:rPr lang="en-US" dirty="0" smtClean="0"/>
              <a:t>direction</a:t>
            </a:r>
          </a:p>
          <a:p>
            <a:pPr lvl="1"/>
            <a:r>
              <a:rPr lang="en-US" sz="2000" dirty="0"/>
              <a:t>Surprised to find MTM </a:t>
            </a:r>
            <a:r>
              <a:rPr lang="en-US" sz="2000" dirty="0" smtClean="0"/>
              <a:t>unstable </a:t>
            </a:r>
            <a:r>
              <a:rPr lang="en-US" sz="2000" dirty="0" smtClean="0">
                <a:sym typeface="Symbol"/>
              </a:rPr>
              <a:t></a:t>
            </a:r>
            <a:r>
              <a:rPr lang="en-US" sz="2000" dirty="0" smtClean="0"/>
              <a:t> sufficient beta (4.1%) and large </a:t>
            </a:r>
            <a:r>
              <a:rPr lang="en-US" sz="2000" dirty="0" err="1"/>
              <a:t>collisionality</a:t>
            </a:r>
            <a:r>
              <a:rPr lang="en-US" sz="2000" dirty="0"/>
              <a:t> enhances </a:t>
            </a:r>
            <a:r>
              <a:rPr lang="en-US" sz="2000" dirty="0" smtClean="0"/>
              <a:t>MTM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At ion scales (</a:t>
            </a:r>
            <a:r>
              <a:rPr lang="en-US" sz="2800" dirty="0" err="1" smtClean="0"/>
              <a:t>k</a:t>
            </a:r>
            <a:r>
              <a:rPr lang="en-US" sz="2800" baseline="-25000" dirty="0" err="1" smtClean="0">
                <a:latin typeface="Symbol" panose="05050102010706020507" pitchFamily="18" charset="2"/>
              </a:rPr>
              <a:t>q</a:t>
            </a:r>
            <a:r>
              <a:rPr lang="en-US" sz="2800" dirty="0" err="1" smtClean="0">
                <a:latin typeface="Symbol" panose="05050102010706020507" pitchFamily="18" charset="2"/>
              </a:rPr>
              <a:t>r</a:t>
            </a:r>
            <a:r>
              <a:rPr lang="en-US" sz="2800" baseline="-25000" dirty="0" err="1" smtClean="0"/>
              <a:t>s</a:t>
            </a:r>
            <a:r>
              <a:rPr lang="en-US" sz="2800" dirty="0" smtClean="0"/>
              <a:t>&lt;1), linear GYRO* simulations predict unstable spectra of ITG and </a:t>
            </a:r>
            <a:r>
              <a:rPr lang="en-US" sz="2800" dirty="0" err="1" smtClean="0"/>
              <a:t>microtearing</a:t>
            </a:r>
            <a:r>
              <a:rPr lang="en-US" sz="2800" dirty="0" smtClean="0"/>
              <a:t> modes (MTM)</a:t>
            </a:r>
            <a:endParaRPr lang="en-US" sz="2800" dirty="0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5384" y="6172200"/>
            <a:ext cx="23268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0" dirty="0" smtClean="0">
                <a:solidFill>
                  <a:srgbClr val="1822CD"/>
                </a:solidFill>
                <a:latin typeface="Helvetica" pitchFamily="34" charset="0"/>
              </a:rPr>
              <a:t>*GYRO (</a:t>
            </a:r>
            <a:r>
              <a:rPr lang="en-US" altLang="en-US" sz="1100" i="0" dirty="0">
                <a:solidFill>
                  <a:srgbClr val="1822CD"/>
                </a:solidFill>
                <a:latin typeface="Helvetica" pitchFamily="34" charset="0"/>
              </a:rPr>
              <a:t>Candy, Waltz, 2003</a:t>
            </a:r>
            <a:r>
              <a:rPr lang="en-US" altLang="en-US" sz="1100" i="0" dirty="0" smtClean="0">
                <a:solidFill>
                  <a:srgbClr val="1822CD"/>
                </a:solidFill>
                <a:latin typeface="Helvetica" pitchFamily="34" charset="0"/>
              </a:rPr>
              <a:t>)</a:t>
            </a:r>
            <a:endParaRPr lang="en-US" altLang="en-US" sz="1100" b="0" i="0" dirty="0">
              <a:solidFill>
                <a:srgbClr val="1822CD"/>
              </a:solidFill>
              <a:latin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5609" y="1406747"/>
            <a:ext cx="9292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033CC"/>
                </a:solidFill>
              </a:rPr>
              <a:t>e-direction</a:t>
            </a:r>
            <a:endParaRPr lang="en-US" sz="9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3324" y="3032347"/>
            <a:ext cx="8872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 smtClean="0">
                <a:solidFill>
                  <a:srgbClr val="0033CC"/>
                </a:solidFill>
              </a:rPr>
              <a:t>i</a:t>
            </a:r>
            <a:r>
              <a:rPr lang="en-US" sz="900" b="1" dirty="0" smtClean="0">
                <a:solidFill>
                  <a:srgbClr val="0033CC"/>
                </a:solidFill>
              </a:rPr>
              <a:t>-direction</a:t>
            </a:r>
            <a:endParaRPr lang="en-US" sz="9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4924" y="3032348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ITG</a:t>
            </a:r>
            <a:endParaRPr lang="en-US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190124" y="1586453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MTM</a:t>
            </a:r>
            <a:endParaRPr lang="en-US" sz="1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5" t="8967" b="58781"/>
          <a:stretch/>
        </p:blipFill>
        <p:spPr>
          <a:xfrm>
            <a:off x="7723526" y="1066800"/>
            <a:ext cx="1420474" cy="16607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835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Same NSTX-U L-modes:  Nonlinear ETG simulations give significant transport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(R=129-140 cm, r/a=0.47-0.67)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7160" y="5518587"/>
            <a:ext cx="15504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smtClean="0">
                <a:solidFill>
                  <a:srgbClr val="FF0000"/>
                </a:solidFill>
                <a:sym typeface="Symbol"/>
              </a:rPr>
              <a:t> 0.45 0.55 0.65 0.75 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447800"/>
            <a:ext cx="4953000" cy="480060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e,etg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large enough to account for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e,exp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=Z</a:t>
            </a:r>
            <a:r>
              <a:rPr 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eff,c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(VB Z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lower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e,etg</a:t>
            </a:r>
            <a:endParaRPr 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/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high-k microwave scattering diagnostic (for 20** run) will be ideal for probing region of ETG turbulence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May require multiscale simulations for validation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1447800"/>
            <a:ext cx="3886201" cy="4313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6019800"/>
            <a:ext cx="538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See W.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Guttenfelder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presentation for more details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Scenario Development 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Stability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 marL="573088" lvl="1" indent="-344488"/>
            <a:r>
              <a:rPr lang="en-US" sz="2800" dirty="0" smtClean="0"/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9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Explored fast-ion behavior with original and new NBI via beam blips with different NBI energies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5334000"/>
            <a:ext cx="4457701" cy="685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latin typeface="Arial Narrow" panose="020B0606020202030204" pitchFamily="34" charset="0"/>
              </a:rPr>
              <a:t>Good agreement between </a:t>
            </a: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neutron measurement </a:t>
            </a:r>
            <a:r>
              <a:rPr lang="en-US" sz="2400" dirty="0" smtClean="0">
                <a:latin typeface="Arial Narrow" panose="020B0606020202030204" pitchFamily="34" charset="0"/>
              </a:rPr>
              <a:t>and </a:t>
            </a:r>
            <a:r>
              <a:rPr lang="en-US" sz="24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TRANSP prediction</a:t>
            </a:r>
            <a:endParaRPr lang="en-US" sz="24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257800" y="5334000"/>
            <a:ext cx="3581400" cy="685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latin typeface="Arial Narrow" panose="020B0606020202030204" pitchFamily="34" charset="0"/>
              </a:rPr>
              <a:t>~20% discrepancy between </a:t>
            </a: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data </a:t>
            </a:r>
            <a:r>
              <a:rPr lang="en-US" sz="2400" dirty="0" smtClean="0">
                <a:latin typeface="Arial Narrow" panose="020B0606020202030204" pitchFamily="34" charset="0"/>
              </a:rPr>
              <a:t>and </a:t>
            </a:r>
            <a:r>
              <a:rPr lang="en-US" sz="24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TRANSP predictions</a:t>
            </a:r>
            <a:endParaRPr lang="en-US" sz="24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0" y="1447800"/>
            <a:ext cx="8991600" cy="3826069"/>
            <a:chOff x="76200" y="990631"/>
            <a:chExt cx="8991600" cy="4343369"/>
          </a:xfrm>
        </p:grpSpPr>
        <p:sp>
          <p:nvSpPr>
            <p:cNvPr id="5" name="object 2"/>
            <p:cNvSpPr/>
            <p:nvPr/>
          </p:nvSpPr>
          <p:spPr>
            <a:xfrm>
              <a:off x="76200" y="990631"/>
              <a:ext cx="5410200" cy="43433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/>
            <p:cNvSpPr txBox="1"/>
            <p:nvPr/>
          </p:nvSpPr>
          <p:spPr>
            <a:xfrm>
              <a:off x="685800" y="3850723"/>
              <a:ext cx="1524000" cy="314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800" b="1" dirty="0" smtClean="0">
                  <a:latin typeface="Arial"/>
                  <a:cs typeface="Arial"/>
                </a:rPr>
                <a:t>N</a:t>
              </a:r>
              <a:r>
                <a:rPr sz="1800" b="1" dirty="0" smtClean="0">
                  <a:latin typeface="Arial"/>
                  <a:cs typeface="Arial"/>
                </a:rPr>
                <a:t>eutron</a:t>
              </a:r>
              <a:r>
                <a:rPr lang="en-US" sz="1800" b="1" dirty="0" smtClean="0">
                  <a:latin typeface="Arial"/>
                  <a:cs typeface="Arial"/>
                </a:rPr>
                <a:t> rate</a:t>
              </a:r>
              <a:endParaRPr sz="1800" dirty="0">
                <a:latin typeface="Arial"/>
                <a:cs typeface="Arial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7800" y="5105431"/>
              <a:ext cx="3048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bject 2"/>
            <p:cNvSpPr/>
            <p:nvPr/>
          </p:nvSpPr>
          <p:spPr>
            <a:xfrm>
              <a:off x="5257800" y="1066831"/>
              <a:ext cx="3810000" cy="42419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6"/>
          <p:cNvSpPr txBox="1"/>
          <p:nvPr/>
        </p:nvSpPr>
        <p:spPr>
          <a:xfrm>
            <a:off x="152400" y="6093023"/>
            <a:ext cx="8915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241300" algn="l"/>
              </a:tabLst>
            </a:pPr>
            <a:r>
              <a:rPr lang="en-US" sz="2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Exploring possible causes, including NBI source energy split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1053259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85keV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7999" y="1053258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65keV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008888"/>
            <a:ext cx="5486399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36862"/>
            <a:ext cx="914400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90000"/>
              </a:lnSpc>
            </a:pPr>
            <a:r>
              <a:rPr lang="en-US" sz="3200" spc="-5" dirty="0" smtClean="0"/>
              <a:t>Agreement improved for </a:t>
            </a:r>
            <a:r>
              <a:rPr sz="3200" spc="-25" dirty="0" err="1" smtClean="0"/>
              <a:t>E</a:t>
            </a:r>
            <a:r>
              <a:rPr sz="3200" spc="-37" baseline="-21021" dirty="0" err="1" smtClean="0"/>
              <a:t>inj</a:t>
            </a:r>
            <a:r>
              <a:rPr lang="en-US" sz="3200" spc="-37" baseline="-21021" dirty="0" smtClean="0"/>
              <a:t> </a:t>
            </a:r>
            <a:r>
              <a:rPr sz="3200" spc="-25" dirty="0" smtClean="0"/>
              <a:t>=</a:t>
            </a:r>
            <a:r>
              <a:rPr lang="en-US" sz="3200" spc="-25" dirty="0" smtClean="0"/>
              <a:t> </a:t>
            </a:r>
            <a:r>
              <a:rPr sz="3200" spc="-25" dirty="0" smtClean="0"/>
              <a:t>65keV</a:t>
            </a:r>
            <a:r>
              <a:rPr lang="en-US" sz="3200" spc="-25" dirty="0"/>
              <a:t> </a:t>
            </a:r>
            <a:r>
              <a:rPr lang="en-US" sz="3200" spc="-25" dirty="0" smtClean="0"/>
              <a:t/>
            </a:r>
            <a:br>
              <a:rPr lang="en-US" sz="3200" spc="-25" dirty="0" smtClean="0"/>
            </a:br>
            <a:r>
              <a:rPr lang="en-US" sz="3200" spc="-25" dirty="0" smtClean="0"/>
              <a:t>using small anomalous fast-ion diffusion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5638800" y="1905109"/>
            <a:ext cx="3352800" cy="4190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spc="-5" dirty="0">
                <a:latin typeface="Arial"/>
                <a:cs typeface="Arial"/>
              </a:rPr>
              <a:t>TRANSP decay time gets reasonable  agreement with data when a small anomalous  fast ion diffusivity (D</a:t>
            </a:r>
            <a:r>
              <a:rPr sz="2400" spc="-7" baseline="-20833" dirty="0">
                <a:latin typeface="Arial"/>
                <a:cs typeface="Arial"/>
              </a:rPr>
              <a:t>af</a:t>
            </a:r>
            <a:r>
              <a:rPr sz="2400" spc="-5" dirty="0">
                <a:latin typeface="Arial"/>
                <a:cs typeface="Arial"/>
              </a:rPr>
              <a:t>=0.3m</a:t>
            </a:r>
            <a:r>
              <a:rPr sz="2400" spc="-7" baseline="25462" dirty="0">
                <a:latin typeface="Arial"/>
                <a:cs typeface="Arial"/>
              </a:rPr>
              <a:t>2</a:t>
            </a:r>
            <a:r>
              <a:rPr sz="2400" spc="-5" dirty="0">
                <a:latin typeface="Arial"/>
                <a:cs typeface="Arial"/>
              </a:rPr>
              <a:t>/s) is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used</a:t>
            </a:r>
            <a:endParaRPr sz="2400" dirty="0">
              <a:latin typeface="Arial"/>
              <a:cs typeface="Arial"/>
            </a:endParaRPr>
          </a:p>
          <a:p>
            <a:pPr marL="298450" marR="60960" indent="-28575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endParaRPr lang="en-US" sz="2400" spc="-5" dirty="0" smtClean="0">
              <a:solidFill>
                <a:srgbClr val="0000FF"/>
              </a:solidFill>
              <a:latin typeface="Wingdings"/>
              <a:cs typeface="Wingdings"/>
            </a:endParaRPr>
          </a:p>
          <a:p>
            <a:pPr marL="298450" marR="60960" indent="-28575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sz="2400" spc="-5" dirty="0" smtClean="0">
                <a:solidFill>
                  <a:srgbClr val="0000FF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Beam ion behavior is still close to classical  theory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12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Tangential 2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neutral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suppresses Global Alfven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Eigenmode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(GAE) – consistent with simulation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fort20_47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52600"/>
            <a:ext cx="3622552" cy="2723720"/>
          </a:xfrm>
          <a:prstGeom prst="rect">
            <a:avLst/>
          </a:prstGeom>
        </p:spPr>
      </p:pic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6475948" y="4411468"/>
            <a:ext cx="686852" cy="4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kumimoji="0" lang="en-US" sz="20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ci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4267200" y="1219200"/>
            <a:ext cx="4800600" cy="7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HYM code simulation of  #204707, n=10</a:t>
            </a:r>
          </a:p>
          <a:p>
            <a:pPr algn="ctr" fontAlgn="base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000" b="1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|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5486400" y="2133600"/>
            <a:ext cx="167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 outboard NBI (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t=0.44s)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376272" y="3286210"/>
            <a:ext cx="1700928" cy="59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With outboard NBI (t=0.47s)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077" y="6019800"/>
            <a:ext cx="8991600" cy="4524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tIns="91440" bIns="457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in PRL in June 2017 - E. Fredrickson et al.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" y="1218287"/>
            <a:ext cx="3798498" cy="480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3"/>
          <p:cNvSpPr>
            <a:spLocks noChangeArrowheads="1"/>
          </p:cNvSpPr>
          <p:nvPr/>
        </p:nvSpPr>
        <p:spPr bwMode="auto">
          <a:xfrm rot="16200000" flipH="1">
            <a:off x="7154374" y="4563573"/>
            <a:ext cx="550253" cy="381000"/>
          </a:xfrm>
          <a:prstGeom prst="leftArrow">
            <a:avLst>
              <a:gd name="adj1" fmla="val 60450"/>
              <a:gd name="adj2" fmla="val 50000"/>
            </a:avLst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96264" y="4837837"/>
            <a:ext cx="5171536" cy="8032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Ins="0" bIns="91440">
            <a:spAutoFit/>
          </a:bodyPr>
          <a:lstStyle/>
          <a:p>
            <a:pPr marL="112713" indent="-1127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HYM code: growth </a:t>
            </a:r>
            <a:r>
              <a:rPr lang="en-US" sz="16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n=10 counter-GAE 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1</a:t>
            </a:r>
            <a:r>
              <a:rPr lang="en-US" sz="1600" kern="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12713" indent="-1127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HYM: suppression 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n=10 counter-GAE by 2</a:t>
            </a:r>
            <a:r>
              <a:rPr lang="en-US" sz="1600" kern="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dirty="0">
              <a:solidFill>
                <a:srgbClr val="0000FF"/>
              </a:solidFill>
            </a:endParaRPr>
          </a:p>
          <a:p>
            <a:pPr marL="112713" indent="-1127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Most unstable </a:t>
            </a:r>
            <a:r>
              <a:rPr lang="en-US" sz="1600" i="1" kern="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-number, mode </a:t>
            </a:r>
            <a:r>
              <a:rPr lang="en-US" sz="1600" b="1" kern="0" dirty="0" smtClean="0"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consistent with HYM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64731" y="5650468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See E.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Belova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presentation for more details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Analytic </a:t>
            </a:r>
            <a:r>
              <a:rPr lang="en-US" sz="3600" dirty="0" smtClean="0"/>
              <a:t>theory providing insight </a:t>
            </a:r>
            <a:br>
              <a:rPr lang="en-US" sz="3600" dirty="0" smtClean="0"/>
            </a:br>
            <a:r>
              <a:rPr lang="en-US" sz="3600" dirty="0" smtClean="0"/>
              <a:t>into HYM simulations of GAE stability</a:t>
            </a:r>
            <a:endParaRPr lang="en-US" sz="3600" dirty="0"/>
          </a:p>
        </p:txBody>
      </p:sp>
      <p:sp>
        <p:nvSpPr>
          <p:cNvPr id="4" name="object 2"/>
          <p:cNvSpPr txBox="1"/>
          <p:nvPr/>
        </p:nvSpPr>
        <p:spPr>
          <a:xfrm>
            <a:off x="154939" y="1130299"/>
            <a:ext cx="3686810" cy="598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ts val="2300"/>
              </a:lnSpc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Fast ions can be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stabilizing/  destabilizing</a:t>
            </a:r>
            <a:r>
              <a:rPr sz="2200" spc="-10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depending: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65445" y="1711837"/>
            <a:ext cx="1205865" cy="930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6400"/>
              </a:lnSpc>
              <a:tabLst>
                <a:tab pos="1115060" algn="l"/>
              </a:tabLst>
            </a:pPr>
            <a:r>
              <a:rPr sz="2200" dirty="0">
                <a:solidFill>
                  <a:srgbClr val="0000FF"/>
                </a:solidFill>
                <a:latin typeface="Arial"/>
                <a:cs typeface="Arial"/>
              </a:rPr>
              <a:t>Stable	</a:t>
            </a:r>
            <a:r>
              <a:rPr sz="2200" dirty="0">
                <a:latin typeface="Arial"/>
                <a:cs typeface="Arial"/>
              </a:rPr>
              <a:t>:  </a:t>
            </a:r>
            <a:r>
              <a:rPr sz="2200" dirty="0">
                <a:solidFill>
                  <a:srgbClr val="FF0000"/>
                </a:solidFill>
                <a:latin typeface="Arial"/>
                <a:cs typeface="Arial"/>
              </a:rPr>
              <a:t>Unstabl</a:t>
            </a:r>
            <a:r>
              <a:rPr sz="2200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200" dirty="0">
                <a:latin typeface="Arial"/>
                <a:cs typeface="Arial"/>
              </a:rPr>
              <a:t>: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154939" y="2748279"/>
            <a:ext cx="4075429" cy="366649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41300" marR="82550" indent="-228600" algn="just">
              <a:lnSpc>
                <a:spcPct val="89000"/>
              </a:lnSpc>
              <a:spcBef>
                <a:spcPts val="290"/>
              </a:spcBef>
              <a:buChar char="•"/>
              <a:tabLst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Resonant outboard beam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ions  with pitch &gt; 0.9 have small </a:t>
            </a:r>
            <a:r>
              <a:rPr sz="2200" dirty="0">
                <a:latin typeface="Symbol"/>
                <a:cs typeface="Symbol"/>
              </a:rPr>
              <a:t></a:t>
            </a:r>
            <a:r>
              <a:rPr sz="2175" baseline="-21072" dirty="0">
                <a:latin typeface="Symbol"/>
                <a:cs typeface="Symbol"/>
              </a:rPr>
              <a:t></a:t>
            </a:r>
            <a:r>
              <a:rPr sz="2200" dirty="0">
                <a:latin typeface="Arial"/>
                <a:cs typeface="Arial"/>
              </a:rPr>
              <a:t>,  are stabilizing by this</a:t>
            </a:r>
            <a:r>
              <a:rPr sz="2200" spc="-90" dirty="0">
                <a:latin typeface="Arial"/>
                <a:cs typeface="Arial"/>
              </a:rPr>
              <a:t> </a:t>
            </a:r>
            <a:r>
              <a:rPr sz="2200" spc="-25" dirty="0">
                <a:latin typeface="Arial"/>
                <a:cs typeface="Arial"/>
              </a:rPr>
              <a:t>theory.</a:t>
            </a:r>
            <a:endParaRPr sz="2200" dirty="0">
              <a:latin typeface="Arial"/>
              <a:cs typeface="Arial"/>
            </a:endParaRPr>
          </a:p>
          <a:p>
            <a:pPr marL="241300" marR="5080" indent="-228600">
              <a:lnSpc>
                <a:spcPct val="90200"/>
              </a:lnSpc>
              <a:spcBef>
                <a:spcPts val="121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Estimates based on dispersion  relation and resonant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condition  suggest that 65keV outboard  beam ions might be just  marginal to reach resonant  condition.</a:t>
            </a:r>
          </a:p>
          <a:p>
            <a:pPr marL="241300" marR="57785" indent="-228600">
              <a:lnSpc>
                <a:spcPts val="2400"/>
              </a:lnSpc>
              <a:spcBef>
                <a:spcPts val="1135"/>
              </a:spcBef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latin typeface="Arial"/>
                <a:cs typeface="Arial"/>
              </a:rPr>
              <a:t>NSTX (low field) parameter  regime </a:t>
            </a:r>
            <a:r>
              <a:rPr sz="2200" i="1" dirty="0">
                <a:latin typeface="Arial"/>
                <a:cs typeface="Arial"/>
              </a:rPr>
              <a:t>might </a:t>
            </a:r>
            <a:r>
              <a:rPr sz="2200" dirty="0">
                <a:latin typeface="Arial"/>
                <a:cs typeface="Arial"/>
              </a:rPr>
              <a:t>be very</a:t>
            </a:r>
            <a:r>
              <a:rPr sz="2200" spc="-1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different.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5101104" y="1839225"/>
            <a:ext cx="1858417" cy="3454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7109151" y="1821949"/>
            <a:ext cx="1857375" cy="3460750"/>
          </a:xfrm>
          <a:custGeom>
            <a:avLst/>
            <a:gdLst/>
            <a:ahLst/>
            <a:cxnLst/>
            <a:rect l="l" t="t" r="r" b="b"/>
            <a:pathLst>
              <a:path w="1857375" h="3460750">
                <a:moveTo>
                  <a:pt x="1857027" y="1112219"/>
                </a:moveTo>
                <a:lnTo>
                  <a:pt x="187641" y="1112219"/>
                </a:lnTo>
                <a:lnTo>
                  <a:pt x="207432" y="1092591"/>
                </a:lnTo>
                <a:lnTo>
                  <a:pt x="240422" y="1027164"/>
                </a:lnTo>
                <a:lnTo>
                  <a:pt x="260216" y="955200"/>
                </a:lnTo>
                <a:lnTo>
                  <a:pt x="263517" y="935573"/>
                </a:lnTo>
                <a:lnTo>
                  <a:pt x="273411" y="889773"/>
                </a:lnTo>
                <a:lnTo>
                  <a:pt x="237122" y="817810"/>
                </a:lnTo>
                <a:lnTo>
                  <a:pt x="263517" y="791636"/>
                </a:lnTo>
                <a:lnTo>
                  <a:pt x="339387" y="765463"/>
                </a:lnTo>
                <a:lnTo>
                  <a:pt x="345983" y="752382"/>
                </a:lnTo>
                <a:lnTo>
                  <a:pt x="339387" y="726208"/>
                </a:lnTo>
                <a:lnTo>
                  <a:pt x="312997" y="680419"/>
                </a:lnTo>
                <a:lnTo>
                  <a:pt x="339387" y="628073"/>
                </a:lnTo>
                <a:lnTo>
                  <a:pt x="349284" y="614991"/>
                </a:lnTo>
                <a:lnTo>
                  <a:pt x="339387" y="601910"/>
                </a:lnTo>
                <a:lnTo>
                  <a:pt x="322894" y="543027"/>
                </a:lnTo>
                <a:lnTo>
                  <a:pt x="339387" y="516854"/>
                </a:lnTo>
                <a:lnTo>
                  <a:pt x="378973" y="477600"/>
                </a:lnTo>
                <a:lnTo>
                  <a:pt x="415256" y="431800"/>
                </a:lnTo>
                <a:lnTo>
                  <a:pt x="428456" y="405636"/>
                </a:lnTo>
                <a:lnTo>
                  <a:pt x="438350" y="340208"/>
                </a:lnTo>
                <a:lnTo>
                  <a:pt x="415256" y="314036"/>
                </a:lnTo>
                <a:lnTo>
                  <a:pt x="388870" y="268245"/>
                </a:lnTo>
                <a:lnTo>
                  <a:pt x="415256" y="248619"/>
                </a:lnTo>
                <a:lnTo>
                  <a:pt x="484531" y="202819"/>
                </a:lnTo>
                <a:lnTo>
                  <a:pt x="491128" y="196273"/>
                </a:lnTo>
                <a:lnTo>
                  <a:pt x="567004" y="163564"/>
                </a:lnTo>
                <a:lnTo>
                  <a:pt x="642874" y="143936"/>
                </a:lnTo>
                <a:lnTo>
                  <a:pt x="679159" y="130854"/>
                </a:lnTo>
                <a:lnTo>
                  <a:pt x="718745" y="117763"/>
                </a:lnTo>
                <a:lnTo>
                  <a:pt x="794619" y="85054"/>
                </a:lnTo>
                <a:lnTo>
                  <a:pt x="870491" y="78508"/>
                </a:lnTo>
                <a:lnTo>
                  <a:pt x="893584" y="65427"/>
                </a:lnTo>
                <a:lnTo>
                  <a:pt x="946362" y="39254"/>
                </a:lnTo>
                <a:lnTo>
                  <a:pt x="1022236" y="13091"/>
                </a:lnTo>
                <a:lnTo>
                  <a:pt x="1098108" y="0"/>
                </a:lnTo>
                <a:lnTo>
                  <a:pt x="1173977" y="0"/>
                </a:lnTo>
                <a:lnTo>
                  <a:pt x="1249853" y="6545"/>
                </a:lnTo>
                <a:lnTo>
                  <a:pt x="1322425" y="65427"/>
                </a:lnTo>
                <a:lnTo>
                  <a:pt x="1325725" y="65427"/>
                </a:lnTo>
                <a:lnTo>
                  <a:pt x="1375206" y="130854"/>
                </a:lnTo>
                <a:lnTo>
                  <a:pt x="1391699" y="202819"/>
                </a:lnTo>
                <a:lnTo>
                  <a:pt x="1401594" y="228991"/>
                </a:lnTo>
                <a:lnTo>
                  <a:pt x="1424689" y="268245"/>
                </a:lnTo>
                <a:lnTo>
                  <a:pt x="1470870" y="340208"/>
                </a:lnTo>
                <a:lnTo>
                  <a:pt x="1477472" y="340208"/>
                </a:lnTo>
                <a:lnTo>
                  <a:pt x="1553342" y="386010"/>
                </a:lnTo>
                <a:lnTo>
                  <a:pt x="1592927" y="405636"/>
                </a:lnTo>
                <a:lnTo>
                  <a:pt x="1629213" y="425264"/>
                </a:lnTo>
                <a:lnTo>
                  <a:pt x="1672098" y="477600"/>
                </a:lnTo>
                <a:lnTo>
                  <a:pt x="1705088" y="510308"/>
                </a:lnTo>
                <a:lnTo>
                  <a:pt x="1757865" y="543027"/>
                </a:lnTo>
                <a:lnTo>
                  <a:pt x="1780957" y="556108"/>
                </a:lnTo>
                <a:lnTo>
                  <a:pt x="1857027" y="556108"/>
                </a:lnTo>
                <a:lnTo>
                  <a:pt x="1857027" y="1112219"/>
                </a:lnTo>
                <a:close/>
              </a:path>
              <a:path w="1857375" h="3460750">
                <a:moveTo>
                  <a:pt x="1857027" y="556108"/>
                </a:moveTo>
                <a:lnTo>
                  <a:pt x="1780957" y="556108"/>
                </a:lnTo>
                <a:lnTo>
                  <a:pt x="1857027" y="495302"/>
                </a:lnTo>
                <a:lnTo>
                  <a:pt x="1857027" y="556108"/>
                </a:lnTo>
                <a:close/>
              </a:path>
              <a:path w="1857375" h="3460750">
                <a:moveTo>
                  <a:pt x="3202" y="3460752"/>
                </a:moveTo>
                <a:lnTo>
                  <a:pt x="0" y="1568452"/>
                </a:lnTo>
                <a:lnTo>
                  <a:pt x="35899" y="1498219"/>
                </a:lnTo>
                <a:lnTo>
                  <a:pt x="108469" y="1432791"/>
                </a:lnTo>
                <a:lnTo>
                  <a:pt x="111770" y="1426255"/>
                </a:lnTo>
                <a:lnTo>
                  <a:pt x="115072" y="1367373"/>
                </a:lnTo>
                <a:lnTo>
                  <a:pt x="111770" y="1347745"/>
                </a:lnTo>
                <a:lnTo>
                  <a:pt x="91977" y="1295400"/>
                </a:lnTo>
                <a:lnTo>
                  <a:pt x="111770" y="1229982"/>
                </a:lnTo>
                <a:lnTo>
                  <a:pt x="154655" y="1164554"/>
                </a:lnTo>
                <a:lnTo>
                  <a:pt x="111770" y="1092591"/>
                </a:lnTo>
                <a:lnTo>
                  <a:pt x="118366" y="1092591"/>
                </a:lnTo>
                <a:lnTo>
                  <a:pt x="187641" y="1112219"/>
                </a:lnTo>
                <a:lnTo>
                  <a:pt x="1857027" y="1112219"/>
                </a:lnTo>
                <a:lnTo>
                  <a:pt x="1857027" y="3403602"/>
                </a:lnTo>
                <a:lnTo>
                  <a:pt x="3202" y="3460752"/>
                </a:lnTo>
                <a:close/>
              </a:path>
            </a:pathLst>
          </a:custGeom>
          <a:solidFill>
            <a:srgbClr val="FFD6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/>
        </p:nvSpPr>
        <p:spPr>
          <a:xfrm>
            <a:off x="7109151" y="1821949"/>
            <a:ext cx="1857375" cy="3460750"/>
          </a:xfrm>
          <a:custGeom>
            <a:avLst/>
            <a:gdLst/>
            <a:ahLst/>
            <a:cxnLst/>
            <a:rect l="l" t="t" r="r" b="b"/>
            <a:pathLst>
              <a:path w="1857375" h="3460750">
                <a:moveTo>
                  <a:pt x="3202" y="3460752"/>
                </a:moveTo>
                <a:lnTo>
                  <a:pt x="0" y="1568452"/>
                </a:lnTo>
                <a:lnTo>
                  <a:pt x="35899" y="1498219"/>
                </a:lnTo>
                <a:lnTo>
                  <a:pt x="108469" y="1432791"/>
                </a:lnTo>
                <a:lnTo>
                  <a:pt x="111770" y="1426255"/>
                </a:lnTo>
                <a:lnTo>
                  <a:pt x="115072" y="1367373"/>
                </a:lnTo>
                <a:lnTo>
                  <a:pt x="111770" y="1347745"/>
                </a:lnTo>
                <a:lnTo>
                  <a:pt x="91977" y="1295400"/>
                </a:lnTo>
                <a:lnTo>
                  <a:pt x="111770" y="1229982"/>
                </a:lnTo>
                <a:lnTo>
                  <a:pt x="154655" y="1164554"/>
                </a:lnTo>
                <a:lnTo>
                  <a:pt x="111770" y="1092591"/>
                </a:lnTo>
                <a:lnTo>
                  <a:pt x="108469" y="1092591"/>
                </a:lnTo>
                <a:lnTo>
                  <a:pt x="118366" y="1092591"/>
                </a:lnTo>
                <a:lnTo>
                  <a:pt x="187641" y="1112219"/>
                </a:lnTo>
                <a:lnTo>
                  <a:pt x="207432" y="1092591"/>
                </a:lnTo>
                <a:lnTo>
                  <a:pt x="240422" y="1027164"/>
                </a:lnTo>
                <a:lnTo>
                  <a:pt x="260216" y="955200"/>
                </a:lnTo>
                <a:lnTo>
                  <a:pt x="263517" y="935573"/>
                </a:lnTo>
                <a:lnTo>
                  <a:pt x="273411" y="889773"/>
                </a:lnTo>
                <a:lnTo>
                  <a:pt x="263517" y="870145"/>
                </a:lnTo>
                <a:lnTo>
                  <a:pt x="237122" y="817810"/>
                </a:lnTo>
                <a:lnTo>
                  <a:pt x="263517" y="791636"/>
                </a:lnTo>
                <a:lnTo>
                  <a:pt x="339387" y="765463"/>
                </a:lnTo>
                <a:lnTo>
                  <a:pt x="345983" y="752382"/>
                </a:lnTo>
                <a:lnTo>
                  <a:pt x="339387" y="726208"/>
                </a:lnTo>
                <a:lnTo>
                  <a:pt x="312997" y="680419"/>
                </a:lnTo>
                <a:lnTo>
                  <a:pt x="339387" y="628073"/>
                </a:lnTo>
                <a:lnTo>
                  <a:pt x="349284" y="614991"/>
                </a:lnTo>
                <a:lnTo>
                  <a:pt x="339387" y="601910"/>
                </a:lnTo>
                <a:lnTo>
                  <a:pt x="322894" y="543027"/>
                </a:lnTo>
                <a:lnTo>
                  <a:pt x="339387" y="516854"/>
                </a:lnTo>
                <a:lnTo>
                  <a:pt x="378973" y="477600"/>
                </a:lnTo>
                <a:lnTo>
                  <a:pt x="415256" y="431800"/>
                </a:lnTo>
                <a:lnTo>
                  <a:pt x="428456" y="405636"/>
                </a:lnTo>
                <a:lnTo>
                  <a:pt x="438350" y="340208"/>
                </a:lnTo>
                <a:lnTo>
                  <a:pt x="415256" y="314036"/>
                </a:lnTo>
                <a:lnTo>
                  <a:pt x="388870" y="268245"/>
                </a:lnTo>
                <a:lnTo>
                  <a:pt x="415256" y="248619"/>
                </a:lnTo>
                <a:lnTo>
                  <a:pt x="484531" y="202819"/>
                </a:lnTo>
                <a:lnTo>
                  <a:pt x="491128" y="196273"/>
                </a:lnTo>
                <a:lnTo>
                  <a:pt x="567004" y="163564"/>
                </a:lnTo>
                <a:lnTo>
                  <a:pt x="642874" y="143936"/>
                </a:lnTo>
                <a:lnTo>
                  <a:pt x="679159" y="130854"/>
                </a:lnTo>
                <a:lnTo>
                  <a:pt x="718745" y="117763"/>
                </a:lnTo>
                <a:lnTo>
                  <a:pt x="794619" y="85054"/>
                </a:lnTo>
                <a:lnTo>
                  <a:pt x="870491" y="78508"/>
                </a:lnTo>
                <a:lnTo>
                  <a:pt x="893584" y="65427"/>
                </a:lnTo>
                <a:lnTo>
                  <a:pt x="946362" y="39254"/>
                </a:lnTo>
                <a:lnTo>
                  <a:pt x="1022236" y="13091"/>
                </a:lnTo>
                <a:lnTo>
                  <a:pt x="1098108" y="0"/>
                </a:lnTo>
                <a:lnTo>
                  <a:pt x="1173977" y="0"/>
                </a:lnTo>
                <a:lnTo>
                  <a:pt x="1249853" y="6545"/>
                </a:lnTo>
                <a:lnTo>
                  <a:pt x="1322425" y="65427"/>
                </a:lnTo>
                <a:lnTo>
                  <a:pt x="1325725" y="65427"/>
                </a:lnTo>
                <a:lnTo>
                  <a:pt x="1375206" y="130854"/>
                </a:lnTo>
                <a:lnTo>
                  <a:pt x="1391699" y="202819"/>
                </a:lnTo>
                <a:lnTo>
                  <a:pt x="1401594" y="228991"/>
                </a:lnTo>
                <a:lnTo>
                  <a:pt x="1424689" y="268245"/>
                </a:lnTo>
                <a:lnTo>
                  <a:pt x="1470870" y="340208"/>
                </a:lnTo>
                <a:lnTo>
                  <a:pt x="1477472" y="340208"/>
                </a:lnTo>
                <a:lnTo>
                  <a:pt x="1553342" y="386010"/>
                </a:lnTo>
                <a:lnTo>
                  <a:pt x="1592927" y="405636"/>
                </a:lnTo>
                <a:lnTo>
                  <a:pt x="1629213" y="425264"/>
                </a:lnTo>
                <a:lnTo>
                  <a:pt x="1672098" y="477600"/>
                </a:lnTo>
                <a:lnTo>
                  <a:pt x="1705088" y="510308"/>
                </a:lnTo>
                <a:lnTo>
                  <a:pt x="1757865" y="543027"/>
                </a:lnTo>
                <a:lnTo>
                  <a:pt x="1780957" y="556108"/>
                </a:lnTo>
                <a:lnTo>
                  <a:pt x="1857027" y="495302"/>
                </a:lnTo>
                <a:lnTo>
                  <a:pt x="1857027" y="340360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7108761" y="5230549"/>
            <a:ext cx="1857375" cy="52705"/>
          </a:xfrm>
          <a:custGeom>
            <a:avLst/>
            <a:gdLst/>
            <a:ahLst/>
            <a:cxnLst/>
            <a:rect l="l" t="t" r="r" b="b"/>
            <a:pathLst>
              <a:path w="1857375" h="52704">
                <a:moveTo>
                  <a:pt x="1553731" y="6545"/>
                </a:moveTo>
                <a:lnTo>
                  <a:pt x="1401984" y="6545"/>
                </a:lnTo>
                <a:lnTo>
                  <a:pt x="1477862" y="0"/>
                </a:lnTo>
                <a:lnTo>
                  <a:pt x="1553731" y="6545"/>
                </a:lnTo>
                <a:close/>
              </a:path>
              <a:path w="1857375" h="52704">
                <a:moveTo>
                  <a:pt x="1781347" y="6545"/>
                </a:moveTo>
                <a:lnTo>
                  <a:pt x="1624983" y="6545"/>
                </a:lnTo>
                <a:lnTo>
                  <a:pt x="1857220" y="0"/>
                </a:lnTo>
                <a:lnTo>
                  <a:pt x="1781347" y="6545"/>
                </a:lnTo>
                <a:close/>
              </a:path>
              <a:path w="1857375" h="52704">
                <a:moveTo>
                  <a:pt x="730189" y="31765"/>
                </a:moveTo>
                <a:lnTo>
                  <a:pt x="870880" y="19626"/>
                </a:lnTo>
                <a:lnTo>
                  <a:pt x="903870" y="13091"/>
                </a:lnTo>
                <a:lnTo>
                  <a:pt x="1098497" y="13091"/>
                </a:lnTo>
                <a:lnTo>
                  <a:pt x="1174367" y="6545"/>
                </a:lnTo>
                <a:lnTo>
                  <a:pt x="1624983" y="6545"/>
                </a:lnTo>
                <a:lnTo>
                  <a:pt x="730189" y="31765"/>
                </a:lnTo>
                <a:close/>
              </a:path>
              <a:path w="1857375" h="52704">
                <a:moveTo>
                  <a:pt x="719134" y="32719"/>
                </a:moveTo>
                <a:lnTo>
                  <a:pt x="696350" y="32719"/>
                </a:lnTo>
                <a:lnTo>
                  <a:pt x="730189" y="31765"/>
                </a:lnTo>
                <a:lnTo>
                  <a:pt x="719134" y="32719"/>
                </a:lnTo>
                <a:close/>
              </a:path>
              <a:path w="1857375" h="52704">
                <a:moveTo>
                  <a:pt x="617476" y="34942"/>
                </a:moveTo>
                <a:lnTo>
                  <a:pt x="643263" y="32719"/>
                </a:lnTo>
                <a:lnTo>
                  <a:pt x="696350" y="32719"/>
                </a:lnTo>
                <a:lnTo>
                  <a:pt x="617476" y="34942"/>
                </a:lnTo>
                <a:close/>
              </a:path>
              <a:path w="1857375" h="52704">
                <a:moveTo>
                  <a:pt x="339777" y="52345"/>
                </a:moveTo>
                <a:lnTo>
                  <a:pt x="0" y="52345"/>
                </a:lnTo>
                <a:lnTo>
                  <a:pt x="617476" y="34942"/>
                </a:lnTo>
                <a:lnTo>
                  <a:pt x="491524" y="45800"/>
                </a:lnTo>
                <a:lnTo>
                  <a:pt x="415646" y="45800"/>
                </a:lnTo>
                <a:lnTo>
                  <a:pt x="339777" y="52345"/>
                </a:lnTo>
                <a:close/>
              </a:path>
            </a:pathLst>
          </a:custGeom>
          <a:solidFill>
            <a:srgbClr val="FFD6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7108761" y="5230549"/>
            <a:ext cx="1857375" cy="52705"/>
          </a:xfrm>
          <a:custGeom>
            <a:avLst/>
            <a:gdLst/>
            <a:ahLst/>
            <a:cxnLst/>
            <a:rect l="l" t="t" r="r" b="b"/>
            <a:pathLst>
              <a:path w="1857375" h="52704">
                <a:moveTo>
                  <a:pt x="1857220" y="0"/>
                </a:moveTo>
                <a:lnTo>
                  <a:pt x="1781347" y="6545"/>
                </a:lnTo>
                <a:lnTo>
                  <a:pt x="1553731" y="6545"/>
                </a:lnTo>
                <a:lnTo>
                  <a:pt x="1477862" y="0"/>
                </a:lnTo>
                <a:lnTo>
                  <a:pt x="1401984" y="6545"/>
                </a:lnTo>
                <a:lnTo>
                  <a:pt x="1174367" y="6545"/>
                </a:lnTo>
                <a:lnTo>
                  <a:pt x="1098497" y="13091"/>
                </a:lnTo>
                <a:lnTo>
                  <a:pt x="903870" y="13091"/>
                </a:lnTo>
                <a:lnTo>
                  <a:pt x="870880" y="19626"/>
                </a:lnTo>
                <a:lnTo>
                  <a:pt x="795009" y="26173"/>
                </a:lnTo>
                <a:lnTo>
                  <a:pt x="719134" y="32719"/>
                </a:lnTo>
                <a:lnTo>
                  <a:pt x="643263" y="32719"/>
                </a:lnTo>
                <a:lnTo>
                  <a:pt x="567394" y="39254"/>
                </a:lnTo>
                <a:lnTo>
                  <a:pt x="491524" y="45800"/>
                </a:lnTo>
                <a:lnTo>
                  <a:pt x="415646" y="45800"/>
                </a:lnTo>
                <a:lnTo>
                  <a:pt x="339777" y="52345"/>
                </a:lnTo>
                <a:lnTo>
                  <a:pt x="0" y="5234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7109151" y="1880831"/>
            <a:ext cx="1857375" cy="3345179"/>
          </a:xfrm>
          <a:custGeom>
            <a:avLst/>
            <a:gdLst/>
            <a:ahLst/>
            <a:cxnLst/>
            <a:rect l="l" t="t" r="r" b="b"/>
            <a:pathLst>
              <a:path w="1857375" h="3345179">
                <a:moveTo>
                  <a:pt x="3202" y="3344720"/>
                </a:moveTo>
                <a:lnTo>
                  <a:pt x="0" y="1928670"/>
                </a:lnTo>
                <a:lnTo>
                  <a:pt x="95277" y="1858054"/>
                </a:lnTo>
                <a:lnTo>
                  <a:pt x="111770" y="1844963"/>
                </a:lnTo>
                <a:lnTo>
                  <a:pt x="187641" y="1805708"/>
                </a:lnTo>
                <a:lnTo>
                  <a:pt x="263517" y="1746826"/>
                </a:lnTo>
                <a:lnTo>
                  <a:pt x="293206" y="1720663"/>
                </a:lnTo>
                <a:lnTo>
                  <a:pt x="312997" y="1648691"/>
                </a:lnTo>
                <a:lnTo>
                  <a:pt x="306397" y="1583273"/>
                </a:lnTo>
                <a:lnTo>
                  <a:pt x="322894" y="1511300"/>
                </a:lnTo>
                <a:lnTo>
                  <a:pt x="339387" y="1485136"/>
                </a:lnTo>
                <a:lnTo>
                  <a:pt x="408661" y="1445882"/>
                </a:lnTo>
                <a:lnTo>
                  <a:pt x="395464" y="1373908"/>
                </a:lnTo>
                <a:lnTo>
                  <a:pt x="392169" y="1308491"/>
                </a:lnTo>
                <a:lnTo>
                  <a:pt x="415256" y="1249608"/>
                </a:lnTo>
                <a:lnTo>
                  <a:pt x="421853" y="1236517"/>
                </a:lnTo>
                <a:lnTo>
                  <a:pt x="448246" y="1171100"/>
                </a:lnTo>
                <a:lnTo>
                  <a:pt x="428456" y="1105672"/>
                </a:lnTo>
                <a:lnTo>
                  <a:pt x="458144" y="1033708"/>
                </a:lnTo>
                <a:lnTo>
                  <a:pt x="491128" y="981363"/>
                </a:lnTo>
                <a:lnTo>
                  <a:pt x="504325" y="968282"/>
                </a:lnTo>
                <a:lnTo>
                  <a:pt x="540609" y="896317"/>
                </a:lnTo>
                <a:lnTo>
                  <a:pt x="567004" y="883226"/>
                </a:lnTo>
                <a:lnTo>
                  <a:pt x="603288" y="830891"/>
                </a:lnTo>
                <a:lnTo>
                  <a:pt x="596692" y="758927"/>
                </a:lnTo>
                <a:lnTo>
                  <a:pt x="609884" y="693500"/>
                </a:lnTo>
                <a:lnTo>
                  <a:pt x="609884" y="621536"/>
                </a:lnTo>
                <a:lnTo>
                  <a:pt x="590092" y="556108"/>
                </a:lnTo>
                <a:lnTo>
                  <a:pt x="609884" y="484145"/>
                </a:lnTo>
                <a:lnTo>
                  <a:pt x="609884" y="418717"/>
                </a:lnTo>
                <a:lnTo>
                  <a:pt x="639573" y="346754"/>
                </a:lnTo>
                <a:lnTo>
                  <a:pt x="642874" y="340208"/>
                </a:lnTo>
                <a:lnTo>
                  <a:pt x="662668" y="281326"/>
                </a:lnTo>
                <a:lnTo>
                  <a:pt x="649470" y="209363"/>
                </a:lnTo>
                <a:lnTo>
                  <a:pt x="642874" y="143936"/>
                </a:lnTo>
                <a:lnTo>
                  <a:pt x="794619" y="104682"/>
                </a:lnTo>
                <a:lnTo>
                  <a:pt x="870491" y="104682"/>
                </a:lnTo>
                <a:lnTo>
                  <a:pt x="900179" y="71972"/>
                </a:lnTo>
                <a:lnTo>
                  <a:pt x="946362" y="39254"/>
                </a:lnTo>
                <a:lnTo>
                  <a:pt x="1022236" y="13091"/>
                </a:lnTo>
                <a:lnTo>
                  <a:pt x="1078316" y="6545"/>
                </a:lnTo>
                <a:lnTo>
                  <a:pt x="1098108" y="0"/>
                </a:lnTo>
                <a:lnTo>
                  <a:pt x="1121200" y="6545"/>
                </a:lnTo>
                <a:lnTo>
                  <a:pt x="1173977" y="13091"/>
                </a:lnTo>
                <a:lnTo>
                  <a:pt x="1249853" y="39254"/>
                </a:lnTo>
                <a:lnTo>
                  <a:pt x="1282839" y="71972"/>
                </a:lnTo>
                <a:lnTo>
                  <a:pt x="1286139" y="143936"/>
                </a:lnTo>
                <a:lnTo>
                  <a:pt x="1286139" y="209363"/>
                </a:lnTo>
                <a:lnTo>
                  <a:pt x="1315827" y="281326"/>
                </a:lnTo>
                <a:lnTo>
                  <a:pt x="1325725" y="294408"/>
                </a:lnTo>
                <a:lnTo>
                  <a:pt x="1381803" y="346754"/>
                </a:lnTo>
                <a:lnTo>
                  <a:pt x="1401594" y="353291"/>
                </a:lnTo>
                <a:lnTo>
                  <a:pt x="1477472" y="372917"/>
                </a:lnTo>
                <a:lnTo>
                  <a:pt x="1536848" y="418717"/>
                </a:lnTo>
                <a:lnTo>
                  <a:pt x="1553342" y="431800"/>
                </a:lnTo>
                <a:lnTo>
                  <a:pt x="1602823" y="484145"/>
                </a:lnTo>
                <a:lnTo>
                  <a:pt x="1622615" y="556108"/>
                </a:lnTo>
                <a:lnTo>
                  <a:pt x="1629213" y="562654"/>
                </a:lnTo>
                <a:lnTo>
                  <a:pt x="1705088" y="575736"/>
                </a:lnTo>
                <a:lnTo>
                  <a:pt x="1857027" y="575736"/>
                </a:lnTo>
                <a:lnTo>
                  <a:pt x="1857027" y="3319320"/>
                </a:lnTo>
                <a:lnTo>
                  <a:pt x="3202" y="3344720"/>
                </a:lnTo>
                <a:close/>
              </a:path>
              <a:path w="1857375" h="3345179">
                <a:moveTo>
                  <a:pt x="1857027" y="575736"/>
                </a:moveTo>
                <a:lnTo>
                  <a:pt x="1705088" y="575736"/>
                </a:lnTo>
                <a:lnTo>
                  <a:pt x="1780957" y="569191"/>
                </a:lnTo>
                <a:lnTo>
                  <a:pt x="1857027" y="499920"/>
                </a:lnTo>
                <a:lnTo>
                  <a:pt x="1857027" y="575736"/>
                </a:lnTo>
                <a:close/>
              </a:path>
            </a:pathLst>
          </a:custGeom>
          <a:solidFill>
            <a:srgbClr val="FF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/>
          <p:cNvSpPr/>
          <p:nvPr/>
        </p:nvSpPr>
        <p:spPr>
          <a:xfrm>
            <a:off x="7109151" y="1880831"/>
            <a:ext cx="1857375" cy="3345179"/>
          </a:xfrm>
          <a:custGeom>
            <a:avLst/>
            <a:gdLst/>
            <a:ahLst/>
            <a:cxnLst/>
            <a:rect l="l" t="t" r="r" b="b"/>
            <a:pathLst>
              <a:path w="1857375" h="3345179">
                <a:moveTo>
                  <a:pt x="3202" y="3344720"/>
                </a:moveTo>
                <a:lnTo>
                  <a:pt x="0" y="1928670"/>
                </a:lnTo>
                <a:lnTo>
                  <a:pt x="95277" y="1858054"/>
                </a:lnTo>
                <a:lnTo>
                  <a:pt x="111770" y="1844963"/>
                </a:lnTo>
                <a:lnTo>
                  <a:pt x="187641" y="1805708"/>
                </a:lnTo>
                <a:lnTo>
                  <a:pt x="263517" y="1746826"/>
                </a:lnTo>
                <a:lnTo>
                  <a:pt x="293206" y="1720663"/>
                </a:lnTo>
                <a:lnTo>
                  <a:pt x="312997" y="1648691"/>
                </a:lnTo>
                <a:lnTo>
                  <a:pt x="306397" y="1583273"/>
                </a:lnTo>
                <a:lnTo>
                  <a:pt x="322894" y="1511300"/>
                </a:lnTo>
                <a:lnTo>
                  <a:pt x="339387" y="1485136"/>
                </a:lnTo>
                <a:lnTo>
                  <a:pt x="408661" y="1445882"/>
                </a:lnTo>
                <a:lnTo>
                  <a:pt x="395464" y="1373908"/>
                </a:lnTo>
                <a:lnTo>
                  <a:pt x="392169" y="1308491"/>
                </a:lnTo>
                <a:lnTo>
                  <a:pt x="415256" y="1249608"/>
                </a:lnTo>
                <a:lnTo>
                  <a:pt x="421853" y="1236517"/>
                </a:lnTo>
                <a:lnTo>
                  <a:pt x="448246" y="1171100"/>
                </a:lnTo>
                <a:lnTo>
                  <a:pt x="428456" y="1105672"/>
                </a:lnTo>
                <a:lnTo>
                  <a:pt x="458144" y="1033708"/>
                </a:lnTo>
                <a:lnTo>
                  <a:pt x="491128" y="981363"/>
                </a:lnTo>
                <a:lnTo>
                  <a:pt x="504325" y="968282"/>
                </a:lnTo>
                <a:lnTo>
                  <a:pt x="540609" y="896317"/>
                </a:lnTo>
                <a:lnTo>
                  <a:pt x="567004" y="883226"/>
                </a:lnTo>
                <a:lnTo>
                  <a:pt x="603288" y="830891"/>
                </a:lnTo>
                <a:lnTo>
                  <a:pt x="596692" y="758927"/>
                </a:lnTo>
                <a:lnTo>
                  <a:pt x="609884" y="693500"/>
                </a:lnTo>
                <a:lnTo>
                  <a:pt x="609884" y="621536"/>
                </a:lnTo>
                <a:lnTo>
                  <a:pt x="590092" y="556108"/>
                </a:lnTo>
                <a:lnTo>
                  <a:pt x="609884" y="484145"/>
                </a:lnTo>
                <a:lnTo>
                  <a:pt x="609884" y="418717"/>
                </a:lnTo>
                <a:lnTo>
                  <a:pt x="639573" y="346754"/>
                </a:lnTo>
                <a:lnTo>
                  <a:pt x="642874" y="340208"/>
                </a:lnTo>
                <a:lnTo>
                  <a:pt x="662668" y="281326"/>
                </a:lnTo>
                <a:lnTo>
                  <a:pt x="649470" y="209363"/>
                </a:lnTo>
                <a:lnTo>
                  <a:pt x="642874" y="143936"/>
                </a:lnTo>
                <a:lnTo>
                  <a:pt x="718745" y="124308"/>
                </a:lnTo>
                <a:lnTo>
                  <a:pt x="794619" y="104682"/>
                </a:lnTo>
                <a:lnTo>
                  <a:pt x="870491" y="104682"/>
                </a:lnTo>
                <a:lnTo>
                  <a:pt x="900179" y="71972"/>
                </a:lnTo>
                <a:lnTo>
                  <a:pt x="946362" y="39254"/>
                </a:lnTo>
                <a:lnTo>
                  <a:pt x="1022236" y="13091"/>
                </a:lnTo>
                <a:lnTo>
                  <a:pt x="1078316" y="6545"/>
                </a:lnTo>
                <a:lnTo>
                  <a:pt x="1098108" y="0"/>
                </a:lnTo>
                <a:lnTo>
                  <a:pt x="1121200" y="6545"/>
                </a:lnTo>
                <a:lnTo>
                  <a:pt x="1173977" y="13091"/>
                </a:lnTo>
                <a:lnTo>
                  <a:pt x="1249853" y="39254"/>
                </a:lnTo>
                <a:lnTo>
                  <a:pt x="1282839" y="71972"/>
                </a:lnTo>
                <a:lnTo>
                  <a:pt x="1286139" y="143936"/>
                </a:lnTo>
                <a:lnTo>
                  <a:pt x="1286139" y="209363"/>
                </a:lnTo>
                <a:lnTo>
                  <a:pt x="1315827" y="281326"/>
                </a:lnTo>
                <a:lnTo>
                  <a:pt x="1325725" y="294408"/>
                </a:lnTo>
                <a:lnTo>
                  <a:pt x="1381803" y="346754"/>
                </a:lnTo>
                <a:lnTo>
                  <a:pt x="1401594" y="353291"/>
                </a:lnTo>
                <a:lnTo>
                  <a:pt x="1477472" y="372917"/>
                </a:lnTo>
                <a:lnTo>
                  <a:pt x="1536848" y="418717"/>
                </a:lnTo>
                <a:lnTo>
                  <a:pt x="1553342" y="431800"/>
                </a:lnTo>
                <a:lnTo>
                  <a:pt x="1602823" y="484145"/>
                </a:lnTo>
                <a:lnTo>
                  <a:pt x="1622615" y="556108"/>
                </a:lnTo>
                <a:lnTo>
                  <a:pt x="1629213" y="562654"/>
                </a:lnTo>
                <a:lnTo>
                  <a:pt x="1705088" y="575736"/>
                </a:lnTo>
                <a:lnTo>
                  <a:pt x="1780957" y="569191"/>
                </a:lnTo>
                <a:lnTo>
                  <a:pt x="1857027" y="499920"/>
                </a:lnTo>
                <a:lnTo>
                  <a:pt x="1857027" y="331932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/>
          <p:cNvSpPr/>
          <p:nvPr/>
        </p:nvSpPr>
        <p:spPr>
          <a:xfrm>
            <a:off x="7108761" y="3843558"/>
            <a:ext cx="10160" cy="59055"/>
          </a:xfrm>
          <a:custGeom>
            <a:avLst/>
            <a:gdLst/>
            <a:ahLst/>
            <a:cxnLst/>
            <a:rect l="l" t="t" r="r" b="b"/>
            <a:pathLst>
              <a:path w="10159" h="59054">
                <a:moveTo>
                  <a:pt x="0" y="58882"/>
                </a:moveTo>
                <a:lnTo>
                  <a:pt x="0" y="0"/>
                </a:lnTo>
                <a:lnTo>
                  <a:pt x="9897" y="32719"/>
                </a:lnTo>
                <a:lnTo>
                  <a:pt x="0" y="58882"/>
                </a:lnTo>
                <a:close/>
              </a:path>
            </a:pathLst>
          </a:custGeom>
          <a:solidFill>
            <a:srgbClr val="FF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7108761" y="3843558"/>
            <a:ext cx="10160" cy="59055"/>
          </a:xfrm>
          <a:custGeom>
            <a:avLst/>
            <a:gdLst/>
            <a:ahLst/>
            <a:cxnLst/>
            <a:rect l="l" t="t" r="r" b="b"/>
            <a:pathLst>
              <a:path w="10159" h="59054">
                <a:moveTo>
                  <a:pt x="0" y="58882"/>
                </a:moveTo>
                <a:lnTo>
                  <a:pt x="9897" y="32719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7108761" y="5197840"/>
            <a:ext cx="1857375" cy="33020"/>
          </a:xfrm>
          <a:custGeom>
            <a:avLst/>
            <a:gdLst/>
            <a:ahLst/>
            <a:cxnLst/>
            <a:rect l="l" t="t" r="r" b="b"/>
            <a:pathLst>
              <a:path w="1857375" h="33020">
                <a:moveTo>
                  <a:pt x="522417" y="23508"/>
                </a:moveTo>
                <a:lnTo>
                  <a:pt x="567394" y="19627"/>
                </a:lnTo>
                <a:lnTo>
                  <a:pt x="719134" y="19627"/>
                </a:lnTo>
                <a:lnTo>
                  <a:pt x="795009" y="13081"/>
                </a:lnTo>
                <a:lnTo>
                  <a:pt x="870880" y="13081"/>
                </a:lnTo>
                <a:lnTo>
                  <a:pt x="946751" y="6545"/>
                </a:lnTo>
                <a:lnTo>
                  <a:pt x="1326114" y="6545"/>
                </a:lnTo>
                <a:lnTo>
                  <a:pt x="1401984" y="0"/>
                </a:lnTo>
                <a:lnTo>
                  <a:pt x="1857220" y="0"/>
                </a:lnTo>
                <a:lnTo>
                  <a:pt x="522417" y="23508"/>
                </a:lnTo>
                <a:close/>
              </a:path>
              <a:path w="1857375" h="33020">
                <a:moveTo>
                  <a:pt x="491524" y="26173"/>
                </a:moveTo>
                <a:lnTo>
                  <a:pt x="371083" y="26173"/>
                </a:lnTo>
                <a:lnTo>
                  <a:pt x="522417" y="23508"/>
                </a:lnTo>
                <a:lnTo>
                  <a:pt x="491524" y="26173"/>
                </a:lnTo>
                <a:close/>
              </a:path>
              <a:path w="1857375" h="33020">
                <a:moveTo>
                  <a:pt x="0" y="32708"/>
                </a:moveTo>
                <a:lnTo>
                  <a:pt x="36288" y="26173"/>
                </a:lnTo>
                <a:lnTo>
                  <a:pt x="188031" y="26173"/>
                </a:lnTo>
                <a:lnTo>
                  <a:pt x="219106" y="28850"/>
                </a:lnTo>
                <a:lnTo>
                  <a:pt x="0" y="32708"/>
                </a:lnTo>
                <a:close/>
              </a:path>
              <a:path w="1857375" h="33020">
                <a:moveTo>
                  <a:pt x="331731" y="26866"/>
                </a:moveTo>
                <a:lnTo>
                  <a:pt x="339777" y="26173"/>
                </a:lnTo>
                <a:lnTo>
                  <a:pt x="371083" y="26173"/>
                </a:lnTo>
                <a:lnTo>
                  <a:pt x="331731" y="26866"/>
                </a:lnTo>
                <a:close/>
              </a:path>
              <a:path w="1857375" h="33020">
                <a:moveTo>
                  <a:pt x="263907" y="32708"/>
                </a:moveTo>
                <a:lnTo>
                  <a:pt x="219106" y="28850"/>
                </a:lnTo>
                <a:lnTo>
                  <a:pt x="331731" y="26866"/>
                </a:lnTo>
                <a:lnTo>
                  <a:pt x="263907" y="32708"/>
                </a:lnTo>
                <a:close/>
              </a:path>
            </a:pathLst>
          </a:custGeom>
          <a:solidFill>
            <a:srgbClr val="FFAA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/>
          <p:nvPr/>
        </p:nvSpPr>
        <p:spPr>
          <a:xfrm>
            <a:off x="7108761" y="5197840"/>
            <a:ext cx="1857375" cy="33020"/>
          </a:xfrm>
          <a:custGeom>
            <a:avLst/>
            <a:gdLst/>
            <a:ahLst/>
            <a:cxnLst/>
            <a:rect l="l" t="t" r="r" b="b"/>
            <a:pathLst>
              <a:path w="1857375" h="33020">
                <a:moveTo>
                  <a:pt x="1857220" y="0"/>
                </a:moveTo>
                <a:lnTo>
                  <a:pt x="1401984" y="0"/>
                </a:lnTo>
                <a:lnTo>
                  <a:pt x="1326114" y="6545"/>
                </a:lnTo>
                <a:lnTo>
                  <a:pt x="946751" y="6545"/>
                </a:lnTo>
                <a:lnTo>
                  <a:pt x="870880" y="13081"/>
                </a:lnTo>
                <a:lnTo>
                  <a:pt x="795009" y="13081"/>
                </a:lnTo>
                <a:lnTo>
                  <a:pt x="719134" y="19627"/>
                </a:lnTo>
                <a:lnTo>
                  <a:pt x="567394" y="19627"/>
                </a:lnTo>
                <a:lnTo>
                  <a:pt x="491524" y="26173"/>
                </a:lnTo>
                <a:lnTo>
                  <a:pt x="339777" y="26173"/>
                </a:lnTo>
                <a:lnTo>
                  <a:pt x="263907" y="32708"/>
                </a:lnTo>
                <a:lnTo>
                  <a:pt x="188031" y="26173"/>
                </a:lnTo>
                <a:lnTo>
                  <a:pt x="36288" y="26173"/>
                </a:lnTo>
                <a:lnTo>
                  <a:pt x="0" y="3270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/>
          <p:cNvSpPr/>
          <p:nvPr/>
        </p:nvSpPr>
        <p:spPr>
          <a:xfrm>
            <a:off x="7112354" y="2293004"/>
            <a:ext cx="1854200" cy="2863215"/>
          </a:xfrm>
          <a:custGeom>
            <a:avLst/>
            <a:gdLst/>
            <a:ahLst/>
            <a:cxnLst/>
            <a:rect l="l" t="t" r="r" b="b"/>
            <a:pathLst>
              <a:path w="1854200" h="2863215">
                <a:moveTo>
                  <a:pt x="1850622" y="2862698"/>
                </a:moveTo>
                <a:lnTo>
                  <a:pt x="0" y="2735698"/>
                </a:lnTo>
                <a:lnTo>
                  <a:pt x="0" y="2240398"/>
                </a:lnTo>
                <a:lnTo>
                  <a:pt x="25613" y="2195948"/>
                </a:lnTo>
                <a:lnTo>
                  <a:pt x="32696" y="2126291"/>
                </a:lnTo>
                <a:lnTo>
                  <a:pt x="85473" y="2060864"/>
                </a:lnTo>
                <a:lnTo>
                  <a:pt x="108567" y="2028154"/>
                </a:lnTo>
                <a:lnTo>
                  <a:pt x="174541" y="1995446"/>
                </a:lnTo>
                <a:lnTo>
                  <a:pt x="148153" y="1923473"/>
                </a:lnTo>
                <a:lnTo>
                  <a:pt x="184438" y="1864591"/>
                </a:lnTo>
                <a:lnTo>
                  <a:pt x="260314" y="1792627"/>
                </a:lnTo>
                <a:lnTo>
                  <a:pt x="286702" y="1786082"/>
                </a:lnTo>
                <a:lnTo>
                  <a:pt x="316391" y="1720664"/>
                </a:lnTo>
                <a:lnTo>
                  <a:pt x="316391" y="1648691"/>
                </a:lnTo>
                <a:lnTo>
                  <a:pt x="336184" y="1622527"/>
                </a:lnTo>
                <a:lnTo>
                  <a:pt x="375770" y="1583273"/>
                </a:lnTo>
                <a:lnTo>
                  <a:pt x="412054" y="1544019"/>
                </a:lnTo>
                <a:lnTo>
                  <a:pt x="471434" y="1445882"/>
                </a:lnTo>
                <a:lnTo>
                  <a:pt x="487925" y="1432791"/>
                </a:lnTo>
                <a:lnTo>
                  <a:pt x="563801" y="1380454"/>
                </a:lnTo>
                <a:lnTo>
                  <a:pt x="576992" y="1373908"/>
                </a:lnTo>
                <a:lnTo>
                  <a:pt x="639671" y="1341200"/>
                </a:lnTo>
                <a:lnTo>
                  <a:pt x="715542" y="1308491"/>
                </a:lnTo>
                <a:lnTo>
                  <a:pt x="725439" y="1308491"/>
                </a:lnTo>
                <a:lnTo>
                  <a:pt x="798013" y="1236518"/>
                </a:lnTo>
                <a:lnTo>
                  <a:pt x="827702" y="1171101"/>
                </a:lnTo>
                <a:lnTo>
                  <a:pt x="821107" y="1099127"/>
                </a:lnTo>
                <a:lnTo>
                  <a:pt x="794712" y="1033710"/>
                </a:lnTo>
                <a:lnTo>
                  <a:pt x="867288" y="981364"/>
                </a:lnTo>
                <a:lnTo>
                  <a:pt x="883780" y="961736"/>
                </a:lnTo>
                <a:lnTo>
                  <a:pt x="890381" y="896319"/>
                </a:lnTo>
                <a:lnTo>
                  <a:pt x="943159" y="843973"/>
                </a:lnTo>
                <a:lnTo>
                  <a:pt x="946458" y="824345"/>
                </a:lnTo>
                <a:lnTo>
                  <a:pt x="943159" y="817810"/>
                </a:lnTo>
                <a:lnTo>
                  <a:pt x="867288" y="791636"/>
                </a:lnTo>
                <a:lnTo>
                  <a:pt x="817806" y="758927"/>
                </a:lnTo>
                <a:lnTo>
                  <a:pt x="791417" y="739301"/>
                </a:lnTo>
                <a:lnTo>
                  <a:pt x="774920" y="693500"/>
                </a:lnTo>
                <a:lnTo>
                  <a:pt x="791417" y="647699"/>
                </a:lnTo>
                <a:lnTo>
                  <a:pt x="824401" y="621536"/>
                </a:lnTo>
                <a:lnTo>
                  <a:pt x="804611" y="556110"/>
                </a:lnTo>
                <a:lnTo>
                  <a:pt x="821107" y="484145"/>
                </a:lnTo>
                <a:lnTo>
                  <a:pt x="821107" y="418718"/>
                </a:lnTo>
                <a:lnTo>
                  <a:pt x="844194" y="346755"/>
                </a:lnTo>
                <a:lnTo>
                  <a:pt x="817806" y="281327"/>
                </a:lnTo>
                <a:lnTo>
                  <a:pt x="827702" y="209364"/>
                </a:lnTo>
                <a:lnTo>
                  <a:pt x="867288" y="163564"/>
                </a:lnTo>
                <a:lnTo>
                  <a:pt x="887082" y="143936"/>
                </a:lnTo>
                <a:lnTo>
                  <a:pt x="943159" y="85054"/>
                </a:lnTo>
                <a:lnTo>
                  <a:pt x="966251" y="71973"/>
                </a:lnTo>
                <a:lnTo>
                  <a:pt x="1019034" y="39254"/>
                </a:lnTo>
                <a:lnTo>
                  <a:pt x="1094905" y="39254"/>
                </a:lnTo>
                <a:lnTo>
                  <a:pt x="1167480" y="6545"/>
                </a:lnTo>
                <a:lnTo>
                  <a:pt x="1170774" y="0"/>
                </a:lnTo>
                <a:lnTo>
                  <a:pt x="1177376" y="6545"/>
                </a:lnTo>
                <a:lnTo>
                  <a:pt x="1246651" y="13091"/>
                </a:lnTo>
                <a:lnTo>
                  <a:pt x="1398391" y="13091"/>
                </a:lnTo>
                <a:lnTo>
                  <a:pt x="1474269" y="65427"/>
                </a:lnTo>
                <a:lnTo>
                  <a:pt x="1480863" y="71973"/>
                </a:lnTo>
                <a:lnTo>
                  <a:pt x="1513852" y="143936"/>
                </a:lnTo>
                <a:lnTo>
                  <a:pt x="1550139" y="196273"/>
                </a:lnTo>
                <a:lnTo>
                  <a:pt x="1560034" y="209364"/>
                </a:lnTo>
                <a:lnTo>
                  <a:pt x="1626010" y="242073"/>
                </a:lnTo>
                <a:lnTo>
                  <a:pt x="1853695" y="242073"/>
                </a:lnTo>
                <a:lnTo>
                  <a:pt x="1850622" y="2862698"/>
                </a:lnTo>
                <a:close/>
              </a:path>
              <a:path w="1854200" h="2863215">
                <a:moveTo>
                  <a:pt x="1398391" y="13091"/>
                </a:moveTo>
                <a:lnTo>
                  <a:pt x="1246651" y="13091"/>
                </a:lnTo>
                <a:lnTo>
                  <a:pt x="1322522" y="6545"/>
                </a:lnTo>
                <a:lnTo>
                  <a:pt x="1398391" y="13091"/>
                </a:lnTo>
                <a:close/>
              </a:path>
              <a:path w="1854200" h="2863215">
                <a:moveTo>
                  <a:pt x="1853695" y="242073"/>
                </a:moveTo>
                <a:lnTo>
                  <a:pt x="1701885" y="242073"/>
                </a:lnTo>
                <a:lnTo>
                  <a:pt x="1777754" y="215899"/>
                </a:lnTo>
                <a:lnTo>
                  <a:pt x="1781055" y="209364"/>
                </a:lnTo>
                <a:lnTo>
                  <a:pt x="1853824" y="132198"/>
                </a:lnTo>
                <a:lnTo>
                  <a:pt x="1853695" y="242073"/>
                </a:lnTo>
                <a:close/>
              </a:path>
            </a:pathLst>
          </a:custGeom>
          <a:solidFill>
            <a:srgbClr val="FF5F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>
            <a:off x="7112354" y="2293004"/>
            <a:ext cx="1854200" cy="2863215"/>
          </a:xfrm>
          <a:custGeom>
            <a:avLst/>
            <a:gdLst/>
            <a:ahLst/>
            <a:cxnLst/>
            <a:rect l="l" t="t" r="r" b="b"/>
            <a:pathLst>
              <a:path w="1854200" h="2863215">
                <a:moveTo>
                  <a:pt x="0" y="2735698"/>
                </a:moveTo>
                <a:lnTo>
                  <a:pt x="0" y="2240398"/>
                </a:lnTo>
                <a:lnTo>
                  <a:pt x="25613" y="2195948"/>
                </a:lnTo>
                <a:lnTo>
                  <a:pt x="32696" y="2126291"/>
                </a:lnTo>
                <a:lnTo>
                  <a:pt x="85473" y="2060864"/>
                </a:lnTo>
                <a:lnTo>
                  <a:pt x="108567" y="2028154"/>
                </a:lnTo>
                <a:lnTo>
                  <a:pt x="174541" y="1995446"/>
                </a:lnTo>
                <a:lnTo>
                  <a:pt x="148153" y="1923473"/>
                </a:lnTo>
                <a:lnTo>
                  <a:pt x="184438" y="1864591"/>
                </a:lnTo>
                <a:lnTo>
                  <a:pt x="260314" y="1792627"/>
                </a:lnTo>
                <a:lnTo>
                  <a:pt x="286702" y="1786082"/>
                </a:lnTo>
                <a:lnTo>
                  <a:pt x="316391" y="1720664"/>
                </a:lnTo>
                <a:lnTo>
                  <a:pt x="316391" y="1648691"/>
                </a:lnTo>
                <a:lnTo>
                  <a:pt x="336184" y="1622527"/>
                </a:lnTo>
                <a:lnTo>
                  <a:pt x="375770" y="1583273"/>
                </a:lnTo>
                <a:lnTo>
                  <a:pt x="412054" y="1544019"/>
                </a:lnTo>
                <a:lnTo>
                  <a:pt x="431846" y="1511299"/>
                </a:lnTo>
                <a:lnTo>
                  <a:pt x="471434" y="1445882"/>
                </a:lnTo>
                <a:lnTo>
                  <a:pt x="563801" y="1380454"/>
                </a:lnTo>
                <a:lnTo>
                  <a:pt x="576992" y="1373908"/>
                </a:lnTo>
                <a:lnTo>
                  <a:pt x="639671" y="1341200"/>
                </a:lnTo>
                <a:lnTo>
                  <a:pt x="715542" y="1308491"/>
                </a:lnTo>
                <a:lnTo>
                  <a:pt x="725439" y="1308491"/>
                </a:lnTo>
                <a:lnTo>
                  <a:pt x="791417" y="1243064"/>
                </a:lnTo>
                <a:lnTo>
                  <a:pt x="798013" y="1236518"/>
                </a:lnTo>
                <a:lnTo>
                  <a:pt x="827702" y="1171101"/>
                </a:lnTo>
                <a:lnTo>
                  <a:pt x="821107" y="1099127"/>
                </a:lnTo>
                <a:lnTo>
                  <a:pt x="794712" y="1033710"/>
                </a:lnTo>
                <a:lnTo>
                  <a:pt x="867288" y="981364"/>
                </a:lnTo>
                <a:lnTo>
                  <a:pt x="883780" y="961736"/>
                </a:lnTo>
                <a:lnTo>
                  <a:pt x="890381" y="896319"/>
                </a:lnTo>
                <a:lnTo>
                  <a:pt x="943159" y="843973"/>
                </a:lnTo>
                <a:lnTo>
                  <a:pt x="946458" y="824345"/>
                </a:lnTo>
                <a:lnTo>
                  <a:pt x="943159" y="817810"/>
                </a:lnTo>
                <a:lnTo>
                  <a:pt x="867288" y="791636"/>
                </a:lnTo>
                <a:lnTo>
                  <a:pt x="817806" y="758927"/>
                </a:lnTo>
                <a:lnTo>
                  <a:pt x="791417" y="739301"/>
                </a:lnTo>
                <a:lnTo>
                  <a:pt x="774920" y="693500"/>
                </a:lnTo>
                <a:lnTo>
                  <a:pt x="791417" y="647699"/>
                </a:lnTo>
                <a:lnTo>
                  <a:pt x="824401" y="621536"/>
                </a:lnTo>
                <a:lnTo>
                  <a:pt x="804611" y="556110"/>
                </a:lnTo>
                <a:lnTo>
                  <a:pt x="821107" y="484145"/>
                </a:lnTo>
                <a:lnTo>
                  <a:pt x="821107" y="418718"/>
                </a:lnTo>
                <a:lnTo>
                  <a:pt x="844194" y="346755"/>
                </a:lnTo>
                <a:lnTo>
                  <a:pt x="817806" y="281327"/>
                </a:lnTo>
                <a:lnTo>
                  <a:pt x="827702" y="209364"/>
                </a:lnTo>
                <a:lnTo>
                  <a:pt x="867288" y="163564"/>
                </a:lnTo>
                <a:lnTo>
                  <a:pt x="887082" y="143936"/>
                </a:lnTo>
                <a:lnTo>
                  <a:pt x="943159" y="85054"/>
                </a:lnTo>
                <a:lnTo>
                  <a:pt x="966251" y="71973"/>
                </a:lnTo>
                <a:lnTo>
                  <a:pt x="1019034" y="39254"/>
                </a:lnTo>
                <a:lnTo>
                  <a:pt x="1094905" y="39254"/>
                </a:lnTo>
                <a:lnTo>
                  <a:pt x="1167480" y="6545"/>
                </a:lnTo>
                <a:lnTo>
                  <a:pt x="1170774" y="0"/>
                </a:lnTo>
                <a:lnTo>
                  <a:pt x="1177376" y="6545"/>
                </a:lnTo>
                <a:lnTo>
                  <a:pt x="1246651" y="13091"/>
                </a:lnTo>
                <a:lnTo>
                  <a:pt x="1322522" y="6545"/>
                </a:lnTo>
                <a:lnTo>
                  <a:pt x="1398391" y="13091"/>
                </a:lnTo>
                <a:lnTo>
                  <a:pt x="1474269" y="65427"/>
                </a:lnTo>
                <a:lnTo>
                  <a:pt x="1480863" y="71973"/>
                </a:lnTo>
                <a:lnTo>
                  <a:pt x="1513852" y="143936"/>
                </a:lnTo>
                <a:lnTo>
                  <a:pt x="1550139" y="196273"/>
                </a:lnTo>
                <a:lnTo>
                  <a:pt x="1560034" y="209364"/>
                </a:lnTo>
                <a:lnTo>
                  <a:pt x="1626010" y="242073"/>
                </a:lnTo>
                <a:lnTo>
                  <a:pt x="1701885" y="242073"/>
                </a:lnTo>
                <a:lnTo>
                  <a:pt x="1777754" y="215899"/>
                </a:lnTo>
                <a:lnTo>
                  <a:pt x="1781055" y="209364"/>
                </a:lnTo>
                <a:lnTo>
                  <a:pt x="1853824" y="132198"/>
                </a:lnTo>
                <a:lnTo>
                  <a:pt x="1850622" y="286269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>
            <a:off x="7108761" y="5034276"/>
            <a:ext cx="1857375" cy="111760"/>
          </a:xfrm>
          <a:custGeom>
            <a:avLst/>
            <a:gdLst/>
            <a:ahLst/>
            <a:cxnLst/>
            <a:rect l="l" t="t" r="r" b="b"/>
            <a:pathLst>
              <a:path w="1857375" h="111760">
                <a:moveTo>
                  <a:pt x="59712" y="3576"/>
                </a:moveTo>
                <a:lnTo>
                  <a:pt x="0" y="0"/>
                </a:lnTo>
                <a:lnTo>
                  <a:pt x="36288" y="0"/>
                </a:lnTo>
                <a:lnTo>
                  <a:pt x="59712" y="3576"/>
                </a:lnTo>
                <a:close/>
              </a:path>
              <a:path w="1857375" h="111760">
                <a:moveTo>
                  <a:pt x="1857220" y="111227"/>
                </a:moveTo>
                <a:lnTo>
                  <a:pt x="1781347" y="111227"/>
                </a:lnTo>
                <a:lnTo>
                  <a:pt x="1705477" y="104682"/>
                </a:lnTo>
                <a:lnTo>
                  <a:pt x="946751" y="104682"/>
                </a:lnTo>
                <a:lnTo>
                  <a:pt x="870880" y="98136"/>
                </a:lnTo>
                <a:lnTo>
                  <a:pt x="567394" y="98136"/>
                </a:lnTo>
                <a:lnTo>
                  <a:pt x="339777" y="78510"/>
                </a:lnTo>
                <a:lnTo>
                  <a:pt x="263907" y="52346"/>
                </a:lnTo>
                <a:lnTo>
                  <a:pt x="112160" y="13092"/>
                </a:lnTo>
                <a:lnTo>
                  <a:pt x="59712" y="3576"/>
                </a:lnTo>
                <a:lnTo>
                  <a:pt x="1857220" y="111227"/>
                </a:lnTo>
                <a:close/>
              </a:path>
              <a:path w="1857375" h="111760">
                <a:moveTo>
                  <a:pt x="795009" y="104682"/>
                </a:moveTo>
                <a:lnTo>
                  <a:pt x="719134" y="98136"/>
                </a:lnTo>
                <a:lnTo>
                  <a:pt x="870880" y="98136"/>
                </a:lnTo>
                <a:lnTo>
                  <a:pt x="795009" y="104682"/>
                </a:lnTo>
                <a:close/>
              </a:path>
              <a:path w="1857375" h="111760">
                <a:moveTo>
                  <a:pt x="1477862" y="111227"/>
                </a:moveTo>
                <a:lnTo>
                  <a:pt x="1174367" y="111227"/>
                </a:lnTo>
                <a:lnTo>
                  <a:pt x="1098497" y="104682"/>
                </a:lnTo>
                <a:lnTo>
                  <a:pt x="1553731" y="104682"/>
                </a:lnTo>
                <a:lnTo>
                  <a:pt x="1477862" y="111227"/>
                </a:lnTo>
                <a:close/>
              </a:path>
            </a:pathLst>
          </a:custGeom>
          <a:solidFill>
            <a:srgbClr val="FF5F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7108761" y="5034276"/>
            <a:ext cx="1857375" cy="111760"/>
          </a:xfrm>
          <a:custGeom>
            <a:avLst/>
            <a:gdLst/>
            <a:ahLst/>
            <a:cxnLst/>
            <a:rect l="l" t="t" r="r" b="b"/>
            <a:pathLst>
              <a:path w="1857375" h="111760">
                <a:moveTo>
                  <a:pt x="1857220" y="111227"/>
                </a:moveTo>
                <a:lnTo>
                  <a:pt x="1781347" y="111227"/>
                </a:lnTo>
                <a:lnTo>
                  <a:pt x="1705477" y="104682"/>
                </a:lnTo>
                <a:lnTo>
                  <a:pt x="1553731" y="104682"/>
                </a:lnTo>
                <a:lnTo>
                  <a:pt x="1477862" y="111227"/>
                </a:lnTo>
                <a:lnTo>
                  <a:pt x="1174367" y="111227"/>
                </a:lnTo>
                <a:lnTo>
                  <a:pt x="1098497" y="104682"/>
                </a:lnTo>
                <a:lnTo>
                  <a:pt x="946751" y="104682"/>
                </a:lnTo>
                <a:lnTo>
                  <a:pt x="870880" y="98136"/>
                </a:lnTo>
                <a:lnTo>
                  <a:pt x="795009" y="104682"/>
                </a:lnTo>
                <a:lnTo>
                  <a:pt x="719134" y="98136"/>
                </a:lnTo>
                <a:lnTo>
                  <a:pt x="567394" y="98136"/>
                </a:lnTo>
                <a:lnTo>
                  <a:pt x="491524" y="91601"/>
                </a:lnTo>
                <a:lnTo>
                  <a:pt x="415646" y="85055"/>
                </a:lnTo>
                <a:lnTo>
                  <a:pt x="339777" y="78510"/>
                </a:lnTo>
                <a:lnTo>
                  <a:pt x="323284" y="71973"/>
                </a:lnTo>
                <a:lnTo>
                  <a:pt x="263907" y="52346"/>
                </a:lnTo>
                <a:lnTo>
                  <a:pt x="188031" y="32719"/>
                </a:lnTo>
                <a:lnTo>
                  <a:pt x="112160" y="13092"/>
                </a:lnTo>
                <a:lnTo>
                  <a:pt x="79170" y="6546"/>
                </a:lnTo>
                <a:lnTo>
                  <a:pt x="36288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/>
          <p:nvPr/>
        </p:nvSpPr>
        <p:spPr>
          <a:xfrm>
            <a:off x="7679455" y="3647286"/>
            <a:ext cx="1287145" cy="1367790"/>
          </a:xfrm>
          <a:custGeom>
            <a:avLst/>
            <a:gdLst/>
            <a:ahLst/>
            <a:cxnLst/>
            <a:rect l="l" t="t" r="r" b="b"/>
            <a:pathLst>
              <a:path w="1287145" h="1367789">
                <a:moveTo>
                  <a:pt x="1286526" y="1367363"/>
                </a:moveTo>
                <a:lnTo>
                  <a:pt x="1210654" y="1367363"/>
                </a:lnTo>
                <a:lnTo>
                  <a:pt x="1134784" y="1354282"/>
                </a:lnTo>
                <a:lnTo>
                  <a:pt x="983038" y="1341200"/>
                </a:lnTo>
                <a:lnTo>
                  <a:pt x="907168" y="1328108"/>
                </a:lnTo>
                <a:lnTo>
                  <a:pt x="755421" y="1328108"/>
                </a:lnTo>
                <a:lnTo>
                  <a:pt x="705938" y="1321573"/>
                </a:lnTo>
                <a:lnTo>
                  <a:pt x="679550" y="1321573"/>
                </a:lnTo>
                <a:lnTo>
                  <a:pt x="603674" y="1295400"/>
                </a:lnTo>
                <a:lnTo>
                  <a:pt x="527804" y="1275772"/>
                </a:lnTo>
                <a:lnTo>
                  <a:pt x="481622" y="1256145"/>
                </a:lnTo>
                <a:lnTo>
                  <a:pt x="451933" y="1243063"/>
                </a:lnTo>
                <a:lnTo>
                  <a:pt x="376058" y="1223436"/>
                </a:lnTo>
                <a:lnTo>
                  <a:pt x="323281" y="1184182"/>
                </a:lnTo>
                <a:lnTo>
                  <a:pt x="300187" y="1171091"/>
                </a:lnTo>
                <a:lnTo>
                  <a:pt x="247406" y="1118754"/>
                </a:lnTo>
                <a:lnTo>
                  <a:pt x="224316" y="1105672"/>
                </a:lnTo>
                <a:lnTo>
                  <a:pt x="148441" y="1072954"/>
                </a:lnTo>
                <a:lnTo>
                  <a:pt x="102259" y="1046791"/>
                </a:lnTo>
                <a:lnTo>
                  <a:pt x="92364" y="981363"/>
                </a:lnTo>
                <a:lnTo>
                  <a:pt x="72570" y="961736"/>
                </a:lnTo>
                <a:lnTo>
                  <a:pt x="0" y="915945"/>
                </a:lnTo>
                <a:lnTo>
                  <a:pt x="3296" y="843972"/>
                </a:lnTo>
                <a:lnTo>
                  <a:pt x="65973" y="778554"/>
                </a:lnTo>
                <a:lnTo>
                  <a:pt x="62674" y="706582"/>
                </a:lnTo>
                <a:lnTo>
                  <a:pt x="72570" y="654245"/>
                </a:lnTo>
                <a:lnTo>
                  <a:pt x="75871" y="641164"/>
                </a:lnTo>
                <a:lnTo>
                  <a:pt x="148441" y="595363"/>
                </a:lnTo>
                <a:lnTo>
                  <a:pt x="178131" y="569191"/>
                </a:lnTo>
                <a:lnTo>
                  <a:pt x="188026" y="503773"/>
                </a:lnTo>
                <a:lnTo>
                  <a:pt x="174835" y="431800"/>
                </a:lnTo>
                <a:lnTo>
                  <a:pt x="171533" y="366382"/>
                </a:lnTo>
                <a:lnTo>
                  <a:pt x="188026" y="294408"/>
                </a:lnTo>
                <a:lnTo>
                  <a:pt x="207820" y="228991"/>
                </a:lnTo>
                <a:lnTo>
                  <a:pt x="224316" y="209364"/>
                </a:lnTo>
                <a:lnTo>
                  <a:pt x="296886" y="157017"/>
                </a:lnTo>
                <a:lnTo>
                  <a:pt x="270498" y="91600"/>
                </a:lnTo>
                <a:lnTo>
                  <a:pt x="300187" y="78508"/>
                </a:lnTo>
                <a:lnTo>
                  <a:pt x="376058" y="52345"/>
                </a:lnTo>
                <a:lnTo>
                  <a:pt x="412347" y="19626"/>
                </a:lnTo>
                <a:lnTo>
                  <a:pt x="451933" y="6545"/>
                </a:lnTo>
                <a:lnTo>
                  <a:pt x="527804" y="6545"/>
                </a:lnTo>
                <a:lnTo>
                  <a:pt x="603674" y="0"/>
                </a:lnTo>
                <a:lnTo>
                  <a:pt x="679550" y="6545"/>
                </a:lnTo>
                <a:lnTo>
                  <a:pt x="715835" y="19626"/>
                </a:lnTo>
                <a:lnTo>
                  <a:pt x="755421" y="52345"/>
                </a:lnTo>
                <a:lnTo>
                  <a:pt x="818099" y="91600"/>
                </a:lnTo>
                <a:lnTo>
                  <a:pt x="831291" y="91600"/>
                </a:lnTo>
                <a:lnTo>
                  <a:pt x="983038" y="143936"/>
                </a:lnTo>
                <a:lnTo>
                  <a:pt x="1012728" y="157017"/>
                </a:lnTo>
                <a:lnTo>
                  <a:pt x="1058909" y="183191"/>
                </a:lnTo>
                <a:lnTo>
                  <a:pt x="1105094" y="228991"/>
                </a:lnTo>
                <a:lnTo>
                  <a:pt x="1134784" y="248619"/>
                </a:lnTo>
                <a:lnTo>
                  <a:pt x="1286526" y="248619"/>
                </a:lnTo>
                <a:lnTo>
                  <a:pt x="1286526" y="1328108"/>
                </a:lnTo>
                <a:lnTo>
                  <a:pt x="907168" y="1328108"/>
                </a:lnTo>
                <a:lnTo>
                  <a:pt x="831291" y="1334654"/>
                </a:lnTo>
                <a:lnTo>
                  <a:pt x="1286526" y="1334654"/>
                </a:lnTo>
                <a:lnTo>
                  <a:pt x="1286526" y="1367363"/>
                </a:lnTo>
                <a:close/>
              </a:path>
              <a:path w="1287145" h="1367789">
                <a:moveTo>
                  <a:pt x="1286526" y="248619"/>
                </a:moveTo>
                <a:lnTo>
                  <a:pt x="1210654" y="248619"/>
                </a:lnTo>
                <a:lnTo>
                  <a:pt x="1286526" y="235526"/>
                </a:lnTo>
                <a:lnTo>
                  <a:pt x="1286526" y="248619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/>
          <p:cNvSpPr/>
          <p:nvPr/>
        </p:nvSpPr>
        <p:spPr>
          <a:xfrm>
            <a:off x="7679455" y="3647286"/>
            <a:ext cx="1287145" cy="1367790"/>
          </a:xfrm>
          <a:custGeom>
            <a:avLst/>
            <a:gdLst/>
            <a:ahLst/>
            <a:cxnLst/>
            <a:rect l="l" t="t" r="r" b="b"/>
            <a:pathLst>
              <a:path w="1287145" h="1367789">
                <a:moveTo>
                  <a:pt x="1286526" y="1367363"/>
                </a:moveTo>
                <a:lnTo>
                  <a:pt x="1210654" y="1367363"/>
                </a:lnTo>
                <a:lnTo>
                  <a:pt x="1134784" y="1354282"/>
                </a:lnTo>
                <a:lnTo>
                  <a:pt x="1058909" y="1347735"/>
                </a:lnTo>
                <a:lnTo>
                  <a:pt x="983038" y="1341200"/>
                </a:lnTo>
                <a:lnTo>
                  <a:pt x="907168" y="1328108"/>
                </a:lnTo>
                <a:lnTo>
                  <a:pt x="831291" y="1334654"/>
                </a:lnTo>
                <a:lnTo>
                  <a:pt x="755421" y="1328108"/>
                </a:lnTo>
                <a:lnTo>
                  <a:pt x="705938" y="1321573"/>
                </a:lnTo>
                <a:lnTo>
                  <a:pt x="679550" y="1321573"/>
                </a:lnTo>
                <a:lnTo>
                  <a:pt x="603674" y="1295400"/>
                </a:lnTo>
                <a:lnTo>
                  <a:pt x="527804" y="1275772"/>
                </a:lnTo>
                <a:lnTo>
                  <a:pt x="481622" y="1256145"/>
                </a:lnTo>
                <a:lnTo>
                  <a:pt x="451933" y="1243063"/>
                </a:lnTo>
                <a:lnTo>
                  <a:pt x="376058" y="1223436"/>
                </a:lnTo>
                <a:lnTo>
                  <a:pt x="323281" y="1184182"/>
                </a:lnTo>
                <a:lnTo>
                  <a:pt x="300187" y="1171091"/>
                </a:lnTo>
                <a:lnTo>
                  <a:pt x="247406" y="1118754"/>
                </a:lnTo>
                <a:lnTo>
                  <a:pt x="224316" y="1105672"/>
                </a:lnTo>
                <a:lnTo>
                  <a:pt x="148441" y="1072954"/>
                </a:lnTo>
                <a:lnTo>
                  <a:pt x="102259" y="1046791"/>
                </a:lnTo>
                <a:lnTo>
                  <a:pt x="92364" y="981363"/>
                </a:lnTo>
                <a:lnTo>
                  <a:pt x="72570" y="961736"/>
                </a:lnTo>
                <a:lnTo>
                  <a:pt x="0" y="915945"/>
                </a:lnTo>
                <a:lnTo>
                  <a:pt x="3296" y="843972"/>
                </a:lnTo>
                <a:lnTo>
                  <a:pt x="65973" y="778554"/>
                </a:lnTo>
                <a:lnTo>
                  <a:pt x="62674" y="706582"/>
                </a:lnTo>
                <a:lnTo>
                  <a:pt x="72570" y="654245"/>
                </a:lnTo>
                <a:lnTo>
                  <a:pt x="75871" y="641164"/>
                </a:lnTo>
                <a:lnTo>
                  <a:pt x="148441" y="595363"/>
                </a:lnTo>
                <a:lnTo>
                  <a:pt x="178131" y="569191"/>
                </a:lnTo>
                <a:lnTo>
                  <a:pt x="188026" y="503773"/>
                </a:lnTo>
                <a:lnTo>
                  <a:pt x="174835" y="431800"/>
                </a:lnTo>
                <a:lnTo>
                  <a:pt x="171533" y="366382"/>
                </a:lnTo>
                <a:lnTo>
                  <a:pt x="188026" y="294408"/>
                </a:lnTo>
                <a:lnTo>
                  <a:pt x="207820" y="228991"/>
                </a:lnTo>
                <a:lnTo>
                  <a:pt x="224316" y="209364"/>
                </a:lnTo>
                <a:lnTo>
                  <a:pt x="296886" y="157017"/>
                </a:lnTo>
                <a:lnTo>
                  <a:pt x="270498" y="91600"/>
                </a:lnTo>
                <a:lnTo>
                  <a:pt x="300187" y="78508"/>
                </a:lnTo>
                <a:lnTo>
                  <a:pt x="376058" y="52345"/>
                </a:lnTo>
                <a:lnTo>
                  <a:pt x="412347" y="19626"/>
                </a:lnTo>
                <a:lnTo>
                  <a:pt x="451933" y="6545"/>
                </a:lnTo>
                <a:lnTo>
                  <a:pt x="527804" y="6545"/>
                </a:lnTo>
                <a:lnTo>
                  <a:pt x="603674" y="0"/>
                </a:lnTo>
                <a:lnTo>
                  <a:pt x="679550" y="6545"/>
                </a:lnTo>
                <a:lnTo>
                  <a:pt x="715835" y="19626"/>
                </a:lnTo>
                <a:lnTo>
                  <a:pt x="755421" y="52345"/>
                </a:lnTo>
                <a:lnTo>
                  <a:pt x="818099" y="91600"/>
                </a:lnTo>
                <a:lnTo>
                  <a:pt x="831291" y="91600"/>
                </a:lnTo>
                <a:lnTo>
                  <a:pt x="907168" y="117763"/>
                </a:lnTo>
                <a:lnTo>
                  <a:pt x="983038" y="143936"/>
                </a:lnTo>
                <a:lnTo>
                  <a:pt x="1012728" y="157017"/>
                </a:lnTo>
                <a:lnTo>
                  <a:pt x="1058909" y="183191"/>
                </a:lnTo>
                <a:lnTo>
                  <a:pt x="1105094" y="228991"/>
                </a:lnTo>
                <a:lnTo>
                  <a:pt x="1134784" y="248619"/>
                </a:lnTo>
                <a:lnTo>
                  <a:pt x="1210654" y="248619"/>
                </a:lnTo>
                <a:lnTo>
                  <a:pt x="1286526" y="23552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/>
          <p:cNvSpPr/>
          <p:nvPr/>
        </p:nvSpPr>
        <p:spPr>
          <a:xfrm>
            <a:off x="8718570" y="2476195"/>
            <a:ext cx="247650" cy="785495"/>
          </a:xfrm>
          <a:custGeom>
            <a:avLst/>
            <a:gdLst/>
            <a:ahLst/>
            <a:cxnLst/>
            <a:rect l="l" t="t" r="r" b="b"/>
            <a:pathLst>
              <a:path w="247650" h="785495">
                <a:moveTo>
                  <a:pt x="247411" y="785091"/>
                </a:moveTo>
                <a:lnTo>
                  <a:pt x="244114" y="778545"/>
                </a:lnTo>
                <a:lnTo>
                  <a:pt x="234219" y="713127"/>
                </a:lnTo>
                <a:lnTo>
                  <a:pt x="194633" y="641154"/>
                </a:lnTo>
                <a:lnTo>
                  <a:pt x="171538" y="588818"/>
                </a:lnTo>
                <a:lnTo>
                  <a:pt x="135253" y="575736"/>
                </a:lnTo>
                <a:lnTo>
                  <a:pt x="171538" y="543017"/>
                </a:lnTo>
                <a:lnTo>
                  <a:pt x="174839" y="510308"/>
                </a:lnTo>
                <a:lnTo>
                  <a:pt x="171538" y="490682"/>
                </a:lnTo>
                <a:lnTo>
                  <a:pt x="108860" y="438345"/>
                </a:lnTo>
                <a:lnTo>
                  <a:pt x="95669" y="418719"/>
                </a:lnTo>
                <a:lnTo>
                  <a:pt x="52782" y="372918"/>
                </a:lnTo>
                <a:lnTo>
                  <a:pt x="36291" y="300954"/>
                </a:lnTo>
                <a:lnTo>
                  <a:pt x="19794" y="268236"/>
                </a:lnTo>
                <a:lnTo>
                  <a:pt x="0" y="235527"/>
                </a:lnTo>
                <a:lnTo>
                  <a:pt x="19794" y="209354"/>
                </a:lnTo>
                <a:lnTo>
                  <a:pt x="95669" y="196273"/>
                </a:lnTo>
                <a:lnTo>
                  <a:pt x="105564" y="163564"/>
                </a:lnTo>
                <a:lnTo>
                  <a:pt x="151745" y="98136"/>
                </a:lnTo>
                <a:lnTo>
                  <a:pt x="171538" y="85054"/>
                </a:lnTo>
                <a:lnTo>
                  <a:pt x="217722" y="26173"/>
                </a:lnTo>
                <a:lnTo>
                  <a:pt x="247411" y="0"/>
                </a:lnTo>
                <a:lnTo>
                  <a:pt x="247411" y="785091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/>
          <p:cNvSpPr/>
          <p:nvPr/>
        </p:nvSpPr>
        <p:spPr>
          <a:xfrm>
            <a:off x="8718570" y="2476195"/>
            <a:ext cx="247650" cy="785495"/>
          </a:xfrm>
          <a:custGeom>
            <a:avLst/>
            <a:gdLst/>
            <a:ahLst/>
            <a:cxnLst/>
            <a:rect l="l" t="t" r="r" b="b"/>
            <a:pathLst>
              <a:path w="247650" h="785495">
                <a:moveTo>
                  <a:pt x="247411" y="785091"/>
                </a:moveTo>
                <a:lnTo>
                  <a:pt x="244114" y="778545"/>
                </a:lnTo>
                <a:lnTo>
                  <a:pt x="234219" y="713127"/>
                </a:lnTo>
                <a:lnTo>
                  <a:pt x="194633" y="641154"/>
                </a:lnTo>
                <a:lnTo>
                  <a:pt x="171538" y="588818"/>
                </a:lnTo>
                <a:lnTo>
                  <a:pt x="135253" y="575736"/>
                </a:lnTo>
                <a:lnTo>
                  <a:pt x="171538" y="543017"/>
                </a:lnTo>
                <a:lnTo>
                  <a:pt x="174839" y="510308"/>
                </a:lnTo>
                <a:lnTo>
                  <a:pt x="171538" y="490682"/>
                </a:lnTo>
                <a:lnTo>
                  <a:pt x="108860" y="438345"/>
                </a:lnTo>
                <a:lnTo>
                  <a:pt x="95669" y="418719"/>
                </a:lnTo>
                <a:lnTo>
                  <a:pt x="52782" y="372918"/>
                </a:lnTo>
                <a:lnTo>
                  <a:pt x="36291" y="300954"/>
                </a:lnTo>
                <a:lnTo>
                  <a:pt x="19794" y="268236"/>
                </a:lnTo>
                <a:lnTo>
                  <a:pt x="0" y="235527"/>
                </a:lnTo>
                <a:lnTo>
                  <a:pt x="19794" y="209354"/>
                </a:lnTo>
                <a:lnTo>
                  <a:pt x="95669" y="196273"/>
                </a:lnTo>
                <a:lnTo>
                  <a:pt x="105564" y="163564"/>
                </a:lnTo>
                <a:lnTo>
                  <a:pt x="151745" y="98136"/>
                </a:lnTo>
                <a:lnTo>
                  <a:pt x="171538" y="85054"/>
                </a:lnTo>
                <a:lnTo>
                  <a:pt x="217722" y="26173"/>
                </a:lnTo>
                <a:lnTo>
                  <a:pt x="2474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/>
          <p:cNvSpPr/>
          <p:nvPr/>
        </p:nvSpPr>
        <p:spPr>
          <a:xfrm>
            <a:off x="8946187" y="2554704"/>
            <a:ext cx="20320" cy="177165"/>
          </a:xfrm>
          <a:custGeom>
            <a:avLst/>
            <a:gdLst/>
            <a:ahLst/>
            <a:cxnLst/>
            <a:rect l="l" t="t" r="r" b="b"/>
            <a:pathLst>
              <a:path w="20320" h="177164">
                <a:moveTo>
                  <a:pt x="19794" y="176645"/>
                </a:moveTo>
                <a:lnTo>
                  <a:pt x="13196" y="157018"/>
                </a:lnTo>
                <a:lnTo>
                  <a:pt x="0" y="85055"/>
                </a:lnTo>
                <a:lnTo>
                  <a:pt x="6602" y="19627"/>
                </a:lnTo>
                <a:lnTo>
                  <a:pt x="19794" y="0"/>
                </a:lnTo>
                <a:lnTo>
                  <a:pt x="19794" y="176645"/>
                </a:lnTo>
                <a:close/>
              </a:path>
            </a:pathLst>
          </a:custGeom>
          <a:solidFill>
            <a:srgbClr val="DD1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/>
          <p:cNvSpPr/>
          <p:nvPr/>
        </p:nvSpPr>
        <p:spPr>
          <a:xfrm>
            <a:off x="8946187" y="2554704"/>
            <a:ext cx="20320" cy="177165"/>
          </a:xfrm>
          <a:custGeom>
            <a:avLst/>
            <a:gdLst/>
            <a:ahLst/>
            <a:cxnLst/>
            <a:rect l="l" t="t" r="r" b="b"/>
            <a:pathLst>
              <a:path w="20320" h="177164">
                <a:moveTo>
                  <a:pt x="19794" y="176645"/>
                </a:moveTo>
                <a:lnTo>
                  <a:pt x="13196" y="157018"/>
                </a:lnTo>
                <a:lnTo>
                  <a:pt x="0" y="85055"/>
                </a:lnTo>
                <a:lnTo>
                  <a:pt x="6602" y="19627"/>
                </a:lnTo>
                <a:lnTo>
                  <a:pt x="197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/>
          <p:cNvSpPr/>
          <p:nvPr/>
        </p:nvSpPr>
        <p:spPr>
          <a:xfrm>
            <a:off x="7108273" y="541511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/>
          <p:cNvSpPr/>
          <p:nvPr/>
        </p:nvSpPr>
        <p:spPr>
          <a:xfrm>
            <a:off x="7108273" y="462950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/>
          <p:cNvSpPr/>
          <p:nvPr/>
        </p:nvSpPr>
        <p:spPr>
          <a:xfrm>
            <a:off x="7108273" y="384390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0"/>
          <p:cNvSpPr/>
          <p:nvPr/>
        </p:nvSpPr>
        <p:spPr>
          <a:xfrm>
            <a:off x="7108273" y="305829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1"/>
          <p:cNvSpPr/>
          <p:nvPr/>
        </p:nvSpPr>
        <p:spPr>
          <a:xfrm>
            <a:off x="7108273" y="2272684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/>
          <p:cNvSpPr/>
          <p:nvPr/>
        </p:nvSpPr>
        <p:spPr>
          <a:xfrm>
            <a:off x="7108273" y="1487077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48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/>
          <p:cNvSpPr/>
          <p:nvPr/>
        </p:nvSpPr>
        <p:spPr>
          <a:xfrm>
            <a:off x="8965850" y="541511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/>
          <p:cNvSpPr/>
          <p:nvPr/>
        </p:nvSpPr>
        <p:spPr>
          <a:xfrm>
            <a:off x="8965850" y="462950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/>
          <p:cNvSpPr/>
          <p:nvPr/>
        </p:nvSpPr>
        <p:spPr>
          <a:xfrm>
            <a:off x="8965850" y="384390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6"/>
          <p:cNvSpPr/>
          <p:nvPr/>
        </p:nvSpPr>
        <p:spPr>
          <a:xfrm>
            <a:off x="8965850" y="305829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/>
          <p:cNvSpPr/>
          <p:nvPr/>
        </p:nvSpPr>
        <p:spPr>
          <a:xfrm>
            <a:off x="8965850" y="2272684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8"/>
          <p:cNvSpPr/>
          <p:nvPr/>
        </p:nvSpPr>
        <p:spPr>
          <a:xfrm>
            <a:off x="8965850" y="1487077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314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9"/>
          <p:cNvSpPr/>
          <p:nvPr/>
        </p:nvSpPr>
        <p:spPr>
          <a:xfrm>
            <a:off x="7108273" y="1487077"/>
            <a:ext cx="0" cy="3928110"/>
          </a:xfrm>
          <a:custGeom>
            <a:avLst/>
            <a:gdLst/>
            <a:ahLst/>
            <a:cxnLst/>
            <a:rect l="l" t="t" r="r" b="b"/>
            <a:pathLst>
              <a:path h="3928110">
                <a:moveTo>
                  <a:pt x="0" y="3928038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/>
          <p:cNvSpPr/>
          <p:nvPr/>
        </p:nvSpPr>
        <p:spPr>
          <a:xfrm>
            <a:off x="8997333" y="1487077"/>
            <a:ext cx="0" cy="3928110"/>
          </a:xfrm>
          <a:custGeom>
            <a:avLst/>
            <a:gdLst/>
            <a:ahLst/>
            <a:cxnLst/>
            <a:rect l="l" t="t" r="r" b="b"/>
            <a:pathLst>
              <a:path h="3928110">
                <a:moveTo>
                  <a:pt x="0" y="3928038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108273" y="5415115"/>
            <a:ext cx="1889125" cy="0"/>
          </a:xfrm>
          <a:custGeom>
            <a:avLst/>
            <a:gdLst/>
            <a:ahLst/>
            <a:cxnLst/>
            <a:rect l="l" t="t" r="r" b="b"/>
            <a:pathLst>
              <a:path w="1889125">
                <a:moveTo>
                  <a:pt x="0" y="0"/>
                </a:moveTo>
                <a:lnTo>
                  <a:pt x="188906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/>
          <p:cNvSpPr/>
          <p:nvPr/>
        </p:nvSpPr>
        <p:spPr>
          <a:xfrm>
            <a:off x="7108273" y="1487077"/>
            <a:ext cx="1889125" cy="0"/>
          </a:xfrm>
          <a:custGeom>
            <a:avLst/>
            <a:gdLst/>
            <a:ahLst/>
            <a:cxnLst/>
            <a:rect l="l" t="t" r="r" b="b"/>
            <a:pathLst>
              <a:path w="1889125">
                <a:moveTo>
                  <a:pt x="0" y="0"/>
                </a:moveTo>
                <a:lnTo>
                  <a:pt x="188906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/>
          <p:cNvSpPr txBox="1"/>
          <p:nvPr/>
        </p:nvSpPr>
        <p:spPr>
          <a:xfrm>
            <a:off x="7226298" y="1581150"/>
            <a:ext cx="8515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b)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0.47s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4"/>
          <p:cNvSpPr txBox="1"/>
          <p:nvPr/>
        </p:nvSpPr>
        <p:spPr>
          <a:xfrm>
            <a:off x="4429475" y="2546869"/>
            <a:ext cx="330200" cy="18046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430"/>
              </a:lnSpc>
            </a:pPr>
            <a:r>
              <a:rPr sz="2400" dirty="0">
                <a:latin typeface="Arial"/>
                <a:cs typeface="Arial"/>
              </a:rPr>
              <a:t>Energy (keV)</a:t>
            </a:r>
            <a:endParaRPr sz="2400">
              <a:latin typeface="Arial"/>
              <a:cs typeface="Arial"/>
            </a:endParaRPr>
          </a:p>
        </p:txBody>
      </p:sp>
      <p:sp>
        <p:nvSpPr>
          <p:cNvPr id="46" name="object 45"/>
          <p:cNvSpPr txBox="1"/>
          <p:nvPr/>
        </p:nvSpPr>
        <p:spPr>
          <a:xfrm>
            <a:off x="7321548" y="1263650"/>
            <a:ext cx="164655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NSTX-U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204707A02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6"/>
          <p:cNvSpPr/>
          <p:nvPr/>
        </p:nvSpPr>
        <p:spPr>
          <a:xfrm>
            <a:off x="8936079" y="4054407"/>
            <a:ext cx="13335" cy="33020"/>
          </a:xfrm>
          <a:custGeom>
            <a:avLst/>
            <a:gdLst/>
            <a:ahLst/>
            <a:cxnLst/>
            <a:rect l="l" t="t" r="r" b="b"/>
            <a:pathLst>
              <a:path w="13334" h="33020">
                <a:moveTo>
                  <a:pt x="13086" y="32719"/>
                </a:moveTo>
                <a:lnTo>
                  <a:pt x="0" y="19627"/>
                </a:lnTo>
                <a:lnTo>
                  <a:pt x="1308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/>
          <p:cNvSpPr/>
          <p:nvPr/>
        </p:nvSpPr>
        <p:spPr>
          <a:xfrm>
            <a:off x="7108248" y="541337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/>
          <p:cNvSpPr/>
          <p:nvPr/>
        </p:nvSpPr>
        <p:spPr>
          <a:xfrm>
            <a:off x="7108248" y="502062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/>
          <p:cNvSpPr/>
          <p:nvPr/>
        </p:nvSpPr>
        <p:spPr>
          <a:xfrm>
            <a:off x="7108248" y="462787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7108248" y="4235132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1"/>
          <p:cNvSpPr/>
          <p:nvPr/>
        </p:nvSpPr>
        <p:spPr>
          <a:xfrm>
            <a:off x="7108248" y="384238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/>
          <p:cNvSpPr/>
          <p:nvPr/>
        </p:nvSpPr>
        <p:spPr>
          <a:xfrm>
            <a:off x="7108248" y="3449637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3"/>
          <p:cNvSpPr/>
          <p:nvPr/>
        </p:nvSpPr>
        <p:spPr>
          <a:xfrm>
            <a:off x="7108248" y="305688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/>
          <p:cNvSpPr/>
          <p:nvPr/>
        </p:nvSpPr>
        <p:spPr>
          <a:xfrm>
            <a:off x="7108248" y="2664142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5"/>
          <p:cNvSpPr/>
          <p:nvPr/>
        </p:nvSpPr>
        <p:spPr>
          <a:xfrm>
            <a:off x="7108248" y="2271395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6"/>
          <p:cNvSpPr/>
          <p:nvPr/>
        </p:nvSpPr>
        <p:spPr>
          <a:xfrm>
            <a:off x="7108248" y="187864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7"/>
          <p:cNvSpPr/>
          <p:nvPr/>
        </p:nvSpPr>
        <p:spPr>
          <a:xfrm>
            <a:off x="7108248" y="148590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8"/>
          <p:cNvSpPr/>
          <p:nvPr/>
        </p:nvSpPr>
        <p:spPr>
          <a:xfrm>
            <a:off x="7108825" y="526264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9"/>
          <p:cNvSpPr/>
          <p:nvPr/>
        </p:nvSpPr>
        <p:spPr>
          <a:xfrm>
            <a:off x="7299056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0"/>
          <p:cNvSpPr/>
          <p:nvPr/>
        </p:nvSpPr>
        <p:spPr>
          <a:xfrm>
            <a:off x="7489276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1"/>
          <p:cNvSpPr/>
          <p:nvPr/>
        </p:nvSpPr>
        <p:spPr>
          <a:xfrm>
            <a:off x="7672944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2"/>
          <p:cNvSpPr/>
          <p:nvPr/>
        </p:nvSpPr>
        <p:spPr>
          <a:xfrm>
            <a:off x="7863164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3"/>
          <p:cNvSpPr/>
          <p:nvPr/>
        </p:nvSpPr>
        <p:spPr>
          <a:xfrm>
            <a:off x="8053385" y="526264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4"/>
          <p:cNvSpPr/>
          <p:nvPr/>
        </p:nvSpPr>
        <p:spPr>
          <a:xfrm>
            <a:off x="8243615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5"/>
          <p:cNvSpPr/>
          <p:nvPr/>
        </p:nvSpPr>
        <p:spPr>
          <a:xfrm>
            <a:off x="8427273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6"/>
          <p:cNvSpPr/>
          <p:nvPr/>
        </p:nvSpPr>
        <p:spPr>
          <a:xfrm>
            <a:off x="8617505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7"/>
          <p:cNvSpPr/>
          <p:nvPr/>
        </p:nvSpPr>
        <p:spPr>
          <a:xfrm>
            <a:off x="8807726" y="533461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8"/>
          <p:cNvSpPr/>
          <p:nvPr/>
        </p:nvSpPr>
        <p:spPr>
          <a:xfrm>
            <a:off x="8997950" y="526264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9"/>
          <p:cNvSpPr/>
          <p:nvPr/>
        </p:nvSpPr>
        <p:spPr>
          <a:xfrm>
            <a:off x="7108825" y="1495425"/>
            <a:ext cx="0" cy="132080"/>
          </a:xfrm>
          <a:custGeom>
            <a:avLst/>
            <a:gdLst/>
            <a:ahLst/>
            <a:cxnLst/>
            <a:rect l="l" t="t" r="r" b="b"/>
            <a:pathLst>
              <a:path h="132080">
                <a:moveTo>
                  <a:pt x="0" y="13174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0"/>
          <p:cNvSpPr/>
          <p:nvPr/>
        </p:nvSpPr>
        <p:spPr>
          <a:xfrm>
            <a:off x="7299056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1"/>
          <p:cNvSpPr/>
          <p:nvPr/>
        </p:nvSpPr>
        <p:spPr>
          <a:xfrm>
            <a:off x="7489276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2"/>
          <p:cNvSpPr/>
          <p:nvPr/>
        </p:nvSpPr>
        <p:spPr>
          <a:xfrm>
            <a:off x="7672944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3"/>
          <p:cNvSpPr/>
          <p:nvPr/>
        </p:nvSpPr>
        <p:spPr>
          <a:xfrm>
            <a:off x="7863164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4"/>
          <p:cNvSpPr/>
          <p:nvPr/>
        </p:nvSpPr>
        <p:spPr>
          <a:xfrm>
            <a:off x="8053385" y="1495425"/>
            <a:ext cx="0" cy="132080"/>
          </a:xfrm>
          <a:custGeom>
            <a:avLst/>
            <a:gdLst/>
            <a:ahLst/>
            <a:cxnLst/>
            <a:rect l="l" t="t" r="r" b="b"/>
            <a:pathLst>
              <a:path h="132080">
                <a:moveTo>
                  <a:pt x="0" y="13174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5"/>
          <p:cNvSpPr/>
          <p:nvPr/>
        </p:nvSpPr>
        <p:spPr>
          <a:xfrm>
            <a:off x="8243615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6"/>
          <p:cNvSpPr/>
          <p:nvPr/>
        </p:nvSpPr>
        <p:spPr>
          <a:xfrm>
            <a:off x="8427273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7"/>
          <p:cNvSpPr/>
          <p:nvPr/>
        </p:nvSpPr>
        <p:spPr>
          <a:xfrm>
            <a:off x="8617505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8"/>
          <p:cNvSpPr/>
          <p:nvPr/>
        </p:nvSpPr>
        <p:spPr>
          <a:xfrm>
            <a:off x="8807726" y="1495425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6587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9"/>
          <p:cNvSpPr/>
          <p:nvPr/>
        </p:nvSpPr>
        <p:spPr>
          <a:xfrm>
            <a:off x="8997950" y="1495425"/>
            <a:ext cx="0" cy="132080"/>
          </a:xfrm>
          <a:custGeom>
            <a:avLst/>
            <a:gdLst/>
            <a:ahLst/>
            <a:cxnLst/>
            <a:rect l="l" t="t" r="r" b="b"/>
            <a:pathLst>
              <a:path h="132080">
                <a:moveTo>
                  <a:pt x="0" y="131747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0"/>
          <p:cNvSpPr/>
          <p:nvPr/>
        </p:nvSpPr>
        <p:spPr>
          <a:xfrm>
            <a:off x="5106175" y="541504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1"/>
          <p:cNvSpPr/>
          <p:nvPr/>
        </p:nvSpPr>
        <p:spPr>
          <a:xfrm>
            <a:off x="5106175" y="5022494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2"/>
          <p:cNvSpPr/>
          <p:nvPr/>
        </p:nvSpPr>
        <p:spPr>
          <a:xfrm>
            <a:off x="5106175" y="4629948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3"/>
          <p:cNvSpPr/>
          <p:nvPr/>
        </p:nvSpPr>
        <p:spPr>
          <a:xfrm>
            <a:off x="5106175" y="4237403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4"/>
          <p:cNvSpPr/>
          <p:nvPr/>
        </p:nvSpPr>
        <p:spPr>
          <a:xfrm>
            <a:off x="5106175" y="3844857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5"/>
          <p:cNvSpPr/>
          <p:nvPr/>
        </p:nvSpPr>
        <p:spPr>
          <a:xfrm>
            <a:off x="5106175" y="3452312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6"/>
          <p:cNvSpPr/>
          <p:nvPr/>
        </p:nvSpPr>
        <p:spPr>
          <a:xfrm>
            <a:off x="5106175" y="3059767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7"/>
          <p:cNvSpPr/>
          <p:nvPr/>
        </p:nvSpPr>
        <p:spPr>
          <a:xfrm>
            <a:off x="5106175" y="2667222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8"/>
          <p:cNvSpPr/>
          <p:nvPr/>
        </p:nvSpPr>
        <p:spPr>
          <a:xfrm>
            <a:off x="5106175" y="2274676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89"/>
          <p:cNvSpPr/>
          <p:nvPr/>
        </p:nvSpPr>
        <p:spPr>
          <a:xfrm>
            <a:off x="5106175" y="1882131"/>
            <a:ext cx="72390" cy="0"/>
          </a:xfrm>
          <a:custGeom>
            <a:avLst/>
            <a:gdLst/>
            <a:ahLst/>
            <a:cxnLst/>
            <a:rect l="l" t="t" r="r" b="b"/>
            <a:pathLst>
              <a:path w="72389">
                <a:moveTo>
                  <a:pt x="0" y="0"/>
                </a:moveTo>
                <a:lnTo>
                  <a:pt x="7196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0"/>
          <p:cNvSpPr/>
          <p:nvPr/>
        </p:nvSpPr>
        <p:spPr>
          <a:xfrm>
            <a:off x="5106175" y="148958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1"/>
          <p:cNvSpPr/>
          <p:nvPr/>
        </p:nvSpPr>
        <p:spPr>
          <a:xfrm>
            <a:off x="6914380" y="5025757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2"/>
          <p:cNvSpPr/>
          <p:nvPr/>
        </p:nvSpPr>
        <p:spPr>
          <a:xfrm>
            <a:off x="6914380" y="463284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3"/>
          <p:cNvSpPr/>
          <p:nvPr/>
        </p:nvSpPr>
        <p:spPr>
          <a:xfrm>
            <a:off x="6914380" y="423994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4"/>
          <p:cNvSpPr/>
          <p:nvPr/>
        </p:nvSpPr>
        <p:spPr>
          <a:xfrm>
            <a:off x="6914380" y="3847033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5"/>
          <p:cNvSpPr/>
          <p:nvPr/>
        </p:nvSpPr>
        <p:spPr>
          <a:xfrm>
            <a:off x="6842417" y="345412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6"/>
          <p:cNvSpPr/>
          <p:nvPr/>
        </p:nvSpPr>
        <p:spPr>
          <a:xfrm>
            <a:off x="6914380" y="3061216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7"/>
          <p:cNvSpPr/>
          <p:nvPr/>
        </p:nvSpPr>
        <p:spPr>
          <a:xfrm>
            <a:off x="6914380" y="266830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8"/>
          <p:cNvSpPr/>
          <p:nvPr/>
        </p:nvSpPr>
        <p:spPr>
          <a:xfrm>
            <a:off x="6914380" y="2275401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99"/>
          <p:cNvSpPr/>
          <p:nvPr/>
        </p:nvSpPr>
        <p:spPr>
          <a:xfrm>
            <a:off x="6914380" y="1882493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0"/>
          <p:cNvSpPr/>
          <p:nvPr/>
        </p:nvSpPr>
        <p:spPr>
          <a:xfrm>
            <a:off x="6842417" y="148958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1"/>
          <p:cNvSpPr/>
          <p:nvPr/>
        </p:nvSpPr>
        <p:spPr>
          <a:xfrm>
            <a:off x="6934006" y="3519613"/>
            <a:ext cx="13335" cy="59055"/>
          </a:xfrm>
          <a:custGeom>
            <a:avLst/>
            <a:gdLst/>
            <a:ahLst/>
            <a:cxnLst/>
            <a:rect l="l" t="t" r="r" b="b"/>
            <a:pathLst>
              <a:path w="13334" h="59054">
                <a:moveTo>
                  <a:pt x="13086" y="0"/>
                </a:moveTo>
                <a:lnTo>
                  <a:pt x="0" y="13093"/>
                </a:lnTo>
                <a:lnTo>
                  <a:pt x="13086" y="58935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2"/>
          <p:cNvSpPr/>
          <p:nvPr/>
        </p:nvSpPr>
        <p:spPr>
          <a:xfrm>
            <a:off x="6842417" y="541655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3"/>
          <p:cNvSpPr/>
          <p:nvPr/>
        </p:nvSpPr>
        <p:spPr>
          <a:xfrm>
            <a:off x="5105400" y="1489585"/>
            <a:ext cx="0" cy="3925570"/>
          </a:xfrm>
          <a:custGeom>
            <a:avLst/>
            <a:gdLst/>
            <a:ahLst/>
            <a:cxnLst/>
            <a:rect l="l" t="t" r="r" b="b"/>
            <a:pathLst>
              <a:path h="3925570">
                <a:moveTo>
                  <a:pt x="0" y="0"/>
                </a:moveTo>
                <a:lnTo>
                  <a:pt x="0" y="392545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4"/>
          <p:cNvSpPr/>
          <p:nvPr/>
        </p:nvSpPr>
        <p:spPr>
          <a:xfrm>
            <a:off x="5105400" y="5415040"/>
            <a:ext cx="1881505" cy="0"/>
          </a:xfrm>
          <a:custGeom>
            <a:avLst/>
            <a:gdLst/>
            <a:ahLst/>
            <a:cxnLst/>
            <a:rect l="l" t="t" r="r" b="b"/>
            <a:pathLst>
              <a:path w="1881504">
                <a:moveTo>
                  <a:pt x="188094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5"/>
          <p:cNvSpPr/>
          <p:nvPr/>
        </p:nvSpPr>
        <p:spPr>
          <a:xfrm>
            <a:off x="6986347" y="1489585"/>
            <a:ext cx="0" cy="3925570"/>
          </a:xfrm>
          <a:custGeom>
            <a:avLst/>
            <a:gdLst/>
            <a:ahLst/>
            <a:cxnLst/>
            <a:rect l="l" t="t" r="r" b="b"/>
            <a:pathLst>
              <a:path h="3925570">
                <a:moveTo>
                  <a:pt x="0" y="0"/>
                </a:moveTo>
                <a:lnTo>
                  <a:pt x="0" y="392545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6"/>
          <p:cNvSpPr/>
          <p:nvPr/>
        </p:nvSpPr>
        <p:spPr>
          <a:xfrm>
            <a:off x="5105400" y="1489585"/>
            <a:ext cx="1881505" cy="0"/>
          </a:xfrm>
          <a:custGeom>
            <a:avLst/>
            <a:gdLst/>
            <a:ahLst/>
            <a:cxnLst/>
            <a:rect l="l" t="t" r="r" b="b"/>
            <a:pathLst>
              <a:path w="1881504">
                <a:moveTo>
                  <a:pt x="188094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7"/>
          <p:cNvSpPr/>
          <p:nvPr/>
        </p:nvSpPr>
        <p:spPr>
          <a:xfrm>
            <a:off x="5105400" y="1489585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4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8"/>
          <p:cNvSpPr/>
          <p:nvPr/>
        </p:nvSpPr>
        <p:spPr>
          <a:xfrm>
            <a:off x="5294806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9"/>
          <p:cNvSpPr/>
          <p:nvPr/>
        </p:nvSpPr>
        <p:spPr>
          <a:xfrm>
            <a:off x="5484204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0"/>
          <p:cNvSpPr/>
          <p:nvPr/>
        </p:nvSpPr>
        <p:spPr>
          <a:xfrm>
            <a:off x="5667076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1"/>
          <p:cNvSpPr/>
          <p:nvPr/>
        </p:nvSpPr>
        <p:spPr>
          <a:xfrm>
            <a:off x="5856474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2"/>
          <p:cNvSpPr/>
          <p:nvPr/>
        </p:nvSpPr>
        <p:spPr>
          <a:xfrm>
            <a:off x="6045871" y="1489585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4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3"/>
          <p:cNvSpPr/>
          <p:nvPr/>
        </p:nvSpPr>
        <p:spPr>
          <a:xfrm>
            <a:off x="6235278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4"/>
          <p:cNvSpPr/>
          <p:nvPr/>
        </p:nvSpPr>
        <p:spPr>
          <a:xfrm>
            <a:off x="6418141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5"/>
          <p:cNvSpPr/>
          <p:nvPr/>
        </p:nvSpPr>
        <p:spPr>
          <a:xfrm>
            <a:off x="6607548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6"/>
          <p:cNvSpPr/>
          <p:nvPr/>
        </p:nvSpPr>
        <p:spPr>
          <a:xfrm>
            <a:off x="6796947" y="1489585"/>
            <a:ext cx="0" cy="72390"/>
          </a:xfrm>
          <a:custGeom>
            <a:avLst/>
            <a:gdLst/>
            <a:ahLst/>
            <a:cxnLst/>
            <a:rect l="l" t="t" r="r" b="b"/>
            <a:pathLst>
              <a:path h="72390">
                <a:moveTo>
                  <a:pt x="0" y="7197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7"/>
          <p:cNvSpPr/>
          <p:nvPr/>
        </p:nvSpPr>
        <p:spPr>
          <a:xfrm>
            <a:off x="6986347" y="1489585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4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8"/>
          <p:cNvSpPr/>
          <p:nvPr/>
        </p:nvSpPr>
        <p:spPr>
          <a:xfrm>
            <a:off x="5105400" y="526899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9"/>
          <p:cNvSpPr/>
          <p:nvPr/>
        </p:nvSpPr>
        <p:spPr>
          <a:xfrm>
            <a:off x="5294806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0"/>
          <p:cNvSpPr/>
          <p:nvPr/>
        </p:nvSpPr>
        <p:spPr>
          <a:xfrm>
            <a:off x="5484204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1"/>
          <p:cNvSpPr/>
          <p:nvPr/>
        </p:nvSpPr>
        <p:spPr>
          <a:xfrm>
            <a:off x="5667076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2"/>
          <p:cNvSpPr/>
          <p:nvPr/>
        </p:nvSpPr>
        <p:spPr>
          <a:xfrm>
            <a:off x="5856474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3"/>
          <p:cNvSpPr/>
          <p:nvPr/>
        </p:nvSpPr>
        <p:spPr>
          <a:xfrm>
            <a:off x="6045871" y="526899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4"/>
          <p:cNvSpPr/>
          <p:nvPr/>
        </p:nvSpPr>
        <p:spPr>
          <a:xfrm>
            <a:off x="6235278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5"/>
          <p:cNvSpPr/>
          <p:nvPr/>
        </p:nvSpPr>
        <p:spPr>
          <a:xfrm>
            <a:off x="6418141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6"/>
          <p:cNvSpPr/>
          <p:nvPr/>
        </p:nvSpPr>
        <p:spPr>
          <a:xfrm>
            <a:off x="6607548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7"/>
          <p:cNvSpPr/>
          <p:nvPr/>
        </p:nvSpPr>
        <p:spPr>
          <a:xfrm>
            <a:off x="6796947" y="5340963"/>
            <a:ext cx="0" cy="72390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7196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8"/>
          <p:cNvSpPr/>
          <p:nvPr/>
        </p:nvSpPr>
        <p:spPr>
          <a:xfrm>
            <a:off x="6986347" y="526899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143936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9"/>
          <p:cNvSpPr txBox="1"/>
          <p:nvPr/>
        </p:nvSpPr>
        <p:spPr>
          <a:xfrm>
            <a:off x="8751811" y="5389131"/>
            <a:ext cx="3435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1.0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1" name="object 130"/>
          <p:cNvSpPr txBox="1"/>
          <p:nvPr/>
        </p:nvSpPr>
        <p:spPr>
          <a:xfrm>
            <a:off x="4788434" y="3295650"/>
            <a:ext cx="280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50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2" name="object 131"/>
          <p:cNvSpPr txBox="1"/>
          <p:nvPr/>
        </p:nvSpPr>
        <p:spPr>
          <a:xfrm>
            <a:off x="4664814" y="1350553"/>
            <a:ext cx="407034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100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3" name="object 132"/>
          <p:cNvSpPr/>
          <p:nvPr/>
        </p:nvSpPr>
        <p:spPr>
          <a:xfrm>
            <a:off x="8844488" y="541655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3"/>
          <p:cNvSpPr/>
          <p:nvPr/>
        </p:nvSpPr>
        <p:spPr>
          <a:xfrm>
            <a:off x="8916452" y="463042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4"/>
          <p:cNvSpPr/>
          <p:nvPr/>
        </p:nvSpPr>
        <p:spPr>
          <a:xfrm>
            <a:off x="8916452" y="423735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5"/>
          <p:cNvSpPr/>
          <p:nvPr/>
        </p:nvSpPr>
        <p:spPr>
          <a:xfrm>
            <a:off x="8916452" y="384429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6"/>
          <p:cNvSpPr/>
          <p:nvPr/>
        </p:nvSpPr>
        <p:spPr>
          <a:xfrm>
            <a:off x="8844488" y="3451225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7"/>
          <p:cNvSpPr/>
          <p:nvPr/>
        </p:nvSpPr>
        <p:spPr>
          <a:xfrm>
            <a:off x="8916452" y="3058160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8"/>
          <p:cNvSpPr/>
          <p:nvPr/>
        </p:nvSpPr>
        <p:spPr>
          <a:xfrm>
            <a:off x="8916452" y="2665095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39"/>
          <p:cNvSpPr/>
          <p:nvPr/>
        </p:nvSpPr>
        <p:spPr>
          <a:xfrm>
            <a:off x="8916452" y="2272029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0"/>
          <p:cNvSpPr/>
          <p:nvPr/>
        </p:nvSpPr>
        <p:spPr>
          <a:xfrm>
            <a:off x="8916452" y="1878964"/>
            <a:ext cx="72390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0" y="0"/>
                </a:moveTo>
                <a:lnTo>
                  <a:pt x="7196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1"/>
          <p:cNvSpPr/>
          <p:nvPr/>
        </p:nvSpPr>
        <p:spPr>
          <a:xfrm>
            <a:off x="8844488" y="1485900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2"/>
          <p:cNvSpPr/>
          <p:nvPr/>
        </p:nvSpPr>
        <p:spPr>
          <a:xfrm>
            <a:off x="7108825" y="4624234"/>
            <a:ext cx="492759" cy="54610"/>
          </a:xfrm>
          <a:custGeom>
            <a:avLst/>
            <a:gdLst/>
            <a:ahLst/>
            <a:cxnLst/>
            <a:rect l="l" t="t" r="r" b="b"/>
            <a:pathLst>
              <a:path w="492759" h="54610">
                <a:moveTo>
                  <a:pt x="0" y="54373"/>
                </a:moveTo>
                <a:lnTo>
                  <a:pt x="49233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3"/>
          <p:cNvSpPr/>
          <p:nvPr/>
        </p:nvSpPr>
        <p:spPr>
          <a:xfrm>
            <a:off x="7601163" y="4428484"/>
            <a:ext cx="455930" cy="196215"/>
          </a:xfrm>
          <a:custGeom>
            <a:avLst/>
            <a:gdLst/>
            <a:ahLst/>
            <a:cxnLst/>
            <a:rect l="l" t="t" r="r" b="b"/>
            <a:pathLst>
              <a:path w="455929" h="196214">
                <a:moveTo>
                  <a:pt x="0" y="195748"/>
                </a:moveTo>
                <a:lnTo>
                  <a:pt x="45567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4"/>
          <p:cNvSpPr/>
          <p:nvPr/>
        </p:nvSpPr>
        <p:spPr>
          <a:xfrm>
            <a:off x="8056835" y="4232734"/>
            <a:ext cx="209550" cy="196215"/>
          </a:xfrm>
          <a:custGeom>
            <a:avLst/>
            <a:gdLst/>
            <a:ahLst/>
            <a:cxnLst/>
            <a:rect l="l" t="t" r="r" b="b"/>
            <a:pathLst>
              <a:path w="209550" h="196214">
                <a:moveTo>
                  <a:pt x="0" y="195750"/>
                </a:moveTo>
                <a:lnTo>
                  <a:pt x="20950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5"/>
          <p:cNvSpPr/>
          <p:nvPr/>
        </p:nvSpPr>
        <p:spPr>
          <a:xfrm>
            <a:off x="8266339" y="4036985"/>
            <a:ext cx="131445" cy="196215"/>
          </a:xfrm>
          <a:custGeom>
            <a:avLst/>
            <a:gdLst/>
            <a:ahLst/>
            <a:cxnLst/>
            <a:rect l="l" t="t" r="r" b="b"/>
            <a:pathLst>
              <a:path w="131445" h="196214">
                <a:moveTo>
                  <a:pt x="0" y="195748"/>
                </a:moveTo>
                <a:lnTo>
                  <a:pt x="130940" y="0"/>
                </a:lnTo>
              </a:path>
            </a:pathLst>
          </a:custGeom>
          <a:ln w="25399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6"/>
          <p:cNvSpPr/>
          <p:nvPr/>
        </p:nvSpPr>
        <p:spPr>
          <a:xfrm>
            <a:off x="8397280" y="3841236"/>
            <a:ext cx="89535" cy="196215"/>
          </a:xfrm>
          <a:custGeom>
            <a:avLst/>
            <a:gdLst/>
            <a:ahLst/>
            <a:cxnLst/>
            <a:rect l="l" t="t" r="r" b="b"/>
            <a:pathLst>
              <a:path w="89534" h="196214">
                <a:moveTo>
                  <a:pt x="0" y="195748"/>
                </a:moveTo>
                <a:lnTo>
                  <a:pt x="8903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7"/>
          <p:cNvSpPr/>
          <p:nvPr/>
        </p:nvSpPr>
        <p:spPr>
          <a:xfrm>
            <a:off x="8486319" y="3645487"/>
            <a:ext cx="62865" cy="196215"/>
          </a:xfrm>
          <a:custGeom>
            <a:avLst/>
            <a:gdLst/>
            <a:ahLst/>
            <a:cxnLst/>
            <a:rect l="l" t="t" r="r" b="b"/>
            <a:pathLst>
              <a:path w="62865" h="196214">
                <a:moveTo>
                  <a:pt x="0" y="195748"/>
                </a:moveTo>
                <a:lnTo>
                  <a:pt x="6285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8"/>
          <p:cNvSpPr/>
          <p:nvPr/>
        </p:nvSpPr>
        <p:spPr>
          <a:xfrm>
            <a:off x="8549171" y="3449739"/>
            <a:ext cx="52705" cy="196215"/>
          </a:xfrm>
          <a:custGeom>
            <a:avLst/>
            <a:gdLst/>
            <a:ahLst/>
            <a:cxnLst/>
            <a:rect l="l" t="t" r="r" b="b"/>
            <a:pathLst>
              <a:path w="52704" h="196214">
                <a:moveTo>
                  <a:pt x="0" y="195748"/>
                </a:moveTo>
                <a:lnTo>
                  <a:pt x="52377" y="0"/>
                </a:lnTo>
              </a:path>
            </a:pathLst>
          </a:custGeom>
          <a:ln w="25399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49"/>
          <p:cNvSpPr/>
          <p:nvPr/>
        </p:nvSpPr>
        <p:spPr>
          <a:xfrm>
            <a:off x="8601548" y="3253990"/>
            <a:ext cx="41910" cy="196215"/>
          </a:xfrm>
          <a:custGeom>
            <a:avLst/>
            <a:gdLst/>
            <a:ahLst/>
            <a:cxnLst/>
            <a:rect l="l" t="t" r="r" b="b"/>
            <a:pathLst>
              <a:path w="41909" h="196214">
                <a:moveTo>
                  <a:pt x="0" y="195748"/>
                </a:moveTo>
                <a:lnTo>
                  <a:pt x="41899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0"/>
          <p:cNvSpPr/>
          <p:nvPr/>
        </p:nvSpPr>
        <p:spPr>
          <a:xfrm>
            <a:off x="8643448" y="3058241"/>
            <a:ext cx="31750" cy="196215"/>
          </a:xfrm>
          <a:custGeom>
            <a:avLst/>
            <a:gdLst/>
            <a:ahLst/>
            <a:cxnLst/>
            <a:rect l="l" t="t" r="r" b="b"/>
            <a:pathLst>
              <a:path w="31750" h="196214">
                <a:moveTo>
                  <a:pt x="0" y="195748"/>
                </a:moveTo>
                <a:lnTo>
                  <a:pt x="3142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1"/>
          <p:cNvSpPr/>
          <p:nvPr/>
        </p:nvSpPr>
        <p:spPr>
          <a:xfrm>
            <a:off x="8674873" y="2862492"/>
            <a:ext cx="26670" cy="196215"/>
          </a:xfrm>
          <a:custGeom>
            <a:avLst/>
            <a:gdLst/>
            <a:ahLst/>
            <a:cxnLst/>
            <a:rect l="l" t="t" r="r" b="b"/>
            <a:pathLst>
              <a:path w="26670" h="196214">
                <a:moveTo>
                  <a:pt x="0" y="195748"/>
                </a:moveTo>
                <a:lnTo>
                  <a:pt x="26189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2"/>
          <p:cNvSpPr/>
          <p:nvPr/>
        </p:nvSpPr>
        <p:spPr>
          <a:xfrm>
            <a:off x="8701063" y="2666743"/>
            <a:ext cx="20955" cy="196215"/>
          </a:xfrm>
          <a:custGeom>
            <a:avLst/>
            <a:gdLst/>
            <a:ahLst/>
            <a:cxnLst/>
            <a:rect l="l" t="t" r="r" b="b"/>
            <a:pathLst>
              <a:path w="20954" h="196214">
                <a:moveTo>
                  <a:pt x="0" y="195748"/>
                </a:moveTo>
                <a:lnTo>
                  <a:pt x="2094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3"/>
          <p:cNvSpPr/>
          <p:nvPr/>
        </p:nvSpPr>
        <p:spPr>
          <a:xfrm>
            <a:off x="8722011" y="2470994"/>
            <a:ext cx="20955" cy="196215"/>
          </a:xfrm>
          <a:custGeom>
            <a:avLst/>
            <a:gdLst/>
            <a:ahLst/>
            <a:cxnLst/>
            <a:rect l="l" t="t" r="r" b="b"/>
            <a:pathLst>
              <a:path w="20954" h="196214">
                <a:moveTo>
                  <a:pt x="0" y="195748"/>
                </a:moveTo>
                <a:lnTo>
                  <a:pt x="20951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4"/>
          <p:cNvSpPr/>
          <p:nvPr/>
        </p:nvSpPr>
        <p:spPr>
          <a:xfrm>
            <a:off x="8742963" y="2275245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5"/>
          <p:cNvSpPr/>
          <p:nvPr/>
        </p:nvSpPr>
        <p:spPr>
          <a:xfrm>
            <a:off x="8758675" y="2079496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3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6"/>
          <p:cNvSpPr/>
          <p:nvPr/>
        </p:nvSpPr>
        <p:spPr>
          <a:xfrm>
            <a:off x="8774389" y="1883747"/>
            <a:ext cx="10795" cy="196215"/>
          </a:xfrm>
          <a:custGeom>
            <a:avLst/>
            <a:gdLst/>
            <a:ahLst/>
            <a:cxnLst/>
            <a:rect l="l" t="t" r="r" b="b"/>
            <a:pathLst>
              <a:path w="10795" h="196214">
                <a:moveTo>
                  <a:pt x="0" y="195748"/>
                </a:moveTo>
                <a:lnTo>
                  <a:pt x="1047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7"/>
          <p:cNvSpPr/>
          <p:nvPr/>
        </p:nvSpPr>
        <p:spPr>
          <a:xfrm>
            <a:off x="8784864" y="1687998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8"/>
          <p:cNvSpPr/>
          <p:nvPr/>
        </p:nvSpPr>
        <p:spPr>
          <a:xfrm>
            <a:off x="8800576" y="1492250"/>
            <a:ext cx="10795" cy="196215"/>
          </a:xfrm>
          <a:custGeom>
            <a:avLst/>
            <a:gdLst/>
            <a:ahLst/>
            <a:cxnLst/>
            <a:rect l="l" t="t" r="r" b="b"/>
            <a:pathLst>
              <a:path w="10795" h="196214">
                <a:moveTo>
                  <a:pt x="0" y="195748"/>
                </a:moveTo>
                <a:lnTo>
                  <a:pt x="10476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9"/>
          <p:cNvSpPr/>
          <p:nvPr/>
        </p:nvSpPr>
        <p:spPr>
          <a:xfrm>
            <a:off x="5108575" y="4630584"/>
            <a:ext cx="492759" cy="54610"/>
          </a:xfrm>
          <a:custGeom>
            <a:avLst/>
            <a:gdLst/>
            <a:ahLst/>
            <a:cxnLst/>
            <a:rect l="l" t="t" r="r" b="b"/>
            <a:pathLst>
              <a:path w="492760" h="54610">
                <a:moveTo>
                  <a:pt x="0" y="54373"/>
                </a:moveTo>
                <a:lnTo>
                  <a:pt x="492337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0"/>
          <p:cNvSpPr/>
          <p:nvPr/>
        </p:nvSpPr>
        <p:spPr>
          <a:xfrm>
            <a:off x="5600912" y="4434834"/>
            <a:ext cx="455930" cy="196215"/>
          </a:xfrm>
          <a:custGeom>
            <a:avLst/>
            <a:gdLst/>
            <a:ahLst/>
            <a:cxnLst/>
            <a:rect l="l" t="t" r="r" b="b"/>
            <a:pathLst>
              <a:path w="455929" h="196214">
                <a:moveTo>
                  <a:pt x="0" y="195748"/>
                </a:moveTo>
                <a:lnTo>
                  <a:pt x="45567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1"/>
          <p:cNvSpPr/>
          <p:nvPr/>
        </p:nvSpPr>
        <p:spPr>
          <a:xfrm>
            <a:off x="6056584" y="4239084"/>
            <a:ext cx="209550" cy="196215"/>
          </a:xfrm>
          <a:custGeom>
            <a:avLst/>
            <a:gdLst/>
            <a:ahLst/>
            <a:cxnLst/>
            <a:rect l="l" t="t" r="r" b="b"/>
            <a:pathLst>
              <a:path w="209550" h="196214">
                <a:moveTo>
                  <a:pt x="0" y="195750"/>
                </a:moveTo>
                <a:lnTo>
                  <a:pt x="209505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2"/>
          <p:cNvSpPr/>
          <p:nvPr/>
        </p:nvSpPr>
        <p:spPr>
          <a:xfrm>
            <a:off x="6266090" y="4043335"/>
            <a:ext cx="131445" cy="196215"/>
          </a:xfrm>
          <a:custGeom>
            <a:avLst/>
            <a:gdLst/>
            <a:ahLst/>
            <a:cxnLst/>
            <a:rect l="l" t="t" r="r" b="b"/>
            <a:pathLst>
              <a:path w="131445" h="196214">
                <a:moveTo>
                  <a:pt x="0" y="195748"/>
                </a:moveTo>
                <a:lnTo>
                  <a:pt x="130940" y="0"/>
                </a:lnTo>
              </a:path>
            </a:pathLst>
          </a:custGeom>
          <a:ln w="25399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3"/>
          <p:cNvSpPr/>
          <p:nvPr/>
        </p:nvSpPr>
        <p:spPr>
          <a:xfrm>
            <a:off x="6397030" y="3847586"/>
            <a:ext cx="89535" cy="196215"/>
          </a:xfrm>
          <a:custGeom>
            <a:avLst/>
            <a:gdLst/>
            <a:ahLst/>
            <a:cxnLst/>
            <a:rect l="l" t="t" r="r" b="b"/>
            <a:pathLst>
              <a:path w="89535" h="196214">
                <a:moveTo>
                  <a:pt x="0" y="195748"/>
                </a:moveTo>
                <a:lnTo>
                  <a:pt x="8903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4"/>
          <p:cNvSpPr/>
          <p:nvPr/>
        </p:nvSpPr>
        <p:spPr>
          <a:xfrm>
            <a:off x="6486069" y="3651837"/>
            <a:ext cx="62865" cy="196215"/>
          </a:xfrm>
          <a:custGeom>
            <a:avLst/>
            <a:gdLst/>
            <a:ahLst/>
            <a:cxnLst/>
            <a:rect l="l" t="t" r="r" b="b"/>
            <a:pathLst>
              <a:path w="62865" h="196214">
                <a:moveTo>
                  <a:pt x="0" y="195748"/>
                </a:moveTo>
                <a:lnTo>
                  <a:pt x="6285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5"/>
          <p:cNvSpPr/>
          <p:nvPr/>
        </p:nvSpPr>
        <p:spPr>
          <a:xfrm>
            <a:off x="6548921" y="3456089"/>
            <a:ext cx="52705" cy="196215"/>
          </a:xfrm>
          <a:custGeom>
            <a:avLst/>
            <a:gdLst/>
            <a:ahLst/>
            <a:cxnLst/>
            <a:rect l="l" t="t" r="r" b="b"/>
            <a:pathLst>
              <a:path w="52704" h="196214">
                <a:moveTo>
                  <a:pt x="0" y="195748"/>
                </a:moveTo>
                <a:lnTo>
                  <a:pt x="52377" y="0"/>
                </a:lnTo>
              </a:path>
            </a:pathLst>
          </a:custGeom>
          <a:ln w="25399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6"/>
          <p:cNvSpPr/>
          <p:nvPr/>
        </p:nvSpPr>
        <p:spPr>
          <a:xfrm>
            <a:off x="6601298" y="3260340"/>
            <a:ext cx="41910" cy="196215"/>
          </a:xfrm>
          <a:custGeom>
            <a:avLst/>
            <a:gdLst/>
            <a:ahLst/>
            <a:cxnLst/>
            <a:rect l="l" t="t" r="r" b="b"/>
            <a:pathLst>
              <a:path w="41909" h="196214">
                <a:moveTo>
                  <a:pt x="0" y="195748"/>
                </a:moveTo>
                <a:lnTo>
                  <a:pt x="41899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7"/>
          <p:cNvSpPr/>
          <p:nvPr/>
        </p:nvSpPr>
        <p:spPr>
          <a:xfrm>
            <a:off x="6643198" y="3064591"/>
            <a:ext cx="31750" cy="196215"/>
          </a:xfrm>
          <a:custGeom>
            <a:avLst/>
            <a:gdLst/>
            <a:ahLst/>
            <a:cxnLst/>
            <a:rect l="l" t="t" r="r" b="b"/>
            <a:pathLst>
              <a:path w="31750" h="196214">
                <a:moveTo>
                  <a:pt x="0" y="195748"/>
                </a:moveTo>
                <a:lnTo>
                  <a:pt x="3142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8"/>
          <p:cNvSpPr/>
          <p:nvPr/>
        </p:nvSpPr>
        <p:spPr>
          <a:xfrm>
            <a:off x="6674623" y="2868842"/>
            <a:ext cx="26670" cy="196215"/>
          </a:xfrm>
          <a:custGeom>
            <a:avLst/>
            <a:gdLst/>
            <a:ahLst/>
            <a:cxnLst/>
            <a:rect l="l" t="t" r="r" b="b"/>
            <a:pathLst>
              <a:path w="26670" h="196214">
                <a:moveTo>
                  <a:pt x="0" y="195748"/>
                </a:moveTo>
                <a:lnTo>
                  <a:pt x="26189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9"/>
          <p:cNvSpPr/>
          <p:nvPr/>
        </p:nvSpPr>
        <p:spPr>
          <a:xfrm>
            <a:off x="6700813" y="2673093"/>
            <a:ext cx="20955" cy="196215"/>
          </a:xfrm>
          <a:custGeom>
            <a:avLst/>
            <a:gdLst/>
            <a:ahLst/>
            <a:cxnLst/>
            <a:rect l="l" t="t" r="r" b="b"/>
            <a:pathLst>
              <a:path w="20954" h="196214">
                <a:moveTo>
                  <a:pt x="0" y="195748"/>
                </a:moveTo>
                <a:lnTo>
                  <a:pt x="20948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0"/>
          <p:cNvSpPr/>
          <p:nvPr/>
        </p:nvSpPr>
        <p:spPr>
          <a:xfrm>
            <a:off x="6721761" y="2477344"/>
            <a:ext cx="20955" cy="196215"/>
          </a:xfrm>
          <a:custGeom>
            <a:avLst/>
            <a:gdLst/>
            <a:ahLst/>
            <a:cxnLst/>
            <a:rect l="l" t="t" r="r" b="b"/>
            <a:pathLst>
              <a:path w="20954" h="196214">
                <a:moveTo>
                  <a:pt x="0" y="195748"/>
                </a:moveTo>
                <a:lnTo>
                  <a:pt x="20951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1"/>
          <p:cNvSpPr/>
          <p:nvPr/>
        </p:nvSpPr>
        <p:spPr>
          <a:xfrm>
            <a:off x="6742713" y="2281595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2"/>
          <p:cNvSpPr/>
          <p:nvPr/>
        </p:nvSpPr>
        <p:spPr>
          <a:xfrm>
            <a:off x="6758425" y="2085846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3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3"/>
          <p:cNvSpPr/>
          <p:nvPr/>
        </p:nvSpPr>
        <p:spPr>
          <a:xfrm>
            <a:off x="6774139" y="1890097"/>
            <a:ext cx="10795" cy="196215"/>
          </a:xfrm>
          <a:custGeom>
            <a:avLst/>
            <a:gdLst/>
            <a:ahLst/>
            <a:cxnLst/>
            <a:rect l="l" t="t" r="r" b="b"/>
            <a:pathLst>
              <a:path w="10795" h="196214">
                <a:moveTo>
                  <a:pt x="0" y="195748"/>
                </a:moveTo>
                <a:lnTo>
                  <a:pt x="10474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4"/>
          <p:cNvSpPr/>
          <p:nvPr/>
        </p:nvSpPr>
        <p:spPr>
          <a:xfrm>
            <a:off x="6784614" y="1694348"/>
            <a:ext cx="15875" cy="196215"/>
          </a:xfrm>
          <a:custGeom>
            <a:avLst/>
            <a:gdLst/>
            <a:ahLst/>
            <a:cxnLst/>
            <a:rect l="l" t="t" r="r" b="b"/>
            <a:pathLst>
              <a:path w="15875" h="196214">
                <a:moveTo>
                  <a:pt x="0" y="195748"/>
                </a:moveTo>
                <a:lnTo>
                  <a:pt x="15712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5"/>
          <p:cNvSpPr/>
          <p:nvPr/>
        </p:nvSpPr>
        <p:spPr>
          <a:xfrm>
            <a:off x="6800326" y="1498600"/>
            <a:ext cx="10795" cy="196215"/>
          </a:xfrm>
          <a:custGeom>
            <a:avLst/>
            <a:gdLst/>
            <a:ahLst/>
            <a:cxnLst/>
            <a:rect l="l" t="t" r="r" b="b"/>
            <a:pathLst>
              <a:path w="10795" h="196214">
                <a:moveTo>
                  <a:pt x="0" y="195748"/>
                </a:moveTo>
                <a:lnTo>
                  <a:pt x="10476" y="0"/>
                </a:lnTo>
              </a:path>
            </a:pathLst>
          </a:custGeom>
          <a:ln w="25400">
            <a:solidFill>
              <a:srgbClr val="032AD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6"/>
          <p:cNvSpPr txBox="1"/>
          <p:nvPr/>
        </p:nvSpPr>
        <p:spPr>
          <a:xfrm>
            <a:off x="5175250" y="1600200"/>
            <a:ext cx="1004569" cy="713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a)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0.44s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800" dirty="0">
                <a:latin typeface="Arial"/>
                <a:cs typeface="Arial"/>
              </a:rPr>
              <a:t>Resonant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8" name="object 177"/>
          <p:cNvSpPr/>
          <p:nvPr/>
        </p:nvSpPr>
        <p:spPr>
          <a:xfrm>
            <a:off x="6248400" y="2123559"/>
            <a:ext cx="175260" cy="41910"/>
          </a:xfrm>
          <a:custGeom>
            <a:avLst/>
            <a:gdLst/>
            <a:ahLst/>
            <a:cxnLst/>
            <a:rect l="l" t="t" r="r" b="b"/>
            <a:pathLst>
              <a:path w="175260" h="41910">
                <a:moveTo>
                  <a:pt x="0" y="41790"/>
                </a:moveTo>
                <a:lnTo>
                  <a:pt x="17475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8"/>
          <p:cNvSpPr/>
          <p:nvPr/>
        </p:nvSpPr>
        <p:spPr>
          <a:xfrm>
            <a:off x="6405167" y="2075629"/>
            <a:ext cx="135890" cy="99060"/>
          </a:xfrm>
          <a:custGeom>
            <a:avLst/>
            <a:gdLst/>
            <a:ahLst/>
            <a:cxnLst/>
            <a:rect l="l" t="t" r="r" b="b"/>
            <a:pathLst>
              <a:path w="135890" h="99060">
                <a:moveTo>
                  <a:pt x="0" y="0"/>
                </a:moveTo>
                <a:lnTo>
                  <a:pt x="23629" y="98813"/>
                </a:lnTo>
                <a:lnTo>
                  <a:pt x="135331" y="198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9"/>
          <p:cNvSpPr txBox="1"/>
          <p:nvPr/>
        </p:nvSpPr>
        <p:spPr>
          <a:xfrm>
            <a:off x="7188198" y="2012950"/>
            <a:ext cx="1004569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Resonant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1" name="object 180"/>
          <p:cNvSpPr/>
          <p:nvPr/>
        </p:nvSpPr>
        <p:spPr>
          <a:xfrm>
            <a:off x="8261350" y="2117209"/>
            <a:ext cx="175260" cy="41910"/>
          </a:xfrm>
          <a:custGeom>
            <a:avLst/>
            <a:gdLst/>
            <a:ahLst/>
            <a:cxnLst/>
            <a:rect l="l" t="t" r="r" b="b"/>
            <a:pathLst>
              <a:path w="175259" h="41910">
                <a:moveTo>
                  <a:pt x="0" y="41790"/>
                </a:moveTo>
                <a:lnTo>
                  <a:pt x="17475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1"/>
          <p:cNvSpPr/>
          <p:nvPr/>
        </p:nvSpPr>
        <p:spPr>
          <a:xfrm>
            <a:off x="8418117" y="2069279"/>
            <a:ext cx="135890" cy="99060"/>
          </a:xfrm>
          <a:custGeom>
            <a:avLst/>
            <a:gdLst/>
            <a:ahLst/>
            <a:cxnLst/>
            <a:rect l="l" t="t" r="r" b="b"/>
            <a:pathLst>
              <a:path w="135890" h="99060">
                <a:moveTo>
                  <a:pt x="0" y="0"/>
                </a:moveTo>
                <a:lnTo>
                  <a:pt x="23629" y="98813"/>
                </a:lnTo>
                <a:lnTo>
                  <a:pt x="135331" y="198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2"/>
          <p:cNvSpPr/>
          <p:nvPr/>
        </p:nvSpPr>
        <p:spPr>
          <a:xfrm>
            <a:off x="8492380" y="1483734"/>
            <a:ext cx="512445" cy="1837689"/>
          </a:xfrm>
          <a:custGeom>
            <a:avLst/>
            <a:gdLst/>
            <a:ahLst/>
            <a:cxnLst/>
            <a:rect l="l" t="t" r="r" b="b"/>
            <a:pathLst>
              <a:path w="512445" h="1837689">
                <a:moveTo>
                  <a:pt x="0" y="0"/>
                </a:moveTo>
                <a:lnTo>
                  <a:pt x="17566" y="90671"/>
                </a:lnTo>
                <a:lnTo>
                  <a:pt x="32623" y="181345"/>
                </a:lnTo>
                <a:lnTo>
                  <a:pt x="50187" y="278069"/>
                </a:lnTo>
                <a:lnTo>
                  <a:pt x="70265" y="368744"/>
                </a:lnTo>
                <a:lnTo>
                  <a:pt x="87829" y="459418"/>
                </a:lnTo>
                <a:lnTo>
                  <a:pt x="107906" y="550094"/>
                </a:lnTo>
                <a:lnTo>
                  <a:pt x="130489" y="640768"/>
                </a:lnTo>
                <a:lnTo>
                  <a:pt x="150563" y="737491"/>
                </a:lnTo>
                <a:lnTo>
                  <a:pt x="173149" y="828165"/>
                </a:lnTo>
                <a:lnTo>
                  <a:pt x="198244" y="918841"/>
                </a:lnTo>
                <a:lnTo>
                  <a:pt x="220830" y="1009516"/>
                </a:lnTo>
                <a:lnTo>
                  <a:pt x="248432" y="1100190"/>
                </a:lnTo>
                <a:lnTo>
                  <a:pt x="273526" y="1190866"/>
                </a:lnTo>
                <a:lnTo>
                  <a:pt x="303640" y="1287579"/>
                </a:lnTo>
                <a:lnTo>
                  <a:pt x="333753" y="1378254"/>
                </a:lnTo>
                <a:lnTo>
                  <a:pt x="363866" y="1468928"/>
                </a:lnTo>
                <a:lnTo>
                  <a:pt x="398995" y="1559604"/>
                </a:lnTo>
                <a:lnTo>
                  <a:pt x="434127" y="1650278"/>
                </a:lnTo>
                <a:lnTo>
                  <a:pt x="471766" y="1747001"/>
                </a:lnTo>
                <a:lnTo>
                  <a:pt x="511919" y="1837677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3"/>
          <p:cNvSpPr/>
          <p:nvPr/>
        </p:nvSpPr>
        <p:spPr>
          <a:xfrm>
            <a:off x="8041863" y="4035012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70" h="420370">
                <a:moveTo>
                  <a:pt x="0" y="0"/>
                </a:moveTo>
                <a:lnTo>
                  <a:pt x="419925" y="419925"/>
                </a:lnTo>
              </a:path>
            </a:pathLst>
          </a:custGeom>
          <a:ln w="12700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4"/>
          <p:cNvSpPr/>
          <p:nvPr/>
        </p:nvSpPr>
        <p:spPr>
          <a:xfrm>
            <a:off x="7956548" y="3949700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0"/>
                </a:moveTo>
                <a:lnTo>
                  <a:pt x="53882" y="125723"/>
                </a:lnTo>
                <a:lnTo>
                  <a:pt x="125724" y="53881"/>
                </a:lnTo>
                <a:lnTo>
                  <a:pt x="0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5"/>
          <p:cNvSpPr/>
          <p:nvPr/>
        </p:nvSpPr>
        <p:spPr>
          <a:xfrm>
            <a:off x="8421376" y="441452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71841" y="0"/>
                </a:moveTo>
                <a:lnTo>
                  <a:pt x="0" y="71842"/>
                </a:lnTo>
                <a:lnTo>
                  <a:pt x="125722" y="125723"/>
                </a:lnTo>
                <a:lnTo>
                  <a:pt x="71841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6"/>
          <p:cNvSpPr txBox="1"/>
          <p:nvPr/>
        </p:nvSpPr>
        <p:spPr>
          <a:xfrm>
            <a:off x="7492405" y="3654521"/>
            <a:ext cx="8642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433FF"/>
                </a:solidFill>
                <a:latin typeface="Arial"/>
                <a:cs typeface="Arial"/>
              </a:rPr>
              <a:t>k</a:t>
            </a:r>
            <a:r>
              <a:rPr sz="2000" b="1" spc="-97" baseline="-19841" dirty="0">
                <a:solidFill>
                  <a:srgbClr val="0433FF"/>
                </a:solidFill>
                <a:latin typeface="Lucida Sans Unicode"/>
                <a:cs typeface="Lucida Sans Unicode"/>
              </a:rPr>
              <a:t>⊥</a:t>
            </a:r>
            <a:r>
              <a:rPr sz="1600" b="1" spc="75" dirty="0">
                <a:solidFill>
                  <a:srgbClr val="0433FF"/>
                </a:solidFill>
                <a:latin typeface="Arial"/>
                <a:cs typeface="Arial"/>
              </a:rPr>
              <a:t>ρ&gt;1.9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88" name="object 187"/>
          <p:cNvSpPr txBox="1"/>
          <p:nvPr/>
        </p:nvSpPr>
        <p:spPr>
          <a:xfrm>
            <a:off x="8089304" y="4637222"/>
            <a:ext cx="15938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65" dirty="0">
                <a:solidFill>
                  <a:srgbClr val="0433FF"/>
                </a:solidFill>
                <a:latin typeface="Lucida Sans Unicode"/>
                <a:cs typeface="Lucida Sans Unicode"/>
              </a:rPr>
              <a:t>⊥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89" name="object 188"/>
          <p:cNvSpPr txBox="1"/>
          <p:nvPr/>
        </p:nvSpPr>
        <p:spPr>
          <a:xfrm>
            <a:off x="8903752" y="4637222"/>
            <a:ext cx="97790" cy="22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u="sng" dirty="0">
                <a:solidFill>
                  <a:srgbClr val="0433FF"/>
                </a:solidFill>
                <a:latin typeface="Times New Roman"/>
                <a:cs typeface="Times New Roman"/>
              </a:rPr>
              <a:t> </a:t>
            </a:r>
            <a:r>
              <a:rPr sz="1400" u="sng" spc="-135" dirty="0">
                <a:solidFill>
                  <a:srgbClr val="0433FF"/>
                </a:solidFill>
                <a:latin typeface="Times New Roman"/>
                <a:cs typeface="Times New Roman"/>
              </a:rPr>
              <a:t> 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0" name="object 189"/>
          <p:cNvSpPr txBox="1"/>
          <p:nvPr/>
        </p:nvSpPr>
        <p:spPr>
          <a:xfrm>
            <a:off x="7975004" y="4524471"/>
            <a:ext cx="8642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0350" algn="l"/>
              </a:tabLst>
            </a:pPr>
            <a:r>
              <a:rPr sz="1600" b="1" dirty="0">
                <a:solidFill>
                  <a:srgbClr val="0433FF"/>
                </a:solidFill>
                <a:latin typeface="Arial"/>
                <a:cs typeface="Arial"/>
              </a:rPr>
              <a:t>k	</a:t>
            </a:r>
            <a:r>
              <a:rPr sz="1600" b="1" spc="75" dirty="0">
                <a:solidFill>
                  <a:srgbClr val="0433FF"/>
                </a:solidFill>
                <a:latin typeface="Arial"/>
                <a:cs typeface="Arial"/>
              </a:rPr>
              <a:t>ρ&lt;1.9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91" name="object 190"/>
          <p:cNvSpPr/>
          <p:nvPr/>
        </p:nvSpPr>
        <p:spPr>
          <a:xfrm>
            <a:off x="6041612" y="4041362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70" h="420370">
                <a:moveTo>
                  <a:pt x="0" y="0"/>
                </a:moveTo>
                <a:lnTo>
                  <a:pt x="419925" y="419925"/>
                </a:lnTo>
              </a:path>
            </a:pathLst>
          </a:custGeom>
          <a:ln w="12700">
            <a:solidFill>
              <a:srgbClr val="0433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1"/>
          <p:cNvSpPr/>
          <p:nvPr/>
        </p:nvSpPr>
        <p:spPr>
          <a:xfrm>
            <a:off x="5956300" y="3956050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0"/>
                </a:moveTo>
                <a:lnTo>
                  <a:pt x="53881" y="125723"/>
                </a:lnTo>
                <a:lnTo>
                  <a:pt x="125722" y="53881"/>
                </a:lnTo>
                <a:lnTo>
                  <a:pt x="0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2"/>
          <p:cNvSpPr/>
          <p:nvPr/>
        </p:nvSpPr>
        <p:spPr>
          <a:xfrm>
            <a:off x="6421126" y="4420876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71842" y="0"/>
                </a:moveTo>
                <a:lnTo>
                  <a:pt x="0" y="71842"/>
                </a:lnTo>
                <a:lnTo>
                  <a:pt x="125722" y="125723"/>
                </a:lnTo>
                <a:lnTo>
                  <a:pt x="71842" y="0"/>
                </a:lnTo>
                <a:close/>
              </a:path>
            </a:pathLst>
          </a:custGeom>
          <a:solidFill>
            <a:srgbClr val="0433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3"/>
          <p:cNvSpPr txBox="1"/>
          <p:nvPr/>
        </p:nvSpPr>
        <p:spPr>
          <a:xfrm>
            <a:off x="5492155" y="3660871"/>
            <a:ext cx="8642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0433FF"/>
                </a:solidFill>
                <a:latin typeface="Arial"/>
                <a:cs typeface="Arial"/>
              </a:rPr>
              <a:t>k</a:t>
            </a:r>
            <a:r>
              <a:rPr sz="2000" b="1" spc="-97" baseline="-19841" dirty="0">
                <a:solidFill>
                  <a:srgbClr val="0433FF"/>
                </a:solidFill>
                <a:latin typeface="Lucida Sans Unicode"/>
                <a:cs typeface="Lucida Sans Unicode"/>
              </a:rPr>
              <a:t>⊥</a:t>
            </a:r>
            <a:r>
              <a:rPr sz="1600" b="1" spc="75" dirty="0">
                <a:solidFill>
                  <a:srgbClr val="0433FF"/>
                </a:solidFill>
                <a:latin typeface="Arial"/>
                <a:cs typeface="Arial"/>
              </a:rPr>
              <a:t>ρ&gt;1.9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95" name="object 194"/>
          <p:cNvSpPr txBox="1"/>
          <p:nvPr/>
        </p:nvSpPr>
        <p:spPr>
          <a:xfrm>
            <a:off x="6089055" y="4643572"/>
            <a:ext cx="15938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65" dirty="0">
                <a:solidFill>
                  <a:srgbClr val="0433FF"/>
                </a:solidFill>
                <a:latin typeface="Lucida Sans Unicode"/>
                <a:cs typeface="Lucida Sans Unicode"/>
              </a:rPr>
              <a:t>⊥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96" name="object 195"/>
          <p:cNvSpPr txBox="1"/>
          <p:nvPr/>
        </p:nvSpPr>
        <p:spPr>
          <a:xfrm>
            <a:off x="5974755" y="4530821"/>
            <a:ext cx="86423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0350" algn="l"/>
              </a:tabLst>
            </a:pPr>
            <a:r>
              <a:rPr sz="1600" b="1" dirty="0">
                <a:solidFill>
                  <a:srgbClr val="0433FF"/>
                </a:solidFill>
                <a:latin typeface="Arial"/>
                <a:cs typeface="Arial"/>
              </a:rPr>
              <a:t>k	</a:t>
            </a:r>
            <a:r>
              <a:rPr sz="1600" b="1" spc="75" dirty="0">
                <a:solidFill>
                  <a:srgbClr val="0433FF"/>
                </a:solidFill>
                <a:latin typeface="Arial"/>
                <a:cs typeface="Arial"/>
              </a:rPr>
              <a:t>ρ&lt;1.9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97" name="object 196"/>
          <p:cNvSpPr/>
          <p:nvPr/>
        </p:nvSpPr>
        <p:spPr>
          <a:xfrm>
            <a:off x="6482655" y="1484266"/>
            <a:ext cx="509270" cy="1837689"/>
          </a:xfrm>
          <a:custGeom>
            <a:avLst/>
            <a:gdLst/>
            <a:ahLst/>
            <a:cxnLst/>
            <a:rect l="l" t="t" r="r" b="b"/>
            <a:pathLst>
              <a:path w="509270" h="1837689">
                <a:moveTo>
                  <a:pt x="0" y="0"/>
                </a:moveTo>
                <a:lnTo>
                  <a:pt x="17456" y="90670"/>
                </a:lnTo>
                <a:lnTo>
                  <a:pt x="32419" y="181345"/>
                </a:lnTo>
                <a:lnTo>
                  <a:pt x="49871" y="278069"/>
                </a:lnTo>
                <a:lnTo>
                  <a:pt x="69822" y="368743"/>
                </a:lnTo>
                <a:lnTo>
                  <a:pt x="87275" y="459418"/>
                </a:lnTo>
                <a:lnTo>
                  <a:pt x="107226" y="550092"/>
                </a:lnTo>
                <a:lnTo>
                  <a:pt x="129668" y="640768"/>
                </a:lnTo>
                <a:lnTo>
                  <a:pt x="149617" y="737491"/>
                </a:lnTo>
                <a:lnTo>
                  <a:pt x="172059" y="828165"/>
                </a:lnTo>
                <a:lnTo>
                  <a:pt x="196996" y="918841"/>
                </a:lnTo>
                <a:lnTo>
                  <a:pt x="219439" y="1009515"/>
                </a:lnTo>
                <a:lnTo>
                  <a:pt x="246866" y="1100190"/>
                </a:lnTo>
                <a:lnTo>
                  <a:pt x="271805" y="1190865"/>
                </a:lnTo>
                <a:lnTo>
                  <a:pt x="301726" y="1287579"/>
                </a:lnTo>
                <a:lnTo>
                  <a:pt x="331650" y="1378253"/>
                </a:lnTo>
                <a:lnTo>
                  <a:pt x="361574" y="1468928"/>
                </a:lnTo>
                <a:lnTo>
                  <a:pt x="396483" y="1559603"/>
                </a:lnTo>
                <a:lnTo>
                  <a:pt x="431392" y="1650278"/>
                </a:lnTo>
                <a:lnTo>
                  <a:pt x="468796" y="1747001"/>
                </a:lnTo>
                <a:lnTo>
                  <a:pt x="508694" y="183767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7"/>
          <p:cNvSpPr txBox="1"/>
          <p:nvPr/>
        </p:nvSpPr>
        <p:spPr>
          <a:xfrm>
            <a:off x="5207000" y="2654300"/>
            <a:ext cx="153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9" name="object 198"/>
          <p:cNvSpPr txBox="1"/>
          <p:nvPr/>
        </p:nvSpPr>
        <p:spPr>
          <a:xfrm>
            <a:off x="5156200" y="3517900"/>
            <a:ext cx="280035" cy="700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8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800" dirty="0"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0" name="object 199"/>
          <p:cNvSpPr txBox="1"/>
          <p:nvPr/>
        </p:nvSpPr>
        <p:spPr>
          <a:xfrm>
            <a:off x="5441950" y="4286250"/>
            <a:ext cx="280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1" name="object 200"/>
          <p:cNvSpPr txBox="1"/>
          <p:nvPr/>
        </p:nvSpPr>
        <p:spPr>
          <a:xfrm>
            <a:off x="7277098" y="2647950"/>
            <a:ext cx="153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2" name="object 201"/>
          <p:cNvSpPr txBox="1"/>
          <p:nvPr/>
        </p:nvSpPr>
        <p:spPr>
          <a:xfrm>
            <a:off x="7226298" y="3511550"/>
            <a:ext cx="280035" cy="700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8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800" dirty="0"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3" name="object 202"/>
          <p:cNvSpPr txBox="1"/>
          <p:nvPr/>
        </p:nvSpPr>
        <p:spPr>
          <a:xfrm>
            <a:off x="7512048" y="4279900"/>
            <a:ext cx="28003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4" name="object 203"/>
          <p:cNvSpPr/>
          <p:nvPr/>
        </p:nvSpPr>
        <p:spPr>
          <a:xfrm>
            <a:off x="6733890" y="1487251"/>
            <a:ext cx="251460" cy="979805"/>
          </a:xfrm>
          <a:custGeom>
            <a:avLst/>
            <a:gdLst/>
            <a:ahLst/>
            <a:cxnLst/>
            <a:rect l="l" t="t" r="r" b="b"/>
            <a:pathLst>
              <a:path w="251459" h="979805">
                <a:moveTo>
                  <a:pt x="0" y="0"/>
                </a:moveTo>
                <a:lnTo>
                  <a:pt x="12429" y="48359"/>
                </a:lnTo>
                <a:lnTo>
                  <a:pt x="22376" y="96718"/>
                </a:lnTo>
                <a:lnTo>
                  <a:pt x="32318" y="145078"/>
                </a:lnTo>
                <a:lnTo>
                  <a:pt x="42265" y="193441"/>
                </a:lnTo>
                <a:lnTo>
                  <a:pt x="54695" y="247846"/>
                </a:lnTo>
                <a:lnTo>
                  <a:pt x="64641" y="296208"/>
                </a:lnTo>
                <a:lnTo>
                  <a:pt x="77071" y="344566"/>
                </a:lnTo>
                <a:lnTo>
                  <a:pt x="89504" y="392932"/>
                </a:lnTo>
                <a:lnTo>
                  <a:pt x="101936" y="441290"/>
                </a:lnTo>
                <a:lnTo>
                  <a:pt x="111880" y="489648"/>
                </a:lnTo>
                <a:lnTo>
                  <a:pt x="124312" y="538015"/>
                </a:lnTo>
                <a:lnTo>
                  <a:pt x="139228" y="586372"/>
                </a:lnTo>
                <a:lnTo>
                  <a:pt x="151658" y="634729"/>
                </a:lnTo>
                <a:lnTo>
                  <a:pt x="164091" y="683096"/>
                </a:lnTo>
                <a:lnTo>
                  <a:pt x="179009" y="731453"/>
                </a:lnTo>
                <a:lnTo>
                  <a:pt x="191441" y="779811"/>
                </a:lnTo>
                <a:lnTo>
                  <a:pt x="206357" y="828178"/>
                </a:lnTo>
                <a:lnTo>
                  <a:pt x="221274" y="882583"/>
                </a:lnTo>
                <a:lnTo>
                  <a:pt x="236192" y="930941"/>
                </a:lnTo>
                <a:lnTo>
                  <a:pt x="251109" y="979299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4"/>
          <p:cNvSpPr/>
          <p:nvPr/>
        </p:nvSpPr>
        <p:spPr>
          <a:xfrm>
            <a:off x="8745993" y="1487251"/>
            <a:ext cx="252095" cy="979805"/>
          </a:xfrm>
          <a:custGeom>
            <a:avLst/>
            <a:gdLst/>
            <a:ahLst/>
            <a:cxnLst/>
            <a:rect l="l" t="t" r="r" b="b"/>
            <a:pathLst>
              <a:path w="252095" h="979805">
                <a:moveTo>
                  <a:pt x="0" y="0"/>
                </a:moveTo>
                <a:lnTo>
                  <a:pt x="12471" y="48359"/>
                </a:lnTo>
                <a:lnTo>
                  <a:pt x="22451" y="96718"/>
                </a:lnTo>
                <a:lnTo>
                  <a:pt x="32428" y="145078"/>
                </a:lnTo>
                <a:lnTo>
                  <a:pt x="42406" y="193441"/>
                </a:lnTo>
                <a:lnTo>
                  <a:pt x="54879" y="247846"/>
                </a:lnTo>
                <a:lnTo>
                  <a:pt x="64858" y="296208"/>
                </a:lnTo>
                <a:lnTo>
                  <a:pt x="77330" y="344566"/>
                </a:lnTo>
                <a:lnTo>
                  <a:pt x="89805" y="392932"/>
                </a:lnTo>
                <a:lnTo>
                  <a:pt x="102278" y="441290"/>
                </a:lnTo>
                <a:lnTo>
                  <a:pt x="112259" y="489648"/>
                </a:lnTo>
                <a:lnTo>
                  <a:pt x="124729" y="538015"/>
                </a:lnTo>
                <a:lnTo>
                  <a:pt x="139697" y="586372"/>
                </a:lnTo>
                <a:lnTo>
                  <a:pt x="152171" y="634729"/>
                </a:lnTo>
                <a:lnTo>
                  <a:pt x="164646" y="683096"/>
                </a:lnTo>
                <a:lnTo>
                  <a:pt x="179613" y="731453"/>
                </a:lnTo>
                <a:lnTo>
                  <a:pt x="192084" y="779811"/>
                </a:lnTo>
                <a:lnTo>
                  <a:pt x="207053" y="828178"/>
                </a:lnTo>
                <a:lnTo>
                  <a:pt x="222021" y="882583"/>
                </a:lnTo>
                <a:lnTo>
                  <a:pt x="236988" y="930941"/>
                </a:lnTo>
                <a:lnTo>
                  <a:pt x="251956" y="979299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5"/>
          <p:cNvSpPr/>
          <p:nvPr/>
        </p:nvSpPr>
        <p:spPr>
          <a:xfrm>
            <a:off x="8559307" y="2152788"/>
            <a:ext cx="471170" cy="1200150"/>
          </a:xfrm>
          <a:custGeom>
            <a:avLst/>
            <a:gdLst/>
            <a:ahLst/>
            <a:cxnLst/>
            <a:rect l="l" t="t" r="r" b="b"/>
            <a:pathLst>
              <a:path w="471170" h="1200150">
                <a:moveTo>
                  <a:pt x="438618" y="1192608"/>
                </a:moveTo>
                <a:lnTo>
                  <a:pt x="423385" y="1199872"/>
                </a:lnTo>
                <a:lnTo>
                  <a:pt x="405990" y="1199077"/>
                </a:lnTo>
                <a:lnTo>
                  <a:pt x="386675" y="1190595"/>
                </a:lnTo>
                <a:lnTo>
                  <a:pt x="343248" y="1152058"/>
                </a:lnTo>
                <a:lnTo>
                  <a:pt x="295038" y="1087240"/>
                </a:lnTo>
                <a:lnTo>
                  <a:pt x="269744" y="1045907"/>
                </a:lnTo>
                <a:lnTo>
                  <a:pt x="243978" y="999120"/>
                </a:lnTo>
                <a:lnTo>
                  <a:pt x="217984" y="947252"/>
                </a:lnTo>
                <a:lnTo>
                  <a:pt x="192002" y="890676"/>
                </a:lnTo>
                <a:lnTo>
                  <a:pt x="166275" y="829763"/>
                </a:lnTo>
                <a:lnTo>
                  <a:pt x="141043" y="764885"/>
                </a:lnTo>
                <a:lnTo>
                  <a:pt x="116548" y="696417"/>
                </a:lnTo>
                <a:lnTo>
                  <a:pt x="95108" y="631272"/>
                </a:lnTo>
                <a:lnTo>
                  <a:pt x="75705" y="567049"/>
                </a:lnTo>
                <a:lnTo>
                  <a:pt x="58391" y="504167"/>
                </a:lnTo>
                <a:lnTo>
                  <a:pt x="43217" y="443048"/>
                </a:lnTo>
                <a:lnTo>
                  <a:pt x="30235" y="384111"/>
                </a:lnTo>
                <a:lnTo>
                  <a:pt x="19496" y="327776"/>
                </a:lnTo>
                <a:lnTo>
                  <a:pt x="11052" y="274465"/>
                </a:lnTo>
                <a:lnTo>
                  <a:pt x="4953" y="224598"/>
                </a:lnTo>
                <a:lnTo>
                  <a:pt x="1252" y="178595"/>
                </a:lnTo>
                <a:lnTo>
                  <a:pt x="0" y="136876"/>
                </a:lnTo>
                <a:lnTo>
                  <a:pt x="1247" y="99862"/>
                </a:lnTo>
                <a:lnTo>
                  <a:pt x="11448" y="41631"/>
                </a:lnTo>
                <a:lnTo>
                  <a:pt x="32267" y="7264"/>
                </a:lnTo>
                <a:lnTo>
                  <a:pt x="47500" y="0"/>
                </a:lnTo>
                <a:lnTo>
                  <a:pt x="64894" y="795"/>
                </a:lnTo>
                <a:lnTo>
                  <a:pt x="105204" y="25074"/>
                </a:lnTo>
                <a:lnTo>
                  <a:pt x="151264" y="77124"/>
                </a:lnTo>
                <a:lnTo>
                  <a:pt x="175846" y="112632"/>
                </a:lnTo>
                <a:lnTo>
                  <a:pt x="201140" y="153965"/>
                </a:lnTo>
                <a:lnTo>
                  <a:pt x="226905" y="200752"/>
                </a:lnTo>
                <a:lnTo>
                  <a:pt x="252900" y="252620"/>
                </a:lnTo>
                <a:lnTo>
                  <a:pt x="278881" y="309196"/>
                </a:lnTo>
                <a:lnTo>
                  <a:pt x="304609" y="370109"/>
                </a:lnTo>
                <a:lnTo>
                  <a:pt x="329841" y="434986"/>
                </a:lnTo>
                <a:lnTo>
                  <a:pt x="354335" y="503455"/>
                </a:lnTo>
                <a:lnTo>
                  <a:pt x="375776" y="568600"/>
                </a:lnTo>
                <a:lnTo>
                  <a:pt x="395179" y="632823"/>
                </a:lnTo>
                <a:lnTo>
                  <a:pt x="412493" y="695705"/>
                </a:lnTo>
                <a:lnTo>
                  <a:pt x="427667" y="756824"/>
                </a:lnTo>
                <a:lnTo>
                  <a:pt x="440649" y="815761"/>
                </a:lnTo>
                <a:lnTo>
                  <a:pt x="451388" y="872095"/>
                </a:lnTo>
                <a:lnTo>
                  <a:pt x="459832" y="925406"/>
                </a:lnTo>
                <a:lnTo>
                  <a:pt x="465931" y="975274"/>
                </a:lnTo>
                <a:lnTo>
                  <a:pt x="469632" y="1021277"/>
                </a:lnTo>
                <a:lnTo>
                  <a:pt x="470885" y="1062996"/>
                </a:lnTo>
                <a:lnTo>
                  <a:pt x="469638" y="1100010"/>
                </a:lnTo>
                <a:lnTo>
                  <a:pt x="465839" y="1131898"/>
                </a:lnTo>
                <a:lnTo>
                  <a:pt x="459436" y="1158241"/>
                </a:lnTo>
                <a:lnTo>
                  <a:pt x="450380" y="1178618"/>
                </a:lnTo>
                <a:lnTo>
                  <a:pt x="438618" y="1192608"/>
                </a:lnTo>
                <a:close/>
              </a:path>
            </a:pathLst>
          </a:custGeom>
          <a:ln w="57150">
            <a:solidFill>
              <a:srgbClr val="00D4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6"/>
          <p:cNvSpPr/>
          <p:nvPr/>
        </p:nvSpPr>
        <p:spPr>
          <a:xfrm>
            <a:off x="6546357" y="2152788"/>
            <a:ext cx="471170" cy="1200150"/>
          </a:xfrm>
          <a:custGeom>
            <a:avLst/>
            <a:gdLst/>
            <a:ahLst/>
            <a:cxnLst/>
            <a:rect l="l" t="t" r="r" b="b"/>
            <a:pathLst>
              <a:path w="471170" h="1200150">
                <a:moveTo>
                  <a:pt x="438618" y="1192608"/>
                </a:moveTo>
                <a:lnTo>
                  <a:pt x="423385" y="1199872"/>
                </a:lnTo>
                <a:lnTo>
                  <a:pt x="405990" y="1199077"/>
                </a:lnTo>
                <a:lnTo>
                  <a:pt x="386675" y="1190595"/>
                </a:lnTo>
                <a:lnTo>
                  <a:pt x="343248" y="1152058"/>
                </a:lnTo>
                <a:lnTo>
                  <a:pt x="295038" y="1087240"/>
                </a:lnTo>
                <a:lnTo>
                  <a:pt x="269744" y="1045907"/>
                </a:lnTo>
                <a:lnTo>
                  <a:pt x="243978" y="999120"/>
                </a:lnTo>
                <a:lnTo>
                  <a:pt x="217984" y="947252"/>
                </a:lnTo>
                <a:lnTo>
                  <a:pt x="192002" y="890676"/>
                </a:lnTo>
                <a:lnTo>
                  <a:pt x="166275" y="829763"/>
                </a:lnTo>
                <a:lnTo>
                  <a:pt x="141043" y="764885"/>
                </a:lnTo>
                <a:lnTo>
                  <a:pt x="116548" y="696417"/>
                </a:lnTo>
                <a:lnTo>
                  <a:pt x="95108" y="631272"/>
                </a:lnTo>
                <a:lnTo>
                  <a:pt x="75705" y="567049"/>
                </a:lnTo>
                <a:lnTo>
                  <a:pt x="58391" y="504167"/>
                </a:lnTo>
                <a:lnTo>
                  <a:pt x="43217" y="443048"/>
                </a:lnTo>
                <a:lnTo>
                  <a:pt x="30235" y="384111"/>
                </a:lnTo>
                <a:lnTo>
                  <a:pt x="19496" y="327776"/>
                </a:lnTo>
                <a:lnTo>
                  <a:pt x="11052" y="274465"/>
                </a:lnTo>
                <a:lnTo>
                  <a:pt x="4953" y="224598"/>
                </a:lnTo>
                <a:lnTo>
                  <a:pt x="1252" y="178595"/>
                </a:lnTo>
                <a:lnTo>
                  <a:pt x="0" y="136876"/>
                </a:lnTo>
                <a:lnTo>
                  <a:pt x="1247" y="99862"/>
                </a:lnTo>
                <a:lnTo>
                  <a:pt x="11448" y="41631"/>
                </a:lnTo>
                <a:lnTo>
                  <a:pt x="32267" y="7264"/>
                </a:lnTo>
                <a:lnTo>
                  <a:pt x="47500" y="0"/>
                </a:lnTo>
                <a:lnTo>
                  <a:pt x="64894" y="795"/>
                </a:lnTo>
                <a:lnTo>
                  <a:pt x="105204" y="25074"/>
                </a:lnTo>
                <a:lnTo>
                  <a:pt x="151264" y="77124"/>
                </a:lnTo>
                <a:lnTo>
                  <a:pt x="175846" y="112632"/>
                </a:lnTo>
                <a:lnTo>
                  <a:pt x="201140" y="153965"/>
                </a:lnTo>
                <a:lnTo>
                  <a:pt x="226905" y="200752"/>
                </a:lnTo>
                <a:lnTo>
                  <a:pt x="252900" y="252620"/>
                </a:lnTo>
                <a:lnTo>
                  <a:pt x="278881" y="309196"/>
                </a:lnTo>
                <a:lnTo>
                  <a:pt x="304609" y="370109"/>
                </a:lnTo>
                <a:lnTo>
                  <a:pt x="329841" y="434986"/>
                </a:lnTo>
                <a:lnTo>
                  <a:pt x="354335" y="503455"/>
                </a:lnTo>
                <a:lnTo>
                  <a:pt x="375776" y="568600"/>
                </a:lnTo>
                <a:lnTo>
                  <a:pt x="395179" y="632823"/>
                </a:lnTo>
                <a:lnTo>
                  <a:pt x="412493" y="695705"/>
                </a:lnTo>
                <a:lnTo>
                  <a:pt x="427667" y="756824"/>
                </a:lnTo>
                <a:lnTo>
                  <a:pt x="440649" y="815761"/>
                </a:lnTo>
                <a:lnTo>
                  <a:pt x="451388" y="872095"/>
                </a:lnTo>
                <a:lnTo>
                  <a:pt x="459833" y="925406"/>
                </a:lnTo>
                <a:lnTo>
                  <a:pt x="465932" y="975274"/>
                </a:lnTo>
                <a:lnTo>
                  <a:pt x="469633" y="1021277"/>
                </a:lnTo>
                <a:lnTo>
                  <a:pt x="470886" y="1062996"/>
                </a:lnTo>
                <a:lnTo>
                  <a:pt x="469638" y="1100010"/>
                </a:lnTo>
                <a:lnTo>
                  <a:pt x="465839" y="1131898"/>
                </a:lnTo>
                <a:lnTo>
                  <a:pt x="459437" y="1158241"/>
                </a:lnTo>
                <a:lnTo>
                  <a:pt x="450380" y="1178618"/>
                </a:lnTo>
                <a:lnTo>
                  <a:pt x="438618" y="1192608"/>
                </a:lnTo>
                <a:close/>
              </a:path>
            </a:pathLst>
          </a:custGeom>
          <a:ln w="57150">
            <a:solidFill>
              <a:srgbClr val="00D41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8" name="object 207"/>
          <p:cNvSpPr txBox="1"/>
          <p:nvPr/>
        </p:nvSpPr>
        <p:spPr>
          <a:xfrm>
            <a:off x="4498340" y="5219700"/>
            <a:ext cx="3738245" cy="1288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5609">
              <a:lnSpc>
                <a:spcPts val="1750"/>
              </a:lnSpc>
            </a:pPr>
            <a:r>
              <a:rPr sz="1800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  <a:p>
            <a:pPr marL="532130">
              <a:lnSpc>
                <a:spcPts val="1600"/>
              </a:lnSpc>
              <a:tabLst>
                <a:tab pos="1355725" algn="l"/>
                <a:tab pos="2214880" algn="l"/>
                <a:tab pos="3406775" algn="l"/>
              </a:tabLst>
            </a:pPr>
            <a:r>
              <a:rPr sz="1800" dirty="0">
                <a:latin typeface="Arial"/>
                <a:cs typeface="Arial"/>
              </a:rPr>
              <a:t>0.0	0.5	1.0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0.0	0.5</a:t>
            </a:r>
            <a:endParaRPr sz="1800">
              <a:latin typeface="Arial"/>
              <a:cs typeface="Arial"/>
            </a:endParaRPr>
          </a:p>
          <a:p>
            <a:pPr marL="1880870">
              <a:lnSpc>
                <a:spcPts val="2735"/>
              </a:lnSpc>
            </a:pPr>
            <a:r>
              <a:rPr sz="2400" dirty="0">
                <a:latin typeface="Arial"/>
                <a:cs typeface="Arial"/>
              </a:rPr>
              <a:t>Pitch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(V</a:t>
            </a:r>
            <a:r>
              <a:rPr sz="2700" baseline="-18518" dirty="0">
                <a:latin typeface="Arial"/>
                <a:cs typeface="Arial"/>
              </a:rPr>
              <a:t>||</a:t>
            </a:r>
            <a:r>
              <a:rPr sz="2400" dirty="0">
                <a:latin typeface="Arial"/>
                <a:cs typeface="Arial"/>
              </a:rPr>
              <a:t>/V)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sz="1800" spc="-15" dirty="0">
                <a:latin typeface="Arial"/>
                <a:cs typeface="Arial"/>
              </a:rPr>
              <a:t>(Gorelenkov, </a:t>
            </a:r>
            <a:r>
              <a:rPr sz="1800" dirty="0">
                <a:latin typeface="Arial"/>
                <a:cs typeface="Arial"/>
              </a:rPr>
              <a:t>NF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2003)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9" name="object 208"/>
          <p:cNvSpPr txBox="1"/>
          <p:nvPr/>
        </p:nvSpPr>
        <p:spPr>
          <a:xfrm>
            <a:off x="1907461" y="1804930"/>
            <a:ext cx="1734820" cy="913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910">
              <a:lnSpc>
                <a:spcPct val="100000"/>
              </a:lnSpc>
            </a:pPr>
            <a:r>
              <a:rPr sz="2400" spc="5" dirty="0">
                <a:latin typeface="Times New Roman"/>
                <a:cs typeface="Times New Roman"/>
              </a:rPr>
              <a:t>0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Symbol"/>
                <a:cs typeface="Symbol"/>
              </a:rPr>
              <a:t>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i="1" spc="20" dirty="0">
                <a:latin typeface="Times New Roman"/>
                <a:cs typeface="Times New Roman"/>
              </a:rPr>
              <a:t>k</a:t>
            </a:r>
            <a:r>
              <a:rPr sz="2100" spc="30" baseline="-23809" dirty="0">
                <a:latin typeface="Symbol"/>
                <a:cs typeface="Symbol"/>
              </a:rPr>
              <a:t></a:t>
            </a:r>
            <a:r>
              <a:rPr sz="2450" i="1" spc="20" dirty="0">
                <a:latin typeface="Symbol"/>
                <a:cs typeface="Symbol"/>
              </a:rPr>
              <a:t></a:t>
            </a:r>
            <a:r>
              <a:rPr sz="2100" spc="30" baseline="-23809" dirty="0">
                <a:latin typeface="Symbol"/>
                <a:cs typeface="Symbol"/>
              </a:rPr>
              <a:t></a:t>
            </a:r>
            <a:r>
              <a:rPr sz="2100" spc="22" baseline="-23809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Symbol"/>
                <a:cs typeface="Symbol"/>
              </a:rPr>
              <a:t></a:t>
            </a:r>
            <a:r>
              <a:rPr sz="2400" spc="-36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1.9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400" spc="5" dirty="0">
                <a:latin typeface="Times New Roman"/>
                <a:cs typeface="Times New Roman"/>
              </a:rPr>
              <a:t>1.9 </a:t>
            </a:r>
            <a:r>
              <a:rPr sz="2400" spc="5" dirty="0">
                <a:latin typeface="Symbol"/>
                <a:cs typeface="Symbol"/>
              </a:rPr>
              <a:t>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i="1" spc="20" dirty="0">
                <a:latin typeface="Times New Roman"/>
                <a:cs typeface="Times New Roman"/>
              </a:rPr>
              <a:t>k</a:t>
            </a:r>
            <a:r>
              <a:rPr sz="2100" spc="30" baseline="-23809" dirty="0">
                <a:latin typeface="Symbol"/>
                <a:cs typeface="Symbol"/>
              </a:rPr>
              <a:t></a:t>
            </a:r>
            <a:r>
              <a:rPr sz="2450" i="1" spc="20" dirty="0">
                <a:latin typeface="Symbol"/>
                <a:cs typeface="Symbol"/>
              </a:rPr>
              <a:t></a:t>
            </a:r>
            <a:r>
              <a:rPr sz="2100" spc="30" baseline="-23809" dirty="0">
                <a:latin typeface="Symbol"/>
                <a:cs typeface="Symbol"/>
              </a:rPr>
              <a:t></a:t>
            </a:r>
            <a:r>
              <a:rPr sz="2100" spc="30" baseline="-23809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Symbol"/>
                <a:cs typeface="Symbol"/>
              </a:rPr>
              <a:t></a:t>
            </a:r>
            <a:r>
              <a:rPr sz="2400" spc="-37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4</a:t>
            </a:r>
            <a:endParaRPr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82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3400" y="1143000"/>
            <a:ext cx="4800600" cy="2209800"/>
          </a:xfrm>
        </p:spPr>
        <p:txBody>
          <a:bodyPr>
            <a:normAutofit/>
          </a:bodyPr>
          <a:lstStyle/>
          <a:p>
            <a:pPr marL="173038" indent="-173038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Hollow fast ion </a:t>
            </a:r>
            <a:r>
              <a:rPr lang="en-US" sz="2200" dirty="0"/>
              <a:t>profile </a:t>
            </a:r>
            <a:r>
              <a:rPr lang="en-US" sz="2200" dirty="0" smtClean="0"/>
              <a:t>reduces stabilization of counter</a:t>
            </a:r>
            <a:r>
              <a:rPr lang="en-US" sz="2200" dirty="0"/>
              <a:t>-propagating </a:t>
            </a:r>
            <a:r>
              <a:rPr lang="en-US" sz="2200" dirty="0" smtClean="0"/>
              <a:t>TAEs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indent="-173038" algn="ctr"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H.V. Wong, H.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Phys. Lett. A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251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(1999) 126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i="1" dirty="0"/>
          </a:p>
          <a:p>
            <a:pPr marL="173038" indent="-173038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 analysis reveals important role of large orbit width, FLR effects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NSTX-U: Off-axis co-NBI destabilizes counter-propagating Toroidal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Eigenmodes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(TAEs)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0" y="4791513"/>
            <a:ext cx="5943600" cy="176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 smtClean="0"/>
              <a:t>TRANSP:  as </a:t>
            </a:r>
            <a:r>
              <a:rPr lang="en-US" sz="2200" dirty="0"/>
              <a:t>current builds </a:t>
            </a:r>
            <a:r>
              <a:rPr lang="en-US" sz="2200" dirty="0" smtClean="0"/>
              <a:t>up, fast-ion beta profile predicted to become hollow</a:t>
            </a:r>
          </a:p>
          <a:p>
            <a:pPr lvl="1">
              <a:buFont typeface="Wingdings" charset="2"/>
              <a:buChar char="ü"/>
            </a:pPr>
            <a:r>
              <a:rPr lang="en-US" sz="1400" b="1" dirty="0" smtClean="0">
                <a:solidFill>
                  <a:srgbClr val="C00000"/>
                </a:solidFill>
              </a:rPr>
              <a:t>1</a:t>
            </a:r>
            <a:r>
              <a:rPr lang="en-US" sz="14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1400" b="1" dirty="0" smtClean="0">
                <a:solidFill>
                  <a:srgbClr val="C00000"/>
                </a:solidFill>
              </a:rPr>
              <a:t> evidence of off-axis NBI in NSTX-U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Co-TAEs are stabilized, but </a:t>
            </a:r>
            <a:r>
              <a:rPr lang="en-US" sz="2200" dirty="0" err="1" smtClean="0"/>
              <a:t>cntr</a:t>
            </a:r>
            <a:r>
              <a:rPr lang="en-US" sz="2200" dirty="0" smtClean="0"/>
              <a:t>-TAEs become unstable with only 1MW NBI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6" y="1128568"/>
            <a:ext cx="4345214" cy="3581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76" y="3276600"/>
            <a:ext cx="3124200" cy="320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3"/>
          <p:cNvSpPr>
            <a:spLocks noChangeArrowheads="1"/>
          </p:cNvSpPr>
          <p:nvPr/>
        </p:nvSpPr>
        <p:spPr bwMode="auto">
          <a:xfrm flipH="1">
            <a:off x="4786168" y="5196032"/>
            <a:ext cx="710423" cy="239697"/>
          </a:xfrm>
          <a:prstGeom prst="leftArrow">
            <a:avLst>
              <a:gd name="adj1" fmla="val 60450"/>
              <a:gd name="adj2" fmla="val 50000"/>
            </a:avLst>
          </a:prstGeom>
          <a:solidFill>
            <a:srgbClr val="336699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rmAutofit/>
          </a:bodyPr>
          <a:lstStyle/>
          <a:p>
            <a:pPr eaLnBrk="1" hangingPunct="1"/>
            <a:r>
              <a:rPr lang="en-US" altLang="en-US" sz="3100" dirty="0">
                <a:latin typeface="Arial" charset="0"/>
                <a:cs typeface="Arial" charset="0"/>
              </a:rPr>
              <a:t>Linear TAE stability </a:t>
            </a:r>
            <a:r>
              <a:rPr lang="en-US" altLang="en-US" sz="3100" dirty="0" err="1">
                <a:latin typeface="Arial" charset="0"/>
                <a:cs typeface="Arial" charset="0"/>
              </a:rPr>
              <a:t>vs</a:t>
            </a:r>
            <a:r>
              <a:rPr lang="en-US" altLang="en-US" sz="3100" dirty="0">
                <a:latin typeface="Arial" charset="0"/>
                <a:cs typeface="Arial" charset="0"/>
              </a:rPr>
              <a:t> time from </a:t>
            </a:r>
            <a:r>
              <a:rPr lang="en-US" altLang="en-US" sz="3100" dirty="0" smtClean="0">
                <a:latin typeface="Arial" charset="0"/>
                <a:cs typeface="Arial" charset="0"/>
              </a:rPr>
              <a:t>TRANSP + </a:t>
            </a:r>
            <a:r>
              <a:rPr lang="en-US" altLang="en-US" sz="3100" i="1" dirty="0" smtClean="0">
                <a:latin typeface="Arial" charset="0"/>
                <a:cs typeface="Arial" charset="0"/>
              </a:rPr>
              <a:t>kick </a:t>
            </a:r>
            <a:r>
              <a:rPr lang="en-US" altLang="en-US" sz="3100" i="1" dirty="0">
                <a:latin typeface="Arial" charset="0"/>
                <a:cs typeface="Arial" charset="0"/>
              </a:rPr>
              <a:t>model</a:t>
            </a:r>
            <a:r>
              <a:rPr lang="en-US" altLang="en-US" sz="3100" dirty="0">
                <a:latin typeface="Arial" charset="0"/>
                <a:cs typeface="Arial" charset="0"/>
              </a:rPr>
              <a:t> is consistent </a:t>
            </a:r>
            <a:r>
              <a:rPr lang="en-US" altLang="en-US" sz="3100" dirty="0" smtClean="0">
                <a:latin typeface="Arial" charset="0"/>
                <a:cs typeface="Arial" charset="0"/>
              </a:rPr>
              <a:t>with </a:t>
            </a:r>
            <a:r>
              <a:rPr lang="en-US" altLang="en-US" sz="3100" dirty="0">
                <a:latin typeface="Arial" charset="0"/>
                <a:cs typeface="Arial" charset="0"/>
              </a:rPr>
              <a:t>NSTX-U experiments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927" y="1219201"/>
            <a:ext cx="4260273" cy="3962399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Compute power from fast ions to mode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Infer growth rate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Using damping rate from NOVA-K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Timing of most unstable |n|=1 TAE modes compares well with experiments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Stability related to gradients in both radius &amp; energy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Not the usual “universal drive”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1981200"/>
            <a:ext cx="1731165" cy="259015"/>
          </a:xfrm>
          <a:prstGeom prst="rect">
            <a:avLst/>
          </a:prstGeom>
          <a:noFill/>
        </p:spPr>
        <p:txBody>
          <a:bodyPr wrap="none" lIns="73631" tIns="36815" rIns="73631" bIns="36815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Podestà</a:t>
            </a:r>
            <a:r>
              <a:rPr lang="en-US" sz="1200" dirty="0"/>
              <a:t>, </a:t>
            </a:r>
            <a:r>
              <a:rPr lang="en-US" sz="1200" dirty="0" smtClean="0"/>
              <a:t>PPCF 2017]</a:t>
            </a:r>
            <a:endParaRPr lang="en-US" sz="1200" dirty="0"/>
          </a:p>
        </p:txBody>
      </p:sp>
      <p:pic>
        <p:nvPicPr>
          <p:cNvPr id="3" name="Picture 2" descr="mpodesta_fig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04" y="1335657"/>
            <a:ext cx="4800600" cy="4226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8758" y="1143000"/>
            <a:ext cx="926157" cy="259015"/>
          </a:xfrm>
          <a:prstGeom prst="rect">
            <a:avLst/>
          </a:prstGeom>
          <a:noFill/>
        </p:spPr>
        <p:txBody>
          <a:bodyPr wrap="none" lIns="73631" tIns="36815" rIns="73631" bIns="36815" rtlCol="0">
            <a:spAutoFit/>
          </a:bodyPr>
          <a:lstStyle/>
          <a:p>
            <a:r>
              <a:rPr lang="en-US" sz="1200" dirty="0" smtClean="0"/>
              <a:t>M. Podesta</a:t>
            </a:r>
            <a:endParaRPr lang="en-US" sz="1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597" y="5410200"/>
            <a:ext cx="9133403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i="1" dirty="0" smtClean="0">
                <a:latin typeface="Arial" charset="0"/>
                <a:cs typeface="Arial" charset="0"/>
              </a:rPr>
              <a:t>Flexibility of TRANSP + kick model approach enables scenario development for realistic geometry</a:t>
            </a:r>
          </a:p>
          <a:p>
            <a:pPr lvl="1"/>
            <a:r>
              <a:rPr lang="en-US" altLang="en-US" dirty="0" smtClean="0">
                <a:latin typeface="Arial" charset="0"/>
                <a:cs typeface="Arial" charset="0"/>
              </a:rPr>
              <a:t>Example: ~0.5MW “blips” with 1</a:t>
            </a:r>
            <a:r>
              <a:rPr lang="en-US" altLang="en-US" baseline="30000" dirty="0" smtClean="0">
                <a:latin typeface="Arial" charset="0"/>
                <a:cs typeface="Arial" charset="0"/>
              </a:rPr>
              <a:t>st</a:t>
            </a:r>
            <a:r>
              <a:rPr lang="en-US" altLang="en-US" dirty="0" smtClean="0">
                <a:latin typeface="Arial" charset="0"/>
                <a:cs typeface="Arial" charset="0"/>
              </a:rPr>
              <a:t> NBI predicted to stabilize </a:t>
            </a:r>
            <a:r>
              <a:rPr lang="en-US" altLang="en-US" dirty="0" err="1" smtClean="0">
                <a:latin typeface="Arial" charset="0"/>
                <a:cs typeface="Arial" charset="0"/>
              </a:rPr>
              <a:t>cntr</a:t>
            </a:r>
            <a:r>
              <a:rPr lang="en-US" altLang="en-US" dirty="0" smtClean="0">
                <a:latin typeface="Arial" charset="0"/>
                <a:cs typeface="Arial" charset="0"/>
              </a:rPr>
              <a:t>-TAEs</a:t>
            </a:r>
          </a:p>
        </p:txBody>
      </p:sp>
    </p:spTree>
    <p:extLst>
      <p:ext uri="{BB962C8B-B14F-4D97-AF65-F5344CB8AC3E}">
        <p14:creationId xmlns:p14="http://schemas.microsoft.com/office/powerpoint/2010/main" val="126545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012826"/>
            <a:ext cx="9144000" cy="180657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4343399"/>
            <a:ext cx="9144000" cy="213436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197663" y="2872252"/>
            <a:ext cx="1793937" cy="1307980"/>
            <a:chOff x="5551149" y="2877239"/>
            <a:chExt cx="1793937" cy="1307980"/>
          </a:xfrm>
        </p:grpSpPr>
        <p:sp>
          <p:nvSpPr>
            <p:cNvPr id="21" name="object 9"/>
            <p:cNvSpPr/>
            <p:nvPr/>
          </p:nvSpPr>
          <p:spPr>
            <a:xfrm>
              <a:off x="5668686" y="2877239"/>
              <a:ext cx="1530349" cy="9905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0"/>
            <p:cNvSpPr txBox="1"/>
            <p:nvPr/>
          </p:nvSpPr>
          <p:spPr>
            <a:xfrm>
              <a:off x="5551149" y="3908220"/>
              <a:ext cx="1793937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Liquid </a:t>
              </a:r>
              <a:r>
                <a:rPr spc="-5" dirty="0">
                  <a:latin typeface="Arial" panose="020B0604020202020204" pitchFamily="34" charset="0"/>
                  <a:cs typeface="Arial" panose="020B0604020202020204" pitchFamily="34" charset="0"/>
                </a:rPr>
                <a:t>metals 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38800" y="2895600"/>
            <a:ext cx="1354856" cy="1315410"/>
            <a:chOff x="7589118" y="2877239"/>
            <a:chExt cx="1354856" cy="1315410"/>
          </a:xfrm>
        </p:grpSpPr>
        <p:sp>
          <p:nvSpPr>
            <p:cNvPr id="24" name="object 11"/>
            <p:cNvSpPr txBox="1"/>
            <p:nvPr/>
          </p:nvSpPr>
          <p:spPr>
            <a:xfrm>
              <a:off x="7589118" y="3907534"/>
              <a:ext cx="1296670" cy="285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spc="-5" dirty="0">
                  <a:latin typeface="Arial"/>
                  <a:cs typeface="Arial"/>
                </a:rPr>
                <a:t>Snowflake/X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25" name="object 12"/>
            <p:cNvSpPr/>
            <p:nvPr/>
          </p:nvSpPr>
          <p:spPr>
            <a:xfrm>
              <a:off x="7669213" y="2877239"/>
              <a:ext cx="1274761" cy="10477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53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97663" y="2872252"/>
            <a:ext cx="1793937" cy="1307980"/>
            <a:chOff x="5551149" y="2877239"/>
            <a:chExt cx="1793937" cy="1307980"/>
          </a:xfrm>
        </p:grpSpPr>
        <p:sp>
          <p:nvSpPr>
            <p:cNvPr id="9" name="object 9"/>
            <p:cNvSpPr/>
            <p:nvPr/>
          </p:nvSpPr>
          <p:spPr>
            <a:xfrm>
              <a:off x="5668686" y="2877239"/>
              <a:ext cx="1530349" cy="9905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551149" y="3908220"/>
              <a:ext cx="1793937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Liquid </a:t>
              </a:r>
              <a:r>
                <a:rPr spc="-5" dirty="0">
                  <a:latin typeface="Arial" panose="020B0604020202020204" pitchFamily="34" charset="0"/>
                  <a:cs typeface="Arial" panose="020B0604020202020204" pitchFamily="34" charset="0"/>
                </a:rPr>
                <a:t>metals 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38800" y="2895600"/>
            <a:ext cx="1354856" cy="1315410"/>
            <a:chOff x="7589118" y="2877239"/>
            <a:chExt cx="1354856" cy="1315410"/>
          </a:xfrm>
        </p:grpSpPr>
        <p:sp>
          <p:nvSpPr>
            <p:cNvPr id="11" name="object 11"/>
            <p:cNvSpPr txBox="1"/>
            <p:nvPr/>
          </p:nvSpPr>
          <p:spPr>
            <a:xfrm>
              <a:off x="7589118" y="3907534"/>
              <a:ext cx="1296670" cy="285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spc="-5" dirty="0">
                  <a:latin typeface="Arial"/>
                  <a:cs typeface="Arial"/>
                </a:rPr>
                <a:t>Snowflake/X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669213" y="2877239"/>
              <a:ext cx="1274761" cy="10477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6854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Material </a:t>
            </a:r>
            <a:r>
              <a:rPr lang="en-US" sz="2800" dirty="0"/>
              <a:t>Analysis </a:t>
            </a:r>
            <a:r>
              <a:rPr lang="en-US" sz="2800" dirty="0" smtClean="0"/>
              <a:t>&amp; Particle </a:t>
            </a:r>
            <a:r>
              <a:rPr lang="en-US" sz="2800" dirty="0"/>
              <a:t>Probe (MAPP) </a:t>
            </a:r>
            <a:r>
              <a:rPr lang="en-US" sz="2800" dirty="0" smtClean="0"/>
              <a:t>providing </a:t>
            </a:r>
            <a:br>
              <a:rPr lang="en-US" sz="2800" dirty="0" smtClean="0"/>
            </a:br>
            <a:r>
              <a:rPr lang="en-US" sz="2800" dirty="0" smtClean="0"/>
              <a:t>new measurements of surface evolution in NSTX-U</a:t>
            </a:r>
            <a:endParaRPr lang="en-US" sz="2800" dirty="0"/>
          </a:p>
        </p:txBody>
      </p:sp>
      <p:pic>
        <p:nvPicPr>
          <p:cNvPr id="5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" y="1180654"/>
            <a:ext cx="1981200" cy="17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29352"/>
            <a:ext cx="2209800" cy="327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55" y="5486400"/>
            <a:ext cx="411832" cy="53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5232737"/>
            <a:ext cx="6705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Tracked C/B/O evolution, </a:t>
            </a: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correlated with 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plasma performance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Implemented remote-control + between-shot MAPP analysis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Future:  Use with Li, understand complex Li chemistry/evolution</a:t>
            </a:r>
            <a:endParaRPr lang="en-US" sz="2000" b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1066800"/>
            <a:ext cx="6563503" cy="408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43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90613"/>
            <a:ext cx="8991600" cy="1323974"/>
          </a:xfrm>
        </p:spPr>
        <p:txBody>
          <a:bodyPr>
            <a:normAutofit fontScale="85000" lnSpcReduction="20000"/>
          </a:bodyPr>
          <a:lstStyle/>
          <a:p>
            <a:r>
              <a:rPr lang="fr-FR" spc="-5" dirty="0" smtClean="0">
                <a:latin typeface="+mn-lt"/>
                <a:cs typeface="Book Antiqua"/>
              </a:rPr>
              <a:t>Can </a:t>
            </a:r>
            <a:r>
              <a:rPr lang="fr-FR" spc="-5" dirty="0" err="1" smtClean="0">
                <a:latin typeface="+mn-lt"/>
                <a:cs typeface="Book Antiqua"/>
              </a:rPr>
              <a:t>hold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core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fixed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while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varying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divertor</a:t>
            </a:r>
            <a:r>
              <a:rPr lang="fr-FR" spc="-5" dirty="0" smtClean="0">
                <a:latin typeface="+mn-lt"/>
                <a:cs typeface="Book Antiqua"/>
              </a:rPr>
              <a:t> (CORSICA+SOLPS)</a:t>
            </a:r>
          </a:p>
          <a:p>
            <a:pPr lvl="1"/>
            <a:r>
              <a:rPr lang="fr-FR" sz="2100" spc="-5" dirty="0" smtClean="0">
                <a:latin typeface="+mn-lt"/>
                <a:cs typeface="Book Antiqua"/>
              </a:rPr>
              <a:t>I</a:t>
            </a:r>
            <a:r>
              <a:rPr lang="fr-FR" sz="2100" spc="-5" baseline="-25000" dirty="0" smtClean="0">
                <a:latin typeface="+mn-lt"/>
                <a:cs typeface="Book Antiqua"/>
              </a:rPr>
              <a:t>P</a:t>
            </a:r>
            <a:r>
              <a:rPr lang="fr-FR" sz="2100" spc="-5" dirty="0" smtClean="0">
                <a:latin typeface="+mn-lt"/>
                <a:cs typeface="Book Antiqua"/>
              </a:rPr>
              <a:t> = 1.1MA, B</a:t>
            </a:r>
            <a:r>
              <a:rPr lang="fr-FR" sz="2100" spc="-5" baseline="-25000" dirty="0" smtClean="0">
                <a:latin typeface="+mn-lt"/>
                <a:cs typeface="Book Antiqua"/>
              </a:rPr>
              <a:t>T</a:t>
            </a:r>
            <a:r>
              <a:rPr lang="fr-FR" sz="2100" spc="-5" dirty="0" smtClean="0">
                <a:latin typeface="+mn-lt"/>
                <a:cs typeface="Book Antiqua"/>
              </a:rPr>
              <a:t> = 0.74T, A~1.73, q</a:t>
            </a:r>
            <a:r>
              <a:rPr lang="fr-FR" sz="2100" spc="-5" baseline="-25000" dirty="0" smtClean="0">
                <a:latin typeface="+mn-lt"/>
                <a:cs typeface="Book Antiqua"/>
              </a:rPr>
              <a:t>95</a:t>
            </a:r>
            <a:r>
              <a:rPr lang="fr-FR" sz="2100" spc="-5" dirty="0" smtClean="0">
                <a:latin typeface="+mn-lt"/>
                <a:cs typeface="Book Antiqua"/>
              </a:rPr>
              <a:t>~6, </a:t>
            </a:r>
            <a:r>
              <a:rPr lang="fr-FR" sz="2100" spc="-5" dirty="0" smtClean="0">
                <a:latin typeface="Symbol" panose="05050102010706020507" pitchFamily="18" charset="2"/>
                <a:cs typeface="Book Antiqua"/>
              </a:rPr>
              <a:t>k</a:t>
            </a:r>
            <a:r>
              <a:rPr lang="fr-FR" sz="2100" spc="-5" dirty="0" smtClean="0">
                <a:latin typeface="+mn-lt"/>
                <a:cs typeface="Book Antiqua"/>
              </a:rPr>
              <a:t>=2, </a:t>
            </a:r>
            <a:r>
              <a:rPr lang="fr-FR" sz="2100" spc="-5" dirty="0" err="1" smtClean="0">
                <a:latin typeface="Symbol" panose="05050102010706020507" pitchFamily="18" charset="2"/>
                <a:cs typeface="Book Antiqua"/>
              </a:rPr>
              <a:t>d</a:t>
            </a:r>
            <a:r>
              <a:rPr lang="fr-FR" sz="2100" spc="-5" baseline="-25000" dirty="0" err="1" smtClean="0">
                <a:latin typeface="+mn-lt"/>
                <a:cs typeface="Book Antiqua"/>
              </a:rPr>
              <a:t>L</a:t>
            </a:r>
            <a:r>
              <a:rPr lang="fr-FR" sz="2100" spc="-5" dirty="0" smtClean="0">
                <a:latin typeface="+mn-lt"/>
                <a:cs typeface="Book Antiqua"/>
              </a:rPr>
              <a:t> = 0.47, P</a:t>
            </a:r>
            <a:r>
              <a:rPr lang="fr-FR" sz="2100" spc="-5" baseline="-25000" dirty="0" smtClean="0">
                <a:latin typeface="+mn-lt"/>
                <a:cs typeface="Book Antiqua"/>
              </a:rPr>
              <a:t>SOL</a:t>
            </a:r>
            <a:r>
              <a:rPr lang="fr-FR" sz="2100" spc="-5" dirty="0" smtClean="0">
                <a:latin typeface="+mn-lt"/>
                <a:cs typeface="Book Antiqua"/>
              </a:rPr>
              <a:t> = 2.9MW</a:t>
            </a:r>
          </a:p>
          <a:p>
            <a:r>
              <a:rPr lang="fr-FR" spc="-5" dirty="0" smtClean="0">
                <a:latin typeface="+mn-lt"/>
                <a:cs typeface="Book Antiqua"/>
              </a:rPr>
              <a:t>X-</a:t>
            </a:r>
            <a:r>
              <a:rPr lang="fr-FR" spc="-5" dirty="0" err="1" smtClean="0">
                <a:latin typeface="+mn-lt"/>
                <a:cs typeface="Book Antiqua"/>
              </a:rPr>
              <a:t>divertor</a:t>
            </a:r>
            <a:r>
              <a:rPr lang="fr-FR" spc="-5" dirty="0" smtClean="0">
                <a:latin typeface="+mn-lt"/>
                <a:cs typeface="Book Antiqua"/>
              </a:rPr>
              <a:t> (2</a:t>
            </a:r>
            <a:r>
              <a:rPr lang="fr-FR" spc="-5" baseline="30000" dirty="0" smtClean="0">
                <a:latin typeface="+mn-lt"/>
                <a:cs typeface="Book Antiqua"/>
              </a:rPr>
              <a:t>nd</a:t>
            </a:r>
            <a:r>
              <a:rPr lang="fr-FR" spc="-5" dirty="0" smtClean="0">
                <a:latin typeface="+mn-lt"/>
                <a:cs typeface="Book Antiqua"/>
              </a:rPr>
              <a:t> x-point </a:t>
            </a:r>
            <a:r>
              <a:rPr lang="fr-FR" spc="-5" dirty="0" err="1" smtClean="0">
                <a:latin typeface="+mn-lt"/>
                <a:cs typeface="Book Antiqua"/>
              </a:rPr>
              <a:t>under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target</a:t>
            </a:r>
            <a:r>
              <a:rPr lang="fr-FR" spc="-5" dirty="0" smtClean="0">
                <a:latin typeface="+mn-lt"/>
                <a:cs typeface="Book Antiqua"/>
              </a:rPr>
              <a:t> plate) </a:t>
            </a:r>
            <a:r>
              <a:rPr lang="fr-FR" spc="-5" dirty="0" err="1" smtClean="0">
                <a:latin typeface="+mn-lt"/>
                <a:cs typeface="Book Antiqua"/>
              </a:rPr>
              <a:t>promotes</a:t>
            </a:r>
            <a:r>
              <a:rPr lang="fr-FR" spc="-5" dirty="0" smtClean="0">
                <a:latin typeface="+mn-lt"/>
                <a:cs typeface="Book Antiqua"/>
              </a:rPr>
              <a:t> </a:t>
            </a:r>
            <a:r>
              <a:rPr lang="fr-FR" spc="-5" dirty="0" err="1" smtClean="0">
                <a:latin typeface="+mn-lt"/>
                <a:cs typeface="Book Antiqua"/>
              </a:rPr>
              <a:t>detachment</a:t>
            </a:r>
            <a:endParaRPr lang="fr-FR" spc="-5" dirty="0">
              <a:latin typeface="+mn-lt"/>
              <a:cs typeface="Book Antiqua"/>
            </a:endParaRPr>
          </a:p>
          <a:p>
            <a:pPr lvl="1"/>
            <a:r>
              <a:rPr lang="fr-FR" sz="2100" spc="-5" dirty="0" err="1" smtClean="0">
                <a:latin typeface="+mn-lt"/>
                <a:cs typeface="Book Antiqua"/>
              </a:rPr>
              <a:t>Gas</a:t>
            </a:r>
            <a:r>
              <a:rPr lang="fr-FR" sz="2100" spc="-5" dirty="0" smtClean="0">
                <a:latin typeface="+mn-lt"/>
                <a:cs typeface="Book Antiqua"/>
              </a:rPr>
              <a:t>-puff </a:t>
            </a:r>
            <a:r>
              <a:rPr lang="fr-FR" sz="2100" spc="-5" dirty="0">
                <a:latin typeface="+mn-lt"/>
                <a:cs typeface="Book Antiqua"/>
              </a:rPr>
              <a:t>scan: </a:t>
            </a:r>
            <a:r>
              <a:rPr lang="fr-FR" sz="2100" spc="-5" dirty="0" smtClean="0">
                <a:latin typeface="+mn-lt"/>
                <a:cs typeface="Book Antiqua"/>
              </a:rPr>
              <a:t>4</a:t>
            </a:r>
            <a:r>
              <a:rPr lang="fr-FR" sz="2100" spc="-5" dirty="0">
                <a:latin typeface="+mn-lt"/>
                <a:cs typeface="Book Antiqua"/>
              </a:rPr>
              <a:t>, 6, 8, 10</a:t>
            </a:r>
            <a:r>
              <a:rPr lang="fr-FR" sz="2100" spc="65" dirty="0">
                <a:latin typeface="+mn-lt"/>
                <a:cs typeface="Book Antiqua"/>
              </a:rPr>
              <a:t> </a:t>
            </a:r>
            <a:r>
              <a:rPr lang="fr-FR" sz="2100" i="1" dirty="0">
                <a:latin typeface="+mn-lt"/>
                <a:cs typeface="Meiryo"/>
              </a:rPr>
              <a:t>×</a:t>
            </a:r>
            <a:r>
              <a:rPr lang="fr-FR" sz="2100" dirty="0" smtClean="0">
                <a:latin typeface="+mn-lt"/>
                <a:cs typeface="Book Antiqua"/>
              </a:rPr>
              <a:t>10</a:t>
            </a:r>
            <a:r>
              <a:rPr lang="fr-FR" sz="2100" baseline="30000" dirty="0" smtClean="0">
                <a:latin typeface="+mn-lt"/>
                <a:cs typeface="Book Antiqua"/>
              </a:rPr>
              <a:t>21</a:t>
            </a:r>
            <a:r>
              <a:rPr lang="fr-FR" sz="2100" dirty="0" smtClean="0">
                <a:latin typeface="+mn-lt"/>
                <a:cs typeface="Book Antiqua"/>
              </a:rPr>
              <a:t> </a:t>
            </a:r>
            <a:r>
              <a:rPr lang="fr-FR" sz="2100" dirty="0" err="1" smtClean="0">
                <a:latin typeface="+mn-lt"/>
                <a:cs typeface="Book Antiqua"/>
              </a:rPr>
              <a:t>particles</a:t>
            </a:r>
            <a:r>
              <a:rPr lang="fr-FR" sz="2100" dirty="0" smtClean="0">
                <a:latin typeface="+mn-lt"/>
                <a:cs typeface="Book Antiqua"/>
              </a:rPr>
              <a:t> / second</a:t>
            </a:r>
            <a:endParaRPr lang="fr-FR" sz="2100" dirty="0">
              <a:latin typeface="+mn-lt"/>
              <a:cs typeface="Book Antiqua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Designed controlled experiment for NSTX-U to assess heat flux and detachment vs. flaring (UT Austin)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14587"/>
            <a:ext cx="75438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object 30"/>
          <p:cNvSpPr>
            <a:spLocks noChangeAspect="1"/>
          </p:cNvSpPr>
          <p:nvPr/>
        </p:nvSpPr>
        <p:spPr>
          <a:xfrm>
            <a:off x="6400799" y="2414587"/>
            <a:ext cx="1676401" cy="1692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31"/>
          <p:cNvSpPr>
            <a:spLocks noChangeAspect="1"/>
          </p:cNvSpPr>
          <p:nvPr/>
        </p:nvSpPr>
        <p:spPr>
          <a:xfrm>
            <a:off x="6400800" y="4114800"/>
            <a:ext cx="1676400" cy="16998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850620"/>
            <a:ext cx="121106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object 29"/>
          <p:cNvSpPr>
            <a:spLocks noChangeAspect="1"/>
          </p:cNvSpPr>
          <p:nvPr/>
        </p:nvSpPr>
        <p:spPr>
          <a:xfrm>
            <a:off x="8064931" y="4170630"/>
            <a:ext cx="1079069" cy="16967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28"/>
          <p:cNvSpPr>
            <a:spLocks noChangeAspect="1"/>
          </p:cNvSpPr>
          <p:nvPr/>
        </p:nvSpPr>
        <p:spPr>
          <a:xfrm>
            <a:off x="8114751" y="2460086"/>
            <a:ext cx="1049422" cy="1654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Down Arrow 178"/>
          <p:cNvSpPr/>
          <p:nvPr/>
        </p:nvSpPr>
        <p:spPr>
          <a:xfrm>
            <a:off x="3619500" y="2362200"/>
            <a:ext cx="838200" cy="709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1"/>
          <p:cNvSpPr txBox="1"/>
          <p:nvPr/>
        </p:nvSpPr>
        <p:spPr>
          <a:xfrm>
            <a:off x="2895600" y="3276600"/>
            <a:ext cx="1849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Standard </a:t>
            </a:r>
            <a:r>
              <a:rPr lang="en-US" sz="2000" b="1" dirty="0" err="1" smtClean="0"/>
              <a:t>divertor</a:t>
            </a:r>
            <a:endParaRPr lang="en-US" sz="2000" b="1" dirty="0" smtClean="0"/>
          </a:p>
        </p:txBody>
      </p:sp>
      <p:sp>
        <p:nvSpPr>
          <p:cNvPr id="185" name="Left Brace 184"/>
          <p:cNvSpPr/>
          <p:nvPr/>
        </p:nvSpPr>
        <p:spPr>
          <a:xfrm>
            <a:off x="4800600" y="2971800"/>
            <a:ext cx="228599" cy="1074241"/>
          </a:xfrm>
          <a:prstGeom prst="leftBrace">
            <a:avLst>
              <a:gd name="adj1" fmla="val 5648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Left Brace 187"/>
          <p:cNvSpPr/>
          <p:nvPr/>
        </p:nvSpPr>
        <p:spPr>
          <a:xfrm>
            <a:off x="4800600" y="4093732"/>
            <a:ext cx="228599" cy="1074241"/>
          </a:xfrm>
          <a:prstGeom prst="leftBrace">
            <a:avLst>
              <a:gd name="adj1" fmla="val 5648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3517425" y="4446186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/>
              <a:t>X-</a:t>
            </a:r>
            <a:r>
              <a:rPr lang="en-US" b="1" dirty="0" err="1" smtClean="0"/>
              <a:t>divertor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86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336699"/>
                </a:solidFill>
                <a:latin typeface="Arial"/>
                <a:cs typeface="Arial"/>
              </a:rPr>
              <a:t>XGC1 predicts SOL h</a:t>
            </a:r>
            <a:r>
              <a:rPr kumimoji="1" lang="en-US" altLang="ja-JP" sz="2800" b="1" dirty="0" smtClean="0">
                <a:solidFill>
                  <a:srgbClr val="336699"/>
                </a:solidFill>
                <a:latin typeface="Arial"/>
                <a:cs typeface="Arial"/>
              </a:rPr>
              <a:t>eat-flux width significantly larger than </a:t>
            </a:r>
            <a:r>
              <a:rPr kumimoji="1" lang="en-US" altLang="ja-JP" sz="2800" b="1" dirty="0" err="1" smtClean="0">
                <a:solidFill>
                  <a:srgbClr val="336699"/>
                </a:solidFill>
                <a:latin typeface="Arial"/>
                <a:cs typeface="Arial"/>
              </a:rPr>
              <a:t>Eich-Goldston</a:t>
            </a:r>
            <a:r>
              <a:rPr kumimoji="1" lang="en-US" altLang="ja-JP" sz="2800" b="1" dirty="0" smtClean="0">
                <a:solidFill>
                  <a:srgbClr val="336699"/>
                </a:solidFill>
                <a:latin typeface="Arial"/>
                <a:cs typeface="Arial"/>
              </a:rPr>
              <a:t> scaling for 2MA </a:t>
            </a:r>
            <a:r>
              <a:rPr kumimoji="1" lang="en-US" altLang="ja-JP" sz="2800" b="1" dirty="0">
                <a:solidFill>
                  <a:srgbClr val="336699"/>
                </a:solidFill>
                <a:latin typeface="Arial"/>
                <a:cs typeface="Arial"/>
              </a:rPr>
              <a:t>NSTX-U </a:t>
            </a:r>
            <a:endParaRPr kumimoji="1" lang="ja-JP" altLang="en-US" sz="2800" b="1" dirty="0">
              <a:solidFill>
                <a:srgbClr val="336699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929" y="1073577"/>
            <a:ext cx="881990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altLang="ja-JP" sz="2000" dirty="0">
                <a:latin typeface="Arial"/>
                <a:cs typeface="Arial"/>
              </a:rPr>
              <a:t>An up-scaled NSTX-U plasma equilibrium from NSTX #139047 is used.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/>
                <a:cs typeface="Arial"/>
              </a:rPr>
              <a:t>Similar magnetic </a:t>
            </a:r>
            <a:r>
              <a:rPr lang="en-US" altLang="ja-JP" dirty="0" smtClean="0">
                <a:latin typeface="Arial"/>
                <a:cs typeface="Arial"/>
              </a:rPr>
              <a:t>equilibrium shape, </a:t>
            </a:r>
            <a:r>
              <a:rPr lang="en-US" altLang="ja-JP" dirty="0" err="1" smtClean="0">
                <a:latin typeface="Arial"/>
                <a:cs typeface="Arial"/>
              </a:rPr>
              <a:t>B</a:t>
            </a:r>
            <a:r>
              <a:rPr lang="en-US" altLang="ja-JP" baseline="-25000" dirty="0" err="1" smtClean="0">
                <a:latin typeface="Arial"/>
                <a:cs typeface="Arial"/>
              </a:rPr>
              <a:t>p</a:t>
            </a:r>
            <a:r>
              <a:rPr lang="en-US" altLang="ja-JP" dirty="0" smtClean="0">
                <a:latin typeface="Arial"/>
                <a:cs typeface="Arial"/>
              </a:rPr>
              <a:t>=0.58 </a:t>
            </a:r>
            <a:r>
              <a:rPr lang="en-US" altLang="ja-JP" dirty="0">
                <a:latin typeface="Arial"/>
                <a:cs typeface="Arial"/>
              </a:rPr>
              <a:t>T, heat input = 7.8MW</a:t>
            </a:r>
          </a:p>
          <a:p>
            <a:pPr marL="285750" lvl="1" indent="-285750">
              <a:spcAft>
                <a:spcPts val="600"/>
              </a:spcAft>
              <a:buFont typeface="Arial"/>
              <a:buChar char="•"/>
            </a:pPr>
            <a:r>
              <a:rPr lang="en-US" altLang="ja-JP" sz="2000" b="1" dirty="0">
                <a:latin typeface="Arial"/>
                <a:cs typeface="Arial"/>
              </a:rPr>
              <a:t>XGC1 finds that </a:t>
            </a:r>
            <a:r>
              <a:rPr lang="en-US" altLang="ja-JP" b="1" dirty="0" err="1">
                <a:latin typeface="Arial"/>
                <a:cs typeface="Arial"/>
              </a:rPr>
              <a:t>λ</a:t>
            </a:r>
            <a:r>
              <a:rPr lang="en-US" altLang="ja-JP" b="1" baseline="-25000" dirty="0" err="1">
                <a:latin typeface="Arial"/>
                <a:cs typeface="Arial"/>
              </a:rPr>
              <a:t>q</a:t>
            </a:r>
            <a:r>
              <a:rPr lang="en-US" altLang="ja-JP" b="1" baseline="30000" dirty="0" err="1">
                <a:latin typeface="Arial"/>
                <a:cs typeface="Arial"/>
              </a:rPr>
              <a:t>Eich</a:t>
            </a:r>
            <a:r>
              <a:rPr lang="en-US" altLang="ja-JP" b="1" baseline="-25000" dirty="0">
                <a:latin typeface="Arial"/>
                <a:cs typeface="Arial"/>
              </a:rPr>
              <a:t> </a:t>
            </a:r>
            <a:r>
              <a:rPr lang="en-US" altLang="ja-JP" sz="2000" b="1" dirty="0">
                <a:latin typeface="Arial"/>
                <a:cs typeface="Arial"/>
              </a:rPr>
              <a:t>for l</a:t>
            </a:r>
            <a:r>
              <a:rPr kumimoji="1" lang="en-US" altLang="ja-JP" sz="2000" b="1" dirty="0">
                <a:latin typeface="Arial"/>
                <a:cs typeface="Arial"/>
              </a:rPr>
              <a:t>ower </a:t>
            </a:r>
            <a:r>
              <a:rPr kumimoji="1" lang="en-US" altLang="ja-JP" sz="2000" b="1" dirty="0" err="1" smtClean="0">
                <a:latin typeface="Arial"/>
                <a:cs typeface="Arial"/>
              </a:rPr>
              <a:t>divertor</a:t>
            </a:r>
            <a:r>
              <a:rPr kumimoji="1" lang="en-US" altLang="ja-JP" sz="2000" b="1" dirty="0" smtClean="0">
                <a:latin typeface="Arial"/>
                <a:cs typeface="Arial"/>
              </a:rPr>
              <a:t> in </a:t>
            </a:r>
            <a:r>
              <a:rPr kumimoji="1" lang="en-US" altLang="ja-JP" sz="2000" b="1" dirty="0">
                <a:latin typeface="Arial"/>
                <a:cs typeface="Arial"/>
              </a:rPr>
              <a:t>NSTX-U is ≈ 3 </a:t>
            </a:r>
            <a:r>
              <a:rPr kumimoji="1" lang="en-US" altLang="ja-JP" sz="2000" b="1" dirty="0" smtClean="0">
                <a:latin typeface="Arial"/>
                <a:cs typeface="Arial"/>
              </a:rPr>
              <a:t>mm </a:t>
            </a:r>
            <a:r>
              <a:rPr kumimoji="1" lang="en-US" altLang="ja-JP" sz="2000" b="1" dirty="0" smtClean="0">
                <a:latin typeface="Arial"/>
                <a:cs typeface="Arial"/>
                <a:sym typeface="Wingdings" panose="05000000000000000000" pitchFamily="2" charset="2"/>
              </a:rPr>
              <a:t>     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Arial"/>
                <a:cs typeface="Arial"/>
              </a:rPr>
              <a:t>~1.5-2x larger </a:t>
            </a:r>
            <a:r>
              <a:rPr kumimoji="1" lang="en-US" altLang="ja-JP" sz="2000" b="1" dirty="0">
                <a:solidFill>
                  <a:srgbClr val="FF0000"/>
                </a:solidFill>
                <a:latin typeface="Arial"/>
                <a:cs typeface="Arial"/>
              </a:rPr>
              <a:t>than the </a:t>
            </a:r>
            <a:r>
              <a:rPr kumimoji="1" lang="en-US" altLang="ja-JP" sz="2000" b="1" dirty="0" err="1">
                <a:solidFill>
                  <a:srgbClr val="FF0000"/>
                </a:solidFill>
                <a:latin typeface="Arial"/>
                <a:cs typeface="Arial"/>
              </a:rPr>
              <a:t>Eich-Goldston</a:t>
            </a:r>
            <a:r>
              <a:rPr kumimoji="1" lang="en-US" altLang="ja-JP" sz="2000" b="1" dirty="0">
                <a:solidFill>
                  <a:srgbClr val="FF0000"/>
                </a:solidFill>
                <a:latin typeface="Arial"/>
                <a:cs typeface="Arial"/>
              </a:rPr>
              <a:t> scaling prediction.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Arial"/>
                <a:cs typeface="Arial"/>
              </a:rPr>
              <a:t>Electron </a:t>
            </a:r>
            <a:r>
              <a:rPr lang="en-US" altLang="ja-JP" dirty="0">
                <a:latin typeface="Arial"/>
                <a:cs typeface="Arial"/>
              </a:rPr>
              <a:t>contribution </a:t>
            </a:r>
            <a:r>
              <a:rPr lang="en-US" altLang="ja-JP" dirty="0" smtClean="0">
                <a:latin typeface="Arial"/>
                <a:cs typeface="Arial"/>
              </a:rPr>
              <a:t>(turbulence) becomes </a:t>
            </a:r>
            <a:r>
              <a:rPr lang="en-US" altLang="ja-JP" dirty="0">
                <a:latin typeface="Arial"/>
                <a:cs typeface="Arial"/>
              </a:rPr>
              <a:t>significantly higher than the ion </a:t>
            </a:r>
            <a:r>
              <a:rPr lang="en-US" altLang="ja-JP" dirty="0" smtClean="0">
                <a:latin typeface="Arial"/>
                <a:cs typeface="Arial"/>
              </a:rPr>
              <a:t>contribution (neoclassical), potentially indicating enhanced </a:t>
            </a:r>
            <a:r>
              <a:rPr lang="en-US" altLang="ja-JP" dirty="0">
                <a:latin typeface="Arial"/>
                <a:cs typeface="Arial"/>
              </a:rPr>
              <a:t>role of </a:t>
            </a:r>
            <a:r>
              <a:rPr lang="en-US" altLang="ja-JP" dirty="0" smtClean="0">
                <a:latin typeface="Arial"/>
                <a:cs typeface="Arial"/>
              </a:rPr>
              <a:t>turbulence</a:t>
            </a:r>
            <a:endParaRPr lang="en-US" altLang="ja-JP" dirty="0" smtClean="0">
              <a:latin typeface="Arial"/>
              <a:cs typeface="Arial"/>
            </a:endParaRPr>
          </a:p>
        </p:txBody>
      </p:sp>
      <p:pic>
        <p:nvPicPr>
          <p:cNvPr id="2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200" y="3330131"/>
            <a:ext cx="3950437" cy="27768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/>
          <p:cNvGrpSpPr/>
          <p:nvPr/>
        </p:nvGrpSpPr>
        <p:grpSpPr>
          <a:xfrm>
            <a:off x="633083" y="3330131"/>
            <a:ext cx="3962400" cy="2971800"/>
            <a:chOff x="606201" y="3595893"/>
            <a:chExt cx="3432399" cy="2728707"/>
          </a:xfrm>
        </p:grpSpPr>
        <p:grpSp>
          <p:nvGrpSpPr>
            <p:cNvPr id="2" name="Group 1"/>
            <p:cNvGrpSpPr/>
            <p:nvPr/>
          </p:nvGrpSpPr>
          <p:grpSpPr>
            <a:xfrm>
              <a:off x="606201" y="3595893"/>
              <a:ext cx="3432399" cy="2728707"/>
              <a:chOff x="228655" y="3716128"/>
              <a:chExt cx="3432399" cy="2728707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28655" y="3716128"/>
                <a:ext cx="3432399" cy="2728707"/>
                <a:chOff x="228655" y="3874888"/>
                <a:chExt cx="3432399" cy="2728707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228655" y="3874888"/>
                  <a:ext cx="3432399" cy="2728707"/>
                  <a:chOff x="228655" y="3874888"/>
                  <a:chExt cx="3432399" cy="2728707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28655" y="3874888"/>
                    <a:ext cx="3432399" cy="2728707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 rot="18073579">
                    <a:off x="2601725" y="5091805"/>
                    <a:ext cx="1061491" cy="4639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85000"/>
                      </a:lnSpc>
                    </a:pPr>
                    <a:r>
                      <a:rPr kumimoji="1" lang="en-US" altLang="ja-JP" sz="1400" dirty="0">
                        <a:latin typeface="Arial"/>
                        <a:cs typeface="Arial"/>
                      </a:rPr>
                      <a:t>Physics bifurcation</a:t>
                    </a:r>
                    <a:endParaRPr kumimoji="1" lang="ja-JP" altLang="en-US" sz="14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15" name="Isosceles Triangle 14"/>
                <p:cNvSpPr/>
                <p:nvPr/>
              </p:nvSpPr>
              <p:spPr>
                <a:xfrm rot="10800000">
                  <a:off x="970262" y="5148459"/>
                  <a:ext cx="124460" cy="107293"/>
                </a:xfrm>
                <a:prstGeom prst="triangle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9" name="Isosceles Triangle 18"/>
              <p:cNvSpPr/>
              <p:nvPr/>
            </p:nvSpPr>
            <p:spPr>
              <a:xfrm rot="10800000">
                <a:off x="1727412" y="5249392"/>
                <a:ext cx="124460" cy="107293"/>
              </a:xfrm>
              <a:prstGeom prst="triangle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 rot="1142691">
              <a:off x="1252345" y="4964537"/>
              <a:ext cx="1056128" cy="208600"/>
            </a:xfrm>
            <a:prstGeom prst="roundRect">
              <a:avLst>
                <a:gd name="adj" fmla="val 4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47285" y="5078509"/>
              <a:ext cx="8899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latin typeface="Arial Narrow" panose="020B0606020202030204" pitchFamily="34" charset="0"/>
                </a:rPr>
                <a:t>2MA NSTX-U</a:t>
              </a:r>
              <a:endParaRPr lang="en-US" sz="11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513491" y="6166961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See S. Ku presentation for more details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Plant</a:t>
            </a:r>
            <a:endParaRPr lang="en-US" sz="2800" dirty="0" smtClean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10263" y="2877239"/>
            <a:ext cx="1530349" cy="990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51149" y="3908220"/>
            <a:ext cx="1894839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 Narrow"/>
                <a:cs typeface="Arial Narrow"/>
              </a:rPr>
              <a:t>Liquid </a:t>
            </a:r>
            <a:r>
              <a:rPr sz="1800" spc="-5" dirty="0">
                <a:latin typeface="Arial Narrow"/>
                <a:cs typeface="Arial Narrow"/>
              </a:rPr>
              <a:t>metals </a:t>
            </a:r>
            <a:r>
              <a:rPr sz="1800" dirty="0">
                <a:latin typeface="Arial Narrow"/>
                <a:cs typeface="Arial Narrow"/>
              </a:rPr>
              <a:t>/</a:t>
            </a:r>
            <a:r>
              <a:rPr sz="1800" spc="-3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Lithium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9118" y="3907534"/>
            <a:ext cx="129667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Snowflake/X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69213" y="2877239"/>
            <a:ext cx="1274761" cy="1047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012825"/>
            <a:ext cx="9144000" cy="317982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771"/>
            <a:ext cx="9144000" cy="888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7200"/>
              </a:lnSpc>
            </a:pPr>
            <a:r>
              <a:rPr lang="en-US" sz="2800" dirty="0" smtClean="0"/>
              <a:t>Recent d</a:t>
            </a:r>
            <a:r>
              <a:rPr sz="2800" dirty="0" smtClean="0"/>
              <a:t>esign </a:t>
            </a:r>
            <a:r>
              <a:rPr sz="2800" dirty="0"/>
              <a:t>studies show </a:t>
            </a:r>
            <a:r>
              <a:rPr sz="2800" spc="-5" dirty="0"/>
              <a:t>ST </a:t>
            </a:r>
            <a:r>
              <a:rPr sz="2800" dirty="0"/>
              <a:t>potentially attractive </a:t>
            </a:r>
            <a:r>
              <a:rPr sz="2800" dirty="0" smtClean="0"/>
              <a:t>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Fusion </a:t>
            </a:r>
            <a:r>
              <a:rPr sz="2800" dirty="0"/>
              <a:t>Nuclear Science Facility </a:t>
            </a:r>
            <a:r>
              <a:rPr sz="2800" spc="-5" dirty="0"/>
              <a:t>(FNSF</a:t>
            </a:r>
            <a:r>
              <a:rPr sz="2800" spc="-5" dirty="0" smtClean="0"/>
              <a:t>)</a:t>
            </a:r>
            <a:r>
              <a:rPr lang="en-US" sz="2800" spc="-5" dirty="0" smtClean="0"/>
              <a:t> and</a:t>
            </a:r>
            <a:r>
              <a:rPr sz="2800" dirty="0" smtClean="0"/>
              <a:t> </a:t>
            </a:r>
            <a:r>
              <a:rPr sz="2800" spc="-5" dirty="0"/>
              <a:t>Pilot</a:t>
            </a:r>
            <a:r>
              <a:rPr sz="2800" spc="-60" dirty="0"/>
              <a:t> </a:t>
            </a:r>
            <a:r>
              <a:rPr sz="2800" dirty="0"/>
              <a:t>Plant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562600" y="2876326"/>
            <a:ext cx="2663884" cy="28838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8876" y="1924729"/>
            <a:ext cx="3579724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sz="2000" b="1" spc="-5" dirty="0">
                <a:latin typeface="Arial"/>
                <a:cs typeface="Arial"/>
              </a:rPr>
              <a:t>FNSF with </a:t>
            </a:r>
            <a:r>
              <a:rPr sz="2000" b="1" spc="-10" dirty="0">
                <a:latin typeface="Arial"/>
                <a:cs typeface="Arial"/>
              </a:rPr>
              <a:t>copper </a:t>
            </a:r>
            <a:r>
              <a:rPr sz="2000" b="1" spc="-5" dirty="0">
                <a:latin typeface="Arial"/>
                <a:cs typeface="Arial"/>
              </a:rPr>
              <a:t>TF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A=1.7, </a:t>
            </a:r>
            <a:r>
              <a:rPr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 1.7m, </a:t>
            </a:r>
            <a:r>
              <a:rPr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pc="254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336699"/>
                </a:solidFill>
                <a:latin typeface="Arial"/>
                <a:cs typeface="Arial"/>
              </a:rPr>
              <a:t>2.7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=3T</a:t>
            </a:r>
            <a:endParaRPr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lang="en-US" spc="-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pc="-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luence</a:t>
            </a:r>
            <a:r>
              <a:rPr lang="en-US" spc="-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-5" dirty="0" smtClean="0">
                <a:solidFill>
                  <a:srgbClr val="C00000"/>
                </a:solidFill>
                <a:cs typeface="Arial"/>
              </a:rPr>
              <a:t>= </a:t>
            </a:r>
            <a:r>
              <a:rPr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, TBR ~</a:t>
            </a:r>
            <a:r>
              <a:rPr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8200" y="1916295"/>
            <a:ext cx="4495800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2000" b="1" spc="-5" dirty="0" smtClean="0">
                <a:latin typeface="Arial"/>
                <a:cs typeface="Arial"/>
              </a:rPr>
              <a:t>FNSF / </a:t>
            </a:r>
            <a:r>
              <a:rPr sz="2000" b="1" spc="-5" dirty="0" smtClean="0">
                <a:latin typeface="Arial"/>
                <a:cs typeface="Arial"/>
              </a:rPr>
              <a:t>Pilot </a:t>
            </a:r>
            <a:r>
              <a:rPr sz="2000" b="1" spc="-5" dirty="0">
                <a:latin typeface="Arial"/>
                <a:cs typeface="Arial"/>
              </a:rPr>
              <a:t>Plant with HTS TF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coils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A=2, </a:t>
            </a:r>
            <a:r>
              <a:rPr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 3m, </a:t>
            </a:r>
            <a:r>
              <a:rPr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pc="2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336699"/>
                </a:solidFill>
                <a:latin typeface="Arial"/>
                <a:cs typeface="Arial"/>
              </a:rPr>
              <a:t>2.5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pc="-5" dirty="0" smtClean="0">
                <a:solidFill>
                  <a:srgbClr val="336699"/>
                </a:solidFill>
                <a:latin typeface="Arial"/>
                <a:cs typeface="Arial"/>
              </a:rPr>
              <a:t> = 4T</a:t>
            </a:r>
            <a:endParaRPr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>
              <a:lnSpc>
                <a:spcPts val="2275"/>
              </a:lnSpc>
            </a:pPr>
            <a:r>
              <a:rPr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, TBR ~ 1, </a:t>
            </a:r>
            <a:r>
              <a:rPr spc="5" dirty="0">
                <a:solidFill>
                  <a:srgbClr val="C00000"/>
                </a:solidFill>
                <a:latin typeface="Arial"/>
                <a:cs typeface="Arial"/>
              </a:rPr>
              <a:t>Q</a:t>
            </a:r>
            <a:r>
              <a:rPr spc="7" baseline="-21367" dirty="0">
                <a:solidFill>
                  <a:srgbClr val="C00000"/>
                </a:solidFill>
                <a:latin typeface="Arial"/>
                <a:cs typeface="Arial"/>
              </a:rPr>
              <a:t>eng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06680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 Narrow" panose="020B0606020202030204" pitchFamily="34" charset="0"/>
              </a:rPr>
              <a:t>FNSF:  </a:t>
            </a:r>
            <a:r>
              <a:rPr lang="en-US" sz="2200" dirty="0" smtClean="0">
                <a:latin typeface="Arial Narrow" panose="020B0606020202030204" pitchFamily="34" charset="0"/>
              </a:rPr>
              <a:t>Provide neutron </a:t>
            </a:r>
            <a:r>
              <a:rPr lang="en-US" sz="2200" dirty="0" err="1" smtClean="0">
                <a:latin typeface="Arial Narrow" panose="020B0606020202030204" pitchFamily="34" charset="0"/>
              </a:rPr>
              <a:t>fluence</a:t>
            </a:r>
            <a:r>
              <a:rPr lang="en-US" sz="2200" dirty="0" smtClean="0">
                <a:latin typeface="Arial Narrow" panose="020B0606020202030204" pitchFamily="34" charset="0"/>
              </a:rPr>
              <a:t> for material/component R&amp;D (+ T self-sufficiency?)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Pilot Plant:  </a:t>
            </a:r>
            <a:r>
              <a:rPr lang="en-US" sz="2200" dirty="0" smtClean="0">
                <a:latin typeface="Arial Narrow" panose="020B0606020202030204" pitchFamily="34" charset="0"/>
              </a:rPr>
              <a:t>Electrical self-sufficiency: </a:t>
            </a:r>
            <a:r>
              <a:rPr lang="en-US" sz="2200" dirty="0" err="1" smtClean="0">
                <a:latin typeface="Arial Narrow" panose="020B0606020202030204" pitchFamily="34" charset="0"/>
              </a:rPr>
              <a:t>Q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eng</a:t>
            </a:r>
            <a:r>
              <a:rPr lang="en-US" sz="2200" dirty="0" smtClean="0">
                <a:latin typeface="Arial Narrow" panose="020B0606020202030204" pitchFamily="34" charset="0"/>
              </a:rPr>
              <a:t> =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elec</a:t>
            </a:r>
            <a:r>
              <a:rPr lang="en-US" sz="2200" baseline="-25000" dirty="0" smtClean="0"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latin typeface="Arial Narrow" panose="020B0606020202030204" pitchFamily="34" charset="0"/>
              </a:rPr>
              <a:t>/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consumed</a:t>
            </a:r>
            <a:r>
              <a:rPr lang="en-US" sz="2200" dirty="0" smtClean="0">
                <a:latin typeface="Arial Narrow" panose="020B0606020202030204" pitchFamily="34" charset="0"/>
              </a:rPr>
              <a:t> ≥ 1 (+ FNSF mission?)</a:t>
            </a:r>
            <a:endParaRPr lang="en-US" sz="2200" dirty="0">
              <a:latin typeface="Arial Narrow" panose="020B0606020202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3093" t="23322" r="19881" b="13478"/>
          <a:stretch>
            <a:fillRect/>
          </a:stretch>
        </p:blipFill>
        <p:spPr bwMode="auto">
          <a:xfrm>
            <a:off x="382676" y="2864529"/>
            <a:ext cx="3579724" cy="295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8506" y="5792224"/>
            <a:ext cx="7779694" cy="379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 smtClean="0">
                <a:latin typeface="Arial Narrow" panose="020B0606020202030204" pitchFamily="34" charset="0"/>
              </a:rPr>
              <a:t>Designs integrate ST higher </a:t>
            </a:r>
            <a:r>
              <a:rPr lang="en-US" b="1" dirty="0" smtClean="0">
                <a:latin typeface="Symbol" panose="05050102010706020507" pitchFamily="18" charset="2"/>
              </a:rPr>
              <a:t>k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</a:rPr>
              <a:t>, </a:t>
            </a:r>
            <a:r>
              <a:rPr lang="en-US" b="1" dirty="0" err="1" smtClean="0">
                <a:latin typeface="Symbol" panose="05050102010706020507" pitchFamily="18" charset="2"/>
              </a:rPr>
              <a:t>b</a:t>
            </a:r>
            <a:r>
              <a:rPr lang="en-US" b="1" baseline="-25000" dirty="0" err="1" smtClean="0">
                <a:latin typeface="Arial Narrow" panose="020B0606020202030204" pitchFamily="34" charset="0"/>
              </a:rPr>
              <a:t>N</a:t>
            </a:r>
            <a:r>
              <a:rPr lang="en-US" b="1" dirty="0" smtClean="0">
                <a:latin typeface="Arial Narrow" panose="020B0606020202030204" pitchFamily="34" charset="0"/>
              </a:rPr>
              <a:t>  and advanced </a:t>
            </a:r>
            <a:r>
              <a:rPr lang="en-US" b="1" dirty="0" err="1" smtClean="0">
                <a:latin typeface="Arial Narrow" panose="020B0606020202030204" pitchFamily="34" charset="0"/>
              </a:rPr>
              <a:t>divertors</a:t>
            </a:r>
            <a:r>
              <a:rPr lang="en-US" b="1" dirty="0" smtClean="0">
                <a:latin typeface="Arial Narrow" panose="020B0606020202030204" pitchFamily="34" charset="0"/>
              </a:rPr>
              <a:t> (+ HTS TF for Pilot Plant)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6248400"/>
            <a:ext cx="2550698" cy="2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4000"/>
              </a:lnSpc>
            </a:pPr>
            <a:r>
              <a:rPr lang="fr-FR" sz="1000" i="1" dirty="0">
                <a:latin typeface="Arial Narrow" panose="020B0606020202030204" pitchFamily="34" charset="0"/>
                <a:hlinkClick r:id="rId4"/>
              </a:rPr>
              <a:t>J.E. Menard, et al., </a:t>
            </a:r>
            <a:r>
              <a:rPr lang="fr-FR" sz="1000" i="1" dirty="0" err="1">
                <a:latin typeface="Arial Narrow" panose="020B0606020202030204" pitchFamily="34" charset="0"/>
                <a:hlinkClick r:id="rId4"/>
              </a:rPr>
              <a:t>Nucl</a:t>
            </a:r>
            <a:r>
              <a:rPr lang="fr-FR" sz="1000" i="1" dirty="0">
                <a:latin typeface="Arial Narrow" panose="020B0606020202030204" pitchFamily="34" charset="0"/>
                <a:hlinkClick r:id="rId4"/>
              </a:rPr>
              <a:t>. Fusion </a:t>
            </a:r>
            <a:r>
              <a:rPr lang="fr-FR" sz="1000" b="1" i="1" dirty="0">
                <a:latin typeface="Arial Narrow" panose="020B0606020202030204" pitchFamily="34" charset="0"/>
                <a:hlinkClick r:id="rId4"/>
              </a:rPr>
              <a:t>56</a:t>
            </a:r>
            <a:r>
              <a:rPr lang="fr-FR" sz="1000" i="1" dirty="0">
                <a:latin typeface="Arial Narrow" panose="020B0606020202030204" pitchFamily="34" charset="0"/>
                <a:hlinkClick r:id="rId4"/>
              </a:rPr>
              <a:t> (2016) 106023</a:t>
            </a:r>
            <a:r>
              <a:rPr lang="fr-FR" sz="1000" i="1" dirty="0">
                <a:latin typeface="Arial Narrow" panose="020B0606020202030204" pitchFamily="34" charset="0"/>
              </a:rPr>
              <a:t> </a:t>
            </a:r>
            <a:endParaRPr lang="en-US" sz="1000" i="1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708" y="6170413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See Menard presentation for more details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486400"/>
          </a:xfrm>
        </p:spPr>
        <p:txBody>
          <a:bodyPr>
            <a:normAutofit fontScale="92500"/>
          </a:bodyPr>
          <a:lstStyle/>
          <a:p>
            <a:pPr>
              <a:lnSpc>
                <a:spcPct val="95000"/>
              </a:lnSpc>
            </a:pPr>
            <a:r>
              <a:rPr lang="en-US" sz="3000" dirty="0" smtClean="0"/>
              <a:t>Productive first (partial) year of NSTX-U operations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R</a:t>
            </a:r>
            <a:r>
              <a:rPr lang="en-US" dirty="0" smtClean="0"/>
              <a:t>apid H-mode access</a:t>
            </a:r>
            <a:r>
              <a:rPr lang="en-US" dirty="0"/>
              <a:t>, </a:t>
            </a:r>
            <a:r>
              <a:rPr lang="en-US" dirty="0" smtClean="0"/>
              <a:t>control </a:t>
            </a:r>
            <a:r>
              <a:rPr lang="en-US" dirty="0"/>
              <a:t>development, </a:t>
            </a:r>
            <a:r>
              <a:rPr lang="en-US" dirty="0" smtClean="0"/>
              <a:t>EF correction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Surpassed NSTX maximum magnetic field and pulse-duration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First glimmer of new data for H-mode confinement scaling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New fast-ion physics: 2</a:t>
            </a:r>
            <a:r>
              <a:rPr lang="en-US" baseline="30000" dirty="0" smtClean="0"/>
              <a:t>nd</a:t>
            </a:r>
            <a:r>
              <a:rPr lang="en-US" dirty="0" smtClean="0"/>
              <a:t> NBI – GAE stabilization, counter TAE</a:t>
            </a:r>
          </a:p>
          <a:p>
            <a:pPr>
              <a:lnSpc>
                <a:spcPct val="95000"/>
              </a:lnSpc>
            </a:pPr>
            <a:r>
              <a:rPr lang="en-US" dirty="0" smtClean="0">
                <a:solidFill>
                  <a:srgbClr val="C00000"/>
                </a:solidFill>
              </a:rPr>
              <a:t>Run </a:t>
            </a:r>
            <a:r>
              <a:rPr lang="en-US" dirty="0">
                <a:solidFill>
                  <a:srgbClr val="C00000"/>
                </a:solidFill>
              </a:rPr>
              <a:t>halted due to failed </a:t>
            </a:r>
            <a:r>
              <a:rPr lang="en-US" dirty="0" err="1">
                <a:solidFill>
                  <a:srgbClr val="C00000"/>
                </a:solidFill>
              </a:rPr>
              <a:t>divertor</a:t>
            </a:r>
            <a:r>
              <a:rPr lang="en-US" dirty="0">
                <a:solidFill>
                  <a:srgbClr val="C00000"/>
                </a:solidFill>
              </a:rPr>
              <a:t> PF coil + other issues</a:t>
            </a:r>
          </a:p>
          <a:p>
            <a:pPr>
              <a:lnSpc>
                <a:spcPct val="95000"/>
              </a:lnSpc>
            </a:pPr>
            <a:endParaRPr lang="en-US" dirty="0" smtClean="0"/>
          </a:p>
          <a:p>
            <a:pPr>
              <a:lnSpc>
                <a:spcPct val="95000"/>
              </a:lnSpc>
            </a:pPr>
            <a:r>
              <a:rPr lang="en-US" dirty="0" smtClean="0"/>
              <a:t>2017</a:t>
            </a:r>
            <a:r>
              <a:rPr lang="en-US" dirty="0" smtClean="0"/>
              <a:t>:  Major reviews to identify issues, corrective actions</a:t>
            </a:r>
          </a:p>
          <a:p>
            <a:pPr lvl="1">
              <a:lnSpc>
                <a:spcPct val="95000"/>
              </a:lnSpc>
            </a:pPr>
            <a:r>
              <a:rPr lang="en-US" dirty="0" smtClean="0">
                <a:solidFill>
                  <a:srgbClr val="C00000"/>
                </a:solidFill>
              </a:rPr>
              <a:t>12 </a:t>
            </a:r>
            <a:r>
              <a:rPr lang="en-US" dirty="0">
                <a:solidFill>
                  <a:srgbClr val="C00000"/>
                </a:solidFill>
              </a:rPr>
              <a:t>Design Validation and Verification </a:t>
            </a:r>
            <a:r>
              <a:rPr lang="en-US" dirty="0" smtClean="0">
                <a:solidFill>
                  <a:srgbClr val="C00000"/>
                </a:solidFill>
              </a:rPr>
              <a:t>reviews of entire machine</a:t>
            </a:r>
          </a:p>
          <a:p>
            <a:pPr lvl="1">
              <a:lnSpc>
                <a:spcPct val="95000"/>
              </a:lnSpc>
            </a:pPr>
            <a:r>
              <a:rPr lang="en-US" dirty="0" smtClean="0">
                <a:solidFill>
                  <a:srgbClr val="C00000"/>
                </a:solidFill>
              </a:rPr>
              <a:t>2 </a:t>
            </a:r>
            <a:r>
              <a:rPr lang="en-US" dirty="0">
                <a:solidFill>
                  <a:srgbClr val="C00000"/>
                </a:solidFill>
              </a:rPr>
              <a:t>Extent of Condition </a:t>
            </a:r>
            <a:r>
              <a:rPr lang="en-US" dirty="0" smtClean="0">
                <a:solidFill>
                  <a:srgbClr val="C00000"/>
                </a:solidFill>
              </a:rPr>
              <a:t>reviews</a:t>
            </a:r>
          </a:p>
          <a:p>
            <a:pPr lvl="1">
              <a:lnSpc>
                <a:spcPct val="95000"/>
              </a:lnSpc>
            </a:pPr>
            <a:r>
              <a:rPr lang="en-US" dirty="0" smtClean="0">
                <a:solidFill>
                  <a:srgbClr val="C00000"/>
                </a:solidFill>
              </a:rPr>
              <a:t>Conceptual </a:t>
            </a:r>
            <a:r>
              <a:rPr lang="en-US" dirty="0">
                <a:solidFill>
                  <a:srgbClr val="C00000"/>
                </a:solidFill>
              </a:rPr>
              <a:t>Design </a:t>
            </a:r>
            <a:r>
              <a:rPr lang="en-US" dirty="0" smtClean="0">
                <a:solidFill>
                  <a:srgbClr val="C00000"/>
                </a:solidFill>
              </a:rPr>
              <a:t>Review (CDR) + cost </a:t>
            </a:r>
            <a:r>
              <a:rPr lang="en-US" dirty="0">
                <a:solidFill>
                  <a:srgbClr val="C00000"/>
                </a:solidFill>
              </a:rPr>
              <a:t>and </a:t>
            </a:r>
            <a:r>
              <a:rPr lang="en-US" dirty="0" smtClean="0">
                <a:solidFill>
                  <a:srgbClr val="C00000"/>
                </a:solidFill>
              </a:rPr>
              <a:t>schedule review</a:t>
            </a: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</a:pPr>
            <a:endParaRPr lang="en-US" b="1" dirty="0" smtClean="0"/>
          </a:p>
          <a:p>
            <a:pPr>
              <a:lnSpc>
                <a:spcPct val="95000"/>
              </a:lnSpc>
            </a:pPr>
            <a:r>
              <a:rPr lang="en-US" dirty="0" smtClean="0"/>
              <a:t>Aim </a:t>
            </a:r>
            <a:r>
              <a:rPr lang="en-US" dirty="0" smtClean="0"/>
              <a:t>to resume plasma ops </a:t>
            </a:r>
            <a:r>
              <a:rPr lang="en-US" dirty="0" smtClean="0"/>
              <a:t>in </a:t>
            </a:r>
            <a:r>
              <a:rPr lang="en-US" dirty="0" smtClean="0"/>
              <a:t>late 2019 / early 2020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3593068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See M. Ono presentation for more details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5726668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See M.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Reinke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presentation for PFC details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3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429000"/>
            <a:ext cx="8991600" cy="304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Any questions?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Thank you!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944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Backup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784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DIII-D, HL-2A (China)</a:t>
            </a:r>
            <a:r>
              <a:rPr lang="en-US" sz="2400" dirty="0"/>
              <a:t>: Dedicated campaigns – several </a:t>
            </a:r>
            <a:r>
              <a:rPr lang="en-US" sz="2400" dirty="0" smtClean="0"/>
              <a:t>run weeks</a:t>
            </a:r>
            <a:endParaRPr lang="en-US" sz="2400" dirty="0"/>
          </a:p>
          <a:p>
            <a:r>
              <a:rPr lang="en-US" sz="2400" b="1" dirty="0" smtClean="0"/>
              <a:t>MAST-U</a:t>
            </a:r>
            <a:r>
              <a:rPr lang="en-US" sz="2400" dirty="0"/>
              <a:t>: </a:t>
            </a:r>
            <a:r>
              <a:rPr lang="en-US" sz="2400" dirty="0" smtClean="0"/>
              <a:t>Break-down/scenario </a:t>
            </a:r>
            <a:r>
              <a:rPr lang="en-US" sz="2400" dirty="0"/>
              <a:t>modeling supporting first plasma</a:t>
            </a:r>
          </a:p>
          <a:p>
            <a:pPr lvl="1"/>
            <a:r>
              <a:rPr lang="en-US" sz="2000" dirty="0"/>
              <a:t>D. </a:t>
            </a:r>
            <a:r>
              <a:rPr lang="en-US" sz="2000" dirty="0" err="1"/>
              <a:t>Battaglia</a:t>
            </a:r>
            <a:r>
              <a:rPr lang="en-US" sz="2000" dirty="0"/>
              <a:t> (on-site for several months this summer), D. Boyer</a:t>
            </a:r>
            <a:endParaRPr lang="en-US" dirty="0"/>
          </a:p>
          <a:p>
            <a:r>
              <a:rPr lang="en-US" sz="2400" b="1" dirty="0"/>
              <a:t>QUEST: </a:t>
            </a:r>
            <a:r>
              <a:rPr lang="en-US" sz="2400" dirty="0"/>
              <a:t>Coaxial Helicity Injection (CHI) + ECH/EBW heating</a:t>
            </a:r>
          </a:p>
          <a:p>
            <a:pPr lvl="1"/>
            <a:r>
              <a:rPr lang="en-US" sz="2000" dirty="0"/>
              <a:t>R. Raman (UW), M. </a:t>
            </a:r>
            <a:r>
              <a:rPr lang="en-US" sz="2000" dirty="0" smtClean="0"/>
              <a:t>Ono, G. Taylor, N. </a:t>
            </a:r>
            <a:r>
              <a:rPr lang="en-US" sz="2000" dirty="0" err="1" smtClean="0"/>
              <a:t>Bertelli</a:t>
            </a:r>
            <a:endParaRPr lang="en-US" sz="2000" dirty="0"/>
          </a:p>
          <a:p>
            <a:r>
              <a:rPr lang="en-US" sz="2400" b="1" dirty="0" smtClean="0"/>
              <a:t>EAST</a:t>
            </a:r>
            <a:r>
              <a:rPr lang="en-US" sz="2400" dirty="0" smtClean="0"/>
              <a:t>: edge physics, plasma materials interactions (high-Z, Li)</a:t>
            </a:r>
          </a:p>
          <a:p>
            <a:pPr lvl="1"/>
            <a:r>
              <a:rPr lang="en-US" sz="2000" dirty="0" smtClean="0"/>
              <a:t>R. </a:t>
            </a:r>
            <a:r>
              <a:rPr lang="en-US" sz="2000" dirty="0" err="1" smtClean="0"/>
              <a:t>Maingi</a:t>
            </a:r>
            <a:r>
              <a:rPr lang="en-US" sz="2000" dirty="0" smtClean="0"/>
              <a:t> + collaborators leading </a:t>
            </a:r>
            <a:r>
              <a:rPr lang="en-US" sz="2000" dirty="0" err="1" smtClean="0"/>
              <a:t>expts</a:t>
            </a:r>
            <a:endParaRPr lang="en-US" sz="2400" dirty="0" smtClean="0"/>
          </a:p>
          <a:p>
            <a:r>
              <a:rPr lang="en-US" sz="2400" b="1" dirty="0" smtClean="0"/>
              <a:t>JET</a:t>
            </a:r>
            <a:r>
              <a:rPr lang="en-US" sz="2400" dirty="0" smtClean="0"/>
              <a:t>: EP studies, plasma ramp-down scenarios and modeling</a:t>
            </a:r>
          </a:p>
          <a:p>
            <a:pPr lvl="1"/>
            <a:r>
              <a:rPr lang="en-US" sz="2000" dirty="0" smtClean="0"/>
              <a:t>M. Podesta, F. </a:t>
            </a:r>
            <a:r>
              <a:rPr lang="en-US" sz="2000" dirty="0" err="1" smtClean="0"/>
              <a:t>Poli</a:t>
            </a:r>
            <a:endParaRPr lang="en-US" sz="2000" dirty="0" smtClean="0"/>
          </a:p>
          <a:p>
            <a:r>
              <a:rPr lang="en-US" sz="2400" b="1" dirty="0" smtClean="0"/>
              <a:t>KSTAR</a:t>
            </a:r>
            <a:r>
              <a:rPr lang="en-US" sz="2400" dirty="0" smtClean="0"/>
              <a:t>: Core MHD, rotation physics, plasma control</a:t>
            </a:r>
            <a:endParaRPr lang="en-US" sz="2400" b="1" dirty="0" smtClean="0"/>
          </a:p>
          <a:p>
            <a:pPr lvl="1"/>
            <a:r>
              <a:rPr lang="en-US" sz="2000" dirty="0" smtClean="0"/>
              <a:t>Columbia </a:t>
            </a:r>
            <a:r>
              <a:rPr lang="en-US" sz="2000" dirty="0" err="1" smtClean="0"/>
              <a:t>Univ</a:t>
            </a:r>
            <a:r>
              <a:rPr lang="en-US" sz="2000" dirty="0" smtClean="0"/>
              <a:t> (</a:t>
            </a:r>
            <a:r>
              <a:rPr lang="en-US" sz="2000" dirty="0" err="1" smtClean="0"/>
              <a:t>Sabbagh</a:t>
            </a:r>
            <a:r>
              <a:rPr lang="en-US" sz="2000" dirty="0" smtClean="0"/>
              <a:t>, </a:t>
            </a:r>
            <a:r>
              <a:rPr lang="en-US" sz="2000" dirty="0" err="1" smtClean="0"/>
              <a:t>Berkery</a:t>
            </a:r>
            <a:r>
              <a:rPr lang="en-US" sz="2000" dirty="0" smtClean="0"/>
              <a:t>, Park et al.), J-K Park, J-W </a:t>
            </a:r>
            <a:r>
              <a:rPr lang="en-US" sz="2000" dirty="0" err="1" smtClean="0"/>
              <a:t>Ahn</a:t>
            </a:r>
            <a:r>
              <a:rPr lang="en-US" sz="2000" dirty="0" smtClean="0"/>
              <a:t> (ORNL)</a:t>
            </a:r>
          </a:p>
          <a:p>
            <a:r>
              <a:rPr lang="en-US" sz="2400" b="1" dirty="0" smtClean="0"/>
              <a:t>W7-X</a:t>
            </a:r>
            <a:r>
              <a:rPr lang="en-US" sz="2400" dirty="0" smtClean="0"/>
              <a:t>: wall conditioning using boron powder dropper</a:t>
            </a:r>
          </a:p>
          <a:p>
            <a:pPr lvl="1"/>
            <a:r>
              <a:rPr lang="en-US" sz="2000" dirty="0" smtClean="0"/>
              <a:t>R. Lunsford</a:t>
            </a:r>
          </a:p>
          <a:p>
            <a:r>
              <a:rPr lang="en-US" sz="2400" b="1" dirty="0" smtClean="0"/>
              <a:t>WEST</a:t>
            </a:r>
            <a:r>
              <a:rPr lang="en-US" sz="2400" dirty="0" smtClean="0"/>
              <a:t>: RF physics, high-Z PMI, real-time wall protection</a:t>
            </a:r>
          </a:p>
          <a:p>
            <a:pPr lvl="1"/>
            <a:r>
              <a:rPr lang="en-US" sz="2000" dirty="0" smtClean="0"/>
              <a:t>RF physicists, M. </a:t>
            </a:r>
            <a:r>
              <a:rPr lang="en-US" sz="2000" dirty="0" err="1" smtClean="0"/>
              <a:t>Reinke</a:t>
            </a:r>
            <a:r>
              <a:rPr lang="en-US" sz="2000" dirty="0" smtClean="0"/>
              <a:t> (ORNL)</a:t>
            </a:r>
          </a:p>
          <a:p>
            <a:r>
              <a:rPr lang="en-US" sz="2400" b="1" dirty="0" smtClean="0"/>
              <a:t>LAPD</a:t>
            </a:r>
            <a:r>
              <a:rPr lang="en-US" dirty="0" smtClean="0"/>
              <a:t>: </a:t>
            </a:r>
            <a:r>
              <a:rPr lang="en-US" sz="2400" dirty="0" smtClean="0"/>
              <a:t>RF coupling and heating physics, cavity modes</a:t>
            </a:r>
          </a:p>
          <a:p>
            <a:pPr lvl="1"/>
            <a:r>
              <a:rPr lang="en-US" sz="2000" dirty="0" smtClean="0"/>
              <a:t>R. Perkins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Enhanced collaborations during NSTX-U outage</a:t>
            </a:r>
            <a:br>
              <a:rPr lang="en-US" sz="3200" dirty="0" smtClean="0"/>
            </a:br>
            <a:r>
              <a:rPr lang="en-US" sz="3200" b="0" dirty="0" smtClean="0"/>
              <a:t>Targets NSTX-U research goals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8895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Region </a:t>
            </a:r>
            <a:r>
              <a:rPr lang="en-US" sz="3600" dirty="0" smtClean="0"/>
              <a:t>where </a:t>
            </a:r>
            <a:r>
              <a:rPr lang="en-US" sz="3600" dirty="0"/>
              <a:t>p</a:t>
            </a:r>
            <a:r>
              <a:rPr lang="en-US" sz="3600" dirty="0" smtClean="0"/>
              <a:t>roblems </a:t>
            </a:r>
            <a:r>
              <a:rPr lang="en-US" sz="3600" dirty="0"/>
              <a:t>h</a:t>
            </a:r>
            <a:r>
              <a:rPr lang="en-US" sz="3600" dirty="0" smtClean="0"/>
              <a:t>ave </a:t>
            </a:r>
            <a:r>
              <a:rPr lang="en-US" sz="3600" dirty="0"/>
              <a:t>o</a:t>
            </a:r>
            <a:r>
              <a:rPr lang="en-US" sz="3600" dirty="0" smtClean="0"/>
              <a:t>ccurred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26" y="1236730"/>
            <a:ext cx="4978116" cy="5087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054" y="2025245"/>
            <a:ext cx="2497757" cy="3301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5609" y="1840579"/>
            <a:ext cx="761747" cy="3693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/>
              <a:t>PF1A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2054" y="1307068"/>
            <a:ext cx="761972" cy="3693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/>
              <a:t>PF1B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7261" y="1256812"/>
            <a:ext cx="774709" cy="3693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/>
              <a:t>PF1C</a:t>
            </a:r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5877356" y="2025245"/>
            <a:ext cx="819658" cy="94160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2"/>
          </p:cNvCxnSpPr>
          <p:nvPr/>
        </p:nvCxnSpPr>
        <p:spPr>
          <a:xfrm rot="16200000" flipH="1">
            <a:off x="6309472" y="1899967"/>
            <a:ext cx="1030425" cy="58328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</p:cNvCxnSpPr>
          <p:nvPr/>
        </p:nvCxnSpPr>
        <p:spPr>
          <a:xfrm rot="16200000" flipH="1">
            <a:off x="7289403" y="2141356"/>
            <a:ext cx="1030427" cy="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48554" y="6031468"/>
            <a:ext cx="2943046" cy="3693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/>
              <a:t>Horizontal Inboard Divertor</a:t>
            </a: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rot="5400000" flipH="1" flipV="1">
            <a:off x="6497405" y="4985072"/>
            <a:ext cx="2069068" cy="2372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86400" y="5498067"/>
            <a:ext cx="1634695" cy="3693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/>
              <a:t>Copper Tubes</a:t>
            </a:r>
          </a:p>
        </p:txBody>
      </p:sp>
      <p:cxnSp>
        <p:nvCxnSpPr>
          <p:cNvPr id="17" name="Straight Arrow Connector 16"/>
          <p:cNvCxnSpPr>
            <a:stCxn id="15" idx="0"/>
          </p:cNvCxnSpPr>
          <p:nvPr/>
        </p:nvCxnSpPr>
        <p:spPr>
          <a:xfrm rot="5400000" flipH="1" flipV="1">
            <a:off x="6035292" y="4510257"/>
            <a:ext cx="1256267" cy="71935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67200" y="1295400"/>
            <a:ext cx="1673017" cy="3693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/>
              <a:t>OH Grounding</a:t>
            </a: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rot="5400000">
            <a:off x="2165033" y="1176122"/>
            <a:ext cx="2450067" cy="3427286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5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>
                <a:latin typeface="Arial"/>
                <a:cs typeface="Arial"/>
              </a:rPr>
              <a:t>NSTX-U 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</a:t>
            </a:r>
            <a:r>
              <a:rPr lang="en-US" sz="2400" b="1" u="heavy" spc="-5" dirty="0" smtClean="0">
                <a:latin typeface="Symbol" panose="05050102010706020507" pitchFamily="18" charset="2"/>
                <a:cs typeface="Arial Narrow"/>
              </a:rPr>
              <a:t>n</a:t>
            </a:r>
            <a:r>
              <a:rPr lang="en-US" sz="2400" b="1" u="heavy" spc="-5" dirty="0" smtClean="0">
                <a:latin typeface="Arial Narrow"/>
                <a:cs typeface="Arial Narrow"/>
              </a:rPr>
              <a:t>*</a:t>
            </a:r>
            <a:r>
              <a:rPr sz="2400" b="1" u="heavy" spc="-5" dirty="0" smtClean="0">
                <a:latin typeface="Arial Narrow"/>
                <a:cs typeface="Arial Narrow"/>
              </a:rPr>
              <a:t> </a:t>
            </a:r>
            <a:r>
              <a:rPr lang="en-US" sz="2400" b="1" u="heavy" spc="-5" dirty="0" smtClean="0">
                <a:latin typeface="Arial Narrow"/>
                <a:cs typeface="Arial Narrow"/>
              </a:rPr>
              <a:t>from low to h</a:t>
            </a:r>
            <a:r>
              <a:rPr sz="2400" b="1" u="heavy" spc="-5" dirty="0" smtClean="0">
                <a:latin typeface="Arial Narrow"/>
                <a:cs typeface="Arial Narrow"/>
              </a:rPr>
              <a:t>igh</a:t>
            </a:r>
            <a:r>
              <a:rPr sz="2400" b="1" u="heavy" spc="140" dirty="0" smtClean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Unique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259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Boroscopy</a:t>
            </a:r>
            <a:r>
              <a:rPr lang="en-US" sz="3600" dirty="0" smtClean="0"/>
              <a:t> and sectioning of failed PF1AU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590799" y="5740916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2A58D50E-4A1C-D745-8EB4-193C227A261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4158" y="1066799"/>
            <a:ext cx="150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Shorted Turns</a:t>
            </a:r>
            <a:endParaRPr lang="en-US" dirty="0"/>
          </a:p>
        </p:txBody>
      </p:sp>
      <p:pic>
        <p:nvPicPr>
          <p:cNvPr id="9" name="Picture 5" descr="IMG_109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9"/>
          <a:stretch/>
        </p:blipFill>
        <p:spPr bwMode="auto">
          <a:xfrm rot="16200000">
            <a:off x="-571501" y="2628900"/>
            <a:ext cx="4876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3546" y="1142999"/>
            <a:ext cx="268685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Region of Shorted Turns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91701">
            <a:off x="1965590" y="2522299"/>
            <a:ext cx="325438" cy="176340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653" y="2681468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Large Void on This Turn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93253" y="3595868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" descr="100IV7R1_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886200" y="1828800"/>
            <a:ext cx="518160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Section A-B, Layer 3, Row </a:t>
            </a:r>
            <a:r>
              <a:rPr lang="en-US" sz="2000" dirty="0" smtClean="0"/>
              <a:t>9 Void </a:t>
            </a:r>
            <a:r>
              <a:rPr lang="en-US" sz="2000" dirty="0"/>
              <a:t>Anomaly</a:t>
            </a:r>
          </a:p>
        </p:txBody>
      </p:sp>
    </p:spTree>
    <p:extLst>
      <p:ext uri="{BB962C8B-B14F-4D97-AF65-F5344CB8AC3E}">
        <p14:creationId xmlns:p14="http://schemas.microsoft.com/office/powerpoint/2010/main" val="27039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3600" dirty="0" smtClean="0"/>
              <a:t>PF1AU insulation damaged between layers</a:t>
            </a:r>
            <a:endParaRPr lang="en-US" sz="3600" dirty="0"/>
          </a:p>
        </p:txBody>
      </p:sp>
      <p:pic>
        <p:nvPicPr>
          <p:cNvPr id="7" name="Picture 6" descr="IMG_19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2403476"/>
            <a:ext cx="4395788" cy="2930525"/>
          </a:xfrm>
          <a:prstGeom prst="rect">
            <a:avLst/>
          </a:prstGeom>
        </p:spPr>
      </p:pic>
      <p:pic>
        <p:nvPicPr>
          <p:cNvPr id="4" name="Picture 3" descr="IMG_186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03477"/>
            <a:ext cx="4395787" cy="29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NSTX-U “Recovery” Project includes significant rebuild of components in ends of center-stack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96" b="26679"/>
          <a:stretch/>
        </p:blipFill>
        <p:spPr>
          <a:xfrm>
            <a:off x="5334000" y="1084028"/>
            <a:ext cx="2602968" cy="3649399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03820" y="1066800"/>
            <a:ext cx="507777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PF1 coil improvements (6 new coils):</a:t>
            </a:r>
          </a:p>
          <a:p>
            <a:pPr lvl="1"/>
            <a:r>
              <a:rPr lang="en-US" sz="1600" dirty="0" smtClean="0"/>
              <a:t>No mandrels to improve turn-to-turn testing</a:t>
            </a:r>
          </a:p>
          <a:p>
            <a:pPr lvl="1"/>
            <a:r>
              <a:rPr lang="en-US" sz="1600" dirty="0" smtClean="0"/>
              <a:t>No joints, pure spiral windings for no joggles</a:t>
            </a:r>
          </a:p>
          <a:p>
            <a:pPr lvl="1"/>
            <a:r>
              <a:rPr lang="en-US" sz="1600" dirty="0" smtClean="0"/>
              <a:t>PF1B thermally isolated (attached at cold end)</a:t>
            </a:r>
          </a:p>
          <a:p>
            <a:r>
              <a:rPr lang="en-US" sz="2000" dirty="0" smtClean="0"/>
              <a:t>Vacuum improvements</a:t>
            </a:r>
          </a:p>
          <a:p>
            <a:pPr lvl="1"/>
            <a:r>
              <a:rPr lang="en-US" sz="1600" dirty="0"/>
              <a:t>All </a:t>
            </a:r>
            <a:r>
              <a:rPr lang="en-US" sz="1600" dirty="0" smtClean="0"/>
              <a:t>coils </a:t>
            </a:r>
            <a:r>
              <a:rPr lang="en-US" sz="1600" dirty="0"/>
              <a:t>air-side (</a:t>
            </a:r>
            <a:r>
              <a:rPr lang="en-US" sz="1600" dirty="0" smtClean="0"/>
              <a:t>PF1C was in vacuum can)</a:t>
            </a:r>
            <a:endParaRPr lang="en-US" sz="1600" dirty="0"/>
          </a:p>
          <a:p>
            <a:pPr lvl="1"/>
            <a:r>
              <a:rPr lang="en-US" sz="1600" dirty="0" smtClean="0"/>
              <a:t>Single </a:t>
            </a:r>
            <a:r>
              <a:rPr lang="en-US" sz="1600" dirty="0" smtClean="0">
                <a:sym typeface="Wingdings" panose="05000000000000000000" pitchFamily="2" charset="2"/>
              </a:rPr>
              <a:t> pumped double O-rings</a:t>
            </a:r>
          </a:p>
          <a:p>
            <a:pPr lvl="1"/>
            <a:r>
              <a:rPr lang="en-US" sz="1600" dirty="0"/>
              <a:t>Improved </a:t>
            </a:r>
            <a:r>
              <a:rPr lang="en-US" sz="1600" dirty="0" err="1"/>
              <a:t>divertor</a:t>
            </a:r>
            <a:r>
              <a:rPr lang="en-US" sz="1600" dirty="0"/>
              <a:t> cooling / heating </a:t>
            </a:r>
            <a:r>
              <a:rPr lang="en-US" sz="1600" dirty="0" smtClean="0"/>
              <a:t>tubes</a:t>
            </a:r>
            <a:endParaRPr lang="en-US" sz="1600" dirty="0" smtClean="0">
              <a:sym typeface="Wingdings" panose="05000000000000000000" pitchFamily="2" charset="2"/>
            </a:endParaRPr>
          </a:p>
          <a:p>
            <a:pPr lvl="1"/>
            <a:r>
              <a:rPr lang="en-US" sz="1600" dirty="0" smtClean="0"/>
              <a:t>Lower ceramic break removed to reduce # of </a:t>
            </a:r>
            <a:r>
              <a:rPr lang="en-US" sz="1600" dirty="0"/>
              <a:t>O</a:t>
            </a:r>
            <a:r>
              <a:rPr lang="en-US" sz="1600" dirty="0" smtClean="0"/>
              <a:t>-rings, reduce risk of fracture, lithium contact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b="1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NO Coaxial Helicity Injection</a:t>
            </a:r>
          </a:p>
          <a:p>
            <a:pPr lvl="1"/>
            <a:r>
              <a:rPr lang="en-US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  <a:t>Future: consider bias-plate and/or plasma guns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410735" y="5103312"/>
            <a:ext cx="3327455" cy="132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C00000"/>
                </a:solidFill>
              </a:rPr>
              <a:t>New </a:t>
            </a:r>
            <a:r>
              <a:rPr lang="en-US" sz="2000" dirty="0" err="1" smtClean="0">
                <a:solidFill>
                  <a:srgbClr val="C00000"/>
                </a:solidFill>
              </a:rPr>
              <a:t>divertor</a:t>
            </a:r>
            <a:r>
              <a:rPr lang="en-US" sz="2000" dirty="0" smtClean="0">
                <a:solidFill>
                  <a:srgbClr val="C00000"/>
                </a:solidFill>
              </a:rPr>
              <a:t> PFCs for higher heat flux handling</a:t>
            </a:r>
            <a:endParaRPr lang="en-US" sz="1600" dirty="0" smtClean="0">
              <a:solidFill>
                <a:srgbClr val="C00000"/>
              </a:solidFill>
            </a:endParaRPr>
          </a:p>
          <a:p>
            <a:r>
              <a:rPr lang="en-US" sz="2000" dirty="0" smtClean="0"/>
              <a:t>New castellated design to increase stress margins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3327"/>
            <a:ext cx="1936723" cy="136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500396" y="4876800"/>
            <a:ext cx="3505200" cy="1629336"/>
            <a:chOff x="5257800" y="4748253"/>
            <a:chExt cx="3733800" cy="1792088"/>
          </a:xfrm>
        </p:grpSpPr>
        <p:pic>
          <p:nvPicPr>
            <p:cNvPr id="7" name="Picture 3" descr="C:\Users\dloesser\Desktop\image00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748253"/>
              <a:ext cx="3733800" cy="179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 rot="5400000">
              <a:off x="6658652" y="5791200"/>
              <a:ext cx="382129" cy="10668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 rot="10110479">
              <a:off x="5994801" y="5143522"/>
              <a:ext cx="382129" cy="131738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5324061" y="5486400"/>
              <a:ext cx="54333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 flipH="1" flipV="1">
            <a:off x="1905000" y="6061795"/>
            <a:ext cx="630926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0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524000"/>
          </a:xfrm>
        </p:spPr>
        <p:txBody>
          <a:bodyPr>
            <a:normAutofit/>
          </a:bodyPr>
          <a:lstStyle/>
          <a:p>
            <a:pPr>
              <a:spcBef>
                <a:spcPts val="505"/>
              </a:spcBef>
              <a:tabLst>
                <a:tab pos="228600" algn="l"/>
              </a:tabLst>
            </a:pPr>
            <a:r>
              <a:rPr lang="en-US" sz="2000" dirty="0">
                <a:latin typeface="Arial"/>
                <a:cs typeface="Arial"/>
              </a:rPr>
              <a:t>Spatially coherent </a:t>
            </a:r>
            <a:r>
              <a:rPr lang="en-US" sz="2000" dirty="0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Arial"/>
                <a:cs typeface="Arial"/>
              </a:rPr>
              <a:t>argues for</a:t>
            </a:r>
            <a:r>
              <a:rPr lang="en-US" sz="2000" spc="-105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mode</a:t>
            </a:r>
            <a:endParaRPr lang="en-US" sz="2000" dirty="0">
              <a:latin typeface="Arial"/>
              <a:cs typeface="Arial"/>
            </a:endParaRPr>
          </a:p>
          <a:p>
            <a:pPr>
              <a:spcBef>
                <a:spcPts val="515"/>
              </a:spcBef>
              <a:tabLst>
                <a:tab pos="228600" algn="l"/>
              </a:tabLst>
            </a:pPr>
            <a:r>
              <a:rPr lang="en-US" sz="2000" spc="-5" dirty="0" err="1">
                <a:latin typeface="Arial"/>
                <a:cs typeface="Arial"/>
              </a:rPr>
              <a:t>Bursty</a:t>
            </a:r>
            <a:r>
              <a:rPr lang="en-US" sz="2000" spc="-5" dirty="0">
                <a:latin typeface="Arial"/>
                <a:cs typeface="Arial"/>
              </a:rPr>
              <a:t> rather than </a:t>
            </a:r>
            <a:r>
              <a:rPr lang="en-US" sz="2000" spc="-45" dirty="0">
                <a:latin typeface="Arial"/>
                <a:cs typeface="Arial"/>
              </a:rPr>
              <a:t>CW </a:t>
            </a:r>
            <a:r>
              <a:rPr lang="en-US" sz="2000" spc="-45" dirty="0">
                <a:latin typeface="Arial"/>
                <a:cs typeface="Arial"/>
                <a:sym typeface="Wingdings" panose="05000000000000000000" pitchFamily="2" charset="2"/>
              </a:rPr>
              <a:t> u</a:t>
            </a:r>
            <a:r>
              <a:rPr lang="en-US" sz="2000" dirty="0">
                <a:latin typeface="Arial"/>
                <a:cs typeface="Arial"/>
              </a:rPr>
              <a:t>nstable</a:t>
            </a:r>
            <a:r>
              <a:rPr lang="en-US" sz="2000" spc="-16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mode - </a:t>
            </a:r>
            <a:r>
              <a:rPr lang="en-US" sz="2000" spc="-415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Arial"/>
                <a:cs typeface="Arial"/>
              </a:rPr>
              <a:t>what defines mode</a:t>
            </a:r>
            <a:r>
              <a:rPr lang="en-US" sz="2000" spc="-70" dirty="0">
                <a:latin typeface="Arial"/>
                <a:cs typeface="Arial"/>
              </a:rPr>
              <a:t> </a:t>
            </a:r>
            <a:r>
              <a:rPr lang="en-US" sz="2000" i="1" spc="-70" dirty="0">
                <a:cs typeface="Arial"/>
              </a:rPr>
              <a:t>f </a:t>
            </a:r>
            <a:r>
              <a:rPr lang="en-US" sz="2000" spc="-70" dirty="0">
                <a:latin typeface="Arial"/>
                <a:cs typeface="Arial"/>
              </a:rPr>
              <a:t>?</a:t>
            </a:r>
            <a:endParaRPr lang="en-US" sz="2000" dirty="0">
              <a:latin typeface="Arial"/>
              <a:cs typeface="Arial"/>
            </a:endParaRPr>
          </a:p>
          <a:p>
            <a:pPr>
              <a:spcBef>
                <a:spcPts val="585"/>
              </a:spcBef>
              <a:tabLst>
                <a:tab pos="228600" algn="l"/>
              </a:tabLst>
            </a:pPr>
            <a:r>
              <a:rPr lang="en-US" sz="2000" dirty="0">
                <a:latin typeface="Arial"/>
                <a:cs typeface="Arial"/>
              </a:rPr>
              <a:t>Doesn’t follow </a:t>
            </a:r>
            <a:r>
              <a:rPr lang="en-US" sz="2000" dirty="0" err="1">
                <a:latin typeface="Arial"/>
                <a:cs typeface="Arial"/>
              </a:rPr>
              <a:t>Alfvénic</a:t>
            </a:r>
            <a:r>
              <a:rPr lang="en-US" sz="2000" spc="-24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scaling - </a:t>
            </a:r>
            <a:r>
              <a:rPr lang="en-US" sz="2000" spc="-5" dirty="0">
                <a:latin typeface="Arial"/>
                <a:cs typeface="Arial"/>
              </a:rPr>
              <a:t>not </a:t>
            </a:r>
            <a:r>
              <a:rPr lang="en-US" sz="2000" dirty="0" err="1">
                <a:latin typeface="Arial"/>
                <a:cs typeface="Arial"/>
              </a:rPr>
              <a:t>Alfvén</a:t>
            </a:r>
            <a:r>
              <a:rPr lang="en-US" sz="2000" spc="-114" dirty="0">
                <a:latin typeface="Arial"/>
                <a:cs typeface="Arial"/>
              </a:rPr>
              <a:t> </a:t>
            </a:r>
            <a:r>
              <a:rPr lang="en-US" sz="2000" spc="-5" dirty="0" err="1">
                <a:latin typeface="Arial"/>
                <a:cs typeface="Arial"/>
              </a:rPr>
              <a:t>eigenmode</a:t>
            </a:r>
            <a:r>
              <a:rPr lang="en-US" sz="2000" spc="-5" dirty="0">
                <a:latin typeface="Arial"/>
                <a:cs typeface="Arial"/>
              </a:rPr>
              <a:t>?</a:t>
            </a:r>
            <a:endParaRPr lang="en-US" sz="2000" dirty="0">
              <a:latin typeface="Arial"/>
              <a:cs typeface="Arial"/>
            </a:endParaRPr>
          </a:p>
          <a:p>
            <a:pPr marR="580390">
              <a:spcBef>
                <a:spcPts val="535"/>
              </a:spcBef>
              <a:tabLst>
                <a:tab pos="228600" algn="l"/>
              </a:tabLst>
            </a:pPr>
            <a:r>
              <a:rPr lang="en-US" sz="2000" dirty="0">
                <a:latin typeface="Arial"/>
                <a:cs typeface="Arial"/>
              </a:rPr>
              <a:t>Like conventional ICE, higher harmonics largest  amplitudes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Investigating newly observed Ion </a:t>
            </a:r>
            <a:r>
              <a:rPr lang="en-US" sz="3200" dirty="0"/>
              <a:t>Cyclotron Emission </a:t>
            </a:r>
            <a:r>
              <a:rPr lang="en-US" sz="3200" dirty="0" smtClean="0"/>
              <a:t>(</a:t>
            </a:r>
            <a:r>
              <a:rPr lang="en-US" sz="3200" dirty="0"/>
              <a:t>ICE) from NSTX-U discharges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52400" y="2743200"/>
            <a:ext cx="3393048" cy="3706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indent="-22860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000" spc="-5" dirty="0"/>
              <a:t>Strongest ICE correlated with </a:t>
            </a:r>
            <a:r>
              <a:rPr lang="en-US" sz="2000" dirty="0"/>
              <a:t>source </a:t>
            </a:r>
            <a:r>
              <a:rPr lang="en-US" sz="2000" dirty="0" smtClean="0"/>
              <a:t>1C </a:t>
            </a:r>
            <a:r>
              <a:rPr lang="en-US" sz="2000" dirty="0"/>
              <a:t>–  </a:t>
            </a:r>
            <a:r>
              <a:rPr lang="en-US" sz="2000" spc="-5" dirty="0"/>
              <a:t>the </a:t>
            </a:r>
            <a:r>
              <a:rPr lang="en-US" sz="2000" dirty="0"/>
              <a:t>most </a:t>
            </a:r>
            <a:r>
              <a:rPr lang="en-US" sz="2000" dirty="0" smtClean="0"/>
              <a:t>perpendicular</a:t>
            </a:r>
            <a:r>
              <a:rPr lang="en-US" sz="2000" spc="-95" dirty="0" smtClean="0"/>
              <a:t> </a:t>
            </a:r>
            <a:r>
              <a:rPr lang="en-US" sz="2000" dirty="0" smtClean="0"/>
              <a:t>source</a:t>
            </a:r>
          </a:p>
          <a:p>
            <a:pPr marL="228600" indent="-228600">
              <a:spcBef>
                <a:spcPts val="505"/>
              </a:spcBef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000" dirty="0" smtClean="0">
                <a:cs typeface="Arial"/>
              </a:rPr>
              <a:t>Amplitude decreases with increasing  </a:t>
            </a:r>
            <a:r>
              <a:rPr lang="en-US" sz="2000" spc="-30" dirty="0" smtClean="0">
                <a:cs typeface="Arial"/>
              </a:rPr>
              <a:t>density</a:t>
            </a:r>
            <a:endParaRPr lang="en-US" sz="2000" dirty="0">
              <a:cs typeface="Arial"/>
            </a:endParaRPr>
          </a:p>
          <a:p>
            <a:pPr marL="228600" marR="447040" indent="-228600">
              <a:spcBef>
                <a:spcPts val="845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spc="-5" dirty="0" smtClean="0">
                <a:cs typeface="Arial"/>
              </a:rPr>
              <a:t>TRANSP </a:t>
            </a:r>
            <a:r>
              <a:rPr lang="en-US" sz="2000" dirty="0">
                <a:cs typeface="Arial"/>
              </a:rPr>
              <a:t>runs </a:t>
            </a:r>
            <a:r>
              <a:rPr lang="en-US" sz="2000" dirty="0" smtClean="0">
                <a:cs typeface="Arial"/>
              </a:rPr>
              <a:t>started to study </a:t>
            </a:r>
            <a:r>
              <a:rPr lang="en-US" sz="2000" dirty="0" smtClean="0">
                <a:latin typeface="Symbol"/>
                <a:cs typeface="Symbol"/>
              </a:rPr>
              <a:t></a:t>
            </a:r>
            <a:r>
              <a:rPr lang="en-US" sz="2000" baseline="-21021" dirty="0" smtClean="0">
                <a:cs typeface="Arial"/>
              </a:rPr>
              <a:t>fast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dependence</a:t>
            </a:r>
            <a:endParaRPr lang="en-US" sz="2000" dirty="0">
              <a:cs typeface="Arial"/>
            </a:endParaRPr>
          </a:p>
          <a:p>
            <a:pPr marL="228600" marR="5080" indent="-2286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b="1" dirty="0">
                <a:solidFill>
                  <a:srgbClr val="C00000"/>
                </a:solidFill>
                <a:cs typeface="Arial"/>
              </a:rPr>
              <a:t>Can ICE be </a:t>
            </a:r>
            <a:r>
              <a:rPr lang="en-US" sz="2000" b="1" dirty="0" smtClean="0">
                <a:solidFill>
                  <a:srgbClr val="C00000"/>
                </a:solidFill>
                <a:cs typeface="Arial"/>
              </a:rPr>
              <a:t>correlated </a:t>
            </a:r>
            <a:r>
              <a:rPr lang="en-US" sz="2000" b="1" dirty="0">
                <a:solidFill>
                  <a:srgbClr val="C00000"/>
                </a:solidFill>
                <a:cs typeface="Arial"/>
              </a:rPr>
              <a:t>with </a:t>
            </a:r>
            <a:r>
              <a:rPr lang="en-US" sz="2000" b="1" dirty="0" smtClean="0">
                <a:solidFill>
                  <a:srgbClr val="C00000"/>
                </a:solidFill>
                <a:cs typeface="Arial"/>
              </a:rPr>
              <a:t>confined</a:t>
            </a:r>
            <a:r>
              <a:rPr lang="en-US" sz="2000" b="1" spc="-100" dirty="0" smtClean="0">
                <a:solidFill>
                  <a:srgbClr val="C00000"/>
                </a:solidFill>
                <a:cs typeface="Arial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cs typeface="Arial"/>
              </a:rPr>
              <a:t>fast-ion distribution</a:t>
            </a:r>
            <a:r>
              <a:rPr lang="en-US" sz="2000" b="1" spc="-100" dirty="0" smtClean="0">
                <a:solidFill>
                  <a:srgbClr val="C00000"/>
                </a:solidFill>
                <a:cs typeface="Arial"/>
              </a:rPr>
              <a:t> </a:t>
            </a:r>
            <a:r>
              <a:rPr lang="en-US" sz="2000" b="1" dirty="0">
                <a:solidFill>
                  <a:srgbClr val="C00000"/>
                </a:solidFill>
                <a:cs typeface="Arial"/>
              </a:rPr>
              <a:t>parameters</a:t>
            </a:r>
            <a:r>
              <a:rPr lang="en-US" sz="2000" b="1" dirty="0" smtClean="0">
                <a:solidFill>
                  <a:srgbClr val="C00000"/>
                </a:solidFill>
                <a:cs typeface="Arial"/>
              </a:rPr>
              <a:t>?</a:t>
            </a:r>
          </a:p>
          <a:p>
            <a:pPr marL="228600" marR="5080" indent="-2286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000" b="1" dirty="0" smtClean="0">
                <a:cs typeface="Arial"/>
              </a:rPr>
              <a:t>Needs theory support</a:t>
            </a:r>
            <a:endParaRPr sz="2000" b="1" dirty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45448" y="2528762"/>
            <a:ext cx="5522352" cy="3948238"/>
            <a:chOff x="3591629" y="1150274"/>
            <a:chExt cx="5522352" cy="4830817"/>
          </a:xfrm>
        </p:grpSpPr>
        <p:sp>
          <p:nvSpPr>
            <p:cNvPr id="6" name="object 4"/>
            <p:cNvSpPr/>
            <p:nvPr/>
          </p:nvSpPr>
          <p:spPr>
            <a:xfrm>
              <a:off x="4168831" y="1329689"/>
              <a:ext cx="4803024" cy="30161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" name="object 5"/>
            <p:cNvSpPr/>
            <p:nvPr/>
          </p:nvSpPr>
          <p:spPr>
            <a:xfrm>
              <a:off x="5034520" y="1633520"/>
              <a:ext cx="138430" cy="204470"/>
            </a:xfrm>
            <a:custGeom>
              <a:avLst/>
              <a:gdLst/>
              <a:ahLst/>
              <a:cxnLst/>
              <a:rect l="l" t="t" r="r" b="b"/>
              <a:pathLst>
                <a:path w="138429" h="204469">
                  <a:moveTo>
                    <a:pt x="138150" y="143848"/>
                  </a:moveTo>
                  <a:lnTo>
                    <a:pt x="125595" y="143848"/>
                  </a:lnTo>
                  <a:lnTo>
                    <a:pt x="119312" y="116007"/>
                  </a:lnTo>
                  <a:lnTo>
                    <a:pt x="113030" y="120650"/>
                  </a:lnTo>
                  <a:lnTo>
                    <a:pt x="113030" y="69603"/>
                  </a:lnTo>
                  <a:lnTo>
                    <a:pt x="106756" y="32483"/>
                  </a:lnTo>
                  <a:lnTo>
                    <a:pt x="81636" y="32483"/>
                  </a:lnTo>
                  <a:lnTo>
                    <a:pt x="75352" y="0"/>
                  </a:lnTo>
                  <a:lnTo>
                    <a:pt x="69080" y="0"/>
                  </a:lnTo>
                  <a:lnTo>
                    <a:pt x="62797" y="41761"/>
                  </a:lnTo>
                  <a:lnTo>
                    <a:pt x="56515" y="78887"/>
                  </a:lnTo>
                  <a:lnTo>
                    <a:pt x="50241" y="125285"/>
                  </a:lnTo>
                  <a:lnTo>
                    <a:pt x="43958" y="125285"/>
                  </a:lnTo>
                  <a:lnTo>
                    <a:pt x="43958" y="143848"/>
                  </a:lnTo>
                  <a:lnTo>
                    <a:pt x="37676" y="190253"/>
                  </a:lnTo>
                  <a:lnTo>
                    <a:pt x="31403" y="199531"/>
                  </a:lnTo>
                  <a:lnTo>
                    <a:pt x="25121" y="199531"/>
                  </a:lnTo>
                  <a:lnTo>
                    <a:pt x="18838" y="204173"/>
                  </a:lnTo>
                  <a:lnTo>
                    <a:pt x="6282" y="204173"/>
                  </a:lnTo>
                  <a:lnTo>
                    <a:pt x="0" y="153126"/>
                  </a:lnTo>
                  <a:lnTo>
                    <a:pt x="0" y="120650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" name="object 6"/>
            <p:cNvSpPr/>
            <p:nvPr/>
          </p:nvSpPr>
          <p:spPr>
            <a:xfrm>
              <a:off x="5172671" y="1628884"/>
              <a:ext cx="490220" cy="213995"/>
            </a:xfrm>
            <a:custGeom>
              <a:avLst/>
              <a:gdLst/>
              <a:ahLst/>
              <a:cxnLst/>
              <a:rect l="l" t="t" r="r" b="b"/>
              <a:pathLst>
                <a:path w="490220" h="213994">
                  <a:moveTo>
                    <a:pt x="489797" y="194888"/>
                  </a:moveTo>
                  <a:lnTo>
                    <a:pt x="483514" y="208809"/>
                  </a:lnTo>
                  <a:lnTo>
                    <a:pt x="477241" y="213445"/>
                  </a:lnTo>
                  <a:lnTo>
                    <a:pt x="470959" y="213445"/>
                  </a:lnTo>
                  <a:lnTo>
                    <a:pt x="464675" y="180968"/>
                  </a:lnTo>
                  <a:lnTo>
                    <a:pt x="458403" y="180968"/>
                  </a:lnTo>
                  <a:lnTo>
                    <a:pt x="452120" y="185603"/>
                  </a:lnTo>
                  <a:lnTo>
                    <a:pt x="445838" y="185603"/>
                  </a:lnTo>
                  <a:lnTo>
                    <a:pt x="445838" y="176325"/>
                  </a:lnTo>
                  <a:lnTo>
                    <a:pt x="439564" y="167047"/>
                  </a:lnTo>
                  <a:lnTo>
                    <a:pt x="433281" y="162404"/>
                  </a:lnTo>
                  <a:lnTo>
                    <a:pt x="414444" y="162404"/>
                  </a:lnTo>
                  <a:lnTo>
                    <a:pt x="408160" y="167047"/>
                  </a:lnTo>
                  <a:lnTo>
                    <a:pt x="395605" y="167047"/>
                  </a:lnTo>
                  <a:lnTo>
                    <a:pt x="389322" y="171683"/>
                  </a:lnTo>
                  <a:lnTo>
                    <a:pt x="383050" y="148484"/>
                  </a:lnTo>
                  <a:lnTo>
                    <a:pt x="376767" y="148484"/>
                  </a:lnTo>
                  <a:lnTo>
                    <a:pt x="370484" y="120643"/>
                  </a:lnTo>
                  <a:lnTo>
                    <a:pt x="364211" y="74238"/>
                  </a:lnTo>
                  <a:lnTo>
                    <a:pt x="357928" y="37119"/>
                  </a:lnTo>
                  <a:lnTo>
                    <a:pt x="351646" y="41761"/>
                  </a:lnTo>
                  <a:lnTo>
                    <a:pt x="345372" y="51039"/>
                  </a:lnTo>
                  <a:lnTo>
                    <a:pt x="332807" y="51039"/>
                  </a:lnTo>
                  <a:lnTo>
                    <a:pt x="332807" y="78881"/>
                  </a:lnTo>
                  <a:lnTo>
                    <a:pt x="326534" y="78881"/>
                  </a:lnTo>
                  <a:lnTo>
                    <a:pt x="320252" y="46397"/>
                  </a:lnTo>
                  <a:lnTo>
                    <a:pt x="313968" y="27841"/>
                  </a:lnTo>
                  <a:lnTo>
                    <a:pt x="307696" y="46397"/>
                  </a:lnTo>
                  <a:lnTo>
                    <a:pt x="301413" y="60318"/>
                  </a:lnTo>
                  <a:lnTo>
                    <a:pt x="295131" y="64960"/>
                  </a:lnTo>
                  <a:lnTo>
                    <a:pt x="288858" y="69603"/>
                  </a:lnTo>
                  <a:lnTo>
                    <a:pt x="288858" y="41761"/>
                  </a:lnTo>
                  <a:lnTo>
                    <a:pt x="282574" y="13920"/>
                  </a:lnTo>
                  <a:lnTo>
                    <a:pt x="270019" y="13920"/>
                  </a:lnTo>
                  <a:lnTo>
                    <a:pt x="270019" y="18556"/>
                  </a:lnTo>
                  <a:lnTo>
                    <a:pt x="244898" y="18556"/>
                  </a:lnTo>
                  <a:lnTo>
                    <a:pt x="238616" y="37119"/>
                  </a:lnTo>
                  <a:lnTo>
                    <a:pt x="232343" y="0"/>
                  </a:lnTo>
                  <a:lnTo>
                    <a:pt x="226060" y="4635"/>
                  </a:lnTo>
                  <a:lnTo>
                    <a:pt x="219777" y="4635"/>
                  </a:lnTo>
                  <a:lnTo>
                    <a:pt x="219777" y="41761"/>
                  </a:lnTo>
                  <a:lnTo>
                    <a:pt x="213504" y="46397"/>
                  </a:lnTo>
                  <a:lnTo>
                    <a:pt x="207222" y="83523"/>
                  </a:lnTo>
                  <a:lnTo>
                    <a:pt x="200939" y="55682"/>
                  </a:lnTo>
                  <a:lnTo>
                    <a:pt x="200939" y="69603"/>
                  </a:lnTo>
                  <a:lnTo>
                    <a:pt x="194666" y="41761"/>
                  </a:lnTo>
                  <a:lnTo>
                    <a:pt x="175828" y="41761"/>
                  </a:lnTo>
                  <a:lnTo>
                    <a:pt x="175828" y="37119"/>
                  </a:lnTo>
                  <a:lnTo>
                    <a:pt x="169545" y="74238"/>
                  </a:lnTo>
                  <a:lnTo>
                    <a:pt x="163263" y="69603"/>
                  </a:lnTo>
                  <a:lnTo>
                    <a:pt x="156989" y="60318"/>
                  </a:lnTo>
                  <a:lnTo>
                    <a:pt x="156989" y="64960"/>
                  </a:lnTo>
                  <a:lnTo>
                    <a:pt x="150706" y="64960"/>
                  </a:lnTo>
                  <a:lnTo>
                    <a:pt x="144424" y="88159"/>
                  </a:lnTo>
                  <a:lnTo>
                    <a:pt x="138151" y="88159"/>
                  </a:lnTo>
                  <a:lnTo>
                    <a:pt x="131869" y="116000"/>
                  </a:lnTo>
                  <a:lnTo>
                    <a:pt x="131869" y="106722"/>
                  </a:lnTo>
                  <a:lnTo>
                    <a:pt x="113030" y="106722"/>
                  </a:lnTo>
                  <a:lnTo>
                    <a:pt x="106747" y="69603"/>
                  </a:lnTo>
                  <a:lnTo>
                    <a:pt x="106747" y="51039"/>
                  </a:lnTo>
                  <a:lnTo>
                    <a:pt x="87909" y="51039"/>
                  </a:lnTo>
                  <a:lnTo>
                    <a:pt x="87909" y="74238"/>
                  </a:lnTo>
                  <a:lnTo>
                    <a:pt x="69071" y="74238"/>
                  </a:lnTo>
                  <a:lnTo>
                    <a:pt x="62797" y="55682"/>
                  </a:lnTo>
                  <a:lnTo>
                    <a:pt x="56515" y="83523"/>
                  </a:lnTo>
                  <a:lnTo>
                    <a:pt x="50232" y="78881"/>
                  </a:lnTo>
                  <a:lnTo>
                    <a:pt x="43959" y="78881"/>
                  </a:lnTo>
                  <a:lnTo>
                    <a:pt x="43959" y="74238"/>
                  </a:lnTo>
                  <a:lnTo>
                    <a:pt x="37677" y="74238"/>
                  </a:lnTo>
                  <a:lnTo>
                    <a:pt x="31393" y="78881"/>
                  </a:lnTo>
                  <a:lnTo>
                    <a:pt x="25121" y="78881"/>
                  </a:lnTo>
                  <a:lnTo>
                    <a:pt x="18838" y="102080"/>
                  </a:lnTo>
                  <a:lnTo>
                    <a:pt x="12556" y="153126"/>
                  </a:lnTo>
                  <a:lnTo>
                    <a:pt x="6282" y="148484"/>
                  </a:lnTo>
                  <a:lnTo>
                    <a:pt x="0" y="148484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" name="object 7"/>
            <p:cNvSpPr/>
            <p:nvPr/>
          </p:nvSpPr>
          <p:spPr>
            <a:xfrm>
              <a:off x="5662467" y="1823773"/>
              <a:ext cx="496570" cy="636270"/>
            </a:xfrm>
            <a:custGeom>
              <a:avLst/>
              <a:gdLst/>
              <a:ahLst/>
              <a:cxnLst/>
              <a:rect l="l" t="t" r="r" b="b"/>
              <a:pathLst>
                <a:path w="496570" h="636269">
                  <a:moveTo>
                    <a:pt x="496079" y="635706"/>
                  </a:moveTo>
                  <a:lnTo>
                    <a:pt x="489797" y="598587"/>
                  </a:lnTo>
                  <a:lnTo>
                    <a:pt x="483514" y="566103"/>
                  </a:lnTo>
                  <a:lnTo>
                    <a:pt x="464675" y="566103"/>
                  </a:lnTo>
                  <a:lnTo>
                    <a:pt x="458403" y="533619"/>
                  </a:lnTo>
                  <a:lnTo>
                    <a:pt x="452120" y="575381"/>
                  </a:lnTo>
                  <a:lnTo>
                    <a:pt x="452120" y="589302"/>
                  </a:lnTo>
                  <a:lnTo>
                    <a:pt x="439564" y="589302"/>
                  </a:lnTo>
                  <a:lnTo>
                    <a:pt x="433281" y="603223"/>
                  </a:lnTo>
                  <a:lnTo>
                    <a:pt x="426999" y="593944"/>
                  </a:lnTo>
                  <a:lnTo>
                    <a:pt x="420725" y="552182"/>
                  </a:lnTo>
                  <a:lnTo>
                    <a:pt x="414443" y="533619"/>
                  </a:lnTo>
                  <a:lnTo>
                    <a:pt x="408160" y="482579"/>
                  </a:lnTo>
                  <a:lnTo>
                    <a:pt x="401887" y="436174"/>
                  </a:lnTo>
                  <a:lnTo>
                    <a:pt x="395605" y="412976"/>
                  </a:lnTo>
                  <a:lnTo>
                    <a:pt x="389322" y="412976"/>
                  </a:lnTo>
                  <a:lnTo>
                    <a:pt x="383049" y="371214"/>
                  </a:lnTo>
                  <a:lnTo>
                    <a:pt x="370484" y="371214"/>
                  </a:lnTo>
                  <a:lnTo>
                    <a:pt x="364211" y="366571"/>
                  </a:lnTo>
                  <a:lnTo>
                    <a:pt x="364211" y="361936"/>
                  </a:lnTo>
                  <a:lnTo>
                    <a:pt x="357928" y="348015"/>
                  </a:lnTo>
                  <a:lnTo>
                    <a:pt x="345372" y="348015"/>
                  </a:lnTo>
                  <a:lnTo>
                    <a:pt x="339090" y="389777"/>
                  </a:lnTo>
                  <a:lnTo>
                    <a:pt x="320251" y="389777"/>
                  </a:lnTo>
                  <a:lnTo>
                    <a:pt x="313968" y="385135"/>
                  </a:lnTo>
                  <a:lnTo>
                    <a:pt x="307696" y="385135"/>
                  </a:lnTo>
                  <a:lnTo>
                    <a:pt x="301413" y="343372"/>
                  </a:lnTo>
                  <a:lnTo>
                    <a:pt x="295131" y="320174"/>
                  </a:lnTo>
                  <a:lnTo>
                    <a:pt x="295131" y="278412"/>
                  </a:lnTo>
                  <a:lnTo>
                    <a:pt x="282574" y="278412"/>
                  </a:lnTo>
                  <a:lnTo>
                    <a:pt x="276292" y="232008"/>
                  </a:lnTo>
                  <a:lnTo>
                    <a:pt x="276292" y="185603"/>
                  </a:lnTo>
                  <a:lnTo>
                    <a:pt x="270019" y="157762"/>
                  </a:lnTo>
                  <a:lnTo>
                    <a:pt x="263737" y="185603"/>
                  </a:lnTo>
                  <a:lnTo>
                    <a:pt x="257453" y="180968"/>
                  </a:lnTo>
                  <a:lnTo>
                    <a:pt x="251180" y="180968"/>
                  </a:lnTo>
                  <a:lnTo>
                    <a:pt x="244898" y="162404"/>
                  </a:lnTo>
                  <a:lnTo>
                    <a:pt x="238616" y="180968"/>
                  </a:lnTo>
                  <a:lnTo>
                    <a:pt x="232342" y="139206"/>
                  </a:lnTo>
                  <a:lnTo>
                    <a:pt x="226059" y="111365"/>
                  </a:lnTo>
                  <a:lnTo>
                    <a:pt x="226059" y="116000"/>
                  </a:lnTo>
                  <a:lnTo>
                    <a:pt x="219777" y="116000"/>
                  </a:lnTo>
                  <a:lnTo>
                    <a:pt x="213504" y="157762"/>
                  </a:lnTo>
                  <a:lnTo>
                    <a:pt x="207222" y="162404"/>
                  </a:lnTo>
                  <a:lnTo>
                    <a:pt x="200938" y="143841"/>
                  </a:lnTo>
                  <a:lnTo>
                    <a:pt x="194665" y="143841"/>
                  </a:lnTo>
                  <a:lnTo>
                    <a:pt x="188383" y="120643"/>
                  </a:lnTo>
                  <a:lnTo>
                    <a:pt x="182100" y="74238"/>
                  </a:lnTo>
                  <a:lnTo>
                    <a:pt x="175828" y="74238"/>
                  </a:lnTo>
                  <a:lnTo>
                    <a:pt x="169545" y="83523"/>
                  </a:lnTo>
                  <a:lnTo>
                    <a:pt x="163262" y="88159"/>
                  </a:lnTo>
                  <a:lnTo>
                    <a:pt x="163262" y="116000"/>
                  </a:lnTo>
                  <a:lnTo>
                    <a:pt x="156989" y="111365"/>
                  </a:lnTo>
                  <a:lnTo>
                    <a:pt x="144424" y="111365"/>
                  </a:lnTo>
                  <a:lnTo>
                    <a:pt x="138150" y="83523"/>
                  </a:lnTo>
                  <a:lnTo>
                    <a:pt x="131868" y="78881"/>
                  </a:lnTo>
                  <a:lnTo>
                    <a:pt x="125585" y="27841"/>
                  </a:lnTo>
                  <a:lnTo>
                    <a:pt x="119312" y="23199"/>
                  </a:lnTo>
                  <a:lnTo>
                    <a:pt x="113030" y="23199"/>
                  </a:lnTo>
                  <a:lnTo>
                    <a:pt x="106746" y="64960"/>
                  </a:lnTo>
                  <a:lnTo>
                    <a:pt x="100474" y="83523"/>
                  </a:lnTo>
                  <a:lnTo>
                    <a:pt x="87909" y="83523"/>
                  </a:lnTo>
                  <a:lnTo>
                    <a:pt x="81636" y="41762"/>
                  </a:lnTo>
                  <a:lnTo>
                    <a:pt x="75353" y="0"/>
                  </a:lnTo>
                  <a:lnTo>
                    <a:pt x="69070" y="41762"/>
                  </a:lnTo>
                  <a:lnTo>
                    <a:pt x="62797" y="37119"/>
                  </a:lnTo>
                  <a:lnTo>
                    <a:pt x="56515" y="55682"/>
                  </a:lnTo>
                  <a:lnTo>
                    <a:pt x="50232" y="64960"/>
                  </a:lnTo>
                  <a:lnTo>
                    <a:pt x="50232" y="51039"/>
                  </a:lnTo>
                  <a:lnTo>
                    <a:pt x="43958" y="51039"/>
                  </a:lnTo>
                  <a:lnTo>
                    <a:pt x="37676" y="46397"/>
                  </a:lnTo>
                  <a:lnTo>
                    <a:pt x="31393" y="46397"/>
                  </a:lnTo>
                  <a:lnTo>
                    <a:pt x="25121" y="60317"/>
                  </a:lnTo>
                  <a:lnTo>
                    <a:pt x="25121" y="64960"/>
                  </a:lnTo>
                  <a:lnTo>
                    <a:pt x="18838" y="64960"/>
                  </a:lnTo>
                  <a:lnTo>
                    <a:pt x="12555" y="32477"/>
                  </a:lnTo>
                  <a:lnTo>
                    <a:pt x="6282" y="0"/>
                  </a:lnTo>
                  <a:lnTo>
                    <a:pt x="0" y="0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" name="object 8"/>
            <p:cNvSpPr/>
            <p:nvPr/>
          </p:nvSpPr>
          <p:spPr>
            <a:xfrm>
              <a:off x="6158547" y="2459479"/>
              <a:ext cx="490220" cy="515619"/>
            </a:xfrm>
            <a:custGeom>
              <a:avLst/>
              <a:gdLst/>
              <a:ahLst/>
              <a:cxnLst/>
              <a:rect l="l" t="t" r="r" b="b"/>
              <a:pathLst>
                <a:path w="490220" h="515619">
                  <a:moveTo>
                    <a:pt x="489796" y="445460"/>
                  </a:moveTo>
                  <a:lnTo>
                    <a:pt x="483513" y="445460"/>
                  </a:lnTo>
                  <a:lnTo>
                    <a:pt x="477231" y="440818"/>
                  </a:lnTo>
                  <a:lnTo>
                    <a:pt x="470958" y="440818"/>
                  </a:lnTo>
                  <a:lnTo>
                    <a:pt x="464675" y="426897"/>
                  </a:lnTo>
                  <a:lnTo>
                    <a:pt x="458393" y="426897"/>
                  </a:lnTo>
                  <a:lnTo>
                    <a:pt x="452119" y="440818"/>
                  </a:lnTo>
                  <a:lnTo>
                    <a:pt x="433281" y="440818"/>
                  </a:lnTo>
                  <a:lnTo>
                    <a:pt x="433281" y="445460"/>
                  </a:lnTo>
                  <a:lnTo>
                    <a:pt x="420716" y="445460"/>
                  </a:lnTo>
                  <a:lnTo>
                    <a:pt x="414443" y="431540"/>
                  </a:lnTo>
                  <a:lnTo>
                    <a:pt x="408160" y="440818"/>
                  </a:lnTo>
                  <a:lnTo>
                    <a:pt x="408160" y="482579"/>
                  </a:lnTo>
                  <a:lnTo>
                    <a:pt x="401878" y="515063"/>
                  </a:lnTo>
                  <a:lnTo>
                    <a:pt x="389321" y="515063"/>
                  </a:lnTo>
                  <a:lnTo>
                    <a:pt x="383039" y="477944"/>
                  </a:lnTo>
                  <a:lnTo>
                    <a:pt x="376766" y="477944"/>
                  </a:lnTo>
                  <a:lnTo>
                    <a:pt x="370484" y="436182"/>
                  </a:lnTo>
                  <a:lnTo>
                    <a:pt x="364201" y="436182"/>
                  </a:lnTo>
                  <a:lnTo>
                    <a:pt x="357927" y="454739"/>
                  </a:lnTo>
                  <a:lnTo>
                    <a:pt x="351645" y="454739"/>
                  </a:lnTo>
                  <a:lnTo>
                    <a:pt x="345362" y="422261"/>
                  </a:lnTo>
                  <a:lnTo>
                    <a:pt x="339091" y="422261"/>
                  </a:lnTo>
                  <a:lnTo>
                    <a:pt x="339091" y="426897"/>
                  </a:lnTo>
                  <a:lnTo>
                    <a:pt x="326525" y="426897"/>
                  </a:lnTo>
                  <a:lnTo>
                    <a:pt x="320251" y="445460"/>
                  </a:lnTo>
                  <a:lnTo>
                    <a:pt x="320251" y="399055"/>
                  </a:lnTo>
                  <a:lnTo>
                    <a:pt x="313968" y="399055"/>
                  </a:lnTo>
                  <a:lnTo>
                    <a:pt x="307686" y="412976"/>
                  </a:lnTo>
                  <a:lnTo>
                    <a:pt x="301412" y="412976"/>
                  </a:lnTo>
                  <a:lnTo>
                    <a:pt x="295130" y="399055"/>
                  </a:lnTo>
                  <a:lnTo>
                    <a:pt x="295130" y="408341"/>
                  </a:lnTo>
                  <a:lnTo>
                    <a:pt x="288847" y="399055"/>
                  </a:lnTo>
                  <a:lnTo>
                    <a:pt x="270010" y="399055"/>
                  </a:lnTo>
                  <a:lnTo>
                    <a:pt x="270010" y="394420"/>
                  </a:lnTo>
                  <a:lnTo>
                    <a:pt x="263736" y="338738"/>
                  </a:lnTo>
                  <a:lnTo>
                    <a:pt x="257453" y="296975"/>
                  </a:lnTo>
                  <a:lnTo>
                    <a:pt x="251171" y="250571"/>
                  </a:lnTo>
                  <a:lnTo>
                    <a:pt x="238616" y="250571"/>
                  </a:lnTo>
                  <a:lnTo>
                    <a:pt x="232333" y="259850"/>
                  </a:lnTo>
                  <a:lnTo>
                    <a:pt x="226059" y="259850"/>
                  </a:lnTo>
                  <a:lnTo>
                    <a:pt x="226059" y="264492"/>
                  </a:lnTo>
                  <a:lnTo>
                    <a:pt x="219777" y="264492"/>
                  </a:lnTo>
                  <a:lnTo>
                    <a:pt x="213494" y="218087"/>
                  </a:lnTo>
                  <a:lnTo>
                    <a:pt x="207221" y="218087"/>
                  </a:lnTo>
                  <a:lnTo>
                    <a:pt x="200938" y="208809"/>
                  </a:lnTo>
                  <a:lnTo>
                    <a:pt x="182100" y="208809"/>
                  </a:lnTo>
                  <a:lnTo>
                    <a:pt x="182100" y="204167"/>
                  </a:lnTo>
                  <a:lnTo>
                    <a:pt x="175818" y="167048"/>
                  </a:lnTo>
                  <a:lnTo>
                    <a:pt x="169544" y="190246"/>
                  </a:lnTo>
                  <a:lnTo>
                    <a:pt x="163262" y="241293"/>
                  </a:lnTo>
                  <a:lnTo>
                    <a:pt x="156979" y="208809"/>
                  </a:lnTo>
                  <a:lnTo>
                    <a:pt x="150706" y="157770"/>
                  </a:lnTo>
                  <a:lnTo>
                    <a:pt x="144424" y="157770"/>
                  </a:lnTo>
                  <a:lnTo>
                    <a:pt x="138140" y="125285"/>
                  </a:lnTo>
                  <a:lnTo>
                    <a:pt x="131868" y="125285"/>
                  </a:lnTo>
                  <a:lnTo>
                    <a:pt x="125585" y="116007"/>
                  </a:lnTo>
                  <a:lnTo>
                    <a:pt x="113029" y="116007"/>
                  </a:lnTo>
                  <a:lnTo>
                    <a:pt x="113029" y="97444"/>
                  </a:lnTo>
                  <a:lnTo>
                    <a:pt x="100464" y="97444"/>
                  </a:lnTo>
                  <a:lnTo>
                    <a:pt x="94191" y="102086"/>
                  </a:lnTo>
                  <a:lnTo>
                    <a:pt x="81626" y="102086"/>
                  </a:lnTo>
                  <a:lnTo>
                    <a:pt x="75352" y="134564"/>
                  </a:lnTo>
                  <a:lnTo>
                    <a:pt x="69070" y="134564"/>
                  </a:lnTo>
                  <a:lnTo>
                    <a:pt x="62787" y="139206"/>
                  </a:lnTo>
                  <a:lnTo>
                    <a:pt x="56515" y="83524"/>
                  </a:lnTo>
                  <a:lnTo>
                    <a:pt x="50232" y="37119"/>
                  </a:lnTo>
                  <a:lnTo>
                    <a:pt x="31393" y="37119"/>
                  </a:lnTo>
                  <a:lnTo>
                    <a:pt x="25111" y="55683"/>
                  </a:lnTo>
                  <a:lnTo>
                    <a:pt x="18837" y="55683"/>
                  </a:lnTo>
                  <a:lnTo>
                    <a:pt x="12555" y="41762"/>
                  </a:lnTo>
                  <a:lnTo>
                    <a:pt x="6272" y="0"/>
                  </a:lnTo>
                  <a:lnTo>
                    <a:pt x="0" y="0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" name="object 9"/>
            <p:cNvSpPr/>
            <p:nvPr/>
          </p:nvSpPr>
          <p:spPr>
            <a:xfrm>
              <a:off x="6648343" y="2691488"/>
              <a:ext cx="490220" cy="311150"/>
            </a:xfrm>
            <a:custGeom>
              <a:avLst/>
              <a:gdLst/>
              <a:ahLst/>
              <a:cxnLst/>
              <a:rect l="l" t="t" r="r" b="b"/>
              <a:pathLst>
                <a:path w="490220" h="311150">
                  <a:moveTo>
                    <a:pt x="489797" y="0"/>
                  </a:moveTo>
                  <a:lnTo>
                    <a:pt x="483514" y="0"/>
                  </a:lnTo>
                  <a:lnTo>
                    <a:pt x="483514" y="23205"/>
                  </a:lnTo>
                  <a:lnTo>
                    <a:pt x="470959" y="23205"/>
                  </a:lnTo>
                  <a:lnTo>
                    <a:pt x="464676" y="27841"/>
                  </a:lnTo>
                  <a:lnTo>
                    <a:pt x="458394" y="27841"/>
                  </a:lnTo>
                  <a:lnTo>
                    <a:pt x="452120" y="23205"/>
                  </a:lnTo>
                  <a:lnTo>
                    <a:pt x="445838" y="23205"/>
                  </a:lnTo>
                  <a:lnTo>
                    <a:pt x="439555" y="13920"/>
                  </a:lnTo>
                  <a:lnTo>
                    <a:pt x="433280" y="13920"/>
                  </a:lnTo>
                  <a:lnTo>
                    <a:pt x="426999" y="23205"/>
                  </a:lnTo>
                  <a:lnTo>
                    <a:pt x="420716" y="23205"/>
                  </a:lnTo>
                  <a:lnTo>
                    <a:pt x="414444" y="27841"/>
                  </a:lnTo>
                  <a:lnTo>
                    <a:pt x="414444" y="78887"/>
                  </a:lnTo>
                  <a:lnTo>
                    <a:pt x="408161" y="97444"/>
                  </a:lnTo>
                  <a:lnTo>
                    <a:pt x="395605" y="97444"/>
                  </a:lnTo>
                  <a:lnTo>
                    <a:pt x="389322" y="116007"/>
                  </a:lnTo>
                  <a:lnTo>
                    <a:pt x="383040" y="111365"/>
                  </a:lnTo>
                  <a:lnTo>
                    <a:pt x="376766" y="111365"/>
                  </a:lnTo>
                  <a:lnTo>
                    <a:pt x="370485" y="116007"/>
                  </a:lnTo>
                  <a:lnTo>
                    <a:pt x="370485" y="134571"/>
                  </a:lnTo>
                  <a:lnTo>
                    <a:pt x="364201" y="129928"/>
                  </a:lnTo>
                  <a:lnTo>
                    <a:pt x="357928" y="129928"/>
                  </a:lnTo>
                  <a:lnTo>
                    <a:pt x="351646" y="153126"/>
                  </a:lnTo>
                  <a:lnTo>
                    <a:pt x="332807" y="153126"/>
                  </a:lnTo>
                  <a:lnTo>
                    <a:pt x="326525" y="180968"/>
                  </a:lnTo>
                  <a:lnTo>
                    <a:pt x="320252" y="190253"/>
                  </a:lnTo>
                  <a:lnTo>
                    <a:pt x="313969" y="190253"/>
                  </a:lnTo>
                  <a:lnTo>
                    <a:pt x="307687" y="176332"/>
                  </a:lnTo>
                  <a:lnTo>
                    <a:pt x="301413" y="176332"/>
                  </a:lnTo>
                  <a:lnTo>
                    <a:pt x="301413" y="204173"/>
                  </a:lnTo>
                  <a:lnTo>
                    <a:pt x="295131" y="208809"/>
                  </a:lnTo>
                  <a:lnTo>
                    <a:pt x="288848" y="208809"/>
                  </a:lnTo>
                  <a:lnTo>
                    <a:pt x="282575" y="213452"/>
                  </a:lnTo>
                  <a:lnTo>
                    <a:pt x="263737" y="213452"/>
                  </a:lnTo>
                  <a:lnTo>
                    <a:pt x="257454" y="222730"/>
                  </a:lnTo>
                  <a:lnTo>
                    <a:pt x="257454" y="232015"/>
                  </a:lnTo>
                  <a:lnTo>
                    <a:pt x="251172" y="232015"/>
                  </a:lnTo>
                  <a:lnTo>
                    <a:pt x="244898" y="218094"/>
                  </a:lnTo>
                  <a:lnTo>
                    <a:pt x="232334" y="218094"/>
                  </a:lnTo>
                  <a:lnTo>
                    <a:pt x="232334" y="222730"/>
                  </a:lnTo>
                  <a:lnTo>
                    <a:pt x="226060" y="264491"/>
                  </a:lnTo>
                  <a:lnTo>
                    <a:pt x="219778" y="264491"/>
                  </a:lnTo>
                  <a:lnTo>
                    <a:pt x="213495" y="259856"/>
                  </a:lnTo>
                  <a:lnTo>
                    <a:pt x="207222" y="259856"/>
                  </a:lnTo>
                  <a:lnTo>
                    <a:pt x="200939" y="269134"/>
                  </a:lnTo>
                  <a:lnTo>
                    <a:pt x="194657" y="269134"/>
                  </a:lnTo>
                  <a:lnTo>
                    <a:pt x="188384" y="255213"/>
                  </a:lnTo>
                  <a:lnTo>
                    <a:pt x="188384" y="208809"/>
                  </a:lnTo>
                  <a:lnTo>
                    <a:pt x="175818" y="208809"/>
                  </a:lnTo>
                  <a:lnTo>
                    <a:pt x="169545" y="218094"/>
                  </a:lnTo>
                  <a:lnTo>
                    <a:pt x="156980" y="218094"/>
                  </a:lnTo>
                  <a:lnTo>
                    <a:pt x="150705" y="213452"/>
                  </a:lnTo>
                  <a:lnTo>
                    <a:pt x="144423" y="213452"/>
                  </a:lnTo>
                  <a:lnTo>
                    <a:pt x="144423" y="194888"/>
                  </a:lnTo>
                  <a:lnTo>
                    <a:pt x="138141" y="162411"/>
                  </a:lnTo>
                  <a:lnTo>
                    <a:pt x="131869" y="162411"/>
                  </a:lnTo>
                  <a:lnTo>
                    <a:pt x="125586" y="167047"/>
                  </a:lnTo>
                  <a:lnTo>
                    <a:pt x="119304" y="218094"/>
                  </a:lnTo>
                  <a:lnTo>
                    <a:pt x="119304" y="232015"/>
                  </a:lnTo>
                  <a:lnTo>
                    <a:pt x="113030" y="227372"/>
                  </a:lnTo>
                  <a:lnTo>
                    <a:pt x="106747" y="232015"/>
                  </a:lnTo>
                  <a:lnTo>
                    <a:pt x="100465" y="227372"/>
                  </a:lnTo>
                  <a:lnTo>
                    <a:pt x="87909" y="227372"/>
                  </a:lnTo>
                  <a:lnTo>
                    <a:pt x="81626" y="269134"/>
                  </a:lnTo>
                  <a:lnTo>
                    <a:pt x="69071" y="269134"/>
                  </a:lnTo>
                  <a:lnTo>
                    <a:pt x="62787" y="232015"/>
                  </a:lnTo>
                  <a:lnTo>
                    <a:pt x="43950" y="232015"/>
                  </a:lnTo>
                  <a:lnTo>
                    <a:pt x="37677" y="283055"/>
                  </a:lnTo>
                  <a:lnTo>
                    <a:pt x="31394" y="310896"/>
                  </a:lnTo>
                  <a:lnTo>
                    <a:pt x="25112" y="301618"/>
                  </a:lnTo>
                  <a:lnTo>
                    <a:pt x="12555" y="301618"/>
                  </a:lnTo>
                  <a:lnTo>
                    <a:pt x="6273" y="259856"/>
                  </a:lnTo>
                  <a:lnTo>
                    <a:pt x="6273" y="213452"/>
                  </a:lnTo>
                  <a:lnTo>
                    <a:pt x="0" y="213452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" name="object 10"/>
            <p:cNvSpPr/>
            <p:nvPr/>
          </p:nvSpPr>
          <p:spPr>
            <a:xfrm>
              <a:off x="7138140" y="2459479"/>
              <a:ext cx="490220" cy="232410"/>
            </a:xfrm>
            <a:custGeom>
              <a:avLst/>
              <a:gdLst/>
              <a:ahLst/>
              <a:cxnLst/>
              <a:rect l="l" t="t" r="r" b="b"/>
              <a:pathLst>
                <a:path w="490220" h="232410">
                  <a:moveTo>
                    <a:pt x="489797" y="51040"/>
                  </a:moveTo>
                  <a:lnTo>
                    <a:pt x="483514" y="83524"/>
                  </a:lnTo>
                  <a:lnTo>
                    <a:pt x="464675" y="83524"/>
                  </a:lnTo>
                  <a:lnTo>
                    <a:pt x="458393" y="92801"/>
                  </a:lnTo>
                  <a:lnTo>
                    <a:pt x="452119" y="92801"/>
                  </a:lnTo>
                  <a:lnTo>
                    <a:pt x="445838" y="106722"/>
                  </a:lnTo>
                  <a:lnTo>
                    <a:pt x="420716" y="106722"/>
                  </a:lnTo>
                  <a:lnTo>
                    <a:pt x="420716" y="60325"/>
                  </a:lnTo>
                  <a:lnTo>
                    <a:pt x="414443" y="23199"/>
                  </a:lnTo>
                  <a:lnTo>
                    <a:pt x="408160" y="32484"/>
                  </a:lnTo>
                  <a:lnTo>
                    <a:pt x="383040" y="32484"/>
                  </a:lnTo>
                  <a:lnTo>
                    <a:pt x="376766" y="0"/>
                  </a:lnTo>
                  <a:lnTo>
                    <a:pt x="357928" y="0"/>
                  </a:lnTo>
                  <a:lnTo>
                    <a:pt x="351646" y="4642"/>
                  </a:lnTo>
                  <a:lnTo>
                    <a:pt x="351646" y="37119"/>
                  </a:lnTo>
                  <a:lnTo>
                    <a:pt x="326525" y="37119"/>
                  </a:lnTo>
                  <a:lnTo>
                    <a:pt x="320251" y="51040"/>
                  </a:lnTo>
                  <a:lnTo>
                    <a:pt x="313968" y="46404"/>
                  </a:lnTo>
                  <a:lnTo>
                    <a:pt x="295131" y="46404"/>
                  </a:lnTo>
                  <a:lnTo>
                    <a:pt x="288848" y="41762"/>
                  </a:lnTo>
                  <a:lnTo>
                    <a:pt x="282574" y="23199"/>
                  </a:lnTo>
                  <a:lnTo>
                    <a:pt x="276291" y="46404"/>
                  </a:lnTo>
                  <a:lnTo>
                    <a:pt x="270009" y="97444"/>
                  </a:lnTo>
                  <a:lnTo>
                    <a:pt x="263737" y="143849"/>
                  </a:lnTo>
                  <a:lnTo>
                    <a:pt x="257454" y="143849"/>
                  </a:lnTo>
                  <a:lnTo>
                    <a:pt x="251172" y="106722"/>
                  </a:lnTo>
                  <a:lnTo>
                    <a:pt x="244898" y="106722"/>
                  </a:lnTo>
                  <a:lnTo>
                    <a:pt x="238616" y="102086"/>
                  </a:lnTo>
                  <a:lnTo>
                    <a:pt x="232333" y="51040"/>
                  </a:lnTo>
                  <a:lnTo>
                    <a:pt x="219777" y="51040"/>
                  </a:lnTo>
                  <a:lnTo>
                    <a:pt x="213494" y="69603"/>
                  </a:lnTo>
                  <a:lnTo>
                    <a:pt x="207222" y="111365"/>
                  </a:lnTo>
                  <a:lnTo>
                    <a:pt x="200939" y="162405"/>
                  </a:lnTo>
                  <a:lnTo>
                    <a:pt x="194657" y="157770"/>
                  </a:lnTo>
                  <a:lnTo>
                    <a:pt x="194657" y="162405"/>
                  </a:lnTo>
                  <a:lnTo>
                    <a:pt x="188383" y="157770"/>
                  </a:lnTo>
                  <a:lnTo>
                    <a:pt x="182100" y="106722"/>
                  </a:lnTo>
                  <a:lnTo>
                    <a:pt x="169544" y="106722"/>
                  </a:lnTo>
                  <a:lnTo>
                    <a:pt x="163263" y="129928"/>
                  </a:lnTo>
                  <a:lnTo>
                    <a:pt x="156980" y="92801"/>
                  </a:lnTo>
                  <a:lnTo>
                    <a:pt x="150706" y="92801"/>
                  </a:lnTo>
                  <a:lnTo>
                    <a:pt x="150706" y="102086"/>
                  </a:lnTo>
                  <a:lnTo>
                    <a:pt x="138140" y="102086"/>
                  </a:lnTo>
                  <a:lnTo>
                    <a:pt x="131868" y="97444"/>
                  </a:lnTo>
                  <a:lnTo>
                    <a:pt x="125585" y="97444"/>
                  </a:lnTo>
                  <a:lnTo>
                    <a:pt x="125585" y="129928"/>
                  </a:lnTo>
                  <a:lnTo>
                    <a:pt x="119303" y="148484"/>
                  </a:lnTo>
                  <a:lnTo>
                    <a:pt x="113030" y="148484"/>
                  </a:lnTo>
                  <a:lnTo>
                    <a:pt x="106747" y="153127"/>
                  </a:lnTo>
                  <a:lnTo>
                    <a:pt x="100465" y="162405"/>
                  </a:lnTo>
                  <a:lnTo>
                    <a:pt x="94191" y="157770"/>
                  </a:lnTo>
                  <a:lnTo>
                    <a:pt x="87909" y="157770"/>
                  </a:lnTo>
                  <a:lnTo>
                    <a:pt x="81626" y="167048"/>
                  </a:lnTo>
                  <a:lnTo>
                    <a:pt x="69071" y="167048"/>
                  </a:lnTo>
                  <a:lnTo>
                    <a:pt x="62788" y="208809"/>
                  </a:lnTo>
                  <a:lnTo>
                    <a:pt x="56515" y="199531"/>
                  </a:lnTo>
                  <a:lnTo>
                    <a:pt x="50232" y="199531"/>
                  </a:lnTo>
                  <a:lnTo>
                    <a:pt x="43950" y="194888"/>
                  </a:lnTo>
                  <a:lnTo>
                    <a:pt x="37676" y="190246"/>
                  </a:lnTo>
                  <a:lnTo>
                    <a:pt x="18838" y="190246"/>
                  </a:lnTo>
                  <a:lnTo>
                    <a:pt x="12556" y="218087"/>
                  </a:lnTo>
                  <a:lnTo>
                    <a:pt x="6273" y="222730"/>
                  </a:lnTo>
                  <a:lnTo>
                    <a:pt x="0" y="232008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" name="object 11"/>
            <p:cNvSpPr/>
            <p:nvPr/>
          </p:nvSpPr>
          <p:spPr>
            <a:xfrm>
              <a:off x="7627937" y="2491962"/>
              <a:ext cx="496570" cy="301625"/>
            </a:xfrm>
            <a:custGeom>
              <a:avLst/>
              <a:gdLst/>
              <a:ahLst/>
              <a:cxnLst/>
              <a:rect l="l" t="t" r="r" b="b"/>
              <a:pathLst>
                <a:path w="496570" h="301625">
                  <a:moveTo>
                    <a:pt x="496069" y="199524"/>
                  </a:moveTo>
                  <a:lnTo>
                    <a:pt x="489796" y="194888"/>
                  </a:lnTo>
                  <a:lnTo>
                    <a:pt x="483512" y="190246"/>
                  </a:lnTo>
                  <a:lnTo>
                    <a:pt x="477231" y="241286"/>
                  </a:lnTo>
                  <a:lnTo>
                    <a:pt x="470958" y="273769"/>
                  </a:lnTo>
                  <a:lnTo>
                    <a:pt x="470958" y="245929"/>
                  </a:lnTo>
                  <a:lnTo>
                    <a:pt x="458393" y="245929"/>
                  </a:lnTo>
                  <a:lnTo>
                    <a:pt x="452119" y="296969"/>
                  </a:lnTo>
                  <a:lnTo>
                    <a:pt x="445837" y="301611"/>
                  </a:lnTo>
                  <a:lnTo>
                    <a:pt x="445837" y="255206"/>
                  </a:lnTo>
                  <a:lnTo>
                    <a:pt x="439555" y="204167"/>
                  </a:lnTo>
                  <a:lnTo>
                    <a:pt x="408161" y="204167"/>
                  </a:lnTo>
                  <a:lnTo>
                    <a:pt x="401878" y="199524"/>
                  </a:lnTo>
                  <a:lnTo>
                    <a:pt x="401878" y="148484"/>
                  </a:lnTo>
                  <a:lnTo>
                    <a:pt x="395604" y="157762"/>
                  </a:lnTo>
                  <a:lnTo>
                    <a:pt x="389321" y="208809"/>
                  </a:lnTo>
                  <a:lnTo>
                    <a:pt x="383039" y="208809"/>
                  </a:lnTo>
                  <a:lnTo>
                    <a:pt x="383039" y="213445"/>
                  </a:lnTo>
                  <a:lnTo>
                    <a:pt x="376766" y="213445"/>
                  </a:lnTo>
                  <a:lnTo>
                    <a:pt x="370484" y="218087"/>
                  </a:lnTo>
                  <a:lnTo>
                    <a:pt x="364201" y="167047"/>
                  </a:lnTo>
                  <a:lnTo>
                    <a:pt x="339090" y="167047"/>
                  </a:lnTo>
                  <a:lnTo>
                    <a:pt x="339090" y="129921"/>
                  </a:lnTo>
                  <a:lnTo>
                    <a:pt x="332807" y="129921"/>
                  </a:lnTo>
                  <a:lnTo>
                    <a:pt x="326525" y="120643"/>
                  </a:lnTo>
                  <a:lnTo>
                    <a:pt x="320251" y="120643"/>
                  </a:lnTo>
                  <a:lnTo>
                    <a:pt x="313968" y="116000"/>
                  </a:lnTo>
                  <a:lnTo>
                    <a:pt x="313968" y="125285"/>
                  </a:lnTo>
                  <a:lnTo>
                    <a:pt x="307686" y="134564"/>
                  </a:lnTo>
                  <a:lnTo>
                    <a:pt x="301412" y="143842"/>
                  </a:lnTo>
                  <a:lnTo>
                    <a:pt x="288847" y="143842"/>
                  </a:lnTo>
                  <a:lnTo>
                    <a:pt x="288847" y="148484"/>
                  </a:lnTo>
                  <a:lnTo>
                    <a:pt x="282574" y="148484"/>
                  </a:lnTo>
                  <a:lnTo>
                    <a:pt x="276292" y="116000"/>
                  </a:lnTo>
                  <a:lnTo>
                    <a:pt x="270010" y="111365"/>
                  </a:lnTo>
                  <a:lnTo>
                    <a:pt x="270010" y="162404"/>
                  </a:lnTo>
                  <a:lnTo>
                    <a:pt x="263736" y="167047"/>
                  </a:lnTo>
                  <a:lnTo>
                    <a:pt x="251171" y="167047"/>
                  </a:lnTo>
                  <a:lnTo>
                    <a:pt x="244898" y="162404"/>
                  </a:lnTo>
                  <a:lnTo>
                    <a:pt x="244898" y="111365"/>
                  </a:lnTo>
                  <a:lnTo>
                    <a:pt x="238616" y="64960"/>
                  </a:lnTo>
                  <a:lnTo>
                    <a:pt x="232333" y="64960"/>
                  </a:lnTo>
                  <a:lnTo>
                    <a:pt x="226059" y="60317"/>
                  </a:lnTo>
                  <a:lnTo>
                    <a:pt x="219777" y="60317"/>
                  </a:lnTo>
                  <a:lnTo>
                    <a:pt x="213494" y="55683"/>
                  </a:lnTo>
                  <a:lnTo>
                    <a:pt x="207221" y="51040"/>
                  </a:lnTo>
                  <a:lnTo>
                    <a:pt x="200938" y="46398"/>
                  </a:lnTo>
                  <a:lnTo>
                    <a:pt x="200938" y="78881"/>
                  </a:lnTo>
                  <a:lnTo>
                    <a:pt x="194656" y="92801"/>
                  </a:lnTo>
                  <a:lnTo>
                    <a:pt x="188383" y="92801"/>
                  </a:lnTo>
                  <a:lnTo>
                    <a:pt x="182100" y="55683"/>
                  </a:lnTo>
                  <a:lnTo>
                    <a:pt x="175818" y="55683"/>
                  </a:lnTo>
                  <a:lnTo>
                    <a:pt x="175818" y="64960"/>
                  </a:lnTo>
                  <a:lnTo>
                    <a:pt x="169544" y="116000"/>
                  </a:lnTo>
                  <a:lnTo>
                    <a:pt x="150706" y="116000"/>
                  </a:lnTo>
                  <a:lnTo>
                    <a:pt x="144424" y="88159"/>
                  </a:lnTo>
                  <a:lnTo>
                    <a:pt x="131868" y="88159"/>
                  </a:lnTo>
                  <a:lnTo>
                    <a:pt x="131868" y="92801"/>
                  </a:lnTo>
                  <a:lnTo>
                    <a:pt x="125585" y="51040"/>
                  </a:lnTo>
                  <a:lnTo>
                    <a:pt x="119302" y="51040"/>
                  </a:lnTo>
                  <a:lnTo>
                    <a:pt x="113029" y="41762"/>
                  </a:lnTo>
                  <a:lnTo>
                    <a:pt x="94191" y="41762"/>
                  </a:lnTo>
                  <a:lnTo>
                    <a:pt x="87909" y="46398"/>
                  </a:lnTo>
                  <a:lnTo>
                    <a:pt x="81626" y="46398"/>
                  </a:lnTo>
                  <a:lnTo>
                    <a:pt x="75352" y="18556"/>
                  </a:lnTo>
                  <a:lnTo>
                    <a:pt x="69069" y="32477"/>
                  </a:lnTo>
                  <a:lnTo>
                    <a:pt x="62787" y="37119"/>
                  </a:lnTo>
                  <a:lnTo>
                    <a:pt x="62787" y="41762"/>
                  </a:lnTo>
                  <a:lnTo>
                    <a:pt x="50232" y="41762"/>
                  </a:lnTo>
                  <a:lnTo>
                    <a:pt x="43950" y="0"/>
                  </a:lnTo>
                  <a:lnTo>
                    <a:pt x="43950" y="4635"/>
                  </a:lnTo>
                  <a:lnTo>
                    <a:pt x="37676" y="37119"/>
                  </a:lnTo>
                  <a:lnTo>
                    <a:pt x="31393" y="0"/>
                  </a:lnTo>
                  <a:lnTo>
                    <a:pt x="25111" y="9278"/>
                  </a:lnTo>
                  <a:lnTo>
                    <a:pt x="18837" y="13920"/>
                  </a:lnTo>
                  <a:lnTo>
                    <a:pt x="12555" y="13920"/>
                  </a:lnTo>
                  <a:lnTo>
                    <a:pt x="6272" y="18556"/>
                  </a:lnTo>
                  <a:lnTo>
                    <a:pt x="0" y="18556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" name="object 12"/>
            <p:cNvSpPr/>
            <p:nvPr/>
          </p:nvSpPr>
          <p:spPr>
            <a:xfrm>
              <a:off x="8124007" y="2691488"/>
              <a:ext cx="175895" cy="403860"/>
            </a:xfrm>
            <a:custGeom>
              <a:avLst/>
              <a:gdLst/>
              <a:ahLst/>
              <a:cxnLst/>
              <a:rect l="l" t="t" r="r" b="b"/>
              <a:pathLst>
                <a:path w="175895" h="403860">
                  <a:moveTo>
                    <a:pt x="175828" y="403698"/>
                  </a:moveTo>
                  <a:lnTo>
                    <a:pt x="175828" y="357300"/>
                  </a:lnTo>
                  <a:lnTo>
                    <a:pt x="163271" y="357300"/>
                  </a:lnTo>
                  <a:lnTo>
                    <a:pt x="156989" y="306254"/>
                  </a:lnTo>
                  <a:lnTo>
                    <a:pt x="138151" y="306254"/>
                  </a:lnTo>
                  <a:lnTo>
                    <a:pt x="131868" y="283055"/>
                  </a:lnTo>
                  <a:lnTo>
                    <a:pt x="125595" y="306254"/>
                  </a:lnTo>
                  <a:lnTo>
                    <a:pt x="119312" y="306254"/>
                  </a:lnTo>
                  <a:lnTo>
                    <a:pt x="113029" y="315539"/>
                  </a:lnTo>
                  <a:lnTo>
                    <a:pt x="113029" y="273776"/>
                  </a:lnTo>
                  <a:lnTo>
                    <a:pt x="106757" y="250570"/>
                  </a:lnTo>
                  <a:lnTo>
                    <a:pt x="100474" y="232015"/>
                  </a:lnTo>
                  <a:lnTo>
                    <a:pt x="87918" y="232015"/>
                  </a:lnTo>
                  <a:lnTo>
                    <a:pt x="87918" y="227372"/>
                  </a:lnTo>
                  <a:lnTo>
                    <a:pt x="81635" y="227372"/>
                  </a:lnTo>
                  <a:lnTo>
                    <a:pt x="75351" y="190253"/>
                  </a:lnTo>
                  <a:lnTo>
                    <a:pt x="62797" y="190253"/>
                  </a:lnTo>
                  <a:lnTo>
                    <a:pt x="56514" y="157769"/>
                  </a:lnTo>
                  <a:lnTo>
                    <a:pt x="50241" y="106729"/>
                  </a:lnTo>
                  <a:lnTo>
                    <a:pt x="43957" y="60324"/>
                  </a:lnTo>
                  <a:lnTo>
                    <a:pt x="25120" y="60324"/>
                  </a:lnTo>
                  <a:lnTo>
                    <a:pt x="18838" y="37126"/>
                  </a:lnTo>
                  <a:lnTo>
                    <a:pt x="18838" y="4642"/>
                  </a:lnTo>
                  <a:lnTo>
                    <a:pt x="12564" y="4642"/>
                  </a:lnTo>
                  <a:lnTo>
                    <a:pt x="6282" y="0"/>
                  </a:lnTo>
                  <a:lnTo>
                    <a:pt x="0" y="0"/>
                  </a:lnTo>
                </a:path>
              </a:pathLst>
            </a:custGeom>
            <a:ln w="9698">
              <a:solidFill>
                <a:srgbClr val="FF93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" name="object 13"/>
            <p:cNvSpPr/>
            <p:nvPr/>
          </p:nvSpPr>
          <p:spPr>
            <a:xfrm>
              <a:off x="8969433" y="1327268"/>
              <a:ext cx="0" cy="3016250"/>
            </a:xfrm>
            <a:custGeom>
              <a:avLst/>
              <a:gdLst/>
              <a:ahLst/>
              <a:cxnLst/>
              <a:rect l="l" t="t" r="r" b="b"/>
              <a:pathLst>
                <a:path h="3016250">
                  <a:moveTo>
                    <a:pt x="0" y="0"/>
                  </a:moveTo>
                  <a:lnTo>
                    <a:pt x="0" y="301613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6" name="object 14"/>
            <p:cNvSpPr/>
            <p:nvPr/>
          </p:nvSpPr>
          <p:spPr>
            <a:xfrm>
              <a:off x="8875240" y="43434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" name="object 15"/>
            <p:cNvSpPr/>
            <p:nvPr/>
          </p:nvSpPr>
          <p:spPr>
            <a:xfrm>
              <a:off x="8875240" y="37401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" name="object 16"/>
            <p:cNvSpPr/>
            <p:nvPr/>
          </p:nvSpPr>
          <p:spPr>
            <a:xfrm>
              <a:off x="8875240" y="31369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" name="object 17"/>
            <p:cNvSpPr/>
            <p:nvPr/>
          </p:nvSpPr>
          <p:spPr>
            <a:xfrm>
              <a:off x="8875240" y="25337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" name="object 18"/>
            <p:cNvSpPr/>
            <p:nvPr/>
          </p:nvSpPr>
          <p:spPr>
            <a:xfrm>
              <a:off x="8875240" y="193049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1" name="object 19"/>
            <p:cNvSpPr/>
            <p:nvPr/>
          </p:nvSpPr>
          <p:spPr>
            <a:xfrm>
              <a:off x="8875240" y="132726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5">
                  <a:moveTo>
                    <a:pt x="0" y="0"/>
                  </a:moveTo>
                  <a:lnTo>
                    <a:pt x="94192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2" name="object 20"/>
            <p:cNvSpPr/>
            <p:nvPr/>
          </p:nvSpPr>
          <p:spPr>
            <a:xfrm>
              <a:off x="8925473" y="428308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3" name="object 21"/>
            <p:cNvSpPr/>
            <p:nvPr/>
          </p:nvSpPr>
          <p:spPr>
            <a:xfrm>
              <a:off x="8925473" y="422275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4" name="object 22"/>
            <p:cNvSpPr/>
            <p:nvPr/>
          </p:nvSpPr>
          <p:spPr>
            <a:xfrm>
              <a:off x="8925473" y="416243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5" name="object 23"/>
            <p:cNvSpPr/>
            <p:nvPr/>
          </p:nvSpPr>
          <p:spPr>
            <a:xfrm>
              <a:off x="8925473" y="410211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6" name="object 24"/>
            <p:cNvSpPr/>
            <p:nvPr/>
          </p:nvSpPr>
          <p:spPr>
            <a:xfrm>
              <a:off x="8925473" y="404178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7" name="object 25"/>
            <p:cNvSpPr/>
            <p:nvPr/>
          </p:nvSpPr>
          <p:spPr>
            <a:xfrm>
              <a:off x="8925473" y="39814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8" name="object 26"/>
            <p:cNvSpPr/>
            <p:nvPr/>
          </p:nvSpPr>
          <p:spPr>
            <a:xfrm>
              <a:off x="8925473" y="392114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9" name="object 27"/>
            <p:cNvSpPr/>
            <p:nvPr/>
          </p:nvSpPr>
          <p:spPr>
            <a:xfrm>
              <a:off x="8925473" y="386082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0" name="object 28"/>
            <p:cNvSpPr/>
            <p:nvPr/>
          </p:nvSpPr>
          <p:spPr>
            <a:xfrm>
              <a:off x="8925473" y="380049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1" name="object 29"/>
            <p:cNvSpPr/>
            <p:nvPr/>
          </p:nvSpPr>
          <p:spPr>
            <a:xfrm>
              <a:off x="8925473" y="367985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2" name="object 30"/>
            <p:cNvSpPr/>
            <p:nvPr/>
          </p:nvSpPr>
          <p:spPr>
            <a:xfrm>
              <a:off x="8925473" y="361953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3" name="object 31"/>
            <p:cNvSpPr/>
            <p:nvPr/>
          </p:nvSpPr>
          <p:spPr>
            <a:xfrm>
              <a:off x="8925473" y="355920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4" name="object 32"/>
            <p:cNvSpPr/>
            <p:nvPr/>
          </p:nvSpPr>
          <p:spPr>
            <a:xfrm>
              <a:off x="8925473" y="349888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5" name="object 33"/>
            <p:cNvSpPr/>
            <p:nvPr/>
          </p:nvSpPr>
          <p:spPr>
            <a:xfrm>
              <a:off x="8925473" y="343856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6" name="object 34"/>
            <p:cNvSpPr/>
            <p:nvPr/>
          </p:nvSpPr>
          <p:spPr>
            <a:xfrm>
              <a:off x="8925473" y="337824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7" name="object 35"/>
            <p:cNvSpPr/>
            <p:nvPr/>
          </p:nvSpPr>
          <p:spPr>
            <a:xfrm>
              <a:off x="8925473" y="331791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8" name="object 36"/>
            <p:cNvSpPr/>
            <p:nvPr/>
          </p:nvSpPr>
          <p:spPr>
            <a:xfrm>
              <a:off x="8925473" y="325759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9" name="object 37"/>
            <p:cNvSpPr/>
            <p:nvPr/>
          </p:nvSpPr>
          <p:spPr>
            <a:xfrm>
              <a:off x="8925473" y="319727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0" name="object 38"/>
            <p:cNvSpPr/>
            <p:nvPr/>
          </p:nvSpPr>
          <p:spPr>
            <a:xfrm>
              <a:off x="8925473" y="307663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1" name="object 39"/>
            <p:cNvSpPr/>
            <p:nvPr/>
          </p:nvSpPr>
          <p:spPr>
            <a:xfrm>
              <a:off x="8925473" y="301630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2" name="object 40"/>
            <p:cNvSpPr/>
            <p:nvPr/>
          </p:nvSpPr>
          <p:spPr>
            <a:xfrm>
              <a:off x="8925473" y="295597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3" name="object 41"/>
            <p:cNvSpPr/>
            <p:nvPr/>
          </p:nvSpPr>
          <p:spPr>
            <a:xfrm>
              <a:off x="8925473" y="289566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4" name="object 42"/>
            <p:cNvSpPr/>
            <p:nvPr/>
          </p:nvSpPr>
          <p:spPr>
            <a:xfrm>
              <a:off x="8925473" y="283533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5" name="object 43"/>
            <p:cNvSpPr/>
            <p:nvPr/>
          </p:nvSpPr>
          <p:spPr>
            <a:xfrm>
              <a:off x="8925473" y="277501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6" name="object 44"/>
            <p:cNvSpPr/>
            <p:nvPr/>
          </p:nvSpPr>
          <p:spPr>
            <a:xfrm>
              <a:off x="8925473" y="271469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7" name="object 45"/>
            <p:cNvSpPr/>
            <p:nvPr/>
          </p:nvSpPr>
          <p:spPr>
            <a:xfrm>
              <a:off x="8925473" y="265436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8" name="object 46"/>
            <p:cNvSpPr/>
            <p:nvPr/>
          </p:nvSpPr>
          <p:spPr>
            <a:xfrm>
              <a:off x="8925473" y="259404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49" name="object 47"/>
            <p:cNvSpPr/>
            <p:nvPr/>
          </p:nvSpPr>
          <p:spPr>
            <a:xfrm>
              <a:off x="8925473" y="247340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0" name="object 48"/>
            <p:cNvSpPr/>
            <p:nvPr/>
          </p:nvSpPr>
          <p:spPr>
            <a:xfrm>
              <a:off x="8925473" y="241307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1" name="object 49"/>
            <p:cNvSpPr/>
            <p:nvPr/>
          </p:nvSpPr>
          <p:spPr>
            <a:xfrm>
              <a:off x="8925473" y="235275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2" name="object 50"/>
            <p:cNvSpPr/>
            <p:nvPr/>
          </p:nvSpPr>
          <p:spPr>
            <a:xfrm>
              <a:off x="8925473" y="229243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3" name="object 51"/>
            <p:cNvSpPr/>
            <p:nvPr/>
          </p:nvSpPr>
          <p:spPr>
            <a:xfrm>
              <a:off x="8925473" y="223210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4" name="object 52"/>
            <p:cNvSpPr/>
            <p:nvPr/>
          </p:nvSpPr>
          <p:spPr>
            <a:xfrm>
              <a:off x="8925473" y="217178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5" name="object 53"/>
            <p:cNvSpPr/>
            <p:nvPr/>
          </p:nvSpPr>
          <p:spPr>
            <a:xfrm>
              <a:off x="8925473" y="21114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6" name="object 54"/>
            <p:cNvSpPr/>
            <p:nvPr/>
          </p:nvSpPr>
          <p:spPr>
            <a:xfrm>
              <a:off x="8925473" y="205113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7" name="object 55"/>
            <p:cNvSpPr/>
            <p:nvPr/>
          </p:nvSpPr>
          <p:spPr>
            <a:xfrm>
              <a:off x="8925473" y="199082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8" name="object 56"/>
            <p:cNvSpPr/>
            <p:nvPr/>
          </p:nvSpPr>
          <p:spPr>
            <a:xfrm>
              <a:off x="8925473" y="187017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9" name="object 57"/>
            <p:cNvSpPr/>
            <p:nvPr/>
          </p:nvSpPr>
          <p:spPr>
            <a:xfrm>
              <a:off x="8925473" y="180985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0" name="object 58"/>
            <p:cNvSpPr/>
            <p:nvPr/>
          </p:nvSpPr>
          <p:spPr>
            <a:xfrm>
              <a:off x="8925473" y="174952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1" name="object 59"/>
            <p:cNvSpPr/>
            <p:nvPr/>
          </p:nvSpPr>
          <p:spPr>
            <a:xfrm>
              <a:off x="8925473" y="168920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2" name="object 60"/>
            <p:cNvSpPr/>
            <p:nvPr/>
          </p:nvSpPr>
          <p:spPr>
            <a:xfrm>
              <a:off x="8925473" y="162888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3" name="object 61"/>
            <p:cNvSpPr/>
            <p:nvPr/>
          </p:nvSpPr>
          <p:spPr>
            <a:xfrm>
              <a:off x="8925473" y="15685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4" name="object 62"/>
            <p:cNvSpPr/>
            <p:nvPr/>
          </p:nvSpPr>
          <p:spPr>
            <a:xfrm>
              <a:off x="8925473" y="150823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5" name="object 63"/>
            <p:cNvSpPr/>
            <p:nvPr/>
          </p:nvSpPr>
          <p:spPr>
            <a:xfrm>
              <a:off x="8925473" y="144791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6" name="object 64"/>
            <p:cNvSpPr/>
            <p:nvPr/>
          </p:nvSpPr>
          <p:spPr>
            <a:xfrm>
              <a:off x="8925473" y="138758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58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7" name="object 65"/>
            <p:cNvSpPr/>
            <p:nvPr/>
          </p:nvSpPr>
          <p:spPr>
            <a:xfrm>
              <a:off x="4168832" y="1327268"/>
              <a:ext cx="0" cy="3016250"/>
            </a:xfrm>
            <a:custGeom>
              <a:avLst/>
              <a:gdLst/>
              <a:ahLst/>
              <a:cxnLst/>
              <a:rect l="l" t="t" r="r" b="b"/>
              <a:pathLst>
                <a:path h="3016250">
                  <a:moveTo>
                    <a:pt x="0" y="0"/>
                  </a:moveTo>
                  <a:lnTo>
                    <a:pt x="0" y="301613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8" name="object 66"/>
            <p:cNvSpPr/>
            <p:nvPr/>
          </p:nvSpPr>
          <p:spPr>
            <a:xfrm>
              <a:off x="4168832" y="4343400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9" name="object 67"/>
            <p:cNvSpPr/>
            <p:nvPr/>
          </p:nvSpPr>
          <p:spPr>
            <a:xfrm>
              <a:off x="4168832" y="374017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0" name="object 68"/>
            <p:cNvSpPr/>
            <p:nvPr/>
          </p:nvSpPr>
          <p:spPr>
            <a:xfrm>
              <a:off x="4168832" y="313694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1" name="object 69"/>
            <p:cNvSpPr/>
            <p:nvPr/>
          </p:nvSpPr>
          <p:spPr>
            <a:xfrm>
              <a:off x="4168832" y="2533724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2" name="object 70"/>
            <p:cNvSpPr/>
            <p:nvPr/>
          </p:nvSpPr>
          <p:spPr>
            <a:xfrm>
              <a:off x="4168832" y="193049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3" name="object 71"/>
            <p:cNvSpPr/>
            <p:nvPr/>
          </p:nvSpPr>
          <p:spPr>
            <a:xfrm>
              <a:off x="4168832" y="1327268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9419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4" name="object 72"/>
            <p:cNvSpPr/>
            <p:nvPr/>
          </p:nvSpPr>
          <p:spPr>
            <a:xfrm>
              <a:off x="4168832" y="428308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5" name="object 73"/>
            <p:cNvSpPr/>
            <p:nvPr/>
          </p:nvSpPr>
          <p:spPr>
            <a:xfrm>
              <a:off x="4168832" y="422275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6" name="object 74"/>
            <p:cNvSpPr/>
            <p:nvPr/>
          </p:nvSpPr>
          <p:spPr>
            <a:xfrm>
              <a:off x="4168832" y="416243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7" name="object 75"/>
            <p:cNvSpPr/>
            <p:nvPr/>
          </p:nvSpPr>
          <p:spPr>
            <a:xfrm>
              <a:off x="4168832" y="410211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8" name="object 76"/>
            <p:cNvSpPr/>
            <p:nvPr/>
          </p:nvSpPr>
          <p:spPr>
            <a:xfrm>
              <a:off x="4168832" y="404178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9" name="object 77"/>
            <p:cNvSpPr/>
            <p:nvPr/>
          </p:nvSpPr>
          <p:spPr>
            <a:xfrm>
              <a:off x="4168832" y="39814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0" name="object 78"/>
            <p:cNvSpPr/>
            <p:nvPr/>
          </p:nvSpPr>
          <p:spPr>
            <a:xfrm>
              <a:off x="4168832" y="392114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1" name="object 79"/>
            <p:cNvSpPr/>
            <p:nvPr/>
          </p:nvSpPr>
          <p:spPr>
            <a:xfrm>
              <a:off x="4168832" y="386082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2" name="object 80"/>
            <p:cNvSpPr/>
            <p:nvPr/>
          </p:nvSpPr>
          <p:spPr>
            <a:xfrm>
              <a:off x="4168832" y="380049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3" name="object 81"/>
            <p:cNvSpPr/>
            <p:nvPr/>
          </p:nvSpPr>
          <p:spPr>
            <a:xfrm>
              <a:off x="4168832" y="367985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4" name="object 82"/>
            <p:cNvSpPr/>
            <p:nvPr/>
          </p:nvSpPr>
          <p:spPr>
            <a:xfrm>
              <a:off x="4168832" y="361953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5" name="object 83"/>
            <p:cNvSpPr/>
            <p:nvPr/>
          </p:nvSpPr>
          <p:spPr>
            <a:xfrm>
              <a:off x="4168832" y="355920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6" name="object 84"/>
            <p:cNvSpPr/>
            <p:nvPr/>
          </p:nvSpPr>
          <p:spPr>
            <a:xfrm>
              <a:off x="4168832" y="349888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7" name="object 85"/>
            <p:cNvSpPr/>
            <p:nvPr/>
          </p:nvSpPr>
          <p:spPr>
            <a:xfrm>
              <a:off x="4168832" y="343856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8" name="object 86"/>
            <p:cNvSpPr/>
            <p:nvPr/>
          </p:nvSpPr>
          <p:spPr>
            <a:xfrm>
              <a:off x="4168832" y="337824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9" name="object 87"/>
            <p:cNvSpPr/>
            <p:nvPr/>
          </p:nvSpPr>
          <p:spPr>
            <a:xfrm>
              <a:off x="4168832" y="331791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0" name="object 88"/>
            <p:cNvSpPr/>
            <p:nvPr/>
          </p:nvSpPr>
          <p:spPr>
            <a:xfrm>
              <a:off x="4168832" y="325759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1" name="object 89"/>
            <p:cNvSpPr/>
            <p:nvPr/>
          </p:nvSpPr>
          <p:spPr>
            <a:xfrm>
              <a:off x="4168832" y="319727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2" name="object 90"/>
            <p:cNvSpPr/>
            <p:nvPr/>
          </p:nvSpPr>
          <p:spPr>
            <a:xfrm>
              <a:off x="4168832" y="307663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3" name="object 91"/>
            <p:cNvSpPr/>
            <p:nvPr/>
          </p:nvSpPr>
          <p:spPr>
            <a:xfrm>
              <a:off x="4168832" y="301630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4" name="object 92"/>
            <p:cNvSpPr/>
            <p:nvPr/>
          </p:nvSpPr>
          <p:spPr>
            <a:xfrm>
              <a:off x="4168832" y="295597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5" name="object 93"/>
            <p:cNvSpPr/>
            <p:nvPr/>
          </p:nvSpPr>
          <p:spPr>
            <a:xfrm>
              <a:off x="4168832" y="289566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6" name="object 94"/>
            <p:cNvSpPr/>
            <p:nvPr/>
          </p:nvSpPr>
          <p:spPr>
            <a:xfrm>
              <a:off x="4168832" y="283533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7" name="object 95"/>
            <p:cNvSpPr/>
            <p:nvPr/>
          </p:nvSpPr>
          <p:spPr>
            <a:xfrm>
              <a:off x="4168832" y="277501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8" name="object 96"/>
            <p:cNvSpPr/>
            <p:nvPr/>
          </p:nvSpPr>
          <p:spPr>
            <a:xfrm>
              <a:off x="4168832" y="271469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99" name="object 97"/>
            <p:cNvSpPr/>
            <p:nvPr/>
          </p:nvSpPr>
          <p:spPr>
            <a:xfrm>
              <a:off x="4168832" y="265436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0" name="object 98"/>
            <p:cNvSpPr/>
            <p:nvPr/>
          </p:nvSpPr>
          <p:spPr>
            <a:xfrm>
              <a:off x="4168832" y="259404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1" name="object 99"/>
            <p:cNvSpPr/>
            <p:nvPr/>
          </p:nvSpPr>
          <p:spPr>
            <a:xfrm>
              <a:off x="4168832" y="247340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2" name="object 100"/>
            <p:cNvSpPr/>
            <p:nvPr/>
          </p:nvSpPr>
          <p:spPr>
            <a:xfrm>
              <a:off x="4168832" y="241307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3" name="object 101"/>
            <p:cNvSpPr/>
            <p:nvPr/>
          </p:nvSpPr>
          <p:spPr>
            <a:xfrm>
              <a:off x="4168832" y="235275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4" name="object 102"/>
            <p:cNvSpPr/>
            <p:nvPr/>
          </p:nvSpPr>
          <p:spPr>
            <a:xfrm>
              <a:off x="4168832" y="229243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5" name="object 103"/>
            <p:cNvSpPr/>
            <p:nvPr/>
          </p:nvSpPr>
          <p:spPr>
            <a:xfrm>
              <a:off x="4168832" y="223210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6" name="object 104"/>
            <p:cNvSpPr/>
            <p:nvPr/>
          </p:nvSpPr>
          <p:spPr>
            <a:xfrm>
              <a:off x="4168832" y="217178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7" name="object 105"/>
            <p:cNvSpPr/>
            <p:nvPr/>
          </p:nvSpPr>
          <p:spPr>
            <a:xfrm>
              <a:off x="4168832" y="21114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8" name="object 106"/>
            <p:cNvSpPr/>
            <p:nvPr/>
          </p:nvSpPr>
          <p:spPr>
            <a:xfrm>
              <a:off x="4168832" y="205113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09" name="object 107"/>
            <p:cNvSpPr/>
            <p:nvPr/>
          </p:nvSpPr>
          <p:spPr>
            <a:xfrm>
              <a:off x="4168832" y="199082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0" name="object 108"/>
            <p:cNvSpPr/>
            <p:nvPr/>
          </p:nvSpPr>
          <p:spPr>
            <a:xfrm>
              <a:off x="4168832" y="187017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1" name="object 109"/>
            <p:cNvSpPr/>
            <p:nvPr/>
          </p:nvSpPr>
          <p:spPr>
            <a:xfrm>
              <a:off x="4168832" y="180985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2" name="object 110"/>
            <p:cNvSpPr/>
            <p:nvPr/>
          </p:nvSpPr>
          <p:spPr>
            <a:xfrm>
              <a:off x="4168832" y="174952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3" name="object 111"/>
            <p:cNvSpPr/>
            <p:nvPr/>
          </p:nvSpPr>
          <p:spPr>
            <a:xfrm>
              <a:off x="4168832" y="168920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4" name="object 112"/>
            <p:cNvSpPr/>
            <p:nvPr/>
          </p:nvSpPr>
          <p:spPr>
            <a:xfrm>
              <a:off x="4168832" y="162888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5" name="object 113"/>
            <p:cNvSpPr/>
            <p:nvPr/>
          </p:nvSpPr>
          <p:spPr>
            <a:xfrm>
              <a:off x="4168832" y="15685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6" name="object 114"/>
            <p:cNvSpPr/>
            <p:nvPr/>
          </p:nvSpPr>
          <p:spPr>
            <a:xfrm>
              <a:off x="4168832" y="150823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7" name="object 115"/>
            <p:cNvSpPr/>
            <p:nvPr/>
          </p:nvSpPr>
          <p:spPr>
            <a:xfrm>
              <a:off x="4168832" y="144791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8" name="object 116"/>
            <p:cNvSpPr/>
            <p:nvPr/>
          </p:nvSpPr>
          <p:spPr>
            <a:xfrm>
              <a:off x="4168832" y="138758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58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9" name="object 117"/>
            <p:cNvSpPr/>
            <p:nvPr/>
          </p:nvSpPr>
          <p:spPr>
            <a:xfrm>
              <a:off x="4168832" y="4343400"/>
              <a:ext cx="4791075" cy="0"/>
            </a:xfrm>
            <a:custGeom>
              <a:avLst/>
              <a:gdLst/>
              <a:ahLst/>
              <a:cxnLst/>
              <a:rect l="l" t="t" r="r" b="b"/>
              <a:pathLst>
                <a:path w="4791075">
                  <a:moveTo>
                    <a:pt x="4790902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0" name="object 118"/>
            <p:cNvSpPr/>
            <p:nvPr/>
          </p:nvSpPr>
          <p:spPr>
            <a:xfrm>
              <a:off x="4168832" y="1327268"/>
              <a:ext cx="4791075" cy="0"/>
            </a:xfrm>
            <a:custGeom>
              <a:avLst/>
              <a:gdLst/>
              <a:ahLst/>
              <a:cxnLst/>
              <a:rect l="l" t="t" r="r" b="b"/>
              <a:pathLst>
                <a:path w="4791075">
                  <a:moveTo>
                    <a:pt x="4790902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1" name="object 119"/>
            <p:cNvSpPr/>
            <p:nvPr/>
          </p:nvSpPr>
          <p:spPr>
            <a:xfrm>
              <a:off x="5373610" y="1327266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60323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2" name="object 120"/>
            <p:cNvSpPr/>
            <p:nvPr/>
          </p:nvSpPr>
          <p:spPr>
            <a:xfrm>
              <a:off x="6572990" y="1327266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60323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3" name="object 121"/>
            <p:cNvSpPr/>
            <p:nvPr/>
          </p:nvSpPr>
          <p:spPr>
            <a:xfrm>
              <a:off x="7772362" y="1327266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60323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4" name="object 122"/>
            <p:cNvSpPr/>
            <p:nvPr/>
          </p:nvSpPr>
          <p:spPr>
            <a:xfrm>
              <a:off x="4412865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5" name="object 123"/>
            <p:cNvSpPr/>
            <p:nvPr/>
          </p:nvSpPr>
          <p:spPr>
            <a:xfrm>
              <a:off x="512871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6" name="object 124"/>
            <p:cNvSpPr/>
            <p:nvPr/>
          </p:nvSpPr>
          <p:spPr>
            <a:xfrm>
              <a:off x="5612235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7" name="object 125"/>
            <p:cNvSpPr/>
            <p:nvPr/>
          </p:nvSpPr>
          <p:spPr>
            <a:xfrm>
              <a:off x="5850851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8" name="object 126"/>
            <p:cNvSpPr/>
            <p:nvPr/>
          </p:nvSpPr>
          <p:spPr>
            <a:xfrm>
              <a:off x="6089467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9" name="object 127"/>
            <p:cNvSpPr/>
            <p:nvPr/>
          </p:nvSpPr>
          <p:spPr>
            <a:xfrm>
              <a:off x="632809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0" name="object 128"/>
            <p:cNvSpPr/>
            <p:nvPr/>
          </p:nvSpPr>
          <p:spPr>
            <a:xfrm>
              <a:off x="6811606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1" name="object 129"/>
            <p:cNvSpPr/>
            <p:nvPr/>
          </p:nvSpPr>
          <p:spPr>
            <a:xfrm>
              <a:off x="705022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2" name="object 130"/>
            <p:cNvSpPr/>
            <p:nvPr/>
          </p:nvSpPr>
          <p:spPr>
            <a:xfrm>
              <a:off x="7288847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3" name="object 131"/>
            <p:cNvSpPr/>
            <p:nvPr/>
          </p:nvSpPr>
          <p:spPr>
            <a:xfrm>
              <a:off x="7527463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4" name="object 132"/>
            <p:cNvSpPr/>
            <p:nvPr/>
          </p:nvSpPr>
          <p:spPr>
            <a:xfrm>
              <a:off x="8010976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5" name="object 133"/>
            <p:cNvSpPr/>
            <p:nvPr/>
          </p:nvSpPr>
          <p:spPr>
            <a:xfrm>
              <a:off x="824960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6" name="object 134"/>
            <p:cNvSpPr/>
            <p:nvPr/>
          </p:nvSpPr>
          <p:spPr>
            <a:xfrm>
              <a:off x="8726833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7" name="object 135"/>
            <p:cNvSpPr/>
            <p:nvPr/>
          </p:nvSpPr>
          <p:spPr>
            <a:xfrm>
              <a:off x="8489632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8" name="object 136"/>
            <p:cNvSpPr/>
            <p:nvPr/>
          </p:nvSpPr>
          <p:spPr>
            <a:xfrm>
              <a:off x="8724814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9" name="object 137"/>
            <p:cNvSpPr/>
            <p:nvPr/>
          </p:nvSpPr>
          <p:spPr>
            <a:xfrm>
              <a:off x="4648046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0" name="object 138"/>
            <p:cNvSpPr/>
            <p:nvPr/>
          </p:nvSpPr>
          <p:spPr>
            <a:xfrm>
              <a:off x="4892924" y="1327266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19">
                  <a:moveTo>
                    <a:pt x="0" y="32482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1" name="object 139"/>
            <p:cNvSpPr/>
            <p:nvPr/>
          </p:nvSpPr>
          <p:spPr>
            <a:xfrm>
              <a:off x="5373610" y="4283083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0"/>
                  </a:moveTo>
                  <a:lnTo>
                    <a:pt x="0" y="60317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2" name="object 140"/>
            <p:cNvSpPr/>
            <p:nvPr/>
          </p:nvSpPr>
          <p:spPr>
            <a:xfrm>
              <a:off x="6572990" y="4283083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0"/>
                  </a:moveTo>
                  <a:lnTo>
                    <a:pt x="0" y="60317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3" name="object 141"/>
            <p:cNvSpPr/>
            <p:nvPr/>
          </p:nvSpPr>
          <p:spPr>
            <a:xfrm>
              <a:off x="7772362" y="4283083"/>
              <a:ext cx="0" cy="60325"/>
            </a:xfrm>
            <a:custGeom>
              <a:avLst/>
              <a:gdLst/>
              <a:ahLst/>
              <a:cxnLst/>
              <a:rect l="l" t="t" r="r" b="b"/>
              <a:pathLst>
                <a:path h="60325">
                  <a:moveTo>
                    <a:pt x="0" y="0"/>
                  </a:moveTo>
                  <a:lnTo>
                    <a:pt x="0" y="60317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4" name="object 142"/>
            <p:cNvSpPr/>
            <p:nvPr/>
          </p:nvSpPr>
          <p:spPr>
            <a:xfrm>
              <a:off x="4412865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5" name="object 143"/>
            <p:cNvSpPr/>
            <p:nvPr/>
          </p:nvSpPr>
          <p:spPr>
            <a:xfrm>
              <a:off x="4651481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6" name="object 144"/>
            <p:cNvSpPr/>
            <p:nvPr/>
          </p:nvSpPr>
          <p:spPr>
            <a:xfrm>
              <a:off x="4890096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7" name="object 145"/>
            <p:cNvSpPr/>
            <p:nvPr/>
          </p:nvSpPr>
          <p:spPr>
            <a:xfrm>
              <a:off x="512871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8" name="object 146"/>
            <p:cNvSpPr/>
            <p:nvPr/>
          </p:nvSpPr>
          <p:spPr>
            <a:xfrm>
              <a:off x="5612235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49" name="object 147"/>
            <p:cNvSpPr/>
            <p:nvPr/>
          </p:nvSpPr>
          <p:spPr>
            <a:xfrm>
              <a:off x="5850851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0" name="object 148"/>
            <p:cNvSpPr/>
            <p:nvPr/>
          </p:nvSpPr>
          <p:spPr>
            <a:xfrm>
              <a:off x="6089467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1" name="object 149"/>
            <p:cNvSpPr/>
            <p:nvPr/>
          </p:nvSpPr>
          <p:spPr>
            <a:xfrm>
              <a:off x="632809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2" name="object 150"/>
            <p:cNvSpPr/>
            <p:nvPr/>
          </p:nvSpPr>
          <p:spPr>
            <a:xfrm>
              <a:off x="6811606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3" name="object 151"/>
            <p:cNvSpPr/>
            <p:nvPr/>
          </p:nvSpPr>
          <p:spPr>
            <a:xfrm>
              <a:off x="705022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4" name="object 152"/>
            <p:cNvSpPr/>
            <p:nvPr/>
          </p:nvSpPr>
          <p:spPr>
            <a:xfrm>
              <a:off x="7288847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5" name="object 153"/>
            <p:cNvSpPr/>
            <p:nvPr/>
          </p:nvSpPr>
          <p:spPr>
            <a:xfrm>
              <a:off x="7527463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6" name="object 154"/>
            <p:cNvSpPr/>
            <p:nvPr/>
          </p:nvSpPr>
          <p:spPr>
            <a:xfrm>
              <a:off x="8010976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7" name="object 155"/>
            <p:cNvSpPr/>
            <p:nvPr/>
          </p:nvSpPr>
          <p:spPr>
            <a:xfrm>
              <a:off x="824960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8" name="object 156"/>
            <p:cNvSpPr/>
            <p:nvPr/>
          </p:nvSpPr>
          <p:spPr>
            <a:xfrm>
              <a:off x="8726833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59" name="object 157"/>
            <p:cNvSpPr/>
            <p:nvPr/>
          </p:nvSpPr>
          <p:spPr>
            <a:xfrm>
              <a:off x="8489632" y="4315558"/>
              <a:ext cx="0" cy="27939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841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60" name="object 158"/>
            <p:cNvSpPr/>
            <p:nvPr/>
          </p:nvSpPr>
          <p:spPr>
            <a:xfrm>
              <a:off x="5022544" y="1461623"/>
              <a:ext cx="3353220" cy="19075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61" name="object 159"/>
            <p:cNvSpPr txBox="1"/>
            <p:nvPr/>
          </p:nvSpPr>
          <p:spPr>
            <a:xfrm>
              <a:off x="4068848" y="5413800"/>
              <a:ext cx="365760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0.15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2" name="object 160"/>
            <p:cNvSpPr txBox="1"/>
            <p:nvPr/>
          </p:nvSpPr>
          <p:spPr>
            <a:xfrm>
              <a:off x="5196262" y="5411376"/>
              <a:ext cx="365760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0.20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3" name="object 161"/>
            <p:cNvSpPr txBox="1"/>
            <p:nvPr/>
          </p:nvSpPr>
          <p:spPr>
            <a:xfrm>
              <a:off x="7591713" y="5413800"/>
              <a:ext cx="365760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0.30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4" name="object 162"/>
            <p:cNvSpPr txBox="1"/>
            <p:nvPr/>
          </p:nvSpPr>
          <p:spPr>
            <a:xfrm>
              <a:off x="8748221" y="5413800"/>
              <a:ext cx="365760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0.35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5" name="object 163"/>
            <p:cNvSpPr txBox="1"/>
            <p:nvPr/>
          </p:nvSpPr>
          <p:spPr>
            <a:xfrm>
              <a:off x="3866803" y="1243098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5.0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6" name="object 164"/>
            <p:cNvSpPr txBox="1"/>
            <p:nvPr/>
          </p:nvSpPr>
          <p:spPr>
            <a:xfrm>
              <a:off x="3869227" y="1805593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4.0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7" name="object 165"/>
            <p:cNvSpPr txBox="1"/>
            <p:nvPr/>
          </p:nvSpPr>
          <p:spPr>
            <a:xfrm>
              <a:off x="3866803" y="2416578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3.0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8" name="object 166"/>
            <p:cNvSpPr txBox="1"/>
            <p:nvPr/>
          </p:nvSpPr>
          <p:spPr>
            <a:xfrm>
              <a:off x="3859529" y="3015442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2.0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9" name="object 167"/>
            <p:cNvSpPr txBox="1"/>
            <p:nvPr/>
          </p:nvSpPr>
          <p:spPr>
            <a:xfrm>
              <a:off x="3854679" y="3611878"/>
              <a:ext cx="268605" cy="2071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spc="10" dirty="0">
                  <a:latin typeface="Arial"/>
                  <a:cs typeface="Arial"/>
                </a:rPr>
                <a:t>1.0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70" name="object 168"/>
            <p:cNvSpPr txBox="1"/>
            <p:nvPr/>
          </p:nvSpPr>
          <p:spPr>
            <a:xfrm>
              <a:off x="6168504" y="5416227"/>
              <a:ext cx="870585" cy="5648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41275" algn="ctr">
                <a:lnSpc>
                  <a:spcPts val="1540"/>
                </a:lnSpc>
              </a:pPr>
              <a:r>
                <a:rPr sz="1100" spc="10" dirty="0">
                  <a:latin typeface="Arial"/>
                  <a:cs typeface="Arial"/>
                </a:rPr>
                <a:t>0.25</a:t>
              </a:r>
              <a:endParaRPr sz="1100">
                <a:latin typeface="Arial"/>
                <a:cs typeface="Arial"/>
              </a:endParaRPr>
            </a:p>
            <a:p>
              <a:pPr algn="ctr">
                <a:lnSpc>
                  <a:spcPts val="2080"/>
                </a:lnSpc>
              </a:pPr>
              <a:r>
                <a:rPr sz="1400" dirty="0">
                  <a:latin typeface="Arial"/>
                  <a:cs typeface="Arial"/>
                </a:rPr>
                <a:t>Time</a:t>
              </a:r>
              <a:r>
                <a:rPr sz="1400" spc="-85" dirty="0">
                  <a:latin typeface="Arial"/>
                  <a:cs typeface="Arial"/>
                </a:rPr>
                <a:t> </a:t>
              </a:r>
              <a:r>
                <a:rPr sz="1400" spc="10" dirty="0">
                  <a:latin typeface="Arial"/>
                  <a:cs typeface="Arial"/>
                </a:rPr>
                <a:t>(s)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71" name="object 169"/>
            <p:cNvSpPr txBox="1"/>
            <p:nvPr/>
          </p:nvSpPr>
          <p:spPr>
            <a:xfrm>
              <a:off x="3591629" y="1887247"/>
              <a:ext cx="243656" cy="182371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870"/>
                </a:lnSpc>
              </a:pPr>
              <a:r>
                <a:rPr sz="1400" dirty="0">
                  <a:latin typeface="Arial"/>
                  <a:cs typeface="Arial"/>
                </a:rPr>
                <a:t>Frequency</a:t>
              </a:r>
              <a:r>
                <a:rPr sz="1400" spc="5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(MHz)</a:t>
              </a:r>
            </a:p>
          </p:txBody>
        </p:sp>
        <p:sp>
          <p:nvSpPr>
            <p:cNvPr id="172" name="object 170"/>
            <p:cNvSpPr txBox="1"/>
            <p:nvPr/>
          </p:nvSpPr>
          <p:spPr>
            <a:xfrm>
              <a:off x="7923875" y="1150274"/>
              <a:ext cx="1021715" cy="1694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900" spc="10" dirty="0">
                  <a:latin typeface="Arial"/>
                  <a:cs typeface="Arial"/>
                </a:rPr>
                <a:t>NSTX-U</a:t>
              </a:r>
              <a:r>
                <a:rPr sz="900" spc="-85" dirty="0">
                  <a:latin typeface="Arial"/>
                  <a:cs typeface="Arial"/>
                </a:rPr>
                <a:t> </a:t>
              </a:r>
              <a:r>
                <a:rPr sz="900" spc="10" dirty="0">
                  <a:latin typeface="Arial"/>
                  <a:cs typeface="Arial"/>
                </a:rPr>
                <a:t>204645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173" name="object 171"/>
            <p:cNvSpPr/>
            <p:nvPr/>
          </p:nvSpPr>
          <p:spPr>
            <a:xfrm>
              <a:off x="4167951" y="5385805"/>
              <a:ext cx="4801870" cy="0"/>
            </a:xfrm>
            <a:custGeom>
              <a:avLst/>
              <a:gdLst/>
              <a:ahLst/>
              <a:cxnLst/>
              <a:rect l="l" t="t" r="r" b="b"/>
              <a:pathLst>
                <a:path w="4801870">
                  <a:moveTo>
                    <a:pt x="4801481" y="0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4" name="object 172"/>
            <p:cNvSpPr/>
            <p:nvPr/>
          </p:nvSpPr>
          <p:spPr>
            <a:xfrm>
              <a:off x="4167951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5" name="object 173"/>
            <p:cNvSpPr/>
            <p:nvPr/>
          </p:nvSpPr>
          <p:spPr>
            <a:xfrm>
              <a:off x="5371078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6" name="object 174"/>
            <p:cNvSpPr/>
            <p:nvPr/>
          </p:nvSpPr>
          <p:spPr>
            <a:xfrm>
              <a:off x="6568691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7" name="object 175"/>
            <p:cNvSpPr/>
            <p:nvPr/>
          </p:nvSpPr>
          <p:spPr>
            <a:xfrm>
              <a:off x="7771818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8" name="object 176"/>
            <p:cNvSpPr/>
            <p:nvPr/>
          </p:nvSpPr>
          <p:spPr>
            <a:xfrm>
              <a:off x="8969433" y="536582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19979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79" name="object 177"/>
            <p:cNvSpPr/>
            <p:nvPr/>
          </p:nvSpPr>
          <p:spPr>
            <a:xfrm>
              <a:off x="4410781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0" name="object 178"/>
            <p:cNvSpPr/>
            <p:nvPr/>
          </p:nvSpPr>
          <p:spPr>
            <a:xfrm>
              <a:off x="4648099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1" name="object 179"/>
            <p:cNvSpPr/>
            <p:nvPr/>
          </p:nvSpPr>
          <p:spPr>
            <a:xfrm>
              <a:off x="4890930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2" name="object 180"/>
            <p:cNvSpPr/>
            <p:nvPr/>
          </p:nvSpPr>
          <p:spPr>
            <a:xfrm>
              <a:off x="5128247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3" name="object 181"/>
            <p:cNvSpPr/>
            <p:nvPr/>
          </p:nvSpPr>
          <p:spPr>
            <a:xfrm>
              <a:off x="5608396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4" name="object 182"/>
            <p:cNvSpPr/>
            <p:nvPr/>
          </p:nvSpPr>
          <p:spPr>
            <a:xfrm>
              <a:off x="5851226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5" name="object 183"/>
            <p:cNvSpPr/>
            <p:nvPr/>
          </p:nvSpPr>
          <p:spPr>
            <a:xfrm>
              <a:off x="6088544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6" name="object 184"/>
            <p:cNvSpPr/>
            <p:nvPr/>
          </p:nvSpPr>
          <p:spPr>
            <a:xfrm>
              <a:off x="6331375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7" name="object 185"/>
            <p:cNvSpPr/>
            <p:nvPr/>
          </p:nvSpPr>
          <p:spPr>
            <a:xfrm>
              <a:off x="6811522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8" name="object 186"/>
            <p:cNvSpPr/>
            <p:nvPr/>
          </p:nvSpPr>
          <p:spPr>
            <a:xfrm>
              <a:off x="7048839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89" name="object 187"/>
            <p:cNvSpPr/>
            <p:nvPr/>
          </p:nvSpPr>
          <p:spPr>
            <a:xfrm>
              <a:off x="7291670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0" name="object 188"/>
            <p:cNvSpPr/>
            <p:nvPr/>
          </p:nvSpPr>
          <p:spPr>
            <a:xfrm>
              <a:off x="7528987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1" name="object 189"/>
            <p:cNvSpPr/>
            <p:nvPr/>
          </p:nvSpPr>
          <p:spPr>
            <a:xfrm>
              <a:off x="8009135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2" name="object 190"/>
            <p:cNvSpPr/>
            <p:nvPr/>
          </p:nvSpPr>
          <p:spPr>
            <a:xfrm>
              <a:off x="8251966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3" name="object 191"/>
            <p:cNvSpPr/>
            <p:nvPr/>
          </p:nvSpPr>
          <p:spPr>
            <a:xfrm>
              <a:off x="8489284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4" name="object 192"/>
            <p:cNvSpPr/>
            <p:nvPr/>
          </p:nvSpPr>
          <p:spPr>
            <a:xfrm>
              <a:off x="8732115" y="537581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5"/>
                  </a:moveTo>
                  <a:lnTo>
                    <a:pt x="4849" y="4995"/>
                  </a:lnTo>
                </a:path>
              </a:pathLst>
            </a:custGeom>
            <a:ln w="99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5" name="object 193"/>
            <p:cNvSpPr/>
            <p:nvPr/>
          </p:nvSpPr>
          <p:spPr>
            <a:xfrm>
              <a:off x="4163102" y="4401592"/>
              <a:ext cx="4811180" cy="9890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6" name="object 194"/>
            <p:cNvSpPr/>
            <p:nvPr/>
          </p:nvSpPr>
          <p:spPr>
            <a:xfrm>
              <a:off x="6568691" y="440658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979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7" name="object 195"/>
            <p:cNvSpPr/>
            <p:nvPr/>
          </p:nvSpPr>
          <p:spPr>
            <a:xfrm>
              <a:off x="7771818" y="4406587"/>
              <a:ext cx="0" cy="20321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979"/>
                  </a:moveTo>
                  <a:lnTo>
                    <a:pt x="0" y="0"/>
                  </a:lnTo>
                </a:path>
              </a:pathLst>
            </a:custGeom>
            <a:ln w="9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8" name="object 196"/>
            <p:cNvSpPr/>
            <p:nvPr/>
          </p:nvSpPr>
          <p:spPr>
            <a:xfrm>
              <a:off x="4410781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99" name="object 197"/>
            <p:cNvSpPr/>
            <p:nvPr/>
          </p:nvSpPr>
          <p:spPr>
            <a:xfrm>
              <a:off x="4648099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0" name="object 198"/>
            <p:cNvSpPr/>
            <p:nvPr/>
          </p:nvSpPr>
          <p:spPr>
            <a:xfrm>
              <a:off x="4890930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1" name="object 199"/>
            <p:cNvSpPr/>
            <p:nvPr/>
          </p:nvSpPr>
          <p:spPr>
            <a:xfrm>
              <a:off x="6331375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2" name="object 200"/>
            <p:cNvSpPr/>
            <p:nvPr/>
          </p:nvSpPr>
          <p:spPr>
            <a:xfrm>
              <a:off x="6811522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3" name="object 201"/>
            <p:cNvSpPr/>
            <p:nvPr/>
          </p:nvSpPr>
          <p:spPr>
            <a:xfrm>
              <a:off x="7048839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4" name="object 202"/>
            <p:cNvSpPr/>
            <p:nvPr/>
          </p:nvSpPr>
          <p:spPr>
            <a:xfrm>
              <a:off x="7291670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5" name="object 203"/>
            <p:cNvSpPr/>
            <p:nvPr/>
          </p:nvSpPr>
          <p:spPr>
            <a:xfrm>
              <a:off x="7528987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6" name="object 204"/>
            <p:cNvSpPr/>
            <p:nvPr/>
          </p:nvSpPr>
          <p:spPr>
            <a:xfrm>
              <a:off x="8009135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7" name="object 205"/>
            <p:cNvSpPr/>
            <p:nvPr/>
          </p:nvSpPr>
          <p:spPr>
            <a:xfrm>
              <a:off x="8251966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8" name="object 206"/>
            <p:cNvSpPr/>
            <p:nvPr/>
          </p:nvSpPr>
          <p:spPr>
            <a:xfrm>
              <a:off x="8489284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09" name="object 207"/>
            <p:cNvSpPr/>
            <p:nvPr/>
          </p:nvSpPr>
          <p:spPr>
            <a:xfrm>
              <a:off x="8732115" y="440658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-4849" y="4994"/>
                  </a:moveTo>
                  <a:lnTo>
                    <a:pt x="4849" y="4994"/>
                  </a:lnTo>
                </a:path>
              </a:pathLst>
            </a:custGeom>
            <a:ln w="998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210" name="object 208"/>
            <p:cNvSpPr txBox="1"/>
            <p:nvPr/>
          </p:nvSpPr>
          <p:spPr>
            <a:xfrm>
              <a:off x="3861954" y="4188922"/>
              <a:ext cx="269240" cy="1390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355"/>
                </a:lnSpc>
              </a:pPr>
              <a:r>
                <a:rPr sz="1100" spc="10" dirty="0">
                  <a:latin typeface="Arial"/>
                  <a:cs typeface="Arial"/>
                </a:rPr>
                <a:t>0.0</a:t>
              </a:r>
              <a:endParaRPr sz="1100">
                <a:latin typeface="Arial"/>
                <a:cs typeface="Arial"/>
              </a:endParaRPr>
            </a:p>
            <a:p>
              <a:pPr marL="158750">
                <a:lnSpc>
                  <a:spcPts val="1355"/>
                </a:lnSpc>
              </a:pPr>
              <a:r>
                <a:rPr sz="1100" spc="10" dirty="0">
                  <a:latin typeface="Arial"/>
                  <a:cs typeface="Arial"/>
                </a:rPr>
                <a:t>6</a:t>
              </a:r>
              <a:endParaRPr sz="1100">
                <a:latin typeface="Arial"/>
                <a:cs typeface="Arial"/>
              </a:endParaRPr>
            </a:p>
            <a:p>
              <a:pPr marL="158750">
                <a:lnSpc>
                  <a:spcPct val="100000"/>
                </a:lnSpc>
                <a:spcBef>
                  <a:spcPts val="720"/>
                </a:spcBef>
              </a:pPr>
              <a:r>
                <a:rPr sz="1100" spc="10" dirty="0">
                  <a:latin typeface="Arial"/>
                  <a:cs typeface="Arial"/>
                </a:rPr>
                <a:t>4</a:t>
              </a:r>
              <a:endParaRPr sz="1100">
                <a:latin typeface="Arial"/>
                <a:cs typeface="Arial"/>
              </a:endParaRPr>
            </a:p>
            <a:p>
              <a:pPr marL="158750">
                <a:lnSpc>
                  <a:spcPct val="100000"/>
                </a:lnSpc>
                <a:spcBef>
                  <a:spcPts val="720"/>
                </a:spcBef>
              </a:pPr>
              <a:r>
                <a:rPr sz="1100" spc="10" dirty="0">
                  <a:latin typeface="Arial"/>
                  <a:cs typeface="Arial"/>
                </a:rPr>
                <a:t>2</a:t>
              </a:r>
              <a:endParaRPr sz="1100">
                <a:latin typeface="Arial"/>
                <a:cs typeface="Arial"/>
              </a:endParaRPr>
            </a:p>
            <a:p>
              <a:pPr marL="158750">
                <a:lnSpc>
                  <a:spcPct val="100000"/>
                </a:lnSpc>
                <a:spcBef>
                  <a:spcPts val="720"/>
                </a:spcBef>
              </a:pPr>
              <a:r>
                <a:rPr sz="1100" spc="10" dirty="0">
                  <a:latin typeface="Arial"/>
                  <a:cs typeface="Arial"/>
                </a:rPr>
                <a:t>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11" name="object 209"/>
            <p:cNvSpPr txBox="1"/>
            <p:nvPr/>
          </p:nvSpPr>
          <p:spPr>
            <a:xfrm>
              <a:off x="4699229" y="1965683"/>
              <a:ext cx="154940" cy="2636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spc="15" dirty="0">
                  <a:latin typeface="Arial"/>
                  <a:cs typeface="Arial"/>
                </a:rPr>
                <a:t>1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12" name="object 210"/>
            <p:cNvSpPr txBox="1"/>
            <p:nvPr/>
          </p:nvSpPr>
          <p:spPr>
            <a:xfrm>
              <a:off x="4699229" y="2561151"/>
              <a:ext cx="154940" cy="13901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spc="15" dirty="0">
                  <a:solidFill>
                    <a:srgbClr val="FF2600"/>
                  </a:solidFill>
                  <a:latin typeface="Arial"/>
                  <a:cs typeface="Arial"/>
                </a:rPr>
                <a:t>2</a:t>
              </a:r>
              <a:endParaRPr sz="1400" dirty="0">
                <a:latin typeface="Arial"/>
                <a:cs typeface="Arial"/>
              </a:endParaRPr>
            </a:p>
            <a:p>
              <a:pPr marL="12700">
                <a:lnSpc>
                  <a:spcPts val="1975"/>
                </a:lnSpc>
                <a:spcBef>
                  <a:spcPts val="844"/>
                </a:spcBef>
              </a:pPr>
              <a:r>
                <a:rPr sz="1400" b="1" spc="15" dirty="0">
                  <a:solidFill>
                    <a:srgbClr val="FF40FF"/>
                  </a:solidFill>
                  <a:latin typeface="Arial"/>
                  <a:cs typeface="Arial"/>
                </a:rPr>
                <a:t>6</a:t>
              </a:r>
              <a:endParaRPr sz="1400" dirty="0">
                <a:latin typeface="Arial"/>
                <a:cs typeface="Arial"/>
              </a:endParaRPr>
            </a:p>
            <a:p>
              <a:pPr marL="12700">
                <a:lnSpc>
                  <a:spcPts val="1975"/>
                </a:lnSpc>
              </a:pPr>
              <a:r>
                <a:rPr sz="1400" b="1" spc="15" dirty="0">
                  <a:solidFill>
                    <a:srgbClr val="00FDFF"/>
                  </a:solidFill>
                  <a:latin typeface="Arial"/>
                  <a:cs typeface="Arial"/>
                </a:rPr>
                <a:t>5</a:t>
              </a:r>
              <a:endParaRPr sz="14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00"/>
                </a:spcBef>
              </a:pPr>
              <a:r>
                <a:rPr sz="1400" b="1" spc="15" dirty="0">
                  <a:solidFill>
                    <a:srgbClr val="00F900"/>
                  </a:solidFill>
                  <a:latin typeface="Arial"/>
                  <a:cs typeface="Arial"/>
                </a:rPr>
                <a:t>3</a:t>
              </a:r>
              <a:endParaRPr sz="1400" dirty="0">
                <a:latin typeface="Arial"/>
                <a:cs typeface="Arial"/>
              </a:endParaRPr>
            </a:p>
          </p:txBody>
        </p:sp>
        <p:sp>
          <p:nvSpPr>
            <p:cNvPr id="213" name="object 211"/>
            <p:cNvSpPr txBox="1"/>
            <p:nvPr/>
          </p:nvSpPr>
          <p:spPr>
            <a:xfrm>
              <a:off x="4699229" y="1379912"/>
              <a:ext cx="154940" cy="5648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ts val="1805"/>
                </a:lnSpc>
              </a:pPr>
              <a:r>
                <a:rPr sz="1400" b="1" spc="15" dirty="0">
                  <a:solidFill>
                    <a:srgbClr val="0433FF"/>
                  </a:solidFill>
                  <a:latin typeface="Arial"/>
                  <a:cs typeface="Arial"/>
                </a:rPr>
                <a:t>4</a:t>
              </a:r>
              <a:endParaRPr sz="1400">
                <a:latin typeface="Arial"/>
                <a:cs typeface="Arial"/>
              </a:endParaRPr>
            </a:p>
            <a:p>
              <a:pPr marL="12700">
                <a:lnSpc>
                  <a:spcPts val="1805"/>
                </a:lnSpc>
              </a:pPr>
              <a:r>
                <a:rPr sz="1400" b="1" spc="15" dirty="0">
                  <a:solidFill>
                    <a:srgbClr val="FF9300"/>
                  </a:solidFill>
                  <a:latin typeface="Arial"/>
                  <a:cs typeface="Arial"/>
                </a:rPr>
                <a:t>7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214" name="object 212"/>
            <p:cNvSpPr/>
            <p:nvPr/>
          </p:nvSpPr>
          <p:spPr>
            <a:xfrm>
              <a:off x="5022544" y="1327058"/>
              <a:ext cx="3353220" cy="29933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5832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574800"/>
            <a:ext cx="5486400" cy="4140200"/>
          </a:xfrm>
        </p:spPr>
        <p:txBody>
          <a:bodyPr>
            <a:noAutofit/>
          </a:bodyPr>
          <a:lstStyle/>
          <a:p>
            <a:r>
              <a:rPr lang="en-US" dirty="0" smtClean="0"/>
              <a:t>Strong </a:t>
            </a:r>
            <a:r>
              <a:rPr lang="en-US" i="1" dirty="0" smtClean="0"/>
              <a:t>local </a:t>
            </a:r>
            <a:r>
              <a:rPr lang="en-US" dirty="0" smtClean="0"/>
              <a:t>E</a:t>
            </a:r>
            <a:r>
              <a:rPr lang="en-US" dirty="0" smtClean="0">
                <a:sym typeface="Symbol"/>
              </a:rPr>
              <a:t></a:t>
            </a:r>
            <a:r>
              <a:rPr lang="en-US" dirty="0" smtClean="0"/>
              <a:t>B shearing rates 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&gt; 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ITG</a:t>
            </a:r>
            <a:r>
              <a:rPr lang="en-US" dirty="0" smtClean="0"/>
              <a:t>, 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MTM</a:t>
            </a:r>
            <a:r>
              <a:rPr lang="en-US" dirty="0" smtClean="0"/>
              <a:t> at R=135 cm)</a:t>
            </a:r>
          </a:p>
          <a:p>
            <a:pPr lvl="1"/>
            <a:r>
              <a:rPr lang="en-US" dirty="0"/>
              <a:t>BES amplitudes </a:t>
            </a:r>
            <a:r>
              <a:rPr lang="en-US" dirty="0" smtClean="0"/>
              <a:t>increasing </a:t>
            </a:r>
            <a:r>
              <a:rPr lang="en-US" dirty="0"/>
              <a:t>where 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baseline="-25000" dirty="0" err="1"/>
              <a:t>ITG</a:t>
            </a:r>
            <a:r>
              <a:rPr lang="en-US" dirty="0"/>
              <a:t> &gt; 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baseline="-25000" dirty="0" err="1"/>
              <a:t>E</a:t>
            </a:r>
            <a:endParaRPr lang="en-US" baseline="-25000" dirty="0"/>
          </a:p>
          <a:p>
            <a:endParaRPr lang="en-US" dirty="0" smtClean="0"/>
          </a:p>
          <a:p>
            <a:r>
              <a:rPr lang="en-US" dirty="0" smtClean="0"/>
              <a:t>Significant variation over ~30 </a:t>
            </a:r>
            <a:r>
              <a:rPr lang="en-US" dirty="0" err="1" smtClean="0">
                <a:latin typeface="Symbol" panose="05050102010706020507" pitchFamily="18" charset="2"/>
              </a:rPr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(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baseline="-25000" dirty="0" smtClean="0"/>
              <a:t>* </a:t>
            </a:r>
            <a:r>
              <a:rPr lang="en-US" dirty="0" smtClean="0"/>
              <a:t>= </a:t>
            </a:r>
            <a:r>
              <a:rPr lang="en-US" dirty="0" err="1" smtClean="0">
                <a:latin typeface="Symbol" panose="05050102010706020507" pitchFamily="18" charset="2"/>
              </a:rPr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/a ~ 1/120, </a:t>
            </a:r>
            <a:r>
              <a:rPr lang="en-US" dirty="0" err="1" smtClean="0">
                <a:latin typeface="Symbol" panose="05050102010706020507" pitchFamily="18" charset="2"/>
              </a:rPr>
              <a:t>r</a:t>
            </a:r>
            <a:r>
              <a:rPr lang="en-US" baseline="-25000" dirty="0" err="1" smtClean="0"/>
              <a:t>s</a:t>
            </a:r>
            <a:r>
              <a:rPr lang="en-US" baseline="-25000" dirty="0" smtClean="0"/>
              <a:t> </a:t>
            </a:r>
            <a:r>
              <a:rPr lang="en-US" dirty="0" smtClean="0"/>
              <a:t>/ L</a:t>
            </a:r>
            <a:r>
              <a:rPr lang="en-US" baseline="-25000" dirty="0" smtClean="0"/>
              <a:t>T </a:t>
            </a:r>
            <a:r>
              <a:rPr lang="en-US" dirty="0" smtClean="0"/>
              <a:t>~ 1/35)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i="1" dirty="0" smtClean="0">
                <a:sym typeface="Symbol"/>
              </a:rPr>
              <a:t>Motivates </a:t>
            </a:r>
            <a:r>
              <a:rPr lang="en-US" i="1" dirty="0">
                <a:sym typeface="Symbol"/>
              </a:rPr>
              <a:t>the need for global </a:t>
            </a:r>
            <a:r>
              <a:rPr lang="en-US" i="1" dirty="0" smtClean="0">
                <a:sym typeface="Symbol"/>
              </a:rPr>
              <a:t> simulations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Strong variation in </a:t>
            </a:r>
            <a:r>
              <a:rPr lang="en-US" sz="2800" dirty="0" smtClean="0"/>
              <a:t>turbulence, stability and E</a:t>
            </a:r>
            <a:r>
              <a:rPr lang="en-US" sz="2800" dirty="0" smtClean="0">
                <a:sym typeface="Symbol"/>
              </a:rPr>
              <a:t></a:t>
            </a:r>
            <a:r>
              <a:rPr lang="en-US" sz="2800" dirty="0" smtClean="0"/>
              <a:t>B shear </a:t>
            </a:r>
            <a:r>
              <a:rPr lang="en-US" sz="2800" dirty="0"/>
              <a:t>over </a:t>
            </a:r>
            <a:r>
              <a:rPr lang="en-US" sz="2800" dirty="0" smtClean="0">
                <a:sym typeface="Symbol"/>
              </a:rPr>
              <a:t> 3</a:t>
            </a:r>
            <a:r>
              <a:rPr lang="en-US" sz="2800" dirty="0" smtClean="0"/>
              <a:t>0 </a:t>
            </a:r>
            <a:r>
              <a:rPr lang="en-US" sz="2800" dirty="0" err="1">
                <a:latin typeface="Symbol" panose="05050102010706020507" pitchFamily="18" charset="2"/>
              </a:rPr>
              <a:t>r</a:t>
            </a:r>
            <a:r>
              <a:rPr lang="en-US" sz="2800" baseline="-25000" dirty="0" err="1"/>
              <a:t>s</a:t>
            </a:r>
            <a:r>
              <a:rPr lang="en-US" sz="2800" dirty="0"/>
              <a:t> </a:t>
            </a:r>
            <a:r>
              <a:rPr lang="en-US" sz="2800" dirty="0">
                <a:sym typeface="Symbol"/>
              </a:rPr>
              <a:t> </a:t>
            </a:r>
            <a:r>
              <a:rPr lang="en-US" sz="2800" i="1" dirty="0">
                <a:sym typeface="Symbol"/>
              </a:rPr>
              <a:t>motivates the need for global simulations</a:t>
            </a:r>
            <a:endParaRPr lang="en-US" sz="2800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714999" y="1219200"/>
            <a:ext cx="3276601" cy="5001312"/>
            <a:chOff x="5715000" y="996187"/>
            <a:chExt cx="3276601" cy="55570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" t="4651" r="3957" b="5319"/>
            <a:stretch/>
          </p:blipFill>
          <p:spPr>
            <a:xfrm>
              <a:off x="6096000" y="3889063"/>
              <a:ext cx="2810117" cy="2664137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162800" y="3732521"/>
              <a:ext cx="14478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60887" y="4101854"/>
              <a:ext cx="9316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BES </a:t>
              </a:r>
              <a:r>
                <a:rPr lang="en-US" sz="1100" b="1" dirty="0" err="1" smtClean="0">
                  <a:latin typeface="Symbol" panose="05050102010706020507" pitchFamily="18" charset="2"/>
                </a:rPr>
                <a:t>d</a:t>
              </a:r>
              <a:r>
                <a:rPr lang="en-US" sz="1100" b="1" dirty="0" err="1" smtClean="0"/>
                <a:t>I</a:t>
              </a:r>
              <a:r>
                <a:rPr lang="en-US" sz="1100" b="1" dirty="0" smtClean="0"/>
                <a:t>/I</a:t>
              </a:r>
            </a:p>
            <a:p>
              <a:pPr algn="ctr"/>
              <a:r>
                <a:rPr lang="en-US" sz="1100" b="1" dirty="0" smtClean="0"/>
                <a:t>(50-200 </a:t>
              </a:r>
              <a:r>
                <a:rPr lang="en-US" sz="1100" b="1" dirty="0" err="1" smtClean="0"/>
                <a:t>kHZ</a:t>
              </a:r>
              <a:r>
                <a:rPr lang="en-US" sz="1100" b="1" dirty="0" smtClean="0"/>
                <a:t>)</a:t>
              </a:r>
              <a:endParaRPr lang="en-US" sz="11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0001" y="3529322"/>
              <a:ext cx="5790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~30 </a:t>
              </a:r>
              <a:r>
                <a:rPr lang="en-US" sz="1200" dirty="0" err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r</a:t>
              </a:r>
              <a:r>
                <a:rPr lang="en-US" sz="1200" baseline="-25000" dirty="0" err="1" smtClean="0">
                  <a:solidFill>
                    <a:srgbClr val="FF0000"/>
                  </a:solidFill>
                </a:rPr>
                <a:t>s</a:t>
              </a:r>
              <a:endParaRPr lang="en-US" sz="1200" baseline="-25000" dirty="0">
                <a:solidFill>
                  <a:srgbClr val="FF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2" b="52227"/>
            <a:stretch/>
          </p:blipFill>
          <p:spPr>
            <a:xfrm>
              <a:off x="5715000" y="996187"/>
              <a:ext cx="3276601" cy="2596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6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 smtClean="0">
                <a:ea typeface="ＭＳ Ｐゴシック" pitchFamily="34" charset="-128"/>
              </a:rPr>
              <a:t>Granule Injector Commissioned on NSTX-U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4953000" y="1603950"/>
            <a:ext cx="3962400" cy="43396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i="1" dirty="0" smtClean="0">
                <a:latin typeface="+mn-lt"/>
                <a:cs typeface="Arial" charset="0"/>
              </a:rPr>
              <a:t>Granule  sizes :</a:t>
            </a:r>
            <a:endParaRPr lang="en-US" altLang="en-US" sz="1800" b="1" i="1" dirty="0">
              <a:latin typeface="+mn-lt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i="1" dirty="0">
                <a:latin typeface="+mn-lt"/>
                <a:cs typeface="Arial" charset="0"/>
              </a:rPr>
              <a:t>900</a:t>
            </a:r>
            <a:r>
              <a:rPr lang="en-US" altLang="en-US" sz="2000" b="1" i="1" dirty="0"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altLang="en-US" sz="1800" b="1" i="1" dirty="0">
                <a:latin typeface="+mn-lt"/>
                <a:cs typeface="Arial" charset="0"/>
              </a:rPr>
              <a:t>m, 700</a:t>
            </a:r>
            <a:r>
              <a:rPr lang="en-US" altLang="en-US" sz="2000" b="1" i="1" dirty="0"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altLang="en-US" sz="1800" b="1" i="1" dirty="0">
                <a:latin typeface="+mn-lt"/>
                <a:cs typeface="Arial" charset="0"/>
              </a:rPr>
              <a:t>m, 500</a:t>
            </a:r>
            <a:r>
              <a:rPr lang="en-US" altLang="en-US" sz="2000" b="1" i="1" dirty="0"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altLang="en-US" sz="1800" b="1" i="1" dirty="0">
                <a:latin typeface="+mn-lt"/>
                <a:cs typeface="Arial" charset="0"/>
              </a:rPr>
              <a:t>m, </a:t>
            </a:r>
            <a:r>
              <a:rPr lang="en-US" altLang="en-US" sz="1800" b="1" i="1" dirty="0" smtClean="0">
                <a:latin typeface="+mn-lt"/>
                <a:cs typeface="Arial" charset="0"/>
              </a:rPr>
              <a:t>300</a:t>
            </a:r>
            <a:r>
              <a:rPr lang="en-US" altLang="en-US" sz="2000" b="1" i="1" dirty="0" smtClean="0"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altLang="en-US" sz="1800" b="1" i="1" dirty="0" smtClean="0">
                <a:latin typeface="+mn-lt"/>
              </a:rPr>
              <a:t>m</a:t>
            </a:r>
            <a:endParaRPr lang="en-US" altLang="en-US" sz="1800" b="1" i="1" baseline="30000" dirty="0"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i="1" dirty="0" smtClean="0"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latin typeface="+mn-lt"/>
              </a:rPr>
              <a:t>Injection Species : Li, B</a:t>
            </a:r>
            <a:r>
              <a:rPr lang="en-US" altLang="en-US" sz="1800" baseline="-25000" dirty="0" smtClean="0">
                <a:latin typeface="+mn-lt"/>
              </a:rPr>
              <a:t>4</a:t>
            </a:r>
            <a:r>
              <a:rPr lang="en-US" altLang="en-US" sz="1800" dirty="0" smtClean="0">
                <a:latin typeface="+mn-lt"/>
              </a:rPr>
              <a:t>C, C</a:t>
            </a:r>
            <a:endParaRPr lang="en-US" altLang="en-US" sz="1800" b="1" i="1" dirty="0" smtClean="0"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i="1" dirty="0"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i="1" dirty="0" smtClean="0">
                <a:latin typeface="+mn-lt"/>
              </a:rPr>
              <a:t>Injection Velocity :  50 </a:t>
            </a:r>
            <a:r>
              <a:rPr lang="en-US" altLang="en-US" sz="1800" b="1" i="1" dirty="0">
                <a:latin typeface="+mn-lt"/>
              </a:rPr>
              <a:t>– 150 m/sec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i="1" dirty="0"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i="1" dirty="0" smtClean="0">
                <a:latin typeface="+mn-lt"/>
              </a:rPr>
              <a:t>Granule to Granule </a:t>
            </a:r>
            <a:r>
              <a:rPr lang="en-US" altLang="en-US" sz="1800" b="1" i="1" dirty="0">
                <a:latin typeface="+mn-lt"/>
              </a:rPr>
              <a:t>Injection </a:t>
            </a:r>
            <a:r>
              <a:rPr lang="en-US" altLang="en-US" sz="1800" b="1" i="1" dirty="0" smtClean="0">
                <a:latin typeface="+mn-lt"/>
              </a:rPr>
              <a:t>Frequency :  50 </a:t>
            </a:r>
            <a:r>
              <a:rPr lang="en-US" altLang="en-US" sz="1800" b="1" i="1" dirty="0">
                <a:latin typeface="+mn-lt"/>
              </a:rPr>
              <a:t>– 500 </a:t>
            </a:r>
            <a:r>
              <a:rPr lang="en-US" altLang="en-US" sz="1800" b="1" i="1" dirty="0" smtClean="0">
                <a:latin typeface="+mn-lt"/>
              </a:rPr>
              <a:t>Hz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i="1" dirty="0">
              <a:solidFill>
                <a:srgbClr val="1822CD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Particle drop rates are controlled by a piezoelectric disk.  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Granules driven into the plasma by a pneumatic rotary impeller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 i="1" dirty="0">
              <a:solidFill>
                <a:srgbClr val="1822CD"/>
              </a:solidFill>
              <a:latin typeface="Helvetica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55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3" t="6430" r="17982" b="8264"/>
          <a:stretch/>
        </p:blipFill>
        <p:spPr>
          <a:xfrm>
            <a:off x="250370" y="1447800"/>
            <a:ext cx="4550230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8940" y="5867400"/>
            <a:ext cx="2521844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NSTX-U Granule Injector 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9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P_Exposure_Sequenc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95600"/>
            <a:ext cx="6298422" cy="2590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76200" y="990600"/>
            <a:ext cx="6172200" cy="99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Full remote operation (EPICS and </a:t>
            </a:r>
            <a:r>
              <a:rPr lang="en-US" dirty="0" err="1" smtClean="0"/>
              <a:t>LabView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®</a:t>
            </a:r>
            <a:r>
              <a:rPr lang="en-US" dirty="0" smtClean="0"/>
              <a:t> Interface) now possible for in between plasma discharges measurements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Materials Analysis Particle Probe fully commissioned</a:t>
            </a:r>
            <a:endParaRPr lang="en-US" sz="2800" dirty="0"/>
          </a:p>
        </p:txBody>
      </p:sp>
      <p:pic>
        <p:nvPicPr>
          <p:cNvPr id="4" name="Picture 3" descr="Screen Shot 2016-07-27 at 2.00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43000"/>
            <a:ext cx="2746860" cy="54102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867400" y="5029200"/>
            <a:ext cx="1752600" cy="9144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38600" y="5715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99"/>
                </a:solidFill>
              </a:rPr>
              <a:t>XPS, ISS, DRS</a:t>
            </a:r>
          </a:p>
          <a:p>
            <a:pPr algn="ctr"/>
            <a:r>
              <a:rPr lang="en-US" b="1" dirty="0" smtClean="0">
                <a:solidFill>
                  <a:srgbClr val="336699"/>
                </a:solidFill>
              </a:rPr>
              <a:t>measurements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19812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99"/>
                </a:solidFill>
              </a:rPr>
              <a:t>Flush with LD tiles at bay J</a:t>
            </a:r>
          </a:p>
          <a:p>
            <a:pPr algn="ctr"/>
            <a:r>
              <a:rPr lang="en-US" b="1" dirty="0" smtClean="0">
                <a:solidFill>
                  <a:srgbClr val="336699"/>
                </a:solidFill>
              </a:rPr>
              <a:t>(boronization, lithiumization, D</a:t>
            </a:r>
            <a:r>
              <a:rPr lang="en-US" b="1" baseline="30000" dirty="0" smtClean="0">
                <a:solidFill>
                  <a:srgbClr val="336699"/>
                </a:solidFill>
              </a:rPr>
              <a:t>+</a:t>
            </a:r>
            <a:r>
              <a:rPr lang="en-US" b="1" dirty="0">
                <a:solidFill>
                  <a:srgbClr val="336699"/>
                </a:solidFill>
              </a:rPr>
              <a:t> </a:t>
            </a:r>
            <a:r>
              <a:rPr lang="en-US" b="1" dirty="0" smtClean="0">
                <a:solidFill>
                  <a:srgbClr val="336699"/>
                </a:solidFill>
              </a:rPr>
              <a:t>plasma exposures)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43600" y="2743200"/>
            <a:ext cx="990600" cy="2286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228600" y="2667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Sequence of operation </a:t>
            </a:r>
          </a:p>
        </p:txBody>
      </p:sp>
      <p:pic>
        <p:nvPicPr>
          <p:cNvPr id="5122" name="Picture 2" descr="Image result for champaign urban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7" y="5791200"/>
            <a:ext cx="1559764" cy="66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2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3810000" cy="1077218"/>
          </a:xfr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</a:pPr>
            <a:r>
              <a:rPr lang="en-US" sz="1600" b="1" dirty="0"/>
              <a:t>Boron oxidation due to plasma exposure measured with </a:t>
            </a:r>
            <a:r>
              <a:rPr lang="en-US" sz="1600" b="1" dirty="0" smtClean="0"/>
              <a:t>MAPP via  X-ray </a:t>
            </a:r>
            <a:r>
              <a:rPr lang="en-US" sz="1600" b="1" dirty="0"/>
              <a:t>Photoelectron Spectroscopy (XPS)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100" b="1" dirty="0" smtClean="0"/>
              <a:t>MAPP used to track effect of boronization on PFCs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200" b="1" dirty="0" smtClean="0"/>
              <a:t>Supported PhD Thesis, will be vital to understanding Li surface chemistry</a:t>
            </a:r>
            <a:endParaRPr lang="en-US" sz="2200" dirty="0"/>
          </a:p>
        </p:txBody>
      </p:sp>
      <p:pic>
        <p:nvPicPr>
          <p:cNvPr id="4" name="Picture 3" descr="QCMD_Comp_Small (1)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990600"/>
            <a:ext cx="5285299" cy="54808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048000" y="5791200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0" y="5257800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590800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95400" y="55626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6699"/>
                </a:solidFill>
              </a:rPr>
              <a:t>1. </a:t>
            </a:r>
            <a:r>
              <a:rPr lang="en-US" dirty="0" smtClean="0">
                <a:solidFill>
                  <a:srgbClr val="336699"/>
                </a:solidFill>
              </a:rPr>
              <a:t>ATJ graphite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7800" y="4953000"/>
            <a:ext cx="1828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6699"/>
                </a:solidFill>
              </a:rPr>
              <a:t>2. </a:t>
            </a:r>
            <a:r>
              <a:rPr lang="en-US" dirty="0" smtClean="0">
                <a:solidFill>
                  <a:srgbClr val="336699"/>
                </a:solidFill>
              </a:rPr>
              <a:t>ATJ post boronization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81200"/>
            <a:ext cx="1828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6699"/>
                </a:solidFill>
              </a:rPr>
              <a:t>3</a:t>
            </a:r>
            <a:r>
              <a:rPr lang="en-US" sz="2000" dirty="0" smtClean="0">
                <a:solidFill>
                  <a:srgbClr val="336699"/>
                </a:solidFill>
              </a:rPr>
              <a:t>. </a:t>
            </a:r>
            <a:r>
              <a:rPr lang="en-US" dirty="0" smtClean="0">
                <a:solidFill>
                  <a:srgbClr val="336699"/>
                </a:solidFill>
              </a:rPr>
              <a:t>ATJ post boronization</a:t>
            </a:r>
            <a:r>
              <a:rPr lang="en-US" dirty="0">
                <a:solidFill>
                  <a:srgbClr val="336699"/>
                </a:solidFill>
              </a:rPr>
              <a:t> </a:t>
            </a:r>
            <a:r>
              <a:rPr lang="en-US" dirty="0" smtClean="0">
                <a:solidFill>
                  <a:srgbClr val="336699"/>
                </a:solidFill>
              </a:rPr>
              <a:t>post plasma exposure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581400" y="3429000"/>
            <a:ext cx="0" cy="9144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28800" y="3352800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80"/>
                </a:solidFill>
              </a:rPr>
              <a:t>Days after boronization</a:t>
            </a:r>
          </a:p>
          <a:p>
            <a:pPr algn="ctr"/>
            <a:r>
              <a:rPr lang="en-US" sz="1600" dirty="0" smtClean="0">
                <a:solidFill>
                  <a:srgbClr val="008080"/>
                </a:solidFill>
              </a:rPr>
              <a:t>D</a:t>
            </a:r>
            <a:r>
              <a:rPr lang="en-US" sz="1600" baseline="30000" dirty="0" smtClean="0">
                <a:solidFill>
                  <a:srgbClr val="008080"/>
                </a:solidFill>
              </a:rPr>
              <a:t>+</a:t>
            </a:r>
            <a:r>
              <a:rPr lang="en-US" sz="1600" dirty="0" smtClean="0">
                <a:solidFill>
                  <a:srgbClr val="008080"/>
                </a:solidFill>
              </a:rPr>
              <a:t> fluence increasing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4916269"/>
            <a:ext cx="133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336699"/>
                </a:solidFill>
              </a:rPr>
              <a:t>Low oxygen %  </a:t>
            </a:r>
            <a:r>
              <a:rPr lang="en-US" sz="1200" b="1" dirty="0">
                <a:solidFill>
                  <a:srgbClr val="336699"/>
                </a:solidFill>
              </a:rPr>
              <a:t>H</a:t>
            </a:r>
            <a:r>
              <a:rPr lang="en-US" sz="1200" b="1" dirty="0" smtClean="0">
                <a:solidFill>
                  <a:srgbClr val="336699"/>
                </a:solidFill>
              </a:rPr>
              <a:t>igh % of B in metallic state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76200" y="2173069"/>
            <a:ext cx="133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336699"/>
                </a:solidFill>
              </a:rPr>
              <a:t>High oxygen % Low % of B in metallic state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143000" y="2514600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219200" y="5334000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3541693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80"/>
                </a:solidFill>
              </a:rPr>
              <a:t>XPS data obtained at the end of each plasmas operations day</a:t>
            </a:r>
          </a:p>
        </p:txBody>
      </p:sp>
      <p:pic>
        <p:nvPicPr>
          <p:cNvPr id="21" name="Picture 2" descr="Image result for champaign urban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7" y="5985396"/>
            <a:ext cx="1102563" cy="4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64" y="1295400"/>
            <a:ext cx="6206836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2800" dirty="0" smtClean="0"/>
              <a:t>Static EFC scan early in time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/>
              <a:t>different EFC phase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2819400" cy="4876800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US" sz="1800" dirty="0" smtClean="0"/>
              <a:t>Static EFC scan early in the discharge shows different optimum correction phase</a:t>
            </a:r>
          </a:p>
          <a:p>
            <a:pPr>
              <a:spcBef>
                <a:spcPts val="1000"/>
              </a:spcBef>
            </a:pPr>
            <a:r>
              <a:rPr lang="en-US" sz="1800" dirty="0" smtClean="0"/>
              <a:t>Flattop phase of 15° is counter-productive early on</a:t>
            </a:r>
          </a:p>
          <a:p>
            <a:pPr>
              <a:spcBef>
                <a:spcPts val="100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Phase asymmetry visible in density, neutrons, and core rotation</a:t>
            </a:r>
          </a:p>
          <a:p>
            <a:pPr>
              <a:spcBef>
                <a:spcPts val="1000"/>
              </a:spcBef>
            </a:pPr>
            <a:r>
              <a:rPr lang="en-US" sz="1800" dirty="0" smtClean="0"/>
              <a:t>Search for the time-evolving error field source is ongoing</a:t>
            </a:r>
          </a:p>
          <a:p>
            <a:pPr lvl="1">
              <a:spcBef>
                <a:spcPts val="1000"/>
              </a:spcBef>
            </a:pPr>
            <a:r>
              <a:rPr lang="en-US" sz="1400" dirty="0" smtClean="0"/>
              <a:t>Tilted TF, vessel currents?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781800" y="4724400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34200" y="3581400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010400" y="1752600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5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71800" y="1066800"/>
            <a:ext cx="6096000" cy="3124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Modeling tearing modes in NSTX-U is challenging</a:t>
            </a:r>
          </a:p>
          <a:p>
            <a:pPr lvl="1"/>
            <a:r>
              <a:rPr lang="en-US" dirty="0" smtClean="0"/>
              <a:t>Strong coupling among rational surfaces</a:t>
            </a:r>
          </a:p>
          <a:p>
            <a:pPr lvl="1"/>
            <a:r>
              <a:rPr lang="en-US" dirty="0" smtClean="0"/>
              <a:t>Strong rotation and rotation shear</a:t>
            </a:r>
          </a:p>
          <a:p>
            <a:pPr lvl="1"/>
            <a:endParaRPr lang="en-US" dirty="0"/>
          </a:p>
          <a:p>
            <a:r>
              <a:rPr lang="en-US" dirty="0" smtClean="0"/>
              <a:t>Extended-MHD codes are being developed and used to address this challenge</a:t>
            </a:r>
          </a:p>
          <a:p>
            <a:pPr lvl="1"/>
            <a:r>
              <a:rPr lang="en-US" dirty="0" smtClean="0"/>
              <a:t>Resistive DCON, M3D-C1, MARS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Extended-MHD Modeling Is Being Used to Understand Tearing Modes in NSTX(-U)</a:t>
            </a:r>
            <a:endParaRPr lang="en-US" dirty="0"/>
          </a:p>
        </p:txBody>
      </p:sp>
      <p:pic>
        <p:nvPicPr>
          <p:cNvPr id="5" name="Picture 4" descr="134020.00627_bmn_vs_psi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/>
          <a:stretch/>
        </p:blipFill>
        <p:spPr>
          <a:xfrm>
            <a:off x="3048000" y="4114800"/>
            <a:ext cx="2819400" cy="2464298"/>
          </a:xfrm>
          <a:prstGeom prst="rect">
            <a:avLst/>
          </a:prstGeom>
        </p:spPr>
      </p:pic>
      <p:pic>
        <p:nvPicPr>
          <p:cNvPr id="6" name="Picture 5" descr="134020.00627_jphi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92"/>
          <a:stretch/>
        </p:blipFill>
        <p:spPr>
          <a:xfrm>
            <a:off x="-152400" y="1143000"/>
            <a:ext cx="2895600" cy="5449524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731286" y="4343400"/>
            <a:ext cx="3429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M3D-C1 calculations find unstable TM in NSTX discharge with 2/1 TM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5638800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M3D-C1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4343400"/>
            <a:ext cx="10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M3D-C1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438753" y="5084684"/>
            <a:ext cx="82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δB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norm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38340" y="6245423"/>
            <a:ext cx="916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N. Ferraro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803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toroidal 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7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(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ITER</a:t>
            </a:r>
            <a:r>
              <a:rPr sz="2400" spc="-12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levels)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8447" y="4572000"/>
            <a:ext cx="305885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goals: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953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000" dirty="0" smtClean="0"/>
              <a:t>The concern for ITER:</a:t>
            </a:r>
            <a:endParaRPr lang="en-US" sz="2000" dirty="0"/>
          </a:p>
          <a:p>
            <a:pPr marL="568325" lvl="1">
              <a:spcBef>
                <a:spcPts val="300"/>
              </a:spcBef>
            </a:pPr>
            <a:r>
              <a:rPr lang="en-US" sz="1800" dirty="0">
                <a:solidFill>
                  <a:schemeClr val="tx1"/>
                </a:solidFill>
              </a:rPr>
              <a:t>Concern is for asymmetric halo currents during unmitigated </a:t>
            </a:r>
            <a:r>
              <a:rPr lang="en-US" sz="1800" dirty="0" smtClean="0">
                <a:solidFill>
                  <a:schemeClr val="tx1"/>
                </a:solidFill>
              </a:rPr>
              <a:t>disruptions</a:t>
            </a:r>
          </a:p>
          <a:p>
            <a:pPr marL="568325"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Forces are dynamically amplified if </a:t>
            </a:r>
            <a:r>
              <a:rPr lang="en-US" sz="1800" i="1" dirty="0" err="1" smtClean="0">
                <a:solidFill>
                  <a:schemeClr val="tx1"/>
                </a:solidFill>
              </a:rPr>
              <a:t>N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rot</a:t>
            </a:r>
            <a:r>
              <a:rPr lang="en-US" sz="1800" dirty="0" smtClean="0">
                <a:solidFill>
                  <a:schemeClr val="tx1"/>
                </a:solidFill>
              </a:rPr>
              <a:t> &gt; 2-3</a:t>
            </a:r>
          </a:p>
          <a:p>
            <a:pPr marL="568325"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Critical mechanical resonances in the 3-8 Hz range [</a:t>
            </a:r>
            <a:r>
              <a:rPr lang="en-US" sz="1800" dirty="0" err="1" smtClean="0">
                <a:solidFill>
                  <a:schemeClr val="tx1"/>
                </a:solidFill>
              </a:rPr>
              <a:t>Schioler</a:t>
            </a:r>
            <a:r>
              <a:rPr lang="en-US" sz="1800" dirty="0" smtClean="0">
                <a:solidFill>
                  <a:schemeClr val="tx1"/>
                </a:solidFill>
              </a:rPr>
              <a:t> FED 2011]</a:t>
            </a:r>
          </a:p>
          <a:p>
            <a:pPr marL="568325" lvl="1"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Overall response is broader (10-</a:t>
            </a:r>
            <a:r>
              <a:rPr lang="en-US" sz="1800" dirty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0 Hz) [Bachmann FED 2011 &amp; </a:t>
            </a:r>
            <a:r>
              <a:rPr lang="en-US" sz="1800" dirty="0" err="1" smtClean="0">
                <a:solidFill>
                  <a:schemeClr val="tx1"/>
                </a:solidFill>
              </a:rPr>
              <a:t>Lehnen</a:t>
            </a:r>
            <a:r>
              <a:rPr lang="en-US" sz="1800" dirty="0" smtClean="0">
                <a:solidFill>
                  <a:schemeClr val="tx1"/>
                </a:solidFill>
              </a:rPr>
              <a:t>]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Could halo current forces be dynamically amplified in ITER?</a:t>
            </a:r>
          </a:p>
          <a:p>
            <a:pPr marL="571500" lvl="1">
              <a:spcBef>
                <a:spcPts val="3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Could the halo currents rotate at frequencies below 20 Hz?</a:t>
            </a:r>
          </a:p>
          <a:p>
            <a:pPr marL="571500" lvl="1">
              <a:spcBef>
                <a:spcPts val="3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Could the rotation last long enough to complete 2-3 rotations?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Substantial halo current rotation observed in a number of devices: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JET 	Noll 1996, Riccardo 2004 &amp; 2009, Gerasimov 2014 &amp; 2015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C-Mod 	Granetz et al. </a:t>
            </a:r>
            <a:r>
              <a:rPr lang="nb-NO" sz="1800" i="1" dirty="0">
                <a:solidFill>
                  <a:schemeClr val="tx1"/>
                </a:solidFill>
              </a:rPr>
              <a:t>Nucl. Fusion </a:t>
            </a:r>
            <a:r>
              <a:rPr lang="nb-NO" sz="1800" b="1" dirty="0">
                <a:solidFill>
                  <a:schemeClr val="tx1"/>
                </a:solidFill>
              </a:rPr>
              <a:t>36</a:t>
            </a:r>
            <a:r>
              <a:rPr lang="nb-NO" sz="1800" dirty="0">
                <a:solidFill>
                  <a:schemeClr val="tx1"/>
                </a:solidFill>
              </a:rPr>
              <a:t>, 545 (1996)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DIII-D 	Evans et al. </a:t>
            </a:r>
            <a:r>
              <a:rPr lang="nb-NO" sz="1800" i="1" dirty="0">
                <a:solidFill>
                  <a:schemeClr val="tx1"/>
                </a:solidFill>
              </a:rPr>
              <a:t>J. Nucl. Mater.</a:t>
            </a:r>
            <a:r>
              <a:rPr lang="nb-NO" sz="1800" dirty="0">
                <a:solidFill>
                  <a:schemeClr val="tx1"/>
                </a:solidFill>
              </a:rPr>
              <a:t> </a:t>
            </a:r>
            <a:r>
              <a:rPr lang="nb-NO" sz="1800" b="1" dirty="0">
                <a:solidFill>
                  <a:schemeClr val="tx1"/>
                </a:solidFill>
              </a:rPr>
              <a:t>241</a:t>
            </a:r>
            <a:r>
              <a:rPr lang="nb-NO" sz="1800" dirty="0">
                <a:solidFill>
                  <a:schemeClr val="tx1"/>
                </a:solidFill>
              </a:rPr>
              <a:t>-</a:t>
            </a:r>
            <a:r>
              <a:rPr lang="nb-NO" sz="1800" b="1" dirty="0">
                <a:solidFill>
                  <a:schemeClr val="tx1"/>
                </a:solidFill>
              </a:rPr>
              <a:t>243</a:t>
            </a:r>
            <a:r>
              <a:rPr lang="nb-NO" sz="1800" dirty="0">
                <a:solidFill>
                  <a:schemeClr val="tx1"/>
                </a:solidFill>
              </a:rPr>
              <a:t>, 606 (1997)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AUG	Pautasso et al. </a:t>
            </a:r>
            <a:r>
              <a:rPr lang="nb-NO" sz="1800" i="1" dirty="0">
                <a:solidFill>
                  <a:schemeClr val="tx1"/>
                </a:solidFill>
              </a:rPr>
              <a:t>Nucl. Fusion</a:t>
            </a:r>
            <a:r>
              <a:rPr lang="nb-NO" sz="1800" dirty="0">
                <a:solidFill>
                  <a:schemeClr val="tx1"/>
                </a:solidFill>
              </a:rPr>
              <a:t> </a:t>
            </a:r>
            <a:r>
              <a:rPr lang="nb-NO" sz="1800" b="1" dirty="0">
                <a:solidFill>
                  <a:schemeClr val="tx1"/>
                </a:solidFill>
              </a:rPr>
              <a:t>51</a:t>
            </a:r>
            <a:r>
              <a:rPr lang="nb-NO" sz="1800" dirty="0">
                <a:solidFill>
                  <a:schemeClr val="tx1"/>
                </a:solidFill>
              </a:rPr>
              <a:t>, 043010 (2011)</a:t>
            </a:r>
          </a:p>
          <a:p>
            <a:pPr marL="568325" lvl="1">
              <a:spcBef>
                <a:spcPts val="300"/>
              </a:spcBef>
              <a:tabLst>
                <a:tab pos="1374775" algn="l"/>
              </a:tabLst>
            </a:pPr>
            <a:r>
              <a:rPr lang="nb-NO" sz="1800" dirty="0">
                <a:solidFill>
                  <a:schemeClr val="tx1"/>
                </a:solidFill>
              </a:rPr>
              <a:t>NSTX 	Gerhardt </a:t>
            </a:r>
            <a:r>
              <a:rPr lang="nb-NO" sz="1800" i="1" dirty="0">
                <a:solidFill>
                  <a:schemeClr val="tx1"/>
                </a:solidFill>
              </a:rPr>
              <a:t>Nucl. Fusion</a:t>
            </a:r>
            <a:r>
              <a:rPr lang="nb-NO" sz="1800" dirty="0">
                <a:solidFill>
                  <a:schemeClr val="tx1"/>
                </a:solidFill>
              </a:rPr>
              <a:t> </a:t>
            </a:r>
            <a:r>
              <a:rPr lang="nb-NO" sz="1800" b="1" dirty="0">
                <a:solidFill>
                  <a:schemeClr val="tx1"/>
                </a:solidFill>
              </a:rPr>
              <a:t>53</a:t>
            </a:r>
            <a:r>
              <a:rPr lang="nb-NO" sz="1800" dirty="0">
                <a:solidFill>
                  <a:schemeClr val="tx1"/>
                </a:solidFill>
              </a:rPr>
              <a:t>, 023005 (2013</a:t>
            </a:r>
            <a:r>
              <a:rPr lang="nb-NO" sz="1800" dirty="0" smtClean="0">
                <a:solidFill>
                  <a:schemeClr val="tx1"/>
                </a:solidFill>
              </a:rPr>
              <a:t>)</a:t>
            </a:r>
            <a:endParaRPr lang="nb-NO" sz="1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 smtClean="0">
                <a:latin typeface="Arial" charset="0"/>
                <a:ea typeface="ヒラギノ角ゴ Pro W3" charset="0"/>
                <a:cs typeface="ヒラギノ角ゴ Pro W3" charset="0"/>
              </a:rPr>
              <a:t>Leading halo current propagation studies</a:t>
            </a:r>
            <a:endParaRPr lang="en-US" sz="3200" b="1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11430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Myers (PPPL)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1" y="2763982"/>
            <a:ext cx="2865119" cy="182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000" dirty="0" smtClean="0"/>
              <a:t>Leading studies of rotating halo currents through ITPA multi-machine analysis and M3D-C1 numerical simulations</a:t>
            </a:r>
            <a:endParaRPr lang="en-US" sz="3000" dirty="0"/>
          </a:p>
        </p:txBody>
      </p:sp>
      <p:pic>
        <p:nvPicPr>
          <p:cNvPr id="9" name="Picture 8" descr="Halo_M3DC1_2D_Oct201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" b="2"/>
          <a:stretch/>
        </p:blipFill>
        <p:spPr>
          <a:xfrm>
            <a:off x="6510528" y="2743200"/>
            <a:ext cx="2372826" cy="3657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400" y="1143000"/>
            <a:ext cx="5516881" cy="1469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bIns="9144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kern="0" dirty="0" smtClean="0">
                <a:latin typeface="Arial"/>
                <a:cs typeface="Arial"/>
              </a:rPr>
              <a:t>ITPA multi-machine analysis (MDC WG-6):</a:t>
            </a:r>
            <a:endParaRPr lang="en-US" sz="1400" b="1" dirty="0" smtClean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Halo current data from C-Mod, DIII-D, AUG, and NSTX</a:t>
            </a: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All measurements in lower </a:t>
            </a:r>
            <a:r>
              <a:rPr lang="en-US" sz="1400" dirty="0" err="1" smtClean="0">
                <a:latin typeface="Arial"/>
                <a:cs typeface="Arial"/>
              </a:rPr>
              <a:t>divertor</a:t>
            </a:r>
            <a:r>
              <a:rPr lang="en-US" sz="1400" dirty="0" smtClean="0">
                <a:latin typeface="Arial"/>
                <a:cs typeface="Arial"/>
              </a:rPr>
              <a:t> (&gt; </a:t>
            </a:r>
            <a:r>
              <a:rPr lang="en-US" sz="1400" dirty="0">
                <a:latin typeface="Arial"/>
                <a:cs typeface="Arial"/>
              </a:rPr>
              <a:t>400 shots)</a:t>
            </a:r>
            <a:endParaRPr lang="en-US" sz="1400" dirty="0" smtClean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Halo current rotation is predominantly counter-</a:t>
            </a:r>
            <a:r>
              <a:rPr lang="en-US" sz="1400" i="1" dirty="0" err="1" smtClean="0">
                <a:latin typeface="Arial"/>
                <a:cs typeface="Arial"/>
              </a:rPr>
              <a:t>I</a:t>
            </a:r>
            <a:r>
              <a:rPr lang="en-US" sz="1400" baseline="-25000" dirty="0" err="1" smtClean="0">
                <a:latin typeface="Arial"/>
                <a:cs typeface="Arial"/>
              </a:rPr>
              <a:t>p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endParaRPr lang="en-US" sz="1400" dirty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Consistent rotation velocity, </a:t>
            </a:r>
            <a:r>
              <a:rPr lang="en-US" sz="1400" i="1" dirty="0" err="1" smtClean="0">
                <a:latin typeface="Arial"/>
                <a:cs typeface="Arial"/>
              </a:rPr>
              <a:t>v</a:t>
            </a:r>
            <a:r>
              <a:rPr lang="en-US" sz="1400" baseline="-25000" dirty="0" err="1" smtClean="0">
                <a:latin typeface="Arial"/>
                <a:cs typeface="Arial"/>
              </a:rPr>
              <a:t>h</a:t>
            </a:r>
            <a:r>
              <a:rPr lang="en-US" sz="1400" dirty="0" smtClean="0">
                <a:latin typeface="Arial"/>
                <a:cs typeface="Arial"/>
              </a:rPr>
              <a:t> ~ 5 km/sec</a:t>
            </a:r>
          </a:p>
          <a:p>
            <a:pPr marL="227013" indent="-165100">
              <a:buFont typeface="Arial"/>
              <a:buChar char="•"/>
            </a:pPr>
            <a:r>
              <a:rPr lang="en-US" sz="1400" i="1" dirty="0" smtClean="0">
                <a:latin typeface="Arial"/>
                <a:cs typeface="Arial"/>
              </a:rPr>
              <a:t>C. E. Myers et al. (EX/P6-46)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77000" y="1159639"/>
            <a:ext cx="2438400" cy="14696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bIns="9144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kern="0" dirty="0" smtClean="0">
                <a:latin typeface="Arial"/>
                <a:cs typeface="Arial"/>
              </a:rPr>
              <a:t>M3D-C1 simulations:</a:t>
            </a: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NSTX(-U) geometry</a:t>
            </a: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Simulate in 2D while </a:t>
            </a:r>
            <a:r>
              <a:rPr lang="en-US" sz="1400" i="1" dirty="0">
                <a:latin typeface="Arial"/>
                <a:cs typeface="Arial"/>
              </a:rPr>
              <a:t>q</a:t>
            </a:r>
            <a:r>
              <a:rPr lang="en-US" sz="1000" i="1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&gt;2</a:t>
            </a:r>
          </a:p>
          <a:p>
            <a:pPr marL="227013" indent="-16510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Switch to 3D to resolve halo rotation (in progress)</a:t>
            </a:r>
          </a:p>
          <a:p>
            <a:pPr marL="227013" indent="-165100">
              <a:buFont typeface="Arial"/>
              <a:buChar char="•"/>
            </a:pPr>
            <a:r>
              <a:rPr lang="en-US" sz="1400" i="1" dirty="0" smtClean="0">
                <a:latin typeface="Arial"/>
                <a:cs typeface="Arial"/>
              </a:rPr>
              <a:t>D. </a:t>
            </a:r>
            <a:r>
              <a:rPr lang="en-US" sz="1400" i="1" dirty="0" err="1" smtClean="0">
                <a:latin typeface="Arial"/>
                <a:cs typeface="Arial"/>
              </a:rPr>
              <a:t>Pfefferlé</a:t>
            </a:r>
            <a:r>
              <a:rPr lang="en-US" sz="1400" i="1" dirty="0" smtClean="0">
                <a:latin typeface="Arial"/>
                <a:cs typeface="Arial"/>
              </a:rPr>
              <a:t> et al. (PPPL)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1" y="4572000"/>
            <a:ext cx="2865119" cy="1823257"/>
          </a:xfrm>
          <a:prstGeom prst="rect">
            <a:avLst/>
          </a:prstGeom>
        </p:spPr>
      </p:pic>
      <p:pic>
        <p:nvPicPr>
          <p:cNvPr id="27" name="Picture 26" descr="composite_NSTX_139617_Row3_dot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50547"/>
          <a:stretch/>
        </p:blipFill>
        <p:spPr>
          <a:xfrm>
            <a:off x="259884" y="2743199"/>
            <a:ext cx="2788115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4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</a:rPr>
              <a:t>Simple rotation frequency scaling: </a:t>
            </a:r>
            <a:r>
              <a:rPr lang="en-US" sz="2400" dirty="0">
                <a:sym typeface="Symbol"/>
              </a:rPr>
              <a:t></a:t>
            </a:r>
            <a:r>
              <a:rPr lang="en-US" sz="2400" b="1" i="1" dirty="0" err="1">
                <a:latin typeface="Arial" charset="0"/>
                <a:ea typeface="ヒラギノ角ゴ Pro W3" charset="0"/>
                <a:cs typeface="ヒラギノ角ゴ Pro W3" charset="0"/>
              </a:rPr>
              <a:t>f</a:t>
            </a:r>
            <a:r>
              <a:rPr lang="en-US" sz="2400" b="1" baseline="-25000" dirty="0" err="1"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2400" dirty="0" smtClean="0">
                <a:sym typeface="Symbol"/>
              </a:rPr>
              <a:t></a:t>
            </a:r>
            <a:r>
              <a:rPr lang="en-US" sz="2400" b="1" dirty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> </a:t>
            </a:r>
            <a: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>~ 1/</a:t>
            </a:r>
            <a:r>
              <a:rPr lang="en-US" sz="2400" b="1" i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>R</a:t>
            </a:r>
            <a: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/>
            </a:r>
            <a:b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</a:br>
            <a:r>
              <a:rPr lang="en-US" sz="2400" b="1" dirty="0" smtClean="0">
                <a:latin typeface="Arial" charset="0"/>
                <a:ea typeface="ヒラギノ角ゴ Pro W3" charset="0"/>
                <a:cs typeface="ヒラギノ角ゴ Pro W3" charset="0"/>
                <a:sym typeface="Symbol"/>
              </a:rPr>
              <a:t>Cannot rule out dynamic force amplification in ITER</a:t>
            </a:r>
            <a:endParaRPr lang="en-US" sz="2400" b="1" baseline="-250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0" y="1338072"/>
            <a:ext cx="3657600" cy="4681728"/>
          </a:xfrm>
        </p:spPr>
        <p:txBody>
          <a:bodyPr>
            <a:noAutofit/>
          </a:bodyPr>
          <a:lstStyle/>
          <a:p>
            <a:pPr marL="225425" indent="-225425">
              <a:spcBef>
                <a:spcPts val="16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Key quantities:</a:t>
            </a: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i="1" dirty="0" err="1">
                <a:solidFill>
                  <a:srgbClr val="000000"/>
                </a:solidFill>
                <a:sym typeface="Symbol"/>
              </a:rPr>
              <a:t>N</a:t>
            </a:r>
            <a:r>
              <a:rPr lang="en-US" sz="1600" baseline="-25000" dirty="0" err="1">
                <a:solidFill>
                  <a:srgbClr val="000000"/>
                </a:solidFill>
                <a:sym typeface="Symbol"/>
              </a:rPr>
              <a:t>rot</a:t>
            </a:r>
            <a:r>
              <a:rPr lang="en-US" sz="1600" dirty="0" smtClean="0">
                <a:solidFill>
                  <a:srgbClr val="000000"/>
                </a:solidFill>
              </a:rPr>
              <a:t> = number of rotations</a:t>
            </a: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i="1" dirty="0">
                <a:solidFill>
                  <a:srgbClr val="000000"/>
                </a:solidFill>
                <a:sym typeface="Symbol"/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  <a:sym typeface="Symbol"/>
              </a:rPr>
              <a:t>rot</a:t>
            </a:r>
            <a:r>
              <a:rPr lang="en-US" sz="1600" dirty="0" smtClean="0">
                <a:solidFill>
                  <a:srgbClr val="000000"/>
                </a:solidFill>
              </a:rPr>
              <a:t> = rotation duration</a:t>
            </a: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  <a:sym typeface="Symbol"/>
              </a:rPr>
              <a:t></a:t>
            </a:r>
            <a:r>
              <a:rPr lang="en-US" sz="1600" i="1" dirty="0" err="1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</a:t>
            </a:r>
            <a:r>
              <a:rPr lang="en-US" sz="1600" baseline="-25000" dirty="0" err="1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sym typeface="Symbol"/>
              </a:rPr>
              <a:t> = </a:t>
            </a:r>
            <a:r>
              <a:rPr lang="en-US" sz="1600" i="1" dirty="0" err="1">
                <a:solidFill>
                  <a:srgbClr val="000000"/>
                </a:solidFill>
                <a:sym typeface="Symbol"/>
              </a:rPr>
              <a:t>N</a:t>
            </a:r>
            <a:r>
              <a:rPr lang="en-US" sz="1600" baseline="-25000" dirty="0" err="1">
                <a:solidFill>
                  <a:srgbClr val="000000"/>
                </a:solidFill>
                <a:sym typeface="Symbol"/>
              </a:rPr>
              <a:t>rot</a:t>
            </a:r>
            <a:r>
              <a:rPr lang="en-US" sz="1600" baseline="-25000" dirty="0">
                <a:solidFill>
                  <a:srgbClr val="000000"/>
                </a:solidFill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sym typeface="Symbol"/>
              </a:rPr>
              <a:t>/</a:t>
            </a:r>
            <a:r>
              <a:rPr lang="en-US" sz="1600" baseline="-25000" dirty="0">
                <a:solidFill>
                  <a:srgbClr val="000000"/>
                </a:solidFill>
                <a:sym typeface="Symbol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sym typeface="Symbol"/>
              </a:rPr>
              <a:t>t</a:t>
            </a:r>
            <a:r>
              <a:rPr lang="en-US" sz="1600" baseline="-25000" dirty="0" smtClean="0">
                <a:solidFill>
                  <a:srgbClr val="000000"/>
                </a:solidFill>
                <a:sym typeface="Symbol"/>
              </a:rPr>
              <a:t>rot</a:t>
            </a:r>
            <a:r>
              <a:rPr lang="en-US" sz="1600" dirty="0" smtClean="0">
                <a:solidFill>
                  <a:srgbClr val="000000"/>
                </a:solidFill>
                <a:sym typeface="Symbol"/>
              </a:rPr>
              <a:t> = rotation frequency</a:t>
            </a:r>
            <a:endParaRPr lang="en-US" sz="1600" baseline="-25000" dirty="0">
              <a:solidFill>
                <a:srgbClr val="000000"/>
              </a:solidFill>
            </a:endParaRPr>
          </a:p>
          <a:p>
            <a:pPr marL="225425" indent="-225425">
              <a:spcBef>
                <a:spcPts val="1200"/>
              </a:spcBef>
              <a:defRPr/>
            </a:pPr>
            <a:r>
              <a:rPr lang="en-US" sz="1600" dirty="0">
                <a:solidFill>
                  <a:srgbClr val="000000"/>
                </a:solidFill>
              </a:rPr>
              <a:t>Carry out regression using two </a:t>
            </a:r>
            <a:r>
              <a:rPr lang="en-US" sz="1600" dirty="0" smtClean="0">
                <a:solidFill>
                  <a:srgbClr val="000000"/>
                </a:solidFill>
              </a:rPr>
              <a:t>parameters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600" i="1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R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i="1" dirty="0">
                <a:solidFill>
                  <a:srgbClr val="000000"/>
                </a:solidFill>
                <a:sym typeface="Symbol"/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  <a:sym typeface="Symbol"/>
              </a:rPr>
              <a:t>rot</a:t>
            </a:r>
            <a:endParaRPr lang="en-US" sz="1600" dirty="0">
              <a:solidFill>
                <a:srgbClr val="000000"/>
              </a:solidFill>
            </a:endParaRPr>
          </a:p>
          <a:p>
            <a:pPr marL="225425" indent="-225425">
              <a:spcBef>
                <a:spcPts val="1200"/>
              </a:spcBef>
              <a:defRPr/>
            </a:pPr>
            <a:r>
              <a:rPr lang="en-US" sz="1600" dirty="0">
                <a:solidFill>
                  <a:srgbClr val="000000"/>
                </a:solidFill>
              </a:rPr>
              <a:t>Additional parameters do not improve </a:t>
            </a:r>
            <a:r>
              <a:rPr lang="en-US" sz="1600" dirty="0" smtClean="0">
                <a:solidFill>
                  <a:srgbClr val="000000"/>
                </a:solidFill>
              </a:rPr>
              <a:t>regression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(e.g., </a:t>
            </a:r>
            <a:r>
              <a:rPr lang="en-US" sz="1600" i="1" dirty="0" err="1" smtClean="0">
                <a:solidFill>
                  <a:srgbClr val="000000"/>
                </a:solidFill>
                <a:sym typeface="Wingdings"/>
              </a:rPr>
              <a:t>I</a:t>
            </a:r>
            <a:r>
              <a:rPr lang="en-US" sz="1600" baseline="-25000" dirty="0" err="1" smtClean="0">
                <a:solidFill>
                  <a:srgbClr val="000000"/>
                </a:solidFill>
                <a:sym typeface="Wingdings"/>
              </a:rPr>
              <a:t>p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i="1" dirty="0" smtClean="0">
                <a:solidFill>
                  <a:srgbClr val="000000"/>
                </a:solidFill>
              </a:rPr>
              <a:t>B</a:t>
            </a:r>
            <a:r>
              <a:rPr lang="en-US" sz="1600" baseline="-25000" dirty="0" smtClean="0">
                <a:solidFill>
                  <a:srgbClr val="000000"/>
                </a:solidFill>
              </a:rPr>
              <a:t>T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endParaRPr lang="en-US" sz="1600" baseline="-25000" dirty="0">
              <a:solidFill>
                <a:srgbClr val="000000"/>
              </a:solidFill>
            </a:endParaRPr>
          </a:p>
          <a:p>
            <a:pPr marL="225425" lvl="1" indent="-225425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sym typeface="Symbol"/>
              </a:rPr>
              <a:t></a:t>
            </a:r>
            <a:r>
              <a:rPr lang="en-US" sz="1600" i="1" dirty="0" err="1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</a:t>
            </a:r>
            <a:r>
              <a:rPr lang="en-US" sz="1600" baseline="-25000" dirty="0" err="1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sym typeface="Symbol"/>
              </a:rPr>
              <a:t> </a:t>
            </a:r>
            <a:r>
              <a:rPr lang="en-US" sz="1600" dirty="0" smtClean="0">
                <a:solidFill>
                  <a:srgbClr val="000000"/>
                </a:solidFill>
                <a:sym typeface="Symbol"/>
              </a:rPr>
              <a:t>~ 1/</a:t>
            </a:r>
            <a:r>
              <a:rPr lang="en-US" sz="1600" i="1" dirty="0" smtClean="0">
                <a:solidFill>
                  <a:srgbClr val="000000"/>
                </a:solidFill>
                <a:sym typeface="Symbol"/>
              </a:rPr>
              <a:t>R</a:t>
            </a:r>
            <a:r>
              <a:rPr lang="en-US" sz="1600" dirty="0" smtClean="0">
                <a:solidFill>
                  <a:srgbClr val="000000"/>
                </a:solidFill>
                <a:sym typeface="Symbol"/>
              </a:rPr>
              <a:t> ~ constant 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v</a:t>
            </a:r>
            <a:r>
              <a:rPr lang="en-US" sz="1600" baseline="-25000" dirty="0" err="1" smtClean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sym typeface="Symbol"/>
              </a:rPr>
              <a:t> </a:t>
            </a:r>
            <a:endParaRPr lang="en-US" sz="1600" i="1" dirty="0" smtClean="0">
              <a:solidFill>
                <a:srgbClr val="000000"/>
              </a:solidFill>
              <a:sym typeface="Symbol"/>
            </a:endParaRPr>
          </a:p>
          <a:p>
            <a:pPr marL="225425" indent="-225425">
              <a:spcBef>
                <a:spcPts val="12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ITER projection:</a:t>
            </a:r>
            <a:endParaRPr lang="en-US" sz="1600" dirty="0">
              <a:solidFill>
                <a:srgbClr val="FF0000"/>
              </a:solidFill>
            </a:endParaRP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sym typeface="Symbol"/>
              </a:rPr>
              <a:t>Rotation at 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</a:t>
            </a:r>
            <a:r>
              <a:rPr lang="en-US" sz="1600" i="1" dirty="0" err="1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</a:t>
            </a:r>
            <a:r>
              <a:rPr lang="en-US" sz="1600" baseline="-25000" dirty="0" err="1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 &lt; 20 Hz probable</a:t>
            </a:r>
          </a:p>
          <a:p>
            <a:pPr marL="454025" lvl="1" indent="-225425">
              <a:spcBef>
                <a:spcPts val="600"/>
              </a:spcBef>
              <a:defRPr/>
            </a:pPr>
            <a:r>
              <a:rPr lang="en-US" sz="1600" dirty="0" smtClean="0">
                <a:solidFill>
                  <a:srgbClr val="FF0000"/>
                </a:solidFill>
                <a:sym typeface="Symbol"/>
              </a:rPr>
              <a:t>Rotation duration analysis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Cannot rule out dynamic force amplification in ITER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" y="1261872"/>
            <a:ext cx="4828032" cy="4681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609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C. E. Myers, et al.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(M</a:t>
            </a:r>
            <a:r>
              <a:rPr lang="en-US" sz="2000" dirty="0" smtClean="0">
                <a:solidFill>
                  <a:srgbClr val="0000FF"/>
                </a:solidFill>
              </a:rPr>
              <a:t>anuscript submitted to </a:t>
            </a:r>
            <a:r>
              <a:rPr lang="en-US" sz="2000" i="1" dirty="0" smtClean="0">
                <a:solidFill>
                  <a:srgbClr val="0000FF"/>
                </a:solidFill>
              </a:rPr>
              <a:t>Nuclear Fusion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2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Resistive DCON Solves Reliable Outer Region </a:t>
            </a:r>
            <a:r>
              <a:rPr lang="en-US" sz="2800" dirty="0" smtClean="0"/>
              <a:t>Δ′ </a:t>
            </a:r>
            <a:r>
              <a:rPr lang="en-US" sz="2800" dirty="0"/>
              <a:t>and Indicates </a:t>
            </a:r>
            <a:r>
              <a:rPr lang="en-US" sz="2800" dirty="0" smtClean="0"/>
              <a:t>Δ′ </a:t>
            </a:r>
            <a:r>
              <a:rPr lang="en-US" sz="2800" dirty="0"/>
              <a:t>is Destabilized by </a:t>
            </a:r>
            <a:r>
              <a:rPr lang="en-US" sz="2800" dirty="0" smtClean="0"/>
              <a:t>Plasma Pressure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3491" y="139408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Resistive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DCON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reproduces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/>
              <a:t>Δ</a:t>
            </a:r>
            <a:r>
              <a:rPr lang="en-US" sz="1600" dirty="0"/>
              <a:t>’</a:t>
            </a:r>
            <a:r>
              <a:rPr lang="zh-CN" altLang="en-US" sz="1600" dirty="0"/>
              <a:t> </a:t>
            </a:r>
            <a:r>
              <a:rPr lang="en-US" altLang="zh-CN" sz="1600" dirty="0"/>
              <a:t>behavior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Furth,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Rutherford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and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 err="1">
                <a:solidFill>
                  <a:srgbClr val="00B0F0"/>
                </a:solidFill>
              </a:rPr>
              <a:t>Selberg</a:t>
            </a:r>
            <a:r>
              <a:rPr lang="en-US" altLang="zh-CN" sz="1600" dirty="0">
                <a:solidFill>
                  <a:srgbClr val="00B0F0"/>
                </a:solidFill>
              </a:rPr>
              <a:t>,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Phys.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Fluids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16,</a:t>
            </a:r>
            <a:r>
              <a:rPr lang="zh-CN" altLang="en-US" sz="1600" dirty="0">
                <a:solidFill>
                  <a:srgbClr val="00B0F0"/>
                </a:solidFill>
              </a:rPr>
              <a:t> </a:t>
            </a:r>
            <a:r>
              <a:rPr lang="en-US" altLang="zh-CN" sz="1600" dirty="0">
                <a:solidFill>
                  <a:srgbClr val="00B0F0"/>
                </a:solidFill>
              </a:rPr>
              <a:t>1054(1973)</a:t>
            </a:r>
            <a:r>
              <a:rPr lang="en-US" altLang="zh-CN" sz="1600" dirty="0"/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56" y="5587425"/>
            <a:ext cx="9033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First resistive DCON paper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has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been published.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endParaRPr lang="en-US" altLang="zh-CN" sz="1600" b="1" dirty="0" smtClean="0">
              <a:solidFill>
                <a:srgbClr val="00B0F0"/>
              </a:solidFill>
            </a:endParaRPr>
          </a:p>
          <a:p>
            <a:pPr algn="ctr"/>
            <a:r>
              <a:rPr lang="en-US" altLang="zh-CN" sz="1600" b="1" dirty="0" err="1" smtClean="0">
                <a:solidFill>
                  <a:srgbClr val="00B0F0"/>
                </a:solidFill>
              </a:rPr>
              <a:t>Glasser</a:t>
            </a:r>
            <a:r>
              <a:rPr lang="en-US" altLang="zh-CN" sz="1600" b="1" dirty="0" smtClean="0">
                <a:solidFill>
                  <a:srgbClr val="00B0F0"/>
                </a:solidFill>
              </a:rPr>
              <a:t>,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r>
              <a:rPr lang="en-US" altLang="zh-CN" sz="1600" b="1" dirty="0" smtClean="0">
                <a:solidFill>
                  <a:srgbClr val="00B0F0"/>
                </a:solidFill>
              </a:rPr>
              <a:t>Wang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r>
              <a:rPr lang="en-US" altLang="zh-CN" sz="1600" b="1" dirty="0" smtClean="0">
                <a:solidFill>
                  <a:srgbClr val="00B0F0"/>
                </a:solidFill>
              </a:rPr>
              <a:t>and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r>
              <a:rPr lang="en-US" altLang="zh-CN" sz="1600" b="1" dirty="0" smtClean="0">
                <a:solidFill>
                  <a:srgbClr val="00B0F0"/>
                </a:solidFill>
              </a:rPr>
              <a:t>Park,</a:t>
            </a:r>
            <a:r>
              <a:rPr lang="zh-CN" altLang="en-US" sz="1600" b="1" dirty="0" smtClean="0">
                <a:solidFill>
                  <a:srgbClr val="00B0F0"/>
                </a:solidFill>
              </a:rPr>
              <a:t> </a:t>
            </a:r>
            <a:r>
              <a:rPr lang="is-IS" sz="1600" dirty="0" smtClean="0">
                <a:solidFill>
                  <a:srgbClr val="00B0F0"/>
                </a:solidFill>
              </a:rPr>
              <a:t>Phys</a:t>
            </a:r>
            <a:r>
              <a:rPr lang="is-IS" sz="1600" dirty="0">
                <a:solidFill>
                  <a:srgbClr val="00B0F0"/>
                </a:solidFill>
              </a:rPr>
              <a:t>. Plasmas </a:t>
            </a:r>
            <a:r>
              <a:rPr lang="is-IS" sz="1600" b="1" dirty="0">
                <a:solidFill>
                  <a:srgbClr val="00B0F0"/>
                </a:solidFill>
              </a:rPr>
              <a:t>23</a:t>
            </a:r>
            <a:r>
              <a:rPr lang="is-IS" sz="1600" dirty="0">
                <a:solidFill>
                  <a:srgbClr val="00B0F0"/>
                </a:solidFill>
              </a:rPr>
              <a:t>, 112506 (2016</a:t>
            </a:r>
            <a:r>
              <a:rPr lang="is-IS" sz="1600" dirty="0" smtClean="0">
                <a:solidFill>
                  <a:srgbClr val="00B0F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8600" y="2381370"/>
            <a:ext cx="4162425" cy="2743200"/>
            <a:chOff x="-137380" y="2286000"/>
            <a:chExt cx="4902845" cy="3124200"/>
          </a:xfrm>
        </p:grpSpPr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622" y="2341539"/>
              <a:ext cx="2404843" cy="306866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7380" y="2286000"/>
              <a:ext cx="2336074" cy="304397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81843" y="3002369"/>
              <a:ext cx="9666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080DC8"/>
                  </a:solidFill>
                </a:rPr>
                <a:t>n=1</a:t>
              </a:r>
              <a:r>
                <a:rPr lang="zh-CN" altLang="en-US" sz="1200" dirty="0">
                  <a:solidFill>
                    <a:srgbClr val="080DC8"/>
                  </a:solidFill>
                </a:rPr>
                <a:t> </a:t>
              </a:r>
              <a:r>
                <a:rPr lang="en-US" altLang="zh-CN" sz="1200" dirty="0">
                  <a:solidFill>
                    <a:srgbClr val="080DC8"/>
                  </a:solidFill>
                </a:rPr>
                <a:t>m=2</a:t>
              </a:r>
              <a:endParaRPr lang="en-US" sz="1200" dirty="0">
                <a:solidFill>
                  <a:srgbClr val="080DC8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942975" y="3301663"/>
              <a:ext cx="457200" cy="323114"/>
            </a:xfrm>
            <a:prstGeom prst="straightConnector1">
              <a:avLst/>
            </a:prstGeom>
            <a:ln>
              <a:solidFill>
                <a:srgbClr val="080DC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01694" y="3281463"/>
              <a:ext cx="1412635" cy="442374"/>
            </a:xfrm>
            <a:prstGeom prst="straightConnector1">
              <a:avLst/>
            </a:prstGeom>
            <a:ln>
              <a:solidFill>
                <a:srgbClr val="080DC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370009" y="3992553"/>
              <a:ext cx="966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n=1</a:t>
              </a:r>
              <a:r>
                <a:rPr lang="zh-CN" altLang="en-US" sz="1200" dirty="0">
                  <a:solidFill>
                    <a:srgbClr val="FF0000"/>
                  </a:solidFill>
                </a:rPr>
                <a:t> </a:t>
              </a:r>
              <a:r>
                <a:rPr lang="en-US" altLang="zh-CN" sz="1200" dirty="0">
                  <a:solidFill>
                    <a:srgbClr val="FF0000"/>
                  </a:solidFill>
                </a:rPr>
                <a:t>m=3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838200" y="4189209"/>
              <a:ext cx="612584" cy="362982"/>
            </a:xfrm>
            <a:prstGeom prst="straightConnector1">
              <a:avLst/>
            </a:prstGeom>
            <a:ln>
              <a:solidFill>
                <a:srgbClr val="FF2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101694" y="4238781"/>
              <a:ext cx="1099116" cy="276763"/>
            </a:xfrm>
            <a:prstGeom prst="straightConnector1">
              <a:avLst/>
            </a:prstGeom>
            <a:ln>
              <a:solidFill>
                <a:srgbClr val="FF2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15098"/>
            <a:ext cx="3657600" cy="2914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04052" y="1396425"/>
                <a:ext cx="307827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b="0" dirty="0" smtClean="0"/>
                  <a:t>Higher</a:t>
                </a:r>
                <a:r>
                  <a:rPr lang="zh-CN" altLang="en-US" sz="1600" b="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zh-CN" alt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is-IS" altLang="zh-CN" sz="16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/>
                  <a:t>Increase </a:t>
                </a:r>
                <a:r>
                  <a:rPr lang="en-US" sz="1600" dirty="0" smtClean="0"/>
                  <a:t>Δ’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at q=2,3</a:t>
                </a:r>
              </a:p>
              <a:p>
                <a14:m>
                  <m:oMath xmlns:m="http://schemas.openxmlformats.org/officeDocument/2006/math">
                    <m:r>
                      <a:rPr lang="is-IS" altLang="zh-CN" sz="16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More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unstable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/>
                  <a:t>t</a:t>
                </a:r>
                <a:r>
                  <a:rPr lang="en-US" altLang="zh-CN" sz="1600" dirty="0" smtClean="0"/>
                  <a:t>earing</a:t>
                </a:r>
                <a:r>
                  <a:rPr lang="zh-CN" altLang="en-US" sz="1600" dirty="0" smtClean="0"/>
                  <a:t> </a:t>
                </a:r>
                <a:r>
                  <a:rPr lang="en-US" altLang="zh-CN" sz="1600" dirty="0" smtClean="0"/>
                  <a:t>mode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052" y="1396425"/>
                <a:ext cx="3078279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990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177132" y="2884264"/>
                <a:ext cx="395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132" y="2884264"/>
                <a:ext cx="395236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V="1">
            <a:off x="6553200" y="2734714"/>
            <a:ext cx="0" cy="680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82056" y="2054423"/>
            <a:ext cx="4228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Resistive DCON solves </a:t>
            </a:r>
            <a:r>
              <a:rPr lang="en-US" sz="1400" dirty="0" err="1" smtClean="0">
                <a:solidFill>
                  <a:srgbClr val="FF0000"/>
                </a:solidFill>
              </a:rPr>
              <a:t>Δ</a:t>
            </a:r>
            <a:r>
              <a:rPr lang="en-US" sz="1400" dirty="0" smtClean="0">
                <a:solidFill>
                  <a:srgbClr val="FF0000"/>
                </a:solidFill>
              </a:rPr>
              <a:t>’ in full toroidal geometry.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57775" y="4267706"/>
            <a:ext cx="10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Δ</a:t>
            </a:r>
            <a:r>
              <a:rPr lang="en-US" dirty="0"/>
              <a:t>’</a:t>
            </a:r>
            <a:r>
              <a:rPr lang="zh-CN" altLang="en-US" dirty="0"/>
              <a:t> </a:t>
            </a:r>
            <a:r>
              <a:rPr lang="en-US" altLang="zh-CN" dirty="0"/>
              <a:t>at </a:t>
            </a:r>
            <a:r>
              <a:rPr lang="en-US" altLang="zh-CN" dirty="0" smtClean="0"/>
              <a:t>q=2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336894" y="6236695"/>
            <a:ext cx="773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Z. Wang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97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sz="2800" dirty="0" smtClean="0"/>
                  <a:t>RDCON:</a:t>
                </a:r>
                <a:r>
                  <a:rPr lang="zh-CN" altLang="en-US" sz="28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800" dirty="0"/>
                  <a:t> Optimization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of</a:t>
                </a:r>
                <a:r>
                  <a:rPr lang="zh-CN" altLang="en-US" sz="2800" dirty="0"/>
                  <a:t> </a:t>
                </a:r>
                <a:r>
                  <a:rPr lang="en-US" altLang="zh-CN" sz="2800" dirty="0" smtClean="0"/>
                  <a:t>NSTX-U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 smtClean="0"/>
                  <a:t>L-Mode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 smtClean="0"/>
                  <a:t>discharge</a:t>
                </a:r>
                <a:r>
                  <a:rPr lang="en-US" altLang="zh-CN" sz="2800" dirty="0"/>
                  <a:t/>
                </a:r>
                <a:br>
                  <a:rPr lang="en-US" altLang="zh-CN" sz="2800" dirty="0"/>
                </a:br>
                <a:r>
                  <a:rPr lang="en-US" altLang="zh-CN" sz="2800" dirty="0" smtClean="0"/>
                  <a:t>to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/>
                  <a:t>s</a:t>
                </a:r>
                <a:r>
                  <a:rPr lang="en-US" altLang="zh-CN" sz="2800" dirty="0" smtClean="0"/>
                  <a:t>tabilize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/>
                  <a:t>n=1</a:t>
                </a:r>
                <a:r>
                  <a:rPr lang="zh-CN" altLang="en-US" sz="2800" dirty="0"/>
                  <a:t> </a:t>
                </a:r>
                <a:r>
                  <a:rPr lang="en-US" altLang="zh-CN" sz="2800" dirty="0"/>
                  <a:t>t</a:t>
                </a:r>
                <a:r>
                  <a:rPr lang="en-US" altLang="zh-CN" sz="2800" dirty="0" smtClean="0"/>
                  <a:t>earing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/>
                  <a:t>m</a:t>
                </a:r>
                <a:r>
                  <a:rPr lang="en-US" altLang="zh-CN" sz="2800" dirty="0" smtClean="0"/>
                  <a:t>ode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800"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and</a:t>
                </a:r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sz="280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80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altLang="zh-CN" sz="2800" dirty="0" smtClean="0"/>
                  <a:t> </a:t>
                </a:r>
                <a14:m>
                  <m:oMath xmlns:m="http://schemas.openxmlformats.org/officeDocument/2006/math">
                    <m:r>
                      <a:rPr lang="is-IS" altLang="zh-CN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altLang="zh-CN" sz="28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>
                        <a:latin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altLang="zh-CN" sz="2800" dirty="0"/>
                  <a:t>)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569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1975" y="2747440"/>
                <a:ext cx="8884987" cy="4001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 smtClean="0">
                    <a:solidFill>
                      <a:srgbClr val="FF0000"/>
                    </a:solidFill>
                  </a:rPr>
                  <a:t>For this scenario, reducing</a:t>
                </a:r>
                <a:r>
                  <a:rPr lang="zh-CN" altLang="en-US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q</m:t>
                        </m:r>
                      </m:e>
                      <m:sub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 smtClean="0">
                    <a:solidFill>
                      <a:srgbClr val="FF0000"/>
                    </a:solidFill>
                  </a:rPr>
                  <a:t>+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is-IS" altLang="zh-CN" sz="200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000" dirty="0" smtClean="0">
                    <a:solidFill>
                      <a:srgbClr val="FF0000"/>
                    </a:solidFill>
                  </a:rPr>
                  <a:t> Decrease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Δ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000" dirty="0" smtClean="0">
                    <a:solidFill>
                      <a:srgbClr val="FF0000"/>
                    </a:solidFill>
                  </a:rPr>
                  <a:t> at q=2,3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75" y="2747440"/>
                <a:ext cx="8884987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685" t="-4478" b="-2686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28600" y="3351922"/>
            <a:ext cx="4114800" cy="2972678"/>
            <a:chOff x="313176" y="3408134"/>
            <a:chExt cx="4408620" cy="320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76" y="3408134"/>
              <a:ext cx="4408620" cy="32004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2077366" y="4150805"/>
              <a:ext cx="838200" cy="156178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236CA"/>
                  </a:gs>
                  <a:gs pos="100000">
                    <a:srgbClr val="50EAE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3525" y="1105661"/>
                <a:ext cx="863373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Resistive DCON is applied to optimize NSTX-U equilibrium to avoid tearing instability (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varying equilibrium parameters to minimize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endParaRPr lang="en-US" altLang="zh-CN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sequence of equilibria are generated by scanning current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 pressure </a:t>
                </a: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profiles with CHEASE code, where plasma boundary of discharge </a:t>
                </a:r>
                <a:r>
                  <a:rPr lang="en-US" altLang="zh-CN" dirty="0" smtClean="0"/>
                  <a:t>204718 is used</a:t>
                </a:r>
                <a:r>
                  <a:rPr lang="en-US" altLang="zh-C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25" y="1105661"/>
                <a:ext cx="8633733" cy="1754326"/>
              </a:xfrm>
              <a:prstGeom prst="rect">
                <a:avLst/>
              </a:prstGeom>
              <a:blipFill rotWithShape="0">
                <a:blip r:embed="rId5"/>
                <a:stretch>
                  <a:fillRect l="-565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770392" y="3352800"/>
            <a:ext cx="4114800" cy="2971800"/>
            <a:chOff x="4343400" y="3124200"/>
            <a:chExt cx="4380951" cy="32004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3124200"/>
              <a:ext cx="4380951" cy="320040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6096000" y="3939540"/>
              <a:ext cx="838200" cy="156178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236CA"/>
                  </a:gs>
                  <a:gs pos="100000">
                    <a:srgbClr val="50EAE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191000" y="4109901"/>
                <a:ext cx="4476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4109901"/>
                <a:ext cx="44762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793151" y="4067877"/>
                <a:ext cx="4476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151" y="4067877"/>
                <a:ext cx="447622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669273" y="3449618"/>
                <a:ext cx="10309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236CA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b="1" i="0">
                            <a:solidFill>
                              <a:srgbClr val="F236CA"/>
                            </a:solidFill>
                            <a:latin typeface="Cambria Math" charset="0"/>
                          </a:rPr>
                          <m:t>𝚫</m:t>
                        </m:r>
                      </m:e>
                      <m:sup>
                        <m:r>
                          <a:rPr lang="en-US" altLang="zh-CN" b="1" i="0">
                            <a:solidFill>
                              <a:srgbClr val="F236CA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236CA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F236CA"/>
                    </a:solidFill>
                  </a:rPr>
                  <a:t>(q=2)</a:t>
                </a:r>
                <a:endParaRPr lang="en-US" b="1" dirty="0">
                  <a:solidFill>
                    <a:srgbClr val="F236CA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273" y="3449618"/>
                <a:ext cx="1030988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10000" r="-295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235448" y="3449618"/>
                <a:ext cx="10309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236CA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b="1" i="0">
                            <a:solidFill>
                              <a:srgbClr val="F236CA"/>
                            </a:solidFill>
                            <a:latin typeface="Cambria Math" charset="0"/>
                          </a:rPr>
                          <m:t>𝚫</m:t>
                        </m:r>
                      </m:e>
                      <m:sup>
                        <m:r>
                          <a:rPr lang="en-US" altLang="zh-CN" b="1" i="0">
                            <a:solidFill>
                              <a:srgbClr val="F236CA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236CA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F236CA"/>
                    </a:solidFill>
                  </a:rPr>
                  <a:t>(q=3)</a:t>
                </a:r>
                <a:endParaRPr lang="en-US" b="1" dirty="0">
                  <a:solidFill>
                    <a:srgbClr val="F236CA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448" y="3449618"/>
                <a:ext cx="1030988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10000" r="-295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8336894" y="6236695"/>
            <a:ext cx="773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Z. Wang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27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NSTX-U had </a:t>
            </a:r>
            <a:r>
              <a:rPr lang="en-US" sz="3200" dirty="0" smtClean="0"/>
              <a:t>scientifically </a:t>
            </a:r>
            <a:r>
              <a:rPr lang="en-US" sz="3200" dirty="0"/>
              <a:t>productive 1</a:t>
            </a:r>
            <a:r>
              <a:rPr lang="en-US" sz="3200" baseline="30000" dirty="0"/>
              <a:t>st</a:t>
            </a:r>
            <a:r>
              <a:rPr lang="en-US" sz="3200" dirty="0"/>
              <a:t> year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" y="1143000"/>
            <a:ext cx="8991600" cy="4191000"/>
          </a:xfrm>
          <a:prstGeom prst="roundRect">
            <a:avLst>
              <a:gd name="adj" fmla="val 3764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6200" y="1143000"/>
            <a:ext cx="9067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en-US" dirty="0" smtClean="0"/>
              <a:t>Achieved H-mode on 8</a:t>
            </a:r>
            <a:r>
              <a:rPr lang="en-US" baseline="30000" dirty="0" smtClean="0"/>
              <a:t>th</a:t>
            </a:r>
            <a:r>
              <a:rPr lang="en-US" dirty="0" smtClean="0"/>
              <a:t> day of 10 weeks of operation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Surpassed magnetic field and pulse-duration of NSTX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Matched best NSTX H-mode performance at ~1MA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Identified and corrected dominant error fields 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Commissioned all magnetic and kinetic profile diagnostics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New 2</a:t>
            </a:r>
            <a:r>
              <a:rPr lang="en-US" baseline="30000" dirty="0" smtClean="0"/>
              <a:t>nd</a:t>
            </a:r>
            <a:r>
              <a:rPr lang="en-US" dirty="0" smtClean="0"/>
              <a:t> NBI suppresses Global Alfven </a:t>
            </a:r>
            <a:r>
              <a:rPr lang="en-US" dirty="0" err="1" smtClean="0"/>
              <a:t>Eigenmodes</a:t>
            </a:r>
            <a:r>
              <a:rPr lang="en-US" dirty="0" smtClean="0"/>
              <a:t> (GAE)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Implemented techniques for controlled plasma shut down, disruption detection, commissioned new tools for mitigation</a:t>
            </a:r>
          </a:p>
          <a:p>
            <a:pPr lvl="1">
              <a:lnSpc>
                <a:spcPct val="115000"/>
              </a:lnSpc>
            </a:pPr>
            <a:endParaRPr lang="en-US" sz="600" dirty="0" smtClean="0"/>
          </a:p>
          <a:p>
            <a:pPr>
              <a:lnSpc>
                <a:spcPct val="115000"/>
              </a:lnSpc>
            </a:pPr>
            <a:r>
              <a:rPr lang="en-US" dirty="0" smtClean="0"/>
              <a:t>2016 run ended prematurely due to fault in </a:t>
            </a:r>
            <a:r>
              <a:rPr lang="en-US" dirty="0" err="1" smtClean="0"/>
              <a:t>divertor</a:t>
            </a:r>
            <a:r>
              <a:rPr lang="en-US" dirty="0" smtClean="0"/>
              <a:t> PF coil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Coil + other issues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major reviews of design, fab, procedures</a:t>
            </a:r>
          </a:p>
        </p:txBody>
      </p:sp>
    </p:spTree>
    <p:extLst>
      <p:ext uri="{BB962C8B-B14F-4D97-AF65-F5344CB8AC3E}">
        <p14:creationId xmlns:p14="http://schemas.microsoft.com/office/powerpoint/2010/main" val="406024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/>
              <a:t>Scenario Development </a:t>
            </a:r>
          </a:p>
          <a:p>
            <a:pPr marL="573088" lvl="1" indent="-344488"/>
            <a:r>
              <a:rPr lang="en-US" sz="2800" dirty="0" smtClean="0"/>
              <a:t>Macroscopic Stability</a:t>
            </a:r>
          </a:p>
          <a:p>
            <a:pPr marL="573088" lvl="1" indent="-344488"/>
            <a:r>
              <a:rPr lang="en-US" sz="2800" dirty="0" smtClean="0"/>
              <a:t>Transport and Turbulence</a:t>
            </a:r>
          </a:p>
          <a:p>
            <a:pPr marL="573088" lvl="1" indent="-344488"/>
            <a:r>
              <a:rPr lang="en-US" sz="2800" dirty="0" smtClean="0"/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04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/>
              <a:t>Scenario Development 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Stability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NSTX-U has surpassed maximum </a:t>
            </a:r>
            <a:br>
              <a:rPr lang="en-US" sz="3200" dirty="0" smtClean="0"/>
            </a:br>
            <a:r>
              <a:rPr lang="en-US" sz="3200" dirty="0" smtClean="0"/>
              <a:t>pulse duration and magnetic field of NSTX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0080"/>
            <a:ext cx="4139453" cy="34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20080"/>
            <a:ext cx="4263787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214735"/>
            <a:ext cx="914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similar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Boronized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L-modes, P</a:t>
            </a:r>
            <a:r>
              <a:rPr 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=1MW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10000" y="3429000"/>
            <a:ext cx="0" cy="276231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76200" y="561671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L-mode duration </a:t>
            </a:r>
          </a:p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exceeds longest NSTX H-mode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29000" y="5818257"/>
            <a:ext cx="346295" cy="304800"/>
          </a:xfrm>
          <a:prstGeom prst="rightArrow">
            <a:avLst>
              <a:gd name="adj1" fmla="val 73529"/>
              <a:gd name="adj2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019800" y="3611880"/>
            <a:ext cx="609600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76400" y="2514600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 longer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867400" y="3611880"/>
            <a:ext cx="457200" cy="2206378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58482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B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 highest NSTX B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6629400" y="3611880"/>
            <a:ext cx="228600" cy="50292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1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3472</Words>
  <Application>Microsoft Office PowerPoint</Application>
  <PresentationFormat>On-screen Show (4:3)</PresentationFormat>
  <Paragraphs>535</Paragraphs>
  <Slides>54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NSTX Upgrade</vt:lpstr>
      <vt:lpstr> Overview of NSTX Upgrade Initial Results and Modelling Highlights </vt:lpstr>
      <vt:lpstr>Outline</vt:lpstr>
      <vt:lpstr>NSTX-U Mission Elements:</vt:lpstr>
      <vt:lpstr>NSTX-U will access new physics with 2 major new tools:</vt:lpstr>
      <vt:lpstr>NSTX-U will have major boost in performance</vt:lpstr>
      <vt:lpstr>NSTX-U had scientifically productive 1st year</vt:lpstr>
      <vt:lpstr>NSTX-U Mission Elements:</vt:lpstr>
      <vt:lpstr>NSTX-U Mission Elements:</vt:lpstr>
      <vt:lpstr>NSTX-U has surpassed maximum  pulse duration and magnetic field of NSTX</vt:lpstr>
      <vt:lpstr>Examples of highest-performance  L and H-modes achieved thus far in NSTX-U</vt:lpstr>
      <vt:lpstr>Shutdown handler used for well-controlled disruption-free L-mode ramp-down</vt:lpstr>
      <vt:lpstr>NSTX-U Mission Elements:</vt:lpstr>
      <vt:lpstr>n=1 error field correction (EFC) optimized to maximize pulse length, discharge performance</vt:lpstr>
      <vt:lpstr>Coil metrology conducted on  TF rod, center-stack casing (CSC), and PF5 coil</vt:lpstr>
      <vt:lpstr>Modeling results  need to impose 2 mm tolerance for TF alignment to mitigate TF error field effects</vt:lpstr>
      <vt:lpstr>NSTX-U Mission Elements:</vt:lpstr>
      <vt:lpstr>H-mode confinement so far  consistent with “ST” scaling</vt:lpstr>
      <vt:lpstr>Reduction in ce Going From L- to H-;  RLW model consistent with Te</vt:lpstr>
      <vt:lpstr>NSTX-U: Bimodal turbulence seen in some L-modes  using upgraded 48 channel Beam Emission Spectroscopy (BES) system </vt:lpstr>
      <vt:lpstr>At ion scales (kqrs&lt;1), linear GYRO* simulations predict unstable spectra of ITG and microtearing modes (MTM)</vt:lpstr>
      <vt:lpstr>Same NSTX-U L-modes:  Nonlinear ETG simulations give significant transport (R=129-140 cm, r/a=0.47-0.67)</vt:lpstr>
      <vt:lpstr>NSTX-U Mission Elements:</vt:lpstr>
      <vt:lpstr>Explored fast-ion behavior with original and new NBI via beam blips with different NBI energies</vt:lpstr>
      <vt:lpstr>Agreement improved for Einj = 65keV  using small anomalous fast-ion diffusion</vt:lpstr>
      <vt:lpstr>NSTX-U: Tangential 2nd neutral beam suppresses Global Alfven Eigenmode (GAE) – consistent with simulation</vt:lpstr>
      <vt:lpstr>Analytic theory providing insight  into HYM simulations of GAE stability</vt:lpstr>
      <vt:lpstr>NSTX-U: Off-axis co-NBI destabilizes counter-propagating Toroidal Alfvén Eigenmodes (TAEs)</vt:lpstr>
      <vt:lpstr>Linear TAE stability vs time from TRANSP + kick model is consistent with NSTX-U experiments</vt:lpstr>
      <vt:lpstr>NSTX-U Mission Elements:</vt:lpstr>
      <vt:lpstr>Material Analysis &amp; Particle Probe (MAPP) providing  new measurements of surface evolution in NSTX-U</vt:lpstr>
      <vt:lpstr>Designed controlled experiment for NSTX-U to assess heat flux and detachment vs. flaring (UT Austin)</vt:lpstr>
      <vt:lpstr>PowerPoint Presentation</vt:lpstr>
      <vt:lpstr>NSTX-U Mission Elements:</vt:lpstr>
      <vt:lpstr>Recent design studies show ST potentially attractive as Fusion Nuclear Science Facility (FNSF) and Pilot Plant</vt:lpstr>
      <vt:lpstr>Summary</vt:lpstr>
      <vt:lpstr>Thank you!</vt:lpstr>
      <vt:lpstr>Backup</vt:lpstr>
      <vt:lpstr>Enhanced collaborations during NSTX-U outage Targets NSTX-U research goals</vt:lpstr>
      <vt:lpstr>Region where problems have occurred</vt:lpstr>
      <vt:lpstr>Boroscopy and sectioning of failed PF1AU</vt:lpstr>
      <vt:lpstr>PF1AU insulation damaged between layers</vt:lpstr>
      <vt:lpstr>NSTX-U “Recovery” Project includes significant rebuild of components in ends of center-stack</vt:lpstr>
      <vt:lpstr>Investigating newly observed Ion Cyclotron Emission (ICE) from NSTX-U discharges</vt:lpstr>
      <vt:lpstr>Strong variation in turbulence, stability and EB shear over  30 rs  motivates the need for global simulations</vt:lpstr>
      <vt:lpstr>Granule Injector Commissioned on NSTX-U</vt:lpstr>
      <vt:lpstr>Materials Analysis Particle Probe fully commissioned</vt:lpstr>
      <vt:lpstr>MAPP used to track effect of boronization on PFCs  Supported PhD Thesis, will be vital to understanding Li surface chemistry</vt:lpstr>
      <vt:lpstr>Static EFC scan early in time  different EFC phase</vt:lpstr>
      <vt:lpstr>Extended-MHD Modeling Is Being Used to Understand Tearing Modes in NSTX(-U)</vt:lpstr>
      <vt:lpstr>PowerPoint Presentation</vt:lpstr>
      <vt:lpstr>Leading studies of rotating halo currents through ITPA multi-machine analysis and M3D-C1 numerical simulations</vt:lpstr>
      <vt:lpstr>Simple rotation frequency scaling: fh ~ 1/R Cannot rule out dynamic force amplification in ITER</vt:lpstr>
      <vt:lpstr>Resistive DCON Solves Reliable Outer Region Δ′ and Indicates Δ′ is Destabilized by Plasma Pressure</vt:lpstr>
      <vt:lpstr>RDCON: Δ^′ Optimization of NSTX-U L-Mode discharge to stabilize n=1 tearing mode (q_0↓ and β_N/l_i↑ → Δ^′ ↓)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181</cp:revision>
  <dcterms:created xsi:type="dcterms:W3CDTF">2015-07-16T16:59:24Z</dcterms:created>
  <dcterms:modified xsi:type="dcterms:W3CDTF">2017-09-19T00:50:20Z</dcterms:modified>
</cp:coreProperties>
</file>