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88" r:id="rId2"/>
    <p:sldId id="311" r:id="rId3"/>
    <p:sldId id="291" r:id="rId4"/>
    <p:sldId id="295" r:id="rId5"/>
    <p:sldId id="335" r:id="rId6"/>
    <p:sldId id="337" r:id="rId7"/>
    <p:sldId id="338" r:id="rId8"/>
    <p:sldId id="332" r:id="rId9"/>
    <p:sldId id="333" r:id="rId10"/>
    <p:sldId id="353" r:id="rId11"/>
    <p:sldId id="339" r:id="rId12"/>
    <p:sldId id="354" r:id="rId13"/>
    <p:sldId id="345" r:id="rId14"/>
    <p:sldId id="301" r:id="rId15"/>
    <p:sldId id="317" r:id="rId16"/>
    <p:sldId id="340" r:id="rId17"/>
    <p:sldId id="341" r:id="rId18"/>
    <p:sldId id="322" r:id="rId19"/>
    <p:sldId id="342" r:id="rId20"/>
    <p:sldId id="325" r:id="rId21"/>
    <p:sldId id="326" r:id="rId22"/>
    <p:sldId id="344" r:id="rId23"/>
    <p:sldId id="287" r:id="rId24"/>
    <p:sldId id="352" r:id="rId25"/>
    <p:sldId id="315" r:id="rId26"/>
    <p:sldId id="346" r:id="rId27"/>
    <p:sldId id="347" r:id="rId28"/>
    <p:sldId id="348" r:id="rId29"/>
    <p:sldId id="349" r:id="rId30"/>
    <p:sldId id="350" r:id="rId31"/>
  </p:sldIdLst>
  <p:sldSz cx="9144000" cy="6858000" type="screen4x3"/>
  <p:notesSz cx="6794500" cy="99250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D509B8"/>
    <a:srgbClr val="0066FF"/>
    <a:srgbClr val="FFFF00"/>
    <a:srgbClr val="ED7D31"/>
    <a:srgbClr val="41719C"/>
    <a:srgbClr val="7030A0"/>
    <a:srgbClr val="548235"/>
    <a:srgbClr val="00CCFF"/>
    <a:srgbClr val="EBF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C4166-29F7-44B5-9C5A-E64F41E31DF2}" type="datetimeFigureOut">
              <a:rPr kumimoji="1" lang="ja-JP" altLang="en-US" smtClean="0"/>
              <a:pPr/>
              <a:t>2017/9/20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431"/>
            <a:ext cx="543560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4283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8645" y="9427076"/>
            <a:ext cx="2944283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A22BF-96FE-4CB9-B79A-6C3E8B889B0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722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0D0A-7BF9-4A4B-A96E-51A5F151B85D}" type="datetimeFigureOut">
              <a:rPr kumimoji="1" lang="ja-JP" altLang="en-US" smtClean="0"/>
              <a:pPr/>
              <a:t>2017/9/20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5569-672B-4696-AB79-81D0E82DEE8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88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0D0A-7BF9-4A4B-A96E-51A5F151B85D}" type="datetimeFigureOut">
              <a:rPr kumimoji="1" lang="ja-JP" altLang="en-US" smtClean="0"/>
              <a:pPr/>
              <a:t>2017/9/20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5569-672B-4696-AB79-81D0E82DEE8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924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0D0A-7BF9-4A4B-A96E-51A5F151B85D}" type="datetimeFigureOut">
              <a:rPr kumimoji="1" lang="ja-JP" altLang="en-US" smtClean="0"/>
              <a:pPr/>
              <a:t>2017/9/20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5569-672B-4696-AB79-81D0E82DEE8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739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0D0A-7BF9-4A4B-A96E-51A5F151B85D}" type="datetimeFigureOut">
              <a:rPr kumimoji="1" lang="ja-JP" altLang="en-US" smtClean="0"/>
              <a:pPr/>
              <a:t>2017/9/20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5569-672B-4696-AB79-81D0E82DEE8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656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0D0A-7BF9-4A4B-A96E-51A5F151B85D}" type="datetimeFigureOut">
              <a:rPr kumimoji="1" lang="ja-JP" altLang="en-US" smtClean="0"/>
              <a:pPr/>
              <a:t>2017/9/20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5569-672B-4696-AB79-81D0E82DEE8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5525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0D0A-7BF9-4A4B-A96E-51A5F151B85D}" type="datetimeFigureOut">
              <a:rPr kumimoji="1" lang="ja-JP" altLang="en-US" smtClean="0"/>
              <a:pPr/>
              <a:t>2017/9/20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5569-672B-4696-AB79-81D0E82DEE8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5839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0D0A-7BF9-4A4B-A96E-51A5F151B85D}" type="datetimeFigureOut">
              <a:rPr kumimoji="1" lang="ja-JP" altLang="en-US" smtClean="0"/>
              <a:pPr/>
              <a:t>2017/9/20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5569-672B-4696-AB79-81D0E82DEE8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34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0D0A-7BF9-4A4B-A96E-51A5F151B85D}" type="datetimeFigureOut">
              <a:rPr kumimoji="1" lang="ja-JP" altLang="en-US" smtClean="0"/>
              <a:pPr/>
              <a:t>2017/9/20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5569-672B-4696-AB79-81D0E82DEE8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20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0D0A-7BF9-4A4B-A96E-51A5F151B85D}" type="datetimeFigureOut">
              <a:rPr kumimoji="1" lang="ja-JP" altLang="en-US" smtClean="0"/>
              <a:pPr/>
              <a:t>2017/9/20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5569-672B-4696-AB79-81D0E82DEE8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856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0D0A-7BF9-4A4B-A96E-51A5F151B85D}" type="datetimeFigureOut">
              <a:rPr kumimoji="1" lang="ja-JP" altLang="en-US" smtClean="0"/>
              <a:pPr/>
              <a:t>2017/9/20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5569-672B-4696-AB79-81D0E82DEE8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7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0D0A-7BF9-4A4B-A96E-51A5F151B85D}" type="datetimeFigureOut">
              <a:rPr kumimoji="1" lang="ja-JP" altLang="en-US" smtClean="0"/>
              <a:pPr/>
              <a:t>2017/9/20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5569-672B-4696-AB79-81D0E82DEE8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8319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30D0A-7BF9-4A4B-A96E-51A5F151B85D}" type="datetimeFigureOut">
              <a:rPr kumimoji="1" lang="ja-JP" altLang="en-US" smtClean="0"/>
              <a:pPr/>
              <a:t>2017/9/20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C5569-672B-4696-AB79-81D0E82DEE8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167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47.wmf"/><Relationship Id="rId3" Type="http://schemas.openxmlformats.org/officeDocument/2006/relationships/oleObject" Target="../embeddings/oleObject2.bin"/><Relationship Id="rId7" Type="http://schemas.openxmlformats.org/officeDocument/2006/relationships/image" Target="../media/image48.png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wmf"/><Relationship Id="rId11" Type="http://schemas.openxmlformats.org/officeDocument/2006/relationships/image" Target="../media/image46.wmf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43.wmf"/><Relationship Id="rId9" Type="http://schemas.openxmlformats.org/officeDocument/2006/relationships/image" Target="../media/image4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ctrTitle"/>
          </p:nvPr>
        </p:nvSpPr>
        <p:spPr>
          <a:xfrm>
            <a:off x="6019" y="1100957"/>
            <a:ext cx="9144000" cy="1383452"/>
          </a:xfrm>
        </p:spPr>
        <p:txBody>
          <a:bodyPr>
            <a:noAutofit/>
          </a:bodyPr>
          <a:lstStyle/>
          <a:p>
            <a:pPr hangingPunct="0"/>
            <a:r>
              <a:rPr lang="en-US" altLang="ja-JP" sz="4400" b="1" dirty="0" smtClean="0">
                <a:latin typeface="Times" panose="02020603050405020304" pitchFamily="18" charset="0"/>
                <a:cs typeface="Times" panose="02020603050405020304" pitchFamily="18" charset="0"/>
              </a:rPr>
              <a:t>Recent activities </a:t>
            </a:r>
            <a:r>
              <a:rPr lang="en-US" altLang="ja-JP" sz="4400" b="1" dirty="0">
                <a:latin typeface="Times" panose="02020603050405020304" pitchFamily="18" charset="0"/>
                <a:cs typeface="Times" panose="02020603050405020304" pitchFamily="18" charset="0"/>
              </a:rPr>
              <a:t>on TST-2 </a:t>
            </a:r>
            <a:r>
              <a:rPr lang="ja-JP" altLang="ja-JP" sz="4400" b="1" dirty="0">
                <a:latin typeface="Times" panose="02020603050405020304" pitchFamily="18" charset="0"/>
                <a:cs typeface="Times" panose="02020603050405020304" pitchFamily="18" charset="0"/>
              </a:rPr>
              <a:t/>
            </a:r>
            <a:br>
              <a:rPr lang="ja-JP" altLang="ja-JP" sz="4400" b="1" dirty="0">
                <a:latin typeface="Times" panose="02020603050405020304" pitchFamily="18" charset="0"/>
                <a:cs typeface="Times" panose="02020603050405020304" pitchFamily="18" charset="0"/>
              </a:rPr>
            </a:br>
            <a:endParaRPr lang="ja-JP" altLang="ja-JP" sz="3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79575" y="191121"/>
            <a:ext cx="7429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dirty="0">
                <a:solidFill>
                  <a:srgbClr val="00B0F0"/>
                </a:solidFill>
              </a:rPr>
              <a:t>19th International Spherical Torus Workshop (ISTW 2017</a:t>
            </a:r>
            <a:r>
              <a:rPr lang="en-US" altLang="ja-JP" sz="2000" dirty="0" smtClean="0">
                <a:solidFill>
                  <a:srgbClr val="00B0F0"/>
                </a:solidFill>
              </a:rPr>
              <a:t>) </a:t>
            </a:r>
            <a:endParaRPr lang="en-US" altLang="ja-JP" sz="2000" dirty="0">
              <a:solidFill>
                <a:srgbClr val="00B0F0"/>
              </a:solidFill>
            </a:endParaRPr>
          </a:p>
          <a:p>
            <a:pPr algn="r"/>
            <a:r>
              <a:rPr lang="en-US" altLang="ja-JP" sz="2000" dirty="0">
                <a:solidFill>
                  <a:srgbClr val="00B0F0"/>
                </a:solidFill>
              </a:rPr>
              <a:t>Seoul National University, 18-22 September 2017</a:t>
            </a:r>
            <a:endParaRPr kumimoji="1" lang="ja-JP" altLang="en-US" sz="2000" dirty="0">
              <a:solidFill>
                <a:srgbClr val="00B0F0"/>
              </a:solidFill>
            </a:endParaRPr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>
          <a:xfrm>
            <a:off x="119198" y="2580895"/>
            <a:ext cx="8726222" cy="3269399"/>
          </a:xfrm>
        </p:spPr>
        <p:txBody>
          <a:bodyPr>
            <a:noAutofit/>
          </a:bodyPr>
          <a:lstStyle/>
          <a:p>
            <a:pPr marL="457200" indent="-457200" hangingPunct="0">
              <a:buAutoNum type="alphaUcPeriod"/>
            </a:pPr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Ejiri</a:t>
            </a:r>
            <a:r>
              <a:rPr lang="fr-FR" altLang="ja-JP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Y. </a:t>
            </a:r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Takase</a:t>
            </a:r>
            <a:r>
              <a:rPr lang="fr-FR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Tsujii</a:t>
            </a:r>
            <a:r>
              <a:rPr lang="fr-FR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Yajima</a:t>
            </a:r>
            <a:r>
              <a:rPr lang="fr-FR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Yamazaki</a:t>
            </a:r>
            <a:r>
              <a:rPr lang="fr-FR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</a:t>
            </a:r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Takei</a:t>
            </a:r>
            <a:r>
              <a:rPr lang="fr-FR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</a:t>
            </a:r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Tajiri</a:t>
            </a:r>
            <a:r>
              <a:rPr lang="fr-FR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Roidl</a:t>
            </a:r>
            <a:r>
              <a:rPr lang="fr-FR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</a:t>
            </a:r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Yoshida</a:t>
            </a:r>
            <a:r>
              <a:rPr lang="fr-FR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Kitayama</a:t>
            </a:r>
            <a:r>
              <a:rPr lang="fr-FR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Sato</a:t>
            </a:r>
            <a:r>
              <a:rPr lang="fr-FR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hangingPunct="0"/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Matsumoto</a:t>
            </a:r>
            <a:r>
              <a:rPr lang="fr-FR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</a:t>
            </a:r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Iida</a:t>
            </a:r>
            <a:r>
              <a:rPr lang="fr-FR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K. </a:t>
            </a:r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Iwasaki</a:t>
            </a:r>
            <a:r>
              <a:rPr lang="fr-FR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</a:t>
            </a:r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Kawamata</a:t>
            </a:r>
            <a:r>
              <a:rPr lang="fr-FR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Sakamoto</a:t>
            </a:r>
            <a:r>
              <a:rPr lang="fr-FR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C.P. </a:t>
            </a:r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Moeller</a:t>
            </a:r>
            <a:r>
              <a:rPr lang="fr-FR" altLang="ja-JP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K. </a:t>
            </a:r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Saito</a:t>
            </a:r>
            <a:r>
              <a:rPr lang="fr-FR" altLang="ja-JP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Seki</a:t>
            </a:r>
            <a:r>
              <a:rPr lang="fr-FR" altLang="ja-JP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Kasahara</a:t>
            </a:r>
            <a:r>
              <a:rPr lang="fr-FR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Kamio</a:t>
            </a:r>
            <a:r>
              <a:rPr lang="fr-FR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hangingPunct="0"/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fr-F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O. </a:t>
            </a:r>
            <a:r>
              <a:rPr lang="fr-FR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Mitarai</a:t>
            </a:r>
            <a:r>
              <a:rPr lang="fr-FR" altLang="ja-JP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F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ja-JP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en-US" altLang="ja-JP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Tokyo, Kashiwa 277-8561, Japan</a:t>
            </a:r>
            <a:endParaRPr lang="ja-JP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Atomics, San Diego, CA 92186, U.S.A.</a:t>
            </a:r>
            <a:endParaRPr lang="ja-JP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en-US" altLang="ja-JP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for Fusion Science, Toki 509-5292, Japan</a:t>
            </a:r>
            <a:endParaRPr lang="ja-JP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Kyushu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Tokai University, Kumamoto 862-8652, Japan</a:t>
            </a:r>
            <a:endParaRPr lang="ja-JP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50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図形グループ 70"/>
          <p:cNvGrpSpPr/>
          <p:nvPr/>
        </p:nvGrpSpPr>
        <p:grpSpPr>
          <a:xfrm>
            <a:off x="4537596" y="2223394"/>
            <a:ext cx="4519537" cy="2106862"/>
            <a:chOff x="232232" y="208488"/>
            <a:chExt cx="3877912" cy="1591586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32" y="208488"/>
              <a:ext cx="3877912" cy="1591586"/>
            </a:xfrm>
            <a:prstGeom prst="rect">
              <a:avLst/>
            </a:prstGeom>
          </p:spPr>
        </p:pic>
        <p:cxnSp>
          <p:nvCxnSpPr>
            <p:cNvPr id="17" name="直線コネクタ 16"/>
            <p:cNvCxnSpPr/>
            <p:nvPr/>
          </p:nvCxnSpPr>
          <p:spPr>
            <a:xfrm>
              <a:off x="1488688" y="384717"/>
              <a:ext cx="5575" cy="1053790"/>
            </a:xfrm>
            <a:prstGeom prst="line">
              <a:avLst/>
            </a:prstGeom>
            <a:ln w="22225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2075986" y="384717"/>
              <a:ext cx="5575" cy="1053790"/>
            </a:xfrm>
            <a:prstGeom prst="line">
              <a:avLst/>
            </a:prstGeom>
            <a:ln w="22225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テキスト ボックス 18"/>
          <p:cNvSpPr txBox="1"/>
          <p:nvPr/>
        </p:nvSpPr>
        <p:spPr>
          <a:xfrm>
            <a:off x="5988998" y="2014672"/>
            <a:ext cx="193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Times" panose="02020603050405020304" pitchFamily="18" charset="0"/>
                <a:cs typeface="Times" panose="02020603050405020304" pitchFamily="18" charset="0"/>
              </a:rPr>
              <a:t>Pol</a:t>
            </a:r>
            <a:r>
              <a:rPr kumimoji="1" lang="en-US" altLang="ja-JP" dirty="0" smtClean="0">
                <a:latin typeface="Times" panose="02020603050405020304" pitchFamily="18" charset="0"/>
                <a:cs typeface="Times" panose="02020603050405020304" pitchFamily="18" charset="0"/>
              </a:rPr>
              <a:t>oidal flow</a:t>
            </a:r>
            <a:endParaRPr kumimoji="1" lang="ja-JP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840" y="1189541"/>
            <a:ext cx="4210160" cy="754987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6495691" y="1319640"/>
            <a:ext cx="462644" cy="457401"/>
          </a:xfrm>
          <a:prstGeom prst="rect">
            <a:avLst/>
          </a:prstGeom>
          <a:noFill/>
          <a:ln>
            <a:solidFill>
              <a:srgbClr val="D50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26" y="1324562"/>
            <a:ext cx="4210898" cy="5458305"/>
          </a:xfrm>
          <a:prstGeom prst="rect">
            <a:avLst/>
          </a:prstGeom>
        </p:spPr>
      </p:pic>
      <p:cxnSp>
        <p:nvCxnSpPr>
          <p:cNvPr id="10" name="直線コネクタ 9"/>
          <p:cNvCxnSpPr/>
          <p:nvPr/>
        </p:nvCxnSpPr>
        <p:spPr>
          <a:xfrm flipH="1">
            <a:off x="2876062" y="1469292"/>
            <a:ext cx="7815" cy="5017477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1"/>
          <p:cNvSpPr txBox="1">
            <a:spLocks/>
          </p:cNvSpPr>
          <p:nvPr/>
        </p:nvSpPr>
        <p:spPr>
          <a:xfrm>
            <a:off x="712318" y="25878"/>
            <a:ext cx="8670625" cy="60965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atin typeface="Times" panose="02020603050405020304" pitchFamily="18" charset="0"/>
                <a:cs typeface="Times" panose="02020603050405020304" pitchFamily="18" charset="0"/>
              </a:rPr>
              <a:t>Comparison of the performances (III) </a:t>
            </a:r>
            <a:endParaRPr lang="ja-JP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1582" y="1062262"/>
            <a:ext cx="272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" panose="02020603050405020304" pitchFamily="18" charset="0"/>
                <a:cs typeface="Times" panose="02020603050405020304" pitchFamily="18" charset="0"/>
              </a:rPr>
              <a:t>Line of sight: </a:t>
            </a:r>
            <a:r>
              <a:rPr kumimoji="1" lang="en-US" altLang="ja-JP" dirty="0" err="1" smtClean="0">
                <a:latin typeface="Times" panose="02020603050405020304" pitchFamily="18" charset="0"/>
                <a:cs typeface="Times" panose="02020603050405020304" pitchFamily="18" charset="0"/>
              </a:rPr>
              <a:t>R</a:t>
            </a:r>
            <a:r>
              <a:rPr kumimoji="1" lang="en-US" altLang="ja-JP" baseline="-25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tan</a:t>
            </a:r>
            <a:r>
              <a:rPr kumimoji="1" lang="en-US" altLang="ja-JP" dirty="0" smtClean="0">
                <a:latin typeface="Times" panose="02020603050405020304" pitchFamily="18" charset="0"/>
                <a:cs typeface="Times" panose="02020603050405020304" pitchFamily="18" charset="0"/>
              </a:rPr>
              <a:t>=300 mm</a:t>
            </a:r>
            <a:endParaRPr kumimoji="1" lang="ja-JP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54959" y="1062262"/>
            <a:ext cx="211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Times" panose="02020603050405020304" pitchFamily="18" charset="0"/>
                <a:cs typeface="Times" panose="02020603050405020304" pitchFamily="18" charset="0"/>
              </a:rPr>
              <a:t>Near magnetic axis</a:t>
            </a:r>
            <a:endParaRPr kumimoji="1" lang="ja-JP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141342" y="484029"/>
            <a:ext cx="2231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0066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Top</a:t>
            </a:r>
            <a:r>
              <a:rPr kumimoji="1" lang="en-US" altLang="ja-JP" sz="2800" dirty="0" smtClean="0">
                <a:latin typeface="Times" panose="02020603050405020304" pitchFamily="18" charset="0"/>
                <a:cs typeface="Times" panose="02020603050405020304" pitchFamily="18" charset="0"/>
              </a:rPr>
              <a:t>/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Outboard</a:t>
            </a:r>
            <a:endParaRPr kumimoji="1" lang="ja-JP" altLang="en-US" sz="2800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93631" y="4011287"/>
            <a:ext cx="1980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" panose="02020603050405020304" pitchFamily="18" charset="0"/>
                <a:cs typeface="Times" panose="02020603050405020304" pitchFamily="18" charset="0"/>
              </a:rPr>
              <a:t>Toroidal flow</a:t>
            </a:r>
            <a:endParaRPr kumimoji="1" lang="ja-JP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21" name="図形グループ 74"/>
          <p:cNvGrpSpPr/>
          <p:nvPr/>
        </p:nvGrpSpPr>
        <p:grpSpPr>
          <a:xfrm>
            <a:off x="4677821" y="4203398"/>
            <a:ext cx="1783542" cy="2563580"/>
            <a:chOff x="241338" y="4029653"/>
            <a:chExt cx="1783542" cy="2563580"/>
          </a:xfrm>
        </p:grpSpPr>
        <p:sp>
          <p:nvSpPr>
            <p:cNvPr id="22" name="円弧 21"/>
            <p:cNvSpPr/>
            <p:nvPr/>
          </p:nvSpPr>
          <p:spPr>
            <a:xfrm>
              <a:off x="849999" y="4891964"/>
              <a:ext cx="629890" cy="767873"/>
            </a:xfrm>
            <a:prstGeom prst="arc">
              <a:avLst>
                <a:gd name="adj1" fmla="val 17706291"/>
                <a:gd name="adj2" fmla="val 3508421"/>
              </a:avLst>
            </a:prstGeom>
            <a:ln w="28575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338" y="4029653"/>
              <a:ext cx="1445359" cy="2563580"/>
            </a:xfrm>
            <a:prstGeom prst="rect">
              <a:avLst/>
            </a:prstGeom>
          </p:spPr>
        </p:pic>
        <p:cxnSp>
          <p:nvCxnSpPr>
            <p:cNvPr id="24" name="直線コネクタ 23"/>
            <p:cNvCxnSpPr/>
            <p:nvPr/>
          </p:nvCxnSpPr>
          <p:spPr>
            <a:xfrm flipH="1" flipV="1">
              <a:off x="393134" y="4747705"/>
              <a:ext cx="1204816" cy="508385"/>
            </a:xfrm>
            <a:prstGeom prst="line">
              <a:avLst/>
            </a:prstGeom>
            <a:ln w="222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flipH="1">
              <a:off x="415460" y="5256089"/>
              <a:ext cx="1172330" cy="50838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グループ化 1"/>
            <p:cNvGrpSpPr/>
            <p:nvPr/>
          </p:nvGrpSpPr>
          <p:grpSpPr>
            <a:xfrm>
              <a:off x="933081" y="5208927"/>
              <a:ext cx="277640" cy="286013"/>
              <a:chOff x="3160206" y="4913293"/>
              <a:chExt cx="277640" cy="286013"/>
            </a:xfrm>
          </p:grpSpPr>
          <p:grpSp>
            <p:nvGrpSpPr>
              <p:cNvPr id="35" name="図形グループ 31"/>
              <p:cNvGrpSpPr/>
              <p:nvPr/>
            </p:nvGrpSpPr>
            <p:grpSpPr>
              <a:xfrm>
                <a:off x="3289084" y="4913293"/>
                <a:ext cx="107699" cy="107699"/>
                <a:chOff x="9136912" y="4604168"/>
                <a:chExt cx="107699" cy="107699"/>
              </a:xfrm>
            </p:grpSpPr>
            <p:sp>
              <p:nvSpPr>
                <p:cNvPr id="37" name="円/楕円 38"/>
                <p:cNvSpPr/>
                <p:nvPr/>
              </p:nvSpPr>
              <p:spPr>
                <a:xfrm>
                  <a:off x="9136912" y="4604168"/>
                  <a:ext cx="107699" cy="107699"/>
                </a:xfrm>
                <a:prstGeom prst="ellipse">
                  <a:avLst/>
                </a:prstGeom>
                <a:no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sp>
              <p:nvSpPr>
                <p:cNvPr id="38" name="円/楕円 39"/>
                <p:cNvSpPr/>
                <p:nvPr/>
              </p:nvSpPr>
              <p:spPr>
                <a:xfrm>
                  <a:off x="9170601" y="4634683"/>
                  <a:ext cx="46669" cy="46669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srgbClr val="FF0000"/>
                    </a:solidFill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</p:grpSp>
          <p:sp>
            <p:nvSpPr>
              <p:cNvPr id="36" name="テキスト ボックス 35"/>
              <p:cNvSpPr txBox="1"/>
              <p:nvPr/>
            </p:nvSpPr>
            <p:spPr>
              <a:xfrm>
                <a:off x="3160206" y="4937696"/>
                <a:ext cx="27764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100" i="1" dirty="0" err="1" smtClean="0">
                    <a:solidFill>
                      <a:srgbClr val="FF0000"/>
                    </a:solidFill>
                    <a:latin typeface="Times" panose="02020603050405020304" pitchFamily="18" charset="0"/>
                    <a:ea typeface="Times New Roman" charset="0"/>
                    <a:cs typeface="Times" panose="02020603050405020304" pitchFamily="18" charset="0"/>
                  </a:rPr>
                  <a:t>I</a:t>
                </a:r>
                <a:r>
                  <a:rPr lang="en-US" altLang="ja-JP" sz="1100" baseline="-25000" dirty="0" err="1">
                    <a:solidFill>
                      <a:srgbClr val="FF0000"/>
                    </a:solidFill>
                    <a:latin typeface="Times" panose="02020603050405020304" pitchFamily="18" charset="0"/>
                    <a:ea typeface="Times New Roman" charset="0"/>
                    <a:cs typeface="Times" panose="02020603050405020304" pitchFamily="18" charset="0"/>
                  </a:rPr>
                  <a:t>p</a:t>
                </a:r>
                <a:endParaRPr kumimoji="1" lang="ja-JP" altLang="en-US" sz="1600" baseline="-25000" dirty="0">
                  <a:solidFill>
                    <a:srgbClr val="FF0000"/>
                  </a:solidFill>
                  <a:latin typeface="Times" panose="02020603050405020304" pitchFamily="18" charset="0"/>
                  <a:ea typeface="Times New Roman" charset="0"/>
                  <a:cs typeface="Times" panose="02020603050405020304" pitchFamily="18" charset="0"/>
                </a:endParaRPr>
              </a:p>
            </p:txBody>
          </p:sp>
        </p:grpSp>
        <p:grpSp>
          <p:nvGrpSpPr>
            <p:cNvPr id="27" name="グループ化 2"/>
            <p:cNvGrpSpPr/>
            <p:nvPr/>
          </p:nvGrpSpPr>
          <p:grpSpPr>
            <a:xfrm>
              <a:off x="777547" y="5225140"/>
              <a:ext cx="296876" cy="347913"/>
              <a:chOff x="2730295" y="5217812"/>
              <a:chExt cx="296876" cy="347913"/>
            </a:xfrm>
          </p:grpSpPr>
          <p:sp>
            <p:nvSpPr>
              <p:cNvPr id="31" name="テキスト ボックス 30"/>
              <p:cNvSpPr txBox="1"/>
              <p:nvPr/>
            </p:nvSpPr>
            <p:spPr>
              <a:xfrm>
                <a:off x="2730295" y="5304115"/>
                <a:ext cx="29687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100" i="1" dirty="0" err="1">
                    <a:solidFill>
                      <a:srgbClr val="00B050"/>
                    </a:solidFill>
                    <a:latin typeface="Times" panose="02020603050405020304" pitchFamily="18" charset="0"/>
                    <a:ea typeface="Times New Roman" charset="0"/>
                    <a:cs typeface="Times" panose="02020603050405020304" pitchFamily="18" charset="0"/>
                  </a:rPr>
                  <a:t>B</a:t>
                </a:r>
                <a:r>
                  <a:rPr kumimoji="1" lang="en-US" altLang="ja-JP" sz="1100" baseline="-25000" dirty="0" err="1" smtClean="0">
                    <a:solidFill>
                      <a:srgbClr val="00B050"/>
                    </a:solidFill>
                    <a:latin typeface="Times" panose="02020603050405020304" pitchFamily="18" charset="0"/>
                    <a:ea typeface="Times New Roman" charset="0"/>
                    <a:cs typeface="Times" panose="02020603050405020304" pitchFamily="18" charset="0"/>
                  </a:rPr>
                  <a:t>t</a:t>
                </a:r>
                <a:endParaRPr kumimoji="1" lang="ja-JP" altLang="en-US" sz="1600" baseline="-25000" dirty="0">
                  <a:solidFill>
                    <a:srgbClr val="00B050"/>
                  </a:solidFill>
                  <a:latin typeface="Times" panose="02020603050405020304" pitchFamily="18" charset="0"/>
                  <a:ea typeface="Times New Roman" charset="0"/>
                  <a:cs typeface="Times" panose="02020603050405020304" pitchFamily="18" charset="0"/>
                </a:endParaRPr>
              </a:p>
            </p:txBody>
          </p:sp>
          <p:grpSp>
            <p:nvGrpSpPr>
              <p:cNvPr id="32" name="図形グループ 31"/>
              <p:cNvGrpSpPr/>
              <p:nvPr/>
            </p:nvGrpSpPr>
            <p:grpSpPr>
              <a:xfrm>
                <a:off x="2862917" y="5217812"/>
                <a:ext cx="107699" cy="107699"/>
                <a:chOff x="9136912" y="4604168"/>
                <a:chExt cx="107699" cy="107699"/>
              </a:xfrm>
              <a:noFill/>
            </p:grpSpPr>
            <p:sp>
              <p:nvSpPr>
                <p:cNvPr id="33" name="円/楕円 62"/>
                <p:cNvSpPr/>
                <p:nvPr/>
              </p:nvSpPr>
              <p:spPr>
                <a:xfrm>
                  <a:off x="9136912" y="4604168"/>
                  <a:ext cx="107699" cy="107699"/>
                </a:xfrm>
                <a:prstGeom prst="ellipse">
                  <a:avLst/>
                </a:prstGeom>
                <a:grpFill/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sp>
              <p:nvSpPr>
                <p:cNvPr id="34" name="円/楕円 63"/>
                <p:cNvSpPr/>
                <p:nvPr/>
              </p:nvSpPr>
              <p:spPr>
                <a:xfrm>
                  <a:off x="9168267" y="4634683"/>
                  <a:ext cx="51336" cy="46669"/>
                </a:xfrm>
                <a:prstGeom prst="ellipse">
                  <a:avLst/>
                </a:prstGeom>
                <a:solidFill>
                  <a:srgbClr val="00B050"/>
                </a:solidFill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srgbClr val="FF0000"/>
                    </a:solidFill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</p:grpSp>
        </p:grpSp>
        <p:sp>
          <p:nvSpPr>
            <p:cNvPr id="28" name="ドーナツ 27"/>
            <p:cNvSpPr/>
            <p:nvPr/>
          </p:nvSpPr>
          <p:spPr>
            <a:xfrm>
              <a:off x="1103309" y="5014439"/>
              <a:ext cx="214823" cy="158355"/>
            </a:xfrm>
            <a:prstGeom prst="donut">
              <a:avLst>
                <a:gd name="adj" fmla="val 542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9" name="ドーナツ 28"/>
            <p:cNvSpPr/>
            <p:nvPr/>
          </p:nvSpPr>
          <p:spPr>
            <a:xfrm>
              <a:off x="1133683" y="5328515"/>
              <a:ext cx="214823" cy="158355"/>
            </a:xfrm>
            <a:prstGeom prst="donut">
              <a:avLst>
                <a:gd name="adj" fmla="val 542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1596558" y="5070989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>
                  <a:solidFill>
                    <a:srgbClr val="3333FF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V</a:t>
              </a:r>
              <a:r>
                <a:rPr kumimoji="1" lang="en-US" altLang="ja-JP" baseline="-25000" dirty="0" err="1" smtClean="0">
                  <a:solidFill>
                    <a:srgbClr val="3333FF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p</a:t>
              </a:r>
              <a:endParaRPr kumimoji="1" lang="ja-JP" altLang="en-US" dirty="0">
                <a:solidFill>
                  <a:srgbClr val="3333FF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/>
              <p:cNvSpPr txBox="1"/>
              <p:nvPr/>
            </p:nvSpPr>
            <p:spPr>
              <a:xfrm>
                <a:off x="6361245" y="5042664"/>
                <a:ext cx="2987193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i="1" dirty="0" err="1" smtClean="0">
                    <a:latin typeface="Times" panose="02020603050405020304" pitchFamily="18" charset="0"/>
                    <a:ea typeface="Cambria Math" charset="0"/>
                    <a:cs typeface="Times" panose="02020603050405020304" pitchFamily="18" charset="0"/>
                  </a:rPr>
                  <a:t>E</a:t>
                </a:r>
                <a:r>
                  <a:rPr lang="en-US" altLang="ja-JP" baseline="-25000" dirty="0" err="1" smtClean="0">
                    <a:latin typeface="Times" panose="02020603050405020304" pitchFamily="18" charset="0"/>
                    <a:ea typeface="Cambria Math" charset="0"/>
                    <a:cs typeface="Times" panose="02020603050405020304" pitchFamily="18" charset="0"/>
                  </a:rPr>
                  <a:t>r</a:t>
                </a:r>
                <a:r>
                  <a:rPr lang="en-US" altLang="ja-JP" dirty="0" smtClean="0">
                    <a:latin typeface="Times" panose="02020603050405020304" pitchFamily="18" charset="0"/>
                    <a:ea typeface="Cambria Math" charset="0"/>
                    <a:cs typeface="Times" panose="02020603050405020304" pitchFamily="18" charset="0"/>
                  </a:rPr>
                  <a:t>=</a:t>
                </a:r>
              </a:p>
              <a:p>
                <a:r>
                  <a:rPr lang="en-US" altLang="ja-JP" dirty="0" smtClean="0">
                    <a:solidFill>
                      <a:srgbClr val="3333FF"/>
                    </a:solidFill>
                    <a:latin typeface="Times" panose="02020603050405020304" pitchFamily="18" charset="0"/>
                    <a:ea typeface="Cambria Math" charset="0"/>
                    <a:cs typeface="Times" panose="02020603050405020304" pitchFamily="18" charset="0"/>
                  </a:rPr>
                  <a:t>Top</a:t>
                </a:r>
                <a:r>
                  <a:rPr lang="en-US" altLang="ja-JP" dirty="0" smtClean="0">
                    <a:solidFill>
                      <a:srgbClr val="0066FF"/>
                    </a:solidFill>
                    <a:latin typeface="Times" panose="02020603050405020304" pitchFamily="18" charset="0"/>
                    <a:ea typeface="Cambria Math" charset="0"/>
                    <a:cs typeface="Times" panose="02020603050405020304" pitchFamily="18" charset="0"/>
                  </a:rPr>
                  <a:t>:</a:t>
                </a:r>
                <a:r>
                  <a:rPr lang="en-US" altLang="ja-JP" dirty="0" smtClean="0">
                    <a:solidFill>
                      <a:srgbClr val="0066FF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r>
                  <a:rPr lang="en-US" altLang="ja-JP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  ~ +2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00 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V</m:t>
                    </m:r>
                    <m:r>
                      <a:rPr kumimoji="1" lang="en-US" altLang="ja-JP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/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m</m:t>
                    </m:r>
                  </m:oMath>
                </a14:m>
                <a:r>
                  <a:rPr kumimoji="1" lang="en-US" altLang="ja-JP" sz="16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  (outward)</a:t>
                </a:r>
                <a:endParaRPr kumimoji="1" lang="en-US" altLang="ja-JP" dirty="0" smtClean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r>
                  <a:rPr lang="en-US" altLang="ja-JP" dirty="0" smtClean="0">
                    <a:solidFill>
                      <a:srgbClr val="FF0000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Outboard:</a:t>
                </a:r>
                <a:r>
                  <a:rPr lang="en-US" altLang="ja-JP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 ~+300 V/m</a:t>
                </a:r>
                <a:endParaRPr kumimoji="1" lang="ja-JP" altLang="en-US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テキスト ボックス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245" y="5042664"/>
                <a:ext cx="2987193" cy="923330"/>
              </a:xfrm>
              <a:prstGeom prst="rect">
                <a:avLst/>
              </a:prstGeom>
              <a:blipFill>
                <a:blip r:embed="rId6"/>
                <a:stretch>
                  <a:fillRect l="-1837" t="-3289" b="-92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楕円 40"/>
          <p:cNvSpPr/>
          <p:nvPr/>
        </p:nvSpPr>
        <p:spPr>
          <a:xfrm>
            <a:off x="5855990" y="2743200"/>
            <a:ext cx="311900" cy="31917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3" name="楕円 42"/>
          <p:cNvSpPr/>
          <p:nvPr/>
        </p:nvSpPr>
        <p:spPr>
          <a:xfrm>
            <a:off x="6525974" y="2938730"/>
            <a:ext cx="311900" cy="319177"/>
          </a:xfrm>
          <a:prstGeom prst="ellipse">
            <a:avLst/>
          </a:prstGeom>
          <a:noFill/>
          <a:ln w="28575">
            <a:solidFill>
              <a:srgbClr val="3333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88190" y="513360"/>
            <a:ext cx="4929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Ion temperature and flow of CIII (C</a:t>
            </a:r>
            <a:r>
              <a:rPr kumimoji="1" lang="en-US" altLang="ja-JP" sz="2400" baseline="30000" dirty="0" smtClean="0">
                <a:latin typeface="Times" panose="02020603050405020304" pitchFamily="18" charset="0"/>
                <a:cs typeface="Times" panose="02020603050405020304" pitchFamily="18" charset="0"/>
              </a:rPr>
              <a:t>2+</a:t>
            </a:r>
            <a:r>
              <a:rPr kumimoji="1"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endParaRPr kumimoji="1" lang="ja-JP" alt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946248" y="2560202"/>
            <a:ext cx="1035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r>
              <a:rPr kumimoji="1" lang="en-US" altLang="ja-JP" sz="2000" baseline="-25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</a:t>
            </a:r>
            <a:r>
              <a:rPr lang="en-US" altLang="ja-JP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[kA</a:t>
            </a:r>
            <a:r>
              <a:rPr lang="en-US" altLang="ja-JP" sz="2000" dirty="0">
                <a:latin typeface="Times" panose="02020603050405020304" pitchFamily="18" charset="0"/>
                <a:cs typeface="Times" panose="02020603050405020304" pitchFamily="18" charset="0"/>
              </a:rPr>
              <a:t>] </a:t>
            </a:r>
            <a:endParaRPr kumimoji="1" lang="ja-JP" alt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905623" y="1775266"/>
            <a:ext cx="1385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>
                <a:latin typeface="Times" panose="02020603050405020304" pitchFamily="18" charset="0"/>
                <a:cs typeface="Times" panose="02020603050405020304" pitchFamily="18" charset="0"/>
              </a:rPr>
              <a:t>P</a:t>
            </a:r>
            <a:r>
              <a:rPr kumimoji="1" lang="en-US" altLang="ja-JP" sz="2000" baseline="-25000" dirty="0" smtClean="0">
                <a:latin typeface="Times" panose="02020603050405020304" pitchFamily="18" charset="0"/>
                <a:cs typeface="Times" panose="02020603050405020304" pitchFamily="18" charset="0"/>
              </a:rPr>
              <a:t>LHW</a:t>
            </a:r>
            <a:r>
              <a:rPr lang="en-US" altLang="ja-JP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[kW] </a:t>
            </a:r>
            <a:endParaRPr kumimoji="1" lang="ja-JP" alt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833469" y="3154154"/>
            <a:ext cx="1476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n</a:t>
            </a:r>
            <a:r>
              <a:rPr kumimoji="1" lang="en-US" altLang="ja-JP" sz="2000" baseline="-25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  <a:r>
              <a:rPr lang="en-US" altLang="ja-JP" sz="20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l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[10</a:t>
            </a:r>
            <a:r>
              <a:rPr lang="en-US" altLang="ja-JP" sz="2000" baseline="30000" dirty="0" smtClean="0">
                <a:latin typeface="Times" panose="02020603050405020304" pitchFamily="18" charset="0"/>
                <a:cs typeface="Times" panose="02020603050405020304" pitchFamily="18" charset="0"/>
              </a:rPr>
              <a:t>17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m</a:t>
            </a:r>
            <a:r>
              <a:rPr lang="en-US" altLang="ja-JP" sz="2000" baseline="30000" dirty="0" smtClean="0">
                <a:latin typeface="Times" panose="02020603050405020304" pitchFamily="18" charset="0"/>
                <a:cs typeface="Times" panose="02020603050405020304" pitchFamily="18" charset="0"/>
              </a:rPr>
              <a:t>-2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] </a:t>
            </a:r>
            <a:endParaRPr kumimoji="1" lang="ja-JP" alt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885649" y="4836545"/>
            <a:ext cx="1980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" panose="02020603050405020304" pitchFamily="18" charset="0"/>
                <a:cs typeface="Times" panose="02020603050405020304" pitchFamily="18" charset="0"/>
              </a:rPr>
              <a:t>Intensity of CIII</a:t>
            </a:r>
            <a:endParaRPr kumimoji="1" lang="ja-JP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023222" y="6102910"/>
            <a:ext cx="1980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" panose="02020603050405020304" pitchFamily="18" charset="0"/>
                <a:cs typeface="Times" panose="02020603050405020304" pitchFamily="18" charset="0"/>
              </a:rPr>
              <a:t>Intensity of CIII</a:t>
            </a:r>
            <a:endParaRPr kumimoji="1" lang="ja-JP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1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3914" y="25878"/>
            <a:ext cx="8670625" cy="609659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latin typeface="Times" panose="02020603050405020304" pitchFamily="18" charset="0"/>
                <a:cs typeface="Times" panose="02020603050405020304" pitchFamily="18" charset="0"/>
              </a:rPr>
              <a:t>Comparison of the performances (IV) </a:t>
            </a:r>
            <a:endParaRPr kumimoji="1" lang="ja-JP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1045" y="543203"/>
            <a:ext cx="8247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Times" panose="02020603050405020304" pitchFamily="18" charset="0"/>
                <a:cs typeface="Times" panose="02020603050405020304" pitchFamily="18" charset="0"/>
              </a:rPr>
              <a:t>Hard X-ray spectra measured by an </a:t>
            </a:r>
            <a:r>
              <a:rPr kumimoji="1" lang="en-US" altLang="ja-JP" sz="28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NaI</a:t>
            </a:r>
            <a:r>
              <a:rPr kumimoji="1" lang="en-US" altLang="ja-JP" sz="2800" dirty="0" smtClean="0">
                <a:latin typeface="Times" panose="02020603050405020304" pitchFamily="18" charset="0"/>
                <a:cs typeface="Times" panose="02020603050405020304" pitchFamily="18" charset="0"/>
              </a:rPr>
              <a:t>(TI) </a:t>
            </a:r>
            <a:r>
              <a:rPr lang="en-US" altLang="ja-JP" sz="2800" dirty="0">
                <a:latin typeface="Times" panose="02020603050405020304" pitchFamily="18" charset="0"/>
                <a:cs typeface="Times" panose="02020603050405020304" pitchFamily="18" charset="0"/>
              </a:rPr>
              <a:t>s</a:t>
            </a:r>
            <a:r>
              <a:rPr kumimoji="1" lang="en-US" altLang="ja-JP" sz="2800" dirty="0" smtClean="0">
                <a:latin typeface="Times" panose="02020603050405020304" pitchFamily="18" charset="0"/>
                <a:cs typeface="Times" panose="02020603050405020304" pitchFamily="18" charset="0"/>
              </a:rPr>
              <a:t>cintillator</a:t>
            </a:r>
            <a:endParaRPr kumimoji="1" lang="ja-JP" altLang="en-US" sz="32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98742" y="914947"/>
            <a:ext cx="321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0066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Top</a:t>
            </a:r>
            <a:r>
              <a:rPr kumimoji="1" lang="en-US" altLang="ja-JP" sz="2800" dirty="0" smtClean="0">
                <a:latin typeface="Times" panose="02020603050405020304" pitchFamily="18" charset="0"/>
                <a:cs typeface="Times" panose="02020603050405020304" pitchFamily="18" charset="0"/>
              </a:rPr>
              <a:t>/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Outboard</a:t>
            </a:r>
            <a:endParaRPr kumimoji="1" lang="ja-JP" altLang="en-US" sz="2800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546229" y="1541755"/>
            <a:ext cx="8136131" cy="3767093"/>
            <a:chOff x="546230" y="1426344"/>
            <a:chExt cx="6506634" cy="3615442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" r="46820"/>
            <a:stretch/>
          </p:blipFill>
          <p:spPr>
            <a:xfrm>
              <a:off x="546230" y="1426345"/>
              <a:ext cx="4500000" cy="3615441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71" r="531"/>
            <a:stretch/>
          </p:blipFill>
          <p:spPr>
            <a:xfrm>
              <a:off x="5072864" y="1426344"/>
              <a:ext cx="1980000" cy="3615441"/>
            </a:xfrm>
            <a:prstGeom prst="rect">
              <a:avLst/>
            </a:prstGeom>
          </p:spPr>
        </p:pic>
      </p:grpSp>
      <p:sp>
        <p:nvSpPr>
          <p:cNvPr id="12" name="テキスト ボックス 11"/>
          <p:cNvSpPr txBox="1"/>
          <p:nvPr/>
        </p:nvSpPr>
        <p:spPr>
          <a:xfrm>
            <a:off x="1107088" y="1439105"/>
            <a:ext cx="2664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" panose="02020603050405020304" pitchFamily="18" charset="0"/>
                <a:cs typeface="Times" panose="02020603050405020304" pitchFamily="18" charset="0"/>
              </a:rPr>
              <a:t>Line of </a:t>
            </a:r>
            <a:r>
              <a:rPr kumimoji="1" lang="en-US" altLang="ja-JP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sight:R</a:t>
            </a:r>
            <a:r>
              <a:rPr kumimoji="1" lang="en-US" altLang="ja-JP" baseline="-25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tan</a:t>
            </a:r>
            <a:r>
              <a:rPr kumimoji="1" lang="en-US" altLang="ja-JP" dirty="0" smtClean="0">
                <a:latin typeface="Times" panose="02020603050405020304" pitchFamily="18" charset="0"/>
                <a:cs typeface="Times" panose="02020603050405020304" pitchFamily="18" charset="0"/>
              </a:rPr>
              <a:t>=260 mm</a:t>
            </a:r>
            <a:endParaRPr kumimoji="1" lang="ja-JP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31579" y="1438167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Times" panose="02020603050405020304" pitchFamily="18" charset="0"/>
                <a:cs typeface="Times" panose="02020603050405020304" pitchFamily="18" charset="0"/>
              </a:rPr>
              <a:t>R</a:t>
            </a:r>
            <a:r>
              <a:rPr kumimoji="1" lang="en-US" altLang="ja-JP" baseline="-25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tan</a:t>
            </a:r>
            <a:r>
              <a:rPr kumimoji="1" lang="en-US" altLang="ja-JP" dirty="0" smtClean="0">
                <a:latin typeface="Times" panose="02020603050405020304" pitchFamily="18" charset="0"/>
                <a:cs typeface="Times" panose="02020603050405020304" pitchFamily="18" charset="0"/>
              </a:rPr>
              <a:t>=360 mm</a:t>
            </a:r>
            <a:endParaRPr kumimoji="1" lang="ja-JP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749347" y="1438167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Times" panose="02020603050405020304" pitchFamily="18" charset="0"/>
                <a:cs typeface="Times" panose="02020603050405020304" pitchFamily="18" charset="0"/>
              </a:rPr>
              <a:t>R</a:t>
            </a:r>
            <a:r>
              <a:rPr kumimoji="1" lang="en-US" altLang="ja-JP" baseline="-25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tan</a:t>
            </a:r>
            <a:r>
              <a:rPr kumimoji="1" lang="en-US" altLang="ja-JP" dirty="0" smtClean="0">
                <a:latin typeface="Times" panose="02020603050405020304" pitchFamily="18" charset="0"/>
                <a:cs typeface="Times" panose="02020603050405020304" pitchFamily="18" charset="0"/>
              </a:rPr>
              <a:t>=560 mm</a:t>
            </a:r>
            <a:endParaRPr kumimoji="1" lang="ja-JP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62469" y="1807499"/>
            <a:ext cx="169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Times" panose="02020603050405020304" pitchFamily="18" charset="0"/>
                <a:cs typeface="Times" panose="02020603050405020304" pitchFamily="18" charset="0"/>
              </a:rPr>
              <a:t>Inboard side</a:t>
            </a:r>
            <a:endParaRPr kumimoji="1" lang="ja-JP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898777" y="1835611"/>
            <a:ext cx="211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Times" panose="02020603050405020304" pitchFamily="18" charset="0"/>
                <a:cs typeface="Times" panose="02020603050405020304" pitchFamily="18" charset="0"/>
              </a:rPr>
              <a:t>Near magnetic axis</a:t>
            </a:r>
            <a:endParaRPr kumimoji="1" lang="ja-JP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359372" y="1863723"/>
            <a:ext cx="211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Times" panose="02020603050405020304" pitchFamily="18" charset="0"/>
                <a:cs typeface="Times" panose="02020603050405020304" pitchFamily="18" charset="0"/>
              </a:rPr>
              <a:t>Outboard edge</a:t>
            </a:r>
            <a:endParaRPr kumimoji="1" lang="ja-JP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10540" y="2450177"/>
            <a:ext cx="139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err="1" smtClean="0">
                <a:solidFill>
                  <a:srgbClr val="0066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  <a:r>
              <a:rPr kumimoji="1" lang="en-US" altLang="ja-JP" baseline="-25000" dirty="0" err="1" smtClean="0">
                <a:solidFill>
                  <a:srgbClr val="0066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eff</a:t>
            </a:r>
            <a:r>
              <a:rPr kumimoji="1" lang="en-US" altLang="ja-JP" dirty="0" smtClean="0">
                <a:solidFill>
                  <a:srgbClr val="0066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~ 51 </a:t>
            </a:r>
            <a:r>
              <a:rPr kumimoji="1" lang="en-US" altLang="ja-JP" dirty="0" err="1" smtClean="0">
                <a:solidFill>
                  <a:srgbClr val="0066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keV</a:t>
            </a:r>
            <a:endParaRPr kumimoji="1" lang="ja-JP" altLang="en-US" dirty="0">
              <a:solidFill>
                <a:srgbClr val="0066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522335" y="2634843"/>
            <a:ext cx="139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err="1" smtClean="0">
                <a:solidFill>
                  <a:srgbClr val="0066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  <a:r>
              <a:rPr kumimoji="1" lang="en-US" altLang="ja-JP" baseline="-25000" dirty="0" err="1" smtClean="0">
                <a:solidFill>
                  <a:srgbClr val="0066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eff</a:t>
            </a:r>
            <a:r>
              <a:rPr kumimoji="1" lang="en-US" altLang="ja-JP" dirty="0" smtClean="0">
                <a:solidFill>
                  <a:srgbClr val="0066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~ 41 </a:t>
            </a:r>
            <a:r>
              <a:rPr kumimoji="1" lang="en-US" altLang="ja-JP" dirty="0" err="1" smtClean="0">
                <a:solidFill>
                  <a:srgbClr val="0066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keV</a:t>
            </a:r>
            <a:endParaRPr kumimoji="1" lang="ja-JP" altLang="en-US" dirty="0">
              <a:solidFill>
                <a:srgbClr val="0066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050030" y="2679809"/>
            <a:ext cx="139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err="1" smtClean="0">
                <a:solidFill>
                  <a:srgbClr val="0066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  <a:r>
              <a:rPr kumimoji="1" lang="en-US" altLang="ja-JP" baseline="-25000" dirty="0" err="1" smtClean="0">
                <a:solidFill>
                  <a:srgbClr val="0066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eff</a:t>
            </a:r>
            <a:r>
              <a:rPr kumimoji="1" lang="en-US" altLang="ja-JP" dirty="0" smtClean="0">
                <a:solidFill>
                  <a:srgbClr val="0066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~ 34 </a:t>
            </a:r>
            <a:r>
              <a:rPr kumimoji="1" lang="en-US" altLang="ja-JP" dirty="0" err="1" smtClean="0">
                <a:solidFill>
                  <a:srgbClr val="0066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keV</a:t>
            </a:r>
            <a:endParaRPr kumimoji="1" lang="ja-JP" altLang="en-US" dirty="0">
              <a:solidFill>
                <a:srgbClr val="0066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512849" y="4253577"/>
            <a:ext cx="139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  <a:r>
              <a:rPr kumimoji="1" lang="en-US" altLang="ja-JP" baseline="-25000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eff</a:t>
            </a:r>
            <a:r>
              <a:rPr kumimoji="1" lang="en-US" altLang="ja-JP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~ 30 </a:t>
            </a:r>
            <a:r>
              <a:rPr kumimoji="1" lang="en-US" altLang="ja-JP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keV</a:t>
            </a:r>
            <a:endParaRPr kumimoji="1" lang="ja-JP" altLang="en-US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824644" y="4412843"/>
            <a:ext cx="139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  <a:r>
              <a:rPr kumimoji="1" lang="en-US" altLang="ja-JP" baseline="-25000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eff</a:t>
            </a:r>
            <a:r>
              <a:rPr kumimoji="1" lang="en-US" altLang="ja-JP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~ 33 </a:t>
            </a:r>
            <a:r>
              <a:rPr kumimoji="1" lang="en-US" altLang="ja-JP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keV</a:t>
            </a:r>
            <a:endParaRPr kumimoji="1" lang="ja-JP" altLang="en-US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352339" y="4419709"/>
            <a:ext cx="139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  <a:r>
              <a:rPr kumimoji="1" lang="en-US" altLang="ja-JP" baseline="-25000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eff</a:t>
            </a:r>
            <a:r>
              <a:rPr kumimoji="1" lang="en-US" altLang="ja-JP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~ 27 </a:t>
            </a:r>
            <a:r>
              <a:rPr kumimoji="1" lang="en-US" altLang="ja-JP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keV</a:t>
            </a:r>
            <a:endParaRPr kumimoji="1" lang="ja-JP" altLang="en-US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562469" y="5411498"/>
            <a:ext cx="6303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A larger energy flux and a higher </a:t>
            </a:r>
            <a:r>
              <a:rPr lang="en-US" altLang="ja-JP" sz="24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  <a:r>
              <a:rPr lang="en-US" altLang="ja-JP" sz="2400" baseline="-25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eff</a:t>
            </a:r>
            <a:r>
              <a:rPr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for Top.</a:t>
            </a:r>
          </a:p>
          <a:p>
            <a:r>
              <a:rPr kumimoji="1"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High at the inboard side Top.</a:t>
            </a:r>
            <a:endParaRPr kumimoji="1" lang="ja-JP" alt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52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81" y="595945"/>
            <a:ext cx="2206295" cy="299648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681" y="595945"/>
            <a:ext cx="2287046" cy="2990970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3835967" y="24457"/>
            <a:ext cx="977573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dirty="0" err="1" smtClean="0">
                <a:solidFill>
                  <a:srgbClr val="0066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Bt</a:t>
            </a:r>
            <a:r>
              <a:rPr lang="en-US" altLang="ja-JP" sz="1600" dirty="0">
                <a:solidFill>
                  <a:srgbClr val="0066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ja-JP" sz="1600" dirty="0" smtClean="0">
                <a:solidFill>
                  <a:srgbClr val="0066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CW</a:t>
            </a:r>
            <a:endParaRPr lang="ja-JP" altLang="en-US" sz="1600" dirty="0">
              <a:solidFill>
                <a:srgbClr val="0066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447341" y="17615"/>
            <a:ext cx="1252988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dirty="0" err="1" smtClean="0">
                <a:solidFill>
                  <a:srgbClr val="D509B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Bt</a:t>
            </a:r>
            <a:r>
              <a:rPr lang="en-US" altLang="ja-JP" sz="1600" dirty="0">
                <a:solidFill>
                  <a:srgbClr val="D509B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ja-JP" sz="1600" dirty="0" smtClean="0">
                <a:solidFill>
                  <a:srgbClr val="D509B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CCW</a:t>
            </a:r>
            <a:endParaRPr lang="ja-JP" altLang="en-US" sz="1600" dirty="0">
              <a:solidFill>
                <a:srgbClr val="D509B8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" name="左中かっこ 9"/>
          <p:cNvSpPr/>
          <p:nvPr/>
        </p:nvSpPr>
        <p:spPr>
          <a:xfrm rot="5400000">
            <a:off x="4522362" y="-761235"/>
            <a:ext cx="402209" cy="2312149"/>
          </a:xfrm>
          <a:prstGeom prst="leftBrac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左中かっこ 10"/>
          <p:cNvSpPr/>
          <p:nvPr/>
        </p:nvSpPr>
        <p:spPr>
          <a:xfrm rot="5400000">
            <a:off x="7296546" y="-761234"/>
            <a:ext cx="402209" cy="2312149"/>
          </a:xfrm>
          <a:prstGeom prst="leftBrace">
            <a:avLst/>
          </a:prstGeom>
          <a:ln w="19050">
            <a:solidFill>
              <a:srgbClr val="D509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左中かっこ 11"/>
          <p:cNvSpPr/>
          <p:nvPr/>
        </p:nvSpPr>
        <p:spPr>
          <a:xfrm>
            <a:off x="3310540" y="719974"/>
            <a:ext cx="233356" cy="272088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41757" y="1175914"/>
            <a:ext cx="1413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Outboard</a:t>
            </a:r>
            <a:endParaRPr kumimoji="1" lang="ja-JP" alt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4" name="左中かっこ 13"/>
          <p:cNvSpPr/>
          <p:nvPr/>
        </p:nvSpPr>
        <p:spPr>
          <a:xfrm>
            <a:off x="3334037" y="3930082"/>
            <a:ext cx="233356" cy="272088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44792" y="4828962"/>
            <a:ext cx="663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Top</a:t>
            </a:r>
            <a:endParaRPr kumimoji="1" lang="ja-JP" alt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6" name="タイトル 1"/>
          <p:cNvSpPr>
            <a:spLocks noGrp="1"/>
          </p:cNvSpPr>
          <p:nvPr>
            <p:ph type="title"/>
          </p:nvPr>
        </p:nvSpPr>
        <p:spPr>
          <a:xfrm>
            <a:off x="-52313" y="128658"/>
            <a:ext cx="3513940" cy="1321161"/>
          </a:xfrm>
        </p:spPr>
        <p:txBody>
          <a:bodyPr>
            <a:noAutofit/>
          </a:bodyPr>
          <a:lstStyle/>
          <a:p>
            <a:r>
              <a:rPr kumimoji="1" lang="en-US" altLang="ja-JP" sz="2800" dirty="0" smtClean="0">
                <a:latin typeface="Times" panose="02020603050405020304" pitchFamily="18" charset="0"/>
                <a:cs typeface="Times" panose="02020603050405020304" pitchFamily="18" charset="0"/>
              </a:rPr>
              <a:t>Comparison of </a:t>
            </a:r>
            <a:r>
              <a:rPr lang="en-US" altLang="ja-JP" sz="2800" dirty="0" smtClean="0">
                <a:latin typeface="Times" panose="02020603050405020304" pitchFamily="18" charset="0"/>
                <a:cs typeface="Times" panose="02020603050405020304" pitchFamily="18" charset="0"/>
              </a:rPr>
              <a:t>the</a:t>
            </a:r>
            <a:r>
              <a:rPr kumimoji="1" lang="en-US" altLang="ja-JP" sz="2800" dirty="0" smtClean="0">
                <a:latin typeface="Times" panose="02020603050405020304" pitchFamily="18" charset="0"/>
                <a:cs typeface="Times" panose="02020603050405020304" pitchFamily="18" charset="0"/>
              </a:rPr>
              <a:t> GENRAY results</a:t>
            </a:r>
            <a:endParaRPr kumimoji="1" lang="ja-JP" alt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8688" y="1537809"/>
            <a:ext cx="27239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In the case of Outboard, both CW and CCW </a:t>
            </a:r>
            <a:r>
              <a:rPr kumimoji="1" lang="en-US" altLang="ja-JP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Bt</a:t>
            </a:r>
            <a:r>
              <a:rPr kumimoji="1"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should show similar rays as long as the plasmas have up-down symmetry.</a:t>
            </a:r>
          </a:p>
          <a:p>
            <a:endParaRPr kumimoji="1" lang="en-US" altLang="ja-JP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In the case of Top, CW </a:t>
            </a:r>
            <a:r>
              <a:rPr lang="en-US" altLang="ja-JP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Bt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should be better because of the core accessibility and the upshift in </a:t>
            </a:r>
            <a:r>
              <a:rPr lang="en-US" altLang="ja-JP" sz="2000" i="1" dirty="0" smtClean="0">
                <a:latin typeface="Times" panose="02020603050405020304" pitchFamily="18" charset="0"/>
                <a:cs typeface="Times" panose="02020603050405020304" pitchFamily="18" charset="0"/>
              </a:rPr>
              <a:t>n</a:t>
            </a:r>
            <a:r>
              <a:rPr lang="en-US" altLang="ja-JP" sz="2000" baseline="-25000" dirty="0" smtClean="0">
                <a:latin typeface="Times" panose="02020603050405020304" pitchFamily="18" charset="0"/>
                <a:cs typeface="Times" panose="02020603050405020304" pitchFamily="18" charset="0"/>
              </a:rPr>
              <a:t>||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  <a:p>
            <a:endParaRPr lang="en-US" altLang="ja-JP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The experimental high </a:t>
            </a:r>
            <a:r>
              <a:rPr lang="en-US" altLang="ja-JP" sz="20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r>
              <a:rPr lang="en-US" altLang="ja-JP" sz="2000" baseline="-25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for </a:t>
            </a:r>
            <a:r>
              <a:rPr lang="en-US" altLang="ja-JP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Top+CCW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ja-JP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Bt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, requires further understanding. </a:t>
            </a:r>
            <a:endParaRPr lang="en-US" altLang="ja-JP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3747" y="3791988"/>
            <a:ext cx="2284628" cy="295933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9711" y="3796210"/>
            <a:ext cx="2300626" cy="292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7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304" y="2761975"/>
            <a:ext cx="4668253" cy="3327218"/>
          </a:xfrm>
          <a:prstGeom prst="rect">
            <a:avLst/>
          </a:prstGeom>
        </p:spPr>
      </p:pic>
      <p:grpSp>
        <p:nvGrpSpPr>
          <p:cNvPr id="29" name="グループ化 28"/>
          <p:cNvGrpSpPr/>
          <p:nvPr/>
        </p:nvGrpSpPr>
        <p:grpSpPr>
          <a:xfrm>
            <a:off x="4354417" y="413944"/>
            <a:ext cx="2065068" cy="2006760"/>
            <a:chOff x="5684982" y="175370"/>
            <a:chExt cx="2867740" cy="2867741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37" t="13951" r="20093" b="8889"/>
            <a:stretch/>
          </p:blipFill>
          <p:spPr>
            <a:xfrm>
              <a:off x="5684982" y="175370"/>
              <a:ext cx="2867740" cy="2867741"/>
            </a:xfrm>
            <a:prstGeom prst="rect">
              <a:avLst/>
            </a:prstGeom>
          </p:spPr>
        </p:pic>
        <p:sp>
          <p:nvSpPr>
            <p:cNvPr id="6" name="楕円 5"/>
            <p:cNvSpPr/>
            <p:nvPr/>
          </p:nvSpPr>
          <p:spPr>
            <a:xfrm>
              <a:off x="5940141" y="2294736"/>
              <a:ext cx="91487" cy="8212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楕円 6"/>
            <p:cNvSpPr/>
            <p:nvPr/>
          </p:nvSpPr>
          <p:spPr>
            <a:xfrm>
              <a:off x="6340203" y="1517210"/>
              <a:ext cx="91487" cy="8212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楕円 7"/>
            <p:cNvSpPr/>
            <p:nvPr/>
          </p:nvSpPr>
          <p:spPr>
            <a:xfrm>
              <a:off x="6385946" y="1322231"/>
              <a:ext cx="91487" cy="8212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楕円 8"/>
            <p:cNvSpPr/>
            <p:nvPr/>
          </p:nvSpPr>
          <p:spPr>
            <a:xfrm>
              <a:off x="6477433" y="1127252"/>
              <a:ext cx="91487" cy="8212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楕円 9"/>
            <p:cNvSpPr/>
            <p:nvPr/>
          </p:nvSpPr>
          <p:spPr>
            <a:xfrm>
              <a:off x="6598351" y="974585"/>
              <a:ext cx="91487" cy="8212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/>
            <p:cNvSpPr/>
            <p:nvPr/>
          </p:nvSpPr>
          <p:spPr>
            <a:xfrm>
              <a:off x="6782727" y="885533"/>
              <a:ext cx="91487" cy="8212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楕円 11"/>
            <p:cNvSpPr/>
            <p:nvPr/>
          </p:nvSpPr>
          <p:spPr>
            <a:xfrm>
              <a:off x="6949679" y="803408"/>
              <a:ext cx="91487" cy="8212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楕円 12"/>
            <p:cNvSpPr/>
            <p:nvPr/>
          </p:nvSpPr>
          <p:spPr>
            <a:xfrm>
              <a:off x="5891798" y="965639"/>
              <a:ext cx="91487" cy="8212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楕円 13"/>
            <p:cNvSpPr/>
            <p:nvPr/>
          </p:nvSpPr>
          <p:spPr>
            <a:xfrm>
              <a:off x="5870022" y="2192301"/>
              <a:ext cx="91487" cy="8212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楕円 14"/>
            <p:cNvSpPr/>
            <p:nvPr/>
          </p:nvSpPr>
          <p:spPr>
            <a:xfrm>
              <a:off x="5781839" y="1950797"/>
              <a:ext cx="91487" cy="8212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楕円 15"/>
            <p:cNvSpPr/>
            <p:nvPr/>
          </p:nvSpPr>
          <p:spPr>
            <a:xfrm>
              <a:off x="5736095" y="1729583"/>
              <a:ext cx="91487" cy="8212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/>
            <p:cNvSpPr/>
            <p:nvPr/>
          </p:nvSpPr>
          <p:spPr>
            <a:xfrm>
              <a:off x="5765900" y="1380982"/>
              <a:ext cx="91487" cy="8212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7"/>
            <p:cNvSpPr/>
            <p:nvPr/>
          </p:nvSpPr>
          <p:spPr>
            <a:xfrm>
              <a:off x="5805118" y="1206682"/>
              <a:ext cx="91487" cy="8212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矢印: 下 42"/>
            <p:cNvSpPr/>
            <p:nvPr/>
          </p:nvSpPr>
          <p:spPr>
            <a:xfrm rot="2700000">
              <a:off x="7709041" y="1963903"/>
              <a:ext cx="158902" cy="538918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828470" y="2035968"/>
              <a:ext cx="861877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i="1" dirty="0" err="1"/>
                <a:t>B</a:t>
              </a:r>
              <a:r>
                <a:rPr kumimoji="1" lang="en-US" altLang="ja-JP" i="1" baseline="-25000" dirty="0" err="1"/>
                <a:t>t</a:t>
              </a:r>
              <a:r>
                <a:rPr kumimoji="1" lang="en-US" altLang="ja-JP" i="1" baseline="-25000" dirty="0"/>
                <a:t>, </a:t>
              </a:r>
              <a:r>
                <a:rPr kumimoji="1" lang="en-US" altLang="ja-JP" i="1" dirty="0" err="1"/>
                <a:t>I</a:t>
              </a:r>
              <a:r>
                <a:rPr kumimoji="1" lang="en-US" altLang="ja-JP" i="1" baseline="-25000" dirty="0" err="1"/>
                <a:t>p</a:t>
              </a:r>
              <a:endParaRPr kumimoji="1" lang="ja-JP" altLang="en-US" i="1" baseline="-25000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4075" y="-153272"/>
            <a:ext cx="6351405" cy="1014083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>
                <a:latin typeface="Times" panose="02020603050405020304" pitchFamily="18" charset="0"/>
                <a:cs typeface="Times" panose="02020603050405020304" pitchFamily="18" charset="0"/>
              </a:rPr>
              <a:t>Spectrum obtained by an RF pickup coil</a:t>
            </a:r>
            <a:endParaRPr kumimoji="1" lang="ja-JP" alt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291667" y="3652107"/>
            <a:ext cx="89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High </a:t>
            </a:r>
            <a:r>
              <a:rPr kumimoji="1" lang="en-US" altLang="ja-JP" i="1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</a:t>
            </a:r>
            <a:r>
              <a:rPr kumimoji="1" lang="en-US" altLang="ja-JP" baseline="-25000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  <a:endParaRPr kumimoji="1" lang="ja-JP" altLang="en-US" baseline="-25000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602197" y="4859847"/>
            <a:ext cx="89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66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Low </a:t>
            </a:r>
            <a:r>
              <a:rPr kumimoji="1" lang="en-US" altLang="ja-JP" i="1" dirty="0" err="1" smtClean="0">
                <a:solidFill>
                  <a:srgbClr val="0066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</a:t>
            </a:r>
            <a:r>
              <a:rPr kumimoji="1" lang="en-US" altLang="ja-JP" baseline="-25000" dirty="0" err="1" smtClean="0">
                <a:solidFill>
                  <a:srgbClr val="0066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  <a:endParaRPr kumimoji="1" lang="ja-JP" altLang="en-US" baseline="-25000" dirty="0">
              <a:solidFill>
                <a:srgbClr val="0066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51592" y="6003970"/>
            <a:ext cx="8369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Asymmetric spectrum broadening (parametric decay instability?) of the injected wave</a:t>
            </a:r>
            <a:endParaRPr kumimoji="1" lang="ja-JP" alt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2" name="コンテンツ プレースホルダー 6"/>
          <p:cNvPicPr>
            <a:picLocks noGrp="1"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7" r="12489" b="14671"/>
          <a:stretch/>
        </p:blipFill>
        <p:spPr>
          <a:xfrm>
            <a:off x="6360431" y="72000"/>
            <a:ext cx="2628000" cy="2016000"/>
          </a:xfrm>
          <a:prstGeom prst="rect">
            <a:avLst/>
          </a:prstGeom>
        </p:spPr>
      </p:pic>
      <p:sp>
        <p:nvSpPr>
          <p:cNvPr id="33" name="楕円 32"/>
          <p:cNvSpPr/>
          <p:nvPr/>
        </p:nvSpPr>
        <p:spPr>
          <a:xfrm>
            <a:off x="7022111" y="696473"/>
            <a:ext cx="576968" cy="5797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446693" y="2101895"/>
            <a:ext cx="264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RF pickup coil:1-turn loop</a:t>
            </a:r>
            <a:endParaRPr kumimoji="1" lang="ja-JP" altLang="en-US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36" name="グループ化 35"/>
          <p:cNvGrpSpPr/>
          <p:nvPr/>
        </p:nvGrpSpPr>
        <p:grpSpPr>
          <a:xfrm>
            <a:off x="298040" y="1245217"/>
            <a:ext cx="3481070" cy="4756742"/>
            <a:chOff x="84166" y="2101258"/>
            <a:chExt cx="3481070" cy="4756742"/>
          </a:xfrm>
        </p:grpSpPr>
        <p:pic>
          <p:nvPicPr>
            <p:cNvPr id="37" name="図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66" y="2101258"/>
              <a:ext cx="3481070" cy="4756742"/>
            </a:xfrm>
            <a:prstGeom prst="rect">
              <a:avLst/>
            </a:prstGeom>
          </p:spPr>
        </p:pic>
        <p:cxnSp>
          <p:nvCxnSpPr>
            <p:cNvPr id="38" name="直線コネクタ 37"/>
            <p:cNvCxnSpPr/>
            <p:nvPr/>
          </p:nvCxnSpPr>
          <p:spPr>
            <a:xfrm>
              <a:off x="1570187" y="2362015"/>
              <a:ext cx="0" cy="4147124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2101273" y="2334307"/>
              <a:ext cx="0" cy="414712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002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テキスト ボックス 62"/>
          <p:cNvSpPr txBox="1"/>
          <p:nvPr/>
        </p:nvSpPr>
        <p:spPr>
          <a:xfrm>
            <a:off x="176781" y="-57506"/>
            <a:ext cx="85562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Times" pitchFamily="18" charset="0"/>
              </a:rPr>
              <a:t>AC Ohmic coil operation for pre-ionization, current ramp-up and heating</a:t>
            </a:r>
            <a:endParaRPr lang="ja-JP" altLang="en-US" sz="3200" b="1" dirty="0" smtClean="0">
              <a:latin typeface="Times" pitchFamily="18" charset="0"/>
            </a:endParaRPr>
          </a:p>
        </p:txBody>
      </p:sp>
      <p:grpSp>
        <p:nvGrpSpPr>
          <p:cNvPr id="141" name="グループ化 140"/>
          <p:cNvGrpSpPr/>
          <p:nvPr/>
        </p:nvGrpSpPr>
        <p:grpSpPr>
          <a:xfrm>
            <a:off x="267079" y="1441161"/>
            <a:ext cx="1734880" cy="2520950"/>
            <a:chOff x="-616149" y="1778117"/>
            <a:chExt cx="1734880" cy="2520950"/>
          </a:xfrm>
        </p:grpSpPr>
        <p:sp>
          <p:nvSpPr>
            <p:cNvPr id="96" name="Line 84"/>
            <p:cNvSpPr>
              <a:spLocks noChangeShapeType="1"/>
            </p:cNvSpPr>
            <p:nvPr/>
          </p:nvSpPr>
          <p:spPr bwMode="auto">
            <a:xfrm>
              <a:off x="251291" y="1778117"/>
              <a:ext cx="0" cy="2520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 sz="2000">
                <a:latin typeface="Times" pitchFamily="18" charset="0"/>
              </a:endParaRPr>
            </a:p>
          </p:txBody>
        </p:sp>
        <p:grpSp>
          <p:nvGrpSpPr>
            <p:cNvPr id="181" name="グループ化 180"/>
            <p:cNvGrpSpPr/>
            <p:nvPr/>
          </p:nvGrpSpPr>
          <p:grpSpPr>
            <a:xfrm>
              <a:off x="-616149" y="1965442"/>
              <a:ext cx="1734880" cy="2152650"/>
              <a:chOff x="-595367" y="1965442"/>
              <a:chExt cx="1734880" cy="2152650"/>
            </a:xfrm>
          </p:grpSpPr>
          <p:sp>
            <p:nvSpPr>
              <p:cNvPr id="94" name="Line 79"/>
              <p:cNvSpPr>
                <a:spLocks noChangeShapeType="1"/>
              </p:cNvSpPr>
              <p:nvPr/>
            </p:nvSpPr>
            <p:spPr bwMode="auto">
              <a:xfrm>
                <a:off x="1139513" y="2525830"/>
                <a:ext cx="0" cy="10255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2000">
                  <a:latin typeface="Times" pitchFamily="18" charset="0"/>
                </a:endParaRPr>
              </a:p>
            </p:txBody>
          </p:sp>
          <p:sp>
            <p:nvSpPr>
              <p:cNvPr id="98" name="Line 85"/>
              <p:cNvSpPr>
                <a:spLocks noChangeShapeType="1"/>
              </p:cNvSpPr>
              <p:nvPr/>
            </p:nvSpPr>
            <p:spPr bwMode="auto">
              <a:xfrm>
                <a:off x="418788" y="1971792"/>
                <a:ext cx="0" cy="2146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2000">
                  <a:latin typeface="Times" pitchFamily="18" charset="0"/>
                </a:endParaRPr>
              </a:p>
            </p:txBody>
          </p:sp>
          <p:sp>
            <p:nvSpPr>
              <p:cNvPr id="99" name="Arc 88"/>
              <p:cNvSpPr>
                <a:spLocks/>
              </p:cNvSpPr>
              <p:nvPr/>
            </p:nvSpPr>
            <p:spPr bwMode="auto">
              <a:xfrm>
                <a:off x="240988" y="1965442"/>
                <a:ext cx="898525" cy="56038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2000">
                  <a:latin typeface="Times" pitchFamily="18" charset="0"/>
                </a:endParaRPr>
              </a:p>
            </p:txBody>
          </p:sp>
          <p:sp>
            <p:nvSpPr>
              <p:cNvPr id="100" name="Arc 89"/>
              <p:cNvSpPr>
                <a:spLocks/>
              </p:cNvSpPr>
              <p:nvPr/>
            </p:nvSpPr>
            <p:spPr bwMode="auto">
              <a:xfrm flipV="1">
                <a:off x="240988" y="3551355"/>
                <a:ext cx="898525" cy="56038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2000">
                  <a:latin typeface="Times" pitchFamily="18" charset="0"/>
                </a:endParaRPr>
              </a:p>
            </p:txBody>
          </p:sp>
          <p:sp>
            <p:nvSpPr>
              <p:cNvPr id="103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458476" y="2338505"/>
                <a:ext cx="52388" cy="555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2000">
                  <a:latin typeface="Times" pitchFamily="18" charset="0"/>
                </a:endParaRPr>
              </a:p>
            </p:txBody>
          </p:sp>
          <p:sp>
            <p:nvSpPr>
              <p:cNvPr id="105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458476" y="2470267"/>
                <a:ext cx="52388" cy="555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2000">
                  <a:latin typeface="Times" pitchFamily="18" charset="0"/>
                </a:endParaRPr>
              </a:p>
            </p:txBody>
          </p:sp>
          <p:sp>
            <p:nvSpPr>
              <p:cNvPr id="107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458476" y="2602030"/>
                <a:ext cx="52388" cy="555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2000">
                  <a:latin typeface="Times" pitchFamily="18" charset="0"/>
                </a:endParaRPr>
              </a:p>
            </p:txBody>
          </p:sp>
          <p:sp>
            <p:nvSpPr>
              <p:cNvPr id="127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458476" y="2732205"/>
                <a:ext cx="52388" cy="555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2000">
                  <a:latin typeface="Times" pitchFamily="18" charset="0"/>
                </a:endParaRPr>
              </a:p>
            </p:txBody>
          </p:sp>
          <p:sp>
            <p:nvSpPr>
              <p:cNvPr id="129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458476" y="2863967"/>
                <a:ext cx="52388" cy="555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2000">
                  <a:latin typeface="Times" pitchFamily="18" charset="0"/>
                </a:endParaRPr>
              </a:p>
            </p:txBody>
          </p:sp>
          <p:sp>
            <p:nvSpPr>
              <p:cNvPr id="132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458476" y="2995730"/>
                <a:ext cx="52388" cy="555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2000">
                  <a:latin typeface="Times" pitchFamily="18" charset="0"/>
                </a:endParaRPr>
              </a:p>
            </p:txBody>
          </p:sp>
          <p:sp>
            <p:nvSpPr>
              <p:cNvPr id="133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458476" y="3127492"/>
                <a:ext cx="52388" cy="555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2000">
                  <a:latin typeface="Times" pitchFamily="18" charset="0"/>
                </a:endParaRPr>
              </a:p>
            </p:txBody>
          </p:sp>
          <p:sp>
            <p:nvSpPr>
              <p:cNvPr id="137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458476" y="3259255"/>
                <a:ext cx="52388" cy="555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2000">
                  <a:latin typeface="Times" pitchFamily="18" charset="0"/>
                </a:endParaRPr>
              </a:p>
            </p:txBody>
          </p:sp>
          <p:sp>
            <p:nvSpPr>
              <p:cNvPr id="139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458476" y="3391017"/>
                <a:ext cx="52388" cy="555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2000">
                  <a:latin typeface="Times" pitchFamily="18" charset="0"/>
                </a:endParaRPr>
              </a:p>
            </p:txBody>
          </p:sp>
          <p:sp>
            <p:nvSpPr>
              <p:cNvPr id="140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458476" y="3522780"/>
                <a:ext cx="52388" cy="555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2000">
                  <a:latin typeface="Times" pitchFamily="18" charset="0"/>
                </a:endParaRPr>
              </a:p>
            </p:txBody>
          </p:sp>
          <p:sp>
            <p:nvSpPr>
              <p:cNvPr id="145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458476" y="3654542"/>
                <a:ext cx="52388" cy="555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2000">
                  <a:latin typeface="Times" pitchFamily="18" charset="0"/>
                </a:endParaRPr>
              </a:p>
            </p:txBody>
          </p:sp>
          <p:sp>
            <p:nvSpPr>
              <p:cNvPr id="146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458476" y="3786305"/>
                <a:ext cx="52388" cy="555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2000">
                  <a:latin typeface="Times" pitchFamily="18" charset="0"/>
                </a:endParaRPr>
              </a:p>
            </p:txBody>
          </p:sp>
          <p:sp>
            <p:nvSpPr>
              <p:cNvPr id="148" name="Rectangle 105"/>
              <p:cNvSpPr>
                <a:spLocks noChangeAspect="1" noChangeArrowheads="1"/>
              </p:cNvSpPr>
              <p:nvPr/>
            </p:nvSpPr>
            <p:spPr bwMode="auto">
              <a:xfrm>
                <a:off x="458476" y="2217855"/>
                <a:ext cx="52388" cy="555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2000">
                  <a:latin typeface="Times" pitchFamily="18" charset="0"/>
                </a:endParaRPr>
              </a:p>
            </p:txBody>
          </p:sp>
          <p:sp>
            <p:nvSpPr>
              <p:cNvPr id="149" name="Oval 90"/>
              <p:cNvSpPr>
                <a:spLocks noChangeArrowheads="1"/>
              </p:cNvSpPr>
              <p:nvPr/>
            </p:nvSpPr>
            <p:spPr bwMode="auto">
              <a:xfrm>
                <a:off x="441013" y="2468767"/>
                <a:ext cx="698499" cy="1130213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2000">
                  <a:latin typeface="Times" pitchFamily="18" charset="0"/>
                </a:endParaRPr>
              </a:p>
            </p:txBody>
          </p:sp>
          <p:sp>
            <p:nvSpPr>
              <p:cNvPr id="150" name="Oval 90"/>
              <p:cNvSpPr>
                <a:spLocks noChangeArrowheads="1"/>
              </p:cNvSpPr>
              <p:nvPr/>
            </p:nvSpPr>
            <p:spPr bwMode="auto">
              <a:xfrm>
                <a:off x="572775" y="2630604"/>
                <a:ext cx="454025" cy="76041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2000" dirty="0">
                  <a:latin typeface="Times" pitchFamily="18" charset="0"/>
                </a:endParaRPr>
              </a:p>
            </p:txBody>
          </p:sp>
          <p:sp>
            <p:nvSpPr>
              <p:cNvPr id="153" name="正方形/長方形 152"/>
              <p:cNvSpPr/>
              <p:nvPr/>
            </p:nvSpPr>
            <p:spPr>
              <a:xfrm>
                <a:off x="338995" y="1971792"/>
                <a:ext cx="45719" cy="2139951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>
                  <a:latin typeface="Times" pitchFamily="18" charset="0"/>
                </a:endParaRPr>
              </a:p>
            </p:txBody>
          </p:sp>
          <p:sp>
            <p:nvSpPr>
              <p:cNvPr id="112" name="Line 79"/>
              <p:cNvSpPr>
                <a:spLocks noChangeShapeType="1"/>
              </p:cNvSpPr>
              <p:nvPr/>
            </p:nvSpPr>
            <p:spPr bwMode="auto">
              <a:xfrm flipH="1">
                <a:off x="-595367" y="2525830"/>
                <a:ext cx="0" cy="10255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2000">
                  <a:latin typeface="Times" pitchFamily="18" charset="0"/>
                </a:endParaRPr>
              </a:p>
            </p:txBody>
          </p:sp>
          <p:sp>
            <p:nvSpPr>
              <p:cNvPr id="115" name="Line 85"/>
              <p:cNvSpPr>
                <a:spLocks noChangeShapeType="1"/>
              </p:cNvSpPr>
              <p:nvPr/>
            </p:nvSpPr>
            <p:spPr bwMode="auto">
              <a:xfrm flipH="1">
                <a:off x="125358" y="1971792"/>
                <a:ext cx="0" cy="2146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2000">
                  <a:latin typeface="Times" pitchFamily="18" charset="0"/>
                </a:endParaRPr>
              </a:p>
            </p:txBody>
          </p:sp>
          <p:sp>
            <p:nvSpPr>
              <p:cNvPr id="118" name="Arc 88"/>
              <p:cNvSpPr>
                <a:spLocks/>
              </p:cNvSpPr>
              <p:nvPr/>
            </p:nvSpPr>
            <p:spPr bwMode="auto">
              <a:xfrm flipH="1">
                <a:off x="-595367" y="1965442"/>
                <a:ext cx="898525" cy="56038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2000">
                  <a:latin typeface="Times" pitchFamily="18" charset="0"/>
                </a:endParaRPr>
              </a:p>
            </p:txBody>
          </p:sp>
          <p:sp>
            <p:nvSpPr>
              <p:cNvPr id="121" name="Arc 89"/>
              <p:cNvSpPr>
                <a:spLocks/>
              </p:cNvSpPr>
              <p:nvPr/>
            </p:nvSpPr>
            <p:spPr bwMode="auto">
              <a:xfrm flipH="1" flipV="1">
                <a:off x="-595367" y="3551355"/>
                <a:ext cx="898525" cy="56038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2000">
                  <a:latin typeface="Times" pitchFamily="18" charset="0"/>
                </a:endParaRPr>
              </a:p>
            </p:txBody>
          </p:sp>
          <p:sp>
            <p:nvSpPr>
              <p:cNvPr id="124" name="Rectangle 93"/>
              <p:cNvSpPr>
                <a:spLocks noChangeAspect="1" noChangeArrowheads="1"/>
              </p:cNvSpPr>
              <p:nvPr/>
            </p:nvSpPr>
            <p:spPr bwMode="auto">
              <a:xfrm flipH="1">
                <a:off x="33282" y="2338505"/>
                <a:ext cx="52388" cy="555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2000">
                  <a:latin typeface="Times" pitchFamily="18" charset="0"/>
                </a:endParaRPr>
              </a:p>
            </p:txBody>
          </p:sp>
          <p:sp>
            <p:nvSpPr>
              <p:cNvPr id="136" name="Rectangle 94"/>
              <p:cNvSpPr>
                <a:spLocks noChangeAspect="1" noChangeArrowheads="1"/>
              </p:cNvSpPr>
              <p:nvPr/>
            </p:nvSpPr>
            <p:spPr bwMode="auto">
              <a:xfrm flipH="1">
                <a:off x="33282" y="2470267"/>
                <a:ext cx="52388" cy="555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2000">
                  <a:latin typeface="Times" pitchFamily="18" charset="0"/>
                </a:endParaRPr>
              </a:p>
            </p:txBody>
          </p:sp>
          <p:sp>
            <p:nvSpPr>
              <p:cNvPr id="166" name="Rectangle 95"/>
              <p:cNvSpPr>
                <a:spLocks noChangeAspect="1" noChangeArrowheads="1"/>
              </p:cNvSpPr>
              <p:nvPr/>
            </p:nvSpPr>
            <p:spPr bwMode="auto">
              <a:xfrm flipH="1">
                <a:off x="33282" y="2602030"/>
                <a:ext cx="52388" cy="555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2000">
                  <a:latin typeface="Times" pitchFamily="18" charset="0"/>
                </a:endParaRPr>
              </a:p>
            </p:txBody>
          </p:sp>
          <p:sp>
            <p:nvSpPr>
              <p:cNvPr id="167" name="Rectangle 96"/>
              <p:cNvSpPr>
                <a:spLocks noChangeAspect="1" noChangeArrowheads="1"/>
              </p:cNvSpPr>
              <p:nvPr/>
            </p:nvSpPr>
            <p:spPr bwMode="auto">
              <a:xfrm flipH="1">
                <a:off x="33282" y="2732205"/>
                <a:ext cx="52388" cy="555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2000">
                  <a:latin typeface="Times" pitchFamily="18" charset="0"/>
                </a:endParaRPr>
              </a:p>
            </p:txBody>
          </p:sp>
          <p:sp>
            <p:nvSpPr>
              <p:cNvPr id="168" name="Rectangle 97"/>
              <p:cNvSpPr>
                <a:spLocks noChangeAspect="1" noChangeArrowheads="1"/>
              </p:cNvSpPr>
              <p:nvPr/>
            </p:nvSpPr>
            <p:spPr bwMode="auto">
              <a:xfrm flipH="1">
                <a:off x="33282" y="2863967"/>
                <a:ext cx="52388" cy="555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2000">
                  <a:latin typeface="Times" pitchFamily="18" charset="0"/>
                </a:endParaRPr>
              </a:p>
            </p:txBody>
          </p:sp>
          <p:sp>
            <p:nvSpPr>
              <p:cNvPr id="169" name="Rectangle 98"/>
              <p:cNvSpPr>
                <a:spLocks noChangeAspect="1" noChangeArrowheads="1"/>
              </p:cNvSpPr>
              <p:nvPr/>
            </p:nvSpPr>
            <p:spPr bwMode="auto">
              <a:xfrm flipH="1">
                <a:off x="33282" y="2995730"/>
                <a:ext cx="52388" cy="555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2000">
                  <a:latin typeface="Times" pitchFamily="18" charset="0"/>
                </a:endParaRPr>
              </a:p>
            </p:txBody>
          </p:sp>
          <p:sp>
            <p:nvSpPr>
              <p:cNvPr id="170" name="Rectangle 99"/>
              <p:cNvSpPr>
                <a:spLocks noChangeAspect="1" noChangeArrowheads="1"/>
              </p:cNvSpPr>
              <p:nvPr/>
            </p:nvSpPr>
            <p:spPr bwMode="auto">
              <a:xfrm flipH="1">
                <a:off x="33282" y="3127492"/>
                <a:ext cx="52388" cy="555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2000">
                  <a:latin typeface="Times" pitchFamily="18" charset="0"/>
                </a:endParaRPr>
              </a:p>
            </p:txBody>
          </p:sp>
          <p:sp>
            <p:nvSpPr>
              <p:cNvPr id="171" name="Rectangle 100"/>
              <p:cNvSpPr>
                <a:spLocks noChangeAspect="1" noChangeArrowheads="1"/>
              </p:cNvSpPr>
              <p:nvPr/>
            </p:nvSpPr>
            <p:spPr bwMode="auto">
              <a:xfrm flipH="1">
                <a:off x="33282" y="3259255"/>
                <a:ext cx="52388" cy="555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2000">
                  <a:latin typeface="Times" pitchFamily="18" charset="0"/>
                </a:endParaRPr>
              </a:p>
            </p:txBody>
          </p:sp>
          <p:sp>
            <p:nvSpPr>
              <p:cNvPr id="172" name="Rectangle 101"/>
              <p:cNvSpPr>
                <a:spLocks noChangeAspect="1" noChangeArrowheads="1"/>
              </p:cNvSpPr>
              <p:nvPr/>
            </p:nvSpPr>
            <p:spPr bwMode="auto">
              <a:xfrm flipH="1">
                <a:off x="33282" y="3391017"/>
                <a:ext cx="52388" cy="555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2000">
                  <a:latin typeface="Times" pitchFamily="18" charset="0"/>
                </a:endParaRPr>
              </a:p>
            </p:txBody>
          </p:sp>
          <p:sp>
            <p:nvSpPr>
              <p:cNvPr id="173" name="Rectangle 102"/>
              <p:cNvSpPr>
                <a:spLocks noChangeAspect="1" noChangeArrowheads="1"/>
              </p:cNvSpPr>
              <p:nvPr/>
            </p:nvSpPr>
            <p:spPr bwMode="auto">
              <a:xfrm flipH="1">
                <a:off x="33282" y="3522780"/>
                <a:ext cx="52388" cy="555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2000">
                  <a:latin typeface="Times" pitchFamily="18" charset="0"/>
                </a:endParaRPr>
              </a:p>
            </p:txBody>
          </p:sp>
          <p:sp>
            <p:nvSpPr>
              <p:cNvPr id="174" name="Rectangle 103"/>
              <p:cNvSpPr>
                <a:spLocks noChangeAspect="1" noChangeArrowheads="1"/>
              </p:cNvSpPr>
              <p:nvPr/>
            </p:nvSpPr>
            <p:spPr bwMode="auto">
              <a:xfrm flipH="1">
                <a:off x="33282" y="3654542"/>
                <a:ext cx="52388" cy="555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2000">
                  <a:latin typeface="Times" pitchFamily="18" charset="0"/>
                </a:endParaRPr>
              </a:p>
            </p:txBody>
          </p:sp>
          <p:sp>
            <p:nvSpPr>
              <p:cNvPr id="175" name="Rectangle 104"/>
              <p:cNvSpPr>
                <a:spLocks noChangeAspect="1" noChangeArrowheads="1"/>
              </p:cNvSpPr>
              <p:nvPr/>
            </p:nvSpPr>
            <p:spPr bwMode="auto">
              <a:xfrm flipH="1">
                <a:off x="33282" y="3786305"/>
                <a:ext cx="52388" cy="555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2000">
                  <a:latin typeface="Times" pitchFamily="18" charset="0"/>
                </a:endParaRPr>
              </a:p>
            </p:txBody>
          </p:sp>
          <p:sp>
            <p:nvSpPr>
              <p:cNvPr id="176" name="Rectangle 105"/>
              <p:cNvSpPr>
                <a:spLocks noChangeAspect="1" noChangeArrowheads="1"/>
              </p:cNvSpPr>
              <p:nvPr/>
            </p:nvSpPr>
            <p:spPr bwMode="auto">
              <a:xfrm flipH="1">
                <a:off x="33282" y="2217855"/>
                <a:ext cx="52388" cy="555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2000">
                  <a:latin typeface="Times" pitchFamily="18" charset="0"/>
                </a:endParaRPr>
              </a:p>
            </p:txBody>
          </p:sp>
          <p:sp>
            <p:nvSpPr>
              <p:cNvPr id="177" name="Oval 90"/>
              <p:cNvSpPr>
                <a:spLocks noChangeArrowheads="1"/>
              </p:cNvSpPr>
              <p:nvPr/>
            </p:nvSpPr>
            <p:spPr bwMode="auto">
              <a:xfrm flipH="1">
                <a:off x="-595366" y="2468767"/>
                <a:ext cx="698499" cy="1130213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2000">
                  <a:latin typeface="Times" pitchFamily="18" charset="0"/>
                </a:endParaRPr>
              </a:p>
            </p:txBody>
          </p:sp>
          <p:sp>
            <p:nvSpPr>
              <p:cNvPr id="178" name="Oval 90"/>
              <p:cNvSpPr>
                <a:spLocks noChangeArrowheads="1"/>
              </p:cNvSpPr>
              <p:nvPr/>
            </p:nvSpPr>
            <p:spPr bwMode="auto">
              <a:xfrm flipH="1">
                <a:off x="-482654" y="2630604"/>
                <a:ext cx="454025" cy="76041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2000" dirty="0">
                  <a:latin typeface="Times" pitchFamily="18" charset="0"/>
                </a:endParaRPr>
              </a:p>
            </p:txBody>
          </p:sp>
          <p:sp>
            <p:nvSpPr>
              <p:cNvPr id="179" name="正方形/長方形 178"/>
              <p:cNvSpPr/>
              <p:nvPr/>
            </p:nvSpPr>
            <p:spPr>
              <a:xfrm flipH="1">
                <a:off x="159432" y="1971792"/>
                <a:ext cx="45719" cy="2139951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>
                  <a:latin typeface="Times" pitchFamily="18" charset="0"/>
                </a:endParaRPr>
              </a:p>
            </p:txBody>
          </p:sp>
        </p:grpSp>
      </p:grpSp>
      <p:grpSp>
        <p:nvGrpSpPr>
          <p:cNvPr id="113" name="グループ化 112"/>
          <p:cNvGrpSpPr/>
          <p:nvPr/>
        </p:nvGrpSpPr>
        <p:grpSpPr>
          <a:xfrm>
            <a:off x="260159" y="3774886"/>
            <a:ext cx="2637152" cy="2404715"/>
            <a:chOff x="2941714" y="2072306"/>
            <a:chExt cx="2637152" cy="2404715"/>
          </a:xfrm>
        </p:grpSpPr>
        <p:sp>
          <p:nvSpPr>
            <p:cNvPr id="182" name="テキスト ボックス 181"/>
            <p:cNvSpPr txBox="1"/>
            <p:nvPr/>
          </p:nvSpPr>
          <p:spPr>
            <a:xfrm>
              <a:off x="2941715" y="3633735"/>
              <a:ext cx="1100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latin typeface="Times" pitchFamily="18" charset="0"/>
                </a:rPr>
                <a:t>IGBT </a:t>
              </a:r>
            </a:p>
            <a:p>
              <a:pPr algn="ctr"/>
              <a:r>
                <a:rPr kumimoji="1" lang="en-US" altLang="ja-JP" dirty="0" smtClean="0">
                  <a:latin typeface="Times" pitchFamily="18" charset="0"/>
                </a:rPr>
                <a:t>H-bridge</a:t>
              </a:r>
              <a:endParaRPr kumimoji="1" lang="ja-JP" altLang="en-US" dirty="0">
                <a:latin typeface="Times" pitchFamily="18" charset="0"/>
              </a:endParaRPr>
            </a:p>
          </p:txBody>
        </p:sp>
        <p:cxnSp>
          <p:nvCxnSpPr>
            <p:cNvPr id="184" name="直線コネクタ 183"/>
            <p:cNvCxnSpPr/>
            <p:nvPr/>
          </p:nvCxnSpPr>
          <p:spPr>
            <a:xfrm flipH="1">
              <a:off x="3022293" y="3017520"/>
              <a:ext cx="878408" cy="3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線コネクタ 184"/>
            <p:cNvCxnSpPr/>
            <p:nvPr/>
          </p:nvCxnSpPr>
          <p:spPr>
            <a:xfrm flipV="1">
              <a:off x="2942026" y="3097088"/>
              <a:ext cx="61748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線コネクタ 185"/>
            <p:cNvCxnSpPr/>
            <p:nvPr/>
          </p:nvCxnSpPr>
          <p:spPr>
            <a:xfrm flipV="1">
              <a:off x="2941714" y="2300026"/>
              <a:ext cx="3009" cy="8038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線コネクタ 186"/>
            <p:cNvCxnSpPr/>
            <p:nvPr/>
          </p:nvCxnSpPr>
          <p:spPr>
            <a:xfrm flipV="1">
              <a:off x="3020651" y="2416721"/>
              <a:ext cx="0" cy="5995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8" name="グループ化 187"/>
            <p:cNvGrpSpPr/>
            <p:nvPr/>
          </p:nvGrpSpPr>
          <p:grpSpPr>
            <a:xfrm>
              <a:off x="3394474" y="2551051"/>
              <a:ext cx="1428019" cy="1009221"/>
              <a:chOff x="796747" y="2987470"/>
              <a:chExt cx="1428019" cy="1009221"/>
            </a:xfrm>
          </p:grpSpPr>
          <p:cxnSp>
            <p:nvCxnSpPr>
              <p:cNvPr id="189" name="直線コネクタ 360"/>
              <p:cNvCxnSpPr>
                <a:cxnSpLocks noChangeShapeType="1"/>
              </p:cNvCxnSpPr>
              <p:nvPr/>
            </p:nvCxnSpPr>
            <p:spPr bwMode="auto">
              <a:xfrm flipH="1">
                <a:off x="957975" y="3916432"/>
                <a:ext cx="1021842" cy="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0" name="直線コネクタ 360"/>
              <p:cNvCxnSpPr>
                <a:cxnSpLocks noChangeShapeType="1"/>
              </p:cNvCxnSpPr>
              <p:nvPr/>
            </p:nvCxnSpPr>
            <p:spPr bwMode="auto">
              <a:xfrm flipH="1">
                <a:off x="957975" y="3065244"/>
                <a:ext cx="1021842" cy="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91" name="グループ化 105"/>
              <p:cNvGrpSpPr/>
              <p:nvPr/>
            </p:nvGrpSpPr>
            <p:grpSpPr>
              <a:xfrm flipH="1">
                <a:off x="796747" y="2987470"/>
                <a:ext cx="617099" cy="1009221"/>
                <a:chOff x="1090927" y="4120195"/>
                <a:chExt cx="617099" cy="1009221"/>
              </a:xfrm>
            </p:grpSpPr>
            <p:grpSp>
              <p:nvGrpSpPr>
                <p:cNvPr id="199" name="グループ化 47"/>
                <p:cNvGrpSpPr/>
                <p:nvPr/>
              </p:nvGrpSpPr>
              <p:grpSpPr>
                <a:xfrm>
                  <a:off x="1163693" y="4193313"/>
                  <a:ext cx="143270" cy="449311"/>
                  <a:chOff x="2215326" y="5877272"/>
                  <a:chExt cx="143270" cy="449311"/>
                </a:xfrm>
              </p:grpSpPr>
              <p:cxnSp>
                <p:nvCxnSpPr>
                  <p:cNvPr id="223" name="直線コネクタ 36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253425" y="5877272"/>
                    <a:ext cx="0" cy="116269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224" name="Line 563"/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2266382" y="6058869"/>
                    <a:ext cx="115599" cy="6882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z="2000">
                      <a:latin typeface="Times" pitchFamily="18" charset="0"/>
                    </a:endParaRPr>
                  </a:p>
                </p:txBody>
              </p:sp>
              <p:sp>
                <p:nvSpPr>
                  <p:cNvPr id="225" name="Oval 63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215292" y="6136012"/>
                    <a:ext cx="76267" cy="762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>
                    <a:lvl1pPr algn="ctr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1pPr>
                    <a:lvl2pPr marL="742950" indent="-285750" algn="ctr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2pPr>
                    <a:lvl3pPr marL="1143000" indent="-228600" algn="ctr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3pPr>
                    <a:lvl4pPr marL="1600200" indent="-228600" algn="ctr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4pPr>
                    <a:lvl5pPr marL="2057400" indent="-228600" algn="ctr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eaLnBrk="1" hangingPunct="1"/>
                    <a:endParaRPr lang="ja-JP" altLang="en-US" sz="2000">
                      <a:latin typeface="Times" pitchFamily="18" charset="0"/>
                    </a:endParaRPr>
                  </a:p>
                </p:txBody>
              </p:sp>
              <p:sp>
                <p:nvSpPr>
                  <p:cNvPr id="226" name="Oval 63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215292" y="5993575"/>
                    <a:ext cx="76267" cy="762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>
                    <a:lvl1pPr algn="ctr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1pPr>
                    <a:lvl2pPr marL="742950" indent="-285750" algn="ctr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2pPr>
                    <a:lvl3pPr marL="1143000" indent="-228600" algn="ctr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3pPr>
                    <a:lvl4pPr marL="1600200" indent="-228600" algn="ctr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4pPr>
                    <a:lvl5pPr marL="2057400" indent="-228600" algn="ctr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eaLnBrk="1" hangingPunct="1"/>
                    <a:endParaRPr lang="ja-JP" altLang="en-US" sz="2000">
                      <a:latin typeface="Times" pitchFamily="18" charset="0"/>
                    </a:endParaRPr>
                  </a:p>
                </p:txBody>
              </p:sp>
              <p:cxnSp>
                <p:nvCxnSpPr>
                  <p:cNvPr id="227" name="直線コネクタ 36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253425" y="6215458"/>
                    <a:ext cx="0" cy="111125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200" name="グループ化 51"/>
                <p:cNvGrpSpPr/>
                <p:nvPr/>
              </p:nvGrpSpPr>
              <p:grpSpPr>
                <a:xfrm>
                  <a:off x="1163693" y="4608098"/>
                  <a:ext cx="143270" cy="449311"/>
                  <a:chOff x="2215326" y="5877272"/>
                  <a:chExt cx="143270" cy="449311"/>
                </a:xfrm>
              </p:grpSpPr>
              <p:cxnSp>
                <p:nvCxnSpPr>
                  <p:cNvPr id="218" name="直線コネクタ 36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253425" y="5877272"/>
                    <a:ext cx="0" cy="116269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219" name="Line 563"/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2266382" y="6058869"/>
                    <a:ext cx="115599" cy="6882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z="2000">
                      <a:latin typeface="Times" pitchFamily="18" charset="0"/>
                    </a:endParaRPr>
                  </a:p>
                </p:txBody>
              </p:sp>
              <p:sp>
                <p:nvSpPr>
                  <p:cNvPr id="220" name="Oval 63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215292" y="6136012"/>
                    <a:ext cx="76267" cy="762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>
                    <a:lvl1pPr algn="ctr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1pPr>
                    <a:lvl2pPr marL="742950" indent="-285750" algn="ctr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2pPr>
                    <a:lvl3pPr marL="1143000" indent="-228600" algn="ctr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3pPr>
                    <a:lvl4pPr marL="1600200" indent="-228600" algn="ctr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4pPr>
                    <a:lvl5pPr marL="2057400" indent="-228600" algn="ctr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eaLnBrk="1" hangingPunct="1"/>
                    <a:endParaRPr lang="ja-JP" altLang="en-US" sz="2000">
                      <a:latin typeface="Times" pitchFamily="18" charset="0"/>
                    </a:endParaRPr>
                  </a:p>
                </p:txBody>
              </p:sp>
              <p:sp>
                <p:nvSpPr>
                  <p:cNvPr id="221" name="Oval 63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215292" y="5993575"/>
                    <a:ext cx="76267" cy="762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>
                    <a:lvl1pPr algn="ctr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1pPr>
                    <a:lvl2pPr marL="742950" indent="-285750" algn="ctr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2pPr>
                    <a:lvl3pPr marL="1143000" indent="-228600" algn="ctr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3pPr>
                    <a:lvl4pPr marL="1600200" indent="-228600" algn="ctr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4pPr>
                    <a:lvl5pPr marL="2057400" indent="-228600" algn="ctr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eaLnBrk="1" hangingPunct="1"/>
                    <a:endParaRPr lang="ja-JP" altLang="en-US" sz="2000">
                      <a:latin typeface="Times" pitchFamily="18" charset="0"/>
                    </a:endParaRPr>
                  </a:p>
                </p:txBody>
              </p:sp>
              <p:cxnSp>
                <p:nvCxnSpPr>
                  <p:cNvPr id="222" name="直線コネクタ 36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253425" y="6215458"/>
                    <a:ext cx="0" cy="111125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201" name="グループ化 52"/>
                <p:cNvGrpSpPr/>
                <p:nvPr/>
              </p:nvGrpSpPr>
              <p:grpSpPr>
                <a:xfrm>
                  <a:off x="1504889" y="4193313"/>
                  <a:ext cx="143270" cy="449311"/>
                  <a:chOff x="2215326" y="5877272"/>
                  <a:chExt cx="143270" cy="449311"/>
                </a:xfrm>
              </p:grpSpPr>
              <p:cxnSp>
                <p:nvCxnSpPr>
                  <p:cNvPr id="213" name="直線コネクタ 21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253425" y="5877272"/>
                    <a:ext cx="0" cy="116269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214" name="Line 563"/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2266382" y="6058869"/>
                    <a:ext cx="115599" cy="6882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z="2000">
                      <a:latin typeface="Times" pitchFamily="18" charset="0"/>
                    </a:endParaRPr>
                  </a:p>
                </p:txBody>
              </p:sp>
              <p:sp>
                <p:nvSpPr>
                  <p:cNvPr id="215" name="Oval 63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215292" y="6136012"/>
                    <a:ext cx="76267" cy="762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>
                    <a:lvl1pPr algn="ctr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1pPr>
                    <a:lvl2pPr marL="742950" indent="-285750" algn="ctr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2pPr>
                    <a:lvl3pPr marL="1143000" indent="-228600" algn="ctr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3pPr>
                    <a:lvl4pPr marL="1600200" indent="-228600" algn="ctr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4pPr>
                    <a:lvl5pPr marL="2057400" indent="-228600" algn="ctr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eaLnBrk="1" hangingPunct="1"/>
                    <a:endParaRPr lang="ja-JP" altLang="en-US" sz="2000">
                      <a:latin typeface="Times" pitchFamily="18" charset="0"/>
                    </a:endParaRPr>
                  </a:p>
                </p:txBody>
              </p:sp>
              <p:sp>
                <p:nvSpPr>
                  <p:cNvPr id="216" name="Oval 63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215292" y="5993575"/>
                    <a:ext cx="76267" cy="762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>
                    <a:lvl1pPr algn="ctr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1pPr>
                    <a:lvl2pPr marL="742950" indent="-285750" algn="ctr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2pPr>
                    <a:lvl3pPr marL="1143000" indent="-228600" algn="ctr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3pPr>
                    <a:lvl4pPr marL="1600200" indent="-228600" algn="ctr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4pPr>
                    <a:lvl5pPr marL="2057400" indent="-228600" algn="ctr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eaLnBrk="1" hangingPunct="1"/>
                    <a:endParaRPr lang="ja-JP" altLang="en-US" sz="2000">
                      <a:latin typeface="Times" pitchFamily="18" charset="0"/>
                    </a:endParaRPr>
                  </a:p>
                </p:txBody>
              </p:sp>
              <p:cxnSp>
                <p:nvCxnSpPr>
                  <p:cNvPr id="217" name="直線コネクタ 36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253425" y="6215458"/>
                    <a:ext cx="0" cy="111125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202" name="グループ化 53"/>
                <p:cNvGrpSpPr/>
                <p:nvPr/>
              </p:nvGrpSpPr>
              <p:grpSpPr>
                <a:xfrm>
                  <a:off x="1504889" y="4608098"/>
                  <a:ext cx="143270" cy="449311"/>
                  <a:chOff x="2215326" y="5877272"/>
                  <a:chExt cx="143270" cy="449311"/>
                </a:xfrm>
              </p:grpSpPr>
              <p:cxnSp>
                <p:nvCxnSpPr>
                  <p:cNvPr id="208" name="直線コネクタ 36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253425" y="5877272"/>
                    <a:ext cx="0" cy="116269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209" name="Line 563"/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2266382" y="6058869"/>
                    <a:ext cx="115599" cy="6882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z="2000">
                      <a:latin typeface="Times" pitchFamily="18" charset="0"/>
                    </a:endParaRPr>
                  </a:p>
                </p:txBody>
              </p:sp>
              <p:sp>
                <p:nvSpPr>
                  <p:cNvPr id="210" name="Oval 63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215292" y="6136012"/>
                    <a:ext cx="76267" cy="762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>
                    <a:lvl1pPr algn="ctr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1pPr>
                    <a:lvl2pPr marL="742950" indent="-285750" algn="ctr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2pPr>
                    <a:lvl3pPr marL="1143000" indent="-228600" algn="ctr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3pPr>
                    <a:lvl4pPr marL="1600200" indent="-228600" algn="ctr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4pPr>
                    <a:lvl5pPr marL="2057400" indent="-228600" algn="ctr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eaLnBrk="1" hangingPunct="1"/>
                    <a:endParaRPr lang="ja-JP" altLang="en-US" sz="2000">
                      <a:latin typeface="Times" pitchFamily="18" charset="0"/>
                    </a:endParaRPr>
                  </a:p>
                </p:txBody>
              </p:sp>
              <p:sp>
                <p:nvSpPr>
                  <p:cNvPr id="211" name="Oval 63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215292" y="5993575"/>
                    <a:ext cx="76267" cy="762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>
                    <a:lvl1pPr algn="ctr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1pPr>
                    <a:lvl2pPr marL="742950" indent="-285750" algn="ctr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2pPr>
                    <a:lvl3pPr marL="1143000" indent="-228600" algn="ctr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3pPr>
                    <a:lvl4pPr marL="1600200" indent="-228600" algn="ctr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4pPr>
                    <a:lvl5pPr marL="2057400" indent="-228600" algn="ctr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eaLnBrk="1" hangingPunct="1"/>
                    <a:endParaRPr lang="ja-JP" altLang="en-US" sz="2000">
                      <a:latin typeface="Times" pitchFamily="18" charset="0"/>
                    </a:endParaRPr>
                  </a:p>
                </p:txBody>
              </p:sp>
              <p:cxnSp>
                <p:nvCxnSpPr>
                  <p:cNvPr id="212" name="直線コネクタ 36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253425" y="6215458"/>
                    <a:ext cx="0" cy="111125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203" name="Oval 664"/>
                <p:cNvSpPr>
                  <a:spLocks noChangeArrowheads="1"/>
                </p:cNvSpPr>
                <p:nvPr/>
              </p:nvSpPr>
              <p:spPr bwMode="auto">
                <a:xfrm rot="5400000">
                  <a:off x="1163658" y="4165747"/>
                  <a:ext cx="76267" cy="762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1pPr>
                  <a:lvl2pPr marL="742950" indent="-285750" algn="ctr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2pPr>
                  <a:lvl3pPr marL="1143000" indent="-228600" algn="ctr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3pPr>
                  <a:lvl4pPr marL="1600200" indent="-228600" algn="ctr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4pPr>
                  <a:lvl5pPr marL="2057400" indent="-228600" algn="ctr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/>
                  <a:endParaRPr lang="ja-JP" altLang="en-US" sz="2000" dirty="0">
                    <a:latin typeface="Times" pitchFamily="18" charset="0"/>
                  </a:endParaRPr>
                </a:p>
              </p:txBody>
            </p:sp>
            <p:sp>
              <p:nvSpPr>
                <p:cNvPr id="204" name="Oval 664"/>
                <p:cNvSpPr>
                  <a:spLocks noChangeArrowheads="1"/>
                </p:cNvSpPr>
                <p:nvPr/>
              </p:nvSpPr>
              <p:spPr bwMode="auto">
                <a:xfrm rot="5400000">
                  <a:off x="1163324" y="5003437"/>
                  <a:ext cx="76267" cy="762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1pPr>
                  <a:lvl2pPr marL="742950" indent="-285750" algn="ctr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2pPr>
                  <a:lvl3pPr marL="1143000" indent="-228600" algn="ctr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3pPr>
                  <a:lvl4pPr marL="1600200" indent="-228600" algn="ctr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4pPr>
                  <a:lvl5pPr marL="2057400" indent="-228600" algn="ctr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/>
                  <a:endParaRPr lang="ja-JP" altLang="en-US" sz="2000" dirty="0">
                    <a:latin typeface="Times" pitchFamily="18" charset="0"/>
                  </a:endParaRPr>
                </a:p>
              </p:txBody>
            </p:sp>
            <p:sp>
              <p:nvSpPr>
                <p:cNvPr id="205" name="Oval 664"/>
                <p:cNvSpPr>
                  <a:spLocks noChangeArrowheads="1"/>
                </p:cNvSpPr>
                <p:nvPr/>
              </p:nvSpPr>
              <p:spPr bwMode="auto">
                <a:xfrm rot="5400000">
                  <a:off x="1168464" y="4547345"/>
                  <a:ext cx="76267" cy="762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1pPr>
                  <a:lvl2pPr marL="742950" indent="-285750" algn="ctr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2pPr>
                  <a:lvl3pPr marL="1143000" indent="-228600" algn="ctr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3pPr>
                  <a:lvl4pPr marL="1600200" indent="-228600" algn="ctr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4pPr>
                  <a:lvl5pPr marL="2057400" indent="-228600" algn="ctr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/>
                  <a:endParaRPr lang="ja-JP" altLang="en-US" sz="2000" dirty="0">
                    <a:latin typeface="Times" pitchFamily="18" charset="0"/>
                  </a:endParaRPr>
                </a:p>
              </p:txBody>
            </p:sp>
            <p:sp>
              <p:nvSpPr>
                <p:cNvPr id="206" name="Oval 664"/>
                <p:cNvSpPr>
                  <a:spLocks noChangeArrowheads="1"/>
                </p:cNvSpPr>
                <p:nvPr/>
              </p:nvSpPr>
              <p:spPr bwMode="auto">
                <a:xfrm rot="5400000">
                  <a:off x="1503096" y="4623982"/>
                  <a:ext cx="76267" cy="762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1pPr>
                  <a:lvl2pPr marL="742950" indent="-285750" algn="ctr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2pPr>
                  <a:lvl3pPr marL="1143000" indent="-228600" algn="ctr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3pPr>
                  <a:lvl4pPr marL="1600200" indent="-228600" algn="ctr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4pPr>
                  <a:lvl5pPr marL="2057400" indent="-228600" algn="ctr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/>
                  <a:endParaRPr lang="ja-JP" altLang="en-US" sz="2000" dirty="0">
                    <a:latin typeface="Times" pitchFamily="18" charset="0"/>
                  </a:endParaRPr>
                </a:p>
              </p:txBody>
            </p:sp>
            <p:sp>
              <p:nvSpPr>
                <p:cNvPr id="207" name="正方形/長方形 206"/>
                <p:cNvSpPr/>
                <p:nvPr/>
              </p:nvSpPr>
              <p:spPr>
                <a:xfrm>
                  <a:off x="1090927" y="4120195"/>
                  <a:ext cx="617099" cy="1009221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000">
                    <a:latin typeface="Times" pitchFamily="18" charset="0"/>
                  </a:endParaRPr>
                </a:p>
              </p:txBody>
            </p:sp>
          </p:grpSp>
          <p:grpSp>
            <p:nvGrpSpPr>
              <p:cNvPr id="192" name="グループ化 106"/>
              <p:cNvGrpSpPr/>
              <p:nvPr/>
            </p:nvGrpSpPr>
            <p:grpSpPr>
              <a:xfrm flipH="1">
                <a:off x="1722966" y="3065244"/>
                <a:ext cx="501800" cy="859440"/>
                <a:chOff x="280007" y="4197969"/>
                <a:chExt cx="501800" cy="859440"/>
              </a:xfrm>
            </p:grpSpPr>
            <p:sp>
              <p:nvSpPr>
                <p:cNvPr id="193" name="Line 563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534092" y="4422329"/>
                  <a:ext cx="0" cy="2620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sz="2000">
                    <a:latin typeface="Times" pitchFamily="18" charset="0"/>
                  </a:endParaRPr>
                </a:p>
              </p:txBody>
            </p:sp>
            <p:cxnSp>
              <p:nvCxnSpPr>
                <p:cNvPr id="194" name="直線コネクタ 360"/>
                <p:cNvCxnSpPr>
                  <a:cxnSpLocks noChangeShapeType="1"/>
                </p:cNvCxnSpPr>
                <p:nvPr/>
              </p:nvCxnSpPr>
              <p:spPr bwMode="auto">
                <a:xfrm>
                  <a:off x="532994" y="4197969"/>
                  <a:ext cx="2196" cy="354376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195" name="グループ化 57"/>
                <p:cNvGrpSpPr/>
                <p:nvPr/>
              </p:nvGrpSpPr>
              <p:grpSpPr>
                <a:xfrm flipV="1">
                  <a:off x="403068" y="4702025"/>
                  <a:ext cx="262048" cy="355384"/>
                  <a:chOff x="1612816" y="6034328"/>
                  <a:chExt cx="262048" cy="355384"/>
                </a:xfrm>
              </p:grpSpPr>
              <p:sp>
                <p:nvSpPr>
                  <p:cNvPr id="197" name="Line 563"/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1743840" y="6258688"/>
                    <a:ext cx="0" cy="26204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z="2000">
                      <a:latin typeface="Times" pitchFamily="18" charset="0"/>
                    </a:endParaRPr>
                  </a:p>
                </p:txBody>
              </p:sp>
              <p:cxnSp>
                <p:nvCxnSpPr>
                  <p:cNvPr id="198" name="直線コネクタ 36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742742" y="6034328"/>
                    <a:ext cx="2196" cy="354376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196" name="正方形/長方形 195"/>
                <p:cNvSpPr/>
                <p:nvPr/>
              </p:nvSpPr>
              <p:spPr>
                <a:xfrm>
                  <a:off x="280007" y="4373192"/>
                  <a:ext cx="501800" cy="49105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000">
                    <a:latin typeface="Times" pitchFamily="18" charset="0"/>
                  </a:endParaRPr>
                </a:p>
              </p:txBody>
            </p:sp>
          </p:grpSp>
        </p:grpSp>
        <p:cxnSp>
          <p:nvCxnSpPr>
            <p:cNvPr id="228" name="直線コネクタ 227"/>
            <p:cNvCxnSpPr/>
            <p:nvPr/>
          </p:nvCxnSpPr>
          <p:spPr>
            <a:xfrm>
              <a:off x="3020651" y="2416721"/>
              <a:ext cx="77488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線コネクタ 228"/>
            <p:cNvCxnSpPr/>
            <p:nvPr/>
          </p:nvCxnSpPr>
          <p:spPr>
            <a:xfrm flipV="1">
              <a:off x="3793531" y="2072306"/>
              <a:ext cx="523" cy="3490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線コネクタ 229"/>
            <p:cNvCxnSpPr/>
            <p:nvPr/>
          </p:nvCxnSpPr>
          <p:spPr>
            <a:xfrm>
              <a:off x="2947889" y="2308013"/>
              <a:ext cx="77488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線コネクタ 230"/>
            <p:cNvCxnSpPr/>
            <p:nvPr/>
          </p:nvCxnSpPr>
          <p:spPr>
            <a:xfrm flipH="1" flipV="1">
              <a:off x="3724557" y="2072306"/>
              <a:ext cx="4026" cy="2344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Oval 664"/>
            <p:cNvSpPr>
              <a:spLocks noChangeArrowheads="1"/>
            </p:cNvSpPr>
            <p:nvPr/>
          </p:nvSpPr>
          <p:spPr bwMode="auto">
            <a:xfrm rot="16200000" flipH="1">
              <a:off x="3695046" y="2272131"/>
              <a:ext cx="60459" cy="61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 sz="2000" dirty="0">
                <a:latin typeface="Times" pitchFamily="18" charset="0"/>
              </a:endParaRPr>
            </a:p>
          </p:txBody>
        </p:sp>
        <p:sp>
          <p:nvSpPr>
            <p:cNvPr id="235" name="Oval 664"/>
            <p:cNvSpPr>
              <a:spLocks noChangeArrowheads="1"/>
            </p:cNvSpPr>
            <p:nvPr/>
          </p:nvSpPr>
          <p:spPr bwMode="auto">
            <a:xfrm rot="16200000" flipH="1">
              <a:off x="3759434" y="2381975"/>
              <a:ext cx="60459" cy="61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 sz="2000" dirty="0">
                <a:latin typeface="Times" pitchFamily="18" charset="0"/>
              </a:endParaRPr>
            </a:p>
          </p:txBody>
        </p:sp>
        <p:sp>
          <p:nvSpPr>
            <p:cNvPr id="143" name="テキスト ボックス 142"/>
            <p:cNvSpPr txBox="1"/>
            <p:nvPr/>
          </p:nvSpPr>
          <p:spPr>
            <a:xfrm>
              <a:off x="4119937" y="3553691"/>
              <a:ext cx="14589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latin typeface="Times" pitchFamily="18" charset="0"/>
                </a:rPr>
                <a:t>DC </a:t>
              </a:r>
            </a:p>
            <a:p>
              <a:pPr algn="ctr"/>
              <a:r>
                <a:rPr kumimoji="1" lang="en-US" altLang="ja-JP" dirty="0" smtClean="0">
                  <a:latin typeface="Times" pitchFamily="18" charset="0"/>
                </a:rPr>
                <a:t>Capacitance</a:t>
              </a:r>
            </a:p>
            <a:p>
              <a:pPr algn="ctr"/>
              <a:r>
                <a:rPr lang="en-US" altLang="ja-JP" dirty="0" smtClean="0">
                  <a:latin typeface="Times" pitchFamily="18" charset="0"/>
                </a:rPr>
                <a:t>PS</a:t>
              </a:r>
              <a:endParaRPr kumimoji="1" lang="ja-JP" altLang="en-US" dirty="0">
                <a:latin typeface="Times" pitchFamily="18" charset="0"/>
              </a:endParaRPr>
            </a:p>
          </p:txBody>
        </p:sp>
      </p:grpSp>
      <p:sp>
        <p:nvSpPr>
          <p:cNvPr id="101" name="テキスト ボックス 100"/>
          <p:cNvSpPr txBox="1"/>
          <p:nvPr/>
        </p:nvSpPr>
        <p:spPr>
          <a:xfrm>
            <a:off x="1780571" y="3597949"/>
            <a:ext cx="195581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sz="1600" dirty="0" smtClean="0">
                <a:latin typeface="Times" pitchFamily="18" charset="0"/>
                <a:cs typeface="Times" pitchFamily="18" charset="0"/>
              </a:rPr>
              <a:t>Resistive V.V.  </a:t>
            </a:r>
            <a:r>
              <a:rPr lang="en-US" altLang="ja-JP" sz="1400" dirty="0" smtClean="0">
                <a:latin typeface="Times" pitchFamily="18" charset="0"/>
                <a:cs typeface="Times" pitchFamily="18" charset="0"/>
              </a:rPr>
              <a:t>INCONEL625</a:t>
            </a:r>
          </a:p>
          <a:p>
            <a:pPr>
              <a:spcBef>
                <a:spcPct val="0"/>
              </a:spcBef>
            </a:pPr>
            <a:r>
              <a:rPr lang="en-US" altLang="ja-JP" sz="1400" dirty="0" smtClean="0">
                <a:latin typeface="Times" pitchFamily="18" charset="0"/>
                <a:cs typeface="Times" pitchFamily="18" charset="0"/>
              </a:rPr>
              <a:t>(t=1.57mm)</a:t>
            </a:r>
          </a:p>
          <a:p>
            <a:pPr>
              <a:spcBef>
                <a:spcPct val="0"/>
              </a:spcBef>
            </a:pPr>
            <a:r>
              <a:rPr lang="ja-JP" altLang="en-US" sz="14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altLang="ja-JP" sz="1400" dirty="0" smtClean="0">
                <a:latin typeface="Times" pitchFamily="18" charset="0"/>
                <a:cs typeface="Times" pitchFamily="18" charset="0"/>
              </a:rPr>
              <a:t>1/e</a:t>
            </a:r>
            <a:r>
              <a:rPr lang="ja-JP" altLang="en-US" sz="14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altLang="ja-JP" sz="1400" dirty="0" smtClean="0">
                <a:latin typeface="Times" pitchFamily="18" charset="0"/>
                <a:cs typeface="Times" pitchFamily="18" charset="0"/>
              </a:rPr>
              <a:t>Frequency: 133 kHz</a:t>
            </a:r>
          </a:p>
        </p:txBody>
      </p:sp>
      <p:cxnSp>
        <p:nvCxnSpPr>
          <p:cNvPr id="104" name="直線矢印コネクタ 103"/>
          <p:cNvCxnSpPr>
            <a:endCxn id="146" idx="1"/>
          </p:cNvCxnSpPr>
          <p:nvPr/>
        </p:nvCxnSpPr>
        <p:spPr>
          <a:xfrm flipH="1" flipV="1">
            <a:off x="1320922" y="3477131"/>
            <a:ext cx="401085" cy="3405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/>
          <p:cNvCxnSpPr/>
          <p:nvPr/>
        </p:nvCxnSpPr>
        <p:spPr>
          <a:xfrm>
            <a:off x="4342861" y="2057112"/>
            <a:ext cx="4057018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V="1">
            <a:off x="4869180" y="1628486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V="1">
            <a:off x="4869180" y="1625112"/>
            <a:ext cx="21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グループ化 8"/>
          <p:cNvGrpSpPr/>
          <p:nvPr/>
        </p:nvGrpSpPr>
        <p:grpSpPr>
          <a:xfrm>
            <a:off x="5085180" y="1625112"/>
            <a:ext cx="864000" cy="864000"/>
            <a:chOff x="5085180" y="1625112"/>
            <a:chExt cx="864000" cy="864000"/>
          </a:xfrm>
        </p:grpSpPr>
        <p:cxnSp>
          <p:nvCxnSpPr>
            <p:cNvPr id="233" name="直線コネクタ 232"/>
            <p:cNvCxnSpPr/>
            <p:nvPr/>
          </p:nvCxnSpPr>
          <p:spPr>
            <a:xfrm flipV="1">
              <a:off x="5085180" y="1625112"/>
              <a:ext cx="0" cy="86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線コネクタ 236"/>
            <p:cNvCxnSpPr/>
            <p:nvPr/>
          </p:nvCxnSpPr>
          <p:spPr>
            <a:xfrm flipV="1">
              <a:off x="5085180" y="2489112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線コネクタ 237"/>
            <p:cNvCxnSpPr/>
            <p:nvPr/>
          </p:nvCxnSpPr>
          <p:spPr>
            <a:xfrm flipV="1">
              <a:off x="5517180" y="1625112"/>
              <a:ext cx="0" cy="86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線コネクタ 238"/>
            <p:cNvCxnSpPr/>
            <p:nvPr/>
          </p:nvCxnSpPr>
          <p:spPr>
            <a:xfrm flipV="1">
              <a:off x="5517180" y="1625112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0" name="グループ化 239"/>
          <p:cNvGrpSpPr/>
          <p:nvPr/>
        </p:nvGrpSpPr>
        <p:grpSpPr>
          <a:xfrm>
            <a:off x="5949179" y="1625112"/>
            <a:ext cx="864000" cy="864000"/>
            <a:chOff x="5085180" y="1625112"/>
            <a:chExt cx="864000" cy="864000"/>
          </a:xfrm>
        </p:grpSpPr>
        <p:cxnSp>
          <p:nvCxnSpPr>
            <p:cNvPr id="241" name="直線コネクタ 240"/>
            <p:cNvCxnSpPr/>
            <p:nvPr/>
          </p:nvCxnSpPr>
          <p:spPr>
            <a:xfrm flipV="1">
              <a:off x="5085180" y="1625112"/>
              <a:ext cx="0" cy="86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線コネクタ 241"/>
            <p:cNvCxnSpPr/>
            <p:nvPr/>
          </p:nvCxnSpPr>
          <p:spPr>
            <a:xfrm flipV="1">
              <a:off x="5085180" y="2489112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直線コネクタ 242"/>
            <p:cNvCxnSpPr/>
            <p:nvPr/>
          </p:nvCxnSpPr>
          <p:spPr>
            <a:xfrm flipV="1">
              <a:off x="5517180" y="1625112"/>
              <a:ext cx="0" cy="86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線コネクタ 243"/>
            <p:cNvCxnSpPr/>
            <p:nvPr/>
          </p:nvCxnSpPr>
          <p:spPr>
            <a:xfrm flipV="1">
              <a:off x="5517180" y="1625112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グループ化 244"/>
          <p:cNvGrpSpPr/>
          <p:nvPr/>
        </p:nvGrpSpPr>
        <p:grpSpPr>
          <a:xfrm>
            <a:off x="6811442" y="1625112"/>
            <a:ext cx="864000" cy="864000"/>
            <a:chOff x="5085180" y="1625112"/>
            <a:chExt cx="864000" cy="864000"/>
          </a:xfrm>
        </p:grpSpPr>
        <p:cxnSp>
          <p:nvCxnSpPr>
            <p:cNvPr id="246" name="直線コネクタ 245"/>
            <p:cNvCxnSpPr/>
            <p:nvPr/>
          </p:nvCxnSpPr>
          <p:spPr>
            <a:xfrm flipV="1">
              <a:off x="5085180" y="1625112"/>
              <a:ext cx="0" cy="86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線コネクタ 246"/>
            <p:cNvCxnSpPr/>
            <p:nvPr/>
          </p:nvCxnSpPr>
          <p:spPr>
            <a:xfrm flipV="1">
              <a:off x="5085180" y="2489112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線コネクタ 247"/>
            <p:cNvCxnSpPr/>
            <p:nvPr/>
          </p:nvCxnSpPr>
          <p:spPr>
            <a:xfrm flipV="1">
              <a:off x="5517180" y="1625112"/>
              <a:ext cx="0" cy="86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線コネクタ 248"/>
            <p:cNvCxnSpPr/>
            <p:nvPr/>
          </p:nvCxnSpPr>
          <p:spPr>
            <a:xfrm flipV="1">
              <a:off x="5517180" y="1625112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0" name="直線コネクタ 249"/>
          <p:cNvCxnSpPr/>
          <p:nvPr/>
        </p:nvCxnSpPr>
        <p:spPr>
          <a:xfrm flipV="1">
            <a:off x="4437180" y="2062104"/>
            <a:ext cx="43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8115300" y="169164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kumimoji="1" lang="ja-JP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443895" y="153850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kumimoji="1" lang="ja-JP" altLang="en-US" dirty="0"/>
          </a:p>
        </p:txBody>
      </p:sp>
      <p:grpSp>
        <p:nvGrpSpPr>
          <p:cNvPr id="26" name="グループ化 25"/>
          <p:cNvGrpSpPr/>
          <p:nvPr/>
        </p:nvGrpSpPr>
        <p:grpSpPr>
          <a:xfrm>
            <a:off x="4886907" y="2614357"/>
            <a:ext cx="2788809" cy="877101"/>
            <a:chOff x="4863334" y="1612012"/>
            <a:chExt cx="2788809" cy="877101"/>
          </a:xfrm>
        </p:grpSpPr>
        <p:cxnSp>
          <p:nvCxnSpPr>
            <p:cNvPr id="14" name="直線コネクタ 13"/>
            <p:cNvCxnSpPr/>
            <p:nvPr/>
          </p:nvCxnSpPr>
          <p:spPr>
            <a:xfrm flipV="1">
              <a:off x="4863334" y="1612016"/>
              <a:ext cx="218371" cy="4450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グループ化 24"/>
            <p:cNvGrpSpPr/>
            <p:nvPr/>
          </p:nvGrpSpPr>
          <p:grpSpPr>
            <a:xfrm>
              <a:off x="5091026" y="1612014"/>
              <a:ext cx="856415" cy="877099"/>
              <a:chOff x="5091026" y="1612014"/>
              <a:chExt cx="856415" cy="877099"/>
            </a:xfrm>
          </p:grpSpPr>
          <p:cxnSp>
            <p:nvCxnSpPr>
              <p:cNvPr id="16" name="直線コネクタ 15"/>
              <p:cNvCxnSpPr/>
              <p:nvPr/>
            </p:nvCxnSpPr>
            <p:spPr>
              <a:xfrm>
                <a:off x="5091026" y="1612015"/>
                <a:ext cx="426153" cy="8770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 flipV="1">
                <a:off x="5523024" y="1612014"/>
                <a:ext cx="424417" cy="87709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1" name="グループ化 250"/>
            <p:cNvGrpSpPr/>
            <p:nvPr/>
          </p:nvGrpSpPr>
          <p:grpSpPr>
            <a:xfrm>
              <a:off x="5943377" y="1612013"/>
              <a:ext cx="856415" cy="877099"/>
              <a:chOff x="5091026" y="1612014"/>
              <a:chExt cx="856415" cy="877099"/>
            </a:xfrm>
          </p:grpSpPr>
          <p:cxnSp>
            <p:nvCxnSpPr>
              <p:cNvPr id="252" name="直線コネクタ 251"/>
              <p:cNvCxnSpPr/>
              <p:nvPr/>
            </p:nvCxnSpPr>
            <p:spPr>
              <a:xfrm>
                <a:off x="5091026" y="1612015"/>
                <a:ext cx="426153" cy="8770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直線コネクタ 252"/>
              <p:cNvCxnSpPr/>
              <p:nvPr/>
            </p:nvCxnSpPr>
            <p:spPr>
              <a:xfrm flipV="1">
                <a:off x="5523024" y="1612014"/>
                <a:ext cx="424417" cy="87709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4" name="グループ化 253"/>
            <p:cNvGrpSpPr/>
            <p:nvPr/>
          </p:nvGrpSpPr>
          <p:grpSpPr>
            <a:xfrm>
              <a:off x="6795728" y="1612012"/>
              <a:ext cx="856415" cy="877099"/>
              <a:chOff x="5091026" y="1612014"/>
              <a:chExt cx="856415" cy="877099"/>
            </a:xfrm>
          </p:grpSpPr>
          <p:cxnSp>
            <p:nvCxnSpPr>
              <p:cNvPr id="255" name="直線コネクタ 254"/>
              <p:cNvCxnSpPr/>
              <p:nvPr/>
            </p:nvCxnSpPr>
            <p:spPr>
              <a:xfrm>
                <a:off x="5091026" y="1612015"/>
                <a:ext cx="426153" cy="8770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直線コネクタ 255"/>
              <p:cNvCxnSpPr/>
              <p:nvPr/>
            </p:nvCxnSpPr>
            <p:spPr>
              <a:xfrm flipV="1">
                <a:off x="5523024" y="1612014"/>
                <a:ext cx="424417" cy="87709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57" name="直線コネクタ 256"/>
          <p:cNvCxnSpPr/>
          <p:nvPr/>
        </p:nvCxnSpPr>
        <p:spPr>
          <a:xfrm flipV="1">
            <a:off x="4454907" y="3058765"/>
            <a:ext cx="43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線コネクタ 257"/>
          <p:cNvCxnSpPr/>
          <p:nvPr/>
        </p:nvCxnSpPr>
        <p:spPr>
          <a:xfrm>
            <a:off x="4342861" y="3052906"/>
            <a:ext cx="4057018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テキスト ボックス 258"/>
          <p:cNvSpPr txBox="1"/>
          <p:nvPr/>
        </p:nvSpPr>
        <p:spPr>
          <a:xfrm>
            <a:off x="8095079" y="2683574"/>
            <a:ext cx="358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kumimoji="1" lang="ja-JP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469609" y="2523320"/>
            <a:ext cx="28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>
                <a:latin typeface="Symbol" panose="05050102010706020507" pitchFamily="18" charset="2"/>
              </a:rPr>
              <a:t>Y</a:t>
            </a:r>
            <a:endParaRPr kumimoji="1" lang="ja-JP" altLang="en-US" i="1" dirty="0">
              <a:latin typeface="Symbol" panose="05050102010706020507" pitchFamily="18" charset="2"/>
            </a:endParaRPr>
          </a:p>
        </p:txBody>
      </p:sp>
      <p:sp>
        <p:nvSpPr>
          <p:cNvPr id="260" name="テキスト ボックス 259"/>
          <p:cNvSpPr txBox="1"/>
          <p:nvPr/>
        </p:nvSpPr>
        <p:spPr>
          <a:xfrm>
            <a:off x="4977180" y="869070"/>
            <a:ext cx="278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Square AC </a:t>
            </a:r>
            <a:r>
              <a:rPr kumimoji="1"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frequencies &lt; 10 kHz</a:t>
            </a:r>
            <a:endParaRPr kumimoji="1" lang="ja-JP" alt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>
            <a:off x="4093519" y="2614357"/>
            <a:ext cx="13090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V="1">
            <a:off x="4112236" y="3477130"/>
            <a:ext cx="1669917" cy="13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>
            <a:off x="4218302" y="2614357"/>
            <a:ext cx="0" cy="87623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2822316" y="2609193"/>
            <a:ext cx="1314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flux swing capability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フリーフォーム 41"/>
          <p:cNvSpPr/>
          <p:nvPr/>
        </p:nvSpPr>
        <p:spPr>
          <a:xfrm>
            <a:off x="4886907" y="3666695"/>
            <a:ext cx="203253" cy="412106"/>
          </a:xfrm>
          <a:custGeom>
            <a:avLst/>
            <a:gdLst>
              <a:gd name="connsiteX0" fmla="*/ 0 w 182880"/>
              <a:gd name="connsiteY0" fmla="*/ 419100 h 419100"/>
              <a:gd name="connsiteX1" fmla="*/ 68580 w 182880"/>
              <a:gd name="connsiteY1" fmla="*/ 106680 h 419100"/>
              <a:gd name="connsiteX2" fmla="*/ 182880 w 18288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" h="419100">
                <a:moveTo>
                  <a:pt x="0" y="419100"/>
                </a:moveTo>
                <a:cubicBezTo>
                  <a:pt x="19050" y="297815"/>
                  <a:pt x="38100" y="176530"/>
                  <a:pt x="68580" y="106680"/>
                </a:cubicBezTo>
                <a:cubicBezTo>
                  <a:pt x="99060" y="36830"/>
                  <a:pt x="140970" y="18415"/>
                  <a:pt x="18288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/>
        </p:nvSpPr>
        <p:spPr>
          <a:xfrm>
            <a:off x="5090160" y="3666695"/>
            <a:ext cx="434340" cy="838200"/>
          </a:xfrm>
          <a:custGeom>
            <a:avLst/>
            <a:gdLst>
              <a:gd name="connsiteX0" fmla="*/ 0 w 434340"/>
              <a:gd name="connsiteY0" fmla="*/ 0 h 838200"/>
              <a:gd name="connsiteX1" fmla="*/ 175260 w 434340"/>
              <a:gd name="connsiteY1" fmla="*/ 685800 h 838200"/>
              <a:gd name="connsiteX2" fmla="*/ 434340 w 434340"/>
              <a:gd name="connsiteY2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4340" h="838200">
                <a:moveTo>
                  <a:pt x="0" y="0"/>
                </a:moveTo>
                <a:cubicBezTo>
                  <a:pt x="51435" y="273050"/>
                  <a:pt x="102870" y="546100"/>
                  <a:pt x="175260" y="685800"/>
                </a:cubicBezTo>
                <a:cubicBezTo>
                  <a:pt x="247650" y="825500"/>
                  <a:pt x="340995" y="831850"/>
                  <a:pt x="434340" y="8382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/>
          <p:cNvSpPr/>
          <p:nvPr/>
        </p:nvSpPr>
        <p:spPr>
          <a:xfrm flipV="1">
            <a:off x="5518498" y="3666695"/>
            <a:ext cx="436263" cy="861059"/>
          </a:xfrm>
          <a:custGeom>
            <a:avLst/>
            <a:gdLst>
              <a:gd name="connsiteX0" fmla="*/ 0 w 434340"/>
              <a:gd name="connsiteY0" fmla="*/ 0 h 838200"/>
              <a:gd name="connsiteX1" fmla="*/ 175260 w 434340"/>
              <a:gd name="connsiteY1" fmla="*/ 685800 h 838200"/>
              <a:gd name="connsiteX2" fmla="*/ 434340 w 434340"/>
              <a:gd name="connsiteY2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4340" h="838200">
                <a:moveTo>
                  <a:pt x="0" y="0"/>
                </a:moveTo>
                <a:cubicBezTo>
                  <a:pt x="51435" y="273050"/>
                  <a:pt x="102870" y="546100"/>
                  <a:pt x="175260" y="685800"/>
                </a:cubicBezTo>
                <a:cubicBezTo>
                  <a:pt x="247650" y="825500"/>
                  <a:pt x="340995" y="831850"/>
                  <a:pt x="434340" y="8382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/>
          <p:cNvSpPr/>
          <p:nvPr/>
        </p:nvSpPr>
        <p:spPr>
          <a:xfrm>
            <a:off x="5958421" y="3666695"/>
            <a:ext cx="432364" cy="849039"/>
          </a:xfrm>
          <a:custGeom>
            <a:avLst/>
            <a:gdLst>
              <a:gd name="connsiteX0" fmla="*/ 0 w 434340"/>
              <a:gd name="connsiteY0" fmla="*/ 0 h 838200"/>
              <a:gd name="connsiteX1" fmla="*/ 175260 w 434340"/>
              <a:gd name="connsiteY1" fmla="*/ 685800 h 838200"/>
              <a:gd name="connsiteX2" fmla="*/ 434340 w 434340"/>
              <a:gd name="connsiteY2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4340" h="838200">
                <a:moveTo>
                  <a:pt x="0" y="0"/>
                </a:moveTo>
                <a:cubicBezTo>
                  <a:pt x="51435" y="273050"/>
                  <a:pt x="102870" y="546100"/>
                  <a:pt x="175260" y="685800"/>
                </a:cubicBezTo>
                <a:cubicBezTo>
                  <a:pt x="247650" y="825500"/>
                  <a:pt x="340995" y="831850"/>
                  <a:pt x="434340" y="8382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 262"/>
          <p:cNvSpPr/>
          <p:nvPr/>
        </p:nvSpPr>
        <p:spPr>
          <a:xfrm flipV="1">
            <a:off x="6386760" y="3666695"/>
            <a:ext cx="434278" cy="872194"/>
          </a:xfrm>
          <a:custGeom>
            <a:avLst/>
            <a:gdLst>
              <a:gd name="connsiteX0" fmla="*/ 0 w 434340"/>
              <a:gd name="connsiteY0" fmla="*/ 0 h 838200"/>
              <a:gd name="connsiteX1" fmla="*/ 175260 w 434340"/>
              <a:gd name="connsiteY1" fmla="*/ 685800 h 838200"/>
              <a:gd name="connsiteX2" fmla="*/ 434340 w 434340"/>
              <a:gd name="connsiteY2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4340" h="838200">
                <a:moveTo>
                  <a:pt x="0" y="0"/>
                </a:moveTo>
                <a:cubicBezTo>
                  <a:pt x="51435" y="273050"/>
                  <a:pt x="102870" y="546100"/>
                  <a:pt x="175260" y="685800"/>
                </a:cubicBezTo>
                <a:cubicBezTo>
                  <a:pt x="247650" y="825500"/>
                  <a:pt x="340995" y="831850"/>
                  <a:pt x="434340" y="8382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 263"/>
          <p:cNvSpPr/>
          <p:nvPr/>
        </p:nvSpPr>
        <p:spPr>
          <a:xfrm>
            <a:off x="6818741" y="3666695"/>
            <a:ext cx="432364" cy="849039"/>
          </a:xfrm>
          <a:custGeom>
            <a:avLst/>
            <a:gdLst>
              <a:gd name="connsiteX0" fmla="*/ 0 w 434340"/>
              <a:gd name="connsiteY0" fmla="*/ 0 h 838200"/>
              <a:gd name="connsiteX1" fmla="*/ 175260 w 434340"/>
              <a:gd name="connsiteY1" fmla="*/ 685800 h 838200"/>
              <a:gd name="connsiteX2" fmla="*/ 434340 w 434340"/>
              <a:gd name="connsiteY2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4340" h="838200">
                <a:moveTo>
                  <a:pt x="0" y="0"/>
                </a:moveTo>
                <a:cubicBezTo>
                  <a:pt x="51435" y="273050"/>
                  <a:pt x="102870" y="546100"/>
                  <a:pt x="175260" y="685800"/>
                </a:cubicBezTo>
                <a:cubicBezTo>
                  <a:pt x="247650" y="825500"/>
                  <a:pt x="340995" y="831850"/>
                  <a:pt x="434340" y="8382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 264"/>
          <p:cNvSpPr/>
          <p:nvPr/>
        </p:nvSpPr>
        <p:spPr>
          <a:xfrm flipV="1">
            <a:off x="7247080" y="3666695"/>
            <a:ext cx="434278" cy="872194"/>
          </a:xfrm>
          <a:custGeom>
            <a:avLst/>
            <a:gdLst>
              <a:gd name="connsiteX0" fmla="*/ 0 w 434340"/>
              <a:gd name="connsiteY0" fmla="*/ 0 h 838200"/>
              <a:gd name="connsiteX1" fmla="*/ 175260 w 434340"/>
              <a:gd name="connsiteY1" fmla="*/ 685800 h 838200"/>
              <a:gd name="connsiteX2" fmla="*/ 434340 w 434340"/>
              <a:gd name="connsiteY2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4340" h="838200">
                <a:moveTo>
                  <a:pt x="0" y="0"/>
                </a:moveTo>
                <a:cubicBezTo>
                  <a:pt x="51435" y="273050"/>
                  <a:pt x="102870" y="546100"/>
                  <a:pt x="175260" y="685800"/>
                </a:cubicBezTo>
                <a:cubicBezTo>
                  <a:pt x="247650" y="825500"/>
                  <a:pt x="340995" y="831850"/>
                  <a:pt x="434340" y="8382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6" name="直線コネクタ 265"/>
          <p:cNvCxnSpPr/>
          <p:nvPr/>
        </p:nvCxnSpPr>
        <p:spPr>
          <a:xfrm>
            <a:off x="4342861" y="4078801"/>
            <a:ext cx="4057018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直線コネクタ 266"/>
          <p:cNvCxnSpPr/>
          <p:nvPr/>
        </p:nvCxnSpPr>
        <p:spPr>
          <a:xfrm flipV="1">
            <a:off x="4454907" y="4078801"/>
            <a:ext cx="43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/>
          <p:cNvSpPr/>
          <p:nvPr/>
        </p:nvSpPr>
        <p:spPr>
          <a:xfrm>
            <a:off x="4336729" y="3560490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ja-JP" altLang="en-US" dirty="0"/>
          </a:p>
        </p:txBody>
      </p:sp>
      <p:sp>
        <p:nvSpPr>
          <p:cNvPr id="268" name="テキスト ボックス 267"/>
          <p:cNvSpPr txBox="1"/>
          <p:nvPr/>
        </p:nvSpPr>
        <p:spPr>
          <a:xfrm>
            <a:off x="8103084" y="3702839"/>
            <a:ext cx="358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kumimoji="1" lang="ja-JP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正方形/長方形 268"/>
          <p:cNvSpPr/>
          <p:nvPr/>
        </p:nvSpPr>
        <p:spPr>
          <a:xfrm>
            <a:off x="3654203" y="4723962"/>
            <a:ext cx="543033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ja-JP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Cumulative effect to increase </a:t>
            </a:r>
            <a:r>
              <a:rPr lang="en-US" altLang="ja-JP" i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baseline="-250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ja-JP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(i.e., pre-ionization)?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ja-JP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Heating power: &lt;</a:t>
            </a:r>
            <a:r>
              <a:rPr lang="en-US" altLang="ja-JP" sz="2000" i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sz="2000" baseline="-250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000" i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sz="2000" baseline="-250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ja-JP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ja-JP" altLang="en-US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→</a:t>
            </a:r>
            <a:r>
              <a:rPr lang="en-US" altLang="ja-JP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 current drive?</a:t>
            </a:r>
            <a:endParaRPr lang="ja-JP" altLang="en-US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下矢印 1"/>
          <p:cNvSpPr/>
          <p:nvPr/>
        </p:nvSpPr>
        <p:spPr>
          <a:xfrm>
            <a:off x="4742306" y="5460302"/>
            <a:ext cx="507571" cy="319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46088" y="5779971"/>
            <a:ext cx="5538448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Targets:</a:t>
            </a:r>
            <a:endParaRPr kumimoji="1" lang="en-US" altLang="ja-JP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a </a:t>
            </a:r>
            <a:r>
              <a:rPr lang="en-US" altLang="ja-JP" sz="2000" dirty="0">
                <a:latin typeface="Times" panose="02020603050405020304" pitchFamily="18" charset="0"/>
                <a:cs typeface="Times" panose="02020603050405020304" pitchFamily="18" charset="0"/>
              </a:rPr>
              <a:t>r</a:t>
            </a:r>
            <a:r>
              <a:rPr kumimoji="1"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eliable pre-ionization method for reactors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a new current start-up tool</a:t>
            </a:r>
            <a:endParaRPr kumimoji="1" lang="ja-JP" alt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1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テキスト ボックス 62"/>
          <p:cNvSpPr txBox="1"/>
          <p:nvPr/>
        </p:nvSpPr>
        <p:spPr>
          <a:xfrm>
            <a:off x="176781" y="-57506"/>
            <a:ext cx="85562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Times" pitchFamily="18" charset="0"/>
              </a:rPr>
              <a:t>Discharges without vertical field ramp-up</a:t>
            </a:r>
          </a:p>
          <a:p>
            <a:r>
              <a:rPr lang="en-US" altLang="ja-JP" sz="3200" b="1" dirty="0" smtClean="0">
                <a:latin typeface="Times" pitchFamily="18" charset="0"/>
              </a:rPr>
              <a:t>to study pre-ionization</a:t>
            </a:r>
          </a:p>
        </p:txBody>
      </p:sp>
      <p:grpSp>
        <p:nvGrpSpPr>
          <p:cNvPr id="108" name="グループ化 107"/>
          <p:cNvGrpSpPr/>
          <p:nvPr/>
        </p:nvGrpSpPr>
        <p:grpSpPr>
          <a:xfrm>
            <a:off x="274346" y="1693389"/>
            <a:ext cx="4533215" cy="5100149"/>
            <a:chOff x="575342" y="617160"/>
            <a:chExt cx="3818526" cy="4330453"/>
          </a:xfrm>
        </p:grpSpPr>
        <p:pic>
          <p:nvPicPr>
            <p:cNvPr id="109" name="図 10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7663" y="849085"/>
              <a:ext cx="3313339" cy="3786673"/>
            </a:xfrm>
            <a:prstGeom prst="rect">
              <a:avLst/>
            </a:prstGeom>
          </p:spPr>
        </p:pic>
        <p:sp>
          <p:nvSpPr>
            <p:cNvPr id="120" name="正方形/長方形 119"/>
            <p:cNvSpPr/>
            <p:nvPr/>
          </p:nvSpPr>
          <p:spPr>
            <a:xfrm>
              <a:off x="1091324" y="841377"/>
              <a:ext cx="434496" cy="3634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テキスト ボックス 121"/>
            <p:cNvSpPr txBox="1"/>
            <p:nvPr/>
          </p:nvSpPr>
          <p:spPr>
            <a:xfrm>
              <a:off x="1568777" y="4467021"/>
              <a:ext cx="46434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テキスト ボックス 122"/>
            <p:cNvSpPr txBox="1"/>
            <p:nvPr/>
          </p:nvSpPr>
          <p:spPr>
            <a:xfrm>
              <a:off x="2051351" y="4467021"/>
              <a:ext cx="41221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テキスト ボックス 124"/>
            <p:cNvSpPr txBox="1"/>
            <p:nvPr/>
          </p:nvSpPr>
          <p:spPr>
            <a:xfrm>
              <a:off x="2481800" y="4467021"/>
              <a:ext cx="46434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テキスト ボックス 125"/>
            <p:cNvSpPr txBox="1"/>
            <p:nvPr/>
          </p:nvSpPr>
          <p:spPr>
            <a:xfrm>
              <a:off x="2964374" y="4467021"/>
              <a:ext cx="46434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テキスト ボックス 127"/>
            <p:cNvSpPr txBox="1"/>
            <p:nvPr/>
          </p:nvSpPr>
          <p:spPr>
            <a:xfrm>
              <a:off x="1138090" y="2558843"/>
              <a:ext cx="360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テキスト ボックス 129"/>
            <p:cNvSpPr txBox="1"/>
            <p:nvPr/>
          </p:nvSpPr>
          <p:spPr>
            <a:xfrm>
              <a:off x="1138090" y="2047766"/>
              <a:ext cx="360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テキスト ボックス 130"/>
            <p:cNvSpPr txBox="1"/>
            <p:nvPr/>
          </p:nvSpPr>
          <p:spPr>
            <a:xfrm>
              <a:off x="1138090" y="2946528"/>
              <a:ext cx="360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テキスト ボックス 133"/>
            <p:cNvSpPr txBox="1"/>
            <p:nvPr/>
          </p:nvSpPr>
          <p:spPr>
            <a:xfrm>
              <a:off x="2365814" y="4609059"/>
              <a:ext cx="11930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[</a:t>
              </a:r>
              <a:r>
                <a:rPr kumimoji="1" lang="en-US" altLang="ja-JP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ms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テキスト ボックス 143"/>
            <p:cNvSpPr txBox="1"/>
            <p:nvPr/>
          </p:nvSpPr>
          <p:spPr>
            <a:xfrm>
              <a:off x="3446948" y="4467021"/>
              <a:ext cx="46434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28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" name="テキスト ボックス 146"/>
            <p:cNvSpPr txBox="1"/>
            <p:nvPr/>
          </p:nvSpPr>
          <p:spPr>
            <a:xfrm>
              <a:off x="3929524" y="4467021"/>
              <a:ext cx="46434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テキスト ボックス 150"/>
            <p:cNvSpPr txBox="1"/>
            <p:nvPr/>
          </p:nvSpPr>
          <p:spPr>
            <a:xfrm>
              <a:off x="973988" y="1314520"/>
              <a:ext cx="5241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テキスト ボックス 151"/>
            <p:cNvSpPr txBox="1"/>
            <p:nvPr/>
          </p:nvSpPr>
          <p:spPr>
            <a:xfrm>
              <a:off x="973988" y="879646"/>
              <a:ext cx="5241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0.4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テキスト ボックス 153"/>
            <p:cNvSpPr txBox="1"/>
            <p:nvPr/>
          </p:nvSpPr>
          <p:spPr>
            <a:xfrm>
              <a:off x="973988" y="1744540"/>
              <a:ext cx="5241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-0.4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テキスト ボックス 154"/>
            <p:cNvSpPr txBox="1"/>
            <p:nvPr/>
          </p:nvSpPr>
          <p:spPr>
            <a:xfrm>
              <a:off x="1038109" y="3426545"/>
              <a:ext cx="45998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altLang="ja-JP" sz="14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1" lang="ja-JP" alt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テキスト ボックス 155"/>
            <p:cNvSpPr txBox="1"/>
            <p:nvPr/>
          </p:nvSpPr>
          <p:spPr>
            <a:xfrm>
              <a:off x="1038109" y="3682025"/>
              <a:ext cx="45998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altLang="ja-JP" sz="14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  <a:endParaRPr kumimoji="1" lang="ja-JP" alt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テキスト ボックス 156"/>
            <p:cNvSpPr txBox="1"/>
            <p:nvPr/>
          </p:nvSpPr>
          <p:spPr>
            <a:xfrm>
              <a:off x="1038109" y="3937505"/>
              <a:ext cx="45998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altLang="ja-JP" sz="14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-4</a:t>
              </a:r>
              <a:endParaRPr kumimoji="1" lang="ja-JP" alt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" name="テキスト ボックス 157"/>
            <p:cNvSpPr txBox="1"/>
            <p:nvPr/>
          </p:nvSpPr>
          <p:spPr>
            <a:xfrm>
              <a:off x="1038109" y="4192985"/>
              <a:ext cx="45998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altLang="ja-JP" sz="14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-6</a:t>
              </a:r>
              <a:endParaRPr kumimoji="1" lang="ja-JP" alt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テキスト ボックス 158"/>
            <p:cNvSpPr txBox="1"/>
            <p:nvPr/>
          </p:nvSpPr>
          <p:spPr>
            <a:xfrm rot="16200000">
              <a:off x="599225" y="2465043"/>
              <a:ext cx="8140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kumimoji="1" lang="en-US" altLang="ja-JP" sz="16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[V]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テキスト ボックス 159"/>
            <p:cNvSpPr txBox="1"/>
            <p:nvPr/>
          </p:nvSpPr>
          <p:spPr>
            <a:xfrm rot="16200000">
              <a:off x="509632" y="1232555"/>
              <a:ext cx="9931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kumimoji="1" lang="en-US" altLang="ja-JP" sz="16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[kA]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テキスト ボックス 160"/>
            <p:cNvSpPr txBox="1"/>
            <p:nvPr/>
          </p:nvSpPr>
          <p:spPr>
            <a:xfrm rot="16200000">
              <a:off x="50633" y="3607524"/>
              <a:ext cx="16341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Radiation &amp; Visible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[</a:t>
              </a:r>
              <a:r>
                <a:rPr kumimoji="1" lang="en-US" altLang="ja-JP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a.u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.]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正方形/長方形 161"/>
            <p:cNvSpPr/>
            <p:nvPr/>
          </p:nvSpPr>
          <p:spPr>
            <a:xfrm>
              <a:off x="1585711" y="1971477"/>
              <a:ext cx="2647623" cy="145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正方形/長方形 162"/>
            <p:cNvSpPr/>
            <p:nvPr/>
          </p:nvSpPr>
          <p:spPr>
            <a:xfrm>
              <a:off x="1585709" y="3249943"/>
              <a:ext cx="2647623" cy="145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テキスト ボックス 163"/>
            <p:cNvSpPr txBox="1"/>
            <p:nvPr/>
          </p:nvSpPr>
          <p:spPr>
            <a:xfrm>
              <a:off x="3413953" y="617160"/>
              <a:ext cx="813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#</a:t>
              </a:r>
              <a:r>
                <a:rPr lang="en-US" altLang="ja-JP" sz="1400" b="1" dirty="0">
                  <a:latin typeface="Times" panose="02020603050405020304" pitchFamily="18" charset="0"/>
                  <a:cs typeface="Times" panose="02020603050405020304" pitchFamily="18" charset="0"/>
                </a:rPr>
                <a:t>137292</a:t>
              </a:r>
              <a:endParaRPr kumimoji="1" lang="ja-JP" altLang="en-US" sz="14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65" name="テキスト ボックス 164"/>
            <p:cNvSpPr txBox="1"/>
            <p:nvPr/>
          </p:nvSpPr>
          <p:spPr>
            <a:xfrm>
              <a:off x="3183646" y="3783616"/>
              <a:ext cx="9514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Vis. PMT</a:t>
              </a:r>
              <a:endParaRPr kumimoji="1" lang="ja-JP" altLang="en-US" sz="14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80" name="テキスト ボックス 179"/>
            <p:cNvSpPr txBox="1"/>
            <p:nvPr/>
          </p:nvSpPr>
          <p:spPr>
            <a:xfrm>
              <a:off x="2447682" y="3419976"/>
              <a:ext cx="7150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rgbClr val="0000FF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Vis PD</a:t>
              </a:r>
              <a:endParaRPr kumimoji="1" lang="ja-JP" altLang="en-US" sz="1400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83" name="テキスト ボックス 182"/>
            <p:cNvSpPr txBox="1"/>
            <p:nvPr/>
          </p:nvSpPr>
          <p:spPr>
            <a:xfrm>
              <a:off x="3710592" y="3546242"/>
              <a:ext cx="5451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Rad</a:t>
              </a:r>
              <a:endParaRPr kumimoji="1" lang="ja-JP" altLang="en-US" sz="14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232" name="直線コネクタ 231"/>
            <p:cNvCxnSpPr/>
            <p:nvPr/>
          </p:nvCxnSpPr>
          <p:spPr>
            <a:xfrm flipV="1">
              <a:off x="1890412" y="3411276"/>
              <a:ext cx="1523541" cy="1031187"/>
            </a:xfrm>
            <a:prstGeom prst="line">
              <a:avLst/>
            </a:prstGeom>
            <a:ln w="57150">
              <a:solidFill>
                <a:srgbClr val="00B050">
                  <a:alpha val="50196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テキスト ボックス 1"/>
          <p:cNvSpPr txBox="1"/>
          <p:nvPr/>
        </p:nvSpPr>
        <p:spPr>
          <a:xfrm>
            <a:off x="84668" y="926854"/>
            <a:ext cx="9177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a certain time, </a:t>
            </a:r>
            <a:r>
              <a:rPr kumimoji="1" lang="en-US" altLang="ja-JP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1" lang="en-US" altLang="ja-JP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en-US" altLang="ja-JP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light emissions grows exponentially and saturate at a level.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thin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plasma  attached to the inboard wall is formed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5246203" y="1850430"/>
            <a:ext cx="3736931" cy="3371210"/>
            <a:chOff x="5245768" y="1850429"/>
            <a:chExt cx="4169165" cy="3837389"/>
          </a:xfrm>
        </p:grpSpPr>
        <p:grpSp>
          <p:nvGrpSpPr>
            <p:cNvPr id="29" name="グループ化 28"/>
            <p:cNvGrpSpPr/>
            <p:nvPr/>
          </p:nvGrpSpPr>
          <p:grpSpPr>
            <a:xfrm>
              <a:off x="5245768" y="1850429"/>
              <a:ext cx="4169165" cy="3837389"/>
              <a:chOff x="5245768" y="1850429"/>
              <a:chExt cx="4169165" cy="3837389"/>
            </a:xfrm>
          </p:grpSpPr>
          <p:pic>
            <p:nvPicPr>
              <p:cNvPr id="4" name="図 3"/>
              <p:cNvPicPr>
                <a:picLocks noChangeAspect="1"/>
              </p:cNvPicPr>
              <p:nvPr/>
            </p:nvPicPr>
            <p:blipFill rotWithShape="1">
              <a:blip r:embed="rId3"/>
              <a:srcRect l="13475" t="5010" r="1861" b="53793"/>
              <a:stretch/>
            </p:blipFill>
            <p:spPr>
              <a:xfrm>
                <a:off x="5370512" y="1850429"/>
                <a:ext cx="3178801" cy="3093655"/>
              </a:xfrm>
              <a:prstGeom prst="rect">
                <a:avLst/>
              </a:prstGeom>
            </p:spPr>
          </p:pic>
          <p:sp>
            <p:nvSpPr>
              <p:cNvPr id="5" name="テキスト ボックス 4"/>
              <p:cNvSpPr txBox="1"/>
              <p:nvPr/>
            </p:nvSpPr>
            <p:spPr>
              <a:xfrm>
                <a:off x="5683467" y="4838217"/>
                <a:ext cx="914238" cy="385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kumimoji="1" lang="en-US" altLang="ja-JP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[mm]</a:t>
                </a:r>
                <a:endParaRPr kumimoji="1" lang="ja-JP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8" name="テキスト ボックス 137"/>
              <p:cNvSpPr txBox="1"/>
              <p:nvPr/>
            </p:nvSpPr>
            <p:spPr>
              <a:xfrm rot="16200000">
                <a:off x="4974625" y="2893330"/>
                <a:ext cx="920000" cy="3777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kumimoji="1" lang="en-US" altLang="ja-JP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[mm]</a:t>
                </a:r>
                <a:endParaRPr kumimoji="1" lang="ja-JP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" name="直線矢印コネクタ 6"/>
              <p:cNvCxnSpPr/>
              <p:nvPr/>
            </p:nvCxnSpPr>
            <p:spPr>
              <a:xfrm>
                <a:off x="8669867" y="2120332"/>
                <a:ext cx="0" cy="214052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テキスト ボックス 9"/>
              <p:cNvSpPr txBox="1"/>
              <p:nvPr/>
            </p:nvSpPr>
            <p:spPr>
              <a:xfrm>
                <a:off x="8271934" y="2941641"/>
                <a:ext cx="1142999" cy="3853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~800 mm</a:t>
                </a:r>
                <a:endParaRPr kumimoji="1" lang="ja-JP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" name="直線コネクタ 11"/>
              <p:cNvCxnSpPr/>
              <p:nvPr/>
            </p:nvCxnSpPr>
            <p:spPr>
              <a:xfrm>
                <a:off x="7509933" y="3920064"/>
                <a:ext cx="0" cy="156705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直線コネクタ 232"/>
              <p:cNvCxnSpPr/>
              <p:nvPr/>
            </p:nvCxnSpPr>
            <p:spPr>
              <a:xfrm>
                <a:off x="7733358" y="3882819"/>
                <a:ext cx="0" cy="160429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6" name="テキスト ボックス 235"/>
              <p:cNvSpPr txBox="1"/>
              <p:nvPr/>
            </p:nvSpPr>
            <p:spPr>
              <a:xfrm>
                <a:off x="7773366" y="5302448"/>
                <a:ext cx="1142999" cy="3853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/>
                  <a:t>~130 mm</a:t>
                </a:r>
                <a:endParaRPr kumimoji="1" lang="ja-JP" altLang="en-US" sz="1600" dirty="0"/>
              </a:p>
            </p:txBody>
          </p:sp>
          <p:cxnSp>
            <p:nvCxnSpPr>
              <p:cNvPr id="237" name="直線コネクタ 236"/>
              <p:cNvCxnSpPr/>
              <p:nvPr/>
            </p:nvCxnSpPr>
            <p:spPr>
              <a:xfrm>
                <a:off x="7183027" y="4035219"/>
                <a:ext cx="0" cy="131425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8" name="テキスト ボックス 237"/>
              <p:cNvSpPr txBox="1"/>
              <p:nvPr/>
            </p:nvSpPr>
            <p:spPr>
              <a:xfrm>
                <a:off x="6836829" y="4952789"/>
                <a:ext cx="971081" cy="3853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/>
                  <a:t>130 mm</a:t>
                </a:r>
                <a:endParaRPr kumimoji="1" lang="ja-JP" altLang="en-US" sz="1600" dirty="0"/>
              </a:p>
            </p:txBody>
          </p:sp>
        </p:grpSp>
        <p:cxnSp>
          <p:nvCxnSpPr>
            <p:cNvPr id="239" name="直線矢印コネクタ 238"/>
            <p:cNvCxnSpPr/>
            <p:nvPr/>
          </p:nvCxnSpPr>
          <p:spPr>
            <a:xfrm>
              <a:off x="7509933" y="5429058"/>
              <a:ext cx="24459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0" name="直線矢印コネクタ 239"/>
          <p:cNvCxnSpPr/>
          <p:nvPr/>
        </p:nvCxnSpPr>
        <p:spPr>
          <a:xfrm>
            <a:off x="6982619" y="4612887"/>
            <a:ext cx="310279" cy="371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827010" y="5154876"/>
            <a:ext cx="41910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Visible emissions, radiation n</a:t>
            </a:r>
            <a:r>
              <a:rPr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nearly proportional.</a:t>
            </a:r>
          </a:p>
          <a:p>
            <a:r>
              <a:rPr kumimoji="1" lang="en-US" altLang="ja-JP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 rate</a:t>
            </a: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ja-JP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appearance time </a:t>
            </a: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kumimoji="1" lang="en-US" altLang="ja-JP" sz="20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saturation level </a:t>
            </a: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visible emissions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characterize the pre-ionization.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1438001" y="5577637"/>
            <a:ext cx="3078505" cy="16414"/>
          </a:xfrm>
          <a:prstGeom prst="straightConnector1">
            <a:avLst/>
          </a:prstGeom>
          <a:ln w="19050">
            <a:solidFill>
              <a:srgbClr val="7030A0">
                <a:alpha val="50196"/>
              </a:srgb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1713913" y="5579108"/>
            <a:ext cx="1083908" cy="7471"/>
          </a:xfrm>
          <a:prstGeom prst="straightConnector1">
            <a:avLst/>
          </a:prstGeom>
          <a:ln w="38100">
            <a:solidFill>
              <a:srgbClr val="7030A0">
                <a:alpha val="50196"/>
              </a:srgb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1713913" y="1986622"/>
            <a:ext cx="0" cy="4320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右矢印 26"/>
          <p:cNvSpPr/>
          <p:nvPr/>
        </p:nvSpPr>
        <p:spPr>
          <a:xfrm flipH="1">
            <a:off x="4552073" y="5130797"/>
            <a:ext cx="231684" cy="115611"/>
          </a:xfrm>
          <a:prstGeom prst="right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>
            <a:off x="7388779" y="2041433"/>
            <a:ext cx="113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/>
          <p:nvPr/>
        </p:nvCxnSpPr>
        <p:spPr>
          <a:xfrm>
            <a:off x="7388779" y="3968030"/>
            <a:ext cx="113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6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387624" y="527644"/>
            <a:ext cx="4154231" cy="6123322"/>
            <a:chOff x="-170143" y="-78997"/>
            <a:chExt cx="4906695" cy="6525535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2"/>
            <a:srcRect b="1797"/>
            <a:stretch/>
          </p:blipFill>
          <p:spPr>
            <a:xfrm>
              <a:off x="523479" y="458616"/>
              <a:ext cx="3714750" cy="5472000"/>
            </a:xfrm>
            <a:prstGeom prst="rect">
              <a:avLst/>
            </a:prstGeom>
          </p:spPr>
        </p:pic>
        <p:sp>
          <p:nvSpPr>
            <p:cNvPr id="6" name="正方形/長方形 5"/>
            <p:cNvSpPr/>
            <p:nvPr/>
          </p:nvSpPr>
          <p:spPr>
            <a:xfrm>
              <a:off x="350254" y="449459"/>
              <a:ext cx="476227" cy="5585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 rot="16200000">
              <a:off x="-185421" y="1099517"/>
              <a:ext cx="131344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Growth rate [1/</a:t>
              </a:r>
              <a:r>
                <a:rPr kumimoji="1" lang="en-US" altLang="ja-JP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ms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 rot="16200000">
              <a:off x="-428158" y="2919533"/>
              <a:ext cx="17989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Saturation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level of </a:t>
              </a:r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radiation 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kumimoji="1" lang="en-US" altLang="ja-JP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a.u</a:t>
              </a:r>
              <a:r>
                <a:rPr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980885" y="6138761"/>
              <a:ext cx="10272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|V</a:t>
              </a:r>
              <a:r>
                <a:rPr kumimoji="1" lang="en-US" altLang="ja-JP" sz="14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 [V]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309313" y="5909176"/>
              <a:ext cx="579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0.4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050600" y="5909176"/>
              <a:ext cx="579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0.6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791887" y="5909176"/>
              <a:ext cx="579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0.8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3533175" y="5909176"/>
              <a:ext cx="579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1.0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794444" y="2228401"/>
              <a:ext cx="3046798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76115" y="527954"/>
              <a:ext cx="579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.0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76115" y="2221541"/>
              <a:ext cx="579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altLang="ja-JP" sz="14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endParaRPr kumimoji="1" lang="ja-JP" alt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376115" y="3881878"/>
              <a:ext cx="579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altLang="ja-JP" sz="14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kumimoji="1" lang="ja-JP" alt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76115" y="1950464"/>
              <a:ext cx="579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.0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899899" y="487559"/>
              <a:ext cx="4138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894289" y="2353569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2934992" y="2910658"/>
              <a:ext cx="67688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ja-JP" sz="14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Zext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3154178" y="3101600"/>
              <a:ext cx="1110861" cy="3279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-0.52 </a:t>
              </a:r>
              <a:r>
                <a:rPr kumimoji="1" lang="en-US" altLang="ja-JP" sz="1400" dirty="0" err="1" smtClean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mT</a:t>
              </a:r>
              <a:endParaRPr kumimoji="1" lang="ja-JP" altLang="en-US" sz="1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154179" y="3305691"/>
              <a:ext cx="7571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 </a:t>
              </a:r>
              <a:r>
                <a:rPr kumimoji="1" lang="en-US" altLang="ja-JP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mT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154179" y="3509783"/>
              <a:ext cx="107544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+0.08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ja-JP" sz="1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mT</a:t>
              </a:r>
              <a:endParaRPr kumimoji="1" lang="ja-JP" alt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2878449" y="2933952"/>
              <a:ext cx="1199078" cy="946583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-170143" y="-78997"/>
              <a:ext cx="4906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ja-JP" sz="1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ja-JP" sz="14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</a:t>
              </a:r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kHz/</a:t>
              </a:r>
              <a:r>
                <a:rPr lang="en-US" altLang="ja-JP" sz="1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ja-JP" sz="14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ja-JP" sz="1400" dirty="0" smtClean="0">
                  <a:latin typeface="Times" panose="02020603050405020304" pitchFamily="18" charset="0"/>
                  <a:cs typeface="Times New Roman" panose="02020603050405020304" pitchFamily="18" charset="0"/>
                </a:rPr>
                <a:t>3.9</a:t>
              </a:r>
              <a:r>
                <a:rPr lang="en-US" altLang="ja-JP" sz="1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x10</a:t>
              </a:r>
              <a:r>
                <a:rPr lang="en-US" altLang="ja-JP" sz="1400" baseline="300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-5</a:t>
              </a:r>
              <a:r>
                <a:rPr lang="en-US" altLang="ja-JP" sz="1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ja-JP" sz="1400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Torr</a:t>
              </a:r>
              <a:r>
                <a:rPr lang="en-US" altLang="ja-JP" sz="1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/</a:t>
              </a:r>
              <a:r>
                <a:rPr kumimoji="1" lang="en-US" altLang="ja-JP" sz="1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kumimoji="1" lang="en-US" altLang="ja-JP" sz="14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=0.41 T/</a:t>
              </a:r>
              <a:r>
                <a:rPr lang="en-US" altLang="ja-JP" sz="1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ja-JP" sz="14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Zext</a:t>
              </a:r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=-0.52, 0, +0.08 </a:t>
              </a:r>
              <a:r>
                <a:rPr lang="en-US" altLang="ja-JP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mT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794444" y="4067556"/>
              <a:ext cx="3046798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568026" y="5909176"/>
              <a:ext cx="579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0.2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06222" y="5726910"/>
              <a:ext cx="800165" cy="327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.01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326524" y="4868812"/>
              <a:ext cx="579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.1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326524" y="4037347"/>
              <a:ext cx="579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 rot="16200000">
              <a:off x="-1051029" y="4926987"/>
              <a:ext cx="21175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Saturation level of </a:t>
              </a:r>
              <a:r>
                <a:rPr lang="en-US" altLang="ja-JP" sz="1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ja-JP" sz="14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[kA]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899899" y="4219579"/>
              <a:ext cx="4138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(c)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4860451" y="765765"/>
            <a:ext cx="4125829" cy="5816885"/>
            <a:chOff x="131600" y="162086"/>
            <a:chExt cx="4125829" cy="5816885"/>
          </a:xfrm>
        </p:grpSpPr>
        <p:pic>
          <p:nvPicPr>
            <p:cNvPr id="35" name="図 34"/>
            <p:cNvPicPr>
              <a:picLocks noChangeAspect="1"/>
            </p:cNvPicPr>
            <p:nvPr/>
          </p:nvPicPr>
          <p:blipFill rotWithShape="1">
            <a:blip r:embed="rId3"/>
            <a:srcRect l="10797" r="1461" b="2813"/>
            <a:stretch/>
          </p:blipFill>
          <p:spPr>
            <a:xfrm>
              <a:off x="828000" y="410400"/>
              <a:ext cx="3276000" cy="5184000"/>
            </a:xfrm>
            <a:prstGeom prst="rect">
              <a:avLst/>
            </a:prstGeom>
          </p:spPr>
        </p:pic>
        <p:sp>
          <p:nvSpPr>
            <p:cNvPr id="36" name="正方形/長方形 35"/>
            <p:cNvSpPr/>
            <p:nvPr/>
          </p:nvSpPr>
          <p:spPr>
            <a:xfrm>
              <a:off x="400821" y="389420"/>
              <a:ext cx="404480" cy="525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 rot="16200000">
              <a:off x="-230520" y="895695"/>
              <a:ext cx="130901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Growth rate [1/</a:t>
              </a:r>
              <a:r>
                <a:rPr kumimoji="1" lang="en-US" altLang="ja-JP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ms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 rot="16200000">
              <a:off x="-469726" y="2666294"/>
              <a:ext cx="17989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Saturation level of</a:t>
              </a:r>
            </a:p>
            <a:p>
              <a:pPr algn="ctr"/>
              <a:r>
                <a:rPr lang="en-US" altLang="ja-JP" sz="16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ja-JP" sz="16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[kA]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265239" y="528698"/>
              <a:ext cx="5798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.0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287194" y="1720667"/>
              <a:ext cx="5798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.0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891616" y="458178"/>
              <a:ext cx="4138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886006" y="2259486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3307021" y="601412"/>
              <a:ext cx="44542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kumimoji="1" lang="en-US" altLang="ja-JP" sz="1600" baseline="-25000" dirty="0" smtClean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1" lang="ja-JP" altLang="en-US" sz="1600" baseline="-25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897698" y="162086"/>
              <a:ext cx="33597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(|</a:t>
              </a:r>
              <a:r>
                <a:rPr lang="en-US" altLang="ja-JP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ja-JP" sz="14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|=0.94 V/</a:t>
              </a:r>
              <a:r>
                <a:rPr lang="en-US" altLang="ja-JP" sz="1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ja-JP" sz="14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</a:t>
              </a:r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kHz/</a:t>
              </a:r>
              <a:r>
                <a:rPr kumimoji="1" lang="en-US" altLang="ja-JP" sz="1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kumimoji="1" lang="en-US" altLang="ja-JP" sz="14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=0.41 T/</a:t>
              </a:r>
              <a:r>
                <a:rPr lang="en-US" altLang="ja-JP" sz="1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ja-JP" sz="14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ja-JP" sz="14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ext</a:t>
              </a:r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287194" y="3485518"/>
              <a:ext cx="5798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.0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265239" y="2081794"/>
              <a:ext cx="5798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0.4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3309405" y="814377"/>
              <a:ext cx="44542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kumimoji="1" lang="en-US" altLang="ja-JP" sz="1600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1" lang="ja-JP" altLang="en-US" sz="1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931307" y="2039423"/>
              <a:ext cx="3046798" cy="182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931307" y="5599276"/>
              <a:ext cx="3046798" cy="182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3217078" y="625888"/>
              <a:ext cx="550970" cy="5248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1323817" y="5546444"/>
              <a:ext cx="5798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3249178" y="5546444"/>
              <a:ext cx="5798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931307" y="3835545"/>
              <a:ext cx="3046798" cy="182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1811372" y="5640417"/>
              <a:ext cx="14058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ja-JP" sz="16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[10</a:t>
              </a:r>
              <a:r>
                <a:rPr kumimoji="1" lang="en-US" altLang="ja-JP" sz="16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-5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ja-JP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Torr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 rot="16200000">
              <a:off x="-453550" y="4535066"/>
              <a:ext cx="17989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Saturation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level of </a:t>
              </a:r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radiation 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kumimoji="1" lang="en-US" altLang="ja-JP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a.u</a:t>
              </a:r>
              <a:r>
                <a:rPr lang="en-US" altLang="ja-JP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852559" y="4060795"/>
              <a:ext cx="4920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(c)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0" name="テキスト ボックス 79"/>
          <p:cNvSpPr txBox="1"/>
          <p:nvPr/>
        </p:nvSpPr>
        <p:spPr>
          <a:xfrm>
            <a:off x="146110" y="116470"/>
            <a:ext cx="3966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Loop voltage</a:t>
            </a:r>
            <a:r>
              <a:rPr kumimoji="1"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kumimoji="1" lang="en-US" altLang="ja-JP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dependence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4484123" y="106607"/>
            <a:ext cx="4695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Filling p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ressure (D</a:t>
            </a:r>
            <a:r>
              <a:rPr kumimoji="1" lang="en-US" altLang="ja-JP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en-US" altLang="ja-JP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dependence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-34773" y="6569890"/>
            <a:ext cx="2895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  <a:r>
              <a:rPr kumimoji="1" lang="en-US" altLang="ja-JP" sz="1600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|V</a:t>
            </a:r>
            <a:r>
              <a:rPr kumimoji="1" lang="en-US" altLang="ja-JP" sz="1600" baseline="-25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1" lang="en-US" altLang="ja-JP" sz="16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|~0.4 </a:t>
            </a:r>
            <a:r>
              <a:rPr kumimoji="1" lang="en-US" altLang="ja-JP" sz="160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</a:t>
            </a:r>
            <a:r>
              <a:rPr kumimoji="1" lang="en-US" altLang="ja-JP" sz="16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 V/m</a:t>
            </a:r>
            <a:endParaRPr kumimoji="1" lang="ja-JP" altLang="en-US" sz="1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05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661677" y="613101"/>
            <a:ext cx="5905663" cy="6043498"/>
            <a:chOff x="751801" y="130964"/>
            <a:chExt cx="5905663" cy="6043498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0638" y="780585"/>
              <a:ext cx="4984940" cy="4984940"/>
            </a:xfrm>
            <a:prstGeom prst="rect">
              <a:avLst/>
            </a:prstGeom>
          </p:spPr>
        </p:pic>
        <p:grpSp>
          <p:nvGrpSpPr>
            <p:cNvPr id="6" name="グループ化 5"/>
            <p:cNvGrpSpPr/>
            <p:nvPr/>
          </p:nvGrpSpPr>
          <p:grpSpPr>
            <a:xfrm>
              <a:off x="1339032" y="780585"/>
              <a:ext cx="4956091" cy="4984940"/>
              <a:chOff x="569412" y="780585"/>
              <a:chExt cx="4956091" cy="4984940"/>
            </a:xfrm>
          </p:grpSpPr>
          <p:sp>
            <p:nvSpPr>
              <p:cNvPr id="50" name="正方形/長方形 49"/>
              <p:cNvSpPr/>
              <p:nvPr/>
            </p:nvSpPr>
            <p:spPr>
              <a:xfrm>
                <a:off x="569412" y="780585"/>
                <a:ext cx="277156" cy="49849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正方形/長方形 50"/>
              <p:cNvSpPr/>
              <p:nvPr/>
            </p:nvSpPr>
            <p:spPr>
              <a:xfrm>
                <a:off x="3061893" y="780585"/>
                <a:ext cx="277156" cy="49849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正方形/長方形 51"/>
              <p:cNvSpPr/>
              <p:nvPr/>
            </p:nvSpPr>
            <p:spPr>
              <a:xfrm>
                <a:off x="839951" y="2360858"/>
                <a:ext cx="4685552" cy="153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正方形/長方形 52"/>
              <p:cNvSpPr/>
              <p:nvPr/>
            </p:nvSpPr>
            <p:spPr>
              <a:xfrm>
                <a:off x="839951" y="4023031"/>
                <a:ext cx="4685552" cy="153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" name="正方形/長方形 6"/>
            <p:cNvSpPr/>
            <p:nvPr/>
          </p:nvSpPr>
          <p:spPr>
            <a:xfrm>
              <a:off x="1487651" y="5677942"/>
              <a:ext cx="5169813" cy="230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2158977" y="5835908"/>
              <a:ext cx="10825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ja-JP" sz="16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Zext</a:t>
              </a:r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[</a:t>
              </a:r>
              <a:r>
                <a:rPr lang="en-US" altLang="ja-JP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mT</a:t>
              </a:r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 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グループ化 8"/>
            <p:cNvGrpSpPr/>
            <p:nvPr/>
          </p:nvGrpSpPr>
          <p:grpSpPr>
            <a:xfrm>
              <a:off x="1339032" y="5665058"/>
              <a:ext cx="2648883" cy="307777"/>
              <a:chOff x="569412" y="5665058"/>
              <a:chExt cx="2648883" cy="307777"/>
            </a:xfrm>
          </p:grpSpPr>
          <p:sp>
            <p:nvSpPr>
              <p:cNvPr id="45" name="テキスト ボックス 44"/>
              <p:cNvSpPr txBox="1"/>
              <p:nvPr/>
            </p:nvSpPr>
            <p:spPr>
              <a:xfrm>
                <a:off x="569412" y="5665058"/>
                <a:ext cx="5798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-1.0</a:t>
                </a:r>
                <a:endPara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2638432" y="5665058"/>
                <a:ext cx="5798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+1.0</a:t>
                </a:r>
                <a:endPara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1603922" y="5665058"/>
                <a:ext cx="5798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1086667" y="5665058"/>
                <a:ext cx="5798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-0.5</a:t>
                </a:r>
                <a:endPara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2121177" y="5665058"/>
                <a:ext cx="5798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ja-JP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</a:t>
                </a:r>
                <a:endPara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グループ化 9"/>
            <p:cNvGrpSpPr/>
            <p:nvPr/>
          </p:nvGrpSpPr>
          <p:grpSpPr>
            <a:xfrm>
              <a:off x="3820645" y="5665058"/>
              <a:ext cx="2648883" cy="307777"/>
              <a:chOff x="569412" y="5665058"/>
              <a:chExt cx="2648883" cy="307777"/>
            </a:xfrm>
          </p:grpSpPr>
          <p:sp>
            <p:nvSpPr>
              <p:cNvPr id="40" name="テキスト ボックス 39"/>
              <p:cNvSpPr txBox="1"/>
              <p:nvPr/>
            </p:nvSpPr>
            <p:spPr>
              <a:xfrm>
                <a:off x="569412" y="5665058"/>
                <a:ext cx="5798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-1.0</a:t>
                </a:r>
                <a:endPara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2638432" y="5665058"/>
                <a:ext cx="5798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+1.0</a:t>
                </a:r>
                <a:endPara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1603922" y="5665058"/>
                <a:ext cx="5798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1086667" y="5665058"/>
                <a:ext cx="5798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-0.5</a:t>
                </a:r>
                <a:endPara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2121177" y="5665058"/>
                <a:ext cx="5798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ja-JP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</a:t>
                </a:r>
                <a:endPara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テキスト ボックス 10"/>
            <p:cNvSpPr txBox="1"/>
            <p:nvPr/>
          </p:nvSpPr>
          <p:spPr>
            <a:xfrm>
              <a:off x="4635121" y="5835908"/>
              <a:ext cx="10825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ja-JP" sz="16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Zext</a:t>
              </a:r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[</a:t>
              </a:r>
              <a:r>
                <a:rPr lang="en-US" altLang="ja-JP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mT</a:t>
              </a:r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 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" name="グループ化 11"/>
            <p:cNvGrpSpPr/>
            <p:nvPr/>
          </p:nvGrpSpPr>
          <p:grpSpPr>
            <a:xfrm>
              <a:off x="1398361" y="710202"/>
              <a:ext cx="277018" cy="1759653"/>
              <a:chOff x="628741" y="710202"/>
              <a:chExt cx="277018" cy="1759653"/>
            </a:xfrm>
          </p:grpSpPr>
          <p:sp>
            <p:nvSpPr>
              <p:cNvPr id="37" name="テキスト ボックス 36"/>
              <p:cNvSpPr txBox="1"/>
              <p:nvPr/>
            </p:nvSpPr>
            <p:spPr>
              <a:xfrm>
                <a:off x="637177" y="710202"/>
                <a:ext cx="2601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628741" y="1424710"/>
                <a:ext cx="2770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643981" y="2162078"/>
                <a:ext cx="2465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グループ化 12"/>
            <p:cNvGrpSpPr/>
            <p:nvPr/>
          </p:nvGrpSpPr>
          <p:grpSpPr>
            <a:xfrm>
              <a:off x="1224538" y="2368478"/>
              <a:ext cx="425478" cy="1761712"/>
              <a:chOff x="454918" y="2368478"/>
              <a:chExt cx="425478" cy="1761712"/>
            </a:xfrm>
          </p:grpSpPr>
          <p:sp>
            <p:nvSpPr>
              <p:cNvPr id="33" name="テキスト ボックス 32"/>
              <p:cNvSpPr txBox="1"/>
              <p:nvPr/>
            </p:nvSpPr>
            <p:spPr>
              <a:xfrm>
                <a:off x="516693" y="2368478"/>
                <a:ext cx="3637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ja-JP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</a:t>
                </a:r>
                <a:endPara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454918" y="2980449"/>
                <a:ext cx="4254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ja-JP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633858" y="3822413"/>
                <a:ext cx="2465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ja-JP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516693" y="3233771"/>
                <a:ext cx="3637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ja-JP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グループ化 13"/>
            <p:cNvGrpSpPr/>
            <p:nvPr/>
          </p:nvGrpSpPr>
          <p:grpSpPr>
            <a:xfrm>
              <a:off x="1058382" y="4172231"/>
              <a:ext cx="631772" cy="1633759"/>
              <a:chOff x="418619" y="2368478"/>
              <a:chExt cx="631772" cy="1633759"/>
            </a:xfrm>
          </p:grpSpPr>
          <p:sp>
            <p:nvSpPr>
              <p:cNvPr id="29" name="テキスト ボックス 28"/>
              <p:cNvSpPr txBox="1"/>
              <p:nvPr/>
            </p:nvSpPr>
            <p:spPr>
              <a:xfrm>
                <a:off x="686688" y="2368478"/>
                <a:ext cx="3637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ja-JP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581792" y="2810472"/>
                <a:ext cx="4685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ja-JP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</a:t>
                </a:r>
                <a:endPara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418619" y="3694460"/>
                <a:ext cx="6317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ja-JP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0.001</a:t>
                </a:r>
                <a:endPara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460279" y="3252466"/>
                <a:ext cx="5901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ja-JP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0.01</a:t>
                </a:r>
                <a:endPara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テキスト ボックス 14"/>
            <p:cNvSpPr txBox="1"/>
            <p:nvPr/>
          </p:nvSpPr>
          <p:spPr>
            <a:xfrm>
              <a:off x="3337073" y="839028"/>
              <a:ext cx="438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310539" y="2501819"/>
              <a:ext cx="4920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3310539" y="4164611"/>
              <a:ext cx="4920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(c)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802414" y="827712"/>
              <a:ext cx="46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(d)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5802414" y="2490503"/>
              <a:ext cx="4920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(e)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802414" y="4153295"/>
              <a:ext cx="4920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(f)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 rot="16200000">
              <a:off x="144728" y="4613301"/>
              <a:ext cx="17989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Saturation level of radiation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[</a:t>
              </a:r>
              <a:r>
                <a:rPr kumimoji="1" lang="en-US" altLang="ja-JP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a.u</a:t>
              </a:r>
              <a:r>
                <a:rPr lang="en-US" altLang="ja-JP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 rot="16200000">
              <a:off x="387465" y="1225923"/>
              <a:ext cx="131344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Growth rate [1/</a:t>
              </a:r>
              <a:r>
                <a:rPr kumimoji="1" lang="en-US" altLang="ja-JP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ms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 rot="16200000">
              <a:off x="387465" y="2980599"/>
              <a:ext cx="131344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Appearance time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[</a:t>
              </a:r>
              <a:r>
                <a:rPr kumimoji="1" lang="en-US" altLang="ja-JP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ms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682516" y="452544"/>
              <a:ext cx="17001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-B</a:t>
              </a:r>
              <a:r>
                <a:rPr lang="en-US" altLang="ja-JP" sz="14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ZTF</a:t>
              </a:r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-0.12 [</a:t>
              </a:r>
              <a:r>
                <a:rPr lang="en-US" altLang="ja-JP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mT</a:t>
              </a:r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 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4511040" y="447319"/>
              <a:ext cx="14412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-B</a:t>
              </a:r>
              <a:r>
                <a:rPr lang="en-US" altLang="ja-JP" sz="14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ZTF</a:t>
              </a:r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-0.12 [</a:t>
              </a:r>
              <a:r>
                <a:rPr lang="en-US" altLang="ja-JP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mT</a:t>
              </a:r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 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直線矢印コネクタ 25"/>
            <p:cNvCxnSpPr/>
            <p:nvPr/>
          </p:nvCxnSpPr>
          <p:spPr>
            <a:xfrm>
              <a:off x="2444177" y="733062"/>
              <a:ext cx="0" cy="108000"/>
            </a:xfrm>
            <a:prstGeom prst="straightConnector1">
              <a:avLst/>
            </a:prstGeom>
            <a:ln w="28575"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>
              <a:off x="5156897" y="733062"/>
              <a:ext cx="0" cy="108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>
              <a:off x="1336576" y="130964"/>
              <a:ext cx="50081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(|</a:t>
              </a:r>
              <a:r>
                <a:rPr lang="en-US" altLang="ja-JP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ja-JP" sz="14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|=0.67, 0.72 V/</a:t>
              </a:r>
              <a:r>
                <a:rPr lang="en-US" altLang="ja-JP" sz="1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ja-JP" sz="14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</a:t>
              </a:r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kHz</a:t>
              </a:r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altLang="ja-JP" sz="1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ja-JP" sz="14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ja-JP" sz="1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3.9x10</a:t>
              </a:r>
              <a:r>
                <a:rPr lang="en-US" altLang="ja-JP" sz="1400" baseline="300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-5</a:t>
              </a:r>
              <a:r>
                <a:rPr lang="en-US" altLang="ja-JP" sz="1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ja-JP" sz="1400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Torr</a:t>
              </a:r>
              <a:r>
                <a:rPr lang="en-US" altLang="ja-JP" sz="1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/</a:t>
              </a:r>
              <a:r>
                <a:rPr kumimoji="1" lang="en-US" altLang="ja-JP" sz="1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kumimoji="1" lang="en-US" altLang="ja-JP" sz="14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=+0.41, -0.41T)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テキスト ボックス 53"/>
          <p:cNvSpPr txBox="1"/>
          <p:nvPr/>
        </p:nvSpPr>
        <p:spPr>
          <a:xfrm>
            <a:off x="661677" y="-1086"/>
            <a:ext cx="3554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1"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xternal </a:t>
            </a:r>
            <a:r>
              <a:rPr kumimoji="1" lang="en-US" altLang="ja-JP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1" lang="en-US" altLang="ja-JP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kumimoji="1"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dependence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19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545462"/>
              </p:ext>
            </p:extLst>
          </p:nvPr>
        </p:nvGraphicFramePr>
        <p:xfrm>
          <a:off x="428625" y="550863"/>
          <a:ext cx="8543925" cy="614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数式" r:id="rId3" imgW="5651280" imgH="4063680" progId="Equation.3">
                  <p:embed/>
                </p:oleObj>
              </mc:Choice>
              <mc:Fallback>
                <p:oleObj name="数式" r:id="rId3" imgW="5651280" imgH="4063680" progId="Equation.3">
                  <p:embed/>
                  <p:pic>
                    <p:nvPicPr>
                      <p:cNvPr id="4" name="オブジェクト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625" y="550863"/>
                        <a:ext cx="8543925" cy="6145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0" y="0"/>
            <a:ext cx="3053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0-dimensional</a:t>
            </a:r>
            <a:r>
              <a:rPr kumimoji="1"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model</a:t>
            </a:r>
            <a:endParaRPr kumimoji="1" lang="ja-JP" alt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" name="左中かっこ 1"/>
          <p:cNvSpPr/>
          <p:nvPr/>
        </p:nvSpPr>
        <p:spPr>
          <a:xfrm>
            <a:off x="215655" y="1759789"/>
            <a:ext cx="215665" cy="1889185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2232" y="1695088"/>
            <a:ext cx="2596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Equation of motion</a:t>
            </a:r>
            <a:endParaRPr kumimoji="1" lang="ja-JP" altLang="en-US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3144" y="2774830"/>
            <a:ext cx="2596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Evolution of density</a:t>
            </a:r>
            <a:endParaRPr kumimoji="1" lang="ja-JP" altLang="en-US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06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グループ化 96"/>
          <p:cNvGrpSpPr/>
          <p:nvPr/>
        </p:nvGrpSpPr>
        <p:grpSpPr>
          <a:xfrm>
            <a:off x="-12716" y="440937"/>
            <a:ext cx="3900659" cy="6100011"/>
            <a:chOff x="143246" y="37708"/>
            <a:chExt cx="5107430" cy="7408024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211673" y="373025"/>
              <a:ext cx="2672525" cy="3180954"/>
              <a:chOff x="65989" y="100873"/>
              <a:chExt cx="2672525" cy="3180954"/>
            </a:xfrm>
          </p:grpSpPr>
          <p:sp>
            <p:nvSpPr>
              <p:cNvPr id="5" name="正方形/長方形 4"/>
              <p:cNvSpPr/>
              <p:nvPr/>
            </p:nvSpPr>
            <p:spPr>
              <a:xfrm>
                <a:off x="515886" y="453242"/>
                <a:ext cx="475129" cy="24921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824250" y="453242"/>
                <a:ext cx="166765" cy="24921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1019900" y="701327"/>
                <a:ext cx="504000" cy="19800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" name="直線コネクタ 7"/>
              <p:cNvCxnSpPr/>
              <p:nvPr/>
            </p:nvCxnSpPr>
            <p:spPr>
              <a:xfrm>
                <a:off x="991016" y="442091"/>
                <a:ext cx="0" cy="248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コネクタ 8"/>
              <p:cNvCxnSpPr/>
              <p:nvPr/>
            </p:nvCxnSpPr>
            <p:spPr>
              <a:xfrm>
                <a:off x="515886" y="134995"/>
                <a:ext cx="0" cy="312868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矢印コネクタ 9"/>
              <p:cNvCxnSpPr>
                <a:stCxn id="5" idx="1"/>
              </p:cNvCxnSpPr>
              <p:nvPr/>
            </p:nvCxnSpPr>
            <p:spPr>
              <a:xfrm>
                <a:off x="515886" y="1699337"/>
                <a:ext cx="19800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テキスト ボックス 10"/>
              <p:cNvSpPr txBox="1"/>
              <p:nvPr/>
            </p:nvSpPr>
            <p:spPr>
              <a:xfrm>
                <a:off x="2085325" y="1339581"/>
                <a:ext cx="242047" cy="336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kumimoji="1" lang="ja-JP" altLang="en-US" sz="1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148941" y="247368"/>
                <a:ext cx="267341" cy="336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kumimoji="1" lang="ja-JP" altLang="en-US" sz="1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直線矢印コネクタ 12"/>
              <p:cNvCxnSpPr/>
              <p:nvPr/>
            </p:nvCxnSpPr>
            <p:spPr>
              <a:xfrm>
                <a:off x="1025690" y="2815832"/>
                <a:ext cx="504000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テキスト ボックス 13"/>
              <p:cNvSpPr txBox="1"/>
              <p:nvPr/>
            </p:nvSpPr>
            <p:spPr>
              <a:xfrm>
                <a:off x="962133" y="2945432"/>
                <a:ext cx="1776381" cy="336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2R</a:t>
                </a:r>
                <a:r>
                  <a:rPr lang="en-US" altLang="ja-JP" sz="1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Width</a:t>
                </a:r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=0.13 m</a:t>
                </a:r>
                <a:endParaRPr kumimoji="1" lang="ja-JP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 rot="16200000">
                <a:off x="918310" y="1499835"/>
                <a:ext cx="1781301" cy="36269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2Z</a:t>
                </a:r>
                <a:r>
                  <a:rPr lang="en-US" altLang="ja-JP" sz="1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limit</a:t>
                </a:r>
                <a:r>
                  <a:rPr lang="en-US" altLang="ja-JP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=0.8 m</a:t>
                </a:r>
                <a:endParaRPr kumimoji="1" lang="ja-JP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6" name="直線矢印コネクタ 15"/>
              <p:cNvCxnSpPr/>
              <p:nvPr/>
            </p:nvCxnSpPr>
            <p:spPr>
              <a:xfrm rot="16200000">
                <a:off x="666449" y="1691327"/>
                <a:ext cx="1980000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正方形/長方形 16"/>
              <p:cNvSpPr/>
              <p:nvPr/>
            </p:nvSpPr>
            <p:spPr>
              <a:xfrm>
                <a:off x="635802" y="100873"/>
                <a:ext cx="1144339" cy="336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ja-JP" sz="12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</a:t>
                </a:r>
                <a:r>
                  <a:rPr lang="en-US" altLang="ja-JP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=0.13 </a:t>
                </a:r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ja-JP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" name="直線矢印コネクタ 17"/>
              <p:cNvCxnSpPr/>
              <p:nvPr/>
            </p:nvCxnSpPr>
            <p:spPr>
              <a:xfrm rot="16200000">
                <a:off x="-212215" y="971326"/>
                <a:ext cx="14400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テキスト ボックス 18"/>
              <p:cNvSpPr txBox="1"/>
              <p:nvPr/>
            </p:nvSpPr>
            <p:spPr>
              <a:xfrm>
                <a:off x="65989" y="2123240"/>
                <a:ext cx="858468" cy="56065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ja-JP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Ohmic coil</a:t>
                </a:r>
                <a:endParaRPr kumimoji="1" lang="ja-JP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" name="グループ化 19"/>
            <p:cNvGrpSpPr/>
            <p:nvPr/>
          </p:nvGrpSpPr>
          <p:grpSpPr>
            <a:xfrm>
              <a:off x="550837" y="4298132"/>
              <a:ext cx="1308674" cy="3128683"/>
              <a:chOff x="405153" y="3499522"/>
              <a:chExt cx="1308674" cy="3128683"/>
            </a:xfrm>
          </p:grpSpPr>
          <p:grpSp>
            <p:nvGrpSpPr>
              <p:cNvPr id="21" name="グループ化 20"/>
              <p:cNvGrpSpPr/>
              <p:nvPr/>
            </p:nvGrpSpPr>
            <p:grpSpPr>
              <a:xfrm>
                <a:off x="676337" y="4139313"/>
                <a:ext cx="560294" cy="1860178"/>
                <a:chOff x="6571129" y="2438399"/>
                <a:chExt cx="582706" cy="1228166"/>
              </a:xfrm>
            </p:grpSpPr>
            <p:sp>
              <p:nvSpPr>
                <p:cNvPr id="32" name="円弧 31"/>
                <p:cNvSpPr/>
                <p:nvPr/>
              </p:nvSpPr>
              <p:spPr>
                <a:xfrm>
                  <a:off x="6571129" y="2438400"/>
                  <a:ext cx="582706" cy="1228165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円弧 32"/>
                <p:cNvSpPr/>
                <p:nvPr/>
              </p:nvSpPr>
              <p:spPr>
                <a:xfrm flipV="1">
                  <a:off x="6571129" y="2438399"/>
                  <a:ext cx="582706" cy="1228165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" name="グループ化 21"/>
              <p:cNvGrpSpPr/>
              <p:nvPr/>
            </p:nvGrpSpPr>
            <p:grpSpPr>
              <a:xfrm>
                <a:off x="405153" y="4056390"/>
                <a:ext cx="1125072" cy="2026025"/>
                <a:chOff x="6571129" y="2438399"/>
                <a:chExt cx="582706" cy="1228166"/>
              </a:xfrm>
            </p:grpSpPr>
            <p:sp>
              <p:nvSpPr>
                <p:cNvPr id="30" name="円弧 29"/>
                <p:cNvSpPr/>
                <p:nvPr/>
              </p:nvSpPr>
              <p:spPr>
                <a:xfrm>
                  <a:off x="6571129" y="2438400"/>
                  <a:ext cx="582706" cy="1228165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円弧 30"/>
                <p:cNvSpPr/>
                <p:nvPr/>
              </p:nvSpPr>
              <p:spPr>
                <a:xfrm flipV="1">
                  <a:off x="6571129" y="2438399"/>
                  <a:ext cx="582706" cy="1228165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23" name="直線矢印コネクタ 22"/>
              <p:cNvCxnSpPr/>
              <p:nvPr/>
            </p:nvCxnSpPr>
            <p:spPr>
              <a:xfrm flipV="1">
                <a:off x="1530225" y="4880254"/>
                <a:ext cx="0" cy="39428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正方形/長方形 23"/>
              <p:cNvSpPr/>
              <p:nvPr/>
            </p:nvSpPr>
            <p:spPr>
              <a:xfrm>
                <a:off x="453827" y="3817769"/>
                <a:ext cx="475129" cy="24921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正方形/長方形 24"/>
              <p:cNvSpPr/>
              <p:nvPr/>
            </p:nvSpPr>
            <p:spPr>
              <a:xfrm>
                <a:off x="762191" y="3817769"/>
                <a:ext cx="166765" cy="24921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cxnSp>
            <p:nvCxnSpPr>
              <p:cNvPr id="26" name="直線コネクタ 25"/>
              <p:cNvCxnSpPr/>
              <p:nvPr/>
            </p:nvCxnSpPr>
            <p:spPr>
              <a:xfrm>
                <a:off x="928957" y="3806618"/>
                <a:ext cx="0" cy="248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>
              <a:xfrm>
                <a:off x="453827" y="3499522"/>
                <a:ext cx="0" cy="312868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矢印コネクタ 27"/>
              <p:cNvCxnSpPr>
                <a:stCxn id="24" idx="1"/>
              </p:cNvCxnSpPr>
              <p:nvPr/>
            </p:nvCxnSpPr>
            <p:spPr>
              <a:xfrm>
                <a:off x="453827" y="5063864"/>
                <a:ext cx="12600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矢印コネクタ 28"/>
              <p:cNvCxnSpPr/>
              <p:nvPr/>
            </p:nvCxnSpPr>
            <p:spPr>
              <a:xfrm rot="16200000">
                <a:off x="-274274" y="4335853"/>
                <a:ext cx="14400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グループ化 33"/>
            <p:cNvGrpSpPr/>
            <p:nvPr/>
          </p:nvGrpSpPr>
          <p:grpSpPr>
            <a:xfrm>
              <a:off x="3050696" y="653060"/>
              <a:ext cx="2063453" cy="1599485"/>
              <a:chOff x="3154392" y="408616"/>
              <a:chExt cx="2063453" cy="1599485"/>
            </a:xfrm>
          </p:grpSpPr>
          <p:cxnSp>
            <p:nvCxnSpPr>
              <p:cNvPr id="35" name="直線矢印コネクタ 34"/>
              <p:cNvCxnSpPr/>
              <p:nvPr/>
            </p:nvCxnSpPr>
            <p:spPr>
              <a:xfrm flipV="1">
                <a:off x="3232932" y="735397"/>
                <a:ext cx="1597185" cy="98026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矢印コネクタ 35"/>
              <p:cNvCxnSpPr/>
              <p:nvPr/>
            </p:nvCxnSpPr>
            <p:spPr>
              <a:xfrm flipV="1">
                <a:off x="3240366" y="1715663"/>
                <a:ext cx="1694985" cy="743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矢印コネクタ 36"/>
              <p:cNvCxnSpPr/>
              <p:nvPr/>
            </p:nvCxnSpPr>
            <p:spPr>
              <a:xfrm flipV="1">
                <a:off x="3232932" y="729034"/>
                <a:ext cx="0" cy="98663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テキスト ボックス 37"/>
              <p:cNvSpPr txBox="1"/>
              <p:nvPr/>
            </p:nvSpPr>
            <p:spPr>
              <a:xfrm>
                <a:off x="3350908" y="1052091"/>
                <a:ext cx="550127" cy="336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ja-JP" sz="12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kumimoji="1" lang="ja-JP" altLang="en-US" sz="1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4667718" y="1314220"/>
                <a:ext cx="550127" cy="336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ja-JP" sz="12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kumimoji="1" lang="ja-JP" altLang="en-US" sz="1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3173290" y="408616"/>
                <a:ext cx="985670" cy="336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ja-JP" sz="1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ja-JP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ja-JP" sz="1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ja-JP" sz="1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ja-JP" altLang="en-US" sz="1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4215388" y="1220386"/>
                <a:ext cx="460914" cy="336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kumimoji="1" lang="en-US" altLang="ja-JP" sz="12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kumimoji="1" lang="ja-JP" altLang="en-US" sz="1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2" name="直線矢印コネクタ 41"/>
              <p:cNvCxnSpPr/>
              <p:nvPr/>
            </p:nvCxnSpPr>
            <p:spPr>
              <a:xfrm flipV="1">
                <a:off x="3240056" y="1476410"/>
                <a:ext cx="405478" cy="23338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矢印コネクタ 42"/>
              <p:cNvCxnSpPr/>
              <p:nvPr/>
            </p:nvCxnSpPr>
            <p:spPr>
              <a:xfrm flipV="1">
                <a:off x="3347402" y="952833"/>
                <a:ext cx="1597185" cy="98026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/>
              <p:cNvCxnSpPr/>
              <p:nvPr/>
            </p:nvCxnSpPr>
            <p:spPr>
              <a:xfrm>
                <a:off x="4769035" y="665282"/>
                <a:ext cx="250723" cy="39588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>
                <a:off x="3154392" y="1612219"/>
                <a:ext cx="250723" cy="39588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直線矢印コネクタ 45"/>
            <p:cNvCxnSpPr/>
            <p:nvPr/>
          </p:nvCxnSpPr>
          <p:spPr>
            <a:xfrm>
              <a:off x="661570" y="871259"/>
              <a:ext cx="475129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/>
            <p:cNvSpPr txBox="1"/>
            <p:nvPr/>
          </p:nvSpPr>
          <p:spPr>
            <a:xfrm>
              <a:off x="354406" y="1767034"/>
              <a:ext cx="225173" cy="336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200536" y="37708"/>
              <a:ext cx="621764" cy="373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2849996" y="37708"/>
              <a:ext cx="621764" cy="373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143246" y="3711391"/>
              <a:ext cx="621764" cy="373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(c)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1" name="直線矢印コネクタ 50"/>
            <p:cNvCxnSpPr/>
            <p:nvPr/>
          </p:nvCxnSpPr>
          <p:spPr>
            <a:xfrm flipV="1">
              <a:off x="2957686" y="5672622"/>
              <a:ext cx="0" cy="39428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/>
            <p:cNvCxnSpPr/>
            <p:nvPr/>
          </p:nvCxnSpPr>
          <p:spPr>
            <a:xfrm flipV="1">
              <a:off x="3206356" y="5660611"/>
              <a:ext cx="0" cy="39428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正方形/長方形 52"/>
            <p:cNvSpPr/>
            <p:nvPr/>
          </p:nvSpPr>
          <p:spPr>
            <a:xfrm>
              <a:off x="2264391" y="4621501"/>
              <a:ext cx="475129" cy="24921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2572755" y="4621501"/>
              <a:ext cx="166765" cy="24921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cxnSp>
          <p:nvCxnSpPr>
            <p:cNvPr id="55" name="直線コネクタ 54"/>
            <p:cNvCxnSpPr/>
            <p:nvPr/>
          </p:nvCxnSpPr>
          <p:spPr>
            <a:xfrm>
              <a:off x="2739521" y="4610350"/>
              <a:ext cx="0" cy="248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>
              <a:off x="2264391" y="4303254"/>
              <a:ext cx="0" cy="3128683"/>
            </a:xfrm>
            <a:prstGeom prst="line">
              <a:avLst/>
            </a:prstGeom>
            <a:ln w="190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/>
            <p:cNvCxnSpPr>
              <a:stCxn id="53" idx="1"/>
            </p:cNvCxnSpPr>
            <p:nvPr/>
          </p:nvCxnSpPr>
          <p:spPr>
            <a:xfrm>
              <a:off x="2264391" y="5867596"/>
              <a:ext cx="126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矢印コネクタ 57"/>
            <p:cNvCxnSpPr/>
            <p:nvPr/>
          </p:nvCxnSpPr>
          <p:spPr>
            <a:xfrm rot="16200000">
              <a:off x="1536290" y="5139585"/>
              <a:ext cx="144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テキスト ボックス 58"/>
            <p:cNvSpPr txBox="1"/>
            <p:nvPr/>
          </p:nvSpPr>
          <p:spPr>
            <a:xfrm>
              <a:off x="1805111" y="3711391"/>
              <a:ext cx="621764" cy="373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(d)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3990676" y="4635296"/>
              <a:ext cx="475129" cy="24921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4299040" y="4635296"/>
              <a:ext cx="166765" cy="24921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4494690" y="4883381"/>
              <a:ext cx="504000" cy="1980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3" name="直線コネクタ 62"/>
            <p:cNvCxnSpPr/>
            <p:nvPr/>
          </p:nvCxnSpPr>
          <p:spPr>
            <a:xfrm>
              <a:off x="4465806" y="4624145"/>
              <a:ext cx="0" cy="248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>
              <a:off x="3990676" y="4317049"/>
              <a:ext cx="0" cy="3128683"/>
            </a:xfrm>
            <a:prstGeom prst="line">
              <a:avLst/>
            </a:prstGeom>
            <a:ln w="190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矢印コネクタ 64"/>
            <p:cNvCxnSpPr>
              <a:stCxn id="60" idx="1"/>
            </p:cNvCxnSpPr>
            <p:nvPr/>
          </p:nvCxnSpPr>
          <p:spPr>
            <a:xfrm>
              <a:off x="3990676" y="5881391"/>
              <a:ext cx="126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矢印コネクタ 65"/>
            <p:cNvCxnSpPr/>
            <p:nvPr/>
          </p:nvCxnSpPr>
          <p:spPr>
            <a:xfrm rot="16200000">
              <a:off x="3262575" y="5153380"/>
              <a:ext cx="144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矢印コネクタ 66"/>
            <p:cNvCxnSpPr/>
            <p:nvPr/>
          </p:nvCxnSpPr>
          <p:spPr>
            <a:xfrm flipV="1">
              <a:off x="4586971" y="5296670"/>
              <a:ext cx="0" cy="1080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矢印コネクタ 67"/>
            <p:cNvCxnSpPr/>
            <p:nvPr/>
          </p:nvCxnSpPr>
          <p:spPr>
            <a:xfrm flipV="1">
              <a:off x="4889854" y="5656670"/>
              <a:ext cx="0" cy="360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グループ化 68"/>
            <p:cNvGrpSpPr/>
            <p:nvPr/>
          </p:nvGrpSpPr>
          <p:grpSpPr>
            <a:xfrm rot="2700000">
              <a:off x="4657507" y="5790572"/>
              <a:ext cx="188646" cy="187200"/>
              <a:chOff x="5284529" y="4129358"/>
              <a:chExt cx="188646" cy="201574"/>
            </a:xfrm>
          </p:grpSpPr>
          <p:sp>
            <p:nvSpPr>
              <p:cNvPr id="70" name="楕円 69"/>
              <p:cNvSpPr/>
              <p:nvPr/>
            </p:nvSpPr>
            <p:spPr>
              <a:xfrm>
                <a:off x="5284529" y="4129358"/>
                <a:ext cx="188646" cy="201574"/>
              </a:xfrm>
              <a:prstGeom prst="ellipse">
                <a:avLst/>
              </a:prstGeom>
              <a:noFill/>
              <a:ln w="19050">
                <a:solidFill>
                  <a:srgbClr val="00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cxnSp>
            <p:nvCxnSpPr>
              <p:cNvPr id="71" name="直線コネクタ 70"/>
              <p:cNvCxnSpPr/>
              <p:nvPr/>
            </p:nvCxnSpPr>
            <p:spPr>
              <a:xfrm>
                <a:off x="5284529" y="4230145"/>
                <a:ext cx="188646" cy="0"/>
              </a:xfrm>
              <a:prstGeom prst="line">
                <a:avLst/>
              </a:prstGeom>
              <a:ln w="19050">
                <a:solidFill>
                  <a:srgbClr val="00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/>
              <p:cNvCxnSpPr/>
              <p:nvPr/>
            </p:nvCxnSpPr>
            <p:spPr>
              <a:xfrm rot="16200000">
                <a:off x="5284529" y="4230146"/>
                <a:ext cx="188646" cy="0"/>
              </a:xfrm>
              <a:prstGeom prst="line">
                <a:avLst/>
              </a:prstGeom>
              <a:ln w="19050">
                <a:solidFill>
                  <a:srgbClr val="00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グループ化 72"/>
            <p:cNvGrpSpPr/>
            <p:nvPr/>
          </p:nvGrpSpPr>
          <p:grpSpPr>
            <a:xfrm rot="2700000">
              <a:off x="4657507" y="6281532"/>
              <a:ext cx="188646" cy="187200"/>
              <a:chOff x="5284529" y="4129358"/>
              <a:chExt cx="188646" cy="201574"/>
            </a:xfrm>
          </p:grpSpPr>
          <p:sp>
            <p:nvSpPr>
              <p:cNvPr id="74" name="楕円 73"/>
              <p:cNvSpPr/>
              <p:nvPr/>
            </p:nvSpPr>
            <p:spPr>
              <a:xfrm>
                <a:off x="5284529" y="4129358"/>
                <a:ext cx="188646" cy="201574"/>
              </a:xfrm>
              <a:prstGeom prst="ellipse">
                <a:avLst/>
              </a:prstGeom>
              <a:noFill/>
              <a:ln w="19050">
                <a:solidFill>
                  <a:srgbClr val="00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cxnSp>
            <p:nvCxnSpPr>
              <p:cNvPr id="75" name="直線コネクタ 74"/>
              <p:cNvCxnSpPr/>
              <p:nvPr/>
            </p:nvCxnSpPr>
            <p:spPr>
              <a:xfrm>
                <a:off x="5284529" y="4230145"/>
                <a:ext cx="188646" cy="0"/>
              </a:xfrm>
              <a:prstGeom prst="line">
                <a:avLst/>
              </a:prstGeom>
              <a:ln w="19050">
                <a:solidFill>
                  <a:srgbClr val="00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/>
              <p:cNvCxnSpPr/>
              <p:nvPr/>
            </p:nvCxnSpPr>
            <p:spPr>
              <a:xfrm rot="16200000">
                <a:off x="5284529" y="4230146"/>
                <a:ext cx="188646" cy="0"/>
              </a:xfrm>
              <a:prstGeom prst="line">
                <a:avLst/>
              </a:prstGeom>
              <a:ln w="19050">
                <a:solidFill>
                  <a:srgbClr val="00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グループ化 76"/>
            <p:cNvGrpSpPr/>
            <p:nvPr/>
          </p:nvGrpSpPr>
          <p:grpSpPr>
            <a:xfrm rot="2700000">
              <a:off x="4657507" y="5295294"/>
              <a:ext cx="188646" cy="187200"/>
              <a:chOff x="5284529" y="4129358"/>
              <a:chExt cx="188646" cy="201574"/>
            </a:xfrm>
          </p:grpSpPr>
          <p:sp>
            <p:nvSpPr>
              <p:cNvPr id="78" name="楕円 77"/>
              <p:cNvSpPr/>
              <p:nvPr/>
            </p:nvSpPr>
            <p:spPr>
              <a:xfrm>
                <a:off x="5284529" y="4129358"/>
                <a:ext cx="188646" cy="201574"/>
              </a:xfrm>
              <a:prstGeom prst="ellipse">
                <a:avLst/>
              </a:prstGeom>
              <a:noFill/>
              <a:ln w="19050">
                <a:solidFill>
                  <a:srgbClr val="00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cxnSp>
            <p:nvCxnSpPr>
              <p:cNvPr id="79" name="直線コネクタ 78"/>
              <p:cNvCxnSpPr/>
              <p:nvPr/>
            </p:nvCxnSpPr>
            <p:spPr>
              <a:xfrm>
                <a:off x="5284529" y="4230145"/>
                <a:ext cx="188646" cy="0"/>
              </a:xfrm>
              <a:prstGeom prst="line">
                <a:avLst/>
              </a:prstGeom>
              <a:ln w="19050">
                <a:solidFill>
                  <a:srgbClr val="00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コネクタ 79"/>
              <p:cNvCxnSpPr/>
              <p:nvPr/>
            </p:nvCxnSpPr>
            <p:spPr>
              <a:xfrm rot="16200000">
                <a:off x="5284529" y="4230146"/>
                <a:ext cx="188646" cy="0"/>
              </a:xfrm>
              <a:prstGeom prst="line">
                <a:avLst/>
              </a:prstGeom>
              <a:ln w="19050">
                <a:solidFill>
                  <a:srgbClr val="00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テキスト ボックス 80"/>
            <p:cNvSpPr txBox="1"/>
            <p:nvPr/>
          </p:nvSpPr>
          <p:spPr>
            <a:xfrm>
              <a:off x="4520371" y="4890578"/>
              <a:ext cx="411719" cy="336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kumimoji="1" lang="en-US" altLang="ja-JP" sz="1200" b="1" baseline="-25000" dirty="0" err="1" smtClean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kumimoji="1" lang="ja-JP" altLang="en-US" sz="1200" b="1" baseline="-25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3556961" y="3711391"/>
              <a:ext cx="621764" cy="373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(e)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628135" y="95618"/>
              <a:ext cx="1543474" cy="336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Plasma region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2183033" y="3728247"/>
              <a:ext cx="1420255" cy="560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Error field by TF coil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3891227" y="3728247"/>
              <a:ext cx="1222922" cy="560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Self field by </a:t>
              </a:r>
              <a:r>
                <a:rPr kumimoji="1" lang="en-US" altLang="ja-JP" sz="12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kumimoji="1" lang="en-US" altLang="ja-JP" sz="12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kumimoji="1" lang="ja-JP" altLang="en-US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451751" y="3728247"/>
              <a:ext cx="1420255" cy="560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Leak field by Ohmic coil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3301419" y="95618"/>
              <a:ext cx="1543474" cy="336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Field line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1045576" y="5876808"/>
              <a:ext cx="630334" cy="485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ja-JP" sz="1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ZOH</a:t>
              </a:r>
              <a:endParaRPr lang="ja-JP" altLang="en-US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テキスト ボックス 88"/>
            <p:cNvSpPr txBox="1"/>
            <p:nvPr/>
          </p:nvSpPr>
          <p:spPr>
            <a:xfrm>
              <a:off x="2734765" y="5998548"/>
              <a:ext cx="630334" cy="336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ja-JP" sz="1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ZTF</a:t>
              </a:r>
              <a:endParaRPr lang="ja-JP" altLang="en-US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4572605" y="5976947"/>
              <a:ext cx="630334" cy="336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ja-JP" sz="1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ZP</a:t>
              </a:r>
              <a:endParaRPr lang="ja-JP" altLang="en-US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1" name="グループ化 90"/>
            <p:cNvGrpSpPr/>
            <p:nvPr/>
          </p:nvGrpSpPr>
          <p:grpSpPr>
            <a:xfrm>
              <a:off x="2819144" y="4709438"/>
              <a:ext cx="158399" cy="2308251"/>
              <a:chOff x="2843708" y="4883381"/>
              <a:chExt cx="113976" cy="1958147"/>
            </a:xfrm>
          </p:grpSpPr>
          <p:sp>
            <p:nvSpPr>
              <p:cNvPr id="92" name="フリーフォーム 91"/>
              <p:cNvSpPr/>
              <p:nvPr/>
            </p:nvSpPr>
            <p:spPr>
              <a:xfrm>
                <a:off x="2843708" y="4883381"/>
                <a:ext cx="113976" cy="973722"/>
              </a:xfrm>
              <a:custGeom>
                <a:avLst/>
                <a:gdLst>
                  <a:gd name="connsiteX0" fmla="*/ 0 w 238897"/>
                  <a:gd name="connsiteY0" fmla="*/ 0 h 1120346"/>
                  <a:gd name="connsiteX1" fmla="*/ 148281 w 238897"/>
                  <a:gd name="connsiteY1" fmla="*/ 140043 h 1120346"/>
                  <a:gd name="connsiteX2" fmla="*/ 222422 w 238897"/>
                  <a:gd name="connsiteY2" fmla="*/ 370702 h 1120346"/>
                  <a:gd name="connsiteX3" fmla="*/ 238897 w 238897"/>
                  <a:gd name="connsiteY3" fmla="*/ 1120346 h 112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897" h="1120346">
                    <a:moveTo>
                      <a:pt x="0" y="0"/>
                    </a:moveTo>
                    <a:cubicBezTo>
                      <a:pt x="55605" y="39129"/>
                      <a:pt x="111211" y="78259"/>
                      <a:pt x="148281" y="140043"/>
                    </a:cubicBezTo>
                    <a:cubicBezTo>
                      <a:pt x="185351" y="201827"/>
                      <a:pt x="207319" y="207318"/>
                      <a:pt x="222422" y="370702"/>
                    </a:cubicBezTo>
                    <a:cubicBezTo>
                      <a:pt x="237525" y="534086"/>
                      <a:pt x="238211" y="827216"/>
                      <a:pt x="238897" y="112034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  <p:sp>
            <p:nvSpPr>
              <p:cNvPr id="93" name="フリーフォーム 92"/>
              <p:cNvSpPr/>
              <p:nvPr/>
            </p:nvSpPr>
            <p:spPr>
              <a:xfrm flipV="1">
                <a:off x="2843708" y="5867806"/>
                <a:ext cx="113976" cy="973722"/>
              </a:xfrm>
              <a:custGeom>
                <a:avLst/>
                <a:gdLst>
                  <a:gd name="connsiteX0" fmla="*/ 0 w 238897"/>
                  <a:gd name="connsiteY0" fmla="*/ 0 h 1120346"/>
                  <a:gd name="connsiteX1" fmla="*/ 148281 w 238897"/>
                  <a:gd name="connsiteY1" fmla="*/ 140043 h 1120346"/>
                  <a:gd name="connsiteX2" fmla="*/ 222422 w 238897"/>
                  <a:gd name="connsiteY2" fmla="*/ 370702 h 1120346"/>
                  <a:gd name="connsiteX3" fmla="*/ 238897 w 238897"/>
                  <a:gd name="connsiteY3" fmla="*/ 1120346 h 112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897" h="1120346">
                    <a:moveTo>
                      <a:pt x="0" y="0"/>
                    </a:moveTo>
                    <a:cubicBezTo>
                      <a:pt x="55605" y="39129"/>
                      <a:pt x="111211" y="78259"/>
                      <a:pt x="148281" y="140043"/>
                    </a:cubicBezTo>
                    <a:cubicBezTo>
                      <a:pt x="185351" y="201827"/>
                      <a:pt x="207319" y="207318"/>
                      <a:pt x="222422" y="370702"/>
                    </a:cubicBezTo>
                    <a:cubicBezTo>
                      <a:pt x="237525" y="534086"/>
                      <a:pt x="238211" y="827216"/>
                      <a:pt x="238897" y="112034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</p:grpSp>
        <p:grpSp>
          <p:nvGrpSpPr>
            <p:cNvPr id="94" name="グループ化 93"/>
            <p:cNvGrpSpPr/>
            <p:nvPr/>
          </p:nvGrpSpPr>
          <p:grpSpPr>
            <a:xfrm flipH="1">
              <a:off x="3208799" y="4713554"/>
              <a:ext cx="52951" cy="2308251"/>
              <a:chOff x="2843708" y="4883381"/>
              <a:chExt cx="113976" cy="1958147"/>
            </a:xfrm>
          </p:grpSpPr>
          <p:sp>
            <p:nvSpPr>
              <p:cNvPr id="95" name="フリーフォーム 94"/>
              <p:cNvSpPr/>
              <p:nvPr/>
            </p:nvSpPr>
            <p:spPr>
              <a:xfrm>
                <a:off x="2843708" y="4883381"/>
                <a:ext cx="113976" cy="973722"/>
              </a:xfrm>
              <a:custGeom>
                <a:avLst/>
                <a:gdLst>
                  <a:gd name="connsiteX0" fmla="*/ 0 w 238897"/>
                  <a:gd name="connsiteY0" fmla="*/ 0 h 1120346"/>
                  <a:gd name="connsiteX1" fmla="*/ 148281 w 238897"/>
                  <a:gd name="connsiteY1" fmla="*/ 140043 h 1120346"/>
                  <a:gd name="connsiteX2" fmla="*/ 222422 w 238897"/>
                  <a:gd name="connsiteY2" fmla="*/ 370702 h 1120346"/>
                  <a:gd name="connsiteX3" fmla="*/ 238897 w 238897"/>
                  <a:gd name="connsiteY3" fmla="*/ 1120346 h 112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897" h="1120346">
                    <a:moveTo>
                      <a:pt x="0" y="0"/>
                    </a:moveTo>
                    <a:cubicBezTo>
                      <a:pt x="55605" y="39129"/>
                      <a:pt x="111211" y="78259"/>
                      <a:pt x="148281" y="140043"/>
                    </a:cubicBezTo>
                    <a:cubicBezTo>
                      <a:pt x="185351" y="201827"/>
                      <a:pt x="207319" y="207318"/>
                      <a:pt x="222422" y="370702"/>
                    </a:cubicBezTo>
                    <a:cubicBezTo>
                      <a:pt x="237525" y="534086"/>
                      <a:pt x="238211" y="827216"/>
                      <a:pt x="238897" y="112034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  <p:sp>
            <p:nvSpPr>
              <p:cNvPr id="96" name="フリーフォーム 95"/>
              <p:cNvSpPr/>
              <p:nvPr/>
            </p:nvSpPr>
            <p:spPr>
              <a:xfrm flipV="1">
                <a:off x="2843708" y="5867806"/>
                <a:ext cx="113976" cy="973722"/>
              </a:xfrm>
              <a:custGeom>
                <a:avLst/>
                <a:gdLst>
                  <a:gd name="connsiteX0" fmla="*/ 0 w 238897"/>
                  <a:gd name="connsiteY0" fmla="*/ 0 h 1120346"/>
                  <a:gd name="connsiteX1" fmla="*/ 148281 w 238897"/>
                  <a:gd name="connsiteY1" fmla="*/ 140043 h 1120346"/>
                  <a:gd name="connsiteX2" fmla="*/ 222422 w 238897"/>
                  <a:gd name="connsiteY2" fmla="*/ 370702 h 1120346"/>
                  <a:gd name="connsiteX3" fmla="*/ 238897 w 238897"/>
                  <a:gd name="connsiteY3" fmla="*/ 1120346 h 112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897" h="1120346">
                    <a:moveTo>
                      <a:pt x="0" y="0"/>
                    </a:moveTo>
                    <a:cubicBezTo>
                      <a:pt x="55605" y="39129"/>
                      <a:pt x="111211" y="78259"/>
                      <a:pt x="148281" y="140043"/>
                    </a:cubicBezTo>
                    <a:cubicBezTo>
                      <a:pt x="185351" y="201827"/>
                      <a:pt x="207319" y="207318"/>
                      <a:pt x="222422" y="370702"/>
                    </a:cubicBezTo>
                    <a:cubicBezTo>
                      <a:pt x="237525" y="534086"/>
                      <a:pt x="238211" y="827216"/>
                      <a:pt x="238897" y="112034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</p:grpSp>
      </p:grpSp>
      <p:grpSp>
        <p:nvGrpSpPr>
          <p:cNvPr id="98" name="グループ化 97"/>
          <p:cNvGrpSpPr/>
          <p:nvPr/>
        </p:nvGrpSpPr>
        <p:grpSpPr>
          <a:xfrm>
            <a:off x="3901847" y="2807152"/>
            <a:ext cx="5171736" cy="3652156"/>
            <a:chOff x="187450" y="1188000"/>
            <a:chExt cx="6881745" cy="4561006"/>
          </a:xfrm>
        </p:grpSpPr>
        <p:pic>
          <p:nvPicPr>
            <p:cNvPr id="99" name="図 98"/>
            <p:cNvPicPr>
              <a:picLocks noChangeAspect="1"/>
            </p:cNvPicPr>
            <p:nvPr/>
          </p:nvPicPr>
          <p:blipFill rotWithShape="1">
            <a:blip r:embed="rId2"/>
            <a:srcRect l="2079" t="2664" r="647" b="5242"/>
            <a:stretch/>
          </p:blipFill>
          <p:spPr>
            <a:xfrm>
              <a:off x="756000" y="1188000"/>
              <a:ext cx="6084000" cy="4032000"/>
            </a:xfrm>
            <a:prstGeom prst="rect">
              <a:avLst/>
            </a:prstGeom>
          </p:spPr>
        </p:pic>
        <p:sp>
          <p:nvSpPr>
            <p:cNvPr id="100" name="テキスト ボックス 99"/>
            <p:cNvSpPr txBox="1"/>
            <p:nvPr/>
          </p:nvSpPr>
          <p:spPr>
            <a:xfrm rot="16200000">
              <a:off x="-61413" y="2977593"/>
              <a:ext cx="907268" cy="409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Z</a:t>
              </a:r>
              <a:r>
                <a:rPr kumimoji="1" lang="en-US" altLang="ja-JP" sz="1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 [mm]</a:t>
              </a:r>
              <a:endParaRPr kumimoji="1" lang="ja-JP" altLang="en-US" sz="14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grpSp>
          <p:nvGrpSpPr>
            <p:cNvPr id="101" name="グループ化 100"/>
            <p:cNvGrpSpPr/>
            <p:nvPr/>
          </p:nvGrpSpPr>
          <p:grpSpPr>
            <a:xfrm>
              <a:off x="655090" y="5164583"/>
              <a:ext cx="1883300" cy="584423"/>
              <a:chOff x="655090" y="5210763"/>
              <a:chExt cx="1883300" cy="584423"/>
            </a:xfrm>
          </p:grpSpPr>
          <p:sp>
            <p:nvSpPr>
              <p:cNvPr id="120" name="テキスト ボックス 119"/>
              <p:cNvSpPr txBox="1"/>
              <p:nvPr/>
            </p:nvSpPr>
            <p:spPr>
              <a:xfrm>
                <a:off x="655090" y="5210763"/>
                <a:ext cx="193964" cy="38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0</a:t>
                </a:r>
                <a:endParaRPr kumimoji="1" lang="ja-JP" altLang="en-US" sz="1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21" name="テキスト ボックス 120"/>
              <p:cNvSpPr txBox="1"/>
              <p:nvPr/>
            </p:nvSpPr>
            <p:spPr>
              <a:xfrm>
                <a:off x="1246196" y="5410818"/>
                <a:ext cx="979486" cy="384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i="1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R</a:t>
                </a:r>
                <a:r>
                  <a:rPr kumimoji="1" lang="en-US" altLang="ja-JP" sz="14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 [mm]</a:t>
                </a:r>
                <a:endParaRPr kumimoji="1" lang="ja-JP" altLang="en-US" sz="1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22" name="テキスト ボックス 121"/>
              <p:cNvSpPr txBox="1"/>
              <p:nvPr/>
            </p:nvSpPr>
            <p:spPr>
              <a:xfrm>
                <a:off x="971382" y="5210763"/>
                <a:ext cx="549631" cy="38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0.2</a:t>
                </a:r>
                <a:endParaRPr kumimoji="1" lang="ja-JP" altLang="en-US" sz="1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23" name="テキスト ボックス 122"/>
              <p:cNvSpPr txBox="1"/>
              <p:nvPr/>
            </p:nvSpPr>
            <p:spPr>
              <a:xfrm>
                <a:off x="1440141" y="5210763"/>
                <a:ext cx="583305" cy="38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0.4</a:t>
                </a:r>
                <a:endParaRPr kumimoji="1" lang="ja-JP" altLang="en-US" sz="1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24" name="テキスト ボックス 123"/>
              <p:cNvSpPr txBox="1"/>
              <p:nvPr/>
            </p:nvSpPr>
            <p:spPr>
              <a:xfrm>
                <a:off x="1988759" y="5210763"/>
                <a:ext cx="549631" cy="38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0.6</a:t>
                </a:r>
                <a:endParaRPr kumimoji="1" lang="ja-JP" altLang="en-US" sz="1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  <p:grpSp>
          <p:nvGrpSpPr>
            <p:cNvPr id="102" name="グループ化 101"/>
            <p:cNvGrpSpPr/>
            <p:nvPr/>
          </p:nvGrpSpPr>
          <p:grpSpPr>
            <a:xfrm>
              <a:off x="2748639" y="5164583"/>
              <a:ext cx="1883300" cy="584423"/>
              <a:chOff x="655090" y="5210763"/>
              <a:chExt cx="1883300" cy="584423"/>
            </a:xfrm>
          </p:grpSpPr>
          <p:sp>
            <p:nvSpPr>
              <p:cNvPr id="115" name="テキスト ボックス 114"/>
              <p:cNvSpPr txBox="1"/>
              <p:nvPr/>
            </p:nvSpPr>
            <p:spPr>
              <a:xfrm>
                <a:off x="655090" y="5210763"/>
                <a:ext cx="193964" cy="38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0</a:t>
                </a:r>
                <a:endParaRPr kumimoji="1" lang="ja-JP" altLang="en-US" sz="1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16" name="テキスト ボックス 115"/>
              <p:cNvSpPr txBox="1"/>
              <p:nvPr/>
            </p:nvSpPr>
            <p:spPr>
              <a:xfrm>
                <a:off x="1246196" y="5410818"/>
                <a:ext cx="979486" cy="384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i="1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R</a:t>
                </a:r>
                <a:r>
                  <a:rPr kumimoji="1" lang="en-US" altLang="ja-JP" sz="14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 [mm]</a:t>
                </a:r>
                <a:endParaRPr kumimoji="1" lang="ja-JP" altLang="en-US" sz="1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17" name="テキスト ボックス 116"/>
              <p:cNvSpPr txBox="1"/>
              <p:nvPr/>
            </p:nvSpPr>
            <p:spPr>
              <a:xfrm>
                <a:off x="971382" y="5210763"/>
                <a:ext cx="549631" cy="38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0.2</a:t>
                </a:r>
                <a:endParaRPr kumimoji="1" lang="ja-JP" altLang="en-US" sz="1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18" name="テキスト ボックス 117"/>
              <p:cNvSpPr txBox="1"/>
              <p:nvPr/>
            </p:nvSpPr>
            <p:spPr>
              <a:xfrm>
                <a:off x="1440141" y="5210763"/>
                <a:ext cx="583305" cy="38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0.4</a:t>
                </a:r>
                <a:endParaRPr kumimoji="1" lang="ja-JP" altLang="en-US" sz="1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19" name="テキスト ボックス 118"/>
              <p:cNvSpPr txBox="1"/>
              <p:nvPr/>
            </p:nvSpPr>
            <p:spPr>
              <a:xfrm>
                <a:off x="1988759" y="5210763"/>
                <a:ext cx="549631" cy="38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0.6</a:t>
                </a:r>
                <a:endParaRPr kumimoji="1" lang="ja-JP" altLang="en-US" sz="1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  <p:grpSp>
          <p:nvGrpSpPr>
            <p:cNvPr id="103" name="グループ化 102"/>
            <p:cNvGrpSpPr/>
            <p:nvPr/>
          </p:nvGrpSpPr>
          <p:grpSpPr>
            <a:xfrm>
              <a:off x="4823716" y="5164583"/>
              <a:ext cx="1883300" cy="584423"/>
              <a:chOff x="655090" y="5210763"/>
              <a:chExt cx="1883300" cy="584423"/>
            </a:xfrm>
          </p:grpSpPr>
          <p:sp>
            <p:nvSpPr>
              <p:cNvPr id="110" name="テキスト ボックス 109"/>
              <p:cNvSpPr txBox="1"/>
              <p:nvPr/>
            </p:nvSpPr>
            <p:spPr>
              <a:xfrm>
                <a:off x="655090" y="5210763"/>
                <a:ext cx="193964" cy="38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0</a:t>
                </a:r>
                <a:endParaRPr kumimoji="1" lang="ja-JP" altLang="en-US" sz="1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11" name="テキスト ボックス 110"/>
              <p:cNvSpPr txBox="1"/>
              <p:nvPr/>
            </p:nvSpPr>
            <p:spPr>
              <a:xfrm>
                <a:off x="1246196" y="5410818"/>
                <a:ext cx="979486" cy="384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i="1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R</a:t>
                </a:r>
                <a:r>
                  <a:rPr kumimoji="1" lang="en-US" altLang="ja-JP" sz="14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 [mm]</a:t>
                </a:r>
                <a:endParaRPr kumimoji="1" lang="ja-JP" altLang="en-US" sz="1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12" name="テキスト ボックス 111"/>
              <p:cNvSpPr txBox="1"/>
              <p:nvPr/>
            </p:nvSpPr>
            <p:spPr>
              <a:xfrm>
                <a:off x="971382" y="5210763"/>
                <a:ext cx="549631" cy="38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0.2</a:t>
                </a:r>
                <a:endParaRPr kumimoji="1" lang="ja-JP" altLang="en-US" sz="1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13" name="テキスト ボックス 112"/>
              <p:cNvSpPr txBox="1"/>
              <p:nvPr/>
            </p:nvSpPr>
            <p:spPr>
              <a:xfrm>
                <a:off x="1440141" y="5210763"/>
                <a:ext cx="583305" cy="38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0.4</a:t>
                </a:r>
                <a:endParaRPr kumimoji="1" lang="ja-JP" altLang="en-US" sz="1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14" name="テキスト ボックス 113"/>
              <p:cNvSpPr txBox="1"/>
              <p:nvPr/>
            </p:nvSpPr>
            <p:spPr>
              <a:xfrm>
                <a:off x="1988759" y="5210763"/>
                <a:ext cx="549631" cy="38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0.6</a:t>
                </a:r>
                <a:endParaRPr kumimoji="1" lang="ja-JP" altLang="en-US" sz="1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  <p:sp>
          <p:nvSpPr>
            <p:cNvPr id="104" name="テキスト ボックス 103"/>
            <p:cNvSpPr txBox="1"/>
            <p:nvPr/>
          </p:nvSpPr>
          <p:spPr>
            <a:xfrm>
              <a:off x="489663" y="2990335"/>
              <a:ext cx="193964" cy="384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0</a:t>
              </a:r>
              <a:endParaRPr kumimoji="1" lang="ja-JP" altLang="en-US" sz="14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244827" y="4180049"/>
              <a:ext cx="549631" cy="653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-0.5</a:t>
              </a:r>
              <a:endParaRPr kumimoji="1" lang="ja-JP" altLang="en-US" sz="14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211154" y="1815348"/>
              <a:ext cx="583306" cy="384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0.5</a:t>
              </a:r>
              <a:endParaRPr kumimoji="1" lang="ja-JP" altLang="en-US" sz="14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2115549" y="1234184"/>
              <a:ext cx="550749" cy="4228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(c)</a:t>
              </a:r>
              <a:endParaRPr kumimoji="1" lang="ja-JP" altLang="en-US" sz="16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8" name="テキスト ボックス 107"/>
            <p:cNvSpPr txBox="1"/>
            <p:nvPr/>
          </p:nvSpPr>
          <p:spPr>
            <a:xfrm>
              <a:off x="4196734" y="1234184"/>
              <a:ext cx="565679" cy="4228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(d)</a:t>
              </a:r>
              <a:endParaRPr kumimoji="1" lang="ja-JP" altLang="en-US" sz="16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9" name="テキスト ボックス 108"/>
            <p:cNvSpPr txBox="1"/>
            <p:nvPr/>
          </p:nvSpPr>
          <p:spPr>
            <a:xfrm>
              <a:off x="6292346" y="1234184"/>
              <a:ext cx="776849" cy="4228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(VF)</a:t>
              </a:r>
              <a:endParaRPr kumimoji="1" lang="ja-JP" altLang="en-US" sz="16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sp>
        <p:nvSpPr>
          <p:cNvPr id="125" name="テキスト ボックス 124"/>
          <p:cNvSpPr txBox="1"/>
          <p:nvPr/>
        </p:nvSpPr>
        <p:spPr>
          <a:xfrm>
            <a:off x="3844388" y="126376"/>
            <a:ext cx="4255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Magnetic configuration in the AC Ohmic coil operation</a:t>
            </a:r>
            <a:endParaRPr kumimoji="1" lang="ja-JP" alt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27" name="直線矢印コネクタ 126"/>
          <p:cNvCxnSpPr/>
          <p:nvPr/>
        </p:nvCxnSpPr>
        <p:spPr>
          <a:xfrm>
            <a:off x="4274732" y="2251250"/>
            <a:ext cx="166167" cy="5407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テキスト ボックス 128"/>
          <p:cNvSpPr txBox="1"/>
          <p:nvPr/>
        </p:nvSpPr>
        <p:spPr>
          <a:xfrm>
            <a:off x="2948734" y="2023101"/>
            <a:ext cx="136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>
                <a:latin typeface="Times" panose="02020603050405020304" pitchFamily="18" charset="0"/>
                <a:cs typeface="Times" panose="02020603050405020304" pitchFamily="18" charset="0"/>
              </a:rPr>
              <a:t>Ohmic coil</a:t>
            </a:r>
            <a:endParaRPr kumimoji="1" lang="ja-JP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4674631" y="1922984"/>
            <a:ext cx="221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" panose="02020603050405020304" pitchFamily="18" charset="0"/>
                <a:cs typeface="Times" panose="02020603050405020304" pitchFamily="18" charset="0"/>
              </a:rPr>
              <a:t>Thin INCONEL wall</a:t>
            </a:r>
            <a:endParaRPr kumimoji="1" lang="ja-JP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4856428" y="2336666"/>
            <a:ext cx="167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" panose="02020603050405020304" pitchFamily="18" charset="0"/>
                <a:cs typeface="Times" panose="02020603050405020304" pitchFamily="18" charset="0"/>
              </a:rPr>
              <a:t>Thick SUS wall</a:t>
            </a:r>
            <a:endParaRPr kumimoji="1" lang="ja-JP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32" name="直線矢印コネクタ 131"/>
          <p:cNvCxnSpPr/>
          <p:nvPr/>
        </p:nvCxnSpPr>
        <p:spPr>
          <a:xfrm flipH="1">
            <a:off x="4521031" y="2307482"/>
            <a:ext cx="344499" cy="4845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矢印コネクタ 134"/>
          <p:cNvCxnSpPr/>
          <p:nvPr/>
        </p:nvCxnSpPr>
        <p:spPr>
          <a:xfrm flipH="1">
            <a:off x="5245570" y="2683942"/>
            <a:ext cx="188040" cy="43374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テキスト ボックス 136"/>
          <p:cNvSpPr txBox="1"/>
          <p:nvPr/>
        </p:nvSpPr>
        <p:spPr>
          <a:xfrm>
            <a:off x="5190656" y="1355037"/>
            <a:ext cx="3448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Reconstructed flux surfaces</a:t>
            </a:r>
            <a:endParaRPr kumimoji="1" lang="ja-JP" alt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72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テキスト ボックス 3"/>
          <p:cNvSpPr txBox="1">
            <a:spLocks noChangeArrowheads="1"/>
          </p:cNvSpPr>
          <p:nvPr/>
        </p:nvSpPr>
        <p:spPr bwMode="auto">
          <a:xfrm>
            <a:off x="76201" y="3512"/>
            <a:ext cx="8990161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en-US" altLang="ja-JP" sz="2800" i="0" dirty="0" smtClean="0"/>
              <a:t>Outline</a:t>
            </a:r>
            <a:endParaRPr lang="en-US" altLang="ja-JP" i="0" dirty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altLang="ja-JP" i="0" dirty="0"/>
              <a:t>TST-2  device </a:t>
            </a:r>
            <a:endParaRPr lang="en-US" altLang="ja-JP" i="0" dirty="0" smtClean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altLang="ja-JP" i="0" dirty="0" smtClean="0"/>
              <a:t>Lower hybrid wave (LHW) start-up experiment</a:t>
            </a:r>
            <a:endParaRPr lang="en-US" altLang="ja-JP" i="0" dirty="0" smtClean="0"/>
          </a:p>
          <a:p>
            <a:pPr algn="l" eaLnBrk="1" hangingPunct="1"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altLang="ja-JP" i="0" dirty="0" smtClean="0"/>
              <a:t>AC-Ohmic coil</a:t>
            </a:r>
            <a:r>
              <a:rPr lang="ja-JP" altLang="en-US" i="0" dirty="0" smtClean="0"/>
              <a:t> </a:t>
            </a:r>
            <a:r>
              <a:rPr lang="en-US" altLang="ja-JP" i="0" dirty="0" smtClean="0"/>
              <a:t>operation experiment</a:t>
            </a:r>
            <a:endParaRPr lang="en-US" altLang="ja-JP" i="0" dirty="0"/>
          </a:p>
          <a:p>
            <a:pPr algn="l" eaLnBrk="1" hangingPunct="1"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altLang="ja-JP" i="0" dirty="0" smtClean="0"/>
              <a:t>Summary and future plan</a:t>
            </a:r>
            <a:endParaRPr lang="ja-JP" altLang="en-US" i="0" dirty="0"/>
          </a:p>
        </p:txBody>
      </p:sp>
      <p:sp>
        <p:nvSpPr>
          <p:cNvPr id="10" name="テキスト ボックス 3"/>
          <p:cNvSpPr txBox="1">
            <a:spLocks noChangeArrowheads="1"/>
          </p:cNvSpPr>
          <p:nvPr/>
        </p:nvSpPr>
        <p:spPr bwMode="auto">
          <a:xfrm>
            <a:off x="8463" y="2188522"/>
            <a:ext cx="917786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en-US" altLang="ja-JP" sz="2800" i="0" dirty="0" smtClean="0"/>
              <a:t>Background and objectives</a:t>
            </a:r>
            <a:endParaRPr lang="en-US" altLang="ja-JP" sz="2800" i="0" dirty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altLang="ja-JP" i="0" dirty="0" smtClean="0"/>
              <a:t>Two </a:t>
            </a:r>
            <a:r>
              <a:rPr lang="en-US" altLang="ja-JP" i="0" dirty="0"/>
              <a:t>capacitively-coupled combline (CCC) </a:t>
            </a:r>
            <a:r>
              <a:rPr lang="en-US" altLang="ja-JP" i="0" dirty="0" smtClean="0"/>
              <a:t>antennas are used in TST-2 to study the start-up by LHW [1, 2]. </a:t>
            </a:r>
            <a:r>
              <a:rPr lang="en-US" altLang="ja-JP" dirty="0" err="1" smtClean="0"/>
              <a:t>B</a:t>
            </a:r>
            <a:r>
              <a:rPr lang="en-US" altLang="ja-JP" i="0" baseline="-25000" dirty="0" err="1" smtClean="0"/>
              <a:t>t</a:t>
            </a:r>
            <a:r>
              <a:rPr lang="en-US" altLang="ja-JP" i="0" dirty="0" smtClean="0"/>
              <a:t> and </a:t>
            </a:r>
            <a:r>
              <a:rPr lang="en-US" altLang="ja-JP" dirty="0" smtClean="0"/>
              <a:t>n</a:t>
            </a:r>
            <a:r>
              <a:rPr lang="en-US" altLang="ja-JP" i="0" baseline="-25000" dirty="0" smtClean="0"/>
              <a:t>e</a:t>
            </a:r>
            <a:r>
              <a:rPr lang="en-US" altLang="ja-JP" i="0" dirty="0" smtClean="0"/>
              <a:t> dependences are investigated. The performances of the two antennas are compared.</a:t>
            </a:r>
          </a:p>
          <a:p>
            <a:pPr eaLnBrk="1" hangingPunct="1">
              <a:buClr>
                <a:srgbClr val="FF0000"/>
              </a:buClr>
            </a:pPr>
            <a:endParaRPr lang="en-US" altLang="ja-JP" i="0" dirty="0" smtClean="0"/>
          </a:p>
          <a:p>
            <a:pPr eaLnBrk="1" hangingPunct="1">
              <a:buClr>
                <a:srgbClr val="0066FF"/>
              </a:buClr>
              <a:buFont typeface="Wingdings" panose="05000000000000000000" pitchFamily="2" charset="2"/>
              <a:buChar char="l"/>
            </a:pPr>
            <a:r>
              <a:rPr lang="en-US" altLang="ja-JP" i="0" dirty="0" smtClean="0"/>
              <a:t>AC Ohmic coil</a:t>
            </a:r>
            <a:r>
              <a:rPr lang="ja-JP" altLang="en-US" i="0" dirty="0" smtClean="0"/>
              <a:t> </a:t>
            </a:r>
            <a:r>
              <a:rPr lang="en-US" altLang="ja-JP" i="0" dirty="0" smtClean="0"/>
              <a:t>operation is a pre-ionization method and has a potential ability of DC current drive with a quite small flux swing capability [3]. Features of the pre-ionization </a:t>
            </a:r>
            <a:r>
              <a:rPr lang="en-US" altLang="ja-JP" i="0" dirty="0"/>
              <a:t>[4</a:t>
            </a:r>
            <a:r>
              <a:rPr lang="en-US" altLang="ja-JP" i="0" dirty="0" smtClean="0"/>
              <a:t>] and applications are presented.</a:t>
            </a:r>
            <a:endParaRPr lang="ja-JP" altLang="en-US" i="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200" y="5481527"/>
            <a:ext cx="61467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 T. Shinya, </a:t>
            </a:r>
            <a:r>
              <a:rPr lang="en-GB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GB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Nucl</a:t>
            </a:r>
            <a:r>
              <a:rPr lang="en-GB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Fusion </a:t>
            </a:r>
            <a:r>
              <a:rPr lang="en-GB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 </a:t>
            </a:r>
            <a:r>
              <a:rPr lang="en-GB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2016) </a:t>
            </a:r>
            <a:r>
              <a:rPr lang="en-GB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073003</a:t>
            </a:r>
            <a:r>
              <a:rPr lang="en-GB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GB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[2] N. Tsujii, et al., Nucl. Fusion 58 (2017) in press.</a:t>
            </a:r>
          </a:p>
          <a:p>
            <a:pPr lvl="0"/>
            <a:r>
              <a:rPr lang="en-GB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[3] A. Ejiri, </a:t>
            </a:r>
            <a:r>
              <a:rPr lang="en-GB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GB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GB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Plasma Fusion Res. </a:t>
            </a:r>
            <a:r>
              <a:rPr lang="en-GB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GB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(2016) 1202004</a:t>
            </a:r>
            <a:r>
              <a:rPr lang="en-GB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GB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[4] A. Ejiri, et al., submitted to Nucl. Fusion. </a:t>
            </a:r>
            <a:endParaRPr lang="ja-JP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71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/>
          <p:cNvGrpSpPr/>
          <p:nvPr/>
        </p:nvGrpSpPr>
        <p:grpSpPr>
          <a:xfrm>
            <a:off x="3648132" y="661205"/>
            <a:ext cx="5478611" cy="6196795"/>
            <a:chOff x="136231" y="59322"/>
            <a:chExt cx="4592284" cy="5518389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 rotWithShape="1">
            <a:blip r:embed="rId2"/>
            <a:srcRect l="12019" t="1264" r="1054" b="1606"/>
            <a:stretch/>
          </p:blipFill>
          <p:spPr>
            <a:xfrm>
              <a:off x="1187853" y="428575"/>
              <a:ext cx="3312000" cy="4626000"/>
            </a:xfrm>
            <a:prstGeom prst="rect">
              <a:avLst/>
            </a:prstGeom>
          </p:spPr>
        </p:pic>
        <p:sp>
          <p:nvSpPr>
            <p:cNvPr id="22" name="正方形/長方形 21"/>
            <p:cNvSpPr/>
            <p:nvPr/>
          </p:nvSpPr>
          <p:spPr>
            <a:xfrm>
              <a:off x="840968" y="383940"/>
              <a:ext cx="360088" cy="47167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1154525" y="1148687"/>
              <a:ext cx="3338401" cy="78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785871" y="3153244"/>
              <a:ext cx="4273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726169" y="1707956"/>
              <a:ext cx="487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-1.5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798265" y="1106563"/>
              <a:ext cx="4149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1.5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667177" y="3476103"/>
              <a:ext cx="5460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altLang="ja-JP" sz="14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kumimoji="1" lang="ja-JP" alt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667177" y="4109742"/>
              <a:ext cx="5460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altLang="ja-JP" sz="14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kumimoji="1" lang="ja-JP" alt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 rot="16200000">
              <a:off x="308995" y="604794"/>
              <a:ext cx="7387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kumimoji="1" lang="en-US" altLang="ja-JP" sz="16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[V]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 rot="16200000">
              <a:off x="2060" y="1307105"/>
              <a:ext cx="1169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kumimoji="1" lang="en-US" altLang="ja-JP" sz="16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[10</a:t>
              </a:r>
              <a:r>
                <a:rPr kumimoji="1" lang="en-US" altLang="ja-JP" sz="16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m/s]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1154525" y="1942388"/>
              <a:ext cx="3338401" cy="78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1154525" y="2736089"/>
              <a:ext cx="3338401" cy="78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1154525" y="3529790"/>
              <a:ext cx="3338401" cy="78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1154525" y="4293871"/>
              <a:ext cx="3338401" cy="10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015611" y="5239157"/>
              <a:ext cx="14162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[</a:t>
              </a:r>
              <a:r>
                <a:rPr kumimoji="1" lang="en-US" altLang="ja-JP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ms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" name="グループ化 35"/>
            <p:cNvGrpSpPr/>
            <p:nvPr/>
          </p:nvGrpSpPr>
          <p:grpSpPr>
            <a:xfrm>
              <a:off x="926419" y="5041896"/>
              <a:ext cx="3802096" cy="307777"/>
              <a:chOff x="1272781" y="5853216"/>
              <a:chExt cx="3802096" cy="307777"/>
            </a:xfrm>
          </p:grpSpPr>
          <p:sp>
            <p:nvSpPr>
              <p:cNvPr id="65" name="テキスト ボックス 64"/>
              <p:cNvSpPr txBox="1"/>
              <p:nvPr/>
            </p:nvSpPr>
            <p:spPr>
              <a:xfrm>
                <a:off x="1272781" y="5853216"/>
                <a:ext cx="55125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テキスト ボックス 65"/>
              <p:cNvSpPr txBox="1"/>
              <p:nvPr/>
            </p:nvSpPr>
            <p:spPr>
              <a:xfrm>
                <a:off x="1935326" y="5853216"/>
                <a:ext cx="489371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0.2</a:t>
                </a:r>
                <a:endPara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テキスト ボックス 66"/>
              <p:cNvSpPr txBox="1"/>
              <p:nvPr/>
            </p:nvSpPr>
            <p:spPr>
              <a:xfrm>
                <a:off x="2535990" y="5853216"/>
                <a:ext cx="55125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0.4</a:t>
                </a:r>
                <a:endPara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テキスト ボックス 67"/>
              <p:cNvSpPr txBox="1"/>
              <p:nvPr/>
            </p:nvSpPr>
            <p:spPr>
              <a:xfrm>
                <a:off x="3198535" y="5853216"/>
                <a:ext cx="55125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0.6</a:t>
                </a:r>
                <a:endPara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テキスト ボックス 68"/>
              <p:cNvSpPr txBox="1"/>
              <p:nvPr/>
            </p:nvSpPr>
            <p:spPr>
              <a:xfrm>
                <a:off x="3861080" y="5853216"/>
                <a:ext cx="55125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0.8</a:t>
                </a:r>
                <a:endPara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テキスト ボックス 69"/>
              <p:cNvSpPr txBox="1"/>
              <p:nvPr/>
            </p:nvSpPr>
            <p:spPr>
              <a:xfrm>
                <a:off x="4523625" y="5853216"/>
                <a:ext cx="55125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7" name="テキスト ボックス 36"/>
            <p:cNvSpPr txBox="1"/>
            <p:nvPr/>
          </p:nvSpPr>
          <p:spPr>
            <a:xfrm>
              <a:off x="667177" y="4261203"/>
              <a:ext cx="5460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0.4</a:t>
              </a:r>
              <a:endParaRPr kumimoji="1" lang="ja-JP" alt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785871" y="2830542"/>
              <a:ext cx="4273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689879" y="2512345"/>
              <a:ext cx="5233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-0.1</a:t>
              </a:r>
              <a:endParaRPr kumimoji="1" lang="ja-JP" alt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689879" y="1879365"/>
              <a:ext cx="5233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0.3</a:t>
              </a:r>
              <a:endParaRPr kumimoji="1" lang="ja-JP" alt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698671" y="929783"/>
              <a:ext cx="5233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  <a:endParaRPr kumimoji="1" lang="ja-JP" alt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98671" y="290240"/>
              <a:ext cx="5233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ja-JP" alt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 rot="16200000">
              <a:off x="250584" y="2199361"/>
              <a:ext cx="9188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kumimoji="1" lang="en-US" altLang="ja-JP" sz="16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[</a:t>
              </a:r>
              <a:r>
                <a:rPr kumimoji="1" lang="en-US" altLang="ja-JP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mT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667177" y="4886580"/>
              <a:ext cx="5460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-0.4</a:t>
              </a:r>
              <a:endParaRPr kumimoji="1" lang="ja-JP" alt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785871" y="4573891"/>
              <a:ext cx="4273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785870" y="2375302"/>
              <a:ext cx="4273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797093" y="1397486"/>
              <a:ext cx="4273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790732" y="600820"/>
              <a:ext cx="4273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 rot="16200000">
              <a:off x="-133571" y="2778741"/>
              <a:ext cx="13706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Birth &amp; loss rate</a:t>
              </a:r>
            </a:p>
            <a:p>
              <a:pPr algn="ctr"/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[1/</a:t>
              </a:r>
              <a:r>
                <a:rPr kumimoji="1" lang="en-US" altLang="ja-JP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ms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 rot="16200000">
              <a:off x="99371" y="3671108"/>
              <a:ext cx="9751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ja-JP" sz="16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  <a:p>
              <a:pPr algn="ctr"/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[m</a:t>
              </a:r>
              <a:r>
                <a:rPr kumimoji="1" lang="en-US" altLang="ja-JP" sz="16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-3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 rot="16200000">
              <a:off x="283463" y="4551163"/>
              <a:ext cx="8531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ja-JP" sz="16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[kA]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1200784" y="404844"/>
              <a:ext cx="4451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1179524" y="1198696"/>
              <a:ext cx="4876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1200784" y="1992548"/>
              <a:ext cx="4451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(c)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1179524" y="2786400"/>
              <a:ext cx="4876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(d)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1200784" y="3580252"/>
              <a:ext cx="4451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(e)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1179524" y="4374105"/>
              <a:ext cx="4876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(f)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1606861" y="2578108"/>
              <a:ext cx="10660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Birth rate</a:t>
              </a:r>
            </a:p>
          </p:txBody>
        </p:sp>
        <p:cxnSp>
          <p:nvCxnSpPr>
            <p:cNvPr id="59" name="直線矢印コネクタ 58"/>
            <p:cNvCxnSpPr/>
            <p:nvPr/>
          </p:nvCxnSpPr>
          <p:spPr>
            <a:xfrm flipH="1">
              <a:off x="2074056" y="2790998"/>
              <a:ext cx="65816" cy="164193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正方形/長方形 59"/>
            <p:cNvSpPr/>
            <p:nvPr/>
          </p:nvSpPr>
          <p:spPr>
            <a:xfrm>
              <a:off x="2527362" y="3178153"/>
              <a:ext cx="145521" cy="247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2074056" y="3142496"/>
              <a:ext cx="10660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loss rate</a:t>
              </a:r>
            </a:p>
          </p:txBody>
        </p:sp>
        <p:cxnSp>
          <p:nvCxnSpPr>
            <p:cNvPr id="62" name="直線矢印コネクタ 61"/>
            <p:cNvCxnSpPr/>
            <p:nvPr/>
          </p:nvCxnSpPr>
          <p:spPr>
            <a:xfrm flipH="1" flipV="1">
              <a:off x="2330678" y="3058705"/>
              <a:ext cx="83412" cy="1441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矢印コネクタ 62"/>
            <p:cNvCxnSpPr/>
            <p:nvPr/>
          </p:nvCxnSpPr>
          <p:spPr>
            <a:xfrm flipV="1">
              <a:off x="2431865" y="3072681"/>
              <a:ext cx="0" cy="1410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テキスト ボックス 63"/>
            <p:cNvSpPr txBox="1"/>
            <p:nvPr/>
          </p:nvSpPr>
          <p:spPr>
            <a:xfrm>
              <a:off x="136231" y="59322"/>
              <a:ext cx="44768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(|</a:t>
              </a:r>
              <a:r>
                <a:rPr lang="en-US" altLang="ja-JP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ja-JP" sz="1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|=0.8 V/</a:t>
              </a:r>
              <a:r>
                <a:rPr lang="en-US" altLang="ja-JP" sz="1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ja-JP" sz="14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</a:t>
              </a:r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=4 kHz/</a:t>
              </a:r>
              <a:r>
                <a:rPr lang="en-US" altLang="ja-JP" sz="1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ja-JP" sz="14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ja-JP" sz="1400" dirty="0">
                  <a:latin typeface="Times" panose="02020603050405020304" pitchFamily="18" charset="0"/>
                  <a:cs typeface="Times" panose="02020603050405020304" pitchFamily="18" charset="0"/>
                </a:rPr>
                <a:t>3</a:t>
              </a:r>
              <a:r>
                <a:rPr lang="en-US" altLang="ja-JP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ja-JP" sz="1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10</a:t>
              </a:r>
              <a:r>
                <a:rPr lang="en-US" altLang="ja-JP" sz="1400" baseline="300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-5</a:t>
              </a:r>
              <a:r>
                <a:rPr lang="en-US" altLang="ja-JP" sz="1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ja-JP" sz="1400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Torr</a:t>
              </a:r>
              <a:r>
                <a:rPr lang="en-US" altLang="ja-JP" sz="1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/</a:t>
              </a:r>
              <a:r>
                <a:rPr lang="en-US" altLang="ja-JP" sz="1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ja-JP" sz="14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=0.34T/</a:t>
              </a:r>
              <a:r>
                <a:rPr lang="en-US" altLang="ja-JP" sz="1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ja-JP" sz="14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=10 eV)</a:t>
              </a:r>
              <a:endParaRPr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008" y="152684"/>
            <a:ext cx="9195757" cy="480263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>
                <a:latin typeface="Times" panose="02020603050405020304" pitchFamily="18" charset="0"/>
                <a:cs typeface="Times" panose="02020603050405020304" pitchFamily="18" charset="0"/>
              </a:rPr>
              <a:t>Time evolution calculated by the 0-dimensional model</a:t>
            </a:r>
            <a:endParaRPr kumimoji="1" lang="ja-JP" altLang="en-US" sz="32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4563" y="934796"/>
            <a:ext cx="361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L</a:t>
            </a:r>
            <a:r>
              <a:rPr kumimoji="1"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inear growth, saturation of </a:t>
            </a:r>
            <a:r>
              <a:rPr kumimoji="1" lang="en-US" altLang="ja-JP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Ip</a:t>
            </a:r>
            <a:r>
              <a:rPr kumimoji="1"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and various dependences can be reproduced by the model.</a:t>
            </a:r>
          </a:p>
          <a:p>
            <a:endParaRPr lang="en-US" altLang="ja-JP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Quantitative agreements between the model and experiments are typically within a factor of 10.</a:t>
            </a:r>
          </a:p>
          <a:p>
            <a:endParaRPr kumimoji="1" lang="en-US" altLang="ja-JP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However, D2/H2 and </a:t>
            </a:r>
            <a:r>
              <a:rPr lang="en-US" altLang="ja-JP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Bz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dependence of the appearance time can not be reproduced.</a:t>
            </a:r>
          </a:p>
          <a:p>
            <a:endParaRPr kumimoji="1" lang="en-US" altLang="ja-JP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In addition, 0-dimensional model is not appropriate theoretically due to the diffusive loss and the impossibility in ambipolar diffusion state. -&gt; development of 1-dimensional model</a:t>
            </a:r>
            <a:endParaRPr kumimoji="1" lang="ja-JP" alt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505418" y="861542"/>
            <a:ext cx="3755539" cy="5266893"/>
            <a:chOff x="5042913" y="431670"/>
            <a:chExt cx="3755539" cy="5266893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93327" y="553875"/>
              <a:ext cx="2905125" cy="4648200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6070165" y="5085647"/>
              <a:ext cx="464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kumimoji="1"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6795911" y="5085647"/>
              <a:ext cx="412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1"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7469532" y="5085647"/>
              <a:ext cx="464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kumimoji="1"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8195278" y="5085647"/>
              <a:ext cx="464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kumimoji="1"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667635" y="4914706"/>
              <a:ext cx="2659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5430697" y="4296396"/>
              <a:ext cx="547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0.8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571107" y="3678669"/>
              <a:ext cx="378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5449921" y="3361908"/>
              <a:ext cx="499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5340683" y="3995704"/>
              <a:ext cx="6087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536366" y="3034023"/>
              <a:ext cx="420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5536366" y="2734147"/>
              <a:ext cx="420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5460614" y="2418160"/>
              <a:ext cx="4963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430697" y="4610085"/>
              <a:ext cx="547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0.4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789088" y="5329231"/>
              <a:ext cx="11930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[</a:t>
              </a:r>
              <a:r>
                <a:rPr kumimoji="1" lang="en-US" altLang="ja-JP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ms</a:t>
              </a:r>
              <a:r>
                <a:rPr kumimoji="1"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 rot="16200000">
              <a:off x="4695374" y="4626853"/>
              <a:ext cx="13106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kumimoji="1" lang="en-US" altLang="ja-JP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kumimoji="1"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[10</a:t>
              </a:r>
              <a:r>
                <a:rPr kumimoji="1" lang="en-US" altLang="ja-JP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r>
                <a:rPr kumimoji="1"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kumimoji="1" lang="en-US" altLang="ja-JP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-3</a:t>
              </a:r>
              <a:r>
                <a:rPr kumimoji="1"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 rot="16200000">
              <a:off x="4864368" y="3590481"/>
              <a:ext cx="9726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kumimoji="1" lang="en-US" altLang="ja-JP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kumimoji="1"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[</a:t>
              </a:r>
              <a:r>
                <a:rPr kumimoji="1" lang="en-US" altLang="ja-JP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mT</a:t>
              </a:r>
              <a:r>
                <a:rPr kumimoji="1"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473975" y="2166521"/>
              <a:ext cx="489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-10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476393" y="1767081"/>
              <a:ext cx="486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399850" y="1376837"/>
              <a:ext cx="563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+10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 rot="16200000">
              <a:off x="4854092" y="1707858"/>
              <a:ext cx="993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kumimoji="1" lang="en-US" altLang="ja-JP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kumimoji="1"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[kA]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942812" y="630089"/>
              <a:ext cx="518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5942812" y="2448287"/>
              <a:ext cx="518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(c)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5942812" y="3357386"/>
              <a:ext cx="518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(d)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942812" y="4266485"/>
              <a:ext cx="518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(e)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直線コネクタ 29"/>
            <p:cNvCxnSpPr/>
            <p:nvPr/>
          </p:nvCxnSpPr>
          <p:spPr>
            <a:xfrm>
              <a:off x="5264099" y="5215262"/>
              <a:ext cx="0" cy="14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テキスト ボックス 30"/>
            <p:cNvSpPr txBox="1"/>
            <p:nvPr/>
          </p:nvSpPr>
          <p:spPr>
            <a:xfrm>
              <a:off x="5477995" y="1199409"/>
              <a:ext cx="489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-10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5480413" y="829229"/>
              <a:ext cx="486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5403870" y="431670"/>
              <a:ext cx="563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+10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 rot="16200000">
              <a:off x="4943685" y="814427"/>
              <a:ext cx="814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kumimoji="1" lang="en-US" altLang="ja-JP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kumimoji="1"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[V]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 rot="16200000">
              <a:off x="4799148" y="2600771"/>
              <a:ext cx="110308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kumimoji="1" lang="en-US" altLang="ja-JP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kumimoji="1"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[kA]</a:t>
              </a:r>
            </a:p>
            <a:p>
              <a:pPr algn="ctr"/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(&lt;1.2 kHz)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6070165" y="1768114"/>
              <a:ext cx="127014" cy="162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5940093" y="1546873"/>
              <a:ext cx="518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グループ化 39"/>
          <p:cNvGrpSpPr/>
          <p:nvPr/>
        </p:nvGrpSpPr>
        <p:grpSpPr>
          <a:xfrm>
            <a:off x="5040000" y="983321"/>
            <a:ext cx="2301833" cy="4648626"/>
            <a:chOff x="5040000" y="864000"/>
            <a:chExt cx="2738396" cy="5904000"/>
          </a:xfrm>
        </p:grpSpPr>
        <p:pic>
          <p:nvPicPr>
            <p:cNvPr id="38" name="図 37"/>
            <p:cNvPicPr>
              <a:picLocks noChangeAspect="1"/>
            </p:cNvPicPr>
            <p:nvPr/>
          </p:nvPicPr>
          <p:blipFill rotWithShape="1">
            <a:blip r:embed="rId3" cstate="print"/>
            <a:srcRect l="6849" t="4838" r="52127" b="6637"/>
            <a:stretch/>
          </p:blipFill>
          <p:spPr>
            <a:xfrm>
              <a:off x="5040000" y="864000"/>
              <a:ext cx="2736000" cy="2952000"/>
            </a:xfrm>
            <a:prstGeom prst="rect">
              <a:avLst/>
            </a:prstGeom>
          </p:spPr>
        </p:pic>
        <p:pic>
          <p:nvPicPr>
            <p:cNvPr id="39" name="図 38"/>
            <p:cNvPicPr>
              <a:picLocks noChangeAspect="1"/>
            </p:cNvPicPr>
            <p:nvPr/>
          </p:nvPicPr>
          <p:blipFill rotWithShape="1">
            <a:blip r:embed="rId3" cstate="print"/>
            <a:srcRect l="56764" t="5709" r="2210" b="5765"/>
            <a:stretch/>
          </p:blipFill>
          <p:spPr>
            <a:xfrm>
              <a:off x="5042396" y="3816000"/>
              <a:ext cx="2736000" cy="2952000"/>
            </a:xfrm>
            <a:prstGeom prst="rect">
              <a:avLst/>
            </a:prstGeom>
          </p:spPr>
        </p:pic>
      </p:grpSp>
      <p:sp>
        <p:nvSpPr>
          <p:cNvPr id="41" name="テキスト ボックス 40"/>
          <p:cNvSpPr txBox="1"/>
          <p:nvPr/>
        </p:nvSpPr>
        <p:spPr>
          <a:xfrm>
            <a:off x="5137918" y="1056287"/>
            <a:ext cx="518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137918" y="3386040"/>
            <a:ext cx="518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直線コネクタ 42"/>
          <p:cNvCxnSpPr/>
          <p:nvPr/>
        </p:nvCxnSpPr>
        <p:spPr>
          <a:xfrm flipH="1">
            <a:off x="2142960" y="654587"/>
            <a:ext cx="20068" cy="4915332"/>
          </a:xfrm>
          <a:prstGeom prst="line">
            <a:avLst/>
          </a:prstGeom>
          <a:ln w="57150">
            <a:solidFill>
              <a:srgbClr val="92D050">
                <a:alpha val="50196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3488714" y="1018652"/>
            <a:ext cx="0" cy="4919789"/>
          </a:xfrm>
          <a:prstGeom prst="line">
            <a:avLst/>
          </a:prstGeom>
          <a:ln w="57150">
            <a:solidFill>
              <a:srgbClr val="92D050">
                <a:alpha val="50196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5993041" y="5070108"/>
            <a:ext cx="398881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5808169" y="5182393"/>
            <a:ext cx="7634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0.26 m</a:t>
            </a:r>
            <a:endParaRPr kumimoji="1" lang="ja-JP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直線矢印コネクタ 50"/>
          <p:cNvCxnSpPr/>
          <p:nvPr/>
        </p:nvCxnSpPr>
        <p:spPr>
          <a:xfrm>
            <a:off x="5977459" y="2801839"/>
            <a:ext cx="398881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5792587" y="2914124"/>
            <a:ext cx="7634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0.26 m</a:t>
            </a:r>
            <a:endParaRPr kumimoji="1" lang="ja-JP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5854" y="215588"/>
            <a:ext cx="7932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external B</a:t>
            </a:r>
            <a:r>
              <a:rPr kumimoji="1" lang="en-US" altLang="ja-JP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induces a DC component in </a:t>
            </a:r>
            <a:r>
              <a:rPr kumimoji="1" lang="en-US" altLang="ja-JP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1" lang="en-US" altLang="ja-JP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kumimoji="1" lang="ja-JP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 flipV="1">
            <a:off x="6043378" y="640083"/>
            <a:ext cx="0" cy="368579"/>
          </a:xfrm>
          <a:prstGeom prst="line">
            <a:avLst/>
          </a:prstGeom>
          <a:ln w="57150">
            <a:solidFill>
              <a:srgbClr val="92D050">
                <a:alpha val="50196"/>
              </a:srgbClr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6028738" y="5627146"/>
            <a:ext cx="0" cy="368579"/>
          </a:xfrm>
          <a:prstGeom prst="line">
            <a:avLst/>
          </a:prstGeom>
          <a:ln w="57150">
            <a:solidFill>
              <a:srgbClr val="92D050">
                <a:alpha val="50196"/>
              </a:srgbClr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flipH="1">
            <a:off x="3481769" y="5967751"/>
            <a:ext cx="2524667" cy="0"/>
          </a:xfrm>
          <a:prstGeom prst="line">
            <a:avLst/>
          </a:prstGeom>
          <a:ln w="57150">
            <a:solidFill>
              <a:srgbClr val="92D050">
                <a:alpha val="50196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flipH="1" flipV="1">
            <a:off x="2152994" y="671582"/>
            <a:ext cx="3860649" cy="0"/>
          </a:xfrm>
          <a:prstGeom prst="line">
            <a:avLst/>
          </a:prstGeom>
          <a:ln w="57150">
            <a:solidFill>
              <a:srgbClr val="92D050">
                <a:alpha val="50196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/>
          <p:nvPr/>
        </p:nvCxnSpPr>
        <p:spPr>
          <a:xfrm>
            <a:off x="2932037" y="2279161"/>
            <a:ext cx="0" cy="833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/>
          <p:cNvSpPr txBox="1"/>
          <p:nvPr/>
        </p:nvSpPr>
        <p:spPr>
          <a:xfrm>
            <a:off x="2875387" y="2837643"/>
            <a:ext cx="1122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Enlarged</a:t>
            </a:r>
            <a:endParaRPr kumimoji="1" lang="ja-JP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200515" y="3835687"/>
            <a:ext cx="158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1" lang="en-US" altLang="ja-JP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kumimoji="1"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ramp up</a:t>
            </a:r>
            <a:endParaRPr kumimoji="1" lang="ja-JP" altLang="en-US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6126394" y="639330"/>
            <a:ext cx="301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averaged camera image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7501054" y="2145477"/>
            <a:ext cx="1330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 cylindrical plasma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7571679" y="3822671"/>
            <a:ext cx="1029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ST-like shape</a:t>
            </a:r>
          </a:p>
        </p:txBody>
      </p:sp>
      <p:sp>
        <p:nvSpPr>
          <p:cNvPr id="44" name="下矢印 43"/>
          <p:cNvSpPr/>
          <p:nvPr/>
        </p:nvSpPr>
        <p:spPr>
          <a:xfrm flipV="1">
            <a:off x="2515499" y="5760488"/>
            <a:ext cx="219749" cy="414525"/>
          </a:xfrm>
          <a:prstGeom prst="downArrow">
            <a:avLst/>
          </a:prstGeom>
          <a:solidFill>
            <a:srgbClr val="ED7D3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152995" y="6305909"/>
            <a:ext cx="1047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ED7D3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Gas puff</a:t>
            </a:r>
            <a:endParaRPr kumimoji="1" lang="ja-JP" altLang="en-US" b="1" dirty="0">
              <a:solidFill>
                <a:srgbClr val="ED7D3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31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/>
          <a:srcRect l="7229" t="-2" r="-39" b="20407"/>
          <a:stretch/>
        </p:blipFill>
        <p:spPr>
          <a:xfrm>
            <a:off x="4248000" y="1259850"/>
            <a:ext cx="4500000" cy="482400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323124" y="2103863"/>
            <a:ext cx="3334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1" lang="en-US" altLang="ja-JP" sz="2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~2.5 kW</a:t>
            </a:r>
          </a:p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kumimoji="1"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|=0.7 V, </a:t>
            </a:r>
            <a:r>
              <a:rPr kumimoji="1" lang="en-US" altLang="ja-JP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1" lang="en-US" altLang="ja-JP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 kHz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323124" y="3233415"/>
            <a:ext cx="3574597" cy="13172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pre-ionization by AC Ohmic coil</a:t>
            </a:r>
            <a:r>
              <a:rPr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b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LHW plasma</a:t>
            </a:r>
            <a:endParaRPr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3124" y="396815"/>
            <a:ext cx="8639722" cy="863035"/>
          </a:xfrm>
        </p:spPr>
        <p:txBody>
          <a:bodyPr>
            <a:noAutofit/>
          </a:bodyPr>
          <a:lstStyle/>
          <a:p>
            <a:pPr algn="l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re-ioni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zation by </a:t>
            </a:r>
            <a:r>
              <a:rPr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 Ohmic coil operation </a:t>
            </a:r>
            <a:b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LHW start-up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3359423" y="2909085"/>
            <a:ext cx="143836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</a:t>
            </a:r>
            <a:r>
              <a:rPr lang="en-US" altLang="ja-JP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&amp; V</a:t>
            </a:r>
            <a:r>
              <a:rPr kumimoji="1" lang="en-US" altLang="ja-JP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1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[V]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3462062" y="1661004"/>
            <a:ext cx="1169723" cy="4019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1" lang="en-US" altLang="ja-JP" sz="16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1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[kA]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3276349" y="5457606"/>
            <a:ext cx="16045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[</a:t>
            </a:r>
            <a:r>
              <a:rPr lang="en-US" altLang="ja-JP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a.u</a:t>
            </a:r>
            <a:r>
              <a:rPr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.]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3359423" y="4200925"/>
            <a:ext cx="143836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LHW</a:t>
            </a:r>
            <a:r>
              <a:rPr lang="en-US" altLang="ja-JP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kumimoji="1" lang="en-US" altLang="ja-JP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a.u</a:t>
            </a:r>
            <a:r>
              <a:rPr kumimoji="1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.]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15880" y="5982174"/>
            <a:ext cx="464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80525" y="5982174"/>
            <a:ext cx="41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93045" y="5982174"/>
            <a:ext cx="423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442862" y="5982174"/>
            <a:ext cx="464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081721" y="6327434"/>
            <a:ext cx="119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[</a:t>
            </a:r>
            <a:r>
              <a:rPr kumimoji="1"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277113" y="5982174"/>
            <a:ext cx="464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94888" y="76576"/>
            <a:ext cx="860475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altLang="ja-JP" sz="2800" dirty="0">
                <a:latin typeface="Times" panose="02020603050405020304" pitchFamily="18" charset="0"/>
                <a:cs typeface="Times" panose="02020603050405020304" pitchFamily="18" charset="0"/>
              </a:rPr>
              <a:t>S</a:t>
            </a:r>
            <a:r>
              <a:rPr lang="en-US" altLang="ja-JP" sz="2800" dirty="0" smtClean="0">
                <a:latin typeface="Times" panose="02020603050405020304" pitchFamily="18" charset="0"/>
                <a:cs typeface="Times" panose="02020603050405020304" pitchFamily="18" charset="0"/>
              </a:rPr>
              <a:t>ummary</a:t>
            </a:r>
          </a:p>
          <a:p>
            <a:pPr>
              <a:buClr>
                <a:srgbClr val="FF0000"/>
              </a:buClr>
            </a:pPr>
            <a:r>
              <a:rPr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LHW current drive</a:t>
            </a:r>
          </a:p>
          <a:p>
            <a:pPr marL="342900" indent="-342900">
              <a:buClr>
                <a:srgbClr val="00CCFF"/>
              </a:buClr>
              <a:buFont typeface="Wingdings" pitchFamily="2" charset="2"/>
              <a:buChar char="l"/>
            </a:pPr>
            <a:r>
              <a:rPr lang="en-US" altLang="ja-JP" sz="2400" dirty="0" smtClean="0">
                <a:latin typeface="Times" panose="02020603050405020304" pitchFamily="18" charset="0"/>
              </a:rPr>
              <a:t>Two c</a:t>
            </a:r>
            <a:r>
              <a:rPr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apacitively </a:t>
            </a:r>
            <a:r>
              <a:rPr lang="en-US" altLang="ja-JP" sz="2400" dirty="0">
                <a:latin typeface="Times" panose="02020603050405020304" pitchFamily="18" charset="0"/>
                <a:cs typeface="Times" panose="02020603050405020304" pitchFamily="18" charset="0"/>
              </a:rPr>
              <a:t>coupled combline (CCC</a:t>
            </a:r>
            <a:r>
              <a:rPr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r>
              <a:rPr lang="en-US" altLang="ja-JP" sz="2400" dirty="0" smtClean="0">
                <a:latin typeface="Times" panose="02020603050405020304" pitchFamily="18" charset="0"/>
              </a:rPr>
              <a:t> antennas at the outboard side and the top of the plasma were used. </a:t>
            </a:r>
          </a:p>
          <a:p>
            <a:pPr marL="342900" indent="-342900">
              <a:buClr>
                <a:srgbClr val="00CCFF"/>
              </a:buClr>
              <a:buFont typeface="Wingdings" pitchFamily="2" charset="2"/>
              <a:buChar char="l"/>
            </a:pPr>
            <a:r>
              <a:rPr lang="en-US" altLang="ja-JP" sz="2400" i="1" dirty="0" err="1">
                <a:latin typeface="Times" panose="02020603050405020304" pitchFamily="18" charset="0"/>
              </a:rPr>
              <a:t>I</a:t>
            </a:r>
            <a:r>
              <a:rPr lang="en-US" altLang="ja-JP" sz="2400" baseline="-25000" dirty="0" err="1">
                <a:latin typeface="Times" panose="02020603050405020304" pitchFamily="18" charset="0"/>
              </a:rPr>
              <a:t>p</a:t>
            </a:r>
            <a:r>
              <a:rPr lang="en-US" altLang="ja-JP" sz="2400" dirty="0" smtClean="0">
                <a:latin typeface="Times" panose="02020603050405020304" pitchFamily="18" charset="0"/>
              </a:rPr>
              <a:t> increases with </a:t>
            </a:r>
            <a:r>
              <a:rPr lang="en-US" altLang="ja-JP" sz="2400" i="1" dirty="0" err="1" smtClean="0">
                <a:latin typeface="Times" panose="02020603050405020304" pitchFamily="18" charset="0"/>
              </a:rPr>
              <a:t>B</a:t>
            </a:r>
            <a:r>
              <a:rPr lang="en-US" altLang="ja-JP" sz="2400" baseline="-25000" dirty="0" err="1" smtClean="0">
                <a:latin typeface="Times" panose="02020603050405020304" pitchFamily="18" charset="0"/>
              </a:rPr>
              <a:t>t</a:t>
            </a:r>
            <a:r>
              <a:rPr lang="en-US" altLang="ja-JP" sz="2400" dirty="0" smtClean="0">
                <a:latin typeface="Times" panose="02020603050405020304" pitchFamily="18" charset="0"/>
              </a:rPr>
              <a:t> and </a:t>
            </a:r>
            <a:r>
              <a:rPr lang="en-US" altLang="ja-JP" sz="2400" i="1" dirty="0" smtClean="0">
                <a:latin typeface="Times" panose="02020603050405020304" pitchFamily="18" charset="0"/>
              </a:rPr>
              <a:t>n</a:t>
            </a:r>
            <a:r>
              <a:rPr lang="en-US" altLang="ja-JP" sz="2400" baseline="-25000" dirty="0" smtClean="0">
                <a:latin typeface="Times" panose="02020603050405020304" pitchFamily="18" charset="0"/>
              </a:rPr>
              <a:t>e</a:t>
            </a:r>
            <a:r>
              <a:rPr lang="en-US" altLang="ja-JP" sz="2400" dirty="0" smtClean="0">
                <a:latin typeface="Times" panose="02020603050405020304" pitchFamily="18" charset="0"/>
              </a:rPr>
              <a:t>. The top launch antenna seems to be slightly better in achieving higher </a:t>
            </a:r>
            <a:r>
              <a:rPr lang="en-US" altLang="ja-JP" sz="2400" i="1" dirty="0" err="1" smtClean="0">
                <a:latin typeface="Times" panose="02020603050405020304" pitchFamily="18" charset="0"/>
              </a:rPr>
              <a:t>I</a:t>
            </a:r>
            <a:r>
              <a:rPr lang="en-US" altLang="ja-JP" sz="2400" baseline="-25000" dirty="0" err="1" smtClean="0">
                <a:latin typeface="Times" panose="02020603050405020304" pitchFamily="18" charset="0"/>
              </a:rPr>
              <a:t>p</a:t>
            </a:r>
            <a:r>
              <a:rPr lang="en-US" altLang="ja-JP" sz="2400" dirty="0" smtClean="0">
                <a:latin typeface="Times" panose="02020603050405020304" pitchFamily="18" charset="0"/>
              </a:rPr>
              <a:t>.</a:t>
            </a:r>
            <a:endParaRPr lang="en-US" altLang="ja-JP" sz="2400" dirty="0">
              <a:latin typeface="Times" panose="02020603050405020304" pitchFamily="18" charset="0"/>
            </a:endParaRPr>
          </a:p>
          <a:p>
            <a:pPr>
              <a:buClr>
                <a:srgbClr val="00CCFF"/>
              </a:buClr>
            </a:pPr>
            <a:endParaRPr lang="en-US" altLang="ja-JP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buClr>
                <a:srgbClr val="FF0000"/>
              </a:buClr>
            </a:pPr>
            <a:r>
              <a:rPr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AC </a:t>
            </a:r>
            <a:r>
              <a:rPr lang="en-US" altLang="ja-JP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Ohmic</a:t>
            </a:r>
            <a:r>
              <a:rPr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coil operation</a:t>
            </a:r>
            <a:endParaRPr lang="en-US" altLang="ja-JP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AC </a:t>
            </a:r>
            <a:r>
              <a:rPr lang="en-US" altLang="ja-JP" sz="2400" dirty="0">
                <a:latin typeface="Times" panose="02020603050405020304" pitchFamily="18" charset="0"/>
                <a:cs typeface="Times" panose="02020603050405020304" pitchFamily="18" charset="0"/>
              </a:rPr>
              <a:t>Ohmic operation </a:t>
            </a:r>
            <a:r>
              <a:rPr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experiments has been performed and it was shown that it can be used as </a:t>
            </a:r>
            <a:r>
              <a:rPr lang="en-US" altLang="ja-JP" sz="2400" dirty="0">
                <a:latin typeface="Times" panose="02020603050405020304" pitchFamily="18" charset="0"/>
                <a:cs typeface="Times" panose="02020603050405020304" pitchFamily="18" charset="0"/>
              </a:rPr>
              <a:t>a </a:t>
            </a:r>
            <a:r>
              <a:rPr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reliable pre-ionization tool.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A 0-dimensional model was developed, and it can reproduce various experimental dependences, but 1-dimensional model is preferable for better understanding of the physics of the AC Ohmic coil operation.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induces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DC component in </a:t>
            </a:r>
            <a:r>
              <a:rPr lang="en-US" altLang="ja-JP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altLang="ja-JP" sz="2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94888" y="5708887"/>
            <a:ext cx="87938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Times" pitchFamily="18" charset="0"/>
              </a:rPr>
              <a:t>This </a:t>
            </a:r>
            <a:r>
              <a:rPr lang="en-US" altLang="ja-JP" sz="2000" dirty="0">
                <a:latin typeface="Times" pitchFamily="18" charset="0"/>
              </a:rPr>
              <a:t>work is supported by JSPS Grant-in-Aid for Scientific Research </a:t>
            </a:r>
            <a:r>
              <a:rPr lang="en-US" altLang="ja-JP" sz="2000" dirty="0" smtClean="0">
                <a:latin typeface="Times" pitchFamily="18" charset="0"/>
              </a:rPr>
              <a:t>21226021 and 23360409, </a:t>
            </a:r>
            <a:r>
              <a:rPr lang="en-US" altLang="ja-JP" sz="2000" dirty="0">
                <a:latin typeface="Times" pitchFamily="18" charset="0"/>
              </a:rPr>
              <a:t>NIFS Collaboration Research Program </a:t>
            </a:r>
            <a:r>
              <a:rPr lang="en-US" altLang="ja-JP" sz="2000" dirty="0" smtClean="0">
                <a:latin typeface="Times" pitchFamily="18" charset="0"/>
              </a:rPr>
              <a:t>NIFS14KOCR001 and </a:t>
            </a:r>
            <a:r>
              <a:rPr lang="en-US" altLang="ja-JP" sz="2000" dirty="0">
                <a:latin typeface="Times" pitchFamily="18" charset="0"/>
              </a:rPr>
              <a:t>NIFS12KUTR078</a:t>
            </a:r>
            <a:r>
              <a:rPr lang="en-US" altLang="ja-JP" sz="2000" dirty="0" smtClean="0">
                <a:latin typeface="Times" pitchFamily="18" charset="0"/>
              </a:rPr>
              <a:t>, </a:t>
            </a:r>
            <a:r>
              <a:rPr lang="en-US" altLang="ja-JP" sz="2000" dirty="0">
                <a:latin typeface="Times" pitchFamily="18" charset="0"/>
              </a:rPr>
              <a:t>JSPS A3 Foresight </a:t>
            </a:r>
            <a:r>
              <a:rPr lang="en-US" altLang="ja-JP" sz="2000" dirty="0" smtClean="0">
                <a:latin typeface="Times" pitchFamily="18" charset="0"/>
              </a:rPr>
              <a:t>Program.</a:t>
            </a:r>
            <a:endParaRPr lang="ja-JP" altLang="ja-JP" sz="20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5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94888" y="76576"/>
            <a:ext cx="86047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Future plan and targets</a:t>
            </a:r>
          </a:p>
          <a:p>
            <a:pPr>
              <a:buClr>
                <a:srgbClr val="FF0000"/>
              </a:buClr>
            </a:pPr>
            <a:endParaRPr lang="en-US" altLang="ja-JP" sz="2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buClr>
                <a:srgbClr val="00CCFF"/>
              </a:buClr>
            </a:pPr>
            <a:r>
              <a:rPr lang="en-US" altLang="ja-JP" sz="2400" dirty="0" smtClean="0">
                <a:latin typeface="Times" panose="02020603050405020304" pitchFamily="18" charset="0"/>
              </a:rPr>
              <a:t>According to experimental and numerical studies, improvements in the current drive efficiency and in </a:t>
            </a:r>
            <a:r>
              <a:rPr lang="en-US" altLang="ja-JP" sz="2400" dirty="0">
                <a:latin typeface="Times" panose="02020603050405020304" pitchFamily="18" charset="0"/>
              </a:rPr>
              <a:t> </a:t>
            </a:r>
            <a:r>
              <a:rPr lang="en-US" altLang="ja-JP" sz="2400" i="1" dirty="0" err="1" smtClean="0">
                <a:latin typeface="Times" panose="02020603050405020304" pitchFamily="18" charset="0"/>
              </a:rPr>
              <a:t>I</a:t>
            </a:r>
            <a:r>
              <a:rPr lang="en-US" altLang="ja-JP" sz="2400" baseline="-25000" dirty="0" err="1" smtClean="0">
                <a:latin typeface="Times" panose="02020603050405020304" pitchFamily="18" charset="0"/>
              </a:rPr>
              <a:t>p</a:t>
            </a:r>
            <a:r>
              <a:rPr lang="en-US" altLang="ja-JP" sz="2400" dirty="0" smtClean="0">
                <a:latin typeface="Times" panose="02020603050405020304" pitchFamily="18" charset="0"/>
              </a:rPr>
              <a:t> is expected by the following methods.</a:t>
            </a:r>
          </a:p>
          <a:p>
            <a:pPr marL="342900" indent="-342900">
              <a:buClr>
                <a:srgbClr val="00CCFF"/>
              </a:buClr>
              <a:buFont typeface="Wingdings" pitchFamily="2" charset="2"/>
              <a:buChar char="l"/>
            </a:pPr>
            <a:r>
              <a:rPr lang="en-US" altLang="ja-JP" sz="2400" dirty="0" smtClean="0">
                <a:latin typeface="Times" panose="02020603050405020304" pitchFamily="18" charset="0"/>
              </a:rPr>
              <a:t>Optimization of antenna position and </a:t>
            </a:r>
            <a:r>
              <a:rPr lang="en-US" altLang="ja-JP" sz="2400" i="1" dirty="0" smtClean="0">
                <a:latin typeface="Times" panose="02020603050405020304" pitchFamily="18" charset="0"/>
              </a:rPr>
              <a:t>n</a:t>
            </a:r>
            <a:r>
              <a:rPr lang="en-US" altLang="ja-JP" sz="2400" baseline="-25000" dirty="0" smtClean="0">
                <a:latin typeface="Times" panose="02020603050405020304" pitchFamily="18" charset="0"/>
              </a:rPr>
              <a:t>||</a:t>
            </a:r>
            <a:r>
              <a:rPr lang="en-US" altLang="ja-JP" sz="2400" dirty="0" smtClean="0">
                <a:latin typeface="Times" panose="02020603050405020304" pitchFamily="18" charset="0"/>
              </a:rPr>
              <a:t> spectrum.</a:t>
            </a:r>
          </a:p>
          <a:p>
            <a:pPr marL="342900" indent="-342900">
              <a:buClr>
                <a:srgbClr val="00CCFF"/>
              </a:buClr>
              <a:buFont typeface="Wingdings" pitchFamily="2" charset="2"/>
              <a:buChar char="l"/>
            </a:pPr>
            <a:r>
              <a:rPr lang="en-US" altLang="ja-JP" sz="2400" dirty="0" smtClean="0">
                <a:latin typeface="Times" panose="02020603050405020304" pitchFamily="18" charset="0"/>
              </a:rPr>
              <a:t>3-D control of </a:t>
            </a:r>
            <a:r>
              <a:rPr lang="en-US" altLang="ja-JP" sz="2400" dirty="0" err="1" smtClean="0">
                <a:latin typeface="Times" panose="02020603050405020304" pitchFamily="18" charset="0"/>
              </a:rPr>
              <a:t>wavevector</a:t>
            </a:r>
            <a:r>
              <a:rPr lang="en-US" altLang="ja-JP" sz="2400" dirty="0" smtClean="0">
                <a:latin typeface="Times" panose="02020603050405020304" pitchFamily="18" charset="0"/>
              </a:rPr>
              <a:t> </a:t>
            </a:r>
          </a:p>
          <a:p>
            <a:pPr marL="342900" indent="-342900">
              <a:buClr>
                <a:srgbClr val="00CCFF"/>
              </a:buClr>
              <a:buFont typeface="Wingdings" pitchFamily="2" charset="2"/>
              <a:buChar char="l"/>
            </a:pPr>
            <a:r>
              <a:rPr lang="en-US" altLang="ja-JP" sz="2400" dirty="0" smtClean="0">
                <a:latin typeface="Times" panose="02020603050405020304" pitchFamily="18" charset="0"/>
              </a:rPr>
              <a:t>Combination of 200 MHz and 450 MHz (core heating)</a:t>
            </a:r>
          </a:p>
          <a:p>
            <a:pPr marL="342900" indent="-342900">
              <a:buClr>
                <a:srgbClr val="00CCFF"/>
              </a:buClr>
              <a:buFont typeface="Wingdings" pitchFamily="2" charset="2"/>
              <a:buChar char="l"/>
            </a:pPr>
            <a:r>
              <a:rPr lang="en-US" altLang="ja-JP" sz="2400" i="1" dirty="0" err="1" smtClean="0">
                <a:latin typeface="Times" panose="02020603050405020304" pitchFamily="18" charset="0"/>
              </a:rPr>
              <a:t>I</a:t>
            </a:r>
            <a:r>
              <a:rPr lang="en-US" altLang="ja-JP" sz="2400" baseline="-25000" dirty="0" err="1" smtClean="0">
                <a:latin typeface="Times" panose="02020603050405020304" pitchFamily="18" charset="0"/>
              </a:rPr>
              <a:t>p</a:t>
            </a:r>
            <a:r>
              <a:rPr lang="en-US" altLang="ja-JP" sz="2400" dirty="0" smtClean="0">
                <a:latin typeface="Times" panose="02020603050405020304" pitchFamily="18" charset="0"/>
              </a:rPr>
              <a:t> Reduction of SOL losses </a:t>
            </a:r>
          </a:p>
          <a:p>
            <a:pPr marL="342900" indent="-342900">
              <a:buClr>
                <a:srgbClr val="00CCFF"/>
              </a:buClr>
              <a:buFont typeface="Wingdings" pitchFamily="2" charset="2"/>
              <a:buChar char="l"/>
            </a:pPr>
            <a:r>
              <a:rPr lang="en-US" altLang="ja-JP" sz="2400" dirty="0" smtClean="0">
                <a:latin typeface="Times" panose="02020603050405020304" pitchFamily="18" charset="0"/>
              </a:rPr>
              <a:t>Higher </a:t>
            </a:r>
            <a:r>
              <a:rPr lang="en-US" altLang="ja-JP" sz="2400" i="1" dirty="0" err="1" smtClean="0">
                <a:latin typeface="Times" panose="02020603050405020304" pitchFamily="18" charset="0"/>
              </a:rPr>
              <a:t>B</a:t>
            </a:r>
            <a:r>
              <a:rPr lang="en-US" altLang="ja-JP" sz="2400" baseline="-25000" dirty="0" err="1" smtClean="0">
                <a:latin typeface="Times" panose="02020603050405020304" pitchFamily="18" charset="0"/>
              </a:rPr>
              <a:t>t</a:t>
            </a:r>
            <a:endParaRPr lang="en-US" altLang="ja-JP" sz="2400" baseline="-25000" dirty="0" smtClean="0">
              <a:latin typeface="Times" panose="02020603050405020304" pitchFamily="18" charset="0"/>
            </a:endParaRPr>
          </a:p>
        </p:txBody>
      </p:sp>
      <p:grpSp>
        <p:nvGrpSpPr>
          <p:cNvPr id="2" name="グループ化 1"/>
          <p:cNvGrpSpPr>
            <a:grpSpLocks noChangeAspect="1"/>
          </p:cNvGrpSpPr>
          <p:nvPr/>
        </p:nvGrpSpPr>
        <p:grpSpPr>
          <a:xfrm>
            <a:off x="6770396" y="3009530"/>
            <a:ext cx="2223049" cy="4000948"/>
            <a:chOff x="6217147" y="3695673"/>
            <a:chExt cx="2029249" cy="3652156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2"/>
            <a:srcRect l="2082" t="2664" r="66517" b="5242"/>
            <a:stretch/>
          </p:blipFill>
          <p:spPr>
            <a:xfrm>
              <a:off x="6770396" y="3695673"/>
              <a:ext cx="1476000" cy="3228563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 rot="16200000">
              <a:off x="6133770" y="5138741"/>
              <a:ext cx="7264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Z</a:t>
              </a:r>
              <a:r>
                <a:rPr kumimoji="1" lang="en-US" altLang="ja-JP" sz="1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 [mm]</a:t>
              </a:r>
              <a:endParaRPr kumimoji="1" lang="ja-JP" altLang="en-US" sz="14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grpSp>
          <p:nvGrpSpPr>
            <p:cNvPr id="9" name="グループ化 8"/>
            <p:cNvGrpSpPr/>
            <p:nvPr/>
          </p:nvGrpSpPr>
          <p:grpSpPr>
            <a:xfrm>
              <a:off x="6694561" y="6879861"/>
              <a:ext cx="1415329" cy="467968"/>
              <a:chOff x="655090" y="5210763"/>
              <a:chExt cx="1883300" cy="584423"/>
            </a:xfrm>
          </p:grpSpPr>
          <p:sp>
            <p:nvSpPr>
              <p:cNvPr id="28" name="テキスト ボックス 27"/>
              <p:cNvSpPr txBox="1"/>
              <p:nvPr/>
            </p:nvSpPr>
            <p:spPr>
              <a:xfrm>
                <a:off x="655090" y="5210763"/>
                <a:ext cx="193964" cy="38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0</a:t>
                </a:r>
                <a:endParaRPr kumimoji="1" lang="ja-JP" altLang="en-US" sz="1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1246196" y="5410818"/>
                <a:ext cx="979486" cy="384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i="1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R</a:t>
                </a:r>
                <a:r>
                  <a:rPr kumimoji="1" lang="en-US" altLang="ja-JP" sz="14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 [mm]</a:t>
                </a:r>
                <a:endParaRPr kumimoji="1" lang="ja-JP" altLang="en-US" sz="1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971382" y="5210763"/>
                <a:ext cx="549631" cy="38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0.2</a:t>
                </a:r>
                <a:endParaRPr kumimoji="1" lang="ja-JP" altLang="en-US" sz="1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1440141" y="5210763"/>
                <a:ext cx="583305" cy="38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0.4</a:t>
                </a:r>
                <a:endParaRPr kumimoji="1" lang="ja-JP" altLang="en-US" sz="1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1988759" y="5210763"/>
                <a:ext cx="549631" cy="38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0.6</a:t>
                </a:r>
                <a:endParaRPr kumimoji="1" lang="ja-JP" altLang="en-US" sz="1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  <p:sp>
          <p:nvSpPr>
            <p:cNvPr id="12" name="テキスト ボックス 11"/>
            <p:cNvSpPr txBox="1"/>
            <p:nvPr/>
          </p:nvSpPr>
          <p:spPr>
            <a:xfrm>
              <a:off x="6570240" y="5138865"/>
              <a:ext cx="1457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0</a:t>
              </a:r>
              <a:endParaRPr kumimoji="1" lang="ja-JP" altLang="en-US" sz="14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6217147" y="6091511"/>
              <a:ext cx="5821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-0.5</a:t>
              </a:r>
              <a:endParaRPr kumimoji="1" lang="ja-JP" altLang="en-US" sz="14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6360936" y="4198012"/>
              <a:ext cx="4383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0.5</a:t>
              </a:r>
              <a:endParaRPr kumimoji="1" lang="ja-JP" altLang="en-US" sz="14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sp>
        <p:nvSpPr>
          <p:cNvPr id="33" name="正方形/長方形 32"/>
          <p:cNvSpPr/>
          <p:nvPr/>
        </p:nvSpPr>
        <p:spPr>
          <a:xfrm>
            <a:off x="191761" y="4192471"/>
            <a:ext cx="51315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CCFF"/>
              </a:buClr>
            </a:pPr>
            <a:r>
              <a:rPr lang="en-US" altLang="ja-JP" sz="2400" dirty="0" smtClean="0">
                <a:latin typeface="Times" panose="02020603050405020304" pitchFamily="18" charset="0"/>
              </a:rPr>
              <a:t>In order to understand boundary effects (e.g. secondary electron emission) in AC Ohmic operation</a:t>
            </a:r>
          </a:p>
          <a:p>
            <a:pPr marL="342900" indent="-342900">
              <a:buClr>
                <a:srgbClr val="00CCFF"/>
              </a:buClr>
              <a:buFont typeface="Wingdings" pitchFamily="2" charset="2"/>
              <a:buChar char="l"/>
            </a:pPr>
            <a:r>
              <a:rPr lang="en-US" altLang="ja-JP" sz="2400" dirty="0" smtClean="0">
                <a:latin typeface="Times" panose="02020603050405020304" pitchFamily="18" charset="0"/>
              </a:rPr>
              <a:t> A new short coil at the center would be useful </a:t>
            </a:r>
            <a:endParaRPr lang="en-US" altLang="ja-JP" sz="2400" dirty="0">
              <a:latin typeface="Times" panose="02020603050405020304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7382219" y="4140752"/>
            <a:ext cx="65589" cy="12511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4" name="グループ化 43"/>
          <p:cNvGrpSpPr/>
          <p:nvPr/>
        </p:nvGrpSpPr>
        <p:grpSpPr>
          <a:xfrm>
            <a:off x="7168031" y="4112489"/>
            <a:ext cx="859569" cy="1304004"/>
            <a:chOff x="6254334" y="3655914"/>
            <a:chExt cx="859569" cy="1574145"/>
          </a:xfrm>
        </p:grpSpPr>
        <p:grpSp>
          <p:nvGrpSpPr>
            <p:cNvPr id="40" name="グループ化 39"/>
            <p:cNvGrpSpPr/>
            <p:nvPr/>
          </p:nvGrpSpPr>
          <p:grpSpPr>
            <a:xfrm>
              <a:off x="6505070" y="3927633"/>
              <a:ext cx="422847" cy="1030707"/>
              <a:chOff x="6233604" y="3897015"/>
              <a:chExt cx="621437" cy="1259917"/>
            </a:xfrm>
          </p:grpSpPr>
          <p:sp>
            <p:nvSpPr>
              <p:cNvPr id="36" name="円弧 35"/>
              <p:cNvSpPr/>
              <p:nvPr/>
            </p:nvSpPr>
            <p:spPr>
              <a:xfrm>
                <a:off x="6233604" y="3897015"/>
                <a:ext cx="621437" cy="1259917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円弧 36"/>
              <p:cNvSpPr/>
              <p:nvPr/>
            </p:nvSpPr>
            <p:spPr>
              <a:xfrm flipV="1">
                <a:off x="6233604" y="3897015"/>
                <a:ext cx="621437" cy="1259917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1" name="グループ化 40"/>
            <p:cNvGrpSpPr/>
            <p:nvPr/>
          </p:nvGrpSpPr>
          <p:grpSpPr>
            <a:xfrm>
              <a:off x="6254334" y="3655914"/>
              <a:ext cx="859569" cy="1574145"/>
              <a:chOff x="6233604" y="3897015"/>
              <a:chExt cx="621437" cy="1259917"/>
            </a:xfrm>
          </p:grpSpPr>
          <p:sp>
            <p:nvSpPr>
              <p:cNvPr id="42" name="円弧 41"/>
              <p:cNvSpPr/>
              <p:nvPr/>
            </p:nvSpPr>
            <p:spPr>
              <a:xfrm>
                <a:off x="6233604" y="3897015"/>
                <a:ext cx="621437" cy="1259917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円弧 42"/>
              <p:cNvSpPr/>
              <p:nvPr/>
            </p:nvSpPr>
            <p:spPr>
              <a:xfrm flipV="1">
                <a:off x="6233604" y="3897015"/>
                <a:ext cx="621437" cy="1259917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5" name="星 5 44"/>
          <p:cNvSpPr/>
          <p:nvPr/>
        </p:nvSpPr>
        <p:spPr>
          <a:xfrm>
            <a:off x="7457668" y="5166843"/>
            <a:ext cx="345043" cy="442774"/>
          </a:xfrm>
          <a:prstGeom prst="star5">
            <a:avLst/>
          </a:prstGeom>
          <a:solidFill>
            <a:srgbClr val="FFFF00">
              <a:alpha val="8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65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Backup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978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721306" cy="1325563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>
                <a:latin typeface="Times" panose="02020603050405020304" pitchFamily="18" charset="0"/>
                <a:cs typeface="Times" panose="02020603050405020304" pitchFamily="18" charset="0"/>
              </a:rPr>
              <a:t>Comparison between experiment and 0-dimensional model</a:t>
            </a:r>
            <a:endParaRPr kumimoji="1" lang="ja-JP" alt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392229" y="1006385"/>
            <a:ext cx="4300541" cy="5604644"/>
            <a:chOff x="-225837" y="57372"/>
            <a:chExt cx="4906695" cy="6397577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2"/>
            <a:srcRect b="1797"/>
            <a:stretch/>
          </p:blipFill>
          <p:spPr>
            <a:xfrm>
              <a:off x="523479" y="458616"/>
              <a:ext cx="3714750" cy="5472000"/>
            </a:xfrm>
            <a:prstGeom prst="rect">
              <a:avLst/>
            </a:prstGeom>
          </p:spPr>
        </p:pic>
        <p:sp>
          <p:nvSpPr>
            <p:cNvPr id="6" name="正方形/長方形 5"/>
            <p:cNvSpPr/>
            <p:nvPr/>
          </p:nvSpPr>
          <p:spPr>
            <a:xfrm>
              <a:off x="350254" y="449459"/>
              <a:ext cx="476227" cy="5585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 rot="16200000">
              <a:off x="-185421" y="1099517"/>
              <a:ext cx="131344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Growth rate [1/</a:t>
              </a:r>
              <a:r>
                <a:rPr kumimoji="1" lang="en-US" altLang="ja-JP" sz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ms</a:t>
              </a:r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 rot="16200000">
              <a:off x="-428158" y="2919533"/>
              <a:ext cx="17989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Saturation</a:t>
              </a:r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level of </a:t>
              </a:r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radiation </a:t>
              </a:r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kumimoji="1" lang="en-US" altLang="ja-JP" sz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a.u</a:t>
              </a:r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980885" y="6138761"/>
              <a:ext cx="1027286" cy="316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|V</a:t>
              </a:r>
              <a:r>
                <a:rPr kumimoji="1" lang="en-US" altLang="ja-JP" sz="1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 [V]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309314" y="5909176"/>
              <a:ext cx="579863" cy="316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0.4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050600" y="5909176"/>
              <a:ext cx="579863" cy="316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0.6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791887" y="5909176"/>
              <a:ext cx="579863" cy="316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0.8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3533175" y="5909176"/>
              <a:ext cx="579863" cy="316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1.0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794444" y="2228401"/>
              <a:ext cx="3046798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76115" y="527954"/>
              <a:ext cx="579863" cy="316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.0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76115" y="2221541"/>
              <a:ext cx="579863" cy="316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altLang="ja-JP" sz="12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endParaRPr kumimoji="1" lang="ja-JP" alt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376115" y="3881878"/>
              <a:ext cx="579863" cy="316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altLang="ja-JP" sz="12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kumimoji="1" lang="ja-JP" alt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76115" y="1950464"/>
              <a:ext cx="579863" cy="316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.0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899899" y="487558"/>
              <a:ext cx="437483" cy="351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894289" y="2353569"/>
              <a:ext cx="448457" cy="351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2934991" y="2910658"/>
              <a:ext cx="676887" cy="3161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2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ja-JP" sz="12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Zext</a:t>
              </a:r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3154179" y="3101600"/>
              <a:ext cx="969913" cy="3161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-0.52 </a:t>
              </a:r>
              <a:r>
                <a:rPr kumimoji="1" lang="en-US" altLang="ja-JP" sz="1200" dirty="0" err="1" smtClean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mT</a:t>
              </a:r>
              <a:endParaRPr kumimoji="1" lang="ja-JP" altLang="en-US" sz="1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154179" y="3305692"/>
              <a:ext cx="757157" cy="3161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 </a:t>
              </a:r>
              <a:r>
                <a:rPr kumimoji="1" lang="en-US" altLang="ja-JP" sz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mT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154179" y="3509783"/>
              <a:ext cx="1075445" cy="3161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+0.08</a:t>
              </a:r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ja-JP" sz="1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mT</a:t>
              </a:r>
              <a:endParaRPr kumimoji="1" lang="ja-JP" alt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2878449" y="2933952"/>
              <a:ext cx="1199078" cy="946583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-225837" y="57372"/>
              <a:ext cx="4906695" cy="316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ja-JP" sz="12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ja-JP" sz="12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</a:t>
              </a:r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kHz/</a:t>
              </a:r>
              <a:r>
                <a:rPr lang="en-US" altLang="ja-JP" sz="12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ja-JP" sz="12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ja-JP" sz="1200" dirty="0" smtClean="0">
                  <a:latin typeface="Times" panose="02020603050405020304" pitchFamily="18" charset="0"/>
                  <a:cs typeface="Times New Roman" panose="02020603050405020304" pitchFamily="18" charset="0"/>
                </a:rPr>
                <a:t>3.9</a:t>
              </a:r>
              <a:r>
                <a:rPr lang="en-US" altLang="ja-JP" sz="12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x10</a:t>
              </a:r>
              <a:r>
                <a:rPr lang="en-US" altLang="ja-JP" sz="1200" baseline="300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-5</a:t>
              </a:r>
              <a:r>
                <a:rPr lang="en-US" altLang="ja-JP" sz="12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ja-JP" sz="1200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Torr</a:t>
              </a:r>
              <a:r>
                <a:rPr lang="en-US" altLang="ja-JP" sz="12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/</a:t>
              </a:r>
              <a:r>
                <a:rPr kumimoji="1" lang="en-US" altLang="ja-JP" sz="12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kumimoji="1" lang="en-US" altLang="ja-JP" sz="12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=0.41 T/</a:t>
              </a:r>
              <a:r>
                <a:rPr lang="en-US" altLang="ja-JP" sz="12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ja-JP" sz="12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Zext</a:t>
              </a:r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=-0.52, 0, +0.08 </a:t>
              </a:r>
              <a:r>
                <a:rPr lang="en-US" altLang="ja-JP" sz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mT</a:t>
              </a:r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794444" y="4067556"/>
              <a:ext cx="3046798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568026" y="5909176"/>
              <a:ext cx="579863" cy="316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0.2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26523" y="5726911"/>
              <a:ext cx="579863" cy="316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.01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326523" y="4868812"/>
              <a:ext cx="579863" cy="316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.1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326523" y="4037347"/>
              <a:ext cx="579863" cy="316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 rot="16200000">
              <a:off x="-695188" y="4922854"/>
              <a:ext cx="2117537" cy="316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Saturation level of </a:t>
              </a:r>
              <a:r>
                <a:rPr lang="en-US" altLang="ja-JP" sz="12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ja-JP" sz="12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[kA]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899899" y="4219579"/>
              <a:ext cx="437483" cy="351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(c)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3"/>
          <a:srcRect l="5859" t="1806" r="-347" b="2253"/>
          <a:stretch/>
        </p:blipFill>
        <p:spPr>
          <a:xfrm>
            <a:off x="5373734" y="1325563"/>
            <a:ext cx="3744000" cy="4752000"/>
          </a:xfrm>
          <a:prstGeom prst="rect">
            <a:avLst/>
          </a:prstGeom>
        </p:spPr>
      </p:pic>
      <p:sp>
        <p:nvSpPr>
          <p:cNvPr id="35" name="正方形/長方形 34"/>
          <p:cNvSpPr/>
          <p:nvPr/>
        </p:nvSpPr>
        <p:spPr>
          <a:xfrm>
            <a:off x="7119979" y="1331216"/>
            <a:ext cx="239172" cy="4731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6949371" y="1922995"/>
            <a:ext cx="292001" cy="672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5377057" y="6055983"/>
            <a:ext cx="3315937" cy="191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8" name="テキスト ボックス 37"/>
          <p:cNvSpPr txBox="1"/>
          <p:nvPr/>
        </p:nvSpPr>
        <p:spPr>
          <a:xfrm rot="16200000">
            <a:off x="4196350" y="1672274"/>
            <a:ext cx="13134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Growth rate [1/</a:t>
            </a:r>
            <a:r>
              <a:rPr kumimoji="1" lang="en-US" altLang="ja-JP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 rot="16200000">
            <a:off x="4101014" y="3372564"/>
            <a:ext cx="1504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Saturation</a:t>
            </a:r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level of </a:t>
            </a:r>
            <a:r>
              <a:rPr lang="en-US" altLang="ja-JP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[10</a:t>
            </a:r>
            <a:r>
              <a:rPr kumimoji="1" lang="en-US" altLang="ja-JP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1" lang="en-US" altLang="ja-JP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949539" y="1141953"/>
            <a:ext cx="407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879324" y="2830002"/>
            <a:ext cx="449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1" lang="ja-JP" altLang="en-US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740014" y="2441687"/>
            <a:ext cx="579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527748" y="1709681"/>
            <a:ext cx="64061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B</a:t>
            </a:r>
            <a:r>
              <a:rPr lang="en-US" altLang="ja-JP" sz="1200" baseline="-25000" dirty="0" err="1">
                <a:latin typeface="Times" panose="02020603050405020304" pitchFamily="18" charset="0"/>
                <a:cs typeface="Times" panose="02020603050405020304" pitchFamily="18" charset="0"/>
              </a:rPr>
              <a:t>Z</a:t>
            </a:r>
            <a:r>
              <a:rPr lang="en-US" altLang="ja-JP" sz="1200" baseline="-25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ext</a:t>
            </a:r>
            <a:r>
              <a:rPr kumimoji="1" lang="en-US" altLang="ja-JP" sz="1200" dirty="0" smtClean="0">
                <a:latin typeface="Times" panose="02020603050405020304" pitchFamily="18" charset="0"/>
                <a:cs typeface="Times" panose="02020603050405020304" pitchFamily="18" charset="0"/>
              </a:rPr>
              <a:t>=</a:t>
            </a:r>
            <a:endParaRPr kumimoji="1" lang="ja-JP" altLang="en-US" sz="12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514623" y="1922995"/>
            <a:ext cx="96991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33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-0.52 </a:t>
            </a:r>
            <a:r>
              <a:rPr kumimoji="1" lang="en-US" altLang="ja-JP" sz="1200" dirty="0" err="1" smtClean="0">
                <a:solidFill>
                  <a:srgbClr val="33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mT</a:t>
            </a:r>
            <a:endParaRPr kumimoji="1" lang="ja-JP" altLang="en-US" sz="1200" dirty="0">
              <a:solidFill>
                <a:srgbClr val="3333CC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782041" y="2114559"/>
            <a:ext cx="75715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Times" panose="02020603050405020304" pitchFamily="18" charset="0"/>
                <a:cs typeface="Times" panose="02020603050405020304" pitchFamily="18" charset="0"/>
              </a:rPr>
              <a:t>0 </a:t>
            </a:r>
            <a:r>
              <a:rPr kumimoji="1" lang="en-US" altLang="ja-JP" sz="1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mT</a:t>
            </a:r>
            <a:endParaRPr kumimoji="1" lang="ja-JP" altLang="en-US" sz="12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514623" y="2309531"/>
            <a:ext cx="107544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+0.08</a:t>
            </a:r>
            <a:r>
              <a:rPr kumimoji="1" lang="en-US" altLang="ja-JP" sz="12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1" lang="en-US" altLang="ja-JP" sz="1200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mT</a:t>
            </a:r>
            <a:endParaRPr kumimoji="1" lang="ja-JP" altLang="en-US" sz="1200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171295" y="862373"/>
            <a:ext cx="3792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kHz/</a:t>
            </a:r>
            <a:r>
              <a:rPr lang="en-US" altLang="ja-JP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ja-JP" sz="1400" dirty="0" smtClean="0">
                <a:latin typeface="Times" panose="02020603050405020304" pitchFamily="18" charset="0"/>
                <a:cs typeface="Times New Roman" panose="02020603050405020304" pitchFamily="18" charset="0"/>
              </a:rPr>
              <a:t>3.9</a:t>
            </a:r>
            <a:r>
              <a:rPr lang="en-US" altLang="ja-JP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x10</a:t>
            </a:r>
            <a:r>
              <a:rPr lang="en-US" altLang="ja-JP" sz="1400" baseline="30000" dirty="0" smtClean="0">
                <a:latin typeface="Times" panose="02020603050405020304" pitchFamily="18" charset="0"/>
                <a:cs typeface="Times" panose="02020603050405020304" pitchFamily="18" charset="0"/>
              </a:rPr>
              <a:t>-5</a:t>
            </a:r>
            <a:r>
              <a:rPr lang="en-US" altLang="ja-JP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ja-JP" sz="1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Torr</a:t>
            </a:r>
            <a:r>
              <a:rPr lang="en-US" altLang="ja-JP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/</a:t>
            </a:r>
            <a:r>
              <a:rPr kumimoji="1" lang="en-US" altLang="ja-JP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1" lang="en-US" altLang="ja-JP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=0.41 T/</a:t>
            </a:r>
            <a:r>
              <a:rPr kumimoji="1" lang="en-US" altLang="ja-JP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ja-JP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=10 eV)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326355" y="124836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321546" y="2916619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グループ化 49"/>
          <p:cNvGrpSpPr/>
          <p:nvPr/>
        </p:nvGrpSpPr>
        <p:grpSpPr>
          <a:xfrm>
            <a:off x="5050694" y="6054320"/>
            <a:ext cx="2117315" cy="531988"/>
            <a:chOff x="1484175" y="5722975"/>
            <a:chExt cx="2117315" cy="531988"/>
          </a:xfrm>
        </p:grpSpPr>
        <p:sp>
          <p:nvSpPr>
            <p:cNvPr id="51" name="テキスト ボックス 50"/>
            <p:cNvSpPr txBox="1"/>
            <p:nvPr/>
          </p:nvSpPr>
          <p:spPr>
            <a:xfrm>
              <a:off x="2075023" y="5947186"/>
              <a:ext cx="10272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|V</a:t>
              </a:r>
              <a:r>
                <a:rPr kumimoji="1" lang="en-US" altLang="ja-JP" sz="14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 [V]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1886760" y="5722975"/>
              <a:ext cx="579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0.4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2276500" y="5722975"/>
              <a:ext cx="579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0.6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2671298" y="5722975"/>
              <a:ext cx="579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0.8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3021627" y="5722975"/>
              <a:ext cx="579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1.0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1484175" y="5722975"/>
              <a:ext cx="579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0.2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7" name="テキスト ボックス 56"/>
          <p:cNvSpPr txBox="1"/>
          <p:nvPr/>
        </p:nvSpPr>
        <p:spPr>
          <a:xfrm>
            <a:off x="4990675" y="4225410"/>
            <a:ext cx="344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1" lang="ja-JP" altLang="en-US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4991226" y="5877588"/>
            <a:ext cx="360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1" lang="ja-JP" altLang="en-US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912801" y="5172376"/>
            <a:ext cx="46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</a:t>
            </a:r>
            <a:endParaRPr kumimoji="1" lang="ja-JP" altLang="en-US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890810" y="4522376"/>
            <a:ext cx="46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</a:t>
            </a:r>
            <a:endParaRPr kumimoji="1" lang="ja-JP" altLang="en-US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326355" y="458486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 rot="16200000">
            <a:off x="4043626" y="5114307"/>
            <a:ext cx="1618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Saturation level of</a:t>
            </a:r>
          </a:p>
          <a:p>
            <a:pPr algn="ctr"/>
            <a:r>
              <a:rPr lang="en-US" altLang="ja-JP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[kA]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7324991" y="5172375"/>
            <a:ext cx="568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p0</a:t>
            </a:r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/8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7367797" y="3324043"/>
            <a:ext cx="626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e0</a:t>
            </a:r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/4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5" name="グループ化 64"/>
          <p:cNvGrpSpPr/>
          <p:nvPr/>
        </p:nvGrpSpPr>
        <p:grpSpPr>
          <a:xfrm>
            <a:off x="7077866" y="6060790"/>
            <a:ext cx="2117315" cy="531988"/>
            <a:chOff x="1484175" y="5722975"/>
            <a:chExt cx="2117315" cy="531988"/>
          </a:xfrm>
        </p:grpSpPr>
        <p:sp>
          <p:nvSpPr>
            <p:cNvPr id="66" name="テキスト ボックス 65"/>
            <p:cNvSpPr txBox="1"/>
            <p:nvPr/>
          </p:nvSpPr>
          <p:spPr>
            <a:xfrm>
              <a:off x="2075023" y="5947186"/>
              <a:ext cx="10272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|V</a:t>
              </a:r>
              <a:r>
                <a:rPr kumimoji="1" lang="en-US" altLang="ja-JP" sz="14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 [V]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1886760" y="5722975"/>
              <a:ext cx="579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0.4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2276500" y="5722975"/>
              <a:ext cx="579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0.6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2671298" y="5722975"/>
              <a:ext cx="579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0.8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3021627" y="5722975"/>
              <a:ext cx="579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1.0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1484175" y="5722975"/>
              <a:ext cx="579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0.2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2" name="正方形/長方形 71"/>
          <p:cNvSpPr/>
          <p:nvPr/>
        </p:nvSpPr>
        <p:spPr>
          <a:xfrm>
            <a:off x="5319140" y="2748963"/>
            <a:ext cx="3791379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/>
          <p:cNvSpPr/>
          <p:nvPr/>
        </p:nvSpPr>
        <p:spPr>
          <a:xfrm>
            <a:off x="5319140" y="4419605"/>
            <a:ext cx="3791379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4" name="直線矢印コネクタ 73"/>
          <p:cNvCxnSpPr/>
          <p:nvPr/>
        </p:nvCxnSpPr>
        <p:spPr>
          <a:xfrm flipH="1">
            <a:off x="7480451" y="5480153"/>
            <a:ext cx="109617" cy="3098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/>
          <p:nvPr/>
        </p:nvCxnSpPr>
        <p:spPr>
          <a:xfrm flipH="1" flipV="1">
            <a:off x="7089599" y="4770289"/>
            <a:ext cx="388808" cy="4017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>
          <a:xfrm flipH="1">
            <a:off x="7509973" y="3589008"/>
            <a:ext cx="84034" cy="2337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/>
          <p:nvPr/>
        </p:nvCxnSpPr>
        <p:spPr>
          <a:xfrm flipH="1">
            <a:off x="7065171" y="3519366"/>
            <a:ext cx="464588" cy="76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77"/>
          <p:cNvSpPr txBox="1"/>
          <p:nvPr/>
        </p:nvSpPr>
        <p:spPr>
          <a:xfrm>
            <a:off x="7313445" y="1265344"/>
            <a:ext cx="3930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(d)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7318254" y="29335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(e)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7328673" y="4601843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(f)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079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721306" cy="1325563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>
                <a:latin typeface="Times" panose="02020603050405020304" pitchFamily="18" charset="0"/>
                <a:cs typeface="Times" panose="02020603050405020304" pitchFamily="18" charset="0"/>
              </a:rPr>
              <a:t>Comparison between experiment and 0-dimensional model</a:t>
            </a:r>
            <a:endParaRPr kumimoji="1" lang="ja-JP" alt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81" name="グループ化 80"/>
          <p:cNvGrpSpPr/>
          <p:nvPr/>
        </p:nvGrpSpPr>
        <p:grpSpPr>
          <a:xfrm>
            <a:off x="139625" y="893095"/>
            <a:ext cx="4125829" cy="5816885"/>
            <a:chOff x="131600" y="162086"/>
            <a:chExt cx="4125829" cy="5816885"/>
          </a:xfrm>
        </p:grpSpPr>
        <p:pic>
          <p:nvPicPr>
            <p:cNvPr id="82" name="図 81"/>
            <p:cNvPicPr>
              <a:picLocks noChangeAspect="1"/>
            </p:cNvPicPr>
            <p:nvPr/>
          </p:nvPicPr>
          <p:blipFill rotWithShape="1">
            <a:blip r:embed="rId2"/>
            <a:srcRect l="10797" r="1461" b="2813"/>
            <a:stretch/>
          </p:blipFill>
          <p:spPr>
            <a:xfrm>
              <a:off x="828000" y="410400"/>
              <a:ext cx="3276000" cy="5184000"/>
            </a:xfrm>
            <a:prstGeom prst="rect">
              <a:avLst/>
            </a:prstGeom>
          </p:spPr>
        </p:pic>
        <p:sp>
          <p:nvSpPr>
            <p:cNvPr id="83" name="正方形/長方形 82"/>
            <p:cNvSpPr/>
            <p:nvPr/>
          </p:nvSpPr>
          <p:spPr>
            <a:xfrm>
              <a:off x="400821" y="389420"/>
              <a:ext cx="404480" cy="525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84" name="テキスト ボックス 83"/>
            <p:cNvSpPr txBox="1"/>
            <p:nvPr/>
          </p:nvSpPr>
          <p:spPr>
            <a:xfrm rot="16200000">
              <a:off x="-230520" y="895695"/>
              <a:ext cx="130901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Growth rate [1/</a:t>
              </a:r>
              <a:r>
                <a:rPr kumimoji="1" lang="en-US" altLang="ja-JP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ms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テキスト ボックス 84"/>
            <p:cNvSpPr txBox="1"/>
            <p:nvPr/>
          </p:nvSpPr>
          <p:spPr>
            <a:xfrm rot="16200000">
              <a:off x="-469726" y="2666294"/>
              <a:ext cx="17989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Saturation level of</a:t>
              </a:r>
            </a:p>
            <a:p>
              <a:pPr algn="ctr"/>
              <a:r>
                <a:rPr lang="en-US" altLang="ja-JP" sz="16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ja-JP" sz="16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[kA]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265239" y="528698"/>
              <a:ext cx="5798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.0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287194" y="1720667"/>
              <a:ext cx="5798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.0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891616" y="458178"/>
              <a:ext cx="4138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テキスト ボックス 88"/>
            <p:cNvSpPr txBox="1"/>
            <p:nvPr/>
          </p:nvSpPr>
          <p:spPr>
            <a:xfrm>
              <a:off x="886006" y="2259486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3307021" y="601412"/>
              <a:ext cx="44542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kumimoji="1" lang="en-US" altLang="ja-JP" sz="1600" baseline="-25000" dirty="0" smtClean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1" lang="ja-JP" altLang="en-US" sz="1600" baseline="-25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897698" y="162086"/>
              <a:ext cx="33597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(|</a:t>
              </a:r>
              <a:r>
                <a:rPr lang="en-US" altLang="ja-JP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ja-JP" sz="14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|=0.94 V/</a:t>
              </a:r>
              <a:r>
                <a:rPr lang="en-US" altLang="ja-JP" sz="1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ja-JP" sz="14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</a:t>
              </a:r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kHz/</a:t>
              </a:r>
              <a:r>
                <a:rPr kumimoji="1" lang="en-US" altLang="ja-JP" sz="1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kumimoji="1" lang="en-US" altLang="ja-JP" sz="14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=0.41 T/</a:t>
              </a:r>
              <a:r>
                <a:rPr lang="en-US" altLang="ja-JP" sz="1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ja-JP" sz="14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ja-JP" sz="14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ext</a:t>
              </a:r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テキスト ボックス 91"/>
            <p:cNvSpPr txBox="1"/>
            <p:nvPr/>
          </p:nvSpPr>
          <p:spPr>
            <a:xfrm>
              <a:off x="287194" y="3485518"/>
              <a:ext cx="5798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.0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テキスト ボックス 92"/>
            <p:cNvSpPr txBox="1"/>
            <p:nvPr/>
          </p:nvSpPr>
          <p:spPr>
            <a:xfrm>
              <a:off x="265239" y="2081794"/>
              <a:ext cx="5798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0.4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テキスト ボックス 93"/>
            <p:cNvSpPr txBox="1"/>
            <p:nvPr/>
          </p:nvSpPr>
          <p:spPr>
            <a:xfrm>
              <a:off x="3309405" y="814377"/>
              <a:ext cx="44542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kumimoji="1" lang="en-US" altLang="ja-JP" sz="1600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1" lang="ja-JP" altLang="en-US" sz="1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931307" y="2039423"/>
              <a:ext cx="3046798" cy="182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931307" y="5599276"/>
              <a:ext cx="3046798" cy="182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3217078" y="625888"/>
              <a:ext cx="550970" cy="5248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98" name="テキスト ボックス 97"/>
            <p:cNvSpPr txBox="1"/>
            <p:nvPr/>
          </p:nvSpPr>
          <p:spPr>
            <a:xfrm>
              <a:off x="1323817" y="5546444"/>
              <a:ext cx="5798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テキスト ボックス 98"/>
            <p:cNvSpPr txBox="1"/>
            <p:nvPr/>
          </p:nvSpPr>
          <p:spPr>
            <a:xfrm>
              <a:off x="3249178" y="5546444"/>
              <a:ext cx="5798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931307" y="3835545"/>
              <a:ext cx="3046798" cy="182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01" name="テキスト ボックス 100"/>
            <p:cNvSpPr txBox="1"/>
            <p:nvPr/>
          </p:nvSpPr>
          <p:spPr>
            <a:xfrm>
              <a:off x="1811372" y="5640417"/>
              <a:ext cx="14058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ja-JP" sz="16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[10</a:t>
              </a:r>
              <a:r>
                <a:rPr kumimoji="1" lang="en-US" altLang="ja-JP" sz="16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-5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ja-JP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Torr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テキスト ボックス 101"/>
            <p:cNvSpPr txBox="1"/>
            <p:nvPr/>
          </p:nvSpPr>
          <p:spPr>
            <a:xfrm rot="16200000">
              <a:off x="-453550" y="4535066"/>
              <a:ext cx="17989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Saturation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level of </a:t>
              </a:r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radiation 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kumimoji="1" lang="en-US" altLang="ja-JP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a.u</a:t>
              </a:r>
              <a:r>
                <a:rPr lang="en-US" altLang="ja-JP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852559" y="4060795"/>
              <a:ext cx="4920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(c)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7" name="グループ化 126"/>
          <p:cNvGrpSpPr/>
          <p:nvPr/>
        </p:nvGrpSpPr>
        <p:grpSpPr>
          <a:xfrm>
            <a:off x="4630541" y="841826"/>
            <a:ext cx="4528272" cy="6016174"/>
            <a:chOff x="58914" y="37428"/>
            <a:chExt cx="3077345" cy="5469882"/>
          </a:xfrm>
        </p:grpSpPr>
        <p:pic>
          <p:nvPicPr>
            <p:cNvPr id="128" name="図 127"/>
            <p:cNvPicPr>
              <a:picLocks noChangeAspect="1"/>
            </p:cNvPicPr>
            <p:nvPr/>
          </p:nvPicPr>
          <p:blipFill rotWithShape="1">
            <a:blip r:embed="rId3"/>
            <a:srcRect l="14440" t="383" r="901" b="2107"/>
            <a:stretch/>
          </p:blipFill>
          <p:spPr>
            <a:xfrm>
              <a:off x="630354" y="488532"/>
              <a:ext cx="2016000" cy="4644000"/>
            </a:xfrm>
            <a:prstGeom prst="rect">
              <a:avLst/>
            </a:prstGeom>
          </p:spPr>
        </p:pic>
        <p:sp>
          <p:nvSpPr>
            <p:cNvPr id="129" name="正方形/長方形 128"/>
            <p:cNvSpPr/>
            <p:nvPr/>
          </p:nvSpPr>
          <p:spPr>
            <a:xfrm>
              <a:off x="2800182" y="379407"/>
              <a:ext cx="294923" cy="4789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正方形/長方形 129"/>
            <p:cNvSpPr/>
            <p:nvPr/>
          </p:nvSpPr>
          <p:spPr>
            <a:xfrm>
              <a:off x="236971" y="470784"/>
              <a:ext cx="371304" cy="4789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31" name="グループ化 130"/>
            <p:cNvGrpSpPr/>
            <p:nvPr/>
          </p:nvGrpSpPr>
          <p:grpSpPr>
            <a:xfrm>
              <a:off x="58914" y="540405"/>
              <a:ext cx="487500" cy="4652743"/>
              <a:chOff x="3906311" y="1179050"/>
              <a:chExt cx="487500" cy="4652743"/>
            </a:xfrm>
          </p:grpSpPr>
          <p:sp>
            <p:nvSpPr>
              <p:cNvPr id="157" name="テキスト ボックス 156"/>
              <p:cNvSpPr txBox="1"/>
              <p:nvPr/>
            </p:nvSpPr>
            <p:spPr>
              <a:xfrm rot="16200000">
                <a:off x="3508471" y="1602725"/>
                <a:ext cx="1309016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Growth rate [1/</a:t>
                </a:r>
                <a:r>
                  <a:rPr kumimoji="1" lang="en-US" altLang="ja-JP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ms</a:t>
                </a:r>
                <a:r>
                  <a:rPr kumimoji="1" lang="en-US" altLang="ja-JP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kumimoji="1" lang="ja-JP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8" name="テキスト ボックス 157"/>
              <p:cNvSpPr txBox="1"/>
              <p:nvPr/>
            </p:nvSpPr>
            <p:spPr>
              <a:xfrm rot="16200000">
                <a:off x="3254950" y="3260614"/>
                <a:ext cx="17989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Saturation level of</a:t>
                </a:r>
              </a:p>
              <a:p>
                <a:pPr algn="ctr"/>
                <a:r>
                  <a:rPr lang="en-US" altLang="ja-JP" sz="1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ja-JP" sz="12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ja-JP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[kA]</a:t>
                </a:r>
                <a:endParaRPr kumimoji="1" lang="ja-JP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9" name="テキスト ボックス 158"/>
              <p:cNvSpPr txBox="1"/>
              <p:nvPr/>
            </p:nvSpPr>
            <p:spPr>
              <a:xfrm rot="16200000">
                <a:off x="3322817" y="4786634"/>
                <a:ext cx="16286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Saturation</a:t>
                </a:r>
                <a:r>
                  <a:rPr kumimoji="1" lang="en-US" altLang="ja-JP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level of </a:t>
                </a:r>
                <a:r>
                  <a:rPr lang="en-US" altLang="ja-JP" sz="1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ja-JP" sz="1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ja-JP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[10</a:t>
                </a:r>
                <a:r>
                  <a:rPr lang="en-US" altLang="ja-JP" sz="1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  <a:r>
                  <a:rPr kumimoji="1" lang="en-US" altLang="ja-JP" sz="1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kumimoji="1" lang="en-US" altLang="ja-JP" sz="1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</a:t>
                </a:r>
                <a:r>
                  <a:rPr kumimoji="1" lang="en-US" altLang="ja-JP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kumimoji="1" lang="ja-JP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2" name="テキスト ボックス 131"/>
            <p:cNvSpPr txBox="1"/>
            <p:nvPr/>
          </p:nvSpPr>
          <p:spPr>
            <a:xfrm>
              <a:off x="94751" y="3382495"/>
              <a:ext cx="5798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.0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テキスト ボックス 132"/>
            <p:cNvSpPr txBox="1"/>
            <p:nvPr/>
          </p:nvSpPr>
          <p:spPr>
            <a:xfrm>
              <a:off x="94751" y="2020000"/>
              <a:ext cx="5798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.5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テキスト ボックス 133"/>
            <p:cNvSpPr txBox="1"/>
            <p:nvPr/>
          </p:nvSpPr>
          <p:spPr>
            <a:xfrm>
              <a:off x="706501" y="5068203"/>
              <a:ext cx="5798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テキスト ボックス 134"/>
            <p:cNvSpPr txBox="1"/>
            <p:nvPr/>
          </p:nvSpPr>
          <p:spPr>
            <a:xfrm>
              <a:off x="1625275" y="5057406"/>
              <a:ext cx="5798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テキスト ボックス 135"/>
            <p:cNvSpPr txBox="1"/>
            <p:nvPr/>
          </p:nvSpPr>
          <p:spPr>
            <a:xfrm>
              <a:off x="936172" y="5230311"/>
              <a:ext cx="1405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ja-JP" sz="12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[10</a:t>
              </a:r>
              <a:r>
                <a:rPr kumimoji="1" lang="en-US" altLang="ja-JP" sz="12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-5</a:t>
              </a:r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ja-JP" sz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Torr</a:t>
              </a:r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テキスト ボックス 136"/>
            <p:cNvSpPr txBox="1"/>
            <p:nvPr/>
          </p:nvSpPr>
          <p:spPr>
            <a:xfrm>
              <a:off x="94751" y="4983614"/>
              <a:ext cx="5798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.0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テキスト ボックス 137"/>
            <p:cNvSpPr txBox="1"/>
            <p:nvPr/>
          </p:nvSpPr>
          <p:spPr>
            <a:xfrm>
              <a:off x="94751" y="3603208"/>
              <a:ext cx="5798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2.0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テキスト ボックス 138"/>
            <p:cNvSpPr txBox="1"/>
            <p:nvPr/>
          </p:nvSpPr>
          <p:spPr>
            <a:xfrm>
              <a:off x="94751" y="423077"/>
              <a:ext cx="5798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テキスト ボックス 139"/>
            <p:cNvSpPr txBox="1"/>
            <p:nvPr/>
          </p:nvSpPr>
          <p:spPr>
            <a:xfrm>
              <a:off x="94751" y="1656951"/>
              <a:ext cx="5798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テキスト ボックス 140"/>
            <p:cNvSpPr txBox="1"/>
            <p:nvPr/>
          </p:nvSpPr>
          <p:spPr>
            <a:xfrm>
              <a:off x="420102" y="37428"/>
              <a:ext cx="2447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(|</a:t>
              </a:r>
              <a:r>
                <a:rPr lang="en-US" altLang="ja-JP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ja-JP" sz="1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|=0.94 V/</a:t>
              </a:r>
              <a:r>
                <a:rPr lang="en-US" altLang="ja-JP" sz="12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ja-JP" sz="12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</a:t>
              </a:r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kHz/</a:t>
              </a:r>
              <a:r>
                <a:rPr kumimoji="1" lang="en-US" altLang="ja-JP" sz="12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kumimoji="1" lang="en-US" altLang="ja-JP" sz="12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=0.41 T</a:t>
              </a:r>
            </a:p>
            <a:p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altLang="ja-JP" sz="12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ja-JP" sz="12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zext</a:t>
              </a:r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 /</a:t>
              </a:r>
              <a:r>
                <a:rPr lang="en-US" altLang="ja-JP" sz="1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ja-JP" sz="12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=10 eV)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テキスト ボックス 141"/>
            <p:cNvSpPr txBox="1"/>
            <p:nvPr/>
          </p:nvSpPr>
          <p:spPr>
            <a:xfrm>
              <a:off x="623638" y="564923"/>
              <a:ext cx="3561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" name="テキスト ボックス 142"/>
            <p:cNvSpPr txBox="1"/>
            <p:nvPr/>
          </p:nvSpPr>
          <p:spPr>
            <a:xfrm>
              <a:off x="619630" y="2177285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テキスト ボックス 143"/>
            <p:cNvSpPr txBox="1"/>
            <p:nvPr/>
          </p:nvSpPr>
          <p:spPr>
            <a:xfrm>
              <a:off x="1489671" y="621577"/>
              <a:ext cx="8813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ja-JP" sz="1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=1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テキスト ボックス 144"/>
            <p:cNvSpPr txBox="1"/>
            <p:nvPr/>
          </p:nvSpPr>
          <p:spPr>
            <a:xfrm>
              <a:off x="1067444" y="1239248"/>
              <a:ext cx="652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ja-JP" sz="1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=1/2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テキスト ボックス 145"/>
            <p:cNvSpPr txBox="1"/>
            <p:nvPr/>
          </p:nvSpPr>
          <p:spPr>
            <a:xfrm>
              <a:off x="948646" y="2240366"/>
              <a:ext cx="6238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ja-JP" sz="1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=1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" name="テキスト ボックス 146"/>
            <p:cNvSpPr txBox="1"/>
            <p:nvPr/>
          </p:nvSpPr>
          <p:spPr>
            <a:xfrm>
              <a:off x="619630" y="3752262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(c)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テキスト ボックス 147"/>
            <p:cNvSpPr txBox="1"/>
            <p:nvPr/>
          </p:nvSpPr>
          <p:spPr>
            <a:xfrm>
              <a:off x="2477529" y="2571571"/>
              <a:ext cx="5686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ja-JP" sz="1400" baseline="-250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p0</a:t>
              </a:r>
              <a:r>
                <a:rPr lang="en-US" altLang="ja-JP" sz="1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/8</a:t>
              </a:r>
              <a:endParaRPr kumimoji="1" lang="ja-JP" alt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テキスト ボックス 148"/>
            <p:cNvSpPr txBox="1"/>
            <p:nvPr/>
          </p:nvSpPr>
          <p:spPr>
            <a:xfrm>
              <a:off x="2509577" y="4323601"/>
              <a:ext cx="6266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ja-JP" sz="1400" baseline="-250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e0</a:t>
              </a:r>
              <a:r>
                <a:rPr lang="en-US" altLang="ja-JP" sz="1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/4</a:t>
              </a:r>
              <a:endParaRPr kumimoji="1" lang="ja-JP" alt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0" name="直線矢印コネクタ 149"/>
            <p:cNvCxnSpPr/>
            <p:nvPr/>
          </p:nvCxnSpPr>
          <p:spPr>
            <a:xfrm flipH="1">
              <a:off x="2470441" y="2874324"/>
              <a:ext cx="175913" cy="342332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矢印コネクタ 150"/>
            <p:cNvCxnSpPr/>
            <p:nvPr/>
          </p:nvCxnSpPr>
          <p:spPr>
            <a:xfrm flipH="1">
              <a:off x="2495401" y="4471201"/>
              <a:ext cx="193796" cy="6289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テキスト ボックス 151"/>
            <p:cNvSpPr txBox="1"/>
            <p:nvPr/>
          </p:nvSpPr>
          <p:spPr>
            <a:xfrm>
              <a:off x="1254848" y="3117424"/>
              <a:ext cx="652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ja-JP" sz="1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=1/2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テキスト ボックス 152"/>
            <p:cNvSpPr txBox="1"/>
            <p:nvPr/>
          </p:nvSpPr>
          <p:spPr>
            <a:xfrm>
              <a:off x="1668465" y="4719406"/>
              <a:ext cx="652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ja-JP" sz="1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=1/2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テキスト ボックス 153"/>
            <p:cNvSpPr txBox="1"/>
            <p:nvPr/>
          </p:nvSpPr>
          <p:spPr>
            <a:xfrm>
              <a:off x="1260561" y="3760463"/>
              <a:ext cx="6238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ja-JP" sz="1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=1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5" name="直線矢印コネクタ 154"/>
            <p:cNvCxnSpPr/>
            <p:nvPr/>
          </p:nvCxnSpPr>
          <p:spPr>
            <a:xfrm flipV="1">
              <a:off x="1789540" y="3866267"/>
              <a:ext cx="303925" cy="38670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線矢印コネクタ 155"/>
            <p:cNvCxnSpPr/>
            <p:nvPr/>
          </p:nvCxnSpPr>
          <p:spPr>
            <a:xfrm>
              <a:off x="1503847" y="2422824"/>
              <a:ext cx="230369" cy="36346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355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721306" cy="1325563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>
                <a:latin typeface="Times" panose="02020603050405020304" pitchFamily="18" charset="0"/>
                <a:cs typeface="Times" panose="02020603050405020304" pitchFamily="18" charset="0"/>
              </a:rPr>
              <a:t>Comparison between experiment and 0-dimensional model</a:t>
            </a:r>
            <a:endParaRPr kumimoji="1" lang="ja-JP" alt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59" name="グループ化 58"/>
          <p:cNvGrpSpPr/>
          <p:nvPr/>
        </p:nvGrpSpPr>
        <p:grpSpPr>
          <a:xfrm>
            <a:off x="437374" y="1110061"/>
            <a:ext cx="4183379" cy="5209532"/>
            <a:chOff x="0" y="88925"/>
            <a:chExt cx="4183379" cy="5209532"/>
          </a:xfrm>
        </p:grpSpPr>
        <p:pic>
          <p:nvPicPr>
            <p:cNvPr id="60" name="図 5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306000"/>
              <a:ext cx="3429000" cy="4572000"/>
            </a:xfrm>
            <a:prstGeom prst="rect">
              <a:avLst/>
            </a:prstGeom>
          </p:spPr>
        </p:pic>
        <p:sp>
          <p:nvSpPr>
            <p:cNvPr id="61" name="正方形/長方形 60"/>
            <p:cNvSpPr/>
            <p:nvPr/>
          </p:nvSpPr>
          <p:spPr>
            <a:xfrm>
              <a:off x="583442" y="2497872"/>
              <a:ext cx="3272860" cy="218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431042" y="338465"/>
              <a:ext cx="505784" cy="4507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996212" y="4846132"/>
              <a:ext cx="2860090" cy="3232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1352262" y="4959903"/>
              <a:ext cx="2165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Frequency [kHz] 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679561" y="4732099"/>
              <a:ext cx="579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0.1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3429674" y="4732099"/>
              <a:ext cx="579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2021164" y="4732099"/>
              <a:ext cx="579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 rot="16200000">
              <a:off x="-608999" y="1138147"/>
              <a:ext cx="1938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rowth rate [1/</a:t>
              </a:r>
              <a:r>
                <a:rPr kumimoji="1" lang="en-US" altLang="ja-JP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ms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</a:p>
            <a:p>
              <a:pPr algn="ctr"/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&amp; </a:t>
              </a:r>
              <a:r>
                <a:rPr lang="en-US" altLang="ja-JP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ja-JP" sz="16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Lrms</a:t>
              </a:r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[V]</a:t>
              </a:r>
              <a:endParaRPr kumimoji="1" lang="ja-JP" alt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508461" y="2276444"/>
              <a:ext cx="579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0.2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508461" y="1585084"/>
              <a:ext cx="579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0.6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508461" y="982932"/>
              <a:ext cx="579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1.0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508461" y="305012"/>
              <a:ext cx="579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1.4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480755" y="3565853"/>
              <a:ext cx="579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0.2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480755" y="2570144"/>
              <a:ext cx="579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.4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480755" y="4561561"/>
              <a:ext cx="579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テキスト ボックス 75"/>
            <p:cNvSpPr txBox="1"/>
            <p:nvPr/>
          </p:nvSpPr>
          <p:spPr>
            <a:xfrm rot="16200000">
              <a:off x="-834806" y="3472635"/>
              <a:ext cx="2389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Saturation level of </a:t>
              </a:r>
              <a:r>
                <a:rPr lang="en-US" altLang="ja-JP" sz="16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ja-JP" sz="16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kA]</a:t>
              </a:r>
            </a:p>
            <a:p>
              <a:pPr algn="ctr"/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radiation [</a:t>
              </a:r>
              <a:r>
                <a:rPr lang="en-US" altLang="ja-JP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a.u</a:t>
              </a:r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.]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1009305" y="492883"/>
              <a:ext cx="4138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995901" y="2788502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2364732" y="1704756"/>
              <a:ext cx="6604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i="1" dirty="0" err="1" smtClean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ja-JP" sz="1600" baseline="-25000" dirty="0" err="1" smtClean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Lrms</a:t>
              </a:r>
              <a:endParaRPr kumimoji="1" lang="ja-JP" altLang="en-US" sz="1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0" y="88925"/>
              <a:ext cx="41833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ja-JP" sz="1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ja-JP" sz="14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Lrms</a:t>
              </a:r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=0.62-0.72 V/</a:t>
              </a:r>
              <a:r>
                <a:rPr lang="en-US" altLang="ja-JP" sz="1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ja-JP" sz="14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ja-JP" sz="1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5.2x10</a:t>
              </a:r>
              <a:r>
                <a:rPr lang="en-US" altLang="ja-JP" sz="1400" baseline="300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-5</a:t>
              </a:r>
              <a:r>
                <a:rPr lang="en-US" altLang="ja-JP" sz="1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ja-JP" sz="1400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Torr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altLang="ja-JP" sz="1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ja-JP" sz="14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0.42 T/</a:t>
              </a:r>
              <a:r>
                <a:rPr lang="en-US" altLang="ja-JP" sz="1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ja-JP" sz="14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ja-JP" sz="14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ext</a:t>
              </a:r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テキスト ボックス 103"/>
            <p:cNvSpPr txBox="1"/>
            <p:nvPr/>
          </p:nvSpPr>
          <p:spPr>
            <a:xfrm>
              <a:off x="3095947" y="3703284"/>
              <a:ext cx="3459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ja-JP" sz="16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2021164" y="4096586"/>
              <a:ext cx="9324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radiation</a:t>
              </a:r>
              <a:endParaRPr kumimoji="1" lang="ja-JP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5259719" y="877742"/>
            <a:ext cx="3824943" cy="6042629"/>
            <a:chOff x="5213014" y="1143175"/>
            <a:chExt cx="2493256" cy="5491285"/>
          </a:xfrm>
        </p:grpSpPr>
        <p:pic>
          <p:nvPicPr>
            <p:cNvPr id="106" name="図 105"/>
            <p:cNvPicPr>
              <a:picLocks noChangeAspect="1"/>
            </p:cNvPicPr>
            <p:nvPr/>
          </p:nvPicPr>
          <p:blipFill rotWithShape="1">
            <a:blip r:embed="rId3"/>
            <a:srcRect l="14642" t="294" r="695" b="2196"/>
            <a:stretch/>
          </p:blipFill>
          <p:spPr>
            <a:xfrm>
              <a:off x="5488216" y="1633925"/>
              <a:ext cx="2016000" cy="4644000"/>
            </a:xfrm>
            <a:prstGeom prst="rect">
              <a:avLst/>
            </a:prstGeom>
          </p:spPr>
        </p:pic>
        <p:sp>
          <p:nvSpPr>
            <p:cNvPr id="107" name="正方形/長方形 106"/>
            <p:cNvSpPr/>
            <p:nvPr/>
          </p:nvSpPr>
          <p:spPr>
            <a:xfrm>
              <a:off x="5405116" y="6268697"/>
              <a:ext cx="2165917" cy="161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テキスト ボックス 107"/>
            <p:cNvSpPr txBox="1"/>
            <p:nvPr/>
          </p:nvSpPr>
          <p:spPr>
            <a:xfrm>
              <a:off x="5419297" y="1143175"/>
              <a:ext cx="1999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ja-JP" sz="12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ja-JP" sz="12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=5.2x10</a:t>
              </a:r>
              <a:r>
                <a:rPr lang="en-US" altLang="ja-JP" sz="12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-5</a:t>
              </a:r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Torr</a:t>
              </a:r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altLang="ja-JP" sz="12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ja-JP" sz="12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0.42 T</a:t>
              </a:r>
            </a:p>
            <a:p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altLang="ja-JP" sz="12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ja-JP" sz="12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zext</a:t>
              </a:r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 /</a:t>
              </a:r>
              <a:r>
                <a:rPr lang="en-US" altLang="ja-JP" sz="1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ja-JP" sz="12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=10 eV</a:t>
              </a:r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テキスト ボックス 108"/>
            <p:cNvSpPr txBox="1"/>
            <p:nvPr/>
          </p:nvSpPr>
          <p:spPr>
            <a:xfrm>
              <a:off x="5588064" y="2056924"/>
              <a:ext cx="8813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ja-JP" sz="1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=1/2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テキスト ボックス 109"/>
            <p:cNvSpPr txBox="1"/>
            <p:nvPr/>
          </p:nvSpPr>
          <p:spPr>
            <a:xfrm>
              <a:off x="6391372" y="1815618"/>
              <a:ext cx="11385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altLang="ja-JP" sz="1200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ja-JP" sz="1200" baseline="-250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altLang="ja-JP" sz="1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|=0.72 V</a:t>
              </a:r>
              <a:endParaRPr kumimoji="1" lang="ja-JP" alt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テキスト ボックス 110"/>
            <p:cNvSpPr txBox="1"/>
            <p:nvPr/>
          </p:nvSpPr>
          <p:spPr>
            <a:xfrm>
              <a:off x="6404795" y="2475834"/>
              <a:ext cx="11385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altLang="ja-JP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ja-JP" sz="1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|=0.6 V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テキスト ボックス 111"/>
            <p:cNvSpPr txBox="1"/>
            <p:nvPr/>
          </p:nvSpPr>
          <p:spPr>
            <a:xfrm>
              <a:off x="5473527" y="1701482"/>
              <a:ext cx="3642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(d)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テキスト ボックス 112"/>
            <p:cNvSpPr txBox="1"/>
            <p:nvPr/>
          </p:nvSpPr>
          <p:spPr>
            <a:xfrm>
              <a:off x="5486351" y="4850561"/>
              <a:ext cx="3385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(f)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正方形/長方形 113"/>
            <p:cNvSpPr/>
            <p:nvPr/>
          </p:nvSpPr>
          <p:spPr>
            <a:xfrm>
              <a:off x="5588064" y="3388781"/>
              <a:ext cx="193810" cy="187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テキスト ボックス 114"/>
            <p:cNvSpPr txBox="1"/>
            <p:nvPr/>
          </p:nvSpPr>
          <p:spPr>
            <a:xfrm>
              <a:off x="5473527" y="3318892"/>
              <a:ext cx="3642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(e)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テキスト ボックス 115"/>
            <p:cNvSpPr txBox="1"/>
            <p:nvPr/>
          </p:nvSpPr>
          <p:spPr>
            <a:xfrm>
              <a:off x="5835541" y="6357461"/>
              <a:ext cx="14052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ja-JP" sz="12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</a:t>
              </a:r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[kHz] 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テキスト ボックス 116"/>
            <p:cNvSpPr txBox="1"/>
            <p:nvPr/>
          </p:nvSpPr>
          <p:spPr>
            <a:xfrm>
              <a:off x="5213014" y="6211899"/>
              <a:ext cx="5798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0.1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7126407" y="6197292"/>
              <a:ext cx="5798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6155084" y="6214107"/>
              <a:ext cx="5798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2" name="テキスト ボックス 121"/>
          <p:cNvSpPr txBox="1"/>
          <p:nvPr/>
        </p:nvSpPr>
        <p:spPr>
          <a:xfrm rot="16200000">
            <a:off x="4573019" y="1783871"/>
            <a:ext cx="1439751" cy="6793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Growth rate [1/</a:t>
            </a:r>
            <a:r>
              <a:rPr kumimoji="1" lang="en-US" altLang="ja-JP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kumimoji="1"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テキスト ボックス 122"/>
          <p:cNvSpPr txBox="1"/>
          <p:nvPr/>
        </p:nvSpPr>
        <p:spPr>
          <a:xfrm rot="16200000">
            <a:off x="4290994" y="3607338"/>
            <a:ext cx="1978584" cy="679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Saturation level of</a:t>
            </a:r>
          </a:p>
          <a:p>
            <a:pPr algn="ctr"/>
            <a:r>
              <a:rPr lang="en-US" altLang="ja-JP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sz="1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[kA]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テキスト ボックス 123"/>
          <p:cNvSpPr txBox="1"/>
          <p:nvPr/>
        </p:nvSpPr>
        <p:spPr>
          <a:xfrm rot="16200000">
            <a:off x="4359223" y="5285765"/>
            <a:ext cx="1791311" cy="679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Saturation</a:t>
            </a:r>
            <a:r>
              <a:rPr kumimoji="1"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level of </a:t>
            </a:r>
            <a:r>
              <a:rPr lang="en-US" altLang="ja-JP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[10</a:t>
            </a:r>
            <a:r>
              <a:rPr lang="en-US" altLang="ja-JP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kumimoji="1" lang="en-US" altLang="ja-JP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1" lang="en-US" altLang="ja-JP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kumimoji="1"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037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4572000" y="960293"/>
            <a:ext cx="4375016" cy="5791015"/>
            <a:chOff x="163821" y="149410"/>
            <a:chExt cx="4375016" cy="5791015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2"/>
            <a:srcRect l="11887" t="1906" r="1857" b="2152"/>
            <a:stretch/>
          </p:blipFill>
          <p:spPr>
            <a:xfrm>
              <a:off x="1050203" y="721993"/>
              <a:ext cx="3204000" cy="4752000"/>
            </a:xfrm>
            <a:prstGeom prst="rect">
              <a:avLst/>
            </a:prstGeom>
          </p:spPr>
        </p:pic>
        <p:sp>
          <p:nvSpPr>
            <p:cNvPr id="6" name="正方形/長方形 5"/>
            <p:cNvSpPr/>
            <p:nvPr/>
          </p:nvSpPr>
          <p:spPr>
            <a:xfrm>
              <a:off x="918229" y="5452430"/>
              <a:ext cx="3382837" cy="171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699237" y="635890"/>
              <a:ext cx="336319" cy="48788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966547" y="3850372"/>
              <a:ext cx="3382837" cy="171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141655" y="5601871"/>
              <a:ext cx="10825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ja-JP" sz="16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Zext</a:t>
              </a:r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[</a:t>
              </a:r>
              <a:r>
                <a:rPr lang="en-US" altLang="ja-JP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mT</a:t>
              </a:r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 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740559" y="5441715"/>
              <a:ext cx="579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-1.0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958974" y="5441715"/>
              <a:ext cx="579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+1.0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349767" y="5441715"/>
              <a:ext cx="579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545163" y="5441715"/>
              <a:ext cx="579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-0.5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154371" y="5441715"/>
              <a:ext cx="579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0.5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704728" y="609567"/>
              <a:ext cx="3977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855898" y="1750487"/>
              <a:ext cx="2465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676958" y="2671143"/>
              <a:ext cx="4254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1.0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637406" y="3641682"/>
              <a:ext cx="4650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0.1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044632" y="734434"/>
              <a:ext cx="4389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044632" y="2381986"/>
              <a:ext cx="4920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1044632" y="4029537"/>
              <a:ext cx="4920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(c)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 rot="16200000">
              <a:off x="-200515" y="1145195"/>
              <a:ext cx="131344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Growth rate [1/</a:t>
              </a:r>
              <a:r>
                <a:rPr kumimoji="1" lang="en-US" altLang="ja-JP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ms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13088" y="149410"/>
              <a:ext cx="3941115" cy="3087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(|</a:t>
              </a:r>
              <a:r>
                <a:rPr lang="en-US" altLang="ja-JP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ja-JP" sz="14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|=0.68 V/</a:t>
              </a:r>
              <a:r>
                <a:rPr lang="en-US" altLang="ja-JP" sz="1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ja-JP" sz="14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</a:t>
              </a:r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kHz</a:t>
              </a:r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altLang="ja-JP" sz="1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ja-JP" sz="14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ja-JP" sz="1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3.9x10</a:t>
              </a:r>
              <a:r>
                <a:rPr lang="en-US" altLang="ja-JP" sz="1400" baseline="300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-5</a:t>
              </a:r>
              <a:r>
                <a:rPr lang="en-US" altLang="ja-JP" sz="1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ja-JP" sz="1400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Torr</a:t>
              </a:r>
              <a:r>
                <a:rPr lang="en-US" altLang="ja-JP" sz="1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/</a:t>
              </a:r>
              <a:r>
                <a:rPr kumimoji="1" lang="en-US" altLang="ja-JP" sz="1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1" lang="en-US" altLang="ja-JP" sz="14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=10 eV)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716966" y="1961398"/>
              <a:ext cx="3854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 rot="16200000">
              <a:off x="-382686" y="4432116"/>
              <a:ext cx="16777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Saturation level of </a:t>
              </a:r>
              <a:r>
                <a:rPr lang="en-US" altLang="ja-JP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ja-JP" sz="16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[</a:t>
              </a:r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ja-JP" sz="16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-3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18236" y="3885610"/>
              <a:ext cx="484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altLang="ja-JP" sz="14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kumimoji="1" lang="ja-JP" alt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618236" y="4589798"/>
              <a:ext cx="484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altLang="ja-JP" sz="14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endParaRPr kumimoji="1" lang="ja-JP" alt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618236" y="5259482"/>
              <a:ext cx="484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altLang="ja-JP" sz="14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kumimoji="1" lang="ja-JP" alt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 rot="16200000">
              <a:off x="-288153" y="2769780"/>
              <a:ext cx="1488723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Inverse growth rate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[</a:t>
              </a:r>
              <a:r>
                <a:rPr kumimoji="1" lang="en-US" altLang="ja-JP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ms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1030490" y="2197458"/>
              <a:ext cx="3382837" cy="171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106816" y="974249"/>
              <a:ext cx="9941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i="1" dirty="0" err="1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ja-JP" sz="1400" baseline="-25000" dirty="0" err="1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ja-JP" sz="1400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=+</a:t>
              </a:r>
              <a:r>
                <a:rPr lang="en-US" altLang="ja-JP" sz="1400" dirty="0" smtClean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0.41 T</a:t>
              </a:r>
              <a:endParaRPr kumimoji="1" lang="ja-JP" altLang="en-US" sz="1400" dirty="0">
                <a:solidFill>
                  <a:srgbClr val="0066FF"/>
                </a:solidFill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3254787" y="964816"/>
              <a:ext cx="9524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ja-JP" sz="1400" baseline="-25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ja-JP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=-0.41 T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676958" y="2212488"/>
              <a:ext cx="4254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.0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3352341" y="4108968"/>
              <a:ext cx="8813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ja-JP" sz="14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e0</a:t>
              </a:r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/4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3502482" y="1309259"/>
              <a:ext cx="8813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ja-JP" sz="14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=1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2700175" y="1853015"/>
              <a:ext cx="8813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ja-JP" sz="14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=1/2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2349364" y="359776"/>
              <a:ext cx="6056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ja-JP" sz="14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ZTF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8" name="直線矢印コネクタ 37"/>
            <p:cNvCxnSpPr/>
            <p:nvPr/>
          </p:nvCxnSpPr>
          <p:spPr>
            <a:xfrm>
              <a:off x="2634951" y="661610"/>
              <a:ext cx="180000" cy="216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/>
            <p:cNvCxnSpPr/>
            <p:nvPr/>
          </p:nvCxnSpPr>
          <p:spPr>
            <a:xfrm flipH="1">
              <a:off x="2459551" y="667364"/>
              <a:ext cx="180000" cy="216000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グループ化 39"/>
          <p:cNvGrpSpPr/>
          <p:nvPr/>
        </p:nvGrpSpPr>
        <p:grpSpPr>
          <a:xfrm>
            <a:off x="84295" y="1170659"/>
            <a:ext cx="4405761" cy="5083247"/>
            <a:chOff x="733830" y="130964"/>
            <a:chExt cx="5923634" cy="6274829"/>
          </a:xfrm>
        </p:grpSpPr>
        <p:pic>
          <p:nvPicPr>
            <p:cNvPr id="41" name="図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0638" y="780585"/>
              <a:ext cx="4984940" cy="4984940"/>
            </a:xfrm>
            <a:prstGeom prst="rect">
              <a:avLst/>
            </a:prstGeom>
          </p:spPr>
        </p:pic>
        <p:grpSp>
          <p:nvGrpSpPr>
            <p:cNvPr id="42" name="グループ化 41"/>
            <p:cNvGrpSpPr/>
            <p:nvPr/>
          </p:nvGrpSpPr>
          <p:grpSpPr>
            <a:xfrm>
              <a:off x="1339032" y="780585"/>
              <a:ext cx="4956091" cy="4984940"/>
              <a:chOff x="569412" y="780585"/>
              <a:chExt cx="4956091" cy="4984940"/>
            </a:xfrm>
          </p:grpSpPr>
          <p:sp>
            <p:nvSpPr>
              <p:cNvPr id="86" name="正方形/長方形 85"/>
              <p:cNvSpPr/>
              <p:nvPr/>
            </p:nvSpPr>
            <p:spPr>
              <a:xfrm>
                <a:off x="569412" y="780585"/>
                <a:ext cx="277156" cy="49849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  <p:sp>
            <p:nvSpPr>
              <p:cNvPr id="87" name="正方形/長方形 86"/>
              <p:cNvSpPr/>
              <p:nvPr/>
            </p:nvSpPr>
            <p:spPr>
              <a:xfrm>
                <a:off x="3061893" y="780585"/>
                <a:ext cx="277156" cy="49849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  <p:sp>
            <p:nvSpPr>
              <p:cNvPr id="88" name="正方形/長方形 87"/>
              <p:cNvSpPr/>
              <p:nvPr/>
            </p:nvSpPr>
            <p:spPr>
              <a:xfrm>
                <a:off x="839951" y="2360858"/>
                <a:ext cx="4685552" cy="153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  <p:sp>
            <p:nvSpPr>
              <p:cNvPr id="89" name="正方形/長方形 88"/>
              <p:cNvSpPr/>
              <p:nvPr/>
            </p:nvSpPr>
            <p:spPr>
              <a:xfrm>
                <a:off x="839951" y="4023031"/>
                <a:ext cx="4685552" cy="153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</p:grpSp>
        <p:sp>
          <p:nvSpPr>
            <p:cNvPr id="43" name="正方形/長方形 42"/>
            <p:cNvSpPr/>
            <p:nvPr/>
          </p:nvSpPr>
          <p:spPr>
            <a:xfrm>
              <a:off x="1487651" y="5677942"/>
              <a:ext cx="5169813" cy="230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2158977" y="5835908"/>
              <a:ext cx="1082540" cy="569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ja-JP" sz="12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Zext</a:t>
              </a:r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[</a:t>
              </a:r>
              <a:r>
                <a:rPr lang="en-US" altLang="ja-JP" sz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mT</a:t>
              </a:r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 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5" name="グループ化 44"/>
            <p:cNvGrpSpPr/>
            <p:nvPr/>
          </p:nvGrpSpPr>
          <p:grpSpPr>
            <a:xfrm>
              <a:off x="1339032" y="5665058"/>
              <a:ext cx="2648883" cy="531892"/>
              <a:chOff x="569412" y="5665058"/>
              <a:chExt cx="2648883" cy="531892"/>
            </a:xfrm>
          </p:grpSpPr>
          <p:sp>
            <p:nvSpPr>
              <p:cNvPr id="81" name="テキスト ボックス 80"/>
              <p:cNvSpPr txBox="1"/>
              <p:nvPr/>
            </p:nvSpPr>
            <p:spPr>
              <a:xfrm>
                <a:off x="569412" y="5665058"/>
                <a:ext cx="579863" cy="322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-1.0</a:t>
                </a:r>
                <a:endParaRPr kumimoji="1" lang="ja-JP" alt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テキスト ボックス 81"/>
              <p:cNvSpPr txBox="1"/>
              <p:nvPr/>
            </p:nvSpPr>
            <p:spPr>
              <a:xfrm>
                <a:off x="2638432" y="5665058"/>
                <a:ext cx="579863" cy="531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+1.0</a:t>
                </a:r>
                <a:endParaRPr kumimoji="1" lang="ja-JP" alt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テキスト ボックス 82"/>
              <p:cNvSpPr txBox="1"/>
              <p:nvPr/>
            </p:nvSpPr>
            <p:spPr>
              <a:xfrm>
                <a:off x="1603922" y="5665058"/>
                <a:ext cx="579863" cy="322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kumimoji="1" lang="ja-JP" alt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テキスト ボックス 83"/>
              <p:cNvSpPr txBox="1"/>
              <p:nvPr/>
            </p:nvSpPr>
            <p:spPr>
              <a:xfrm>
                <a:off x="1086668" y="5665058"/>
                <a:ext cx="579863" cy="322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-0.5</a:t>
                </a:r>
                <a:endParaRPr kumimoji="1" lang="ja-JP" alt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テキスト ボックス 84"/>
              <p:cNvSpPr txBox="1"/>
              <p:nvPr/>
            </p:nvSpPr>
            <p:spPr>
              <a:xfrm>
                <a:off x="2121178" y="5665058"/>
                <a:ext cx="579863" cy="531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ja-JP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</a:t>
                </a:r>
                <a:endParaRPr kumimoji="1" lang="ja-JP" alt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6" name="グループ化 45"/>
            <p:cNvGrpSpPr/>
            <p:nvPr/>
          </p:nvGrpSpPr>
          <p:grpSpPr>
            <a:xfrm>
              <a:off x="3820645" y="5665058"/>
              <a:ext cx="2648883" cy="531892"/>
              <a:chOff x="569412" y="5665058"/>
              <a:chExt cx="2648883" cy="531892"/>
            </a:xfrm>
          </p:grpSpPr>
          <p:sp>
            <p:nvSpPr>
              <p:cNvPr id="76" name="テキスト ボックス 75"/>
              <p:cNvSpPr txBox="1"/>
              <p:nvPr/>
            </p:nvSpPr>
            <p:spPr>
              <a:xfrm>
                <a:off x="569412" y="5665058"/>
                <a:ext cx="579863" cy="322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-1.0</a:t>
                </a:r>
                <a:endParaRPr kumimoji="1" lang="ja-JP" alt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テキスト ボックス 76"/>
              <p:cNvSpPr txBox="1"/>
              <p:nvPr/>
            </p:nvSpPr>
            <p:spPr>
              <a:xfrm>
                <a:off x="2638432" y="5665058"/>
                <a:ext cx="579863" cy="531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+1.0</a:t>
                </a:r>
                <a:endParaRPr kumimoji="1" lang="ja-JP" alt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テキスト ボックス 77"/>
              <p:cNvSpPr txBox="1"/>
              <p:nvPr/>
            </p:nvSpPr>
            <p:spPr>
              <a:xfrm>
                <a:off x="1603922" y="5665058"/>
                <a:ext cx="579863" cy="322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kumimoji="1" lang="ja-JP" alt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テキスト ボックス 78"/>
              <p:cNvSpPr txBox="1"/>
              <p:nvPr/>
            </p:nvSpPr>
            <p:spPr>
              <a:xfrm>
                <a:off x="1086668" y="5665058"/>
                <a:ext cx="579863" cy="322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-0.5</a:t>
                </a:r>
                <a:endParaRPr kumimoji="1" lang="ja-JP" alt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テキスト ボックス 79"/>
              <p:cNvSpPr txBox="1"/>
              <p:nvPr/>
            </p:nvSpPr>
            <p:spPr>
              <a:xfrm>
                <a:off x="2121178" y="5665058"/>
                <a:ext cx="579863" cy="531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ja-JP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</a:t>
                </a:r>
                <a:endParaRPr kumimoji="1" lang="ja-JP" alt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7" name="テキスト ボックス 46"/>
            <p:cNvSpPr txBox="1"/>
            <p:nvPr/>
          </p:nvSpPr>
          <p:spPr>
            <a:xfrm>
              <a:off x="4635121" y="5835908"/>
              <a:ext cx="1082540" cy="569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ja-JP" sz="12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Zext</a:t>
              </a:r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[</a:t>
              </a:r>
              <a:r>
                <a:rPr lang="en-US" altLang="ja-JP" sz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mT</a:t>
              </a:r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 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8" name="グループ化 47"/>
            <p:cNvGrpSpPr/>
            <p:nvPr/>
          </p:nvGrpSpPr>
          <p:grpSpPr>
            <a:xfrm>
              <a:off x="1398361" y="710202"/>
              <a:ext cx="277018" cy="1774810"/>
              <a:chOff x="628741" y="710202"/>
              <a:chExt cx="277018" cy="1774810"/>
            </a:xfrm>
          </p:grpSpPr>
          <p:sp>
            <p:nvSpPr>
              <p:cNvPr id="73" name="テキスト ボックス 72"/>
              <p:cNvSpPr txBox="1"/>
              <p:nvPr/>
            </p:nvSpPr>
            <p:spPr>
              <a:xfrm>
                <a:off x="637177" y="710202"/>
                <a:ext cx="260147" cy="322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kumimoji="1" lang="ja-JP" alt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テキスト ボックス 73"/>
              <p:cNvSpPr txBox="1"/>
              <p:nvPr/>
            </p:nvSpPr>
            <p:spPr>
              <a:xfrm>
                <a:off x="628741" y="1424710"/>
                <a:ext cx="277018" cy="322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kumimoji="1" lang="ja-JP" alt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テキスト ボックス 74"/>
              <p:cNvSpPr txBox="1"/>
              <p:nvPr/>
            </p:nvSpPr>
            <p:spPr>
              <a:xfrm>
                <a:off x="643981" y="2162077"/>
                <a:ext cx="246538" cy="322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kumimoji="1" lang="ja-JP" alt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9" name="グループ化 48"/>
            <p:cNvGrpSpPr/>
            <p:nvPr/>
          </p:nvGrpSpPr>
          <p:grpSpPr>
            <a:xfrm>
              <a:off x="1007941" y="2368478"/>
              <a:ext cx="642075" cy="1776869"/>
              <a:chOff x="238321" y="2368478"/>
              <a:chExt cx="642075" cy="1776869"/>
            </a:xfrm>
          </p:grpSpPr>
          <p:sp>
            <p:nvSpPr>
              <p:cNvPr id="69" name="テキスト ボックス 68"/>
              <p:cNvSpPr txBox="1"/>
              <p:nvPr/>
            </p:nvSpPr>
            <p:spPr>
              <a:xfrm>
                <a:off x="274010" y="2368478"/>
                <a:ext cx="606386" cy="322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ja-JP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</a:t>
                </a:r>
                <a:endParaRPr kumimoji="1" lang="ja-JP" alt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テキスト ボックス 69"/>
              <p:cNvSpPr txBox="1"/>
              <p:nvPr/>
            </p:nvSpPr>
            <p:spPr>
              <a:xfrm>
                <a:off x="274010" y="2980448"/>
                <a:ext cx="606386" cy="322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ja-JP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kumimoji="1" lang="ja-JP" alt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テキスト ボックス 70"/>
              <p:cNvSpPr txBox="1"/>
              <p:nvPr/>
            </p:nvSpPr>
            <p:spPr>
              <a:xfrm>
                <a:off x="633858" y="3822412"/>
                <a:ext cx="246538" cy="322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ja-JP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kumimoji="1" lang="ja-JP" alt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テキスト ボックス 71"/>
              <p:cNvSpPr txBox="1"/>
              <p:nvPr/>
            </p:nvSpPr>
            <p:spPr>
              <a:xfrm>
                <a:off x="238321" y="3255929"/>
                <a:ext cx="642075" cy="322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ja-JP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kumimoji="1" lang="ja-JP" alt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0" name="グループ化 49"/>
            <p:cNvGrpSpPr/>
            <p:nvPr/>
          </p:nvGrpSpPr>
          <p:grpSpPr>
            <a:xfrm>
              <a:off x="1058382" y="4172231"/>
              <a:ext cx="631772" cy="1857877"/>
              <a:chOff x="418619" y="2368478"/>
              <a:chExt cx="631772" cy="1857877"/>
            </a:xfrm>
          </p:grpSpPr>
          <p:sp>
            <p:nvSpPr>
              <p:cNvPr id="65" name="テキスト ボックス 64"/>
              <p:cNvSpPr txBox="1"/>
              <p:nvPr/>
            </p:nvSpPr>
            <p:spPr>
              <a:xfrm>
                <a:off x="686688" y="2368478"/>
                <a:ext cx="363703" cy="322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ja-JP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kumimoji="1" lang="ja-JP" alt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テキスト ボックス 65"/>
              <p:cNvSpPr txBox="1"/>
              <p:nvPr/>
            </p:nvSpPr>
            <p:spPr>
              <a:xfrm>
                <a:off x="581793" y="2810472"/>
                <a:ext cx="468598" cy="531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ja-JP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</a:t>
                </a:r>
                <a:endParaRPr kumimoji="1" lang="ja-JP" alt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テキスト ボックス 66"/>
              <p:cNvSpPr txBox="1"/>
              <p:nvPr/>
            </p:nvSpPr>
            <p:spPr>
              <a:xfrm>
                <a:off x="418619" y="3694462"/>
                <a:ext cx="631772" cy="531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ja-JP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0.001</a:t>
                </a:r>
                <a:endParaRPr kumimoji="1" lang="ja-JP" alt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テキスト ボックス 67"/>
              <p:cNvSpPr txBox="1"/>
              <p:nvPr/>
            </p:nvSpPr>
            <p:spPr>
              <a:xfrm>
                <a:off x="460279" y="3252466"/>
                <a:ext cx="590112" cy="322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ja-JP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0.01</a:t>
                </a:r>
                <a:endParaRPr kumimoji="1" lang="ja-JP" alt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1" name="テキスト ボックス 50"/>
            <p:cNvSpPr txBox="1"/>
            <p:nvPr/>
          </p:nvSpPr>
          <p:spPr>
            <a:xfrm>
              <a:off x="3337074" y="839029"/>
              <a:ext cx="438943" cy="645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3310540" y="2501819"/>
              <a:ext cx="492011" cy="645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3310540" y="4164612"/>
              <a:ext cx="492011" cy="645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(c)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5802414" y="827711"/>
              <a:ext cx="465477" cy="645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(d)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5802414" y="2490504"/>
              <a:ext cx="492011" cy="645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(e)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5802414" y="4153294"/>
              <a:ext cx="492011" cy="379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(f)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 rot="16200000">
              <a:off x="144728" y="4595330"/>
              <a:ext cx="1798921" cy="620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Saturation level of radiation</a:t>
              </a:r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[</a:t>
              </a:r>
              <a:r>
                <a:rPr kumimoji="1" lang="en-US" altLang="ja-JP" sz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a.u</a:t>
              </a:r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 rot="16200000">
              <a:off x="387465" y="1207951"/>
              <a:ext cx="1313448" cy="6207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Growth rate [1/</a:t>
              </a:r>
              <a:r>
                <a:rPr kumimoji="1" lang="en-US" altLang="ja-JP" sz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ms</a:t>
              </a:r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 rot="16200000">
              <a:off x="387465" y="2962628"/>
              <a:ext cx="1313448" cy="6207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Appearance time</a:t>
              </a:r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[</a:t>
              </a:r>
              <a:r>
                <a:rPr kumimoji="1" lang="en-US" altLang="ja-JP" sz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ms</a:t>
              </a:r>
              <a:r>
                <a:rPr kumimoji="1"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1682517" y="452544"/>
              <a:ext cx="1700181" cy="322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1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-B</a:t>
              </a:r>
              <a:r>
                <a:rPr lang="en-US" altLang="ja-JP" sz="11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ZTF</a:t>
              </a:r>
              <a:r>
                <a:rPr lang="en-US" altLang="ja-JP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-0.12 [</a:t>
              </a:r>
              <a:r>
                <a:rPr lang="en-US" altLang="ja-JP" sz="1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mT</a:t>
              </a:r>
              <a:r>
                <a:rPr lang="en-US" altLang="ja-JP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 </a:t>
              </a:r>
              <a:endParaRPr kumimoji="1" lang="ja-JP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4511040" y="447320"/>
              <a:ext cx="1609471" cy="322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1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-B</a:t>
              </a:r>
              <a:r>
                <a:rPr lang="en-US" altLang="ja-JP" sz="11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ZTF</a:t>
              </a:r>
              <a:r>
                <a:rPr lang="en-US" altLang="ja-JP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-0.12 [</a:t>
              </a:r>
              <a:r>
                <a:rPr lang="en-US" altLang="ja-JP" sz="1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mT</a:t>
              </a:r>
              <a:r>
                <a:rPr lang="en-US" altLang="ja-JP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 </a:t>
              </a:r>
              <a:endParaRPr kumimoji="1" lang="ja-JP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2" name="直線矢印コネクタ 61"/>
            <p:cNvCxnSpPr/>
            <p:nvPr/>
          </p:nvCxnSpPr>
          <p:spPr>
            <a:xfrm>
              <a:off x="2444177" y="733062"/>
              <a:ext cx="0" cy="108000"/>
            </a:xfrm>
            <a:prstGeom prst="straightConnector1">
              <a:avLst/>
            </a:prstGeom>
            <a:ln w="28575"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矢印コネクタ 62"/>
            <p:cNvCxnSpPr/>
            <p:nvPr/>
          </p:nvCxnSpPr>
          <p:spPr>
            <a:xfrm>
              <a:off x="5156897" y="733062"/>
              <a:ext cx="0" cy="108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テキスト ボックス 63"/>
            <p:cNvSpPr txBox="1"/>
            <p:nvPr/>
          </p:nvSpPr>
          <p:spPr>
            <a:xfrm>
              <a:off x="1336576" y="130964"/>
              <a:ext cx="5008111" cy="531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(|</a:t>
              </a:r>
              <a:r>
                <a:rPr lang="en-US" altLang="ja-JP" sz="11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ja-JP" sz="11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altLang="ja-JP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|=0.67, 0.72 V/</a:t>
              </a:r>
              <a:r>
                <a:rPr lang="en-US" altLang="ja-JP" sz="11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ja-JP" sz="11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</a:t>
              </a:r>
              <a:r>
                <a:rPr lang="en-US" altLang="ja-JP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kumimoji="1" lang="en-US" altLang="ja-JP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kHz</a:t>
              </a:r>
              <a:r>
                <a:rPr lang="en-US" altLang="ja-JP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altLang="ja-JP" sz="11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ja-JP" sz="11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altLang="ja-JP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ja-JP" sz="11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3.9x10</a:t>
              </a:r>
              <a:r>
                <a:rPr lang="en-US" altLang="ja-JP" sz="1100" baseline="300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-5</a:t>
              </a:r>
              <a:r>
                <a:rPr lang="en-US" altLang="ja-JP" sz="11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ja-JP" sz="1100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Torr</a:t>
              </a:r>
              <a:r>
                <a:rPr lang="en-US" altLang="ja-JP" sz="11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/</a:t>
              </a:r>
              <a:r>
                <a:rPr kumimoji="1" lang="en-US" altLang="ja-JP" sz="11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kumimoji="1" lang="en-US" altLang="ja-JP" sz="11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1" lang="en-US" altLang="ja-JP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=+0.41, -0.41T)</a:t>
              </a:r>
              <a:endParaRPr kumimoji="1" lang="ja-JP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0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721306" cy="1325563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>
                <a:latin typeface="Times" panose="02020603050405020304" pitchFamily="18" charset="0"/>
                <a:cs typeface="Times" panose="02020603050405020304" pitchFamily="18" charset="0"/>
              </a:rPr>
              <a:t>Comparison between experiment and 0-dimensional model</a:t>
            </a:r>
            <a:endParaRPr kumimoji="1" lang="ja-JP" alt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902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205" y="1214438"/>
            <a:ext cx="3821112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3"/>
          <p:cNvSpPr txBox="1">
            <a:spLocks noChangeArrowheads="1"/>
          </p:cNvSpPr>
          <p:nvPr/>
        </p:nvSpPr>
        <p:spPr bwMode="auto">
          <a:xfrm>
            <a:off x="670092" y="252413"/>
            <a:ext cx="8210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ja-JP" sz="3600" b="1" i="0" kern="0" dirty="0"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TST-2 device and the heating </a:t>
            </a:r>
            <a:r>
              <a:rPr lang="en-US" altLang="ja-JP" sz="3600" b="1" i="0" kern="0" dirty="0" smtClean="0"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systems</a:t>
            </a:r>
            <a:endParaRPr lang="en-US" altLang="ja-JP" sz="3600" b="1" i="0" kern="0" dirty="0">
              <a:latin typeface="Times" panose="02020603050405020304" pitchFamily="18" charset="0"/>
              <a:ea typeface="+mj-ea"/>
              <a:cs typeface="Times" panose="02020603050405020304" pitchFamily="18" charset="0"/>
            </a:endParaRPr>
          </a:p>
        </p:txBody>
      </p:sp>
      <p:sp>
        <p:nvSpPr>
          <p:cNvPr id="76" name="フリーフォーム 75"/>
          <p:cNvSpPr/>
          <p:nvPr/>
        </p:nvSpPr>
        <p:spPr bwMode="auto">
          <a:xfrm>
            <a:off x="3870492" y="3765550"/>
            <a:ext cx="444500" cy="381000"/>
          </a:xfrm>
          <a:custGeom>
            <a:avLst/>
            <a:gdLst>
              <a:gd name="connsiteX0" fmla="*/ 0 w 443884"/>
              <a:gd name="connsiteY0" fmla="*/ 0 h 452761"/>
              <a:gd name="connsiteX1" fmla="*/ 443884 w 443884"/>
              <a:gd name="connsiteY1" fmla="*/ 88776 h 452761"/>
              <a:gd name="connsiteX2" fmla="*/ 443884 w 443884"/>
              <a:gd name="connsiteY2" fmla="*/ 337351 h 452761"/>
              <a:gd name="connsiteX3" fmla="*/ 0 w 443884"/>
              <a:gd name="connsiteY3" fmla="*/ 452761 h 452761"/>
              <a:gd name="connsiteX4" fmla="*/ 0 w 443884"/>
              <a:gd name="connsiteY4" fmla="*/ 0 h 45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884" h="452761">
                <a:moveTo>
                  <a:pt x="0" y="0"/>
                </a:moveTo>
                <a:lnTo>
                  <a:pt x="443884" y="88776"/>
                </a:lnTo>
                <a:lnTo>
                  <a:pt x="443884" y="337351"/>
                </a:lnTo>
                <a:lnTo>
                  <a:pt x="0" y="452761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cxnSp>
        <p:nvCxnSpPr>
          <p:cNvPr id="6149" name="直線コネクタ 77"/>
          <p:cNvCxnSpPr>
            <a:cxnSpLocks noChangeShapeType="1"/>
          </p:cNvCxnSpPr>
          <p:nvPr/>
        </p:nvCxnSpPr>
        <p:spPr bwMode="auto">
          <a:xfrm>
            <a:off x="3573630" y="2955925"/>
            <a:ext cx="214312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0" name="直線コネクタ 78"/>
          <p:cNvCxnSpPr>
            <a:cxnSpLocks noChangeShapeType="1"/>
          </p:cNvCxnSpPr>
          <p:nvPr/>
        </p:nvCxnSpPr>
        <p:spPr bwMode="auto">
          <a:xfrm>
            <a:off x="3573630" y="4098925"/>
            <a:ext cx="214312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0" name="角丸四角形 79"/>
          <p:cNvSpPr>
            <a:spLocks noChangeArrowheads="1"/>
          </p:cNvSpPr>
          <p:nvPr/>
        </p:nvSpPr>
        <p:spPr bwMode="auto">
          <a:xfrm>
            <a:off x="3886367" y="3803650"/>
            <a:ext cx="142875" cy="2857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cxnSp>
        <p:nvCxnSpPr>
          <p:cNvPr id="6152" name="直線矢印コネクタ 87"/>
          <p:cNvCxnSpPr>
            <a:cxnSpLocks noChangeShapeType="1"/>
          </p:cNvCxnSpPr>
          <p:nvPr/>
        </p:nvCxnSpPr>
        <p:spPr bwMode="auto">
          <a:xfrm rot="5400000" flipH="1" flipV="1">
            <a:off x="2909261" y="5072856"/>
            <a:ext cx="2022475" cy="163513"/>
          </a:xfrm>
          <a:prstGeom prst="straightConnector1">
            <a:avLst/>
          </a:prstGeom>
          <a:noFill/>
          <a:ln w="38100" algn="ctr">
            <a:solidFill>
              <a:schemeClr val="accent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1966036" y="6165850"/>
            <a:ext cx="3333206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66"/>
              </a:buClr>
              <a:defRPr/>
            </a:pPr>
            <a:r>
              <a:rPr lang="en-US" altLang="ja-JP" sz="2000" i="0" kern="0" dirty="0">
                <a:solidFill>
                  <a:schemeClr val="accent2"/>
                </a:solidFill>
                <a:latin typeface="Times" panose="02020603050405020304" pitchFamily="18" charset="0"/>
                <a:ea typeface="ヒラギノ明朝 Pro W6" pitchFamily="18" charset="-128"/>
                <a:cs typeface="Times" panose="02020603050405020304" pitchFamily="18" charset="0"/>
              </a:rPr>
              <a:t>X/O-mode horn for ECH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66"/>
              </a:buClr>
              <a:defRPr/>
            </a:pPr>
            <a:r>
              <a:rPr lang="en-US" altLang="ja-JP" sz="2000" i="0" kern="0" dirty="0">
                <a:latin typeface="Times" panose="02020603050405020304" pitchFamily="18" charset="0"/>
                <a:ea typeface="ヒラギノ明朝 Pro W6" pitchFamily="18" charset="-128"/>
                <a:cs typeface="Times" panose="02020603050405020304" pitchFamily="18" charset="0"/>
              </a:rPr>
              <a:t>2.45 GHz, Up to </a:t>
            </a:r>
            <a:r>
              <a:rPr lang="en-US" altLang="ja-JP" sz="2000" i="0" kern="0" dirty="0">
                <a:solidFill>
                  <a:srgbClr val="FF0000"/>
                </a:solidFill>
                <a:latin typeface="Times" panose="02020603050405020304" pitchFamily="18" charset="0"/>
                <a:ea typeface="ヒラギノ明朝 Pro W6" pitchFamily="18" charset="-128"/>
                <a:cs typeface="Times" panose="02020603050405020304" pitchFamily="18" charset="0"/>
              </a:rPr>
              <a:t>5 kW</a:t>
            </a:r>
          </a:p>
        </p:txBody>
      </p:sp>
      <p:sp>
        <p:nvSpPr>
          <p:cNvPr id="6155" name="テキスト ボックス 14"/>
          <p:cNvSpPr>
            <a:spLocks noGrp="1" noChangeArrowheads="1"/>
          </p:cNvSpPr>
          <p:nvPr>
            <p:ph sz="half" idx="4294967295"/>
          </p:nvPr>
        </p:nvSpPr>
        <p:spPr>
          <a:xfrm>
            <a:off x="5603460" y="1354399"/>
            <a:ext cx="3605857" cy="4421723"/>
          </a:xfr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Major radius</a:t>
            </a:r>
            <a:r>
              <a:rPr lang="ja-JP" alt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    </a:t>
            </a:r>
            <a:r>
              <a:rPr lang="en-US" altLang="ja-JP" sz="2000" i="1" dirty="0" smtClean="0">
                <a:latin typeface="Times" panose="02020603050405020304" pitchFamily="18" charset="0"/>
                <a:cs typeface="Times" panose="02020603050405020304" pitchFamily="18" charset="0"/>
              </a:rPr>
              <a:t>R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ja-JP" alt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～ 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0.36 m</a:t>
            </a:r>
          </a:p>
          <a:p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Minor radius</a:t>
            </a:r>
            <a:r>
              <a:rPr lang="ja-JP" alt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    </a:t>
            </a:r>
            <a:r>
              <a:rPr lang="en-US" altLang="ja-JP" sz="2000" i="1" dirty="0" smtClean="0">
                <a:latin typeface="Times" panose="02020603050405020304" pitchFamily="18" charset="0"/>
                <a:cs typeface="Times" panose="02020603050405020304" pitchFamily="18" charset="0"/>
              </a:rPr>
              <a:t>a </a:t>
            </a:r>
            <a:r>
              <a:rPr lang="ja-JP" alt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～ 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0.23 m</a:t>
            </a:r>
          </a:p>
          <a:p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Aspect ratio</a:t>
            </a:r>
            <a:r>
              <a:rPr lang="ja-JP" alt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     </a:t>
            </a:r>
            <a:r>
              <a:rPr lang="en-US" altLang="ja-JP" sz="2000" i="1" dirty="0" smtClean="0">
                <a:latin typeface="Times" panose="02020603050405020304" pitchFamily="18" charset="0"/>
                <a:cs typeface="Times" panose="02020603050405020304" pitchFamily="18" charset="0"/>
              </a:rPr>
              <a:t>A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= </a:t>
            </a:r>
            <a:r>
              <a:rPr lang="en-US" altLang="ja-JP" sz="2000" i="1" dirty="0" smtClean="0">
                <a:latin typeface="Times" panose="02020603050405020304" pitchFamily="18" charset="0"/>
                <a:cs typeface="Times" panose="02020603050405020304" pitchFamily="18" charset="0"/>
              </a:rPr>
              <a:t>R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/</a:t>
            </a:r>
            <a:r>
              <a:rPr lang="en-US" altLang="ja-JP" sz="2000" i="1" dirty="0" smtClean="0">
                <a:latin typeface="Times" panose="02020603050405020304" pitchFamily="18" charset="0"/>
                <a:cs typeface="Times" panose="02020603050405020304" pitchFamily="18" charset="0"/>
              </a:rPr>
              <a:t>a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&gt;</a:t>
            </a:r>
            <a:r>
              <a:rPr lang="ja-JP" alt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1.5</a:t>
            </a:r>
          </a:p>
          <a:p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Toroidal field     </a:t>
            </a:r>
            <a:r>
              <a:rPr lang="en-US" altLang="ja-JP" sz="20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B</a:t>
            </a:r>
            <a:r>
              <a:rPr lang="en-US" altLang="ja-JP" sz="2000" baseline="-25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  <a:r>
              <a:rPr lang="ja-JP" alt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&lt;</a:t>
            </a:r>
            <a:r>
              <a:rPr lang="ja-JP" alt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0.3 T</a:t>
            </a:r>
          </a:p>
          <a:p>
            <a:pPr>
              <a:buFontTx/>
              <a:buNone/>
            </a:pPr>
            <a:endParaRPr lang="en-US" altLang="ja-JP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buFontTx/>
              <a:buNone/>
            </a:pPr>
            <a:endParaRPr lang="en-US" altLang="ja-JP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For 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OH/RF(LHW) 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operation</a:t>
            </a:r>
          </a:p>
          <a:p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Plasma current</a:t>
            </a:r>
            <a:r>
              <a:rPr lang="ja-JP" alt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    </a:t>
            </a:r>
            <a:endParaRPr lang="en-US" altLang="ja-JP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altLang="ja-JP" sz="20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r>
              <a:rPr lang="en-US" altLang="ja-JP" sz="2000" baseline="-25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</a:t>
            </a:r>
            <a:r>
              <a:rPr lang="ja-JP" alt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&lt;</a:t>
            </a:r>
            <a:r>
              <a:rPr lang="ja-JP" alt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120 kA/26 kA</a:t>
            </a:r>
          </a:p>
          <a:p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Discharge duration</a:t>
            </a:r>
            <a:r>
              <a:rPr lang="ja-JP" alt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     </a:t>
            </a:r>
            <a:endParaRPr lang="en-US" altLang="ja-JP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altLang="ja-JP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Δ</a:t>
            </a:r>
            <a:r>
              <a:rPr lang="en-US" altLang="ja-JP" sz="20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  <a:r>
              <a:rPr lang="ja-JP" alt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&lt;</a:t>
            </a:r>
            <a:r>
              <a:rPr lang="ja-JP" alt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25 </a:t>
            </a:r>
            <a:r>
              <a:rPr lang="en-US" altLang="ja-JP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ms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/120 </a:t>
            </a:r>
            <a:r>
              <a:rPr lang="en-US" altLang="ja-JP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ms</a:t>
            </a:r>
            <a:endParaRPr lang="en-US" altLang="ja-JP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6157" name="直線矢印コネクタ 87"/>
          <p:cNvCxnSpPr>
            <a:cxnSpLocks noChangeShapeType="1"/>
          </p:cNvCxnSpPr>
          <p:nvPr/>
        </p:nvCxnSpPr>
        <p:spPr bwMode="auto">
          <a:xfrm flipH="1">
            <a:off x="3694280" y="3141663"/>
            <a:ext cx="863600" cy="142875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0" name="テキスト ボックス 29"/>
          <p:cNvSpPr txBox="1">
            <a:spLocks noChangeArrowheads="1"/>
          </p:cNvSpPr>
          <p:nvPr/>
        </p:nvSpPr>
        <p:spPr bwMode="auto">
          <a:xfrm>
            <a:off x="4509443" y="2902621"/>
            <a:ext cx="2203858" cy="646331"/>
          </a:xfrm>
          <a:prstGeom prst="rect">
            <a:avLst/>
          </a:prstGeom>
          <a:solidFill>
            <a:srgbClr val="00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 b="1" i="0" dirty="0" smtClean="0">
                <a:solidFill>
                  <a:schemeClr val="bg1"/>
                </a:solidFill>
              </a:rPr>
              <a:t>CCC antenna</a:t>
            </a:r>
          </a:p>
          <a:p>
            <a:pPr eaLnBrk="1" hangingPunct="1"/>
            <a:r>
              <a:rPr lang="en-US" altLang="ja-JP" sz="1800" b="1" i="0" dirty="0" smtClean="0">
                <a:solidFill>
                  <a:schemeClr val="bg1"/>
                </a:solidFill>
              </a:rPr>
              <a:t>for LHW (200 MHz)</a:t>
            </a:r>
            <a:endParaRPr lang="ja-JP" altLang="en-US" sz="1800" b="1" i="0" dirty="0">
              <a:solidFill>
                <a:schemeClr val="bg1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734477" y="2551612"/>
            <a:ext cx="548640" cy="156754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87"/>
          <p:cNvCxnSpPr>
            <a:cxnSpLocks noChangeShapeType="1"/>
          </p:cNvCxnSpPr>
          <p:nvPr/>
        </p:nvCxnSpPr>
        <p:spPr bwMode="auto">
          <a:xfrm flipH="1" flipV="1">
            <a:off x="3283117" y="2670969"/>
            <a:ext cx="1252359" cy="473937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テキスト ボックス 17"/>
          <p:cNvSpPr txBox="1"/>
          <p:nvPr/>
        </p:nvSpPr>
        <p:spPr>
          <a:xfrm>
            <a:off x="665234" y="5058868"/>
            <a:ext cx="1624220" cy="646331"/>
          </a:xfrm>
          <a:prstGeom prst="rect">
            <a:avLst/>
          </a:prstGeom>
          <a:solidFill>
            <a:srgbClr val="D60093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AC Ohmic coil operation</a:t>
            </a:r>
            <a:endParaRPr kumimoji="1" lang="ja-JP" altLang="en-US" b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2006739" y="4860235"/>
            <a:ext cx="536713" cy="467139"/>
          </a:xfrm>
          <a:prstGeom prst="straightConnector1">
            <a:avLst/>
          </a:prstGeom>
          <a:ln w="5715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7" y="2261056"/>
            <a:ext cx="2110069" cy="204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3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0" y="782976"/>
            <a:ext cx="5150130" cy="4047816"/>
            <a:chOff x="-160" y="-36533"/>
            <a:chExt cx="4221336" cy="3262222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79490" y="2259184"/>
              <a:ext cx="1767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+</a:t>
              </a:r>
              <a:endParaRPr kumimoji="1" lang="ja-JP" altLang="en-US" sz="14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817663" y="2195146"/>
              <a:ext cx="1767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+</a:t>
              </a:r>
              <a:endParaRPr kumimoji="1" lang="ja-JP" altLang="en-US" sz="14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055836" y="2131109"/>
              <a:ext cx="1767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+</a:t>
              </a:r>
              <a:endParaRPr kumimoji="1" lang="ja-JP" altLang="en-US" sz="14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294009" y="2067072"/>
              <a:ext cx="1767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+</a:t>
              </a:r>
              <a:endParaRPr kumimoji="1" lang="ja-JP" altLang="en-US" sz="14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892950" y="276487"/>
              <a:ext cx="720000" cy="307777"/>
            </a:xfrm>
            <a:prstGeom prst="rect">
              <a:avLst/>
            </a:prstGeom>
            <a:solidFill>
              <a:srgbClr val="00CCFF">
                <a:alpha val="50196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Limiter</a:t>
              </a:r>
              <a:endParaRPr kumimoji="1" lang="ja-JP" altLang="en-US" sz="14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472889" y="276487"/>
              <a:ext cx="1129265" cy="307777"/>
            </a:xfrm>
            <a:prstGeom prst="rect">
              <a:avLst/>
            </a:prstGeom>
            <a:solidFill>
              <a:srgbClr val="00CCFF">
                <a:alpha val="50196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Li</a:t>
              </a:r>
              <a:r>
                <a:rPr kumimoji="1" lang="en-US" altLang="ja-JP" sz="1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miter</a:t>
              </a:r>
              <a:endParaRPr kumimoji="1" lang="ja-JP" altLang="en-US" sz="14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891874" y="2566961"/>
              <a:ext cx="721322" cy="307777"/>
            </a:xfrm>
            <a:prstGeom prst="rect">
              <a:avLst/>
            </a:prstGeom>
            <a:solidFill>
              <a:srgbClr val="00CCFF">
                <a:alpha val="50196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Limiter</a:t>
              </a:r>
              <a:endParaRPr kumimoji="1" lang="ja-JP" altLang="en-US" sz="14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485090" y="2566961"/>
              <a:ext cx="1160402" cy="307777"/>
            </a:xfrm>
            <a:prstGeom prst="rect">
              <a:avLst/>
            </a:prstGeom>
            <a:solidFill>
              <a:srgbClr val="00CCFF">
                <a:alpha val="50196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Limiter</a:t>
              </a:r>
              <a:endParaRPr kumimoji="1" lang="ja-JP" altLang="en-US" sz="14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413449" y="282738"/>
              <a:ext cx="475129" cy="259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912317" y="599036"/>
              <a:ext cx="504000" cy="1980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直線コネクタ 14"/>
            <p:cNvCxnSpPr/>
            <p:nvPr/>
          </p:nvCxnSpPr>
          <p:spPr>
            <a:xfrm flipH="1">
              <a:off x="887698" y="599034"/>
              <a:ext cx="1478" cy="198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418221" y="263814"/>
              <a:ext cx="0" cy="2700000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>
              <a:off x="429869" y="1597046"/>
              <a:ext cx="12444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/>
            <p:cNvSpPr txBox="1"/>
            <p:nvPr/>
          </p:nvSpPr>
          <p:spPr>
            <a:xfrm>
              <a:off x="1535633" y="1239369"/>
              <a:ext cx="2420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kumimoji="1" lang="ja-JP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70028" y="304314"/>
              <a:ext cx="2673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kumimoji="1" lang="ja-JP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直線矢印コネクタ 19"/>
            <p:cNvCxnSpPr/>
            <p:nvPr/>
          </p:nvCxnSpPr>
          <p:spPr>
            <a:xfrm flipV="1">
              <a:off x="421768" y="514409"/>
              <a:ext cx="0" cy="107462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111057" y="1392591"/>
              <a:ext cx="2251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-160" y="-26957"/>
              <a:ext cx="572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274094" y="762317"/>
              <a:ext cx="718267" cy="4037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Plasma region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直線コネクタ 23"/>
            <p:cNvCxnSpPr/>
            <p:nvPr/>
          </p:nvCxnSpPr>
          <p:spPr>
            <a:xfrm flipH="1">
              <a:off x="878568" y="2574872"/>
              <a:ext cx="72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flipH="1">
              <a:off x="878568" y="599034"/>
              <a:ext cx="72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/>
            <p:nvPr/>
          </p:nvCxnSpPr>
          <p:spPr>
            <a:xfrm>
              <a:off x="2484537" y="1583522"/>
              <a:ext cx="11655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 flipH="1" flipV="1">
              <a:off x="2477103" y="488980"/>
              <a:ext cx="0" cy="10891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>
              <a:off x="2104986" y="-36533"/>
              <a:ext cx="572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 rot="20644534">
              <a:off x="3061179" y="983562"/>
              <a:ext cx="10224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Field line</a:t>
              </a:r>
              <a:endParaRPr kumimoji="1" lang="ja-JP" alt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直線矢印コネクタ 29"/>
            <p:cNvCxnSpPr/>
            <p:nvPr/>
          </p:nvCxnSpPr>
          <p:spPr>
            <a:xfrm flipV="1">
              <a:off x="2475434" y="2239460"/>
              <a:ext cx="1178220" cy="330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テキスト ボックス 30"/>
            <p:cNvSpPr txBox="1"/>
            <p:nvPr/>
          </p:nvSpPr>
          <p:spPr>
            <a:xfrm>
              <a:off x="2218091" y="1383015"/>
              <a:ext cx="1930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0</a:t>
              </a:r>
              <a:endParaRPr kumimoji="1" lang="ja-JP" altLang="en-US" sz="14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3462124" y="1561212"/>
              <a:ext cx="5158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2</a:t>
              </a:r>
              <a:r>
                <a:rPr kumimoji="1" lang="en-US" altLang="ja-JP" sz="1400" dirty="0" smtClean="0">
                  <a:latin typeface="Symbol" panose="05050102010706020507" pitchFamily="18" charset="2"/>
                  <a:cs typeface="Times" panose="02020603050405020304" pitchFamily="18" charset="0"/>
                </a:rPr>
                <a:t>p</a:t>
              </a:r>
              <a:endParaRPr kumimoji="1" lang="ja-JP" altLang="en-US" sz="1400" dirty="0">
                <a:latin typeface="Symbol" panose="05050102010706020507" pitchFamily="18" charset="2"/>
                <a:cs typeface="Times" panose="02020603050405020304" pitchFamily="18" charset="0"/>
              </a:endParaRPr>
            </a:p>
          </p:txBody>
        </p:sp>
        <p:cxnSp>
          <p:nvCxnSpPr>
            <p:cNvPr id="33" name="直線コネクタ 32"/>
            <p:cNvCxnSpPr/>
            <p:nvPr/>
          </p:nvCxnSpPr>
          <p:spPr>
            <a:xfrm>
              <a:off x="2472889" y="263814"/>
              <a:ext cx="0" cy="2700000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H="1" flipV="1">
              <a:off x="2472890" y="589458"/>
              <a:ext cx="11655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H="1" flipV="1">
              <a:off x="2472890" y="2570117"/>
              <a:ext cx="11655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35"/>
            <p:cNvSpPr txBox="1"/>
            <p:nvPr/>
          </p:nvSpPr>
          <p:spPr>
            <a:xfrm>
              <a:off x="3107934" y="1326610"/>
              <a:ext cx="11132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oroidal</a:t>
              </a:r>
              <a:r>
                <a:rPr lang="ja-JP" alt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angle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2154190" y="348838"/>
              <a:ext cx="2673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kumimoji="1" lang="ja-JP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 flipH="1">
              <a:off x="3470981" y="1948056"/>
              <a:ext cx="2867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x</a:t>
              </a:r>
              <a:endParaRPr kumimoji="1" lang="ja-JP" altLang="en-US" sz="1400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39" name="直線矢印コネクタ 38"/>
            <p:cNvCxnSpPr/>
            <p:nvPr/>
          </p:nvCxnSpPr>
          <p:spPr>
            <a:xfrm>
              <a:off x="921806" y="2948182"/>
              <a:ext cx="5040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テキスト ボックス 39"/>
            <p:cNvSpPr txBox="1"/>
            <p:nvPr/>
          </p:nvSpPr>
          <p:spPr>
            <a:xfrm>
              <a:off x="879352" y="2917912"/>
              <a:ext cx="7338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2R</a:t>
              </a:r>
              <a:r>
                <a:rPr lang="en-US" altLang="ja-JP" sz="14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Width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 rot="16200000">
              <a:off x="197566" y="950232"/>
              <a:ext cx="8386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2Z</a:t>
              </a:r>
              <a:r>
                <a:rPr lang="en-US" altLang="ja-JP" sz="14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limit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直線矢印コネクタ 41"/>
            <p:cNvCxnSpPr/>
            <p:nvPr/>
          </p:nvCxnSpPr>
          <p:spPr>
            <a:xfrm rot="16200000">
              <a:off x="180926" y="1191543"/>
              <a:ext cx="11880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/>
            <p:cNvCxnSpPr>
              <a:stCxn id="14" idx="2"/>
              <a:endCxn id="14" idx="0"/>
            </p:cNvCxnSpPr>
            <p:nvPr/>
          </p:nvCxnSpPr>
          <p:spPr>
            <a:xfrm flipV="1">
              <a:off x="1164317" y="599036"/>
              <a:ext cx="0" cy="1980000"/>
            </a:xfrm>
            <a:prstGeom prst="straightConnector1">
              <a:avLst/>
            </a:prstGeom>
            <a:ln w="19050"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/>
            <p:cNvCxnSpPr/>
            <p:nvPr/>
          </p:nvCxnSpPr>
          <p:spPr>
            <a:xfrm flipV="1">
              <a:off x="2475434" y="1909460"/>
              <a:ext cx="1178220" cy="330000"/>
            </a:xfrm>
            <a:prstGeom prst="straightConnector1">
              <a:avLst/>
            </a:prstGeom>
            <a:ln w="19050"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/>
            <p:cNvCxnSpPr/>
            <p:nvPr/>
          </p:nvCxnSpPr>
          <p:spPr>
            <a:xfrm flipV="1">
              <a:off x="2475434" y="1579459"/>
              <a:ext cx="1178220" cy="330000"/>
            </a:xfrm>
            <a:prstGeom prst="straightConnector1">
              <a:avLst/>
            </a:prstGeom>
            <a:ln w="19050"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/>
            <p:cNvCxnSpPr/>
            <p:nvPr/>
          </p:nvCxnSpPr>
          <p:spPr>
            <a:xfrm flipV="1">
              <a:off x="2475434" y="1249459"/>
              <a:ext cx="1178220" cy="330000"/>
            </a:xfrm>
            <a:prstGeom prst="straightConnector1">
              <a:avLst/>
            </a:prstGeom>
            <a:ln w="19050"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/>
            <p:cNvCxnSpPr/>
            <p:nvPr/>
          </p:nvCxnSpPr>
          <p:spPr>
            <a:xfrm flipV="1">
              <a:off x="2475434" y="919459"/>
              <a:ext cx="1178220" cy="330000"/>
            </a:xfrm>
            <a:prstGeom prst="straightConnector1">
              <a:avLst/>
            </a:prstGeom>
            <a:ln w="19050"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/>
            <p:cNvCxnSpPr/>
            <p:nvPr/>
          </p:nvCxnSpPr>
          <p:spPr>
            <a:xfrm flipV="1">
              <a:off x="2475434" y="589459"/>
              <a:ext cx="1178220" cy="330000"/>
            </a:xfrm>
            <a:prstGeom prst="straightConnector1">
              <a:avLst/>
            </a:prstGeom>
            <a:ln w="19050"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テキスト ボックス 48"/>
            <p:cNvSpPr txBox="1"/>
            <p:nvPr/>
          </p:nvSpPr>
          <p:spPr>
            <a:xfrm>
              <a:off x="1157883" y="2290010"/>
              <a:ext cx="1767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+</a:t>
              </a:r>
              <a:endParaRPr kumimoji="1" lang="ja-JP" altLang="en-US" sz="14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1024041" y="2104338"/>
              <a:ext cx="1767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+</a:t>
              </a:r>
              <a:endParaRPr kumimoji="1" lang="ja-JP" altLang="en-US" sz="14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graphicFrame>
          <p:nvGraphicFramePr>
            <p:cNvPr id="51" name="オブジェクト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2428538"/>
                </p:ext>
              </p:extLst>
            </p:nvPr>
          </p:nvGraphicFramePr>
          <p:xfrm>
            <a:off x="1561297" y="2050636"/>
            <a:ext cx="617220" cy="354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3" name="数式" r:id="rId3" imgW="685800" imgH="393480" progId="Equation.3">
                    <p:embed/>
                  </p:oleObj>
                </mc:Choice>
                <mc:Fallback>
                  <p:oleObj name="数式" r:id="rId3" imgW="685800" imgH="393480" progId="Equation.3">
                    <p:embed/>
                    <p:pic>
                      <p:nvPicPr>
                        <p:cNvPr id="495" name="オブジェクト 49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561297" y="2050636"/>
                          <a:ext cx="617220" cy="3541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下矢印 51"/>
            <p:cNvSpPr/>
            <p:nvPr/>
          </p:nvSpPr>
          <p:spPr>
            <a:xfrm>
              <a:off x="1469719" y="2267096"/>
              <a:ext cx="106644" cy="235827"/>
            </a:xfrm>
            <a:prstGeom prst="downArrow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下矢印 52"/>
            <p:cNvSpPr/>
            <p:nvPr/>
          </p:nvSpPr>
          <p:spPr>
            <a:xfrm flipV="1">
              <a:off x="1469719" y="1974397"/>
              <a:ext cx="106644" cy="235827"/>
            </a:xfrm>
            <a:prstGeom prst="downArrow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下矢印 53"/>
            <p:cNvSpPr/>
            <p:nvPr/>
          </p:nvSpPr>
          <p:spPr>
            <a:xfrm rot="16200000" flipV="1">
              <a:off x="2967399" y="2376000"/>
              <a:ext cx="106644" cy="235827"/>
            </a:xfrm>
            <a:prstGeom prst="downArrow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下矢印 54"/>
            <p:cNvSpPr/>
            <p:nvPr/>
          </p:nvSpPr>
          <p:spPr>
            <a:xfrm rot="16200000" flipV="1">
              <a:off x="2967399" y="1918955"/>
              <a:ext cx="106644" cy="235827"/>
            </a:xfrm>
            <a:prstGeom prst="downArrow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下矢印 55"/>
            <p:cNvSpPr/>
            <p:nvPr/>
          </p:nvSpPr>
          <p:spPr>
            <a:xfrm rot="16200000" flipV="1">
              <a:off x="2967399" y="1300801"/>
              <a:ext cx="106644" cy="235827"/>
            </a:xfrm>
            <a:prstGeom prst="downArrow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下矢印 56"/>
            <p:cNvSpPr/>
            <p:nvPr/>
          </p:nvSpPr>
          <p:spPr>
            <a:xfrm rot="16200000" flipV="1">
              <a:off x="2967399" y="763201"/>
              <a:ext cx="106644" cy="235827"/>
            </a:xfrm>
            <a:prstGeom prst="downArrow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正方形/長方形 57"/>
            <p:cNvSpPr/>
            <p:nvPr/>
          </p:nvSpPr>
          <p:spPr>
            <a:xfrm rot="20700000">
              <a:off x="2718143" y="1696237"/>
              <a:ext cx="608131" cy="116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0000</a:t>
              </a:r>
              <a:endParaRPr kumimoji="1" lang="ja-JP" altLang="en-US" dirty="0"/>
            </a:p>
          </p:txBody>
        </p:sp>
        <p:graphicFrame>
          <p:nvGraphicFramePr>
            <p:cNvPr id="59" name="オブジェクト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5328242"/>
                </p:ext>
              </p:extLst>
            </p:nvPr>
          </p:nvGraphicFramePr>
          <p:xfrm>
            <a:off x="2686823" y="1587334"/>
            <a:ext cx="639763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4" name="数式" r:id="rId5" imgW="711000" imgH="393480" progId="Equation.3">
                    <p:embed/>
                  </p:oleObj>
                </mc:Choice>
                <mc:Fallback>
                  <p:oleObj name="数式" r:id="rId5" imgW="711000" imgH="393480" progId="Equation.3">
                    <p:embed/>
                    <p:pic>
                      <p:nvPicPr>
                        <p:cNvPr id="503" name="オブジェクト 502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686823" y="1587334"/>
                          <a:ext cx="639763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0" name="直線コネクタ 59"/>
            <p:cNvCxnSpPr/>
            <p:nvPr/>
          </p:nvCxnSpPr>
          <p:spPr>
            <a:xfrm>
              <a:off x="2469838" y="2438886"/>
              <a:ext cx="1173159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矢印コネクタ 60"/>
            <p:cNvCxnSpPr/>
            <p:nvPr/>
          </p:nvCxnSpPr>
          <p:spPr>
            <a:xfrm flipH="1" flipV="1">
              <a:off x="3721882" y="2285340"/>
              <a:ext cx="611" cy="139219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テキスト ボックス 61"/>
            <p:cNvSpPr txBox="1"/>
            <p:nvPr/>
          </p:nvSpPr>
          <p:spPr>
            <a:xfrm>
              <a:off x="3628631" y="2315634"/>
              <a:ext cx="3290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err="1" smtClean="0">
                  <a:solidFill>
                    <a:srgbClr val="FF0000"/>
                  </a:solidFill>
                  <a:latin typeface="Symbol" panose="05050102010706020507" pitchFamily="18" charset="2"/>
                  <a:cs typeface="Times" panose="02020603050405020304" pitchFamily="18" charset="0"/>
                </a:rPr>
                <a:t>r</a:t>
              </a:r>
              <a:r>
                <a:rPr kumimoji="1" lang="en-US" altLang="ja-JP" sz="1200" baseline="-25000" dirty="0" err="1" smtClean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i</a:t>
              </a:r>
              <a:endParaRPr kumimoji="1" lang="ja-JP" altLang="en-US" sz="1200" baseline="-25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63" name="直線コネクタ 62"/>
            <p:cNvCxnSpPr/>
            <p:nvPr/>
          </p:nvCxnSpPr>
          <p:spPr>
            <a:xfrm>
              <a:off x="912317" y="2438886"/>
              <a:ext cx="50400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テキスト ボックス 63"/>
            <p:cNvSpPr txBox="1"/>
            <p:nvPr/>
          </p:nvSpPr>
          <p:spPr>
            <a:xfrm rot="16200000">
              <a:off x="405312" y="1820586"/>
              <a:ext cx="7213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Wall</a:t>
              </a:r>
              <a:endParaRPr kumimoji="1" lang="ja-JP" altLang="en-US" sz="14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65" name="直線矢印コネクタ 64"/>
            <p:cNvCxnSpPr/>
            <p:nvPr/>
          </p:nvCxnSpPr>
          <p:spPr>
            <a:xfrm flipH="1" flipV="1">
              <a:off x="772042" y="2131109"/>
              <a:ext cx="0" cy="48532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矢印コネクタ 65"/>
            <p:cNvCxnSpPr/>
            <p:nvPr/>
          </p:nvCxnSpPr>
          <p:spPr>
            <a:xfrm flipH="1">
              <a:off x="3718426" y="2571900"/>
              <a:ext cx="611" cy="139219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グループ化 66"/>
          <p:cNvGrpSpPr/>
          <p:nvPr/>
        </p:nvGrpSpPr>
        <p:grpSpPr>
          <a:xfrm>
            <a:off x="4834431" y="646940"/>
            <a:ext cx="4310384" cy="6281448"/>
            <a:chOff x="15389" y="66609"/>
            <a:chExt cx="4310384" cy="6281448"/>
          </a:xfrm>
        </p:grpSpPr>
        <p:pic>
          <p:nvPicPr>
            <p:cNvPr id="68" name="図 67"/>
            <p:cNvPicPr>
              <a:picLocks noChangeAspect="1"/>
            </p:cNvPicPr>
            <p:nvPr/>
          </p:nvPicPr>
          <p:blipFill rotWithShape="1">
            <a:blip r:embed="rId7"/>
            <a:srcRect l="12035" t="1065" r="3371" b="2424"/>
            <a:stretch/>
          </p:blipFill>
          <p:spPr>
            <a:xfrm>
              <a:off x="660363" y="747206"/>
              <a:ext cx="3384000" cy="5148000"/>
            </a:xfrm>
            <a:prstGeom prst="rect">
              <a:avLst/>
            </a:prstGeom>
          </p:spPr>
        </p:pic>
        <p:sp>
          <p:nvSpPr>
            <p:cNvPr id="69" name="テキスト ボックス 68"/>
            <p:cNvSpPr txBox="1"/>
            <p:nvPr/>
          </p:nvSpPr>
          <p:spPr>
            <a:xfrm>
              <a:off x="412228" y="66609"/>
              <a:ext cx="378080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ja-JP" sz="1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ja-JP" sz="16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ext</a:t>
              </a:r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=-1 V/m / </a:t>
              </a:r>
              <a:r>
                <a:rPr lang="en-US" altLang="ja-JP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ja-JP" sz="16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=200 m /</a:t>
              </a:r>
              <a:r>
                <a:rPr lang="en-US" altLang="ja-JP" sz="16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ja-JP" sz="16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ja-JP" sz="16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1</a:t>
              </a:r>
              <a:r>
                <a:rPr lang="en-US" altLang="ja-JP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ja-JP" sz="16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10</a:t>
              </a:r>
              <a:r>
                <a:rPr lang="en-US" altLang="ja-JP" sz="1600" baseline="300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-4</a:t>
              </a:r>
              <a:r>
                <a:rPr lang="en-US" altLang="ja-JP" sz="16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ja-JP" sz="1600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Torr</a:t>
              </a:r>
              <a:r>
                <a:rPr lang="en-US" altLang="ja-JP" sz="16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 /</a:t>
              </a:r>
            </a:p>
            <a:p>
              <a:pPr algn="ctr"/>
              <a:r>
                <a:rPr kumimoji="1" lang="en-US" altLang="ja-JP" sz="16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kT</a:t>
              </a:r>
              <a:r>
                <a:rPr kumimoji="1" lang="en-US" altLang="ja-JP" sz="16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kumimoji="1" lang="en-US" altLang="ja-JP" sz="16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ja-JP" sz="16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ja-JP" sz="16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=5 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eV / </a:t>
              </a:r>
              <a:r>
                <a:rPr kumimoji="1" lang="en-US" altLang="ja-JP" sz="1600" dirty="0" err="1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g</a:t>
              </a:r>
              <a:r>
                <a:rPr kumimoji="1" lang="en-US" altLang="ja-JP" sz="16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=1)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389840" y="5796304"/>
              <a:ext cx="5278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3730914" y="5796304"/>
              <a:ext cx="594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</a:t>
              </a: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1860395" y="6009503"/>
              <a:ext cx="9277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[m] 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2034358" y="5796304"/>
              <a:ext cx="5798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275687" y="5654853"/>
              <a:ext cx="4416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137438" y="4158016"/>
              <a:ext cx="5798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テキスト ボックス 75"/>
            <p:cNvSpPr txBox="1"/>
            <p:nvPr/>
          </p:nvSpPr>
          <p:spPr>
            <a:xfrm>
              <a:off x="137438" y="3761917"/>
              <a:ext cx="5798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-10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137438" y="2486323"/>
              <a:ext cx="5798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 rot="16200000">
              <a:off x="-586607" y="1373540"/>
              <a:ext cx="1684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ja-JP" sz="16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&amp; </a:t>
              </a:r>
              <a:r>
                <a:rPr lang="en-US" altLang="ja-JP" sz="16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ja-JP" sz="16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altLang="ja-JP" sz="16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 </a:t>
              </a:r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ja-JP" sz="16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-3</a:t>
              </a:r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137438" y="2106569"/>
              <a:ext cx="5798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137438" y="1361937"/>
              <a:ext cx="5798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137438" y="590731"/>
              <a:ext cx="5798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正方形/長方形 81"/>
            <p:cNvSpPr/>
            <p:nvPr/>
          </p:nvSpPr>
          <p:spPr>
            <a:xfrm>
              <a:off x="629659" y="2339738"/>
              <a:ext cx="3464314" cy="168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629659" y="4124612"/>
              <a:ext cx="3464314" cy="168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3544333" y="747206"/>
              <a:ext cx="4429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(a)</a:t>
              </a:r>
              <a:endParaRPr kumimoji="1" lang="ja-JP" altLang="en-US" sz="16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grpSp>
          <p:nvGrpSpPr>
            <p:cNvPr id="85" name="グループ化 84"/>
            <p:cNvGrpSpPr/>
            <p:nvPr/>
          </p:nvGrpSpPr>
          <p:grpSpPr>
            <a:xfrm>
              <a:off x="3503300" y="2544944"/>
              <a:ext cx="525043" cy="366633"/>
              <a:chOff x="6357668" y="3151382"/>
              <a:chExt cx="525043" cy="366633"/>
            </a:xfrm>
          </p:grpSpPr>
          <p:sp>
            <p:nvSpPr>
              <p:cNvPr id="114" name="正方形/長方形 113"/>
              <p:cNvSpPr/>
              <p:nvPr/>
            </p:nvSpPr>
            <p:spPr>
              <a:xfrm>
                <a:off x="6443349" y="3205838"/>
                <a:ext cx="301924" cy="3121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115" name="テキスト ボックス 114"/>
              <p:cNvSpPr txBox="1"/>
              <p:nvPr/>
            </p:nvSpPr>
            <p:spPr>
              <a:xfrm>
                <a:off x="6357668" y="3151382"/>
                <a:ext cx="5250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(b)</a:t>
                </a:r>
                <a:endParaRPr kumimoji="1" lang="ja-JP" altLang="en-US" sz="16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  <p:sp>
          <p:nvSpPr>
            <p:cNvPr id="86" name="テキスト ボックス 85"/>
            <p:cNvSpPr txBox="1"/>
            <p:nvPr/>
          </p:nvSpPr>
          <p:spPr>
            <a:xfrm>
              <a:off x="3544332" y="4342682"/>
              <a:ext cx="4429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(c)</a:t>
              </a:r>
              <a:endParaRPr kumimoji="1" lang="ja-JP" altLang="en-US" sz="16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87" name="テキスト ボックス 86"/>
            <p:cNvSpPr txBox="1"/>
            <p:nvPr/>
          </p:nvSpPr>
          <p:spPr>
            <a:xfrm rot="16200000">
              <a:off x="-657584" y="3084807"/>
              <a:ext cx="1684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 </a:t>
              </a:r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[V/m]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テキスト ボックス 87"/>
            <p:cNvSpPr txBox="1"/>
            <p:nvPr/>
          </p:nvSpPr>
          <p:spPr>
            <a:xfrm rot="16200000">
              <a:off x="-644133" y="4945673"/>
              <a:ext cx="1684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i="1" dirty="0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f</a:t>
              </a:r>
              <a:r>
                <a:rPr lang="en-US" altLang="ja-JP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[V]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テキスト ボックス 88"/>
            <p:cNvSpPr txBox="1"/>
            <p:nvPr/>
          </p:nvSpPr>
          <p:spPr>
            <a:xfrm>
              <a:off x="2646667" y="968400"/>
              <a:ext cx="778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 </a:t>
              </a:r>
              <a:r>
                <a:rPr kumimoji="1" lang="en-US" altLang="ja-JP" sz="1400" dirty="0" err="1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m</a:t>
              </a:r>
              <a:r>
                <a:rPr kumimoji="1" lang="en-US" altLang="ja-JP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2695981" y="1315515"/>
              <a:ext cx="679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 </a:t>
              </a:r>
              <a:r>
                <a:rPr kumimoji="1" lang="en-US" altLang="ja-JP" sz="1400" dirty="0" err="1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m</a:t>
              </a:r>
              <a:r>
                <a:rPr kumimoji="1" lang="en-US" altLang="ja-JP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701788" y="702105"/>
              <a:ext cx="778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 </a:t>
              </a:r>
              <a:r>
                <a:rPr kumimoji="1" lang="en-US" altLang="ja-JP" sz="1400" dirty="0" err="1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m</a:t>
              </a:r>
              <a:r>
                <a:rPr kumimoji="1" lang="en-US" altLang="ja-JP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テキスト ボックス 91"/>
            <p:cNvSpPr txBox="1"/>
            <p:nvPr/>
          </p:nvSpPr>
          <p:spPr>
            <a:xfrm>
              <a:off x="1411281" y="872047"/>
              <a:ext cx="679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 </a:t>
              </a:r>
              <a:r>
                <a:rPr kumimoji="1" lang="en-US" altLang="ja-JP" sz="1400" dirty="0" err="1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m</a:t>
              </a:r>
              <a:r>
                <a:rPr kumimoji="1" lang="en-US" altLang="ja-JP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3" name="直線矢印コネクタ 92"/>
            <p:cNvCxnSpPr/>
            <p:nvPr/>
          </p:nvCxnSpPr>
          <p:spPr>
            <a:xfrm flipH="1">
              <a:off x="1098408" y="1126466"/>
              <a:ext cx="346303" cy="2352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矢印コネクタ 93"/>
            <p:cNvCxnSpPr/>
            <p:nvPr/>
          </p:nvCxnSpPr>
          <p:spPr>
            <a:xfrm flipH="1" flipV="1">
              <a:off x="2640831" y="1405935"/>
              <a:ext cx="115189" cy="591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テキスト ボックス 94"/>
            <p:cNvSpPr txBox="1"/>
            <p:nvPr/>
          </p:nvSpPr>
          <p:spPr>
            <a:xfrm>
              <a:off x="2173130" y="4822515"/>
              <a:ext cx="778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 </a:t>
              </a:r>
              <a:r>
                <a:rPr kumimoji="1" lang="en-US" altLang="ja-JP" sz="1400" dirty="0" err="1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m</a:t>
              </a:r>
              <a:r>
                <a:rPr kumimoji="1" lang="en-US" altLang="ja-JP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テキスト ボックス 95"/>
            <p:cNvSpPr txBox="1"/>
            <p:nvPr/>
          </p:nvSpPr>
          <p:spPr>
            <a:xfrm>
              <a:off x="2071602" y="5432563"/>
              <a:ext cx="679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 </a:t>
              </a:r>
              <a:r>
                <a:rPr kumimoji="1" lang="en-US" altLang="ja-JP" sz="1400" dirty="0" err="1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m</a:t>
              </a:r>
              <a:r>
                <a:rPr kumimoji="1" lang="en-US" altLang="ja-JP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7" name="直線矢印コネクタ 96"/>
            <p:cNvCxnSpPr/>
            <p:nvPr/>
          </p:nvCxnSpPr>
          <p:spPr>
            <a:xfrm flipH="1" flipV="1">
              <a:off x="1656271" y="1572442"/>
              <a:ext cx="115189" cy="591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テキスト ボックス 97"/>
            <p:cNvSpPr txBox="1"/>
            <p:nvPr/>
          </p:nvSpPr>
          <p:spPr>
            <a:xfrm>
              <a:off x="2130614" y="937909"/>
              <a:ext cx="3690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ja-JP" sz="1600" baseline="-250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kumimoji="1" lang="ja-JP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テキスト ボックス 98"/>
            <p:cNvSpPr txBox="1"/>
            <p:nvPr/>
          </p:nvSpPr>
          <p:spPr>
            <a:xfrm>
              <a:off x="637242" y="823592"/>
              <a:ext cx="3556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ja-JP" sz="1600" baseline="-25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kumimoji="1" lang="ja-JP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0" name="オブジェクト 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0949476"/>
                </p:ext>
              </p:extLst>
            </p:nvPr>
          </p:nvGraphicFramePr>
          <p:xfrm>
            <a:off x="1607980" y="1789562"/>
            <a:ext cx="1130300" cy="531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5" name="数式" r:id="rId8" imgW="1079280" imgH="507960" progId="Equation.3">
                    <p:embed/>
                  </p:oleObj>
                </mc:Choice>
                <mc:Fallback>
                  <p:oleObj name="数式" r:id="rId8" imgW="1079280" imgH="507960" progId="Equation.3">
                    <p:embed/>
                    <p:pic>
                      <p:nvPicPr>
                        <p:cNvPr id="119" name="オブジェクト 118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607980" y="1789562"/>
                          <a:ext cx="1130300" cy="5318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1" name="直線矢印コネクタ 100"/>
            <p:cNvCxnSpPr/>
            <p:nvPr/>
          </p:nvCxnSpPr>
          <p:spPr>
            <a:xfrm flipH="1" flipV="1">
              <a:off x="1474134" y="2007339"/>
              <a:ext cx="115189" cy="591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正方形/長方形 101"/>
            <p:cNvSpPr/>
            <p:nvPr/>
          </p:nvSpPr>
          <p:spPr>
            <a:xfrm>
              <a:off x="1411281" y="3486645"/>
              <a:ext cx="120447" cy="16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878436" y="3373403"/>
              <a:ext cx="778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 </a:t>
              </a:r>
              <a:r>
                <a:rPr kumimoji="1" lang="en-US" altLang="ja-JP" sz="1400" dirty="0" err="1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m</a:t>
              </a:r>
              <a:r>
                <a:rPr kumimoji="1" lang="en-US" altLang="ja-JP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正方形/長方形 103"/>
            <p:cNvSpPr/>
            <p:nvPr/>
          </p:nvSpPr>
          <p:spPr>
            <a:xfrm>
              <a:off x="2499696" y="3656445"/>
              <a:ext cx="925203" cy="228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graphicFrame>
          <p:nvGraphicFramePr>
            <p:cNvPr id="105" name="オブジェクト 10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8566110"/>
                </p:ext>
              </p:extLst>
            </p:nvPr>
          </p:nvGraphicFramePr>
          <p:xfrm>
            <a:off x="2517434" y="3551364"/>
            <a:ext cx="917575" cy="452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6" name="数式" r:id="rId10" imgW="876240" imgH="431640" progId="Equation.3">
                    <p:embed/>
                  </p:oleObj>
                </mc:Choice>
                <mc:Fallback>
                  <p:oleObj name="数式" r:id="rId10" imgW="876240" imgH="431640" progId="Equation.3">
                    <p:embed/>
                    <p:pic>
                      <p:nvPicPr>
                        <p:cNvPr id="124" name="オブジェクト 123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517434" y="3551364"/>
                          <a:ext cx="917575" cy="4524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6" name="正方形/長方形 105"/>
            <p:cNvSpPr/>
            <p:nvPr/>
          </p:nvSpPr>
          <p:spPr>
            <a:xfrm>
              <a:off x="2173130" y="4572931"/>
              <a:ext cx="1202455" cy="220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graphicFrame>
          <p:nvGraphicFramePr>
            <p:cNvPr id="107" name="オブジェクト 10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88431"/>
                </p:ext>
              </p:extLst>
            </p:nvPr>
          </p:nvGraphicFramePr>
          <p:xfrm>
            <a:off x="2223032" y="4538245"/>
            <a:ext cx="11303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7" name="数式" r:id="rId12" imgW="1079280" imgH="253800" progId="Equation.3">
                    <p:embed/>
                  </p:oleObj>
                </mc:Choice>
                <mc:Fallback>
                  <p:oleObj name="数式" r:id="rId12" imgW="1079280" imgH="253800" progId="Equation.3">
                    <p:embed/>
                    <p:pic>
                      <p:nvPicPr>
                        <p:cNvPr id="126" name="オブジェクト 125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223032" y="4538245"/>
                          <a:ext cx="1130300" cy="266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8" name="テキスト ボックス 107"/>
            <p:cNvSpPr txBox="1"/>
            <p:nvPr/>
          </p:nvSpPr>
          <p:spPr>
            <a:xfrm>
              <a:off x="1728985" y="1490032"/>
              <a:ext cx="679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 </a:t>
              </a:r>
              <a:r>
                <a:rPr kumimoji="1" lang="en-US" altLang="ja-JP" sz="1400" dirty="0" err="1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m</a:t>
              </a:r>
              <a:r>
                <a:rPr kumimoji="1" lang="en-US" altLang="ja-JP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テキスト ボックス 108"/>
            <p:cNvSpPr txBox="1"/>
            <p:nvPr/>
          </p:nvSpPr>
          <p:spPr>
            <a:xfrm>
              <a:off x="1874476" y="2765300"/>
              <a:ext cx="679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 </a:t>
              </a:r>
              <a:r>
                <a:rPr kumimoji="1" lang="en-US" altLang="ja-JP" sz="1400" dirty="0" err="1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m</a:t>
              </a:r>
              <a:r>
                <a:rPr kumimoji="1" lang="en-US" altLang="ja-JP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0" name="直線矢印コネクタ 109"/>
            <p:cNvCxnSpPr/>
            <p:nvPr/>
          </p:nvCxnSpPr>
          <p:spPr>
            <a:xfrm flipH="1" flipV="1">
              <a:off x="1823539" y="2839962"/>
              <a:ext cx="115189" cy="591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矢印コネクタ 110"/>
            <p:cNvCxnSpPr/>
            <p:nvPr/>
          </p:nvCxnSpPr>
          <p:spPr>
            <a:xfrm flipH="1" flipV="1">
              <a:off x="867781" y="2941215"/>
              <a:ext cx="370513" cy="16263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正方形/長方形 111"/>
            <p:cNvSpPr/>
            <p:nvPr/>
          </p:nvSpPr>
          <p:spPr>
            <a:xfrm>
              <a:off x="1395427" y="3073990"/>
              <a:ext cx="120447" cy="16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13" name="テキスト ボックス 112"/>
            <p:cNvSpPr txBox="1"/>
            <p:nvPr/>
          </p:nvSpPr>
          <p:spPr>
            <a:xfrm>
              <a:off x="1169015" y="2976793"/>
              <a:ext cx="679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 </a:t>
              </a:r>
              <a:r>
                <a:rPr kumimoji="1" lang="en-US" altLang="ja-JP" sz="1400" dirty="0" err="1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m</a:t>
              </a:r>
              <a:r>
                <a:rPr kumimoji="1" lang="en-US" altLang="ja-JP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6" name="タイトル 1"/>
          <p:cNvSpPr>
            <a:spLocks noGrp="1"/>
          </p:cNvSpPr>
          <p:nvPr>
            <p:ph type="title"/>
          </p:nvPr>
        </p:nvSpPr>
        <p:spPr>
          <a:xfrm>
            <a:off x="435383" y="43248"/>
            <a:ext cx="3944067" cy="779876"/>
          </a:xfrm>
        </p:spPr>
        <p:txBody>
          <a:bodyPr>
            <a:normAutofit/>
          </a:bodyPr>
          <a:lstStyle/>
          <a:p>
            <a:r>
              <a:rPr lang="en-US" altLang="ja-JP" sz="2800" dirty="0">
                <a:latin typeface="Times" panose="02020603050405020304" pitchFamily="18" charset="0"/>
                <a:cs typeface="Times" panose="02020603050405020304" pitchFamily="18" charset="0"/>
              </a:rPr>
              <a:t>1</a:t>
            </a:r>
            <a:r>
              <a:rPr kumimoji="1" lang="en-US" altLang="ja-JP" sz="2800" dirty="0" smtClean="0">
                <a:latin typeface="Times" panose="02020603050405020304" pitchFamily="18" charset="0"/>
                <a:cs typeface="Times" panose="02020603050405020304" pitchFamily="18" charset="0"/>
              </a:rPr>
              <a:t>-dimensional model</a:t>
            </a:r>
            <a:endParaRPr kumimoji="1" lang="ja-JP" alt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0" y="5160884"/>
            <a:ext cx="4956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Reproduction of ambipolar diffusion state.</a:t>
            </a:r>
          </a:p>
          <a:p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Secondary electron emission by ion impact at the walls are candidate mechanism to mitigate or destroy the </a:t>
            </a:r>
            <a:r>
              <a:rPr lang="en-US" altLang="ja-JP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ambipoloar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state.</a:t>
            </a:r>
            <a:endParaRPr kumimoji="1" lang="en-US" altLang="ja-JP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kumimoji="1" lang="ja-JP" alt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18" name="右矢印 117"/>
          <p:cNvSpPr/>
          <p:nvPr/>
        </p:nvSpPr>
        <p:spPr>
          <a:xfrm rot="20228814">
            <a:off x="4514373" y="5177799"/>
            <a:ext cx="349500" cy="2259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48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28432"/>
            <a:ext cx="7886700" cy="1325563"/>
          </a:xfrm>
        </p:spPr>
        <p:txBody>
          <a:bodyPr>
            <a:normAutofit fontScale="90000"/>
          </a:bodyPr>
          <a:lstStyle/>
          <a:p>
            <a:r>
              <a:rPr kumimoji="1" lang="en-US" altLang="ja-JP" sz="3600" b="1" dirty="0" smtClean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Outboard</a:t>
            </a:r>
            <a:r>
              <a:rPr kumimoji="1" lang="en-US" altLang="ja-JP" sz="3600" dirty="0" smtClean="0">
                <a:latin typeface="Times" panose="02020603050405020304" pitchFamily="18" charset="0"/>
                <a:cs typeface="Times" panose="02020603050405020304" pitchFamily="18" charset="0"/>
              </a:rPr>
              <a:t>-launch and </a:t>
            </a:r>
            <a:r>
              <a:rPr kumimoji="1" lang="en-US" altLang="ja-JP" sz="3600" b="1" dirty="0" smtClean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Top</a:t>
            </a:r>
            <a:r>
              <a:rPr kumimoji="1" lang="en-US" altLang="ja-JP" sz="3600" dirty="0" smtClean="0">
                <a:latin typeface="Times" panose="02020603050405020304" pitchFamily="18" charset="0"/>
                <a:cs typeface="Times" panose="02020603050405020304" pitchFamily="18" charset="0"/>
              </a:rPr>
              <a:t>-launch capacitively coupled combline (CCC) antennas for LHW current drive</a:t>
            </a:r>
            <a:endParaRPr kumimoji="1" lang="ja-JP" altLang="en-US" sz="3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20790" y="5732100"/>
            <a:ext cx="2664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Times" panose="02020603050405020304" pitchFamily="18" charset="0"/>
                <a:cs typeface="Times" panose="02020603050405020304" pitchFamily="18" charset="0"/>
              </a:rPr>
              <a:t>Developed in collaboration with C.P. Moeller (GA, US)</a:t>
            </a:r>
            <a:endParaRPr kumimoji="1" lang="ja-JP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09" y="1453995"/>
            <a:ext cx="3919304" cy="295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1" y="1453995"/>
            <a:ext cx="3936723" cy="295254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88347" y="4094480"/>
            <a:ext cx="3158308" cy="236873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" y="4885508"/>
            <a:ext cx="3143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Traveling SW is excited directly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Sharp </a:t>
            </a:r>
            <a:r>
              <a:rPr lang="en-US" altLang="ja-JP" sz="2400" i="1" dirty="0" smtClean="0">
                <a:latin typeface="Times" panose="02020603050405020304" pitchFamily="18" charset="0"/>
                <a:cs typeface="Times" panose="02020603050405020304" pitchFamily="18" charset="0"/>
              </a:rPr>
              <a:t>n</a:t>
            </a:r>
            <a:r>
              <a:rPr lang="en-US" altLang="ja-JP" sz="2400" baseline="-25000" dirty="0" smtClean="0">
                <a:latin typeface="Times" panose="02020603050405020304" pitchFamily="18" charset="0"/>
                <a:cs typeface="Times" panose="02020603050405020304" pitchFamily="18" charset="0"/>
              </a:rPr>
              <a:t>||</a:t>
            </a:r>
            <a:r>
              <a:rPr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spectrum &amp; high directivity</a:t>
            </a:r>
            <a:endParaRPr kumimoji="1" lang="ja-JP" alt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5512526" y="4484914"/>
            <a:ext cx="809897" cy="102761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 flipV="1">
            <a:off x="2808517" y="4406537"/>
            <a:ext cx="526870" cy="112340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40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83079" y="0"/>
            <a:ext cx="6573329" cy="1325563"/>
          </a:xfrm>
        </p:spPr>
        <p:txBody>
          <a:bodyPr>
            <a:normAutofit/>
          </a:bodyPr>
          <a:lstStyle/>
          <a:p>
            <a:pPr algn="ctr"/>
            <a:r>
              <a:rPr lang="en-US" altLang="ja-JP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B</a:t>
            </a:r>
            <a:r>
              <a:rPr lang="en-US" altLang="ja-JP" baseline="-25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  <a:r>
              <a:rPr lang="en-US" altLang="ja-JP" dirty="0" smtClean="0">
                <a:latin typeface="Times" panose="02020603050405020304" pitchFamily="18" charset="0"/>
                <a:cs typeface="Times" panose="02020603050405020304" pitchFamily="18" charset="0"/>
              </a:rPr>
              <a:t> and </a:t>
            </a:r>
            <a:r>
              <a:rPr lang="en-US" altLang="ja-JP" i="1" dirty="0" smtClean="0">
                <a:latin typeface="Times" panose="02020603050405020304" pitchFamily="18" charset="0"/>
                <a:cs typeface="Times" panose="02020603050405020304" pitchFamily="18" charset="0"/>
              </a:rPr>
              <a:t>n</a:t>
            </a:r>
            <a:r>
              <a:rPr lang="en-US" altLang="ja-JP" baseline="-25000" dirty="0" smtClean="0"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  <a:r>
              <a:rPr lang="en-US" altLang="ja-JP" dirty="0" smtClean="0">
                <a:latin typeface="Times" panose="02020603050405020304" pitchFamily="18" charset="0"/>
                <a:cs typeface="Times" panose="02020603050405020304" pitchFamily="18" charset="0"/>
              </a:rPr>
              <a:t> dependences </a:t>
            </a:r>
            <a:br>
              <a:rPr lang="en-US" altLang="ja-JP" dirty="0" smtClean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altLang="ja-JP" sz="3200" dirty="0" smtClean="0">
                <a:latin typeface="Times" panose="02020603050405020304" pitchFamily="18" charset="0"/>
                <a:cs typeface="Times" panose="02020603050405020304" pitchFamily="18" charset="0"/>
              </a:rPr>
              <a:t>(for the outboard antenna)</a:t>
            </a:r>
            <a:r>
              <a:rPr kumimoji="1" lang="en-US" altLang="ja-JP" sz="4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endParaRPr kumimoji="1" lang="ja-JP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32" y="1245450"/>
            <a:ext cx="5937151" cy="513809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455545" y="1994782"/>
            <a:ext cx="233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Fig. 10 from [2]</a:t>
            </a:r>
            <a:endParaRPr kumimoji="1" lang="ja-JP" alt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5455545" y="2981864"/>
            <a:ext cx="3438289" cy="1598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24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r>
              <a:rPr lang="en-US" altLang="ja-JP" sz="2400" baseline="-25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</a:t>
            </a:r>
            <a:r>
              <a:rPr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increases with </a:t>
            </a:r>
            <a:r>
              <a:rPr lang="en-US" altLang="ja-JP" sz="2400" i="1" dirty="0" smtClean="0">
                <a:latin typeface="Times" panose="02020603050405020304" pitchFamily="18" charset="0"/>
                <a:cs typeface="Times" panose="02020603050405020304" pitchFamily="18" charset="0"/>
              </a:rPr>
              <a:t>n</a:t>
            </a:r>
            <a:r>
              <a:rPr lang="en-US" altLang="ja-JP" sz="2400" baseline="-25000" dirty="0" smtClean="0"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  <a:r>
              <a:rPr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, and higher </a:t>
            </a:r>
            <a:r>
              <a:rPr lang="en-US" altLang="ja-JP" sz="24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B</a:t>
            </a:r>
            <a:r>
              <a:rPr lang="en-US" altLang="ja-JP" sz="2400" baseline="-25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  <a:r>
              <a:rPr lang="en-US" altLang="ja-JP" sz="2400" baseline="-25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is necessary to sustain higher </a:t>
            </a:r>
            <a:r>
              <a:rPr lang="en-US" altLang="ja-JP" sz="2400" i="1" dirty="0" smtClean="0">
                <a:latin typeface="Times" panose="02020603050405020304" pitchFamily="18" charset="0"/>
                <a:cs typeface="Times" panose="02020603050405020304" pitchFamily="18" charset="0"/>
              </a:rPr>
              <a:t>n</a:t>
            </a:r>
            <a:r>
              <a:rPr lang="en-US" altLang="ja-JP" sz="2400" baseline="-25000" dirty="0" smtClean="0"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  <a:r>
              <a:rPr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endParaRPr lang="ja-JP" alt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6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99" y="627960"/>
            <a:ext cx="8127001" cy="603340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6338" y="66826"/>
            <a:ext cx="9165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Explanation of the </a:t>
            </a:r>
            <a:r>
              <a:rPr lang="en-US" altLang="ja-JP" sz="2400" i="1" dirty="0" smtClean="0">
                <a:latin typeface="Times" panose="02020603050405020304" pitchFamily="18" charset="0"/>
                <a:cs typeface="Times" panose="02020603050405020304" pitchFamily="18" charset="0"/>
              </a:rPr>
              <a:t>n</a:t>
            </a:r>
            <a:r>
              <a:rPr lang="en-US" altLang="ja-JP" sz="2400" baseline="-25000" dirty="0" smtClean="0"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  <a:r>
              <a:rPr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dependence using the GENRAY/CQL3D chord (I)</a:t>
            </a:r>
            <a:endParaRPr kumimoji="1" lang="ja-JP" alt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4662150" y="2769079"/>
            <a:ext cx="1887333" cy="911709"/>
            <a:chOff x="4662150" y="2769079"/>
            <a:chExt cx="1887333" cy="911709"/>
          </a:xfrm>
        </p:grpSpPr>
        <p:sp>
          <p:nvSpPr>
            <p:cNvPr id="6" name="下矢印 5"/>
            <p:cNvSpPr/>
            <p:nvPr/>
          </p:nvSpPr>
          <p:spPr>
            <a:xfrm>
              <a:off x="5210355" y="2769079"/>
              <a:ext cx="301924" cy="226882"/>
            </a:xfrm>
            <a:prstGeom prst="downArrow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4662150" y="3065235"/>
              <a:ext cx="1887333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3333FF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Lower density</a:t>
              </a:r>
            </a:p>
            <a:p>
              <a:r>
                <a:rPr lang="en-US" altLang="ja-JP" sz="1600" dirty="0" smtClean="0">
                  <a:solidFill>
                    <a:srgbClr val="3333FF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(&amp; weak </a:t>
              </a:r>
              <a:r>
                <a:rPr lang="en-US" altLang="ja-JP" sz="1600" i="1" dirty="0" smtClean="0">
                  <a:solidFill>
                    <a:srgbClr val="3333FF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n</a:t>
              </a:r>
              <a:r>
                <a:rPr lang="en-US" altLang="ja-JP" sz="1600" baseline="-25000" dirty="0" smtClean="0">
                  <a:solidFill>
                    <a:srgbClr val="3333FF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||</a:t>
              </a:r>
              <a:r>
                <a:rPr lang="en-US" altLang="ja-JP" sz="1600" dirty="0" smtClean="0">
                  <a:solidFill>
                    <a:srgbClr val="3333FF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up-shift)</a:t>
              </a:r>
              <a:endParaRPr kumimoji="1" lang="ja-JP" altLang="en-US" sz="1600" dirty="0">
                <a:solidFill>
                  <a:srgbClr val="3333FF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6668429" y="2236189"/>
            <a:ext cx="2365523" cy="1181590"/>
            <a:chOff x="6668429" y="2236189"/>
            <a:chExt cx="2365523" cy="1181590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6876996" y="2236189"/>
              <a:ext cx="215695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3333FF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Better accessibility for </a:t>
              </a:r>
              <a:r>
                <a:rPr lang="en-US" altLang="ja-JP" dirty="0" smtClean="0">
                  <a:solidFill>
                    <a:srgbClr val="3333FF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low </a:t>
              </a:r>
              <a:r>
                <a:rPr lang="en-US" altLang="ja-JP" i="1" dirty="0" smtClean="0">
                  <a:solidFill>
                    <a:srgbClr val="3333FF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n</a:t>
              </a:r>
              <a:r>
                <a:rPr lang="en-US" altLang="ja-JP" baseline="-25000" dirty="0" smtClean="0">
                  <a:solidFill>
                    <a:srgbClr val="3333FF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||</a:t>
              </a:r>
              <a:r>
                <a:rPr lang="en-US" altLang="ja-JP" dirty="0" smtClean="0">
                  <a:solidFill>
                    <a:srgbClr val="3333FF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waves</a:t>
              </a:r>
              <a:endParaRPr kumimoji="1" lang="ja-JP" altLang="en-US" dirty="0">
                <a:solidFill>
                  <a:srgbClr val="3333FF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grpSp>
          <p:nvGrpSpPr>
            <p:cNvPr id="15" name="グループ化 14"/>
            <p:cNvGrpSpPr/>
            <p:nvPr/>
          </p:nvGrpSpPr>
          <p:grpSpPr>
            <a:xfrm>
              <a:off x="6668429" y="2728331"/>
              <a:ext cx="1059366" cy="689448"/>
              <a:chOff x="6668429" y="2728331"/>
              <a:chExt cx="1059366" cy="689448"/>
            </a:xfrm>
          </p:grpSpPr>
          <p:sp>
            <p:nvSpPr>
              <p:cNvPr id="10" name="下矢印 9"/>
              <p:cNvSpPr/>
              <p:nvPr/>
            </p:nvSpPr>
            <p:spPr>
              <a:xfrm rot="16200000" flipH="1">
                <a:off x="7091130" y="2450735"/>
                <a:ext cx="191801" cy="1037204"/>
              </a:xfrm>
              <a:prstGeom prst="downArrow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3" name="直線矢印コネクタ 12"/>
              <p:cNvCxnSpPr/>
              <p:nvPr/>
            </p:nvCxnSpPr>
            <p:spPr>
              <a:xfrm>
                <a:off x="6668429" y="2728331"/>
                <a:ext cx="0" cy="535259"/>
              </a:xfrm>
              <a:prstGeom prst="straightConnector1">
                <a:avLst/>
              </a:prstGeom>
              <a:ln w="12700">
                <a:solidFill>
                  <a:srgbClr val="3333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矢印コネクタ 13"/>
              <p:cNvCxnSpPr/>
              <p:nvPr/>
            </p:nvCxnSpPr>
            <p:spPr>
              <a:xfrm>
                <a:off x="7727795" y="2882520"/>
                <a:ext cx="0" cy="535259"/>
              </a:xfrm>
              <a:prstGeom prst="straightConnector1">
                <a:avLst/>
              </a:prstGeom>
              <a:ln w="12700">
                <a:solidFill>
                  <a:srgbClr val="3333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0923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6338" y="66826"/>
            <a:ext cx="9165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Explanation of the </a:t>
            </a:r>
            <a:r>
              <a:rPr lang="en-US" altLang="ja-JP" sz="2400" i="1" dirty="0" smtClean="0">
                <a:latin typeface="Times" panose="02020603050405020304" pitchFamily="18" charset="0"/>
                <a:cs typeface="Times" panose="02020603050405020304" pitchFamily="18" charset="0"/>
              </a:rPr>
              <a:t>n</a:t>
            </a:r>
            <a:r>
              <a:rPr lang="en-US" altLang="ja-JP" sz="2400" baseline="-25000" dirty="0" smtClean="0"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  <a:r>
              <a:rPr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dependence using the chord GENRAY/CQL3D (II)</a:t>
            </a:r>
            <a:endParaRPr kumimoji="1" lang="ja-JP" alt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41" y="569737"/>
            <a:ext cx="8152897" cy="6305822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94891" y="4597879"/>
            <a:ext cx="2337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For detail,</a:t>
            </a:r>
          </a:p>
          <a:p>
            <a:r>
              <a:rPr lang="en-US" altLang="ja-JP" sz="2000" dirty="0">
                <a:latin typeface="Times" panose="02020603050405020304" pitchFamily="18" charset="0"/>
                <a:cs typeface="Times" panose="02020603050405020304" pitchFamily="18" charset="0"/>
              </a:rPr>
              <a:t>v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isit Poster-19 by </a:t>
            </a:r>
          </a:p>
          <a:p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N. Tsujii (Y. Takase).</a:t>
            </a:r>
            <a:endParaRPr kumimoji="1" lang="ja-JP" alt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2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3914" y="0"/>
            <a:ext cx="8670625" cy="609659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latin typeface="Times" panose="02020603050405020304" pitchFamily="18" charset="0"/>
                <a:cs typeface="Times" panose="02020603050405020304" pitchFamily="18" charset="0"/>
              </a:rPr>
              <a:t>Comparison of the performances (I) </a:t>
            </a:r>
            <a:endParaRPr kumimoji="1" lang="ja-JP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80" y="1565332"/>
            <a:ext cx="3862151" cy="429500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289" y="1574476"/>
            <a:ext cx="3715834" cy="428586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604186" y="1162324"/>
            <a:ext cx="869149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dirty="0" err="1" smtClean="0">
                <a:solidFill>
                  <a:srgbClr val="0066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Bt</a:t>
            </a:r>
            <a:r>
              <a:rPr lang="en-US" altLang="ja-JP" sz="1600" dirty="0">
                <a:solidFill>
                  <a:srgbClr val="0066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ja-JP" sz="1600" dirty="0" smtClean="0">
                <a:solidFill>
                  <a:srgbClr val="0066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CW</a:t>
            </a:r>
            <a:endParaRPr lang="ja-JP" altLang="en-US" sz="1600" dirty="0">
              <a:solidFill>
                <a:srgbClr val="0066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094913" y="1162324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dirty="0" err="1" smtClean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Bt</a:t>
            </a:r>
            <a:r>
              <a:rPr lang="en-US" altLang="ja-JP" sz="1600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ja-JP" sz="1600" dirty="0" smtClean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CCW</a:t>
            </a:r>
            <a:endParaRPr lang="ja-JP" altLang="en-US" sz="1600" dirty="0">
              <a:solidFill>
                <a:srgbClr val="7030A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72861" y="418650"/>
            <a:ext cx="3243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High </a:t>
            </a:r>
            <a:r>
              <a:rPr kumimoji="1" lang="en-US" altLang="ja-JP" sz="2000" dirty="0" err="1" smtClean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Bt</a:t>
            </a:r>
            <a:r>
              <a:rPr kumimoji="1"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/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Low </a:t>
            </a:r>
            <a:r>
              <a:rPr kumimoji="1" lang="en-US" altLang="ja-JP" sz="2000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Bt</a:t>
            </a:r>
            <a:endParaRPr kumimoji="1" lang="en-US" altLang="ja-JP" sz="2000" dirty="0" smtClean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Top (solid)/Outboard (dotted)</a:t>
            </a:r>
          </a:p>
          <a:p>
            <a:r>
              <a:rPr kumimoji="1" lang="en-US" altLang="ja-JP" sz="2000" dirty="0" err="1" smtClean="0">
                <a:solidFill>
                  <a:srgbClr val="0066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Bt:CW</a:t>
            </a:r>
            <a:r>
              <a:rPr kumimoji="1" lang="en-US" altLang="ja-JP" sz="2000" dirty="0" smtClean="0">
                <a:solidFill>
                  <a:srgbClr val="0066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(left</a:t>
            </a:r>
            <a:r>
              <a:rPr kumimoji="1" lang="en-US" altLang="ja-JP" sz="2000" dirty="0">
                <a:solidFill>
                  <a:srgbClr val="0066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r>
              <a:rPr kumimoji="1"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/</a:t>
            </a:r>
            <a:r>
              <a:rPr kumimoji="1" lang="en-US" altLang="ja-JP" sz="2000" dirty="0" smtClean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CCW(right)</a:t>
            </a:r>
            <a:endParaRPr kumimoji="1" lang="ja-JP" altLang="en-US" sz="2000" dirty="0">
              <a:solidFill>
                <a:srgbClr val="7030A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左中かっこ 8"/>
          <p:cNvSpPr/>
          <p:nvPr/>
        </p:nvSpPr>
        <p:spPr>
          <a:xfrm rot="5400000">
            <a:off x="2195644" y="-309160"/>
            <a:ext cx="402209" cy="3691765"/>
          </a:xfrm>
          <a:prstGeom prst="leftBrac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左中かっこ 9"/>
          <p:cNvSpPr/>
          <p:nvPr/>
        </p:nvSpPr>
        <p:spPr>
          <a:xfrm rot="5400000">
            <a:off x="6815623" y="-309160"/>
            <a:ext cx="402209" cy="3691765"/>
          </a:xfrm>
          <a:prstGeom prst="leftBrac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7030A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262" y="5933934"/>
            <a:ext cx="9102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Outboard is better at the initial phase (to increase </a:t>
            </a:r>
            <a:r>
              <a:rPr kumimoji="1" lang="en-US" altLang="ja-JP" sz="24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r>
              <a:rPr kumimoji="1" lang="en-US" altLang="ja-JP" sz="2400" baseline="-25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</a:t>
            </a:r>
            <a:r>
              <a:rPr kumimoji="1"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).</a:t>
            </a:r>
          </a:p>
          <a:p>
            <a:r>
              <a:rPr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To achieve higher </a:t>
            </a:r>
            <a:r>
              <a:rPr lang="en-US" altLang="ja-JP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r>
              <a:rPr lang="en-US" altLang="ja-JP" sz="2400" baseline="-25000" dirty="0" err="1">
                <a:latin typeface="Times" panose="02020603050405020304" pitchFamily="18" charset="0"/>
                <a:cs typeface="Times" panose="02020603050405020304" pitchFamily="18" charset="0"/>
              </a:rPr>
              <a:t>p</a:t>
            </a:r>
            <a:r>
              <a:rPr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higher </a:t>
            </a:r>
            <a:r>
              <a:rPr lang="en-US" altLang="ja-JP" sz="24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B</a:t>
            </a:r>
            <a:r>
              <a:rPr lang="en-US" altLang="ja-JP" sz="2400" baseline="-25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  <a:r>
              <a:rPr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(and higher </a:t>
            </a:r>
            <a:r>
              <a:rPr lang="en-US" altLang="ja-JP" sz="2400" i="1" dirty="0" smtClean="0">
                <a:latin typeface="Times" panose="02020603050405020304" pitchFamily="18" charset="0"/>
                <a:cs typeface="Times" panose="02020603050405020304" pitchFamily="18" charset="0"/>
              </a:rPr>
              <a:t>n</a:t>
            </a:r>
            <a:r>
              <a:rPr lang="en-US" altLang="ja-JP" sz="2400" baseline="-25000" dirty="0" smtClean="0"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  <a:r>
              <a:rPr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) is better, and Top is better.</a:t>
            </a:r>
            <a:endParaRPr kumimoji="1" lang="ja-JP" alt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07462" y="2293390"/>
            <a:ext cx="1035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r>
              <a:rPr kumimoji="1" lang="en-US" altLang="ja-JP" sz="2000" baseline="-25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</a:t>
            </a:r>
            <a:r>
              <a:rPr lang="en-US" altLang="ja-JP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[kA</a:t>
            </a:r>
            <a:r>
              <a:rPr lang="en-US" altLang="ja-JP" sz="2000" dirty="0">
                <a:latin typeface="Times" panose="02020603050405020304" pitchFamily="18" charset="0"/>
                <a:cs typeface="Times" panose="02020603050405020304" pitchFamily="18" charset="0"/>
              </a:rPr>
              <a:t>] </a:t>
            </a:r>
            <a:endParaRPr kumimoji="1" lang="ja-JP" alt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07462" y="1617936"/>
            <a:ext cx="1035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B</a:t>
            </a:r>
            <a:r>
              <a:rPr kumimoji="1" lang="en-US" altLang="ja-JP" sz="2000" baseline="-25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 [T] </a:t>
            </a:r>
            <a:endParaRPr kumimoji="1" lang="ja-JP" alt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56908" y="3213034"/>
            <a:ext cx="1385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>
                <a:latin typeface="Times" panose="02020603050405020304" pitchFamily="18" charset="0"/>
                <a:cs typeface="Times" panose="02020603050405020304" pitchFamily="18" charset="0"/>
              </a:rPr>
              <a:t>P</a:t>
            </a:r>
            <a:r>
              <a:rPr kumimoji="1" lang="en-US" altLang="ja-JP" sz="2000" baseline="-25000" dirty="0" smtClean="0">
                <a:latin typeface="Times" panose="02020603050405020304" pitchFamily="18" charset="0"/>
                <a:cs typeface="Times" panose="02020603050405020304" pitchFamily="18" charset="0"/>
              </a:rPr>
              <a:t>LHW</a:t>
            </a:r>
            <a:r>
              <a:rPr lang="en-US" altLang="ja-JP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[kW] </a:t>
            </a:r>
            <a:endParaRPr kumimoji="1" lang="ja-JP" alt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28023" y="3821146"/>
            <a:ext cx="1385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>
                <a:latin typeface="Times" panose="02020603050405020304" pitchFamily="18" charset="0"/>
                <a:cs typeface="Times" panose="02020603050405020304" pitchFamily="18" charset="0"/>
              </a:rPr>
              <a:t>P</a:t>
            </a:r>
            <a:r>
              <a:rPr kumimoji="1" lang="en-US" altLang="ja-JP" sz="2000" baseline="-25000" dirty="0" smtClean="0">
                <a:latin typeface="Times" panose="02020603050405020304" pitchFamily="18" charset="0"/>
                <a:cs typeface="Times" panose="02020603050405020304" pitchFamily="18" charset="0"/>
              </a:rPr>
              <a:t>LHW</a:t>
            </a:r>
            <a:r>
              <a:rPr lang="en-US" altLang="ja-JP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[kW] </a:t>
            </a:r>
            <a:endParaRPr kumimoji="1" lang="ja-JP" alt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95554" y="3189373"/>
            <a:ext cx="61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Times" panose="02020603050405020304" pitchFamily="18" charset="0"/>
                <a:cs typeface="Times" panose="02020603050405020304" pitchFamily="18" charset="0"/>
              </a:rPr>
              <a:t>Top</a:t>
            </a:r>
            <a:endParaRPr kumimoji="1" lang="ja-JP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08029" y="3840655"/>
            <a:ext cx="114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Times" panose="02020603050405020304" pitchFamily="18" charset="0"/>
                <a:cs typeface="Times" panose="02020603050405020304" pitchFamily="18" charset="0"/>
              </a:rPr>
              <a:t>Outboard</a:t>
            </a:r>
            <a:endParaRPr kumimoji="1" lang="ja-JP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032184" y="4341202"/>
            <a:ext cx="1385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>
                <a:latin typeface="Times" panose="02020603050405020304" pitchFamily="18" charset="0"/>
                <a:cs typeface="Times" panose="02020603050405020304" pitchFamily="18" charset="0"/>
              </a:rPr>
              <a:t>SX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[</a:t>
            </a:r>
            <a:r>
              <a:rPr lang="en-US" altLang="ja-JP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a.u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.] </a:t>
            </a:r>
            <a:endParaRPr kumimoji="1" lang="ja-JP" alt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058863" y="5042534"/>
            <a:ext cx="192394" cy="25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24714" y="4981700"/>
            <a:ext cx="1476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n</a:t>
            </a:r>
            <a:r>
              <a:rPr kumimoji="1" lang="en-US" altLang="ja-JP" sz="2000" baseline="-25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  <a:r>
              <a:rPr lang="en-US" altLang="ja-JP" sz="20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l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[10</a:t>
            </a:r>
            <a:r>
              <a:rPr lang="en-US" altLang="ja-JP" sz="2000" baseline="30000" dirty="0" smtClean="0">
                <a:latin typeface="Times" panose="02020603050405020304" pitchFamily="18" charset="0"/>
                <a:cs typeface="Times" panose="02020603050405020304" pitchFamily="18" charset="0"/>
              </a:rPr>
              <a:t>18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m</a:t>
            </a:r>
            <a:r>
              <a:rPr lang="en-US" altLang="ja-JP" sz="2000" baseline="30000" dirty="0" smtClean="0">
                <a:latin typeface="Times" panose="02020603050405020304" pitchFamily="18" charset="0"/>
                <a:cs typeface="Times" panose="02020603050405020304" pitchFamily="18" charset="0"/>
              </a:rPr>
              <a:t>-2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] </a:t>
            </a:r>
            <a:endParaRPr kumimoji="1" lang="ja-JP" alt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08380" y="692017"/>
            <a:ext cx="1876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Times" panose="02020603050405020304" pitchFamily="18" charset="0"/>
                <a:cs typeface="Times" panose="02020603050405020304" pitchFamily="18" charset="0"/>
              </a:rPr>
              <a:t>8</a:t>
            </a:r>
            <a:r>
              <a:rPr kumimoji="1"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discharges:</a:t>
            </a:r>
            <a:endParaRPr kumimoji="1" lang="ja-JP" alt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2" name="左中かっこ 21"/>
          <p:cNvSpPr/>
          <p:nvPr/>
        </p:nvSpPr>
        <p:spPr>
          <a:xfrm>
            <a:off x="2596551" y="521300"/>
            <a:ext cx="231472" cy="88417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035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2318" y="25878"/>
            <a:ext cx="8670625" cy="609659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latin typeface="Times" panose="02020603050405020304" pitchFamily="18" charset="0"/>
                <a:cs typeface="Times" panose="02020603050405020304" pitchFamily="18" charset="0"/>
              </a:rPr>
              <a:t>Comparison of the performances (II) </a:t>
            </a:r>
            <a:endParaRPr kumimoji="1" lang="ja-JP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" name="左中かっこ 9"/>
          <p:cNvSpPr/>
          <p:nvPr/>
        </p:nvSpPr>
        <p:spPr>
          <a:xfrm>
            <a:off x="2506112" y="668212"/>
            <a:ext cx="255359" cy="217622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8404" y="5491012"/>
            <a:ext cx="8459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66FF"/>
              </a:buClr>
              <a:buFont typeface="Wingdings" panose="05000000000000000000" pitchFamily="2" charset="2"/>
              <a:buChar char="u"/>
            </a:pPr>
            <a:r>
              <a:rPr lang="en-US" altLang="ja-JP" sz="2800" dirty="0" smtClean="0">
                <a:latin typeface="Times" panose="02020603050405020304" pitchFamily="18" charset="0"/>
                <a:cs typeface="Times" panose="02020603050405020304" pitchFamily="18" charset="0"/>
              </a:rPr>
              <a:t>L</a:t>
            </a:r>
            <a:r>
              <a:rPr kumimoji="1" lang="en-US" altLang="ja-JP" sz="2800" dirty="0" smtClean="0">
                <a:latin typeface="Times" panose="02020603050405020304" pitchFamily="18" charset="0"/>
                <a:cs typeface="Times" panose="02020603050405020304" pitchFamily="18" charset="0"/>
              </a:rPr>
              <a:t>ow bulk </a:t>
            </a:r>
            <a:r>
              <a:rPr kumimoji="1" lang="en-US" altLang="ja-JP" sz="28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  <a:r>
              <a:rPr kumimoji="1" lang="en-US" altLang="ja-JP" sz="2800" baseline="-25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  <a:r>
              <a:rPr kumimoji="1" lang="en-US" altLang="ja-JP" sz="2800" dirty="0" smtClean="0">
                <a:latin typeface="Times" panose="02020603050405020304" pitchFamily="18" charset="0"/>
                <a:cs typeface="Times" panose="02020603050405020304" pitchFamily="18" charset="0"/>
              </a:rPr>
              <a:t>, hollow </a:t>
            </a:r>
            <a:r>
              <a:rPr kumimoji="1" lang="en-US" altLang="ja-JP" sz="28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  <a:r>
              <a:rPr lang="en-US" altLang="ja-JP" sz="2800" baseline="-25000" dirty="0" err="1"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  <a:r>
              <a:rPr kumimoji="1" lang="en-US" altLang="ja-JP" sz="2800" dirty="0" smtClean="0">
                <a:latin typeface="Times" panose="02020603050405020304" pitchFamily="18" charset="0"/>
                <a:cs typeface="Times" panose="02020603050405020304" pitchFamily="18" charset="0"/>
              </a:rPr>
              <a:t> profile, peaked </a:t>
            </a:r>
            <a:r>
              <a:rPr kumimoji="1" lang="en-US" altLang="ja-JP" sz="2800" i="1" dirty="0" smtClean="0">
                <a:latin typeface="Times" panose="02020603050405020304" pitchFamily="18" charset="0"/>
                <a:cs typeface="Times" panose="02020603050405020304" pitchFamily="18" charset="0"/>
              </a:rPr>
              <a:t>n</a:t>
            </a:r>
            <a:r>
              <a:rPr lang="en-US" altLang="ja-JP" sz="2800" baseline="-25000" dirty="0" smtClean="0"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  <a:r>
              <a:rPr kumimoji="1" lang="en-US" altLang="ja-JP" sz="2800" dirty="0" smtClean="0">
                <a:latin typeface="Times" panose="02020603050405020304" pitchFamily="18" charset="0"/>
                <a:cs typeface="Times" panose="02020603050405020304" pitchFamily="18" charset="0"/>
              </a:rPr>
              <a:t> profile. </a:t>
            </a:r>
          </a:p>
          <a:p>
            <a:pPr marL="457200" indent="-457200">
              <a:buClr>
                <a:srgbClr val="0066FF"/>
              </a:buClr>
              <a:buFont typeface="Wingdings" panose="05000000000000000000" pitchFamily="2" charset="2"/>
              <a:buChar char="u"/>
            </a:pPr>
            <a:r>
              <a:rPr lang="en-US" altLang="ja-JP" sz="2800" dirty="0" smtClean="0">
                <a:latin typeface="Times" panose="02020603050405020304" pitchFamily="18" charset="0"/>
                <a:cs typeface="Times" panose="02020603050405020304" pitchFamily="18" charset="0"/>
              </a:rPr>
              <a:t>Slightly higher edge </a:t>
            </a:r>
            <a:r>
              <a:rPr lang="en-US" altLang="ja-JP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  <a:r>
              <a:rPr lang="en-US" altLang="ja-JP" sz="2800" baseline="-25000" dirty="0" err="1"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  <a:r>
              <a:rPr lang="en-US" altLang="ja-JP" sz="2800" dirty="0" smtClean="0">
                <a:latin typeface="Times" panose="02020603050405020304" pitchFamily="18" charset="0"/>
                <a:cs typeface="Times" panose="02020603050405020304" pitchFamily="18" charset="0"/>
              </a:rPr>
              <a:t> for Outboard.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33545"/>
          <a:stretch/>
        </p:blipFill>
        <p:spPr>
          <a:xfrm>
            <a:off x="3282207" y="603157"/>
            <a:ext cx="5580000" cy="238953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32421"/>
          <a:stretch/>
        </p:blipFill>
        <p:spPr>
          <a:xfrm>
            <a:off x="3228946" y="3033604"/>
            <a:ext cx="5688000" cy="237764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050084" y="1525493"/>
            <a:ext cx="145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Outboard</a:t>
            </a:r>
            <a:endParaRPr kumimoji="1" lang="ja-JP" alt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4" name="左中かっこ 13"/>
          <p:cNvSpPr/>
          <p:nvPr/>
        </p:nvSpPr>
        <p:spPr>
          <a:xfrm>
            <a:off x="2529609" y="3041562"/>
            <a:ext cx="255359" cy="217622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73581" y="3940441"/>
            <a:ext cx="145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Top</a:t>
            </a:r>
            <a:endParaRPr kumimoji="1" lang="ja-JP" alt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6135" y="745046"/>
            <a:ext cx="2659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Measurements by </a:t>
            </a:r>
          </a:p>
          <a:p>
            <a:r>
              <a:rPr kumimoji="1" lang="en-US" altLang="ja-JP" sz="2400" dirty="0" smtClean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Thomson scattering</a:t>
            </a:r>
            <a:endParaRPr kumimoji="1" lang="ja-JP" altLang="en-US" sz="2800" dirty="0">
              <a:solidFill>
                <a:srgbClr val="7030A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37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16766</TotalTime>
  <Words>2672</Words>
  <Application>Microsoft Office PowerPoint</Application>
  <PresentationFormat>画面に合わせる (4:3)</PresentationFormat>
  <Paragraphs>724</Paragraphs>
  <Slides>30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42" baseType="lpstr">
      <vt:lpstr>ＭＳ Ｐゴシック</vt:lpstr>
      <vt:lpstr>ヒラギノ明朝 Pro W6</vt:lpstr>
      <vt:lpstr>Arial</vt:lpstr>
      <vt:lpstr>Calibri</vt:lpstr>
      <vt:lpstr>Calibri Light</vt:lpstr>
      <vt:lpstr>Cambria Math</vt:lpstr>
      <vt:lpstr>Symbol</vt:lpstr>
      <vt:lpstr>Times</vt:lpstr>
      <vt:lpstr>Times New Roman</vt:lpstr>
      <vt:lpstr>Wingdings</vt:lpstr>
      <vt:lpstr>Office テーマ</vt:lpstr>
      <vt:lpstr>数式</vt:lpstr>
      <vt:lpstr>Recent activities on TST-2  </vt:lpstr>
      <vt:lpstr>PowerPoint プレゼンテーション</vt:lpstr>
      <vt:lpstr>PowerPoint プレゼンテーション</vt:lpstr>
      <vt:lpstr>Outboard-launch and Top-launch capacitively coupled combline (CCC) antennas for LHW current drive</vt:lpstr>
      <vt:lpstr>Bt and ne dependences  (for the outboard antenna) </vt:lpstr>
      <vt:lpstr>PowerPoint プレゼンテーション</vt:lpstr>
      <vt:lpstr>PowerPoint プレゼンテーション</vt:lpstr>
      <vt:lpstr>Comparison of the performances (I) </vt:lpstr>
      <vt:lpstr>Comparison of the performances (II) </vt:lpstr>
      <vt:lpstr>PowerPoint プレゼンテーション</vt:lpstr>
      <vt:lpstr>Comparison of the performances (IV) </vt:lpstr>
      <vt:lpstr>Comparison of the GENRAY results</vt:lpstr>
      <vt:lpstr>Spectrum obtained by an RF pickup coil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Time evolution calculated by the 0-dimensional model</vt:lpstr>
      <vt:lpstr>PowerPoint プレゼンテーション</vt:lpstr>
      <vt:lpstr>Pre-ionization by ECH and AC Ohmic coil operation  for LHW start-up</vt:lpstr>
      <vt:lpstr>PowerPoint プレゼンテーション</vt:lpstr>
      <vt:lpstr>PowerPoint プレゼンテーション</vt:lpstr>
      <vt:lpstr>Backup</vt:lpstr>
      <vt:lpstr>Comparison between experiment and 0-dimensional model</vt:lpstr>
      <vt:lpstr>Comparison between experiment and 0-dimensional model</vt:lpstr>
      <vt:lpstr>Comparison between experiment and 0-dimensional model</vt:lpstr>
      <vt:lpstr>Comparison between experiment and 0-dimensional model</vt:lpstr>
      <vt:lpstr>1-dimensional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ejiri</dc:creator>
  <cp:lastModifiedBy>Akira Ejiri</cp:lastModifiedBy>
  <cp:revision>313</cp:revision>
  <cp:lastPrinted>2016-10-16T05:24:44Z</cp:lastPrinted>
  <dcterms:created xsi:type="dcterms:W3CDTF">2015-01-12T01:46:10Z</dcterms:created>
  <dcterms:modified xsi:type="dcterms:W3CDTF">2017-09-19T23:54:18Z</dcterms:modified>
</cp:coreProperties>
</file>