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314" r:id="rId3"/>
    <p:sldId id="285" r:id="rId4"/>
    <p:sldId id="316" r:id="rId5"/>
    <p:sldId id="315" r:id="rId6"/>
    <p:sldId id="321" r:id="rId7"/>
    <p:sldId id="320" r:id="rId8"/>
    <p:sldId id="312" r:id="rId9"/>
    <p:sldId id="318" r:id="rId10"/>
    <p:sldId id="317" r:id="rId11"/>
    <p:sldId id="322" r:id="rId12"/>
    <p:sldId id="319" r:id="rId13"/>
    <p:sldId id="311" r:id="rId14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4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43" autoAdjust="0"/>
  </p:normalViewPr>
  <p:slideViewPr>
    <p:cSldViewPr snapToGrid="0" snapToObjects="1">
      <p:cViewPr varScale="1">
        <p:scale>
          <a:sx n="123" d="100"/>
          <a:sy n="123" d="100"/>
        </p:scale>
        <p:origin x="-104" y="-7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C3232-EC36-0B44-B188-5E01C38DEC83}" type="datetimeFigureOut">
              <a:rPr lang="en-US" smtClean="0"/>
              <a:t>9/19/17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322A4-78D5-544F-90E0-5B4705733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0240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72294-CAD7-E548-AD80-C80DD94E3BF0}" type="datetimeFigureOut">
              <a:rPr lang="en-US" smtClean="0"/>
              <a:t>9/19/17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D1D4A-3158-F043-85C8-B50334A0CF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3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Triangularity</a:t>
            </a:r>
            <a:r>
              <a:rPr lang="en-US" baseline="0" dirty="0" smtClean="0"/>
              <a:t>: 0.72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1D4A-3158-F043-85C8-B50334A0CF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1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14527E3F-098D-BC44-BA57-674642DE548B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BFBD8EAC-32FB-5149-B096-03EC9F421F2C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7D971F50-6E87-AE4B-909A-09957EF42D04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C896D292-07D2-0043-904D-4B614CC855D1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BCA548D3-E19C-724D-AD66-8BAA7F1ED0B7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26AF3BE4-75A6-DF4E-9FBE-1083E3EE3125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068C8ECC-AC77-A146-9330-70AB997A7813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E0787226-7427-904E-BDC5-5317F88780EA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8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DB7BD812-BC97-5040-B117-139EE7256F20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59586766-3C3C-064D-9C73-E1B2EA525713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4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90600" cy="365125"/>
          </a:xfrm>
          <a:prstGeom prst="rect">
            <a:avLst/>
          </a:prstGeom>
        </p:spPr>
        <p:txBody>
          <a:bodyPr/>
          <a:lstStyle/>
          <a:p>
            <a:fld id="{415B3A0C-CAE3-7F4C-8CED-2CE95B2C5383}" type="datetime1">
              <a:rPr lang="en-US" smtClean="0"/>
              <a:t>9/19/17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2798"/>
            <a:ext cx="8229600" cy="735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1440"/>
            <a:ext cx="8229600" cy="4864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5697" y="6356350"/>
            <a:ext cx="46688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46100" y="6356350"/>
            <a:ext cx="585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1505A-2207-3341-B69B-B017C01750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24600"/>
            <a:ext cx="11064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PPPL-LOGO-W-BALL-TRANSPARENT_1945_681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24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microsoft.com/office/2007/relationships/media" Target="file://localhost/Users/sku/Documents/Work/presentation/2014/TTF_2014/xgc_notitle2.mp4" TargetMode="External"/><Relationship Id="rId2" Type="http://schemas.openxmlformats.org/officeDocument/2006/relationships/video" Target="file://localhost/Users/sku/Documents/Work/presentation/2014/TTF_2014/xgc_notitle2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4384" y="768764"/>
            <a:ext cx="8458200" cy="121793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Gyrokinetic heat-flux footprint </a:t>
            </a:r>
            <a:br>
              <a:rPr lang="en-US" sz="3200" b="1" dirty="0" smtClean="0">
                <a:solidFill>
                  <a:srgbClr val="FF6600"/>
                </a:solidFill>
              </a:rPr>
            </a:br>
            <a:r>
              <a:rPr lang="en-US" sz="3200" b="1" dirty="0" smtClean="0">
                <a:solidFill>
                  <a:srgbClr val="FF6600"/>
                </a:solidFill>
              </a:rPr>
              <a:t>in NSTX and NSTX-U plasmas</a:t>
            </a:r>
            <a:endParaRPr lang="en-US" sz="2000" b="1" baseline="30000" dirty="0">
              <a:solidFill>
                <a:srgbClr val="FF66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9735" y="2138126"/>
            <a:ext cx="8329040" cy="4287328"/>
          </a:xfr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chemeClr val="tx1"/>
                </a:solidFill>
              </a:rPr>
              <a:t>S</a:t>
            </a:r>
            <a:r>
              <a:rPr lang="en-US" sz="2400" b="1" u="sng" dirty="0" smtClean="0">
                <a:solidFill>
                  <a:schemeClr val="tx1"/>
                </a:solidFill>
              </a:rPr>
              <a:t>eung-Hoe</a:t>
            </a:r>
            <a:r>
              <a:rPr lang="en-US" sz="2400" b="1" u="sng" dirty="0" smtClean="0">
                <a:solidFill>
                  <a:schemeClr val="tx1"/>
                </a:solidFill>
              </a:rPr>
              <a:t> </a:t>
            </a:r>
            <a:r>
              <a:rPr lang="en-US" sz="2400" b="1" u="sng" dirty="0" smtClean="0">
                <a:solidFill>
                  <a:schemeClr val="tx1"/>
                </a:solidFill>
              </a:rPr>
              <a:t>Ku</a:t>
            </a:r>
            <a:r>
              <a:rPr lang="en-US" sz="2400" b="1" baseline="30000" dirty="0" smtClean="0">
                <a:solidFill>
                  <a:schemeClr val="tx1"/>
                </a:solidFill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C</a:t>
            </a:r>
            <a:r>
              <a:rPr lang="en-US" altLang="ja-JP" sz="2400" b="1" dirty="0">
                <a:solidFill>
                  <a:schemeClr val="tx1"/>
                </a:solidFill>
              </a:rPr>
              <a:t>-S 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Chang</a:t>
            </a:r>
            <a:r>
              <a:rPr lang="en-US" sz="2400" b="1" baseline="30000" dirty="0">
                <a:solidFill>
                  <a:schemeClr val="tx1"/>
                </a:solidFill>
              </a:rPr>
              <a:t>1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, R.M. Churchill</a:t>
            </a:r>
            <a:r>
              <a:rPr lang="en-US" sz="2400" b="1" baseline="30000" dirty="0">
                <a:solidFill>
                  <a:schemeClr val="tx1"/>
                </a:solidFill>
              </a:rPr>
              <a:t>1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smtClean="0">
                <a:solidFill>
                  <a:schemeClr val="tx1"/>
                </a:solidFill>
              </a:rPr>
              <a:t>G.P. Canal</a:t>
            </a:r>
            <a:r>
              <a:rPr lang="en-US" sz="2400" b="1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, </a:t>
            </a:r>
            <a:endParaRPr lang="en-US" altLang="ja-JP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J</a:t>
            </a:r>
            <a:r>
              <a:rPr lang="en-US" sz="2400" b="1" dirty="0">
                <a:solidFill>
                  <a:schemeClr val="tx1"/>
                </a:solidFill>
              </a:rPr>
              <a:t>.-W. Ahn</a:t>
            </a:r>
            <a:r>
              <a:rPr lang="en-US" sz="2400" b="1" baseline="30000" dirty="0">
                <a:solidFill>
                  <a:schemeClr val="tx1"/>
                </a:solidFill>
              </a:rPr>
              <a:t>2</a:t>
            </a:r>
            <a:r>
              <a:rPr lang="en-US" altLang="ja-JP" sz="2400" b="1" dirty="0">
                <a:solidFill>
                  <a:schemeClr val="tx1"/>
                </a:solidFill>
              </a:rPr>
              <a:t>, 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T</a:t>
            </a:r>
            <a:r>
              <a:rPr lang="en-US" altLang="ja-JP" sz="2400" b="1" dirty="0">
                <a:solidFill>
                  <a:schemeClr val="tx1"/>
                </a:solidFill>
              </a:rPr>
              <a:t>. K. Gray</a:t>
            </a:r>
            <a:r>
              <a:rPr lang="en-US" altLang="ja-JP" sz="2400" b="1" baseline="30000" dirty="0">
                <a:solidFill>
                  <a:schemeClr val="tx1"/>
                </a:solidFill>
              </a:rPr>
              <a:t>2</a:t>
            </a:r>
            <a:r>
              <a:rPr lang="en-US" altLang="ja-JP" sz="2400" b="1" dirty="0">
                <a:solidFill>
                  <a:schemeClr val="tx1"/>
                </a:solidFill>
              </a:rPr>
              <a:t>, R. Hager</a:t>
            </a:r>
            <a:r>
              <a:rPr lang="en-US" altLang="ja-JP" sz="2400" b="1" baseline="30000" dirty="0">
                <a:solidFill>
                  <a:schemeClr val="tx1"/>
                </a:solidFill>
              </a:rPr>
              <a:t>1</a:t>
            </a:r>
            <a:r>
              <a:rPr lang="en-US" altLang="ja-JP" sz="2400" b="1" dirty="0">
                <a:solidFill>
                  <a:schemeClr val="tx1"/>
                </a:solidFill>
              </a:rPr>
              <a:t>, 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J</a:t>
            </a:r>
            <a:r>
              <a:rPr lang="en-US" altLang="ja-JP" sz="2400" b="1" dirty="0">
                <a:solidFill>
                  <a:schemeClr val="tx1"/>
                </a:solidFill>
              </a:rPr>
              <a:t>. Menard</a:t>
            </a:r>
            <a:r>
              <a:rPr lang="en-US" altLang="ja-JP" sz="2400" b="1" baseline="30000" dirty="0">
                <a:solidFill>
                  <a:schemeClr val="tx1"/>
                </a:solidFill>
              </a:rPr>
              <a:t>1</a:t>
            </a:r>
            <a:r>
              <a:rPr lang="en-US" altLang="ja-JP" sz="2400" b="1" dirty="0">
                <a:solidFill>
                  <a:schemeClr val="tx1"/>
                </a:solidFill>
              </a:rPr>
              <a:t>, E. 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Yoon</a:t>
            </a:r>
            <a:r>
              <a:rPr lang="en-US" altLang="ja-JP" sz="2400" b="1" baseline="30000" dirty="0" smtClean="0">
                <a:solidFill>
                  <a:schemeClr val="tx1"/>
                </a:solidFill>
              </a:rPr>
              <a:t>3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and </a:t>
            </a:r>
            <a:r>
              <a:rPr lang="en-US" sz="2400" b="1" dirty="0">
                <a:solidFill>
                  <a:schemeClr val="tx1"/>
                </a:solidFill>
              </a:rPr>
              <a:t>the SciDAC EPSI/BPS </a:t>
            </a:r>
            <a:r>
              <a:rPr lang="en-US" sz="2400" b="1" dirty="0" smtClean="0">
                <a:solidFill>
                  <a:schemeClr val="tx1"/>
                </a:solidFill>
              </a:rPr>
              <a:t>team</a:t>
            </a:r>
            <a:endParaRPr lang="en-US" altLang="ja-JP" sz="2400" b="1" dirty="0" smtClean="0">
              <a:solidFill>
                <a:schemeClr val="tx1"/>
              </a:solidFill>
            </a:endParaRPr>
          </a:p>
          <a:p>
            <a:r>
              <a:rPr lang="en-US" altLang="ja-JP" sz="2000" baseline="30000" dirty="0">
                <a:solidFill>
                  <a:srgbClr val="008000"/>
                </a:solidFill>
              </a:rPr>
              <a:t>1</a:t>
            </a:r>
            <a:r>
              <a:rPr lang="en-US" altLang="ja-JP" sz="2000" dirty="0">
                <a:solidFill>
                  <a:srgbClr val="008000"/>
                </a:solidFill>
              </a:rPr>
              <a:t>Princeton Plasma Physics </a:t>
            </a:r>
            <a:r>
              <a:rPr lang="en-US" altLang="ja-JP" sz="2000" dirty="0" smtClean="0">
                <a:solidFill>
                  <a:srgbClr val="008000"/>
                </a:solidFill>
              </a:rPr>
              <a:t>Laboratory, NJ, USA</a:t>
            </a:r>
            <a:endParaRPr lang="en-US" sz="2000" b="1" dirty="0">
              <a:solidFill>
                <a:srgbClr val="008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baseline="30000" dirty="0" smtClean="0">
                <a:solidFill>
                  <a:srgbClr val="008000"/>
                </a:solidFill>
              </a:rPr>
              <a:t>2</a:t>
            </a:r>
            <a:r>
              <a:rPr lang="en-US" sz="2000" dirty="0" smtClean="0">
                <a:solidFill>
                  <a:srgbClr val="008000"/>
                </a:solidFill>
              </a:rPr>
              <a:t>Oak Ridge National Laboratory, TN, USA</a:t>
            </a:r>
          </a:p>
          <a:p>
            <a:pPr>
              <a:spcBef>
                <a:spcPts val="0"/>
              </a:spcBef>
            </a:pPr>
            <a:r>
              <a:rPr lang="en-US" altLang="ja-JP" sz="2000" baseline="30000" dirty="0" smtClean="0">
                <a:solidFill>
                  <a:srgbClr val="008000"/>
                </a:solidFill>
              </a:rPr>
              <a:t>3</a:t>
            </a:r>
            <a:r>
              <a:rPr lang="en-US" altLang="ja-JP" sz="2000" dirty="0" smtClean="0">
                <a:solidFill>
                  <a:srgbClr val="008000"/>
                </a:solidFill>
              </a:rPr>
              <a:t>Rensselaer Polytechnic Institute, NY, USA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cs typeface="Times New Roman"/>
              </a:rPr>
              <a:t>*Computing resources supported by NERSC</a:t>
            </a:r>
          </a:p>
          <a:p>
            <a:pPr>
              <a:spcBef>
                <a:spcPts val="1200"/>
              </a:spcBef>
            </a:pPr>
            <a:r>
              <a:rPr lang="en-US" sz="1800" i="1" dirty="0" smtClean="0">
                <a:solidFill>
                  <a:srgbClr val="000000"/>
                </a:solidFill>
                <a:ea typeface="Lucida Grande"/>
                <a:cs typeface="Lucida Grande"/>
              </a:rPr>
              <a:t>19</a:t>
            </a:r>
            <a:r>
              <a:rPr lang="en-US" sz="1800" i="1" baseline="30000" dirty="0" smtClean="0">
                <a:solidFill>
                  <a:srgbClr val="000000"/>
                </a:solidFill>
                <a:ea typeface="Lucida Grande"/>
                <a:cs typeface="Lucida Grande"/>
              </a:rPr>
              <a:t>th</a:t>
            </a:r>
            <a:r>
              <a:rPr lang="en-US" sz="1800" i="1" dirty="0" smtClean="0">
                <a:solidFill>
                  <a:srgbClr val="000000"/>
                </a:solidFill>
                <a:ea typeface="Lucida Grande"/>
                <a:cs typeface="Lucida Grande"/>
              </a:rPr>
              <a:t> International Spherical Torus Workshop</a:t>
            </a:r>
            <a:endParaRPr lang="en-US" sz="1800" i="1" dirty="0" smtClean="0">
              <a:solidFill>
                <a:schemeClr val="tx1"/>
              </a:solidFill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1800" i="1" dirty="0" smtClean="0">
                <a:solidFill>
                  <a:srgbClr val="000000"/>
                </a:solidFill>
                <a:ea typeface="Lucida Grande"/>
                <a:cs typeface="Lucida Grande"/>
              </a:rPr>
              <a:t>Seoul National University, Seoul, Korea, </a:t>
            </a:r>
            <a:r>
              <a:rPr lang="en-US" sz="1800" i="1" dirty="0" smtClean="0">
                <a:solidFill>
                  <a:schemeClr val="tx1"/>
                </a:solidFill>
                <a:cs typeface="Times New Roman"/>
              </a:rPr>
              <a:t>September 18 – 22</a:t>
            </a:r>
            <a:r>
              <a:rPr lang="en-US" sz="1800" i="1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  <a:cs typeface="Times New Roman"/>
              </a:rPr>
              <a:t> 2017</a:t>
            </a: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43" y="6362481"/>
            <a:ext cx="1212964" cy="42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4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High field NSTX-U (2MA) shows turbulence dominant electron heat-load footprint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7266" y="4129502"/>
            <a:ext cx="8479533" cy="1754327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 smtClean="0"/>
              <a:t>Electron contribution (mostly from turbulence) </a:t>
            </a:r>
            <a:r>
              <a:rPr lang="en-US" sz="2000" dirty="0"/>
              <a:t>becomes higher than the ion </a:t>
            </a:r>
            <a:r>
              <a:rPr lang="en-US" sz="2000" dirty="0" smtClean="0"/>
              <a:t>contribution (mostly from neoclassical orbit)</a:t>
            </a:r>
          </a:p>
          <a:p>
            <a:pPr lvl="1">
              <a:lnSpc>
                <a:spcPct val="100000"/>
              </a:lnSpc>
              <a:buFont typeface="Wingdings" charset="0"/>
              <a:buChar char="à"/>
            </a:pPr>
            <a:r>
              <a:rPr lang="en-US" dirty="0" smtClean="0">
                <a:solidFill>
                  <a:srgbClr val="FB4E09"/>
                </a:solidFill>
                <a:sym typeface="Wingdings"/>
              </a:rPr>
              <a:t>Suggests e</a:t>
            </a:r>
            <a:r>
              <a:rPr lang="en-US" dirty="0" smtClean="0">
                <a:solidFill>
                  <a:srgbClr val="FB4E09"/>
                </a:solidFill>
              </a:rPr>
              <a:t>nhanced </a:t>
            </a:r>
            <a:r>
              <a:rPr lang="en-US" dirty="0">
                <a:solidFill>
                  <a:srgbClr val="FB4E09"/>
                </a:solidFill>
              </a:rPr>
              <a:t>role of turbulence </a:t>
            </a:r>
            <a:r>
              <a:rPr lang="en-US" dirty="0" smtClean="0">
                <a:solidFill>
                  <a:srgbClr val="FB4E09"/>
                </a:solidFill>
              </a:rPr>
              <a:t>in high-field, high-triangularity NSTX-U plasma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What is the connection to ITER edge turbulence?   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3635" y="1210590"/>
            <a:ext cx="3365978" cy="2703204"/>
            <a:chOff x="1206022" y="1326038"/>
            <a:chExt cx="3065500" cy="2466322"/>
          </a:xfrm>
        </p:grpSpPr>
        <p:pic>
          <p:nvPicPr>
            <p:cNvPr id="9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06022" y="1326038"/>
              <a:ext cx="3065500" cy="24663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663847" y="1720692"/>
              <a:ext cx="672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NSTX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1865" y="1210590"/>
            <a:ext cx="3357106" cy="2774857"/>
            <a:chOff x="5112480" y="1254385"/>
            <a:chExt cx="3106880" cy="2537975"/>
          </a:xfrm>
        </p:grpSpPr>
        <p:pic>
          <p:nvPicPr>
            <p:cNvPr id="7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12480" y="1254385"/>
              <a:ext cx="3106880" cy="25379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91573" y="1646749"/>
              <a:ext cx="890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NSTX-U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05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6" r="-186"/>
          <a:stretch/>
        </p:blipFill>
        <p:spPr>
          <a:xfrm>
            <a:off x="265176" y="1796354"/>
            <a:ext cx="4272223" cy="33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3" r="-51"/>
          <a:stretch/>
        </p:blipFill>
        <p:spPr>
          <a:xfrm>
            <a:off x="4727448" y="1796354"/>
            <a:ext cx="4251960" cy="3319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8696" y="5125591"/>
            <a:ext cx="83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NSTX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92996" y="5125591"/>
            <a:ext cx="1126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NSTX-U</a:t>
            </a:r>
            <a:endParaRPr kumimoji="1" lang="ja-JP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2249" y="189376"/>
            <a:ext cx="80933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/>
              <a:t>Stronger phase shift between density and potential fluctuations in NSTX-U</a:t>
            </a:r>
          </a:p>
          <a:p>
            <a:pPr marL="342900" indent="-342900" algn="ctr">
              <a:buFont typeface="Wingdings" charset="0"/>
              <a:buChar char="à"/>
            </a:pPr>
            <a:r>
              <a:rPr kumimoji="1" lang="en-US" altLang="ja-JP" sz="2000" b="1" dirty="0">
                <a:sym typeface="Wingdings"/>
              </a:rPr>
              <a:t>Higher non-adiabatic electron response</a:t>
            </a:r>
          </a:p>
          <a:p>
            <a:pPr marL="342900" indent="-342900" algn="ctr">
              <a:buFont typeface="Wingdings" charset="0"/>
              <a:buChar char="à"/>
            </a:pPr>
            <a:r>
              <a:rPr kumimoji="1" lang="en-US" altLang="ja-JP" sz="2000" b="1" dirty="0">
                <a:sym typeface="Wingdings"/>
              </a:rPr>
              <a:t>Higher </a:t>
            </a:r>
            <a:r>
              <a:rPr kumimoji="1" lang="en-US" altLang="ja-JP" sz="2000" b="1" dirty="0" smtClean="0">
                <a:sym typeface="Wingdings"/>
              </a:rPr>
              <a:t>turbulent radial </a:t>
            </a:r>
            <a:r>
              <a:rPr kumimoji="1" lang="en-US" altLang="ja-JP" sz="2000" b="1" dirty="0">
                <a:sym typeface="Wingdings"/>
              </a:rPr>
              <a:t>transport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73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23" y="79014"/>
            <a:ext cx="8949319" cy="73527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Heat-load comparison between Inner and Outer legs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8795"/>
            <a:ext cx="8229600" cy="1801756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λ</a:t>
            </a:r>
            <a:r>
              <a:rPr lang="en-US" altLang="ja-JP" baseline="-25000" dirty="0"/>
              <a:t>q </a:t>
            </a:r>
            <a:r>
              <a:rPr lang="en-US" altLang="ja-JP" dirty="0"/>
              <a:t>at </a:t>
            </a:r>
            <a:r>
              <a:rPr lang="en-US" altLang="ja-JP" dirty="0" smtClean="0"/>
              <a:t>inner</a:t>
            </a:r>
            <a:r>
              <a:rPr lang="ko-KR" altLang="en-US" dirty="0" smtClean="0"/>
              <a:t> </a:t>
            </a:r>
            <a:r>
              <a:rPr lang="en-US" altLang="ja-JP" dirty="0" smtClean="0"/>
              <a:t>leg </a:t>
            </a:r>
            <a:r>
              <a:rPr lang="en-US" altLang="ja-JP" dirty="0"/>
              <a:t>is about 2/3 of the </a:t>
            </a:r>
            <a:r>
              <a:rPr lang="en-US" altLang="ja-JP" dirty="0" smtClean="0"/>
              <a:t>outer</a:t>
            </a:r>
            <a:r>
              <a:rPr lang="ko-KR" altLang="en-US" dirty="0" smtClean="0"/>
              <a:t> </a:t>
            </a:r>
            <a:r>
              <a:rPr lang="en-US" altLang="ja-JP" dirty="0" smtClean="0"/>
              <a:t>leg </a:t>
            </a:r>
            <a:r>
              <a:rPr lang="en-US" altLang="ja-JP" dirty="0"/>
              <a:t>λ</a:t>
            </a:r>
            <a:r>
              <a:rPr lang="en-US" altLang="ja-JP" baseline="-25000" dirty="0"/>
              <a:t>q </a:t>
            </a:r>
            <a:r>
              <a:rPr lang="en-US" altLang="ja-JP" dirty="0"/>
              <a:t>for both cases.</a:t>
            </a:r>
          </a:p>
          <a:p>
            <a:r>
              <a:rPr lang="en-US" dirty="0"/>
              <a:t>The heat-load ratio “inner-leg/outer-leg” is about 1/2 in both NSTX and NSTX-U cases.  </a:t>
            </a:r>
            <a:endParaRPr lang="en-US" dirty="0" smtClean="0"/>
          </a:p>
          <a:p>
            <a:r>
              <a:rPr lang="en-US" dirty="0"/>
              <a:t>Thus, power density on the inner leg is </a:t>
            </a:r>
            <a:r>
              <a:rPr lang="en-US" dirty="0" smtClean="0"/>
              <a:t>lower, </a:t>
            </a:r>
            <a:r>
              <a:rPr lang="en-US" dirty="0"/>
              <a:t>but not by much, than that on outer leg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920" y="1086066"/>
            <a:ext cx="4662656" cy="3074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4576" y="2231141"/>
            <a:ext cx="100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leg</a:t>
            </a:r>
          </a:p>
          <a:p>
            <a:r>
              <a:rPr lang="en-US" dirty="0" smtClean="0"/>
              <a:t>NSTX-U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23" y="1119570"/>
            <a:ext cx="4184145" cy="29443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3598" y="2192643"/>
            <a:ext cx="1060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Outer leg</a:t>
            </a:r>
          </a:p>
          <a:p>
            <a:r>
              <a:rPr kumimoji="1" lang="en-US" altLang="ja-JP" dirty="0"/>
              <a:t>NSTX-U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8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82940"/>
            <a:ext cx="8229600" cy="4864723"/>
          </a:xfrm>
        </p:spPr>
        <p:txBody>
          <a:bodyPr>
            <a:normAutofit fontScale="92500"/>
          </a:bodyPr>
          <a:lstStyle/>
          <a:p>
            <a:r>
              <a:rPr lang="en-US" dirty="0"/>
              <a:t>First-principles-based XGC-modeling reproduced Eich </a:t>
            </a:r>
            <a:r>
              <a:rPr lang="en-US" baseline="-25000" dirty="0"/>
              <a:t>q</a:t>
            </a:r>
            <a:r>
              <a:rPr lang="en-US" dirty="0"/>
              <a:t> within error bar in present-day tokamaks: edge turbulence is of “blob type.”</a:t>
            </a:r>
          </a:p>
          <a:p>
            <a:pPr lvl="1"/>
            <a:r>
              <a:rPr lang="en-US" altLang="ja-JP" dirty="0"/>
              <a:t></a:t>
            </a:r>
            <a:r>
              <a:rPr lang="en-US" altLang="ja-JP" baseline="-25000" dirty="0"/>
              <a:t>q</a:t>
            </a:r>
            <a:r>
              <a:rPr lang="en-US" altLang="ja-JP" dirty="0"/>
              <a:t>(ITER) &lt; 1mm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/>
              <a:t>XGC predicts that </a:t>
            </a:r>
            <a:r>
              <a:rPr lang="en-US" altLang="ja-JP" dirty="0"/>
              <a:t></a:t>
            </a:r>
            <a:r>
              <a:rPr lang="en-US" altLang="ja-JP" baseline="-25000" dirty="0"/>
              <a:t>q</a:t>
            </a:r>
            <a:r>
              <a:rPr lang="en-US" altLang="ja-JP" dirty="0"/>
              <a:t>(ITER) ~ 6mm</a:t>
            </a:r>
          </a:p>
          <a:p>
            <a:pPr marL="742950" lvl="2" indent="-342900">
              <a:buFont typeface="Lucida Grande"/>
              <a:buChar char="-"/>
            </a:pPr>
            <a:r>
              <a:rPr lang="en-US" dirty="0"/>
              <a:t>Edge turbulence in ITER shows “streamer-type” behavior, with a strong </a:t>
            </a:r>
            <a:r>
              <a:rPr lang="en-US" dirty="0" smtClean="0"/>
              <a:t>anti-</a:t>
            </a:r>
            <a:r>
              <a:rPr lang="en-US" dirty="0"/>
              <a:t>correlation between density and potential fluctuations</a:t>
            </a:r>
          </a:p>
          <a:p>
            <a:r>
              <a:rPr lang="en-US" dirty="0"/>
              <a:t>Higher triangularity </a:t>
            </a:r>
            <a:r>
              <a:rPr lang="en-US" dirty="0" smtClean="0"/>
              <a:t>NSTX-U plasma shows about 2.3X greater </a:t>
            </a:r>
            <a:r>
              <a:rPr lang="en-US" altLang="ja-JP" dirty="0"/>
              <a:t></a:t>
            </a:r>
            <a:r>
              <a:rPr lang="en-US" altLang="ja-JP" baseline="-25000" dirty="0"/>
              <a:t>q</a:t>
            </a:r>
            <a:r>
              <a:rPr lang="en-US" altLang="ja-JP" dirty="0"/>
              <a:t> than Eich value</a:t>
            </a:r>
          </a:p>
          <a:p>
            <a:pPr lvl="1"/>
            <a:r>
              <a:rPr lang="en-US" dirty="0"/>
              <a:t>Weaker neoclassical effect than in NSTX</a:t>
            </a:r>
          </a:p>
          <a:p>
            <a:pPr lvl="1"/>
            <a:r>
              <a:rPr lang="en-US" dirty="0"/>
              <a:t>Higher electron heat-flux, thus turbulence effect than in NSTX</a:t>
            </a:r>
          </a:p>
          <a:p>
            <a:pPr lvl="1"/>
            <a:r>
              <a:rPr lang="en-US" dirty="0"/>
              <a:t>Strong decorrelation between density and potential is seen</a:t>
            </a:r>
          </a:p>
          <a:p>
            <a:r>
              <a:rPr lang="en-US" dirty="0"/>
              <a:t>Relation between the observation in ITER and NSTX-U?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Divertor Heat-load width</a:t>
            </a:r>
            <a:endParaRPr lang="en-US" sz="2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440"/>
            <a:ext cx="4509482" cy="4864723"/>
          </a:xfrm>
        </p:spPr>
        <p:txBody>
          <a:bodyPr>
            <a:normAutofit lnSpcReduction="10000"/>
          </a:bodyPr>
          <a:lstStyle/>
          <a:p>
            <a:pPr marL="285720" lvl="1" indent="-28572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cs typeface="Arial"/>
              </a:rPr>
              <a:t>Neoclassical-ion dominant models</a:t>
            </a:r>
            <a:r>
              <a:rPr lang="en-US" b="1" dirty="0">
                <a:cs typeface="Arial"/>
              </a:rPr>
              <a:t>, by XGC0 [‘10 US JRT] and Goldston, gave </a:t>
            </a:r>
            <a:r>
              <a:rPr lang="en-US" b="1" dirty="0" smtClean="0">
                <a:cs typeface="Arial"/>
              </a:rPr>
              <a:t> </a:t>
            </a:r>
            <a:endParaRPr lang="en-US" b="1" dirty="0">
              <a:cs typeface="Arial"/>
            </a:endParaRPr>
          </a:p>
          <a:p>
            <a:pPr marL="628650" lvl="3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cs typeface="Arial"/>
              </a:rPr>
              <a:t>	</a:t>
            </a:r>
            <a:r>
              <a:rPr lang="el-GR" b="1" dirty="0">
                <a:cs typeface="Arial"/>
              </a:rPr>
              <a:t>λ</a:t>
            </a:r>
            <a:r>
              <a:rPr lang="en-US" b="1" baseline="-25000" dirty="0">
                <a:cs typeface="Arial"/>
              </a:rPr>
              <a:t>q</a:t>
            </a:r>
            <a:r>
              <a:rPr lang="en-US" b="1" dirty="0">
                <a:cs typeface="Arial"/>
              </a:rPr>
              <a:t>∝1/B</a:t>
            </a:r>
            <a:r>
              <a:rPr lang="en-US" b="1" baseline="-25000" dirty="0">
                <a:cs typeface="Arial"/>
              </a:rPr>
              <a:t>p</a:t>
            </a:r>
            <a:r>
              <a:rPr lang="en-US" b="1" baseline="30000" dirty="0">
                <a:latin typeface="Symbol" charset="2"/>
                <a:cs typeface="Symbol" charset="2"/>
              </a:rPr>
              <a:t>g</a:t>
            </a:r>
            <a:r>
              <a:rPr lang="el-GR" b="1" dirty="0">
                <a:cs typeface="Arial"/>
              </a:rPr>
              <a:t>, </a:t>
            </a:r>
            <a:r>
              <a:rPr lang="en-US" b="1" dirty="0">
                <a:latin typeface="Symbol" charset="2"/>
                <a:cs typeface="Symbol" charset="2"/>
              </a:rPr>
              <a:t>g</a:t>
            </a:r>
            <a:r>
              <a:rPr lang="en-US" b="1" dirty="0">
                <a:cs typeface="Arial"/>
              </a:rPr>
              <a:t>~1</a:t>
            </a:r>
          </a:p>
          <a:p>
            <a:pPr marL="514350" lvl="2" indent="-225425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Lucida Grande"/>
              <a:buChar char="-"/>
            </a:pPr>
            <a:r>
              <a:rPr lang="en-US" sz="2000" dirty="0">
                <a:cs typeface="Arial"/>
              </a:rPr>
              <a:t>Appears to be working for the present-day tokamaks. But, high B</a:t>
            </a:r>
            <a:r>
              <a:rPr lang="en-US" sz="2000" baseline="-25000" dirty="0">
                <a:cs typeface="Arial"/>
              </a:rPr>
              <a:t>p</a:t>
            </a:r>
            <a:r>
              <a:rPr lang="en-US" sz="2000" dirty="0">
                <a:cs typeface="Arial"/>
              </a:rPr>
              <a:t> cases?</a:t>
            </a:r>
          </a:p>
          <a:p>
            <a:pPr marL="285720" lvl="1" indent="-28572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•"/>
            </a:pPr>
            <a:r>
              <a:rPr lang="en-US" b="1" dirty="0">
                <a:cs typeface="Arial"/>
              </a:rPr>
              <a:t>Will this be true in the large-size ITER? </a:t>
            </a:r>
          </a:p>
          <a:p>
            <a:pPr marL="509588" lvl="2" indent="-227013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Lucida Grande"/>
              <a:buChar char="-"/>
            </a:pPr>
            <a:r>
              <a:rPr lang="en-US" sz="2000" dirty="0">
                <a:cs typeface="Arial"/>
              </a:rPr>
              <a:t>Use </a:t>
            </a:r>
            <a:r>
              <a:rPr lang="en-US" sz="2000" dirty="0" smtClean="0">
                <a:cs typeface="Arial"/>
              </a:rPr>
              <a:t>XGC </a:t>
            </a:r>
            <a:r>
              <a:rPr lang="en-US" sz="2000" dirty="0">
                <a:cs typeface="Arial"/>
              </a:rPr>
              <a:t>for “validated” predictive </a:t>
            </a:r>
            <a:r>
              <a:rPr lang="en-US" sz="2000" dirty="0" smtClean="0">
                <a:cs typeface="Arial"/>
              </a:rPr>
              <a:t>simulations</a:t>
            </a:r>
          </a:p>
          <a:p>
            <a:pPr marL="509588" lvl="2" indent="-227013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Lucida Grande"/>
              <a:buChar char="-"/>
            </a:pPr>
            <a:r>
              <a:rPr lang="en-US" sz="2000" dirty="0" smtClean="0">
                <a:cs typeface="Arial"/>
              </a:rPr>
              <a:t>Code </a:t>
            </a:r>
            <a:r>
              <a:rPr lang="en-US" sz="2000" dirty="0">
                <a:cs typeface="Arial"/>
              </a:rPr>
              <a:t>validations on </a:t>
            </a:r>
            <a:r>
              <a:rPr lang="en-US" sz="2000" dirty="0" smtClean="0">
                <a:cs typeface="Arial"/>
              </a:rPr>
              <a:t>present tokamaks</a:t>
            </a:r>
            <a:endParaRPr lang="en-US" sz="2000" dirty="0">
              <a:cs typeface="Arial"/>
            </a:endParaRPr>
          </a:p>
          <a:p>
            <a:pPr marL="509588" lvl="2" indent="-227013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Lucida Grande"/>
              <a:buChar char="-"/>
            </a:pPr>
            <a:r>
              <a:rPr lang="en-US" sz="2000" dirty="0" smtClean="0">
                <a:cs typeface="Arial"/>
              </a:rPr>
              <a:t>Predictive simulations for ITER and NSTX-U</a:t>
            </a:r>
            <a:endParaRPr lang="en-US" sz="2000" dirty="0"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 descr="lambda_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8267" y="1372427"/>
            <a:ext cx="3439507" cy="3862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3208" y="5246425"/>
            <a:ext cx="2687171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T. Eich et al., NF 2013;</a:t>
            </a:r>
          </a:p>
          <a:p>
            <a:r>
              <a:rPr lang="fr-FR" altLang="ja-JP" dirty="0">
                <a:latin typeface="Arial"/>
                <a:cs typeface="Arial"/>
              </a:rPr>
              <a:t>PRL 107, 215001 (2011)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5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XGC: </a:t>
            </a:r>
            <a:r>
              <a:rPr lang="en-US" u="sng" dirty="0" smtClean="0"/>
              <a:t>X</a:t>
            </a:r>
            <a:r>
              <a:rPr lang="en-US" dirty="0" smtClean="0"/>
              <a:t>-point included </a:t>
            </a:r>
            <a:r>
              <a:rPr lang="en-US" u="sng" dirty="0"/>
              <a:t>G</a:t>
            </a:r>
            <a:r>
              <a:rPr lang="en-US" dirty="0" smtClean="0"/>
              <a:t>yrokinetic </a:t>
            </a:r>
            <a:r>
              <a:rPr lang="en-US" u="sng" dirty="0"/>
              <a:t>C</a:t>
            </a:r>
            <a:r>
              <a:rPr lang="en-US" dirty="0" smtClean="0"/>
              <a:t>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99" y="1046200"/>
            <a:ext cx="5196058" cy="52337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XGC is the world’s first, and the only, gyrokinetic code that simulates the boundary plasma across the magnetic separatrix into the scrape-off layer with neutral recycling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Particle-in-cell</a:t>
            </a:r>
          </a:p>
          <a:p>
            <a:r>
              <a:rPr lang="en-US" dirty="0" smtClean="0"/>
              <a:t>Unstructured triangular mesh</a:t>
            </a:r>
          </a:p>
          <a:p>
            <a:r>
              <a:rPr lang="en-US" dirty="0" smtClean="0"/>
              <a:t>Fully nonlinear Coulomb Collisions</a:t>
            </a:r>
          </a:p>
          <a:p>
            <a:r>
              <a:rPr lang="en-US" dirty="0" smtClean="0"/>
              <a:t>Built-in Monte-Carlo neutrals</a:t>
            </a:r>
          </a:p>
          <a:p>
            <a:r>
              <a:rPr lang="en-US" dirty="0" smtClean="0"/>
              <a:t>Logical sheath boundary</a:t>
            </a:r>
            <a:endParaRPr lang="en-US" dirty="0"/>
          </a:p>
          <a:p>
            <a:r>
              <a:rPr lang="en-US" dirty="0" smtClean="0"/>
              <a:t>Options for Electron </a:t>
            </a:r>
            <a:r>
              <a:rPr lang="en-US" dirty="0"/>
              <a:t>models &amp; </a:t>
            </a:r>
            <a:r>
              <a:rPr lang="en-US" dirty="0" smtClean="0"/>
              <a:t>perturbed field:</a:t>
            </a:r>
            <a:endParaRPr lang="en-US" dirty="0"/>
          </a:p>
          <a:p>
            <a:pPr lvl="1"/>
            <a:r>
              <a:rPr lang="en-US" dirty="0"/>
              <a:t>Adiabatic electron with ES turbulence</a:t>
            </a:r>
          </a:p>
          <a:p>
            <a:pPr lvl="1"/>
            <a:r>
              <a:rPr lang="en-US" dirty="0">
                <a:solidFill>
                  <a:srgbClr val="FB4E09"/>
                </a:solidFill>
              </a:rPr>
              <a:t>Kinetic electrons with ES turbulence</a:t>
            </a:r>
          </a:p>
          <a:p>
            <a:pPr lvl="1"/>
            <a:r>
              <a:rPr lang="en-US" dirty="0" smtClean="0"/>
              <a:t>Fluid </a:t>
            </a:r>
            <a:r>
              <a:rPr lang="en-US" dirty="0"/>
              <a:t>electrons with EM turbulence</a:t>
            </a:r>
          </a:p>
          <a:p>
            <a:pPr lvl="1"/>
            <a:r>
              <a:rPr lang="en-US" dirty="0"/>
              <a:t>Fully implicit kinetic electrons with EM </a:t>
            </a:r>
            <a:r>
              <a:rPr lang="en-US" dirty="0" smtClean="0"/>
              <a:t>turbulence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xgc_notitle2.mp4" descr="/Users/sku/Documents/Work/presentation/2014/TTF_2014/xgc_notitle2.mp4">
            <a:hlinkClick r:id="" action="ppaction://media"/>
            <a:hlinkHover r:id="" action="ppaction://ole?verb=0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57" y="1046200"/>
            <a:ext cx="3668789" cy="331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xgcExa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35" y="4286047"/>
            <a:ext cx="2649530" cy="190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XGC uses leadership class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Discover physics that are only possible through extreme scale computing</a:t>
            </a:r>
          </a:p>
          <a:p>
            <a:pPr lvl="1"/>
            <a:r>
              <a:rPr lang="en-US" dirty="0"/>
              <a:t>XGC has been selected for all 3 pre-exascale and exascale programs: CAAR (ORNL-Summit), NESAP (NERSC-Cori), and Aurora ESP (ANL-Aurora, 1</a:t>
            </a:r>
            <a:r>
              <a:rPr lang="en-US" baseline="30000" dirty="0"/>
              <a:t>st</a:t>
            </a:r>
            <a:r>
              <a:rPr lang="en-US" dirty="0"/>
              <a:t> US Exascale Computer)</a:t>
            </a:r>
          </a:p>
          <a:p>
            <a:pPr marL="342900" lvl="2" indent="-342900"/>
            <a:r>
              <a:rPr lang="en-US" sz="2000" dirty="0" smtClean="0">
                <a:cs typeface="Arial"/>
              </a:rPr>
              <a:t>For validations and predictions, </a:t>
            </a:r>
          </a:p>
          <a:p>
            <a:pPr marL="800100" lvl="3" indent="-342900"/>
            <a:r>
              <a:rPr lang="en-US" sz="2000" dirty="0" smtClean="0">
                <a:cs typeface="Arial"/>
              </a:rPr>
              <a:t>XGC contains gyrokinetic </a:t>
            </a:r>
            <a:r>
              <a:rPr lang="en-US" sz="2000" dirty="0">
                <a:cs typeface="Arial"/>
              </a:rPr>
              <a:t>ions, drift-kinetic electrons, neoclassical orbits, MC neutrals, non-linear </a:t>
            </a:r>
            <a:r>
              <a:rPr lang="en-US" sz="2000" dirty="0" smtClean="0">
                <a:cs typeface="Arial"/>
              </a:rPr>
              <a:t>collisions, and orbit losses. </a:t>
            </a:r>
          </a:p>
          <a:p>
            <a:pPr marL="800100" lvl="3" indent="-342900"/>
            <a:r>
              <a:rPr lang="en-US" sz="2000" b="1" dirty="0">
                <a:cs typeface="Arial"/>
              </a:rPr>
              <a:t>Simulation is u</a:t>
            </a:r>
            <a:r>
              <a:rPr lang="en-US" sz="2000" b="1" dirty="0" smtClean="0">
                <a:cs typeface="Arial"/>
              </a:rPr>
              <a:t>ntil heat-load width saturates; </a:t>
            </a:r>
            <a:r>
              <a:rPr lang="en-US" sz="2000" b="1" dirty="0">
                <a:cs typeface="Arial"/>
              </a:rPr>
              <a:t>t≫R/C</a:t>
            </a:r>
            <a:r>
              <a:rPr lang="en-US" sz="2000" b="1" baseline="-25000" dirty="0">
                <a:cs typeface="Arial"/>
              </a:rPr>
              <a:t>s </a:t>
            </a:r>
            <a:endParaRPr lang="en-US" sz="2000" b="1" dirty="0">
              <a:cs typeface="Arial"/>
            </a:endParaRPr>
          </a:p>
          <a:p>
            <a:pPr marL="342900" lvl="2" indent="-342900"/>
            <a:r>
              <a:rPr lang="en-US" sz="2000" dirty="0">
                <a:cs typeface="Arial"/>
              </a:rPr>
              <a:t>Extreme scale computing: 1 ITER case uses the whole Titan (world </a:t>
            </a:r>
            <a:r>
              <a:rPr lang="en-US" sz="2000" dirty="0" smtClean="0">
                <a:cs typeface="Arial"/>
              </a:rPr>
              <a:t>#4, </a:t>
            </a:r>
            <a:r>
              <a:rPr lang="en-US" sz="2000" dirty="0">
                <a:cs typeface="Arial"/>
              </a:rPr>
              <a:t>27PF) for ≥3 days</a:t>
            </a:r>
            <a:r>
              <a:rPr lang="en-US" sz="2000" dirty="0" smtClean="0">
                <a:cs typeface="Arial"/>
              </a:rPr>
              <a:t>.  NSTX-U case uses 1/4 of </a:t>
            </a:r>
            <a:r>
              <a:rPr lang="en-US" sz="2000" dirty="0" smtClean="0">
                <a:cs typeface="Arial"/>
              </a:rPr>
              <a:t>28</a:t>
            </a:r>
            <a:r>
              <a:rPr lang="en-US" sz="2000" dirty="0" smtClean="0">
                <a:cs typeface="Arial"/>
              </a:rPr>
              <a:t>PF </a:t>
            </a:r>
            <a:r>
              <a:rPr lang="en-US" sz="2000" dirty="0" smtClean="0">
                <a:cs typeface="Arial"/>
              </a:rPr>
              <a:t>Cori pre-exascale machine for 2 days.</a:t>
            </a:r>
            <a:endParaRPr lang="en-US" sz="2000" dirty="0">
              <a:cs typeface="Arial"/>
            </a:endParaRP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6CA3-0E3E-7244-9E46-7370CF50025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6827" y="145649"/>
            <a:ext cx="8850331" cy="1700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B4E09"/>
                </a:solidFill>
                <a:latin typeface="+mj-lt"/>
                <a:cs typeface="Arial"/>
              </a:rPr>
              <a:t>Validation on present Tokamaks and Prediction </a:t>
            </a:r>
            <a:r>
              <a:rPr kumimoji="1" lang="en-US" altLang="ja-JP" sz="2800" b="1" dirty="0">
                <a:solidFill>
                  <a:srgbClr val="FB4E09"/>
                </a:solidFill>
                <a:latin typeface="+mj-lt"/>
                <a:cs typeface="Arial"/>
              </a:rPr>
              <a:t>for </a:t>
            </a:r>
            <a:r>
              <a:rPr kumimoji="1" lang="en-US" altLang="ja-JP" sz="2800" b="1" dirty="0" smtClean="0">
                <a:solidFill>
                  <a:srgbClr val="FB4E09"/>
                </a:solidFill>
                <a:latin typeface="+mj-lt"/>
                <a:cs typeface="Arial"/>
              </a:rPr>
              <a:t>ITER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[Chang, Ku et al NF2017; Invited Talk, IAEA2016]</a:t>
            </a:r>
            <a:r>
              <a:rPr kumimoji="1" lang="en-US" altLang="ja-JP" sz="2000" b="1" dirty="0" smtClean="0">
                <a:solidFill>
                  <a:srgbClr val="FB4E09"/>
                </a:solidFill>
                <a:cs typeface="Arial"/>
              </a:rPr>
              <a:t> </a:t>
            </a:r>
            <a:endParaRPr kumimoji="1" lang="en-US" altLang="ja-JP" sz="2000" b="1" dirty="0">
              <a:solidFill>
                <a:srgbClr val="FB4E09"/>
              </a:solidFill>
              <a:cs typeface="Arial"/>
            </a:endParaRPr>
          </a:p>
          <a:p>
            <a:pPr marL="225425" indent="-225425">
              <a:spcAft>
                <a:spcPts val="300"/>
              </a:spcAft>
              <a:buFont typeface="Arial"/>
              <a:buChar char="•"/>
            </a:pPr>
            <a:r>
              <a:rPr kumimoji="1" lang="en-US" altLang="ja-JP" dirty="0">
                <a:cs typeface="Arial"/>
              </a:rPr>
              <a:t>The same code that reproduces existing tokamak experimental results predicts </a:t>
            </a:r>
            <a:r>
              <a:rPr kumimoji="1" lang="el-GR" altLang="ja-JP" dirty="0">
                <a:cs typeface="Arial"/>
              </a:rPr>
              <a:t>λ</a:t>
            </a:r>
            <a:r>
              <a:rPr kumimoji="1" lang="en-US" altLang="ja-JP" baseline="-25000" dirty="0">
                <a:cs typeface="Arial"/>
              </a:rPr>
              <a:t>q</a:t>
            </a:r>
            <a:r>
              <a:rPr kumimoji="1" lang="en-US" altLang="ja-JP" dirty="0">
                <a:cs typeface="Arial"/>
              </a:rPr>
              <a:t>≈</a:t>
            </a:r>
            <a:r>
              <a:rPr lang="en-US" altLang="ja-JP" dirty="0">
                <a:cs typeface="Arial"/>
              </a:rPr>
              <a:t> </a:t>
            </a:r>
            <a:r>
              <a:rPr kumimoji="1" lang="en-US" altLang="ja-JP" dirty="0">
                <a:cs typeface="Arial"/>
              </a:rPr>
              <a:t>6mm instead of &lt;1mm, using a model ITER edge profile</a:t>
            </a:r>
          </a:p>
          <a:p>
            <a:pPr marL="225425" indent="-225425">
              <a:spcAft>
                <a:spcPts val="300"/>
              </a:spcAft>
              <a:buFont typeface="Arial"/>
              <a:buChar char="•"/>
            </a:pPr>
            <a:r>
              <a:rPr kumimoji="1" lang="en-US" altLang="ja-JP" dirty="0">
                <a:cs typeface="Arial"/>
              </a:rPr>
              <a:t>Different edge physics in ITER: blobs in the present tokamaks, but streamers in ITER</a:t>
            </a:r>
            <a:endParaRPr kumimoji="1" lang="ja-JP" altLang="en-US" dirty="0"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36626" y="1908588"/>
            <a:ext cx="5972343" cy="4540667"/>
            <a:chOff x="1636626" y="1908588"/>
            <a:chExt cx="5972343" cy="4540667"/>
          </a:xfrm>
        </p:grpSpPr>
        <p:grpSp>
          <p:nvGrpSpPr>
            <p:cNvPr id="11" name="Group 10"/>
            <p:cNvGrpSpPr/>
            <p:nvPr/>
          </p:nvGrpSpPr>
          <p:grpSpPr>
            <a:xfrm>
              <a:off x="1636626" y="1908588"/>
              <a:ext cx="5972343" cy="4540667"/>
              <a:chOff x="1071756" y="1672574"/>
              <a:chExt cx="7225370" cy="4540667"/>
            </a:xfrm>
          </p:grpSpPr>
          <p:pic>
            <p:nvPicPr>
              <p:cNvPr id="10" name="Picture 9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756" y="1672574"/>
                <a:ext cx="7225370" cy="45406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817186" y="4192672"/>
                <a:ext cx="16711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NSTX-U (2MA)</a:t>
                </a:r>
                <a:endParaRPr lang="en-US" sz="1600" dirty="0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4692466" y="4314541"/>
                <a:ext cx="208514" cy="25128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2027667" y="4392053"/>
              <a:ext cx="1392628" cy="726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kumimoji="1" lang="en-US" altLang="ja-JP" sz="1600" dirty="0"/>
                <a:t>NSTX</a:t>
              </a:r>
            </a:p>
            <a:p>
              <a:pPr>
                <a:lnSpc>
                  <a:spcPct val="85000"/>
                </a:lnSpc>
              </a:pPr>
              <a:r>
                <a:rPr kumimoji="1" lang="en-US" altLang="ja-JP" sz="1600" dirty="0"/>
                <a:t>high triangularity</a:t>
              </a:r>
              <a:endParaRPr kumimoji="1" lang="ja-JP" altLang="en-US" sz="1600" dirty="0"/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2751834" y="4188602"/>
            <a:ext cx="378795" cy="55635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6CA3-0E3E-7244-9E46-7370CF50025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60239" y="158505"/>
            <a:ext cx="8623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B4E09"/>
                </a:solidFill>
                <a:cs typeface="Times New Roman"/>
              </a:rPr>
              <a:t>There appears to be a “bifurcation” from Blob- to Streamer-type </a:t>
            </a:r>
          </a:p>
          <a:p>
            <a:pPr algn="ctr"/>
            <a:r>
              <a:rPr kumimoji="1" lang="en-US" altLang="ja-JP" sz="2400" b="1" dirty="0">
                <a:solidFill>
                  <a:srgbClr val="FB4E09"/>
                </a:solidFill>
                <a:cs typeface="Times New Roman"/>
              </a:rPr>
              <a:t>edge turbulence somewhere between JET and ITER</a:t>
            </a:r>
            <a:endParaRPr kumimoji="1" lang="ja-JP" altLang="en-US" sz="2400" b="1" dirty="0">
              <a:solidFill>
                <a:srgbClr val="FB4E09"/>
              </a:solidFill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373" y="4753787"/>
            <a:ext cx="8101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 smtClean="0"/>
              <a:t>Other </a:t>
            </a:r>
            <a:r>
              <a:rPr lang="en-US" sz="2000" dirty="0"/>
              <a:t>present </a:t>
            </a:r>
            <a:r>
              <a:rPr lang="en-US" sz="2000" dirty="0" err="1"/>
              <a:t>tokamaks</a:t>
            </a:r>
            <a:r>
              <a:rPr lang="en-US" sz="2000" dirty="0"/>
              <a:t> show much better defined blob </a:t>
            </a:r>
            <a:r>
              <a:rPr lang="en-US" sz="2000" dirty="0" smtClean="0"/>
              <a:t>structure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kumimoji="1" lang="en-US" altLang="ja-JP" sz="2000" b="1" dirty="0" smtClean="0">
                <a:cs typeface="Times New Roman"/>
              </a:rPr>
              <a:t>Plan </a:t>
            </a:r>
            <a:r>
              <a:rPr kumimoji="1" lang="en-US" altLang="ja-JP" sz="2000" b="1" dirty="0">
                <a:cs typeface="Times New Roman"/>
              </a:rPr>
              <a:t>for the “turbulence-type bifurcation:” </a:t>
            </a:r>
          </a:p>
          <a:p>
            <a:pPr marL="233363"/>
            <a:r>
              <a:rPr kumimoji="1" lang="en-US" altLang="ja-JP" sz="2000" b="1" dirty="0" smtClean="0">
                <a:cs typeface="Times New Roman"/>
              </a:rPr>
              <a:t>	Study </a:t>
            </a:r>
            <a:r>
              <a:rPr kumimoji="1" lang="en-US" altLang="ja-JP" sz="2000" b="1" dirty="0">
                <a:cs typeface="Times New Roman"/>
              </a:rPr>
              <a:t>numerical tokamaks whose sizes are between JET and  ITER</a:t>
            </a:r>
            <a:r>
              <a:rPr kumimoji="1" lang="en-US" altLang="ja-JP" sz="2000" b="1" dirty="0" smtClean="0">
                <a:cs typeface="Times New Roman"/>
              </a:rPr>
              <a:t>.</a:t>
            </a:r>
            <a:endParaRPr kumimoji="1" lang="en-US" altLang="ja-JP" sz="2000" b="1" dirty="0">
              <a:cs typeface="Times New Roman"/>
            </a:endParaRPr>
          </a:p>
          <a:p>
            <a:pPr marL="233363"/>
            <a:endParaRPr kumimoji="1" lang="ja-JP" altLang="en-US" sz="2000" b="1" dirty="0">
              <a:cs typeface="Times New Roman"/>
            </a:endParaRPr>
          </a:p>
        </p:txBody>
      </p:sp>
      <p:pic>
        <p:nvPicPr>
          <p:cNvPr id="8" name="JET_4.5MA_dn_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552" y="1358826"/>
            <a:ext cx="2812097" cy="349993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111040" y="2818394"/>
            <a:ext cx="1258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879" y="1511037"/>
            <a:ext cx="2710906" cy="3248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6028" y="114170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43566" y="117416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1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180" y="1191749"/>
            <a:ext cx="6674415" cy="53618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26CA3-0E3E-7244-9E46-7370CF50025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1365" y="82141"/>
            <a:ext cx="75767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Arial"/>
                <a:cs typeface="Arial"/>
              </a:rPr>
              <a:t>Strong anti-correlation (high </a:t>
            </a:r>
            <a:r>
              <a:rPr kumimoji="1" lang="en-US" altLang="ja-JP" sz="2400" b="1" dirty="0" smtClean="0">
                <a:latin typeface="Arial"/>
                <a:cs typeface="Arial"/>
              </a:rPr>
              <a:t>particle </a:t>
            </a:r>
            <a:r>
              <a:rPr kumimoji="1" lang="en-US" altLang="ja-JP" sz="2400" b="1" dirty="0">
                <a:latin typeface="Arial"/>
                <a:cs typeface="Arial"/>
              </a:rPr>
              <a:t>transport) between </a:t>
            </a:r>
            <a:r>
              <a:rPr kumimoji="1" lang="el-GR" altLang="ja-JP" sz="2400" b="1" dirty="0">
                <a:latin typeface="Arial"/>
                <a:cs typeface="Arial"/>
              </a:rPr>
              <a:t>δ</a:t>
            </a:r>
            <a:r>
              <a:rPr kumimoji="1" lang="en-US" altLang="ja-JP" sz="2400" b="1" dirty="0">
                <a:latin typeface="Arial"/>
                <a:cs typeface="Arial"/>
              </a:rPr>
              <a:t>n and </a:t>
            </a:r>
            <a:r>
              <a:rPr kumimoji="1" lang="el-GR" altLang="ja-JP" sz="2400" b="1" dirty="0" smtClean="0">
                <a:latin typeface="Arial"/>
                <a:cs typeface="Arial"/>
              </a:rPr>
              <a:t>δΦ</a:t>
            </a:r>
            <a:r>
              <a:rPr kumimoji="1" lang="en-US" altLang="ja-JP" sz="2400" b="1" dirty="0" smtClean="0">
                <a:latin typeface="Arial"/>
                <a:cs typeface="Arial"/>
              </a:rPr>
              <a:t> across separatrix </a:t>
            </a:r>
            <a:r>
              <a:rPr kumimoji="1" lang="en-US" altLang="ja-JP" sz="2400" b="1" dirty="0">
                <a:latin typeface="Arial"/>
                <a:cs typeface="Arial"/>
                <a:sym typeface="Wingdings"/>
              </a:rPr>
              <a:t> large radial transport</a:t>
            </a:r>
            <a:r>
              <a:rPr kumimoji="1" lang="en-US" altLang="ja-JP" sz="2400" b="1" dirty="0">
                <a:latin typeface="Arial"/>
                <a:cs typeface="Arial"/>
              </a:rPr>
              <a:t> </a:t>
            </a:r>
            <a:endParaRPr kumimoji="1" lang="ja-JP" altLang="en-US" sz="2400" b="1" dirty="0"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39865" y="2365580"/>
            <a:ext cx="820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452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405" t="16021" r="41679" b="5309"/>
          <a:stretch/>
        </p:blipFill>
        <p:spPr>
          <a:xfrm>
            <a:off x="6478367" y="1029173"/>
            <a:ext cx="2523744" cy="5394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49" y="35382"/>
            <a:ext cx="8528707" cy="954107"/>
          </a:xfrm>
        </p:spPr>
        <p:txBody>
          <a:bodyPr wrap="square">
            <a:spAutoFit/>
          </a:bodyPr>
          <a:lstStyle/>
          <a:p>
            <a:r>
              <a:rPr lang="en-US" sz="3200" dirty="0" smtClean="0"/>
              <a:t>NSTX-U equilibrium profile setup</a:t>
            </a:r>
            <a:br>
              <a:rPr lang="en-US" sz="3200" dirty="0" smtClean="0"/>
            </a:br>
            <a:r>
              <a:rPr lang="en-US" sz="2400" dirty="0"/>
              <a:t>Aim for high triangularity shots for better stability and transport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58898"/>
            <a:ext cx="6151244" cy="23974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Choose a high triangularity b</a:t>
            </a:r>
            <a:r>
              <a:rPr lang="en-US" dirty="0" smtClean="0"/>
              <a:t>ase NSTX case: #139047</a:t>
            </a:r>
          </a:p>
          <a:p>
            <a:pPr lvl="1"/>
            <a:r>
              <a:rPr lang="en-US" dirty="0" smtClean="0"/>
              <a:t>B</a:t>
            </a:r>
            <a:r>
              <a:rPr lang="en-US" baseline="-25000" dirty="0" smtClean="0"/>
              <a:t>p,mid</a:t>
            </a:r>
            <a:r>
              <a:rPr lang="en-US" dirty="0" smtClean="0"/>
              <a:t>=0.25T</a:t>
            </a:r>
            <a:r>
              <a:rPr lang="en-US" dirty="0"/>
              <a:t>, </a:t>
            </a:r>
            <a:r>
              <a:rPr lang="nb-NO" dirty="0"/>
              <a:t>B</a:t>
            </a:r>
            <a:r>
              <a:rPr lang="nb-NO" baseline="-25000" dirty="0"/>
              <a:t>0</a:t>
            </a:r>
            <a:r>
              <a:rPr lang="nb-NO" dirty="0"/>
              <a:t>=</a:t>
            </a:r>
            <a:r>
              <a:rPr lang="nb-NO" dirty="0" smtClean="0"/>
              <a:t>0.38T</a:t>
            </a:r>
            <a:r>
              <a:rPr lang="en-US" dirty="0" smtClean="0"/>
              <a:t>, P=3.8MW, Ip=0.96MA</a:t>
            </a:r>
          </a:p>
          <a:p>
            <a:r>
              <a:rPr lang="en-US" dirty="0"/>
              <a:t>Model an NSTX-</a:t>
            </a:r>
            <a:r>
              <a:rPr lang="en-US" dirty="0" smtClean="0"/>
              <a:t>U plasma keeping similar shape</a:t>
            </a:r>
          </a:p>
          <a:p>
            <a:pPr lvl="1"/>
            <a:r>
              <a:rPr lang="en-US" dirty="0" smtClean="0"/>
              <a:t>similar q-profile and β</a:t>
            </a:r>
            <a:r>
              <a:rPr lang="en-US" baseline="-25000" dirty="0" smtClean="0"/>
              <a:t>N</a:t>
            </a:r>
            <a:r>
              <a:rPr lang="en-US" dirty="0" smtClean="0"/>
              <a:t>, 17% lower Greenwald density at pedestal top (n</a:t>
            </a:r>
            <a:r>
              <a:rPr lang="en-US" baseline="-25000" dirty="0" smtClean="0"/>
              <a:t>ped</a:t>
            </a:r>
            <a:r>
              <a:rPr lang="en-US" dirty="0" smtClean="0"/>
              <a:t>/n</a:t>
            </a:r>
            <a:r>
              <a:rPr lang="en-US" baseline="-25000" dirty="0" smtClean="0"/>
              <a:t>G</a:t>
            </a:r>
            <a:r>
              <a:rPr lang="en-US" dirty="0" smtClean="0"/>
              <a:t>=0.5)</a:t>
            </a:r>
          </a:p>
          <a:p>
            <a:pPr lvl="1"/>
            <a:r>
              <a:rPr lang="en-US" dirty="0" smtClean="0"/>
              <a:t>B</a:t>
            </a:r>
            <a:r>
              <a:rPr lang="en-US" baseline="-25000" dirty="0" smtClean="0"/>
              <a:t>p,mid</a:t>
            </a:r>
            <a:r>
              <a:rPr lang="en-US" dirty="0" smtClean="0"/>
              <a:t>=0.58T, </a:t>
            </a:r>
            <a:r>
              <a:rPr lang="nb-NO" dirty="0" smtClean="0"/>
              <a:t>B</a:t>
            </a:r>
            <a:r>
              <a:rPr lang="nb-NO" baseline="-25000" dirty="0" smtClean="0"/>
              <a:t>0</a:t>
            </a:r>
            <a:r>
              <a:rPr lang="nb-NO" dirty="0" smtClean="0"/>
              <a:t>=0.91T</a:t>
            </a:r>
            <a:r>
              <a:rPr lang="en-US" dirty="0" smtClean="0"/>
              <a:t>, P=7.8MW, Ip=2MA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will the weaker neoclassical effect do?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41032" y="1188791"/>
            <a:ext cx="1808946" cy="570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/>
              <a:t>NSTX-U magnetic</a:t>
            </a:r>
          </a:p>
          <a:p>
            <a:pPr algn="ctr">
              <a:lnSpc>
                <a:spcPct val="85000"/>
              </a:lnSpc>
            </a:pPr>
            <a:r>
              <a:rPr lang="en-US" dirty="0" smtClean="0"/>
              <a:t>Geometry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93" y="1086068"/>
            <a:ext cx="3343291" cy="28027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152" y="1086068"/>
            <a:ext cx="3343292" cy="2802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4194" y="2867666"/>
            <a:ext cx="617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NSTX</a:t>
            </a:r>
            <a:endParaRPr kumimoji="1" lang="ja-JP" alt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4189027" y="2138860"/>
            <a:ext cx="812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NSTX-U</a:t>
            </a:r>
            <a:endParaRPr kumimoji="1" lang="ja-JP" altLang="en-US" sz="1600"/>
          </a:p>
        </p:txBody>
      </p:sp>
      <p:sp>
        <p:nvSpPr>
          <p:cNvPr id="10" name="TextBox 9"/>
          <p:cNvSpPr txBox="1"/>
          <p:nvPr/>
        </p:nvSpPr>
        <p:spPr>
          <a:xfrm>
            <a:off x="6984181" y="5340724"/>
            <a:ext cx="207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How will λ</a:t>
            </a:r>
            <a:r>
              <a:rPr kumimoji="1" lang="en-US" altLang="ja-JP" baseline="-25000" dirty="0"/>
              <a:t>q</a:t>
            </a:r>
            <a:r>
              <a:rPr kumimoji="1" lang="en-US" altLang="ja-JP" dirty="0"/>
              <a:t> behave?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4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 2MA case show 2.3 times greater heat-load width than Eich fit </a:t>
            </a:r>
            <a:r>
              <a:rPr lang="en-US" sz="2800" dirty="0" smtClean="0">
                <a:sym typeface="Wingdings"/>
              </a:rPr>
              <a:t> lower power density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4276"/>
            <a:ext cx="8229600" cy="1781887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λ</a:t>
            </a:r>
            <a:r>
              <a:rPr lang="en-US" sz="2000" baseline="-25000" dirty="0"/>
              <a:t>q</a:t>
            </a:r>
            <a:r>
              <a:rPr lang="en-US" sz="2000" dirty="0"/>
              <a:t> for the </a:t>
            </a:r>
            <a:r>
              <a:rPr lang="en-US" sz="2000" dirty="0" smtClean="0"/>
              <a:t>NSTX case (3.87mm) is about 1.3 time greater than Eich fit (within error bar)</a:t>
            </a:r>
          </a:p>
          <a:p>
            <a:r>
              <a:rPr lang="en-US" sz="2000" dirty="0" smtClean="0"/>
              <a:t>λ</a:t>
            </a:r>
            <a:r>
              <a:rPr lang="en-US" sz="2000" baseline="-25000" dirty="0" smtClean="0"/>
              <a:t>q</a:t>
            </a:r>
            <a:r>
              <a:rPr lang="en-US" sz="2000" dirty="0" smtClean="0"/>
              <a:t> </a:t>
            </a:r>
            <a:r>
              <a:rPr lang="en-US" sz="2000" dirty="0"/>
              <a:t>for the NSTX-U 2MA case </a:t>
            </a:r>
            <a:r>
              <a:rPr lang="en-US" sz="2000" dirty="0" smtClean="0"/>
              <a:t>(2.90mm) is about 2.3 </a:t>
            </a:r>
            <a:r>
              <a:rPr lang="en-US" sz="2000" dirty="0"/>
              <a:t>times greater than Eich </a:t>
            </a:r>
            <a:r>
              <a:rPr lang="en-US" sz="2000" dirty="0" smtClean="0"/>
              <a:t>fit.</a:t>
            </a:r>
          </a:p>
          <a:p>
            <a:r>
              <a:rPr lang="en-US" dirty="0" smtClean="0"/>
              <a:t>High triangular shape gives weaker spread of grad-B driven neoclassical ion orbit into private region </a:t>
            </a:r>
            <a:r>
              <a:rPr lang="en-US" dirty="0" smtClean="0">
                <a:sym typeface="Wingdings"/>
              </a:rPr>
              <a:t> smaller S parameter</a:t>
            </a:r>
            <a:endParaRPr lang="en-US" dirty="0" smtClean="0"/>
          </a:p>
          <a:p>
            <a:endParaRPr lang="en-US" sz="2000" dirty="0" smtClean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19th International ST Workshop, SNU, Seoul, Korea, Sep 18–22 2017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05A-2207-3341-B69B-B017C01750BC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9" y="1110941"/>
            <a:ext cx="4184145" cy="2944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5778" y="2110544"/>
            <a:ext cx="8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NSTX-U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70" y="1218510"/>
            <a:ext cx="4120839" cy="29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12654</TotalTime>
  <Words>1204</Words>
  <Application>Microsoft Macintosh PowerPoint</Application>
  <PresentationFormat>Letter Paper (8.5x11 in)</PresentationFormat>
  <Paragraphs>130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Gyrokinetic heat-flux footprint  in NSTX and NSTX-U plasmas</vt:lpstr>
      <vt:lpstr>Divertor Heat-load width</vt:lpstr>
      <vt:lpstr>XGC: X-point included Gyrokinetic Code</vt:lpstr>
      <vt:lpstr>XGC uses leadership class computers</vt:lpstr>
      <vt:lpstr>PowerPoint Presentation</vt:lpstr>
      <vt:lpstr>PowerPoint Presentation</vt:lpstr>
      <vt:lpstr>PowerPoint Presentation</vt:lpstr>
      <vt:lpstr>NSTX-U equilibrium profile setup Aim for high triangularity shots for better stability and transport</vt:lpstr>
      <vt:lpstr>NSTX-U 2MA case show 2.3 times greater heat-load width than Eich fit  lower power density</vt:lpstr>
      <vt:lpstr>High field NSTX-U (2MA) shows turbulence dominant electron heat-load footprint</vt:lpstr>
      <vt:lpstr>PowerPoint Presentation</vt:lpstr>
      <vt:lpstr>Heat-load comparison between Inner and Outer legs</vt:lpstr>
      <vt:lpstr>Summary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Blobby Turbulence in Edge Plasma from Gyrokinetic Simulation S. Ku, R.M. Churchill, C-S Chang, J. Myra, S.E. Parker and D.P. Stotler</dc:title>
  <dc:creator>Seung-Hoe Ku</dc:creator>
  <cp:lastModifiedBy>Seung-Hoe Ku</cp:lastModifiedBy>
  <cp:revision>321</cp:revision>
  <cp:lastPrinted>2017-08-08T02:07:13Z</cp:lastPrinted>
  <dcterms:created xsi:type="dcterms:W3CDTF">2016-09-25T03:28:11Z</dcterms:created>
  <dcterms:modified xsi:type="dcterms:W3CDTF">2017-09-20T01:21:33Z</dcterms:modified>
</cp:coreProperties>
</file>