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256" r:id="rId2"/>
    <p:sldId id="568" r:id="rId3"/>
    <p:sldId id="591" r:id="rId4"/>
    <p:sldId id="552" r:id="rId5"/>
    <p:sldId id="556" r:id="rId6"/>
    <p:sldId id="540" r:id="rId7"/>
    <p:sldId id="567" r:id="rId8"/>
    <p:sldId id="570" r:id="rId9"/>
    <p:sldId id="587" r:id="rId10"/>
    <p:sldId id="590" r:id="rId11"/>
    <p:sldId id="597" r:id="rId12"/>
    <p:sldId id="595" r:id="rId13"/>
    <p:sldId id="521" r:id="rId14"/>
    <p:sldId id="485" r:id="rId15"/>
    <p:sldId id="558" r:id="rId16"/>
    <p:sldId id="585" r:id="rId17"/>
    <p:sldId id="576" r:id="rId18"/>
    <p:sldId id="577" r:id="rId19"/>
    <p:sldId id="578" r:id="rId20"/>
    <p:sldId id="579" r:id="rId21"/>
    <p:sldId id="580" r:id="rId22"/>
    <p:sldId id="599" r:id="rId23"/>
    <p:sldId id="600" r:id="rId24"/>
    <p:sldId id="601" r:id="rId25"/>
    <p:sldId id="602" r:id="rId26"/>
    <p:sldId id="603" r:id="rId27"/>
    <p:sldId id="604" r:id="rId28"/>
  </p:sldIdLst>
  <p:sldSz cx="9144000" cy="6858000" type="screen4x3"/>
  <p:notesSz cx="6807200" cy="9939338"/>
  <p:defaultTextStyle>
    <a:defPPr>
      <a:defRPr lang="ko-KR"/>
    </a:defPPr>
    <a:lvl1pPr algn="l" rtl="0" fontAlgn="base" latinLnBrk="1">
      <a:spcBef>
        <a:spcPct val="0"/>
      </a:spcBef>
      <a:spcAft>
        <a:spcPct val="0"/>
      </a:spcAft>
      <a:defRPr kumimoji="1" b="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b="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b="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b="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b="1" kern="1200">
        <a:solidFill>
          <a:schemeClr val="tx1"/>
        </a:solidFill>
        <a:latin typeface="굴림" charset="-127"/>
        <a:ea typeface="굴림" charset="-127"/>
        <a:cs typeface="+mn-cs"/>
      </a:defRPr>
    </a:lvl5pPr>
    <a:lvl6pPr marL="2286000" algn="l" defTabSz="914400" rtl="0" eaLnBrk="1" latinLnBrk="1" hangingPunct="1">
      <a:defRPr kumimoji="1" b="1" kern="1200">
        <a:solidFill>
          <a:schemeClr val="tx1"/>
        </a:solidFill>
        <a:latin typeface="굴림" charset="-127"/>
        <a:ea typeface="굴림" charset="-127"/>
        <a:cs typeface="+mn-cs"/>
      </a:defRPr>
    </a:lvl6pPr>
    <a:lvl7pPr marL="2743200" algn="l" defTabSz="914400" rtl="0" eaLnBrk="1" latinLnBrk="1" hangingPunct="1">
      <a:defRPr kumimoji="1" b="1" kern="1200">
        <a:solidFill>
          <a:schemeClr val="tx1"/>
        </a:solidFill>
        <a:latin typeface="굴림" charset="-127"/>
        <a:ea typeface="굴림" charset="-127"/>
        <a:cs typeface="+mn-cs"/>
      </a:defRPr>
    </a:lvl7pPr>
    <a:lvl8pPr marL="3200400" algn="l" defTabSz="914400" rtl="0" eaLnBrk="1" latinLnBrk="1" hangingPunct="1">
      <a:defRPr kumimoji="1" b="1" kern="1200">
        <a:solidFill>
          <a:schemeClr val="tx1"/>
        </a:solidFill>
        <a:latin typeface="굴림" charset="-127"/>
        <a:ea typeface="굴림" charset="-127"/>
        <a:cs typeface="+mn-cs"/>
      </a:defRPr>
    </a:lvl8pPr>
    <a:lvl9pPr marL="3657600" algn="l" defTabSz="914400" rtl="0" eaLnBrk="1" latinLnBrk="1" hangingPunct="1">
      <a:defRPr kumimoji="1" b="1" kern="1200">
        <a:solidFill>
          <a:schemeClr val="tx1"/>
        </a:solidFill>
        <a:latin typeface="굴림" charset="-127"/>
        <a:ea typeface="굴림" charset="-127"/>
        <a:cs typeface="+mn-cs"/>
      </a:defRPr>
    </a:lvl9pPr>
  </p:defaultTextStyle>
  <p:extLst>
    <p:ext uri="{EFAFB233-063F-42B5-8137-9DF3F51BA10A}">
      <p15:sldGuideLst xmlns:p15="http://schemas.microsoft.com/office/powerpoint/2012/main">
        <p15:guide id="1" orient="horz" pos="2594">
          <p15:clr>
            <a:srgbClr val="A4A3A4"/>
          </p15:clr>
        </p15:guide>
        <p15:guide id="2" pos="2879">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FF"/>
    <a:srgbClr val="0066FF"/>
    <a:srgbClr val="FF00FF"/>
    <a:srgbClr val="007A37"/>
    <a:srgbClr val="00FF00"/>
    <a:srgbClr val="333399"/>
    <a:srgbClr val="9999FF"/>
    <a:srgbClr val="00A44A"/>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294" autoAdjust="0"/>
    <p:restoredTop sz="95949" autoAdjust="0"/>
  </p:normalViewPr>
  <p:slideViewPr>
    <p:cSldViewPr snapToGrid="0">
      <p:cViewPr varScale="1">
        <p:scale>
          <a:sx n="74" d="100"/>
          <a:sy n="74" d="100"/>
        </p:scale>
        <p:origin x="756" y="54"/>
      </p:cViewPr>
      <p:guideLst>
        <p:guide orient="horz" pos="2594"/>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3984" y="-102"/>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굴림" pitchFamily="50" charset="-127"/>
                <a:ea typeface="굴림" pitchFamily="50" charset="-127"/>
              </a:defRPr>
            </a:lvl1pPr>
          </a:lstStyle>
          <a:p>
            <a:pPr>
              <a:defRPr/>
            </a:pPr>
            <a:endParaRPr lang="en-US" altLang="ko-KR"/>
          </a:p>
        </p:txBody>
      </p:sp>
      <p:sp>
        <p:nvSpPr>
          <p:cNvPr id="24579" name="Rectangle 3"/>
          <p:cNvSpPr>
            <a:spLocks noGrp="1" noChangeArrowheads="1"/>
          </p:cNvSpPr>
          <p:nvPr>
            <p:ph type="dt" sz="quarter" idx="1"/>
          </p:nvPr>
        </p:nvSpPr>
        <p:spPr bwMode="auto">
          <a:xfrm>
            <a:off x="3856038"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굴림" pitchFamily="50" charset="-127"/>
                <a:ea typeface="굴림" pitchFamily="50" charset="-127"/>
              </a:defRPr>
            </a:lvl1pPr>
          </a:lstStyle>
          <a:p>
            <a:pPr>
              <a:defRPr/>
            </a:pPr>
            <a:endParaRPr lang="en-US" altLang="ko-KR"/>
          </a:p>
        </p:txBody>
      </p:sp>
      <p:sp>
        <p:nvSpPr>
          <p:cNvPr id="24580"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굴림" pitchFamily="50" charset="-127"/>
                <a:ea typeface="굴림" pitchFamily="50" charset="-127"/>
              </a:defRPr>
            </a:lvl1pPr>
          </a:lstStyle>
          <a:p>
            <a:pPr>
              <a:defRPr/>
            </a:pPr>
            <a:endParaRPr lang="en-US" altLang="ko-KR"/>
          </a:p>
        </p:txBody>
      </p:sp>
      <p:sp>
        <p:nvSpPr>
          <p:cNvPr id="24581" name="Rectangle 5"/>
          <p:cNvSpPr>
            <a:spLocks noGrp="1" noChangeArrowheads="1"/>
          </p:cNvSpPr>
          <p:nvPr>
            <p:ph type="sldNum" sz="quarter" idx="3"/>
          </p:nvPr>
        </p:nvSpPr>
        <p:spPr bwMode="auto">
          <a:xfrm>
            <a:off x="3856038"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굴림" pitchFamily="50" charset="-127"/>
                <a:ea typeface="굴림" pitchFamily="50" charset="-127"/>
              </a:defRPr>
            </a:lvl1pPr>
          </a:lstStyle>
          <a:p>
            <a:pPr>
              <a:defRPr/>
            </a:pPr>
            <a:fld id="{8D395C27-3621-4C6D-A2A2-61D4DE9F91D7}" type="slidenum">
              <a:rPr lang="en-US" altLang="ko-KR"/>
              <a:pPr>
                <a:defRPr/>
              </a:pPr>
              <a:t>‹#›</a:t>
            </a:fld>
            <a:endParaRPr lang="en-US" altLang="ko-KR"/>
          </a:p>
        </p:txBody>
      </p:sp>
    </p:spTree>
    <p:extLst>
      <p:ext uri="{BB962C8B-B14F-4D97-AF65-F5344CB8AC3E}">
        <p14:creationId xmlns:p14="http://schemas.microsoft.com/office/powerpoint/2010/main" val="1368743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굴림" pitchFamily="50" charset="-127"/>
                <a:ea typeface="굴림" pitchFamily="50" charset="-127"/>
              </a:defRPr>
            </a:lvl1pPr>
          </a:lstStyle>
          <a:p>
            <a:pPr>
              <a:defRPr/>
            </a:pPr>
            <a:endParaRPr lang="en-US" altLang="ko-KR"/>
          </a:p>
        </p:txBody>
      </p:sp>
      <p:sp>
        <p:nvSpPr>
          <p:cNvPr id="7171" name="Rectangle 3"/>
          <p:cNvSpPr>
            <a:spLocks noGrp="1" noChangeArrowheads="1"/>
          </p:cNvSpPr>
          <p:nvPr>
            <p:ph type="dt" idx="1"/>
          </p:nvPr>
        </p:nvSpPr>
        <p:spPr bwMode="auto">
          <a:xfrm>
            <a:off x="3856038"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굴림" pitchFamily="50" charset="-127"/>
                <a:ea typeface="굴림" pitchFamily="50" charset="-127"/>
              </a:defRPr>
            </a:lvl1pPr>
          </a:lstStyle>
          <a:p>
            <a:pPr>
              <a:defRPr/>
            </a:pPr>
            <a:endParaRPr lang="en-US" altLang="ko-KR"/>
          </a:p>
        </p:txBody>
      </p:sp>
      <p:sp>
        <p:nvSpPr>
          <p:cNvPr id="18436" name="Rectangle 4"/>
          <p:cNvSpPr>
            <a:spLocks noGrp="1" noRot="1" noChangeAspect="1" noChangeArrowheads="1" noTextEdit="1"/>
          </p:cNvSpPr>
          <p:nvPr>
            <p:ph type="sldImg" idx="2"/>
          </p:nvPr>
        </p:nvSpPr>
        <p:spPr bwMode="auto">
          <a:xfrm>
            <a:off x="920750" y="746125"/>
            <a:ext cx="4967288" cy="3725863"/>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1038" y="4721225"/>
            <a:ext cx="5445125" cy="4471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p>
        </p:txBody>
      </p:sp>
      <p:sp>
        <p:nvSpPr>
          <p:cNvPr id="7174" name="Rectangle 6"/>
          <p:cNvSpPr>
            <a:spLocks noGrp="1" noChangeArrowheads="1"/>
          </p:cNvSpPr>
          <p:nvPr>
            <p:ph type="ftr" sz="quarter" idx="4"/>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굴림" pitchFamily="50" charset="-127"/>
                <a:ea typeface="굴림" pitchFamily="50" charset="-127"/>
              </a:defRPr>
            </a:lvl1pPr>
          </a:lstStyle>
          <a:p>
            <a:pPr>
              <a:defRPr/>
            </a:pPr>
            <a:endParaRPr lang="en-US" altLang="ko-KR"/>
          </a:p>
        </p:txBody>
      </p:sp>
      <p:sp>
        <p:nvSpPr>
          <p:cNvPr id="7175" name="Rectangle 7"/>
          <p:cNvSpPr>
            <a:spLocks noGrp="1" noChangeArrowheads="1"/>
          </p:cNvSpPr>
          <p:nvPr>
            <p:ph type="sldNum" sz="quarter" idx="5"/>
          </p:nvPr>
        </p:nvSpPr>
        <p:spPr bwMode="auto">
          <a:xfrm>
            <a:off x="3856038"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굴림" pitchFamily="50" charset="-127"/>
                <a:ea typeface="굴림" pitchFamily="50" charset="-127"/>
              </a:defRPr>
            </a:lvl1pPr>
          </a:lstStyle>
          <a:p>
            <a:pPr>
              <a:defRPr/>
            </a:pPr>
            <a:fld id="{231BED89-E282-478D-8175-D37BEEC95A78}" type="slidenum">
              <a:rPr lang="en-US" altLang="ko-KR"/>
              <a:pPr>
                <a:defRPr/>
              </a:pPr>
              <a:t>‹#›</a:t>
            </a:fld>
            <a:endParaRPr lang="en-US" altLang="ko-KR"/>
          </a:p>
        </p:txBody>
      </p:sp>
    </p:spTree>
    <p:extLst>
      <p:ext uri="{BB962C8B-B14F-4D97-AF65-F5344CB8AC3E}">
        <p14:creationId xmlns:p14="http://schemas.microsoft.com/office/powerpoint/2010/main" val="4245015795"/>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1pPr>
    <a:lvl2pPr marL="4572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2pPr>
    <a:lvl3pPr marL="9144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3pPr>
    <a:lvl4pPr marL="13716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4pPr>
    <a:lvl5pPr marL="18288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r>
              <a:rPr lang="en-US" altLang="ko-KR" dirty="0" smtClean="0">
                <a:latin typeface="굴림" charset="-127"/>
                <a:ea typeface="굴림" charset="-127"/>
              </a:rPr>
              <a:t>I</a:t>
            </a:r>
            <a:r>
              <a:rPr lang="en-US" altLang="ko-KR" baseline="0" dirty="0" smtClean="0">
                <a:latin typeface="굴림" charset="-127"/>
                <a:ea typeface="굴림" charset="-127"/>
              </a:rPr>
              <a:t> will present the status of LHFW research at KAERI.</a:t>
            </a:r>
            <a:endParaRPr lang="en-US" altLang="ko-KR" dirty="0" smtClean="0">
              <a:latin typeface="굴림" charset="-127"/>
              <a:ea typeface="굴림" charset="-127"/>
            </a:endParaRPr>
          </a:p>
        </p:txBody>
      </p:sp>
    </p:spTree>
    <p:extLst>
      <p:ext uri="{BB962C8B-B14F-4D97-AF65-F5344CB8AC3E}">
        <p14:creationId xmlns:p14="http://schemas.microsoft.com/office/powerpoint/2010/main" val="2830785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r>
              <a:rPr lang="en-US" altLang="ko-KR" dirty="0" smtClean="0">
                <a:latin typeface="굴림" charset="-127"/>
                <a:ea typeface="굴림" charset="-127"/>
              </a:rPr>
              <a:t>Then let’s compare the LHFW launching</a:t>
            </a:r>
            <a:r>
              <a:rPr lang="en-US" altLang="ko-KR" baseline="0" dirty="0" smtClean="0">
                <a:latin typeface="굴림" charset="-127"/>
                <a:ea typeface="굴림" charset="-127"/>
              </a:rPr>
              <a:t> with LHSW launching cases. As shown in this figure, LHFW can propagated into more central region. In addition, the current drive is comparable to LHSW.</a:t>
            </a:r>
            <a:endParaRPr lang="en-US" altLang="ko-KR" dirty="0" smtClean="0">
              <a:latin typeface="굴림" charset="-127"/>
              <a:ea typeface="굴림" charset="-127"/>
            </a:endParaRPr>
          </a:p>
        </p:txBody>
      </p:sp>
    </p:spTree>
    <p:extLst>
      <p:ext uri="{BB962C8B-B14F-4D97-AF65-F5344CB8AC3E}">
        <p14:creationId xmlns:p14="http://schemas.microsoft.com/office/powerpoint/2010/main" val="1344132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r>
              <a:rPr lang="en-US" altLang="ko-KR" dirty="0" smtClean="0">
                <a:latin typeface="굴림" charset="-127"/>
                <a:ea typeface="굴림" charset="-127"/>
              </a:rPr>
              <a:t>As I</a:t>
            </a:r>
            <a:r>
              <a:rPr lang="en-US" altLang="ko-KR" baseline="0" dirty="0" smtClean="0">
                <a:latin typeface="굴림" charset="-127"/>
                <a:ea typeface="굴림" charset="-127"/>
              </a:rPr>
              <a:t> explained before, the launching density of LHFW is very large compared to that of fast waves in other frequency range and even larger than that of LHSW. It means that it could be very difficult to couple the input power to LHFW. So, we need to estimate the coupling efficiency of LHFW. In lower density than about 3x10</a:t>
            </a:r>
            <a:r>
              <a:rPr lang="en-US" altLang="ko-KR" baseline="30000" dirty="0" smtClean="0">
                <a:latin typeface="굴림" charset="-127"/>
                <a:ea typeface="굴림" charset="-127"/>
              </a:rPr>
              <a:t>17</a:t>
            </a:r>
            <a:r>
              <a:rPr lang="en-US" altLang="ko-KR" baseline="0" dirty="0" smtClean="0">
                <a:latin typeface="굴림" charset="-127"/>
                <a:ea typeface="굴림" charset="-127"/>
              </a:rPr>
              <a:t>#/m3 which is close to FW launching density, the coupling of LHSW is superior to LHFW. And even for </a:t>
            </a:r>
            <a:r>
              <a:rPr lang="en-US" altLang="ko-KR" baseline="0" dirty="0" err="1" smtClean="0">
                <a:latin typeface="굴림" charset="-127"/>
                <a:ea typeface="굴림" charset="-127"/>
              </a:rPr>
              <a:t>Ey</a:t>
            </a:r>
            <a:r>
              <a:rPr lang="en-US" altLang="ko-KR" baseline="0" dirty="0" smtClean="0">
                <a:latin typeface="굴림" charset="-127"/>
                <a:ea typeface="굴림" charset="-127"/>
              </a:rPr>
              <a:t> </a:t>
            </a:r>
            <a:r>
              <a:rPr lang="en-US" altLang="ko-KR" baseline="0" dirty="0" err="1" smtClean="0">
                <a:latin typeface="굴림" charset="-127"/>
                <a:ea typeface="굴림" charset="-127"/>
              </a:rPr>
              <a:t>exciaton</a:t>
            </a:r>
            <a:r>
              <a:rPr lang="en-US" altLang="ko-KR" baseline="0" dirty="0" smtClean="0">
                <a:latin typeface="굴림" charset="-127"/>
                <a:ea typeface="굴림" charset="-127"/>
              </a:rPr>
              <a:t>, all power is coupled to LHSW. However, the density is greater than the launching density, it is reversed. The coupling efficiency of LHFW is almost 10 times greater than that of LHSW. Interesting thing is that in both cases, a part of the input power is coupled to other branches. And the density gradient increases, the ratio increases. It is because that it is impossible to separate two wave branch in high density gradient region. The most power coupling theory is based on WKB approximation, but the approximation breaks in high density gradient region. </a:t>
            </a:r>
            <a:endParaRPr lang="en-US" altLang="ko-KR" dirty="0" smtClean="0">
              <a:latin typeface="굴림" charset="-127"/>
              <a:ea typeface="굴림" charset="-127"/>
            </a:endParaRPr>
          </a:p>
        </p:txBody>
      </p:sp>
    </p:spTree>
    <p:extLst>
      <p:ext uri="{BB962C8B-B14F-4D97-AF65-F5344CB8AC3E}">
        <p14:creationId xmlns:p14="http://schemas.microsoft.com/office/powerpoint/2010/main" val="3505537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r>
              <a:rPr lang="en-US" altLang="ko-KR" dirty="0" smtClean="0">
                <a:latin typeface="굴림" charset="-127"/>
                <a:ea typeface="굴림" charset="-127"/>
              </a:rPr>
              <a:t>As I</a:t>
            </a:r>
            <a:r>
              <a:rPr lang="en-US" altLang="ko-KR" baseline="0" dirty="0" smtClean="0">
                <a:latin typeface="굴림" charset="-127"/>
                <a:ea typeface="굴림" charset="-127"/>
              </a:rPr>
              <a:t> explained before, the launching density of LHFW is very large compared to that of fast waves in other frequency range and even larger than that of LHSW. It means that it could be very difficult to couple the input power to LHFW. So, we need to estimate the coupling efficiency of LHFW. In lower density than about 3x10</a:t>
            </a:r>
            <a:r>
              <a:rPr lang="en-US" altLang="ko-KR" baseline="30000" dirty="0" smtClean="0">
                <a:latin typeface="굴림" charset="-127"/>
                <a:ea typeface="굴림" charset="-127"/>
              </a:rPr>
              <a:t>17</a:t>
            </a:r>
            <a:r>
              <a:rPr lang="en-US" altLang="ko-KR" baseline="0" dirty="0" smtClean="0">
                <a:latin typeface="굴림" charset="-127"/>
                <a:ea typeface="굴림" charset="-127"/>
              </a:rPr>
              <a:t>#/m3 which is close to FW launching density, the coupling of LHSW is superior to LHFW. And even for </a:t>
            </a:r>
            <a:r>
              <a:rPr lang="en-US" altLang="ko-KR" baseline="0" dirty="0" err="1" smtClean="0">
                <a:latin typeface="굴림" charset="-127"/>
                <a:ea typeface="굴림" charset="-127"/>
              </a:rPr>
              <a:t>Ey</a:t>
            </a:r>
            <a:r>
              <a:rPr lang="en-US" altLang="ko-KR" baseline="0" dirty="0" smtClean="0">
                <a:latin typeface="굴림" charset="-127"/>
                <a:ea typeface="굴림" charset="-127"/>
              </a:rPr>
              <a:t> </a:t>
            </a:r>
            <a:r>
              <a:rPr lang="en-US" altLang="ko-KR" baseline="0" dirty="0" err="1" smtClean="0">
                <a:latin typeface="굴림" charset="-127"/>
                <a:ea typeface="굴림" charset="-127"/>
              </a:rPr>
              <a:t>exciaton</a:t>
            </a:r>
            <a:r>
              <a:rPr lang="en-US" altLang="ko-KR" baseline="0" dirty="0" smtClean="0">
                <a:latin typeface="굴림" charset="-127"/>
                <a:ea typeface="굴림" charset="-127"/>
              </a:rPr>
              <a:t>, all power is coupled to LHSW. However, the density is greater than the launching density, it is reversed. The coupling efficiency of LHFW is almost 10 times greater than that of LHSW. Interesting thing is that in both cases, a part of the input power is coupled to other branches. And the density gradient increases, the ratio increases. It is because that it is impossible to separate two wave branch in high density gradient region. The most power coupling theory is based on WKB approximation, but the approximation breaks in high density gradient region. </a:t>
            </a:r>
            <a:endParaRPr lang="en-US" altLang="ko-KR" dirty="0" smtClean="0">
              <a:latin typeface="굴림" charset="-127"/>
              <a:ea typeface="굴림" charset="-127"/>
            </a:endParaRPr>
          </a:p>
        </p:txBody>
      </p:sp>
    </p:spTree>
    <p:extLst>
      <p:ext uri="{BB962C8B-B14F-4D97-AF65-F5344CB8AC3E}">
        <p14:creationId xmlns:p14="http://schemas.microsoft.com/office/powerpoint/2010/main" val="143282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endParaRPr lang="en-US" altLang="ko-KR" dirty="0" smtClean="0">
              <a:latin typeface="굴림" charset="-127"/>
              <a:ea typeface="굴림" charset="-127"/>
            </a:endParaRPr>
          </a:p>
        </p:txBody>
      </p:sp>
    </p:spTree>
    <p:extLst>
      <p:ext uri="{BB962C8B-B14F-4D97-AF65-F5344CB8AC3E}">
        <p14:creationId xmlns:p14="http://schemas.microsoft.com/office/powerpoint/2010/main" val="256714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endParaRPr lang="en-US" altLang="ko-KR" dirty="0" smtClean="0">
              <a:latin typeface="굴림" charset="-127"/>
              <a:ea typeface="굴림" charset="-127"/>
            </a:endParaRPr>
          </a:p>
        </p:txBody>
      </p:sp>
    </p:spTree>
    <p:extLst>
      <p:ext uri="{BB962C8B-B14F-4D97-AF65-F5344CB8AC3E}">
        <p14:creationId xmlns:p14="http://schemas.microsoft.com/office/powerpoint/2010/main" val="4276381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ltLang="ko-KR" dirty="0" smtClean="0">
              <a:latin typeface="굴림" charset="-127"/>
              <a:ea typeface="굴림" charset="-127"/>
            </a:endParaRPr>
          </a:p>
        </p:txBody>
      </p:sp>
    </p:spTree>
    <p:extLst>
      <p:ext uri="{BB962C8B-B14F-4D97-AF65-F5344CB8AC3E}">
        <p14:creationId xmlns:p14="http://schemas.microsoft.com/office/powerpoint/2010/main" val="2291707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ltLang="ko-KR" dirty="0" smtClean="0">
              <a:latin typeface="굴림" charset="-127"/>
              <a:ea typeface="굴림" charset="-127"/>
            </a:endParaRPr>
          </a:p>
        </p:txBody>
      </p:sp>
    </p:spTree>
    <p:extLst>
      <p:ext uri="{BB962C8B-B14F-4D97-AF65-F5344CB8AC3E}">
        <p14:creationId xmlns:p14="http://schemas.microsoft.com/office/powerpoint/2010/main" val="3804249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ltLang="ko-KR" dirty="0" smtClean="0">
              <a:latin typeface="굴림" charset="-127"/>
              <a:ea typeface="굴림" charset="-127"/>
            </a:endParaRPr>
          </a:p>
        </p:txBody>
      </p:sp>
    </p:spTree>
    <p:extLst>
      <p:ext uri="{BB962C8B-B14F-4D97-AF65-F5344CB8AC3E}">
        <p14:creationId xmlns:p14="http://schemas.microsoft.com/office/powerpoint/2010/main" val="921651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ltLang="ko-KR" dirty="0" smtClean="0">
              <a:latin typeface="굴림" charset="-127"/>
              <a:ea typeface="굴림" charset="-127"/>
            </a:endParaRPr>
          </a:p>
        </p:txBody>
      </p:sp>
    </p:spTree>
    <p:extLst>
      <p:ext uri="{BB962C8B-B14F-4D97-AF65-F5344CB8AC3E}">
        <p14:creationId xmlns:p14="http://schemas.microsoft.com/office/powerpoint/2010/main" val="3655199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ltLang="ko-KR" dirty="0" smtClean="0">
              <a:latin typeface="굴림" charset="-127"/>
              <a:ea typeface="굴림" charset="-127"/>
            </a:endParaRPr>
          </a:p>
        </p:txBody>
      </p:sp>
    </p:spTree>
    <p:extLst>
      <p:ext uri="{BB962C8B-B14F-4D97-AF65-F5344CB8AC3E}">
        <p14:creationId xmlns:p14="http://schemas.microsoft.com/office/powerpoint/2010/main" val="2927437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r>
              <a:rPr lang="en-US" altLang="ko-KR" dirty="0" smtClean="0">
                <a:latin typeface="굴림" charset="-127"/>
                <a:ea typeface="굴림" charset="-127"/>
              </a:rPr>
              <a:t>Then, let’s move on LHFW.</a:t>
            </a:r>
            <a:r>
              <a:rPr lang="en-US" altLang="ko-KR" baseline="0" dirty="0" smtClean="0">
                <a:latin typeface="굴림" charset="-127"/>
                <a:ea typeface="굴림" charset="-127"/>
              </a:rPr>
              <a:t> </a:t>
            </a:r>
            <a:endParaRPr lang="en-US" altLang="ko-KR" dirty="0" smtClean="0">
              <a:latin typeface="굴림" charset="-127"/>
              <a:ea typeface="굴림" charset="-127"/>
            </a:endParaRPr>
          </a:p>
        </p:txBody>
      </p:sp>
    </p:spTree>
    <p:extLst>
      <p:ext uri="{BB962C8B-B14F-4D97-AF65-F5344CB8AC3E}">
        <p14:creationId xmlns:p14="http://schemas.microsoft.com/office/powerpoint/2010/main" val="793467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r>
              <a:rPr lang="en-US" altLang="ko-KR" dirty="0" smtClean="0">
                <a:latin typeface="굴림" charset="-127"/>
                <a:ea typeface="굴림" charset="-127"/>
              </a:rPr>
              <a:t>Then, let’s move on LHFW.</a:t>
            </a:r>
            <a:r>
              <a:rPr lang="en-US" altLang="ko-KR" baseline="0" dirty="0" smtClean="0">
                <a:latin typeface="굴림" charset="-127"/>
                <a:ea typeface="굴림" charset="-127"/>
              </a:rPr>
              <a:t> </a:t>
            </a:r>
            <a:endParaRPr lang="en-US" altLang="ko-KR" dirty="0" smtClean="0">
              <a:latin typeface="굴림" charset="-127"/>
              <a:ea typeface="굴림" charset="-127"/>
            </a:endParaRPr>
          </a:p>
        </p:txBody>
      </p:sp>
    </p:spTree>
    <p:extLst>
      <p:ext uri="{BB962C8B-B14F-4D97-AF65-F5344CB8AC3E}">
        <p14:creationId xmlns:p14="http://schemas.microsoft.com/office/powerpoint/2010/main" val="184517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r>
              <a:rPr lang="en-US" altLang="ko-KR" dirty="0" smtClean="0">
                <a:latin typeface="굴림" charset="-127"/>
                <a:ea typeface="굴림" charset="-127"/>
              </a:rPr>
              <a:t>Then, let’s move on LHFW.</a:t>
            </a:r>
            <a:r>
              <a:rPr lang="en-US" altLang="ko-KR" baseline="0" dirty="0" smtClean="0">
                <a:latin typeface="굴림" charset="-127"/>
                <a:ea typeface="굴림" charset="-127"/>
              </a:rPr>
              <a:t> </a:t>
            </a:r>
            <a:endParaRPr lang="en-US" altLang="ko-KR" dirty="0" smtClean="0">
              <a:latin typeface="굴림" charset="-127"/>
              <a:ea typeface="굴림" charset="-127"/>
            </a:endParaRPr>
          </a:p>
        </p:txBody>
      </p:sp>
    </p:spTree>
    <p:extLst>
      <p:ext uri="{BB962C8B-B14F-4D97-AF65-F5344CB8AC3E}">
        <p14:creationId xmlns:p14="http://schemas.microsoft.com/office/powerpoint/2010/main" val="1457862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r>
              <a:rPr lang="en-US" altLang="ko-KR" dirty="0" smtClean="0">
                <a:latin typeface="굴림" charset="-127"/>
                <a:ea typeface="굴림" charset="-127"/>
              </a:rPr>
              <a:t>Then, let’s move on LHFW.</a:t>
            </a:r>
            <a:r>
              <a:rPr lang="en-US" altLang="ko-KR" baseline="0" dirty="0" smtClean="0">
                <a:latin typeface="굴림" charset="-127"/>
                <a:ea typeface="굴림" charset="-127"/>
              </a:rPr>
              <a:t> </a:t>
            </a:r>
            <a:endParaRPr lang="en-US" altLang="ko-KR" dirty="0" smtClean="0">
              <a:latin typeface="굴림" charset="-127"/>
              <a:ea typeface="굴림" charset="-127"/>
            </a:endParaRPr>
          </a:p>
        </p:txBody>
      </p:sp>
    </p:spTree>
    <p:extLst>
      <p:ext uri="{BB962C8B-B14F-4D97-AF65-F5344CB8AC3E}">
        <p14:creationId xmlns:p14="http://schemas.microsoft.com/office/powerpoint/2010/main" val="2297651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r>
              <a:rPr lang="en-US" altLang="ko-KR" dirty="0" smtClean="0">
                <a:latin typeface="굴림" charset="-127"/>
                <a:ea typeface="굴림" charset="-127"/>
              </a:rPr>
              <a:t>Then, let’s move on LHFW.</a:t>
            </a:r>
            <a:r>
              <a:rPr lang="en-US" altLang="ko-KR" baseline="0" dirty="0" smtClean="0">
                <a:latin typeface="굴림" charset="-127"/>
                <a:ea typeface="굴림" charset="-127"/>
              </a:rPr>
              <a:t> </a:t>
            </a:r>
            <a:endParaRPr lang="en-US" altLang="ko-KR" dirty="0" smtClean="0">
              <a:latin typeface="굴림" charset="-127"/>
              <a:ea typeface="굴림" charset="-127"/>
            </a:endParaRPr>
          </a:p>
        </p:txBody>
      </p:sp>
    </p:spTree>
    <p:extLst>
      <p:ext uri="{BB962C8B-B14F-4D97-AF65-F5344CB8AC3E}">
        <p14:creationId xmlns:p14="http://schemas.microsoft.com/office/powerpoint/2010/main" val="3250755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r>
              <a:rPr lang="en-US" altLang="ko-KR" dirty="0" smtClean="0">
                <a:latin typeface="굴림" charset="-127"/>
                <a:ea typeface="굴림" charset="-127"/>
              </a:rPr>
              <a:t>Then, let’s move on LHFW.</a:t>
            </a:r>
            <a:r>
              <a:rPr lang="en-US" altLang="ko-KR" baseline="0" dirty="0" smtClean="0">
                <a:latin typeface="굴림" charset="-127"/>
                <a:ea typeface="굴림" charset="-127"/>
              </a:rPr>
              <a:t> </a:t>
            </a:r>
            <a:endParaRPr lang="en-US" altLang="ko-KR" dirty="0" smtClean="0">
              <a:latin typeface="굴림" charset="-127"/>
              <a:ea typeface="굴림" charset="-127"/>
            </a:endParaRPr>
          </a:p>
        </p:txBody>
      </p:sp>
    </p:spTree>
    <p:extLst>
      <p:ext uri="{BB962C8B-B14F-4D97-AF65-F5344CB8AC3E}">
        <p14:creationId xmlns:p14="http://schemas.microsoft.com/office/powerpoint/2010/main" val="73759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r>
              <a:rPr lang="en-US" altLang="ko-KR" dirty="0" smtClean="0">
                <a:latin typeface="굴림" charset="-127"/>
                <a:ea typeface="굴림" charset="-127"/>
              </a:rPr>
              <a:t>Then, let’s move on LHFW.</a:t>
            </a:r>
            <a:r>
              <a:rPr lang="en-US" altLang="ko-KR" baseline="0" dirty="0" smtClean="0">
                <a:latin typeface="굴림" charset="-127"/>
                <a:ea typeface="굴림" charset="-127"/>
              </a:rPr>
              <a:t> </a:t>
            </a:r>
            <a:endParaRPr lang="en-US" altLang="ko-KR" dirty="0" smtClean="0">
              <a:latin typeface="굴림" charset="-127"/>
              <a:ea typeface="굴림" charset="-127"/>
            </a:endParaRPr>
          </a:p>
        </p:txBody>
      </p:sp>
    </p:spTree>
    <p:extLst>
      <p:ext uri="{BB962C8B-B14F-4D97-AF65-F5344CB8AC3E}">
        <p14:creationId xmlns:p14="http://schemas.microsoft.com/office/powerpoint/2010/main" val="1395494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r>
              <a:rPr lang="en-US" altLang="ko-KR" dirty="0" smtClean="0">
                <a:latin typeface="굴림" charset="-127"/>
                <a:ea typeface="굴림" charset="-127"/>
              </a:rPr>
              <a:t>The dispersion</a:t>
            </a:r>
            <a:r>
              <a:rPr lang="en-US" altLang="ko-KR" baseline="0" dirty="0" smtClean="0">
                <a:latin typeface="굴림" charset="-127"/>
                <a:ea typeface="굴림" charset="-127"/>
              </a:rPr>
              <a:t> relation in lower hybrid resonance frequency range can be expressed like this. The left is the real perpendicular refractive index which represent the propagation. And the right is the imaginary part which represent damping or absorption. There are two wave branches, Slow and fast waves. And the slow wave has large wave number as wave approaches the resonance S=0. On the contrary, fast wave has small wave number compared to slow wave. For the damping, once the Landau damping condition is satisfied, the slow wave can be efficiently absorbed. In contrast, fast wave depends on the plasma density.</a:t>
            </a:r>
          </a:p>
          <a:p>
            <a:r>
              <a:rPr lang="en-US" altLang="ko-KR" baseline="0" dirty="0" smtClean="0">
                <a:latin typeface="굴림" charset="-127"/>
                <a:ea typeface="굴림" charset="-127"/>
              </a:rPr>
              <a:t>If the plasma density is low, as in the edge region of plasmas, the denominator becomes very large so that the damping becomes very low. But, if the density is as high as it becomes order of one, fast wave can efficiently absorbed as well as slow wave.</a:t>
            </a:r>
          </a:p>
          <a:p>
            <a:r>
              <a:rPr lang="en-US" altLang="ko-KR" baseline="0" dirty="0" smtClean="0">
                <a:latin typeface="굴림" charset="-127"/>
                <a:ea typeface="굴림" charset="-127"/>
              </a:rPr>
              <a:t>Unfortunately, the LHFW has two limiting conditions, launching and accessibility condition. The launching density of LHFW is proportional to the driving frequency. It is several to several tens times of that of HHFW or ICRF, so the launching density is actually very large compared to that of the fast waves in ICRF or HHFW. It makes the LHFW to start to propagate into plasmas compared to fasts waves in other frequency range. The confluence density, It is more generalized accessibility condition of </a:t>
            </a:r>
            <a:r>
              <a:rPr lang="en-US" altLang="ko-KR" baseline="0" dirty="0" err="1" smtClean="0">
                <a:latin typeface="굴림" charset="-127"/>
                <a:ea typeface="굴림" charset="-127"/>
              </a:rPr>
              <a:t>Stix-Golant</a:t>
            </a:r>
            <a:r>
              <a:rPr lang="en-US" altLang="ko-KR" baseline="0" dirty="0" smtClean="0">
                <a:latin typeface="굴림" charset="-127"/>
                <a:ea typeface="굴림" charset="-127"/>
              </a:rPr>
              <a:t>. The LHWs should avoid the density as they propagates into the plasmas. Otherwise, the fast and slow wave mode converted each other at the confluence density. The two limiting conditions make a density window interior of plasmas in 1D configuration.</a:t>
            </a:r>
            <a:endParaRPr lang="en-US" altLang="ko-KR" dirty="0" smtClean="0">
              <a:latin typeface="굴림" charset="-127"/>
              <a:ea typeface="굴림" charset="-127"/>
            </a:endParaRPr>
          </a:p>
        </p:txBody>
      </p:sp>
    </p:spTree>
    <p:extLst>
      <p:ext uri="{BB962C8B-B14F-4D97-AF65-F5344CB8AC3E}">
        <p14:creationId xmlns:p14="http://schemas.microsoft.com/office/powerpoint/2010/main" val="942486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r>
              <a:rPr lang="en-US" altLang="ko-KR" dirty="0" smtClean="0">
                <a:latin typeface="굴림" charset="-127"/>
                <a:ea typeface="굴림" charset="-127"/>
              </a:rPr>
              <a:t>The dispersion</a:t>
            </a:r>
            <a:r>
              <a:rPr lang="en-US" altLang="ko-KR" baseline="0" dirty="0" smtClean="0">
                <a:latin typeface="굴림" charset="-127"/>
                <a:ea typeface="굴림" charset="-127"/>
              </a:rPr>
              <a:t> relation in lower hybrid resonance frequency range can be expressed like this. The left is the real perpendicular refractive index which represent the propagation. And the right is the imaginary part which represent damping or absorption. There are two wave branches, Slow and fast waves. And the slow wave has large wave number as wave approaches the resonance S=0. On the contrary, fast wave has small wave number compared to slow wave. For the damping, once the Landau damping condition is satisfied, the slow wave can be efficiently absorbed. In contrast, fast wave depends on the plasma density.</a:t>
            </a:r>
          </a:p>
          <a:p>
            <a:r>
              <a:rPr lang="en-US" altLang="ko-KR" baseline="0" dirty="0" smtClean="0">
                <a:latin typeface="굴림" charset="-127"/>
                <a:ea typeface="굴림" charset="-127"/>
              </a:rPr>
              <a:t>If the plasma density is low, as in the edge region of plasmas, the denominator becomes very large so that the damping becomes very low. But, if the density is as high as it becomes order of one, fast wave can efficiently absorbed as well as slow wave.</a:t>
            </a:r>
          </a:p>
          <a:p>
            <a:r>
              <a:rPr lang="en-US" altLang="ko-KR" baseline="0" dirty="0" smtClean="0">
                <a:latin typeface="굴림" charset="-127"/>
                <a:ea typeface="굴림" charset="-127"/>
              </a:rPr>
              <a:t>Unfortunately, the LHFW has two limiting conditions, launching and accessibility condition. The launching density of LHFW is proportional to the driving frequency. It is several to several tens times of that of HHFW or ICRF, so the launching density is actually very large compared to that of the fast waves in ICRF or HHFW. It makes the LHFW to start to propagate into plasmas compared to fasts waves in other frequency range. The confluence density, It is more generalized accessibility condition of </a:t>
            </a:r>
            <a:r>
              <a:rPr lang="en-US" altLang="ko-KR" baseline="0" dirty="0" err="1" smtClean="0">
                <a:latin typeface="굴림" charset="-127"/>
                <a:ea typeface="굴림" charset="-127"/>
              </a:rPr>
              <a:t>Stix-Golant</a:t>
            </a:r>
            <a:r>
              <a:rPr lang="en-US" altLang="ko-KR" baseline="0" dirty="0" smtClean="0">
                <a:latin typeface="굴림" charset="-127"/>
                <a:ea typeface="굴림" charset="-127"/>
              </a:rPr>
              <a:t>. The LHWs should avoid the density as they propagates into the plasmas. Otherwise, the fast and slow wave mode converted each other at the confluence density. The two limiting conditions make a density window interior of plasmas in 1D configuration.</a:t>
            </a:r>
            <a:endParaRPr lang="en-US" altLang="ko-KR" dirty="0" smtClean="0">
              <a:latin typeface="굴림" charset="-127"/>
              <a:ea typeface="굴림" charset="-127"/>
            </a:endParaRPr>
          </a:p>
        </p:txBody>
      </p:sp>
    </p:spTree>
    <p:extLst>
      <p:ext uri="{BB962C8B-B14F-4D97-AF65-F5344CB8AC3E}">
        <p14:creationId xmlns:p14="http://schemas.microsoft.com/office/powerpoint/2010/main" val="2938396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r>
              <a:rPr lang="en-US" altLang="ko-KR" dirty="0" smtClean="0">
                <a:latin typeface="굴림" charset="-127"/>
                <a:ea typeface="굴림" charset="-127"/>
              </a:rPr>
              <a:t>Then, let’s move on LHFW.</a:t>
            </a:r>
            <a:r>
              <a:rPr lang="en-US" altLang="ko-KR" baseline="0" dirty="0" smtClean="0">
                <a:latin typeface="굴림" charset="-127"/>
                <a:ea typeface="굴림" charset="-127"/>
              </a:rPr>
              <a:t> </a:t>
            </a:r>
            <a:endParaRPr lang="en-US" altLang="ko-KR" dirty="0" smtClean="0">
              <a:latin typeface="굴림" charset="-127"/>
              <a:ea typeface="굴림" charset="-127"/>
            </a:endParaRPr>
          </a:p>
        </p:txBody>
      </p:sp>
    </p:spTree>
    <p:extLst>
      <p:ext uri="{BB962C8B-B14F-4D97-AF65-F5344CB8AC3E}">
        <p14:creationId xmlns:p14="http://schemas.microsoft.com/office/powerpoint/2010/main" val="1178770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r>
              <a:rPr lang="en-US" altLang="ko-KR" dirty="0" smtClean="0">
                <a:latin typeface="굴림" charset="-127"/>
                <a:ea typeface="굴림" charset="-127"/>
              </a:rPr>
              <a:t>Then, let’s move on LHFW.</a:t>
            </a:r>
            <a:r>
              <a:rPr lang="en-US" altLang="ko-KR" baseline="0" dirty="0" smtClean="0">
                <a:latin typeface="굴림" charset="-127"/>
                <a:ea typeface="굴림" charset="-127"/>
              </a:rPr>
              <a:t> </a:t>
            </a:r>
            <a:endParaRPr lang="en-US" altLang="ko-KR" dirty="0" smtClean="0">
              <a:latin typeface="굴림" charset="-127"/>
              <a:ea typeface="굴림" charset="-127"/>
            </a:endParaRPr>
          </a:p>
        </p:txBody>
      </p:sp>
    </p:spTree>
    <p:extLst>
      <p:ext uri="{BB962C8B-B14F-4D97-AF65-F5344CB8AC3E}">
        <p14:creationId xmlns:p14="http://schemas.microsoft.com/office/powerpoint/2010/main" val="3910216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98FAB493-1592-4010-BC5D-B295361D21C3}" type="slidenum">
              <a:rPr lang="en-US" altLang="ko-KR"/>
              <a:pPr>
                <a:defRP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B9A0FF6C-4254-45FE-B7C7-C660B7E83081}" type="slidenum">
              <a:rPr lang="en-US" altLang="ko-KR"/>
              <a:pPr>
                <a:defRP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1F52B417-88E4-42DB-95C4-06981668DD2F}" type="slidenum">
              <a:rPr lang="en-US" altLang="ko-KR"/>
              <a:pPr>
                <a:defRPr/>
              </a:pPr>
              <a:t>‹#›</a:t>
            </a:fld>
            <a:endParaRPr lang="en-US" altLang="ko-K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DC0F405E-9054-45BC-8564-D79D78E4A437}" type="slidenum">
              <a:rPr lang="en-US" altLang="ko-KR"/>
              <a:pPr>
                <a:defRPr/>
              </a:pPr>
              <a:t>‹#›</a:t>
            </a:fld>
            <a:endParaRPr lang="en-US" altLang="ko-K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745162"/>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745162"/>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15F516C0-F913-4EC8-A99B-AF695D55B05D}" type="slidenum">
              <a:rPr lang="en-US" altLang="ko-KR"/>
              <a:pPr>
                <a:defRPr/>
              </a:pPr>
              <a:t>‹#›</a:t>
            </a:fld>
            <a:endParaRPr lang="en-US" altLang="ko-K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639762"/>
          </a:xfrm>
        </p:spPr>
        <p:txBody>
          <a:bodyPr/>
          <a:lstStyle/>
          <a:p>
            <a:r>
              <a:rPr lang="ko-KR" altLang="en-US" smtClean="0"/>
              <a:t>마스터 제목 스타일 편집</a:t>
            </a:r>
            <a:endParaRPr lang="ko-KR" altLang="en-US"/>
          </a:p>
        </p:txBody>
      </p:sp>
      <p:sp>
        <p:nvSpPr>
          <p:cNvPr id="3" name="표 개체 틀 2"/>
          <p:cNvSpPr>
            <a:spLocks noGrp="1"/>
          </p:cNvSpPr>
          <p:nvPr>
            <p:ph type="tbl" idx="1"/>
          </p:nvPr>
        </p:nvSpPr>
        <p:spPr>
          <a:xfrm>
            <a:off x="457200" y="1066800"/>
            <a:ext cx="8229600" cy="4953000"/>
          </a:xfrm>
        </p:spPr>
        <p:txBody>
          <a:bodyPr/>
          <a:lstStyle/>
          <a:p>
            <a:pPr lvl="0"/>
            <a:endParaRPr lang="ko-KR"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6ABED3E6-5729-41DE-9738-2A6FD35D16A6}" type="slidenum">
              <a:rPr lang="en-US" altLang="ko-KR"/>
              <a:pPr>
                <a:defRPr/>
              </a:pPr>
              <a:t>‹#›</a:t>
            </a:fld>
            <a:endParaRPr lang="en-US" altLang="ko-K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제목, 텍스트 및 내용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639762"/>
          </a:xfrm>
        </p:spPr>
        <p:txBody>
          <a:bodyPr/>
          <a:lstStyle/>
          <a:p>
            <a:r>
              <a:rPr lang="ko-KR" altLang="en-US" smtClean="0"/>
              <a:t>마스터 제목 스타일 편집</a:t>
            </a:r>
            <a:endParaRPr lang="ko-KR" altLang="en-US"/>
          </a:p>
        </p:txBody>
      </p:sp>
      <p:sp>
        <p:nvSpPr>
          <p:cNvPr id="3" name="텍스트 개체 틀 2"/>
          <p:cNvSpPr>
            <a:spLocks noGrp="1"/>
          </p:cNvSpPr>
          <p:nvPr>
            <p:ph type="body" sz="half" idx="1"/>
          </p:nvPr>
        </p:nvSpPr>
        <p:spPr>
          <a:xfrm>
            <a:off x="457200" y="1066800"/>
            <a:ext cx="4038600" cy="49530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066800"/>
            <a:ext cx="4038600" cy="24003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648200" y="3619500"/>
            <a:ext cx="4038600" cy="24003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8" name="Rectangle 6"/>
          <p:cNvSpPr>
            <a:spLocks noGrp="1" noChangeArrowheads="1"/>
          </p:cNvSpPr>
          <p:nvPr>
            <p:ph type="sldNum" sz="quarter" idx="12"/>
          </p:nvPr>
        </p:nvSpPr>
        <p:spPr>
          <a:ln/>
        </p:spPr>
        <p:txBody>
          <a:bodyPr/>
          <a:lstStyle>
            <a:lvl1pPr>
              <a:defRPr/>
            </a:lvl1pPr>
          </a:lstStyle>
          <a:p>
            <a:pPr>
              <a:defRPr/>
            </a:pPr>
            <a:fld id="{42CE22A4-3329-428E-ABC7-662C4AA50816}" type="slidenum">
              <a:rPr lang="en-US" altLang="ko-KR"/>
              <a:pPr>
                <a:defRPr/>
              </a:pPr>
              <a:t>‹#›</a:t>
            </a:fld>
            <a:endParaRPr lang="en-US" altLang="ko-K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제목, 내용 및 내용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639762"/>
          </a:xfr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066800"/>
            <a:ext cx="4038600" cy="49530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066800"/>
            <a:ext cx="4038600" cy="24003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4648200" y="3619500"/>
            <a:ext cx="4038600" cy="24003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8" name="Rectangle 6"/>
          <p:cNvSpPr>
            <a:spLocks noGrp="1" noChangeArrowheads="1"/>
          </p:cNvSpPr>
          <p:nvPr>
            <p:ph type="sldNum" sz="quarter" idx="12"/>
          </p:nvPr>
        </p:nvSpPr>
        <p:spPr>
          <a:ln/>
        </p:spPr>
        <p:txBody>
          <a:bodyPr/>
          <a:lstStyle>
            <a:lvl1pPr>
              <a:defRPr/>
            </a:lvl1pPr>
          </a:lstStyle>
          <a:p>
            <a:pPr>
              <a:defRPr/>
            </a:pPr>
            <a:fld id="{96BEE786-27B0-4663-B33F-5E02AAECA6D4}" type="slidenum">
              <a:rPr lang="en-US" altLang="ko-KR"/>
              <a:pPr>
                <a:defRP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pPr>
              <a:defRPr/>
            </a:pPr>
            <a:endParaRPr lang="en-US" altLang="ko-KR"/>
          </a:p>
        </p:txBody>
      </p:sp>
      <p:sp>
        <p:nvSpPr>
          <p:cNvPr id="4" name="바닥글 개체 틀 3"/>
          <p:cNvSpPr>
            <a:spLocks noGrp="1"/>
          </p:cNvSpPr>
          <p:nvPr>
            <p:ph type="ftr" sz="quarter" idx="11"/>
          </p:nvPr>
        </p:nvSpPr>
        <p:spPr/>
        <p:txBody>
          <a:bodyPr/>
          <a:lstStyle/>
          <a:p>
            <a:pPr>
              <a:defRPr/>
            </a:pPr>
            <a:endParaRPr lang="en-US" altLang="ko-KR"/>
          </a:p>
        </p:txBody>
      </p:sp>
      <p:sp>
        <p:nvSpPr>
          <p:cNvPr id="5" name="슬라이드 번호 개체 틀 4"/>
          <p:cNvSpPr>
            <a:spLocks noGrp="1"/>
          </p:cNvSpPr>
          <p:nvPr>
            <p:ph type="sldNum" sz="quarter" idx="12"/>
          </p:nvPr>
        </p:nvSpPr>
        <p:spPr/>
        <p:txBody>
          <a:bodyPr/>
          <a:lstStyle/>
          <a:p>
            <a:pPr>
              <a:defRPr/>
            </a:pPr>
            <a:fld id="{0EAC855B-64CF-460F-988D-99EC21A84F92}" type="slidenum">
              <a:rPr lang="en-US" altLang="ko-KR" smtClean="0"/>
              <a:pPr>
                <a:defRPr/>
              </a:pPr>
              <a:t>‹#›</a:t>
            </a:fld>
            <a:endParaRPr lang="en-US" altLang="ko-K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pPr>
              <a:defRPr/>
            </a:pPr>
            <a:endParaRPr lang="en-US" altLang="ko-KR"/>
          </a:p>
        </p:txBody>
      </p:sp>
      <p:sp>
        <p:nvSpPr>
          <p:cNvPr id="4" name="바닥글 개체 틀 3"/>
          <p:cNvSpPr>
            <a:spLocks noGrp="1"/>
          </p:cNvSpPr>
          <p:nvPr>
            <p:ph type="ftr" sz="quarter" idx="11"/>
          </p:nvPr>
        </p:nvSpPr>
        <p:spPr/>
        <p:txBody>
          <a:bodyPr/>
          <a:lstStyle/>
          <a:p>
            <a:pPr>
              <a:defRPr/>
            </a:pPr>
            <a:endParaRPr lang="en-US" altLang="ko-KR"/>
          </a:p>
        </p:txBody>
      </p:sp>
      <p:sp>
        <p:nvSpPr>
          <p:cNvPr id="5" name="슬라이드 번호 개체 틀 4"/>
          <p:cNvSpPr>
            <a:spLocks noGrp="1"/>
          </p:cNvSpPr>
          <p:nvPr>
            <p:ph type="sldNum" sz="quarter" idx="12"/>
          </p:nvPr>
        </p:nvSpPr>
        <p:spPr/>
        <p:txBody>
          <a:bodyPr/>
          <a:lstStyle/>
          <a:p>
            <a:pPr>
              <a:defRPr/>
            </a:pPr>
            <a:fld id="{0EAC855B-64CF-460F-988D-99EC21A84F92}" type="slidenum">
              <a:rPr lang="en-US" altLang="ko-KR" smtClean="0"/>
              <a:pPr>
                <a:defRP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B1CC3A2F-C789-4A48-AC00-440DD63199C8}" type="slidenum">
              <a:rPr lang="en-US" altLang="ko-KR"/>
              <a:pPr>
                <a:defRP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구역 머리글">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77CF1712-3A26-42E3-86F6-7FB7B24921F2}" type="slidenum">
              <a:rPr lang="en-US" altLang="ko-KR"/>
              <a:pPr>
                <a:defRPr/>
              </a:pPr>
              <a:t>‹#›</a:t>
            </a:fld>
            <a:endParaRPr lang="en-US" altLang="ko-K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0668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0668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1BC4474D-8BE2-4C08-8191-9867F45B2A5B}" type="slidenum">
              <a:rPr lang="en-US" altLang="ko-KR"/>
              <a:pPr>
                <a:defRP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ln/>
        </p:spPr>
        <p:txBody>
          <a:bodyPr/>
          <a:lstStyle>
            <a:lvl1pPr>
              <a:defRPr/>
            </a:lvl1pPr>
          </a:lstStyle>
          <a:p>
            <a:pPr>
              <a:defRPr/>
            </a:pPr>
            <a:fld id="{883E6499-EA74-446B-A049-C7524B597AD1}" type="slidenum">
              <a:rPr lang="en-US" altLang="ko-KR"/>
              <a:pPr>
                <a:defRPr/>
              </a:pPr>
              <a:t>‹#›</a:t>
            </a:fld>
            <a:endParaRPr lang="en-US" altLang="ko-K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B0F4D823-2643-49BD-8183-890A3B226BF7}" type="slidenum">
              <a:rPr lang="en-US" altLang="ko-KR"/>
              <a:pPr>
                <a:defRP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
          <p:cNvSpPr>
            <a:spLocks noGrp="1" noChangeArrowheads="1"/>
          </p:cNvSpPr>
          <p:nvPr>
            <p:ph type="sldNum" sz="quarter" idx="12"/>
          </p:nvPr>
        </p:nvSpPr>
        <p:spPr>
          <a:ln/>
        </p:spPr>
        <p:txBody>
          <a:bodyPr/>
          <a:lstStyle>
            <a:lvl1pPr>
              <a:defRPr/>
            </a:lvl1pPr>
          </a:lstStyle>
          <a:p>
            <a:pPr>
              <a:defRPr/>
            </a:pPr>
            <a:fld id="{5B51F85F-97DF-42AD-BF98-C8ADBB452C2D}" type="slidenum">
              <a:rPr lang="en-US" altLang="ko-KR"/>
              <a:pPr>
                <a:defRP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6448425"/>
            <a:ext cx="9144000" cy="409575"/>
          </a:xfrm>
          <a:prstGeom prst="rect">
            <a:avLst/>
          </a:prstGeom>
          <a:gradFill rotWithShape="1">
            <a:gsLst>
              <a:gs pos="0">
                <a:schemeClr val="bg1"/>
              </a:gs>
              <a:gs pos="50000">
                <a:srgbClr val="333399"/>
              </a:gs>
              <a:gs pos="100000">
                <a:schemeClr val="bg1"/>
              </a:gs>
            </a:gsLst>
            <a:lin ang="0" scaled="1"/>
          </a:gradFill>
          <a:ln w="9525">
            <a:noFill/>
            <a:miter lim="800000"/>
            <a:headEnd/>
            <a:tailEnd/>
          </a:ln>
          <a:effectLst/>
        </p:spPr>
        <p:txBody>
          <a:bodyPr wrap="none" anchor="ctr"/>
          <a:lstStyle/>
          <a:p>
            <a:pPr>
              <a:defRPr/>
            </a:pPr>
            <a:endParaRPr lang="ko-KR" altLang="en-US">
              <a:latin typeface="굴림" pitchFamily="50" charset="-127"/>
              <a:ea typeface="굴림" pitchFamily="50" charset="-127"/>
            </a:endParaRPr>
          </a:p>
        </p:txBody>
      </p:sp>
      <p:sp>
        <p:nvSpPr>
          <p:cNvPr id="1027" name="Rectangle 2"/>
          <p:cNvSpPr>
            <a:spLocks noGrp="1" noChangeArrowheads="1"/>
          </p:cNvSpPr>
          <p:nvPr>
            <p:ph type="title"/>
          </p:nvPr>
        </p:nvSpPr>
        <p:spPr bwMode="auto">
          <a:xfrm>
            <a:off x="457200" y="274638"/>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r>
              <a:rPr lang="en-US" altLang="ko-KR" smtClean="0"/>
              <a:t>gap</a:t>
            </a:r>
          </a:p>
        </p:txBody>
      </p:sp>
      <p:sp>
        <p:nvSpPr>
          <p:cNvPr id="1028" name="Rectangle 3"/>
          <p:cNvSpPr>
            <a:spLocks noGrp="1" noChangeArrowheads="1"/>
          </p:cNvSpPr>
          <p:nvPr>
            <p:ph type="body" idx="1"/>
          </p:nvPr>
        </p:nvSpPr>
        <p:spPr bwMode="auto">
          <a:xfrm>
            <a:off x="457200" y="1066800"/>
            <a:ext cx="8229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r>
              <a:rPr lang="en-US" altLang="ko-KR" smtClean="0"/>
              <a:t>gap</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latin typeface="굴림" pitchFamily="50" charset="-127"/>
                <a:ea typeface="굴림" pitchFamily="50" charset="-127"/>
              </a:defRPr>
            </a:lvl1pPr>
          </a:lstStyle>
          <a:p>
            <a:pPr>
              <a:defRPr/>
            </a:pPr>
            <a:endParaRPr lang="en-US" altLang="ko-K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latin typeface="굴림" pitchFamily="50" charset="-127"/>
                <a:ea typeface="굴림" pitchFamily="50" charset="-127"/>
              </a:defRPr>
            </a:lvl1pPr>
          </a:lstStyle>
          <a:p>
            <a:pPr>
              <a:defRPr/>
            </a:pPr>
            <a:endParaRPr lang="en-US" altLang="ko-KR"/>
          </a:p>
        </p:txBody>
      </p:sp>
      <p:sp>
        <p:nvSpPr>
          <p:cNvPr id="1030" name="Rectangle 6"/>
          <p:cNvSpPr>
            <a:spLocks noGrp="1" noChangeArrowheads="1"/>
          </p:cNvSpPr>
          <p:nvPr>
            <p:ph type="sldNum" sz="quarter" idx="4"/>
          </p:nvPr>
        </p:nvSpPr>
        <p:spPr bwMode="auto">
          <a:xfrm>
            <a:off x="4343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600" b="0">
                <a:latin typeface="Verdana" pitchFamily="34" charset="0"/>
                <a:ea typeface="굴림" pitchFamily="50" charset="-127"/>
              </a:defRPr>
            </a:lvl1pPr>
          </a:lstStyle>
          <a:p>
            <a:pPr>
              <a:defRPr/>
            </a:pPr>
            <a:fld id="{0EAC855B-64CF-460F-988D-99EC21A84F92}" type="slidenum">
              <a:rPr lang="en-US" altLang="ko-KR"/>
              <a:pPr>
                <a:defRPr/>
              </a:pPr>
              <a:t>‹#›</a:t>
            </a:fld>
            <a:endParaRPr lang="en-US" altLang="ko-KR"/>
          </a:p>
        </p:txBody>
      </p:sp>
      <p:sp>
        <p:nvSpPr>
          <p:cNvPr id="1036" name="Rectangle 12"/>
          <p:cNvSpPr>
            <a:spLocks noChangeArrowheads="1"/>
          </p:cNvSpPr>
          <p:nvPr userDrawn="1"/>
        </p:nvSpPr>
        <p:spPr bwMode="auto">
          <a:xfrm>
            <a:off x="0" y="0"/>
            <a:ext cx="9144000" cy="914400"/>
          </a:xfrm>
          <a:prstGeom prst="rect">
            <a:avLst/>
          </a:prstGeom>
          <a:gradFill rotWithShape="1">
            <a:gsLst>
              <a:gs pos="0">
                <a:schemeClr val="accent2"/>
              </a:gs>
              <a:gs pos="50000">
                <a:schemeClr val="bg1"/>
              </a:gs>
              <a:gs pos="100000">
                <a:schemeClr val="accent2"/>
              </a:gs>
            </a:gsLst>
            <a:lin ang="0" scaled="1"/>
          </a:gradFill>
          <a:ln w="9525">
            <a:noFill/>
            <a:miter lim="800000"/>
            <a:headEnd/>
            <a:tailEnd/>
          </a:ln>
          <a:effectLst/>
        </p:spPr>
        <p:txBody>
          <a:bodyPr wrap="none" anchor="ctr"/>
          <a:lstStyle/>
          <a:p>
            <a:pPr>
              <a:defRPr/>
            </a:pPr>
            <a:endParaRPr lang="ko-KR" altLang="en-US">
              <a:latin typeface="굴림" pitchFamily="50" charset="-127"/>
              <a:ea typeface="굴림" pitchFamily="50" charset="-127"/>
            </a:endParaRPr>
          </a:p>
        </p:txBody>
      </p:sp>
      <p:pic>
        <p:nvPicPr>
          <p:cNvPr id="22" name="그림 21" descr="logo.png"/>
          <p:cNvPicPr>
            <a:picLocks noChangeAspect="1"/>
          </p:cNvPicPr>
          <p:nvPr userDrawn="1"/>
        </p:nvPicPr>
        <p:blipFill>
          <a:blip r:embed="rId18" cstate="print"/>
          <a:stretch>
            <a:fillRect/>
          </a:stretch>
        </p:blipFill>
        <p:spPr>
          <a:xfrm>
            <a:off x="6792261" y="6474940"/>
            <a:ext cx="2327025" cy="35834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hf hdr="0" ftr="0" dt="0"/>
  <p:txStyles>
    <p:titleStyle>
      <a:lvl1pPr algn="ctr" rtl="0" eaLnBrk="0" fontAlgn="base" latinLnBrk="1" hangingPunct="0">
        <a:spcBef>
          <a:spcPct val="0"/>
        </a:spcBef>
        <a:spcAft>
          <a:spcPct val="0"/>
        </a:spcAft>
        <a:defRPr kumimoji="1" sz="3200" b="1">
          <a:solidFill>
            <a:schemeClr val="accent2"/>
          </a:solidFill>
          <a:latin typeface="+mj-lt"/>
          <a:ea typeface="+mj-ea"/>
          <a:cs typeface="+mj-cs"/>
        </a:defRPr>
      </a:lvl1pPr>
      <a:lvl2pPr algn="ctr" rtl="0" eaLnBrk="0" fontAlgn="base" latinLnBrk="1" hangingPunct="0">
        <a:spcBef>
          <a:spcPct val="0"/>
        </a:spcBef>
        <a:spcAft>
          <a:spcPct val="0"/>
        </a:spcAft>
        <a:defRPr kumimoji="1" sz="3200" b="1">
          <a:solidFill>
            <a:schemeClr val="accent2"/>
          </a:solidFill>
          <a:latin typeface="맑은 고딕" pitchFamily="50" charset="-127"/>
          <a:ea typeface="맑은 고딕" pitchFamily="50" charset="-127"/>
        </a:defRPr>
      </a:lvl2pPr>
      <a:lvl3pPr algn="ctr" rtl="0" eaLnBrk="0" fontAlgn="base" latinLnBrk="1" hangingPunct="0">
        <a:spcBef>
          <a:spcPct val="0"/>
        </a:spcBef>
        <a:spcAft>
          <a:spcPct val="0"/>
        </a:spcAft>
        <a:defRPr kumimoji="1" sz="3200" b="1">
          <a:solidFill>
            <a:schemeClr val="accent2"/>
          </a:solidFill>
          <a:latin typeface="맑은 고딕" pitchFamily="50" charset="-127"/>
          <a:ea typeface="맑은 고딕" pitchFamily="50" charset="-127"/>
        </a:defRPr>
      </a:lvl3pPr>
      <a:lvl4pPr algn="ctr" rtl="0" eaLnBrk="0" fontAlgn="base" latinLnBrk="1" hangingPunct="0">
        <a:spcBef>
          <a:spcPct val="0"/>
        </a:spcBef>
        <a:spcAft>
          <a:spcPct val="0"/>
        </a:spcAft>
        <a:defRPr kumimoji="1" sz="3200" b="1">
          <a:solidFill>
            <a:schemeClr val="accent2"/>
          </a:solidFill>
          <a:latin typeface="맑은 고딕" pitchFamily="50" charset="-127"/>
          <a:ea typeface="맑은 고딕" pitchFamily="50" charset="-127"/>
        </a:defRPr>
      </a:lvl4pPr>
      <a:lvl5pPr algn="ctr" rtl="0" eaLnBrk="0" fontAlgn="base" latinLnBrk="1" hangingPunct="0">
        <a:spcBef>
          <a:spcPct val="0"/>
        </a:spcBef>
        <a:spcAft>
          <a:spcPct val="0"/>
        </a:spcAft>
        <a:defRPr kumimoji="1" sz="3200" b="1">
          <a:solidFill>
            <a:schemeClr val="accent2"/>
          </a:solidFill>
          <a:latin typeface="맑은 고딕" pitchFamily="50" charset="-127"/>
          <a:ea typeface="맑은 고딕" pitchFamily="50" charset="-127"/>
        </a:defRPr>
      </a:lvl5pPr>
      <a:lvl6pPr marL="457200" algn="ctr" rtl="0" fontAlgn="base" latinLnBrk="1">
        <a:spcBef>
          <a:spcPct val="0"/>
        </a:spcBef>
        <a:spcAft>
          <a:spcPct val="0"/>
        </a:spcAft>
        <a:defRPr kumimoji="1" sz="3200" b="1">
          <a:solidFill>
            <a:schemeClr val="accent2"/>
          </a:solidFill>
          <a:latin typeface="맑은 고딕" pitchFamily="50" charset="-127"/>
          <a:ea typeface="맑은 고딕" pitchFamily="50" charset="-127"/>
        </a:defRPr>
      </a:lvl6pPr>
      <a:lvl7pPr marL="914400" algn="ctr" rtl="0" fontAlgn="base" latinLnBrk="1">
        <a:spcBef>
          <a:spcPct val="0"/>
        </a:spcBef>
        <a:spcAft>
          <a:spcPct val="0"/>
        </a:spcAft>
        <a:defRPr kumimoji="1" sz="3200" b="1">
          <a:solidFill>
            <a:schemeClr val="accent2"/>
          </a:solidFill>
          <a:latin typeface="맑은 고딕" pitchFamily="50" charset="-127"/>
          <a:ea typeface="맑은 고딕" pitchFamily="50" charset="-127"/>
        </a:defRPr>
      </a:lvl7pPr>
      <a:lvl8pPr marL="1371600" algn="ctr" rtl="0" fontAlgn="base" latinLnBrk="1">
        <a:spcBef>
          <a:spcPct val="0"/>
        </a:spcBef>
        <a:spcAft>
          <a:spcPct val="0"/>
        </a:spcAft>
        <a:defRPr kumimoji="1" sz="3200" b="1">
          <a:solidFill>
            <a:schemeClr val="accent2"/>
          </a:solidFill>
          <a:latin typeface="맑은 고딕" pitchFamily="50" charset="-127"/>
          <a:ea typeface="맑은 고딕" pitchFamily="50" charset="-127"/>
        </a:defRPr>
      </a:lvl8pPr>
      <a:lvl9pPr marL="1828800" algn="ctr" rtl="0" fontAlgn="base" latinLnBrk="1">
        <a:spcBef>
          <a:spcPct val="0"/>
        </a:spcBef>
        <a:spcAft>
          <a:spcPct val="0"/>
        </a:spcAft>
        <a:defRPr kumimoji="1" sz="3200" b="1">
          <a:solidFill>
            <a:schemeClr val="accent2"/>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Wingdings" pitchFamily="2" charset="2"/>
        <a:buChar char="q"/>
        <a:defRPr kumimoji="1" sz="3200">
          <a:solidFill>
            <a:srgbClr val="000066"/>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rgbClr val="000066"/>
          </a:solidFill>
          <a:latin typeface="+mn-lt"/>
          <a:ea typeface="+mn-ea"/>
        </a:defRPr>
      </a:lvl2pPr>
      <a:lvl3pPr marL="1143000" indent="-228600" algn="l" rtl="0" eaLnBrk="0" fontAlgn="base" latinLnBrk="1" hangingPunct="0">
        <a:spcBef>
          <a:spcPct val="20000"/>
        </a:spcBef>
        <a:spcAft>
          <a:spcPct val="0"/>
        </a:spcAft>
        <a:buChar char="•"/>
        <a:defRPr kumimoji="1" sz="2400">
          <a:solidFill>
            <a:srgbClr val="000066"/>
          </a:solidFill>
          <a:latin typeface="+mn-lt"/>
          <a:ea typeface="+mn-ea"/>
        </a:defRPr>
      </a:lvl3pPr>
      <a:lvl4pPr marL="1600200" indent="-228600" algn="l" rtl="0" eaLnBrk="0" fontAlgn="base" latinLnBrk="1" hangingPunct="0">
        <a:spcBef>
          <a:spcPct val="20000"/>
        </a:spcBef>
        <a:spcAft>
          <a:spcPct val="0"/>
        </a:spcAft>
        <a:buChar char="–"/>
        <a:defRPr kumimoji="1" sz="2000">
          <a:solidFill>
            <a:srgbClr val="000066"/>
          </a:solidFill>
          <a:latin typeface="+mn-lt"/>
          <a:ea typeface="+mn-ea"/>
        </a:defRPr>
      </a:lvl4pPr>
      <a:lvl5pPr marL="2057400" indent="-228600" algn="l" rtl="0" eaLnBrk="0" fontAlgn="base" latinLnBrk="1" hangingPunct="0">
        <a:spcBef>
          <a:spcPct val="20000"/>
        </a:spcBef>
        <a:spcAft>
          <a:spcPct val="0"/>
        </a:spcAft>
        <a:buChar char="»"/>
        <a:defRPr kumimoji="1" sz="2000">
          <a:solidFill>
            <a:srgbClr val="000066"/>
          </a:solidFill>
          <a:latin typeface="+mn-lt"/>
          <a:ea typeface="+mn-ea"/>
        </a:defRPr>
      </a:lvl5pPr>
      <a:lvl6pPr marL="2514600" indent="-228600" algn="l" rtl="0" fontAlgn="base" latinLnBrk="1">
        <a:spcBef>
          <a:spcPct val="20000"/>
        </a:spcBef>
        <a:spcAft>
          <a:spcPct val="0"/>
        </a:spcAft>
        <a:buChar char="»"/>
        <a:defRPr kumimoji="1" sz="2000">
          <a:solidFill>
            <a:srgbClr val="000066"/>
          </a:solidFill>
          <a:latin typeface="+mn-lt"/>
          <a:ea typeface="+mn-ea"/>
        </a:defRPr>
      </a:lvl6pPr>
      <a:lvl7pPr marL="2971800" indent="-228600" algn="l" rtl="0" fontAlgn="base" latinLnBrk="1">
        <a:spcBef>
          <a:spcPct val="20000"/>
        </a:spcBef>
        <a:spcAft>
          <a:spcPct val="0"/>
        </a:spcAft>
        <a:buChar char="»"/>
        <a:defRPr kumimoji="1" sz="2000">
          <a:solidFill>
            <a:srgbClr val="000066"/>
          </a:solidFill>
          <a:latin typeface="+mn-lt"/>
          <a:ea typeface="+mn-ea"/>
        </a:defRPr>
      </a:lvl7pPr>
      <a:lvl8pPr marL="3429000" indent="-228600" algn="l" rtl="0" fontAlgn="base" latinLnBrk="1">
        <a:spcBef>
          <a:spcPct val="20000"/>
        </a:spcBef>
        <a:spcAft>
          <a:spcPct val="0"/>
        </a:spcAft>
        <a:buChar char="»"/>
        <a:defRPr kumimoji="1" sz="2000">
          <a:solidFill>
            <a:srgbClr val="000066"/>
          </a:solidFill>
          <a:latin typeface="+mn-lt"/>
          <a:ea typeface="+mn-ea"/>
        </a:defRPr>
      </a:lvl8pPr>
      <a:lvl9pPr marL="3886200" indent="-228600" algn="l" rtl="0" fontAlgn="base" latinLnBrk="1">
        <a:spcBef>
          <a:spcPct val="20000"/>
        </a:spcBef>
        <a:spcAft>
          <a:spcPct val="0"/>
        </a:spcAft>
        <a:buChar char="»"/>
        <a:defRPr kumimoji="1" sz="2000">
          <a:solidFill>
            <a:srgbClr val="000066"/>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1.xml"/><Relationship Id="rId7" Type="http://schemas.openxmlformats.org/officeDocument/2006/relationships/image" Target="../media/image19.wmf"/><Relationship Id="rId2" Type="http://schemas.openxmlformats.org/officeDocument/2006/relationships/slideLayout" Target="../slideLayouts/slideLayout9.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8.wmf"/><Relationship Id="rId10" Type="http://schemas.openxmlformats.org/officeDocument/2006/relationships/image" Target="../media/image21.jpeg"/><Relationship Id="rId4" Type="http://schemas.openxmlformats.org/officeDocument/2006/relationships/oleObject" Target="../embeddings/oleObject10.bin"/><Relationship Id="rId9" Type="http://schemas.openxmlformats.org/officeDocument/2006/relationships/image" Target="../media/image20.w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1.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46.wmf"/><Relationship Id="rId5" Type="http://schemas.openxmlformats.org/officeDocument/2006/relationships/oleObject" Target="../embeddings/oleObject14.bin"/><Relationship Id="rId4" Type="http://schemas.openxmlformats.org/officeDocument/2006/relationships/image" Target="../media/image45.wmf"/></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20.xml"/><Relationship Id="rId7" Type="http://schemas.openxmlformats.org/officeDocument/2006/relationships/image" Target="../media/image59.w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16.bin"/><Relationship Id="rId5" Type="http://schemas.openxmlformats.org/officeDocument/2006/relationships/image" Target="../media/image58.wmf"/><Relationship Id="rId4" Type="http://schemas.openxmlformats.org/officeDocument/2006/relationships/oleObject" Target="../embeddings/oleObject15.bin"/><Relationship Id="rId9" Type="http://schemas.openxmlformats.org/officeDocument/2006/relationships/image" Target="../media/image60.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notesSlide" Target="../notesSlides/notesSlide5.xml"/><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7.wmf"/><Relationship Id="rId5" Type="http://schemas.openxmlformats.org/officeDocument/2006/relationships/oleObject" Target="../embeddings/oleObject4.bin"/><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8.xml"/><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10.wmf"/><Relationship Id="rId5" Type="http://schemas.openxmlformats.org/officeDocument/2006/relationships/oleObject" Target="../embeddings/oleObject5.bin"/><Relationship Id="rId10" Type="http://schemas.openxmlformats.org/officeDocument/2006/relationships/image" Target="../media/image12.wmf"/><Relationship Id="rId4" Type="http://schemas.openxmlformats.org/officeDocument/2006/relationships/image" Target="../media/image6.png"/><Relationship Id="rId9"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notesSlide" Target="../notesSlides/notesSlide9.xml"/><Relationship Id="rId7"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13.wmf"/><Relationship Id="rId5" Type="http://schemas.openxmlformats.org/officeDocument/2006/relationships/oleObject" Target="../embeddings/oleObject8.bin"/><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664043"/>
            <a:ext cx="9144000" cy="2310811"/>
          </a:xfrm>
        </p:spPr>
        <p:txBody>
          <a:bodyPr/>
          <a:lstStyle/>
          <a:p>
            <a:pPr eaLnBrk="1" hangingPunct="1"/>
            <a:r>
              <a:rPr lang="en-US" altLang="ko-KR" sz="3600" dirty="0" smtClean="0">
                <a:solidFill>
                  <a:srgbClr val="000066"/>
                </a:solidFill>
              </a:rPr>
              <a:t>Status of the Lower Hybrid Fast Wave</a:t>
            </a:r>
            <a:br>
              <a:rPr lang="en-US" altLang="ko-KR" sz="3600" dirty="0" smtClean="0">
                <a:solidFill>
                  <a:srgbClr val="000066"/>
                </a:solidFill>
              </a:rPr>
            </a:br>
            <a:r>
              <a:rPr lang="en-US" altLang="ko-KR" sz="3600" dirty="0" smtClean="0">
                <a:solidFill>
                  <a:srgbClr val="000066"/>
                </a:solidFill>
              </a:rPr>
              <a:t>Research on VEST</a:t>
            </a:r>
            <a:r>
              <a:rPr lang="en-US" altLang="ko-KR" sz="2800" dirty="0" smtClean="0">
                <a:solidFill>
                  <a:srgbClr val="000066"/>
                </a:solidFill>
              </a:rPr>
              <a:t/>
            </a:r>
            <a:br>
              <a:rPr lang="en-US" altLang="ko-KR" sz="2800" dirty="0" smtClean="0">
                <a:solidFill>
                  <a:srgbClr val="000066"/>
                </a:solidFill>
              </a:rPr>
            </a:br>
            <a:r>
              <a:rPr lang="en-US" altLang="ko-KR" sz="2000" dirty="0" smtClean="0">
                <a:solidFill>
                  <a:srgbClr val="000066"/>
                </a:solidFill>
              </a:rPr>
              <a:t/>
            </a:r>
            <a:br>
              <a:rPr lang="en-US" altLang="ko-KR" sz="2000" dirty="0" smtClean="0">
                <a:solidFill>
                  <a:srgbClr val="000066"/>
                </a:solidFill>
              </a:rPr>
            </a:br>
            <a:r>
              <a:rPr lang="ko-KR" altLang="en-US" sz="2000" dirty="0" smtClean="0">
                <a:solidFill>
                  <a:srgbClr val="000066"/>
                </a:solidFill>
              </a:rPr>
              <a:t> </a:t>
            </a:r>
            <a:r>
              <a:rPr lang="en-US" altLang="ko-KR" sz="2000" dirty="0" smtClean="0">
                <a:solidFill>
                  <a:srgbClr val="000066"/>
                </a:solidFill>
              </a:rPr>
              <a:t>2017 ISTW Workshop @ SNU</a:t>
            </a:r>
            <a:endParaRPr lang="ko-KR" altLang="en-US" sz="2000" dirty="0" smtClean="0">
              <a:solidFill>
                <a:srgbClr val="000066"/>
              </a:solidFill>
            </a:endParaRPr>
          </a:p>
        </p:txBody>
      </p:sp>
      <p:sp>
        <p:nvSpPr>
          <p:cNvPr id="2052" name="직사각형 3"/>
          <p:cNvSpPr>
            <a:spLocks noChangeArrowheads="1"/>
          </p:cNvSpPr>
          <p:nvPr/>
        </p:nvSpPr>
        <p:spPr bwMode="auto">
          <a:xfrm>
            <a:off x="1825625" y="5515929"/>
            <a:ext cx="5456238" cy="369332"/>
          </a:xfrm>
          <a:prstGeom prst="rect">
            <a:avLst/>
          </a:prstGeom>
          <a:noFill/>
          <a:ln w="9525">
            <a:noFill/>
            <a:miter lim="800000"/>
            <a:headEnd/>
            <a:tailEnd/>
          </a:ln>
        </p:spPr>
        <p:txBody>
          <a:bodyPr>
            <a:spAutoFit/>
          </a:bodyPr>
          <a:lstStyle/>
          <a:p>
            <a:pPr algn="ctr" defTabSz="4241800"/>
            <a:r>
              <a:rPr lang="en-US" altLang="ko-KR" dirty="0" smtClean="0">
                <a:solidFill>
                  <a:srgbClr val="000066"/>
                </a:solidFill>
                <a:latin typeface="Arial" charset="0"/>
              </a:rPr>
              <a:t>20</a:t>
            </a:r>
            <a:r>
              <a:rPr lang="en-US" altLang="ko-KR" baseline="30000" dirty="0" smtClean="0">
                <a:solidFill>
                  <a:srgbClr val="000066"/>
                </a:solidFill>
                <a:latin typeface="Arial" charset="0"/>
              </a:rPr>
              <a:t>th</a:t>
            </a:r>
            <a:r>
              <a:rPr lang="en-US" altLang="ko-KR" dirty="0">
                <a:solidFill>
                  <a:srgbClr val="000066"/>
                </a:solidFill>
                <a:latin typeface="Arial" charset="0"/>
              </a:rPr>
              <a:t>. </a:t>
            </a:r>
            <a:r>
              <a:rPr lang="en-US" altLang="ko-KR" dirty="0" smtClean="0">
                <a:solidFill>
                  <a:srgbClr val="000066"/>
                </a:solidFill>
                <a:latin typeface="Arial" charset="0"/>
              </a:rPr>
              <a:t>Sep. 2017</a:t>
            </a:r>
            <a:endParaRPr lang="en-US" altLang="ko-KR" dirty="0">
              <a:solidFill>
                <a:srgbClr val="000066"/>
              </a:solidFill>
              <a:latin typeface="Arial" charset="0"/>
            </a:endParaRPr>
          </a:p>
        </p:txBody>
      </p:sp>
      <p:sp>
        <p:nvSpPr>
          <p:cNvPr id="4" name="직사각형 3"/>
          <p:cNvSpPr>
            <a:spLocks noChangeArrowheads="1"/>
          </p:cNvSpPr>
          <p:nvPr/>
        </p:nvSpPr>
        <p:spPr bwMode="auto">
          <a:xfrm>
            <a:off x="326571" y="4278067"/>
            <a:ext cx="8556172" cy="1118255"/>
          </a:xfrm>
          <a:prstGeom prst="rect">
            <a:avLst/>
          </a:prstGeom>
          <a:noFill/>
          <a:ln w="9525">
            <a:noFill/>
            <a:miter lim="800000"/>
            <a:headEnd/>
            <a:tailEnd/>
          </a:ln>
        </p:spPr>
        <p:txBody>
          <a:bodyPr wrap="square">
            <a:spAutoFit/>
          </a:bodyPr>
          <a:lstStyle/>
          <a:p>
            <a:pPr algn="ctr" eaLnBrk="1" hangingPunct="1">
              <a:lnSpc>
                <a:spcPts val="1600"/>
              </a:lnSpc>
            </a:pPr>
            <a:r>
              <a:rPr lang="en-US" altLang="ko-KR" sz="1400" u="sng" dirty="0" smtClean="0">
                <a:solidFill>
                  <a:srgbClr val="000066"/>
                </a:solidFill>
                <a:latin typeface="+mn-ea"/>
                <a:ea typeface="+mn-ea"/>
                <a:cs typeface="Tahoma" pitchFamily="34" charset="0"/>
              </a:rPr>
              <a:t>S. H. </a:t>
            </a:r>
            <a:r>
              <a:rPr lang="en-US" altLang="ko-KR" sz="1400" u="sng" dirty="0" err="1" smtClean="0">
                <a:solidFill>
                  <a:srgbClr val="000066"/>
                </a:solidFill>
                <a:latin typeface="+mn-ea"/>
                <a:ea typeface="+mn-ea"/>
                <a:cs typeface="Tahoma" pitchFamily="34" charset="0"/>
              </a:rPr>
              <a:t>Kim</a:t>
            </a:r>
            <a:r>
              <a:rPr lang="en-US" altLang="ko-KR" sz="1400" u="sng" baseline="30000" dirty="0" err="1" smtClean="0">
                <a:solidFill>
                  <a:srgbClr val="000066"/>
                </a:solidFill>
                <a:latin typeface="+mn-ea"/>
                <a:ea typeface="+mn-ea"/>
                <a:cs typeface="Tahoma" pitchFamily="34" charset="0"/>
              </a:rPr>
              <a:t>a</a:t>
            </a:r>
            <a:r>
              <a:rPr lang="en-US" altLang="ko-KR" sz="1400" dirty="0" smtClean="0">
                <a:solidFill>
                  <a:srgbClr val="000066"/>
                </a:solidFill>
                <a:latin typeface="+mn-ea"/>
                <a:ea typeface="+mn-ea"/>
                <a:cs typeface="Tahoma" pitchFamily="34" charset="0"/>
              </a:rPr>
              <a:t>, B. K. </a:t>
            </a:r>
            <a:r>
              <a:rPr lang="en-US" altLang="ko-KR" sz="1400" dirty="0" err="1" smtClean="0">
                <a:solidFill>
                  <a:srgbClr val="000066"/>
                </a:solidFill>
                <a:latin typeface="+mn-ea"/>
                <a:ea typeface="+mn-ea"/>
                <a:cs typeface="Tahoma" pitchFamily="34" charset="0"/>
              </a:rPr>
              <a:t>Jung</a:t>
            </a:r>
            <a:r>
              <a:rPr lang="en-US" altLang="ko-KR" sz="1400" baseline="30000" dirty="0" err="1" smtClean="0">
                <a:solidFill>
                  <a:srgbClr val="000066"/>
                </a:solidFill>
                <a:latin typeface="+mn-ea"/>
                <a:cs typeface="Tahoma" pitchFamily="34" charset="0"/>
              </a:rPr>
              <a:t>a</a:t>
            </a:r>
            <a:r>
              <a:rPr lang="en-US" altLang="ko-KR" sz="1400" dirty="0" smtClean="0">
                <a:solidFill>
                  <a:srgbClr val="000066"/>
                </a:solidFill>
                <a:latin typeface="+mn-ea"/>
                <a:ea typeface="+mn-ea"/>
                <a:cs typeface="Tahoma" pitchFamily="34" charset="0"/>
              </a:rPr>
              <a:t>, S. H. </a:t>
            </a:r>
            <a:r>
              <a:rPr lang="en-US" altLang="ko-KR" sz="1400" dirty="0" err="1" smtClean="0">
                <a:solidFill>
                  <a:srgbClr val="000066"/>
                </a:solidFill>
                <a:latin typeface="+mn-ea"/>
                <a:ea typeface="+mn-ea"/>
                <a:cs typeface="Tahoma" pitchFamily="34" charset="0"/>
              </a:rPr>
              <a:t>Jeong</a:t>
            </a:r>
            <a:r>
              <a:rPr lang="en-US" altLang="ko-KR" sz="1400" baseline="30000" dirty="0" err="1" smtClean="0">
                <a:solidFill>
                  <a:srgbClr val="000066"/>
                </a:solidFill>
                <a:latin typeface="+mn-ea"/>
                <a:ea typeface="+mn-ea"/>
                <a:cs typeface="Tahoma" pitchFamily="34" charset="0"/>
              </a:rPr>
              <a:t>a</a:t>
            </a:r>
            <a:r>
              <a:rPr lang="en-US" altLang="ko-KR" sz="1400" dirty="0" smtClean="0">
                <a:solidFill>
                  <a:srgbClr val="000066"/>
                </a:solidFill>
                <a:latin typeface="+mn-ea"/>
                <a:ea typeface="+mn-ea"/>
                <a:cs typeface="Tahoma" pitchFamily="34" charset="0"/>
              </a:rPr>
              <a:t>, H. W. </a:t>
            </a:r>
            <a:r>
              <a:rPr lang="en-US" altLang="ko-KR" sz="1400" dirty="0" err="1" smtClean="0">
                <a:solidFill>
                  <a:srgbClr val="000066"/>
                </a:solidFill>
                <a:latin typeface="+mn-ea"/>
                <a:ea typeface="+mn-ea"/>
                <a:cs typeface="Tahoma" pitchFamily="34" charset="0"/>
              </a:rPr>
              <a:t>Lee</a:t>
            </a:r>
            <a:r>
              <a:rPr lang="en-US" altLang="ko-KR" sz="1400" baseline="30000" dirty="0" err="1" smtClean="0">
                <a:solidFill>
                  <a:srgbClr val="000066"/>
                </a:solidFill>
                <a:latin typeface="+mn-ea"/>
                <a:ea typeface="+mn-ea"/>
                <a:cs typeface="Tahoma" pitchFamily="34" charset="0"/>
              </a:rPr>
              <a:t>b</a:t>
            </a:r>
            <a:r>
              <a:rPr lang="en-US" altLang="ko-KR" sz="1400" dirty="0" smtClean="0">
                <a:solidFill>
                  <a:srgbClr val="000066"/>
                </a:solidFill>
                <a:latin typeface="+mn-ea"/>
                <a:ea typeface="+mn-ea"/>
                <a:cs typeface="Tahoma" pitchFamily="34" charset="0"/>
              </a:rPr>
              <a:t>, B. J. </a:t>
            </a:r>
            <a:r>
              <a:rPr lang="en-US" altLang="ko-KR" sz="1400" dirty="0" err="1" smtClean="0">
                <a:solidFill>
                  <a:srgbClr val="000066"/>
                </a:solidFill>
                <a:latin typeface="+mn-ea"/>
                <a:ea typeface="+mn-ea"/>
                <a:cs typeface="Tahoma" pitchFamily="34" charset="0"/>
              </a:rPr>
              <a:t>Lee</a:t>
            </a:r>
            <a:r>
              <a:rPr lang="en-US" altLang="ko-KR" sz="1400" baseline="30000" dirty="0" err="1" smtClean="0">
                <a:solidFill>
                  <a:srgbClr val="000066"/>
                </a:solidFill>
                <a:latin typeface="+mn-ea"/>
                <a:ea typeface="+mn-ea"/>
                <a:cs typeface="Tahoma" pitchFamily="34" charset="0"/>
              </a:rPr>
              <a:t>b</a:t>
            </a:r>
            <a:r>
              <a:rPr lang="en-US" altLang="ko-KR" sz="1400" dirty="0" smtClean="0">
                <a:solidFill>
                  <a:srgbClr val="000066"/>
                </a:solidFill>
                <a:latin typeface="+mn-ea"/>
                <a:ea typeface="+mn-ea"/>
                <a:cs typeface="Tahoma" pitchFamily="34" charset="0"/>
              </a:rPr>
              <a:t>, J. G. </a:t>
            </a:r>
            <a:r>
              <a:rPr lang="en-US" altLang="ko-KR" sz="1400" dirty="0" err="1" smtClean="0">
                <a:solidFill>
                  <a:srgbClr val="000066"/>
                </a:solidFill>
                <a:latin typeface="+mn-ea"/>
                <a:ea typeface="+mn-ea"/>
                <a:cs typeface="Tahoma" pitchFamily="34" charset="0"/>
              </a:rPr>
              <a:t>Jo</a:t>
            </a:r>
            <a:r>
              <a:rPr lang="en-US" altLang="ko-KR" sz="1400" baseline="30000" dirty="0" err="1" smtClean="0">
                <a:solidFill>
                  <a:srgbClr val="000066"/>
                </a:solidFill>
                <a:latin typeface="+mn-ea"/>
                <a:ea typeface="+mn-ea"/>
                <a:cs typeface="Tahoma" pitchFamily="34" charset="0"/>
              </a:rPr>
              <a:t>c</a:t>
            </a:r>
            <a:r>
              <a:rPr lang="en-US" altLang="ko-KR" sz="1400" dirty="0" smtClean="0">
                <a:solidFill>
                  <a:srgbClr val="000066"/>
                </a:solidFill>
                <a:latin typeface="+mn-ea"/>
                <a:ea typeface="+mn-ea"/>
                <a:cs typeface="Tahoma" pitchFamily="34" charset="0"/>
              </a:rPr>
              <a:t>, J. I. </a:t>
            </a:r>
            <a:r>
              <a:rPr lang="en-US" altLang="ko-KR" sz="1400" dirty="0" err="1" smtClean="0">
                <a:solidFill>
                  <a:srgbClr val="000066"/>
                </a:solidFill>
                <a:latin typeface="+mn-ea"/>
                <a:ea typeface="+mn-ea"/>
                <a:cs typeface="Tahoma" pitchFamily="34" charset="0"/>
              </a:rPr>
              <a:t>Wang</a:t>
            </a:r>
            <a:r>
              <a:rPr lang="en-US" altLang="ko-KR" sz="1400" baseline="30000" dirty="0" err="1" smtClean="0">
                <a:solidFill>
                  <a:srgbClr val="000066"/>
                </a:solidFill>
                <a:latin typeface="+mn-ea"/>
                <a:cs typeface="Tahoma" pitchFamily="34" charset="0"/>
              </a:rPr>
              <a:t>c</a:t>
            </a:r>
            <a:r>
              <a:rPr lang="en-US" altLang="ko-KR" sz="1400" dirty="0" smtClean="0">
                <a:solidFill>
                  <a:srgbClr val="000066"/>
                </a:solidFill>
                <a:latin typeface="+mn-ea"/>
                <a:ea typeface="+mn-ea"/>
                <a:cs typeface="Tahoma" pitchFamily="34" charset="0"/>
              </a:rPr>
              <a:t>, H. Y. </a:t>
            </a:r>
            <a:r>
              <a:rPr lang="en-US" altLang="ko-KR" sz="1400" dirty="0" err="1" smtClean="0">
                <a:solidFill>
                  <a:srgbClr val="000066"/>
                </a:solidFill>
                <a:latin typeface="+mn-ea"/>
                <a:ea typeface="+mn-ea"/>
                <a:cs typeface="Tahoma" pitchFamily="34" charset="0"/>
              </a:rPr>
              <a:t>Lee</a:t>
            </a:r>
            <a:r>
              <a:rPr lang="en-US" altLang="ko-KR" sz="1400" baseline="30000" dirty="0" err="1" smtClean="0">
                <a:solidFill>
                  <a:srgbClr val="000066"/>
                </a:solidFill>
                <a:latin typeface="+mn-ea"/>
                <a:ea typeface="+mn-ea"/>
                <a:cs typeface="Tahoma" pitchFamily="34" charset="0"/>
              </a:rPr>
              <a:t>c</a:t>
            </a:r>
            <a:r>
              <a:rPr lang="en-US" altLang="ko-KR" sz="1400" dirty="0" smtClean="0">
                <a:solidFill>
                  <a:srgbClr val="000066"/>
                </a:solidFill>
                <a:latin typeface="+mn-ea"/>
                <a:ea typeface="+mn-ea"/>
                <a:cs typeface="Tahoma" pitchFamily="34" charset="0"/>
              </a:rPr>
              <a:t>,</a:t>
            </a:r>
          </a:p>
          <a:p>
            <a:pPr algn="ctr" eaLnBrk="1" hangingPunct="1">
              <a:lnSpc>
                <a:spcPts val="1600"/>
              </a:lnSpc>
            </a:pPr>
            <a:r>
              <a:rPr lang="en-US" altLang="ko-KR" sz="1400" dirty="0" smtClean="0">
                <a:solidFill>
                  <a:srgbClr val="000066"/>
                </a:solidFill>
                <a:latin typeface="+mn-ea"/>
                <a:ea typeface="+mn-ea"/>
                <a:cs typeface="Tahoma" pitchFamily="34" charset="0"/>
              </a:rPr>
              <a:t>and Y. S. </a:t>
            </a:r>
            <a:r>
              <a:rPr lang="en-US" altLang="ko-KR" sz="1400" dirty="0" err="1" smtClean="0">
                <a:solidFill>
                  <a:srgbClr val="000066"/>
                </a:solidFill>
                <a:latin typeface="+mn-ea"/>
                <a:ea typeface="+mn-ea"/>
                <a:cs typeface="Tahoma" pitchFamily="34" charset="0"/>
              </a:rPr>
              <a:t>Hwang</a:t>
            </a:r>
            <a:r>
              <a:rPr lang="en-US" altLang="ko-KR" sz="1400" baseline="30000" dirty="0" err="1" smtClean="0">
                <a:solidFill>
                  <a:srgbClr val="000066"/>
                </a:solidFill>
                <a:latin typeface="+mn-ea"/>
                <a:ea typeface="+mn-ea"/>
                <a:cs typeface="Tahoma" pitchFamily="34" charset="0"/>
              </a:rPr>
              <a:t>c</a:t>
            </a:r>
            <a:endParaRPr lang="en-US" altLang="ko-KR" sz="1400" dirty="0" smtClean="0">
              <a:solidFill>
                <a:srgbClr val="000066"/>
              </a:solidFill>
              <a:latin typeface="+mn-ea"/>
              <a:ea typeface="+mn-ea"/>
              <a:cs typeface="Tahoma" pitchFamily="34" charset="0"/>
            </a:endParaRPr>
          </a:p>
          <a:p>
            <a:pPr algn="ctr" eaLnBrk="1" hangingPunct="1">
              <a:lnSpc>
                <a:spcPts val="1600"/>
              </a:lnSpc>
            </a:pPr>
            <a:r>
              <a:rPr lang="en-US" altLang="ko-KR" sz="1400" baseline="30000" dirty="0" err="1" smtClean="0">
                <a:solidFill>
                  <a:srgbClr val="000066"/>
                </a:solidFill>
                <a:latin typeface="+mn-ea"/>
                <a:ea typeface="+mn-ea"/>
                <a:cs typeface="Tahoma" pitchFamily="34" charset="0"/>
              </a:rPr>
              <a:t>a</a:t>
            </a:r>
            <a:r>
              <a:rPr lang="en-US" altLang="ko-KR" sz="1400" i="1" dirty="0" err="1" smtClean="0">
                <a:solidFill>
                  <a:srgbClr val="000066"/>
                </a:solidFill>
                <a:latin typeface="+mn-ea"/>
                <a:ea typeface="+mn-ea"/>
                <a:cs typeface="Tahoma" pitchFamily="34" charset="0"/>
              </a:rPr>
              <a:t>Korea</a:t>
            </a:r>
            <a:r>
              <a:rPr lang="en-US" altLang="ko-KR" sz="1400" i="1" dirty="0" smtClean="0">
                <a:solidFill>
                  <a:srgbClr val="000066"/>
                </a:solidFill>
                <a:latin typeface="+mn-ea"/>
                <a:ea typeface="+mn-ea"/>
                <a:cs typeface="Tahoma" pitchFamily="34" charset="0"/>
              </a:rPr>
              <a:t> Atomic Energy Research Institute</a:t>
            </a:r>
          </a:p>
          <a:p>
            <a:pPr algn="ctr" eaLnBrk="1" hangingPunct="1">
              <a:lnSpc>
                <a:spcPts val="1600"/>
              </a:lnSpc>
            </a:pPr>
            <a:r>
              <a:rPr lang="en-US" altLang="ko-KR" sz="1400" baseline="30000" dirty="0" err="1" smtClean="0">
                <a:solidFill>
                  <a:srgbClr val="000066"/>
                </a:solidFill>
                <a:latin typeface="+mn-ea"/>
                <a:ea typeface="+mn-ea"/>
                <a:cs typeface="Tahoma" pitchFamily="34" charset="0"/>
              </a:rPr>
              <a:t>b</a:t>
            </a:r>
            <a:r>
              <a:rPr lang="en-US" altLang="ko-KR" sz="1400" i="1" dirty="0" err="1" smtClean="0">
                <a:solidFill>
                  <a:srgbClr val="000066"/>
                </a:solidFill>
                <a:latin typeface="+mn-ea"/>
                <a:ea typeface="+mn-ea"/>
                <a:cs typeface="Tahoma" pitchFamily="34" charset="0"/>
              </a:rPr>
              <a:t>Kwangwoon</a:t>
            </a:r>
            <a:r>
              <a:rPr lang="en-US" altLang="ko-KR" sz="1400" i="1" dirty="0" smtClean="0">
                <a:solidFill>
                  <a:srgbClr val="000066"/>
                </a:solidFill>
                <a:latin typeface="+mn-ea"/>
                <a:ea typeface="+mn-ea"/>
                <a:cs typeface="Tahoma" pitchFamily="34" charset="0"/>
              </a:rPr>
              <a:t> University</a:t>
            </a:r>
          </a:p>
          <a:p>
            <a:pPr algn="ctr" eaLnBrk="1" hangingPunct="1">
              <a:lnSpc>
                <a:spcPts val="1600"/>
              </a:lnSpc>
            </a:pPr>
            <a:r>
              <a:rPr lang="en-US" altLang="ko-KR" sz="1400" baseline="30000" dirty="0" err="1" smtClean="0">
                <a:solidFill>
                  <a:srgbClr val="000066"/>
                </a:solidFill>
                <a:latin typeface="+mn-ea"/>
                <a:ea typeface="+mn-ea"/>
                <a:cs typeface="Tahoma" pitchFamily="34" charset="0"/>
              </a:rPr>
              <a:t>c</a:t>
            </a:r>
            <a:r>
              <a:rPr lang="en-US" altLang="ko-KR" sz="1400" i="1" dirty="0" err="1" smtClean="0">
                <a:solidFill>
                  <a:srgbClr val="000066"/>
                </a:solidFill>
                <a:latin typeface="+mn-ea"/>
                <a:ea typeface="+mn-ea"/>
                <a:cs typeface="Tahoma" pitchFamily="34" charset="0"/>
              </a:rPr>
              <a:t>Seoul</a:t>
            </a:r>
            <a:r>
              <a:rPr lang="en-US" altLang="ko-KR" sz="1400" i="1" dirty="0" smtClean="0">
                <a:solidFill>
                  <a:srgbClr val="000066"/>
                </a:solidFill>
                <a:latin typeface="+mn-ea"/>
                <a:ea typeface="+mn-ea"/>
                <a:cs typeface="Tahoma" pitchFamily="34" charset="0"/>
              </a:rPr>
              <a:t> National University</a:t>
            </a:r>
            <a:endParaRPr lang="en-US" altLang="ko-KR" sz="1400" dirty="0">
              <a:solidFill>
                <a:srgbClr val="000066"/>
              </a:solidFill>
              <a:latin typeface="+mn-ea"/>
              <a:ea typeface="+mn-e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80"/>
          <p:cNvGrpSpPr/>
          <p:nvPr/>
        </p:nvGrpSpPr>
        <p:grpSpPr>
          <a:xfrm>
            <a:off x="462349" y="1409699"/>
            <a:ext cx="3867149" cy="4886326"/>
            <a:chOff x="495301" y="1409699"/>
            <a:chExt cx="2821396" cy="4524375"/>
          </a:xfrm>
        </p:grpSpPr>
        <p:pic>
          <p:nvPicPr>
            <p:cNvPr id="33" name="그림 32" descr="genray_rays_inRZ1.png"/>
            <p:cNvPicPr>
              <a:picLocks noChangeAspect="1"/>
            </p:cNvPicPr>
            <p:nvPr/>
          </p:nvPicPr>
          <p:blipFill>
            <a:blip r:embed="rId3" cstate="print"/>
            <a:stretch>
              <a:fillRect/>
            </a:stretch>
          </p:blipFill>
          <p:spPr>
            <a:xfrm>
              <a:off x="495301" y="1409699"/>
              <a:ext cx="2419350" cy="4524375"/>
            </a:xfrm>
            <a:prstGeom prst="rect">
              <a:avLst/>
            </a:prstGeom>
          </p:spPr>
        </p:pic>
        <p:cxnSp>
          <p:nvCxnSpPr>
            <p:cNvPr id="37" name="직선 화살표 연결선 36"/>
            <p:cNvCxnSpPr/>
            <p:nvPr/>
          </p:nvCxnSpPr>
          <p:spPr bwMode="auto">
            <a:xfrm rot="5400000">
              <a:off x="1867124" y="3079533"/>
              <a:ext cx="1050485" cy="187326"/>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38" name="TextBox 37"/>
            <p:cNvSpPr txBox="1"/>
            <p:nvPr/>
          </p:nvSpPr>
          <p:spPr>
            <a:xfrm>
              <a:off x="1906862" y="2307013"/>
              <a:ext cx="1409835" cy="276999"/>
            </a:xfrm>
            <a:prstGeom prst="rect">
              <a:avLst/>
            </a:prstGeom>
            <a:noFill/>
          </p:spPr>
          <p:txBody>
            <a:bodyPr wrap="square" rtlCol="0">
              <a:spAutoFit/>
            </a:bodyPr>
            <a:lstStyle/>
            <a:p>
              <a:r>
                <a:rPr lang="en-US" altLang="ko-KR" sz="1200" dirty="0" smtClean="0">
                  <a:solidFill>
                    <a:srgbClr val="0000FF"/>
                  </a:solidFill>
                  <a:latin typeface="+mn-ea"/>
                  <a:ea typeface="+mn-ea"/>
                </a:rPr>
                <a:t>LHFW launching</a:t>
              </a:r>
              <a:endParaRPr lang="ko-KR" altLang="en-US" sz="1200" dirty="0">
                <a:solidFill>
                  <a:srgbClr val="0000FF"/>
                </a:solidFill>
                <a:latin typeface="+mn-ea"/>
                <a:ea typeface="+mn-ea"/>
              </a:endParaRPr>
            </a:p>
          </p:txBody>
        </p:sp>
        <p:cxnSp>
          <p:nvCxnSpPr>
            <p:cNvPr id="42" name="직선 화살표 연결선 41"/>
            <p:cNvCxnSpPr>
              <a:stCxn id="56" idx="0"/>
            </p:cNvCxnSpPr>
            <p:nvPr/>
          </p:nvCxnSpPr>
          <p:spPr bwMode="auto">
            <a:xfrm rot="5400000" flipH="1" flipV="1">
              <a:off x="1331863" y="4587767"/>
              <a:ext cx="534566" cy="95318"/>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56" name="TextBox 55"/>
            <p:cNvSpPr txBox="1"/>
            <p:nvPr/>
          </p:nvSpPr>
          <p:spPr>
            <a:xfrm>
              <a:off x="846569" y="4902708"/>
              <a:ext cx="1409835" cy="276999"/>
            </a:xfrm>
            <a:prstGeom prst="rect">
              <a:avLst/>
            </a:prstGeom>
            <a:noFill/>
          </p:spPr>
          <p:txBody>
            <a:bodyPr wrap="square" rtlCol="0">
              <a:spAutoFit/>
            </a:bodyPr>
            <a:lstStyle/>
            <a:p>
              <a:r>
                <a:rPr lang="en-US" altLang="ko-KR" sz="1200" dirty="0" smtClean="0">
                  <a:solidFill>
                    <a:srgbClr val="FF0000"/>
                  </a:solidFill>
                  <a:latin typeface="+mn-ea"/>
                  <a:ea typeface="+mn-ea"/>
                </a:rPr>
                <a:t>LHSW launching</a:t>
              </a:r>
              <a:endParaRPr lang="ko-KR" altLang="en-US" sz="1200" dirty="0">
                <a:solidFill>
                  <a:srgbClr val="FF0000"/>
                </a:solidFill>
                <a:latin typeface="+mn-ea"/>
                <a:ea typeface="+mn-ea"/>
              </a:endParaRPr>
            </a:p>
          </p:txBody>
        </p:sp>
      </p:grpSp>
      <p:sp>
        <p:nvSpPr>
          <p:cNvPr id="5122" name="슬라이드 번호 개체 틀 5"/>
          <p:cNvSpPr txBox="1">
            <a:spLocks noGrp="1"/>
          </p:cNvSpPr>
          <p:nvPr/>
        </p:nvSpPr>
        <p:spPr bwMode="auto">
          <a:xfrm>
            <a:off x="4324350" y="6553200"/>
            <a:ext cx="466725" cy="304800"/>
          </a:xfrm>
          <a:prstGeom prst="rect">
            <a:avLst/>
          </a:prstGeom>
          <a:noFill/>
          <a:ln w="9525">
            <a:noFill/>
            <a:miter lim="800000"/>
            <a:headEnd/>
            <a:tailEnd/>
          </a:ln>
        </p:spPr>
        <p:txBody>
          <a:bodyPr/>
          <a:lstStyle/>
          <a:p>
            <a:fld id="{EECC1435-657E-4E45-ADDE-F1625CE3799C}" type="slidenum">
              <a:rPr kumimoji="0" lang="en-US" altLang="ko-KR" sz="1600" b="0">
                <a:solidFill>
                  <a:srgbClr val="000000"/>
                </a:solidFill>
                <a:latin typeface="Verdana" pitchFamily="34" charset="0"/>
              </a:rPr>
              <a:pPr/>
              <a:t>10</a:t>
            </a:fld>
            <a:endParaRPr kumimoji="0" lang="en-US" altLang="ko-KR" sz="1600" b="0">
              <a:solidFill>
                <a:srgbClr val="000000"/>
              </a:solidFill>
              <a:latin typeface="Verdana" pitchFamily="34" charset="0"/>
            </a:endParaRPr>
          </a:p>
        </p:txBody>
      </p:sp>
      <p:sp>
        <p:nvSpPr>
          <p:cNvPr id="5123" name="Rectangle 2"/>
          <p:cNvSpPr>
            <a:spLocks noGrp="1" noChangeArrowheads="1"/>
          </p:cNvSpPr>
          <p:nvPr>
            <p:ph type="title" idx="4294967295"/>
          </p:nvPr>
        </p:nvSpPr>
        <p:spPr>
          <a:xfrm>
            <a:off x="457200" y="133007"/>
            <a:ext cx="8229600" cy="639762"/>
          </a:xfrm>
          <a:noFill/>
        </p:spPr>
        <p:txBody>
          <a:bodyPr/>
          <a:lstStyle/>
          <a:p>
            <a:pPr eaLnBrk="1" hangingPunct="1"/>
            <a:r>
              <a:rPr lang="en-US" altLang="ko-KR" dirty="0" smtClean="0"/>
              <a:t>RAY tracing simulation on VEST</a:t>
            </a:r>
            <a:r>
              <a:rPr lang="en-US" altLang="ko-KR" sz="3000" dirty="0" smtClean="0"/>
              <a:t> (GENRAY)</a:t>
            </a:r>
            <a:endParaRPr lang="en-US" altLang="ko-KR" sz="3000" u="sng" dirty="0" smtClean="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solidFill>
                <a:srgbClr val="000000"/>
              </a:solidFill>
            </a:endParaRPr>
          </a:p>
        </p:txBody>
      </p:sp>
      <p:sp>
        <p:nvSpPr>
          <p:cNvPr id="13" name="Rectangle 46"/>
          <p:cNvSpPr>
            <a:spLocks noChangeArrowheads="1"/>
          </p:cNvSpPr>
          <p:nvPr/>
        </p:nvSpPr>
        <p:spPr bwMode="auto">
          <a:xfrm>
            <a:off x="0" y="914829"/>
            <a:ext cx="9144001" cy="5518922"/>
          </a:xfrm>
          <a:prstGeom prst="rect">
            <a:avLst/>
          </a:prstGeom>
          <a:noFill/>
          <a:ln w="9525">
            <a:noFill/>
            <a:miter lim="800000"/>
            <a:headEnd/>
            <a:tailEnd/>
          </a:ln>
        </p:spPr>
        <p:txBody>
          <a:bodyPr/>
          <a:lstStyle/>
          <a:p>
            <a:pPr marL="342900" indent="-342900">
              <a:lnSpc>
                <a:spcPct val="120000"/>
              </a:lnSpc>
              <a:spcBef>
                <a:spcPct val="20000"/>
              </a:spcBef>
              <a:buFont typeface="Wingdings" pitchFamily="2" charset="2"/>
              <a:buChar char="q"/>
            </a:pPr>
            <a:r>
              <a:rPr lang="en-US" altLang="ko-KR" b="0" dirty="0" smtClean="0">
                <a:solidFill>
                  <a:srgbClr val="000066"/>
                </a:solidFill>
                <a:latin typeface="Arial" pitchFamily="34" charset="0"/>
                <a:ea typeface="맑은 고딕" pitchFamily="50" charset="-127"/>
                <a:cs typeface="Arial" pitchFamily="34" charset="0"/>
              </a:rPr>
              <a:t>Comparison between LHFW and LHSW launching</a:t>
            </a:r>
          </a:p>
        </p:txBody>
      </p:sp>
      <p:sp>
        <p:nvSpPr>
          <p:cNvPr id="28" name="Rectangle 3"/>
          <p:cNvSpPr txBox="1">
            <a:spLocks noChangeArrowheads="1"/>
          </p:cNvSpPr>
          <p:nvPr/>
        </p:nvSpPr>
        <p:spPr bwMode="auto">
          <a:xfrm>
            <a:off x="5458408" y="1015955"/>
            <a:ext cx="3685592" cy="2800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ctr" eaLnBrk="0" hangingPunct="0">
              <a:spcBef>
                <a:spcPct val="20000"/>
              </a:spcBef>
              <a:defRPr/>
            </a:pPr>
            <a:r>
              <a:rPr lang="en-US" altLang="ko-KR" sz="1400" b="0" kern="0" dirty="0" smtClean="0">
                <a:solidFill>
                  <a:srgbClr val="000066"/>
                </a:solidFill>
                <a:latin typeface="Arial" pitchFamily="34" charset="0"/>
                <a:cs typeface="Arial" pitchFamily="34" charset="0"/>
              </a:rPr>
              <a:t>(0.2T/ 500 MHz / 3x10</a:t>
            </a:r>
            <a:r>
              <a:rPr lang="en-US" altLang="ko-KR" sz="1400" b="0" kern="0" baseline="30000" dirty="0" smtClean="0">
                <a:solidFill>
                  <a:srgbClr val="000066"/>
                </a:solidFill>
                <a:latin typeface="Arial" pitchFamily="34" charset="0"/>
                <a:cs typeface="Arial" pitchFamily="34" charset="0"/>
              </a:rPr>
              <a:t>18 </a:t>
            </a:r>
            <a:r>
              <a:rPr lang="en-US" altLang="ko-KR" sz="1400" b="0" kern="0" dirty="0" smtClean="0">
                <a:solidFill>
                  <a:srgbClr val="000066"/>
                </a:solidFill>
                <a:latin typeface="Arial" pitchFamily="34" charset="0"/>
                <a:cs typeface="Arial" pitchFamily="34" charset="0"/>
              </a:rPr>
              <a:t>#/m</a:t>
            </a:r>
            <a:r>
              <a:rPr lang="en-US" altLang="ko-KR" sz="1400" b="0" kern="0" baseline="30000" dirty="0" smtClean="0">
                <a:solidFill>
                  <a:srgbClr val="000066"/>
                </a:solidFill>
                <a:latin typeface="Arial" pitchFamily="34" charset="0"/>
                <a:cs typeface="Arial" pitchFamily="34" charset="0"/>
              </a:rPr>
              <a:t>3</a:t>
            </a:r>
            <a:r>
              <a:rPr lang="en-US" altLang="ko-KR" sz="1400" b="0" kern="0" dirty="0" smtClean="0">
                <a:solidFill>
                  <a:srgbClr val="000066"/>
                </a:solidFill>
                <a:latin typeface="Arial" pitchFamily="34" charset="0"/>
                <a:cs typeface="Arial" pitchFamily="34" charset="0"/>
              </a:rPr>
              <a:t>/ </a:t>
            </a:r>
            <a:r>
              <a:rPr kumimoji="1" lang="en-US" altLang="ko-KR" sz="1400" b="0" i="0" u="none" strike="noStrike" kern="0" cap="none" spc="0" normalizeH="0" baseline="0" noProof="0" dirty="0" smtClean="0">
                <a:ln>
                  <a:noFill/>
                </a:ln>
                <a:solidFill>
                  <a:srgbClr val="0000FF"/>
                </a:solidFill>
                <a:effectLst/>
                <a:uLnTx/>
                <a:uFillTx/>
                <a:latin typeface="Arial" pitchFamily="34" charset="0"/>
                <a:ea typeface="+mn-ea"/>
                <a:cs typeface="Arial" pitchFamily="34" charset="0"/>
              </a:rPr>
              <a:t>3</a:t>
            </a:r>
            <a:r>
              <a:rPr kumimoji="1" lang="en-US" altLang="ko-KR" sz="1400" b="0" i="0" strike="noStrike" kern="0" cap="none" spc="0" normalizeH="0" baseline="0" noProof="0" dirty="0" smtClean="0">
                <a:ln>
                  <a:noFill/>
                </a:ln>
                <a:solidFill>
                  <a:srgbClr val="0000FF"/>
                </a:solidFill>
                <a:effectLst/>
                <a:uLnTx/>
                <a:uFillTx/>
                <a:latin typeface="Arial" pitchFamily="34" charset="0"/>
                <a:ea typeface="+mn-ea"/>
                <a:cs typeface="Arial" pitchFamily="34" charset="0"/>
              </a:rPr>
              <a:t> </a:t>
            </a:r>
            <a:r>
              <a:rPr kumimoji="1" lang="en-US" altLang="ko-KR" sz="1400" b="0" i="0" strike="noStrike" kern="0" cap="none" spc="0" normalizeH="0" baseline="0" noProof="0" dirty="0" err="1" smtClean="0">
                <a:ln>
                  <a:noFill/>
                </a:ln>
                <a:solidFill>
                  <a:srgbClr val="0000FF"/>
                </a:solidFill>
                <a:effectLst/>
                <a:uLnTx/>
                <a:uFillTx/>
                <a:latin typeface="Arial" pitchFamily="34" charset="0"/>
                <a:ea typeface="+mn-ea"/>
                <a:cs typeface="Arial" pitchFamily="34" charset="0"/>
              </a:rPr>
              <a:t>keV</a:t>
            </a:r>
            <a:r>
              <a:rPr kumimoji="1" lang="en-US" altLang="ko-KR" sz="1400" b="0" i="0" strike="noStrike" kern="0" cap="none" spc="0" normalizeH="0" baseline="0" noProof="0" dirty="0" smtClean="0">
                <a:ln>
                  <a:noFill/>
                </a:ln>
                <a:solidFill>
                  <a:srgbClr val="000066"/>
                </a:solidFill>
                <a:effectLst/>
                <a:uLnTx/>
                <a:uFillTx/>
                <a:latin typeface="Arial" pitchFamily="34" charset="0"/>
                <a:ea typeface="+mn-ea"/>
                <a:cs typeface="Arial" pitchFamily="34" charset="0"/>
              </a:rPr>
              <a:t>/</a:t>
            </a:r>
            <a:r>
              <a:rPr lang="en-US" altLang="ko-KR" sz="1400" b="0" kern="0" dirty="0" smtClean="0">
                <a:solidFill>
                  <a:srgbClr val="000066"/>
                </a:solidFill>
                <a:latin typeface="Arial" pitchFamily="34" charset="0"/>
                <a:cs typeface="Arial" pitchFamily="34" charset="0"/>
              </a:rPr>
              <a:t> N</a:t>
            </a:r>
            <a:r>
              <a:rPr lang="en-US" altLang="ko-KR" sz="1400" b="0" kern="0" baseline="-25000" dirty="0" smtClean="0">
                <a:solidFill>
                  <a:srgbClr val="000066"/>
                </a:solidFill>
                <a:latin typeface="Arial" pitchFamily="34" charset="0"/>
                <a:cs typeface="Arial" pitchFamily="34" charset="0"/>
              </a:rPr>
              <a:t>||</a:t>
            </a:r>
            <a:r>
              <a:rPr lang="en-US" altLang="ko-KR" sz="1400" b="0" kern="0" dirty="0" smtClean="0">
                <a:solidFill>
                  <a:srgbClr val="000066"/>
                </a:solidFill>
                <a:latin typeface="Arial" pitchFamily="34" charset="0"/>
                <a:cs typeface="Arial" pitchFamily="34" charset="0"/>
              </a:rPr>
              <a:t>=4</a:t>
            </a:r>
            <a:r>
              <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rPr>
              <a:t>)</a:t>
            </a:r>
            <a:endParaRPr kumimoji="1" lang="ko-KR" altLang="en-US"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p:txBody>
      </p:sp>
      <p:grpSp>
        <p:nvGrpSpPr>
          <p:cNvPr id="21" name="그룹 20"/>
          <p:cNvGrpSpPr/>
          <p:nvPr/>
        </p:nvGrpSpPr>
        <p:grpSpPr>
          <a:xfrm>
            <a:off x="4330787" y="1478692"/>
            <a:ext cx="4368370" cy="2368378"/>
            <a:chOff x="4231932" y="2920314"/>
            <a:chExt cx="4475102" cy="3308562"/>
          </a:xfrm>
        </p:grpSpPr>
        <p:grpSp>
          <p:nvGrpSpPr>
            <p:cNvPr id="3" name="그룹 81"/>
            <p:cNvGrpSpPr/>
            <p:nvPr/>
          </p:nvGrpSpPr>
          <p:grpSpPr>
            <a:xfrm>
              <a:off x="4231932" y="2920314"/>
              <a:ext cx="4475102" cy="2867025"/>
              <a:chOff x="4629145" y="3676649"/>
              <a:chExt cx="3521250" cy="1967487"/>
            </a:xfrm>
          </p:grpSpPr>
          <p:pic>
            <p:nvPicPr>
              <p:cNvPr id="34" name="그림 33" descr="genray_profiles_Jparallel.png"/>
              <p:cNvPicPr>
                <a:picLocks noChangeAspect="1"/>
              </p:cNvPicPr>
              <p:nvPr/>
            </p:nvPicPr>
            <p:blipFill>
              <a:blip r:embed="rId4" cstate="print"/>
              <a:stretch>
                <a:fillRect/>
              </a:stretch>
            </p:blipFill>
            <p:spPr>
              <a:xfrm>
                <a:off x="4629145" y="3676649"/>
                <a:ext cx="3312267" cy="1967487"/>
              </a:xfrm>
              <a:prstGeom prst="rect">
                <a:avLst/>
              </a:prstGeom>
            </p:spPr>
          </p:pic>
          <p:sp>
            <p:nvSpPr>
              <p:cNvPr id="57" name="TextBox 56"/>
              <p:cNvSpPr txBox="1"/>
              <p:nvPr/>
            </p:nvSpPr>
            <p:spPr>
              <a:xfrm>
                <a:off x="5347585" y="4151959"/>
                <a:ext cx="1266826" cy="316816"/>
              </a:xfrm>
              <a:prstGeom prst="rect">
                <a:avLst/>
              </a:prstGeom>
              <a:noFill/>
            </p:spPr>
            <p:txBody>
              <a:bodyPr wrap="square" rtlCol="0">
                <a:spAutoFit/>
              </a:bodyPr>
              <a:lstStyle/>
              <a:p>
                <a:r>
                  <a:rPr lang="en-US" altLang="ko-KR" sz="1200" dirty="0" smtClean="0">
                    <a:solidFill>
                      <a:srgbClr val="0000FF"/>
                    </a:solidFill>
                    <a:latin typeface="+mn-ea"/>
                    <a:ea typeface="+mn-ea"/>
                  </a:rPr>
                  <a:t>LHFW</a:t>
                </a:r>
              </a:p>
              <a:p>
                <a:r>
                  <a:rPr lang="en-US" altLang="ko-KR" sz="1200" dirty="0" smtClean="0">
                    <a:solidFill>
                      <a:srgbClr val="0000FF"/>
                    </a:solidFill>
                    <a:latin typeface="+mn-ea"/>
                    <a:ea typeface="+mn-ea"/>
                  </a:rPr>
                  <a:t>launching</a:t>
                </a:r>
                <a:endParaRPr lang="ko-KR" altLang="en-US" sz="1200" dirty="0">
                  <a:solidFill>
                    <a:srgbClr val="0000FF"/>
                  </a:solidFill>
                  <a:latin typeface="+mn-ea"/>
                  <a:ea typeface="+mn-ea"/>
                </a:endParaRPr>
              </a:p>
            </p:txBody>
          </p:sp>
          <p:sp>
            <p:nvSpPr>
              <p:cNvPr id="58" name="TextBox 57"/>
              <p:cNvSpPr txBox="1"/>
              <p:nvPr/>
            </p:nvSpPr>
            <p:spPr>
              <a:xfrm>
                <a:off x="6974804" y="4023849"/>
                <a:ext cx="764675" cy="316816"/>
              </a:xfrm>
              <a:prstGeom prst="rect">
                <a:avLst/>
              </a:prstGeom>
              <a:noFill/>
            </p:spPr>
            <p:txBody>
              <a:bodyPr wrap="square" rtlCol="0">
                <a:spAutoFit/>
              </a:bodyPr>
              <a:lstStyle/>
              <a:p>
                <a:r>
                  <a:rPr lang="en-US" altLang="ko-KR" sz="1200" dirty="0" smtClean="0">
                    <a:solidFill>
                      <a:srgbClr val="FF0000"/>
                    </a:solidFill>
                    <a:latin typeface="+mn-ea"/>
                    <a:ea typeface="+mn-ea"/>
                  </a:rPr>
                  <a:t>LHSW</a:t>
                </a:r>
              </a:p>
              <a:p>
                <a:r>
                  <a:rPr lang="en-US" altLang="ko-KR" sz="1200" dirty="0" smtClean="0">
                    <a:solidFill>
                      <a:srgbClr val="FF0000"/>
                    </a:solidFill>
                    <a:latin typeface="+mn-ea"/>
                    <a:ea typeface="+mn-ea"/>
                  </a:rPr>
                  <a:t>launching</a:t>
                </a:r>
                <a:endParaRPr lang="ko-KR" altLang="en-US" sz="1200" dirty="0">
                  <a:solidFill>
                    <a:srgbClr val="FF0000"/>
                  </a:solidFill>
                  <a:latin typeface="+mn-ea"/>
                  <a:ea typeface="+mn-ea"/>
                </a:endParaRPr>
              </a:p>
            </p:txBody>
          </p:sp>
          <p:sp>
            <p:nvSpPr>
              <p:cNvPr id="72" name="TextBox 71"/>
              <p:cNvSpPr txBox="1"/>
              <p:nvPr/>
            </p:nvSpPr>
            <p:spPr>
              <a:xfrm>
                <a:off x="5038715" y="4512538"/>
                <a:ext cx="1204176" cy="261610"/>
              </a:xfrm>
              <a:prstGeom prst="rect">
                <a:avLst/>
              </a:prstGeom>
              <a:noFill/>
            </p:spPr>
            <p:txBody>
              <a:bodyPr wrap="none" rtlCol="0">
                <a:spAutoFit/>
              </a:bodyPr>
              <a:lstStyle/>
              <a:p>
                <a:r>
                  <a:rPr lang="en-US" altLang="ko-KR" sz="1100" dirty="0" smtClean="0">
                    <a:solidFill>
                      <a:srgbClr val="0000FF"/>
                    </a:solidFill>
                    <a:latin typeface="+mn-ea"/>
                    <a:ea typeface="+mn-ea"/>
                  </a:rPr>
                  <a:t>100 kA / 10kW</a:t>
                </a:r>
                <a:endParaRPr lang="ko-KR" altLang="en-US" sz="1100" dirty="0">
                  <a:solidFill>
                    <a:srgbClr val="0000FF"/>
                  </a:solidFill>
                  <a:latin typeface="+mn-ea"/>
                  <a:ea typeface="+mn-ea"/>
                </a:endParaRPr>
              </a:p>
            </p:txBody>
          </p:sp>
          <p:sp>
            <p:nvSpPr>
              <p:cNvPr id="73" name="TextBox 72"/>
              <p:cNvSpPr txBox="1"/>
              <p:nvPr/>
            </p:nvSpPr>
            <p:spPr>
              <a:xfrm>
                <a:off x="6946219" y="4389286"/>
                <a:ext cx="1204176" cy="261610"/>
              </a:xfrm>
              <a:prstGeom prst="rect">
                <a:avLst/>
              </a:prstGeom>
              <a:noFill/>
            </p:spPr>
            <p:txBody>
              <a:bodyPr wrap="none" rtlCol="0">
                <a:spAutoFit/>
              </a:bodyPr>
              <a:lstStyle/>
              <a:p>
                <a:r>
                  <a:rPr lang="en-US" altLang="ko-KR" sz="1100" dirty="0" smtClean="0">
                    <a:solidFill>
                      <a:srgbClr val="FF0000"/>
                    </a:solidFill>
                    <a:latin typeface="+mn-ea"/>
                    <a:ea typeface="+mn-ea"/>
                  </a:rPr>
                  <a:t>125 kA / 10kW</a:t>
                </a:r>
                <a:endParaRPr lang="ko-KR" altLang="en-US" sz="1100" dirty="0">
                  <a:solidFill>
                    <a:srgbClr val="FF0000"/>
                  </a:solidFill>
                  <a:latin typeface="+mn-ea"/>
                  <a:ea typeface="+mn-ea"/>
                </a:endParaRPr>
              </a:p>
            </p:txBody>
          </p:sp>
        </p:grpSp>
        <p:sp>
          <p:nvSpPr>
            <p:cNvPr id="20" name="TextBox 19"/>
            <p:cNvSpPr txBox="1"/>
            <p:nvPr/>
          </p:nvSpPr>
          <p:spPr>
            <a:xfrm>
              <a:off x="5631850" y="5772150"/>
              <a:ext cx="1529586" cy="456726"/>
            </a:xfrm>
            <a:prstGeom prst="rect">
              <a:avLst/>
            </a:prstGeom>
            <a:noFill/>
          </p:spPr>
          <p:txBody>
            <a:bodyPr wrap="none" rtlCol="0">
              <a:spAutoFit/>
            </a:bodyPr>
            <a:lstStyle/>
            <a:p>
              <a:r>
                <a:rPr lang="en-US" altLang="ko-KR" sz="1400" b="0" i="1" dirty="0" smtClean="0">
                  <a:latin typeface="Times New Roman" pitchFamily="18" charset="0"/>
                  <a:cs typeface="Times New Roman" pitchFamily="18" charset="0"/>
                </a:rPr>
                <a:t>Normalized radius</a:t>
              </a:r>
              <a:endParaRPr lang="ko-KR" altLang="en-US" sz="1400" b="0" i="1" dirty="0">
                <a:latin typeface="Times New Roman" pitchFamily="18" charset="0"/>
                <a:cs typeface="Times New Roman" pitchFamily="18" charset="0"/>
              </a:endParaRPr>
            </a:p>
          </p:txBody>
        </p:sp>
      </p:grpSp>
      <p:cxnSp>
        <p:nvCxnSpPr>
          <p:cNvPr id="27" name="직선 연결선 26"/>
          <p:cNvCxnSpPr/>
          <p:nvPr/>
        </p:nvCxnSpPr>
        <p:spPr bwMode="auto">
          <a:xfrm>
            <a:off x="4102442" y="3871779"/>
            <a:ext cx="4761471"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2" name="오른쪽 화살표 31"/>
          <p:cNvSpPr/>
          <p:nvPr/>
        </p:nvSpPr>
        <p:spPr bwMode="auto">
          <a:xfrm>
            <a:off x="3486684" y="2431316"/>
            <a:ext cx="649480" cy="922637"/>
          </a:xfrm>
          <a:prstGeom prst="rightArrow">
            <a:avLst/>
          </a:prstGeom>
          <a:gradFill flip="none" rotWithShape="1">
            <a:gsLst>
              <a:gs pos="0">
                <a:schemeClr val="bg1"/>
              </a:gs>
              <a:gs pos="100000">
                <a:srgbClr val="0066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p:txBody>
      </p:sp>
      <p:pic>
        <p:nvPicPr>
          <p:cNvPr id="256008" name="Picture 8"/>
          <p:cNvPicPr>
            <a:picLocks noChangeAspect="1" noChangeArrowheads="1"/>
          </p:cNvPicPr>
          <p:nvPr/>
        </p:nvPicPr>
        <p:blipFill>
          <a:blip r:embed="rId5" cstate="print"/>
          <a:srcRect/>
          <a:stretch>
            <a:fillRect/>
          </a:stretch>
        </p:blipFill>
        <p:spPr bwMode="auto">
          <a:xfrm>
            <a:off x="4118913" y="3954162"/>
            <a:ext cx="4382530" cy="2371519"/>
          </a:xfrm>
          <a:prstGeom prst="rect">
            <a:avLst/>
          </a:prstGeom>
          <a:noFill/>
          <a:ln w="9525">
            <a:noFill/>
            <a:miter lim="800000"/>
            <a:headEnd/>
            <a:tailEnd/>
          </a:ln>
          <a:effectLst/>
        </p:spPr>
      </p:pic>
    </p:spTree>
    <p:extLst>
      <p:ext uri="{BB962C8B-B14F-4D97-AF65-F5344CB8AC3E}">
        <p14:creationId xmlns:p14="http://schemas.microsoft.com/office/powerpoint/2010/main" val="543620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슬라이드 번호 개체 틀 5"/>
          <p:cNvSpPr txBox="1">
            <a:spLocks noGrp="1"/>
          </p:cNvSpPr>
          <p:nvPr/>
        </p:nvSpPr>
        <p:spPr bwMode="auto">
          <a:xfrm>
            <a:off x="4324350" y="6553200"/>
            <a:ext cx="466725" cy="304800"/>
          </a:xfrm>
          <a:prstGeom prst="rect">
            <a:avLst/>
          </a:prstGeom>
          <a:noFill/>
          <a:ln w="9525">
            <a:noFill/>
            <a:miter lim="800000"/>
            <a:headEnd/>
            <a:tailEnd/>
          </a:ln>
        </p:spPr>
        <p:txBody>
          <a:bodyPr/>
          <a:lstStyle/>
          <a:p>
            <a:fld id="{EECC1435-657E-4E45-ADDE-F1625CE3799C}" type="slidenum">
              <a:rPr kumimoji="0" lang="en-US" altLang="ko-KR" sz="1600" b="0">
                <a:solidFill>
                  <a:srgbClr val="000000"/>
                </a:solidFill>
                <a:latin typeface="Verdana" pitchFamily="34" charset="0"/>
              </a:rPr>
              <a:pPr/>
              <a:t>11</a:t>
            </a:fld>
            <a:endParaRPr kumimoji="0" lang="en-US" altLang="ko-KR" sz="1600" b="0">
              <a:solidFill>
                <a:srgbClr val="000000"/>
              </a:solidFill>
              <a:latin typeface="Verdana" pitchFamily="34" charset="0"/>
            </a:endParaRPr>
          </a:p>
        </p:txBody>
      </p:sp>
      <p:sp>
        <p:nvSpPr>
          <p:cNvPr id="5123" name="Rectangle 2"/>
          <p:cNvSpPr>
            <a:spLocks noGrp="1" noChangeArrowheads="1"/>
          </p:cNvSpPr>
          <p:nvPr>
            <p:ph type="title" idx="4294967295"/>
          </p:nvPr>
        </p:nvSpPr>
        <p:spPr>
          <a:xfrm>
            <a:off x="261255" y="130634"/>
            <a:ext cx="8658809" cy="755780"/>
          </a:xfrm>
          <a:noFill/>
        </p:spPr>
        <p:txBody>
          <a:bodyPr/>
          <a:lstStyle/>
          <a:p>
            <a:pPr eaLnBrk="1" hangingPunct="1"/>
            <a:r>
              <a:rPr lang="en-US" altLang="ko-KR" dirty="0" smtClean="0"/>
              <a:t>Coupling efficiency (1)</a:t>
            </a:r>
            <a:br>
              <a:rPr lang="en-US" altLang="ko-KR" dirty="0" smtClean="0"/>
            </a:br>
            <a:r>
              <a:rPr lang="en-US" altLang="ko-KR" sz="2000" dirty="0" smtClean="0"/>
              <a:t>1D full wave code</a:t>
            </a:r>
            <a:endParaRPr lang="en-US" altLang="ko-KR" sz="1800" u="sng" dirty="0" smtClean="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solidFill>
                <a:srgbClr val="000000"/>
              </a:solidFill>
            </a:endParaRPr>
          </a:p>
        </p:txBody>
      </p:sp>
      <p:sp>
        <p:nvSpPr>
          <p:cNvPr id="12" name="Rectangle 46"/>
          <p:cNvSpPr>
            <a:spLocks noChangeArrowheads="1"/>
          </p:cNvSpPr>
          <p:nvPr/>
        </p:nvSpPr>
        <p:spPr bwMode="auto">
          <a:xfrm>
            <a:off x="4744963" y="1251137"/>
            <a:ext cx="3655552" cy="458023"/>
          </a:xfrm>
          <a:prstGeom prst="rect">
            <a:avLst/>
          </a:prstGeom>
          <a:noFill/>
          <a:ln w="9525">
            <a:noFill/>
            <a:miter lim="800000"/>
            <a:headEnd/>
            <a:tailEnd/>
          </a:ln>
        </p:spPr>
        <p:txBody>
          <a:bodyPr/>
          <a:lstStyle/>
          <a:p>
            <a:pPr marL="342900" indent="-342900">
              <a:lnSpc>
                <a:spcPct val="120000"/>
              </a:lnSpc>
              <a:spcBef>
                <a:spcPct val="20000"/>
              </a:spcBef>
              <a:buFont typeface="Wingdings" pitchFamily="2" charset="2"/>
              <a:buChar char="q"/>
            </a:pPr>
            <a:r>
              <a:rPr lang="en-US" altLang="ko-KR" dirty="0" smtClean="0">
                <a:solidFill>
                  <a:srgbClr val="000066"/>
                </a:solidFill>
                <a:latin typeface="맑은 고딕" pitchFamily="50" charset="-127"/>
                <a:ea typeface="맑은 고딕" pitchFamily="50" charset="-127"/>
              </a:rPr>
              <a:t>Edge density profile model</a:t>
            </a:r>
            <a:endParaRPr lang="en-US" altLang="ko-KR" b="0" dirty="0" smtClean="0">
              <a:solidFill>
                <a:srgbClr val="000066"/>
              </a:solidFill>
              <a:latin typeface="맑은 고딕" pitchFamily="50" charset="-127"/>
              <a:ea typeface="맑은 고딕" pitchFamily="50" charset="-127"/>
            </a:endParaRPr>
          </a:p>
          <a:p>
            <a:pPr marL="342900" indent="-342900">
              <a:lnSpc>
                <a:spcPct val="120000"/>
              </a:lnSpc>
              <a:spcBef>
                <a:spcPct val="20000"/>
              </a:spcBef>
              <a:buFont typeface="Wingdings" pitchFamily="2" charset="2"/>
              <a:buChar char="q"/>
            </a:pPr>
            <a:endParaRPr lang="en-US" altLang="ko-KR" b="0" dirty="0" smtClean="0">
              <a:solidFill>
                <a:srgbClr val="000066"/>
              </a:solidFill>
              <a:latin typeface="맑은 고딕" pitchFamily="50" charset="-127"/>
              <a:ea typeface="맑은 고딕" pitchFamily="50" charset="-127"/>
            </a:endParaRPr>
          </a:p>
          <a:p>
            <a:pPr marL="342900" indent="-342900">
              <a:lnSpc>
                <a:spcPct val="120000"/>
              </a:lnSpc>
              <a:spcBef>
                <a:spcPct val="20000"/>
              </a:spcBef>
              <a:buFont typeface="Wingdings" pitchFamily="2" charset="2"/>
              <a:buChar char="q"/>
            </a:pPr>
            <a:endParaRPr lang="en-US" altLang="ko-KR" b="0" dirty="0" smtClean="0">
              <a:solidFill>
                <a:srgbClr val="000066"/>
              </a:solidFill>
              <a:latin typeface="맑은 고딕" pitchFamily="50" charset="-127"/>
              <a:ea typeface="맑은 고딕" pitchFamily="50" charset="-127"/>
            </a:endParaRPr>
          </a:p>
          <a:p>
            <a:pPr marL="342900" indent="-342900">
              <a:lnSpc>
                <a:spcPct val="120000"/>
              </a:lnSpc>
              <a:spcBef>
                <a:spcPct val="20000"/>
              </a:spcBef>
              <a:buFont typeface="Wingdings" pitchFamily="2" charset="2"/>
              <a:buChar char="q"/>
            </a:pPr>
            <a:endParaRPr lang="en-US" altLang="ko-KR" b="0" dirty="0" smtClean="0">
              <a:solidFill>
                <a:srgbClr val="000066"/>
              </a:solidFill>
              <a:latin typeface="맑은 고딕" pitchFamily="50" charset="-127"/>
              <a:ea typeface="맑은 고딕" pitchFamily="50" charset="-127"/>
            </a:endParaRPr>
          </a:p>
          <a:p>
            <a:pPr marL="342900" indent="-342900">
              <a:lnSpc>
                <a:spcPct val="120000"/>
              </a:lnSpc>
              <a:spcBef>
                <a:spcPct val="20000"/>
              </a:spcBef>
              <a:buFont typeface="Wingdings" pitchFamily="2" charset="2"/>
              <a:buChar char="q"/>
            </a:pPr>
            <a:endParaRPr lang="en-US" altLang="ko-KR" b="0" dirty="0" smtClean="0">
              <a:solidFill>
                <a:srgbClr val="000066"/>
              </a:solidFill>
              <a:latin typeface="맑은 고딕" pitchFamily="50" charset="-127"/>
              <a:ea typeface="맑은 고딕" pitchFamily="50" charset="-127"/>
            </a:endParaRPr>
          </a:p>
          <a:p>
            <a:pPr marL="342900" indent="-342900">
              <a:lnSpc>
                <a:spcPct val="120000"/>
              </a:lnSpc>
              <a:spcBef>
                <a:spcPct val="20000"/>
              </a:spcBef>
              <a:buFont typeface="Wingdings" pitchFamily="2" charset="2"/>
              <a:buChar char="q"/>
            </a:pPr>
            <a:endParaRPr lang="en-US" altLang="ko-KR" b="0" dirty="0" smtClean="0">
              <a:solidFill>
                <a:srgbClr val="000066"/>
              </a:solidFill>
              <a:latin typeface="맑은 고딕" pitchFamily="50" charset="-127"/>
              <a:ea typeface="맑은 고딕" pitchFamily="50" charset="-127"/>
            </a:endParaRPr>
          </a:p>
          <a:p>
            <a:pPr marL="342900" indent="-342900">
              <a:lnSpc>
                <a:spcPct val="120000"/>
              </a:lnSpc>
              <a:spcBef>
                <a:spcPct val="20000"/>
              </a:spcBef>
              <a:buFont typeface="Wingdings" pitchFamily="2" charset="2"/>
              <a:buChar char="q"/>
            </a:pPr>
            <a:endParaRPr lang="en-US" altLang="ko-KR" b="0" dirty="0" smtClean="0">
              <a:solidFill>
                <a:srgbClr val="000066"/>
              </a:solidFill>
              <a:latin typeface="맑은 고딕" pitchFamily="50" charset="-127"/>
              <a:ea typeface="맑은 고딕" pitchFamily="50" charset="-127"/>
            </a:endParaRPr>
          </a:p>
          <a:p>
            <a:pPr marL="342900" indent="-342900">
              <a:lnSpc>
                <a:spcPct val="120000"/>
              </a:lnSpc>
              <a:spcBef>
                <a:spcPct val="20000"/>
              </a:spcBef>
              <a:buFont typeface="Wingdings" pitchFamily="2" charset="2"/>
              <a:buChar char="q"/>
            </a:pPr>
            <a:endParaRPr lang="en-US" altLang="ko-KR" b="0" dirty="0" smtClean="0">
              <a:solidFill>
                <a:srgbClr val="000066"/>
              </a:solidFill>
              <a:latin typeface="맑은 고딕" pitchFamily="50" charset="-127"/>
              <a:ea typeface="맑은 고딕" pitchFamily="50" charset="-127"/>
            </a:endParaRPr>
          </a:p>
          <a:p>
            <a:pPr marL="342900" indent="-342900">
              <a:lnSpc>
                <a:spcPct val="120000"/>
              </a:lnSpc>
              <a:spcBef>
                <a:spcPct val="20000"/>
              </a:spcBef>
              <a:buFont typeface="Wingdings" pitchFamily="2" charset="2"/>
              <a:buChar char="q"/>
            </a:pPr>
            <a:endParaRPr lang="en-US" altLang="ko-KR" b="0" dirty="0" smtClean="0">
              <a:solidFill>
                <a:srgbClr val="000066"/>
              </a:solidFill>
              <a:latin typeface="맑은 고딕" pitchFamily="50" charset="-127"/>
              <a:ea typeface="맑은 고딕" pitchFamily="50" charset="-127"/>
            </a:endParaRPr>
          </a:p>
        </p:txBody>
      </p:sp>
      <p:graphicFrame>
        <p:nvGraphicFramePr>
          <p:cNvPr id="19" name="Object 3"/>
          <p:cNvGraphicFramePr>
            <a:graphicFrameLocks noChangeAspect="1"/>
          </p:cNvGraphicFramePr>
          <p:nvPr/>
        </p:nvGraphicFramePr>
        <p:xfrm>
          <a:off x="1196672" y="3412866"/>
          <a:ext cx="2012316" cy="351066"/>
        </p:xfrm>
        <a:graphic>
          <a:graphicData uri="http://schemas.openxmlformats.org/presentationml/2006/ole">
            <mc:AlternateContent xmlns:mc="http://schemas.openxmlformats.org/markup-compatibility/2006">
              <mc:Choice xmlns:v="urn:schemas-microsoft-com:vml" Requires="v">
                <p:oleObj spid="_x0000_s253959" name="수식" r:id="rId4" imgW="1295400" imgH="254000" progId="Equation.3">
                  <p:embed/>
                </p:oleObj>
              </mc:Choice>
              <mc:Fallback>
                <p:oleObj name="수식" r:id="rId4" imgW="1295400" imgH="254000" progId="Equation.3">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672" y="3412866"/>
                        <a:ext cx="2012316" cy="3510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4"/>
          <p:cNvGraphicFramePr>
            <a:graphicFrameLocks noChangeAspect="1"/>
          </p:cNvGraphicFramePr>
          <p:nvPr/>
        </p:nvGraphicFramePr>
        <p:xfrm>
          <a:off x="356377" y="4561178"/>
          <a:ext cx="5215481" cy="1583250"/>
        </p:xfrm>
        <a:graphic>
          <a:graphicData uri="http://schemas.openxmlformats.org/presentationml/2006/ole">
            <mc:AlternateContent xmlns:mc="http://schemas.openxmlformats.org/markup-compatibility/2006">
              <mc:Choice xmlns:v="urn:schemas-microsoft-com:vml" Requires="v">
                <p:oleObj spid="_x0000_s253960" name="Equation" r:id="rId6" imgW="4445000" imgH="1320800" progId="Equation.DSMT4">
                  <p:embed/>
                </p:oleObj>
              </mc:Choice>
              <mc:Fallback>
                <p:oleObj name="Equation" r:id="rId6" imgW="4445000" imgH="1320800" progId="Equation.DSMT4">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77" y="4561178"/>
                        <a:ext cx="5215481" cy="158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직사각형 20"/>
          <p:cNvSpPr/>
          <p:nvPr/>
        </p:nvSpPr>
        <p:spPr>
          <a:xfrm>
            <a:off x="194400" y="3986321"/>
            <a:ext cx="5368834" cy="391967"/>
          </a:xfrm>
          <a:prstGeom prst="rect">
            <a:avLst/>
          </a:prstGeom>
        </p:spPr>
        <p:txBody>
          <a:bodyPr wrap="square">
            <a:spAutoFit/>
          </a:bodyPr>
          <a:lstStyle/>
          <a:p>
            <a:pPr marL="342900" indent="-342900">
              <a:lnSpc>
                <a:spcPct val="120000"/>
              </a:lnSpc>
              <a:spcBef>
                <a:spcPct val="20000"/>
              </a:spcBef>
              <a:buFont typeface="Wingdings" pitchFamily="2" charset="2"/>
              <a:buChar char="q"/>
            </a:pPr>
            <a:r>
              <a:rPr lang="en-US" altLang="ko-KR" dirty="0" smtClean="0">
                <a:solidFill>
                  <a:srgbClr val="000066"/>
                </a:solidFill>
                <a:latin typeface="맑은 고딕" pitchFamily="50" charset="-127"/>
                <a:ea typeface="맑은 고딕" pitchFamily="50" charset="-127"/>
              </a:rPr>
              <a:t>A system of ordinary differential equation</a:t>
            </a:r>
          </a:p>
        </p:txBody>
      </p:sp>
      <p:sp>
        <p:nvSpPr>
          <p:cNvPr id="27" name="직사각형 26"/>
          <p:cNvSpPr/>
          <p:nvPr/>
        </p:nvSpPr>
        <p:spPr>
          <a:xfrm>
            <a:off x="5875929" y="4087446"/>
            <a:ext cx="3080063" cy="1631216"/>
          </a:xfrm>
          <a:prstGeom prst="rect">
            <a:avLst/>
          </a:prstGeom>
        </p:spPr>
        <p:txBody>
          <a:bodyPr wrap="square">
            <a:spAutoFit/>
          </a:bodyPr>
          <a:lstStyle/>
          <a:p>
            <a:pPr marL="342900" indent="-342900">
              <a:lnSpc>
                <a:spcPct val="120000"/>
              </a:lnSpc>
              <a:spcBef>
                <a:spcPct val="20000"/>
              </a:spcBef>
              <a:buFont typeface="Wingdings" pitchFamily="2" charset="2"/>
              <a:buChar char="q"/>
            </a:pPr>
            <a:r>
              <a:rPr lang="en-US" altLang="ko-KR" dirty="0" smtClean="0">
                <a:solidFill>
                  <a:srgbClr val="000066"/>
                </a:solidFill>
                <a:latin typeface="맑은 고딕" pitchFamily="50" charset="-127"/>
                <a:ea typeface="맑은 고딕" pitchFamily="50" charset="-127"/>
              </a:rPr>
              <a:t>Boundary condition</a:t>
            </a:r>
          </a:p>
          <a:p>
            <a:pPr marL="342900" indent="-342900">
              <a:lnSpc>
                <a:spcPct val="120000"/>
              </a:lnSpc>
              <a:spcBef>
                <a:spcPct val="20000"/>
              </a:spcBef>
            </a:pPr>
            <a:r>
              <a:rPr lang="en-US" altLang="ko-KR" sz="1400" b="0" dirty="0" smtClean="0">
                <a:solidFill>
                  <a:srgbClr val="000066"/>
                </a:solidFill>
                <a:latin typeface="맑은 고딕" pitchFamily="50" charset="-127"/>
                <a:ea typeface="맑은 고딕" pitchFamily="50" charset="-127"/>
              </a:rPr>
              <a:t>   LHS : </a:t>
            </a:r>
            <a:r>
              <a:rPr lang="en-US" altLang="ko-KR" sz="1400" b="0" dirty="0" err="1" smtClean="0">
                <a:solidFill>
                  <a:srgbClr val="000066"/>
                </a:solidFill>
                <a:latin typeface="맑은 고딕" pitchFamily="50" charset="-127"/>
                <a:ea typeface="맑은 고딕" pitchFamily="50" charset="-127"/>
              </a:rPr>
              <a:t>E</a:t>
            </a:r>
            <a:r>
              <a:rPr lang="en-US" altLang="ko-KR" sz="1400" b="0" baseline="-25000" dirty="0" err="1" smtClean="0">
                <a:solidFill>
                  <a:srgbClr val="000066"/>
                </a:solidFill>
                <a:latin typeface="맑은 고딕" pitchFamily="50" charset="-127"/>
                <a:ea typeface="맑은 고딕" pitchFamily="50" charset="-127"/>
              </a:rPr>
              <a:t>y</a:t>
            </a:r>
            <a:r>
              <a:rPr lang="en-US" altLang="ko-KR" sz="1400" b="0" baseline="-25000" dirty="0" smtClean="0">
                <a:solidFill>
                  <a:srgbClr val="000066"/>
                </a:solidFill>
                <a:latin typeface="맑은 고딕" pitchFamily="50" charset="-127"/>
                <a:ea typeface="맑은 고딕" pitchFamily="50" charset="-127"/>
              </a:rPr>
              <a:t> </a:t>
            </a:r>
            <a:r>
              <a:rPr lang="en-US" altLang="ko-KR" sz="1400" b="0" dirty="0" smtClean="0">
                <a:solidFill>
                  <a:srgbClr val="000066"/>
                </a:solidFill>
                <a:latin typeface="맑은 고딕" pitchFamily="50" charset="-127"/>
                <a:ea typeface="맑은 고딕" pitchFamily="50" charset="-127"/>
              </a:rPr>
              <a:t>(</a:t>
            </a:r>
            <a:r>
              <a:rPr lang="en-US" altLang="ko-KR" sz="1400" b="0" dirty="0" err="1" smtClean="0">
                <a:solidFill>
                  <a:srgbClr val="000066"/>
                </a:solidFill>
                <a:latin typeface="맑은 고딕" pitchFamily="50" charset="-127"/>
                <a:ea typeface="맑은 고딕" pitchFamily="50" charset="-127"/>
              </a:rPr>
              <a:t>poloidal</a:t>
            </a:r>
            <a:r>
              <a:rPr lang="en-US" altLang="ko-KR" sz="1400" b="0" dirty="0" smtClean="0">
                <a:solidFill>
                  <a:srgbClr val="000066"/>
                </a:solidFill>
                <a:latin typeface="맑은 고딕" pitchFamily="50" charset="-127"/>
                <a:ea typeface="맑은 고딕" pitchFamily="50" charset="-127"/>
              </a:rPr>
              <a:t>) = 1,</a:t>
            </a:r>
          </a:p>
          <a:p>
            <a:pPr marL="342900" indent="-342900">
              <a:lnSpc>
                <a:spcPct val="120000"/>
              </a:lnSpc>
              <a:spcBef>
                <a:spcPct val="20000"/>
              </a:spcBef>
            </a:pPr>
            <a:r>
              <a:rPr lang="en-US" altLang="ko-KR" sz="1400" b="0" dirty="0" smtClean="0">
                <a:solidFill>
                  <a:srgbClr val="000066"/>
                </a:solidFill>
                <a:latin typeface="맑은 고딕" pitchFamily="50" charset="-127"/>
                <a:ea typeface="맑은 고딕" pitchFamily="50" charset="-127"/>
              </a:rPr>
              <a:t>           </a:t>
            </a:r>
            <a:r>
              <a:rPr lang="en-US" altLang="ko-KR" sz="1400" b="0" dirty="0" err="1" smtClean="0">
                <a:solidFill>
                  <a:srgbClr val="000066"/>
                </a:solidFill>
                <a:latin typeface="맑은 고딕" pitchFamily="50" charset="-127"/>
                <a:ea typeface="맑은 고딕" pitchFamily="50" charset="-127"/>
              </a:rPr>
              <a:t>E</a:t>
            </a:r>
            <a:r>
              <a:rPr lang="en-US" altLang="ko-KR" sz="1400" b="0" baseline="-25000" dirty="0" err="1" smtClean="0">
                <a:solidFill>
                  <a:srgbClr val="000066"/>
                </a:solidFill>
                <a:latin typeface="맑은 고딕" pitchFamily="50" charset="-127"/>
                <a:ea typeface="맑은 고딕" pitchFamily="50" charset="-127"/>
              </a:rPr>
              <a:t>z</a:t>
            </a:r>
            <a:r>
              <a:rPr lang="en-US" altLang="ko-KR" sz="1400" b="0" dirty="0" smtClean="0">
                <a:solidFill>
                  <a:srgbClr val="000066"/>
                </a:solidFill>
                <a:latin typeface="맑은 고딕" pitchFamily="50" charset="-127"/>
                <a:ea typeface="맑은 고딕" pitchFamily="50" charset="-127"/>
              </a:rPr>
              <a:t>(</a:t>
            </a:r>
            <a:r>
              <a:rPr lang="en-US" altLang="ko-KR" sz="1400" b="0" dirty="0" err="1" smtClean="0">
                <a:solidFill>
                  <a:srgbClr val="000066"/>
                </a:solidFill>
                <a:latin typeface="맑은 고딕" pitchFamily="50" charset="-127"/>
                <a:ea typeface="맑은 고딕" pitchFamily="50" charset="-127"/>
              </a:rPr>
              <a:t>toroidal</a:t>
            </a:r>
            <a:r>
              <a:rPr lang="en-US" altLang="ko-KR" sz="1400" b="0" dirty="0" smtClean="0">
                <a:solidFill>
                  <a:srgbClr val="000066"/>
                </a:solidFill>
                <a:latin typeface="맑은 고딕" pitchFamily="50" charset="-127"/>
                <a:ea typeface="맑은 고딕" pitchFamily="50" charset="-127"/>
              </a:rPr>
              <a:t>) = 0 </a:t>
            </a:r>
          </a:p>
          <a:p>
            <a:pPr marL="342900" indent="-342900">
              <a:lnSpc>
                <a:spcPct val="120000"/>
              </a:lnSpc>
              <a:spcBef>
                <a:spcPct val="20000"/>
              </a:spcBef>
            </a:pPr>
            <a:r>
              <a:rPr lang="en-US" altLang="ko-KR" sz="1400" b="0" dirty="0" smtClean="0">
                <a:solidFill>
                  <a:srgbClr val="000066"/>
                </a:solidFill>
                <a:latin typeface="맑은 고딕" pitchFamily="50" charset="-127"/>
                <a:ea typeface="맑은 고딕" pitchFamily="50" charset="-127"/>
              </a:rPr>
              <a:t>   RHS : No reflection from bulk    </a:t>
            </a:r>
          </a:p>
          <a:p>
            <a:pPr marL="342900" indent="-342900">
              <a:lnSpc>
                <a:spcPct val="120000"/>
              </a:lnSpc>
              <a:spcBef>
                <a:spcPct val="20000"/>
              </a:spcBef>
            </a:pPr>
            <a:r>
              <a:rPr lang="en-US" altLang="ko-KR" sz="1400" b="0" dirty="0" smtClean="0">
                <a:solidFill>
                  <a:srgbClr val="000066"/>
                </a:solidFill>
                <a:latin typeface="맑은 고딕" pitchFamily="50" charset="-127"/>
                <a:ea typeface="맑은 고딕" pitchFamily="50" charset="-127"/>
              </a:rPr>
              <a:t>           plasmas (WKB boundary)</a:t>
            </a:r>
          </a:p>
        </p:txBody>
      </p:sp>
      <p:graphicFrame>
        <p:nvGraphicFramePr>
          <p:cNvPr id="28" name="Object 3"/>
          <p:cNvGraphicFramePr>
            <a:graphicFrameLocks noChangeAspect="1"/>
          </p:cNvGraphicFramePr>
          <p:nvPr/>
        </p:nvGraphicFramePr>
        <p:xfrm>
          <a:off x="795472" y="1903930"/>
          <a:ext cx="3579975" cy="1207702"/>
        </p:xfrm>
        <a:graphic>
          <a:graphicData uri="http://schemas.openxmlformats.org/presentationml/2006/ole">
            <mc:AlternateContent xmlns:mc="http://schemas.openxmlformats.org/markup-compatibility/2006">
              <mc:Choice xmlns:v="urn:schemas-microsoft-com:vml" Requires="v">
                <p:oleObj spid="_x0000_s253961" name="Equation" r:id="rId8" imgW="2463800" imgH="914400" progId="Equation.3">
                  <p:embed/>
                </p:oleObj>
              </mc:Choice>
              <mc:Fallback>
                <p:oleObj name="Equation" r:id="rId8" imgW="2463800" imgH="91440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472" y="1903930"/>
                        <a:ext cx="3579975" cy="12077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직사각형 28"/>
          <p:cNvSpPr/>
          <p:nvPr/>
        </p:nvSpPr>
        <p:spPr>
          <a:xfrm>
            <a:off x="285555" y="1248819"/>
            <a:ext cx="3303678" cy="424732"/>
          </a:xfrm>
          <a:prstGeom prst="rect">
            <a:avLst/>
          </a:prstGeom>
        </p:spPr>
        <p:txBody>
          <a:bodyPr wrap="square">
            <a:spAutoFit/>
          </a:bodyPr>
          <a:lstStyle/>
          <a:p>
            <a:pPr marL="342900" indent="-342900">
              <a:lnSpc>
                <a:spcPct val="120000"/>
              </a:lnSpc>
              <a:spcBef>
                <a:spcPct val="20000"/>
              </a:spcBef>
              <a:buFont typeface="Wingdings" pitchFamily="2" charset="2"/>
              <a:buChar char="q"/>
            </a:pPr>
            <a:r>
              <a:rPr lang="en-US" altLang="ko-KR" dirty="0" smtClean="0">
                <a:solidFill>
                  <a:srgbClr val="000066"/>
                </a:solidFill>
                <a:latin typeface="맑은 고딕" pitchFamily="50" charset="-127"/>
                <a:ea typeface="맑은 고딕" pitchFamily="50" charset="-127"/>
              </a:rPr>
              <a:t>Governing Equation</a:t>
            </a:r>
          </a:p>
        </p:txBody>
      </p:sp>
      <p:grpSp>
        <p:nvGrpSpPr>
          <p:cNvPr id="23" name="그룹 22"/>
          <p:cNvGrpSpPr/>
          <p:nvPr/>
        </p:nvGrpSpPr>
        <p:grpSpPr>
          <a:xfrm>
            <a:off x="5059907" y="1686286"/>
            <a:ext cx="3869366" cy="1981400"/>
            <a:chOff x="616095" y="1711923"/>
            <a:chExt cx="3869366" cy="1981400"/>
          </a:xfrm>
        </p:grpSpPr>
        <p:grpSp>
          <p:nvGrpSpPr>
            <p:cNvPr id="15" name="그룹 14"/>
            <p:cNvGrpSpPr/>
            <p:nvPr/>
          </p:nvGrpSpPr>
          <p:grpSpPr>
            <a:xfrm>
              <a:off x="616095" y="1711923"/>
              <a:ext cx="3869366" cy="1981400"/>
              <a:chOff x="616095" y="1711923"/>
              <a:chExt cx="3869366" cy="1981400"/>
            </a:xfrm>
          </p:grpSpPr>
          <p:pic>
            <p:nvPicPr>
              <p:cNvPr id="16" name="그림 295" descr="steplinear_model.jpg"/>
              <p:cNvPicPr>
                <a:picLocks noChangeAspect="1" noChangeArrowheads="1"/>
              </p:cNvPicPr>
              <p:nvPr/>
            </p:nvPicPr>
            <p:blipFill>
              <a:blip r:embed="rId10" cstate="print"/>
              <a:srcRect/>
              <a:stretch>
                <a:fillRect/>
              </a:stretch>
            </p:blipFill>
            <p:spPr bwMode="auto">
              <a:xfrm>
                <a:off x="616095" y="1711923"/>
                <a:ext cx="3869366" cy="1981400"/>
              </a:xfrm>
              <a:prstGeom prst="rect">
                <a:avLst/>
              </a:prstGeom>
              <a:noFill/>
              <a:ln w="9525">
                <a:solidFill>
                  <a:schemeClr val="tx1"/>
                </a:solidFill>
                <a:miter lim="800000"/>
                <a:headEnd/>
                <a:tailEnd/>
              </a:ln>
            </p:spPr>
          </p:pic>
          <p:sp>
            <p:nvSpPr>
              <p:cNvPr id="17" name="TextBox 16"/>
              <p:cNvSpPr txBox="1"/>
              <p:nvPr/>
            </p:nvSpPr>
            <p:spPr>
              <a:xfrm>
                <a:off x="1897163" y="2674837"/>
                <a:ext cx="247828" cy="276999"/>
              </a:xfrm>
              <a:prstGeom prst="rect">
                <a:avLst/>
              </a:prstGeom>
              <a:solidFill>
                <a:schemeClr val="bg1"/>
              </a:solidFill>
            </p:spPr>
            <p:txBody>
              <a:bodyPr wrap="square" rtlCol="0">
                <a:spAutoFit/>
              </a:bodyPr>
              <a:lstStyle/>
              <a:p>
                <a:r>
                  <a:rPr lang="en-US" altLang="ko-KR" sz="1200" b="0" dirty="0" smtClean="0">
                    <a:latin typeface="Arial Unicode MS" pitchFamily="50" charset="-127"/>
                    <a:ea typeface="Arial Unicode MS" pitchFamily="50" charset="-127"/>
                    <a:cs typeface="Arial Unicode MS" pitchFamily="50" charset="-127"/>
                  </a:rPr>
                  <a:t>a</a:t>
                </a:r>
                <a:endParaRPr lang="ko-KR" altLang="en-US" sz="1200" b="0" dirty="0">
                  <a:latin typeface="Arial Unicode MS" pitchFamily="50" charset="-127"/>
                  <a:ea typeface="Arial Unicode MS" pitchFamily="50" charset="-127"/>
                  <a:cs typeface="Arial Unicode MS" pitchFamily="50" charset="-127"/>
                </a:endParaRPr>
              </a:p>
            </p:txBody>
          </p:sp>
          <p:sp>
            <p:nvSpPr>
              <p:cNvPr id="18" name="TextBox 17"/>
              <p:cNvSpPr txBox="1"/>
              <p:nvPr/>
            </p:nvSpPr>
            <p:spPr>
              <a:xfrm>
                <a:off x="1237710" y="3331438"/>
                <a:ext cx="514172" cy="276999"/>
              </a:xfrm>
              <a:prstGeom prst="rect">
                <a:avLst/>
              </a:prstGeom>
              <a:noFill/>
            </p:spPr>
            <p:txBody>
              <a:bodyPr wrap="square" rtlCol="0">
                <a:spAutoFit/>
              </a:bodyPr>
              <a:lstStyle/>
              <a:p>
                <a:r>
                  <a:rPr lang="en-US" altLang="ko-KR" sz="1200" b="0" dirty="0" smtClean="0">
                    <a:latin typeface="Arial Unicode MS" pitchFamily="50" charset="-127"/>
                    <a:ea typeface="Arial Unicode MS" pitchFamily="50" charset="-127"/>
                    <a:cs typeface="Arial Unicode MS" pitchFamily="50" charset="-127"/>
                  </a:rPr>
                  <a:t>(d)</a:t>
                </a:r>
                <a:endParaRPr lang="ko-KR" altLang="en-US" sz="1200" b="0" dirty="0">
                  <a:latin typeface="Arial Unicode MS" pitchFamily="50" charset="-127"/>
                  <a:ea typeface="Arial Unicode MS" pitchFamily="50" charset="-127"/>
                  <a:cs typeface="Arial Unicode MS" pitchFamily="50" charset="-127"/>
                </a:endParaRPr>
              </a:p>
            </p:txBody>
          </p:sp>
        </p:grpSp>
        <p:sp>
          <p:nvSpPr>
            <p:cNvPr id="30" name="TextBox 29"/>
            <p:cNvSpPr txBox="1"/>
            <p:nvPr/>
          </p:nvSpPr>
          <p:spPr>
            <a:xfrm>
              <a:off x="1501205" y="2184877"/>
              <a:ext cx="831797" cy="276999"/>
            </a:xfrm>
            <a:prstGeom prst="rect">
              <a:avLst/>
            </a:prstGeom>
            <a:noFill/>
          </p:spPr>
          <p:txBody>
            <a:bodyPr wrap="square" rtlCol="0">
              <a:spAutoFit/>
            </a:bodyPr>
            <a:lstStyle/>
            <a:p>
              <a:r>
                <a:rPr lang="en-US" altLang="ko-KR" sz="1200" b="0" dirty="0" smtClean="0">
                  <a:latin typeface="Arial Unicode MS" pitchFamily="50" charset="-127"/>
                  <a:ea typeface="Arial Unicode MS" pitchFamily="50" charset="-127"/>
                  <a:cs typeface="Arial Unicode MS" pitchFamily="50" charset="-127"/>
                </a:rPr>
                <a:t>Pedestal</a:t>
              </a:r>
              <a:endParaRPr lang="ko-KR" altLang="en-US" sz="1200" b="0" dirty="0">
                <a:latin typeface="Arial Unicode MS" pitchFamily="50" charset="-127"/>
                <a:ea typeface="Arial Unicode MS" pitchFamily="50" charset="-127"/>
                <a:cs typeface="Arial Unicode MS" pitchFamily="50" charset="-127"/>
              </a:endParaRPr>
            </a:p>
          </p:txBody>
        </p:sp>
        <p:sp>
          <p:nvSpPr>
            <p:cNvPr id="31" name="TextBox 30"/>
            <p:cNvSpPr txBox="1"/>
            <p:nvPr/>
          </p:nvSpPr>
          <p:spPr>
            <a:xfrm>
              <a:off x="2115078" y="2670562"/>
              <a:ext cx="1328877" cy="276999"/>
            </a:xfrm>
            <a:prstGeom prst="rect">
              <a:avLst/>
            </a:prstGeom>
            <a:noFill/>
          </p:spPr>
          <p:txBody>
            <a:bodyPr wrap="square" rtlCol="0">
              <a:spAutoFit/>
            </a:bodyPr>
            <a:lstStyle/>
            <a:p>
              <a:r>
                <a:rPr lang="en-US" altLang="ko-KR" sz="1200" b="0" dirty="0" smtClean="0">
                  <a:latin typeface="Arial Unicode MS" pitchFamily="50" charset="-127"/>
                  <a:ea typeface="Arial Unicode MS" pitchFamily="50" charset="-127"/>
                  <a:cs typeface="Arial Unicode MS" pitchFamily="50" charset="-127"/>
                </a:rPr>
                <a:t>: Pedestal  width</a:t>
              </a:r>
              <a:endParaRPr lang="ko-KR" altLang="en-US" sz="1200" b="0" dirty="0">
                <a:latin typeface="Arial Unicode MS" pitchFamily="50" charset="-127"/>
                <a:ea typeface="Arial Unicode MS" pitchFamily="50" charset="-127"/>
                <a:cs typeface="Arial Unicode MS" pitchFamily="50" charset="-127"/>
              </a:endParaRPr>
            </a:p>
          </p:txBody>
        </p:sp>
        <p:sp>
          <p:nvSpPr>
            <p:cNvPr id="32" name="TextBox 31"/>
            <p:cNvSpPr txBox="1"/>
            <p:nvPr/>
          </p:nvSpPr>
          <p:spPr>
            <a:xfrm>
              <a:off x="2639222" y="1810287"/>
              <a:ext cx="1650767" cy="276999"/>
            </a:xfrm>
            <a:prstGeom prst="rect">
              <a:avLst/>
            </a:prstGeom>
            <a:solidFill>
              <a:schemeClr val="bg1"/>
            </a:solidFill>
          </p:spPr>
          <p:txBody>
            <a:bodyPr wrap="square" rtlCol="0">
              <a:spAutoFit/>
            </a:bodyPr>
            <a:lstStyle/>
            <a:p>
              <a:r>
                <a:rPr lang="en-US" altLang="ko-KR" sz="1200" b="0" dirty="0" smtClean="0">
                  <a:latin typeface="Arial Unicode MS" pitchFamily="50" charset="-127"/>
                  <a:ea typeface="Arial Unicode MS" pitchFamily="50" charset="-127"/>
                  <a:cs typeface="Arial Unicode MS" pitchFamily="50" charset="-127"/>
                </a:rPr>
                <a:t>: Pedestal top-density</a:t>
              </a:r>
              <a:endParaRPr lang="ko-KR" altLang="en-US" sz="1200" b="0" dirty="0">
                <a:latin typeface="Arial Unicode MS" pitchFamily="50" charset="-127"/>
                <a:ea typeface="Arial Unicode MS" pitchFamily="50" charset="-127"/>
                <a:cs typeface="Arial Unicode MS" pitchFamily="50" charset="-127"/>
              </a:endParaRPr>
            </a:p>
          </p:txBody>
        </p:sp>
      </p:grpSp>
    </p:spTree>
    <p:extLst>
      <p:ext uri="{BB962C8B-B14F-4D97-AF65-F5344CB8AC3E}">
        <p14:creationId xmlns:p14="http://schemas.microsoft.com/office/powerpoint/2010/main" val="5436204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슬라이드 번호 개체 틀 5"/>
          <p:cNvSpPr txBox="1">
            <a:spLocks noGrp="1"/>
          </p:cNvSpPr>
          <p:nvPr/>
        </p:nvSpPr>
        <p:spPr bwMode="auto">
          <a:xfrm>
            <a:off x="4324350" y="6553200"/>
            <a:ext cx="466725" cy="304800"/>
          </a:xfrm>
          <a:prstGeom prst="rect">
            <a:avLst/>
          </a:prstGeom>
          <a:noFill/>
          <a:ln w="9525">
            <a:noFill/>
            <a:miter lim="800000"/>
            <a:headEnd/>
            <a:tailEnd/>
          </a:ln>
        </p:spPr>
        <p:txBody>
          <a:bodyPr/>
          <a:lstStyle/>
          <a:p>
            <a:fld id="{EECC1435-657E-4E45-ADDE-F1625CE3799C}" type="slidenum">
              <a:rPr kumimoji="0" lang="en-US" altLang="ko-KR" sz="1600" b="0">
                <a:solidFill>
                  <a:srgbClr val="000000"/>
                </a:solidFill>
                <a:latin typeface="Verdana" pitchFamily="34" charset="0"/>
              </a:rPr>
              <a:pPr/>
              <a:t>12</a:t>
            </a:fld>
            <a:endParaRPr kumimoji="0" lang="en-US" altLang="ko-KR" sz="1600" b="0">
              <a:solidFill>
                <a:srgbClr val="000000"/>
              </a:solidFill>
              <a:latin typeface="Verdana" pitchFamily="34" charset="0"/>
            </a:endParaRPr>
          </a:p>
        </p:txBody>
      </p:sp>
      <p:sp>
        <p:nvSpPr>
          <p:cNvPr id="5123" name="Rectangle 2"/>
          <p:cNvSpPr>
            <a:spLocks noGrp="1" noChangeArrowheads="1"/>
          </p:cNvSpPr>
          <p:nvPr>
            <p:ph type="title" idx="4294967295"/>
          </p:nvPr>
        </p:nvSpPr>
        <p:spPr>
          <a:xfrm>
            <a:off x="244164" y="111096"/>
            <a:ext cx="8658809" cy="755780"/>
          </a:xfrm>
          <a:noFill/>
        </p:spPr>
        <p:txBody>
          <a:bodyPr/>
          <a:lstStyle/>
          <a:p>
            <a:pPr eaLnBrk="1" hangingPunct="1"/>
            <a:r>
              <a:rPr lang="en-US" altLang="ko-KR" dirty="0" smtClean="0"/>
              <a:t>Coupling efficiency (2)</a:t>
            </a:r>
            <a:br>
              <a:rPr lang="en-US" altLang="ko-KR" dirty="0" smtClean="0"/>
            </a:br>
            <a:r>
              <a:rPr lang="en-US" altLang="ko-KR" sz="2000" dirty="0" smtClean="0"/>
              <a:t>Density effect</a:t>
            </a:r>
            <a:endParaRPr lang="en-US" altLang="ko-KR" sz="2000" u="sng" dirty="0" smtClean="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solidFill>
                <a:srgbClr val="000000"/>
              </a:solidFill>
            </a:endParaRPr>
          </a:p>
        </p:txBody>
      </p:sp>
      <p:pic>
        <p:nvPicPr>
          <p:cNvPr id="23" name="그림 22" descr="Ey_excitation_FW1.bmp"/>
          <p:cNvPicPr>
            <a:picLocks noChangeAspect="1"/>
          </p:cNvPicPr>
          <p:nvPr/>
        </p:nvPicPr>
        <p:blipFill>
          <a:blip r:embed="rId3" cstate="print"/>
          <a:stretch>
            <a:fillRect/>
          </a:stretch>
        </p:blipFill>
        <p:spPr>
          <a:xfrm>
            <a:off x="514349" y="2790103"/>
            <a:ext cx="4020329" cy="3398025"/>
          </a:xfrm>
          <a:prstGeom prst="rect">
            <a:avLst/>
          </a:prstGeom>
          <a:ln>
            <a:solidFill>
              <a:srgbClr val="0000FF"/>
            </a:solidFill>
          </a:ln>
        </p:spPr>
      </p:pic>
      <p:pic>
        <p:nvPicPr>
          <p:cNvPr id="24" name="그림 23" descr="Ez_excitation_FW1.bmp"/>
          <p:cNvPicPr>
            <a:picLocks noChangeAspect="1"/>
          </p:cNvPicPr>
          <p:nvPr/>
        </p:nvPicPr>
        <p:blipFill>
          <a:blip r:embed="rId4" cstate="print"/>
          <a:stretch>
            <a:fillRect/>
          </a:stretch>
        </p:blipFill>
        <p:spPr>
          <a:xfrm>
            <a:off x="4607966" y="2787509"/>
            <a:ext cx="4172144" cy="3398025"/>
          </a:xfrm>
          <a:prstGeom prst="rect">
            <a:avLst/>
          </a:prstGeom>
          <a:ln>
            <a:solidFill>
              <a:srgbClr val="0000FF"/>
            </a:solidFill>
          </a:ln>
        </p:spPr>
      </p:pic>
      <p:sp>
        <p:nvSpPr>
          <p:cNvPr id="25" name="Rectangle 3"/>
          <p:cNvSpPr txBox="1">
            <a:spLocks noChangeArrowheads="1"/>
          </p:cNvSpPr>
          <p:nvPr/>
        </p:nvSpPr>
        <p:spPr bwMode="auto">
          <a:xfrm>
            <a:off x="2855751" y="2722870"/>
            <a:ext cx="1828215" cy="2379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ctr" eaLnBrk="0" hangingPunct="0">
              <a:spcBef>
                <a:spcPct val="20000"/>
              </a:spcBef>
              <a:defRPr/>
            </a:pPr>
            <a:r>
              <a:rPr kumimoji="1" lang="en-US" altLang="ko-KR" sz="1400" b="0" i="0" u="none" strike="noStrike" kern="0" cap="none" spc="0" normalizeH="0" baseline="0" noProof="0" dirty="0" smtClean="0">
                <a:ln>
                  <a:noFill/>
                </a:ln>
                <a:solidFill>
                  <a:srgbClr val="000066"/>
                </a:solidFill>
                <a:effectLst/>
                <a:uLnTx/>
                <a:uFillTx/>
                <a:latin typeface="+mn-lt"/>
                <a:ea typeface="+mn-ea"/>
                <a:cs typeface="+mn-cs"/>
              </a:rPr>
              <a:t>for</a:t>
            </a:r>
            <a:r>
              <a:rPr kumimoji="1" lang="en-US" altLang="ko-KR" sz="1400" b="0" i="0" u="none" strike="noStrike" kern="0" cap="none" spc="0" normalizeH="0" noProof="0" dirty="0" smtClean="0">
                <a:ln>
                  <a:noFill/>
                </a:ln>
                <a:solidFill>
                  <a:srgbClr val="000066"/>
                </a:solidFill>
                <a:effectLst/>
                <a:uLnTx/>
                <a:uFillTx/>
                <a:latin typeface="+mn-lt"/>
                <a:ea typeface="+mn-ea"/>
                <a:cs typeface="+mn-cs"/>
              </a:rPr>
              <a:t> LHFW launching</a:t>
            </a:r>
            <a:endParaRPr kumimoji="1" lang="ko-KR" altLang="en-US" sz="1400" b="0" i="0" u="none" strike="noStrike" kern="0" cap="none" spc="0" normalizeH="0" baseline="0" noProof="0" dirty="0" smtClean="0">
              <a:ln>
                <a:noFill/>
              </a:ln>
              <a:solidFill>
                <a:srgbClr val="000066"/>
              </a:solidFill>
              <a:effectLst/>
              <a:uLnTx/>
              <a:uFillTx/>
              <a:latin typeface="+mn-lt"/>
              <a:ea typeface="+mn-ea"/>
              <a:cs typeface="+mn-cs"/>
            </a:endParaRPr>
          </a:p>
        </p:txBody>
      </p:sp>
      <p:sp>
        <p:nvSpPr>
          <p:cNvPr id="26" name="Rectangle 3"/>
          <p:cNvSpPr txBox="1">
            <a:spLocks noChangeArrowheads="1"/>
          </p:cNvSpPr>
          <p:nvPr/>
        </p:nvSpPr>
        <p:spPr bwMode="auto">
          <a:xfrm>
            <a:off x="7035872" y="2722676"/>
            <a:ext cx="1856208" cy="2379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ctr" eaLnBrk="0" hangingPunct="0">
              <a:spcBef>
                <a:spcPct val="20000"/>
              </a:spcBef>
              <a:defRPr/>
            </a:pPr>
            <a:r>
              <a:rPr kumimoji="1" lang="en-US" altLang="ko-KR" sz="1400" b="0" i="0" u="none" strike="noStrike" kern="0" cap="none" spc="0" normalizeH="0" baseline="0" noProof="0" dirty="0" smtClean="0">
                <a:ln>
                  <a:noFill/>
                </a:ln>
                <a:solidFill>
                  <a:srgbClr val="000066"/>
                </a:solidFill>
                <a:effectLst/>
                <a:uLnTx/>
                <a:uFillTx/>
                <a:latin typeface="+mn-lt"/>
                <a:ea typeface="+mn-ea"/>
                <a:cs typeface="+mn-cs"/>
              </a:rPr>
              <a:t>for</a:t>
            </a:r>
            <a:r>
              <a:rPr kumimoji="1" lang="en-US" altLang="ko-KR" sz="1400" b="0" i="0" u="none" strike="noStrike" kern="0" cap="none" spc="0" normalizeH="0" noProof="0" dirty="0" smtClean="0">
                <a:ln>
                  <a:noFill/>
                </a:ln>
                <a:solidFill>
                  <a:srgbClr val="000066"/>
                </a:solidFill>
                <a:effectLst/>
                <a:uLnTx/>
                <a:uFillTx/>
                <a:latin typeface="+mn-lt"/>
                <a:ea typeface="+mn-ea"/>
                <a:cs typeface="+mn-cs"/>
              </a:rPr>
              <a:t> LHSW launching</a:t>
            </a:r>
            <a:endParaRPr kumimoji="1" lang="ko-KR" altLang="en-US" sz="1400" b="0" i="0" u="none" strike="noStrike" kern="0" cap="none" spc="0" normalizeH="0" baseline="0" noProof="0" dirty="0" smtClean="0">
              <a:ln>
                <a:noFill/>
              </a:ln>
              <a:solidFill>
                <a:srgbClr val="000066"/>
              </a:solidFill>
              <a:effectLst/>
              <a:uLnTx/>
              <a:uFillTx/>
              <a:latin typeface="+mn-lt"/>
              <a:ea typeface="+mn-ea"/>
              <a:cs typeface="+mn-cs"/>
            </a:endParaRPr>
          </a:p>
        </p:txBody>
      </p:sp>
      <p:graphicFrame>
        <p:nvGraphicFramePr>
          <p:cNvPr id="14" name="표 13"/>
          <p:cNvGraphicFramePr>
            <a:graphicFrameLocks noGrp="1"/>
          </p:cNvGraphicFramePr>
          <p:nvPr/>
        </p:nvGraphicFramePr>
        <p:xfrm>
          <a:off x="4643915" y="1157332"/>
          <a:ext cx="4144426" cy="1458708"/>
        </p:xfrm>
        <a:graphic>
          <a:graphicData uri="http://schemas.openxmlformats.org/drawingml/2006/table">
            <a:tbl>
              <a:tblPr/>
              <a:tblGrid>
                <a:gridCol w="1894499"/>
                <a:gridCol w="2249927"/>
              </a:tblGrid>
              <a:tr h="188531">
                <a:tc>
                  <a:txBody>
                    <a:bodyPr/>
                    <a:lstStyle/>
                    <a:p>
                      <a:pPr algn="ctr">
                        <a:spcAft>
                          <a:spcPts val="0"/>
                        </a:spcAft>
                      </a:pPr>
                      <a:r>
                        <a:rPr lang="en-US" sz="900" b="1" kern="100" dirty="0">
                          <a:solidFill>
                            <a:srgbClr val="000066"/>
                          </a:solidFill>
                          <a:latin typeface="+mn-ea"/>
                          <a:ea typeface="+mn-ea"/>
                          <a:cs typeface="Times New Roman"/>
                        </a:rPr>
                        <a:t>Parameters</a:t>
                      </a:r>
                      <a:endParaRPr lang="ko-KR" sz="1200" b="1" kern="100" dirty="0">
                        <a:solidFill>
                          <a:srgbClr val="000066"/>
                        </a:solidFill>
                        <a:latin typeface="+mn-ea"/>
                        <a:ea typeface="+mn-ea"/>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b="1" kern="100" dirty="0">
                          <a:solidFill>
                            <a:srgbClr val="000066"/>
                          </a:solidFill>
                          <a:latin typeface="+mn-ea"/>
                          <a:ea typeface="+mn-ea"/>
                          <a:cs typeface="Times New Roman"/>
                        </a:rPr>
                        <a:t>Values</a:t>
                      </a:r>
                      <a:endParaRPr lang="ko-KR" sz="1200" b="1" kern="100" dirty="0">
                        <a:solidFill>
                          <a:srgbClr val="000066"/>
                        </a:solidFill>
                        <a:latin typeface="+mn-ea"/>
                        <a:ea typeface="+mn-ea"/>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888">
                <a:tc>
                  <a:txBody>
                    <a:bodyPr/>
                    <a:lstStyle/>
                    <a:p>
                      <a:pPr algn="just">
                        <a:spcAft>
                          <a:spcPts val="0"/>
                        </a:spcAft>
                      </a:pPr>
                      <a:r>
                        <a:rPr lang="en-US" sz="900" b="1" kern="100" dirty="0">
                          <a:solidFill>
                            <a:srgbClr val="000066"/>
                          </a:solidFill>
                          <a:latin typeface="+mn-ea"/>
                          <a:ea typeface="+mn-ea"/>
                          <a:cs typeface="Times New Roman"/>
                        </a:rPr>
                        <a:t>B</a:t>
                      </a:r>
                      <a:r>
                        <a:rPr lang="en-US" sz="900" b="1" kern="100" baseline="-25000" dirty="0">
                          <a:solidFill>
                            <a:srgbClr val="000066"/>
                          </a:solidFill>
                          <a:latin typeface="+mn-ea"/>
                          <a:ea typeface="+mn-ea"/>
                          <a:cs typeface="Times New Roman"/>
                        </a:rPr>
                        <a:t>0</a:t>
                      </a:r>
                      <a:endParaRPr lang="ko-KR" sz="1200" b="1" kern="100" dirty="0">
                        <a:solidFill>
                          <a:srgbClr val="000066"/>
                        </a:solidFill>
                        <a:latin typeface="+mn-ea"/>
                        <a:ea typeface="+mn-ea"/>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en-US" sz="900" b="1" kern="100" dirty="0">
                          <a:solidFill>
                            <a:srgbClr val="000066"/>
                          </a:solidFill>
                          <a:latin typeface="+mn-ea"/>
                          <a:ea typeface="+mn-ea"/>
                          <a:cs typeface="Times New Roman"/>
                        </a:rPr>
                        <a:t>0.2 T</a:t>
                      </a:r>
                      <a:endParaRPr lang="ko-KR" sz="1200" b="1" kern="100" dirty="0">
                        <a:solidFill>
                          <a:srgbClr val="000066"/>
                        </a:solidFill>
                        <a:latin typeface="+mn-ea"/>
                        <a:ea typeface="+mn-ea"/>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164204">
                <a:tc>
                  <a:txBody>
                    <a:bodyPr/>
                    <a:lstStyle/>
                    <a:p>
                      <a:pPr algn="just">
                        <a:spcAft>
                          <a:spcPts val="0"/>
                        </a:spcAft>
                      </a:pPr>
                      <a:r>
                        <a:rPr lang="en-US" sz="900" b="1" kern="100" dirty="0">
                          <a:solidFill>
                            <a:srgbClr val="000066"/>
                          </a:solidFill>
                          <a:latin typeface="+mn-ea"/>
                          <a:ea typeface="+mn-ea"/>
                          <a:cs typeface="Times New Roman"/>
                        </a:rPr>
                        <a:t>Frequency</a:t>
                      </a:r>
                      <a:endParaRPr lang="ko-KR" sz="1200" b="1" kern="100" dirty="0">
                        <a:solidFill>
                          <a:srgbClr val="000066"/>
                        </a:solidFill>
                        <a:latin typeface="+mn-ea"/>
                        <a:ea typeface="+mn-ea"/>
                        <a:cs typeface="Times New Roman"/>
                      </a:endParaRPr>
                    </a:p>
                  </a:txBody>
                  <a:tcPr marL="68580" marR="68580" marT="0" marB="0" anchor="ctr">
                    <a:lnL>
                      <a:noFill/>
                    </a:lnL>
                    <a:lnR>
                      <a:noFill/>
                    </a:lnR>
                    <a:lnT>
                      <a:noFill/>
                    </a:lnT>
                    <a:lnB>
                      <a:noFill/>
                    </a:lnB>
                  </a:tcPr>
                </a:tc>
                <a:tc>
                  <a:txBody>
                    <a:bodyPr/>
                    <a:lstStyle/>
                    <a:p>
                      <a:pPr algn="just">
                        <a:spcAft>
                          <a:spcPts val="0"/>
                        </a:spcAft>
                      </a:pPr>
                      <a:r>
                        <a:rPr lang="en-US" sz="900" b="1" kern="100" dirty="0">
                          <a:solidFill>
                            <a:srgbClr val="000066"/>
                          </a:solidFill>
                          <a:latin typeface="+mn-ea"/>
                          <a:ea typeface="+mn-ea"/>
                          <a:cs typeface="Times New Roman"/>
                        </a:rPr>
                        <a:t>500 MHz</a:t>
                      </a:r>
                      <a:endParaRPr lang="ko-KR" sz="1200" b="1" kern="100" dirty="0">
                        <a:solidFill>
                          <a:srgbClr val="000066"/>
                        </a:solidFill>
                        <a:latin typeface="+mn-ea"/>
                        <a:ea typeface="+mn-ea"/>
                        <a:cs typeface="Times New Roman"/>
                      </a:endParaRPr>
                    </a:p>
                  </a:txBody>
                  <a:tcPr marL="68580" marR="68580" marT="0" marB="0" anchor="ctr">
                    <a:lnL>
                      <a:noFill/>
                    </a:lnL>
                    <a:lnR>
                      <a:noFill/>
                    </a:lnR>
                    <a:lnT>
                      <a:noFill/>
                    </a:lnT>
                    <a:lnB>
                      <a:noFill/>
                    </a:lnB>
                  </a:tcPr>
                </a:tc>
              </a:tr>
              <a:tr h="164204">
                <a:tc>
                  <a:txBody>
                    <a:bodyPr/>
                    <a:lstStyle/>
                    <a:p>
                      <a:pPr algn="just">
                        <a:spcAft>
                          <a:spcPts val="0"/>
                        </a:spcAft>
                      </a:pPr>
                      <a:r>
                        <a:rPr lang="en-US" sz="900" b="1" kern="100">
                          <a:solidFill>
                            <a:srgbClr val="000066"/>
                          </a:solidFill>
                          <a:latin typeface="+mn-ea"/>
                          <a:ea typeface="+mn-ea"/>
                          <a:cs typeface="Times New Roman"/>
                        </a:rPr>
                        <a:t>N</a:t>
                      </a:r>
                      <a:r>
                        <a:rPr lang="ko-KR" sz="900" b="1" kern="100" baseline="-25000">
                          <a:solidFill>
                            <a:srgbClr val="000066"/>
                          </a:solidFill>
                          <a:latin typeface="+mn-ea"/>
                          <a:ea typeface="+mn-ea"/>
                          <a:cs typeface="Times New Roman"/>
                        </a:rPr>
                        <a:t>∥</a:t>
                      </a:r>
                      <a:endParaRPr lang="ko-KR" sz="1200" b="1" kern="100">
                        <a:solidFill>
                          <a:srgbClr val="000066"/>
                        </a:solidFill>
                        <a:latin typeface="+mn-ea"/>
                        <a:ea typeface="+mn-ea"/>
                        <a:cs typeface="Times New Roman"/>
                      </a:endParaRPr>
                    </a:p>
                  </a:txBody>
                  <a:tcPr marL="68580" marR="68580" marT="0" marB="0" anchor="ctr">
                    <a:lnL>
                      <a:noFill/>
                    </a:lnL>
                    <a:lnR>
                      <a:noFill/>
                    </a:lnR>
                    <a:lnT>
                      <a:noFill/>
                    </a:lnT>
                    <a:lnB>
                      <a:noFill/>
                    </a:lnB>
                  </a:tcPr>
                </a:tc>
                <a:tc>
                  <a:txBody>
                    <a:bodyPr/>
                    <a:lstStyle/>
                    <a:p>
                      <a:pPr algn="just">
                        <a:spcAft>
                          <a:spcPts val="0"/>
                        </a:spcAft>
                      </a:pPr>
                      <a:r>
                        <a:rPr lang="en-US" sz="900" b="1" kern="100" dirty="0">
                          <a:solidFill>
                            <a:srgbClr val="000066"/>
                          </a:solidFill>
                          <a:latin typeface="+mn-ea"/>
                          <a:ea typeface="+mn-ea"/>
                          <a:cs typeface="Times New Roman"/>
                        </a:rPr>
                        <a:t>4.0</a:t>
                      </a:r>
                      <a:endParaRPr lang="ko-KR" sz="1200" b="1" kern="100" dirty="0">
                        <a:solidFill>
                          <a:srgbClr val="000066"/>
                        </a:solidFill>
                        <a:latin typeface="+mn-ea"/>
                        <a:ea typeface="+mn-ea"/>
                        <a:cs typeface="Times New Roman"/>
                      </a:endParaRPr>
                    </a:p>
                  </a:txBody>
                  <a:tcPr marL="68580" marR="68580" marT="0" marB="0" anchor="ctr">
                    <a:lnL>
                      <a:noFill/>
                    </a:lnL>
                    <a:lnR>
                      <a:noFill/>
                    </a:lnR>
                    <a:lnT>
                      <a:noFill/>
                    </a:lnT>
                    <a:lnB>
                      <a:noFill/>
                    </a:lnB>
                  </a:tcPr>
                </a:tc>
              </a:tr>
              <a:tr h="219574">
                <a:tc>
                  <a:txBody>
                    <a:bodyPr/>
                    <a:lstStyle/>
                    <a:p>
                      <a:pPr algn="just">
                        <a:spcAft>
                          <a:spcPts val="0"/>
                        </a:spcAft>
                      </a:pPr>
                      <a:r>
                        <a:rPr lang="en-US" sz="900" b="1" kern="100" dirty="0" smtClean="0">
                          <a:solidFill>
                            <a:srgbClr val="000066"/>
                          </a:solidFill>
                          <a:latin typeface="+mn-ea"/>
                          <a:ea typeface="+mn-ea"/>
                          <a:cs typeface="Times New Roman"/>
                        </a:rPr>
                        <a:t>n</a:t>
                      </a:r>
                      <a:r>
                        <a:rPr lang="en-US" sz="900" b="1" kern="100" baseline="-25000" dirty="0" smtClean="0">
                          <a:solidFill>
                            <a:srgbClr val="000066"/>
                          </a:solidFill>
                          <a:latin typeface="+mn-ea"/>
                          <a:ea typeface="+mn-ea"/>
                          <a:cs typeface="Times New Roman"/>
                        </a:rPr>
                        <a:t>0</a:t>
                      </a:r>
                      <a:endParaRPr lang="ko-KR" sz="1200" b="1" kern="100" dirty="0">
                        <a:solidFill>
                          <a:srgbClr val="000066"/>
                        </a:solidFill>
                        <a:latin typeface="+mn-ea"/>
                        <a:ea typeface="+mn-ea"/>
                        <a:cs typeface="Times New Roman"/>
                      </a:endParaRPr>
                    </a:p>
                  </a:txBody>
                  <a:tcPr marL="68580" marR="68580" marT="0" marB="0" anchor="ctr">
                    <a:lnL>
                      <a:noFill/>
                    </a:lnL>
                    <a:lnR>
                      <a:noFill/>
                    </a:lnR>
                    <a:lnT>
                      <a:noFill/>
                    </a:lnT>
                    <a:lnB>
                      <a:noFill/>
                    </a:lnB>
                  </a:tcPr>
                </a:tc>
                <a:tc>
                  <a:txBody>
                    <a:bodyPr/>
                    <a:lstStyle/>
                    <a:p>
                      <a:pPr algn="just">
                        <a:spcAft>
                          <a:spcPts val="0"/>
                        </a:spcAft>
                      </a:pPr>
                      <a:r>
                        <a:rPr lang="en-US" sz="900" b="1" u="sng" kern="100" dirty="0">
                          <a:solidFill>
                            <a:srgbClr val="000066"/>
                          </a:solidFill>
                          <a:latin typeface="+mn-ea"/>
                          <a:ea typeface="+mn-ea"/>
                          <a:cs typeface="Times New Roman"/>
                        </a:rPr>
                        <a:t>6x10</a:t>
                      </a:r>
                      <a:r>
                        <a:rPr lang="en-US" sz="900" b="1" u="sng" kern="100" baseline="30000" dirty="0">
                          <a:solidFill>
                            <a:srgbClr val="000066"/>
                          </a:solidFill>
                          <a:latin typeface="+mn-ea"/>
                          <a:ea typeface="+mn-ea"/>
                          <a:cs typeface="Times New Roman"/>
                        </a:rPr>
                        <a:t>15</a:t>
                      </a:r>
                      <a:r>
                        <a:rPr lang="en-US" sz="900" b="1" u="sng" kern="100" dirty="0">
                          <a:solidFill>
                            <a:srgbClr val="000066"/>
                          </a:solidFill>
                          <a:latin typeface="+mn-ea"/>
                          <a:ea typeface="+mn-ea"/>
                          <a:cs typeface="Times New Roman"/>
                        </a:rPr>
                        <a:t> ~ 5x10</a:t>
                      </a:r>
                      <a:r>
                        <a:rPr lang="en-US" sz="900" b="1" u="sng" kern="100" baseline="30000" dirty="0">
                          <a:solidFill>
                            <a:srgbClr val="000066"/>
                          </a:solidFill>
                          <a:latin typeface="+mn-ea"/>
                          <a:ea typeface="+mn-ea"/>
                          <a:cs typeface="Times New Roman"/>
                        </a:rPr>
                        <a:t>17</a:t>
                      </a:r>
                      <a:r>
                        <a:rPr lang="en-US" sz="900" b="1" u="sng" kern="100" dirty="0">
                          <a:solidFill>
                            <a:srgbClr val="000066"/>
                          </a:solidFill>
                          <a:latin typeface="+mn-ea"/>
                          <a:ea typeface="+mn-ea"/>
                          <a:cs typeface="Times New Roman"/>
                        </a:rPr>
                        <a:t> #/m</a:t>
                      </a:r>
                      <a:r>
                        <a:rPr lang="en-US" sz="900" b="1" u="sng" kern="100" baseline="30000" dirty="0">
                          <a:solidFill>
                            <a:srgbClr val="000066"/>
                          </a:solidFill>
                          <a:latin typeface="+mn-ea"/>
                          <a:ea typeface="+mn-ea"/>
                          <a:cs typeface="Times New Roman"/>
                        </a:rPr>
                        <a:t>3</a:t>
                      </a:r>
                      <a:endParaRPr lang="ko-KR" sz="1200" b="1" u="sng" kern="100" dirty="0">
                        <a:solidFill>
                          <a:srgbClr val="000066"/>
                        </a:solidFill>
                        <a:latin typeface="+mn-ea"/>
                        <a:ea typeface="+mn-ea"/>
                        <a:cs typeface="Times New Roman"/>
                      </a:endParaRPr>
                    </a:p>
                  </a:txBody>
                  <a:tcPr marL="68580" marR="68580" marT="0" marB="0" anchor="ctr">
                    <a:lnL>
                      <a:noFill/>
                    </a:lnL>
                    <a:lnR>
                      <a:noFill/>
                    </a:lnR>
                    <a:lnT>
                      <a:noFill/>
                    </a:lnT>
                    <a:lnB>
                      <a:noFill/>
                    </a:lnB>
                  </a:tcPr>
                </a:tc>
              </a:tr>
              <a:tr h="177888">
                <a:tc>
                  <a:txBody>
                    <a:bodyPr/>
                    <a:lstStyle/>
                    <a:p>
                      <a:pPr algn="just">
                        <a:spcAft>
                          <a:spcPts val="0"/>
                        </a:spcAft>
                      </a:pPr>
                      <a:r>
                        <a:rPr lang="en-US" sz="900" b="1" kern="100" dirty="0" err="1" smtClean="0">
                          <a:solidFill>
                            <a:srgbClr val="000066"/>
                          </a:solidFill>
                          <a:latin typeface="+mn-ea"/>
                          <a:ea typeface="+mn-ea"/>
                          <a:cs typeface="Times New Roman"/>
                        </a:rPr>
                        <a:t>n</a:t>
                      </a:r>
                      <a:r>
                        <a:rPr lang="en-US" sz="900" b="1" kern="100" baseline="-25000" dirty="0" err="1" smtClean="0">
                          <a:solidFill>
                            <a:srgbClr val="000066"/>
                          </a:solidFill>
                          <a:latin typeface="+mn-ea"/>
                          <a:ea typeface="+mn-ea"/>
                          <a:cs typeface="Times New Roman"/>
                        </a:rPr>
                        <a:t>b</a:t>
                      </a:r>
                      <a:endParaRPr lang="ko-KR" sz="1200" b="1" kern="100" dirty="0">
                        <a:solidFill>
                          <a:srgbClr val="000066"/>
                        </a:solidFill>
                        <a:latin typeface="+mn-ea"/>
                        <a:ea typeface="+mn-ea"/>
                        <a:cs typeface="Times New Roman"/>
                      </a:endParaRPr>
                    </a:p>
                  </a:txBody>
                  <a:tcPr marL="68580" marR="68580" marT="0" marB="0" anchor="ctr">
                    <a:lnL>
                      <a:noFill/>
                    </a:lnL>
                    <a:lnR>
                      <a:noFill/>
                    </a:lnR>
                    <a:lnT>
                      <a:noFill/>
                    </a:lnT>
                    <a:lnB>
                      <a:noFill/>
                    </a:lnB>
                  </a:tcPr>
                </a:tc>
                <a:tc>
                  <a:txBody>
                    <a:bodyPr/>
                    <a:lstStyle/>
                    <a:p>
                      <a:pPr algn="just">
                        <a:spcAft>
                          <a:spcPts val="0"/>
                        </a:spcAft>
                      </a:pPr>
                      <a:r>
                        <a:rPr lang="en-US" sz="900" b="1" kern="100" dirty="0">
                          <a:solidFill>
                            <a:srgbClr val="000066"/>
                          </a:solidFill>
                          <a:latin typeface="+mn-ea"/>
                          <a:ea typeface="+mn-ea"/>
                          <a:cs typeface="Times New Roman"/>
                        </a:rPr>
                        <a:t>4x10</a:t>
                      </a:r>
                      <a:r>
                        <a:rPr lang="en-US" sz="900" b="1" kern="100" baseline="30000" dirty="0">
                          <a:solidFill>
                            <a:srgbClr val="000066"/>
                          </a:solidFill>
                          <a:latin typeface="+mn-ea"/>
                          <a:ea typeface="+mn-ea"/>
                          <a:cs typeface="Times New Roman"/>
                        </a:rPr>
                        <a:t>15</a:t>
                      </a:r>
                      <a:r>
                        <a:rPr lang="en-US" sz="900" b="1" kern="100" dirty="0">
                          <a:solidFill>
                            <a:srgbClr val="000066"/>
                          </a:solidFill>
                          <a:latin typeface="+mn-ea"/>
                          <a:ea typeface="+mn-ea"/>
                          <a:cs typeface="Times New Roman"/>
                        </a:rPr>
                        <a:t> #/m</a:t>
                      </a:r>
                      <a:r>
                        <a:rPr lang="en-US" sz="900" b="1" kern="100" baseline="30000" dirty="0">
                          <a:solidFill>
                            <a:srgbClr val="000066"/>
                          </a:solidFill>
                          <a:latin typeface="+mn-ea"/>
                          <a:ea typeface="+mn-ea"/>
                          <a:cs typeface="Times New Roman"/>
                        </a:rPr>
                        <a:t>3</a:t>
                      </a:r>
                      <a:endParaRPr lang="ko-KR" sz="1200" b="1" kern="100" dirty="0">
                        <a:solidFill>
                          <a:srgbClr val="000066"/>
                        </a:solidFill>
                        <a:latin typeface="+mn-ea"/>
                        <a:ea typeface="+mn-ea"/>
                        <a:cs typeface="Times New Roman"/>
                      </a:endParaRPr>
                    </a:p>
                  </a:txBody>
                  <a:tcPr marL="68580" marR="68580" marT="0" marB="0" anchor="ctr">
                    <a:lnL>
                      <a:noFill/>
                    </a:lnL>
                    <a:lnR>
                      <a:noFill/>
                    </a:lnR>
                    <a:lnT>
                      <a:noFill/>
                    </a:lnT>
                    <a:lnB>
                      <a:noFill/>
                    </a:lnB>
                  </a:tcPr>
                </a:tc>
              </a:tr>
              <a:tr h="177888">
                <a:tc>
                  <a:txBody>
                    <a:bodyPr/>
                    <a:lstStyle/>
                    <a:p>
                      <a:pPr algn="just">
                        <a:spcAft>
                          <a:spcPts val="0"/>
                        </a:spcAft>
                      </a:pPr>
                      <a:r>
                        <a:rPr lang="en-US" sz="900" b="1" kern="100">
                          <a:solidFill>
                            <a:srgbClr val="000066"/>
                          </a:solidFill>
                          <a:latin typeface="+mn-ea"/>
                          <a:ea typeface="+mn-ea"/>
                          <a:cs typeface="Times New Roman"/>
                        </a:rPr>
                        <a:t>d(X</a:t>
                      </a:r>
                      <a:r>
                        <a:rPr lang="en-US" sz="900" b="1" kern="100" baseline="-25000">
                          <a:solidFill>
                            <a:srgbClr val="000066"/>
                          </a:solidFill>
                          <a:latin typeface="+mn-ea"/>
                          <a:ea typeface="+mn-ea"/>
                          <a:cs typeface="Times New Roman"/>
                        </a:rPr>
                        <a:t>2</a:t>
                      </a:r>
                      <a:r>
                        <a:rPr lang="en-US" sz="900" b="1" kern="100">
                          <a:solidFill>
                            <a:srgbClr val="000066"/>
                          </a:solidFill>
                          <a:latin typeface="+mn-ea"/>
                          <a:ea typeface="+mn-ea"/>
                          <a:cs typeface="Times New Roman"/>
                        </a:rPr>
                        <a:t>-X</a:t>
                      </a:r>
                      <a:r>
                        <a:rPr lang="en-US" sz="900" b="1" kern="100" baseline="-25000">
                          <a:solidFill>
                            <a:srgbClr val="000066"/>
                          </a:solidFill>
                          <a:latin typeface="+mn-ea"/>
                          <a:ea typeface="+mn-ea"/>
                          <a:cs typeface="Times New Roman"/>
                        </a:rPr>
                        <a:t>1</a:t>
                      </a:r>
                      <a:r>
                        <a:rPr lang="en-US" sz="900" b="1" kern="100">
                          <a:solidFill>
                            <a:srgbClr val="000066"/>
                          </a:solidFill>
                          <a:latin typeface="+mn-ea"/>
                          <a:ea typeface="+mn-ea"/>
                          <a:cs typeface="Times New Roman"/>
                        </a:rPr>
                        <a:t>)</a:t>
                      </a:r>
                      <a:endParaRPr lang="ko-KR" sz="1200" b="1" kern="100">
                        <a:solidFill>
                          <a:srgbClr val="000066"/>
                        </a:solidFill>
                        <a:latin typeface="+mn-ea"/>
                        <a:ea typeface="+mn-ea"/>
                        <a:cs typeface="Times New Roman"/>
                      </a:endParaRPr>
                    </a:p>
                  </a:txBody>
                  <a:tcPr marL="68580" marR="68580" marT="0" marB="0" anchor="ctr">
                    <a:lnL>
                      <a:noFill/>
                    </a:lnL>
                    <a:lnR>
                      <a:noFill/>
                    </a:lnR>
                    <a:lnT>
                      <a:noFill/>
                    </a:lnT>
                    <a:lnB>
                      <a:noFill/>
                    </a:lnB>
                  </a:tcPr>
                </a:tc>
                <a:tc>
                  <a:txBody>
                    <a:bodyPr/>
                    <a:lstStyle/>
                    <a:p>
                      <a:pPr algn="just">
                        <a:spcAft>
                          <a:spcPts val="0"/>
                        </a:spcAft>
                      </a:pPr>
                      <a:r>
                        <a:rPr lang="en-US" sz="900" b="1" kern="100" dirty="0">
                          <a:solidFill>
                            <a:srgbClr val="000066"/>
                          </a:solidFill>
                          <a:latin typeface="+mn-ea"/>
                          <a:ea typeface="+mn-ea"/>
                          <a:cs typeface="Times New Roman"/>
                        </a:rPr>
                        <a:t>3 cm</a:t>
                      </a:r>
                      <a:endParaRPr lang="ko-KR" sz="1200" b="1" kern="100" dirty="0">
                        <a:solidFill>
                          <a:srgbClr val="000066"/>
                        </a:solidFill>
                        <a:latin typeface="+mn-ea"/>
                        <a:ea typeface="+mn-ea"/>
                        <a:cs typeface="Times New Roman"/>
                      </a:endParaRPr>
                    </a:p>
                  </a:txBody>
                  <a:tcPr marL="68580" marR="68580" marT="0" marB="0" anchor="ctr">
                    <a:lnL>
                      <a:noFill/>
                    </a:lnL>
                    <a:lnR>
                      <a:noFill/>
                    </a:lnR>
                    <a:lnT>
                      <a:noFill/>
                    </a:lnT>
                    <a:lnB>
                      <a:noFill/>
                    </a:lnB>
                  </a:tcPr>
                </a:tc>
              </a:tr>
              <a:tr h="188531">
                <a:tc>
                  <a:txBody>
                    <a:bodyPr/>
                    <a:lstStyle/>
                    <a:p>
                      <a:pPr algn="just">
                        <a:spcAft>
                          <a:spcPts val="0"/>
                        </a:spcAft>
                      </a:pPr>
                      <a:r>
                        <a:rPr lang="en-US" sz="900" b="1" kern="100">
                          <a:solidFill>
                            <a:srgbClr val="000066"/>
                          </a:solidFill>
                          <a:latin typeface="+mn-ea"/>
                          <a:ea typeface="+mn-ea"/>
                          <a:cs typeface="Times New Roman"/>
                        </a:rPr>
                        <a:t>X</a:t>
                      </a:r>
                      <a:r>
                        <a:rPr lang="en-US" sz="900" b="1" kern="100" baseline="-25000">
                          <a:solidFill>
                            <a:srgbClr val="000066"/>
                          </a:solidFill>
                          <a:latin typeface="+mn-ea"/>
                          <a:ea typeface="+mn-ea"/>
                          <a:cs typeface="Times New Roman"/>
                        </a:rPr>
                        <a:t>1</a:t>
                      </a:r>
                      <a:endParaRPr lang="ko-KR" sz="1200" b="1" kern="100">
                        <a:solidFill>
                          <a:srgbClr val="000066"/>
                        </a:solidFill>
                        <a:latin typeface="+mn-ea"/>
                        <a:ea typeface="+mn-ea"/>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900" b="1" kern="100" dirty="0">
                          <a:solidFill>
                            <a:srgbClr val="000066"/>
                          </a:solidFill>
                          <a:latin typeface="+mn-ea"/>
                          <a:ea typeface="+mn-ea"/>
                          <a:cs typeface="Times New Roman"/>
                        </a:rPr>
                        <a:t>2 cm</a:t>
                      </a:r>
                      <a:endParaRPr lang="ko-KR" sz="1200" b="1" kern="100" dirty="0">
                        <a:solidFill>
                          <a:srgbClr val="000066"/>
                        </a:solidFill>
                        <a:latin typeface="+mn-ea"/>
                        <a:ea typeface="+mn-ea"/>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pSp>
        <p:nvGrpSpPr>
          <p:cNvPr id="12" name="그룹 11"/>
          <p:cNvGrpSpPr/>
          <p:nvPr/>
        </p:nvGrpSpPr>
        <p:grpSpPr>
          <a:xfrm>
            <a:off x="533717" y="1118716"/>
            <a:ext cx="3869366" cy="1509072"/>
            <a:chOff x="616095" y="1711923"/>
            <a:chExt cx="3869366" cy="1981400"/>
          </a:xfrm>
        </p:grpSpPr>
        <p:pic>
          <p:nvPicPr>
            <p:cNvPr id="19" name="그림 295" descr="steplinear_model.jpg"/>
            <p:cNvPicPr>
              <a:picLocks noChangeAspect="1" noChangeArrowheads="1"/>
            </p:cNvPicPr>
            <p:nvPr/>
          </p:nvPicPr>
          <p:blipFill>
            <a:blip r:embed="rId5" cstate="print"/>
            <a:srcRect/>
            <a:stretch>
              <a:fillRect/>
            </a:stretch>
          </p:blipFill>
          <p:spPr bwMode="auto">
            <a:xfrm>
              <a:off x="616095" y="1711923"/>
              <a:ext cx="3869366" cy="1981400"/>
            </a:xfrm>
            <a:prstGeom prst="rect">
              <a:avLst/>
            </a:prstGeom>
            <a:noFill/>
            <a:ln w="9525">
              <a:solidFill>
                <a:schemeClr val="tx1"/>
              </a:solidFill>
              <a:miter lim="800000"/>
              <a:headEnd/>
              <a:tailEnd/>
            </a:ln>
          </p:spPr>
        </p:pic>
        <p:sp>
          <p:nvSpPr>
            <p:cNvPr id="16" name="TextBox 15"/>
            <p:cNvSpPr txBox="1"/>
            <p:nvPr/>
          </p:nvSpPr>
          <p:spPr>
            <a:xfrm>
              <a:off x="1236285" y="2095113"/>
              <a:ext cx="831797" cy="276999"/>
            </a:xfrm>
            <a:prstGeom prst="rect">
              <a:avLst/>
            </a:prstGeom>
            <a:noFill/>
          </p:spPr>
          <p:txBody>
            <a:bodyPr wrap="square" rtlCol="0">
              <a:spAutoFit/>
            </a:bodyPr>
            <a:lstStyle/>
            <a:p>
              <a:r>
                <a:rPr lang="en-US" altLang="ko-KR" sz="1200" b="0" dirty="0" smtClean="0">
                  <a:latin typeface="Arial Unicode MS" pitchFamily="50" charset="-127"/>
                  <a:ea typeface="Arial Unicode MS" pitchFamily="50" charset="-127"/>
                  <a:cs typeface="Arial Unicode MS" pitchFamily="50" charset="-127"/>
                </a:rPr>
                <a:t>Pedestal</a:t>
              </a:r>
              <a:endParaRPr lang="ko-KR" altLang="en-US" sz="1200" b="0" dirty="0">
                <a:latin typeface="Arial Unicode MS" pitchFamily="50" charset="-127"/>
                <a:ea typeface="Arial Unicode MS" pitchFamily="50" charset="-127"/>
                <a:cs typeface="Arial Unicode MS" pitchFamily="50" charset="-127"/>
              </a:endParaRPr>
            </a:p>
          </p:txBody>
        </p:sp>
        <p:sp>
          <p:nvSpPr>
            <p:cNvPr id="17" name="TextBox 16"/>
            <p:cNvSpPr txBox="1"/>
            <p:nvPr/>
          </p:nvSpPr>
          <p:spPr>
            <a:xfrm>
              <a:off x="2055258" y="2603239"/>
              <a:ext cx="1328877" cy="276999"/>
            </a:xfrm>
            <a:prstGeom prst="rect">
              <a:avLst/>
            </a:prstGeom>
            <a:noFill/>
          </p:spPr>
          <p:txBody>
            <a:bodyPr wrap="square" rtlCol="0">
              <a:spAutoFit/>
            </a:bodyPr>
            <a:lstStyle/>
            <a:p>
              <a:r>
                <a:rPr lang="en-US" altLang="ko-KR" sz="1200" b="0" dirty="0" smtClean="0">
                  <a:latin typeface="Arial Unicode MS" pitchFamily="50" charset="-127"/>
                  <a:ea typeface="Arial Unicode MS" pitchFamily="50" charset="-127"/>
                  <a:cs typeface="Arial Unicode MS" pitchFamily="50" charset="-127"/>
                </a:rPr>
                <a:t>: Pedestal  width</a:t>
              </a:r>
              <a:endParaRPr lang="ko-KR" altLang="en-US" sz="1200" b="0" dirty="0">
                <a:latin typeface="Arial Unicode MS" pitchFamily="50" charset="-127"/>
                <a:ea typeface="Arial Unicode MS" pitchFamily="50" charset="-127"/>
                <a:cs typeface="Arial Unicode MS" pitchFamily="50" charset="-127"/>
              </a:endParaRPr>
            </a:p>
          </p:txBody>
        </p:sp>
        <p:sp>
          <p:nvSpPr>
            <p:cNvPr id="18" name="TextBox 17"/>
            <p:cNvSpPr txBox="1"/>
            <p:nvPr/>
          </p:nvSpPr>
          <p:spPr>
            <a:xfrm>
              <a:off x="2639222" y="1810287"/>
              <a:ext cx="1650767" cy="276999"/>
            </a:xfrm>
            <a:prstGeom prst="rect">
              <a:avLst/>
            </a:prstGeom>
            <a:solidFill>
              <a:schemeClr val="bg1"/>
            </a:solidFill>
          </p:spPr>
          <p:txBody>
            <a:bodyPr wrap="square" rtlCol="0">
              <a:spAutoFit/>
            </a:bodyPr>
            <a:lstStyle/>
            <a:p>
              <a:r>
                <a:rPr lang="en-US" altLang="ko-KR" sz="1200" b="0" dirty="0" smtClean="0">
                  <a:latin typeface="Arial Unicode MS" pitchFamily="50" charset="-127"/>
                  <a:ea typeface="Arial Unicode MS" pitchFamily="50" charset="-127"/>
                  <a:cs typeface="Arial Unicode MS" pitchFamily="50" charset="-127"/>
                </a:rPr>
                <a:t>: Pedestal top-density</a:t>
              </a:r>
              <a:endParaRPr lang="ko-KR" altLang="en-US" sz="1200" b="0" dirty="0">
                <a:latin typeface="Arial Unicode MS" pitchFamily="50" charset="-127"/>
                <a:ea typeface="Arial Unicode MS" pitchFamily="50" charset="-127"/>
                <a:cs typeface="Arial Unicode MS" pitchFamily="50" charset="-127"/>
              </a:endParaRPr>
            </a:p>
          </p:txBody>
        </p:sp>
      </p:grpSp>
    </p:spTree>
    <p:extLst>
      <p:ext uri="{BB962C8B-B14F-4D97-AF65-F5344CB8AC3E}">
        <p14:creationId xmlns:p14="http://schemas.microsoft.com/office/powerpoint/2010/main" val="543620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슬라이드 번호 개체 틀 5"/>
          <p:cNvSpPr>
            <a:spLocks noGrp="1"/>
          </p:cNvSpPr>
          <p:nvPr>
            <p:ph type="sldNum" sz="quarter" idx="12"/>
          </p:nvPr>
        </p:nvSpPr>
        <p:spPr>
          <a:noFill/>
        </p:spPr>
        <p:txBody>
          <a:bodyPr/>
          <a:lstStyle/>
          <a:p>
            <a:fld id="{B76E050F-3898-4B88-8AA7-6E824992447B}" type="slidenum">
              <a:rPr lang="en-US" altLang="ko-KR" smtClean="0">
                <a:ea typeface="굴림" charset="-127"/>
              </a:rPr>
              <a:pPr/>
              <a:t>13</a:t>
            </a:fld>
            <a:endParaRPr lang="en-US" altLang="ko-KR" smtClean="0">
              <a:ea typeface="굴림" charset="-127"/>
            </a:endParaRPr>
          </a:p>
        </p:txBody>
      </p:sp>
      <p:sp>
        <p:nvSpPr>
          <p:cNvPr id="3075" name="Rectangle 2"/>
          <p:cNvSpPr>
            <a:spLocks noGrp="1" noChangeArrowheads="1"/>
          </p:cNvSpPr>
          <p:nvPr>
            <p:ph type="title"/>
          </p:nvPr>
        </p:nvSpPr>
        <p:spPr>
          <a:xfrm>
            <a:off x="457199" y="230188"/>
            <a:ext cx="8434873" cy="639762"/>
          </a:xfrm>
        </p:spPr>
        <p:txBody>
          <a:bodyPr/>
          <a:lstStyle/>
          <a:p>
            <a:pPr eaLnBrk="1" hangingPunct="1"/>
            <a:r>
              <a:rPr lang="en-US" altLang="ko-KR" dirty="0" smtClean="0"/>
              <a:t>RF System for LHFW experiment on VEST</a:t>
            </a:r>
          </a:p>
        </p:txBody>
      </p:sp>
      <p:sp>
        <p:nvSpPr>
          <p:cNvPr id="3076" name="Rectangle 3"/>
          <p:cNvSpPr>
            <a:spLocks noGrp="1" noChangeArrowheads="1"/>
          </p:cNvSpPr>
          <p:nvPr>
            <p:ph type="body" idx="1"/>
          </p:nvPr>
        </p:nvSpPr>
        <p:spPr>
          <a:xfrm>
            <a:off x="149569" y="1049466"/>
            <a:ext cx="8804961" cy="5075109"/>
          </a:xfrm>
        </p:spPr>
        <p:txBody>
          <a:bodyPr/>
          <a:lstStyle/>
          <a:p>
            <a:pPr eaLnBrk="1" hangingPunct="1">
              <a:lnSpc>
                <a:spcPct val="140000"/>
              </a:lnSpc>
            </a:pPr>
            <a:r>
              <a:rPr lang="en-US" altLang="ko-KR" sz="1800" dirty="0" smtClean="0">
                <a:latin typeface="Arial" pitchFamily="34" charset="0"/>
                <a:cs typeface="Arial" pitchFamily="34" charset="0"/>
              </a:rPr>
              <a:t>Schematic of LHFW RF System</a:t>
            </a:r>
          </a:p>
          <a:p>
            <a:pPr eaLnBrk="1" hangingPunct="1">
              <a:lnSpc>
                <a:spcPct val="140000"/>
              </a:lnSpc>
            </a:pPr>
            <a:endParaRPr lang="en-US" altLang="ko-KR" sz="2000" dirty="0" smtClean="0">
              <a:latin typeface="Arial" pitchFamily="34" charset="0"/>
              <a:cs typeface="Arial" pitchFamily="34" charset="0"/>
            </a:endParaRPr>
          </a:p>
          <a:p>
            <a:pPr eaLnBrk="1" hangingPunct="1">
              <a:lnSpc>
                <a:spcPct val="140000"/>
              </a:lnSpc>
            </a:pPr>
            <a:endParaRPr lang="en-US" altLang="ko-KR" sz="2000" dirty="0" smtClean="0">
              <a:latin typeface="Arial" pitchFamily="34" charset="0"/>
              <a:cs typeface="Arial" pitchFamily="34" charset="0"/>
            </a:endParaRPr>
          </a:p>
          <a:p>
            <a:pPr eaLnBrk="1" hangingPunct="1">
              <a:lnSpc>
                <a:spcPct val="140000"/>
              </a:lnSpc>
            </a:pPr>
            <a:endParaRPr lang="en-US" altLang="ko-KR" sz="2000" dirty="0" smtClean="0">
              <a:latin typeface="Arial" pitchFamily="34" charset="0"/>
              <a:cs typeface="Arial" pitchFamily="34" charset="0"/>
            </a:endParaRPr>
          </a:p>
          <a:p>
            <a:pPr eaLnBrk="1" hangingPunct="1">
              <a:lnSpc>
                <a:spcPct val="140000"/>
              </a:lnSpc>
            </a:pPr>
            <a:endParaRPr lang="en-US" altLang="ko-KR" sz="2000" dirty="0" smtClean="0">
              <a:latin typeface="Arial" pitchFamily="34" charset="0"/>
              <a:cs typeface="Arial" pitchFamily="34" charset="0"/>
            </a:endParaRPr>
          </a:p>
          <a:p>
            <a:pPr eaLnBrk="1" hangingPunct="1">
              <a:lnSpc>
                <a:spcPct val="140000"/>
              </a:lnSpc>
            </a:pPr>
            <a:endParaRPr lang="en-US" altLang="ko-KR" sz="2000" dirty="0" smtClean="0">
              <a:latin typeface="Arial" pitchFamily="34" charset="0"/>
              <a:cs typeface="Arial" pitchFamily="34" charset="0"/>
            </a:endParaRPr>
          </a:p>
          <a:p>
            <a:pPr eaLnBrk="1" hangingPunct="1">
              <a:lnSpc>
                <a:spcPct val="140000"/>
              </a:lnSpc>
              <a:buNone/>
            </a:pPr>
            <a:r>
              <a:rPr lang="en-US" altLang="ko-KR" sz="1600" dirty="0" smtClean="0">
                <a:latin typeface="Arial" pitchFamily="34" charset="0"/>
                <a:cs typeface="Arial" pitchFamily="34" charset="0"/>
              </a:rPr>
              <a:t>	-  Frequency : UHF </a:t>
            </a:r>
          </a:p>
          <a:p>
            <a:pPr eaLnBrk="1" hangingPunct="1">
              <a:lnSpc>
                <a:spcPct val="140000"/>
              </a:lnSpc>
              <a:buNone/>
            </a:pPr>
            <a:r>
              <a:rPr lang="en-US" altLang="ko-KR" sz="1600" dirty="0" smtClean="0">
                <a:latin typeface="Arial" pitchFamily="34" charset="0"/>
                <a:cs typeface="Arial" pitchFamily="34" charset="0"/>
              </a:rPr>
              <a:t>	-  Power : 10 kW(Klystron)</a:t>
            </a:r>
          </a:p>
          <a:p>
            <a:pPr eaLnBrk="1" hangingPunct="1">
              <a:lnSpc>
                <a:spcPct val="140000"/>
              </a:lnSpc>
              <a:buNone/>
            </a:pPr>
            <a:r>
              <a:rPr lang="en-US" altLang="ko-KR" sz="1600" dirty="0" smtClean="0">
                <a:latin typeface="Arial" pitchFamily="34" charset="0"/>
                <a:cs typeface="Arial" pitchFamily="34" charset="0"/>
              </a:rPr>
              <a:t>	-  Antenna : Comb-line  type</a:t>
            </a:r>
            <a:endParaRPr lang="en-US" altLang="ko-KR" sz="2000" dirty="0" smtClean="0">
              <a:latin typeface="Arial" pitchFamily="34" charset="0"/>
              <a:cs typeface="Arial" pitchFamily="34" charset="0"/>
            </a:endParaRPr>
          </a:p>
        </p:txBody>
      </p:sp>
      <p:pic>
        <p:nvPicPr>
          <p:cNvPr id="6" name="그림 5" descr="System_Schematic_without RF Diagnostic for combline_20151118.bmp"/>
          <p:cNvPicPr>
            <a:picLocks noChangeAspect="1"/>
          </p:cNvPicPr>
          <p:nvPr/>
        </p:nvPicPr>
        <p:blipFill>
          <a:blip r:embed="rId3" cstate="print"/>
          <a:stretch>
            <a:fillRect/>
          </a:stretch>
        </p:blipFill>
        <p:spPr>
          <a:xfrm>
            <a:off x="164389" y="1739153"/>
            <a:ext cx="8835775" cy="208686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body" idx="1"/>
          </p:nvPr>
        </p:nvSpPr>
        <p:spPr>
          <a:xfrm>
            <a:off x="0" y="1011882"/>
            <a:ext cx="9144000" cy="5198418"/>
          </a:xfrm>
        </p:spPr>
        <p:txBody>
          <a:bodyPr/>
          <a:lstStyle/>
          <a:p>
            <a:pPr eaLnBrk="1" hangingPunct="1">
              <a:lnSpc>
                <a:spcPct val="140000"/>
              </a:lnSpc>
            </a:pPr>
            <a:r>
              <a:rPr lang="en-US" altLang="ko-KR" sz="1800" dirty="0" smtClean="0">
                <a:latin typeface="Arial" pitchFamily="34" charset="0"/>
                <a:cs typeface="Arial" pitchFamily="34" charset="0"/>
              </a:rPr>
              <a:t>Klystron</a:t>
            </a:r>
          </a:p>
          <a:p>
            <a:pPr eaLnBrk="1" hangingPunct="1">
              <a:lnSpc>
                <a:spcPct val="140000"/>
              </a:lnSpc>
              <a:buNone/>
            </a:pPr>
            <a:r>
              <a:rPr lang="en-US" altLang="ko-KR" sz="1800" dirty="0" smtClean="0">
                <a:latin typeface="Arial" pitchFamily="34" charset="0"/>
                <a:cs typeface="Arial" pitchFamily="34" charset="0"/>
              </a:rPr>
              <a:t>	- Old klystron system for UHF broadcasting has been refurbished.</a:t>
            </a:r>
          </a:p>
        </p:txBody>
      </p:sp>
      <p:sp>
        <p:nvSpPr>
          <p:cNvPr id="3074" name="슬라이드 번호 개체 틀 5"/>
          <p:cNvSpPr>
            <a:spLocks noGrp="1"/>
          </p:cNvSpPr>
          <p:nvPr>
            <p:ph type="sldNum" sz="quarter" idx="12"/>
          </p:nvPr>
        </p:nvSpPr>
        <p:spPr>
          <a:noFill/>
        </p:spPr>
        <p:txBody>
          <a:bodyPr/>
          <a:lstStyle/>
          <a:p>
            <a:fld id="{B76E050F-3898-4B88-8AA7-6E824992447B}" type="slidenum">
              <a:rPr lang="en-US" altLang="ko-KR" smtClean="0">
                <a:ea typeface="굴림" charset="-127"/>
              </a:rPr>
              <a:pPr/>
              <a:t>14</a:t>
            </a:fld>
            <a:endParaRPr lang="en-US" altLang="ko-KR" smtClean="0">
              <a:ea typeface="굴림" charset="-127"/>
            </a:endParaRPr>
          </a:p>
        </p:txBody>
      </p:sp>
      <p:sp>
        <p:nvSpPr>
          <p:cNvPr id="3075" name="Rectangle 2"/>
          <p:cNvSpPr>
            <a:spLocks noGrp="1" noChangeArrowheads="1"/>
          </p:cNvSpPr>
          <p:nvPr>
            <p:ph type="title"/>
          </p:nvPr>
        </p:nvSpPr>
        <p:spPr>
          <a:xfrm>
            <a:off x="481914" y="131334"/>
            <a:ext cx="8229600" cy="639762"/>
          </a:xfrm>
        </p:spPr>
        <p:txBody>
          <a:bodyPr/>
          <a:lstStyle/>
          <a:p>
            <a:pPr eaLnBrk="1" hangingPunct="1"/>
            <a:r>
              <a:rPr lang="en-US" altLang="ko-KR" dirty="0" smtClean="0"/>
              <a:t>Klystron (1)</a:t>
            </a:r>
          </a:p>
        </p:txBody>
      </p:sp>
      <p:graphicFrame>
        <p:nvGraphicFramePr>
          <p:cNvPr id="8" name="표 7"/>
          <p:cNvGraphicFramePr>
            <a:graphicFrameLocks noGrp="1"/>
          </p:cNvGraphicFramePr>
          <p:nvPr/>
        </p:nvGraphicFramePr>
        <p:xfrm>
          <a:off x="5257542" y="1966526"/>
          <a:ext cx="3501081" cy="3786487"/>
        </p:xfrm>
        <a:graphic>
          <a:graphicData uri="http://schemas.openxmlformats.org/drawingml/2006/table">
            <a:tbl>
              <a:tblPr/>
              <a:tblGrid>
                <a:gridCol w="1765697"/>
                <a:gridCol w="1735384"/>
              </a:tblGrid>
              <a:tr h="269317">
                <a:tc>
                  <a:txBody>
                    <a:bodyPr/>
                    <a:lstStyle/>
                    <a:p>
                      <a:pPr algn="l" fontAlgn="ctr"/>
                      <a:endParaRPr lang="ko-KR" altLang="en-US" sz="1500" b="0" i="0" u="none" strike="noStrike" dirty="0">
                        <a:solidFill>
                          <a:srgbClr val="000000"/>
                        </a:solidFill>
                        <a:latin typeface="맑은 고딕"/>
                      </a:endParaRPr>
                    </a:p>
                  </a:txBody>
                  <a:tcPr marL="7231" marR="7231" marT="7231" marB="0" anchor="ctr">
                    <a:lnL>
                      <a:noFill/>
                    </a:lnL>
                    <a:lnR>
                      <a:noFill/>
                    </a:lnR>
                    <a:lnT>
                      <a:noFill/>
                    </a:lnT>
                    <a:lnB>
                      <a:noFill/>
                    </a:lnB>
                    <a:solidFill>
                      <a:schemeClr val="accent6">
                        <a:lumMod val="60000"/>
                        <a:lumOff val="40000"/>
                      </a:schemeClr>
                    </a:solid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sz="1500" b="1" i="0" u="none" strike="noStrike" dirty="0" smtClean="0">
                          <a:solidFill>
                            <a:srgbClr val="000000"/>
                          </a:solidFill>
                          <a:latin typeface="맑은 고딕"/>
                        </a:rPr>
                        <a:t>Varian</a:t>
                      </a:r>
                      <a:endParaRPr lang="en-US" sz="1500" b="1" i="0" u="none" strike="noStrike" dirty="0">
                        <a:solidFill>
                          <a:srgbClr val="000000"/>
                        </a:solidFill>
                        <a:latin typeface="맑은 고딕"/>
                      </a:endParaRPr>
                    </a:p>
                  </a:txBody>
                  <a:tcPr marL="7231" marR="7231" marT="7231" marB="0" anchor="ctr">
                    <a:lnL>
                      <a:noFill/>
                    </a:lnL>
                    <a:lnR>
                      <a:noFill/>
                    </a:lnR>
                    <a:lnT>
                      <a:noFill/>
                    </a:lnT>
                    <a:lnB>
                      <a:noFill/>
                    </a:lnB>
                    <a:solidFill>
                      <a:schemeClr val="accent6">
                        <a:lumMod val="60000"/>
                        <a:lumOff val="40000"/>
                      </a:schemeClr>
                    </a:solidFill>
                  </a:tcPr>
                </a:tc>
              </a:tr>
              <a:tr h="217105">
                <a:tc>
                  <a:txBody>
                    <a:bodyPr/>
                    <a:lstStyle/>
                    <a:p>
                      <a:pPr algn="l" fontAlgn="ctr"/>
                      <a:r>
                        <a:rPr lang="en-US" sz="1200" b="1" i="0" u="none" strike="noStrike" dirty="0">
                          <a:solidFill>
                            <a:srgbClr val="000000"/>
                          </a:solidFill>
                          <a:latin typeface="맑은 고딕"/>
                        </a:rPr>
                        <a:t>Frequency</a:t>
                      </a:r>
                    </a:p>
                  </a:txBody>
                  <a:tcPr marL="180000" marR="7231" marT="7231" marB="0" anchor="ctr">
                    <a:lnL>
                      <a:noFill/>
                    </a:lnL>
                    <a:lnR>
                      <a:noFill/>
                    </a:lnR>
                    <a:lnT>
                      <a:noFill/>
                    </a:lnT>
                    <a:lnB>
                      <a:noFill/>
                    </a:lnB>
                    <a:solidFill>
                      <a:srgbClr val="92D050"/>
                    </a:solidFill>
                  </a:tcPr>
                </a:tc>
                <a:tc>
                  <a:txBody>
                    <a:bodyPr/>
                    <a:lstStyle/>
                    <a:p>
                      <a:pPr algn="r" fontAlgn="ctr"/>
                      <a:r>
                        <a:rPr lang="en-US" sz="1200" b="0" i="0" u="none" strike="noStrike" dirty="0" smtClean="0">
                          <a:solidFill>
                            <a:schemeClr val="tx1"/>
                          </a:solidFill>
                          <a:latin typeface="맑은 고딕"/>
                        </a:rPr>
                        <a:t>470~700 </a:t>
                      </a:r>
                      <a:r>
                        <a:rPr lang="en-US" sz="1200" b="0" i="0" u="none" strike="noStrike" dirty="0">
                          <a:solidFill>
                            <a:schemeClr val="tx1"/>
                          </a:solidFill>
                          <a:latin typeface="맑은 고딕"/>
                        </a:rPr>
                        <a:t>MHz</a:t>
                      </a:r>
                    </a:p>
                  </a:txBody>
                  <a:tcPr marL="7231" marR="144000" marT="7231" marB="0" anchor="ctr">
                    <a:lnL>
                      <a:noFill/>
                    </a:lnL>
                    <a:lnR>
                      <a:noFill/>
                    </a:lnR>
                    <a:lnT>
                      <a:noFill/>
                    </a:lnT>
                    <a:lnB>
                      <a:noFill/>
                    </a:lnB>
                    <a:solidFill>
                      <a:srgbClr val="92D050"/>
                    </a:solidFill>
                  </a:tcPr>
                </a:tc>
              </a:tr>
              <a:tr h="217105">
                <a:tc>
                  <a:txBody>
                    <a:bodyPr/>
                    <a:lstStyle/>
                    <a:p>
                      <a:pPr algn="l" fontAlgn="ctr"/>
                      <a:r>
                        <a:rPr lang="en-US" sz="1200" b="1" i="0" u="none" strike="noStrike" dirty="0">
                          <a:solidFill>
                            <a:srgbClr val="000000"/>
                          </a:solidFill>
                          <a:latin typeface="맑은 고딕"/>
                        </a:rPr>
                        <a:t>Output </a:t>
                      </a:r>
                    </a:p>
                  </a:txBody>
                  <a:tcPr marL="180000" marR="7231" marT="7231" marB="0" anchor="ctr">
                    <a:lnL>
                      <a:noFill/>
                    </a:lnL>
                    <a:lnR>
                      <a:noFill/>
                    </a:lnR>
                    <a:lnT>
                      <a:noFill/>
                    </a:lnT>
                    <a:lnB>
                      <a:noFill/>
                    </a:lnB>
                    <a:solidFill>
                      <a:srgbClr val="92D050"/>
                    </a:solidFill>
                  </a:tcPr>
                </a:tc>
                <a:tc>
                  <a:txBody>
                    <a:bodyPr/>
                    <a:lstStyle/>
                    <a:p>
                      <a:pPr algn="r" fontAlgn="ctr"/>
                      <a:r>
                        <a:rPr lang="en-US" sz="1200" b="0" i="0" u="none" strike="noStrike" dirty="0">
                          <a:solidFill>
                            <a:srgbClr val="000000"/>
                          </a:solidFill>
                          <a:latin typeface="맑은 고딕"/>
                        </a:rPr>
                        <a:t>37.5 kW</a:t>
                      </a:r>
                    </a:p>
                  </a:txBody>
                  <a:tcPr marL="7231" marR="144000" marT="7231" marB="0" anchor="ctr">
                    <a:lnL>
                      <a:noFill/>
                    </a:lnL>
                    <a:lnR>
                      <a:noFill/>
                    </a:lnR>
                    <a:lnT>
                      <a:noFill/>
                    </a:lnT>
                    <a:lnB>
                      <a:noFill/>
                    </a:lnB>
                    <a:solidFill>
                      <a:srgbClr val="92D050"/>
                    </a:solidFill>
                  </a:tcPr>
                </a:tc>
              </a:tr>
              <a:tr h="217105">
                <a:tc>
                  <a:txBody>
                    <a:bodyPr/>
                    <a:lstStyle/>
                    <a:p>
                      <a:pPr algn="l" fontAlgn="ctr"/>
                      <a:r>
                        <a:rPr lang="en-US" sz="1200" b="1" i="0" u="none" strike="noStrike" dirty="0">
                          <a:solidFill>
                            <a:srgbClr val="000000"/>
                          </a:solidFill>
                          <a:latin typeface="맑은 고딕"/>
                        </a:rPr>
                        <a:t>Drive Power</a:t>
                      </a:r>
                    </a:p>
                  </a:txBody>
                  <a:tcPr marL="180000" marR="7231" marT="7231" marB="0" anchor="ctr">
                    <a:lnL>
                      <a:noFill/>
                    </a:lnL>
                    <a:lnR>
                      <a:noFill/>
                    </a:lnR>
                    <a:lnT>
                      <a:noFill/>
                    </a:lnT>
                    <a:lnB>
                      <a:noFill/>
                    </a:lnB>
                    <a:solidFill>
                      <a:srgbClr val="92D050"/>
                    </a:solidFill>
                  </a:tcPr>
                </a:tc>
                <a:tc>
                  <a:txBody>
                    <a:bodyPr/>
                    <a:lstStyle/>
                    <a:p>
                      <a:pPr algn="r" fontAlgn="ctr"/>
                      <a:r>
                        <a:rPr lang="en-US" sz="1200" b="0" i="0" u="none" strike="noStrike" dirty="0">
                          <a:solidFill>
                            <a:srgbClr val="000000"/>
                          </a:solidFill>
                          <a:latin typeface="맑은 고딕"/>
                        </a:rPr>
                        <a:t>600 </a:t>
                      </a:r>
                      <a:r>
                        <a:rPr lang="en-US" sz="1200" b="0" i="0" u="none" strike="noStrike" dirty="0" err="1">
                          <a:solidFill>
                            <a:srgbClr val="000000"/>
                          </a:solidFill>
                          <a:latin typeface="맑은 고딕"/>
                        </a:rPr>
                        <a:t>mW</a:t>
                      </a:r>
                      <a:endParaRPr lang="en-US" sz="1200" b="0" i="0" u="none" strike="noStrike" dirty="0">
                        <a:solidFill>
                          <a:srgbClr val="000000"/>
                        </a:solidFill>
                        <a:latin typeface="맑은 고딕"/>
                      </a:endParaRPr>
                    </a:p>
                  </a:txBody>
                  <a:tcPr marL="7231" marR="144000" marT="7231" marB="0" anchor="ctr">
                    <a:lnL>
                      <a:noFill/>
                    </a:lnL>
                    <a:lnR>
                      <a:noFill/>
                    </a:lnR>
                    <a:lnT>
                      <a:noFill/>
                    </a:lnT>
                    <a:lnB>
                      <a:noFill/>
                    </a:lnB>
                    <a:solidFill>
                      <a:srgbClr val="92D050"/>
                    </a:solidFill>
                  </a:tcPr>
                </a:tc>
              </a:tr>
              <a:tr h="217105">
                <a:tc>
                  <a:txBody>
                    <a:bodyPr/>
                    <a:lstStyle/>
                    <a:p>
                      <a:pPr algn="l" fontAlgn="ctr"/>
                      <a:r>
                        <a:rPr lang="en-US" sz="1200" b="1" i="0" u="none" strike="noStrike" dirty="0">
                          <a:solidFill>
                            <a:srgbClr val="000000"/>
                          </a:solidFill>
                          <a:latin typeface="맑은 고딕"/>
                        </a:rPr>
                        <a:t>Gain</a:t>
                      </a:r>
                    </a:p>
                  </a:txBody>
                  <a:tcPr marL="180000" marR="7231" marT="7231" marB="0" anchor="ctr">
                    <a:lnL>
                      <a:noFill/>
                    </a:lnL>
                    <a:lnR>
                      <a:noFill/>
                    </a:lnR>
                    <a:lnT>
                      <a:noFill/>
                    </a:lnT>
                    <a:lnB>
                      <a:noFill/>
                    </a:lnB>
                    <a:solidFill>
                      <a:srgbClr val="92D050"/>
                    </a:solidFill>
                  </a:tcPr>
                </a:tc>
                <a:tc>
                  <a:txBody>
                    <a:bodyPr/>
                    <a:lstStyle/>
                    <a:p>
                      <a:pPr algn="r" fontAlgn="ctr"/>
                      <a:r>
                        <a:rPr lang="en-US" sz="1200" b="0" i="0" u="none" strike="noStrike" dirty="0">
                          <a:solidFill>
                            <a:srgbClr val="000000"/>
                          </a:solidFill>
                          <a:latin typeface="맑은 고딕"/>
                        </a:rPr>
                        <a:t>48 dB</a:t>
                      </a:r>
                    </a:p>
                  </a:txBody>
                  <a:tcPr marL="7231" marR="144000" marT="7231" marB="0" anchor="ctr">
                    <a:lnL>
                      <a:noFill/>
                    </a:lnL>
                    <a:lnR>
                      <a:noFill/>
                    </a:lnR>
                    <a:lnT>
                      <a:noFill/>
                    </a:lnT>
                    <a:lnB>
                      <a:noFill/>
                    </a:lnB>
                    <a:solidFill>
                      <a:srgbClr val="92D050"/>
                    </a:solidFill>
                  </a:tcPr>
                </a:tc>
              </a:tr>
              <a:tr h="217105">
                <a:tc>
                  <a:txBody>
                    <a:bodyPr/>
                    <a:lstStyle/>
                    <a:p>
                      <a:pPr algn="l" fontAlgn="ctr"/>
                      <a:r>
                        <a:rPr lang="en-US" sz="1200" b="1" i="0" u="none" strike="noStrike" dirty="0">
                          <a:solidFill>
                            <a:srgbClr val="000000"/>
                          </a:solidFill>
                          <a:latin typeface="맑은 고딕"/>
                        </a:rPr>
                        <a:t>Beam voltage</a:t>
                      </a:r>
                    </a:p>
                  </a:txBody>
                  <a:tcPr marL="180000" marR="7231" marT="7231" marB="0" anchor="ctr">
                    <a:lnL>
                      <a:noFill/>
                    </a:lnL>
                    <a:lnR>
                      <a:noFill/>
                    </a:lnR>
                    <a:lnT>
                      <a:noFill/>
                    </a:lnT>
                    <a:lnB>
                      <a:noFill/>
                    </a:lnB>
                    <a:solidFill>
                      <a:srgbClr val="FFC000"/>
                    </a:solidFill>
                  </a:tcPr>
                </a:tc>
                <a:tc>
                  <a:txBody>
                    <a:bodyPr/>
                    <a:lstStyle/>
                    <a:p>
                      <a:pPr algn="r" fontAlgn="ctr"/>
                      <a:r>
                        <a:rPr lang="en-US" sz="1200" b="0" i="0" u="none" strike="noStrike" dirty="0">
                          <a:solidFill>
                            <a:srgbClr val="000000"/>
                          </a:solidFill>
                          <a:latin typeface="맑은 고딕"/>
                        </a:rPr>
                        <a:t>19.5 kV</a:t>
                      </a:r>
                    </a:p>
                  </a:txBody>
                  <a:tcPr marL="7231" marR="144000" marT="7231" marB="0" anchor="ctr">
                    <a:lnL>
                      <a:noFill/>
                    </a:lnL>
                    <a:lnR>
                      <a:noFill/>
                    </a:lnR>
                    <a:lnT>
                      <a:noFill/>
                    </a:lnT>
                    <a:lnB>
                      <a:noFill/>
                    </a:lnB>
                    <a:solidFill>
                      <a:srgbClr val="FFC000"/>
                    </a:solidFill>
                  </a:tcPr>
                </a:tc>
              </a:tr>
              <a:tr h="217105">
                <a:tc>
                  <a:txBody>
                    <a:bodyPr/>
                    <a:lstStyle/>
                    <a:p>
                      <a:pPr algn="l" fontAlgn="ctr"/>
                      <a:r>
                        <a:rPr lang="en-US" sz="1200" b="1" i="0" u="none" strike="noStrike" dirty="0">
                          <a:solidFill>
                            <a:srgbClr val="000000"/>
                          </a:solidFill>
                          <a:latin typeface="맑은 고딕"/>
                        </a:rPr>
                        <a:t>Beam current</a:t>
                      </a:r>
                    </a:p>
                  </a:txBody>
                  <a:tcPr marL="180000" marR="7231" marT="7231" marB="0" anchor="ctr">
                    <a:lnL>
                      <a:noFill/>
                    </a:lnL>
                    <a:lnR>
                      <a:noFill/>
                    </a:lnR>
                    <a:lnT>
                      <a:noFill/>
                    </a:lnT>
                    <a:lnB>
                      <a:noFill/>
                    </a:lnB>
                    <a:solidFill>
                      <a:srgbClr val="FFC000"/>
                    </a:solidFill>
                  </a:tcPr>
                </a:tc>
                <a:tc>
                  <a:txBody>
                    <a:bodyPr/>
                    <a:lstStyle/>
                    <a:p>
                      <a:pPr algn="r" fontAlgn="ctr"/>
                      <a:r>
                        <a:rPr lang="en-US" sz="1200" b="0" i="0" u="none" strike="noStrike" dirty="0">
                          <a:solidFill>
                            <a:srgbClr val="000000"/>
                          </a:solidFill>
                          <a:latin typeface="맑은 고딕"/>
                        </a:rPr>
                        <a:t>5.4 A</a:t>
                      </a:r>
                    </a:p>
                  </a:txBody>
                  <a:tcPr marL="7231" marR="144000" marT="7231" marB="0" anchor="ctr">
                    <a:lnL>
                      <a:noFill/>
                    </a:lnL>
                    <a:lnR>
                      <a:noFill/>
                    </a:lnR>
                    <a:lnT>
                      <a:noFill/>
                    </a:lnT>
                    <a:lnB>
                      <a:noFill/>
                    </a:lnB>
                    <a:solidFill>
                      <a:srgbClr val="FFC000"/>
                    </a:solidFill>
                  </a:tcPr>
                </a:tc>
              </a:tr>
              <a:tr h="217105">
                <a:tc>
                  <a:txBody>
                    <a:bodyPr/>
                    <a:lstStyle/>
                    <a:p>
                      <a:pPr algn="l" fontAlgn="ctr"/>
                      <a:r>
                        <a:rPr lang="en-US" sz="1200" b="1" i="0" u="none" strike="noStrike" dirty="0">
                          <a:solidFill>
                            <a:srgbClr val="000000"/>
                          </a:solidFill>
                          <a:latin typeface="맑은 고딕"/>
                        </a:rPr>
                        <a:t>Electrode voltage</a:t>
                      </a:r>
                    </a:p>
                  </a:txBody>
                  <a:tcPr marL="180000" marR="7231" marT="7231" marB="0" anchor="ctr">
                    <a:lnL>
                      <a:noFill/>
                    </a:lnL>
                    <a:lnR>
                      <a:noFill/>
                    </a:lnR>
                    <a:lnT>
                      <a:noFill/>
                    </a:lnT>
                    <a:lnB>
                      <a:noFill/>
                    </a:lnB>
                    <a:solidFill>
                      <a:srgbClr val="FFC000"/>
                    </a:solidFill>
                  </a:tcPr>
                </a:tc>
                <a:tc>
                  <a:txBody>
                    <a:bodyPr/>
                    <a:lstStyle/>
                    <a:p>
                      <a:pPr algn="r" fontAlgn="ctr"/>
                      <a:r>
                        <a:rPr lang="en-US" sz="1200" b="0" i="0" u="none" strike="noStrike" dirty="0">
                          <a:solidFill>
                            <a:srgbClr val="000000"/>
                          </a:solidFill>
                          <a:latin typeface="맑은 고딕"/>
                        </a:rPr>
                        <a:t>19.5 kV</a:t>
                      </a:r>
                    </a:p>
                  </a:txBody>
                  <a:tcPr marL="7231" marR="144000" marT="7231" marB="0" anchor="ctr">
                    <a:lnL>
                      <a:noFill/>
                    </a:lnL>
                    <a:lnR>
                      <a:noFill/>
                    </a:lnR>
                    <a:lnT>
                      <a:noFill/>
                    </a:lnT>
                    <a:lnB>
                      <a:noFill/>
                    </a:lnB>
                    <a:solidFill>
                      <a:srgbClr val="FFC000"/>
                    </a:solidFill>
                  </a:tcPr>
                </a:tc>
              </a:tr>
              <a:tr h="217105">
                <a:tc>
                  <a:txBody>
                    <a:bodyPr/>
                    <a:lstStyle/>
                    <a:p>
                      <a:pPr algn="l" fontAlgn="ctr"/>
                      <a:r>
                        <a:rPr lang="en-US" sz="1200" b="1" i="0" u="none" strike="noStrike" dirty="0">
                          <a:solidFill>
                            <a:srgbClr val="000000"/>
                          </a:solidFill>
                          <a:latin typeface="맑은 고딕"/>
                        </a:rPr>
                        <a:t>Heater voltage</a:t>
                      </a:r>
                    </a:p>
                  </a:txBody>
                  <a:tcPr marL="180000" marR="7231" marT="7231" marB="0" anchor="ctr">
                    <a:lnL>
                      <a:noFill/>
                    </a:lnL>
                    <a:lnR>
                      <a:noFill/>
                    </a:lnR>
                    <a:lnT>
                      <a:noFill/>
                    </a:lnT>
                    <a:lnB>
                      <a:noFill/>
                    </a:lnB>
                    <a:solidFill>
                      <a:srgbClr val="FFC000"/>
                    </a:solidFill>
                  </a:tcPr>
                </a:tc>
                <a:tc>
                  <a:txBody>
                    <a:bodyPr/>
                    <a:lstStyle/>
                    <a:p>
                      <a:pPr algn="r" fontAlgn="ctr"/>
                      <a:r>
                        <a:rPr lang="en-US" sz="1200" b="0" i="0" u="none" strike="noStrike" dirty="0" smtClean="0">
                          <a:solidFill>
                            <a:srgbClr val="000000"/>
                          </a:solidFill>
                          <a:latin typeface="맑은 고딕"/>
                        </a:rPr>
                        <a:t>7 V</a:t>
                      </a:r>
                      <a:endParaRPr lang="en-US" sz="1200" b="0" i="0" u="none" strike="noStrike" dirty="0">
                        <a:solidFill>
                          <a:srgbClr val="000000"/>
                        </a:solidFill>
                        <a:latin typeface="맑은 고딕"/>
                      </a:endParaRPr>
                    </a:p>
                  </a:txBody>
                  <a:tcPr marL="7231" marR="144000" marT="7231" marB="0" anchor="ctr">
                    <a:lnL>
                      <a:noFill/>
                    </a:lnL>
                    <a:lnR>
                      <a:noFill/>
                    </a:lnR>
                    <a:lnT>
                      <a:noFill/>
                    </a:lnT>
                    <a:lnB>
                      <a:noFill/>
                    </a:lnB>
                    <a:solidFill>
                      <a:srgbClr val="FFC000"/>
                    </a:solidFill>
                  </a:tcPr>
                </a:tc>
              </a:tr>
              <a:tr h="217105">
                <a:tc>
                  <a:txBody>
                    <a:bodyPr/>
                    <a:lstStyle/>
                    <a:p>
                      <a:pPr algn="l" fontAlgn="ctr"/>
                      <a:r>
                        <a:rPr lang="en-US" sz="1200" b="1" i="0" u="none" strike="noStrike" dirty="0">
                          <a:solidFill>
                            <a:srgbClr val="000000"/>
                          </a:solidFill>
                          <a:latin typeface="맑은 고딕"/>
                        </a:rPr>
                        <a:t>Heater current</a:t>
                      </a:r>
                    </a:p>
                  </a:txBody>
                  <a:tcPr marL="180000" marR="7231" marT="7231" marB="0" anchor="ctr">
                    <a:lnL>
                      <a:noFill/>
                    </a:lnL>
                    <a:lnR>
                      <a:noFill/>
                    </a:lnR>
                    <a:lnT>
                      <a:noFill/>
                    </a:lnT>
                    <a:lnB>
                      <a:noFill/>
                    </a:lnB>
                    <a:solidFill>
                      <a:srgbClr val="FFC000"/>
                    </a:solidFill>
                  </a:tcPr>
                </a:tc>
                <a:tc>
                  <a:txBody>
                    <a:bodyPr/>
                    <a:lstStyle/>
                    <a:p>
                      <a:pPr algn="r" fontAlgn="ctr"/>
                      <a:r>
                        <a:rPr lang="en-US" sz="1200" b="0" i="0" u="none" strike="noStrike" dirty="0">
                          <a:solidFill>
                            <a:srgbClr val="000000"/>
                          </a:solidFill>
                          <a:latin typeface="맑은 고딕"/>
                        </a:rPr>
                        <a:t>17 A</a:t>
                      </a:r>
                    </a:p>
                  </a:txBody>
                  <a:tcPr marL="7231" marR="144000" marT="7231" marB="0" anchor="ctr">
                    <a:lnL>
                      <a:noFill/>
                    </a:lnL>
                    <a:lnR>
                      <a:noFill/>
                    </a:lnR>
                    <a:lnT>
                      <a:noFill/>
                    </a:lnT>
                    <a:lnB>
                      <a:noFill/>
                    </a:lnB>
                    <a:solidFill>
                      <a:srgbClr val="FFC000"/>
                    </a:solidFill>
                  </a:tcPr>
                </a:tc>
              </a:tr>
              <a:tr h="217105">
                <a:tc>
                  <a:txBody>
                    <a:bodyPr/>
                    <a:lstStyle/>
                    <a:p>
                      <a:pPr algn="l" fontAlgn="ctr"/>
                      <a:r>
                        <a:rPr lang="en-US" sz="1200" b="1" i="0" u="none" strike="noStrike" dirty="0">
                          <a:solidFill>
                            <a:srgbClr val="000000"/>
                          </a:solidFill>
                          <a:latin typeface="맑은 고딕"/>
                        </a:rPr>
                        <a:t>Body current</a:t>
                      </a:r>
                    </a:p>
                  </a:txBody>
                  <a:tcPr marL="180000" marR="7231" marT="7231" marB="0" anchor="ctr">
                    <a:lnL>
                      <a:noFill/>
                    </a:lnL>
                    <a:lnR>
                      <a:noFill/>
                    </a:lnR>
                    <a:lnT>
                      <a:noFill/>
                    </a:lnT>
                    <a:lnB>
                      <a:noFill/>
                    </a:lnB>
                    <a:solidFill>
                      <a:srgbClr val="FFC000"/>
                    </a:solidFill>
                  </a:tcPr>
                </a:tc>
                <a:tc>
                  <a:txBody>
                    <a:bodyPr/>
                    <a:lstStyle/>
                    <a:p>
                      <a:pPr algn="r" fontAlgn="ctr"/>
                      <a:r>
                        <a:rPr lang="en-US" sz="1200" b="0" i="0" u="none" strike="noStrike" dirty="0">
                          <a:solidFill>
                            <a:srgbClr val="000000"/>
                          </a:solidFill>
                          <a:latin typeface="맑은 고딕"/>
                        </a:rPr>
                        <a:t>50 </a:t>
                      </a:r>
                      <a:r>
                        <a:rPr lang="en-US" sz="1200" b="0" i="0" u="none" strike="noStrike" dirty="0" err="1">
                          <a:solidFill>
                            <a:srgbClr val="000000"/>
                          </a:solidFill>
                          <a:latin typeface="맑은 고딕"/>
                        </a:rPr>
                        <a:t>mA</a:t>
                      </a:r>
                      <a:endParaRPr lang="en-US" sz="1200" b="0" i="0" u="none" strike="noStrike" dirty="0">
                        <a:solidFill>
                          <a:srgbClr val="000000"/>
                        </a:solidFill>
                        <a:latin typeface="맑은 고딕"/>
                      </a:endParaRPr>
                    </a:p>
                  </a:txBody>
                  <a:tcPr marL="7231" marR="144000" marT="7231" marB="0" anchor="ctr">
                    <a:lnL>
                      <a:noFill/>
                    </a:lnL>
                    <a:lnR>
                      <a:noFill/>
                    </a:lnR>
                    <a:lnT>
                      <a:noFill/>
                    </a:lnT>
                    <a:lnB>
                      <a:noFill/>
                    </a:lnB>
                    <a:solidFill>
                      <a:srgbClr val="FFC000"/>
                    </a:solidFill>
                  </a:tcPr>
                </a:tc>
              </a:tr>
              <a:tr h="217105">
                <a:tc>
                  <a:txBody>
                    <a:bodyPr/>
                    <a:lstStyle/>
                    <a:p>
                      <a:pPr algn="l" fontAlgn="ctr"/>
                      <a:r>
                        <a:rPr lang="en-US" sz="1200" b="1" i="0" u="none" strike="noStrike" dirty="0" smtClean="0">
                          <a:solidFill>
                            <a:srgbClr val="000000"/>
                          </a:solidFill>
                          <a:latin typeface="맑은 고딕"/>
                        </a:rPr>
                        <a:t>Magnet</a:t>
                      </a:r>
                      <a:r>
                        <a:rPr lang="en-US" sz="1200" b="1" i="0" u="none" strike="noStrike" baseline="0" dirty="0" smtClean="0">
                          <a:solidFill>
                            <a:srgbClr val="000000"/>
                          </a:solidFill>
                          <a:latin typeface="맑은 고딕"/>
                        </a:rPr>
                        <a:t> </a:t>
                      </a:r>
                      <a:r>
                        <a:rPr lang="en-US" sz="1200" b="1" i="0" u="none" strike="noStrike" dirty="0" smtClean="0">
                          <a:solidFill>
                            <a:srgbClr val="000000"/>
                          </a:solidFill>
                          <a:latin typeface="맑은 고딕"/>
                        </a:rPr>
                        <a:t>Voltage</a:t>
                      </a:r>
                      <a:endParaRPr lang="en-US" sz="1200" b="1" i="0" u="none" strike="noStrike" dirty="0">
                        <a:solidFill>
                          <a:srgbClr val="000000"/>
                        </a:solidFill>
                        <a:latin typeface="맑은 고딕"/>
                      </a:endParaRPr>
                    </a:p>
                  </a:txBody>
                  <a:tcPr marL="180000" marR="7231" marT="7231" marB="0" anchor="ctr">
                    <a:lnL>
                      <a:noFill/>
                    </a:lnL>
                    <a:lnR>
                      <a:noFill/>
                    </a:lnR>
                    <a:lnT>
                      <a:noFill/>
                    </a:lnT>
                    <a:lnB>
                      <a:noFill/>
                    </a:lnB>
                    <a:solidFill>
                      <a:srgbClr val="92D050"/>
                    </a:solidFill>
                  </a:tcPr>
                </a:tc>
                <a:tc>
                  <a:txBody>
                    <a:bodyPr/>
                    <a:lstStyle/>
                    <a:p>
                      <a:pPr algn="r" fontAlgn="ctr"/>
                      <a:r>
                        <a:rPr lang="en-US" sz="1200" b="0" i="0" u="none" strike="noStrike" dirty="0">
                          <a:solidFill>
                            <a:srgbClr val="000000"/>
                          </a:solidFill>
                          <a:latin typeface="맑은 고딕"/>
                        </a:rPr>
                        <a:t>145 V</a:t>
                      </a:r>
                    </a:p>
                  </a:txBody>
                  <a:tcPr marL="7231" marR="144000" marT="7231" marB="0" anchor="ctr">
                    <a:lnL>
                      <a:noFill/>
                    </a:lnL>
                    <a:lnR>
                      <a:noFill/>
                    </a:lnR>
                    <a:lnT>
                      <a:noFill/>
                    </a:lnT>
                    <a:lnB>
                      <a:noFill/>
                    </a:lnB>
                    <a:solidFill>
                      <a:srgbClr val="92D050"/>
                    </a:solidFill>
                  </a:tcPr>
                </a:tc>
              </a:tr>
              <a:tr h="217105">
                <a:tc>
                  <a:txBody>
                    <a:bodyPr/>
                    <a:lstStyle/>
                    <a:p>
                      <a:pPr algn="l" fontAlgn="ctr"/>
                      <a:r>
                        <a:rPr lang="en-US" sz="1200" b="1" i="0" u="none" strike="noStrike" dirty="0" smtClean="0">
                          <a:solidFill>
                            <a:srgbClr val="000000"/>
                          </a:solidFill>
                          <a:latin typeface="맑은 고딕"/>
                        </a:rPr>
                        <a:t>Magnet Current</a:t>
                      </a:r>
                      <a:endParaRPr lang="en-US" sz="1200" b="1" i="0" u="none" strike="noStrike" dirty="0">
                        <a:solidFill>
                          <a:srgbClr val="000000"/>
                        </a:solidFill>
                        <a:latin typeface="맑은 고딕"/>
                      </a:endParaRPr>
                    </a:p>
                  </a:txBody>
                  <a:tcPr marL="180000" marR="7231" marT="7231" marB="0" anchor="ctr">
                    <a:lnL>
                      <a:noFill/>
                    </a:lnL>
                    <a:lnR>
                      <a:noFill/>
                    </a:lnR>
                    <a:lnT>
                      <a:noFill/>
                    </a:lnT>
                    <a:lnB>
                      <a:noFill/>
                    </a:lnB>
                    <a:solidFill>
                      <a:srgbClr val="92D050"/>
                    </a:solidFill>
                  </a:tcPr>
                </a:tc>
                <a:tc>
                  <a:txBody>
                    <a:bodyPr/>
                    <a:lstStyle/>
                    <a:p>
                      <a:pPr algn="r" fontAlgn="ctr"/>
                      <a:r>
                        <a:rPr lang="en-US" sz="1200" b="0" i="0" u="none" strike="noStrike" dirty="0">
                          <a:solidFill>
                            <a:srgbClr val="000000"/>
                          </a:solidFill>
                          <a:latin typeface="맑은 고딕"/>
                        </a:rPr>
                        <a:t>32 </a:t>
                      </a:r>
                      <a:r>
                        <a:rPr lang="en-US" sz="1200" b="0" i="0" u="none" strike="noStrike" dirty="0" smtClean="0">
                          <a:solidFill>
                            <a:srgbClr val="000000"/>
                          </a:solidFill>
                          <a:latin typeface="맑은 고딕"/>
                        </a:rPr>
                        <a:t>A</a:t>
                      </a:r>
                      <a:endParaRPr lang="en-US" sz="1200" b="0" i="0" u="none" strike="noStrike" dirty="0">
                        <a:solidFill>
                          <a:srgbClr val="000000"/>
                        </a:solidFill>
                        <a:latin typeface="맑은 고딕"/>
                      </a:endParaRPr>
                    </a:p>
                  </a:txBody>
                  <a:tcPr marL="7231" marR="144000" marT="7231" marB="0" anchor="ctr">
                    <a:lnL>
                      <a:noFill/>
                    </a:lnL>
                    <a:lnR>
                      <a:noFill/>
                    </a:lnR>
                    <a:lnT>
                      <a:noFill/>
                    </a:lnT>
                    <a:lnB>
                      <a:noFill/>
                    </a:lnB>
                    <a:solidFill>
                      <a:srgbClr val="92D050"/>
                    </a:solidFill>
                  </a:tcPr>
                </a:tc>
              </a:tr>
              <a:tr h="217105">
                <a:tc>
                  <a:txBody>
                    <a:bodyPr/>
                    <a:lstStyle/>
                    <a:p>
                      <a:pPr algn="l" fontAlgn="ctr"/>
                      <a:r>
                        <a:rPr lang="en-US" sz="1200" b="1" i="0" u="none" strike="noStrike" dirty="0" smtClean="0">
                          <a:solidFill>
                            <a:srgbClr val="000000"/>
                          </a:solidFill>
                          <a:latin typeface="맑은 고딕"/>
                        </a:rPr>
                        <a:t>Magnet Cooling</a:t>
                      </a:r>
                      <a:endParaRPr lang="en-US" sz="1200" b="1" i="0" u="none" strike="noStrike" dirty="0">
                        <a:solidFill>
                          <a:srgbClr val="000000"/>
                        </a:solidFill>
                        <a:latin typeface="맑은 고딕"/>
                      </a:endParaRPr>
                    </a:p>
                  </a:txBody>
                  <a:tcPr marL="180000" marR="7231" marT="7231" marB="0" anchor="ctr">
                    <a:lnL>
                      <a:noFill/>
                    </a:lnL>
                    <a:lnR>
                      <a:noFill/>
                    </a:lnR>
                    <a:lnT>
                      <a:noFill/>
                    </a:lnT>
                    <a:lnB>
                      <a:noFill/>
                    </a:lnB>
                    <a:solidFill>
                      <a:srgbClr val="FFC000"/>
                    </a:solidFill>
                  </a:tcPr>
                </a:tc>
                <a:tc>
                  <a:txBody>
                    <a:bodyPr/>
                    <a:lstStyle/>
                    <a:p>
                      <a:pPr algn="r" fontAlgn="ctr"/>
                      <a:r>
                        <a:rPr lang="en-US" sz="1200" b="0" i="0" u="none" strike="noStrike" dirty="0" smtClean="0">
                          <a:solidFill>
                            <a:srgbClr val="000000"/>
                          </a:solidFill>
                          <a:latin typeface="맑은 고딕"/>
                        </a:rPr>
                        <a:t>Water 2.0</a:t>
                      </a:r>
                      <a:r>
                        <a:rPr lang="en-US" sz="1200" b="0" i="0" u="none" strike="noStrike" baseline="0" dirty="0" smtClean="0">
                          <a:solidFill>
                            <a:srgbClr val="000000"/>
                          </a:solidFill>
                          <a:latin typeface="맑은 고딕"/>
                        </a:rPr>
                        <a:t> gal/min</a:t>
                      </a:r>
                      <a:endParaRPr lang="en-US" sz="1200" b="0" i="0" u="none" strike="noStrike" dirty="0">
                        <a:solidFill>
                          <a:srgbClr val="000000"/>
                        </a:solidFill>
                        <a:latin typeface="맑은 고딕"/>
                      </a:endParaRPr>
                    </a:p>
                  </a:txBody>
                  <a:tcPr marL="7231" marR="144000" marT="7231" marB="0" anchor="ctr">
                    <a:lnL>
                      <a:noFill/>
                    </a:lnL>
                    <a:lnR>
                      <a:noFill/>
                    </a:lnR>
                    <a:lnT>
                      <a:noFill/>
                    </a:lnT>
                    <a:lnB>
                      <a:noFill/>
                    </a:lnB>
                    <a:solidFill>
                      <a:srgbClr val="FFC000"/>
                    </a:solidFill>
                  </a:tcPr>
                </a:tc>
              </a:tr>
              <a:tr h="217105">
                <a:tc>
                  <a:txBody>
                    <a:bodyPr/>
                    <a:lstStyle/>
                    <a:p>
                      <a:pPr algn="l" fontAlgn="ctr"/>
                      <a:r>
                        <a:rPr lang="en-US" sz="1200" b="1" i="0" u="none" strike="noStrike" dirty="0">
                          <a:solidFill>
                            <a:srgbClr val="000000"/>
                          </a:solidFill>
                          <a:latin typeface="맑은 고딕"/>
                        </a:rPr>
                        <a:t>Cooling(Collector)</a:t>
                      </a:r>
                    </a:p>
                  </a:txBody>
                  <a:tcPr marL="180000" marR="7231" marT="7231" marB="0" anchor="ctr">
                    <a:lnL>
                      <a:noFill/>
                    </a:lnL>
                    <a:lnR>
                      <a:noFill/>
                    </a:lnR>
                    <a:lnT>
                      <a:noFill/>
                    </a:lnT>
                    <a:lnB>
                      <a:noFill/>
                    </a:lnB>
                    <a:solidFill>
                      <a:srgbClr val="FFC000"/>
                    </a:solidFill>
                  </a:tcPr>
                </a:tc>
                <a:tc>
                  <a:txBody>
                    <a:bodyPr/>
                    <a:lstStyle/>
                    <a:p>
                      <a:pPr algn="r" fontAlgn="ctr"/>
                      <a:r>
                        <a:rPr lang="en-US" sz="1200" b="0" i="0" u="none" strike="noStrike" dirty="0">
                          <a:solidFill>
                            <a:srgbClr val="000000"/>
                          </a:solidFill>
                          <a:latin typeface="맑은 고딕"/>
                        </a:rPr>
                        <a:t>Water 1.5 gal/min</a:t>
                      </a:r>
                    </a:p>
                  </a:txBody>
                  <a:tcPr marL="7231" marR="144000" marT="7231" marB="0" anchor="ctr">
                    <a:lnL>
                      <a:noFill/>
                    </a:lnL>
                    <a:lnR>
                      <a:noFill/>
                    </a:lnR>
                    <a:lnT>
                      <a:noFill/>
                    </a:lnT>
                    <a:lnB>
                      <a:noFill/>
                    </a:lnB>
                    <a:solidFill>
                      <a:srgbClr val="FFC000"/>
                    </a:solidFill>
                  </a:tcPr>
                </a:tc>
              </a:tr>
              <a:tr h="217105">
                <a:tc>
                  <a:txBody>
                    <a:bodyPr/>
                    <a:lstStyle/>
                    <a:p>
                      <a:pPr algn="l" fontAlgn="ctr"/>
                      <a:r>
                        <a:rPr lang="en-US" sz="1200" b="1" i="0" u="none" strike="noStrike" dirty="0">
                          <a:solidFill>
                            <a:srgbClr val="000000"/>
                          </a:solidFill>
                          <a:latin typeface="맑은 고딕"/>
                        </a:rPr>
                        <a:t>Cooling(Body)</a:t>
                      </a:r>
                    </a:p>
                  </a:txBody>
                  <a:tcPr marL="180000" marR="7231" marT="7231" marB="0" anchor="ctr">
                    <a:lnL>
                      <a:noFill/>
                    </a:lnL>
                    <a:lnR>
                      <a:noFill/>
                    </a:lnR>
                    <a:lnT>
                      <a:noFill/>
                    </a:lnT>
                    <a:lnB>
                      <a:noFill/>
                    </a:lnB>
                    <a:solidFill>
                      <a:srgbClr val="FFC000"/>
                    </a:solidFill>
                  </a:tcPr>
                </a:tc>
                <a:tc>
                  <a:txBody>
                    <a:bodyPr/>
                    <a:lstStyle/>
                    <a:p>
                      <a:pPr algn="r" fontAlgn="ctr"/>
                      <a:r>
                        <a:rPr lang="en-US" sz="1200" b="0" i="0" u="none" strike="noStrike" dirty="0">
                          <a:solidFill>
                            <a:srgbClr val="000000"/>
                          </a:solidFill>
                          <a:latin typeface="맑은 고딕"/>
                        </a:rPr>
                        <a:t>Water 2.0 gal/min</a:t>
                      </a:r>
                    </a:p>
                  </a:txBody>
                  <a:tcPr marL="7231" marR="144000" marT="7231" marB="0" anchor="ctr">
                    <a:lnL>
                      <a:noFill/>
                    </a:lnL>
                    <a:lnR>
                      <a:noFill/>
                    </a:lnR>
                    <a:lnT>
                      <a:noFill/>
                    </a:lnT>
                    <a:lnB>
                      <a:noFill/>
                    </a:lnB>
                    <a:solidFill>
                      <a:srgbClr val="FFC000"/>
                    </a:solidFill>
                  </a:tcPr>
                </a:tc>
              </a:tr>
              <a:tr h="260595">
                <a:tc>
                  <a:txBody>
                    <a:bodyPr/>
                    <a:lstStyle/>
                    <a:p>
                      <a:pPr algn="l" fontAlgn="ctr"/>
                      <a:r>
                        <a:rPr lang="en-US" sz="1200" b="1" i="0" u="none" strike="noStrike" dirty="0">
                          <a:solidFill>
                            <a:srgbClr val="000000"/>
                          </a:solidFill>
                          <a:latin typeface="맑은 고딕"/>
                        </a:rPr>
                        <a:t>Cooling(Gun/Heater)</a:t>
                      </a:r>
                    </a:p>
                  </a:txBody>
                  <a:tcPr marL="180000" marR="7231" marT="7231" marB="0" anchor="ctr">
                    <a:lnL>
                      <a:noFill/>
                    </a:lnL>
                    <a:lnR>
                      <a:noFill/>
                    </a:lnR>
                    <a:lnT>
                      <a:noFill/>
                    </a:lnT>
                    <a:lnB>
                      <a:noFill/>
                    </a:lnB>
                    <a:solidFill>
                      <a:srgbClr val="FFC000"/>
                    </a:solidFill>
                  </a:tcPr>
                </a:tc>
                <a:tc>
                  <a:txBody>
                    <a:bodyPr/>
                    <a:lstStyle/>
                    <a:p>
                      <a:pPr algn="r" fontAlgn="ctr"/>
                      <a:r>
                        <a:rPr lang="en-US" sz="1200" b="0" i="0" u="none" strike="noStrike" dirty="0">
                          <a:solidFill>
                            <a:srgbClr val="000000"/>
                          </a:solidFill>
                          <a:latin typeface="맑은 고딕"/>
                        </a:rPr>
                        <a:t>Forced Air 50 ft</a:t>
                      </a:r>
                      <a:r>
                        <a:rPr lang="en-US" sz="1200" b="0" i="0" u="none" strike="noStrike" baseline="30000" dirty="0">
                          <a:solidFill>
                            <a:srgbClr val="000000"/>
                          </a:solidFill>
                          <a:latin typeface="맑은 고딕"/>
                        </a:rPr>
                        <a:t>3</a:t>
                      </a:r>
                      <a:r>
                        <a:rPr lang="en-US" sz="1200" b="0" i="0" u="none" strike="noStrike" dirty="0">
                          <a:solidFill>
                            <a:srgbClr val="000000"/>
                          </a:solidFill>
                          <a:latin typeface="맑은 고딕"/>
                        </a:rPr>
                        <a:t>/min</a:t>
                      </a:r>
                    </a:p>
                  </a:txBody>
                  <a:tcPr marL="7231" marR="144000" marT="7231" marB="0" anchor="ctr">
                    <a:lnL>
                      <a:noFill/>
                    </a:lnL>
                    <a:lnR>
                      <a:noFill/>
                    </a:lnR>
                    <a:lnT>
                      <a:noFill/>
                    </a:lnT>
                    <a:lnB>
                      <a:noFill/>
                    </a:lnB>
                    <a:solidFill>
                      <a:srgbClr val="FFC000"/>
                    </a:solidFill>
                  </a:tcPr>
                </a:tc>
              </a:tr>
            </a:tbl>
          </a:graphicData>
        </a:graphic>
      </p:graphicFrame>
      <p:pic>
        <p:nvPicPr>
          <p:cNvPr id="9" name="그림 8" descr="IMG_5110.jpg"/>
          <p:cNvPicPr>
            <a:picLocks noChangeAspect="1"/>
          </p:cNvPicPr>
          <p:nvPr/>
        </p:nvPicPr>
        <p:blipFill>
          <a:blip r:embed="rId3" cstate="print"/>
          <a:stretch>
            <a:fillRect/>
          </a:stretch>
        </p:blipFill>
        <p:spPr>
          <a:xfrm>
            <a:off x="2646149" y="3882338"/>
            <a:ext cx="2446639" cy="1869990"/>
          </a:xfrm>
          <a:prstGeom prst="rect">
            <a:avLst/>
          </a:prstGeom>
        </p:spPr>
      </p:pic>
      <p:pic>
        <p:nvPicPr>
          <p:cNvPr id="10" name="그림 9" descr="IMG_5075.jpg"/>
          <p:cNvPicPr>
            <a:picLocks noChangeAspect="1"/>
          </p:cNvPicPr>
          <p:nvPr/>
        </p:nvPicPr>
        <p:blipFill>
          <a:blip r:embed="rId4" cstate="print"/>
          <a:stretch>
            <a:fillRect/>
          </a:stretch>
        </p:blipFill>
        <p:spPr>
          <a:xfrm>
            <a:off x="401343" y="1971158"/>
            <a:ext cx="2145956" cy="3781170"/>
          </a:xfrm>
          <a:prstGeom prst="rect">
            <a:avLst/>
          </a:prstGeom>
        </p:spPr>
      </p:pic>
      <p:pic>
        <p:nvPicPr>
          <p:cNvPr id="11" name="그림 10" descr="IMG_5064.jpg"/>
          <p:cNvPicPr>
            <a:picLocks noChangeAspect="1"/>
          </p:cNvPicPr>
          <p:nvPr/>
        </p:nvPicPr>
        <p:blipFill>
          <a:blip r:embed="rId5" cstate="print"/>
          <a:stretch>
            <a:fillRect/>
          </a:stretch>
        </p:blipFill>
        <p:spPr>
          <a:xfrm>
            <a:off x="2679274" y="1962919"/>
            <a:ext cx="2364088" cy="1524000"/>
          </a:xfrm>
          <a:prstGeom prst="rect">
            <a:avLst/>
          </a:prstGeom>
        </p:spPr>
      </p:pic>
      <p:sp>
        <p:nvSpPr>
          <p:cNvPr id="12" name="Rectangle 3"/>
          <p:cNvSpPr txBox="1">
            <a:spLocks noChangeArrowheads="1"/>
          </p:cNvSpPr>
          <p:nvPr/>
        </p:nvSpPr>
        <p:spPr bwMode="auto">
          <a:xfrm>
            <a:off x="141849" y="5776184"/>
            <a:ext cx="2520777" cy="3468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40000"/>
              </a:lnSpc>
              <a:spcBef>
                <a:spcPct val="20000"/>
              </a:spcBef>
              <a:spcAft>
                <a:spcPct val="0"/>
              </a:spcAft>
              <a:buClrTx/>
              <a:buSzTx/>
              <a:tabLst/>
              <a:defRPr/>
            </a:pPr>
            <a:r>
              <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rPr>
              <a:t>Harris transmitter</a:t>
            </a:r>
            <a:r>
              <a:rPr kumimoji="1" lang="en-US" altLang="ko-KR" sz="1400" b="0" i="0" u="none" strike="noStrike" kern="0" cap="none" spc="0" normalizeH="0" noProof="0" dirty="0" smtClean="0">
                <a:ln>
                  <a:noFill/>
                </a:ln>
                <a:solidFill>
                  <a:srgbClr val="000066"/>
                </a:solidFill>
                <a:effectLst/>
                <a:uLnTx/>
                <a:uFillTx/>
                <a:latin typeface="Arial" pitchFamily="34" charset="0"/>
                <a:ea typeface="+mn-ea"/>
                <a:cs typeface="Arial" pitchFamily="34" charset="0"/>
              </a:rPr>
              <a:t> frame(SNU)</a:t>
            </a:r>
            <a:endPar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p:txBody>
      </p:sp>
      <p:sp>
        <p:nvSpPr>
          <p:cNvPr id="13" name="Rectangle 3"/>
          <p:cNvSpPr txBox="1">
            <a:spLocks noChangeArrowheads="1"/>
          </p:cNvSpPr>
          <p:nvPr/>
        </p:nvSpPr>
        <p:spPr bwMode="auto">
          <a:xfrm>
            <a:off x="2600841" y="3440754"/>
            <a:ext cx="2520777" cy="3468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40000"/>
              </a:lnSpc>
              <a:spcBef>
                <a:spcPct val="20000"/>
              </a:spcBef>
              <a:spcAft>
                <a:spcPct val="0"/>
              </a:spcAft>
              <a:buClrTx/>
              <a:buSzTx/>
              <a:tabLst/>
              <a:defRPr/>
            </a:pPr>
            <a:r>
              <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rPr>
              <a:t>Varian Tube </a:t>
            </a:r>
            <a:r>
              <a:rPr kumimoji="1" lang="en-US" altLang="ko-KR" sz="1400" b="0" i="0" u="none" strike="noStrike" kern="0" cap="none" spc="0" normalizeH="0" noProof="0" dirty="0" smtClean="0">
                <a:ln>
                  <a:noFill/>
                </a:ln>
                <a:solidFill>
                  <a:srgbClr val="000066"/>
                </a:solidFill>
                <a:effectLst/>
                <a:uLnTx/>
                <a:uFillTx/>
                <a:latin typeface="Arial" pitchFamily="34" charset="0"/>
                <a:ea typeface="+mn-ea"/>
                <a:cs typeface="Arial" pitchFamily="34" charset="0"/>
              </a:rPr>
              <a:t>(SNU/KAPRA)</a:t>
            </a:r>
            <a:endPar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p:txBody>
      </p:sp>
      <p:sp>
        <p:nvSpPr>
          <p:cNvPr id="14" name="Rectangle 3"/>
          <p:cNvSpPr txBox="1">
            <a:spLocks noChangeArrowheads="1"/>
          </p:cNvSpPr>
          <p:nvPr/>
        </p:nvSpPr>
        <p:spPr bwMode="auto">
          <a:xfrm>
            <a:off x="2794433" y="5784419"/>
            <a:ext cx="2230651" cy="3468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40000"/>
              </a:lnSpc>
              <a:spcBef>
                <a:spcPct val="20000"/>
              </a:spcBef>
              <a:spcAft>
                <a:spcPct val="0"/>
              </a:spcAft>
              <a:buClrTx/>
              <a:buSzTx/>
              <a:tabLst/>
              <a:defRPr/>
            </a:pPr>
            <a:r>
              <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rPr>
              <a:t>NEC Beam P/S(</a:t>
            </a:r>
            <a:r>
              <a:rPr kumimoji="1" lang="en-US" altLang="ko-KR" sz="1400" b="0" i="0" u="none" strike="noStrike" kern="0" cap="none" spc="0" normalizeH="0" noProof="0" dirty="0" smtClean="0">
                <a:ln>
                  <a:noFill/>
                </a:ln>
                <a:solidFill>
                  <a:srgbClr val="000066"/>
                </a:solidFill>
                <a:effectLst/>
                <a:uLnTx/>
                <a:uFillTx/>
                <a:latin typeface="Arial" pitchFamily="34" charset="0"/>
                <a:ea typeface="+mn-ea"/>
                <a:cs typeface="Arial" pitchFamily="34" charset="0"/>
              </a:rPr>
              <a:t>KAPRA)</a:t>
            </a:r>
            <a:endPar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p:txBody>
      </p:sp>
      <p:sp>
        <p:nvSpPr>
          <p:cNvPr id="15" name="Rectangle 3"/>
          <p:cNvSpPr txBox="1">
            <a:spLocks noChangeArrowheads="1"/>
          </p:cNvSpPr>
          <p:nvPr/>
        </p:nvSpPr>
        <p:spPr bwMode="auto">
          <a:xfrm>
            <a:off x="5475838" y="5747348"/>
            <a:ext cx="3043884" cy="3468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40000"/>
              </a:lnSpc>
              <a:spcBef>
                <a:spcPct val="20000"/>
              </a:spcBef>
              <a:spcAft>
                <a:spcPct val="0"/>
              </a:spcAft>
              <a:buClrTx/>
              <a:buSzTx/>
              <a:tabLst/>
              <a:defRPr/>
            </a:pPr>
            <a:r>
              <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rPr>
              <a:t>Harris UHF transmitter Specification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txBox="1">
            <a:spLocks noChangeArrowheads="1"/>
          </p:cNvSpPr>
          <p:nvPr/>
        </p:nvSpPr>
        <p:spPr>
          <a:xfrm>
            <a:off x="326572" y="926157"/>
            <a:ext cx="8369559" cy="5198418"/>
          </a:xfrm>
          <a:prstGeom prst="rect">
            <a:avLst/>
          </a:prstGeom>
        </p:spPr>
        <p:txBody>
          <a:bodyPr/>
          <a:lstStyle/>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r>
              <a:rPr kumimoji="1" lang="en-US" altLang="ko-KR" sz="1800" b="0" i="0" u="none" strike="noStrike" kern="0" cap="none" spc="0" normalizeH="0" noProof="0" dirty="0" smtClean="0">
                <a:ln>
                  <a:noFill/>
                </a:ln>
                <a:solidFill>
                  <a:srgbClr val="000066"/>
                </a:solidFill>
                <a:effectLst/>
                <a:uLnTx/>
                <a:uFillTx/>
                <a:latin typeface="Arial" pitchFamily="34" charset="0"/>
                <a:ea typeface="+mn-ea"/>
                <a:cs typeface="Arial" pitchFamily="34" charset="0"/>
              </a:rPr>
              <a:t>Integration of Klystron System</a:t>
            </a:r>
            <a:endParaRPr lang="en-US" altLang="ko-KR" b="0" kern="0" dirty="0" smtClean="0">
              <a:solidFill>
                <a:srgbClr val="000066"/>
              </a:solidFill>
              <a:latin typeface="Arial" pitchFamily="34" charset="0"/>
              <a:ea typeface="+mn-ea"/>
              <a:cs typeface="Arial" pitchFamily="34" charset="0"/>
            </a:endParaRPr>
          </a:p>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endParaRPr kumimoji="1" lang="en-US" altLang="ko-KR" sz="18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endParaRPr lang="en-US" altLang="ko-KR" b="0" kern="0" dirty="0" smtClean="0">
              <a:solidFill>
                <a:srgbClr val="000066"/>
              </a:solidFill>
              <a:latin typeface="Arial" pitchFamily="34" charset="0"/>
              <a:ea typeface="+mn-ea"/>
              <a:cs typeface="Arial" pitchFamily="34" charset="0"/>
            </a:endParaRPr>
          </a:p>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endParaRPr kumimoji="1" lang="en-US" altLang="ko-KR" sz="18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endParaRPr lang="en-US" altLang="ko-KR" b="0" kern="0" dirty="0" smtClean="0">
              <a:solidFill>
                <a:srgbClr val="000066"/>
              </a:solidFill>
              <a:latin typeface="Arial" pitchFamily="34" charset="0"/>
              <a:ea typeface="+mn-ea"/>
              <a:cs typeface="Arial" pitchFamily="34" charset="0"/>
            </a:endParaRPr>
          </a:p>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endParaRPr kumimoji="1" lang="en-US" altLang="ko-KR" sz="18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endParaRPr kumimoji="1" lang="en-US" altLang="ko-KR" sz="18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p:txBody>
      </p:sp>
      <p:sp>
        <p:nvSpPr>
          <p:cNvPr id="5122" name="슬라이드 번호 개체 틀 5"/>
          <p:cNvSpPr txBox="1">
            <a:spLocks noGrp="1"/>
          </p:cNvSpPr>
          <p:nvPr/>
        </p:nvSpPr>
        <p:spPr bwMode="auto">
          <a:xfrm>
            <a:off x="4324350" y="6553200"/>
            <a:ext cx="466725" cy="304800"/>
          </a:xfrm>
          <a:prstGeom prst="rect">
            <a:avLst/>
          </a:prstGeom>
          <a:noFill/>
          <a:ln w="9525">
            <a:noFill/>
            <a:miter lim="800000"/>
            <a:headEnd/>
            <a:tailEnd/>
          </a:ln>
        </p:spPr>
        <p:txBody>
          <a:bodyPr/>
          <a:lstStyle/>
          <a:p>
            <a:fld id="{EECC1435-657E-4E45-ADDE-F1625CE3799C}" type="slidenum">
              <a:rPr kumimoji="0" lang="en-US" altLang="ko-KR" sz="1600" b="0">
                <a:solidFill>
                  <a:srgbClr val="000000"/>
                </a:solidFill>
                <a:latin typeface="Verdana" pitchFamily="34" charset="0"/>
              </a:rPr>
              <a:pPr/>
              <a:t>15</a:t>
            </a:fld>
            <a:endParaRPr kumimoji="0" lang="en-US" altLang="ko-KR" sz="1600" b="0">
              <a:solidFill>
                <a:srgbClr val="000000"/>
              </a:solidFill>
              <a:latin typeface="Verdana"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solidFill>
                <a:srgbClr val="000000"/>
              </a:solidFill>
            </a:endParaRPr>
          </a:p>
        </p:txBody>
      </p:sp>
      <p:sp>
        <p:nvSpPr>
          <p:cNvPr id="3727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5212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txBox="1">
            <a:spLocks noChangeArrowheads="1"/>
          </p:cNvSpPr>
          <p:nvPr/>
        </p:nvSpPr>
        <p:spPr>
          <a:xfrm>
            <a:off x="481914" y="131334"/>
            <a:ext cx="8229600" cy="639762"/>
          </a:xfrm>
          <a:prstGeom prst="rect">
            <a:avLst/>
          </a:prstGeom>
        </p:spPr>
        <p: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3200" b="1" i="0" u="none" strike="noStrike" kern="0" cap="none" spc="0" normalizeH="0" baseline="0" noProof="0" dirty="0" smtClean="0">
                <a:ln>
                  <a:noFill/>
                </a:ln>
                <a:solidFill>
                  <a:schemeClr val="accent2"/>
                </a:solidFill>
                <a:effectLst/>
                <a:uLnTx/>
                <a:uFillTx/>
                <a:latin typeface="+mj-lt"/>
                <a:ea typeface="+mj-ea"/>
                <a:cs typeface="+mj-cs"/>
              </a:rPr>
              <a:t>Klystron (2)</a:t>
            </a:r>
          </a:p>
        </p:txBody>
      </p:sp>
      <p:grpSp>
        <p:nvGrpSpPr>
          <p:cNvPr id="11" name="그룹 10"/>
          <p:cNvGrpSpPr/>
          <p:nvPr/>
        </p:nvGrpSpPr>
        <p:grpSpPr>
          <a:xfrm>
            <a:off x="782594" y="1622854"/>
            <a:ext cx="7504662" cy="4565311"/>
            <a:chOff x="20223831" y="21749696"/>
            <a:chExt cx="8715436" cy="5000660"/>
          </a:xfrm>
        </p:grpSpPr>
        <p:pic>
          <p:nvPicPr>
            <p:cNvPr id="12" name="그림 11" descr="System_overview.jpg"/>
            <p:cNvPicPr>
              <a:picLocks noChangeAspect="1"/>
            </p:cNvPicPr>
            <p:nvPr/>
          </p:nvPicPr>
          <p:blipFill>
            <a:blip r:embed="rId3" cstate="print"/>
            <a:stretch>
              <a:fillRect/>
            </a:stretch>
          </p:blipFill>
          <p:spPr>
            <a:xfrm>
              <a:off x="20223831" y="21749696"/>
              <a:ext cx="8715436" cy="5000660"/>
            </a:xfrm>
            <a:prstGeom prst="rect">
              <a:avLst/>
            </a:prstGeom>
          </p:spPr>
        </p:pic>
        <p:sp>
          <p:nvSpPr>
            <p:cNvPr id="13" name="Rectangle 3"/>
            <p:cNvSpPr txBox="1">
              <a:spLocks noChangeArrowheads="1"/>
            </p:cNvSpPr>
            <p:nvPr/>
          </p:nvSpPr>
          <p:spPr bwMode="auto">
            <a:xfrm>
              <a:off x="27070133" y="22618708"/>
              <a:ext cx="937206" cy="571985"/>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1" hangingPunct="0">
                <a:lnSpc>
                  <a:spcPct val="100000"/>
                </a:lnSpc>
                <a:spcBef>
                  <a:spcPct val="20000"/>
                </a:spcBef>
                <a:spcAft>
                  <a:spcPct val="0"/>
                </a:spcAft>
                <a:buClrTx/>
                <a:buSzTx/>
                <a:tabLst/>
                <a:defRPr/>
              </a:pPr>
              <a:r>
                <a:rPr lang="en-US" altLang="ko-KR" sz="1200" b="1" kern="0" dirty="0" smtClean="0">
                  <a:solidFill>
                    <a:srgbClr val="FF0000"/>
                  </a:solidFill>
                  <a:latin typeface="Arial" pitchFamily="34" charset="0"/>
                  <a:ea typeface="Arial Unicode MS" pitchFamily="50" charset="-127"/>
                  <a:cs typeface="Arial" pitchFamily="34" charset="0"/>
                </a:rPr>
                <a:t>DC P/S</a:t>
              </a:r>
            </a:p>
            <a:p>
              <a:pPr marL="342900" marR="0" lvl="0" indent="-342900" algn="ctr" defTabSz="914400" rtl="0" eaLnBrk="0" fontAlgn="base" latinLnBrk="1" hangingPunct="0">
                <a:lnSpc>
                  <a:spcPct val="100000"/>
                </a:lnSpc>
                <a:spcBef>
                  <a:spcPct val="20000"/>
                </a:spcBef>
                <a:spcAft>
                  <a:spcPct val="0"/>
                </a:spcAft>
                <a:buClrTx/>
                <a:buSzTx/>
                <a:tabLst/>
                <a:defRPr/>
              </a:pPr>
              <a:r>
                <a:rPr lang="en-US" altLang="ko-KR" sz="1200" b="1" kern="0" dirty="0" smtClean="0">
                  <a:solidFill>
                    <a:srgbClr val="FF0000"/>
                  </a:solidFill>
                  <a:latin typeface="Arial" pitchFamily="34" charset="0"/>
                  <a:ea typeface="Arial Unicode MS" pitchFamily="50" charset="-127"/>
                  <a:cs typeface="Arial" pitchFamily="34" charset="0"/>
                </a:rPr>
                <a:t>15kV-6A</a:t>
              </a:r>
            </a:p>
          </p:txBody>
        </p:sp>
        <p:sp>
          <p:nvSpPr>
            <p:cNvPr id="14" name="Rectangle 3"/>
            <p:cNvSpPr txBox="1">
              <a:spLocks noChangeArrowheads="1"/>
            </p:cNvSpPr>
            <p:nvPr/>
          </p:nvSpPr>
          <p:spPr bwMode="auto">
            <a:xfrm>
              <a:off x="24569803" y="25119038"/>
              <a:ext cx="1357322" cy="571985"/>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1" hangingPunct="0">
                <a:lnSpc>
                  <a:spcPct val="100000"/>
                </a:lnSpc>
                <a:spcBef>
                  <a:spcPct val="20000"/>
                </a:spcBef>
                <a:spcAft>
                  <a:spcPct val="0"/>
                </a:spcAft>
                <a:buClrTx/>
                <a:buSzTx/>
                <a:tabLst/>
                <a:defRPr/>
              </a:pPr>
              <a:r>
                <a:rPr lang="en-US" altLang="ko-KR" sz="1200" b="1" kern="0" dirty="0" smtClean="0">
                  <a:solidFill>
                    <a:srgbClr val="FF0000"/>
                  </a:solidFill>
                  <a:latin typeface="Arial" pitchFamily="34" charset="0"/>
                  <a:ea typeface="Arial Unicode MS" pitchFamily="50" charset="-127"/>
                  <a:cs typeface="Arial" pitchFamily="34" charset="0"/>
                </a:rPr>
                <a:t>Dummy Load</a:t>
              </a:r>
            </a:p>
            <a:p>
              <a:pPr marL="342900" marR="0" lvl="0" indent="-342900" algn="ctr" defTabSz="914400" rtl="0" eaLnBrk="0" fontAlgn="base" latinLnBrk="1" hangingPunct="0">
                <a:lnSpc>
                  <a:spcPct val="100000"/>
                </a:lnSpc>
                <a:spcBef>
                  <a:spcPct val="20000"/>
                </a:spcBef>
                <a:spcAft>
                  <a:spcPct val="0"/>
                </a:spcAft>
                <a:buClrTx/>
                <a:buSzTx/>
                <a:tabLst/>
                <a:defRPr/>
              </a:pPr>
              <a:r>
                <a:rPr lang="en-US" altLang="ko-KR" sz="1200" b="1" kern="0" dirty="0" smtClean="0">
                  <a:solidFill>
                    <a:srgbClr val="FF0000"/>
                  </a:solidFill>
                  <a:latin typeface="Arial" pitchFamily="34" charset="0"/>
                  <a:ea typeface="Arial Unicode MS" pitchFamily="50" charset="-127"/>
                  <a:cs typeface="Arial" pitchFamily="34" charset="0"/>
                </a:rPr>
                <a:t>(10kW CW)</a:t>
              </a:r>
            </a:p>
          </p:txBody>
        </p:sp>
        <p:sp>
          <p:nvSpPr>
            <p:cNvPr id="15" name="Rectangle 3"/>
            <p:cNvSpPr txBox="1">
              <a:spLocks noChangeArrowheads="1"/>
            </p:cNvSpPr>
            <p:nvPr/>
          </p:nvSpPr>
          <p:spPr bwMode="auto">
            <a:xfrm>
              <a:off x="21640845" y="24476096"/>
              <a:ext cx="928694" cy="357189"/>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1" hangingPunct="0">
                <a:lnSpc>
                  <a:spcPct val="100000"/>
                </a:lnSpc>
                <a:spcBef>
                  <a:spcPct val="20000"/>
                </a:spcBef>
                <a:spcAft>
                  <a:spcPct val="0"/>
                </a:spcAft>
                <a:buClrTx/>
                <a:buSzTx/>
                <a:tabLst/>
                <a:defRPr/>
              </a:pPr>
              <a:r>
                <a:rPr lang="en-US" altLang="ko-KR" sz="1200" b="1" kern="0" dirty="0" smtClean="0">
                  <a:solidFill>
                    <a:srgbClr val="FF0000"/>
                  </a:solidFill>
                  <a:latin typeface="Arial" pitchFamily="34" charset="0"/>
                  <a:ea typeface="Arial Unicode MS" pitchFamily="50" charset="-127"/>
                  <a:cs typeface="Arial" pitchFamily="34" charset="0"/>
                </a:rPr>
                <a:t>Magnet</a:t>
              </a:r>
            </a:p>
          </p:txBody>
        </p:sp>
        <p:sp>
          <p:nvSpPr>
            <p:cNvPr id="16" name="Rectangle 3"/>
            <p:cNvSpPr txBox="1">
              <a:spLocks noChangeArrowheads="1"/>
            </p:cNvSpPr>
            <p:nvPr/>
          </p:nvSpPr>
          <p:spPr bwMode="auto">
            <a:xfrm>
              <a:off x="21283655" y="25833418"/>
              <a:ext cx="1571636" cy="357190"/>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1" hangingPunct="0">
                <a:lnSpc>
                  <a:spcPct val="100000"/>
                </a:lnSpc>
                <a:spcBef>
                  <a:spcPct val="20000"/>
                </a:spcBef>
                <a:spcAft>
                  <a:spcPct val="0"/>
                </a:spcAft>
                <a:buClrTx/>
                <a:buSzTx/>
                <a:tabLst/>
                <a:defRPr/>
              </a:pPr>
              <a:r>
                <a:rPr lang="en-US" altLang="ko-KR" sz="1200" b="1" kern="0" dirty="0" smtClean="0">
                  <a:solidFill>
                    <a:srgbClr val="FF0000"/>
                  </a:solidFill>
                  <a:latin typeface="Arial" pitchFamily="34" charset="0"/>
                  <a:ea typeface="Arial Unicode MS" pitchFamily="50" charset="-127"/>
                  <a:cs typeface="Arial" pitchFamily="34" charset="0"/>
                </a:rPr>
                <a:t>H/V, Filament </a:t>
              </a:r>
            </a:p>
            <a:p>
              <a:pPr marL="342900" marR="0" lvl="0" indent="-342900" algn="ctr" defTabSz="914400" rtl="0" eaLnBrk="0" fontAlgn="base" latinLnBrk="1" hangingPunct="0">
                <a:lnSpc>
                  <a:spcPct val="100000"/>
                </a:lnSpc>
                <a:spcBef>
                  <a:spcPct val="20000"/>
                </a:spcBef>
                <a:spcAft>
                  <a:spcPct val="0"/>
                </a:spcAft>
                <a:buClrTx/>
                <a:buSzTx/>
                <a:tabLst/>
                <a:defRPr/>
              </a:pPr>
              <a:r>
                <a:rPr lang="en-US" altLang="ko-KR" sz="1200" b="1" kern="0" dirty="0" smtClean="0">
                  <a:solidFill>
                    <a:srgbClr val="FF0000"/>
                  </a:solidFill>
                  <a:latin typeface="Arial" pitchFamily="34" charset="0"/>
                  <a:ea typeface="Arial Unicode MS" pitchFamily="50" charset="-127"/>
                  <a:cs typeface="Arial" pitchFamily="34" charset="0"/>
                </a:rPr>
                <a:t>Connector</a:t>
              </a:r>
            </a:p>
          </p:txBody>
        </p:sp>
        <p:sp>
          <p:nvSpPr>
            <p:cNvPr id="17" name="Rectangle 3"/>
            <p:cNvSpPr txBox="1">
              <a:spLocks noChangeArrowheads="1"/>
            </p:cNvSpPr>
            <p:nvPr/>
          </p:nvSpPr>
          <p:spPr bwMode="auto">
            <a:xfrm>
              <a:off x="21489253" y="22475832"/>
              <a:ext cx="1008849" cy="357190"/>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1" hangingPunct="0">
                <a:lnSpc>
                  <a:spcPct val="100000"/>
                </a:lnSpc>
                <a:spcBef>
                  <a:spcPct val="20000"/>
                </a:spcBef>
                <a:spcAft>
                  <a:spcPct val="0"/>
                </a:spcAft>
                <a:buClrTx/>
                <a:buSzTx/>
                <a:tabLst/>
                <a:defRPr/>
              </a:pPr>
              <a:r>
                <a:rPr lang="en-US" altLang="ko-KR" sz="1200" b="1" kern="0" dirty="0" smtClean="0">
                  <a:solidFill>
                    <a:srgbClr val="FF0000"/>
                  </a:solidFill>
                  <a:latin typeface="Arial" pitchFamily="34" charset="0"/>
                  <a:ea typeface="Arial Unicode MS" pitchFamily="50" charset="-127"/>
                  <a:cs typeface="Arial" pitchFamily="34" charset="0"/>
                </a:rPr>
                <a:t>Collector</a:t>
              </a:r>
            </a:p>
          </p:txBody>
        </p:sp>
        <p:sp>
          <p:nvSpPr>
            <p:cNvPr id="18" name="Rectangle 3"/>
            <p:cNvSpPr txBox="1">
              <a:spLocks noChangeArrowheads="1"/>
            </p:cNvSpPr>
            <p:nvPr/>
          </p:nvSpPr>
          <p:spPr bwMode="auto">
            <a:xfrm>
              <a:off x="23283919" y="23261650"/>
              <a:ext cx="1000132" cy="642942"/>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1" hangingPunct="0">
                <a:lnSpc>
                  <a:spcPct val="100000"/>
                </a:lnSpc>
                <a:spcBef>
                  <a:spcPct val="20000"/>
                </a:spcBef>
                <a:spcAft>
                  <a:spcPct val="0"/>
                </a:spcAft>
                <a:buClrTx/>
                <a:buSzTx/>
                <a:tabLst/>
                <a:defRPr/>
              </a:pPr>
              <a:r>
                <a:rPr lang="en-US" altLang="ko-KR" sz="1200" b="1" kern="0" dirty="0" smtClean="0">
                  <a:solidFill>
                    <a:srgbClr val="FF0000"/>
                  </a:solidFill>
                  <a:latin typeface="Arial" pitchFamily="34" charset="0"/>
                  <a:ea typeface="Arial Unicode MS" pitchFamily="50" charset="-127"/>
                  <a:cs typeface="Arial" pitchFamily="34" charset="0"/>
                </a:rPr>
                <a:t>T/L</a:t>
              </a:r>
            </a:p>
            <a:p>
              <a:pPr marL="342900" marR="0" lvl="0" indent="-342900" algn="ctr" defTabSz="914400" rtl="0" eaLnBrk="0" fontAlgn="base" latinLnBrk="1" hangingPunct="0">
                <a:lnSpc>
                  <a:spcPct val="100000"/>
                </a:lnSpc>
                <a:spcBef>
                  <a:spcPct val="20000"/>
                </a:spcBef>
                <a:spcAft>
                  <a:spcPct val="0"/>
                </a:spcAft>
                <a:buClrTx/>
                <a:buSzTx/>
                <a:tabLst/>
                <a:defRPr/>
              </a:pPr>
              <a:r>
                <a:rPr lang="en-US" altLang="ko-KR" sz="1200" b="1" kern="0" dirty="0" smtClean="0">
                  <a:solidFill>
                    <a:srgbClr val="FF0000"/>
                  </a:solidFill>
                  <a:latin typeface="Arial" pitchFamily="34" charset="0"/>
                  <a:ea typeface="Arial Unicode MS" pitchFamily="50" charset="-127"/>
                  <a:cs typeface="Arial" pitchFamily="34" charset="0"/>
                </a:rPr>
                <a:t>3-1/8 EIA</a:t>
              </a:r>
            </a:p>
          </p:txBody>
        </p:sp>
        <p:sp>
          <p:nvSpPr>
            <p:cNvPr id="19" name="Rectangle 3"/>
            <p:cNvSpPr txBox="1">
              <a:spLocks noChangeArrowheads="1"/>
            </p:cNvSpPr>
            <p:nvPr/>
          </p:nvSpPr>
          <p:spPr bwMode="auto">
            <a:xfrm>
              <a:off x="22998167" y="25761980"/>
              <a:ext cx="1001193" cy="633418"/>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1" hangingPunct="0">
                <a:lnSpc>
                  <a:spcPct val="100000"/>
                </a:lnSpc>
                <a:spcBef>
                  <a:spcPct val="20000"/>
                </a:spcBef>
                <a:spcAft>
                  <a:spcPct val="0"/>
                </a:spcAft>
                <a:buClrTx/>
                <a:buSzTx/>
                <a:tabLst/>
                <a:defRPr/>
              </a:pPr>
              <a:r>
                <a:rPr lang="en-US" altLang="ko-KR" sz="1200" b="1" kern="0" dirty="0" smtClean="0">
                  <a:solidFill>
                    <a:srgbClr val="FF0000"/>
                  </a:solidFill>
                  <a:latin typeface="Arial" pitchFamily="34" charset="0"/>
                  <a:ea typeface="Arial Unicode MS" pitchFamily="50" charset="-127"/>
                  <a:cs typeface="Arial" pitchFamily="34" charset="0"/>
                </a:rPr>
                <a:t>Cooling </a:t>
              </a:r>
            </a:p>
            <a:p>
              <a:pPr marL="342900" marR="0" lvl="0" indent="-342900" algn="ctr" defTabSz="914400" rtl="0" eaLnBrk="0" fontAlgn="base" latinLnBrk="1" hangingPunct="0">
                <a:lnSpc>
                  <a:spcPct val="100000"/>
                </a:lnSpc>
                <a:spcBef>
                  <a:spcPct val="20000"/>
                </a:spcBef>
                <a:spcAft>
                  <a:spcPct val="0"/>
                </a:spcAft>
                <a:buClrTx/>
                <a:buSzTx/>
                <a:tabLst/>
                <a:defRPr/>
              </a:pPr>
              <a:r>
                <a:rPr lang="en-US" altLang="ko-KR" sz="1200" b="1" kern="0" dirty="0" smtClean="0">
                  <a:solidFill>
                    <a:srgbClr val="FF0000"/>
                  </a:solidFill>
                  <a:latin typeface="Arial" pitchFamily="34" charset="0"/>
                  <a:ea typeface="Arial Unicode MS" pitchFamily="50" charset="-127"/>
                  <a:cs typeface="Arial" pitchFamily="34" charset="0"/>
                </a:rPr>
                <a:t>Water</a:t>
              </a:r>
            </a:p>
            <a:p>
              <a:pPr marL="342900" marR="0" lvl="0" indent="-342900" algn="ctr" defTabSz="914400" rtl="0" eaLnBrk="0" fontAlgn="base" latinLnBrk="1" hangingPunct="0">
                <a:lnSpc>
                  <a:spcPct val="100000"/>
                </a:lnSpc>
                <a:spcBef>
                  <a:spcPct val="20000"/>
                </a:spcBef>
                <a:spcAft>
                  <a:spcPct val="0"/>
                </a:spcAft>
                <a:buClrTx/>
                <a:buSzTx/>
                <a:tabLst/>
                <a:defRPr/>
              </a:pPr>
              <a:r>
                <a:rPr lang="en-US" altLang="ko-KR" sz="1200" b="1" kern="0" dirty="0" smtClean="0">
                  <a:solidFill>
                    <a:srgbClr val="FF0000"/>
                  </a:solidFill>
                  <a:latin typeface="Arial" pitchFamily="34" charset="0"/>
                  <a:ea typeface="Arial Unicode MS" pitchFamily="50" charset="-127"/>
                  <a:cs typeface="Arial" pitchFamily="34" charset="0"/>
                </a:rPr>
                <a:t>Inlet</a:t>
              </a:r>
            </a:p>
          </p:txBody>
        </p:sp>
      </p:grpSp>
    </p:spTree>
    <p:extLst>
      <p:ext uri="{BB962C8B-B14F-4D97-AF65-F5344CB8AC3E}">
        <p14:creationId xmlns:p14="http://schemas.microsoft.com/office/powerpoint/2010/main" val="543620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3" cstate="print"/>
          <a:srcRect/>
          <a:stretch>
            <a:fillRect/>
          </a:stretch>
        </p:blipFill>
        <p:spPr bwMode="auto">
          <a:xfrm>
            <a:off x="253688" y="2521008"/>
            <a:ext cx="4044847" cy="2811568"/>
          </a:xfrm>
          <a:prstGeom prst="rect">
            <a:avLst/>
          </a:prstGeom>
          <a:noFill/>
          <a:ln w="9525">
            <a:noFill/>
            <a:miter lim="800000"/>
            <a:headEnd/>
            <a:tailEnd/>
          </a:ln>
          <a:effectLst/>
        </p:spPr>
      </p:pic>
      <p:sp>
        <p:nvSpPr>
          <p:cNvPr id="22" name="Rectangle 3"/>
          <p:cNvSpPr txBox="1">
            <a:spLocks noChangeArrowheads="1"/>
          </p:cNvSpPr>
          <p:nvPr/>
        </p:nvSpPr>
        <p:spPr>
          <a:xfrm>
            <a:off x="0" y="926157"/>
            <a:ext cx="9144000" cy="5198418"/>
          </a:xfrm>
          <a:prstGeom prst="rect">
            <a:avLst/>
          </a:prstGeom>
        </p:spPr>
        <p:txBody>
          <a:bodyPr/>
          <a:lstStyle/>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r>
              <a:rPr lang="en-US" altLang="ko-KR" b="0" kern="0" dirty="0" smtClean="0">
                <a:solidFill>
                  <a:srgbClr val="000066"/>
                </a:solidFill>
                <a:latin typeface="Arial" pitchFamily="34" charset="0"/>
                <a:ea typeface="+mn-ea"/>
                <a:cs typeface="Arial" pitchFamily="34" charset="0"/>
              </a:rPr>
              <a:t>Beam </a:t>
            </a:r>
            <a:r>
              <a:rPr lang="en-US" altLang="ko-KR" b="0" kern="0" dirty="0" err="1" smtClean="0">
                <a:solidFill>
                  <a:srgbClr val="000066"/>
                </a:solidFill>
                <a:latin typeface="Arial" pitchFamily="34" charset="0"/>
                <a:ea typeface="+mn-ea"/>
                <a:cs typeface="Arial" pitchFamily="34" charset="0"/>
              </a:rPr>
              <a:t>perveance</a:t>
            </a:r>
            <a:r>
              <a:rPr lang="en-US" altLang="ko-KR" b="0" kern="0" dirty="0" smtClean="0">
                <a:solidFill>
                  <a:srgbClr val="000066"/>
                </a:solidFill>
                <a:latin typeface="Arial" pitchFamily="34" charset="0"/>
                <a:ea typeface="+mn-ea"/>
                <a:cs typeface="Arial" pitchFamily="34" charset="0"/>
              </a:rPr>
              <a:t> &amp; RF power </a:t>
            </a:r>
            <a:r>
              <a:rPr kumimoji="1" lang="en-US" altLang="ko-KR" sz="18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rPr>
              <a:t>Test</a:t>
            </a:r>
          </a:p>
        </p:txBody>
      </p:sp>
      <p:sp>
        <p:nvSpPr>
          <p:cNvPr id="5122" name="슬라이드 번호 개체 틀 5"/>
          <p:cNvSpPr txBox="1">
            <a:spLocks noGrp="1"/>
          </p:cNvSpPr>
          <p:nvPr/>
        </p:nvSpPr>
        <p:spPr bwMode="auto">
          <a:xfrm>
            <a:off x="4324350" y="6553200"/>
            <a:ext cx="466725" cy="304800"/>
          </a:xfrm>
          <a:prstGeom prst="rect">
            <a:avLst/>
          </a:prstGeom>
          <a:noFill/>
          <a:ln w="9525">
            <a:noFill/>
            <a:miter lim="800000"/>
            <a:headEnd/>
            <a:tailEnd/>
          </a:ln>
        </p:spPr>
        <p:txBody>
          <a:bodyPr/>
          <a:lstStyle/>
          <a:p>
            <a:fld id="{EECC1435-657E-4E45-ADDE-F1625CE3799C}" type="slidenum">
              <a:rPr kumimoji="0" lang="en-US" altLang="ko-KR" sz="1600" b="0">
                <a:solidFill>
                  <a:srgbClr val="000000"/>
                </a:solidFill>
                <a:latin typeface="Verdana" pitchFamily="34" charset="0"/>
              </a:rPr>
              <a:pPr/>
              <a:t>16</a:t>
            </a:fld>
            <a:endParaRPr kumimoji="0" lang="en-US" altLang="ko-KR" sz="1600" b="0">
              <a:solidFill>
                <a:srgbClr val="000000"/>
              </a:solidFill>
              <a:latin typeface="Verdana"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solidFill>
                <a:srgbClr val="000000"/>
              </a:solidFill>
            </a:endParaRPr>
          </a:p>
        </p:txBody>
      </p:sp>
      <p:sp>
        <p:nvSpPr>
          <p:cNvPr id="3727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5212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txBox="1">
            <a:spLocks noChangeArrowheads="1"/>
          </p:cNvSpPr>
          <p:nvPr/>
        </p:nvSpPr>
        <p:spPr>
          <a:xfrm>
            <a:off x="481914" y="131334"/>
            <a:ext cx="8229600" cy="639762"/>
          </a:xfrm>
          <a:prstGeom prst="rect">
            <a:avLst/>
          </a:prstGeom>
        </p:spPr>
        <p: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3200" b="1" i="0" u="none" strike="noStrike" kern="0" cap="none" spc="0" normalizeH="0" baseline="0" noProof="0" dirty="0" smtClean="0">
                <a:ln>
                  <a:noFill/>
                </a:ln>
                <a:solidFill>
                  <a:schemeClr val="accent2"/>
                </a:solidFill>
                <a:effectLst/>
                <a:uLnTx/>
                <a:uFillTx/>
                <a:latin typeface="+mj-lt"/>
                <a:ea typeface="+mj-ea"/>
                <a:cs typeface="+mj-cs"/>
              </a:rPr>
              <a:t>Klystron (3)</a:t>
            </a:r>
          </a:p>
        </p:txBody>
      </p:sp>
      <p:sp>
        <p:nvSpPr>
          <p:cNvPr id="12" name="모서리가 둥근 직사각형 11"/>
          <p:cNvSpPr/>
          <p:nvPr/>
        </p:nvSpPr>
        <p:spPr bwMode="auto">
          <a:xfrm>
            <a:off x="1575374" y="3240127"/>
            <a:ext cx="928545" cy="317156"/>
          </a:xfrm>
          <a:prstGeom prst="roundRect">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p:txBody>
      </p:sp>
      <p:grpSp>
        <p:nvGrpSpPr>
          <p:cNvPr id="16" name="그룹 15"/>
          <p:cNvGrpSpPr/>
          <p:nvPr/>
        </p:nvGrpSpPr>
        <p:grpSpPr>
          <a:xfrm>
            <a:off x="4409632" y="2204276"/>
            <a:ext cx="4563454" cy="3136845"/>
            <a:chOff x="5468402" y="3514629"/>
            <a:chExt cx="3376572" cy="2818732"/>
          </a:xfrm>
        </p:grpSpPr>
        <p:pic>
          <p:nvPicPr>
            <p:cNvPr id="18" name="Picture 2"/>
            <p:cNvPicPr>
              <a:picLocks noChangeAspect="1" noChangeArrowheads="1"/>
            </p:cNvPicPr>
            <p:nvPr/>
          </p:nvPicPr>
          <p:blipFill>
            <a:blip r:embed="rId4" cstate="print"/>
            <a:srcRect/>
            <a:stretch>
              <a:fillRect/>
            </a:stretch>
          </p:blipFill>
          <p:spPr bwMode="auto">
            <a:xfrm>
              <a:off x="5468402" y="3833031"/>
              <a:ext cx="3376572" cy="2500330"/>
            </a:xfrm>
            <a:prstGeom prst="rect">
              <a:avLst/>
            </a:prstGeom>
            <a:noFill/>
            <a:ln w="9525">
              <a:noFill/>
              <a:miter lim="800000"/>
              <a:headEnd/>
              <a:tailEnd/>
            </a:ln>
            <a:effectLst/>
          </p:spPr>
        </p:pic>
        <p:sp>
          <p:nvSpPr>
            <p:cNvPr id="19" name="TextBox 18"/>
            <p:cNvSpPr txBox="1"/>
            <p:nvPr/>
          </p:nvSpPr>
          <p:spPr>
            <a:xfrm>
              <a:off x="5469657" y="3514629"/>
              <a:ext cx="3367079" cy="303783"/>
            </a:xfrm>
            <a:prstGeom prst="rect">
              <a:avLst/>
            </a:prstGeom>
            <a:solidFill>
              <a:srgbClr val="3399FF"/>
            </a:solidFill>
          </p:spPr>
          <p:txBody>
            <a:bodyPr wrap="square" rtlCol="0">
              <a:spAutoFit/>
            </a:bodyPr>
            <a:lstStyle/>
            <a:p>
              <a:pPr marL="285750" indent="-285750" algn="ctr"/>
              <a:r>
                <a:rPr lang="en-US" altLang="ko-KR" sz="1500" b="1" dirty="0" smtClean="0">
                  <a:solidFill>
                    <a:srgbClr val="000066"/>
                  </a:solidFill>
                  <a:latin typeface="맑은 고딕" pitchFamily="50" charset="-127"/>
                  <a:ea typeface="맑은 고딕" pitchFamily="50" charset="-127"/>
                </a:rPr>
                <a:t>Klystron Output Power (@ ~500 MHz)</a:t>
              </a:r>
              <a:endParaRPr lang="ko-KR" altLang="en-US" sz="1500" b="1" dirty="0">
                <a:solidFill>
                  <a:srgbClr val="000066"/>
                </a:solidFill>
                <a:latin typeface="맑은 고딕" pitchFamily="50" charset="-127"/>
                <a:ea typeface="맑은 고딕" pitchFamily="50" charset="-127"/>
              </a:endParaRPr>
            </a:p>
          </p:txBody>
        </p:sp>
      </p:grpSp>
      <p:sp>
        <p:nvSpPr>
          <p:cNvPr id="20" name="TextBox 19"/>
          <p:cNvSpPr txBox="1"/>
          <p:nvPr/>
        </p:nvSpPr>
        <p:spPr>
          <a:xfrm>
            <a:off x="282285" y="2211398"/>
            <a:ext cx="3973521" cy="323165"/>
          </a:xfrm>
          <a:prstGeom prst="rect">
            <a:avLst/>
          </a:prstGeom>
          <a:solidFill>
            <a:srgbClr val="3399FF"/>
          </a:solidFill>
        </p:spPr>
        <p:txBody>
          <a:bodyPr wrap="square" rtlCol="0">
            <a:spAutoFit/>
          </a:bodyPr>
          <a:lstStyle/>
          <a:p>
            <a:pPr marL="285750" indent="-285750" algn="ctr"/>
            <a:r>
              <a:rPr lang="en-US" altLang="ko-KR" sz="1500" b="1" dirty="0" smtClean="0">
                <a:solidFill>
                  <a:srgbClr val="000066"/>
                </a:solidFill>
                <a:latin typeface="맑은 고딕" pitchFamily="50" charset="-127"/>
                <a:ea typeface="맑은 고딕" pitchFamily="50" charset="-127"/>
              </a:rPr>
              <a:t>Beam </a:t>
            </a:r>
            <a:r>
              <a:rPr lang="en-US" altLang="ko-KR" sz="1500" b="1" dirty="0" err="1" smtClean="0">
                <a:solidFill>
                  <a:srgbClr val="000066"/>
                </a:solidFill>
                <a:latin typeface="맑은 고딕" pitchFamily="50" charset="-127"/>
                <a:ea typeface="맑은 고딕" pitchFamily="50" charset="-127"/>
              </a:rPr>
              <a:t>Perveance</a:t>
            </a:r>
            <a:endParaRPr lang="ko-KR" altLang="en-US" sz="1500" b="1" dirty="0">
              <a:solidFill>
                <a:srgbClr val="000066"/>
              </a:solidFill>
              <a:latin typeface="맑은 고딕" pitchFamily="50" charset="-127"/>
              <a:ea typeface="맑은 고딕" pitchFamily="50" charset="-127"/>
            </a:endParaRPr>
          </a:p>
        </p:txBody>
      </p:sp>
      <p:sp>
        <p:nvSpPr>
          <p:cNvPr id="21" name="모서리가 둥근 직사각형 20"/>
          <p:cNvSpPr/>
          <p:nvPr/>
        </p:nvSpPr>
        <p:spPr bwMode="auto">
          <a:xfrm>
            <a:off x="5325553" y="3084878"/>
            <a:ext cx="3237333" cy="317156"/>
          </a:xfrm>
          <a:prstGeom prst="roundRect">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p:txBody>
      </p:sp>
    </p:spTree>
    <p:extLst>
      <p:ext uri="{BB962C8B-B14F-4D97-AF65-F5344CB8AC3E}">
        <p14:creationId xmlns:p14="http://schemas.microsoft.com/office/powerpoint/2010/main" val="543620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txBox="1">
            <a:spLocks noChangeArrowheads="1"/>
          </p:cNvSpPr>
          <p:nvPr/>
        </p:nvSpPr>
        <p:spPr bwMode="auto">
          <a:xfrm>
            <a:off x="0" y="140514"/>
            <a:ext cx="91440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lang="en-US" altLang="ko-KR" sz="3200" kern="0" dirty="0" smtClean="0">
                <a:solidFill>
                  <a:schemeClr val="accent2"/>
                </a:solidFill>
                <a:latin typeface="+mj-lt"/>
                <a:ea typeface="+mj-ea"/>
                <a:cs typeface="+mj-cs"/>
              </a:rPr>
              <a:t>LHFW Antenna (1)</a:t>
            </a:r>
            <a:endParaRPr kumimoji="1" lang="en-US" altLang="ko-KR" sz="3200" b="1" i="0" u="none" strike="noStrike" kern="0" cap="none" spc="0" normalizeH="0" baseline="0" noProof="0" dirty="0" smtClean="0">
              <a:ln>
                <a:noFill/>
              </a:ln>
              <a:solidFill>
                <a:schemeClr val="accent2"/>
              </a:solidFill>
              <a:effectLst/>
              <a:uLnTx/>
              <a:uFillTx/>
              <a:latin typeface="+mj-lt"/>
              <a:ea typeface="+mj-ea"/>
              <a:cs typeface="+mj-cs"/>
            </a:endParaRPr>
          </a:p>
        </p:txBody>
      </p:sp>
      <p:sp>
        <p:nvSpPr>
          <p:cNvPr id="13" name="슬라이드 번호 개체 틀 5"/>
          <p:cNvSpPr>
            <a:spLocks noGrp="1"/>
          </p:cNvSpPr>
          <p:nvPr>
            <p:ph type="sldNum" sz="quarter" idx="12"/>
          </p:nvPr>
        </p:nvSpPr>
        <p:spPr>
          <a:xfrm>
            <a:off x="4343400" y="6553200"/>
            <a:ext cx="2133600" cy="304800"/>
          </a:xfrm>
          <a:noFill/>
        </p:spPr>
        <p:txBody>
          <a:bodyPr/>
          <a:lstStyle/>
          <a:p>
            <a:fld id="{B76E050F-3898-4B88-8AA7-6E824992447B}" type="slidenum">
              <a:rPr lang="en-US" altLang="ko-KR" smtClean="0">
                <a:ea typeface="굴림" charset="-127"/>
              </a:rPr>
              <a:pPr/>
              <a:t>17</a:t>
            </a:fld>
            <a:endParaRPr lang="en-US" altLang="ko-KR" dirty="0" smtClean="0">
              <a:ea typeface="굴림" charset="-127"/>
            </a:endParaRPr>
          </a:p>
        </p:txBody>
      </p:sp>
      <p:pic>
        <p:nvPicPr>
          <p:cNvPr id="9" name="그림 18" descr="ALL ASSY_mike.bmp"/>
          <p:cNvPicPr>
            <a:picLocks noChangeAspect="1"/>
          </p:cNvPicPr>
          <p:nvPr/>
        </p:nvPicPr>
        <p:blipFill>
          <a:blip r:embed="rId2" cstate="print"/>
          <a:srcRect l="29323" t="11111" r="31120" b="5556"/>
          <a:stretch>
            <a:fillRect/>
          </a:stretch>
        </p:blipFill>
        <p:spPr bwMode="auto">
          <a:xfrm>
            <a:off x="5665860" y="1150745"/>
            <a:ext cx="3130550" cy="5301330"/>
          </a:xfrm>
          <a:prstGeom prst="rect">
            <a:avLst/>
          </a:prstGeom>
          <a:noFill/>
          <a:ln w="9525">
            <a:noFill/>
            <a:miter lim="800000"/>
            <a:headEnd/>
            <a:tailEnd/>
          </a:ln>
        </p:spPr>
      </p:pic>
      <p:graphicFrame>
        <p:nvGraphicFramePr>
          <p:cNvPr id="10" name="표 9"/>
          <p:cNvGraphicFramePr>
            <a:graphicFrameLocks noGrp="1"/>
          </p:cNvGraphicFramePr>
          <p:nvPr>
            <p:extLst>
              <p:ext uri="{D42A27DB-BD31-4B8C-83A1-F6EECF244321}">
                <p14:modId xmlns:p14="http://schemas.microsoft.com/office/powerpoint/2010/main" val="1439757170"/>
              </p:ext>
            </p:extLst>
          </p:nvPr>
        </p:nvGraphicFramePr>
        <p:xfrm>
          <a:off x="335381" y="1217811"/>
          <a:ext cx="5035693" cy="1892300"/>
        </p:xfrm>
        <a:graphic>
          <a:graphicData uri="http://schemas.openxmlformats.org/drawingml/2006/table">
            <a:tbl>
              <a:tblPr/>
              <a:tblGrid>
                <a:gridCol w="1023866">
                  <a:extLst>
                    <a:ext uri="{9D8B030D-6E8A-4147-A177-3AD203B41FA5}">
                      <a16:colId xmlns="" xmlns:a16="http://schemas.microsoft.com/office/drawing/2014/main" val="20000"/>
                    </a:ext>
                  </a:extLst>
                </a:gridCol>
                <a:gridCol w="1235676">
                  <a:extLst>
                    <a:ext uri="{9D8B030D-6E8A-4147-A177-3AD203B41FA5}">
                      <a16:colId xmlns="" xmlns:a16="http://schemas.microsoft.com/office/drawing/2014/main" val="20001"/>
                    </a:ext>
                  </a:extLst>
                </a:gridCol>
                <a:gridCol w="1556951">
                  <a:extLst>
                    <a:ext uri="{9D8B030D-6E8A-4147-A177-3AD203B41FA5}">
                      <a16:colId xmlns="" xmlns:a16="http://schemas.microsoft.com/office/drawing/2014/main" val="20002"/>
                    </a:ext>
                  </a:extLst>
                </a:gridCol>
                <a:gridCol w="1219200">
                  <a:extLst>
                    <a:ext uri="{9D8B030D-6E8A-4147-A177-3AD203B41FA5}">
                      <a16:colId xmlns="" xmlns:a16="http://schemas.microsoft.com/office/drawing/2014/main" val="20003"/>
                    </a:ext>
                  </a:extLst>
                </a:gridCol>
              </a:tblGrid>
              <a:tr h="378460">
                <a:tc gridSpan="2">
                  <a:txBody>
                    <a:bodyPr/>
                    <a:lstStyle/>
                    <a:p>
                      <a:pPr marL="0" marR="0" indent="0" algn="ctr" fontAlgn="base" latinLnBrk="0">
                        <a:lnSpc>
                          <a:spcPct val="160000"/>
                        </a:lnSpc>
                        <a:spcBef>
                          <a:spcPts val="0"/>
                        </a:spcBef>
                        <a:spcAft>
                          <a:spcPts val="0"/>
                        </a:spcAft>
                      </a:pPr>
                      <a:r>
                        <a:rPr lang="en-US" altLang="ko-KR" sz="1300" b="1" kern="0" spc="-50" dirty="0">
                          <a:solidFill>
                            <a:srgbClr val="000000"/>
                          </a:solidFill>
                          <a:effectLst/>
                          <a:latin typeface="+mj-ea"/>
                          <a:ea typeface="+mj-ea"/>
                          <a:cs typeface="Arial" panose="020B0604020202020204" pitchFamily="34" charset="0"/>
                        </a:rPr>
                        <a:t>Research Objective</a:t>
                      </a:r>
                      <a:endParaRPr lang="ko-KR" altLang="en-US" sz="1300" b="1" kern="0" spc="-50" dirty="0">
                        <a:solidFill>
                          <a:srgbClr val="000000"/>
                        </a:solidFill>
                        <a:effectLst/>
                        <a:latin typeface="+mj-ea"/>
                        <a:ea typeface="+mj-ea"/>
                        <a:cs typeface="Arial" panose="020B0604020202020204" pitchFamily="34" charset="0"/>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alpha val="70000"/>
                      </a:schemeClr>
                    </a:solidFill>
                  </a:tcPr>
                </a:tc>
                <a:tc hMerge="1">
                  <a:txBody>
                    <a:bodyPr/>
                    <a:lstStyle/>
                    <a:p>
                      <a:pPr latinLnBrk="1"/>
                      <a:endParaRPr lang="ko-KR" altLang="en-US"/>
                    </a:p>
                  </a:txBody>
                  <a:tcPr/>
                </a:tc>
                <a:tc gridSpan="2">
                  <a:txBody>
                    <a:bodyPr/>
                    <a:lstStyle/>
                    <a:p>
                      <a:pPr marL="0" marR="0" indent="0" algn="ctr" fontAlgn="base" latinLnBrk="0">
                        <a:lnSpc>
                          <a:spcPct val="160000"/>
                        </a:lnSpc>
                        <a:spcBef>
                          <a:spcPts val="0"/>
                        </a:spcBef>
                        <a:spcAft>
                          <a:spcPts val="0"/>
                        </a:spcAft>
                      </a:pPr>
                      <a:r>
                        <a:rPr lang="en-US" altLang="ko-KR" sz="1300" b="1" kern="0" spc="-50" dirty="0">
                          <a:solidFill>
                            <a:srgbClr val="000000"/>
                          </a:solidFill>
                          <a:effectLst/>
                          <a:latin typeface="+mj-ea"/>
                          <a:ea typeface="+mj-ea"/>
                          <a:cs typeface="Arial" panose="020B0604020202020204" pitchFamily="34" charset="0"/>
                        </a:rPr>
                        <a:t>Consideration Points</a:t>
                      </a:r>
                      <a:endParaRPr lang="ko-KR" altLang="en-US" sz="1300" b="1" kern="0" spc="-50" dirty="0">
                        <a:solidFill>
                          <a:srgbClr val="000000"/>
                        </a:solidFill>
                        <a:effectLst/>
                        <a:latin typeface="+mj-ea"/>
                        <a:ea typeface="+mj-ea"/>
                        <a:cs typeface="Arial" panose="020B0604020202020204" pitchFamily="34" charset="0"/>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alpha val="70000"/>
                      </a:schemeClr>
                    </a:solidFill>
                  </a:tcPr>
                </a:tc>
                <a:tc hMerge="1">
                  <a:txBody>
                    <a:bodyPr/>
                    <a:lstStyle/>
                    <a:p>
                      <a:pPr latinLnBrk="1"/>
                      <a:endParaRPr lang="ko-KR" altLang="en-US"/>
                    </a:p>
                  </a:txBody>
                  <a:tcPr/>
                </a:tc>
                <a:extLst>
                  <a:ext uri="{0D108BD9-81ED-4DB2-BD59-A6C34878D82A}">
                    <a16:rowId xmlns="" xmlns:a16="http://schemas.microsoft.com/office/drawing/2014/main" val="10000"/>
                  </a:ext>
                </a:extLst>
              </a:tr>
              <a:tr h="378460">
                <a:tc>
                  <a:txBody>
                    <a:bodyPr/>
                    <a:lstStyle/>
                    <a:p>
                      <a:pPr marL="0" marR="0" indent="0" algn="ctr" fontAlgn="base" latinLnBrk="0">
                        <a:lnSpc>
                          <a:spcPct val="160000"/>
                        </a:lnSpc>
                        <a:spcBef>
                          <a:spcPts val="0"/>
                        </a:spcBef>
                        <a:spcAft>
                          <a:spcPts val="0"/>
                        </a:spcAft>
                      </a:pPr>
                      <a:r>
                        <a:rPr lang="en-US" altLang="ko-KR" sz="1300" b="1" kern="0" spc="-50" dirty="0">
                          <a:solidFill>
                            <a:srgbClr val="000000"/>
                          </a:solidFill>
                          <a:effectLst/>
                          <a:latin typeface="+mj-ea"/>
                          <a:ea typeface="+mj-ea"/>
                          <a:cs typeface="Arial" panose="020B0604020202020204" pitchFamily="34" charset="0"/>
                        </a:rPr>
                        <a:t>Frequency </a:t>
                      </a:r>
                      <a:endParaRPr lang="ko-KR" altLang="en-US" sz="1300" b="1" kern="0" spc="-50" dirty="0">
                        <a:solidFill>
                          <a:srgbClr val="000000"/>
                        </a:solidFill>
                        <a:effectLst/>
                        <a:latin typeface="+mj-ea"/>
                        <a:ea typeface="+mj-ea"/>
                        <a:cs typeface="Arial" panose="020B0604020202020204" pitchFamily="34" charset="0"/>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20000"/>
                      </a:srgbClr>
                    </a:solidFill>
                  </a:tcPr>
                </a:tc>
                <a:tc>
                  <a:txBody>
                    <a:bodyPr/>
                    <a:lstStyle/>
                    <a:p>
                      <a:pPr marL="0" marR="0" indent="0" algn="ctr" fontAlgn="base" latinLnBrk="0">
                        <a:lnSpc>
                          <a:spcPct val="160000"/>
                        </a:lnSpc>
                        <a:spcBef>
                          <a:spcPts val="0"/>
                        </a:spcBef>
                        <a:spcAft>
                          <a:spcPts val="0"/>
                        </a:spcAft>
                      </a:pPr>
                      <a:r>
                        <a:rPr lang="en-US" sz="1300" b="1" kern="0" spc="-50" dirty="0">
                          <a:solidFill>
                            <a:srgbClr val="0000FF"/>
                          </a:solidFill>
                          <a:effectLst/>
                          <a:latin typeface="+mj-ea"/>
                          <a:ea typeface="+mj-ea"/>
                          <a:cs typeface="Arial" panose="020B0604020202020204" pitchFamily="34" charset="0"/>
                        </a:rPr>
                        <a:t>UHF</a:t>
                      </a:r>
                      <a:endParaRPr lang="ko-KR" altLang="en-US" sz="1300" b="1" kern="0" spc="-50" dirty="0">
                        <a:solidFill>
                          <a:srgbClr val="0000FF"/>
                        </a:solidFill>
                        <a:effectLst/>
                        <a:latin typeface="+mj-ea"/>
                        <a:ea typeface="+mj-ea"/>
                        <a:cs typeface="Arial" panose="020B0604020202020204" pitchFamily="34" charset="0"/>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1300" b="1" kern="0" spc="-50" dirty="0">
                          <a:solidFill>
                            <a:srgbClr val="000000"/>
                          </a:solidFill>
                          <a:effectLst/>
                          <a:latin typeface="+mj-ea"/>
                          <a:ea typeface="+mj-ea"/>
                          <a:cs typeface="Arial" panose="020B0604020202020204" pitchFamily="34" charset="0"/>
                        </a:rPr>
                        <a:t>Antenna Length</a:t>
                      </a:r>
                      <a:endParaRPr lang="ko-KR" altLang="en-US" sz="1300" b="1" kern="0" spc="-50" dirty="0">
                        <a:solidFill>
                          <a:srgbClr val="000000"/>
                        </a:solidFill>
                        <a:effectLst/>
                        <a:latin typeface="+mj-ea"/>
                        <a:ea typeface="+mj-ea"/>
                        <a:cs typeface="Arial" panose="020B0604020202020204" pitchFamily="34" charset="0"/>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20000"/>
                      </a:srgbClr>
                    </a:solidFill>
                  </a:tcPr>
                </a:tc>
                <a:tc>
                  <a:txBody>
                    <a:bodyPr/>
                    <a:lstStyle/>
                    <a:p>
                      <a:pPr marL="0" marR="0" indent="0" algn="ctr" fontAlgn="base" latinLnBrk="0">
                        <a:lnSpc>
                          <a:spcPct val="160000"/>
                        </a:lnSpc>
                        <a:spcBef>
                          <a:spcPts val="0"/>
                        </a:spcBef>
                        <a:spcAft>
                          <a:spcPts val="0"/>
                        </a:spcAft>
                      </a:pPr>
                      <a:r>
                        <a:rPr lang="en-US" altLang="ko-KR" sz="1300" b="1" kern="0" spc="-50" dirty="0">
                          <a:solidFill>
                            <a:srgbClr val="0000FF"/>
                          </a:solidFill>
                          <a:effectLst/>
                          <a:latin typeface="+mj-ea"/>
                          <a:ea typeface="+mj-ea"/>
                          <a:cs typeface="Arial" panose="020B0604020202020204" pitchFamily="34" charset="0"/>
                        </a:rPr>
                        <a:t>~</a:t>
                      </a:r>
                      <a:r>
                        <a:rPr lang="en-US" altLang="ko-KR" sz="1300" b="1" kern="0" spc="-50" baseline="0" dirty="0">
                          <a:solidFill>
                            <a:srgbClr val="0000FF"/>
                          </a:solidFill>
                          <a:effectLst/>
                          <a:latin typeface="+mj-ea"/>
                          <a:ea typeface="+mj-ea"/>
                          <a:cs typeface="Arial" panose="020B0604020202020204" pitchFamily="34" charset="0"/>
                        </a:rPr>
                        <a:t> </a:t>
                      </a:r>
                      <a:r>
                        <a:rPr lang="en-US" altLang="ko-KR" sz="1300" b="1" kern="0" spc="-50" dirty="0">
                          <a:solidFill>
                            <a:srgbClr val="0000FF"/>
                          </a:solidFill>
                          <a:effectLst/>
                          <a:latin typeface="+mj-ea"/>
                          <a:ea typeface="+mj-ea"/>
                          <a:cs typeface="Arial" panose="020B0604020202020204" pitchFamily="34" charset="0"/>
                        </a:rPr>
                        <a:t>418 </a:t>
                      </a:r>
                      <a:r>
                        <a:rPr lang="en-US" sz="1300" b="1" kern="0" spc="-50" dirty="0">
                          <a:solidFill>
                            <a:srgbClr val="0000FF"/>
                          </a:solidFill>
                          <a:effectLst/>
                          <a:latin typeface="+mj-ea"/>
                          <a:ea typeface="+mj-ea"/>
                          <a:cs typeface="Arial" panose="020B0604020202020204" pitchFamily="34" charset="0"/>
                        </a:rPr>
                        <a:t>mm</a:t>
                      </a: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8460">
                <a:tc>
                  <a:txBody>
                    <a:bodyPr/>
                    <a:lstStyle/>
                    <a:p>
                      <a:pPr marL="0" marR="0" indent="0" algn="ctr" fontAlgn="base" latinLnBrk="0">
                        <a:lnSpc>
                          <a:spcPct val="160000"/>
                        </a:lnSpc>
                        <a:spcBef>
                          <a:spcPts val="0"/>
                        </a:spcBef>
                        <a:spcAft>
                          <a:spcPts val="0"/>
                        </a:spcAft>
                      </a:pPr>
                      <a:r>
                        <a:rPr lang="en-US" sz="1300" b="1" kern="0" spc="-50" dirty="0">
                          <a:solidFill>
                            <a:srgbClr val="000000"/>
                          </a:solidFill>
                          <a:effectLst/>
                          <a:latin typeface="+mj-ea"/>
                          <a:ea typeface="+mj-ea"/>
                          <a:cs typeface="Arial" panose="020B0604020202020204" pitchFamily="34" charset="0"/>
                        </a:rPr>
                        <a:t>Bandwidth</a:t>
                      </a: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20000"/>
                      </a:srgbClr>
                    </a:solidFill>
                  </a:tcPr>
                </a:tc>
                <a:tc>
                  <a:txBody>
                    <a:bodyPr/>
                    <a:lstStyle/>
                    <a:p>
                      <a:pPr marL="0" marR="0" indent="0" algn="ctr" fontAlgn="base" latinLnBrk="0">
                        <a:lnSpc>
                          <a:spcPct val="160000"/>
                        </a:lnSpc>
                        <a:spcBef>
                          <a:spcPts val="0"/>
                        </a:spcBef>
                        <a:spcAft>
                          <a:spcPts val="0"/>
                        </a:spcAft>
                      </a:pPr>
                      <a:r>
                        <a:rPr lang="en-US" sz="1300" b="1" kern="0" spc="-50" dirty="0">
                          <a:solidFill>
                            <a:srgbClr val="0000FF"/>
                          </a:solidFill>
                          <a:effectLst/>
                          <a:latin typeface="+mj-ea"/>
                          <a:ea typeface="+mj-ea"/>
                          <a:cs typeface="Arial" panose="020B0604020202020204" pitchFamily="34" charset="0"/>
                        </a:rPr>
                        <a:t>&lt; 50 MHz</a:t>
                      </a:r>
                      <a:endParaRPr lang="ko-KR" altLang="en-US" sz="1300" b="1" kern="0" spc="-50" dirty="0">
                        <a:solidFill>
                          <a:srgbClr val="0000FF"/>
                        </a:solidFill>
                        <a:effectLst/>
                        <a:latin typeface="+mj-ea"/>
                        <a:ea typeface="+mj-ea"/>
                        <a:cs typeface="Arial" panose="020B0604020202020204" pitchFamily="34" charset="0"/>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1300" b="1" kern="0" spc="-50" dirty="0">
                          <a:solidFill>
                            <a:srgbClr val="000000"/>
                          </a:solidFill>
                          <a:effectLst/>
                          <a:latin typeface="+mj-ea"/>
                          <a:ea typeface="+mj-ea"/>
                          <a:cs typeface="Arial" panose="020B0604020202020204" pitchFamily="34" charset="0"/>
                        </a:rPr>
                        <a:t>Antenna width</a:t>
                      </a:r>
                      <a:endParaRPr lang="ko-KR" altLang="en-US" sz="1300" b="1" kern="0" spc="-50" dirty="0">
                        <a:solidFill>
                          <a:srgbClr val="000000"/>
                        </a:solidFill>
                        <a:effectLst/>
                        <a:latin typeface="+mj-ea"/>
                        <a:ea typeface="+mj-ea"/>
                        <a:cs typeface="Arial" panose="020B0604020202020204" pitchFamily="34" charset="0"/>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20000"/>
                      </a:srgbClr>
                    </a:solidFill>
                  </a:tcPr>
                </a:tc>
                <a:tc>
                  <a:txBody>
                    <a:bodyPr/>
                    <a:lstStyle/>
                    <a:p>
                      <a:pPr marL="0" marR="0" indent="0" algn="ctr" fontAlgn="base" latinLnBrk="0">
                        <a:lnSpc>
                          <a:spcPct val="160000"/>
                        </a:lnSpc>
                        <a:spcBef>
                          <a:spcPts val="0"/>
                        </a:spcBef>
                        <a:spcAft>
                          <a:spcPts val="0"/>
                        </a:spcAft>
                      </a:pPr>
                      <a:r>
                        <a:rPr lang="en-US" sz="1300" b="1" kern="0" spc="-50" dirty="0">
                          <a:solidFill>
                            <a:srgbClr val="0000FF"/>
                          </a:solidFill>
                          <a:effectLst/>
                          <a:latin typeface="+mj-ea"/>
                          <a:ea typeface="+mj-ea"/>
                          <a:cs typeface="Arial" panose="020B0604020202020204" pitchFamily="34" charset="0"/>
                        </a:rPr>
                        <a:t>&lt; 200 mm</a:t>
                      </a:r>
                      <a:endParaRPr lang="ko-KR" altLang="en-US" sz="1300" b="1" kern="0" spc="-50" dirty="0">
                        <a:solidFill>
                          <a:srgbClr val="0000FF"/>
                        </a:solidFill>
                        <a:effectLst/>
                        <a:latin typeface="+mj-ea"/>
                        <a:ea typeface="+mj-ea"/>
                        <a:cs typeface="Arial" panose="020B0604020202020204" pitchFamily="34" charset="0"/>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8460">
                <a:tc>
                  <a:txBody>
                    <a:bodyPr/>
                    <a:lstStyle/>
                    <a:p>
                      <a:pPr marL="0" marR="0" indent="0" algn="ctr" fontAlgn="base" latinLnBrk="0">
                        <a:lnSpc>
                          <a:spcPct val="160000"/>
                        </a:lnSpc>
                        <a:spcBef>
                          <a:spcPts val="0"/>
                        </a:spcBef>
                        <a:spcAft>
                          <a:spcPts val="0"/>
                        </a:spcAft>
                      </a:pPr>
                      <a:r>
                        <a:rPr lang="en-US" sz="1300" b="1" kern="0" spc="-50" dirty="0">
                          <a:solidFill>
                            <a:srgbClr val="000000"/>
                          </a:solidFill>
                          <a:effectLst/>
                          <a:latin typeface="+mj-ea"/>
                          <a:ea typeface="+mj-ea"/>
                          <a:cs typeface="Arial" panose="020B0604020202020204" pitchFamily="34" charset="0"/>
                        </a:rPr>
                        <a:t>VSWR</a:t>
                      </a: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20000"/>
                      </a:srgbClr>
                    </a:solidFill>
                  </a:tcPr>
                </a:tc>
                <a:tc>
                  <a:txBody>
                    <a:bodyPr/>
                    <a:lstStyle/>
                    <a:p>
                      <a:pPr marL="0" marR="0" indent="0" algn="ctr" fontAlgn="base" latinLnBrk="0">
                        <a:lnSpc>
                          <a:spcPct val="160000"/>
                        </a:lnSpc>
                        <a:spcBef>
                          <a:spcPts val="0"/>
                        </a:spcBef>
                        <a:spcAft>
                          <a:spcPts val="0"/>
                        </a:spcAft>
                      </a:pPr>
                      <a:r>
                        <a:rPr lang="en-US" altLang="ko-KR" sz="1300" b="1" kern="0" spc="-50" dirty="0">
                          <a:solidFill>
                            <a:srgbClr val="0000FF"/>
                          </a:solidFill>
                          <a:effectLst/>
                          <a:latin typeface="+mj-ea"/>
                          <a:ea typeface="+mj-ea"/>
                          <a:cs typeface="Arial" panose="020B0604020202020204" pitchFamily="34" charset="0"/>
                        </a:rPr>
                        <a:t>&lt; 3</a:t>
                      </a:r>
                      <a:endParaRPr lang="ko-KR" altLang="en-US" sz="1300" b="1" kern="0" spc="-50" dirty="0">
                        <a:solidFill>
                          <a:srgbClr val="0000FF"/>
                        </a:solidFill>
                        <a:effectLst/>
                        <a:latin typeface="+mj-ea"/>
                        <a:ea typeface="+mj-ea"/>
                        <a:cs typeface="Arial" panose="020B0604020202020204" pitchFamily="34" charset="0"/>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1300" b="1" kern="0" spc="-50" dirty="0">
                          <a:solidFill>
                            <a:srgbClr val="000000"/>
                          </a:solidFill>
                          <a:effectLst/>
                          <a:latin typeface="+mj-ea"/>
                          <a:ea typeface="+mn-ea"/>
                          <a:cs typeface="Arial" panose="020B0604020202020204" pitchFamily="34" charset="0"/>
                        </a:rPr>
                        <a:t>E-field ratio(</a:t>
                      </a:r>
                      <a:r>
                        <a:rPr lang="en-US" altLang="ko-KR" sz="1300" b="1" kern="0" spc="-50" dirty="0" err="1">
                          <a:solidFill>
                            <a:srgbClr val="000000"/>
                          </a:solidFill>
                          <a:effectLst/>
                          <a:latin typeface="+mj-ea"/>
                          <a:ea typeface="+mn-ea"/>
                          <a:cs typeface="Arial" panose="020B0604020202020204" pitchFamily="34" charset="0"/>
                        </a:rPr>
                        <a:t>E</a:t>
                      </a:r>
                      <a:r>
                        <a:rPr lang="en-US" altLang="ko-KR" sz="1300" b="1" kern="0" spc="-50" baseline="-25000" dirty="0" err="1">
                          <a:solidFill>
                            <a:srgbClr val="000000"/>
                          </a:solidFill>
                          <a:effectLst/>
                          <a:latin typeface="+mj-ea"/>
                          <a:ea typeface="+mn-ea"/>
                          <a:cs typeface="Arial" panose="020B0604020202020204" pitchFamily="34" charset="0"/>
                        </a:rPr>
                        <a:t>y</a:t>
                      </a:r>
                      <a:r>
                        <a:rPr lang="en-US" altLang="ko-KR" sz="1300" b="1" kern="0" spc="-50" dirty="0">
                          <a:solidFill>
                            <a:srgbClr val="000000"/>
                          </a:solidFill>
                          <a:effectLst/>
                          <a:latin typeface="+mj-ea"/>
                          <a:ea typeface="+mn-ea"/>
                          <a:cs typeface="Arial" panose="020B0604020202020204" pitchFamily="34" charset="0"/>
                        </a:rPr>
                        <a:t>/</a:t>
                      </a:r>
                      <a:r>
                        <a:rPr lang="en-US" altLang="ko-KR" sz="1300" b="1" kern="0" spc="-50" dirty="0" err="1">
                          <a:solidFill>
                            <a:srgbClr val="000000"/>
                          </a:solidFill>
                          <a:effectLst/>
                          <a:latin typeface="+mj-ea"/>
                          <a:ea typeface="+mn-ea"/>
                          <a:cs typeface="Arial" panose="020B0604020202020204" pitchFamily="34" charset="0"/>
                        </a:rPr>
                        <a:t>E</a:t>
                      </a:r>
                      <a:r>
                        <a:rPr lang="en-US" altLang="ko-KR" sz="1300" b="1" kern="0" spc="-50" baseline="-25000" dirty="0" err="1">
                          <a:solidFill>
                            <a:srgbClr val="000000"/>
                          </a:solidFill>
                          <a:effectLst/>
                          <a:latin typeface="+mj-ea"/>
                          <a:ea typeface="+mn-ea"/>
                          <a:cs typeface="Arial" panose="020B0604020202020204" pitchFamily="34" charset="0"/>
                        </a:rPr>
                        <a:t>z</a:t>
                      </a:r>
                      <a:r>
                        <a:rPr lang="en-US" altLang="ko-KR" sz="1300" b="1" kern="0" spc="-50" dirty="0">
                          <a:solidFill>
                            <a:srgbClr val="000000"/>
                          </a:solidFill>
                          <a:effectLst/>
                          <a:latin typeface="+mj-ea"/>
                          <a:ea typeface="+mn-ea"/>
                          <a:cs typeface="Arial" panose="020B0604020202020204" pitchFamily="34" charset="0"/>
                        </a:rPr>
                        <a:t>)</a:t>
                      </a: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20000"/>
                      </a:srgbClr>
                    </a:solidFill>
                  </a:tcPr>
                </a:tc>
                <a:tc>
                  <a:txBody>
                    <a:bodyPr/>
                    <a:lstStyle/>
                    <a:p>
                      <a:pPr marL="0" marR="0" indent="0" algn="ctr" fontAlgn="base" latinLnBrk="0">
                        <a:lnSpc>
                          <a:spcPct val="160000"/>
                        </a:lnSpc>
                        <a:spcBef>
                          <a:spcPts val="0"/>
                        </a:spcBef>
                        <a:spcAft>
                          <a:spcPts val="0"/>
                        </a:spcAft>
                      </a:pPr>
                      <a:r>
                        <a:rPr lang="en-US" sz="1300" b="1" kern="0" spc="-50" dirty="0">
                          <a:solidFill>
                            <a:srgbClr val="0000FF"/>
                          </a:solidFill>
                          <a:effectLst/>
                          <a:latin typeface="+mj-ea"/>
                          <a:ea typeface="+mj-ea"/>
                          <a:cs typeface="Arial" panose="020B0604020202020204" pitchFamily="34" charset="0"/>
                        </a:rPr>
                        <a:t>4~6</a:t>
                      </a: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8460">
                <a:tc>
                  <a:txBody>
                    <a:bodyPr/>
                    <a:lstStyle/>
                    <a:p>
                      <a:pPr marL="0" marR="0" indent="0" algn="ctr" defTabSz="914400" rtl="0" eaLnBrk="1" fontAlgn="base" latinLnBrk="0" hangingPunct="1">
                        <a:lnSpc>
                          <a:spcPct val="160000"/>
                        </a:lnSpc>
                        <a:spcBef>
                          <a:spcPts val="0"/>
                        </a:spcBef>
                        <a:spcAft>
                          <a:spcPts val="0"/>
                        </a:spcAft>
                        <a:buClrTx/>
                        <a:buSzTx/>
                        <a:buFontTx/>
                        <a:buNone/>
                        <a:tabLst/>
                        <a:defRPr/>
                      </a:pPr>
                      <a:r>
                        <a:rPr lang="en-US" altLang="ko-KR" sz="1300" b="1" kern="0" spc="-50" dirty="0">
                          <a:solidFill>
                            <a:srgbClr val="000000"/>
                          </a:solidFill>
                          <a:effectLst/>
                          <a:latin typeface="+mj-ea"/>
                          <a:ea typeface="+mj-ea"/>
                          <a:cs typeface="Arial" panose="020B0604020202020204" pitchFamily="34" charset="0"/>
                        </a:rPr>
                        <a:t>Peak n</a:t>
                      </a:r>
                      <a:r>
                        <a:rPr lang="en-US" altLang="ko-KR" sz="1300" b="1" kern="0" spc="-50" baseline="-25000" dirty="0">
                          <a:solidFill>
                            <a:srgbClr val="000000"/>
                          </a:solidFill>
                          <a:effectLst/>
                          <a:latin typeface="맑은 고딕"/>
                          <a:ea typeface="맑은 고딕"/>
                          <a:cs typeface="Arial" panose="020B0604020202020204" pitchFamily="34" charset="0"/>
                        </a:rPr>
                        <a:t>∥</a:t>
                      </a:r>
                      <a:endParaRPr lang="en-US" altLang="ko-KR" sz="1300" b="1" kern="0" spc="-50" baseline="-25000" dirty="0">
                        <a:solidFill>
                          <a:srgbClr val="000000"/>
                        </a:solidFill>
                        <a:effectLst/>
                        <a:latin typeface="+mj-ea"/>
                        <a:ea typeface="+mj-ea"/>
                        <a:cs typeface="Arial" panose="020B0604020202020204" pitchFamily="34" charset="0"/>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20000"/>
                      </a:srgbClr>
                    </a:solidFill>
                  </a:tcPr>
                </a:tc>
                <a:tc>
                  <a:txBody>
                    <a:bodyPr/>
                    <a:lstStyle/>
                    <a:p>
                      <a:pPr marL="0" marR="0" indent="0" algn="ctr" fontAlgn="base" latinLnBrk="0">
                        <a:lnSpc>
                          <a:spcPct val="160000"/>
                        </a:lnSpc>
                        <a:spcBef>
                          <a:spcPts val="0"/>
                        </a:spcBef>
                        <a:spcAft>
                          <a:spcPts val="0"/>
                        </a:spcAft>
                      </a:pPr>
                      <a:r>
                        <a:rPr lang="en-US" sz="1300" b="1" kern="0" spc="-50" dirty="0">
                          <a:solidFill>
                            <a:srgbClr val="0000FF"/>
                          </a:solidFill>
                          <a:effectLst/>
                          <a:latin typeface="+mj-ea"/>
                          <a:ea typeface="+mj-ea"/>
                          <a:cs typeface="Arial" panose="020B0604020202020204" pitchFamily="34" charset="0"/>
                        </a:rPr>
                        <a:t>3 ~ 5</a:t>
                      </a: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300" b="1" kern="0" spc="-50" dirty="0">
                          <a:solidFill>
                            <a:srgbClr val="000000"/>
                          </a:solidFill>
                          <a:effectLst/>
                          <a:latin typeface="+mj-ea"/>
                          <a:ea typeface="+mj-ea"/>
                          <a:cs typeface="Arial" panose="020B0604020202020204" pitchFamily="34" charset="0"/>
                        </a:rPr>
                        <a:t>Peak E-field</a:t>
                      </a: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20000"/>
                      </a:srgbClr>
                    </a:solidFill>
                  </a:tcPr>
                </a:tc>
                <a:tc>
                  <a:txBody>
                    <a:bodyPr/>
                    <a:lstStyle/>
                    <a:p>
                      <a:pPr marL="0" marR="0" indent="0" algn="ctr" fontAlgn="base" latinLnBrk="0">
                        <a:lnSpc>
                          <a:spcPct val="160000"/>
                        </a:lnSpc>
                        <a:spcBef>
                          <a:spcPts val="0"/>
                        </a:spcBef>
                        <a:spcAft>
                          <a:spcPts val="0"/>
                        </a:spcAft>
                      </a:pPr>
                      <a:r>
                        <a:rPr lang="en-US" sz="1300" b="1" kern="0" spc="-50" dirty="0">
                          <a:solidFill>
                            <a:srgbClr val="0000FF"/>
                          </a:solidFill>
                          <a:effectLst/>
                          <a:latin typeface="+mj-ea"/>
                          <a:ea typeface="+mj-ea"/>
                          <a:cs typeface="Arial" panose="020B0604020202020204" pitchFamily="34" charset="0"/>
                        </a:rPr>
                        <a:t>&lt; 30 kV/cm </a:t>
                      </a:r>
                      <a:endParaRPr lang="ko-KR" altLang="en-US" sz="1300" b="1" kern="0" spc="-50" dirty="0">
                        <a:solidFill>
                          <a:srgbClr val="0000FF"/>
                        </a:solidFill>
                        <a:effectLst/>
                        <a:latin typeface="+mj-ea"/>
                        <a:ea typeface="+mj-ea"/>
                        <a:cs typeface="Arial" panose="020B0604020202020204" pitchFamily="34" charset="0"/>
                      </a:endParaRPr>
                    </a:p>
                  </a:txBody>
                  <a:tcPr marL="64770" marR="64770" marT="17907" marB="179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12" name="TextBox 11"/>
          <p:cNvSpPr txBox="1"/>
          <p:nvPr/>
        </p:nvSpPr>
        <p:spPr>
          <a:xfrm>
            <a:off x="6939539" y="6011372"/>
            <a:ext cx="819455" cy="292388"/>
          </a:xfrm>
          <a:prstGeom prst="rect">
            <a:avLst/>
          </a:prstGeom>
          <a:noFill/>
        </p:spPr>
        <p:txBody>
          <a:bodyPr wrap="none" rtlCol="0">
            <a:spAutoFit/>
          </a:bodyPr>
          <a:lstStyle/>
          <a:p>
            <a:r>
              <a:rPr lang="en-US" altLang="ko-KR" sz="1300" u="sng" dirty="0">
                <a:solidFill>
                  <a:srgbClr val="000066"/>
                </a:solidFill>
                <a:latin typeface="+mn-ea"/>
                <a:ea typeface="+mn-ea"/>
              </a:rPr>
              <a:t>&lt;VEST&gt;</a:t>
            </a:r>
            <a:endParaRPr lang="ko-KR" altLang="en-US" sz="1300" u="sng" dirty="0">
              <a:solidFill>
                <a:srgbClr val="000066"/>
              </a:solidFill>
              <a:latin typeface="+mn-ea"/>
              <a:ea typeface="+mn-ea"/>
            </a:endParaRPr>
          </a:p>
        </p:txBody>
      </p:sp>
      <p:pic>
        <p:nvPicPr>
          <p:cNvPr id="14" name="그림 13">
            <a:extLst>
              <a:ext uri="{FF2B5EF4-FFF2-40B4-BE49-F238E27FC236}">
                <a16:creationId xmlns="" xmlns:a16="http://schemas.microsoft.com/office/drawing/2014/main" id="{F1B0A6CB-3B6C-48EF-A144-3EFAFA6F6DD0}"/>
              </a:ext>
            </a:extLst>
          </p:cNvPr>
          <p:cNvPicPr>
            <a:picLocks noChangeAspect="1"/>
          </p:cNvPicPr>
          <p:nvPr/>
        </p:nvPicPr>
        <p:blipFill>
          <a:blip r:embed="rId3" cstate="print"/>
          <a:stretch>
            <a:fillRect/>
          </a:stretch>
        </p:blipFill>
        <p:spPr>
          <a:xfrm>
            <a:off x="1235451" y="3166361"/>
            <a:ext cx="3451350" cy="3022315"/>
          </a:xfrm>
          <a:prstGeom prst="rect">
            <a:avLst/>
          </a:prstGeom>
        </p:spPr>
      </p:pic>
      <p:sp>
        <p:nvSpPr>
          <p:cNvPr id="11" name="TextBox 10"/>
          <p:cNvSpPr txBox="1"/>
          <p:nvPr/>
        </p:nvSpPr>
        <p:spPr>
          <a:xfrm>
            <a:off x="1977398" y="5867672"/>
            <a:ext cx="2309543" cy="492443"/>
          </a:xfrm>
          <a:prstGeom prst="rect">
            <a:avLst/>
          </a:prstGeom>
          <a:noFill/>
        </p:spPr>
        <p:txBody>
          <a:bodyPr wrap="none" rtlCol="0">
            <a:spAutoFit/>
          </a:bodyPr>
          <a:lstStyle/>
          <a:p>
            <a:r>
              <a:rPr lang="en-US" altLang="ko-KR" sz="1300" u="sng" dirty="0" smtClean="0">
                <a:solidFill>
                  <a:srgbClr val="000066"/>
                </a:solidFill>
                <a:latin typeface="+mn-ea"/>
                <a:ea typeface="+mn-ea"/>
              </a:rPr>
              <a:t>&lt;</a:t>
            </a:r>
            <a:r>
              <a:rPr lang="en-US" altLang="ko-KR" sz="1300" u="sng" dirty="0" err="1" smtClean="0">
                <a:solidFill>
                  <a:srgbClr val="000066"/>
                </a:solidFill>
                <a:latin typeface="+mn-ea"/>
                <a:ea typeface="+mn-ea"/>
              </a:rPr>
              <a:t>Combline</a:t>
            </a:r>
            <a:r>
              <a:rPr lang="en-US" altLang="ko-KR" sz="1300" u="sng" dirty="0" smtClean="0">
                <a:solidFill>
                  <a:srgbClr val="000066"/>
                </a:solidFill>
                <a:latin typeface="+mn-ea"/>
                <a:ea typeface="+mn-ea"/>
              </a:rPr>
              <a:t> type Antenna&gt;</a:t>
            </a:r>
          </a:p>
          <a:p>
            <a:r>
              <a:rPr lang="en-US" altLang="ko-KR" sz="1300" dirty="0" smtClean="0">
                <a:solidFill>
                  <a:srgbClr val="000066"/>
                </a:solidFill>
                <a:latin typeface="+mn-ea"/>
                <a:ea typeface="+mn-ea"/>
              </a:rPr>
              <a:t>      designed by KWU</a:t>
            </a:r>
            <a:endParaRPr lang="ko-KR" altLang="en-US" sz="1300" dirty="0">
              <a:solidFill>
                <a:srgbClr val="000066"/>
              </a:solidFill>
              <a:latin typeface="+mn-ea"/>
              <a:ea typeface="+mn-ea"/>
            </a:endParaRPr>
          </a:p>
        </p:txBody>
      </p:sp>
    </p:spTree>
    <p:extLst>
      <p:ext uri="{BB962C8B-B14F-4D97-AF65-F5344CB8AC3E}">
        <p14:creationId xmlns:p14="http://schemas.microsoft.com/office/powerpoint/2010/main" val="41289104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0" y="140514"/>
            <a:ext cx="91440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lang="en-US" altLang="ko-KR" sz="3200" kern="0" dirty="0" smtClean="0">
                <a:solidFill>
                  <a:schemeClr val="accent2"/>
                </a:solidFill>
                <a:latin typeface="+mj-lt"/>
                <a:ea typeface="+mj-ea"/>
                <a:cs typeface="+mj-cs"/>
              </a:rPr>
              <a:t>LHFW Antenna (2)</a:t>
            </a:r>
            <a:endParaRPr kumimoji="1" lang="en-US" altLang="ko-KR" sz="3200" b="1" i="0" u="none" strike="noStrike" kern="0" cap="none" spc="0" normalizeH="0" baseline="0" noProof="0" dirty="0" smtClean="0">
              <a:ln>
                <a:noFill/>
              </a:ln>
              <a:solidFill>
                <a:schemeClr val="accent2"/>
              </a:solidFill>
              <a:effectLst/>
              <a:uLnTx/>
              <a:uFillTx/>
              <a:latin typeface="+mj-lt"/>
              <a:ea typeface="+mj-ea"/>
              <a:cs typeface="+mj-cs"/>
            </a:endParaRPr>
          </a:p>
        </p:txBody>
      </p:sp>
      <p:sp>
        <p:nvSpPr>
          <p:cNvPr id="29" name="슬라이드 번호 개체 틀 5"/>
          <p:cNvSpPr>
            <a:spLocks noGrp="1"/>
          </p:cNvSpPr>
          <p:nvPr>
            <p:ph type="sldNum" sz="quarter" idx="12"/>
          </p:nvPr>
        </p:nvSpPr>
        <p:spPr>
          <a:xfrm>
            <a:off x="4343400" y="6553200"/>
            <a:ext cx="2133600" cy="304800"/>
          </a:xfrm>
          <a:noFill/>
        </p:spPr>
        <p:txBody>
          <a:bodyPr/>
          <a:lstStyle/>
          <a:p>
            <a:fld id="{B76E050F-3898-4B88-8AA7-6E824992447B}" type="slidenum">
              <a:rPr lang="en-US" altLang="ko-KR" smtClean="0">
                <a:ea typeface="굴림" charset="-127"/>
              </a:rPr>
              <a:pPr/>
              <a:t>18</a:t>
            </a:fld>
            <a:endParaRPr lang="en-US" altLang="ko-KR" dirty="0" smtClean="0">
              <a:ea typeface="굴림" charset="-127"/>
            </a:endParaRPr>
          </a:p>
        </p:txBody>
      </p:sp>
      <p:pic>
        <p:nvPicPr>
          <p:cNvPr id="31" name="그림 30">
            <a:extLst>
              <a:ext uri="{FF2B5EF4-FFF2-40B4-BE49-F238E27FC236}">
                <a16:creationId xmlns="" xmlns:a16="http://schemas.microsoft.com/office/drawing/2014/main" id="{098242AA-3B96-4F58-B2E7-4CCD99A16E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4229" y="4046721"/>
            <a:ext cx="4871258" cy="2381055"/>
          </a:xfrm>
          <a:prstGeom prst="rect">
            <a:avLst/>
          </a:prstGeom>
        </p:spPr>
      </p:pic>
      <p:sp>
        <p:nvSpPr>
          <p:cNvPr id="38" name="내용 개체 틀 2"/>
          <p:cNvSpPr>
            <a:spLocks noGrp="1"/>
          </p:cNvSpPr>
          <p:nvPr>
            <p:ph idx="1"/>
          </p:nvPr>
        </p:nvSpPr>
        <p:spPr>
          <a:xfrm>
            <a:off x="295275" y="980729"/>
            <a:ext cx="2423211" cy="307777"/>
          </a:xfrm>
        </p:spPr>
        <p:txBody>
          <a:bodyPr/>
          <a:lstStyle/>
          <a:p>
            <a:r>
              <a:rPr lang="en-US" altLang="ko-KR" sz="1600" b="1" dirty="0"/>
              <a:t>Antenna Structure</a:t>
            </a:r>
            <a:endParaRPr lang="ko-KR" altLang="en-US" sz="1600" b="1" dirty="0"/>
          </a:p>
        </p:txBody>
      </p:sp>
      <p:sp>
        <p:nvSpPr>
          <p:cNvPr id="40" name="내용 개체 틀 2"/>
          <p:cNvSpPr txBox="1">
            <a:spLocks/>
          </p:cNvSpPr>
          <p:nvPr/>
        </p:nvSpPr>
        <p:spPr bwMode="auto">
          <a:xfrm>
            <a:off x="258200" y="3736287"/>
            <a:ext cx="6274405"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1" hangingPunct="0">
              <a:lnSpc>
                <a:spcPct val="100000"/>
              </a:lnSpc>
              <a:spcBef>
                <a:spcPct val="20000"/>
              </a:spcBef>
              <a:spcAft>
                <a:spcPct val="0"/>
              </a:spcAft>
              <a:buClrTx/>
              <a:buSzTx/>
              <a:buFont typeface="Wingdings" pitchFamily="2" charset="2"/>
              <a:buChar char="q"/>
              <a:tabLst/>
              <a:defRPr/>
            </a:pPr>
            <a:r>
              <a:rPr lang="en-US" altLang="ko-KR" sz="1600" kern="0" dirty="0">
                <a:solidFill>
                  <a:srgbClr val="000066"/>
                </a:solidFill>
                <a:latin typeface="+mn-lt"/>
                <a:ea typeface="+mn-ea"/>
              </a:rPr>
              <a:t>Simulation Domain for </a:t>
            </a:r>
            <a:r>
              <a:rPr lang="en-US" altLang="ko-KR" sz="1600" kern="0" dirty="0" smtClean="0">
                <a:solidFill>
                  <a:srgbClr val="000066"/>
                </a:solidFill>
                <a:latin typeface="+mn-lt"/>
                <a:ea typeface="+mn-ea"/>
              </a:rPr>
              <a:t>Design(HFSS / COMSOL)</a:t>
            </a:r>
            <a:endParaRPr kumimoji="1" lang="ko-KR" altLang="en-US" sz="1600" b="1" i="0" u="none" strike="noStrike" kern="0" cap="none" spc="0" normalizeH="0" baseline="0" noProof="0" dirty="0">
              <a:ln>
                <a:noFill/>
              </a:ln>
              <a:solidFill>
                <a:srgbClr val="000066"/>
              </a:solidFill>
              <a:effectLst/>
              <a:uLnTx/>
              <a:uFillTx/>
              <a:latin typeface="+mn-lt"/>
              <a:ea typeface="+mn-ea"/>
              <a:cs typeface="+mn-cs"/>
            </a:endParaRPr>
          </a:p>
        </p:txBody>
      </p:sp>
      <p:sp>
        <p:nvSpPr>
          <p:cNvPr id="41" name="TextBox 40"/>
          <p:cNvSpPr txBox="1"/>
          <p:nvPr/>
        </p:nvSpPr>
        <p:spPr>
          <a:xfrm>
            <a:off x="3714951" y="5914529"/>
            <a:ext cx="1620700" cy="276999"/>
          </a:xfrm>
          <a:prstGeom prst="rect">
            <a:avLst/>
          </a:prstGeom>
          <a:noFill/>
        </p:spPr>
        <p:txBody>
          <a:bodyPr wrap="none" rtlCol="0">
            <a:spAutoFit/>
          </a:bodyPr>
          <a:lstStyle/>
          <a:p>
            <a:r>
              <a:rPr lang="en-US" altLang="ko-KR" sz="1200" b="1" dirty="0">
                <a:solidFill>
                  <a:srgbClr val="000066"/>
                </a:solidFill>
                <a:latin typeface="+mj-ea"/>
                <a:ea typeface="+mj-ea"/>
                <a:cs typeface="Arial" panose="020B0604020202020204" pitchFamily="34" charset="0"/>
              </a:rPr>
              <a:t>Antenna in Vacuum</a:t>
            </a:r>
            <a:endParaRPr lang="ko-KR" altLang="en-US" sz="1200" b="1" dirty="0">
              <a:solidFill>
                <a:srgbClr val="000066"/>
              </a:solidFill>
              <a:latin typeface="+mj-ea"/>
              <a:ea typeface="+mj-ea"/>
              <a:cs typeface="Arial" panose="020B0604020202020204" pitchFamily="34" charset="0"/>
            </a:endParaRPr>
          </a:p>
        </p:txBody>
      </p:sp>
      <p:sp>
        <p:nvSpPr>
          <p:cNvPr id="42" name="TextBox 41"/>
          <p:cNvSpPr txBox="1"/>
          <p:nvPr/>
        </p:nvSpPr>
        <p:spPr>
          <a:xfrm>
            <a:off x="3653163" y="4977959"/>
            <a:ext cx="1613390" cy="276999"/>
          </a:xfrm>
          <a:prstGeom prst="rect">
            <a:avLst/>
          </a:prstGeom>
          <a:noFill/>
        </p:spPr>
        <p:txBody>
          <a:bodyPr wrap="none" rtlCol="0">
            <a:spAutoFit/>
          </a:bodyPr>
          <a:lstStyle/>
          <a:p>
            <a:r>
              <a:rPr lang="en-US" altLang="ko-KR" sz="1200" b="1" dirty="0">
                <a:solidFill>
                  <a:srgbClr val="000066"/>
                </a:solidFill>
                <a:latin typeface="+mj-ea"/>
                <a:ea typeface="+mj-ea"/>
                <a:cs typeface="Arial" panose="020B0604020202020204" pitchFamily="34" charset="0"/>
              </a:rPr>
              <a:t>Plasmas or Vacuum</a:t>
            </a:r>
            <a:endParaRPr lang="ko-KR" altLang="en-US" sz="1200" b="1" dirty="0">
              <a:solidFill>
                <a:srgbClr val="000066"/>
              </a:solidFill>
              <a:latin typeface="+mj-ea"/>
              <a:ea typeface="+mj-ea"/>
              <a:cs typeface="Arial" panose="020B0604020202020204" pitchFamily="34" charset="0"/>
            </a:endParaRPr>
          </a:p>
        </p:txBody>
      </p:sp>
      <p:sp>
        <p:nvSpPr>
          <p:cNvPr id="43" name="TextBox 42"/>
          <p:cNvSpPr txBox="1"/>
          <p:nvPr/>
        </p:nvSpPr>
        <p:spPr>
          <a:xfrm>
            <a:off x="3599615" y="4122946"/>
            <a:ext cx="1838645" cy="276999"/>
          </a:xfrm>
          <a:prstGeom prst="rect">
            <a:avLst/>
          </a:prstGeom>
          <a:noFill/>
        </p:spPr>
        <p:txBody>
          <a:bodyPr wrap="none" rtlCol="0">
            <a:spAutoFit/>
          </a:bodyPr>
          <a:lstStyle/>
          <a:p>
            <a:r>
              <a:rPr lang="en-US" altLang="ko-KR" sz="1200" b="1" dirty="0">
                <a:solidFill>
                  <a:srgbClr val="000066"/>
                </a:solidFill>
                <a:latin typeface="+mj-ea"/>
                <a:ea typeface="+mj-ea"/>
                <a:cs typeface="Arial" panose="020B0604020202020204" pitchFamily="34" charset="0"/>
              </a:rPr>
              <a:t>Perfect Matched Layer</a:t>
            </a:r>
            <a:endParaRPr lang="ko-KR" altLang="en-US" sz="1200" b="1" dirty="0">
              <a:solidFill>
                <a:srgbClr val="000066"/>
              </a:solidFill>
              <a:latin typeface="+mj-ea"/>
              <a:ea typeface="+mj-ea"/>
              <a:cs typeface="Arial" panose="020B0604020202020204" pitchFamily="34" charset="0"/>
            </a:endParaRPr>
          </a:p>
        </p:txBody>
      </p:sp>
      <p:sp>
        <p:nvSpPr>
          <p:cNvPr id="44" name="TextBox 43"/>
          <p:cNvSpPr txBox="1"/>
          <p:nvPr/>
        </p:nvSpPr>
        <p:spPr>
          <a:xfrm>
            <a:off x="1247712" y="4749921"/>
            <a:ext cx="1100173" cy="276999"/>
          </a:xfrm>
          <a:prstGeom prst="rect">
            <a:avLst/>
          </a:prstGeom>
          <a:noFill/>
        </p:spPr>
        <p:txBody>
          <a:bodyPr wrap="none" rtlCol="0">
            <a:spAutoFit/>
          </a:bodyPr>
          <a:lstStyle/>
          <a:p>
            <a:r>
              <a:rPr lang="en-US" altLang="ko-KR" sz="1200" b="1" dirty="0">
                <a:solidFill>
                  <a:srgbClr val="000066"/>
                </a:solidFill>
                <a:latin typeface="+mj-ea"/>
                <a:ea typeface="+mj-ea"/>
                <a:cs typeface="Arial" panose="020B0604020202020204" pitchFamily="34" charset="0"/>
              </a:rPr>
              <a:t>Periodic B.C.</a:t>
            </a:r>
            <a:endParaRPr lang="ko-KR" altLang="en-US" sz="1200" b="1" dirty="0">
              <a:solidFill>
                <a:srgbClr val="000066"/>
              </a:solidFill>
              <a:latin typeface="+mj-ea"/>
              <a:ea typeface="+mj-ea"/>
              <a:cs typeface="Arial" panose="020B0604020202020204" pitchFamily="34" charset="0"/>
            </a:endParaRPr>
          </a:p>
        </p:txBody>
      </p:sp>
      <p:sp>
        <p:nvSpPr>
          <p:cNvPr id="45" name="TextBox 44"/>
          <p:cNvSpPr txBox="1"/>
          <p:nvPr/>
        </p:nvSpPr>
        <p:spPr>
          <a:xfrm>
            <a:off x="6408714" y="4704613"/>
            <a:ext cx="1100173" cy="276999"/>
          </a:xfrm>
          <a:prstGeom prst="rect">
            <a:avLst/>
          </a:prstGeom>
          <a:noFill/>
        </p:spPr>
        <p:txBody>
          <a:bodyPr wrap="none" rtlCol="0">
            <a:spAutoFit/>
          </a:bodyPr>
          <a:lstStyle/>
          <a:p>
            <a:r>
              <a:rPr lang="en-US" altLang="ko-KR" sz="1200" b="1" dirty="0">
                <a:solidFill>
                  <a:srgbClr val="000066"/>
                </a:solidFill>
                <a:latin typeface="+mj-ea"/>
                <a:ea typeface="+mj-ea"/>
                <a:cs typeface="Arial" panose="020B0604020202020204" pitchFamily="34" charset="0"/>
              </a:rPr>
              <a:t>Periodic B.C.</a:t>
            </a:r>
            <a:endParaRPr lang="ko-KR" altLang="en-US" sz="1200" b="1" dirty="0">
              <a:solidFill>
                <a:srgbClr val="000066"/>
              </a:solidFill>
              <a:latin typeface="+mj-ea"/>
              <a:ea typeface="+mj-ea"/>
              <a:cs typeface="Arial" panose="020B0604020202020204" pitchFamily="34" charset="0"/>
            </a:endParaRPr>
          </a:p>
        </p:txBody>
      </p:sp>
      <p:pic>
        <p:nvPicPr>
          <p:cNvPr id="46" name="Picture 2">
            <a:extLst>
              <a:ext uri="{FF2B5EF4-FFF2-40B4-BE49-F238E27FC236}">
                <a16:creationId xmlns="" xmlns:a16="http://schemas.microsoft.com/office/drawing/2014/main" id="{0F8EFD19-7F98-4447-8410-E1B14FDFB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1251" y="1396384"/>
            <a:ext cx="5617214" cy="210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7" name="직선 화살표 연결선 46">
            <a:extLst>
              <a:ext uri="{FF2B5EF4-FFF2-40B4-BE49-F238E27FC236}">
                <a16:creationId xmlns="" xmlns:a16="http://schemas.microsoft.com/office/drawing/2014/main" id="{E7002204-26E8-4C07-A7B1-0A9AFD289CAC}"/>
              </a:ext>
            </a:extLst>
          </p:cNvPr>
          <p:cNvCxnSpPr/>
          <p:nvPr/>
        </p:nvCxnSpPr>
        <p:spPr>
          <a:xfrm flipH="1">
            <a:off x="4654729" y="1295660"/>
            <a:ext cx="317127" cy="364755"/>
          </a:xfrm>
          <a:prstGeom prst="straightConnector1">
            <a:avLst/>
          </a:prstGeom>
          <a:ln w="25400">
            <a:solidFill>
              <a:srgbClr val="333399"/>
            </a:solidFill>
            <a:tailEnd type="triangle"/>
          </a:ln>
        </p:spPr>
        <p:style>
          <a:lnRef idx="1">
            <a:schemeClr val="accent1"/>
          </a:lnRef>
          <a:fillRef idx="0">
            <a:schemeClr val="accent1"/>
          </a:fillRef>
          <a:effectRef idx="0">
            <a:schemeClr val="accent1"/>
          </a:effectRef>
          <a:fontRef idx="minor">
            <a:schemeClr val="tx1"/>
          </a:fontRef>
        </p:style>
      </p:cxnSp>
      <p:cxnSp>
        <p:nvCxnSpPr>
          <p:cNvPr id="48" name="직선 연결선 47">
            <a:extLst>
              <a:ext uri="{FF2B5EF4-FFF2-40B4-BE49-F238E27FC236}">
                <a16:creationId xmlns="" xmlns:a16="http://schemas.microsoft.com/office/drawing/2014/main" id="{DA2D42D4-FC93-4E08-AA44-6AE8791DDC48}"/>
              </a:ext>
            </a:extLst>
          </p:cNvPr>
          <p:cNvCxnSpPr>
            <a:cxnSpLocks/>
          </p:cNvCxnSpPr>
          <p:nvPr/>
        </p:nvCxnSpPr>
        <p:spPr>
          <a:xfrm>
            <a:off x="4971856" y="1295660"/>
            <a:ext cx="1221180" cy="0"/>
          </a:xfrm>
          <a:prstGeom prst="line">
            <a:avLst/>
          </a:prstGeom>
          <a:ln w="25400">
            <a:solidFill>
              <a:srgbClr val="333399"/>
            </a:solidFill>
          </a:ln>
        </p:spPr>
        <p:style>
          <a:lnRef idx="1">
            <a:schemeClr val="accent1"/>
          </a:lnRef>
          <a:fillRef idx="0">
            <a:schemeClr val="accent1"/>
          </a:fillRef>
          <a:effectRef idx="0">
            <a:schemeClr val="accent1"/>
          </a:effectRef>
          <a:fontRef idx="minor">
            <a:schemeClr val="tx1"/>
          </a:fontRef>
        </p:style>
      </p:cxnSp>
      <p:cxnSp>
        <p:nvCxnSpPr>
          <p:cNvPr id="49" name="직선 화살표 연결선 48">
            <a:extLst>
              <a:ext uri="{FF2B5EF4-FFF2-40B4-BE49-F238E27FC236}">
                <a16:creationId xmlns="" xmlns:a16="http://schemas.microsoft.com/office/drawing/2014/main" id="{86E61C2C-C65C-4DD5-8A2C-E20489514A98}"/>
              </a:ext>
            </a:extLst>
          </p:cNvPr>
          <p:cNvCxnSpPr/>
          <p:nvPr/>
        </p:nvCxnSpPr>
        <p:spPr>
          <a:xfrm flipH="1">
            <a:off x="2624367" y="1296026"/>
            <a:ext cx="317127" cy="364755"/>
          </a:xfrm>
          <a:prstGeom prst="straightConnector1">
            <a:avLst/>
          </a:prstGeom>
          <a:ln w="25400">
            <a:solidFill>
              <a:srgbClr val="333399"/>
            </a:solidFill>
            <a:tailEnd type="triangle"/>
          </a:ln>
        </p:spPr>
        <p:style>
          <a:lnRef idx="1">
            <a:schemeClr val="accent1"/>
          </a:lnRef>
          <a:fillRef idx="0">
            <a:schemeClr val="accent1"/>
          </a:fillRef>
          <a:effectRef idx="0">
            <a:schemeClr val="accent1"/>
          </a:effectRef>
          <a:fontRef idx="minor">
            <a:schemeClr val="tx1"/>
          </a:fontRef>
        </p:style>
      </p:cxnSp>
      <p:cxnSp>
        <p:nvCxnSpPr>
          <p:cNvPr id="50" name="직선 연결선 49">
            <a:extLst>
              <a:ext uri="{FF2B5EF4-FFF2-40B4-BE49-F238E27FC236}">
                <a16:creationId xmlns="" xmlns:a16="http://schemas.microsoft.com/office/drawing/2014/main" id="{AAB2010D-4C56-4F91-A457-7F6FA0DF68D8}"/>
              </a:ext>
            </a:extLst>
          </p:cNvPr>
          <p:cNvCxnSpPr>
            <a:cxnSpLocks/>
          </p:cNvCxnSpPr>
          <p:nvPr/>
        </p:nvCxnSpPr>
        <p:spPr>
          <a:xfrm>
            <a:off x="2939625" y="1296026"/>
            <a:ext cx="1186127" cy="0"/>
          </a:xfrm>
          <a:prstGeom prst="line">
            <a:avLst/>
          </a:prstGeom>
          <a:ln w="25400">
            <a:solidFill>
              <a:srgbClr val="333399"/>
            </a:solidFill>
          </a:ln>
        </p:spPr>
        <p:style>
          <a:lnRef idx="1">
            <a:schemeClr val="accent1"/>
          </a:lnRef>
          <a:fillRef idx="0">
            <a:schemeClr val="accent1"/>
          </a:fillRef>
          <a:effectRef idx="0">
            <a:schemeClr val="accent1"/>
          </a:effectRef>
          <a:fontRef idx="minor">
            <a:schemeClr val="tx1"/>
          </a:fontRef>
        </p:style>
      </p:cxnSp>
      <p:grpSp>
        <p:nvGrpSpPr>
          <p:cNvPr id="51" name="그룹 50">
            <a:extLst>
              <a:ext uri="{FF2B5EF4-FFF2-40B4-BE49-F238E27FC236}">
                <a16:creationId xmlns="" xmlns:a16="http://schemas.microsoft.com/office/drawing/2014/main" id="{B0A9FA6B-B8A2-4208-AF1B-7E6CF589ADA9}"/>
              </a:ext>
            </a:extLst>
          </p:cNvPr>
          <p:cNvGrpSpPr/>
          <p:nvPr/>
        </p:nvGrpSpPr>
        <p:grpSpPr>
          <a:xfrm flipH="1" flipV="1">
            <a:off x="3351091" y="3139220"/>
            <a:ext cx="1477400" cy="549823"/>
            <a:chOff x="6395739" y="4464369"/>
            <a:chExt cx="3091415" cy="1150491"/>
          </a:xfrm>
        </p:grpSpPr>
        <p:cxnSp>
          <p:nvCxnSpPr>
            <p:cNvPr id="52" name="직선 화살표 연결선 51">
              <a:extLst>
                <a:ext uri="{FF2B5EF4-FFF2-40B4-BE49-F238E27FC236}">
                  <a16:creationId xmlns="" xmlns:a16="http://schemas.microsoft.com/office/drawing/2014/main" id="{30E13F5C-F8AF-43C3-8D7A-6FB7BE0A7B08}"/>
                </a:ext>
              </a:extLst>
            </p:cNvPr>
            <p:cNvCxnSpPr/>
            <p:nvPr/>
          </p:nvCxnSpPr>
          <p:spPr>
            <a:xfrm flipH="1">
              <a:off x="6395739" y="4464369"/>
              <a:ext cx="1000263" cy="1150491"/>
            </a:xfrm>
            <a:prstGeom prst="straightConnector1">
              <a:avLst/>
            </a:prstGeom>
            <a:ln w="25400">
              <a:solidFill>
                <a:srgbClr val="333399"/>
              </a:solidFill>
              <a:tailEnd type="triangle"/>
            </a:ln>
          </p:spPr>
          <p:style>
            <a:lnRef idx="1">
              <a:schemeClr val="accent1"/>
            </a:lnRef>
            <a:fillRef idx="0">
              <a:schemeClr val="accent1"/>
            </a:fillRef>
            <a:effectRef idx="0">
              <a:schemeClr val="accent1"/>
            </a:effectRef>
            <a:fontRef idx="minor">
              <a:schemeClr val="tx1"/>
            </a:fontRef>
          </p:style>
        </p:cxnSp>
        <p:cxnSp>
          <p:nvCxnSpPr>
            <p:cNvPr id="53" name="직선 연결선 52">
              <a:extLst>
                <a:ext uri="{FF2B5EF4-FFF2-40B4-BE49-F238E27FC236}">
                  <a16:creationId xmlns="" xmlns:a16="http://schemas.microsoft.com/office/drawing/2014/main" id="{0D6FF958-22D1-474A-81E3-931FBE9CB621}"/>
                </a:ext>
              </a:extLst>
            </p:cNvPr>
            <p:cNvCxnSpPr>
              <a:cxnSpLocks/>
            </p:cNvCxnSpPr>
            <p:nvPr/>
          </p:nvCxnSpPr>
          <p:spPr>
            <a:xfrm flipV="1">
              <a:off x="7392356" y="4464369"/>
              <a:ext cx="2094798" cy="0"/>
            </a:xfrm>
            <a:prstGeom prst="line">
              <a:avLst/>
            </a:prstGeom>
            <a:ln w="25400">
              <a:solidFill>
                <a:srgbClr val="333399"/>
              </a:solidFill>
            </a:ln>
          </p:spPr>
          <p:style>
            <a:lnRef idx="1">
              <a:schemeClr val="accent1"/>
            </a:lnRef>
            <a:fillRef idx="0">
              <a:schemeClr val="accent1"/>
            </a:fillRef>
            <a:effectRef idx="0">
              <a:schemeClr val="accent1"/>
            </a:effectRef>
            <a:fontRef idx="minor">
              <a:schemeClr val="tx1"/>
            </a:fontRef>
          </p:style>
        </p:cxnSp>
      </p:grpSp>
      <p:grpSp>
        <p:nvGrpSpPr>
          <p:cNvPr id="54" name="그룹 53">
            <a:extLst>
              <a:ext uri="{FF2B5EF4-FFF2-40B4-BE49-F238E27FC236}">
                <a16:creationId xmlns="" xmlns:a16="http://schemas.microsoft.com/office/drawing/2014/main" id="{6B7CA2C9-D419-4F39-9868-87C6772588A7}"/>
              </a:ext>
            </a:extLst>
          </p:cNvPr>
          <p:cNvGrpSpPr/>
          <p:nvPr/>
        </p:nvGrpSpPr>
        <p:grpSpPr>
          <a:xfrm flipH="1" flipV="1">
            <a:off x="5174974" y="3139220"/>
            <a:ext cx="1524937" cy="541691"/>
            <a:chOff x="6630911" y="4210893"/>
            <a:chExt cx="3190884" cy="1133474"/>
          </a:xfrm>
        </p:grpSpPr>
        <p:cxnSp>
          <p:nvCxnSpPr>
            <p:cNvPr id="55" name="직선 화살표 연결선 54">
              <a:extLst>
                <a:ext uri="{FF2B5EF4-FFF2-40B4-BE49-F238E27FC236}">
                  <a16:creationId xmlns="" xmlns:a16="http://schemas.microsoft.com/office/drawing/2014/main" id="{02C325F9-9AB2-495E-A170-1E6C38468715}"/>
                </a:ext>
              </a:extLst>
            </p:cNvPr>
            <p:cNvCxnSpPr/>
            <p:nvPr/>
          </p:nvCxnSpPr>
          <p:spPr>
            <a:xfrm flipH="1">
              <a:off x="6630911" y="4210893"/>
              <a:ext cx="985469" cy="1133474"/>
            </a:xfrm>
            <a:prstGeom prst="straightConnector1">
              <a:avLst/>
            </a:prstGeom>
            <a:ln w="25400">
              <a:solidFill>
                <a:srgbClr val="333399"/>
              </a:solidFill>
              <a:tailEnd type="triangle"/>
            </a:ln>
          </p:spPr>
          <p:style>
            <a:lnRef idx="1">
              <a:schemeClr val="accent1"/>
            </a:lnRef>
            <a:fillRef idx="0">
              <a:schemeClr val="accent1"/>
            </a:fillRef>
            <a:effectRef idx="0">
              <a:schemeClr val="accent1"/>
            </a:effectRef>
            <a:fontRef idx="minor">
              <a:schemeClr val="tx1"/>
            </a:fontRef>
          </p:style>
        </p:cxnSp>
        <p:cxnSp>
          <p:nvCxnSpPr>
            <p:cNvPr id="56" name="직선 연결선 55">
              <a:extLst>
                <a:ext uri="{FF2B5EF4-FFF2-40B4-BE49-F238E27FC236}">
                  <a16:creationId xmlns="" xmlns:a16="http://schemas.microsoft.com/office/drawing/2014/main" id="{999464BA-707C-44FF-8F4E-12A45846CCB2}"/>
                </a:ext>
              </a:extLst>
            </p:cNvPr>
            <p:cNvCxnSpPr>
              <a:cxnSpLocks/>
            </p:cNvCxnSpPr>
            <p:nvPr/>
          </p:nvCxnSpPr>
          <p:spPr>
            <a:xfrm flipV="1">
              <a:off x="7611061" y="4210893"/>
              <a:ext cx="2210734" cy="0"/>
            </a:xfrm>
            <a:prstGeom prst="line">
              <a:avLst/>
            </a:prstGeom>
            <a:ln w="25400">
              <a:solidFill>
                <a:srgbClr val="333399"/>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 xmlns:a16="http://schemas.microsoft.com/office/drawing/2014/main" id="{9DF49A5F-4514-4949-9B6F-B096489E3A4F}"/>
              </a:ext>
            </a:extLst>
          </p:cNvPr>
          <p:cNvSpPr txBox="1"/>
          <p:nvPr/>
        </p:nvSpPr>
        <p:spPr>
          <a:xfrm>
            <a:off x="5174975" y="3450563"/>
            <a:ext cx="1202573" cy="276999"/>
          </a:xfrm>
          <a:prstGeom prst="rect">
            <a:avLst/>
          </a:prstGeom>
          <a:noFill/>
        </p:spPr>
        <p:txBody>
          <a:bodyPr wrap="none" rtlCol="0">
            <a:spAutoFit/>
          </a:bodyPr>
          <a:lstStyle/>
          <a:p>
            <a:r>
              <a:rPr lang="en-US" altLang="ko-KR" sz="1200" b="1" dirty="0">
                <a:solidFill>
                  <a:srgbClr val="333399"/>
                </a:solidFill>
                <a:latin typeface="+mj-lt"/>
                <a:cs typeface="Arial" pitchFamily="34" charset="0"/>
              </a:rPr>
              <a:t>Exciting strap</a:t>
            </a:r>
            <a:endParaRPr lang="ko-KR" altLang="en-US" sz="1200" b="1" dirty="0">
              <a:solidFill>
                <a:srgbClr val="333399"/>
              </a:solidFill>
              <a:latin typeface="+mj-lt"/>
              <a:cs typeface="Arial" pitchFamily="34" charset="0"/>
            </a:endParaRPr>
          </a:p>
        </p:txBody>
      </p:sp>
      <p:sp>
        <p:nvSpPr>
          <p:cNvPr id="58" name="TextBox 57">
            <a:extLst>
              <a:ext uri="{FF2B5EF4-FFF2-40B4-BE49-F238E27FC236}">
                <a16:creationId xmlns="" xmlns:a16="http://schemas.microsoft.com/office/drawing/2014/main" id="{C7C3979D-A921-4302-B21A-F58A572DCC3B}"/>
              </a:ext>
            </a:extLst>
          </p:cNvPr>
          <p:cNvSpPr txBox="1"/>
          <p:nvPr/>
        </p:nvSpPr>
        <p:spPr>
          <a:xfrm>
            <a:off x="3351090" y="3456631"/>
            <a:ext cx="1144865" cy="276999"/>
          </a:xfrm>
          <a:prstGeom prst="rect">
            <a:avLst/>
          </a:prstGeom>
          <a:noFill/>
        </p:spPr>
        <p:txBody>
          <a:bodyPr wrap="none" rtlCol="0">
            <a:spAutoFit/>
          </a:bodyPr>
          <a:lstStyle/>
          <a:p>
            <a:r>
              <a:rPr lang="en-US" altLang="ko-KR" sz="1200" b="1" dirty="0">
                <a:solidFill>
                  <a:srgbClr val="333399"/>
                </a:solidFill>
                <a:latin typeface="+mj-lt"/>
                <a:cs typeface="Arial" pitchFamily="34" charset="0"/>
              </a:rPr>
              <a:t>Field isolator</a:t>
            </a:r>
            <a:endParaRPr lang="ko-KR" altLang="en-US" sz="1200" b="1" dirty="0">
              <a:solidFill>
                <a:srgbClr val="333399"/>
              </a:solidFill>
              <a:latin typeface="+mj-lt"/>
              <a:cs typeface="Arial" pitchFamily="34" charset="0"/>
            </a:endParaRPr>
          </a:p>
        </p:txBody>
      </p:sp>
      <p:sp>
        <p:nvSpPr>
          <p:cNvPr id="59" name="TextBox 58">
            <a:extLst>
              <a:ext uri="{FF2B5EF4-FFF2-40B4-BE49-F238E27FC236}">
                <a16:creationId xmlns="" xmlns:a16="http://schemas.microsoft.com/office/drawing/2014/main" id="{F0D3FB0F-A310-48E8-8297-EC04CB3767B2}"/>
              </a:ext>
            </a:extLst>
          </p:cNvPr>
          <p:cNvSpPr txBox="1"/>
          <p:nvPr/>
        </p:nvSpPr>
        <p:spPr>
          <a:xfrm>
            <a:off x="4971856" y="1065157"/>
            <a:ext cx="1305165" cy="276999"/>
          </a:xfrm>
          <a:prstGeom prst="rect">
            <a:avLst/>
          </a:prstGeom>
          <a:noFill/>
        </p:spPr>
        <p:txBody>
          <a:bodyPr wrap="none" rtlCol="0">
            <a:spAutoFit/>
          </a:bodyPr>
          <a:lstStyle/>
          <a:p>
            <a:r>
              <a:rPr lang="en-US" altLang="ko-KR" sz="1200" b="1" dirty="0">
                <a:solidFill>
                  <a:srgbClr val="333399"/>
                </a:solidFill>
                <a:latin typeface="+mj-lt"/>
                <a:cs typeface="Arial" pitchFamily="34" charset="0"/>
              </a:rPr>
              <a:t>Radiating strap</a:t>
            </a:r>
            <a:endParaRPr lang="ko-KR" altLang="en-US" sz="1200" b="1" dirty="0">
              <a:solidFill>
                <a:srgbClr val="333399"/>
              </a:solidFill>
              <a:latin typeface="+mj-lt"/>
              <a:cs typeface="Arial" pitchFamily="34" charset="0"/>
            </a:endParaRPr>
          </a:p>
        </p:txBody>
      </p:sp>
      <p:sp>
        <p:nvSpPr>
          <p:cNvPr id="60" name="TextBox 59">
            <a:extLst>
              <a:ext uri="{FF2B5EF4-FFF2-40B4-BE49-F238E27FC236}">
                <a16:creationId xmlns="" xmlns:a16="http://schemas.microsoft.com/office/drawing/2014/main" id="{A354E294-62DB-4503-9BEC-823724B2EF44}"/>
              </a:ext>
            </a:extLst>
          </p:cNvPr>
          <p:cNvSpPr txBox="1"/>
          <p:nvPr/>
        </p:nvSpPr>
        <p:spPr>
          <a:xfrm>
            <a:off x="2951764" y="1061876"/>
            <a:ext cx="1261884" cy="276999"/>
          </a:xfrm>
          <a:prstGeom prst="rect">
            <a:avLst/>
          </a:prstGeom>
          <a:noFill/>
        </p:spPr>
        <p:txBody>
          <a:bodyPr wrap="none" rtlCol="0">
            <a:spAutoFit/>
          </a:bodyPr>
          <a:lstStyle/>
          <a:p>
            <a:r>
              <a:rPr lang="en-US" altLang="ko-KR" sz="1200" b="1" dirty="0">
                <a:solidFill>
                  <a:srgbClr val="333399"/>
                </a:solidFill>
                <a:latin typeface="+mj-lt"/>
                <a:cs typeface="Arial" pitchFamily="34" charset="0"/>
              </a:rPr>
              <a:t>Faraday shield</a:t>
            </a:r>
            <a:endParaRPr lang="ko-KR" altLang="en-US" sz="1200" b="1" dirty="0">
              <a:solidFill>
                <a:srgbClr val="333399"/>
              </a:solidFill>
              <a:latin typeface="+mj-lt"/>
              <a:cs typeface="Arial" pitchFamily="34" charset="0"/>
            </a:endParaRPr>
          </a:p>
        </p:txBody>
      </p:sp>
      <p:cxnSp>
        <p:nvCxnSpPr>
          <p:cNvPr id="28" name="직선 화살표 연결선 27"/>
          <p:cNvCxnSpPr/>
          <p:nvPr/>
        </p:nvCxnSpPr>
        <p:spPr bwMode="auto">
          <a:xfrm flipH="1" flipV="1">
            <a:off x="6845181" y="3161944"/>
            <a:ext cx="572569" cy="2478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0" name="TextBox 29"/>
          <p:cNvSpPr txBox="1"/>
          <p:nvPr/>
        </p:nvSpPr>
        <p:spPr>
          <a:xfrm>
            <a:off x="7398601" y="3327316"/>
            <a:ext cx="1418593" cy="276999"/>
          </a:xfrm>
          <a:prstGeom prst="rect">
            <a:avLst/>
          </a:prstGeom>
          <a:noFill/>
        </p:spPr>
        <p:txBody>
          <a:bodyPr wrap="none" rtlCol="0">
            <a:spAutoFit/>
          </a:bodyPr>
          <a:lstStyle/>
          <a:p>
            <a:r>
              <a:rPr lang="en-US" altLang="ko-KR" sz="1200" b="1" dirty="0" smtClean="0">
                <a:solidFill>
                  <a:srgbClr val="000066"/>
                </a:solidFill>
                <a:latin typeface="+mj-ea"/>
                <a:ea typeface="+mj-ea"/>
                <a:cs typeface="Arial" panose="020B0604020202020204" pitchFamily="34" charset="0"/>
              </a:rPr>
              <a:t>Port  1 : Feeding</a:t>
            </a:r>
            <a:endParaRPr lang="ko-KR" altLang="en-US" sz="1200" b="1" dirty="0">
              <a:solidFill>
                <a:srgbClr val="000066"/>
              </a:solidFill>
              <a:latin typeface="+mj-ea"/>
              <a:ea typeface="+mj-ea"/>
              <a:cs typeface="Arial" panose="020B0604020202020204" pitchFamily="34" charset="0"/>
            </a:endParaRPr>
          </a:p>
        </p:txBody>
      </p:sp>
      <p:sp>
        <p:nvSpPr>
          <p:cNvPr id="32" name="TextBox 31"/>
          <p:cNvSpPr txBox="1"/>
          <p:nvPr/>
        </p:nvSpPr>
        <p:spPr>
          <a:xfrm>
            <a:off x="133251" y="3129339"/>
            <a:ext cx="1397755" cy="461665"/>
          </a:xfrm>
          <a:prstGeom prst="rect">
            <a:avLst/>
          </a:prstGeom>
          <a:noFill/>
        </p:spPr>
        <p:txBody>
          <a:bodyPr wrap="none" rtlCol="0">
            <a:spAutoFit/>
          </a:bodyPr>
          <a:lstStyle/>
          <a:p>
            <a:r>
              <a:rPr lang="en-US" altLang="ko-KR" sz="1200" b="1" dirty="0" smtClean="0">
                <a:solidFill>
                  <a:srgbClr val="000066"/>
                </a:solidFill>
                <a:latin typeface="+mj-ea"/>
                <a:ea typeface="+mj-ea"/>
                <a:cs typeface="Arial" panose="020B0604020202020204" pitchFamily="34" charset="0"/>
              </a:rPr>
              <a:t>Port  2 : dummy</a:t>
            </a:r>
          </a:p>
          <a:p>
            <a:r>
              <a:rPr lang="en-US" altLang="ko-KR" sz="1200" dirty="0" smtClean="0">
                <a:solidFill>
                  <a:srgbClr val="000066"/>
                </a:solidFill>
                <a:latin typeface="+mj-ea"/>
                <a:ea typeface="+mj-ea"/>
                <a:cs typeface="Arial" panose="020B0604020202020204" pitchFamily="34" charset="0"/>
              </a:rPr>
              <a:t>(back side)</a:t>
            </a:r>
            <a:endParaRPr lang="ko-KR" altLang="en-US" sz="1200" b="1" dirty="0">
              <a:solidFill>
                <a:srgbClr val="000066"/>
              </a:solidFill>
              <a:latin typeface="+mj-ea"/>
              <a:ea typeface="+mj-ea"/>
              <a:cs typeface="Arial" panose="020B0604020202020204" pitchFamily="34" charset="0"/>
            </a:endParaRPr>
          </a:p>
        </p:txBody>
      </p:sp>
      <p:cxnSp>
        <p:nvCxnSpPr>
          <p:cNvPr id="33" name="직선 화살표 연결선 32"/>
          <p:cNvCxnSpPr>
            <a:stCxn id="32" idx="3"/>
          </p:cNvCxnSpPr>
          <p:nvPr/>
        </p:nvCxnSpPr>
        <p:spPr bwMode="auto">
          <a:xfrm flipV="1">
            <a:off x="1531006" y="3025213"/>
            <a:ext cx="622534" cy="33495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767092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내용 개체 틀 2"/>
          <p:cNvSpPr txBox="1">
            <a:spLocks/>
          </p:cNvSpPr>
          <p:nvPr/>
        </p:nvSpPr>
        <p:spPr bwMode="auto">
          <a:xfrm>
            <a:off x="192726" y="1032004"/>
            <a:ext cx="8524875"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72000" indent="0" algn="l" rtl="0" eaLnBrk="0" fontAlgn="base" latinLnBrk="0" hangingPunct="0">
              <a:spcBef>
                <a:spcPct val="0"/>
              </a:spcBef>
              <a:spcAft>
                <a:spcPct val="40000"/>
              </a:spcAft>
              <a:buFont typeface="Wingdings" pitchFamily="2" charset="2"/>
              <a:buChar char="§"/>
              <a:defRPr sz="2000">
                <a:solidFill>
                  <a:schemeClr val="tx1"/>
                </a:solidFill>
                <a:latin typeface="+mn-lt"/>
                <a:ea typeface="+mn-ea"/>
                <a:cs typeface="+mn-cs"/>
              </a:defRPr>
            </a:lvl1pPr>
            <a:lvl2pPr marL="444500" indent="-261938" algn="l" rtl="0" eaLnBrk="0" fontAlgn="base" latinLnBrk="1" hangingPunct="0">
              <a:spcBef>
                <a:spcPct val="0"/>
              </a:spcBef>
              <a:spcAft>
                <a:spcPct val="40000"/>
              </a:spcAft>
              <a:buChar char="–"/>
              <a:defRPr sz="2800">
                <a:solidFill>
                  <a:schemeClr val="tx1"/>
                </a:solidFill>
                <a:latin typeface="+mn-lt"/>
                <a:cs typeface="+mn-cs"/>
              </a:defRPr>
            </a:lvl2pPr>
            <a:lvl3pPr marL="720725" indent="-274638" algn="l" rtl="0" eaLnBrk="0" fontAlgn="base" latinLnBrk="1" hangingPunct="0">
              <a:spcBef>
                <a:spcPct val="0"/>
              </a:spcBef>
              <a:spcAft>
                <a:spcPct val="40000"/>
              </a:spcAft>
              <a:buChar char="•"/>
              <a:defRPr sz="2400">
                <a:solidFill>
                  <a:schemeClr val="tx1"/>
                </a:solidFill>
                <a:latin typeface="+mn-lt"/>
                <a:cs typeface="+mn-cs"/>
              </a:defRPr>
            </a:lvl3pPr>
            <a:lvl4pPr marL="987425" indent="-265113" algn="l" rtl="0" eaLnBrk="0" fontAlgn="base" latinLnBrk="1" hangingPunct="0">
              <a:spcBef>
                <a:spcPct val="0"/>
              </a:spcBef>
              <a:spcAft>
                <a:spcPct val="40000"/>
              </a:spcAft>
              <a:buChar char="–"/>
              <a:defRPr sz="2000">
                <a:solidFill>
                  <a:schemeClr val="tx1"/>
                </a:solidFill>
                <a:latin typeface="+mn-lt"/>
                <a:cs typeface="+mn-cs"/>
              </a:defRPr>
            </a:lvl4pPr>
            <a:lvl5pPr marL="1254125" indent="-265113" algn="l" rtl="0" eaLnBrk="0" fontAlgn="base" latinLnBrk="1" hangingPunct="0">
              <a:spcBef>
                <a:spcPct val="0"/>
              </a:spcBef>
              <a:spcAft>
                <a:spcPct val="40000"/>
              </a:spcAft>
              <a:buChar char="»"/>
              <a:defRPr sz="2000">
                <a:solidFill>
                  <a:schemeClr val="tx1"/>
                </a:solidFill>
                <a:latin typeface="+mn-lt"/>
                <a:cs typeface="+mn-cs"/>
              </a:defRPr>
            </a:lvl5pPr>
            <a:lvl6pPr marL="1711325" indent="-265113" algn="l" rtl="0" eaLnBrk="1" fontAlgn="base" latinLnBrk="1" hangingPunct="1">
              <a:spcBef>
                <a:spcPct val="0"/>
              </a:spcBef>
              <a:spcAft>
                <a:spcPct val="40000"/>
              </a:spcAft>
              <a:buChar char="»"/>
              <a:defRPr>
                <a:solidFill>
                  <a:schemeClr val="tx1"/>
                </a:solidFill>
                <a:latin typeface="+mn-lt"/>
                <a:cs typeface="+mn-cs"/>
              </a:defRPr>
            </a:lvl6pPr>
            <a:lvl7pPr marL="2168525" indent="-265113" algn="l" rtl="0" eaLnBrk="1" fontAlgn="base" latinLnBrk="1" hangingPunct="1">
              <a:spcBef>
                <a:spcPct val="0"/>
              </a:spcBef>
              <a:spcAft>
                <a:spcPct val="40000"/>
              </a:spcAft>
              <a:buChar char="»"/>
              <a:defRPr>
                <a:solidFill>
                  <a:schemeClr val="tx1"/>
                </a:solidFill>
                <a:latin typeface="+mn-lt"/>
                <a:cs typeface="+mn-cs"/>
              </a:defRPr>
            </a:lvl7pPr>
            <a:lvl8pPr marL="2625725" indent="-265113" algn="l" rtl="0" eaLnBrk="1" fontAlgn="base" latinLnBrk="1" hangingPunct="1">
              <a:spcBef>
                <a:spcPct val="0"/>
              </a:spcBef>
              <a:spcAft>
                <a:spcPct val="40000"/>
              </a:spcAft>
              <a:buChar char="»"/>
              <a:defRPr>
                <a:solidFill>
                  <a:schemeClr val="tx1"/>
                </a:solidFill>
                <a:latin typeface="+mn-lt"/>
                <a:cs typeface="+mn-cs"/>
              </a:defRPr>
            </a:lvl8pPr>
            <a:lvl9pPr marL="3082925" indent="-265113" algn="l" rtl="0" eaLnBrk="1" fontAlgn="base" latinLnBrk="1" hangingPunct="1">
              <a:spcBef>
                <a:spcPct val="0"/>
              </a:spcBef>
              <a:spcAft>
                <a:spcPct val="40000"/>
              </a:spcAft>
              <a:buChar char="»"/>
              <a:defRPr>
                <a:solidFill>
                  <a:schemeClr val="tx1"/>
                </a:solidFill>
                <a:latin typeface="+mn-lt"/>
                <a:cs typeface="+mn-cs"/>
              </a:defRPr>
            </a:lvl9pPr>
          </a:lstStyle>
          <a:p>
            <a:r>
              <a:rPr lang="en-US" altLang="ko-KR" b="1" dirty="0" smtClean="0">
                <a:solidFill>
                  <a:srgbClr val="000066"/>
                </a:solidFill>
                <a:latin typeface="맑은 고딕" pitchFamily="50" charset="-127"/>
                <a:ea typeface="맑은 고딕" pitchFamily="50" charset="-127"/>
              </a:rPr>
              <a:t> Field distribution &amp; S-parameters (Vacuum load- HFSS)</a:t>
            </a:r>
            <a:endParaRPr lang="ko-KR" altLang="en-US" b="1" dirty="0">
              <a:solidFill>
                <a:srgbClr val="000066"/>
              </a:solidFill>
              <a:latin typeface="맑은 고딕" pitchFamily="50" charset="-127"/>
              <a:ea typeface="맑은 고딕" pitchFamily="50" charset="-127"/>
            </a:endParaRPr>
          </a:p>
        </p:txBody>
      </p:sp>
      <p:sp>
        <p:nvSpPr>
          <p:cNvPr id="13" name="Rectangle 2"/>
          <p:cNvSpPr txBox="1">
            <a:spLocks noChangeArrowheads="1"/>
          </p:cNvSpPr>
          <p:nvPr/>
        </p:nvSpPr>
        <p:spPr bwMode="auto">
          <a:xfrm>
            <a:off x="0" y="140514"/>
            <a:ext cx="91440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lang="en-US" altLang="ko-KR" sz="3200" kern="0" dirty="0" smtClean="0">
                <a:solidFill>
                  <a:schemeClr val="accent2"/>
                </a:solidFill>
                <a:latin typeface="+mj-lt"/>
                <a:ea typeface="+mj-ea"/>
                <a:cs typeface="+mj-cs"/>
              </a:rPr>
              <a:t>LHFW Antenna (3)</a:t>
            </a:r>
            <a:endParaRPr kumimoji="1" lang="en-US" altLang="ko-KR" sz="3200" b="1" i="0" u="none" strike="noStrike" kern="0" cap="none" spc="0" normalizeH="0" baseline="0" noProof="0" dirty="0" smtClean="0">
              <a:ln>
                <a:noFill/>
              </a:ln>
              <a:solidFill>
                <a:schemeClr val="accent2"/>
              </a:solidFill>
              <a:effectLst/>
              <a:uLnTx/>
              <a:uFillTx/>
              <a:latin typeface="+mj-lt"/>
              <a:ea typeface="+mj-ea"/>
              <a:cs typeface="+mj-cs"/>
            </a:endParaRPr>
          </a:p>
        </p:txBody>
      </p:sp>
      <p:sp>
        <p:nvSpPr>
          <p:cNvPr id="12" name="슬라이드 번호 개체 틀 5"/>
          <p:cNvSpPr>
            <a:spLocks noGrp="1"/>
          </p:cNvSpPr>
          <p:nvPr>
            <p:ph type="sldNum" sz="quarter" idx="12"/>
          </p:nvPr>
        </p:nvSpPr>
        <p:spPr>
          <a:xfrm>
            <a:off x="4343400" y="6553200"/>
            <a:ext cx="2133600" cy="304800"/>
          </a:xfrm>
          <a:noFill/>
        </p:spPr>
        <p:txBody>
          <a:bodyPr/>
          <a:lstStyle/>
          <a:p>
            <a:fld id="{B76E050F-3898-4B88-8AA7-6E824992447B}" type="slidenum">
              <a:rPr lang="en-US" altLang="ko-KR" smtClean="0">
                <a:ea typeface="굴림" charset="-127"/>
              </a:rPr>
              <a:pPr/>
              <a:t>19</a:t>
            </a:fld>
            <a:endParaRPr lang="en-US" altLang="ko-KR" dirty="0" smtClean="0">
              <a:ea typeface="굴림" charset="-127"/>
            </a:endParaRPr>
          </a:p>
        </p:txBody>
      </p:sp>
      <p:pic>
        <p:nvPicPr>
          <p:cNvPr id="15" name="table"/>
          <p:cNvPicPr>
            <a:picLocks noChangeAspect="1"/>
          </p:cNvPicPr>
          <p:nvPr/>
        </p:nvPicPr>
        <p:blipFill>
          <a:blip r:embed="rId2" cstate="print"/>
          <a:stretch>
            <a:fillRect/>
          </a:stretch>
        </p:blipFill>
        <p:spPr>
          <a:xfrm>
            <a:off x="81822" y="1552526"/>
            <a:ext cx="8946172" cy="4690800"/>
          </a:xfrm>
          <a:prstGeom prst="rect">
            <a:avLst/>
          </a:prstGeom>
        </p:spPr>
      </p:pic>
      <p:pic>
        <p:nvPicPr>
          <p:cNvPr id="18" name="그림 17">
            <a:extLst>
              <a:ext uri="{FF2B5EF4-FFF2-40B4-BE49-F238E27FC236}">
                <a16:creationId xmlns="" xmlns:a16="http://schemas.microsoft.com/office/drawing/2014/main" id="{7FA56A22-6E1D-4258-9289-6C1C4A9690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959" y="1850056"/>
            <a:ext cx="2697787" cy="1474257"/>
          </a:xfrm>
          <a:prstGeom prst="rect">
            <a:avLst/>
          </a:prstGeom>
        </p:spPr>
      </p:pic>
      <p:pic>
        <p:nvPicPr>
          <p:cNvPr id="19" name="그림 18">
            <a:extLst>
              <a:ext uri="{FF2B5EF4-FFF2-40B4-BE49-F238E27FC236}">
                <a16:creationId xmlns="" xmlns:a16="http://schemas.microsoft.com/office/drawing/2014/main" id="{2A91F103-8641-47C6-892A-98D03395A0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381" y="1798782"/>
            <a:ext cx="2839791" cy="1480084"/>
          </a:xfrm>
          <a:prstGeom prst="rect">
            <a:avLst/>
          </a:prstGeom>
        </p:spPr>
      </p:pic>
      <p:pic>
        <p:nvPicPr>
          <p:cNvPr id="23" name="그림 22">
            <a:extLst>
              <a:ext uri="{FF2B5EF4-FFF2-40B4-BE49-F238E27FC236}">
                <a16:creationId xmlns="" xmlns:a16="http://schemas.microsoft.com/office/drawing/2014/main" id="{9DE93CAA-2CCB-46CE-915A-863C8CBEB9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4203" y="4084782"/>
            <a:ext cx="2776758" cy="1472934"/>
          </a:xfrm>
          <a:prstGeom prst="rect">
            <a:avLst/>
          </a:prstGeom>
        </p:spPr>
      </p:pic>
      <p:pic>
        <p:nvPicPr>
          <p:cNvPr id="24" name="그림 23">
            <a:extLst>
              <a:ext uri="{FF2B5EF4-FFF2-40B4-BE49-F238E27FC236}">
                <a16:creationId xmlns="" xmlns:a16="http://schemas.microsoft.com/office/drawing/2014/main" id="{78400247-192E-49EB-9BDA-36C1516E47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7163" y="4074575"/>
            <a:ext cx="2774646" cy="1477723"/>
          </a:xfrm>
          <a:prstGeom prst="rect">
            <a:avLst/>
          </a:prstGeom>
        </p:spPr>
      </p:pic>
      <p:sp>
        <p:nvSpPr>
          <p:cNvPr id="25" name="TextBox 24">
            <a:extLst>
              <a:ext uri="{FF2B5EF4-FFF2-40B4-BE49-F238E27FC236}">
                <a16:creationId xmlns="" xmlns:a16="http://schemas.microsoft.com/office/drawing/2014/main" id="{C6271723-F252-4598-80E0-71D8BAD48EDF}"/>
              </a:ext>
            </a:extLst>
          </p:cNvPr>
          <p:cNvSpPr txBox="1"/>
          <p:nvPr/>
        </p:nvSpPr>
        <p:spPr>
          <a:xfrm>
            <a:off x="1504137" y="2353117"/>
            <a:ext cx="184731" cy="369332"/>
          </a:xfrm>
          <a:prstGeom prst="rect">
            <a:avLst/>
          </a:prstGeom>
          <a:noFill/>
        </p:spPr>
        <p:txBody>
          <a:bodyPr wrap="none" rtlCol="0">
            <a:spAutoFit/>
          </a:bodyPr>
          <a:lstStyle/>
          <a:p>
            <a:endParaRPr lang="ko-KR" altLang="en-US"/>
          </a:p>
        </p:txBody>
      </p:sp>
      <p:sp>
        <p:nvSpPr>
          <p:cNvPr id="21" name="TextBox 20"/>
          <p:cNvSpPr txBox="1"/>
          <p:nvPr/>
        </p:nvSpPr>
        <p:spPr>
          <a:xfrm>
            <a:off x="230734" y="3503146"/>
            <a:ext cx="2691924" cy="338554"/>
          </a:xfrm>
          <a:prstGeom prst="rect">
            <a:avLst/>
          </a:prstGeom>
          <a:solidFill>
            <a:schemeClr val="bg1"/>
          </a:solidFill>
        </p:spPr>
        <p:txBody>
          <a:bodyPr wrap="square" rtlCol="0">
            <a:spAutoFit/>
          </a:bodyPr>
          <a:lstStyle/>
          <a:p>
            <a:pPr algn="ctr"/>
            <a:r>
              <a:rPr lang="en-US" altLang="ko-KR" sz="1600" dirty="0" smtClean="0">
                <a:latin typeface="+mn-ea"/>
                <a:ea typeface="+mn-ea"/>
              </a:rPr>
              <a:t>Condition</a:t>
            </a:r>
            <a:endParaRPr lang="ko-KR" altLang="en-US" sz="1600" dirty="0">
              <a:latin typeface="+mn-ea"/>
              <a:ea typeface="+mn-ea"/>
            </a:endParaRPr>
          </a:p>
        </p:txBody>
      </p:sp>
      <p:sp>
        <p:nvSpPr>
          <p:cNvPr id="27" name="TextBox 26"/>
          <p:cNvSpPr txBox="1"/>
          <p:nvPr/>
        </p:nvSpPr>
        <p:spPr>
          <a:xfrm>
            <a:off x="263493" y="5791994"/>
            <a:ext cx="2691924" cy="338554"/>
          </a:xfrm>
          <a:prstGeom prst="rect">
            <a:avLst/>
          </a:prstGeom>
          <a:solidFill>
            <a:schemeClr val="bg1"/>
          </a:solidFill>
        </p:spPr>
        <p:txBody>
          <a:bodyPr wrap="square" rtlCol="0">
            <a:spAutoFit/>
          </a:bodyPr>
          <a:lstStyle/>
          <a:p>
            <a:pPr algn="ctr"/>
            <a:r>
              <a:rPr lang="en-US" altLang="ko-KR" sz="1600" dirty="0" smtClean="0">
                <a:latin typeface="+mn-ea"/>
                <a:ea typeface="+mn-ea"/>
              </a:rPr>
              <a:t>S-parameters</a:t>
            </a:r>
            <a:endParaRPr lang="ko-KR" altLang="en-US" sz="1600" dirty="0">
              <a:latin typeface="+mn-ea"/>
              <a:ea typeface="+mn-ea"/>
            </a:endParaRPr>
          </a:p>
        </p:txBody>
      </p:sp>
      <p:sp>
        <p:nvSpPr>
          <p:cNvPr id="28" name="TextBox 27"/>
          <p:cNvSpPr txBox="1"/>
          <p:nvPr/>
        </p:nvSpPr>
        <p:spPr>
          <a:xfrm>
            <a:off x="178455" y="2209039"/>
            <a:ext cx="2817341" cy="830997"/>
          </a:xfrm>
          <a:prstGeom prst="rect">
            <a:avLst/>
          </a:prstGeom>
          <a:noFill/>
        </p:spPr>
        <p:txBody>
          <a:bodyPr wrap="square" rtlCol="0">
            <a:spAutoFit/>
          </a:bodyPr>
          <a:lstStyle/>
          <a:p>
            <a:r>
              <a:rPr lang="en-US" altLang="ko-KR" sz="1600" dirty="0" smtClean="0">
                <a:solidFill>
                  <a:srgbClr val="0000FF"/>
                </a:solidFill>
                <a:latin typeface="맑은 고딕" pitchFamily="50" charset="-127"/>
                <a:ea typeface="맑은 고딕" pitchFamily="50" charset="-127"/>
              </a:rPr>
              <a:t> - Vacuum load</a:t>
            </a:r>
          </a:p>
          <a:p>
            <a:r>
              <a:rPr lang="en-US" altLang="ko-KR" sz="1600" dirty="0" smtClean="0">
                <a:solidFill>
                  <a:srgbClr val="0000FF"/>
                </a:solidFill>
                <a:latin typeface="맑은 고딕" pitchFamily="50" charset="-127"/>
                <a:ea typeface="맑은 고딕" pitchFamily="50" charset="-127"/>
              </a:rPr>
              <a:t> - </a:t>
            </a:r>
            <a:r>
              <a:rPr lang="en-US" altLang="ko-KR" sz="1600" dirty="0" smtClean="0">
                <a:solidFill>
                  <a:srgbClr val="0000FF"/>
                </a:solidFill>
                <a:latin typeface="+mn-ea"/>
              </a:rPr>
              <a:t>Frequency : 500 MHz</a:t>
            </a:r>
          </a:p>
          <a:p>
            <a:pPr fontAlgn="t"/>
            <a:endParaRPr lang="en-US" altLang="ko-KR" sz="1600" dirty="0" smtClean="0">
              <a:solidFill>
                <a:srgbClr val="0000FF"/>
              </a:solidFill>
              <a:latin typeface="+mn-ea"/>
            </a:endParaRPr>
          </a:p>
        </p:txBody>
      </p:sp>
      <p:sp>
        <p:nvSpPr>
          <p:cNvPr id="30" name="TextBox 29"/>
          <p:cNvSpPr txBox="1"/>
          <p:nvPr/>
        </p:nvSpPr>
        <p:spPr>
          <a:xfrm>
            <a:off x="441952" y="4540615"/>
            <a:ext cx="2036330" cy="584775"/>
          </a:xfrm>
          <a:prstGeom prst="rect">
            <a:avLst/>
          </a:prstGeom>
          <a:noFill/>
        </p:spPr>
        <p:txBody>
          <a:bodyPr wrap="square" rtlCol="0">
            <a:spAutoFit/>
          </a:bodyPr>
          <a:lstStyle/>
          <a:p>
            <a:r>
              <a:rPr lang="en-US" altLang="ko-KR" sz="1600" dirty="0" smtClean="0">
                <a:solidFill>
                  <a:srgbClr val="0000FF"/>
                </a:solidFill>
                <a:latin typeface="맑은 고딕" pitchFamily="50" charset="-127"/>
                <a:ea typeface="맑은 고딕" pitchFamily="50" charset="-127"/>
              </a:rPr>
              <a:t>S</a:t>
            </a:r>
            <a:r>
              <a:rPr lang="en-US" altLang="ko-KR" sz="1600" baseline="-25000" dirty="0" smtClean="0">
                <a:solidFill>
                  <a:srgbClr val="0000FF"/>
                </a:solidFill>
                <a:latin typeface="맑은 고딕" pitchFamily="50" charset="-127"/>
                <a:ea typeface="맑은 고딕" pitchFamily="50" charset="-127"/>
              </a:rPr>
              <a:t>11</a:t>
            </a:r>
            <a:r>
              <a:rPr lang="en-US" altLang="ko-KR" sz="1600" dirty="0" smtClean="0">
                <a:solidFill>
                  <a:srgbClr val="0000FF"/>
                </a:solidFill>
                <a:latin typeface="맑은 고딕" pitchFamily="50" charset="-127"/>
                <a:ea typeface="맑은 고딕" pitchFamily="50" charset="-127"/>
              </a:rPr>
              <a:t> = -19.65 dB</a:t>
            </a:r>
          </a:p>
          <a:p>
            <a:r>
              <a:rPr lang="en-US" altLang="ko-KR" sz="1600" dirty="0" smtClean="0">
                <a:solidFill>
                  <a:srgbClr val="0000FF"/>
                </a:solidFill>
                <a:latin typeface="맑은 고딕" pitchFamily="50" charset="-127"/>
                <a:ea typeface="맑은 고딕" pitchFamily="50" charset="-127"/>
              </a:rPr>
              <a:t>S</a:t>
            </a:r>
            <a:r>
              <a:rPr lang="en-US" altLang="ko-KR" sz="1600" baseline="-25000" dirty="0" smtClean="0">
                <a:solidFill>
                  <a:srgbClr val="0000FF"/>
                </a:solidFill>
                <a:latin typeface="맑은 고딕" pitchFamily="50" charset="-127"/>
                <a:ea typeface="맑은 고딕" pitchFamily="50" charset="-127"/>
              </a:rPr>
              <a:t>21</a:t>
            </a:r>
            <a:r>
              <a:rPr lang="en-US" altLang="ko-KR" sz="1600" dirty="0" smtClean="0">
                <a:solidFill>
                  <a:srgbClr val="0000FF"/>
                </a:solidFill>
                <a:latin typeface="맑은 고딕" pitchFamily="50" charset="-127"/>
                <a:ea typeface="맑은 고딕" pitchFamily="50" charset="-127"/>
              </a:rPr>
              <a:t> = -0.06 dB</a:t>
            </a:r>
            <a:endParaRPr lang="en-US" altLang="ko-KR" sz="1600" dirty="0" smtClean="0">
              <a:solidFill>
                <a:srgbClr val="0000FF"/>
              </a:solidFill>
              <a:latin typeface="+mn-ea"/>
            </a:endParaRPr>
          </a:p>
        </p:txBody>
      </p:sp>
    </p:spTree>
    <p:extLst>
      <p:ext uri="{BB962C8B-B14F-4D97-AF65-F5344CB8AC3E}">
        <p14:creationId xmlns:p14="http://schemas.microsoft.com/office/powerpoint/2010/main" val="2942892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슬라이드 번호 개체 틀 5"/>
          <p:cNvSpPr>
            <a:spLocks noGrp="1"/>
          </p:cNvSpPr>
          <p:nvPr>
            <p:ph type="sldNum" sz="quarter" idx="12"/>
          </p:nvPr>
        </p:nvSpPr>
        <p:spPr>
          <a:noFill/>
        </p:spPr>
        <p:txBody>
          <a:bodyPr/>
          <a:lstStyle/>
          <a:p>
            <a:fld id="{B76E050F-3898-4B88-8AA7-6E824992447B}" type="slidenum">
              <a:rPr lang="en-US" altLang="ko-KR" smtClean="0">
                <a:ea typeface="굴림" charset="-127"/>
              </a:rPr>
              <a:pPr/>
              <a:t>2</a:t>
            </a:fld>
            <a:endParaRPr lang="en-US" altLang="ko-KR" smtClean="0">
              <a:ea typeface="굴림" charset="-127"/>
            </a:endParaRPr>
          </a:p>
        </p:txBody>
      </p:sp>
      <p:sp>
        <p:nvSpPr>
          <p:cNvPr id="3075" name="Rectangle 2"/>
          <p:cNvSpPr>
            <a:spLocks noGrp="1" noChangeArrowheads="1"/>
          </p:cNvSpPr>
          <p:nvPr>
            <p:ph type="title"/>
          </p:nvPr>
        </p:nvSpPr>
        <p:spPr>
          <a:xfrm>
            <a:off x="0" y="211138"/>
            <a:ext cx="9144000" cy="639762"/>
          </a:xfrm>
        </p:spPr>
        <p:txBody>
          <a:bodyPr/>
          <a:lstStyle/>
          <a:p>
            <a:pPr eaLnBrk="1" hangingPunct="1"/>
            <a:r>
              <a:rPr lang="en-US" altLang="ko-KR" dirty="0" smtClean="0"/>
              <a:t>Contents</a:t>
            </a:r>
            <a:endParaRPr lang="en-US" altLang="ko-KR" sz="2000" dirty="0" smtClean="0"/>
          </a:p>
        </p:txBody>
      </p:sp>
      <p:sp>
        <p:nvSpPr>
          <p:cNvPr id="3076" name="Rectangle 3"/>
          <p:cNvSpPr>
            <a:spLocks noGrp="1" noChangeArrowheads="1"/>
          </p:cNvSpPr>
          <p:nvPr>
            <p:ph type="body" idx="1"/>
          </p:nvPr>
        </p:nvSpPr>
        <p:spPr>
          <a:xfrm>
            <a:off x="257370" y="1136668"/>
            <a:ext cx="8562975" cy="4965552"/>
          </a:xfrm>
        </p:spPr>
        <p:txBody>
          <a:bodyPr/>
          <a:lstStyle/>
          <a:p>
            <a:pPr eaLnBrk="1" hangingPunct="1">
              <a:lnSpc>
                <a:spcPct val="140000"/>
              </a:lnSpc>
            </a:pPr>
            <a:r>
              <a:rPr lang="en-US" altLang="ko-KR" sz="1800" dirty="0" smtClean="0">
                <a:latin typeface="Arial" pitchFamily="34" charset="0"/>
                <a:cs typeface="Arial" pitchFamily="34" charset="0"/>
              </a:rPr>
              <a:t>Introduction to LHFW (Lower Hybrid Fast Wave)</a:t>
            </a:r>
          </a:p>
          <a:p>
            <a:pPr eaLnBrk="1" hangingPunct="1">
              <a:lnSpc>
                <a:spcPct val="140000"/>
              </a:lnSpc>
              <a:buNone/>
            </a:pPr>
            <a:r>
              <a:rPr lang="en-US" altLang="ko-KR" sz="1800" dirty="0" smtClean="0">
                <a:latin typeface="Arial" pitchFamily="34" charset="0"/>
                <a:cs typeface="Arial" pitchFamily="34" charset="0"/>
              </a:rPr>
              <a:t>     - LHFW on CMA / Dispersion relation / Propagation boundary</a:t>
            </a:r>
          </a:p>
          <a:p>
            <a:pPr eaLnBrk="1" hangingPunct="1">
              <a:lnSpc>
                <a:spcPct val="140000"/>
              </a:lnSpc>
              <a:buNone/>
            </a:pPr>
            <a:r>
              <a:rPr lang="en-US" altLang="ko-KR" sz="1800" dirty="0" smtClean="0">
                <a:latin typeface="Arial" pitchFamily="34" charset="0"/>
                <a:cs typeface="Arial" pitchFamily="34" charset="0"/>
              </a:rPr>
              <a:t>	- Advantages &amp; Disadvantages</a:t>
            </a:r>
          </a:p>
          <a:p>
            <a:pPr eaLnBrk="1" hangingPunct="1">
              <a:lnSpc>
                <a:spcPct val="140000"/>
              </a:lnSpc>
            </a:pPr>
            <a:r>
              <a:rPr lang="en-US" altLang="ko-KR" sz="1800" dirty="0" smtClean="0">
                <a:latin typeface="Arial" pitchFamily="34" charset="0"/>
                <a:cs typeface="Arial" pitchFamily="34" charset="0"/>
              </a:rPr>
              <a:t>Simulation of LHFW on VEST</a:t>
            </a:r>
          </a:p>
          <a:p>
            <a:pPr eaLnBrk="1" hangingPunct="1">
              <a:lnSpc>
                <a:spcPct val="140000"/>
              </a:lnSpc>
              <a:buNone/>
            </a:pPr>
            <a:r>
              <a:rPr lang="en-US" altLang="ko-KR" sz="1800" dirty="0" smtClean="0">
                <a:latin typeface="Arial" pitchFamily="34" charset="0"/>
                <a:cs typeface="Arial" pitchFamily="34" charset="0"/>
              </a:rPr>
              <a:t> 	- Ray tracing simulation (</a:t>
            </a:r>
            <a:r>
              <a:rPr lang="en-US" altLang="ko-KR" sz="1800" dirty="0" err="1" smtClean="0">
                <a:latin typeface="Arial" pitchFamily="34" charset="0"/>
                <a:cs typeface="Arial" pitchFamily="34" charset="0"/>
              </a:rPr>
              <a:t>Genray</a:t>
            </a:r>
            <a:r>
              <a:rPr lang="en-US" altLang="ko-KR" sz="1800" dirty="0" smtClean="0">
                <a:latin typeface="Arial" pitchFamily="34" charset="0"/>
                <a:cs typeface="Arial" pitchFamily="34" charset="0"/>
              </a:rPr>
              <a:t>)</a:t>
            </a:r>
          </a:p>
          <a:p>
            <a:pPr eaLnBrk="1" hangingPunct="1">
              <a:lnSpc>
                <a:spcPct val="140000"/>
              </a:lnSpc>
              <a:buNone/>
            </a:pPr>
            <a:r>
              <a:rPr lang="en-US" altLang="ko-KR" sz="1800" dirty="0" smtClean="0">
                <a:latin typeface="Arial" pitchFamily="34" charset="0"/>
                <a:cs typeface="Arial" pitchFamily="34" charset="0"/>
              </a:rPr>
              <a:t>	- Coupling efficiency simulation (1D full wave)</a:t>
            </a:r>
            <a:endParaRPr lang="en-US" altLang="ko-KR" sz="1000" dirty="0" smtClean="0">
              <a:latin typeface="Arial" pitchFamily="34" charset="0"/>
              <a:cs typeface="Arial" pitchFamily="34" charset="0"/>
            </a:endParaRPr>
          </a:p>
          <a:p>
            <a:pPr eaLnBrk="1" hangingPunct="1">
              <a:lnSpc>
                <a:spcPct val="140000"/>
              </a:lnSpc>
            </a:pPr>
            <a:r>
              <a:rPr lang="en-US" altLang="ko-KR" sz="1800" dirty="0" smtClean="0">
                <a:latin typeface="Arial" pitchFamily="34" charset="0"/>
                <a:cs typeface="Arial" pitchFamily="34" charset="0"/>
              </a:rPr>
              <a:t>RF System development  &amp; Installation &amp; Coupling experiment</a:t>
            </a:r>
          </a:p>
          <a:p>
            <a:pPr eaLnBrk="1" hangingPunct="1">
              <a:lnSpc>
                <a:spcPct val="140000"/>
              </a:lnSpc>
              <a:buNone/>
            </a:pPr>
            <a:r>
              <a:rPr lang="en-US" altLang="ko-KR" sz="1800" dirty="0" smtClean="0">
                <a:latin typeface="Arial" pitchFamily="34" charset="0"/>
                <a:cs typeface="Arial" pitchFamily="34" charset="0"/>
              </a:rPr>
              <a:t>	- Klystron / Antenna  &amp; Integration Test</a:t>
            </a:r>
          </a:p>
          <a:p>
            <a:pPr eaLnBrk="1" hangingPunct="1">
              <a:lnSpc>
                <a:spcPct val="140000"/>
              </a:lnSpc>
              <a:buNone/>
            </a:pPr>
            <a:r>
              <a:rPr lang="en-US" altLang="ko-KR" sz="1800" dirty="0" smtClean="0">
                <a:latin typeface="Arial" pitchFamily="34" charset="0"/>
                <a:cs typeface="Arial" pitchFamily="34" charset="0"/>
              </a:rPr>
              <a:t>	- Installation &amp; Antenna S-parameter measurement</a:t>
            </a:r>
          </a:p>
          <a:p>
            <a:pPr eaLnBrk="1" hangingPunct="1">
              <a:lnSpc>
                <a:spcPct val="140000"/>
              </a:lnSpc>
              <a:buNone/>
            </a:pPr>
            <a:r>
              <a:rPr lang="en-US" altLang="ko-KR" sz="1800" dirty="0" smtClean="0">
                <a:latin typeface="Arial" pitchFamily="34" charset="0"/>
                <a:cs typeface="Arial" pitchFamily="34" charset="0"/>
              </a:rPr>
              <a:t>	- Coupling experiment at low power</a:t>
            </a:r>
            <a:endParaRPr lang="en-US" altLang="ko-KR" sz="1000" dirty="0" smtClean="0">
              <a:latin typeface="Arial" pitchFamily="34" charset="0"/>
              <a:cs typeface="Arial" pitchFamily="34" charset="0"/>
            </a:endParaRPr>
          </a:p>
          <a:p>
            <a:pPr eaLnBrk="1" hangingPunct="1">
              <a:lnSpc>
                <a:spcPct val="140000"/>
              </a:lnSpc>
            </a:pPr>
            <a:r>
              <a:rPr lang="en-US" altLang="ko-KR" sz="1800" dirty="0" smtClean="0">
                <a:latin typeface="Arial" pitchFamily="34" charset="0"/>
                <a:cs typeface="Arial" pitchFamily="34" charset="0"/>
              </a:rPr>
              <a:t>Summary &amp; Future Plans</a:t>
            </a:r>
          </a:p>
          <a:p>
            <a:pPr eaLnBrk="1" hangingPunct="1">
              <a:lnSpc>
                <a:spcPct val="140000"/>
              </a:lnSpc>
              <a:buNone/>
            </a:pPr>
            <a:endParaRPr lang="en-US" altLang="ko-KR" sz="1800" dirty="0" smtClean="0">
              <a:latin typeface="Arial" pitchFamily="34" charset="0"/>
              <a:cs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ble"/>
          <p:cNvPicPr>
            <a:picLocks noChangeAspect="1"/>
          </p:cNvPicPr>
          <p:nvPr/>
        </p:nvPicPr>
        <p:blipFill>
          <a:blip r:embed="rId2" cstate="print"/>
          <a:stretch>
            <a:fillRect/>
          </a:stretch>
        </p:blipFill>
        <p:spPr>
          <a:xfrm>
            <a:off x="86730" y="1535240"/>
            <a:ext cx="8946172" cy="4690800"/>
          </a:xfrm>
          <a:prstGeom prst="rect">
            <a:avLst/>
          </a:prstGeom>
        </p:spPr>
      </p:pic>
      <p:sp>
        <p:nvSpPr>
          <p:cNvPr id="6" name="내용 개체 틀 2"/>
          <p:cNvSpPr txBox="1">
            <a:spLocks/>
          </p:cNvSpPr>
          <p:nvPr/>
        </p:nvSpPr>
        <p:spPr bwMode="auto">
          <a:xfrm>
            <a:off x="218363" y="1040549"/>
            <a:ext cx="8524875"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72000" indent="0" algn="l" rtl="0" eaLnBrk="0" fontAlgn="base" latinLnBrk="0" hangingPunct="0">
              <a:spcBef>
                <a:spcPct val="0"/>
              </a:spcBef>
              <a:spcAft>
                <a:spcPct val="40000"/>
              </a:spcAft>
              <a:buFont typeface="Wingdings" pitchFamily="2" charset="2"/>
              <a:buChar char="§"/>
              <a:defRPr sz="2000">
                <a:solidFill>
                  <a:schemeClr val="tx1"/>
                </a:solidFill>
                <a:latin typeface="+mn-lt"/>
                <a:ea typeface="+mn-ea"/>
                <a:cs typeface="+mn-cs"/>
              </a:defRPr>
            </a:lvl1pPr>
            <a:lvl2pPr marL="444500" indent="-261938" algn="l" rtl="0" eaLnBrk="0" fontAlgn="base" latinLnBrk="1" hangingPunct="0">
              <a:spcBef>
                <a:spcPct val="0"/>
              </a:spcBef>
              <a:spcAft>
                <a:spcPct val="40000"/>
              </a:spcAft>
              <a:buChar char="–"/>
              <a:defRPr sz="2800">
                <a:solidFill>
                  <a:schemeClr val="tx1"/>
                </a:solidFill>
                <a:latin typeface="+mn-lt"/>
                <a:cs typeface="+mn-cs"/>
              </a:defRPr>
            </a:lvl2pPr>
            <a:lvl3pPr marL="720725" indent="-274638" algn="l" rtl="0" eaLnBrk="0" fontAlgn="base" latinLnBrk="1" hangingPunct="0">
              <a:spcBef>
                <a:spcPct val="0"/>
              </a:spcBef>
              <a:spcAft>
                <a:spcPct val="40000"/>
              </a:spcAft>
              <a:buChar char="•"/>
              <a:defRPr sz="2400">
                <a:solidFill>
                  <a:schemeClr val="tx1"/>
                </a:solidFill>
                <a:latin typeface="+mn-lt"/>
                <a:cs typeface="+mn-cs"/>
              </a:defRPr>
            </a:lvl3pPr>
            <a:lvl4pPr marL="987425" indent="-265113" algn="l" rtl="0" eaLnBrk="0" fontAlgn="base" latinLnBrk="1" hangingPunct="0">
              <a:spcBef>
                <a:spcPct val="0"/>
              </a:spcBef>
              <a:spcAft>
                <a:spcPct val="40000"/>
              </a:spcAft>
              <a:buChar char="–"/>
              <a:defRPr sz="2000">
                <a:solidFill>
                  <a:schemeClr val="tx1"/>
                </a:solidFill>
                <a:latin typeface="+mn-lt"/>
                <a:cs typeface="+mn-cs"/>
              </a:defRPr>
            </a:lvl4pPr>
            <a:lvl5pPr marL="1254125" indent="-265113" algn="l" rtl="0" eaLnBrk="0" fontAlgn="base" latinLnBrk="1" hangingPunct="0">
              <a:spcBef>
                <a:spcPct val="0"/>
              </a:spcBef>
              <a:spcAft>
                <a:spcPct val="40000"/>
              </a:spcAft>
              <a:buChar char="»"/>
              <a:defRPr sz="2000">
                <a:solidFill>
                  <a:schemeClr val="tx1"/>
                </a:solidFill>
                <a:latin typeface="+mn-lt"/>
                <a:cs typeface="+mn-cs"/>
              </a:defRPr>
            </a:lvl5pPr>
            <a:lvl6pPr marL="1711325" indent="-265113" algn="l" rtl="0" eaLnBrk="1" fontAlgn="base" latinLnBrk="1" hangingPunct="1">
              <a:spcBef>
                <a:spcPct val="0"/>
              </a:spcBef>
              <a:spcAft>
                <a:spcPct val="40000"/>
              </a:spcAft>
              <a:buChar char="»"/>
              <a:defRPr>
                <a:solidFill>
                  <a:schemeClr val="tx1"/>
                </a:solidFill>
                <a:latin typeface="+mn-lt"/>
                <a:cs typeface="+mn-cs"/>
              </a:defRPr>
            </a:lvl6pPr>
            <a:lvl7pPr marL="2168525" indent="-265113" algn="l" rtl="0" eaLnBrk="1" fontAlgn="base" latinLnBrk="1" hangingPunct="1">
              <a:spcBef>
                <a:spcPct val="0"/>
              </a:spcBef>
              <a:spcAft>
                <a:spcPct val="40000"/>
              </a:spcAft>
              <a:buChar char="»"/>
              <a:defRPr>
                <a:solidFill>
                  <a:schemeClr val="tx1"/>
                </a:solidFill>
                <a:latin typeface="+mn-lt"/>
                <a:cs typeface="+mn-cs"/>
              </a:defRPr>
            </a:lvl7pPr>
            <a:lvl8pPr marL="2625725" indent="-265113" algn="l" rtl="0" eaLnBrk="1" fontAlgn="base" latinLnBrk="1" hangingPunct="1">
              <a:spcBef>
                <a:spcPct val="0"/>
              </a:spcBef>
              <a:spcAft>
                <a:spcPct val="40000"/>
              </a:spcAft>
              <a:buChar char="»"/>
              <a:defRPr>
                <a:solidFill>
                  <a:schemeClr val="tx1"/>
                </a:solidFill>
                <a:latin typeface="+mn-lt"/>
                <a:cs typeface="+mn-cs"/>
              </a:defRPr>
            </a:lvl8pPr>
            <a:lvl9pPr marL="3082925" indent="-265113" algn="l" rtl="0" eaLnBrk="1" fontAlgn="base" latinLnBrk="1" hangingPunct="1">
              <a:spcBef>
                <a:spcPct val="0"/>
              </a:spcBef>
              <a:spcAft>
                <a:spcPct val="40000"/>
              </a:spcAft>
              <a:buChar char="»"/>
              <a:defRPr>
                <a:solidFill>
                  <a:schemeClr val="tx1"/>
                </a:solidFill>
                <a:latin typeface="+mn-lt"/>
                <a:cs typeface="+mn-cs"/>
              </a:defRPr>
            </a:lvl9pPr>
          </a:lstStyle>
          <a:p>
            <a:r>
              <a:rPr lang="en-US" altLang="ko-KR" b="1" dirty="0" smtClean="0">
                <a:solidFill>
                  <a:srgbClr val="000066"/>
                </a:solidFill>
                <a:latin typeface="맑은 고딕" pitchFamily="50" charset="-127"/>
                <a:ea typeface="맑은 고딕" pitchFamily="50" charset="-127"/>
              </a:rPr>
              <a:t> Field distribution &amp; S parameters (Plasma load - COMSOL)</a:t>
            </a:r>
            <a:endParaRPr lang="ko-KR" altLang="en-US" b="1" dirty="0">
              <a:solidFill>
                <a:srgbClr val="000066"/>
              </a:solidFill>
              <a:latin typeface="맑은 고딕" pitchFamily="50" charset="-127"/>
              <a:ea typeface="맑은 고딕" pitchFamily="50" charset="-127"/>
            </a:endParaRPr>
          </a:p>
        </p:txBody>
      </p:sp>
      <p:sp>
        <p:nvSpPr>
          <p:cNvPr id="16" name="Rectangle 2"/>
          <p:cNvSpPr txBox="1">
            <a:spLocks noChangeArrowheads="1"/>
          </p:cNvSpPr>
          <p:nvPr/>
        </p:nvSpPr>
        <p:spPr bwMode="auto">
          <a:xfrm>
            <a:off x="0" y="140514"/>
            <a:ext cx="91440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lang="en-US" altLang="ko-KR" sz="3200" kern="0" dirty="0" smtClean="0">
                <a:solidFill>
                  <a:schemeClr val="accent2"/>
                </a:solidFill>
                <a:latin typeface="+mj-lt"/>
                <a:ea typeface="+mj-ea"/>
                <a:cs typeface="+mj-cs"/>
              </a:rPr>
              <a:t>LHFW Antenna (4)</a:t>
            </a:r>
            <a:endParaRPr kumimoji="1" lang="en-US" altLang="ko-KR" sz="3200" b="1" i="0" u="none" strike="noStrike" kern="0" cap="none" spc="0" normalizeH="0" baseline="0" noProof="0" dirty="0" smtClean="0">
              <a:ln>
                <a:noFill/>
              </a:ln>
              <a:solidFill>
                <a:schemeClr val="accent2"/>
              </a:solidFill>
              <a:effectLst/>
              <a:uLnTx/>
              <a:uFillTx/>
              <a:latin typeface="+mj-lt"/>
              <a:ea typeface="+mj-ea"/>
              <a:cs typeface="+mj-cs"/>
            </a:endParaRPr>
          </a:p>
        </p:txBody>
      </p:sp>
      <p:sp>
        <p:nvSpPr>
          <p:cNvPr id="15" name="슬라이드 번호 개체 틀 5"/>
          <p:cNvSpPr>
            <a:spLocks noGrp="1"/>
          </p:cNvSpPr>
          <p:nvPr>
            <p:ph type="sldNum" sz="quarter" idx="12"/>
          </p:nvPr>
        </p:nvSpPr>
        <p:spPr>
          <a:xfrm>
            <a:off x="4343400" y="6553200"/>
            <a:ext cx="2133600" cy="304800"/>
          </a:xfrm>
          <a:noFill/>
        </p:spPr>
        <p:txBody>
          <a:bodyPr/>
          <a:lstStyle/>
          <a:p>
            <a:fld id="{B76E050F-3898-4B88-8AA7-6E824992447B}" type="slidenum">
              <a:rPr lang="en-US" altLang="ko-KR" smtClean="0">
                <a:ea typeface="굴림" charset="-127"/>
              </a:rPr>
              <a:pPr/>
              <a:t>20</a:t>
            </a:fld>
            <a:endParaRPr lang="en-US" altLang="ko-KR" dirty="0" smtClean="0">
              <a:ea typeface="굴림" charset="-127"/>
            </a:endParaRPr>
          </a:p>
        </p:txBody>
      </p:sp>
      <p:pic>
        <p:nvPicPr>
          <p:cNvPr id="260099" name="Picture 3"/>
          <p:cNvPicPr>
            <a:picLocks noChangeAspect="1" noChangeArrowheads="1"/>
          </p:cNvPicPr>
          <p:nvPr/>
        </p:nvPicPr>
        <p:blipFill>
          <a:blip r:embed="rId3" cstate="print"/>
          <a:srcRect/>
          <a:stretch>
            <a:fillRect/>
          </a:stretch>
        </p:blipFill>
        <p:spPr bwMode="auto">
          <a:xfrm>
            <a:off x="103087" y="3846680"/>
            <a:ext cx="2932670" cy="1869990"/>
          </a:xfrm>
          <a:prstGeom prst="rect">
            <a:avLst/>
          </a:prstGeom>
          <a:noFill/>
          <a:ln w="9525">
            <a:noFill/>
            <a:miter lim="800000"/>
            <a:headEnd/>
            <a:tailEnd/>
          </a:ln>
          <a:effectLst/>
        </p:spPr>
      </p:pic>
      <p:pic>
        <p:nvPicPr>
          <p:cNvPr id="260101" name="Picture 5"/>
          <p:cNvPicPr>
            <a:picLocks noChangeAspect="1" noChangeArrowheads="1"/>
          </p:cNvPicPr>
          <p:nvPr/>
        </p:nvPicPr>
        <p:blipFill>
          <a:blip r:embed="rId4" cstate="print"/>
          <a:srcRect/>
          <a:stretch>
            <a:fillRect/>
          </a:stretch>
        </p:blipFill>
        <p:spPr bwMode="auto">
          <a:xfrm>
            <a:off x="3221753" y="1618603"/>
            <a:ext cx="2649208" cy="1726544"/>
          </a:xfrm>
          <a:prstGeom prst="rect">
            <a:avLst/>
          </a:prstGeom>
          <a:noFill/>
          <a:ln w="9525">
            <a:noFill/>
            <a:miter lim="800000"/>
            <a:headEnd/>
            <a:tailEnd/>
          </a:ln>
          <a:effectLst/>
        </p:spPr>
      </p:pic>
      <p:pic>
        <p:nvPicPr>
          <p:cNvPr id="260102" name="Picture 6"/>
          <p:cNvPicPr>
            <a:picLocks noChangeAspect="1" noChangeArrowheads="1"/>
          </p:cNvPicPr>
          <p:nvPr/>
        </p:nvPicPr>
        <p:blipFill>
          <a:blip r:embed="rId5" cstate="print"/>
          <a:srcRect/>
          <a:stretch>
            <a:fillRect/>
          </a:stretch>
        </p:blipFill>
        <p:spPr bwMode="auto">
          <a:xfrm>
            <a:off x="6188530" y="3878345"/>
            <a:ext cx="2679614" cy="1747710"/>
          </a:xfrm>
          <a:prstGeom prst="rect">
            <a:avLst/>
          </a:prstGeom>
          <a:noFill/>
          <a:ln w="9525">
            <a:noFill/>
            <a:miter lim="800000"/>
            <a:headEnd/>
            <a:tailEnd/>
          </a:ln>
          <a:effectLst/>
        </p:spPr>
      </p:pic>
      <p:pic>
        <p:nvPicPr>
          <p:cNvPr id="260103" name="Picture 7"/>
          <p:cNvPicPr>
            <a:picLocks noChangeAspect="1" noChangeArrowheads="1"/>
          </p:cNvPicPr>
          <p:nvPr/>
        </p:nvPicPr>
        <p:blipFill>
          <a:blip r:embed="rId6" cstate="print"/>
          <a:srcRect/>
          <a:stretch>
            <a:fillRect/>
          </a:stretch>
        </p:blipFill>
        <p:spPr bwMode="auto">
          <a:xfrm>
            <a:off x="6112843" y="1657216"/>
            <a:ext cx="2788253" cy="1699274"/>
          </a:xfrm>
          <a:prstGeom prst="rect">
            <a:avLst/>
          </a:prstGeom>
          <a:noFill/>
          <a:ln w="9525">
            <a:noFill/>
            <a:miter lim="800000"/>
            <a:headEnd/>
            <a:tailEnd/>
          </a:ln>
          <a:effectLst/>
        </p:spPr>
      </p:pic>
      <p:pic>
        <p:nvPicPr>
          <p:cNvPr id="260104" name="Picture 8"/>
          <p:cNvPicPr>
            <a:picLocks noChangeAspect="1" noChangeArrowheads="1"/>
          </p:cNvPicPr>
          <p:nvPr/>
        </p:nvPicPr>
        <p:blipFill>
          <a:blip r:embed="rId7" cstate="print"/>
          <a:srcRect/>
          <a:stretch>
            <a:fillRect/>
          </a:stretch>
        </p:blipFill>
        <p:spPr bwMode="auto">
          <a:xfrm>
            <a:off x="3161511" y="3990886"/>
            <a:ext cx="2813271" cy="1684594"/>
          </a:xfrm>
          <a:prstGeom prst="rect">
            <a:avLst/>
          </a:prstGeom>
          <a:noFill/>
          <a:ln w="9525">
            <a:noFill/>
            <a:miter lim="800000"/>
            <a:headEnd/>
            <a:tailEnd/>
          </a:ln>
          <a:effectLst/>
        </p:spPr>
      </p:pic>
      <p:sp>
        <p:nvSpPr>
          <p:cNvPr id="22" name="TextBox 21"/>
          <p:cNvSpPr txBox="1"/>
          <p:nvPr/>
        </p:nvSpPr>
        <p:spPr>
          <a:xfrm>
            <a:off x="264918" y="3484214"/>
            <a:ext cx="2691924" cy="338554"/>
          </a:xfrm>
          <a:prstGeom prst="rect">
            <a:avLst/>
          </a:prstGeom>
          <a:solidFill>
            <a:schemeClr val="bg1"/>
          </a:solidFill>
        </p:spPr>
        <p:txBody>
          <a:bodyPr wrap="square" rtlCol="0">
            <a:spAutoFit/>
          </a:bodyPr>
          <a:lstStyle/>
          <a:p>
            <a:r>
              <a:rPr lang="en-US" altLang="ko-KR" sz="1600" dirty="0" smtClean="0">
                <a:latin typeface="+mn-ea"/>
                <a:ea typeface="+mn-ea"/>
              </a:rPr>
              <a:t>Condition /</a:t>
            </a:r>
            <a:r>
              <a:rPr lang="en-US" altLang="ko-KR" sz="1600" dirty="0" smtClean="0">
                <a:latin typeface="+mn-ea"/>
              </a:rPr>
              <a:t> S-parameters </a:t>
            </a:r>
            <a:endParaRPr lang="ko-KR" altLang="en-US" sz="1600" dirty="0">
              <a:latin typeface="+mn-ea"/>
              <a:ea typeface="+mn-ea"/>
            </a:endParaRPr>
          </a:p>
        </p:txBody>
      </p:sp>
      <p:sp>
        <p:nvSpPr>
          <p:cNvPr id="23" name="TextBox 22"/>
          <p:cNvSpPr txBox="1"/>
          <p:nvPr/>
        </p:nvSpPr>
        <p:spPr>
          <a:xfrm>
            <a:off x="716801" y="5778452"/>
            <a:ext cx="1849395" cy="338554"/>
          </a:xfrm>
          <a:prstGeom prst="rect">
            <a:avLst/>
          </a:prstGeom>
          <a:solidFill>
            <a:schemeClr val="bg1"/>
          </a:solidFill>
        </p:spPr>
        <p:txBody>
          <a:bodyPr wrap="square" rtlCol="0">
            <a:spAutoFit/>
          </a:bodyPr>
          <a:lstStyle/>
          <a:p>
            <a:r>
              <a:rPr lang="en-US" altLang="ko-KR" sz="1600" dirty="0" smtClean="0">
                <a:latin typeface="+mn-ea"/>
                <a:ea typeface="+mn-ea"/>
              </a:rPr>
              <a:t>Density Profile</a:t>
            </a:r>
            <a:endParaRPr lang="ko-KR" altLang="en-US" sz="1600" dirty="0">
              <a:latin typeface="+mn-ea"/>
              <a:ea typeface="+mn-ea"/>
            </a:endParaRPr>
          </a:p>
        </p:txBody>
      </p:sp>
      <p:sp>
        <p:nvSpPr>
          <p:cNvPr id="24" name="TextBox 23"/>
          <p:cNvSpPr txBox="1"/>
          <p:nvPr/>
        </p:nvSpPr>
        <p:spPr>
          <a:xfrm>
            <a:off x="187003" y="1771363"/>
            <a:ext cx="2817341" cy="1569660"/>
          </a:xfrm>
          <a:prstGeom prst="rect">
            <a:avLst/>
          </a:prstGeom>
          <a:noFill/>
        </p:spPr>
        <p:txBody>
          <a:bodyPr wrap="square" rtlCol="0">
            <a:spAutoFit/>
          </a:bodyPr>
          <a:lstStyle/>
          <a:p>
            <a:r>
              <a:rPr lang="en-US" altLang="ko-KR" sz="1600" dirty="0" smtClean="0">
                <a:solidFill>
                  <a:srgbClr val="0000FF"/>
                </a:solidFill>
                <a:latin typeface="+mn-ea"/>
              </a:rPr>
              <a:t> - Plasma load</a:t>
            </a:r>
            <a:r>
              <a:rPr lang="en-US" altLang="ko-KR" sz="1400" dirty="0" smtClean="0">
                <a:solidFill>
                  <a:srgbClr val="0000FF"/>
                </a:solidFill>
                <a:latin typeface="+mn-ea"/>
              </a:rPr>
              <a:t>(gap : 0.5cm)</a:t>
            </a:r>
            <a:endParaRPr lang="ko-KR" altLang="ko-KR" sz="1400" dirty="0" smtClean="0">
              <a:solidFill>
                <a:srgbClr val="0000FF"/>
              </a:solidFill>
              <a:latin typeface="+mn-ea"/>
            </a:endParaRPr>
          </a:p>
          <a:p>
            <a:r>
              <a:rPr lang="en-US" altLang="ko-KR" sz="1600" dirty="0" smtClean="0">
                <a:solidFill>
                  <a:srgbClr val="0000FF"/>
                </a:solidFill>
                <a:latin typeface="맑은 고딕" pitchFamily="50" charset="-127"/>
                <a:ea typeface="맑은 고딕" pitchFamily="50" charset="-127"/>
              </a:rPr>
              <a:t> - </a:t>
            </a:r>
            <a:r>
              <a:rPr lang="en-US" altLang="ko-KR" sz="1600" dirty="0" smtClean="0">
                <a:solidFill>
                  <a:srgbClr val="0000FF"/>
                </a:solidFill>
                <a:latin typeface="+mn-ea"/>
              </a:rPr>
              <a:t>Frequency : 500 MHz</a:t>
            </a:r>
          </a:p>
          <a:p>
            <a:r>
              <a:rPr lang="en-US" altLang="ko-KR" sz="1600" dirty="0" smtClean="0">
                <a:solidFill>
                  <a:srgbClr val="0000FF"/>
                </a:solidFill>
                <a:latin typeface="+mn-ea"/>
              </a:rPr>
              <a:t> - B</a:t>
            </a:r>
            <a:r>
              <a:rPr lang="en-US" altLang="ko-KR" sz="1600" baseline="-25000" dirty="0" smtClean="0">
                <a:solidFill>
                  <a:srgbClr val="0000FF"/>
                </a:solidFill>
                <a:latin typeface="+mn-ea"/>
              </a:rPr>
              <a:t>0</a:t>
            </a:r>
            <a:r>
              <a:rPr lang="en-US" altLang="ko-KR" sz="1600" dirty="0" smtClean="0">
                <a:solidFill>
                  <a:srgbClr val="0000FF"/>
                </a:solidFill>
                <a:latin typeface="+mn-ea"/>
              </a:rPr>
              <a:t> : 0.2 T</a:t>
            </a:r>
          </a:p>
          <a:p>
            <a:endParaRPr lang="en-US" altLang="ko-KR" sz="1600" dirty="0" smtClean="0">
              <a:solidFill>
                <a:srgbClr val="0000FF"/>
              </a:solidFill>
              <a:latin typeface="+mn-ea"/>
            </a:endParaRPr>
          </a:p>
          <a:p>
            <a:r>
              <a:rPr lang="en-US" altLang="ko-KR" sz="1600" dirty="0" smtClean="0">
                <a:solidFill>
                  <a:srgbClr val="0000FF"/>
                </a:solidFill>
                <a:latin typeface="맑은 고딕" pitchFamily="50" charset="-127"/>
                <a:ea typeface="맑은 고딕" pitchFamily="50" charset="-127"/>
              </a:rPr>
              <a:t>   S</a:t>
            </a:r>
            <a:r>
              <a:rPr lang="en-US" altLang="ko-KR" sz="1600" baseline="-25000" dirty="0" smtClean="0">
                <a:solidFill>
                  <a:srgbClr val="0000FF"/>
                </a:solidFill>
                <a:latin typeface="맑은 고딕" pitchFamily="50" charset="-127"/>
                <a:ea typeface="맑은 고딕" pitchFamily="50" charset="-127"/>
              </a:rPr>
              <a:t>11</a:t>
            </a:r>
            <a:r>
              <a:rPr lang="en-US" altLang="ko-KR" sz="1600" dirty="0" smtClean="0">
                <a:solidFill>
                  <a:srgbClr val="0000FF"/>
                </a:solidFill>
                <a:latin typeface="맑은 고딕" pitchFamily="50" charset="-127"/>
                <a:ea typeface="맑은 고딕" pitchFamily="50" charset="-127"/>
              </a:rPr>
              <a:t> = -14.9 dB</a:t>
            </a:r>
          </a:p>
          <a:p>
            <a:r>
              <a:rPr lang="en-US" altLang="ko-KR" sz="1600" dirty="0" smtClean="0">
                <a:solidFill>
                  <a:srgbClr val="0000FF"/>
                </a:solidFill>
                <a:latin typeface="맑은 고딕" pitchFamily="50" charset="-127"/>
                <a:ea typeface="맑은 고딕" pitchFamily="50" charset="-127"/>
              </a:rPr>
              <a:t>   S</a:t>
            </a:r>
            <a:r>
              <a:rPr lang="en-US" altLang="ko-KR" sz="1600" baseline="-25000" dirty="0" smtClean="0">
                <a:solidFill>
                  <a:srgbClr val="0000FF"/>
                </a:solidFill>
                <a:latin typeface="맑은 고딕" pitchFamily="50" charset="-127"/>
                <a:ea typeface="맑은 고딕" pitchFamily="50" charset="-127"/>
              </a:rPr>
              <a:t>21</a:t>
            </a:r>
            <a:r>
              <a:rPr lang="en-US" altLang="ko-KR" sz="1600" dirty="0" smtClean="0">
                <a:solidFill>
                  <a:srgbClr val="0000FF"/>
                </a:solidFill>
                <a:latin typeface="맑은 고딕" pitchFamily="50" charset="-127"/>
                <a:ea typeface="맑은 고딕" pitchFamily="50" charset="-127"/>
              </a:rPr>
              <a:t> = -15.0 dB</a:t>
            </a:r>
            <a:endParaRPr lang="en-US" altLang="ko-KR" sz="1600" dirty="0" smtClean="0">
              <a:solidFill>
                <a:srgbClr val="0000FF"/>
              </a:solidFill>
              <a:latin typeface="+mn-ea"/>
            </a:endParaRPr>
          </a:p>
        </p:txBody>
      </p:sp>
    </p:spTree>
    <p:extLst>
      <p:ext uri="{BB962C8B-B14F-4D97-AF65-F5344CB8AC3E}">
        <p14:creationId xmlns:p14="http://schemas.microsoft.com/office/powerpoint/2010/main" val="23663025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8289" name="Object 1"/>
          <p:cNvGraphicFramePr>
            <a:graphicFrameLocks noChangeAspect="1"/>
          </p:cNvGraphicFramePr>
          <p:nvPr/>
        </p:nvGraphicFramePr>
        <p:xfrm>
          <a:off x="4478826" y="1803163"/>
          <a:ext cx="4828374" cy="3777241"/>
        </p:xfrm>
        <a:graphic>
          <a:graphicData uri="http://schemas.openxmlformats.org/presentationml/2006/ole">
            <mc:AlternateContent xmlns:mc="http://schemas.openxmlformats.org/markup-compatibility/2006">
              <mc:Choice xmlns:v="urn:schemas-microsoft-com:vml" Requires="v">
                <p:oleObj spid="_x0000_s268294" name="Graph" r:id="rId3" imgW="4181760" imgH="2930400" progId="">
                  <p:embed/>
                </p:oleObj>
              </mc:Choice>
              <mc:Fallback>
                <p:oleObj name="Graph" r:id="rId3" imgW="4181760" imgH="2930400"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826" y="1803163"/>
                        <a:ext cx="4828374" cy="37772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내용 개체 틀 2"/>
          <p:cNvSpPr>
            <a:spLocks noGrp="1"/>
          </p:cNvSpPr>
          <p:nvPr>
            <p:ph idx="1"/>
          </p:nvPr>
        </p:nvSpPr>
        <p:spPr>
          <a:xfrm>
            <a:off x="295275" y="1146983"/>
            <a:ext cx="8524875" cy="824320"/>
          </a:xfrm>
        </p:spPr>
        <p:txBody>
          <a:bodyPr/>
          <a:lstStyle/>
          <a:p>
            <a:r>
              <a:rPr lang="en-US" altLang="ko-KR" sz="2000" b="1" dirty="0" smtClean="0"/>
              <a:t>Antenna Parallel wave number N</a:t>
            </a:r>
            <a:r>
              <a:rPr lang="en-US" altLang="ko-KR" sz="2000" b="1" baseline="-25000" dirty="0" smtClean="0"/>
              <a:t>||</a:t>
            </a:r>
            <a:r>
              <a:rPr lang="en-US" altLang="ko-KR" sz="2000" b="1" dirty="0" smtClean="0"/>
              <a:t> (Plasma load)</a:t>
            </a:r>
          </a:p>
        </p:txBody>
      </p:sp>
      <p:sp>
        <p:nvSpPr>
          <p:cNvPr id="15" name="TextBox 14"/>
          <p:cNvSpPr txBox="1"/>
          <p:nvPr/>
        </p:nvSpPr>
        <p:spPr>
          <a:xfrm>
            <a:off x="6076259" y="2277452"/>
            <a:ext cx="1351964" cy="276999"/>
          </a:xfrm>
          <a:prstGeom prst="rect">
            <a:avLst/>
          </a:prstGeom>
          <a:noFill/>
        </p:spPr>
        <p:txBody>
          <a:bodyPr wrap="square" rtlCol="0">
            <a:spAutoFit/>
          </a:bodyPr>
          <a:lstStyle/>
          <a:p>
            <a:pPr algn="ctr"/>
            <a:r>
              <a:rPr lang="en-US" altLang="ko-KR" sz="1200" b="1" dirty="0" smtClean="0">
                <a:latin typeface="맑은 고딕" pitchFamily="50" charset="-127"/>
                <a:ea typeface="맑은 고딕" pitchFamily="50" charset="-127"/>
              </a:rPr>
              <a:t>475~510 MHz</a:t>
            </a:r>
          </a:p>
        </p:txBody>
      </p:sp>
      <p:sp>
        <p:nvSpPr>
          <p:cNvPr id="16" name="직사각형 15"/>
          <p:cNvSpPr/>
          <p:nvPr/>
        </p:nvSpPr>
        <p:spPr>
          <a:xfrm>
            <a:off x="7003515" y="4349221"/>
            <a:ext cx="1186543" cy="307777"/>
          </a:xfrm>
          <a:prstGeom prst="rect">
            <a:avLst/>
          </a:prstGeom>
          <a:solidFill>
            <a:srgbClr val="FFFF00"/>
          </a:solidFill>
        </p:spPr>
        <p:txBody>
          <a:bodyPr wrap="none">
            <a:spAutoFit/>
          </a:bodyPr>
          <a:lstStyle/>
          <a:p>
            <a:pPr algn="ctr"/>
            <a:r>
              <a:rPr lang="en-US" altLang="ko-KR" sz="1400" dirty="0" smtClean="0">
                <a:solidFill>
                  <a:srgbClr val="FF00FF"/>
                </a:solidFill>
                <a:latin typeface="맑은 고딕" pitchFamily="50" charset="-127"/>
                <a:ea typeface="맑은 고딕" pitchFamily="50" charset="-127"/>
              </a:rPr>
              <a:t>N</a:t>
            </a:r>
            <a:r>
              <a:rPr lang="en-US" altLang="ko-KR" sz="1400" baseline="-25000" dirty="0" smtClean="0">
                <a:solidFill>
                  <a:srgbClr val="FF00FF"/>
                </a:solidFill>
                <a:latin typeface="맑은 고딕" pitchFamily="50" charset="-127"/>
                <a:ea typeface="맑은 고딕" pitchFamily="50" charset="-127"/>
              </a:rPr>
              <a:t>||</a:t>
            </a:r>
            <a:r>
              <a:rPr lang="en-US" altLang="ko-KR" sz="1400" dirty="0" smtClean="0">
                <a:solidFill>
                  <a:srgbClr val="FF00FF"/>
                </a:solidFill>
                <a:latin typeface="맑은 고딕" pitchFamily="50" charset="-127"/>
                <a:ea typeface="맑은 고딕" pitchFamily="50" charset="-127"/>
              </a:rPr>
              <a:t> : 3.5 ~ 5</a:t>
            </a:r>
          </a:p>
        </p:txBody>
      </p:sp>
      <p:sp>
        <p:nvSpPr>
          <p:cNvPr id="18" name="Rectangle 2"/>
          <p:cNvSpPr txBox="1">
            <a:spLocks noChangeArrowheads="1"/>
          </p:cNvSpPr>
          <p:nvPr/>
        </p:nvSpPr>
        <p:spPr bwMode="auto">
          <a:xfrm>
            <a:off x="0" y="140514"/>
            <a:ext cx="91440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lang="en-US" altLang="ko-KR" sz="3200" kern="0" dirty="0" smtClean="0">
                <a:solidFill>
                  <a:schemeClr val="accent2"/>
                </a:solidFill>
                <a:latin typeface="+mj-lt"/>
                <a:ea typeface="+mj-ea"/>
                <a:cs typeface="+mj-cs"/>
              </a:rPr>
              <a:t>LHFW Antenna (5)</a:t>
            </a:r>
            <a:endParaRPr kumimoji="1" lang="en-US" altLang="ko-KR" sz="3200" b="1" i="0" u="none" strike="noStrike" kern="0" cap="none" spc="0" normalizeH="0" baseline="0" noProof="0" dirty="0" smtClean="0">
              <a:ln>
                <a:noFill/>
              </a:ln>
              <a:solidFill>
                <a:schemeClr val="accent2"/>
              </a:solidFill>
              <a:effectLst/>
              <a:uLnTx/>
              <a:uFillTx/>
              <a:latin typeface="+mj-lt"/>
              <a:ea typeface="+mj-ea"/>
              <a:cs typeface="+mj-cs"/>
            </a:endParaRPr>
          </a:p>
        </p:txBody>
      </p:sp>
      <p:sp>
        <p:nvSpPr>
          <p:cNvPr id="17" name="슬라이드 번호 개체 틀 5"/>
          <p:cNvSpPr>
            <a:spLocks noGrp="1"/>
          </p:cNvSpPr>
          <p:nvPr>
            <p:ph type="sldNum" sz="quarter" idx="12"/>
          </p:nvPr>
        </p:nvSpPr>
        <p:spPr>
          <a:xfrm>
            <a:off x="4343400" y="6553200"/>
            <a:ext cx="2133600" cy="304800"/>
          </a:xfrm>
          <a:noFill/>
        </p:spPr>
        <p:txBody>
          <a:bodyPr/>
          <a:lstStyle/>
          <a:p>
            <a:fld id="{B76E050F-3898-4B88-8AA7-6E824992447B}" type="slidenum">
              <a:rPr lang="en-US" altLang="ko-KR" smtClean="0">
                <a:ea typeface="굴림" charset="-127"/>
              </a:rPr>
              <a:pPr/>
              <a:t>21</a:t>
            </a:fld>
            <a:endParaRPr lang="en-US" altLang="ko-KR" dirty="0" smtClean="0">
              <a:ea typeface="굴림" charset="-127"/>
            </a:endParaRPr>
          </a:p>
        </p:txBody>
      </p:sp>
      <p:graphicFrame>
        <p:nvGraphicFramePr>
          <p:cNvPr id="268291" name="Object 3"/>
          <p:cNvGraphicFramePr>
            <a:graphicFrameLocks noChangeAspect="1"/>
          </p:cNvGraphicFramePr>
          <p:nvPr/>
        </p:nvGraphicFramePr>
        <p:xfrm>
          <a:off x="-102550" y="1789395"/>
          <a:ext cx="5383850" cy="3825192"/>
        </p:xfrm>
        <a:graphic>
          <a:graphicData uri="http://schemas.openxmlformats.org/presentationml/2006/ole">
            <mc:AlternateContent xmlns:mc="http://schemas.openxmlformats.org/markup-compatibility/2006">
              <mc:Choice xmlns:v="urn:schemas-microsoft-com:vml" Requires="v">
                <p:oleObj spid="_x0000_s268295" name="Graph" r:id="rId5" imgW="4181760" imgH="2930400" progId="">
                  <p:embed/>
                </p:oleObj>
              </mc:Choice>
              <mc:Fallback>
                <p:oleObj name="Graph" r:id="rId5" imgW="4181760" imgH="293040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50" y="1789395"/>
                        <a:ext cx="5383850" cy="3825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545474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슬라이드 번호 개체 틀 5"/>
          <p:cNvSpPr txBox="1">
            <a:spLocks noGrp="1"/>
          </p:cNvSpPr>
          <p:nvPr/>
        </p:nvSpPr>
        <p:spPr bwMode="auto">
          <a:xfrm>
            <a:off x="4324350" y="6553200"/>
            <a:ext cx="466725" cy="304800"/>
          </a:xfrm>
          <a:prstGeom prst="rect">
            <a:avLst/>
          </a:prstGeom>
          <a:noFill/>
          <a:ln w="9525">
            <a:noFill/>
            <a:miter lim="800000"/>
            <a:headEnd/>
            <a:tailEnd/>
          </a:ln>
        </p:spPr>
        <p:txBody>
          <a:bodyPr/>
          <a:lstStyle/>
          <a:p>
            <a:fld id="{EECC1435-657E-4E45-ADDE-F1625CE3799C}" type="slidenum">
              <a:rPr kumimoji="0" lang="en-US" altLang="ko-KR" sz="1600" b="0">
                <a:solidFill>
                  <a:srgbClr val="000000"/>
                </a:solidFill>
                <a:latin typeface="Verdana" pitchFamily="34" charset="0"/>
              </a:rPr>
              <a:pPr/>
              <a:t>22</a:t>
            </a:fld>
            <a:endParaRPr kumimoji="0" lang="en-US" altLang="ko-KR" sz="1600" b="0">
              <a:solidFill>
                <a:srgbClr val="000000"/>
              </a:solidFill>
              <a:latin typeface="Verdana"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solidFill>
                <a:srgbClr val="000000"/>
              </a:solidFill>
            </a:endParaRPr>
          </a:p>
        </p:txBody>
      </p:sp>
      <p:sp>
        <p:nvSpPr>
          <p:cNvPr id="3727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5212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txBox="1">
            <a:spLocks noChangeArrowheads="1"/>
          </p:cNvSpPr>
          <p:nvPr/>
        </p:nvSpPr>
        <p:spPr>
          <a:xfrm>
            <a:off x="0" y="131334"/>
            <a:ext cx="9144000" cy="639762"/>
          </a:xfrm>
          <a:prstGeom prst="rect">
            <a:avLst/>
          </a:prstGeom>
        </p:spPr>
        <p: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3200" b="1" i="0" u="none" strike="noStrike" kern="0" cap="none" spc="0" normalizeH="0" baseline="0" noProof="0" dirty="0" smtClean="0">
                <a:ln>
                  <a:noFill/>
                </a:ln>
                <a:solidFill>
                  <a:schemeClr val="accent2"/>
                </a:solidFill>
                <a:effectLst/>
                <a:uLnTx/>
                <a:uFillTx/>
                <a:latin typeface="+mj-lt"/>
                <a:ea typeface="+mj-ea"/>
                <a:cs typeface="+mj-cs"/>
              </a:rPr>
              <a:t>Antenna Fabrication &amp; Test</a:t>
            </a:r>
          </a:p>
        </p:txBody>
      </p:sp>
      <p:grpSp>
        <p:nvGrpSpPr>
          <p:cNvPr id="41" name="그룹 40"/>
          <p:cNvGrpSpPr/>
          <p:nvPr/>
        </p:nvGrpSpPr>
        <p:grpSpPr>
          <a:xfrm>
            <a:off x="145283" y="1025495"/>
            <a:ext cx="4500562" cy="5227025"/>
            <a:chOff x="340561" y="1194975"/>
            <a:chExt cx="4160001" cy="5219545"/>
          </a:xfrm>
        </p:grpSpPr>
        <p:sp>
          <p:nvSpPr>
            <p:cNvPr id="23" name="TextBox 22"/>
            <p:cNvSpPr txBox="1"/>
            <p:nvPr/>
          </p:nvSpPr>
          <p:spPr>
            <a:xfrm>
              <a:off x="357158" y="1194975"/>
              <a:ext cx="4143404" cy="318154"/>
            </a:xfrm>
            <a:prstGeom prst="rect">
              <a:avLst/>
            </a:prstGeom>
            <a:solidFill>
              <a:srgbClr val="92D050"/>
            </a:solidFill>
          </p:spPr>
          <p:txBody>
            <a:bodyPr wrap="square" rtlCol="0">
              <a:spAutoFit/>
            </a:bodyPr>
            <a:lstStyle/>
            <a:p>
              <a:pPr marL="285750" indent="-285750" algn="ctr">
                <a:buFont typeface="Wingdings" pitchFamily="2" charset="2"/>
                <a:buChar char="Ø"/>
              </a:pPr>
              <a:r>
                <a:rPr lang="en-US" altLang="ko-KR" sz="1400" b="1" dirty="0" smtClean="0">
                  <a:solidFill>
                    <a:srgbClr val="000066"/>
                  </a:solidFill>
                  <a:latin typeface="맑은 고딕" pitchFamily="50" charset="-127"/>
                  <a:ea typeface="맑은 고딕" pitchFamily="50" charset="-127"/>
                </a:rPr>
                <a:t>Comb-line Antenna Inside</a:t>
              </a:r>
              <a:endParaRPr lang="ko-KR" altLang="en-US" sz="1400" b="1" dirty="0">
                <a:solidFill>
                  <a:srgbClr val="000066"/>
                </a:solidFill>
                <a:latin typeface="맑은 고딕" pitchFamily="50" charset="-127"/>
                <a:ea typeface="맑은 고딕" pitchFamily="50" charset="-127"/>
              </a:endParaRPr>
            </a:p>
          </p:txBody>
        </p:sp>
        <p:pic>
          <p:nvPicPr>
            <p:cNvPr id="33" name="그림 32" descr="20170322_154746.jpg"/>
            <p:cNvPicPr>
              <a:picLocks noChangeAspect="1"/>
            </p:cNvPicPr>
            <p:nvPr/>
          </p:nvPicPr>
          <p:blipFill>
            <a:blip r:embed="rId3" cstate="print"/>
            <a:stretch>
              <a:fillRect/>
            </a:stretch>
          </p:blipFill>
          <p:spPr>
            <a:xfrm>
              <a:off x="357158" y="1502770"/>
              <a:ext cx="4143404" cy="2214560"/>
            </a:xfrm>
            <a:prstGeom prst="rect">
              <a:avLst/>
            </a:prstGeom>
          </p:spPr>
        </p:pic>
        <p:pic>
          <p:nvPicPr>
            <p:cNvPr id="34" name="그림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561" y="4074520"/>
              <a:ext cx="4160001" cy="2340000"/>
            </a:xfrm>
            <a:prstGeom prst="rect">
              <a:avLst/>
            </a:prstGeom>
          </p:spPr>
        </p:pic>
        <p:sp>
          <p:nvSpPr>
            <p:cNvPr id="35" name="TextBox 34"/>
            <p:cNvSpPr txBox="1"/>
            <p:nvPr/>
          </p:nvSpPr>
          <p:spPr>
            <a:xfrm>
              <a:off x="357158" y="3788768"/>
              <a:ext cx="4143404" cy="307777"/>
            </a:xfrm>
            <a:prstGeom prst="rect">
              <a:avLst/>
            </a:prstGeom>
            <a:solidFill>
              <a:srgbClr val="92D050"/>
            </a:solidFill>
          </p:spPr>
          <p:txBody>
            <a:bodyPr wrap="square" rtlCol="0">
              <a:spAutoFit/>
            </a:bodyPr>
            <a:lstStyle/>
            <a:p>
              <a:pPr marL="285750" indent="-285750" algn="ctr">
                <a:buFont typeface="Wingdings" pitchFamily="2" charset="2"/>
                <a:buChar char="Ø"/>
              </a:pPr>
              <a:r>
                <a:rPr lang="en-US" altLang="ko-KR" sz="1400" b="1" dirty="0" smtClean="0">
                  <a:solidFill>
                    <a:srgbClr val="000066"/>
                  </a:solidFill>
                  <a:latin typeface="맑은 고딕" pitchFamily="50" charset="-127"/>
                  <a:ea typeface="맑은 고딕" pitchFamily="50" charset="-127"/>
                </a:rPr>
                <a:t>Comb-line Antenna with FS + Internal TR</a:t>
              </a:r>
              <a:endParaRPr lang="ko-KR" altLang="en-US" sz="1400" b="1" dirty="0">
                <a:solidFill>
                  <a:srgbClr val="000066"/>
                </a:solidFill>
                <a:latin typeface="맑은 고딕" pitchFamily="50" charset="-127"/>
                <a:ea typeface="맑은 고딕" pitchFamily="50" charset="-127"/>
              </a:endParaRPr>
            </a:p>
          </p:txBody>
        </p:sp>
        <p:sp>
          <p:nvSpPr>
            <p:cNvPr id="36" name="Rectangle 3"/>
            <p:cNvSpPr txBox="1">
              <a:spLocks noChangeArrowheads="1"/>
            </p:cNvSpPr>
            <p:nvPr/>
          </p:nvSpPr>
          <p:spPr bwMode="auto">
            <a:xfrm>
              <a:off x="2143108" y="2645760"/>
              <a:ext cx="785818" cy="285752"/>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Current </a:t>
              </a:r>
            </a:p>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Straps</a:t>
              </a:r>
            </a:p>
          </p:txBody>
        </p:sp>
        <p:sp>
          <p:nvSpPr>
            <p:cNvPr id="37" name="Rectangle 3"/>
            <p:cNvSpPr txBox="1">
              <a:spLocks noChangeArrowheads="1"/>
            </p:cNvSpPr>
            <p:nvPr/>
          </p:nvSpPr>
          <p:spPr bwMode="auto">
            <a:xfrm>
              <a:off x="452653" y="3234933"/>
              <a:ext cx="785818" cy="285752"/>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Port 2 </a:t>
              </a:r>
            </a:p>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Dummy</a:t>
              </a:r>
            </a:p>
          </p:txBody>
        </p:sp>
        <p:sp>
          <p:nvSpPr>
            <p:cNvPr id="38" name="Rectangle 3"/>
            <p:cNvSpPr txBox="1">
              <a:spLocks noChangeArrowheads="1"/>
            </p:cNvSpPr>
            <p:nvPr/>
          </p:nvSpPr>
          <p:spPr bwMode="auto">
            <a:xfrm>
              <a:off x="3690687" y="3209197"/>
              <a:ext cx="785818" cy="285752"/>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Port 1 </a:t>
              </a:r>
            </a:p>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Feeder</a:t>
              </a:r>
            </a:p>
          </p:txBody>
        </p:sp>
        <p:sp>
          <p:nvSpPr>
            <p:cNvPr id="39" name="Rectangle 3"/>
            <p:cNvSpPr txBox="1">
              <a:spLocks noChangeArrowheads="1"/>
            </p:cNvSpPr>
            <p:nvPr/>
          </p:nvSpPr>
          <p:spPr bwMode="auto">
            <a:xfrm>
              <a:off x="2357422" y="5074652"/>
              <a:ext cx="1071570" cy="285752"/>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Faraday</a:t>
              </a:r>
            </a:p>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Shield(FS)</a:t>
              </a:r>
            </a:p>
          </p:txBody>
        </p:sp>
        <p:sp>
          <p:nvSpPr>
            <p:cNvPr id="40" name="Rectangle 3"/>
            <p:cNvSpPr txBox="1">
              <a:spLocks noChangeArrowheads="1"/>
            </p:cNvSpPr>
            <p:nvPr/>
          </p:nvSpPr>
          <p:spPr bwMode="auto">
            <a:xfrm>
              <a:off x="428596" y="5288966"/>
              <a:ext cx="1428760" cy="285752"/>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Internal Transformer</a:t>
              </a:r>
            </a:p>
          </p:txBody>
        </p:sp>
      </p:grpSp>
      <p:pic>
        <p:nvPicPr>
          <p:cNvPr id="265218" name="그림 1"/>
          <p:cNvPicPr>
            <a:picLocks noChangeAspect="1" noChangeArrowheads="1"/>
          </p:cNvPicPr>
          <p:nvPr/>
        </p:nvPicPr>
        <p:blipFill>
          <a:blip r:embed="rId5" cstate="print"/>
          <a:srcRect/>
          <a:stretch>
            <a:fillRect/>
          </a:stretch>
        </p:blipFill>
        <p:spPr bwMode="auto">
          <a:xfrm>
            <a:off x="4842705" y="2450783"/>
            <a:ext cx="4099353" cy="2957254"/>
          </a:xfrm>
          <a:prstGeom prst="rect">
            <a:avLst/>
          </a:prstGeom>
          <a:noFill/>
          <a:ln w="1270">
            <a:solidFill>
              <a:schemeClr val="tx1"/>
            </a:solidFill>
            <a:miter lim="800000"/>
            <a:headEnd/>
            <a:tailEnd/>
          </a:ln>
        </p:spPr>
      </p:pic>
      <p:sp>
        <p:nvSpPr>
          <p:cNvPr id="42" name="TextBox 41"/>
          <p:cNvSpPr txBox="1"/>
          <p:nvPr/>
        </p:nvSpPr>
        <p:spPr>
          <a:xfrm>
            <a:off x="4821953" y="1919805"/>
            <a:ext cx="4143404" cy="523220"/>
          </a:xfrm>
          <a:prstGeom prst="rect">
            <a:avLst/>
          </a:prstGeom>
          <a:solidFill>
            <a:srgbClr val="92D050"/>
          </a:solidFill>
        </p:spPr>
        <p:txBody>
          <a:bodyPr wrap="square" rtlCol="0">
            <a:spAutoFit/>
          </a:bodyPr>
          <a:lstStyle/>
          <a:p>
            <a:pPr marL="285750" indent="-285750" algn="ctr">
              <a:buFont typeface="Wingdings" pitchFamily="2" charset="2"/>
              <a:buChar char="Ø"/>
            </a:pPr>
            <a:r>
              <a:rPr lang="en-US" altLang="ko-KR" sz="1400" b="1" dirty="0" smtClean="0">
                <a:solidFill>
                  <a:srgbClr val="000066"/>
                </a:solidFill>
                <a:latin typeface="맑은 고딕" pitchFamily="50" charset="-127"/>
                <a:ea typeface="맑은 고딕" pitchFamily="50" charset="-127"/>
              </a:rPr>
              <a:t>Comparison between S-parameters measured and simulated(HFSS)</a:t>
            </a:r>
            <a:endParaRPr lang="ko-KR" altLang="en-US" sz="1400" b="1" dirty="0">
              <a:solidFill>
                <a:srgbClr val="000066"/>
              </a:solidFill>
              <a:latin typeface="맑은 고딕" pitchFamily="50" charset="-127"/>
              <a:ea typeface="맑은 고딕" pitchFamily="50" charset="-127"/>
            </a:endParaRPr>
          </a:p>
        </p:txBody>
      </p:sp>
    </p:spTree>
    <p:extLst>
      <p:ext uri="{BB962C8B-B14F-4D97-AF65-F5344CB8AC3E}">
        <p14:creationId xmlns:p14="http://schemas.microsoft.com/office/powerpoint/2010/main" val="543620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슬라이드 번호 개체 틀 5"/>
          <p:cNvSpPr txBox="1">
            <a:spLocks noGrp="1"/>
          </p:cNvSpPr>
          <p:nvPr/>
        </p:nvSpPr>
        <p:spPr bwMode="auto">
          <a:xfrm>
            <a:off x="4324350" y="6553200"/>
            <a:ext cx="466725" cy="304800"/>
          </a:xfrm>
          <a:prstGeom prst="rect">
            <a:avLst/>
          </a:prstGeom>
          <a:noFill/>
          <a:ln w="9525">
            <a:noFill/>
            <a:miter lim="800000"/>
            <a:headEnd/>
            <a:tailEnd/>
          </a:ln>
        </p:spPr>
        <p:txBody>
          <a:bodyPr/>
          <a:lstStyle/>
          <a:p>
            <a:fld id="{EECC1435-657E-4E45-ADDE-F1625CE3799C}" type="slidenum">
              <a:rPr kumimoji="0" lang="en-US" altLang="ko-KR" sz="1600" b="0">
                <a:solidFill>
                  <a:srgbClr val="000000"/>
                </a:solidFill>
                <a:latin typeface="Verdana" pitchFamily="34" charset="0"/>
              </a:rPr>
              <a:pPr/>
              <a:t>23</a:t>
            </a:fld>
            <a:endParaRPr kumimoji="0" lang="en-US" altLang="ko-KR" sz="1600" b="0">
              <a:solidFill>
                <a:srgbClr val="000000"/>
              </a:solidFill>
              <a:latin typeface="Verdana"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solidFill>
                <a:srgbClr val="000000"/>
              </a:solidFill>
            </a:endParaRPr>
          </a:p>
        </p:txBody>
      </p:sp>
      <p:sp>
        <p:nvSpPr>
          <p:cNvPr id="3727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5212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txBox="1">
            <a:spLocks noChangeArrowheads="1"/>
          </p:cNvSpPr>
          <p:nvPr/>
        </p:nvSpPr>
        <p:spPr>
          <a:xfrm>
            <a:off x="0" y="131334"/>
            <a:ext cx="9144000" cy="639762"/>
          </a:xfrm>
          <a:prstGeom prst="rect">
            <a:avLst/>
          </a:prstGeom>
        </p:spPr>
        <p: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3200" b="1" i="0" u="none" strike="noStrike" kern="0" cap="none" spc="0" normalizeH="0" baseline="0" noProof="0" dirty="0" smtClean="0">
                <a:ln>
                  <a:noFill/>
                </a:ln>
                <a:solidFill>
                  <a:schemeClr val="accent2"/>
                </a:solidFill>
                <a:effectLst/>
                <a:uLnTx/>
                <a:uFillTx/>
                <a:latin typeface="+mj-lt"/>
                <a:ea typeface="+mj-ea"/>
                <a:cs typeface="+mj-cs"/>
              </a:rPr>
              <a:t>RF System Integration &amp; Test</a:t>
            </a:r>
          </a:p>
        </p:txBody>
      </p:sp>
      <p:pic>
        <p:nvPicPr>
          <p:cNvPr id="24" name="Picture 2" descr="D:\MPC\1Research\0LHFW\4System\System Photo\20170418_162530.jpg"/>
          <p:cNvPicPr>
            <a:picLocks noChangeAspect="1" noChangeArrowheads="1"/>
          </p:cNvPicPr>
          <p:nvPr/>
        </p:nvPicPr>
        <p:blipFill>
          <a:blip r:embed="rId3" cstate="print"/>
          <a:srcRect/>
          <a:stretch>
            <a:fillRect/>
          </a:stretch>
        </p:blipFill>
        <p:spPr bwMode="auto">
          <a:xfrm>
            <a:off x="42730" y="1345929"/>
            <a:ext cx="5372137" cy="4918141"/>
          </a:xfrm>
          <a:prstGeom prst="rect">
            <a:avLst/>
          </a:prstGeom>
          <a:noFill/>
        </p:spPr>
      </p:pic>
      <p:sp>
        <p:nvSpPr>
          <p:cNvPr id="26" name="직사각형 25"/>
          <p:cNvSpPr/>
          <p:nvPr/>
        </p:nvSpPr>
        <p:spPr bwMode="auto">
          <a:xfrm>
            <a:off x="1686442" y="3815317"/>
            <a:ext cx="2500330" cy="857256"/>
          </a:xfrm>
          <a:prstGeom prst="rect">
            <a:avLst/>
          </a:prstGeom>
          <a:noFill/>
          <a:ln w="254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kumimoji="1" lang="ko-KR" altLang="en-US" sz="1400" b="1" smtClean="0">
              <a:solidFill>
                <a:srgbClr val="000000"/>
              </a:solidFill>
              <a:latin typeface="Arial" charset="0"/>
            </a:endParaRPr>
          </a:p>
        </p:txBody>
      </p:sp>
      <p:cxnSp>
        <p:nvCxnSpPr>
          <p:cNvPr id="27" name="직선 화살표 연결선 26"/>
          <p:cNvCxnSpPr>
            <a:stCxn id="26" idx="3"/>
            <a:endCxn id="28" idx="1"/>
          </p:cNvCxnSpPr>
          <p:nvPr/>
        </p:nvCxnSpPr>
        <p:spPr bwMode="auto">
          <a:xfrm flipV="1">
            <a:off x="4186772" y="2383457"/>
            <a:ext cx="1282677" cy="1860488"/>
          </a:xfrm>
          <a:prstGeom prst="straightConnector1">
            <a:avLst/>
          </a:prstGeom>
          <a:noFill/>
          <a:ln w="19050" cap="flat" cmpd="sng" algn="ctr">
            <a:solidFill>
              <a:srgbClr val="FFC000"/>
            </a:solidFill>
            <a:prstDash val="solid"/>
            <a:round/>
            <a:headEnd type="none" w="med" len="med"/>
            <a:tailEnd type="triangle"/>
          </a:ln>
          <a:effectLst/>
        </p:spPr>
      </p:cxnSp>
      <p:sp>
        <p:nvSpPr>
          <p:cNvPr id="32" name="Rectangle 3"/>
          <p:cNvSpPr txBox="1">
            <a:spLocks noChangeArrowheads="1"/>
          </p:cNvSpPr>
          <p:nvPr/>
        </p:nvSpPr>
        <p:spPr bwMode="auto">
          <a:xfrm>
            <a:off x="3370906" y="3055806"/>
            <a:ext cx="785818" cy="357190"/>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Klystron</a:t>
            </a:r>
          </a:p>
        </p:txBody>
      </p:sp>
      <p:sp>
        <p:nvSpPr>
          <p:cNvPr id="41" name="Rectangle 3"/>
          <p:cNvSpPr txBox="1">
            <a:spLocks noChangeArrowheads="1"/>
          </p:cNvSpPr>
          <p:nvPr/>
        </p:nvSpPr>
        <p:spPr bwMode="auto">
          <a:xfrm>
            <a:off x="640508" y="3809175"/>
            <a:ext cx="785818" cy="357190"/>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Circulator</a:t>
            </a:r>
          </a:p>
        </p:txBody>
      </p:sp>
      <p:sp>
        <p:nvSpPr>
          <p:cNvPr id="42" name="Rectangle 3"/>
          <p:cNvSpPr txBox="1">
            <a:spLocks noChangeArrowheads="1"/>
          </p:cNvSpPr>
          <p:nvPr/>
        </p:nvSpPr>
        <p:spPr bwMode="auto">
          <a:xfrm>
            <a:off x="3320969" y="4361184"/>
            <a:ext cx="785818" cy="285752"/>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Antenna</a:t>
            </a:r>
          </a:p>
        </p:txBody>
      </p:sp>
      <p:grpSp>
        <p:nvGrpSpPr>
          <p:cNvPr id="34" name="그룹 33"/>
          <p:cNvGrpSpPr/>
          <p:nvPr/>
        </p:nvGrpSpPr>
        <p:grpSpPr>
          <a:xfrm>
            <a:off x="5469448" y="1037682"/>
            <a:ext cx="3614733" cy="2401035"/>
            <a:chOff x="5529267" y="1080410"/>
            <a:chExt cx="3614733" cy="2401035"/>
          </a:xfrm>
        </p:grpSpPr>
        <p:pic>
          <p:nvPicPr>
            <p:cNvPr id="28" name="그림 27" descr="Antenna with Shield2.png"/>
            <p:cNvPicPr>
              <a:picLocks noChangeAspect="1"/>
            </p:cNvPicPr>
            <p:nvPr/>
          </p:nvPicPr>
          <p:blipFill>
            <a:blip r:embed="rId4" cstate="print"/>
            <a:stretch>
              <a:fillRect/>
            </a:stretch>
          </p:blipFill>
          <p:spPr>
            <a:xfrm>
              <a:off x="5529268" y="1370924"/>
              <a:ext cx="3614732" cy="2110521"/>
            </a:xfrm>
            <a:prstGeom prst="rect">
              <a:avLst/>
            </a:prstGeom>
          </p:spPr>
        </p:pic>
        <p:sp>
          <p:nvSpPr>
            <p:cNvPr id="29" name="TextBox 28"/>
            <p:cNvSpPr txBox="1"/>
            <p:nvPr/>
          </p:nvSpPr>
          <p:spPr>
            <a:xfrm>
              <a:off x="5529267" y="1080410"/>
              <a:ext cx="3614731" cy="307777"/>
            </a:xfrm>
            <a:prstGeom prst="rect">
              <a:avLst/>
            </a:prstGeom>
            <a:solidFill>
              <a:srgbClr val="92D050"/>
            </a:solidFill>
          </p:spPr>
          <p:txBody>
            <a:bodyPr wrap="square" rtlCol="0">
              <a:spAutoFit/>
            </a:bodyPr>
            <a:lstStyle/>
            <a:p>
              <a:pPr marL="285750" indent="-285750" algn="ctr">
                <a:buFont typeface="Wingdings" pitchFamily="2" charset="2"/>
                <a:buChar char="Ø"/>
              </a:pPr>
              <a:r>
                <a:rPr lang="en-US" altLang="ko-KR" sz="1400" b="1" dirty="0" smtClean="0">
                  <a:solidFill>
                    <a:srgbClr val="000066"/>
                  </a:solidFill>
                  <a:latin typeface="맑은 고딕" pitchFamily="50" charset="-127"/>
                  <a:ea typeface="맑은 고딕" pitchFamily="50" charset="-127"/>
                </a:rPr>
                <a:t>Comb-line Antenna</a:t>
              </a:r>
              <a:endParaRPr lang="ko-KR" altLang="en-US" sz="1400" b="1" dirty="0">
                <a:solidFill>
                  <a:srgbClr val="000066"/>
                </a:solidFill>
                <a:latin typeface="맑은 고딕" pitchFamily="50" charset="-127"/>
                <a:ea typeface="맑은 고딕" pitchFamily="50" charset="-127"/>
              </a:endParaRPr>
            </a:p>
          </p:txBody>
        </p:sp>
        <p:sp>
          <p:nvSpPr>
            <p:cNvPr id="43" name="Rectangle 3"/>
            <p:cNvSpPr txBox="1">
              <a:spLocks noChangeArrowheads="1"/>
            </p:cNvSpPr>
            <p:nvPr/>
          </p:nvSpPr>
          <p:spPr bwMode="auto">
            <a:xfrm>
              <a:off x="6924690" y="2209130"/>
              <a:ext cx="1714512" cy="285752"/>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Antenna with RF shield </a:t>
              </a:r>
            </a:p>
          </p:txBody>
        </p:sp>
      </p:grpSp>
      <p:grpSp>
        <p:nvGrpSpPr>
          <p:cNvPr id="52" name="그룹 51"/>
          <p:cNvGrpSpPr/>
          <p:nvPr/>
        </p:nvGrpSpPr>
        <p:grpSpPr>
          <a:xfrm>
            <a:off x="5469310" y="3486684"/>
            <a:ext cx="3597780" cy="2760293"/>
            <a:chOff x="3743318" y="3449211"/>
            <a:chExt cx="5343531" cy="3033714"/>
          </a:xfrm>
        </p:grpSpPr>
        <p:sp>
          <p:nvSpPr>
            <p:cNvPr id="31" name="TextBox 30"/>
            <p:cNvSpPr txBox="1"/>
            <p:nvPr/>
          </p:nvSpPr>
          <p:spPr>
            <a:xfrm>
              <a:off x="3743319" y="3449211"/>
              <a:ext cx="5334005" cy="304437"/>
            </a:xfrm>
            <a:prstGeom prst="rect">
              <a:avLst/>
            </a:prstGeom>
            <a:solidFill>
              <a:srgbClr val="3399FF"/>
            </a:solidFill>
          </p:spPr>
          <p:txBody>
            <a:bodyPr wrap="square" rtlCol="0">
              <a:spAutoFit/>
            </a:bodyPr>
            <a:lstStyle/>
            <a:p>
              <a:pPr marL="285750" indent="-285750" algn="ctr"/>
              <a:r>
                <a:rPr lang="en-US" altLang="ko-KR" sz="1200" b="1" dirty="0" smtClean="0">
                  <a:solidFill>
                    <a:srgbClr val="000066"/>
                  </a:solidFill>
                  <a:latin typeface="맑은 고딕" pitchFamily="50" charset="-127"/>
                  <a:ea typeface="맑은 고딕" pitchFamily="50" charset="-127"/>
                </a:rPr>
                <a:t>Output Power (10 kW@496.5MHz)</a:t>
              </a:r>
              <a:endParaRPr lang="ko-KR" altLang="en-US" sz="1200" b="1" dirty="0">
                <a:solidFill>
                  <a:srgbClr val="000066"/>
                </a:solidFill>
                <a:latin typeface="맑은 고딕" pitchFamily="50" charset="-127"/>
                <a:ea typeface="맑은 고딕" pitchFamily="50" charset="-127"/>
              </a:endParaRPr>
            </a:p>
          </p:txBody>
        </p:sp>
        <p:pic>
          <p:nvPicPr>
            <p:cNvPr id="44" name="Picture 3"/>
            <p:cNvPicPr>
              <a:picLocks noChangeAspect="1" noChangeArrowheads="1"/>
            </p:cNvPicPr>
            <p:nvPr/>
          </p:nvPicPr>
          <p:blipFill>
            <a:blip r:embed="rId5" cstate="print"/>
            <a:srcRect/>
            <a:stretch>
              <a:fillRect/>
            </a:stretch>
          </p:blipFill>
          <p:spPr bwMode="auto">
            <a:xfrm>
              <a:off x="3743318" y="3739725"/>
              <a:ext cx="5343531" cy="2743200"/>
            </a:xfrm>
            <a:prstGeom prst="rect">
              <a:avLst/>
            </a:prstGeom>
            <a:noFill/>
            <a:ln w="9525">
              <a:noFill/>
              <a:miter lim="800000"/>
              <a:headEnd/>
              <a:tailEnd/>
            </a:ln>
            <a:effectLst/>
          </p:spPr>
        </p:pic>
      </p:grpSp>
      <p:sp>
        <p:nvSpPr>
          <p:cNvPr id="46" name="Rectangle 3"/>
          <p:cNvSpPr txBox="1">
            <a:spLocks noChangeArrowheads="1"/>
          </p:cNvSpPr>
          <p:nvPr/>
        </p:nvSpPr>
        <p:spPr bwMode="auto">
          <a:xfrm>
            <a:off x="4453582" y="4839411"/>
            <a:ext cx="770820" cy="310980"/>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DC</a:t>
            </a:r>
          </a:p>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Beam P/S</a:t>
            </a:r>
          </a:p>
        </p:txBody>
      </p:sp>
      <p:sp>
        <p:nvSpPr>
          <p:cNvPr id="47" name="Rectangle 3"/>
          <p:cNvSpPr txBox="1">
            <a:spLocks noChangeArrowheads="1"/>
          </p:cNvSpPr>
          <p:nvPr/>
        </p:nvSpPr>
        <p:spPr bwMode="auto">
          <a:xfrm>
            <a:off x="1242121" y="4755145"/>
            <a:ext cx="1401490" cy="310980"/>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Remote </a:t>
            </a:r>
          </a:p>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Control &amp; Monitor</a:t>
            </a:r>
          </a:p>
        </p:txBody>
      </p:sp>
      <p:sp>
        <p:nvSpPr>
          <p:cNvPr id="48" name="Rectangle 3"/>
          <p:cNvSpPr txBox="1">
            <a:spLocks noChangeArrowheads="1"/>
          </p:cNvSpPr>
          <p:nvPr/>
        </p:nvSpPr>
        <p:spPr bwMode="auto">
          <a:xfrm>
            <a:off x="461048" y="5999665"/>
            <a:ext cx="630671" cy="186588"/>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SSA</a:t>
            </a:r>
          </a:p>
        </p:txBody>
      </p:sp>
      <p:sp>
        <p:nvSpPr>
          <p:cNvPr id="50" name="Rectangle 3"/>
          <p:cNvSpPr txBox="1">
            <a:spLocks noChangeArrowheads="1"/>
          </p:cNvSpPr>
          <p:nvPr/>
        </p:nvSpPr>
        <p:spPr bwMode="auto">
          <a:xfrm>
            <a:off x="684942" y="2066259"/>
            <a:ext cx="1401490" cy="248784"/>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Transmission Line</a:t>
            </a:r>
          </a:p>
        </p:txBody>
      </p:sp>
      <p:sp>
        <p:nvSpPr>
          <p:cNvPr id="51" name="Rectangle 3"/>
          <p:cNvSpPr txBox="1">
            <a:spLocks noChangeArrowheads="1"/>
          </p:cNvSpPr>
          <p:nvPr/>
        </p:nvSpPr>
        <p:spPr bwMode="auto">
          <a:xfrm>
            <a:off x="855794" y="3313296"/>
            <a:ext cx="738807" cy="248784"/>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Dummy</a:t>
            </a:r>
          </a:p>
        </p:txBody>
      </p:sp>
      <p:sp>
        <p:nvSpPr>
          <p:cNvPr id="53" name="TextBox 52"/>
          <p:cNvSpPr txBox="1"/>
          <p:nvPr/>
        </p:nvSpPr>
        <p:spPr>
          <a:xfrm>
            <a:off x="23790" y="1037642"/>
            <a:ext cx="5404021" cy="307777"/>
          </a:xfrm>
          <a:prstGeom prst="rect">
            <a:avLst/>
          </a:prstGeom>
          <a:solidFill>
            <a:srgbClr val="92D050"/>
          </a:solidFill>
        </p:spPr>
        <p:txBody>
          <a:bodyPr wrap="square" rtlCol="0">
            <a:spAutoFit/>
          </a:bodyPr>
          <a:lstStyle/>
          <a:p>
            <a:pPr marL="285750" indent="-285750" algn="ctr">
              <a:buFont typeface="Wingdings" pitchFamily="2" charset="2"/>
              <a:buChar char="Ø"/>
            </a:pPr>
            <a:r>
              <a:rPr lang="en-US" altLang="ko-KR" sz="1400" b="1" dirty="0" smtClean="0">
                <a:solidFill>
                  <a:srgbClr val="000066"/>
                </a:solidFill>
                <a:latin typeface="맑은 고딕" pitchFamily="50" charset="-127"/>
                <a:ea typeface="맑은 고딕" pitchFamily="50" charset="-127"/>
              </a:rPr>
              <a:t>Integrated RF system</a:t>
            </a:r>
            <a:endParaRPr lang="ko-KR" altLang="en-US" sz="1400" b="1" dirty="0">
              <a:solidFill>
                <a:srgbClr val="000066"/>
              </a:solidFill>
              <a:latin typeface="맑은 고딕" pitchFamily="50" charset="-127"/>
              <a:ea typeface="맑은 고딕" pitchFamily="50" charset="-127"/>
            </a:endParaRPr>
          </a:p>
        </p:txBody>
      </p:sp>
      <p:sp>
        <p:nvSpPr>
          <p:cNvPr id="35" name="모서리가 둥근 직사각형 34"/>
          <p:cNvSpPr/>
          <p:nvPr/>
        </p:nvSpPr>
        <p:spPr bwMode="auto">
          <a:xfrm>
            <a:off x="5744297" y="4025068"/>
            <a:ext cx="3237333" cy="248635"/>
          </a:xfrm>
          <a:prstGeom prst="roundRect">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p:txBody>
      </p:sp>
    </p:spTree>
    <p:extLst>
      <p:ext uri="{BB962C8B-B14F-4D97-AF65-F5344CB8AC3E}">
        <p14:creationId xmlns:p14="http://schemas.microsoft.com/office/powerpoint/2010/main" val="5436204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그룹 56"/>
          <p:cNvGrpSpPr/>
          <p:nvPr/>
        </p:nvGrpSpPr>
        <p:grpSpPr>
          <a:xfrm>
            <a:off x="399904" y="3697881"/>
            <a:ext cx="4189187" cy="2437750"/>
            <a:chOff x="28608" y="3857244"/>
            <a:chExt cx="3155014" cy="2437750"/>
          </a:xfrm>
        </p:grpSpPr>
        <p:pic>
          <p:nvPicPr>
            <p:cNvPr id="58" name="Picture 2"/>
            <p:cNvPicPr>
              <a:picLocks noChangeAspect="1" noChangeArrowheads="1"/>
            </p:cNvPicPr>
            <p:nvPr/>
          </p:nvPicPr>
          <p:blipFill>
            <a:blip r:embed="rId3" cstate="print"/>
            <a:srcRect/>
            <a:stretch>
              <a:fillRect/>
            </a:stretch>
          </p:blipFill>
          <p:spPr bwMode="auto">
            <a:xfrm>
              <a:off x="28608" y="4177405"/>
              <a:ext cx="3155014" cy="2117589"/>
            </a:xfrm>
            <a:prstGeom prst="rect">
              <a:avLst/>
            </a:prstGeom>
            <a:noFill/>
            <a:ln w="9525">
              <a:noFill/>
              <a:miter lim="800000"/>
              <a:headEnd/>
              <a:tailEnd/>
            </a:ln>
            <a:effectLst/>
          </p:spPr>
        </p:pic>
        <p:sp>
          <p:nvSpPr>
            <p:cNvPr id="59" name="TextBox 58"/>
            <p:cNvSpPr txBox="1"/>
            <p:nvPr/>
          </p:nvSpPr>
          <p:spPr>
            <a:xfrm>
              <a:off x="43134" y="3857244"/>
              <a:ext cx="3115601" cy="334227"/>
            </a:xfrm>
            <a:prstGeom prst="rect">
              <a:avLst/>
            </a:prstGeom>
            <a:solidFill>
              <a:srgbClr val="3399FF"/>
            </a:solidFill>
          </p:spPr>
          <p:txBody>
            <a:bodyPr wrap="square" rtlCol="0">
              <a:spAutoFit/>
            </a:bodyPr>
            <a:lstStyle/>
            <a:p>
              <a:pPr marL="285750" indent="-285750" algn="ctr"/>
              <a:r>
                <a:rPr lang="en-US" altLang="ko-KR" sz="1500" b="1" dirty="0" smtClean="0">
                  <a:solidFill>
                    <a:srgbClr val="000066"/>
                  </a:solidFill>
                  <a:latin typeface="맑은 고딕" pitchFamily="50" charset="-127"/>
                  <a:ea typeface="맑은 고딕" pitchFamily="50" charset="-127"/>
                </a:rPr>
                <a:t>Reflection coefficient</a:t>
              </a:r>
              <a:r>
                <a:rPr lang="ko-KR" altLang="en-US" sz="1500" b="1" dirty="0" smtClean="0">
                  <a:solidFill>
                    <a:srgbClr val="000066"/>
                  </a:solidFill>
                  <a:latin typeface="맑은 고딕" pitchFamily="50" charset="-127"/>
                  <a:ea typeface="맑은 고딕" pitchFamily="50" charset="-127"/>
                </a:rPr>
                <a:t> </a:t>
              </a:r>
              <a:r>
                <a:rPr lang="en-US" altLang="ko-KR" sz="1500" b="1" dirty="0" smtClean="0">
                  <a:solidFill>
                    <a:srgbClr val="000066"/>
                  </a:solidFill>
                  <a:latin typeface="맑은 고딕" pitchFamily="50" charset="-127"/>
                  <a:ea typeface="맑은 고딕" pitchFamily="50" charset="-127"/>
                </a:rPr>
                <a:t>(S</a:t>
              </a:r>
              <a:r>
                <a:rPr lang="en-US" altLang="ko-KR" sz="1500" b="1" baseline="-25000" dirty="0" smtClean="0">
                  <a:solidFill>
                    <a:srgbClr val="000066"/>
                  </a:solidFill>
                  <a:latin typeface="맑은 고딕" pitchFamily="50" charset="-127"/>
                  <a:ea typeface="맑은 고딕" pitchFamily="50" charset="-127"/>
                </a:rPr>
                <a:t>11</a:t>
              </a:r>
              <a:r>
                <a:rPr lang="en-US" altLang="ko-KR" sz="1500" b="1" dirty="0" smtClean="0">
                  <a:solidFill>
                    <a:srgbClr val="000066"/>
                  </a:solidFill>
                  <a:latin typeface="맑은 고딕" pitchFamily="50" charset="-127"/>
                  <a:ea typeface="맑은 고딕" pitchFamily="50" charset="-127"/>
                </a:rPr>
                <a:t>)</a:t>
              </a:r>
              <a:endParaRPr lang="ko-KR" altLang="en-US" sz="1500" b="1" dirty="0">
                <a:solidFill>
                  <a:srgbClr val="000066"/>
                </a:solidFill>
                <a:latin typeface="맑은 고딕" pitchFamily="50" charset="-127"/>
                <a:ea typeface="맑은 고딕" pitchFamily="50" charset="-127"/>
              </a:endParaRPr>
            </a:p>
          </p:txBody>
        </p:sp>
      </p:grpSp>
      <p:grpSp>
        <p:nvGrpSpPr>
          <p:cNvPr id="54" name="그룹 53"/>
          <p:cNvGrpSpPr/>
          <p:nvPr/>
        </p:nvGrpSpPr>
        <p:grpSpPr>
          <a:xfrm>
            <a:off x="4563497" y="3700449"/>
            <a:ext cx="4024302" cy="2466606"/>
            <a:chOff x="5937255" y="3833491"/>
            <a:chExt cx="3178202" cy="2481604"/>
          </a:xfrm>
        </p:grpSpPr>
        <p:pic>
          <p:nvPicPr>
            <p:cNvPr id="55" name="Picture 5"/>
            <p:cNvPicPr>
              <a:picLocks noChangeAspect="1" noChangeArrowheads="1"/>
            </p:cNvPicPr>
            <p:nvPr/>
          </p:nvPicPr>
          <p:blipFill>
            <a:blip r:embed="rId4" cstate="print"/>
            <a:srcRect/>
            <a:stretch>
              <a:fillRect/>
            </a:stretch>
          </p:blipFill>
          <p:spPr bwMode="auto">
            <a:xfrm>
              <a:off x="5937255" y="4172479"/>
              <a:ext cx="3178202" cy="2142616"/>
            </a:xfrm>
            <a:prstGeom prst="rect">
              <a:avLst/>
            </a:prstGeom>
            <a:noFill/>
            <a:ln w="9525">
              <a:noFill/>
              <a:miter lim="800000"/>
              <a:headEnd/>
              <a:tailEnd/>
            </a:ln>
            <a:effectLst/>
          </p:spPr>
        </p:pic>
        <p:sp>
          <p:nvSpPr>
            <p:cNvPr id="56" name="TextBox 55"/>
            <p:cNvSpPr txBox="1"/>
            <p:nvPr/>
          </p:nvSpPr>
          <p:spPr>
            <a:xfrm>
              <a:off x="5946885" y="3833491"/>
              <a:ext cx="3154094" cy="323663"/>
            </a:xfrm>
            <a:prstGeom prst="rect">
              <a:avLst/>
            </a:prstGeom>
            <a:solidFill>
              <a:srgbClr val="3399FF"/>
            </a:solidFill>
          </p:spPr>
          <p:txBody>
            <a:bodyPr wrap="square" rtlCol="0">
              <a:spAutoFit/>
            </a:bodyPr>
            <a:lstStyle/>
            <a:p>
              <a:pPr marL="285750" indent="-285750" algn="ctr"/>
              <a:r>
                <a:rPr lang="en-US" altLang="ko-KR" sz="1500" b="1" dirty="0" smtClean="0">
                  <a:solidFill>
                    <a:srgbClr val="000066"/>
                  </a:solidFill>
                  <a:latin typeface="맑은 고딕" pitchFamily="50" charset="-127"/>
                  <a:ea typeface="맑은 고딕" pitchFamily="50" charset="-127"/>
                </a:rPr>
                <a:t>Transmission coefficient (S</a:t>
              </a:r>
              <a:r>
                <a:rPr lang="en-US" altLang="ko-KR" sz="1500" b="1" baseline="-25000" dirty="0" smtClean="0">
                  <a:solidFill>
                    <a:srgbClr val="000066"/>
                  </a:solidFill>
                  <a:latin typeface="맑은 고딕" pitchFamily="50" charset="-127"/>
                  <a:ea typeface="맑은 고딕" pitchFamily="50" charset="-127"/>
                </a:rPr>
                <a:t>21</a:t>
              </a:r>
              <a:r>
                <a:rPr lang="en-US" altLang="ko-KR" sz="1500" b="1" dirty="0" smtClean="0">
                  <a:solidFill>
                    <a:srgbClr val="000066"/>
                  </a:solidFill>
                  <a:latin typeface="맑은 고딕" pitchFamily="50" charset="-127"/>
                  <a:ea typeface="맑은 고딕" pitchFamily="50" charset="-127"/>
                </a:rPr>
                <a:t>)</a:t>
              </a:r>
              <a:endParaRPr lang="ko-KR" altLang="en-US" sz="1500" b="1" dirty="0">
                <a:solidFill>
                  <a:srgbClr val="000066"/>
                </a:solidFill>
                <a:latin typeface="맑은 고딕" pitchFamily="50" charset="-127"/>
                <a:ea typeface="맑은 고딕" pitchFamily="50" charset="-127"/>
              </a:endParaRPr>
            </a:p>
          </p:txBody>
        </p:sp>
      </p:grpSp>
      <p:pic>
        <p:nvPicPr>
          <p:cNvPr id="63" name="그림 62" descr="20170522_175326.jpg"/>
          <p:cNvPicPr>
            <a:picLocks noChangeAspect="1"/>
          </p:cNvPicPr>
          <p:nvPr/>
        </p:nvPicPr>
        <p:blipFill>
          <a:blip r:embed="rId5" cstate="print"/>
          <a:stretch>
            <a:fillRect/>
          </a:stretch>
        </p:blipFill>
        <p:spPr>
          <a:xfrm>
            <a:off x="4631821" y="2566641"/>
            <a:ext cx="3939611" cy="1086638"/>
          </a:xfrm>
          <a:prstGeom prst="rect">
            <a:avLst/>
          </a:prstGeom>
        </p:spPr>
      </p:pic>
      <p:sp>
        <p:nvSpPr>
          <p:cNvPr id="5122" name="슬라이드 번호 개체 틀 5"/>
          <p:cNvSpPr txBox="1">
            <a:spLocks noGrp="1"/>
          </p:cNvSpPr>
          <p:nvPr/>
        </p:nvSpPr>
        <p:spPr bwMode="auto">
          <a:xfrm>
            <a:off x="4324350" y="6553200"/>
            <a:ext cx="466725" cy="304800"/>
          </a:xfrm>
          <a:prstGeom prst="rect">
            <a:avLst/>
          </a:prstGeom>
          <a:noFill/>
          <a:ln w="9525">
            <a:noFill/>
            <a:miter lim="800000"/>
            <a:headEnd/>
            <a:tailEnd/>
          </a:ln>
        </p:spPr>
        <p:txBody>
          <a:bodyPr/>
          <a:lstStyle/>
          <a:p>
            <a:fld id="{EECC1435-657E-4E45-ADDE-F1625CE3799C}" type="slidenum">
              <a:rPr kumimoji="0" lang="en-US" altLang="ko-KR" sz="1600" b="0">
                <a:solidFill>
                  <a:srgbClr val="000000"/>
                </a:solidFill>
                <a:latin typeface="Verdana" pitchFamily="34" charset="0"/>
              </a:rPr>
              <a:pPr/>
              <a:t>24</a:t>
            </a:fld>
            <a:endParaRPr kumimoji="0" lang="en-US" altLang="ko-KR" sz="1600" b="0">
              <a:solidFill>
                <a:srgbClr val="000000"/>
              </a:solidFill>
              <a:latin typeface="Verdana"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solidFill>
                <a:srgbClr val="000000"/>
              </a:solidFill>
            </a:endParaRPr>
          </a:p>
        </p:txBody>
      </p:sp>
      <p:sp>
        <p:nvSpPr>
          <p:cNvPr id="3727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37274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5212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5" name="Rectangle 2"/>
          <p:cNvSpPr txBox="1">
            <a:spLocks noChangeArrowheads="1"/>
          </p:cNvSpPr>
          <p:nvPr/>
        </p:nvSpPr>
        <p:spPr>
          <a:xfrm>
            <a:off x="0" y="131334"/>
            <a:ext cx="9144000" cy="639762"/>
          </a:xfrm>
          <a:prstGeom prst="rect">
            <a:avLst/>
          </a:prstGeom>
        </p:spPr>
        <p: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3200" b="1" i="0" u="none" strike="noStrike" kern="0" cap="none" spc="0" normalizeH="0" baseline="0" noProof="0" dirty="0" smtClean="0">
                <a:ln>
                  <a:noFill/>
                </a:ln>
                <a:solidFill>
                  <a:schemeClr val="accent2"/>
                </a:solidFill>
                <a:effectLst/>
                <a:uLnTx/>
                <a:uFillTx/>
                <a:latin typeface="+mj-lt"/>
                <a:ea typeface="+mj-ea"/>
                <a:cs typeface="+mj-cs"/>
              </a:rPr>
              <a:t>Installation on VEST</a:t>
            </a:r>
          </a:p>
        </p:txBody>
      </p:sp>
      <p:grpSp>
        <p:nvGrpSpPr>
          <p:cNvPr id="66" name="그룹 65"/>
          <p:cNvGrpSpPr/>
          <p:nvPr/>
        </p:nvGrpSpPr>
        <p:grpSpPr>
          <a:xfrm>
            <a:off x="412744" y="1000698"/>
            <a:ext cx="4082344" cy="2635472"/>
            <a:chOff x="462172" y="823529"/>
            <a:chExt cx="4548214" cy="3014665"/>
          </a:xfrm>
        </p:grpSpPr>
        <p:pic>
          <p:nvPicPr>
            <p:cNvPr id="33" name="그림 32" descr="20170502_185846.jpg"/>
            <p:cNvPicPr>
              <a:picLocks noChangeAspect="1"/>
            </p:cNvPicPr>
            <p:nvPr/>
          </p:nvPicPr>
          <p:blipFill>
            <a:blip r:embed="rId6" cstate="print"/>
            <a:stretch>
              <a:fillRect/>
            </a:stretch>
          </p:blipFill>
          <p:spPr>
            <a:xfrm>
              <a:off x="462173" y="1117643"/>
              <a:ext cx="4538705" cy="2720551"/>
            </a:xfrm>
            <a:prstGeom prst="rect">
              <a:avLst/>
            </a:prstGeom>
          </p:spPr>
        </p:pic>
        <p:sp>
          <p:nvSpPr>
            <p:cNvPr id="34" name="TextBox 33"/>
            <p:cNvSpPr txBox="1"/>
            <p:nvPr/>
          </p:nvSpPr>
          <p:spPr>
            <a:xfrm>
              <a:off x="462172" y="823529"/>
              <a:ext cx="4548214" cy="352060"/>
            </a:xfrm>
            <a:prstGeom prst="rect">
              <a:avLst/>
            </a:prstGeom>
            <a:solidFill>
              <a:srgbClr val="92D050"/>
            </a:solidFill>
          </p:spPr>
          <p:txBody>
            <a:bodyPr wrap="square" rtlCol="0">
              <a:spAutoFit/>
            </a:bodyPr>
            <a:lstStyle/>
            <a:p>
              <a:pPr marL="285750" indent="-285750" algn="ctr">
                <a:buFont typeface="Wingdings" pitchFamily="2" charset="2"/>
                <a:buChar char="Ø"/>
              </a:pPr>
              <a:r>
                <a:rPr lang="en-US" altLang="ko-KR" sz="1400" b="1" dirty="0" smtClean="0">
                  <a:solidFill>
                    <a:srgbClr val="000066"/>
                  </a:solidFill>
                  <a:latin typeface="맑은 고딕" pitchFamily="50" charset="-127"/>
                  <a:ea typeface="맑은 고딕" pitchFamily="50" charset="-127"/>
                </a:rPr>
                <a:t>RF System installed on VEST site</a:t>
              </a:r>
              <a:endParaRPr lang="ko-KR" altLang="en-US" sz="1400" b="1" dirty="0">
                <a:solidFill>
                  <a:srgbClr val="000066"/>
                </a:solidFill>
                <a:latin typeface="맑은 고딕" pitchFamily="50" charset="-127"/>
                <a:ea typeface="맑은 고딕" pitchFamily="50" charset="-127"/>
              </a:endParaRPr>
            </a:p>
          </p:txBody>
        </p:sp>
        <p:sp>
          <p:nvSpPr>
            <p:cNvPr id="36" name="Rectangle 3"/>
            <p:cNvSpPr txBox="1">
              <a:spLocks noChangeArrowheads="1"/>
            </p:cNvSpPr>
            <p:nvPr/>
          </p:nvSpPr>
          <p:spPr bwMode="auto">
            <a:xfrm>
              <a:off x="1502912" y="2514683"/>
              <a:ext cx="1041878" cy="367643"/>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Klystron</a:t>
              </a:r>
            </a:p>
          </p:txBody>
        </p:sp>
        <p:sp>
          <p:nvSpPr>
            <p:cNvPr id="37" name="Rectangle 3"/>
            <p:cNvSpPr txBox="1">
              <a:spLocks noChangeArrowheads="1"/>
            </p:cNvSpPr>
            <p:nvPr/>
          </p:nvSpPr>
          <p:spPr bwMode="auto">
            <a:xfrm>
              <a:off x="1108503" y="1705870"/>
              <a:ext cx="958281" cy="367643"/>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Circulator</a:t>
              </a:r>
            </a:p>
          </p:txBody>
        </p:sp>
        <p:sp>
          <p:nvSpPr>
            <p:cNvPr id="39" name="Rectangle 3"/>
            <p:cNvSpPr txBox="1">
              <a:spLocks noChangeArrowheads="1"/>
            </p:cNvSpPr>
            <p:nvPr/>
          </p:nvSpPr>
          <p:spPr bwMode="auto">
            <a:xfrm>
              <a:off x="2760234" y="1926455"/>
              <a:ext cx="718144" cy="499273"/>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DC</a:t>
              </a:r>
            </a:p>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P/S</a:t>
              </a:r>
            </a:p>
          </p:txBody>
        </p:sp>
        <p:sp>
          <p:nvSpPr>
            <p:cNvPr id="40" name="Rectangle 3"/>
            <p:cNvSpPr txBox="1">
              <a:spLocks noChangeArrowheads="1"/>
            </p:cNvSpPr>
            <p:nvPr/>
          </p:nvSpPr>
          <p:spPr bwMode="auto">
            <a:xfrm>
              <a:off x="964874" y="2955853"/>
              <a:ext cx="789958" cy="367642"/>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Dummy</a:t>
              </a:r>
            </a:p>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Load</a:t>
              </a:r>
            </a:p>
          </p:txBody>
        </p:sp>
      </p:grpSp>
      <p:pic>
        <p:nvPicPr>
          <p:cNvPr id="60" name="그림 59" descr="Antenna_Installed.png"/>
          <p:cNvPicPr>
            <a:picLocks noChangeAspect="1"/>
          </p:cNvPicPr>
          <p:nvPr/>
        </p:nvPicPr>
        <p:blipFill>
          <a:blip r:embed="rId7" cstate="print"/>
          <a:stretch>
            <a:fillRect/>
          </a:stretch>
        </p:blipFill>
        <p:spPr>
          <a:xfrm>
            <a:off x="4635161" y="1292409"/>
            <a:ext cx="3940424" cy="1273481"/>
          </a:xfrm>
          <a:prstGeom prst="rect">
            <a:avLst/>
          </a:prstGeom>
        </p:spPr>
      </p:pic>
      <p:sp>
        <p:nvSpPr>
          <p:cNvPr id="61" name="TextBox 60"/>
          <p:cNvSpPr txBox="1"/>
          <p:nvPr/>
        </p:nvSpPr>
        <p:spPr>
          <a:xfrm>
            <a:off x="4635162" y="992460"/>
            <a:ext cx="3940424" cy="307777"/>
          </a:xfrm>
          <a:prstGeom prst="rect">
            <a:avLst/>
          </a:prstGeom>
          <a:solidFill>
            <a:srgbClr val="92D050"/>
          </a:solidFill>
        </p:spPr>
        <p:txBody>
          <a:bodyPr wrap="square" rtlCol="0">
            <a:spAutoFit/>
          </a:bodyPr>
          <a:lstStyle/>
          <a:p>
            <a:pPr marL="285750" indent="-285750" algn="ctr"/>
            <a:r>
              <a:rPr lang="en-US" altLang="ko-KR" sz="1400" b="1" dirty="0" smtClean="0">
                <a:solidFill>
                  <a:srgbClr val="000066"/>
                </a:solidFill>
                <a:latin typeface="맑은 고딕" pitchFamily="50" charset="-127"/>
                <a:ea typeface="맑은 고딕" pitchFamily="50" charset="-127"/>
              </a:rPr>
              <a:t>Antenna installed in VEST chamber</a:t>
            </a:r>
            <a:endParaRPr lang="ko-KR" altLang="en-US" sz="1400" b="1" dirty="0">
              <a:solidFill>
                <a:srgbClr val="000066"/>
              </a:solidFill>
              <a:latin typeface="맑은 고딕" pitchFamily="50" charset="-127"/>
              <a:ea typeface="맑은 고딕" pitchFamily="50" charset="-127"/>
            </a:endParaRPr>
          </a:p>
        </p:txBody>
      </p:sp>
      <p:sp>
        <p:nvSpPr>
          <p:cNvPr id="64" name="Rectangle 3"/>
          <p:cNvSpPr txBox="1">
            <a:spLocks noChangeArrowheads="1"/>
          </p:cNvSpPr>
          <p:nvPr/>
        </p:nvSpPr>
        <p:spPr bwMode="auto">
          <a:xfrm>
            <a:off x="6042628" y="2011782"/>
            <a:ext cx="1134069" cy="325217"/>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Chamber </a:t>
            </a:r>
          </a:p>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inside</a:t>
            </a:r>
          </a:p>
        </p:txBody>
      </p:sp>
      <p:sp>
        <p:nvSpPr>
          <p:cNvPr id="65" name="Rectangle 3"/>
          <p:cNvSpPr txBox="1">
            <a:spLocks noChangeArrowheads="1"/>
          </p:cNvSpPr>
          <p:nvPr/>
        </p:nvSpPr>
        <p:spPr bwMode="auto">
          <a:xfrm>
            <a:off x="5954002" y="3007670"/>
            <a:ext cx="1134069" cy="325217"/>
          </a:xfrm>
          <a:prstGeom prst="rect">
            <a:avLst/>
          </a:prstGeom>
          <a:solidFill>
            <a:srgbClr val="FFFF00">
              <a:alpha val="5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Chamber </a:t>
            </a:r>
          </a:p>
          <a:p>
            <a:pPr marL="342900" indent="-342900" algn="ctr" eaLnBrk="0" fontAlgn="base" hangingPunct="0">
              <a:lnSpc>
                <a:spcPts val="800"/>
              </a:lnSpc>
              <a:spcBef>
                <a:spcPct val="20000"/>
              </a:spcBef>
              <a:spcAft>
                <a:spcPct val="0"/>
              </a:spcAft>
              <a:defRPr/>
            </a:pPr>
            <a:r>
              <a:rPr lang="en-US" altLang="ko-KR" sz="1000" b="1" kern="0" dirty="0" smtClean="0">
                <a:solidFill>
                  <a:srgbClr val="0000FF"/>
                </a:solidFill>
                <a:latin typeface="Arial" pitchFamily="34" charset="0"/>
                <a:ea typeface="Arial Unicode MS" pitchFamily="50" charset="-127"/>
                <a:cs typeface="Arial" pitchFamily="34" charset="0"/>
              </a:rPr>
              <a:t>outside</a:t>
            </a:r>
          </a:p>
        </p:txBody>
      </p:sp>
      <p:sp>
        <p:nvSpPr>
          <p:cNvPr id="28" name="내용 개체 틀 2"/>
          <p:cNvSpPr txBox="1">
            <a:spLocks/>
          </p:cNvSpPr>
          <p:nvPr/>
        </p:nvSpPr>
        <p:spPr>
          <a:xfrm>
            <a:off x="372186" y="6185119"/>
            <a:ext cx="8515440" cy="307777"/>
          </a:xfrm>
          <a:prstGeom prst="rect">
            <a:avLst/>
          </a:prstGeom>
        </p:spPr>
        <p:txBody>
          <a:bodyPr/>
          <a:lstStyle/>
          <a:p>
            <a:pPr marL="342900" lvl="0" indent="-342900" eaLnBrk="0" hangingPunct="0">
              <a:spcBef>
                <a:spcPct val="20000"/>
              </a:spcBef>
              <a:defRPr/>
            </a:pPr>
            <a:r>
              <a:rPr kumimoji="1" lang="en-US" altLang="ko-KR" sz="1200" b="1" i="0" u="none" strike="noStrike" kern="0" cap="none" spc="0" normalizeH="0" baseline="0" noProof="0" dirty="0" smtClean="0">
                <a:ln>
                  <a:noFill/>
                </a:ln>
                <a:solidFill>
                  <a:srgbClr val="000066"/>
                </a:solidFill>
                <a:effectLst/>
                <a:uLnTx/>
                <a:uFillTx/>
                <a:latin typeface="+mn-lt"/>
                <a:ea typeface="+mn-ea"/>
                <a:cs typeface="+mn-cs"/>
              </a:rPr>
              <a:t> * </a:t>
            </a:r>
            <a:r>
              <a:rPr kumimoji="1" lang="en-US" altLang="ko-KR" sz="1200" b="1" i="0" u="none" strike="noStrike" kern="0" cap="none" spc="0" normalizeH="0" noProof="0" dirty="0" smtClean="0">
                <a:ln>
                  <a:noFill/>
                </a:ln>
                <a:solidFill>
                  <a:srgbClr val="000066"/>
                </a:solidFill>
                <a:effectLst/>
                <a:uLnTx/>
                <a:uFillTx/>
                <a:latin typeface="+mn-lt"/>
                <a:ea typeface="+mn-ea"/>
                <a:cs typeface="+mn-cs"/>
              </a:rPr>
              <a:t>Feeding power</a:t>
            </a:r>
            <a:r>
              <a:rPr kumimoji="1" lang="en-US" altLang="ko-KR" sz="1200" b="1" i="0" u="none" strike="noStrike" kern="0" cap="none" spc="0" normalizeH="0" baseline="0" noProof="0" dirty="0" smtClean="0">
                <a:ln>
                  <a:noFill/>
                </a:ln>
                <a:solidFill>
                  <a:srgbClr val="000066"/>
                </a:solidFill>
                <a:effectLst/>
                <a:uLnTx/>
                <a:uFillTx/>
                <a:latin typeface="+mn-lt"/>
                <a:ea typeface="+mn-ea"/>
                <a:cs typeface="+mn-cs"/>
              </a:rPr>
              <a:t> lines for DC P/S, </a:t>
            </a:r>
            <a:r>
              <a:rPr kumimoji="1" lang="en-US" altLang="ko-KR" sz="1200" b="1" i="0" u="none" strike="noStrike" kern="0" cap="none" spc="0" normalizeH="0" noProof="0" dirty="0" smtClean="0">
                <a:ln>
                  <a:noFill/>
                </a:ln>
                <a:solidFill>
                  <a:srgbClr val="000066"/>
                </a:solidFill>
                <a:effectLst/>
                <a:uLnTx/>
                <a:uFillTx/>
                <a:latin typeface="+mn-lt"/>
                <a:ea typeface="+mn-ea"/>
                <a:cs typeface="+mn-cs"/>
              </a:rPr>
              <a:t>Cooling system, and </a:t>
            </a:r>
            <a:r>
              <a:rPr lang="en-US" altLang="ko-KR" sz="1200" kern="0" dirty="0" smtClean="0">
                <a:solidFill>
                  <a:srgbClr val="000066"/>
                </a:solidFill>
                <a:latin typeface="+mn-ea"/>
                <a:ea typeface="+mn-ea"/>
              </a:rPr>
              <a:t>Transmission lines</a:t>
            </a:r>
            <a:r>
              <a:rPr kumimoji="1" lang="en-US" altLang="ko-KR" sz="1200" b="1" i="0" u="none" strike="noStrike" kern="0" cap="none" spc="0" normalizeH="0" noProof="0" dirty="0" smtClean="0">
                <a:ln>
                  <a:noFill/>
                </a:ln>
                <a:solidFill>
                  <a:srgbClr val="000066"/>
                </a:solidFill>
                <a:effectLst/>
                <a:uLnTx/>
                <a:uFillTx/>
                <a:latin typeface="+mn-lt"/>
                <a:ea typeface="+mn-ea"/>
                <a:cs typeface="+mn-cs"/>
              </a:rPr>
              <a:t> are under construction.</a:t>
            </a:r>
            <a:endParaRPr kumimoji="1" lang="ko-KR" altLang="en-US" sz="1200" b="1" i="0" u="none" strike="noStrike" kern="0" cap="none" spc="0" normalizeH="0" baseline="0" noProof="0" dirty="0">
              <a:ln>
                <a:noFill/>
              </a:ln>
              <a:solidFill>
                <a:srgbClr val="000066"/>
              </a:solidFill>
              <a:effectLst/>
              <a:uLnTx/>
              <a:uFillTx/>
              <a:latin typeface="+mn-lt"/>
              <a:ea typeface="+mn-ea"/>
              <a:cs typeface="+mn-cs"/>
            </a:endParaRPr>
          </a:p>
        </p:txBody>
      </p:sp>
    </p:spTree>
    <p:extLst>
      <p:ext uri="{BB962C8B-B14F-4D97-AF65-F5344CB8AC3E}">
        <p14:creationId xmlns:p14="http://schemas.microsoft.com/office/powerpoint/2010/main" val="543620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슬라이드 번호 개체 틀 5"/>
          <p:cNvSpPr>
            <a:spLocks noGrp="1"/>
          </p:cNvSpPr>
          <p:nvPr>
            <p:ph type="sldNum" sz="quarter" idx="12"/>
          </p:nvPr>
        </p:nvSpPr>
        <p:spPr>
          <a:noFill/>
        </p:spPr>
        <p:txBody>
          <a:bodyPr/>
          <a:lstStyle/>
          <a:p>
            <a:fld id="{B76E050F-3898-4B88-8AA7-6E824992447B}" type="slidenum">
              <a:rPr lang="en-US" altLang="ko-KR" smtClean="0">
                <a:ea typeface="굴림" charset="-127"/>
              </a:rPr>
              <a:pPr/>
              <a:t>25</a:t>
            </a:fld>
            <a:endParaRPr lang="en-US" altLang="ko-KR" smtClean="0">
              <a:ea typeface="굴림" charset="-127"/>
            </a:endParaRPr>
          </a:p>
        </p:txBody>
      </p:sp>
      <p:sp>
        <p:nvSpPr>
          <p:cNvPr id="3075" name="Rectangle 2"/>
          <p:cNvSpPr>
            <a:spLocks noGrp="1" noChangeArrowheads="1"/>
          </p:cNvSpPr>
          <p:nvPr>
            <p:ph type="title"/>
          </p:nvPr>
        </p:nvSpPr>
        <p:spPr>
          <a:xfrm>
            <a:off x="0" y="117132"/>
            <a:ext cx="9144000" cy="639762"/>
          </a:xfrm>
        </p:spPr>
        <p:txBody>
          <a:bodyPr/>
          <a:lstStyle/>
          <a:p>
            <a:pPr eaLnBrk="1" hangingPunct="1"/>
            <a:r>
              <a:rPr lang="en-US" altLang="ko-KR" dirty="0" smtClean="0"/>
              <a:t>Plasma Coupling Experiment</a:t>
            </a:r>
            <a:br>
              <a:rPr lang="en-US" altLang="ko-KR" dirty="0" smtClean="0"/>
            </a:br>
            <a:r>
              <a:rPr lang="en-US" altLang="ko-KR" sz="2000" dirty="0" smtClean="0"/>
              <a:t>@ Low Power (Signal Generator)</a:t>
            </a: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graphicFrame>
        <p:nvGraphicFramePr>
          <p:cNvPr id="261123" name="Object 3"/>
          <p:cNvGraphicFramePr>
            <a:graphicFrameLocks noChangeAspect="1"/>
          </p:cNvGraphicFramePr>
          <p:nvPr/>
        </p:nvGraphicFramePr>
        <p:xfrm>
          <a:off x="0" y="747164"/>
          <a:ext cx="5456424" cy="5733535"/>
        </p:xfrm>
        <a:graphic>
          <a:graphicData uri="http://schemas.openxmlformats.org/presentationml/2006/ole">
            <mc:AlternateContent xmlns:mc="http://schemas.openxmlformats.org/markup-compatibility/2006">
              <mc:Choice xmlns:v="urn:schemas-microsoft-com:vml" Requires="v">
                <p:oleObj spid="_x0000_s261131" name="Graph" r:id="rId4" imgW="3600000" imgH="4181760" progId="">
                  <p:embed/>
                </p:oleObj>
              </mc:Choice>
              <mc:Fallback>
                <p:oleObj name="Graph" r:id="rId4" imgW="3600000" imgH="4181760"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47164"/>
                        <a:ext cx="5456424" cy="57335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 name="그룹 6"/>
          <p:cNvGrpSpPr/>
          <p:nvPr/>
        </p:nvGrpSpPr>
        <p:grpSpPr>
          <a:xfrm>
            <a:off x="4976344" y="3327087"/>
            <a:ext cx="4535129" cy="3170489"/>
            <a:chOff x="5822500" y="2448551"/>
            <a:chExt cx="6199200" cy="4352400"/>
          </a:xfrm>
        </p:grpSpPr>
        <p:graphicFrame>
          <p:nvGraphicFramePr>
            <p:cNvPr id="8" name="개체 7"/>
            <p:cNvGraphicFramePr>
              <a:graphicFrameLocks noChangeAspect="1"/>
            </p:cNvGraphicFramePr>
            <p:nvPr>
              <p:extLst>
                <p:ext uri="{D42A27DB-BD31-4B8C-83A1-F6EECF244321}">
                  <p14:modId xmlns:p14="http://schemas.microsoft.com/office/powerpoint/2010/main" val="2698950581"/>
                </p:ext>
              </p:extLst>
            </p:nvPr>
          </p:nvGraphicFramePr>
          <p:xfrm>
            <a:off x="5822500" y="2448551"/>
            <a:ext cx="6199200" cy="4352400"/>
          </p:xfrm>
          <a:graphic>
            <a:graphicData uri="http://schemas.openxmlformats.org/presentationml/2006/ole">
              <mc:AlternateContent xmlns:mc="http://schemas.openxmlformats.org/markup-compatibility/2006">
                <mc:Choice xmlns:v="urn:schemas-microsoft-com:vml" Requires="v">
                  <p:oleObj spid="_x0000_s261132" name="Graph" r:id="rId6" imgW="4132800" imgH="2901600" progId="">
                    <p:embed/>
                  </p:oleObj>
                </mc:Choice>
                <mc:Fallback>
                  <p:oleObj name="Graph" r:id="rId6" imgW="4132800" imgH="2901600"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2500" y="2448551"/>
                          <a:ext cx="6199200" cy="4352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7202719" y="5596909"/>
              <a:ext cx="787076" cy="348102"/>
            </a:xfrm>
            <a:prstGeom prst="rect">
              <a:avLst/>
            </a:prstGeom>
            <a:noFill/>
          </p:spPr>
          <p:txBody>
            <a:bodyPr wrap="none" rtlCol="0">
              <a:spAutoFit/>
            </a:bodyPr>
            <a:lstStyle/>
            <a:p>
              <a:r>
                <a:rPr lang="en-US" altLang="ko-KR" sz="1200" b="1" dirty="0" smtClean="0">
                  <a:latin typeface="Times New Roman" panose="02020603050405020304" pitchFamily="18" charset="0"/>
                  <a:cs typeface="Times New Roman" panose="02020603050405020304" pitchFamily="18" charset="0"/>
                </a:rPr>
                <a:t>~5 kA</a:t>
              </a:r>
              <a:endParaRPr lang="ko-KR" altLang="en-US" sz="12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841157" y="4943154"/>
              <a:ext cx="892253" cy="380260"/>
            </a:xfrm>
            <a:prstGeom prst="rect">
              <a:avLst/>
            </a:prstGeom>
            <a:solidFill>
              <a:srgbClr val="FFFF00"/>
            </a:solidFill>
          </p:spPr>
          <p:txBody>
            <a:bodyPr wrap="none" rtlCol="0">
              <a:spAutoFit/>
            </a:bodyPr>
            <a:lstStyle/>
            <a:p>
              <a:r>
                <a:rPr lang="en-US" altLang="ko-KR" sz="1200" b="1" dirty="0" smtClean="0">
                  <a:solidFill>
                    <a:srgbClr val="FF00FF"/>
                  </a:solidFill>
                  <a:latin typeface="Times New Roman" panose="02020603050405020304" pitchFamily="18" charset="0"/>
                  <a:cs typeface="Times New Roman" panose="02020603050405020304" pitchFamily="18" charset="0"/>
                </a:rPr>
                <a:t>~18 kA</a:t>
              </a:r>
              <a:endParaRPr lang="ko-KR" altLang="en-US" sz="1200" b="1" dirty="0">
                <a:solidFill>
                  <a:srgbClr val="FF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288276" y="3467854"/>
              <a:ext cx="892253" cy="348102"/>
            </a:xfrm>
            <a:prstGeom prst="rect">
              <a:avLst/>
            </a:prstGeom>
            <a:noFill/>
          </p:spPr>
          <p:txBody>
            <a:bodyPr wrap="none" rtlCol="0">
              <a:spAutoFit/>
            </a:bodyPr>
            <a:lstStyle/>
            <a:p>
              <a:r>
                <a:rPr lang="en-US" altLang="ko-KR" sz="1200" b="1" dirty="0" smtClean="0">
                  <a:solidFill>
                    <a:srgbClr val="0000FF"/>
                  </a:solidFill>
                  <a:latin typeface="Times New Roman" panose="02020603050405020304" pitchFamily="18" charset="0"/>
                  <a:cs typeface="Times New Roman" panose="02020603050405020304" pitchFamily="18" charset="0"/>
                </a:rPr>
                <a:t>~38 kA</a:t>
              </a:r>
              <a:endParaRPr lang="ko-KR" altLang="en-US" sz="1200" b="1" dirty="0">
                <a:solidFill>
                  <a:srgbClr val="0000FF"/>
                </a:solidFill>
                <a:latin typeface="Times New Roman" panose="02020603050405020304" pitchFamily="18" charset="0"/>
                <a:cs typeface="Times New Roman" panose="02020603050405020304" pitchFamily="18" charset="0"/>
              </a:endParaRPr>
            </a:p>
          </p:txBody>
        </p:sp>
      </p:grpSp>
      <p:cxnSp>
        <p:nvCxnSpPr>
          <p:cNvPr id="13" name="직선 연결선 12"/>
          <p:cNvCxnSpPr/>
          <p:nvPr/>
        </p:nvCxnSpPr>
        <p:spPr bwMode="auto">
          <a:xfrm flipV="1">
            <a:off x="1110953" y="1328599"/>
            <a:ext cx="25638" cy="4580546"/>
          </a:xfrm>
          <a:prstGeom prst="line">
            <a:avLst/>
          </a:prstGeom>
          <a:solidFill>
            <a:schemeClr val="accent1"/>
          </a:solidFill>
          <a:ln w="22225" cap="flat" cmpd="sng" algn="ctr">
            <a:solidFill>
              <a:srgbClr val="007A37"/>
            </a:solidFill>
            <a:prstDash val="solid"/>
            <a:round/>
            <a:headEnd type="none" w="med" len="med"/>
            <a:tailEnd type="none" w="med" len="med"/>
          </a:ln>
          <a:effectLst/>
        </p:spPr>
      </p:cxnSp>
      <p:graphicFrame>
        <p:nvGraphicFramePr>
          <p:cNvPr id="26" name="개체 25"/>
          <p:cNvGraphicFramePr>
            <a:graphicFrameLocks noChangeAspect="1"/>
          </p:cNvGraphicFramePr>
          <p:nvPr>
            <p:extLst>
              <p:ext uri="{D42A27DB-BD31-4B8C-83A1-F6EECF244321}">
                <p14:modId xmlns:p14="http://schemas.microsoft.com/office/powerpoint/2010/main" val="2897050950"/>
              </p:ext>
            </p:extLst>
          </p:nvPr>
        </p:nvGraphicFramePr>
        <p:xfrm>
          <a:off x="4941316" y="809902"/>
          <a:ext cx="4533609" cy="3061386"/>
        </p:xfrm>
        <a:graphic>
          <a:graphicData uri="http://schemas.openxmlformats.org/presentationml/2006/ole">
            <mc:AlternateContent xmlns:mc="http://schemas.openxmlformats.org/markup-compatibility/2006">
              <mc:Choice xmlns:v="urn:schemas-microsoft-com:vml" Requires="v">
                <p:oleObj spid="_x0000_s261133" name="Graph" r:id="rId8" imgW="4154400" imgH="2901600" progId="">
                  <p:embed/>
                </p:oleObj>
              </mc:Choice>
              <mc:Fallback>
                <p:oleObj name="Graph" r:id="rId8" imgW="4154400" imgH="2901600" progId="">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1316" y="809902"/>
                        <a:ext cx="4533609" cy="30613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7" name="직선 화살표 연결선 26"/>
          <p:cNvCxnSpPr/>
          <p:nvPr/>
        </p:nvCxnSpPr>
        <p:spPr>
          <a:xfrm flipH="1" flipV="1">
            <a:off x="5750138" y="3081593"/>
            <a:ext cx="610754" cy="45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직선 화살표 연결선 27"/>
          <p:cNvCxnSpPr/>
          <p:nvPr/>
        </p:nvCxnSpPr>
        <p:spPr>
          <a:xfrm flipH="1" flipV="1">
            <a:off x="5738050" y="2751662"/>
            <a:ext cx="758219" cy="85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p:nvPr/>
        </p:nvCxnSpPr>
        <p:spPr>
          <a:xfrm flipH="1" flipV="1">
            <a:off x="5740635" y="2218810"/>
            <a:ext cx="917445" cy="85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직선 연결선 39"/>
          <p:cNvCxnSpPr/>
          <p:nvPr/>
        </p:nvCxnSpPr>
        <p:spPr bwMode="auto">
          <a:xfrm flipV="1">
            <a:off x="1576684" y="1349834"/>
            <a:ext cx="25638" cy="4580546"/>
          </a:xfrm>
          <a:prstGeom prst="line">
            <a:avLst/>
          </a:prstGeom>
          <a:solidFill>
            <a:schemeClr val="accent1"/>
          </a:solidFill>
          <a:ln w="22225" cap="flat" cmpd="sng" algn="ctr">
            <a:solidFill>
              <a:srgbClr val="007A37"/>
            </a:solidFill>
            <a:prstDash val="solid"/>
            <a:round/>
            <a:headEnd type="none" w="med" len="med"/>
            <a:tailEnd type="none" w="med" len="med"/>
          </a:ln>
          <a:effectLst/>
        </p:spPr>
      </p:cxnSp>
      <p:cxnSp>
        <p:nvCxnSpPr>
          <p:cNvPr id="42" name="직선 화살표 연결선 41"/>
          <p:cNvCxnSpPr/>
          <p:nvPr/>
        </p:nvCxnSpPr>
        <p:spPr bwMode="auto">
          <a:xfrm flipH="1" flipV="1">
            <a:off x="811851" y="2012264"/>
            <a:ext cx="4110526" cy="51275"/>
          </a:xfrm>
          <a:prstGeom prst="straightConnector1">
            <a:avLst/>
          </a:prstGeom>
          <a:solidFill>
            <a:schemeClr val="accent1"/>
          </a:solidFill>
          <a:ln w="19050" cap="flat" cmpd="sng" algn="ctr">
            <a:solidFill>
              <a:srgbClr val="007A37"/>
            </a:solidFill>
            <a:prstDash val="solid"/>
            <a:round/>
            <a:headEnd type="none" w="med" len="med"/>
            <a:tailEnd type="triangle"/>
          </a:ln>
          <a:effectLst/>
        </p:spPr>
      </p:cxnSp>
      <p:sp>
        <p:nvSpPr>
          <p:cNvPr id="48" name="모서리가 둥근 직사각형 47"/>
          <p:cNvSpPr/>
          <p:nvPr/>
        </p:nvSpPr>
        <p:spPr bwMode="auto">
          <a:xfrm>
            <a:off x="5289847" y="5469309"/>
            <a:ext cx="470018" cy="307648"/>
          </a:xfrm>
          <a:prstGeom prst="roundRect">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p:txBody>
      </p:sp>
      <p:sp>
        <p:nvSpPr>
          <p:cNvPr id="49" name="TextBox 48"/>
          <p:cNvSpPr txBox="1"/>
          <p:nvPr/>
        </p:nvSpPr>
        <p:spPr>
          <a:xfrm>
            <a:off x="4547287" y="6151251"/>
            <a:ext cx="2280804" cy="276999"/>
          </a:xfrm>
          <a:prstGeom prst="rect">
            <a:avLst/>
          </a:prstGeom>
          <a:solidFill>
            <a:srgbClr val="FFFF00"/>
          </a:solidFill>
        </p:spPr>
        <p:txBody>
          <a:bodyPr wrap="square" rtlCol="0">
            <a:spAutoFit/>
          </a:bodyPr>
          <a:lstStyle/>
          <a:p>
            <a:pPr algn="ctr"/>
            <a:r>
              <a:rPr lang="en-US" altLang="ko-KR" sz="1200" b="1" dirty="0" smtClean="0">
                <a:solidFill>
                  <a:srgbClr val="FF00FF"/>
                </a:solidFill>
                <a:latin typeface="Times New Roman" panose="02020603050405020304" pitchFamily="18" charset="0"/>
                <a:cs typeface="Times New Roman" panose="02020603050405020304" pitchFamily="18" charset="0"/>
              </a:rPr>
              <a:t>LHFW launching density range </a:t>
            </a:r>
            <a:endParaRPr lang="ko-KR" altLang="en-US" sz="1200" b="1" dirty="0">
              <a:solidFill>
                <a:srgbClr val="FF00FF"/>
              </a:solidFill>
              <a:latin typeface="Times New Roman" panose="02020603050405020304" pitchFamily="18" charset="0"/>
              <a:cs typeface="Times New Roman" panose="02020603050405020304" pitchFamily="18" charset="0"/>
            </a:endParaRPr>
          </a:p>
        </p:txBody>
      </p:sp>
      <p:cxnSp>
        <p:nvCxnSpPr>
          <p:cNvPr id="51" name="직선 화살표 연결선 50"/>
          <p:cNvCxnSpPr>
            <a:endCxn id="48" idx="2"/>
          </p:cNvCxnSpPr>
          <p:nvPr/>
        </p:nvCxnSpPr>
        <p:spPr bwMode="auto">
          <a:xfrm flipV="1">
            <a:off x="5409488" y="5776957"/>
            <a:ext cx="115368" cy="350380"/>
          </a:xfrm>
          <a:prstGeom prst="straightConnector1">
            <a:avLst/>
          </a:prstGeom>
          <a:solidFill>
            <a:schemeClr val="accent1"/>
          </a:solidFill>
          <a:ln w="9525" cap="flat" cmpd="sng" algn="ctr">
            <a:solidFill>
              <a:srgbClr val="FF00FF"/>
            </a:solidFill>
            <a:prstDash val="solid"/>
            <a:round/>
            <a:headEnd type="none" w="med" len="med"/>
            <a:tailEnd type="triangle"/>
          </a:ln>
          <a:effectLst/>
        </p:spPr>
      </p:cxnSp>
      <p:sp>
        <p:nvSpPr>
          <p:cNvPr id="52" name="모서리가 둥근 직사각형 51"/>
          <p:cNvSpPr/>
          <p:nvPr/>
        </p:nvSpPr>
        <p:spPr bwMode="auto">
          <a:xfrm>
            <a:off x="495657" y="1865407"/>
            <a:ext cx="393106" cy="240859"/>
          </a:xfrm>
          <a:prstGeom prst="roundRect">
            <a:avLst/>
          </a:prstGeom>
          <a:solidFill>
            <a:srgbClr val="FFFF00"/>
          </a:solidFill>
          <a:ln w="25400" cap="flat" cmpd="sng" algn="ctr">
            <a:solidFill>
              <a:srgbClr val="007A3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r>
              <a:rPr kumimoji="1" lang="en-US" altLang="ko-KR" sz="1000" b="1" i="0" u="none" strike="noStrike" cap="none" normalizeH="0" baseline="0" dirty="0" smtClean="0">
                <a:ln>
                  <a:noFill/>
                </a:ln>
                <a:solidFill>
                  <a:srgbClr val="FF00FF"/>
                </a:solidFill>
                <a:effectLst/>
                <a:latin typeface="+mn-ea"/>
                <a:ea typeface="+mn-ea"/>
              </a:rPr>
              <a:t>20</a:t>
            </a:r>
            <a:endParaRPr kumimoji="1" lang="ko-KR" altLang="en-US" sz="1000" b="1" i="0" u="none" strike="noStrike" cap="none" normalizeH="0" baseline="0" dirty="0" smtClean="0">
              <a:ln>
                <a:noFill/>
              </a:ln>
              <a:solidFill>
                <a:srgbClr val="FF00FF"/>
              </a:solidFill>
              <a:effectLst/>
              <a:latin typeface="+mn-ea"/>
              <a:ea typeface="+mn-ea"/>
            </a:endParaRPr>
          </a:p>
        </p:txBody>
      </p:sp>
      <p:cxnSp>
        <p:nvCxnSpPr>
          <p:cNvPr id="54" name="직선 연결선 53"/>
          <p:cNvCxnSpPr/>
          <p:nvPr/>
        </p:nvCxnSpPr>
        <p:spPr bwMode="auto">
          <a:xfrm flipV="1">
            <a:off x="3959538" y="1322772"/>
            <a:ext cx="25638" cy="4580546"/>
          </a:xfrm>
          <a:prstGeom prst="line">
            <a:avLst/>
          </a:prstGeom>
          <a:solidFill>
            <a:schemeClr val="accent1"/>
          </a:solidFill>
          <a:ln w="22225" cap="flat" cmpd="sng" algn="ctr">
            <a:solidFill>
              <a:srgbClr val="007A37"/>
            </a:solidFill>
            <a:prstDash val="solid"/>
            <a:round/>
            <a:headEnd type="none" w="med" len="med"/>
            <a:tailEnd type="none" w="med" len="med"/>
          </a:ln>
          <a:effectLst/>
        </p:spPr>
      </p:cxnSp>
      <p:cxnSp>
        <p:nvCxnSpPr>
          <p:cNvPr id="55" name="직선 연결선 54"/>
          <p:cNvCxnSpPr/>
          <p:nvPr/>
        </p:nvCxnSpPr>
        <p:spPr bwMode="auto">
          <a:xfrm flipV="1">
            <a:off x="4180303" y="1329896"/>
            <a:ext cx="25638" cy="4580546"/>
          </a:xfrm>
          <a:prstGeom prst="line">
            <a:avLst/>
          </a:prstGeom>
          <a:solidFill>
            <a:schemeClr val="accent1"/>
          </a:solidFill>
          <a:ln w="22225" cap="flat" cmpd="sng" algn="ctr">
            <a:solidFill>
              <a:srgbClr val="007A37"/>
            </a:solidFill>
            <a:prstDash val="solid"/>
            <a:round/>
            <a:headEnd type="none" w="med" len="med"/>
            <a:tailEnd type="none" w="med" len="med"/>
          </a:ln>
          <a:effectLst/>
        </p:spPr>
      </p:cxnSp>
      <p:sp>
        <p:nvSpPr>
          <p:cNvPr id="25" name="TextBox 24"/>
          <p:cNvSpPr txBox="1"/>
          <p:nvPr/>
        </p:nvSpPr>
        <p:spPr>
          <a:xfrm>
            <a:off x="8101413" y="1298961"/>
            <a:ext cx="631904" cy="246221"/>
          </a:xfrm>
          <a:prstGeom prst="rect">
            <a:avLst/>
          </a:prstGeom>
          <a:noFill/>
        </p:spPr>
        <p:txBody>
          <a:bodyPr wrap="none" rtlCol="0">
            <a:spAutoFit/>
          </a:bodyPr>
          <a:lstStyle/>
          <a:p>
            <a:r>
              <a:rPr lang="en-US" altLang="ko-KR" sz="1000" dirty="0" smtClean="0">
                <a:latin typeface="+mn-ea"/>
                <a:ea typeface="+mn-ea"/>
              </a:rPr>
              <a:t>#15355</a:t>
            </a:r>
            <a:endParaRPr lang="ko-KR" altLang="en-US" sz="1000" dirty="0">
              <a:latin typeface="+mn-ea"/>
              <a:ea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슬라이드 번호 개체 틀 5"/>
          <p:cNvSpPr>
            <a:spLocks noGrp="1"/>
          </p:cNvSpPr>
          <p:nvPr>
            <p:ph type="sldNum" sz="quarter" idx="12"/>
          </p:nvPr>
        </p:nvSpPr>
        <p:spPr>
          <a:noFill/>
        </p:spPr>
        <p:txBody>
          <a:bodyPr/>
          <a:lstStyle/>
          <a:p>
            <a:fld id="{B76E050F-3898-4B88-8AA7-6E824992447B}" type="slidenum">
              <a:rPr lang="en-US" altLang="ko-KR" smtClean="0">
                <a:ea typeface="굴림" charset="-127"/>
              </a:rPr>
              <a:pPr/>
              <a:t>26</a:t>
            </a:fld>
            <a:endParaRPr lang="en-US" altLang="ko-KR" smtClean="0">
              <a:ea typeface="굴림" charset="-127"/>
            </a:endParaRPr>
          </a:p>
        </p:txBody>
      </p:sp>
      <p:sp>
        <p:nvSpPr>
          <p:cNvPr id="3075" name="Rectangle 2"/>
          <p:cNvSpPr>
            <a:spLocks noGrp="1" noChangeArrowheads="1"/>
          </p:cNvSpPr>
          <p:nvPr>
            <p:ph type="title"/>
          </p:nvPr>
        </p:nvSpPr>
        <p:spPr>
          <a:xfrm>
            <a:off x="0" y="145234"/>
            <a:ext cx="9144000" cy="639762"/>
          </a:xfrm>
        </p:spPr>
        <p:txBody>
          <a:bodyPr/>
          <a:lstStyle/>
          <a:p>
            <a:pPr eaLnBrk="1" hangingPunct="1"/>
            <a:r>
              <a:rPr lang="en-US" altLang="ko-KR" dirty="0" smtClean="0"/>
              <a:t>Summary</a:t>
            </a:r>
            <a:endParaRPr lang="en-US" altLang="ko-KR" sz="2000" dirty="0" smtClean="0"/>
          </a:p>
        </p:txBody>
      </p:sp>
      <p:sp>
        <p:nvSpPr>
          <p:cNvPr id="3076" name="Rectangle 3"/>
          <p:cNvSpPr>
            <a:spLocks noGrp="1" noChangeArrowheads="1"/>
          </p:cNvSpPr>
          <p:nvPr>
            <p:ph type="body" idx="1"/>
          </p:nvPr>
        </p:nvSpPr>
        <p:spPr>
          <a:xfrm>
            <a:off x="0" y="1225113"/>
            <a:ext cx="9144000" cy="5330224"/>
          </a:xfrm>
        </p:spPr>
        <p:txBody>
          <a:bodyPr/>
          <a:lstStyle/>
          <a:p>
            <a:pPr eaLnBrk="1" hangingPunct="1">
              <a:lnSpc>
                <a:spcPct val="140000"/>
              </a:lnSpc>
            </a:pPr>
            <a:r>
              <a:rPr lang="en-US" altLang="ko-KR" sz="1600" dirty="0" smtClean="0">
                <a:latin typeface="Arial" pitchFamily="34" charset="0"/>
                <a:cs typeface="Arial" pitchFamily="34" charset="0"/>
              </a:rPr>
              <a:t>The steady-state operation is one of the key issues of </a:t>
            </a:r>
            <a:r>
              <a:rPr lang="en-US" altLang="ko-KR" sz="1600" dirty="0" err="1" smtClean="0">
                <a:latin typeface="Arial" pitchFamily="34" charset="0"/>
                <a:cs typeface="Arial" pitchFamily="34" charset="0"/>
              </a:rPr>
              <a:t>tokamak</a:t>
            </a:r>
            <a:r>
              <a:rPr lang="en-US" altLang="ko-KR" sz="1600" dirty="0" smtClean="0">
                <a:latin typeface="Arial" pitchFamily="34" charset="0"/>
                <a:cs typeface="Arial" pitchFamily="34" charset="0"/>
              </a:rPr>
              <a:t> fusion reactors.</a:t>
            </a:r>
          </a:p>
          <a:p>
            <a:pPr eaLnBrk="1" hangingPunct="1">
              <a:lnSpc>
                <a:spcPct val="140000"/>
              </a:lnSpc>
            </a:pPr>
            <a:r>
              <a:rPr lang="en-US" altLang="ko-KR" sz="1600" dirty="0" smtClean="0">
                <a:latin typeface="Arial" pitchFamily="34" charset="0"/>
                <a:cs typeface="Arial" pitchFamily="34" charset="0"/>
              </a:rPr>
              <a:t>A current drive by using a fast wave in lower hybrid frequency range(LHFW) was suggested and the proof of principle experiment was planned on VEST.</a:t>
            </a:r>
          </a:p>
          <a:p>
            <a:pPr eaLnBrk="1" hangingPunct="1">
              <a:lnSpc>
                <a:spcPct val="140000"/>
              </a:lnSpc>
            </a:pPr>
            <a:r>
              <a:rPr lang="en-US" altLang="ko-KR" sz="1600" dirty="0" smtClean="0">
                <a:latin typeface="Arial" pitchFamily="34" charset="0"/>
                <a:cs typeface="Arial" pitchFamily="34" charset="0"/>
              </a:rPr>
              <a:t>Because it has favorable parallel electric field for current drive and good penetration property in high density, though it has coupling issue due to its high launching density.</a:t>
            </a:r>
          </a:p>
          <a:p>
            <a:pPr eaLnBrk="1" hangingPunct="1">
              <a:lnSpc>
                <a:spcPct val="140000"/>
              </a:lnSpc>
              <a:buNone/>
            </a:pPr>
            <a:r>
              <a:rPr lang="en-US" altLang="ko-KR" sz="1600" dirty="0" smtClean="0">
                <a:latin typeface="Arial" pitchFamily="34" charset="0"/>
                <a:cs typeface="Arial" pitchFamily="34" charset="0"/>
              </a:rPr>
              <a:t>==========================================================================</a:t>
            </a:r>
          </a:p>
          <a:p>
            <a:pPr eaLnBrk="1" hangingPunct="1">
              <a:lnSpc>
                <a:spcPct val="140000"/>
              </a:lnSpc>
            </a:pPr>
            <a:r>
              <a:rPr lang="en-US" altLang="ko-KR" sz="1600" dirty="0" smtClean="0">
                <a:latin typeface="Arial" pitchFamily="34" charset="0"/>
                <a:cs typeface="Arial" pitchFamily="34" charset="0"/>
              </a:rPr>
              <a:t>RF power have been prepared by refurbishing an old broadcasting klystron system through collaboration with SNU and KAPRA. It is successfully integrated and proved to generate RF power up to10 kW stably. </a:t>
            </a:r>
          </a:p>
          <a:p>
            <a:pPr eaLnBrk="1" hangingPunct="1">
              <a:lnSpc>
                <a:spcPct val="140000"/>
              </a:lnSpc>
            </a:pPr>
            <a:r>
              <a:rPr lang="en-US" altLang="ko-KR" sz="1600" dirty="0" smtClean="0">
                <a:latin typeface="Arial" pitchFamily="34" charset="0"/>
                <a:cs typeface="Arial" pitchFamily="34" charset="0"/>
              </a:rPr>
              <a:t>As a LHFW launcher, a compact comb-line antenna has been designed with COMSOL /HFSS codes by KWU. It is turned out that the design and fabrication is successful through the S-parameter measurement &amp; 10 kW power test.</a:t>
            </a:r>
          </a:p>
          <a:p>
            <a:pPr eaLnBrk="1" hangingPunct="1">
              <a:lnSpc>
                <a:spcPct val="140000"/>
              </a:lnSpc>
            </a:pPr>
            <a:r>
              <a:rPr lang="en-US" altLang="ko-KR" sz="1600" dirty="0" smtClean="0">
                <a:latin typeface="Arial" pitchFamily="34" charset="0"/>
                <a:cs typeface="Arial" pitchFamily="34" charset="0"/>
              </a:rPr>
              <a:t>All the RF system are finally installed on VEST except transmission lines and utilities for the system.</a:t>
            </a: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TextBox 6"/>
          <p:cNvSpPr txBox="1"/>
          <p:nvPr/>
        </p:nvSpPr>
        <p:spPr>
          <a:xfrm>
            <a:off x="111098" y="957128"/>
            <a:ext cx="1230594" cy="369332"/>
          </a:xfrm>
          <a:prstGeom prst="rect">
            <a:avLst/>
          </a:prstGeom>
          <a:solidFill>
            <a:srgbClr val="FFFF00"/>
          </a:solidFill>
        </p:spPr>
        <p:txBody>
          <a:bodyPr wrap="square" rtlCol="0">
            <a:spAutoFit/>
          </a:bodyPr>
          <a:lstStyle/>
          <a:p>
            <a:pPr algn="ctr"/>
            <a:r>
              <a:rPr lang="en-US" altLang="ko-KR" dirty="0" smtClean="0">
                <a:solidFill>
                  <a:srgbClr val="000066"/>
                </a:solidFill>
                <a:latin typeface="+mn-ea"/>
                <a:ea typeface="+mn-ea"/>
              </a:rPr>
              <a:t>Summary</a:t>
            </a:r>
            <a:endParaRPr lang="ko-KR" altLang="en-US" dirty="0">
              <a:solidFill>
                <a:srgbClr val="000066"/>
              </a:solidFill>
              <a:latin typeface="+mn-ea"/>
              <a:ea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슬라이드 번호 개체 틀 5"/>
          <p:cNvSpPr>
            <a:spLocks noGrp="1"/>
          </p:cNvSpPr>
          <p:nvPr>
            <p:ph type="sldNum" sz="quarter" idx="12"/>
          </p:nvPr>
        </p:nvSpPr>
        <p:spPr>
          <a:noFill/>
        </p:spPr>
        <p:txBody>
          <a:bodyPr/>
          <a:lstStyle/>
          <a:p>
            <a:fld id="{B76E050F-3898-4B88-8AA7-6E824992447B}" type="slidenum">
              <a:rPr lang="en-US" altLang="ko-KR" smtClean="0">
                <a:ea typeface="굴림" charset="-127"/>
              </a:rPr>
              <a:pPr/>
              <a:t>27</a:t>
            </a:fld>
            <a:endParaRPr lang="en-US" altLang="ko-KR" smtClean="0">
              <a:ea typeface="굴림" charset="-127"/>
            </a:endParaRPr>
          </a:p>
        </p:txBody>
      </p:sp>
      <p:sp>
        <p:nvSpPr>
          <p:cNvPr id="3075" name="Rectangle 2"/>
          <p:cNvSpPr>
            <a:spLocks noGrp="1" noChangeArrowheads="1"/>
          </p:cNvSpPr>
          <p:nvPr>
            <p:ph type="title"/>
          </p:nvPr>
        </p:nvSpPr>
        <p:spPr>
          <a:xfrm>
            <a:off x="0" y="161710"/>
            <a:ext cx="9144000" cy="639762"/>
          </a:xfrm>
        </p:spPr>
        <p:txBody>
          <a:bodyPr/>
          <a:lstStyle/>
          <a:p>
            <a:pPr eaLnBrk="1" hangingPunct="1"/>
            <a:r>
              <a:rPr lang="en-US" altLang="ko-KR" dirty="0" smtClean="0"/>
              <a:t>Summary &amp; Future Plan</a:t>
            </a:r>
            <a:endParaRPr lang="en-US" altLang="ko-KR" sz="2000" dirty="0" smtClean="0"/>
          </a:p>
        </p:txBody>
      </p:sp>
      <p:sp>
        <p:nvSpPr>
          <p:cNvPr id="3076" name="Rectangle 3"/>
          <p:cNvSpPr>
            <a:spLocks noGrp="1" noChangeArrowheads="1"/>
          </p:cNvSpPr>
          <p:nvPr>
            <p:ph type="body" idx="1"/>
          </p:nvPr>
        </p:nvSpPr>
        <p:spPr>
          <a:xfrm>
            <a:off x="0" y="1305580"/>
            <a:ext cx="9144000" cy="5330224"/>
          </a:xfrm>
        </p:spPr>
        <p:txBody>
          <a:bodyPr/>
          <a:lstStyle/>
          <a:p>
            <a:pPr eaLnBrk="1" hangingPunct="1">
              <a:lnSpc>
                <a:spcPct val="140000"/>
              </a:lnSpc>
            </a:pPr>
            <a:r>
              <a:rPr lang="en-US" altLang="ko-KR" sz="1600" dirty="0" smtClean="0">
                <a:latin typeface="Arial" pitchFamily="34" charset="0"/>
                <a:cs typeface="Arial" pitchFamily="34" charset="0"/>
              </a:rPr>
              <a:t>A series of coupling experiments are progressing at low power with a signal generator.</a:t>
            </a:r>
          </a:p>
          <a:p>
            <a:pPr eaLnBrk="1" hangingPunct="1">
              <a:lnSpc>
                <a:spcPct val="140000"/>
              </a:lnSpc>
            </a:pPr>
            <a:r>
              <a:rPr lang="en-US" altLang="ko-KR" sz="1600" dirty="0" smtClean="0">
                <a:latin typeface="Arial" pitchFamily="34" charset="0"/>
                <a:cs typeface="Arial" pitchFamily="34" charset="0"/>
              </a:rPr>
              <a:t>The first experiment result shows that the comb-line antenna works normally in plasma environment at low power. </a:t>
            </a:r>
          </a:p>
          <a:p>
            <a:pPr eaLnBrk="1" hangingPunct="1">
              <a:lnSpc>
                <a:spcPct val="140000"/>
              </a:lnSpc>
            </a:pPr>
            <a:r>
              <a:rPr lang="en-US" altLang="ko-KR" sz="1600" dirty="0" smtClean="0">
                <a:latin typeface="Arial" pitchFamily="34" charset="0"/>
                <a:cs typeface="Arial" pitchFamily="34" charset="0"/>
              </a:rPr>
              <a:t>It seems that the RF power is coupled to Lower Hybrid Fast Wave(LHFW) because the power coupling increases dramatically in relation to LHFW launching density.</a:t>
            </a:r>
          </a:p>
          <a:p>
            <a:pPr eaLnBrk="1" hangingPunct="1">
              <a:lnSpc>
                <a:spcPct val="140000"/>
              </a:lnSpc>
              <a:buNone/>
            </a:pPr>
            <a:r>
              <a:rPr lang="en-US" altLang="ko-KR" sz="1600" dirty="0" smtClean="0">
                <a:latin typeface="Arial" pitchFamily="34" charset="0"/>
                <a:cs typeface="Arial" pitchFamily="34" charset="0"/>
              </a:rPr>
              <a:t>==========================================================================</a:t>
            </a:r>
          </a:p>
          <a:p>
            <a:pPr eaLnBrk="1" hangingPunct="1">
              <a:lnSpc>
                <a:spcPct val="140000"/>
              </a:lnSpc>
              <a:buNone/>
            </a:pPr>
            <a:endParaRPr lang="en-US" altLang="ko-KR" sz="1600" dirty="0" smtClean="0">
              <a:latin typeface="Arial" pitchFamily="34" charset="0"/>
              <a:cs typeface="Arial" pitchFamily="34" charset="0"/>
            </a:endParaRPr>
          </a:p>
          <a:p>
            <a:pPr eaLnBrk="1" hangingPunct="1">
              <a:lnSpc>
                <a:spcPct val="140000"/>
              </a:lnSpc>
            </a:pPr>
            <a:r>
              <a:rPr lang="en-US" altLang="ko-KR" sz="1600" dirty="0" smtClean="0">
                <a:latin typeface="Arial" pitchFamily="34" charset="0"/>
                <a:cs typeface="Arial" pitchFamily="34" charset="0"/>
              </a:rPr>
              <a:t>Coupling characterization experiment.</a:t>
            </a:r>
          </a:p>
          <a:p>
            <a:pPr eaLnBrk="1" hangingPunct="1">
              <a:lnSpc>
                <a:spcPct val="140000"/>
              </a:lnSpc>
            </a:pPr>
            <a:r>
              <a:rPr lang="en-US" altLang="ko-KR" sz="1600" dirty="0" smtClean="0">
                <a:latin typeface="Arial" pitchFamily="34" charset="0"/>
                <a:cs typeface="Arial" pitchFamily="34" charset="0"/>
              </a:rPr>
              <a:t>High power LHFW H&amp;CD experiment based on coupling characterization.</a:t>
            </a:r>
          </a:p>
          <a:p>
            <a:pPr eaLnBrk="1" hangingPunct="1">
              <a:lnSpc>
                <a:spcPct val="140000"/>
              </a:lnSpc>
              <a:buNone/>
            </a:pPr>
            <a:r>
              <a:rPr lang="en-US" altLang="ko-KR" sz="1600" dirty="0" smtClean="0">
                <a:latin typeface="Arial" pitchFamily="34" charset="0"/>
                <a:cs typeface="Arial" pitchFamily="34" charset="0"/>
              </a:rPr>
              <a:t>      (after completion of utilities and transmission lines)</a:t>
            </a:r>
          </a:p>
          <a:p>
            <a:pPr eaLnBrk="1" hangingPunct="1">
              <a:lnSpc>
                <a:spcPct val="140000"/>
              </a:lnSpc>
            </a:pPr>
            <a:r>
              <a:rPr lang="en-US" altLang="ko-KR" sz="1600" dirty="0" smtClean="0">
                <a:latin typeface="Arial" pitchFamily="34" charset="0"/>
                <a:cs typeface="Arial" pitchFamily="34" charset="0"/>
              </a:rPr>
              <a:t>TF upgrade to 0.2 T to increase upper density boundary limit by confluence and make current drive possible in higher density.</a:t>
            </a: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7" name="TextBox 6"/>
          <p:cNvSpPr txBox="1"/>
          <p:nvPr/>
        </p:nvSpPr>
        <p:spPr>
          <a:xfrm>
            <a:off x="68368" y="3507329"/>
            <a:ext cx="1521150" cy="369332"/>
          </a:xfrm>
          <a:prstGeom prst="rect">
            <a:avLst/>
          </a:prstGeom>
          <a:solidFill>
            <a:srgbClr val="FFFF00"/>
          </a:solidFill>
        </p:spPr>
        <p:txBody>
          <a:bodyPr wrap="square" rtlCol="0">
            <a:spAutoFit/>
          </a:bodyPr>
          <a:lstStyle/>
          <a:p>
            <a:pPr algn="ctr"/>
            <a:r>
              <a:rPr lang="en-US" altLang="ko-KR" dirty="0" smtClean="0">
                <a:solidFill>
                  <a:srgbClr val="000066"/>
                </a:solidFill>
                <a:latin typeface="+mn-ea"/>
                <a:ea typeface="+mn-ea"/>
              </a:rPr>
              <a:t>Future Plan</a:t>
            </a:r>
            <a:endParaRPr lang="ko-KR" altLang="en-US" dirty="0">
              <a:solidFill>
                <a:srgbClr val="000066"/>
              </a:solidFill>
              <a:latin typeface="+mn-ea"/>
              <a:ea typeface="+mn-ea"/>
            </a:endParaRPr>
          </a:p>
        </p:txBody>
      </p:sp>
      <p:sp>
        <p:nvSpPr>
          <p:cNvPr id="8" name="TextBox 7"/>
          <p:cNvSpPr txBox="1"/>
          <p:nvPr/>
        </p:nvSpPr>
        <p:spPr>
          <a:xfrm>
            <a:off x="111098" y="957128"/>
            <a:ext cx="1230594" cy="369332"/>
          </a:xfrm>
          <a:prstGeom prst="rect">
            <a:avLst/>
          </a:prstGeom>
          <a:solidFill>
            <a:srgbClr val="FFFF00"/>
          </a:solidFill>
        </p:spPr>
        <p:txBody>
          <a:bodyPr wrap="square" rtlCol="0">
            <a:spAutoFit/>
          </a:bodyPr>
          <a:lstStyle/>
          <a:p>
            <a:pPr algn="ctr"/>
            <a:r>
              <a:rPr lang="en-US" altLang="ko-KR" dirty="0" smtClean="0">
                <a:solidFill>
                  <a:srgbClr val="000066"/>
                </a:solidFill>
                <a:latin typeface="+mn-ea"/>
                <a:ea typeface="+mn-ea"/>
              </a:rPr>
              <a:t>Summary</a:t>
            </a:r>
            <a:endParaRPr lang="ko-KR" altLang="en-US" dirty="0">
              <a:solidFill>
                <a:srgbClr val="000066"/>
              </a:solidFill>
              <a:latin typeface="+mn-ea"/>
              <a:ea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슬라이드 번호 개체 틀 5"/>
          <p:cNvSpPr>
            <a:spLocks noGrp="1"/>
          </p:cNvSpPr>
          <p:nvPr>
            <p:ph type="sldNum" sz="quarter" idx="12"/>
          </p:nvPr>
        </p:nvSpPr>
        <p:spPr>
          <a:noFill/>
        </p:spPr>
        <p:txBody>
          <a:bodyPr/>
          <a:lstStyle/>
          <a:p>
            <a:fld id="{B76E050F-3898-4B88-8AA7-6E824992447B}" type="slidenum">
              <a:rPr lang="en-US" altLang="ko-KR" smtClean="0">
                <a:ea typeface="굴림" charset="-127"/>
              </a:rPr>
              <a:pPr/>
              <a:t>3</a:t>
            </a:fld>
            <a:endParaRPr lang="en-US" altLang="ko-KR" smtClean="0">
              <a:ea typeface="굴림" charset="-127"/>
            </a:endParaRPr>
          </a:p>
        </p:txBody>
      </p:sp>
      <p:sp>
        <p:nvSpPr>
          <p:cNvPr id="3075" name="Rectangle 2"/>
          <p:cNvSpPr>
            <a:spLocks noGrp="1" noChangeArrowheads="1"/>
          </p:cNvSpPr>
          <p:nvPr>
            <p:ph type="title"/>
          </p:nvPr>
        </p:nvSpPr>
        <p:spPr>
          <a:xfrm>
            <a:off x="0" y="211138"/>
            <a:ext cx="9144000" cy="639762"/>
          </a:xfrm>
        </p:spPr>
        <p:txBody>
          <a:bodyPr/>
          <a:lstStyle/>
          <a:p>
            <a:pPr eaLnBrk="1" hangingPunct="1"/>
            <a:r>
              <a:rPr lang="en-US" altLang="ko-KR" dirty="0" smtClean="0"/>
              <a:t>Introduction to LHFW(0)</a:t>
            </a:r>
            <a:endParaRPr lang="en-US" altLang="ko-KR" sz="2000" dirty="0" smtClean="0"/>
          </a:p>
        </p:txBody>
      </p:sp>
      <p:sp>
        <p:nvSpPr>
          <p:cNvPr id="3076" name="Rectangle 3"/>
          <p:cNvSpPr>
            <a:spLocks noGrp="1" noChangeArrowheads="1"/>
          </p:cNvSpPr>
          <p:nvPr>
            <p:ph type="body" idx="1"/>
          </p:nvPr>
        </p:nvSpPr>
        <p:spPr>
          <a:xfrm>
            <a:off x="266700" y="1108676"/>
            <a:ext cx="8562975" cy="5149249"/>
          </a:xfrm>
        </p:spPr>
        <p:txBody>
          <a:bodyPr/>
          <a:lstStyle/>
          <a:p>
            <a:pPr eaLnBrk="1" hangingPunct="1">
              <a:lnSpc>
                <a:spcPct val="140000"/>
              </a:lnSpc>
            </a:pPr>
            <a:r>
              <a:rPr lang="en-US" altLang="ko-KR" sz="1800" dirty="0" smtClean="0">
                <a:latin typeface="Arial" pitchFamily="34" charset="0"/>
                <a:cs typeface="Arial" pitchFamily="34" charset="0"/>
              </a:rPr>
              <a:t>The continuous current drive is one of the key issues toward steady-state operation of </a:t>
            </a:r>
            <a:r>
              <a:rPr lang="en-US" altLang="ko-KR" sz="1800" dirty="0" err="1" smtClean="0">
                <a:latin typeface="Arial" pitchFamily="34" charset="0"/>
                <a:cs typeface="Arial" pitchFamily="34" charset="0"/>
              </a:rPr>
              <a:t>tokamak</a:t>
            </a:r>
            <a:r>
              <a:rPr lang="en-US" altLang="ko-KR" sz="1800" dirty="0" smtClean="0">
                <a:latin typeface="Arial" pitchFamily="34" charset="0"/>
                <a:cs typeface="Arial" pitchFamily="34" charset="0"/>
              </a:rPr>
              <a:t> fusion reactors.</a:t>
            </a:r>
          </a:p>
          <a:p>
            <a:pPr eaLnBrk="1" hangingPunct="1">
              <a:lnSpc>
                <a:spcPct val="140000"/>
              </a:lnSpc>
            </a:pPr>
            <a:r>
              <a:rPr lang="en-US" altLang="ko-KR" sz="1800" dirty="0" smtClean="0">
                <a:latin typeface="Arial" pitchFamily="34" charset="0"/>
                <a:cs typeface="Arial" pitchFamily="34" charset="0"/>
              </a:rPr>
              <a:t>Though the current drive by using bootstrap is the main strategy in </a:t>
            </a:r>
            <a:r>
              <a:rPr lang="en-US" altLang="ko-KR" sz="1800" dirty="0" err="1" smtClean="0">
                <a:latin typeface="Arial" pitchFamily="34" charset="0"/>
                <a:cs typeface="Arial" pitchFamily="34" charset="0"/>
              </a:rPr>
              <a:t>tokamak</a:t>
            </a:r>
            <a:r>
              <a:rPr lang="en-US" altLang="ko-KR" sz="1800" dirty="0" smtClean="0">
                <a:latin typeface="Arial" pitchFamily="34" charset="0"/>
                <a:cs typeface="Arial" pitchFamily="34" charset="0"/>
              </a:rPr>
              <a:t>, the external current drive is still required to control pressure profile and fill the gap between the bootstrap and target current.</a:t>
            </a:r>
          </a:p>
          <a:p>
            <a:pPr eaLnBrk="1" hangingPunct="1">
              <a:lnSpc>
                <a:spcPct val="140000"/>
              </a:lnSpc>
            </a:pPr>
            <a:r>
              <a:rPr lang="en-US" altLang="ko-KR" sz="1800" dirty="0" smtClean="0">
                <a:latin typeface="Arial" pitchFamily="34" charset="0"/>
                <a:cs typeface="Arial" pitchFamily="34" charset="0"/>
              </a:rPr>
              <a:t>Most efficient current drive ever is the LHCD which is a scheme by using slow wave in lower hybrid resonance frequency range.</a:t>
            </a:r>
          </a:p>
          <a:p>
            <a:pPr eaLnBrk="1" hangingPunct="1">
              <a:lnSpc>
                <a:spcPct val="140000"/>
              </a:lnSpc>
            </a:pPr>
            <a:r>
              <a:rPr lang="en-US" altLang="ko-KR" sz="1800" dirty="0" smtClean="0">
                <a:latin typeface="Arial" pitchFamily="34" charset="0"/>
                <a:cs typeface="Arial" pitchFamily="34" charset="0"/>
              </a:rPr>
              <a:t>However, LHCD has density limit and it is hard to propagate into the central region in high temperature due to highly damping.</a:t>
            </a:r>
          </a:p>
          <a:p>
            <a:pPr eaLnBrk="1" hangingPunct="1">
              <a:lnSpc>
                <a:spcPct val="140000"/>
              </a:lnSpc>
            </a:pPr>
            <a:r>
              <a:rPr lang="en-US" altLang="ko-KR" sz="1800" dirty="0" smtClean="0">
                <a:latin typeface="Arial" pitchFamily="34" charset="0"/>
                <a:cs typeface="Arial" pitchFamily="34" charset="0"/>
              </a:rPr>
              <a:t>Therefore, new ways to improve LHCD or alternatives to LHCD are required.</a:t>
            </a:r>
          </a:p>
          <a:p>
            <a:pPr eaLnBrk="1" hangingPunct="1">
              <a:lnSpc>
                <a:spcPct val="140000"/>
              </a:lnSpc>
            </a:pPr>
            <a:endParaRPr lang="en-US" altLang="ko-KR" sz="1800" dirty="0" smtClean="0">
              <a:latin typeface="Arial" pitchFamily="34" charset="0"/>
              <a:cs typeface="Arial" pitchFamily="34" charset="0"/>
            </a:endParaRPr>
          </a:p>
          <a:p>
            <a:pPr eaLnBrk="1" hangingPunct="1">
              <a:lnSpc>
                <a:spcPct val="140000"/>
              </a:lnSpc>
            </a:pPr>
            <a:r>
              <a:rPr lang="en-US" altLang="ko-KR" sz="1800" u="sng" dirty="0" smtClean="0">
                <a:latin typeface="Arial" pitchFamily="34" charset="0"/>
                <a:cs typeface="Arial" pitchFamily="34" charset="0"/>
              </a:rPr>
              <a:t>LHFW could be an alternative.</a:t>
            </a:r>
            <a:endParaRPr lang="en-US" altLang="ko-KR" sz="1800" dirty="0" smtClean="0">
              <a:latin typeface="Arial" pitchFamily="34" charset="0"/>
              <a:cs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슬라이드 번호 개체 틀 5"/>
          <p:cNvSpPr>
            <a:spLocks noGrp="1"/>
          </p:cNvSpPr>
          <p:nvPr>
            <p:ph type="sldNum" sz="quarter" idx="12"/>
          </p:nvPr>
        </p:nvSpPr>
        <p:spPr>
          <a:noFill/>
        </p:spPr>
        <p:txBody>
          <a:bodyPr/>
          <a:lstStyle/>
          <a:p>
            <a:fld id="{B76E050F-3898-4B88-8AA7-6E824992447B}" type="slidenum">
              <a:rPr lang="en-US" altLang="ko-KR" smtClean="0">
                <a:ea typeface="굴림" charset="-127"/>
              </a:rPr>
              <a:pPr/>
              <a:t>4</a:t>
            </a:fld>
            <a:endParaRPr lang="en-US" altLang="ko-KR" smtClean="0">
              <a:ea typeface="굴림" charset="-127"/>
            </a:endParaRPr>
          </a:p>
        </p:txBody>
      </p:sp>
      <p:sp>
        <p:nvSpPr>
          <p:cNvPr id="3075" name="Rectangle 2"/>
          <p:cNvSpPr>
            <a:spLocks noGrp="1" noChangeArrowheads="1"/>
          </p:cNvSpPr>
          <p:nvPr>
            <p:ph type="title"/>
          </p:nvPr>
        </p:nvSpPr>
        <p:spPr>
          <a:xfrm>
            <a:off x="0" y="173814"/>
            <a:ext cx="9144000" cy="639762"/>
          </a:xfrm>
        </p:spPr>
        <p:txBody>
          <a:bodyPr/>
          <a:lstStyle/>
          <a:p>
            <a:pPr lvl="0" eaLnBrk="1" hangingPunct="1"/>
            <a:r>
              <a:rPr lang="en-US" altLang="ko-KR" dirty="0" smtClean="0"/>
              <a:t>Introduction to LHFW(1)</a:t>
            </a:r>
            <a:br>
              <a:rPr lang="en-US" altLang="ko-KR" dirty="0" smtClean="0"/>
            </a:br>
            <a:r>
              <a:rPr lang="en-US" altLang="ko-KR" sz="2000" dirty="0" smtClean="0"/>
              <a:t>Lower Hybrid Fast Wave(LHFW) on CMA diagram</a:t>
            </a: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3" name="그림 12" descr="figure1. Fast waves on CMA.bmp"/>
          <p:cNvPicPr/>
          <p:nvPr/>
        </p:nvPicPr>
        <p:blipFill>
          <a:blip r:embed="rId4" cstate="print"/>
          <a:stretch>
            <a:fillRect/>
          </a:stretch>
        </p:blipFill>
        <p:spPr>
          <a:xfrm>
            <a:off x="65316" y="1517919"/>
            <a:ext cx="6226501" cy="4573618"/>
          </a:xfrm>
          <a:prstGeom prst="rect">
            <a:avLst/>
          </a:prstGeom>
        </p:spPr>
      </p:pic>
      <p:sp>
        <p:nvSpPr>
          <p:cNvPr id="16" name="직사각형 15"/>
          <p:cNvSpPr/>
          <p:nvPr/>
        </p:nvSpPr>
        <p:spPr>
          <a:xfrm>
            <a:off x="4688825" y="1202593"/>
            <a:ext cx="1730637" cy="437043"/>
          </a:xfrm>
          <a:prstGeom prst="rect">
            <a:avLst/>
          </a:prstGeom>
        </p:spPr>
        <p:txBody>
          <a:bodyPr wrap="square">
            <a:spAutoFit/>
          </a:bodyPr>
          <a:lstStyle/>
          <a:p>
            <a:pPr marL="342900" lvl="0" indent="-342900" algn="r">
              <a:lnSpc>
                <a:spcPct val="140000"/>
              </a:lnSpc>
              <a:spcBef>
                <a:spcPct val="20000"/>
              </a:spcBef>
              <a:defRPr/>
            </a:pPr>
            <a:r>
              <a:rPr lang="en-US" altLang="ko-KR" sz="1600" b="0" kern="0" dirty="0" smtClean="0">
                <a:solidFill>
                  <a:srgbClr val="000066"/>
                </a:solidFill>
                <a:latin typeface="Arial" pitchFamily="34" charset="0"/>
                <a:cs typeface="Arial" pitchFamily="34" charset="0"/>
              </a:rPr>
              <a:t>&lt;H plasmas&gt;</a:t>
            </a:r>
          </a:p>
        </p:txBody>
      </p:sp>
      <p:sp>
        <p:nvSpPr>
          <p:cNvPr id="15" name="Rectangle 3"/>
          <p:cNvSpPr txBox="1">
            <a:spLocks noChangeArrowheads="1"/>
          </p:cNvSpPr>
          <p:nvPr/>
        </p:nvSpPr>
        <p:spPr bwMode="auto">
          <a:xfrm>
            <a:off x="6345688" y="1679731"/>
            <a:ext cx="2556587" cy="21607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r>
              <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rPr>
              <a:t>LHFW is a fast wave between</a:t>
            </a:r>
            <a:r>
              <a:rPr kumimoji="1" lang="en-US" altLang="ko-KR" sz="1400" b="0" i="0" u="none" strike="noStrike" kern="0" cap="none" spc="0" normalizeH="0" noProof="0" dirty="0" smtClean="0">
                <a:ln>
                  <a:noFill/>
                </a:ln>
                <a:solidFill>
                  <a:srgbClr val="000066"/>
                </a:solidFill>
                <a:effectLst/>
                <a:uLnTx/>
                <a:uFillTx/>
                <a:latin typeface="Arial" pitchFamily="34" charset="0"/>
                <a:ea typeface="+mn-ea"/>
                <a:cs typeface="Arial" pitchFamily="34" charset="0"/>
              </a:rPr>
              <a:t> </a:t>
            </a:r>
            <a:r>
              <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rPr>
              <a:t> lower hybrid resonance frequency  and electron cyclotron resonance frequency.</a:t>
            </a:r>
          </a:p>
        </p:txBody>
      </p:sp>
      <p:graphicFrame>
        <p:nvGraphicFramePr>
          <p:cNvPr id="17" name="개체 16"/>
          <p:cNvGraphicFramePr>
            <a:graphicFrameLocks noChangeAspect="1"/>
          </p:cNvGraphicFramePr>
          <p:nvPr/>
        </p:nvGraphicFramePr>
        <p:xfrm>
          <a:off x="6818239" y="3303410"/>
          <a:ext cx="1336675" cy="312737"/>
        </p:xfrm>
        <a:graphic>
          <a:graphicData uri="http://schemas.openxmlformats.org/presentationml/2006/ole">
            <mc:AlternateContent xmlns:mc="http://schemas.openxmlformats.org/markup-compatibility/2006">
              <mc:Choice xmlns:v="urn:schemas-microsoft-com:vml" Requires="v">
                <p:oleObj spid="_x0000_s37892" name="Equation" r:id="rId5" imgW="977760" imgH="228600" progId="Equation.DSMT4">
                  <p:embed/>
                </p:oleObj>
              </mc:Choice>
              <mc:Fallback>
                <p:oleObj name="Equation" r:id="rId5" imgW="977760" imgH="22860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8239" y="3303410"/>
                        <a:ext cx="1336675" cy="312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직사각형 9"/>
          <p:cNvSpPr/>
          <p:nvPr/>
        </p:nvSpPr>
        <p:spPr bwMode="auto">
          <a:xfrm>
            <a:off x="1618316" y="3173920"/>
            <a:ext cx="3991652" cy="788479"/>
          </a:xfrm>
          <a:prstGeom prst="rect">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descr="figure2. FW and SW on CMA.bmp"/>
          <p:cNvPicPr/>
          <p:nvPr/>
        </p:nvPicPr>
        <p:blipFill>
          <a:blip r:embed="rId4" cstate="print"/>
          <a:stretch>
            <a:fillRect/>
          </a:stretch>
        </p:blipFill>
        <p:spPr>
          <a:xfrm>
            <a:off x="448263" y="3610946"/>
            <a:ext cx="8369166" cy="2808517"/>
          </a:xfrm>
          <a:prstGeom prst="rect">
            <a:avLst/>
          </a:prstGeom>
        </p:spPr>
      </p:pic>
      <p:sp>
        <p:nvSpPr>
          <p:cNvPr id="3074" name="슬라이드 번호 개체 틀 5"/>
          <p:cNvSpPr>
            <a:spLocks noGrp="1"/>
          </p:cNvSpPr>
          <p:nvPr>
            <p:ph type="sldNum" sz="quarter" idx="12"/>
          </p:nvPr>
        </p:nvSpPr>
        <p:spPr>
          <a:noFill/>
        </p:spPr>
        <p:txBody>
          <a:bodyPr/>
          <a:lstStyle/>
          <a:p>
            <a:fld id="{B76E050F-3898-4B88-8AA7-6E824992447B}" type="slidenum">
              <a:rPr lang="en-US" altLang="ko-KR" smtClean="0">
                <a:ea typeface="굴림" charset="-127"/>
              </a:rPr>
              <a:pPr/>
              <a:t>5</a:t>
            </a:fld>
            <a:endParaRPr lang="en-US" altLang="ko-KR" smtClean="0">
              <a:ea typeface="굴림" charset="-127"/>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5" name="Rectangle 3"/>
          <p:cNvSpPr txBox="1">
            <a:spLocks noChangeArrowheads="1"/>
          </p:cNvSpPr>
          <p:nvPr/>
        </p:nvSpPr>
        <p:spPr bwMode="auto">
          <a:xfrm>
            <a:off x="262099" y="918725"/>
            <a:ext cx="3409950" cy="178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r>
              <a:rPr lang="en-US" altLang="ko-KR" sz="1600" kern="0" baseline="0" dirty="0" smtClean="0">
                <a:solidFill>
                  <a:srgbClr val="000066"/>
                </a:solidFill>
                <a:latin typeface="Arial" pitchFamily="34" charset="0"/>
                <a:ea typeface="+mn-ea"/>
                <a:cs typeface="Arial" pitchFamily="34" charset="0"/>
              </a:rPr>
              <a:t>Dispersion Relation</a:t>
            </a:r>
          </a:p>
        </p:txBody>
      </p:sp>
      <p:graphicFrame>
        <p:nvGraphicFramePr>
          <p:cNvPr id="37891" name="Object 3"/>
          <p:cNvGraphicFramePr>
            <a:graphicFrameLocks noChangeAspect="1"/>
          </p:cNvGraphicFramePr>
          <p:nvPr/>
        </p:nvGraphicFramePr>
        <p:xfrm>
          <a:off x="543979" y="1327758"/>
          <a:ext cx="4159250" cy="1181100"/>
        </p:xfrm>
        <a:graphic>
          <a:graphicData uri="http://schemas.openxmlformats.org/presentationml/2006/ole">
            <mc:AlternateContent xmlns:mc="http://schemas.openxmlformats.org/markup-compatibility/2006">
              <mc:Choice xmlns:v="urn:schemas-microsoft-com:vml" Requires="v">
                <p:oleObj spid="_x0000_s69642" name="Equation" r:id="rId5" imgW="3060360" imgH="1117440" progId="Equation.DSMT4">
                  <p:embed/>
                </p:oleObj>
              </mc:Choice>
              <mc:Fallback>
                <p:oleObj name="Equation" r:id="rId5" imgW="3060360" imgH="11174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979" y="1327758"/>
                        <a:ext cx="4159250" cy="1181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2"/>
          <p:cNvSpPr txBox="1">
            <a:spLocks noChangeArrowheads="1"/>
          </p:cNvSpPr>
          <p:nvPr/>
        </p:nvSpPr>
        <p:spPr bwMode="auto">
          <a:xfrm>
            <a:off x="485775" y="175419"/>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3200" b="1" i="0" u="none" strike="noStrike" kern="0" cap="none" spc="0" normalizeH="0" baseline="0" noProof="0" dirty="0" smtClean="0">
                <a:ln>
                  <a:noFill/>
                </a:ln>
                <a:solidFill>
                  <a:schemeClr val="accent2"/>
                </a:solidFill>
                <a:effectLst/>
                <a:uLnTx/>
                <a:uFillTx/>
                <a:latin typeface="+mj-lt"/>
                <a:ea typeface="+mj-ea"/>
                <a:cs typeface="+mj-cs"/>
              </a:rPr>
              <a:t>Introduction to LHFW(2)</a:t>
            </a:r>
          </a:p>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2000" b="1" i="0" u="none" strike="noStrike" kern="0" cap="none" spc="0" normalizeH="0" baseline="0" noProof="0" dirty="0" smtClean="0">
                <a:ln>
                  <a:noFill/>
                </a:ln>
                <a:solidFill>
                  <a:schemeClr val="accent2"/>
                </a:solidFill>
                <a:effectLst/>
                <a:uLnTx/>
                <a:uFillTx/>
                <a:latin typeface="+mj-lt"/>
                <a:ea typeface="+mj-ea"/>
                <a:cs typeface="+mj-cs"/>
              </a:rPr>
              <a:t>Dispersion</a:t>
            </a:r>
            <a:r>
              <a:rPr kumimoji="1" lang="en-US" altLang="ko-KR" sz="2000" b="1" i="0" u="none" strike="noStrike" kern="0" cap="none" spc="0" normalizeH="0" noProof="0" dirty="0" smtClean="0">
                <a:ln>
                  <a:noFill/>
                </a:ln>
                <a:solidFill>
                  <a:schemeClr val="accent2"/>
                </a:solidFill>
                <a:effectLst/>
                <a:uLnTx/>
                <a:uFillTx/>
                <a:latin typeface="+mj-lt"/>
                <a:ea typeface="+mj-ea"/>
                <a:cs typeface="+mj-cs"/>
              </a:rPr>
              <a:t> &amp; Propagation Boundary</a:t>
            </a:r>
            <a:endParaRPr kumimoji="1" lang="en-US" altLang="ko-KR" sz="2000" b="1" i="0" u="none" strike="noStrike" kern="0" cap="none" spc="0" normalizeH="0" baseline="0" noProof="0" dirty="0" smtClean="0">
              <a:ln>
                <a:noFill/>
              </a:ln>
              <a:solidFill>
                <a:schemeClr val="accent2"/>
              </a:solidFill>
              <a:effectLst/>
              <a:uLnTx/>
              <a:uFillTx/>
              <a:latin typeface="+mj-lt"/>
              <a:ea typeface="+mj-ea"/>
              <a:cs typeface="+mj-cs"/>
            </a:endParaRPr>
          </a:p>
        </p:txBody>
      </p:sp>
      <p:sp>
        <p:nvSpPr>
          <p:cNvPr id="16" name="Rectangle 3"/>
          <p:cNvSpPr txBox="1">
            <a:spLocks noChangeArrowheads="1"/>
          </p:cNvSpPr>
          <p:nvPr/>
        </p:nvSpPr>
        <p:spPr bwMode="auto">
          <a:xfrm>
            <a:off x="265210" y="3151855"/>
            <a:ext cx="4540056" cy="4590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r>
              <a:rPr lang="en-US" altLang="ko-KR" sz="1600" kern="0" dirty="0" smtClean="0">
                <a:solidFill>
                  <a:srgbClr val="000066"/>
                </a:solidFill>
                <a:latin typeface="Arial" pitchFamily="34" charset="0"/>
                <a:ea typeface="+mn-ea"/>
                <a:cs typeface="Arial" pitchFamily="34" charset="0"/>
              </a:rPr>
              <a:t>Propagation Boundary</a:t>
            </a:r>
            <a:endParaRPr lang="en-US" altLang="ko-KR" sz="1600" kern="0" baseline="0" dirty="0" smtClean="0">
              <a:solidFill>
                <a:srgbClr val="000066"/>
              </a:solidFill>
              <a:latin typeface="Arial" pitchFamily="34" charset="0"/>
              <a:ea typeface="+mn-ea"/>
              <a:cs typeface="Arial" pitchFamily="34" charset="0"/>
            </a:endParaRPr>
          </a:p>
          <a:p>
            <a:pPr marL="342900" marR="0" lvl="0" indent="-342900" algn="l" defTabSz="914400" rtl="0" eaLnBrk="1" fontAlgn="base" latinLnBrk="1" hangingPunct="1">
              <a:lnSpc>
                <a:spcPct val="140000"/>
              </a:lnSpc>
              <a:spcBef>
                <a:spcPct val="20000"/>
              </a:spcBef>
              <a:spcAft>
                <a:spcPct val="0"/>
              </a:spcAft>
              <a:buClrTx/>
              <a:buSzTx/>
              <a:tabLst/>
              <a:defRPr/>
            </a:pPr>
            <a:endPar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p:txBody>
      </p:sp>
      <p:sp>
        <p:nvSpPr>
          <p:cNvPr id="17" name="Rectangle 3"/>
          <p:cNvSpPr txBox="1">
            <a:spLocks noChangeArrowheads="1"/>
          </p:cNvSpPr>
          <p:nvPr/>
        </p:nvSpPr>
        <p:spPr bwMode="auto">
          <a:xfrm>
            <a:off x="321176" y="2489389"/>
            <a:ext cx="4446766" cy="7483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defTabSz="914400" rtl="0" eaLnBrk="1" fontAlgn="base" latinLnBrk="1" hangingPunct="1">
              <a:lnSpc>
                <a:spcPct val="140000"/>
              </a:lnSpc>
              <a:spcBef>
                <a:spcPts val="0"/>
              </a:spcBef>
              <a:spcAft>
                <a:spcPct val="0"/>
              </a:spcAft>
              <a:buClrTx/>
              <a:buSzTx/>
              <a:tabLst/>
              <a:defRPr/>
            </a:pPr>
            <a:r>
              <a:rPr lang="en-US" altLang="ko-KR" sz="1400" b="0" kern="0" baseline="0" dirty="0" smtClean="0">
                <a:solidFill>
                  <a:srgbClr val="000066"/>
                </a:solidFill>
                <a:latin typeface="Arial" pitchFamily="34" charset="0"/>
                <a:ea typeface="+mn-ea"/>
                <a:cs typeface="Arial" pitchFamily="34" charset="0"/>
              </a:rPr>
              <a:t>The</a:t>
            </a:r>
            <a:r>
              <a:rPr lang="en-US" altLang="ko-KR" sz="1400" b="0" kern="0" dirty="0" smtClean="0">
                <a:solidFill>
                  <a:srgbClr val="000066"/>
                </a:solidFill>
                <a:latin typeface="Arial" pitchFamily="34" charset="0"/>
                <a:ea typeface="+mn-ea"/>
                <a:cs typeface="Arial" pitchFamily="34" charset="0"/>
              </a:rPr>
              <a:t> perpendicular wave number of LHFW is less than that of slow wave in this frequency range(LHSW).</a:t>
            </a:r>
            <a:endPar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p:txBody>
      </p:sp>
      <p:graphicFrame>
        <p:nvGraphicFramePr>
          <p:cNvPr id="69639" name="Object 7"/>
          <p:cNvGraphicFramePr>
            <a:graphicFrameLocks noChangeAspect="1"/>
          </p:cNvGraphicFramePr>
          <p:nvPr/>
        </p:nvGraphicFramePr>
        <p:xfrm>
          <a:off x="4908744" y="1386506"/>
          <a:ext cx="3689350" cy="1048788"/>
        </p:xfrm>
        <a:graphic>
          <a:graphicData uri="http://schemas.openxmlformats.org/presentationml/2006/ole">
            <mc:AlternateContent xmlns:mc="http://schemas.openxmlformats.org/markup-compatibility/2006">
              <mc:Choice xmlns:v="urn:schemas-microsoft-com:vml" Requires="v">
                <p:oleObj spid="_x0000_s69643" name="Equation" r:id="rId7" imgW="2920680" imgH="990360" progId="Equation.DSMT4">
                  <p:embed/>
                </p:oleObj>
              </mc:Choice>
              <mc:Fallback>
                <p:oleObj name="Equation" r:id="rId7" imgW="2920680" imgH="990360" progId="Equation.DSMT4">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8744" y="1386506"/>
                        <a:ext cx="3689350" cy="1048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3"/>
          <p:cNvSpPr txBox="1">
            <a:spLocks noChangeArrowheads="1"/>
          </p:cNvSpPr>
          <p:nvPr/>
        </p:nvSpPr>
        <p:spPr bwMode="auto">
          <a:xfrm>
            <a:off x="4849634" y="2483169"/>
            <a:ext cx="4033109" cy="7483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defTabSz="914400" rtl="0" eaLnBrk="1" fontAlgn="base" latinLnBrk="1" hangingPunct="1">
              <a:lnSpc>
                <a:spcPct val="140000"/>
              </a:lnSpc>
              <a:spcBef>
                <a:spcPts val="0"/>
              </a:spcBef>
              <a:spcAft>
                <a:spcPct val="0"/>
              </a:spcAft>
              <a:buClrTx/>
              <a:buSzTx/>
              <a:tabLst/>
              <a:defRPr/>
            </a:pPr>
            <a:r>
              <a:rPr lang="en-US" altLang="ko-KR" sz="1400" b="0" kern="0" baseline="0" dirty="0" smtClean="0">
                <a:solidFill>
                  <a:srgbClr val="000066"/>
                </a:solidFill>
                <a:latin typeface="Arial" pitchFamily="34" charset="0"/>
                <a:ea typeface="+mn-ea"/>
                <a:cs typeface="Arial" pitchFamily="34" charset="0"/>
              </a:rPr>
              <a:t>The</a:t>
            </a:r>
            <a:r>
              <a:rPr lang="en-US" altLang="ko-KR" sz="1400" b="0" kern="0" dirty="0" smtClean="0">
                <a:solidFill>
                  <a:srgbClr val="000066"/>
                </a:solidFill>
                <a:latin typeface="Arial" pitchFamily="34" charset="0"/>
                <a:ea typeface="+mn-ea"/>
                <a:cs typeface="Arial" pitchFamily="34" charset="0"/>
              </a:rPr>
              <a:t> imaginary wave number of LHFW becomes higher as the density increases.</a:t>
            </a:r>
            <a:endPar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p:txBody>
      </p:sp>
      <p:sp>
        <p:nvSpPr>
          <p:cNvPr id="20" name="직사각형 19"/>
          <p:cNvSpPr/>
          <p:nvPr/>
        </p:nvSpPr>
        <p:spPr bwMode="auto">
          <a:xfrm>
            <a:off x="1156997" y="5225143"/>
            <a:ext cx="2677885" cy="457200"/>
          </a:xfrm>
          <a:prstGeom prst="rect">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p:txBody>
      </p:sp>
      <p:sp>
        <p:nvSpPr>
          <p:cNvPr id="21" name="직사각형 20"/>
          <p:cNvSpPr/>
          <p:nvPr/>
        </p:nvSpPr>
        <p:spPr bwMode="auto">
          <a:xfrm>
            <a:off x="5237587" y="5246915"/>
            <a:ext cx="2677885" cy="457200"/>
          </a:xfrm>
          <a:prstGeom prst="rect">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슬라이드 번호 개체 틀 5"/>
          <p:cNvSpPr>
            <a:spLocks noGrp="1"/>
          </p:cNvSpPr>
          <p:nvPr>
            <p:ph type="sldNum" sz="quarter" idx="12"/>
          </p:nvPr>
        </p:nvSpPr>
        <p:spPr>
          <a:noFill/>
        </p:spPr>
        <p:txBody>
          <a:bodyPr/>
          <a:lstStyle/>
          <a:p>
            <a:fld id="{B76E050F-3898-4B88-8AA7-6E824992447B}" type="slidenum">
              <a:rPr lang="en-US" altLang="ko-KR" smtClean="0">
                <a:ea typeface="굴림" charset="-127"/>
              </a:rPr>
              <a:pPr/>
              <a:t>6</a:t>
            </a:fld>
            <a:endParaRPr lang="en-US" altLang="ko-KR" smtClean="0">
              <a:ea typeface="굴림" charset="-127"/>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Rectangle 2"/>
          <p:cNvSpPr txBox="1">
            <a:spLocks noChangeArrowheads="1"/>
          </p:cNvSpPr>
          <p:nvPr/>
        </p:nvSpPr>
        <p:spPr bwMode="auto">
          <a:xfrm>
            <a:off x="449036" y="139965"/>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3200" b="1" i="0" u="none" strike="noStrike" kern="0" cap="none" spc="0" normalizeH="0" baseline="0" noProof="0" dirty="0" smtClean="0">
                <a:ln>
                  <a:noFill/>
                </a:ln>
                <a:solidFill>
                  <a:schemeClr val="accent2"/>
                </a:solidFill>
                <a:effectLst/>
                <a:uLnTx/>
                <a:uFillTx/>
                <a:latin typeface="+mj-lt"/>
                <a:ea typeface="+mj-ea"/>
                <a:cs typeface="+mj-cs"/>
              </a:rPr>
              <a:t>Advantages of LHFW(1)</a:t>
            </a:r>
          </a:p>
          <a:p>
            <a:pPr marL="0" marR="0" lvl="0" indent="0" algn="ctr" defTabSz="914400" rtl="0" eaLnBrk="1" fontAlgn="base" latinLnBrk="1" hangingPunct="1">
              <a:lnSpc>
                <a:spcPct val="100000"/>
              </a:lnSpc>
              <a:spcBef>
                <a:spcPct val="0"/>
              </a:spcBef>
              <a:spcAft>
                <a:spcPct val="0"/>
              </a:spcAft>
              <a:buClrTx/>
              <a:buSzTx/>
              <a:buFontTx/>
              <a:buNone/>
              <a:tabLst/>
              <a:defRPr/>
            </a:pPr>
            <a:r>
              <a:rPr lang="en-US" altLang="ko-KR" sz="2000" kern="0" dirty="0" smtClean="0">
                <a:solidFill>
                  <a:schemeClr val="accent2"/>
                </a:solidFill>
                <a:latin typeface="+mj-lt"/>
                <a:ea typeface="+mj-ea"/>
                <a:cs typeface="+mj-cs"/>
              </a:rPr>
              <a:t>Parallel electric field </a:t>
            </a:r>
            <a:r>
              <a:rPr lang="en-US" altLang="ko-KR" sz="2000" kern="0" dirty="0" err="1" smtClean="0">
                <a:solidFill>
                  <a:schemeClr val="accent2"/>
                </a:solidFill>
                <a:latin typeface="+mj-lt"/>
                <a:ea typeface="+mj-ea"/>
                <a:cs typeface="+mj-cs"/>
              </a:rPr>
              <a:t>E</a:t>
            </a:r>
            <a:r>
              <a:rPr lang="en-US" altLang="ko-KR" sz="2000" kern="0" baseline="-25000" dirty="0" err="1" smtClean="0">
                <a:solidFill>
                  <a:schemeClr val="accent2"/>
                </a:solidFill>
                <a:latin typeface="+mj-lt"/>
                <a:ea typeface="+mj-ea"/>
                <a:cs typeface="+mj-cs"/>
              </a:rPr>
              <a:t>z</a:t>
            </a:r>
            <a:r>
              <a:rPr lang="en-US" altLang="ko-KR" sz="2000" kern="0" dirty="0" smtClean="0">
                <a:solidFill>
                  <a:schemeClr val="accent2"/>
                </a:solidFill>
                <a:latin typeface="+mj-lt"/>
                <a:ea typeface="+mj-ea"/>
                <a:cs typeface="+mj-cs"/>
              </a:rPr>
              <a:t> to B</a:t>
            </a:r>
            <a:endParaRPr kumimoji="1" lang="en-US" altLang="ko-KR" sz="2000" b="1" i="0" u="none" strike="noStrike" kern="0" cap="none" spc="0" normalizeH="0" baseline="0" noProof="0" dirty="0" smtClean="0">
              <a:ln>
                <a:noFill/>
              </a:ln>
              <a:solidFill>
                <a:schemeClr val="accent2"/>
              </a:solidFill>
              <a:effectLst/>
              <a:uLnTx/>
              <a:uFillTx/>
              <a:latin typeface="+mj-lt"/>
              <a:ea typeface="+mj-ea"/>
              <a:cs typeface="+mj-cs"/>
            </a:endParaRPr>
          </a:p>
        </p:txBody>
      </p:sp>
      <p:pic>
        <p:nvPicPr>
          <p:cNvPr id="19" name="그림 18" descr="E_field.bmp"/>
          <p:cNvPicPr>
            <a:picLocks noChangeAspect="1"/>
          </p:cNvPicPr>
          <p:nvPr/>
        </p:nvPicPr>
        <p:blipFill>
          <a:blip r:embed="rId4" cstate="print"/>
          <a:stretch>
            <a:fillRect/>
          </a:stretch>
        </p:blipFill>
        <p:spPr>
          <a:xfrm>
            <a:off x="0" y="1433101"/>
            <a:ext cx="9144000" cy="4572622"/>
          </a:xfrm>
          <a:prstGeom prst="rect">
            <a:avLst/>
          </a:prstGeom>
        </p:spPr>
      </p:pic>
      <p:sp>
        <p:nvSpPr>
          <p:cNvPr id="13" name="직사각형 12"/>
          <p:cNvSpPr/>
          <p:nvPr/>
        </p:nvSpPr>
        <p:spPr>
          <a:xfrm>
            <a:off x="2593737" y="1015071"/>
            <a:ext cx="3905250" cy="359394"/>
          </a:xfrm>
          <a:prstGeom prst="rect">
            <a:avLst/>
          </a:prstGeom>
        </p:spPr>
        <p:txBody>
          <a:bodyPr wrap="square">
            <a:spAutoFit/>
          </a:bodyPr>
          <a:lstStyle/>
          <a:p>
            <a:pPr marL="342900" lvl="0" indent="-342900" algn="ctr">
              <a:lnSpc>
                <a:spcPct val="140000"/>
              </a:lnSpc>
              <a:spcBef>
                <a:spcPct val="20000"/>
              </a:spcBef>
              <a:defRPr/>
            </a:pPr>
            <a:r>
              <a:rPr lang="en-US" altLang="ko-KR" sz="1400" kern="0" dirty="0" smtClean="0">
                <a:solidFill>
                  <a:srgbClr val="000066"/>
                </a:solidFill>
                <a:latin typeface="Arial" pitchFamily="34" charset="0"/>
                <a:cs typeface="Arial" pitchFamily="34" charset="0"/>
              </a:rPr>
              <a:t>&lt;Polarization of FW and SW on CMA&gt;</a:t>
            </a:r>
          </a:p>
        </p:txBody>
      </p:sp>
      <p:sp>
        <p:nvSpPr>
          <p:cNvPr id="9" name="Rectangle 3"/>
          <p:cNvSpPr txBox="1">
            <a:spLocks noChangeArrowheads="1"/>
          </p:cNvSpPr>
          <p:nvPr/>
        </p:nvSpPr>
        <p:spPr bwMode="auto">
          <a:xfrm>
            <a:off x="0" y="5985442"/>
            <a:ext cx="9144000" cy="520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nSpc>
                <a:spcPct val="140000"/>
              </a:lnSpc>
              <a:spcBef>
                <a:spcPct val="20000"/>
              </a:spcBef>
              <a:buFont typeface="Wingdings" pitchFamily="2" charset="2"/>
              <a:buChar char="q"/>
              <a:defRPr/>
            </a:pPr>
            <a:r>
              <a:rPr lang="en-US" altLang="ko-KR" sz="1600" kern="0" dirty="0" smtClean="0">
                <a:solidFill>
                  <a:srgbClr val="FF0000"/>
                </a:solidFill>
                <a:latin typeface="Arial" pitchFamily="34" charset="0"/>
                <a:cs typeface="Arial" pitchFamily="34" charset="0"/>
              </a:rPr>
              <a:t>It has </a:t>
            </a:r>
            <a:r>
              <a:rPr lang="en-US" altLang="ko-KR" sz="1600" u="sng" kern="0" dirty="0" smtClean="0">
                <a:solidFill>
                  <a:srgbClr val="FF0000"/>
                </a:solidFill>
                <a:latin typeface="Arial" pitchFamily="34" charset="0"/>
                <a:cs typeface="Arial" pitchFamily="34" charset="0"/>
              </a:rPr>
              <a:t>favorable polarization for current drive compared to FWs in other frequency range.</a:t>
            </a:r>
            <a:endParaRPr lang="en-US" altLang="ko-KR" sz="1600" kern="0" dirty="0" smtClean="0">
              <a:solidFill>
                <a:srgbClr val="FF0000"/>
              </a:solidFill>
              <a:latin typeface="Arial" pitchFamily="34" charset="0"/>
              <a:cs typeface="Arial" pitchFamily="34" charset="0"/>
            </a:endParaRPr>
          </a:p>
        </p:txBody>
      </p:sp>
      <p:sp>
        <p:nvSpPr>
          <p:cNvPr id="10" name="직사각형 9"/>
          <p:cNvSpPr/>
          <p:nvPr/>
        </p:nvSpPr>
        <p:spPr bwMode="auto">
          <a:xfrm>
            <a:off x="1188100" y="2985716"/>
            <a:ext cx="6845557" cy="323460"/>
          </a:xfrm>
          <a:prstGeom prst="rect">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p:txBody>
      </p:sp>
      <p:sp>
        <p:nvSpPr>
          <p:cNvPr id="11" name="직사각형 10"/>
          <p:cNvSpPr/>
          <p:nvPr/>
        </p:nvSpPr>
        <p:spPr bwMode="auto">
          <a:xfrm>
            <a:off x="1191204" y="4966992"/>
            <a:ext cx="6845557" cy="323460"/>
          </a:xfrm>
          <a:prstGeom prst="rect">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p:txBody>
      </p:sp>
      <p:graphicFrame>
        <p:nvGraphicFramePr>
          <p:cNvPr id="12" name="Object 1"/>
          <p:cNvGraphicFramePr>
            <a:graphicFrameLocks noChangeAspect="1"/>
          </p:cNvGraphicFramePr>
          <p:nvPr/>
        </p:nvGraphicFramePr>
        <p:xfrm>
          <a:off x="6277146" y="998539"/>
          <a:ext cx="2710334" cy="475335"/>
        </p:xfrm>
        <a:graphic>
          <a:graphicData uri="http://schemas.openxmlformats.org/presentationml/2006/ole">
            <mc:AlternateContent xmlns:mc="http://schemas.openxmlformats.org/markup-compatibility/2006">
              <mc:Choice xmlns:v="urn:schemas-microsoft-com:vml" Requires="v">
                <p:oleObj spid="_x0000_s179203" name="Equation" r:id="rId5" imgW="3009600" imgH="558720" progId="Equation.DSMT4">
                  <p:embed/>
                </p:oleObj>
              </mc:Choice>
              <mc:Fallback>
                <p:oleObj name="Equation" r:id="rId5" imgW="3009600" imgH="558720" progId="Equation.DSMT4">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7146" y="998539"/>
                        <a:ext cx="2710334" cy="475335"/>
                      </a:xfrm>
                      <a:prstGeom prst="rect">
                        <a:avLst/>
                      </a:prstGeom>
                      <a:noFill/>
                      <a:ln w="25400">
                        <a:solidFill>
                          <a:srgbClr val="FF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타원 13"/>
          <p:cNvSpPr/>
          <p:nvPr/>
        </p:nvSpPr>
        <p:spPr bwMode="auto">
          <a:xfrm>
            <a:off x="8699158" y="1005017"/>
            <a:ext cx="288324" cy="370703"/>
          </a:xfrm>
          <a:prstGeom prst="ellipse">
            <a:avLst/>
          </a:prstGeom>
          <a:noFill/>
          <a:ln w="254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슬라이드 번호 개체 틀 5"/>
          <p:cNvSpPr>
            <a:spLocks noGrp="1"/>
          </p:cNvSpPr>
          <p:nvPr>
            <p:ph type="sldNum" sz="quarter" idx="12"/>
          </p:nvPr>
        </p:nvSpPr>
        <p:spPr>
          <a:noFill/>
        </p:spPr>
        <p:txBody>
          <a:bodyPr/>
          <a:lstStyle/>
          <a:p>
            <a:fld id="{B76E050F-3898-4B88-8AA7-6E824992447B}" type="slidenum">
              <a:rPr lang="en-US" altLang="ko-KR" smtClean="0">
                <a:ea typeface="굴림" charset="-127"/>
              </a:rPr>
              <a:pPr/>
              <a:t>7</a:t>
            </a:fld>
            <a:endParaRPr lang="en-US" altLang="ko-KR" smtClean="0">
              <a:ea typeface="굴림" charset="-127"/>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8" name="Rectangle 3"/>
          <p:cNvSpPr txBox="1">
            <a:spLocks noChangeArrowheads="1"/>
          </p:cNvSpPr>
          <p:nvPr/>
        </p:nvSpPr>
        <p:spPr bwMode="auto">
          <a:xfrm>
            <a:off x="167951" y="5902472"/>
            <a:ext cx="8602824" cy="520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r>
              <a:rPr kumimoji="1" lang="en-US" altLang="ko-KR" sz="1600" i="0" u="none" strike="noStrike" kern="0" cap="none" spc="0" normalizeH="0" noProof="0" dirty="0" smtClean="0">
                <a:ln>
                  <a:noFill/>
                </a:ln>
                <a:solidFill>
                  <a:srgbClr val="FF0000"/>
                </a:solidFill>
                <a:effectLst/>
                <a:uLnTx/>
                <a:uFillTx/>
                <a:latin typeface="Arial" pitchFamily="34" charset="0"/>
                <a:ea typeface="+mn-ea"/>
                <a:cs typeface="Arial" pitchFamily="34" charset="0"/>
              </a:rPr>
              <a:t>It has </a:t>
            </a:r>
            <a:r>
              <a:rPr kumimoji="1" lang="en-US" altLang="ko-KR" sz="1600" i="0" u="sng" strike="noStrike" kern="0" cap="none" spc="0" normalizeH="0" noProof="0" dirty="0" smtClean="0">
                <a:ln>
                  <a:noFill/>
                </a:ln>
                <a:solidFill>
                  <a:srgbClr val="FF0000"/>
                </a:solidFill>
                <a:effectLst/>
                <a:uLnTx/>
                <a:uFillTx/>
                <a:latin typeface="Arial" pitchFamily="34" charset="0"/>
                <a:ea typeface="+mn-ea"/>
                <a:cs typeface="Arial" pitchFamily="34" charset="0"/>
              </a:rPr>
              <a:t>deep penetration property in high density</a:t>
            </a:r>
            <a:r>
              <a:rPr kumimoji="1" lang="en-US" altLang="ko-KR" sz="1600" i="0" u="none" strike="noStrike" kern="0" cap="none" spc="0" normalizeH="0" noProof="0" dirty="0" smtClean="0">
                <a:ln>
                  <a:noFill/>
                </a:ln>
                <a:solidFill>
                  <a:srgbClr val="FF0000"/>
                </a:solidFill>
                <a:effectLst/>
                <a:uLnTx/>
                <a:uFillTx/>
                <a:latin typeface="Arial" pitchFamily="34" charset="0"/>
                <a:ea typeface="+mn-ea"/>
                <a:cs typeface="Arial" pitchFamily="34" charset="0"/>
              </a:rPr>
              <a:t>.</a:t>
            </a:r>
            <a:endParaRPr kumimoji="1" lang="en-US" altLang="ko-KR" sz="1600" i="0" u="none" strike="noStrike" kern="0" cap="none" spc="0" normalizeH="0" baseline="0" noProof="0" dirty="0" smtClean="0">
              <a:ln>
                <a:noFill/>
              </a:ln>
              <a:solidFill>
                <a:srgbClr val="FF0000"/>
              </a:solidFill>
              <a:effectLst/>
              <a:uLnTx/>
              <a:uFillTx/>
              <a:latin typeface="Arial" pitchFamily="34" charset="0"/>
              <a:ea typeface="+mn-ea"/>
              <a:cs typeface="Arial" pitchFamily="34" charset="0"/>
            </a:endParaRPr>
          </a:p>
        </p:txBody>
      </p:sp>
      <p:pic>
        <p:nvPicPr>
          <p:cNvPr id="20" name="그림 19" descr="Angle of v_g.bmp"/>
          <p:cNvPicPr>
            <a:picLocks noChangeAspect="1"/>
          </p:cNvPicPr>
          <p:nvPr/>
        </p:nvPicPr>
        <p:blipFill>
          <a:blip r:embed="rId3" cstate="print"/>
          <a:stretch>
            <a:fillRect/>
          </a:stretch>
        </p:blipFill>
        <p:spPr>
          <a:xfrm>
            <a:off x="150635" y="1688549"/>
            <a:ext cx="8862731" cy="4124408"/>
          </a:xfrm>
          <a:prstGeom prst="rect">
            <a:avLst/>
          </a:prstGeom>
        </p:spPr>
      </p:pic>
      <p:sp>
        <p:nvSpPr>
          <p:cNvPr id="15" name="직사각형 14"/>
          <p:cNvSpPr/>
          <p:nvPr/>
        </p:nvSpPr>
        <p:spPr>
          <a:xfrm>
            <a:off x="1524409" y="1131741"/>
            <a:ext cx="5996962" cy="359394"/>
          </a:xfrm>
          <a:prstGeom prst="rect">
            <a:avLst/>
          </a:prstGeom>
        </p:spPr>
        <p:txBody>
          <a:bodyPr wrap="square">
            <a:spAutoFit/>
          </a:bodyPr>
          <a:lstStyle/>
          <a:p>
            <a:pPr marL="342900" lvl="0" indent="-342900" algn="ctr">
              <a:lnSpc>
                <a:spcPct val="140000"/>
              </a:lnSpc>
              <a:spcBef>
                <a:spcPct val="20000"/>
              </a:spcBef>
              <a:defRPr/>
            </a:pPr>
            <a:r>
              <a:rPr lang="en-US" altLang="ko-KR" sz="1400" kern="0" dirty="0" smtClean="0">
                <a:solidFill>
                  <a:srgbClr val="000066"/>
                </a:solidFill>
                <a:latin typeface="Arial" pitchFamily="34" charset="0"/>
                <a:cs typeface="Arial" pitchFamily="34" charset="0"/>
              </a:rPr>
              <a:t>&lt;Angle of Group Velocity V</a:t>
            </a:r>
            <a:r>
              <a:rPr lang="en-US" altLang="ko-KR" sz="1400" kern="0" baseline="-25000" dirty="0" smtClean="0">
                <a:solidFill>
                  <a:srgbClr val="000066"/>
                </a:solidFill>
                <a:latin typeface="Arial" pitchFamily="34" charset="0"/>
                <a:cs typeface="Arial" pitchFamily="34" charset="0"/>
              </a:rPr>
              <a:t>g</a:t>
            </a:r>
            <a:r>
              <a:rPr lang="en-US" altLang="ko-KR" sz="1400" kern="0" dirty="0" smtClean="0">
                <a:solidFill>
                  <a:srgbClr val="000066"/>
                </a:solidFill>
                <a:latin typeface="Arial" pitchFamily="34" charset="0"/>
                <a:cs typeface="Arial" pitchFamily="34" charset="0"/>
              </a:rPr>
              <a:t> to magnetic field of LHFW and LHSW&gt;</a:t>
            </a:r>
          </a:p>
        </p:txBody>
      </p:sp>
      <p:sp>
        <p:nvSpPr>
          <p:cNvPr id="11" name="포인트가 5개인 별 10"/>
          <p:cNvSpPr/>
          <p:nvPr/>
        </p:nvSpPr>
        <p:spPr bwMode="auto">
          <a:xfrm>
            <a:off x="6494101" y="3872178"/>
            <a:ext cx="186620" cy="177296"/>
          </a:xfrm>
          <a:prstGeom prst="star5">
            <a:avLst/>
          </a:prstGeom>
          <a:solidFill>
            <a:srgbClr val="FF00FF"/>
          </a:solidFill>
          <a:ln w="95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p:txBody>
      </p:sp>
      <p:sp>
        <p:nvSpPr>
          <p:cNvPr id="12" name="포인트가 5개인 별 11"/>
          <p:cNvSpPr/>
          <p:nvPr/>
        </p:nvSpPr>
        <p:spPr bwMode="auto">
          <a:xfrm>
            <a:off x="2233122" y="3828635"/>
            <a:ext cx="186620" cy="177296"/>
          </a:xfrm>
          <a:prstGeom prst="star5">
            <a:avLst/>
          </a:prstGeom>
          <a:solidFill>
            <a:srgbClr val="FF00FF"/>
          </a:solidFill>
          <a:ln w="95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ko-KR" altLang="en-US" sz="1800" b="1" i="0" u="none" strike="noStrike" cap="none" normalizeH="0" baseline="0" smtClean="0">
              <a:ln>
                <a:noFill/>
              </a:ln>
              <a:solidFill>
                <a:schemeClr val="tx1"/>
              </a:solidFill>
              <a:effectLst/>
              <a:latin typeface="굴림" pitchFamily="50" charset="-127"/>
              <a:ea typeface="굴림" pitchFamily="50" charset="-127"/>
            </a:endParaRPr>
          </a:p>
        </p:txBody>
      </p:sp>
      <p:sp>
        <p:nvSpPr>
          <p:cNvPr id="13" name="Rectangle 2"/>
          <p:cNvSpPr txBox="1">
            <a:spLocks noChangeArrowheads="1"/>
          </p:cNvSpPr>
          <p:nvPr/>
        </p:nvSpPr>
        <p:spPr bwMode="auto">
          <a:xfrm>
            <a:off x="430370" y="83979"/>
            <a:ext cx="8229600" cy="765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lang="en-US" altLang="ko-KR" sz="3200" kern="0" dirty="0" smtClean="0">
                <a:solidFill>
                  <a:schemeClr val="accent2"/>
                </a:solidFill>
                <a:latin typeface="+mj-lt"/>
                <a:ea typeface="+mj-ea"/>
                <a:cs typeface="+mj-cs"/>
              </a:rPr>
              <a:t>Advantage</a:t>
            </a:r>
            <a:r>
              <a:rPr kumimoji="1" lang="en-US" altLang="ko-KR" sz="3200" b="1" i="0" u="none" strike="noStrike" kern="0" cap="none" spc="0" normalizeH="0" baseline="0" noProof="0" dirty="0" smtClean="0">
                <a:ln>
                  <a:noFill/>
                </a:ln>
                <a:solidFill>
                  <a:schemeClr val="accent2"/>
                </a:solidFill>
                <a:effectLst/>
                <a:uLnTx/>
                <a:uFillTx/>
                <a:latin typeface="+mj-lt"/>
                <a:ea typeface="+mj-ea"/>
                <a:cs typeface="+mj-cs"/>
              </a:rPr>
              <a:t>s of LHFW(2)</a:t>
            </a:r>
          </a:p>
          <a:p>
            <a:pPr marL="0" marR="0" lvl="0" indent="0" algn="ctr" defTabSz="914400" rtl="0" eaLnBrk="1" fontAlgn="base" latinLnBrk="1" hangingPunct="1">
              <a:lnSpc>
                <a:spcPct val="100000"/>
              </a:lnSpc>
              <a:spcBef>
                <a:spcPct val="0"/>
              </a:spcBef>
              <a:spcAft>
                <a:spcPct val="0"/>
              </a:spcAft>
              <a:buClrTx/>
              <a:buSzTx/>
              <a:buFontTx/>
              <a:buNone/>
              <a:tabLst/>
              <a:defRPr/>
            </a:pPr>
            <a:r>
              <a:rPr lang="en-US" altLang="ko-KR" sz="2000" kern="0" dirty="0" smtClean="0">
                <a:solidFill>
                  <a:schemeClr val="accent2"/>
                </a:solidFill>
                <a:latin typeface="+mj-lt"/>
                <a:ea typeface="+mj-ea"/>
                <a:cs typeface="+mj-cs"/>
              </a:rPr>
              <a:t>More perpendicular V</a:t>
            </a:r>
            <a:r>
              <a:rPr lang="en-US" altLang="ko-KR" sz="2000" kern="0" baseline="-25000" dirty="0" smtClean="0">
                <a:solidFill>
                  <a:schemeClr val="accent2"/>
                </a:solidFill>
                <a:latin typeface="+mj-lt"/>
                <a:ea typeface="+mj-ea"/>
                <a:cs typeface="+mj-cs"/>
              </a:rPr>
              <a:t>g</a:t>
            </a:r>
            <a:r>
              <a:rPr lang="en-US" altLang="ko-KR" sz="2000" kern="0" dirty="0" smtClean="0">
                <a:solidFill>
                  <a:schemeClr val="accent2"/>
                </a:solidFill>
                <a:latin typeface="+mj-lt"/>
                <a:ea typeface="+mj-ea"/>
                <a:cs typeface="+mj-cs"/>
              </a:rPr>
              <a:t> to B</a:t>
            </a:r>
            <a:endParaRPr kumimoji="1" lang="en-US" altLang="ko-KR" sz="2000" b="1" i="0" u="none" strike="noStrike" kern="0" cap="none" spc="0" normalizeH="0" baseline="0" noProof="0" dirty="0" smtClean="0">
              <a:ln>
                <a:noFill/>
              </a:ln>
              <a:solidFill>
                <a:schemeClr val="accent2"/>
              </a:solidFill>
              <a:effectLst/>
              <a:uLnTx/>
              <a:uFillTx/>
              <a:latin typeface="+mj-lt"/>
              <a:ea typeface="+mj-ea"/>
              <a:cs typeface="+mj-cs"/>
            </a:endParaRPr>
          </a:p>
        </p:txBody>
      </p:sp>
      <p:cxnSp>
        <p:nvCxnSpPr>
          <p:cNvPr id="14" name="직선 연결선 13"/>
          <p:cNvCxnSpPr/>
          <p:nvPr/>
        </p:nvCxnSpPr>
        <p:spPr bwMode="auto">
          <a:xfrm>
            <a:off x="7463477" y="1136821"/>
            <a:ext cx="1326291" cy="1588"/>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16" name="직선 연결선 15"/>
          <p:cNvCxnSpPr/>
          <p:nvPr/>
        </p:nvCxnSpPr>
        <p:spPr bwMode="auto">
          <a:xfrm>
            <a:off x="7467593" y="1231555"/>
            <a:ext cx="1326291" cy="1588"/>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17" name="직선 연결선 16"/>
          <p:cNvCxnSpPr/>
          <p:nvPr/>
        </p:nvCxnSpPr>
        <p:spPr bwMode="auto">
          <a:xfrm>
            <a:off x="7471709" y="1318051"/>
            <a:ext cx="1326291" cy="1588"/>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19" name="직선 연결선 18"/>
          <p:cNvCxnSpPr/>
          <p:nvPr/>
        </p:nvCxnSpPr>
        <p:spPr bwMode="auto">
          <a:xfrm>
            <a:off x="7467593" y="1404553"/>
            <a:ext cx="1326291" cy="1588"/>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21" name="직선 연결선 20"/>
          <p:cNvCxnSpPr/>
          <p:nvPr/>
        </p:nvCxnSpPr>
        <p:spPr bwMode="auto">
          <a:xfrm>
            <a:off x="7471709" y="1499287"/>
            <a:ext cx="1326291" cy="1588"/>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22" name="직선 연결선 21"/>
          <p:cNvCxnSpPr/>
          <p:nvPr/>
        </p:nvCxnSpPr>
        <p:spPr bwMode="auto">
          <a:xfrm>
            <a:off x="7475825" y="1585783"/>
            <a:ext cx="1326291" cy="1588"/>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cxnSp>
        <p:nvCxnSpPr>
          <p:cNvPr id="23" name="직선 화살표 연결선 22"/>
          <p:cNvCxnSpPr/>
          <p:nvPr/>
        </p:nvCxnSpPr>
        <p:spPr bwMode="auto">
          <a:xfrm rot="5400000" flipH="1" flipV="1">
            <a:off x="7706497" y="1132704"/>
            <a:ext cx="659027" cy="469557"/>
          </a:xfrm>
          <a:prstGeom prst="straightConnector1">
            <a:avLst/>
          </a:prstGeom>
          <a:solidFill>
            <a:schemeClr val="accent1"/>
          </a:solidFill>
          <a:ln w="9525" cap="flat" cmpd="sng" algn="ctr">
            <a:solidFill>
              <a:srgbClr val="FF00FF"/>
            </a:solidFill>
            <a:prstDash val="solid"/>
            <a:round/>
            <a:headEnd type="none" w="med" len="med"/>
            <a:tailEnd type="stealth"/>
          </a:ln>
          <a:effectLst/>
        </p:spPr>
      </p:cxnSp>
      <p:sp>
        <p:nvSpPr>
          <p:cNvPr id="24" name="TextBox 23"/>
          <p:cNvSpPr txBox="1"/>
          <p:nvPr/>
        </p:nvSpPr>
        <p:spPr>
          <a:xfrm>
            <a:off x="8773295" y="1186244"/>
            <a:ext cx="238897" cy="307777"/>
          </a:xfrm>
          <a:prstGeom prst="rect">
            <a:avLst/>
          </a:prstGeom>
          <a:noFill/>
        </p:spPr>
        <p:txBody>
          <a:bodyPr wrap="square" rtlCol="0">
            <a:spAutoFit/>
          </a:bodyPr>
          <a:lstStyle/>
          <a:p>
            <a:r>
              <a:rPr lang="en-US" altLang="ko-KR" sz="1400" dirty="0" smtClean="0">
                <a:latin typeface="+mn-ea"/>
                <a:ea typeface="+mn-ea"/>
              </a:rPr>
              <a:t>B</a:t>
            </a:r>
            <a:endParaRPr lang="ko-KR" altLang="en-US" sz="1400" dirty="0">
              <a:latin typeface="+mn-ea"/>
              <a:ea typeface="+mn-ea"/>
            </a:endParaRPr>
          </a:p>
        </p:txBody>
      </p:sp>
      <p:sp>
        <p:nvSpPr>
          <p:cNvPr id="25" name="TextBox 24"/>
          <p:cNvSpPr txBox="1"/>
          <p:nvPr/>
        </p:nvSpPr>
        <p:spPr>
          <a:xfrm>
            <a:off x="8291369" y="869078"/>
            <a:ext cx="407788" cy="307777"/>
          </a:xfrm>
          <a:prstGeom prst="rect">
            <a:avLst/>
          </a:prstGeom>
          <a:noFill/>
        </p:spPr>
        <p:txBody>
          <a:bodyPr wrap="square" rtlCol="0">
            <a:spAutoFit/>
          </a:bodyPr>
          <a:lstStyle/>
          <a:p>
            <a:r>
              <a:rPr lang="en-US" altLang="ko-KR" sz="1400" dirty="0" smtClean="0">
                <a:solidFill>
                  <a:srgbClr val="FF00FF"/>
                </a:solidFill>
                <a:latin typeface="+mn-ea"/>
                <a:ea typeface="+mn-ea"/>
              </a:rPr>
              <a:t>V</a:t>
            </a:r>
            <a:r>
              <a:rPr lang="en-US" altLang="ko-KR" sz="1400" baseline="-25000" dirty="0" smtClean="0">
                <a:solidFill>
                  <a:srgbClr val="FF00FF"/>
                </a:solidFill>
                <a:latin typeface="+mn-ea"/>
                <a:ea typeface="+mn-ea"/>
              </a:rPr>
              <a:t>g</a:t>
            </a:r>
            <a:endParaRPr lang="ko-KR" altLang="en-US" sz="1400" baseline="-25000" dirty="0">
              <a:solidFill>
                <a:srgbClr val="FF00FF"/>
              </a:solidFill>
              <a:latin typeface="+mn-ea"/>
              <a:ea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슬라이드 번호 개체 틀 5"/>
          <p:cNvSpPr>
            <a:spLocks noGrp="1"/>
          </p:cNvSpPr>
          <p:nvPr>
            <p:ph type="sldNum" sz="quarter" idx="12"/>
          </p:nvPr>
        </p:nvSpPr>
        <p:spPr>
          <a:noFill/>
        </p:spPr>
        <p:txBody>
          <a:bodyPr/>
          <a:lstStyle/>
          <a:p>
            <a:fld id="{B76E050F-3898-4B88-8AA7-6E824992447B}" type="slidenum">
              <a:rPr lang="en-US" altLang="ko-KR" smtClean="0">
                <a:ea typeface="굴림" charset="-127"/>
              </a:rPr>
              <a:pPr/>
              <a:t>8</a:t>
            </a:fld>
            <a:endParaRPr lang="en-US" altLang="ko-KR" smtClean="0">
              <a:ea typeface="굴림" charset="-127"/>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4" name="그림 13" descr="figure2. FW and SW on CMA.bmp"/>
          <p:cNvPicPr/>
          <p:nvPr/>
        </p:nvPicPr>
        <p:blipFill>
          <a:blip r:embed="rId4" cstate="print"/>
          <a:stretch>
            <a:fillRect/>
          </a:stretch>
        </p:blipFill>
        <p:spPr>
          <a:xfrm>
            <a:off x="3835278" y="2231128"/>
            <a:ext cx="5308722" cy="2546146"/>
          </a:xfrm>
          <a:prstGeom prst="rect">
            <a:avLst/>
          </a:prstGeom>
        </p:spPr>
      </p:pic>
      <p:sp>
        <p:nvSpPr>
          <p:cNvPr id="15" name="Rectangle 3"/>
          <p:cNvSpPr txBox="1">
            <a:spLocks noChangeArrowheads="1"/>
          </p:cNvSpPr>
          <p:nvPr/>
        </p:nvSpPr>
        <p:spPr bwMode="auto">
          <a:xfrm>
            <a:off x="262098" y="1012035"/>
            <a:ext cx="3675419" cy="178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r>
              <a:rPr lang="en-US" altLang="ko-KR" sz="1600" b="0" kern="0" baseline="0" dirty="0" smtClean="0">
                <a:solidFill>
                  <a:srgbClr val="000066"/>
                </a:solidFill>
                <a:latin typeface="Arial" pitchFamily="34" charset="0"/>
                <a:ea typeface="+mn-ea"/>
                <a:cs typeface="Arial" pitchFamily="34" charset="0"/>
              </a:rPr>
              <a:t>Launching density condition</a:t>
            </a:r>
          </a:p>
        </p:txBody>
      </p:sp>
      <p:sp>
        <p:nvSpPr>
          <p:cNvPr id="18" name="Rectangle 3"/>
          <p:cNvSpPr txBox="1">
            <a:spLocks noChangeArrowheads="1"/>
          </p:cNvSpPr>
          <p:nvPr/>
        </p:nvSpPr>
        <p:spPr bwMode="auto">
          <a:xfrm>
            <a:off x="332146" y="3735437"/>
            <a:ext cx="3372108" cy="520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lnSpc>
                <a:spcPct val="140000"/>
              </a:lnSpc>
              <a:spcBef>
                <a:spcPct val="20000"/>
              </a:spcBef>
              <a:spcAft>
                <a:spcPct val="0"/>
              </a:spcAft>
              <a:buClrTx/>
              <a:buSzTx/>
              <a:buFont typeface="Wingdings" pitchFamily="2" charset="2"/>
              <a:buChar char="q"/>
              <a:tabLst/>
              <a:defRPr/>
            </a:pPr>
            <a:r>
              <a:rPr kumimoji="1" lang="en-US" altLang="ko-KR" sz="1600" b="0" i="0" u="none" strike="noStrike" kern="0" cap="none" spc="0" normalizeH="0" noProof="0" dirty="0" smtClean="0">
                <a:ln>
                  <a:noFill/>
                </a:ln>
                <a:solidFill>
                  <a:srgbClr val="000066"/>
                </a:solidFill>
                <a:effectLst/>
                <a:uLnTx/>
                <a:uFillTx/>
                <a:latin typeface="Arial" pitchFamily="34" charset="0"/>
                <a:ea typeface="+mn-ea"/>
                <a:cs typeface="Arial" pitchFamily="34" charset="0"/>
              </a:rPr>
              <a:t>Accessibility condition.</a:t>
            </a:r>
            <a:endParaRPr kumimoji="1" lang="en-US" altLang="ko-KR" sz="16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p:txBody>
      </p:sp>
      <p:graphicFrame>
        <p:nvGraphicFramePr>
          <p:cNvPr id="21" name="Object 4"/>
          <p:cNvGraphicFramePr>
            <a:graphicFrameLocks noChangeAspect="1"/>
          </p:cNvGraphicFramePr>
          <p:nvPr/>
        </p:nvGraphicFramePr>
        <p:xfrm>
          <a:off x="475861" y="1430138"/>
          <a:ext cx="3163077" cy="933689"/>
        </p:xfrm>
        <a:graphic>
          <a:graphicData uri="http://schemas.openxmlformats.org/presentationml/2006/ole">
            <mc:AlternateContent xmlns:mc="http://schemas.openxmlformats.org/markup-compatibility/2006">
              <mc:Choice xmlns:v="urn:schemas-microsoft-com:vml" Requires="v">
                <p:oleObj spid="_x0000_s109577" name="Equation" r:id="rId5" imgW="2869920" imgH="838080" progId="Equation.DSMT4">
                  <p:embed/>
                </p:oleObj>
              </mc:Choice>
              <mc:Fallback>
                <p:oleObj name="Equation" r:id="rId5" imgW="2869920" imgH="83808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861" y="1430138"/>
                        <a:ext cx="3163077" cy="933689"/>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5"/>
          <p:cNvGraphicFramePr>
            <a:graphicFrameLocks noChangeAspect="1"/>
          </p:cNvGraphicFramePr>
          <p:nvPr/>
        </p:nvGraphicFramePr>
        <p:xfrm>
          <a:off x="694591" y="4219306"/>
          <a:ext cx="2025650" cy="537596"/>
        </p:xfrm>
        <a:graphic>
          <a:graphicData uri="http://schemas.openxmlformats.org/presentationml/2006/ole">
            <mc:AlternateContent xmlns:mc="http://schemas.openxmlformats.org/markup-compatibility/2006">
              <mc:Choice xmlns:v="urn:schemas-microsoft-com:vml" Requires="v">
                <p:oleObj spid="_x0000_s109578" name="Equation" r:id="rId7" imgW="1485720" imgH="393480" progId="Equation.DSMT4">
                  <p:embed/>
                </p:oleObj>
              </mc:Choice>
              <mc:Fallback>
                <p:oleObj name="Equation" r:id="rId7" imgW="1485720" imgH="39348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591" y="4219306"/>
                        <a:ext cx="2025650" cy="537596"/>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2"/>
          <p:cNvSpPr txBox="1">
            <a:spLocks noChangeArrowheads="1"/>
          </p:cNvSpPr>
          <p:nvPr/>
        </p:nvSpPr>
        <p:spPr bwMode="auto">
          <a:xfrm>
            <a:off x="485775" y="175419"/>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3200" b="1" i="0" u="none" strike="noStrike" kern="0" cap="none" spc="0" normalizeH="0" baseline="0" noProof="0" dirty="0" smtClean="0">
                <a:ln>
                  <a:noFill/>
                </a:ln>
                <a:solidFill>
                  <a:schemeClr val="accent2"/>
                </a:solidFill>
                <a:effectLst/>
                <a:uLnTx/>
                <a:uFillTx/>
                <a:latin typeface="+mj-lt"/>
                <a:ea typeface="+mj-ea"/>
                <a:cs typeface="+mj-cs"/>
              </a:rPr>
              <a:t>Disadvantages of LHFW</a:t>
            </a:r>
          </a:p>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2000" b="1" i="0" u="none" strike="noStrike" kern="0" cap="none" spc="0" normalizeH="0" baseline="0" noProof="0" dirty="0" smtClean="0">
                <a:ln>
                  <a:noFill/>
                </a:ln>
                <a:solidFill>
                  <a:schemeClr val="accent2"/>
                </a:solidFill>
                <a:effectLst/>
                <a:uLnTx/>
                <a:uFillTx/>
                <a:latin typeface="+mj-lt"/>
                <a:ea typeface="+mj-ea"/>
                <a:cs typeface="+mj-cs"/>
              </a:rPr>
              <a:t>Coupling Issue</a:t>
            </a:r>
          </a:p>
        </p:txBody>
      </p:sp>
      <p:sp>
        <p:nvSpPr>
          <p:cNvPr id="16" name="Rectangle 3"/>
          <p:cNvSpPr txBox="1">
            <a:spLocks noChangeArrowheads="1"/>
          </p:cNvSpPr>
          <p:nvPr/>
        </p:nvSpPr>
        <p:spPr bwMode="auto">
          <a:xfrm>
            <a:off x="5271782" y="4598100"/>
            <a:ext cx="2575248" cy="4590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1" hangingPunct="1">
              <a:lnSpc>
                <a:spcPct val="140000"/>
              </a:lnSpc>
              <a:spcBef>
                <a:spcPct val="20000"/>
              </a:spcBef>
              <a:spcAft>
                <a:spcPct val="0"/>
              </a:spcAft>
              <a:buClrTx/>
              <a:buSzTx/>
              <a:tabLst/>
              <a:defRPr/>
            </a:pPr>
            <a:r>
              <a:rPr lang="en-US" altLang="ko-KR" sz="1200" b="0" kern="0" dirty="0" smtClean="0">
                <a:solidFill>
                  <a:srgbClr val="000066"/>
                </a:solidFill>
                <a:latin typeface="Arial" pitchFamily="34" charset="0"/>
                <a:ea typeface="+mn-ea"/>
                <a:cs typeface="Arial" pitchFamily="34" charset="0"/>
              </a:rPr>
              <a:t>&lt; Propagation Boundary &gt;</a:t>
            </a:r>
            <a:endParaRPr lang="en-US" altLang="ko-KR" sz="1200" b="0" kern="0" baseline="0" dirty="0" smtClean="0">
              <a:solidFill>
                <a:srgbClr val="000066"/>
              </a:solidFill>
              <a:latin typeface="Arial" pitchFamily="34" charset="0"/>
              <a:ea typeface="+mn-ea"/>
              <a:cs typeface="Arial" pitchFamily="34" charset="0"/>
            </a:endParaRPr>
          </a:p>
          <a:p>
            <a:pPr marL="342900" marR="0" lvl="0" indent="-342900" algn="ctr" defTabSz="914400" rtl="0" eaLnBrk="1" fontAlgn="base" latinLnBrk="1" hangingPunct="1">
              <a:lnSpc>
                <a:spcPct val="140000"/>
              </a:lnSpc>
              <a:spcBef>
                <a:spcPct val="20000"/>
              </a:spcBef>
              <a:spcAft>
                <a:spcPct val="0"/>
              </a:spcAft>
              <a:buClrTx/>
              <a:buSzTx/>
              <a:tabLst/>
              <a:defRPr/>
            </a:pPr>
            <a:endParaRPr kumimoji="1" lang="en-US" altLang="ko-KR"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p:txBody>
      </p:sp>
      <p:sp>
        <p:nvSpPr>
          <p:cNvPr id="17" name="Rectangle 3"/>
          <p:cNvSpPr txBox="1">
            <a:spLocks noChangeArrowheads="1"/>
          </p:cNvSpPr>
          <p:nvPr/>
        </p:nvSpPr>
        <p:spPr bwMode="auto">
          <a:xfrm>
            <a:off x="479810" y="2554701"/>
            <a:ext cx="3205782" cy="972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defTabSz="914400" rtl="0" eaLnBrk="1" fontAlgn="base" latinLnBrk="1" hangingPunct="1">
              <a:lnSpc>
                <a:spcPct val="140000"/>
              </a:lnSpc>
              <a:spcBef>
                <a:spcPts val="0"/>
              </a:spcBef>
              <a:spcAft>
                <a:spcPct val="0"/>
              </a:spcAft>
              <a:buClrTx/>
              <a:buSzTx/>
              <a:tabLst/>
              <a:defRPr/>
            </a:pPr>
            <a:r>
              <a:rPr lang="en-US" altLang="ko-KR" sz="1400" b="0" kern="0" baseline="0" dirty="0" smtClean="0">
                <a:solidFill>
                  <a:srgbClr val="000066"/>
                </a:solidFill>
                <a:latin typeface="Arial" pitchFamily="34" charset="0"/>
                <a:ea typeface="+mn-ea"/>
                <a:cs typeface="Arial" pitchFamily="34" charset="0"/>
              </a:rPr>
              <a:t>* High density is required to launch LHFW compared to LHSW.</a:t>
            </a:r>
          </a:p>
          <a:p>
            <a:pPr marR="0" lvl="0" defTabSz="914400" rtl="0" eaLnBrk="1" fontAlgn="base" latinLnBrk="1" hangingPunct="1">
              <a:lnSpc>
                <a:spcPct val="140000"/>
              </a:lnSpc>
              <a:spcBef>
                <a:spcPts val="0"/>
              </a:spcBef>
              <a:spcAft>
                <a:spcPct val="0"/>
              </a:spcAft>
              <a:buClrTx/>
              <a:buSzTx/>
              <a:tabLst/>
              <a:defRPr/>
            </a:pPr>
            <a:r>
              <a:rPr kumimoji="1" lang="en-US" altLang="ko-KR" sz="1400" b="0" i="0" u="none" strike="noStrike" kern="0" cap="none" spc="0" normalizeH="0" noProof="0" dirty="0" smtClean="0">
                <a:ln>
                  <a:noFill/>
                </a:ln>
                <a:solidFill>
                  <a:srgbClr val="000066"/>
                </a:solidFill>
                <a:effectLst/>
                <a:uLnTx/>
                <a:uFillTx/>
                <a:latin typeface="Arial" pitchFamily="34" charset="0"/>
                <a:ea typeface="+mn-ea"/>
                <a:cs typeface="Arial" pitchFamily="34" charset="0"/>
              </a:rPr>
              <a:t>☞ </a:t>
            </a:r>
            <a:r>
              <a:rPr kumimoji="1" lang="en-US" altLang="ko-KR" sz="1400" i="0" u="none" strike="noStrike" kern="0" cap="none" spc="0" normalizeH="0" noProof="0" dirty="0" smtClean="0">
                <a:ln>
                  <a:noFill/>
                </a:ln>
                <a:solidFill>
                  <a:srgbClr val="FF0000"/>
                </a:solidFill>
                <a:effectLst/>
                <a:uLnTx/>
                <a:uFillTx/>
                <a:latin typeface="Arial" pitchFamily="34" charset="0"/>
                <a:ea typeface="+mn-ea"/>
                <a:cs typeface="Arial" pitchFamily="34" charset="0"/>
              </a:rPr>
              <a:t>Coupling Problem</a:t>
            </a:r>
            <a:endParaRPr kumimoji="1" lang="en-US" altLang="ko-KR" sz="1400" i="0" u="none" strike="noStrike" kern="0" cap="none" spc="0" normalizeH="0" baseline="0" noProof="0" dirty="0" smtClean="0">
              <a:ln>
                <a:noFill/>
              </a:ln>
              <a:solidFill>
                <a:srgbClr val="FF0000"/>
              </a:solidFill>
              <a:effectLst/>
              <a:uLnTx/>
              <a:uFillTx/>
              <a:latin typeface="Arial" pitchFamily="34" charset="0"/>
              <a:ea typeface="+mn-ea"/>
              <a:cs typeface="Arial" pitchFamily="34" charset="0"/>
            </a:endParaRPr>
          </a:p>
        </p:txBody>
      </p:sp>
      <p:sp>
        <p:nvSpPr>
          <p:cNvPr id="19" name="Rectangle 3"/>
          <p:cNvSpPr txBox="1">
            <a:spLocks noChangeArrowheads="1"/>
          </p:cNvSpPr>
          <p:nvPr/>
        </p:nvSpPr>
        <p:spPr bwMode="auto">
          <a:xfrm>
            <a:off x="633860" y="5325827"/>
            <a:ext cx="5848701" cy="6425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defTabSz="914400" rtl="0" eaLnBrk="1" fontAlgn="base" latinLnBrk="1" hangingPunct="1">
              <a:lnSpc>
                <a:spcPct val="140000"/>
              </a:lnSpc>
              <a:spcBef>
                <a:spcPts val="0"/>
              </a:spcBef>
              <a:spcAft>
                <a:spcPct val="0"/>
              </a:spcAft>
              <a:buClrTx/>
              <a:buSzTx/>
              <a:tabLst/>
              <a:defRPr/>
            </a:pPr>
            <a:r>
              <a:rPr lang="en-US" altLang="ko-KR" sz="1400" b="0" kern="0" baseline="0" dirty="0" smtClean="0">
                <a:solidFill>
                  <a:srgbClr val="000066"/>
                </a:solidFill>
                <a:latin typeface="Arial" pitchFamily="34" charset="0"/>
                <a:ea typeface="+mn-ea"/>
                <a:cs typeface="Arial" pitchFamily="34" charset="0"/>
              </a:rPr>
              <a:t>* The</a:t>
            </a:r>
            <a:r>
              <a:rPr lang="en-US" altLang="ko-KR" sz="1400" b="0" kern="0" dirty="0" smtClean="0">
                <a:solidFill>
                  <a:srgbClr val="000066"/>
                </a:solidFill>
                <a:latin typeface="Arial" pitchFamily="34" charset="0"/>
                <a:ea typeface="+mn-ea"/>
                <a:cs typeface="Arial" pitchFamily="34" charset="0"/>
              </a:rPr>
              <a:t> same accessibility condition as LHSW should satisfy. (</a:t>
            </a:r>
            <a:r>
              <a:rPr lang="en-US" altLang="ko-KR" sz="1400" b="0" kern="0" dirty="0" err="1" smtClean="0">
                <a:solidFill>
                  <a:srgbClr val="000066"/>
                </a:solidFill>
                <a:latin typeface="Arial" pitchFamily="34" charset="0"/>
                <a:ea typeface="+mn-ea"/>
                <a:cs typeface="Arial" pitchFamily="34" charset="0"/>
              </a:rPr>
              <a:t>Stix-Golant</a:t>
            </a:r>
            <a:r>
              <a:rPr lang="en-US" altLang="ko-KR" sz="1400" b="0" kern="0" dirty="0" smtClean="0">
                <a:solidFill>
                  <a:srgbClr val="000066"/>
                </a:solidFill>
                <a:latin typeface="Arial" pitchFamily="34" charset="0"/>
                <a:ea typeface="+mn-ea"/>
                <a:cs typeface="Arial" pitchFamily="34" charset="0"/>
              </a:rPr>
              <a:t>)</a:t>
            </a:r>
            <a:endParaRPr kumimoji="1" lang="en-US" altLang="ko-KR" sz="1400" i="0" u="none" strike="noStrike" kern="0" cap="none" spc="0" normalizeH="0" baseline="0" noProof="0" dirty="0" smtClean="0">
              <a:ln>
                <a:noFill/>
              </a:ln>
              <a:solidFill>
                <a:srgbClr val="FF0000"/>
              </a:solidFill>
              <a:effectLst/>
              <a:uLnTx/>
              <a:uFillTx/>
              <a:latin typeface="Arial" pitchFamily="34" charset="0"/>
              <a:ea typeface="+mn-ea"/>
              <a:cs typeface="Arial" pitchFamily="34" charset="0"/>
            </a:endParaRPr>
          </a:p>
        </p:txBody>
      </p:sp>
      <p:sp>
        <p:nvSpPr>
          <p:cNvPr id="20" name="Rectangle 3"/>
          <p:cNvSpPr txBox="1">
            <a:spLocks noChangeArrowheads="1"/>
          </p:cNvSpPr>
          <p:nvPr/>
        </p:nvSpPr>
        <p:spPr bwMode="auto">
          <a:xfrm>
            <a:off x="673647" y="5674396"/>
            <a:ext cx="7174402" cy="350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defTabSz="914400" rtl="0" eaLnBrk="1" fontAlgn="base" latinLnBrk="1" hangingPunct="1">
              <a:lnSpc>
                <a:spcPct val="140000"/>
              </a:lnSpc>
              <a:spcBef>
                <a:spcPts val="0"/>
              </a:spcBef>
              <a:spcAft>
                <a:spcPct val="0"/>
              </a:spcAft>
              <a:buClrTx/>
              <a:buSzTx/>
              <a:tabLst/>
              <a:defRPr/>
            </a:pPr>
            <a:r>
              <a:rPr lang="en-US" altLang="ko-KR" sz="1400" b="0" kern="0" dirty="0" smtClean="0">
                <a:solidFill>
                  <a:srgbClr val="000066"/>
                </a:solidFill>
                <a:latin typeface="Arial" pitchFamily="34" charset="0"/>
                <a:ea typeface="+mn-ea"/>
                <a:cs typeface="Arial" pitchFamily="34" charset="0"/>
              </a:rPr>
              <a:t>* The confluence density condition is a generalized accessibility condition.</a:t>
            </a:r>
            <a:endParaRPr kumimoji="1" lang="en-US" altLang="ko-KR" sz="1400" i="0" u="none" strike="noStrike" kern="0" cap="none" spc="0" normalizeH="0" baseline="0" noProof="0" dirty="0" smtClean="0">
              <a:ln>
                <a:noFill/>
              </a:ln>
              <a:solidFill>
                <a:srgbClr val="FF0000"/>
              </a:solidFill>
              <a:effectLst/>
              <a:uLnTx/>
              <a:uFillTx/>
              <a:latin typeface="Arial" pitchFamily="34" charset="0"/>
              <a:ea typeface="+mn-ea"/>
              <a:cs typeface="Arial" pitchFamily="34" charset="0"/>
            </a:endParaRPr>
          </a:p>
        </p:txBody>
      </p:sp>
      <p:sp>
        <p:nvSpPr>
          <p:cNvPr id="34" name="자유형 33"/>
          <p:cNvSpPr/>
          <p:nvPr/>
        </p:nvSpPr>
        <p:spPr bwMode="auto">
          <a:xfrm>
            <a:off x="2705878" y="3909527"/>
            <a:ext cx="5450632" cy="1427583"/>
          </a:xfrm>
          <a:custGeom>
            <a:avLst/>
            <a:gdLst>
              <a:gd name="connsiteX0" fmla="*/ 0 w 5450632"/>
              <a:gd name="connsiteY0" fmla="*/ 625151 h 1427583"/>
              <a:gd name="connsiteX1" fmla="*/ 2621902 w 5450632"/>
              <a:gd name="connsiteY1" fmla="*/ 1315616 h 1427583"/>
              <a:gd name="connsiteX2" fmla="*/ 4599991 w 5450632"/>
              <a:gd name="connsiteY2" fmla="*/ 1296955 h 1427583"/>
              <a:gd name="connsiteX3" fmla="*/ 5327779 w 5450632"/>
              <a:gd name="connsiteY3" fmla="*/ 961053 h 1427583"/>
              <a:gd name="connsiteX4" fmla="*/ 5337110 w 5450632"/>
              <a:gd name="connsiteY4" fmla="*/ 289249 h 1427583"/>
              <a:gd name="connsiteX5" fmla="*/ 5150498 w 5450632"/>
              <a:gd name="connsiteY5" fmla="*/ 0 h 142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0632" h="1427583">
                <a:moveTo>
                  <a:pt x="0" y="625151"/>
                </a:moveTo>
                <a:cubicBezTo>
                  <a:pt x="927618" y="914400"/>
                  <a:pt x="1855237" y="1203649"/>
                  <a:pt x="2621902" y="1315616"/>
                </a:cubicBezTo>
                <a:cubicBezTo>
                  <a:pt x="3388567" y="1427583"/>
                  <a:pt x="4149011" y="1356049"/>
                  <a:pt x="4599991" y="1296955"/>
                </a:cubicBezTo>
                <a:cubicBezTo>
                  <a:pt x="5050971" y="1237861"/>
                  <a:pt x="5204926" y="1129004"/>
                  <a:pt x="5327779" y="961053"/>
                </a:cubicBezTo>
                <a:cubicBezTo>
                  <a:pt x="5450632" y="793102"/>
                  <a:pt x="5366657" y="449424"/>
                  <a:pt x="5337110" y="289249"/>
                </a:cubicBezTo>
                <a:cubicBezTo>
                  <a:pt x="5307563" y="129074"/>
                  <a:pt x="5229030" y="64537"/>
                  <a:pt x="5150498" y="0"/>
                </a:cubicBezTo>
              </a:path>
            </a:pathLst>
          </a:custGeom>
          <a:noFill/>
          <a:ln w="9525" cap="flat" cmpd="sng" algn="ctr">
            <a:solidFill>
              <a:srgbClr val="FF00FF"/>
            </a:solidFill>
            <a:prstDash val="solid"/>
            <a:round/>
            <a:headEnd type="none" w="med" len="med"/>
            <a:tailEnd type="triangle" w="med" len="med"/>
          </a:ln>
          <a:effectLst/>
        </p:spPr>
        <p:txBody>
          <a:bodyPr rtlCol="0" anchor="ctr"/>
          <a:lstStyle/>
          <a:p>
            <a:pPr algn="ctr"/>
            <a:endParaRPr lang="ko-KR" altLang="en-US"/>
          </a:p>
        </p:txBody>
      </p:sp>
      <p:sp>
        <p:nvSpPr>
          <p:cNvPr id="36" name="자유형 35"/>
          <p:cNvSpPr/>
          <p:nvPr/>
        </p:nvSpPr>
        <p:spPr bwMode="auto">
          <a:xfrm>
            <a:off x="3629608" y="1660849"/>
            <a:ext cx="3237723" cy="2286000"/>
          </a:xfrm>
          <a:custGeom>
            <a:avLst/>
            <a:gdLst>
              <a:gd name="connsiteX0" fmla="*/ 0 w 3237723"/>
              <a:gd name="connsiteY0" fmla="*/ 0 h 2286000"/>
              <a:gd name="connsiteX1" fmla="*/ 1791478 w 3237723"/>
              <a:gd name="connsiteY1" fmla="*/ 111967 h 2286000"/>
              <a:gd name="connsiteX2" fmla="*/ 2752531 w 3237723"/>
              <a:gd name="connsiteY2" fmla="*/ 438539 h 2286000"/>
              <a:gd name="connsiteX3" fmla="*/ 3069772 w 3237723"/>
              <a:gd name="connsiteY3" fmla="*/ 1156996 h 2286000"/>
              <a:gd name="connsiteX4" fmla="*/ 3237723 w 3237723"/>
              <a:gd name="connsiteY4" fmla="*/ 2286000 h 2286000"/>
              <a:gd name="connsiteX5" fmla="*/ 3237723 w 3237723"/>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7723" h="2286000">
                <a:moveTo>
                  <a:pt x="0" y="0"/>
                </a:moveTo>
                <a:cubicBezTo>
                  <a:pt x="666361" y="19438"/>
                  <a:pt x="1332723" y="38877"/>
                  <a:pt x="1791478" y="111967"/>
                </a:cubicBezTo>
                <a:cubicBezTo>
                  <a:pt x="2250233" y="185057"/>
                  <a:pt x="2539482" y="264368"/>
                  <a:pt x="2752531" y="438539"/>
                </a:cubicBezTo>
                <a:cubicBezTo>
                  <a:pt x="2965580" y="612710"/>
                  <a:pt x="2988907" y="849086"/>
                  <a:pt x="3069772" y="1156996"/>
                </a:cubicBezTo>
                <a:cubicBezTo>
                  <a:pt x="3150637" y="1464906"/>
                  <a:pt x="3237723" y="2286000"/>
                  <a:pt x="3237723" y="2286000"/>
                </a:cubicBezTo>
                <a:lnTo>
                  <a:pt x="3237723" y="2286000"/>
                </a:lnTo>
              </a:path>
            </a:pathLst>
          </a:custGeom>
          <a:noFill/>
          <a:ln w="9525" cap="flat" cmpd="sng" algn="ctr">
            <a:solidFill>
              <a:srgbClr val="FF00FF"/>
            </a:solidFill>
            <a:prstDash val="solid"/>
            <a:round/>
            <a:headEnd type="none" w="med" len="med"/>
            <a:tailEnd type="triangle" w="med" len="med"/>
          </a:ln>
          <a:effectLst/>
        </p:spPr>
        <p:txBody>
          <a:bodyPr rtlCol="0" anchor="ctr"/>
          <a:lstStyle/>
          <a:p>
            <a:pPr algn="ctr"/>
            <a:endParaRPr lang="ko-KR" altLang="en-US"/>
          </a:p>
        </p:txBody>
      </p:sp>
      <p:sp>
        <p:nvSpPr>
          <p:cNvPr id="37" name="자유형 36"/>
          <p:cNvSpPr/>
          <p:nvPr/>
        </p:nvSpPr>
        <p:spPr bwMode="auto">
          <a:xfrm>
            <a:off x="3629608" y="2155372"/>
            <a:ext cx="1315616" cy="1698172"/>
          </a:xfrm>
          <a:custGeom>
            <a:avLst/>
            <a:gdLst>
              <a:gd name="connsiteX0" fmla="*/ 0 w 1315616"/>
              <a:gd name="connsiteY0" fmla="*/ 0 h 1698172"/>
              <a:gd name="connsiteX1" fmla="*/ 1063690 w 1315616"/>
              <a:gd name="connsiteY1" fmla="*/ 671804 h 1698172"/>
              <a:gd name="connsiteX2" fmla="*/ 1315616 w 1315616"/>
              <a:gd name="connsiteY2" fmla="*/ 1698172 h 1698172"/>
            </a:gdLst>
            <a:ahLst/>
            <a:cxnLst>
              <a:cxn ang="0">
                <a:pos x="connsiteX0" y="connsiteY0"/>
              </a:cxn>
              <a:cxn ang="0">
                <a:pos x="connsiteX1" y="connsiteY1"/>
              </a:cxn>
              <a:cxn ang="0">
                <a:pos x="connsiteX2" y="connsiteY2"/>
              </a:cxn>
            </a:cxnLst>
            <a:rect l="l" t="t" r="r" b="b"/>
            <a:pathLst>
              <a:path w="1315616" h="1698172">
                <a:moveTo>
                  <a:pt x="0" y="0"/>
                </a:moveTo>
                <a:cubicBezTo>
                  <a:pt x="422210" y="194387"/>
                  <a:pt x="844421" y="388775"/>
                  <a:pt x="1063690" y="671804"/>
                </a:cubicBezTo>
                <a:cubicBezTo>
                  <a:pt x="1282959" y="954833"/>
                  <a:pt x="1299287" y="1326502"/>
                  <a:pt x="1315616" y="1698172"/>
                </a:cubicBezTo>
              </a:path>
            </a:pathLst>
          </a:custGeom>
          <a:noFill/>
          <a:ln w="9525" cap="flat" cmpd="sng" algn="ctr">
            <a:solidFill>
              <a:srgbClr val="FF00FF"/>
            </a:solidFill>
            <a:prstDash val="solid"/>
            <a:round/>
            <a:headEnd type="none" w="med" len="med"/>
            <a:tailEnd type="triangle" w="med" len="med"/>
          </a:ln>
          <a:effectLst/>
        </p:spPr>
        <p:txBody>
          <a:bodyPr rtlCol="0" anchor="ctr"/>
          <a:lstStyle/>
          <a:p>
            <a:pPr algn="ctr"/>
            <a:endParaRPr lang="ko-KR" altLang="en-US"/>
          </a:p>
        </p:txBody>
      </p:sp>
      <p:sp>
        <p:nvSpPr>
          <p:cNvPr id="38" name="자유형 37"/>
          <p:cNvSpPr/>
          <p:nvPr/>
        </p:nvSpPr>
        <p:spPr bwMode="auto">
          <a:xfrm>
            <a:off x="4572000" y="3918857"/>
            <a:ext cx="943947" cy="1147665"/>
          </a:xfrm>
          <a:custGeom>
            <a:avLst/>
            <a:gdLst>
              <a:gd name="connsiteX0" fmla="*/ 0 w 943947"/>
              <a:gd name="connsiteY0" fmla="*/ 1147665 h 1147665"/>
              <a:gd name="connsiteX1" fmla="*/ 746449 w 943947"/>
              <a:gd name="connsiteY1" fmla="*/ 1082351 h 1147665"/>
              <a:gd name="connsiteX2" fmla="*/ 923731 w 943947"/>
              <a:gd name="connsiteY2" fmla="*/ 858416 h 1147665"/>
              <a:gd name="connsiteX3" fmla="*/ 867747 w 943947"/>
              <a:gd name="connsiteY3" fmla="*/ 270588 h 1147665"/>
              <a:gd name="connsiteX4" fmla="*/ 793102 w 943947"/>
              <a:gd name="connsiteY4" fmla="*/ 83976 h 1147665"/>
              <a:gd name="connsiteX5" fmla="*/ 727788 w 943947"/>
              <a:gd name="connsiteY5" fmla="*/ 0 h 1147665"/>
              <a:gd name="connsiteX6" fmla="*/ 727788 w 943947"/>
              <a:gd name="connsiteY6" fmla="*/ 0 h 114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3947" h="1147665">
                <a:moveTo>
                  <a:pt x="0" y="1147665"/>
                </a:moveTo>
                <a:cubicBezTo>
                  <a:pt x="296247" y="1139112"/>
                  <a:pt x="592494" y="1130559"/>
                  <a:pt x="746449" y="1082351"/>
                </a:cubicBezTo>
                <a:cubicBezTo>
                  <a:pt x="900404" y="1034143"/>
                  <a:pt x="903515" y="993710"/>
                  <a:pt x="923731" y="858416"/>
                </a:cubicBezTo>
                <a:cubicBezTo>
                  <a:pt x="943947" y="723122"/>
                  <a:pt x="889518" y="399661"/>
                  <a:pt x="867747" y="270588"/>
                </a:cubicBezTo>
                <a:cubicBezTo>
                  <a:pt x="845976" y="141515"/>
                  <a:pt x="816428" y="129074"/>
                  <a:pt x="793102" y="83976"/>
                </a:cubicBezTo>
                <a:cubicBezTo>
                  <a:pt x="769776" y="38878"/>
                  <a:pt x="727788" y="0"/>
                  <a:pt x="727788" y="0"/>
                </a:cubicBezTo>
                <a:lnTo>
                  <a:pt x="727788" y="0"/>
                </a:lnTo>
              </a:path>
            </a:pathLst>
          </a:custGeom>
          <a:noFill/>
          <a:ln w="9525" cap="flat" cmpd="sng" algn="ctr">
            <a:solidFill>
              <a:srgbClr val="FF00FF"/>
            </a:solidFill>
            <a:prstDash val="solid"/>
            <a:round/>
            <a:headEnd type="none" w="med" len="med"/>
            <a:tailEnd type="triangle" w="med" len="med"/>
          </a:ln>
          <a:effectLst/>
        </p:spPr>
        <p:txBody>
          <a:bodyPr rtlCol="0" anchor="ctr"/>
          <a:lstStyle/>
          <a:p>
            <a:pPr algn="ctr"/>
            <a:endParaRPr lang="ko-KR" altLang="en-US"/>
          </a:p>
        </p:txBody>
      </p:sp>
      <p:graphicFrame>
        <p:nvGraphicFramePr>
          <p:cNvPr id="109573" name="Object 5"/>
          <p:cNvGraphicFramePr>
            <a:graphicFrameLocks noChangeAspect="1"/>
          </p:cNvGraphicFramePr>
          <p:nvPr/>
        </p:nvGraphicFramePr>
        <p:xfrm>
          <a:off x="2743654" y="2836799"/>
          <a:ext cx="644525" cy="438150"/>
        </p:xfrm>
        <a:graphic>
          <a:graphicData uri="http://schemas.openxmlformats.org/presentationml/2006/ole">
            <mc:AlternateContent xmlns:mc="http://schemas.openxmlformats.org/markup-compatibility/2006">
              <mc:Choice xmlns:v="urn:schemas-microsoft-com:vml" Requires="v">
                <p:oleObj spid="_x0000_s109579" name="Equation" r:id="rId9" imgW="583920" imgH="393480" progId="Equation.DSMT4">
                  <p:embed/>
                </p:oleObj>
              </mc:Choice>
              <mc:Fallback>
                <p:oleObj name="Equation" r:id="rId9" imgW="583920" imgH="39348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3654" y="2836799"/>
                        <a:ext cx="644525" cy="43815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슬라이드 번호 개체 틀 5"/>
          <p:cNvSpPr>
            <a:spLocks noGrp="1"/>
          </p:cNvSpPr>
          <p:nvPr>
            <p:ph type="sldNum" sz="quarter" idx="12"/>
          </p:nvPr>
        </p:nvSpPr>
        <p:spPr>
          <a:noFill/>
        </p:spPr>
        <p:txBody>
          <a:bodyPr/>
          <a:lstStyle/>
          <a:p>
            <a:fld id="{B76E050F-3898-4B88-8AA7-6E824992447B}" type="slidenum">
              <a:rPr lang="en-US" altLang="ko-KR" smtClean="0">
                <a:ea typeface="굴림" charset="-127"/>
              </a:rPr>
              <a:pPr/>
              <a:t>9</a:t>
            </a:fld>
            <a:endParaRPr lang="en-US" altLang="ko-KR" smtClean="0">
              <a:ea typeface="굴림" charset="-127"/>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20" name="Rectangle 2"/>
          <p:cNvSpPr txBox="1">
            <a:spLocks noChangeArrowheads="1"/>
          </p:cNvSpPr>
          <p:nvPr/>
        </p:nvSpPr>
        <p:spPr bwMode="auto">
          <a:xfrm>
            <a:off x="0" y="167192"/>
            <a:ext cx="91440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3200" b="1" i="0" u="none" strike="noStrike" kern="0" cap="none" spc="0" normalizeH="0" baseline="0" noProof="0" dirty="0" smtClean="0">
                <a:ln>
                  <a:noFill/>
                </a:ln>
                <a:solidFill>
                  <a:schemeClr val="accent2"/>
                </a:solidFill>
                <a:effectLst/>
                <a:uLnTx/>
                <a:uFillTx/>
                <a:latin typeface="+mj-lt"/>
                <a:ea typeface="+mj-ea"/>
                <a:cs typeface="+mj-cs"/>
              </a:rPr>
              <a:t>Propagation</a:t>
            </a:r>
            <a:r>
              <a:rPr kumimoji="1" lang="en-US" altLang="ko-KR" sz="3200" b="1" i="0" u="none" strike="noStrike" kern="0" cap="none" spc="0" normalizeH="0" noProof="0" dirty="0" smtClean="0">
                <a:ln>
                  <a:noFill/>
                </a:ln>
                <a:solidFill>
                  <a:schemeClr val="accent2"/>
                </a:solidFill>
                <a:effectLst/>
                <a:uLnTx/>
                <a:uFillTx/>
                <a:latin typeface="+mj-lt"/>
                <a:ea typeface="+mj-ea"/>
                <a:cs typeface="+mj-cs"/>
              </a:rPr>
              <a:t> and A</a:t>
            </a:r>
            <a:r>
              <a:rPr kumimoji="1" lang="en-US" altLang="ko-KR" sz="3200" b="1" i="0" u="none" strike="noStrike" kern="0" cap="none" spc="0" normalizeH="0" baseline="0" noProof="0" dirty="0" smtClean="0">
                <a:ln>
                  <a:noFill/>
                </a:ln>
                <a:solidFill>
                  <a:schemeClr val="accent2"/>
                </a:solidFill>
                <a:effectLst/>
                <a:uLnTx/>
                <a:uFillTx/>
                <a:latin typeface="+mj-lt"/>
                <a:ea typeface="+mj-ea"/>
                <a:cs typeface="+mj-cs"/>
              </a:rPr>
              <a:t>bsorption</a:t>
            </a:r>
            <a:r>
              <a:rPr kumimoji="1" lang="en-US" altLang="ko-KR" sz="3200" b="1" i="0" u="none" strike="noStrike" kern="0" cap="none" spc="0" normalizeH="0" noProof="0" dirty="0" smtClean="0">
                <a:ln>
                  <a:noFill/>
                </a:ln>
                <a:solidFill>
                  <a:schemeClr val="accent2"/>
                </a:solidFill>
                <a:effectLst/>
                <a:uLnTx/>
                <a:uFillTx/>
                <a:latin typeface="+mj-lt"/>
                <a:ea typeface="+mj-ea"/>
                <a:cs typeface="+mj-cs"/>
              </a:rPr>
              <a:t> of </a:t>
            </a:r>
            <a:r>
              <a:rPr kumimoji="1" lang="en-US" altLang="ko-KR" sz="3200" b="1" i="0" u="none" strike="noStrike" kern="0" cap="none" spc="0" normalizeH="0" baseline="0" noProof="0" dirty="0" smtClean="0">
                <a:ln>
                  <a:noFill/>
                </a:ln>
                <a:solidFill>
                  <a:schemeClr val="accent2"/>
                </a:solidFill>
                <a:effectLst/>
                <a:uLnTx/>
                <a:uFillTx/>
                <a:latin typeface="+mj-lt"/>
                <a:ea typeface="+mj-ea"/>
                <a:cs typeface="+mj-cs"/>
              </a:rPr>
              <a:t>LHFW (VEST)</a:t>
            </a:r>
          </a:p>
        </p:txBody>
      </p:sp>
      <p:sp>
        <p:nvSpPr>
          <p:cNvPr id="23" name="Rectangle 3"/>
          <p:cNvSpPr txBox="1">
            <a:spLocks noChangeArrowheads="1"/>
          </p:cNvSpPr>
          <p:nvPr/>
        </p:nvSpPr>
        <p:spPr>
          <a:xfrm>
            <a:off x="0" y="974925"/>
            <a:ext cx="9144000" cy="5198935"/>
          </a:xfrm>
          <a:prstGeom prst="rect">
            <a:avLst/>
          </a:prstGeom>
        </p:spPr>
        <p:txBody>
          <a:bodyPr/>
          <a:lstStyle/>
          <a:p>
            <a:pPr marL="342900" lvl="0" indent="-342900" eaLnBrk="0" latinLnBrk="0" hangingPunct="0">
              <a:spcBef>
                <a:spcPct val="20000"/>
              </a:spcBef>
              <a:buFont typeface="Wingdings" pitchFamily="2" charset="2"/>
              <a:buChar char="q"/>
            </a:pPr>
            <a:r>
              <a:rPr kumimoji="1" lang="en-US" altLang="ko-KR" sz="1800" b="0" i="0" u="none" strike="noStrike" kern="0" cap="none" spc="0" normalizeH="0" noProof="0" dirty="0" smtClean="0">
                <a:ln>
                  <a:noFill/>
                </a:ln>
                <a:solidFill>
                  <a:srgbClr val="000066"/>
                </a:solidFill>
                <a:effectLst/>
                <a:uLnTx/>
                <a:uFillTx/>
                <a:latin typeface="Arial" pitchFamily="34" charset="0"/>
                <a:ea typeface="+mn-ea"/>
                <a:cs typeface="Arial" pitchFamily="34" charset="0"/>
              </a:rPr>
              <a:t>Real and Imaginary perpendicular wave number </a:t>
            </a:r>
            <a:r>
              <a:rPr kumimoji="1" lang="en-US" altLang="ko-KR" sz="1400" b="0" i="0" u="none" strike="noStrike" kern="0" cap="none" spc="0" normalizeH="0" noProof="0" dirty="0" smtClean="0">
                <a:ln>
                  <a:noFill/>
                </a:ln>
                <a:solidFill>
                  <a:srgbClr val="000066"/>
                </a:solidFill>
                <a:effectLst/>
                <a:uLnTx/>
                <a:uFillTx/>
                <a:latin typeface="Arial" pitchFamily="34" charset="0"/>
                <a:ea typeface="+mn-ea"/>
                <a:cs typeface="Arial" pitchFamily="34" charset="0"/>
              </a:rPr>
              <a:t>(0.2T/ 500 MHz /3x10</a:t>
            </a:r>
            <a:r>
              <a:rPr kumimoji="1" lang="en-US" altLang="ko-KR" sz="1400" b="0" i="0" u="none" strike="noStrike" kern="0" cap="none" spc="0" normalizeH="0" baseline="30000" noProof="0" dirty="0" smtClean="0">
                <a:ln>
                  <a:noFill/>
                </a:ln>
                <a:solidFill>
                  <a:srgbClr val="000066"/>
                </a:solidFill>
                <a:effectLst/>
                <a:uLnTx/>
                <a:uFillTx/>
                <a:latin typeface="Arial" pitchFamily="34" charset="0"/>
                <a:ea typeface="+mn-ea"/>
                <a:cs typeface="Arial" pitchFamily="34" charset="0"/>
              </a:rPr>
              <a:t>18</a:t>
            </a:r>
            <a:r>
              <a:rPr kumimoji="1" lang="en-US" altLang="ko-KR" sz="1400" b="0" i="0" u="none" strike="noStrike" kern="0" cap="none" spc="0" normalizeH="0" noProof="0" dirty="0" smtClean="0">
                <a:ln>
                  <a:noFill/>
                </a:ln>
                <a:solidFill>
                  <a:srgbClr val="000066"/>
                </a:solidFill>
                <a:effectLst/>
                <a:uLnTx/>
                <a:uFillTx/>
                <a:latin typeface="Arial" pitchFamily="34" charset="0"/>
                <a:ea typeface="+mn-ea"/>
                <a:cs typeface="Arial" pitchFamily="34" charset="0"/>
              </a:rPr>
              <a:t>#/m</a:t>
            </a:r>
            <a:r>
              <a:rPr kumimoji="1" lang="en-US" altLang="ko-KR" sz="1400" b="0" i="0" u="none" strike="noStrike" kern="0" cap="none" spc="0" normalizeH="0" baseline="30000" noProof="0" dirty="0" smtClean="0">
                <a:ln>
                  <a:noFill/>
                </a:ln>
                <a:solidFill>
                  <a:srgbClr val="000066"/>
                </a:solidFill>
                <a:effectLst/>
                <a:uLnTx/>
                <a:uFillTx/>
                <a:latin typeface="Arial" pitchFamily="34" charset="0"/>
                <a:ea typeface="+mn-ea"/>
                <a:cs typeface="Arial" pitchFamily="34" charset="0"/>
              </a:rPr>
              <a:t>3</a:t>
            </a:r>
            <a:r>
              <a:rPr kumimoji="1" lang="en-US" altLang="ko-KR" sz="1400" b="0" i="0" u="none" strike="noStrike" kern="0" cap="none" spc="0" normalizeH="0" noProof="0" dirty="0" smtClean="0">
                <a:ln>
                  <a:noFill/>
                </a:ln>
                <a:solidFill>
                  <a:srgbClr val="000066"/>
                </a:solidFill>
                <a:effectLst/>
                <a:uLnTx/>
                <a:uFillTx/>
                <a:latin typeface="Arial" pitchFamily="34" charset="0"/>
                <a:ea typeface="+mn-ea"/>
                <a:cs typeface="Arial" pitchFamily="34" charset="0"/>
              </a:rPr>
              <a:t>/</a:t>
            </a:r>
            <a:r>
              <a:rPr lang="en-US" altLang="ko-KR" sz="1400" b="0" kern="0" dirty="0" smtClean="0">
                <a:solidFill>
                  <a:srgbClr val="000066"/>
                </a:solidFill>
                <a:latin typeface="Arial" pitchFamily="34" charset="0"/>
                <a:cs typeface="Arial" pitchFamily="34" charset="0"/>
              </a:rPr>
              <a:t> N</a:t>
            </a:r>
            <a:r>
              <a:rPr lang="en-US" altLang="ko-KR" sz="1400" b="0" kern="0" baseline="-25000" dirty="0" smtClean="0">
                <a:solidFill>
                  <a:srgbClr val="000066"/>
                </a:solidFill>
                <a:latin typeface="Arial" pitchFamily="34" charset="0"/>
                <a:cs typeface="Arial" pitchFamily="34" charset="0"/>
              </a:rPr>
              <a:t>||</a:t>
            </a:r>
            <a:r>
              <a:rPr lang="en-US" altLang="ko-KR" sz="1400" b="0" kern="0" dirty="0" smtClean="0">
                <a:solidFill>
                  <a:srgbClr val="000066"/>
                </a:solidFill>
                <a:latin typeface="Arial" pitchFamily="34" charset="0"/>
                <a:cs typeface="Arial" pitchFamily="34" charset="0"/>
              </a:rPr>
              <a:t>=4)</a:t>
            </a:r>
            <a:endParaRPr kumimoji="1" lang="ko-KR" altLang="en-US" sz="1400" b="0" i="0" u="none" strike="noStrike" kern="0" cap="none" spc="0" normalizeH="0" baseline="0" noProof="0" dirty="0" smtClean="0">
              <a:ln>
                <a:noFill/>
              </a:ln>
              <a:solidFill>
                <a:srgbClr val="000066"/>
              </a:solidFill>
              <a:effectLst/>
              <a:uLnTx/>
              <a:uFillTx/>
              <a:latin typeface="Arial" pitchFamily="34" charset="0"/>
              <a:ea typeface="+mn-ea"/>
              <a:cs typeface="Arial" pitchFamily="34" charset="0"/>
            </a:endParaRPr>
          </a:p>
        </p:txBody>
      </p:sp>
      <p:pic>
        <p:nvPicPr>
          <p:cNvPr id="25" name="그림 24" descr="DipersionplotforVEST.bmp"/>
          <p:cNvPicPr/>
          <p:nvPr/>
        </p:nvPicPr>
        <p:blipFill>
          <a:blip r:embed="rId4" cstate="print"/>
          <a:stretch>
            <a:fillRect/>
          </a:stretch>
        </p:blipFill>
        <p:spPr>
          <a:xfrm>
            <a:off x="544530" y="1343025"/>
            <a:ext cx="7705617" cy="3824876"/>
          </a:xfrm>
          <a:prstGeom prst="rect">
            <a:avLst/>
          </a:prstGeom>
        </p:spPr>
      </p:pic>
      <p:graphicFrame>
        <p:nvGraphicFramePr>
          <p:cNvPr id="28" name="Object 1"/>
          <p:cNvGraphicFramePr>
            <a:graphicFrameLocks noChangeAspect="1"/>
          </p:cNvGraphicFramePr>
          <p:nvPr/>
        </p:nvGraphicFramePr>
        <p:xfrm>
          <a:off x="1366036" y="5227070"/>
          <a:ext cx="3036132" cy="1083556"/>
        </p:xfrm>
        <a:graphic>
          <a:graphicData uri="http://schemas.openxmlformats.org/presentationml/2006/ole">
            <mc:AlternateContent xmlns:mc="http://schemas.openxmlformats.org/markup-compatibility/2006">
              <mc:Choice xmlns:v="urn:schemas-microsoft-com:vml" Requires="v">
                <p:oleObj spid="_x0000_s236550" name="Equation" r:id="rId5" imgW="2831760" imgH="1117440" progId="Equation.DSMT4">
                  <p:embed/>
                </p:oleObj>
              </mc:Choice>
              <mc:Fallback>
                <p:oleObj name="Equation" r:id="rId5" imgW="2831760" imgH="111744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6036" y="5227070"/>
                        <a:ext cx="3036132" cy="10835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
          <p:cNvGraphicFramePr>
            <a:graphicFrameLocks noChangeAspect="1"/>
          </p:cNvGraphicFramePr>
          <p:nvPr/>
        </p:nvGraphicFramePr>
        <p:xfrm>
          <a:off x="4844116" y="5293746"/>
          <a:ext cx="2910880" cy="962675"/>
        </p:xfrm>
        <a:graphic>
          <a:graphicData uri="http://schemas.openxmlformats.org/presentationml/2006/ole">
            <mc:AlternateContent xmlns:mc="http://schemas.openxmlformats.org/markup-compatibility/2006">
              <mc:Choice xmlns:v="urn:schemas-microsoft-com:vml" Requires="v">
                <p:oleObj spid="_x0000_s236551" name="Equation" r:id="rId7" imgW="2920680" imgH="990360" progId="Equation.DSMT4">
                  <p:embed/>
                </p:oleObj>
              </mc:Choice>
              <mc:Fallback>
                <p:oleObj name="Equation" r:id="rId7" imgW="2920680" imgH="99036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4116" y="5293746"/>
                        <a:ext cx="2910880" cy="962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맑은 고딕"/>
        <a:ea typeface="맑은 고딕"/>
        <a:cs typeface=""/>
      </a:majorFont>
      <a:minorFont>
        <a:latin typeface="맑은 고딕"/>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1800" b="1"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41855</TotalTime>
  <Words>2514</Words>
  <Application>Microsoft Office PowerPoint</Application>
  <PresentationFormat>화면 슬라이드 쇼(4:3)</PresentationFormat>
  <Paragraphs>360</Paragraphs>
  <Slides>27</Slides>
  <Notes>22</Notes>
  <HiddenSlides>0</HiddenSlides>
  <MMClips>0</MMClips>
  <ScaleCrop>false</ScaleCrop>
  <HeadingPairs>
    <vt:vector size="8" baseType="variant">
      <vt:variant>
        <vt:lpstr>사용한 글꼴</vt:lpstr>
      </vt:variant>
      <vt:variant>
        <vt:i4>8</vt:i4>
      </vt:variant>
      <vt:variant>
        <vt:lpstr>테마</vt:lpstr>
      </vt:variant>
      <vt:variant>
        <vt:i4>1</vt:i4>
      </vt:variant>
      <vt:variant>
        <vt:lpstr>포함된 OLE 서버</vt:lpstr>
      </vt:variant>
      <vt:variant>
        <vt:i4>3</vt:i4>
      </vt:variant>
      <vt:variant>
        <vt:lpstr>슬라이드 제목</vt:lpstr>
      </vt:variant>
      <vt:variant>
        <vt:i4>27</vt:i4>
      </vt:variant>
    </vt:vector>
  </HeadingPairs>
  <TitlesOfParts>
    <vt:vector size="39" baseType="lpstr">
      <vt:lpstr>Arial Unicode MS</vt:lpstr>
      <vt:lpstr>굴림</vt:lpstr>
      <vt:lpstr>맑은 고딕</vt:lpstr>
      <vt:lpstr>Arial</vt:lpstr>
      <vt:lpstr>Tahoma</vt:lpstr>
      <vt:lpstr>Times New Roman</vt:lpstr>
      <vt:lpstr>Verdana</vt:lpstr>
      <vt:lpstr>Wingdings</vt:lpstr>
      <vt:lpstr>기본 디자인</vt:lpstr>
      <vt:lpstr>Equation</vt:lpstr>
      <vt:lpstr>수식</vt:lpstr>
      <vt:lpstr>Graph</vt:lpstr>
      <vt:lpstr>Status of the Lower Hybrid Fast Wave Research on VEST   2017 ISTW Workshop @ SNU</vt:lpstr>
      <vt:lpstr>Contents</vt:lpstr>
      <vt:lpstr>Introduction to LHFW(0)</vt:lpstr>
      <vt:lpstr>Introduction to LHFW(1) Lower Hybrid Fast Wave(LHFW) on CMA diagram</vt:lpstr>
      <vt:lpstr>PowerPoint 프레젠테이션</vt:lpstr>
      <vt:lpstr>PowerPoint 프레젠테이션</vt:lpstr>
      <vt:lpstr>PowerPoint 프레젠테이션</vt:lpstr>
      <vt:lpstr>PowerPoint 프레젠테이션</vt:lpstr>
      <vt:lpstr>PowerPoint 프레젠테이션</vt:lpstr>
      <vt:lpstr>RAY tracing simulation on VEST (GENRAY)</vt:lpstr>
      <vt:lpstr>Coupling efficiency (1) 1D full wave code</vt:lpstr>
      <vt:lpstr>Coupling efficiency (2) Density effect</vt:lpstr>
      <vt:lpstr>RF System for LHFW experiment on VEST</vt:lpstr>
      <vt:lpstr>Klystron (1)</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Plasma Coupling Experiment @ Low Power (Signal Generator)</vt:lpstr>
      <vt:lpstr>Summary</vt:lpstr>
      <vt:lpstr>Summary &amp; Future Plan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김성철</cp:lastModifiedBy>
  <cp:revision>2647</cp:revision>
  <cp:lastPrinted>1601-01-01T00:00:00Z</cp:lastPrinted>
  <dcterms:created xsi:type="dcterms:W3CDTF">1601-01-01T00:00:00Z</dcterms:created>
  <dcterms:modified xsi:type="dcterms:W3CDTF">2017-09-20T03:38:36Z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