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9" r:id="rId4"/>
    <p:sldId id="260" r:id="rId5"/>
    <p:sldId id="262" r:id="rId6"/>
    <p:sldId id="268" r:id="rId7"/>
    <p:sldId id="261" r:id="rId8"/>
    <p:sldId id="265" r:id="rId9"/>
    <p:sldId id="269" r:id="rId10"/>
    <p:sldId id="288" r:id="rId11"/>
    <p:sldId id="270" r:id="rId12"/>
    <p:sldId id="287" r:id="rId13"/>
    <p:sldId id="286" r:id="rId14"/>
    <p:sldId id="285" r:id="rId15"/>
    <p:sldId id="284" r:id="rId16"/>
    <p:sldId id="289" r:id="rId17"/>
    <p:sldId id="271" r:id="rId18"/>
    <p:sldId id="273" r:id="rId19"/>
    <p:sldId id="266" r:id="rId20"/>
    <p:sldId id="290" r:id="rId21"/>
    <p:sldId id="267" r:id="rId22"/>
    <p:sldId id="272" r:id="rId23"/>
    <p:sldId id="274" r:id="rId24"/>
    <p:sldId id="280" r:id="rId25"/>
    <p:sldId id="275" r:id="rId26"/>
    <p:sldId id="283" r:id="rId27"/>
    <p:sldId id="278" r:id="rId28"/>
    <p:sldId id="294" r:id="rId29"/>
    <p:sldId id="279" r:id="rId30"/>
    <p:sldId id="292" r:id="rId31"/>
    <p:sldId id="277" r:id="rId32"/>
    <p:sldId id="291" r:id="rId33"/>
    <p:sldId id="293" r:id="rId34"/>
  </p:sldIdLst>
  <p:sldSz cx="9144000" cy="6858000" type="screen4x3"/>
  <p:notesSz cx="10020300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03" autoAdjust="0"/>
    <p:restoredTop sz="94660"/>
  </p:normalViewPr>
  <p:slideViewPr>
    <p:cSldViewPr snapToGrid="0">
      <p:cViewPr>
        <p:scale>
          <a:sx n="120" d="100"/>
          <a:sy n="120" d="100"/>
        </p:scale>
        <p:origin x="84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76399" y="0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4706D-663C-466B-AE19-8E3C1D857690}" type="datetimeFigureOut">
              <a:rPr kumimoji="1" lang="ja-JP" altLang="en-US" smtClean="0"/>
              <a:t>2017/9/20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543318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76399" y="6543318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2EFBA-9CA2-424F-8A3F-A36A22F289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358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813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75313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1458C-916C-4FB9-AD60-BDB64889C6C1}" type="datetimeFigureOut">
              <a:rPr kumimoji="1" lang="ja-JP" altLang="en-US" smtClean="0"/>
              <a:t>2017/9/20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459163" y="860425"/>
            <a:ext cx="3101975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01713" y="3314700"/>
            <a:ext cx="8016875" cy="2713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42088"/>
            <a:ext cx="4341813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75313" y="6542088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EC2EF-D059-4170-8330-53477F6D8E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264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EB3C-E0EC-475D-B40C-48DDB7653364}" type="datetimeFigureOut">
              <a:rPr kumimoji="1" lang="ja-JP" altLang="en-US" smtClean="0"/>
              <a:t>2017/9/20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78AB3-BAB2-4329-B371-B060235A3F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68" y="6093296"/>
            <a:ext cx="2325362" cy="7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0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EB3C-E0EC-475D-B40C-48DDB7653364}" type="datetimeFigureOut">
              <a:rPr kumimoji="1" lang="ja-JP" altLang="en-US" smtClean="0"/>
              <a:t>2017/9/20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78AB3-BAB2-4329-B371-B060235A3F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68" y="6093296"/>
            <a:ext cx="2325362" cy="7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46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EB3C-E0EC-475D-B40C-48DDB7653364}" type="datetimeFigureOut">
              <a:rPr kumimoji="1" lang="ja-JP" altLang="en-US" smtClean="0"/>
              <a:t>2017/9/20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78AB3-BAB2-4329-B371-B060235A3F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68" y="6093296"/>
            <a:ext cx="2325362" cy="7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06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EB3C-E0EC-475D-B40C-48DDB7653364}" type="datetimeFigureOut">
              <a:rPr kumimoji="1" lang="ja-JP" altLang="en-US" smtClean="0"/>
              <a:t>2017/9/20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78AB3-BAB2-4329-B371-B060235A3F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68" y="6093296"/>
            <a:ext cx="2325362" cy="7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EB3C-E0EC-475D-B40C-48DDB7653364}" type="datetimeFigureOut">
              <a:rPr kumimoji="1" lang="ja-JP" altLang="en-US" smtClean="0"/>
              <a:t>2017/9/20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78AB3-BAB2-4329-B371-B060235A3F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68" y="6093296"/>
            <a:ext cx="2325362" cy="7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24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EB3C-E0EC-475D-B40C-48DDB7653364}" type="datetimeFigureOut">
              <a:rPr kumimoji="1" lang="ja-JP" altLang="en-US" smtClean="0"/>
              <a:t>2017/9/20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78AB3-BAB2-4329-B371-B060235A3F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68" y="6093296"/>
            <a:ext cx="2325362" cy="7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5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Franklin Gothic Book" panose="020B05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EB3C-E0EC-475D-B40C-48DDB7653364}" type="datetimeFigureOut">
              <a:rPr kumimoji="1" lang="ja-JP" altLang="en-US" smtClean="0"/>
              <a:t>2017/9/20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78AB3-BAB2-4329-B371-B060235A3F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68" y="6093296"/>
            <a:ext cx="2325362" cy="7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81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EB3C-E0EC-475D-B40C-48DDB7653364}" type="datetimeFigureOut">
              <a:rPr kumimoji="1" lang="ja-JP" altLang="en-US" smtClean="0"/>
              <a:t>2017/9/20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78AB3-BAB2-4329-B371-B060235A3F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68" y="6093296"/>
            <a:ext cx="2325362" cy="7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0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EB3C-E0EC-475D-B40C-48DDB7653364}" type="datetimeFigureOut">
              <a:rPr kumimoji="1" lang="ja-JP" altLang="en-US" smtClean="0"/>
              <a:t>2017/9/20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78AB3-BAB2-4329-B371-B060235A3F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68" y="6093296"/>
            <a:ext cx="2325362" cy="7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2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EB3C-E0EC-475D-B40C-48DDB7653364}" type="datetimeFigureOut">
              <a:rPr kumimoji="1" lang="ja-JP" altLang="en-US" smtClean="0"/>
              <a:t>2017/9/20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78AB3-BAB2-4329-B371-B060235A3F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68" y="6093296"/>
            <a:ext cx="2325362" cy="7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EB3C-E0EC-475D-B40C-48DDB7653364}" type="datetimeFigureOut">
              <a:rPr kumimoji="1" lang="ja-JP" altLang="en-US" smtClean="0"/>
              <a:t>2017/9/20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78AB3-BAB2-4329-B371-B060235A3F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68" y="6093296"/>
            <a:ext cx="2325362" cy="7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5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8EB3C-E0EC-475D-B40C-48DDB7653364}" type="datetimeFigureOut">
              <a:rPr kumimoji="1" lang="ja-JP" altLang="en-US" smtClean="0"/>
              <a:t>2017/9/20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78AB3-BAB2-4329-B371-B060235A3F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530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55447"/>
            <a:ext cx="7772400" cy="2387600"/>
          </a:xfrm>
        </p:spPr>
        <p:txBody>
          <a:bodyPr/>
          <a:lstStyle/>
          <a:p>
            <a:r>
              <a:rPr lang="en-US" altLang="ja-JP" dirty="0">
                <a:latin typeface="Franklin Gothic Book" panose="020B0503020102020204" pitchFamily="34" charset="0"/>
              </a:rPr>
              <a:t>Merging Formation of </a:t>
            </a:r>
            <a:r>
              <a:rPr lang="en-US" altLang="ja-JP" dirty="0" smtClean="0">
                <a:latin typeface="Franklin Gothic Book" panose="020B0503020102020204" pitchFamily="34" charset="0"/>
              </a:rPr>
              <a:t>High-</a:t>
            </a:r>
            <a:r>
              <a:rPr lang="en-US" altLang="ja-JP" dirty="0" smtClean="0">
                <a:latin typeface="Symbol" panose="05050102010706020507" pitchFamily="18" charset="2"/>
              </a:rPr>
              <a:t>b</a:t>
            </a:r>
            <a:r>
              <a:rPr lang="en-US" altLang="ja-JP" dirty="0" smtClean="0">
                <a:latin typeface="Franklin Gothic Book" panose="020B0503020102020204" pitchFamily="34" charset="0"/>
              </a:rPr>
              <a:t> </a:t>
            </a:r>
            <a:r>
              <a:rPr lang="en-US" altLang="ja-JP" dirty="0">
                <a:latin typeface="Franklin Gothic Book" panose="020B0503020102020204" pitchFamily="34" charset="0"/>
              </a:rPr>
              <a:t>STs in UTST</a:t>
            </a:r>
            <a:endParaRPr kumimoji="1" lang="ja-JP" altLang="en-US" dirty="0">
              <a:latin typeface="Franklin Gothic Book" panose="020B0503020102020204" pitchFamily="34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086896" y="3272284"/>
            <a:ext cx="6858000" cy="1655762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en-US" altLang="ja-JP" u="sng" dirty="0">
                <a:latin typeface="Franklin Gothic Book" panose="020B0503020102020204" pitchFamily="34" charset="0"/>
              </a:rPr>
              <a:t>M. Inomoto</a:t>
            </a:r>
            <a:r>
              <a:rPr lang="en-US" altLang="ja-JP" dirty="0">
                <a:latin typeface="Franklin Gothic Book" panose="020B0503020102020204" pitchFamily="34" charset="0"/>
              </a:rPr>
              <a:t>, T. </a:t>
            </a:r>
            <a:r>
              <a:rPr lang="en-US" altLang="ja-JP" dirty="0" err="1">
                <a:latin typeface="Franklin Gothic Book" panose="020B0503020102020204" pitchFamily="34" charset="0"/>
              </a:rPr>
              <a:t>Ushiki</a:t>
            </a:r>
            <a:r>
              <a:rPr lang="en-US" altLang="ja-JP" dirty="0">
                <a:latin typeface="Franklin Gothic Book" panose="020B0503020102020204" pitchFamily="34" charset="0"/>
              </a:rPr>
              <a:t>, X. </a:t>
            </a:r>
            <a:r>
              <a:rPr lang="en-US" altLang="ja-JP" dirty="0" err="1">
                <a:latin typeface="Franklin Gothic Book" panose="020B0503020102020204" pitchFamily="34" charset="0"/>
              </a:rPr>
              <a:t>Guo</a:t>
            </a:r>
            <a:r>
              <a:rPr lang="en-US" altLang="ja-JP" dirty="0">
                <a:latin typeface="Franklin Gothic Book" panose="020B0503020102020204" pitchFamily="34" charset="0"/>
              </a:rPr>
              <a:t>, T. Sugawara, </a:t>
            </a:r>
            <a:endParaRPr lang="en-US" altLang="ja-JP" dirty="0" smtClean="0">
              <a:latin typeface="Franklin Gothic Book" panose="020B0503020102020204" pitchFamily="34" charset="0"/>
            </a:endParaRPr>
          </a:p>
          <a:p>
            <a:pPr algn="r"/>
            <a:r>
              <a:rPr lang="en-US" altLang="ja-JP" dirty="0" smtClean="0">
                <a:latin typeface="Franklin Gothic Book" panose="020B0503020102020204" pitchFamily="34" charset="0"/>
              </a:rPr>
              <a:t>K</a:t>
            </a:r>
            <a:r>
              <a:rPr lang="en-US" altLang="ja-JP" dirty="0">
                <a:latin typeface="Franklin Gothic Book" panose="020B0503020102020204" pitchFamily="34" charset="0"/>
              </a:rPr>
              <a:t>. Kondo, T. </a:t>
            </a:r>
            <a:r>
              <a:rPr lang="en-US" altLang="ja-JP" dirty="0" err="1">
                <a:latin typeface="Franklin Gothic Book" panose="020B0503020102020204" pitchFamily="34" charset="0"/>
              </a:rPr>
              <a:t>Mihara</a:t>
            </a:r>
            <a:r>
              <a:rPr lang="en-US" altLang="ja-JP" dirty="0">
                <a:latin typeface="Franklin Gothic Book" panose="020B0503020102020204" pitchFamily="34" charset="0"/>
              </a:rPr>
              <a:t>, Y. Minami, Y. </a:t>
            </a:r>
            <a:r>
              <a:rPr lang="en-US" altLang="ja-JP" dirty="0" err="1">
                <a:latin typeface="Franklin Gothic Book" panose="020B0503020102020204" pitchFamily="34" charset="0"/>
              </a:rPr>
              <a:t>Inai</a:t>
            </a:r>
            <a:r>
              <a:rPr lang="en-US" altLang="ja-JP" dirty="0">
                <a:latin typeface="Franklin Gothic Book" panose="020B0503020102020204" pitchFamily="34" charset="0"/>
              </a:rPr>
              <a:t>, </a:t>
            </a:r>
            <a:endParaRPr lang="en-US" altLang="ja-JP" dirty="0" smtClean="0">
              <a:latin typeface="Franklin Gothic Book" panose="020B0503020102020204" pitchFamily="34" charset="0"/>
            </a:endParaRPr>
          </a:p>
          <a:p>
            <a:pPr algn="r"/>
            <a:r>
              <a:rPr lang="en-US" altLang="ja-JP" dirty="0" smtClean="0">
                <a:latin typeface="Franklin Gothic Book" panose="020B0503020102020204" pitchFamily="34" charset="0"/>
              </a:rPr>
              <a:t>H</a:t>
            </a:r>
            <a:r>
              <a:rPr lang="en-US" altLang="ja-JP" dirty="0">
                <a:latin typeface="Franklin Gothic Book" panose="020B0503020102020204" pitchFamily="34" charset="0"/>
              </a:rPr>
              <a:t>. Tanabe and Y, </a:t>
            </a:r>
            <a:r>
              <a:rPr lang="en-US" altLang="ja-JP" dirty="0" smtClean="0">
                <a:latin typeface="Franklin Gothic Book" panose="020B0503020102020204" pitchFamily="34" charset="0"/>
              </a:rPr>
              <a:t>Ono</a:t>
            </a:r>
          </a:p>
          <a:p>
            <a:pPr algn="r"/>
            <a:endParaRPr lang="en-US" altLang="ja-JP" dirty="0" smtClean="0">
              <a:latin typeface="Franklin Gothic Book" panose="020B0503020102020204" pitchFamily="34" charset="0"/>
            </a:endParaRPr>
          </a:p>
          <a:p>
            <a:pPr algn="r"/>
            <a:r>
              <a:rPr lang="en-US" altLang="ja-JP" dirty="0" smtClean="0">
                <a:latin typeface="Franklin Gothic Book" panose="020B0503020102020204" pitchFamily="34" charset="0"/>
              </a:rPr>
              <a:t>Graduate School of Frontier Sciences, The University of Tokyo</a:t>
            </a:r>
            <a:endParaRPr lang="ja-JP" altLang="ja-JP" dirty="0">
              <a:latin typeface="Franklin Gothic Book" panose="020B0503020102020204" pitchFamily="34" charset="0"/>
            </a:endParaRPr>
          </a:p>
          <a:p>
            <a:pPr algn="r"/>
            <a:endParaRPr kumimoji="1" lang="ja-JP" altLang="en-US" dirty="0">
              <a:latin typeface="Franklin Gothic Book" panose="020B0503020102020204" pitchFamily="34" charset="0"/>
            </a:endParaRPr>
          </a:p>
        </p:txBody>
      </p:sp>
      <p:pic>
        <p:nvPicPr>
          <p:cNvPr id="4" name="Picture 3" descr="C:\Users\inomoto\presentation\logo\研究科\PNG\LOGO_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343" y="4936765"/>
            <a:ext cx="2160240" cy="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06399" y="6000008"/>
            <a:ext cx="58401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Franklin Gothic Book" panose="020B0503020102020204" pitchFamily="34" charset="0"/>
              </a:rPr>
              <a:t>This work is supported by A3 Foresight Program, JSPS KAKENHI 16K14525, 15H05750, 15K14279, 26287143 and NIFS </a:t>
            </a:r>
            <a:r>
              <a:rPr lang="en-US" altLang="ja-JP" sz="1400" dirty="0">
                <a:latin typeface="Franklin Gothic Book" panose="020B0503020102020204" pitchFamily="34" charset="0"/>
              </a:rPr>
              <a:t>collaboration </a:t>
            </a:r>
            <a:r>
              <a:rPr lang="en-US" altLang="ja-JP" sz="1400" dirty="0" smtClean="0">
                <a:latin typeface="Franklin Gothic Book" panose="020B0503020102020204" pitchFamily="34" charset="0"/>
              </a:rPr>
              <a:t>program NIFS15KBAR012</a:t>
            </a:r>
            <a:r>
              <a:rPr lang="en-US" altLang="ja-JP" sz="1400" dirty="0">
                <a:latin typeface="Franklin Gothic Book" panose="020B0503020102020204" pitchFamily="34" charset="0"/>
              </a:rPr>
              <a:t>, </a:t>
            </a:r>
            <a:r>
              <a:rPr lang="en-US" altLang="ja-JP" sz="1400" dirty="0" smtClean="0">
                <a:latin typeface="Franklin Gothic Book" panose="020B0503020102020204" pitchFamily="34" charset="0"/>
              </a:rPr>
              <a:t>NIFS15KNTR001, NIFS16KOAP030, NIFS17KNWP006</a:t>
            </a:r>
            <a:r>
              <a:rPr lang="en-US" altLang="ja-JP" sz="1400" dirty="0">
                <a:latin typeface="Franklin Gothic Book" panose="020B0503020102020204" pitchFamily="34" charset="0"/>
              </a:rPr>
              <a:t>.</a:t>
            </a:r>
            <a:endParaRPr kumimoji="1" lang="ja-JP" alt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89092" y="142185"/>
            <a:ext cx="4538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Franklin Gothic Book" panose="020B0503020102020204" pitchFamily="34" charset="0"/>
              </a:rPr>
              <a:t>19th International Spherical Torus Workshop (ISTW 2017)</a:t>
            </a:r>
            <a:endParaRPr kumimoji="1" lang="ja-JP" altLang="en-US" sz="1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64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4000" i="1" u="sng" dirty="0" smtClean="0"/>
              <a:t>For well-balanced merging…</a:t>
            </a:r>
            <a:endParaRPr kumimoji="1" lang="ja-JP" altLang="en-US" sz="4000" i="1" u="sng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54" y="2777489"/>
            <a:ext cx="1063281" cy="293567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66" y="2777489"/>
            <a:ext cx="1063281" cy="293567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77" y="2777489"/>
            <a:ext cx="1063281" cy="29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5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nomoto\Desktop\ISTW201511\figures\UTST_cross_vacu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687" y="262640"/>
            <a:ext cx="195625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Well-</a:t>
            </a:r>
            <a:r>
              <a:rPr lang="en-US" altLang="ja-JP" dirty="0" smtClean="0"/>
              <a:t>balanced merging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3512" y="1825625"/>
            <a:ext cx="6450576" cy="4746626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 smtClean="0"/>
              <a:t>Generate two “identical” initial ST plasmas and control their motion precisely to merge on the center of the device.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Reconstruction of shape and current of each initial STs is required.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Since large eddy current flows on the vessel wall in the start-up period, development of fine reconstruction scheme with eddy current estimation is needed.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262640"/>
            <a:ext cx="195584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4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772582" y="2408413"/>
            <a:ext cx="8194879" cy="26463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30634" cy="1325563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Modified-Cauchy Condition </a:t>
            </a:r>
            <a:r>
              <a:rPr lang="en-US" altLang="ja-JP" sz="3600" dirty="0" smtClean="0"/>
              <a:t>Surface</a:t>
            </a:r>
            <a:br>
              <a:rPr lang="en-US" altLang="ja-JP" sz="3600" dirty="0" smtClean="0"/>
            </a:br>
            <a:r>
              <a:rPr lang="en-US" altLang="ja-JP" sz="3600" dirty="0" smtClean="0"/>
              <a:t>(M-CCS</a:t>
            </a:r>
            <a:r>
              <a:rPr lang="en-US" altLang="ja-JP" sz="3600" dirty="0"/>
              <a:t>) </a:t>
            </a:r>
            <a:r>
              <a:rPr lang="en-US" altLang="ja-JP" sz="3600" dirty="0" smtClean="0"/>
              <a:t>method </a:t>
            </a:r>
            <a:r>
              <a:rPr lang="en-US" altLang="ja-JP" sz="3600" dirty="0"/>
              <a:t>applied to merging STs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72583" y="2532251"/>
            <a:ext cx="7886700" cy="2376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800" dirty="0" smtClean="0"/>
              <a:t>Magnetic flux at sensors</a:t>
            </a:r>
          </a:p>
          <a:p>
            <a:pPr marL="0" indent="0">
              <a:buNone/>
            </a:pPr>
            <a:endParaRPr kumimoji="1" lang="en-US" altLang="ja-JP" sz="1800" dirty="0" smtClean="0"/>
          </a:p>
          <a:p>
            <a:pPr marL="0" indent="0">
              <a:buNone/>
            </a:pPr>
            <a:r>
              <a:rPr kumimoji="1" lang="en-US" altLang="ja-JP" sz="1800" dirty="0" smtClean="0"/>
              <a:t>Magnetic field at sensors</a:t>
            </a:r>
          </a:p>
          <a:p>
            <a:pPr marL="0" indent="0">
              <a:buNone/>
            </a:pPr>
            <a:endParaRPr lang="en-US" altLang="ja-JP" sz="1800" dirty="0" smtClean="0"/>
          </a:p>
          <a:p>
            <a:pPr marL="0" indent="0">
              <a:buNone/>
            </a:pPr>
            <a:r>
              <a:rPr lang="en-US" altLang="ja-JP" sz="1800" dirty="0" smtClean="0"/>
              <a:t>Magnetic flux on CCS</a:t>
            </a:r>
            <a:endParaRPr kumimoji="1" lang="ja-JP" altLang="en-US" sz="1800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1256932" y="295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aphicFrame>
        <p:nvGraphicFramePr>
          <p:cNvPr id="20" name="オブジェクト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498772"/>
              </p:ext>
            </p:extLst>
          </p:nvPr>
        </p:nvGraphicFramePr>
        <p:xfrm>
          <a:off x="3574830" y="2439424"/>
          <a:ext cx="4984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2" r:id="rId3" imgW="3987800" imgH="431800" progId="Equation.DSMT4">
                  <p:embed/>
                </p:oleObj>
              </mc:Choice>
              <mc:Fallback>
                <p:oleObj r:id="rId3" imgW="3987800" imgH="4318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4830" y="2439424"/>
                        <a:ext cx="498475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537977" y="5663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aphicFrame>
        <p:nvGraphicFramePr>
          <p:cNvPr id="22" name="オブジェクト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924444"/>
              </p:ext>
            </p:extLst>
          </p:nvPr>
        </p:nvGraphicFramePr>
        <p:xfrm>
          <a:off x="3552135" y="3180731"/>
          <a:ext cx="49212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" r:id="rId5" imgW="3937000" imgH="431800" progId="Equation.DSMT4">
                  <p:embed/>
                </p:oleObj>
              </mc:Choice>
              <mc:Fallback>
                <p:oleObj r:id="rId5" imgW="3937000" imgH="4318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2135" y="3180731"/>
                        <a:ext cx="492125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863702"/>
              </p:ext>
            </p:extLst>
          </p:nvPr>
        </p:nvGraphicFramePr>
        <p:xfrm>
          <a:off x="3172285" y="3947714"/>
          <a:ext cx="53022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4" r:id="rId7" imgW="4241800" imgH="431800" progId="Equation.DSMT4">
                  <p:embed/>
                </p:oleObj>
              </mc:Choice>
              <mc:Fallback>
                <p:oleObj r:id="rId7" imgW="4241800" imgH="4318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2285" y="3947714"/>
                        <a:ext cx="530225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直線コネクタ 6"/>
          <p:cNvCxnSpPr/>
          <p:nvPr/>
        </p:nvCxnSpPr>
        <p:spPr>
          <a:xfrm>
            <a:off x="4233333" y="4539143"/>
            <a:ext cx="1667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233333" y="3760210"/>
            <a:ext cx="1667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233333" y="3023610"/>
            <a:ext cx="1667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/>
          <p:cNvGrpSpPr/>
          <p:nvPr/>
        </p:nvGrpSpPr>
        <p:grpSpPr>
          <a:xfrm>
            <a:off x="6172200" y="3008206"/>
            <a:ext cx="2258483" cy="1515533"/>
            <a:chOff x="4470400" y="2486008"/>
            <a:chExt cx="1667933" cy="1515533"/>
          </a:xfrm>
        </p:grpSpPr>
        <p:cxnSp>
          <p:nvCxnSpPr>
            <p:cNvPr id="18" name="直線コネクタ 17"/>
            <p:cNvCxnSpPr/>
            <p:nvPr/>
          </p:nvCxnSpPr>
          <p:spPr>
            <a:xfrm>
              <a:off x="4470400" y="4001541"/>
              <a:ext cx="1667933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4470400" y="3222608"/>
              <a:ext cx="1667933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4470400" y="2486008"/>
              <a:ext cx="1667933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テキスト ボックス 8"/>
          <p:cNvSpPr txBox="1"/>
          <p:nvPr/>
        </p:nvSpPr>
        <p:spPr>
          <a:xfrm>
            <a:off x="360793" y="1529659"/>
            <a:ext cx="8435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Franklin Gothic Book" panose="020B0503020102020204" pitchFamily="34" charset="0"/>
              </a:rPr>
              <a:t>Three boundary integral functions are solved </a:t>
            </a:r>
            <a:r>
              <a:rPr kumimoji="1" lang="en-US" altLang="ja-JP" sz="2400" dirty="0">
                <a:latin typeface="Franklin Gothic Book" panose="020B0503020102020204" pitchFamily="34" charset="0"/>
              </a:rPr>
              <a:t>by </a:t>
            </a:r>
            <a:r>
              <a:rPr kumimoji="1" lang="en-US" altLang="ja-JP" sz="2400" dirty="0" smtClean="0">
                <a:latin typeface="Franklin Gothic Book" panose="020B0503020102020204" pitchFamily="34" charset="0"/>
              </a:rPr>
              <a:t>truncated singular </a:t>
            </a:r>
            <a:r>
              <a:rPr kumimoji="1" lang="en-US" altLang="ja-JP" sz="2400" dirty="0">
                <a:latin typeface="Franklin Gothic Book" panose="020B0503020102020204" pitchFamily="34" charset="0"/>
              </a:rPr>
              <a:t>value decomposition </a:t>
            </a:r>
            <a:r>
              <a:rPr kumimoji="1" lang="en-US" altLang="ja-JP" sz="2400" dirty="0" smtClean="0">
                <a:latin typeface="Franklin Gothic Book" panose="020B0503020102020204" pitchFamily="34" charset="0"/>
              </a:rPr>
              <a:t>(TSVD</a:t>
            </a:r>
            <a:r>
              <a:rPr kumimoji="1" lang="en-US" altLang="ja-JP" sz="2400" dirty="0">
                <a:latin typeface="Franklin Gothic Book" panose="020B0503020102020204" pitchFamily="34" charset="0"/>
              </a:rPr>
              <a:t>) technique.</a:t>
            </a:r>
            <a:endParaRPr kumimoji="1" lang="ja-JP" altLang="en-US" sz="2400" dirty="0">
              <a:latin typeface="Franklin Gothic Book" panose="020B05030201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12235" y="4631718"/>
            <a:ext cx="2710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</a:rPr>
              <a:t>Contributions from plasma current (CCS)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760768" y="4615094"/>
            <a:ext cx="2206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accent1"/>
                </a:solidFill>
              </a:rPr>
              <a:t>Contributions from eddy current</a:t>
            </a:r>
            <a:endParaRPr kumimoji="1" lang="ja-JP" altLang="en-US" sz="1200" dirty="0">
              <a:solidFill>
                <a:schemeClr val="accent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82715" y="5236549"/>
            <a:ext cx="525452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Franklin Gothic Book" panose="020B0503020102020204" pitchFamily="34" charset="0"/>
              </a:rPr>
              <a:t>Advantage of M-CCS method is that it can estimate the plasma and eddy current in a single manner.</a:t>
            </a:r>
            <a:endParaRPr kumimoji="1" lang="ja-JP" altLang="en-US" dirty="0">
              <a:latin typeface="Franklin Gothic Book" panose="020B05030201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56932" y="6283027"/>
            <a:ext cx="5510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Franklin Gothic Book" panose="020B0503020102020204" pitchFamily="34" charset="0"/>
              </a:rPr>
              <a:t>CCS : K. </a:t>
            </a:r>
            <a:r>
              <a:rPr kumimoji="1" lang="en-US" altLang="ja-JP" sz="1400" dirty="0" err="1" smtClean="0">
                <a:latin typeface="Franklin Gothic Book" panose="020B0503020102020204" pitchFamily="34" charset="0"/>
              </a:rPr>
              <a:t>Kurihara</a:t>
            </a:r>
            <a:r>
              <a:rPr kumimoji="1" lang="en-US" altLang="ja-JP" sz="1400" dirty="0" smtClean="0">
                <a:latin typeface="Franklin Gothic Book" panose="020B0503020102020204" pitchFamily="34" charset="0"/>
              </a:rPr>
              <a:t>, Fusion Eng. Des. 51-52, 1049 (2000).</a:t>
            </a:r>
          </a:p>
          <a:p>
            <a:r>
              <a:rPr kumimoji="1" lang="en-US" altLang="ja-JP" sz="1400" dirty="0" smtClean="0">
                <a:latin typeface="Franklin Gothic Book" panose="020B0503020102020204" pitchFamily="34" charset="0"/>
              </a:rPr>
              <a:t>M-CCS : M. </a:t>
            </a:r>
            <a:r>
              <a:rPr kumimoji="1" lang="en-US" altLang="ja-JP" sz="1400" dirty="0" err="1" smtClean="0">
                <a:latin typeface="Franklin Gothic Book" panose="020B0503020102020204" pitchFamily="34" charset="0"/>
              </a:rPr>
              <a:t>Itagaki</a:t>
            </a:r>
            <a:r>
              <a:rPr kumimoji="1" lang="en-US" altLang="ja-JP" sz="1400" dirty="0" smtClean="0">
                <a:latin typeface="Franklin Gothic Book" panose="020B0503020102020204" pitchFamily="34" charset="0"/>
              </a:rPr>
              <a:t>, et al., Plasma and Fusion Res. 9, 1402046 (2014).</a:t>
            </a:r>
            <a:endParaRPr kumimoji="1" lang="ja-JP" altLang="en-US" sz="1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1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068"/>
          <a:stretch/>
        </p:blipFill>
        <p:spPr>
          <a:xfrm>
            <a:off x="5450141" y="1736043"/>
            <a:ext cx="1224000" cy="2520000"/>
          </a:xfrm>
          <a:prstGeom prst="rect">
            <a:avLst/>
          </a:prstGeom>
        </p:spPr>
      </p:pic>
      <p:pic>
        <p:nvPicPr>
          <p:cNvPr id="4" name="図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" y="2139051"/>
            <a:ext cx="1734039" cy="414631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35046" cy="1325563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Modified-Cauchy</a:t>
            </a:r>
            <a:r>
              <a:rPr lang="en-US" altLang="ja-JP" sz="3600" dirty="0" smtClean="0"/>
              <a:t> Condition Surface</a:t>
            </a:r>
            <a:br>
              <a:rPr lang="en-US" altLang="ja-JP" sz="3600" dirty="0" smtClean="0"/>
            </a:br>
            <a:r>
              <a:rPr lang="en-US" altLang="ja-JP" sz="3600" dirty="0" smtClean="0"/>
              <a:t>(M-CCS) method applied to merging STs</a:t>
            </a:r>
            <a:endParaRPr kumimoji="1" lang="ja-JP" altLang="en-US" sz="3600" dirty="0"/>
          </a:p>
        </p:txBody>
      </p:sp>
      <p:pic>
        <p:nvPicPr>
          <p:cNvPr id="6" name="図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66474"/>
          <a:stretch/>
        </p:blipFill>
        <p:spPr>
          <a:xfrm>
            <a:off x="2511816" y="1690689"/>
            <a:ext cx="3093346" cy="4329515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654407" y="3091402"/>
            <a:ext cx="1074165" cy="17644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936382" y="2318670"/>
            <a:ext cx="1916760" cy="3361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/>
          <p:cNvCxnSpPr/>
          <p:nvPr/>
        </p:nvCxnSpPr>
        <p:spPr>
          <a:xfrm flipH="1">
            <a:off x="654407" y="2305791"/>
            <a:ext cx="2256218" cy="7856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654407" y="4855808"/>
            <a:ext cx="2281975" cy="8242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4719455" y="57176"/>
            <a:ext cx="442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T. </a:t>
            </a:r>
            <a:r>
              <a:rPr kumimoji="1" lang="en-US" altLang="ja-JP" dirty="0" err="1" smtClean="0"/>
              <a:t>Ushiki</a:t>
            </a:r>
            <a:r>
              <a:rPr kumimoji="1" lang="en-US" altLang="ja-JP" dirty="0" smtClean="0"/>
              <a:t>, et al., submitted to Fusion Eng. Des.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94123" y="6328154"/>
            <a:ext cx="167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>
                <a:latin typeface="Franklin Gothic Book" panose="020B0503020102020204" pitchFamily="34" charset="0"/>
              </a:rPr>
              <a:t>Reference data</a:t>
            </a:r>
            <a:endParaRPr lang="ja-JP" altLang="en-US" u="sng" dirty="0">
              <a:latin typeface="Franklin Gothic Book" panose="020B05030201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004259" y="6328154"/>
            <a:ext cx="226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 smtClean="0">
                <a:latin typeface="Franklin Gothic Book" panose="020B0503020102020204" pitchFamily="34" charset="0"/>
              </a:rPr>
              <a:t>Reconstructed profile</a:t>
            </a:r>
            <a:endParaRPr lang="ja-JP" altLang="en-US" u="sng" dirty="0">
              <a:latin typeface="Franklin Gothic Book" panose="020B05030201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77707" y="5004541"/>
            <a:ext cx="3650545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Franklin Gothic Book" panose="020B0503020102020204" pitchFamily="34" charset="0"/>
              </a:rPr>
              <a:t>Flux surfaces with two magnetic axes are accurately reconstructed by M-CCS method.</a:t>
            </a:r>
            <a:endParaRPr kumimoji="1" lang="ja-JP" altLang="en-US" sz="2000" dirty="0">
              <a:latin typeface="Franklin Gothic Book" panose="020B0503020102020204" pitchFamily="34" charset="0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77" y="1734548"/>
            <a:ext cx="1442903" cy="2520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376941" y="4229488"/>
            <a:ext cx="1630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Franklin Gothic Book" panose="020B0503020102020204" pitchFamily="34" charset="0"/>
              </a:rPr>
              <a:t>Magnetic sensors : 43</a:t>
            </a:r>
          </a:p>
          <a:p>
            <a:r>
              <a:rPr kumimoji="1" lang="en-US" altLang="ja-JP" sz="1200" dirty="0" smtClean="0">
                <a:latin typeface="Franklin Gothic Book" panose="020B0503020102020204" pitchFamily="34" charset="0"/>
              </a:rPr>
              <a:t>Flux loops : 47</a:t>
            </a:r>
            <a:endParaRPr kumimoji="1" lang="ja-JP" altLang="en-US" sz="1200" dirty="0">
              <a:latin typeface="Franklin Gothic Book" panose="020B05030201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74141" y="4487839"/>
            <a:ext cx="2360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Nodes on CCS : 18 (unknowns : 36)</a:t>
            </a:r>
          </a:p>
          <a:p>
            <a:r>
              <a:rPr kumimoji="1" lang="en-US" altLang="ja-JP" sz="1200" dirty="0" smtClean="0"/>
              <a:t>Nodes (unknowns) on the wall : 51</a:t>
            </a:r>
          </a:p>
        </p:txBody>
      </p:sp>
    </p:spTree>
    <p:extLst>
      <p:ext uri="{BB962C8B-B14F-4D97-AF65-F5344CB8AC3E}">
        <p14:creationId xmlns:p14="http://schemas.microsoft.com/office/powerpoint/2010/main" val="12021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Eddy current profile is well estimated by M-CCS method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The M-CCS method well reconstructs the eddy current profile as well as the plasma current and LCFS.</a:t>
            </a:r>
            <a:endParaRPr kumimoji="1" lang="ja-JP" altLang="en-US" dirty="0"/>
          </a:p>
        </p:txBody>
      </p:sp>
      <p:pic>
        <p:nvPicPr>
          <p:cNvPr id="4" name="図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68049"/>
          <a:stretch/>
        </p:blipFill>
        <p:spPr>
          <a:xfrm>
            <a:off x="2421466" y="2851470"/>
            <a:ext cx="4301067" cy="3650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719455" y="57176"/>
            <a:ext cx="442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T. </a:t>
            </a:r>
            <a:r>
              <a:rPr kumimoji="1" lang="en-US" altLang="ja-JP" dirty="0" err="1" smtClean="0"/>
              <a:t>Ushiki</a:t>
            </a:r>
            <a:r>
              <a:rPr kumimoji="1" lang="en-US" altLang="ja-JP" dirty="0" smtClean="0"/>
              <a:t>, et al., submitted to Fusion Eng. Des.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951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Limiters and flux loops installed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508770"/>
            <a:ext cx="8090347" cy="4922308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Based on the analytic results of reconstruction, limiters and flux loops were installed </a:t>
            </a:r>
            <a:r>
              <a:rPr lang="en-US" altLang="ja-JP" dirty="0" smtClean="0"/>
              <a:t>on the UTST vessel wall.</a:t>
            </a:r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Other upgrades for start-up improvement, such as pre-ionization and fueling, are ongoing.</a:t>
            </a:r>
          </a:p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45" y="2410246"/>
            <a:ext cx="3684419" cy="275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4000" i="1" u="sng" dirty="0" smtClean="0"/>
              <a:t>Electron heating by reconnection</a:t>
            </a:r>
            <a:endParaRPr kumimoji="1" lang="ja-JP" altLang="en-US" sz="4000" i="1" u="sng" dirty="0"/>
          </a:p>
        </p:txBody>
      </p:sp>
    </p:spTree>
    <p:extLst>
      <p:ext uri="{BB962C8B-B14F-4D97-AF65-F5344CB8AC3E}">
        <p14:creationId xmlns:p14="http://schemas.microsoft.com/office/powerpoint/2010/main" val="23751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759427" cy="1325563"/>
          </a:xfrm>
        </p:spPr>
        <p:txBody>
          <a:bodyPr/>
          <a:lstStyle/>
          <a:p>
            <a:pPr algn="r"/>
            <a:r>
              <a:rPr kumimoji="1" lang="en-US" altLang="ja-JP" dirty="0" smtClean="0"/>
              <a:t>Electron heating by reconnection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825625"/>
            <a:ext cx="5290369" cy="4351338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Magnetic reconnection converts magnetic energy to plasma kinetic/thermal energy within a short period, resulting in &gt;MW order (30J/20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lang="en-US" altLang="ja-JP" dirty="0" smtClean="0"/>
              <a:t>s) heating power.</a:t>
            </a:r>
          </a:p>
          <a:p>
            <a:r>
              <a:rPr kumimoji="1" lang="en-US" altLang="ja-JP" dirty="0" smtClean="0"/>
              <a:t>It is </a:t>
            </a:r>
            <a:r>
              <a:rPr lang="en-US" altLang="ja-JP" dirty="0" smtClean="0"/>
              <a:t>believed </a:t>
            </a:r>
            <a:r>
              <a:rPr kumimoji="1" lang="en-US" altLang="ja-JP" dirty="0" smtClean="0"/>
              <a:t>that the released magnetic energy largely energizes ions at the downstream region in MHD regime due to ion’s heavy mass. </a:t>
            </a:r>
            <a:endParaRPr kumimoji="1" lang="ja-JP" altLang="en-US" dirty="0"/>
          </a:p>
        </p:txBody>
      </p:sp>
      <p:pic>
        <p:nvPicPr>
          <p:cNvPr id="4" name="Picture 2" descr="C:\Users\inomoto\Desktop\ISTW201511\figur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74" y="522442"/>
            <a:ext cx="2764469" cy="509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059455" y="5690039"/>
            <a:ext cx="208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Franklin Gothic Book" panose="020B0503020102020204" pitchFamily="34" charset="0"/>
              </a:rPr>
              <a:t>Inomoto+, NF 2015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396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Ion heating in UTST merging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0804" y="4420154"/>
            <a:ext cx="4834892" cy="2126016"/>
          </a:xfrm>
        </p:spPr>
        <p:txBody>
          <a:bodyPr>
            <a:normAutofit/>
          </a:bodyPr>
          <a:lstStyle/>
          <a:p>
            <a:r>
              <a:rPr kumimoji="1" lang="en-US" altLang="ja-JP" sz="2400" i="1" dirty="0" err="1" smtClean="0"/>
              <a:t>T</a:t>
            </a:r>
            <a:r>
              <a:rPr kumimoji="1" lang="en-US" altLang="ja-JP" sz="2400" i="1" baseline="-25000" dirty="0" err="1" smtClean="0"/>
              <a:t>i</a:t>
            </a:r>
            <a:r>
              <a:rPr kumimoji="1" lang="en-US" altLang="ja-JP" sz="2400" dirty="0" smtClean="0"/>
              <a:t> measurement (CIII 464.74nm, 46 chords and z-scan) showed that ion heating up to 50 </a:t>
            </a:r>
            <a:r>
              <a:rPr lang="en-US" altLang="ja-JP" sz="2400" dirty="0" smtClean="0"/>
              <a:t>eV </a:t>
            </a:r>
            <a:r>
              <a:rPr kumimoji="1" lang="en-US" altLang="ja-JP" sz="2400" dirty="0" smtClean="0"/>
              <a:t>localized at the downstream region in UTST mergin</a:t>
            </a:r>
            <a:r>
              <a:rPr lang="en-US" altLang="ja-JP" sz="2400" dirty="0" smtClean="0"/>
              <a:t>g start-up</a:t>
            </a:r>
            <a:r>
              <a:rPr kumimoji="1" lang="en-US" altLang="ja-JP" sz="2400" dirty="0" smtClean="0"/>
              <a:t>.</a:t>
            </a:r>
            <a:endParaRPr kumimoji="1"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380" y="1659679"/>
            <a:ext cx="3891620" cy="203764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696" y="3774309"/>
            <a:ext cx="3318802" cy="189515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872802" y="11415"/>
            <a:ext cx="1114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H. Tanabe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1247400" y="1540636"/>
            <a:ext cx="2929904" cy="2730138"/>
            <a:chOff x="951427" y="2011752"/>
            <a:chExt cx="3168000" cy="2952000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22" t="4673" r="30770" b="1793"/>
            <a:stretch/>
          </p:blipFill>
          <p:spPr>
            <a:xfrm rot="16200000">
              <a:off x="1059427" y="1903752"/>
              <a:ext cx="2952000" cy="3168000"/>
            </a:xfrm>
            <a:prstGeom prst="rect">
              <a:avLst/>
            </a:prstGeom>
          </p:spPr>
        </p:pic>
        <p:sp>
          <p:nvSpPr>
            <p:cNvPr id="11" name="ドーナツ 10"/>
            <p:cNvSpPr/>
            <p:nvPr/>
          </p:nvSpPr>
          <p:spPr>
            <a:xfrm>
              <a:off x="1475656" y="2564904"/>
              <a:ext cx="2073236" cy="2073236"/>
            </a:xfrm>
            <a:prstGeom prst="donut">
              <a:avLst>
                <a:gd name="adj" fmla="val 32001"/>
              </a:avLst>
            </a:prstGeom>
            <a:solidFill>
              <a:schemeClr val="accent2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5708706" y="1540636"/>
            <a:ext cx="28541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Franklin Gothic Book" panose="020B0503020102020204" pitchFamily="34" charset="0"/>
              </a:rPr>
              <a:t>Reconstructed temperature</a:t>
            </a:r>
            <a:endParaRPr kumimoji="1" lang="ja-JP" altLang="en-US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Reconnection heating in UTST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825625"/>
            <a:ext cx="8183880" cy="4351338"/>
          </a:xfrm>
        </p:spPr>
        <p:txBody>
          <a:bodyPr/>
          <a:lstStyle/>
          <a:p>
            <a:r>
              <a:rPr lang="en-US" altLang="ja-JP" dirty="0" smtClean="0"/>
              <a:t>Small heating effect was achieved in UTST because the initial two STs with low </a:t>
            </a:r>
            <a:r>
              <a:rPr lang="en-US" altLang="ja-JP" i="1" dirty="0" err="1" smtClean="0"/>
              <a:t>I</a:t>
            </a:r>
            <a:r>
              <a:rPr lang="en-US" altLang="ja-JP" i="1" baseline="-25000" dirty="0" err="1" smtClean="0"/>
              <a:t>p</a:t>
            </a:r>
            <a:r>
              <a:rPr lang="en-US" altLang="ja-JP" dirty="0" smtClean="0"/>
              <a:t> contain small poloidal magnetic energy that is partially converted to the plasma thermal energy.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19" y="3532570"/>
            <a:ext cx="4441902" cy="297040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150268" y="6318311"/>
            <a:ext cx="208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Franklin Gothic Book" panose="020B0503020102020204" pitchFamily="34" charset="0"/>
              </a:rPr>
              <a:t>Inomoto+, NF 2015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78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60" y="2047091"/>
            <a:ext cx="3817555" cy="244700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Goal of UTST Research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3442" y="1520825"/>
            <a:ext cx="8091908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 smtClean="0"/>
              <a:t>To demonstrate ST start-up without use of center-solenoid (CS) coil.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3015" y="2805971"/>
            <a:ext cx="2614992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Franklin Gothic Book" panose="020B0503020102020204" pitchFamily="34" charset="0"/>
              </a:rPr>
              <a:t>1) Formation of two STs by using outer (ex-vessel) poloidal field (PF) coils</a:t>
            </a:r>
            <a:endParaRPr kumimoji="1" lang="ja-JP" altLang="en-US" dirty="0">
              <a:latin typeface="Franklin Gothic Book" panose="020B05030201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06999" y="3328697"/>
            <a:ext cx="277697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Franklin Gothic Book" panose="020B0503020102020204" pitchFamily="34" charset="0"/>
              </a:rPr>
              <a:t>2) Axial merging of two STs providing reconnection heating to form high-</a:t>
            </a:r>
            <a:r>
              <a:rPr kumimoji="1" lang="en-US" altLang="ja-JP" dirty="0" smtClean="0">
                <a:latin typeface="Symbol" panose="05050102010706020507" pitchFamily="18" charset="2"/>
              </a:rPr>
              <a:t>b</a:t>
            </a:r>
            <a:r>
              <a:rPr kumimoji="1" lang="en-US" altLang="ja-JP" dirty="0" smtClean="0">
                <a:latin typeface="Franklin Gothic Book" panose="020B0503020102020204" pitchFamily="34" charset="0"/>
              </a:rPr>
              <a:t> plasma</a:t>
            </a:r>
            <a:endParaRPr kumimoji="1" lang="ja-JP" altLang="en-US" dirty="0">
              <a:latin typeface="Franklin Gothic Book" panose="020B05030201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0" y="3853694"/>
            <a:ext cx="1095376" cy="155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57" y="4629982"/>
            <a:ext cx="1095376" cy="155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405" y="5181249"/>
            <a:ext cx="1095376" cy="155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4897607" y="4714507"/>
            <a:ext cx="277697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Franklin Gothic Book" panose="020B0503020102020204" pitchFamily="34" charset="0"/>
              </a:rPr>
              <a:t>3) NBI H&amp;CD</a:t>
            </a:r>
            <a:endParaRPr kumimoji="1" lang="ja-JP" altLang="en-US" dirty="0">
              <a:latin typeface="Franklin Gothic Book" panose="020B0503020102020204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10" y="5145220"/>
            <a:ext cx="4955322" cy="1547081"/>
          </a:xfrm>
          <a:prstGeom prst="rect">
            <a:avLst/>
          </a:prstGeom>
        </p:spPr>
      </p:pic>
      <p:sp>
        <p:nvSpPr>
          <p:cNvPr id="11" name="楕円 10"/>
          <p:cNvSpPr/>
          <p:nvPr/>
        </p:nvSpPr>
        <p:spPr>
          <a:xfrm rot="2045224">
            <a:off x="582281" y="3700273"/>
            <a:ext cx="3929965" cy="26977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04847" y="4799606"/>
            <a:ext cx="160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Dynamic formation within ~1 </a:t>
            </a:r>
            <a:r>
              <a:rPr kumimoji="1" lang="en-US" altLang="ja-JP" sz="1400" dirty="0" err="1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ms</a:t>
            </a:r>
            <a:endParaRPr kumimoji="1" lang="ja-JP" altLang="en-US" sz="1400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5903729"/>
            <a:ext cx="20039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Franklin Gothic Book" panose="020B0503020102020204" pitchFamily="34" charset="0"/>
              </a:rPr>
              <a:t>Merging start-up</a:t>
            </a:r>
          </a:p>
          <a:p>
            <a:r>
              <a:rPr kumimoji="1" lang="en-US" altLang="ja-JP" sz="1400" dirty="0" smtClean="0">
                <a:latin typeface="Franklin Gothic Book" panose="020B0503020102020204" pitchFamily="34" charset="0"/>
              </a:rPr>
              <a:t>demonstrated in </a:t>
            </a:r>
          </a:p>
          <a:p>
            <a:r>
              <a:rPr kumimoji="1" lang="en-US" altLang="ja-JP" sz="1400" dirty="0" smtClean="0">
                <a:latin typeface="Franklin Gothic Book" panose="020B0503020102020204" pitchFamily="34" charset="0"/>
              </a:rPr>
              <a:t>TS-3/TS-4/START/MAST</a:t>
            </a:r>
          </a:p>
          <a:p>
            <a:r>
              <a:rPr kumimoji="1" lang="en-US" altLang="ja-JP" sz="1400" dirty="0" smtClean="0">
                <a:latin typeface="Franklin Gothic Book" panose="020B0503020102020204" pitchFamily="34" charset="0"/>
              </a:rPr>
              <a:t>TS-U/ST40</a:t>
            </a:r>
          </a:p>
        </p:txBody>
      </p:sp>
    </p:spTree>
    <p:extLst>
      <p:ext uri="{BB962C8B-B14F-4D97-AF65-F5344CB8AC3E}">
        <p14:creationId xmlns:p14="http://schemas.microsoft.com/office/powerpoint/2010/main" val="336865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Reconnection heating on ions and electrons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In MHD picture of anti-parallel reconnection, ions and electrons flow with same velocity out from the X-point by </a:t>
            </a:r>
            <a:r>
              <a:rPr kumimoji="1" lang="en-US" altLang="ja-JP" dirty="0" err="1" smtClean="0"/>
              <a:t>ExB</a:t>
            </a:r>
            <a:r>
              <a:rPr kumimoji="1" lang="en-US" altLang="ja-JP" dirty="0" smtClean="0"/>
              <a:t> drift. Thus, ions are dominantly </a:t>
            </a:r>
            <a:r>
              <a:rPr kumimoji="1" lang="en-US" altLang="ja-JP" dirty="0" smtClean="0"/>
              <a:t>energized </a:t>
            </a:r>
            <a:r>
              <a:rPr kumimoji="1" lang="en-US" altLang="ja-JP" dirty="0" smtClean="0"/>
              <a:t>by reconnection.</a:t>
            </a:r>
          </a:p>
          <a:p>
            <a:r>
              <a:rPr lang="en-US" altLang="ja-JP" dirty="0" smtClean="0"/>
              <a:t>On the other hand, the localized electron heating observed in MAST, could be provided by another mechanism of direct electron energization.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170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Soft X-ray burst found in</a:t>
            </a:r>
            <a:r>
              <a:rPr lang="en-US" altLang="ja-JP" dirty="0" smtClean="0"/>
              <a:t> reconnection period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SXR signal indicates </a:t>
            </a:r>
            <a:r>
              <a:rPr lang="en-US" altLang="ja-JP" dirty="0"/>
              <a:t>that energetic electrons were generated during reconnection event.</a:t>
            </a:r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62" y="2763313"/>
            <a:ext cx="4597876" cy="310120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93026" y="5954952"/>
            <a:ext cx="586230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Franklin Gothic Book" panose="020B0503020102020204" pitchFamily="34" charset="0"/>
              </a:rPr>
              <a:t>Non-thermal energetic component could be generated by parallel electron acceleration.</a:t>
            </a:r>
            <a:endParaRPr kumimoji="1" lang="ja-JP" altLang="en-US" sz="2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8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Ring-shaped SXR </a:t>
            </a:r>
            <a:r>
              <a:rPr lang="en-US" altLang="ja-JP" dirty="0" smtClean="0"/>
              <a:t>emission formed in early reconnection phase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126403" y="11415"/>
            <a:ext cx="95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T. </a:t>
            </a:r>
            <a:r>
              <a:rPr kumimoji="1" lang="en-US" altLang="ja-JP" dirty="0" err="1" smtClean="0"/>
              <a:t>Ushiki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04" y="3623836"/>
            <a:ext cx="2520000" cy="188927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16" y="3623836"/>
            <a:ext cx="2520000" cy="188927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932" y="3623836"/>
            <a:ext cx="2520000" cy="1889265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3011255" y="1525537"/>
            <a:ext cx="14081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Franklin Gothic Book" panose="020B0503020102020204" pitchFamily="34" charset="0"/>
              </a:rPr>
              <a:t>9.516msec</a:t>
            </a:r>
            <a:endParaRPr lang="ja-JP" altLang="en-US" sz="2000" dirty="0">
              <a:latin typeface="Franklin Gothic Book" panose="020B05030201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129591" y="1525537"/>
            <a:ext cx="1431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Franklin Gothic Book" panose="020B0503020102020204" pitchFamily="34" charset="0"/>
              </a:rPr>
              <a:t>9.520msec</a:t>
            </a:r>
            <a:endParaRPr lang="ja-JP" altLang="en-US" sz="2000" dirty="0">
              <a:latin typeface="Franklin Gothic Book" panose="020B050302010202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7351431" y="1525537"/>
            <a:ext cx="1431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Franklin Gothic Book" panose="020B0503020102020204" pitchFamily="34" charset="0"/>
              </a:rPr>
              <a:t>9.525msec</a:t>
            </a:r>
            <a:endParaRPr lang="ja-JP" altLang="en-US" sz="2000" dirty="0">
              <a:latin typeface="Franklin Gothic Book" panose="020B050302010202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5"/>
          <a:srcRect t="8185" b="-1767"/>
          <a:stretch/>
        </p:blipFill>
        <p:spPr>
          <a:xfrm>
            <a:off x="2253044" y="1850801"/>
            <a:ext cx="2700000" cy="190800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6"/>
          <a:srcRect t="8203" b="-1784"/>
          <a:stretch/>
        </p:blipFill>
        <p:spPr>
          <a:xfrm>
            <a:off x="6584106" y="1850801"/>
            <a:ext cx="2700000" cy="19080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7"/>
          <a:srcRect t="8204" b="-1787"/>
          <a:stretch/>
        </p:blipFill>
        <p:spPr>
          <a:xfrm>
            <a:off x="4407980" y="1850801"/>
            <a:ext cx="2700000" cy="1908000"/>
          </a:xfrm>
          <a:prstGeom prst="rect">
            <a:avLst/>
          </a:prstGeom>
        </p:spPr>
      </p:pic>
      <p:cxnSp>
        <p:nvCxnSpPr>
          <p:cNvPr id="24" name="直線コネクタ 23"/>
          <p:cNvCxnSpPr/>
          <p:nvPr/>
        </p:nvCxnSpPr>
        <p:spPr>
          <a:xfrm>
            <a:off x="5505533" y="3839029"/>
            <a:ext cx="1" cy="13922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045994" y="3809485"/>
            <a:ext cx="0" cy="14522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5505533" y="5473346"/>
            <a:ext cx="54046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5227599" y="5468492"/>
            <a:ext cx="1004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Franklin Gothic Book" panose="020B0503020102020204" pitchFamily="34" charset="0"/>
              </a:rPr>
              <a:t>Center stack</a:t>
            </a:r>
            <a:endParaRPr kumimoji="1" lang="ja-JP" altLang="en-US" sz="1200" dirty="0">
              <a:latin typeface="Franklin Gothic Book" panose="020B050302010202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3" y="2027240"/>
            <a:ext cx="2445947" cy="425821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59353" y="6302940"/>
            <a:ext cx="4724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Franklin Gothic Book" panose="020B0503020102020204" pitchFamily="34" charset="0"/>
              </a:rPr>
              <a:t>Measurement system looking up at the reconnection region.</a:t>
            </a:r>
            <a:endParaRPr kumimoji="1" lang="ja-JP" alt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883851" y="5719874"/>
            <a:ext cx="4095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Franklin Gothic Book" panose="020B0503020102020204" pitchFamily="34" charset="0"/>
              </a:rPr>
              <a:t>SXR image (Filter : Mylar 1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>
                <a:latin typeface="Franklin Gothic Book" panose="020B0503020102020204" pitchFamily="34" charset="0"/>
              </a:rPr>
              <a:t>m (&gt;100eV))</a:t>
            </a:r>
            <a:endParaRPr kumimoji="1" lang="ja-JP" altLang="en-US" dirty="0">
              <a:latin typeface="Franklin Gothic Book" panose="020B0503020102020204" pitchFamily="34" charset="0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3343124" y="3839029"/>
            <a:ext cx="0" cy="14030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3846286" y="3809486"/>
            <a:ext cx="0" cy="14640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7678057" y="3839029"/>
            <a:ext cx="0" cy="14030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8181219" y="3809485"/>
            <a:ext cx="0" cy="14640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64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Non-thermal electrons rotate </a:t>
            </a:r>
            <a:r>
              <a:rPr lang="en-US" altLang="ja-JP" dirty="0" err="1" smtClean="0"/>
              <a:t>toroidally</a:t>
            </a:r>
            <a:r>
              <a:rPr lang="en-US" altLang="ja-JP" dirty="0" smtClean="0"/>
              <a:t> at the X-point?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1" y="1825625"/>
            <a:ext cx="6252460" cy="4351338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Slim ring-shape emission from the X-point seen by SXR and visible line spectra.</a:t>
            </a:r>
            <a:endParaRPr kumimoji="1" lang="en-US" altLang="ja-JP" sz="2400" dirty="0" smtClean="0"/>
          </a:p>
          <a:p>
            <a:r>
              <a:rPr lang="en-US" altLang="ja-JP" sz="2400" i="1" dirty="0" err="1" smtClean="0"/>
              <a:t>T</a:t>
            </a:r>
            <a:r>
              <a:rPr lang="en-US" altLang="ja-JP" sz="2400" i="1" baseline="-25000" dirty="0" err="1" smtClean="0"/>
              <a:t>e</a:t>
            </a:r>
            <a:r>
              <a:rPr lang="en-US" altLang="ja-JP" sz="2400" baseline="-25000" dirty="0" smtClean="0">
                <a:latin typeface="Symbol" panose="05050102010706020507" pitchFamily="18" charset="2"/>
              </a:rPr>
              <a:t>^</a:t>
            </a:r>
            <a:r>
              <a:rPr lang="en-US" altLang="ja-JP" sz="2400" dirty="0" smtClean="0"/>
              <a:t> and </a:t>
            </a:r>
            <a:r>
              <a:rPr lang="en-US" altLang="ja-JP" sz="2400" i="1" dirty="0" smtClean="0"/>
              <a:t>n</a:t>
            </a:r>
            <a:r>
              <a:rPr lang="en-US" altLang="ja-JP" sz="2400" i="1" baseline="-25000" dirty="0" smtClean="0"/>
              <a:t>e</a:t>
            </a:r>
            <a:r>
              <a:rPr lang="en-US" altLang="ja-JP" sz="2400" dirty="0" smtClean="0"/>
              <a:t> slightly increase near the X-point but do not peak so sharply (UTST Thomson scattering).</a:t>
            </a:r>
          </a:p>
          <a:p>
            <a:r>
              <a:rPr kumimoji="1" lang="en-US" altLang="ja-JP" sz="2400" dirty="0" smtClean="0"/>
              <a:t>Electrons with high toroidal velocity are likely to rotate near the X-poin</a:t>
            </a:r>
            <a:r>
              <a:rPr lang="en-US" altLang="ja-JP" sz="2400" dirty="0" smtClean="0"/>
              <a:t>t where </a:t>
            </a:r>
            <a:r>
              <a:rPr lang="en-US" altLang="ja-JP" sz="2400" i="1" dirty="0" err="1" smtClean="0"/>
              <a:t>B</a:t>
            </a:r>
            <a:r>
              <a:rPr lang="en-US" altLang="ja-JP" sz="2400" i="1" baseline="-25000" dirty="0" err="1" smtClean="0"/>
              <a:t>p</a:t>
            </a:r>
            <a:r>
              <a:rPr lang="en-US" altLang="ja-JP" sz="2400" dirty="0" smtClean="0"/>
              <a:t> is negligible.</a:t>
            </a:r>
            <a:endParaRPr kumimoji="1" lang="ja-JP" altLang="en-US" sz="2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028484" y="1887286"/>
            <a:ext cx="1821580" cy="232090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238730" y="1517954"/>
            <a:ext cx="140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Franklin Gothic Book" panose="020B0503020102020204" pitchFamily="34" charset="0"/>
              </a:rPr>
              <a:t>CIII (464nm)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 rot="5400000">
            <a:off x="6625227" y="2276302"/>
            <a:ext cx="1085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</a:rPr>
              <a:t>Center stack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60" y="4839058"/>
            <a:ext cx="3667739" cy="188295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69" y="4239560"/>
            <a:ext cx="2655481" cy="18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4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Electron acceleration in high guide field reconnection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825624"/>
            <a:ext cx="6047453" cy="462089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JP" dirty="0" smtClean="0"/>
              <a:t>In non-relativistic regime, the peak electron velocity </a:t>
            </a:r>
            <a:r>
              <a:rPr lang="en-US" altLang="ja-JP" i="1" dirty="0" smtClean="0">
                <a:latin typeface="Century Schoolbook" panose="02040604050505020304" pitchFamily="18" charset="0"/>
              </a:rPr>
              <a:t>v</a:t>
            </a:r>
            <a:r>
              <a:rPr lang="en-US" altLang="ja-JP" baseline="-25000" dirty="0" smtClean="0">
                <a:latin typeface="Century Schoolbook" panose="02040604050505020304" pitchFamily="18" charset="0"/>
              </a:rPr>
              <a:t>//</a:t>
            </a:r>
            <a:r>
              <a:rPr lang="en-US" altLang="ja-JP" i="1" dirty="0" smtClean="0">
                <a:latin typeface="Century Schoolbook" panose="02040604050505020304" pitchFamily="18" charset="0"/>
              </a:rPr>
              <a:t> </a:t>
            </a:r>
            <a:r>
              <a:rPr lang="en-US" altLang="ja-JP" dirty="0" smtClean="0"/>
              <a:t>is given by </a:t>
            </a:r>
          </a:p>
          <a:p>
            <a:pPr>
              <a:lnSpc>
                <a:spcPct val="120000"/>
              </a:lnSpc>
            </a:pPr>
            <a:endParaRPr lang="en-US" altLang="ja-JP" dirty="0" smtClean="0"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dirty="0" smtClean="0">
              <a:cs typeface="Arial" panose="020B0604020202020204" pitchFamily="34" charset="0"/>
            </a:endParaRPr>
          </a:p>
          <a:p>
            <a:pPr marL="265113" indent="0">
              <a:lnSpc>
                <a:spcPct val="120000"/>
              </a:lnSpc>
              <a:buNone/>
            </a:pPr>
            <a:r>
              <a:rPr lang="en-US" altLang="ja-JP" dirty="0" smtClean="0">
                <a:cs typeface="Arial" panose="020B0604020202020204" pitchFamily="34" charset="0"/>
              </a:rPr>
              <a:t>and the accelerated electrons flow out from the reconnection region and accumulate in the downstream region.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>
                <a:cs typeface="Arial" panose="020B0604020202020204" pitchFamily="34" charset="0"/>
              </a:rPr>
              <a:t>In UTST experiments with high guide field (</a:t>
            </a:r>
            <a:r>
              <a:rPr lang="en-US" altLang="ja-JP" i="1" dirty="0" err="1" smtClean="0">
                <a:cs typeface="Arial" panose="020B0604020202020204" pitchFamily="34" charset="0"/>
              </a:rPr>
              <a:t>B</a:t>
            </a:r>
            <a:r>
              <a:rPr lang="en-US" altLang="ja-JP" i="1" baseline="-25000" dirty="0" err="1" smtClean="0">
                <a:cs typeface="Arial" panose="020B0604020202020204" pitchFamily="34" charset="0"/>
              </a:rPr>
              <a:t>t</a:t>
            </a:r>
            <a:r>
              <a:rPr lang="en-US" altLang="ja-JP" i="1" dirty="0" smtClean="0">
                <a:cs typeface="Arial" panose="020B0604020202020204" pitchFamily="34" charset="0"/>
              </a:rPr>
              <a:t>/</a:t>
            </a:r>
            <a:r>
              <a:rPr lang="en-US" altLang="ja-JP" i="1" dirty="0" err="1" smtClean="0">
                <a:cs typeface="Arial" panose="020B0604020202020204" pitchFamily="34" charset="0"/>
              </a:rPr>
              <a:t>B</a:t>
            </a:r>
            <a:r>
              <a:rPr lang="en-US" altLang="ja-JP" i="1" baseline="-25000" dirty="0" err="1" smtClean="0">
                <a:cs typeface="Arial" panose="020B0604020202020204" pitchFamily="34" charset="0"/>
              </a:rPr>
              <a:t>p</a:t>
            </a:r>
            <a:r>
              <a:rPr lang="en-US" altLang="ja-JP" dirty="0" smtClean="0">
                <a:cs typeface="Arial" panose="020B0604020202020204" pitchFamily="34" charset="0"/>
              </a:rPr>
              <a:t>&gt;10), accelerated electrons stays longer at the reconnection point to form a ring-shaped emission region.</a:t>
            </a:r>
            <a:endParaRPr lang="en-US" altLang="ja-JP" dirty="0"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1" r="-1220" b="31735"/>
          <a:stretch/>
        </p:blipFill>
        <p:spPr bwMode="auto">
          <a:xfrm>
            <a:off x="6545866" y="1825625"/>
            <a:ext cx="2484064" cy="418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927983"/>
              </p:ext>
            </p:extLst>
          </p:nvPr>
        </p:nvGraphicFramePr>
        <p:xfrm>
          <a:off x="1895991" y="2708821"/>
          <a:ext cx="236196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" name="数式" r:id="rId4" imgW="1574640" imgH="457200" progId="Equation.3">
                  <p:embed/>
                </p:oleObj>
              </mc:Choice>
              <mc:Fallback>
                <p:oleObj name="数式" r:id="rId4" imgW="1574640" imgH="457200" progId="Equation.3">
                  <p:embed/>
                  <p:pic>
                    <p:nvPicPr>
                      <p:cNvPr id="14" name="オブジェクト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95991" y="2708821"/>
                        <a:ext cx="236196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369781" y="2847021"/>
            <a:ext cx="1596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Franklin Gothic Book" panose="020B0503020102020204" pitchFamily="34" charset="0"/>
              </a:rPr>
              <a:t>Drake+ PRL 2005</a:t>
            </a:r>
            <a:r>
              <a:rPr lang="en-US" altLang="ja-JP" sz="1400" dirty="0" smtClean="0"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171793" y="1134721"/>
            <a:ext cx="1858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Lapenta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+ POP 2010.</a:t>
            </a:r>
            <a:endParaRPr kumimoji="1" lang="en-US" altLang="ja-JP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400" i="1" dirty="0" err="1" smtClean="0">
                <a:latin typeface="Franklin Gothic Book" panose="020B0503020102020204" pitchFamily="34" charset="0"/>
              </a:rPr>
              <a:t>B</a:t>
            </a:r>
            <a:r>
              <a:rPr lang="en-US" altLang="ja-JP" sz="1400" i="1" baseline="-25000" dirty="0" err="1" smtClean="0">
                <a:latin typeface="Franklin Gothic Book" panose="020B0503020102020204" pitchFamily="34" charset="0"/>
              </a:rPr>
              <a:t>guide</a:t>
            </a:r>
            <a:r>
              <a:rPr lang="en-US" altLang="ja-JP" sz="1400" dirty="0" smtClean="0">
                <a:latin typeface="Franklin Gothic Book" panose="020B0503020102020204" pitchFamily="34" charset="0"/>
              </a:rPr>
              <a:t> </a:t>
            </a:r>
            <a:r>
              <a:rPr lang="en-US" altLang="ja-JP" sz="1400" dirty="0">
                <a:latin typeface="Franklin Gothic Book" panose="020B0503020102020204" pitchFamily="34" charset="0"/>
              </a:rPr>
              <a:t>/ </a:t>
            </a:r>
            <a:r>
              <a:rPr lang="en-US" altLang="ja-JP" sz="1400" i="1" dirty="0" err="1" smtClean="0">
                <a:latin typeface="Franklin Gothic Book" panose="020B0503020102020204" pitchFamily="34" charset="0"/>
              </a:rPr>
              <a:t>B</a:t>
            </a:r>
            <a:r>
              <a:rPr lang="en-US" altLang="ja-JP" sz="1400" i="1" baseline="-25000" dirty="0" err="1" smtClean="0">
                <a:latin typeface="Franklin Gothic Book" panose="020B0503020102020204" pitchFamily="34" charset="0"/>
              </a:rPr>
              <a:t>reco</a:t>
            </a:r>
            <a:r>
              <a:rPr lang="en-US" altLang="ja-JP" sz="1400" dirty="0" smtClean="0">
                <a:latin typeface="Franklin Gothic Book" panose="020B0503020102020204" pitchFamily="34" charset="0"/>
              </a:rPr>
              <a:t> </a:t>
            </a:r>
            <a:r>
              <a:rPr lang="en-US" altLang="ja-JP" sz="1400" dirty="0">
                <a:latin typeface="Franklin Gothic Book" panose="020B0503020102020204" pitchFamily="34" charset="0"/>
              </a:rPr>
              <a:t>~ </a:t>
            </a:r>
            <a:r>
              <a:rPr lang="en-US" altLang="ja-JP" sz="1400" dirty="0" smtClean="0">
                <a:latin typeface="Franklin Gothic Book" panose="020B0503020102020204" pitchFamily="34" charset="0"/>
              </a:rPr>
              <a:t>1</a:t>
            </a:r>
            <a:endParaRPr lang="ja-JP" alt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79560" y="3243103"/>
            <a:ext cx="2584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 err="1" smtClean="0">
                <a:latin typeface="Century Schoolbook" panose="02040604050505020304" pitchFamily="18" charset="0"/>
              </a:rPr>
              <a:t>L</a:t>
            </a:r>
            <a:r>
              <a:rPr kumimoji="1" lang="en-US" altLang="ja-JP" sz="1600" i="1" baseline="-25000" dirty="0" err="1" smtClean="0">
                <a:latin typeface="Century Schoolbook" panose="02040604050505020304" pitchFamily="18" charset="0"/>
              </a:rPr>
              <a:t>c</a:t>
            </a:r>
            <a:r>
              <a:rPr kumimoji="1" lang="en-US" altLang="ja-JP" sz="1600" dirty="0" smtClean="0"/>
              <a:t> </a:t>
            </a:r>
            <a:r>
              <a:rPr kumimoji="1" lang="en-US" altLang="ja-JP" sz="1600" dirty="0" smtClean="0">
                <a:latin typeface="Franklin Gothic Book" panose="020B0503020102020204" pitchFamily="34" charset="0"/>
              </a:rPr>
              <a:t>: </a:t>
            </a:r>
            <a:r>
              <a:rPr lang="en-US" altLang="ja-JP" sz="1600" dirty="0" smtClean="0">
                <a:latin typeface="Franklin Gothic Book" panose="020B0503020102020204" pitchFamily="34" charset="0"/>
              </a:rPr>
              <a:t>cavity length along </a:t>
            </a:r>
            <a:r>
              <a:rPr lang="en-US" altLang="ja-JP" sz="1600" i="1" dirty="0" err="1" smtClean="0">
                <a:latin typeface="Century Schoolbook" panose="02040604050505020304" pitchFamily="18" charset="0"/>
              </a:rPr>
              <a:t>B</a:t>
            </a:r>
            <a:r>
              <a:rPr lang="en-US" altLang="ja-JP" sz="1600" i="1" baseline="-25000" dirty="0" err="1" smtClean="0">
                <a:latin typeface="Century Schoolbook" panose="02040604050505020304" pitchFamily="18" charset="0"/>
              </a:rPr>
              <a:t>reco</a:t>
            </a:r>
            <a:endParaRPr kumimoji="1" lang="ja-JP" altLang="en-US" sz="1600" i="1" baseline="-250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56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Why fast electrons stay near the X-point?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825625"/>
            <a:ext cx="5852272" cy="4351338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 smtClean="0"/>
              <a:t>Since strong toroidal field exists at the X-point, electrons are well confined when the poloidal closed surface is formed.</a:t>
            </a:r>
          </a:p>
          <a:p>
            <a:endParaRPr lang="en-US" altLang="ja-JP" sz="2400" dirty="0" smtClean="0"/>
          </a:p>
          <a:p>
            <a:r>
              <a:rPr lang="en-US" altLang="ja-JP" sz="2400" dirty="0"/>
              <a:t>Even though the number of the fast electrons is smaller than the bulk electrons, they might carry significant current and modify the magnetic structure</a:t>
            </a:r>
            <a:r>
              <a:rPr lang="en-US" altLang="ja-JP" sz="2400" dirty="0" smtClean="0"/>
              <a:t>.</a:t>
            </a:r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Double- or Triple-ring emission is sometimes observed. </a:t>
            </a:r>
            <a:r>
              <a:rPr lang="en-US" altLang="ja-JP" sz="2400" dirty="0"/>
              <a:t>M</a:t>
            </a:r>
            <a:r>
              <a:rPr lang="en-US" altLang="ja-JP" sz="2400" dirty="0" smtClean="0"/>
              <a:t>ultiple closed flux surfaces may be formed. </a:t>
            </a:r>
            <a:endParaRPr lang="en-US" altLang="ja-JP" sz="2400" dirty="0"/>
          </a:p>
          <a:p>
            <a:endParaRPr lang="en-US" altLang="ja-JP" sz="2400" dirty="0"/>
          </a:p>
          <a:p>
            <a:endParaRPr lang="ja-JP" altLang="en-US" sz="2400" dirty="0"/>
          </a:p>
          <a:p>
            <a:endParaRPr kumimoji="1" lang="ja-JP" altLang="en-US" sz="24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14"/>
          <a:stretch/>
        </p:blipFill>
        <p:spPr>
          <a:xfrm>
            <a:off x="6575623" y="4318221"/>
            <a:ext cx="2449225" cy="129181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23" y="1361643"/>
            <a:ext cx="2328402" cy="25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65" y="1590763"/>
            <a:ext cx="3164373" cy="360998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78440" cy="1325563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The SXR burst and magneti</a:t>
            </a:r>
            <a:r>
              <a:rPr lang="en-US" altLang="ja-JP" sz="3600" dirty="0" smtClean="0"/>
              <a:t>c fluctuations were observed in the early phase</a:t>
            </a:r>
            <a:endParaRPr kumimoji="1" lang="ja-JP" altLang="en-US" sz="3600" dirty="0"/>
          </a:p>
        </p:txBody>
      </p:sp>
      <p:pic>
        <p:nvPicPr>
          <p:cNvPr id="4" name="コンテンツ プレースホルダ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9" y="1590763"/>
            <a:ext cx="3319251" cy="3856001"/>
          </a:xfrm>
          <a:prstGeom prst="rect">
            <a:avLst/>
          </a:prstGeom>
        </p:spPr>
      </p:pic>
      <p:sp>
        <p:nvSpPr>
          <p:cNvPr id="6" name="左右矢印 5"/>
          <p:cNvSpPr/>
          <p:nvPr/>
        </p:nvSpPr>
        <p:spPr>
          <a:xfrm>
            <a:off x="1695323" y="5429439"/>
            <a:ext cx="1711068" cy="432048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merging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49055" y="5200752"/>
            <a:ext cx="448156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Franklin Gothic Book" panose="020B0503020102020204" pitchFamily="34" charset="0"/>
                <a:ea typeface="小塚ゴシック Pro R" panose="020B0400000000000000" pitchFamily="34" charset="-128"/>
              </a:rPr>
              <a:t>Fluctuation signals consist of two components, (1) ~</a:t>
            </a:r>
            <a:r>
              <a:rPr lang="en-US" altLang="ja-JP" sz="2400" i="1" dirty="0" err="1" smtClean="0">
                <a:latin typeface="Franklin Gothic Book" panose="020B0503020102020204" pitchFamily="34" charset="0"/>
                <a:ea typeface="小塚ゴシック Pro R" panose="020B0400000000000000" pitchFamily="34" charset="-128"/>
              </a:rPr>
              <a:t>f</a:t>
            </a:r>
            <a:r>
              <a:rPr lang="en-US" altLang="ja-JP" sz="2400" i="1" baseline="-25000" dirty="0" err="1" smtClean="0">
                <a:latin typeface="Franklin Gothic Book" panose="020B0503020102020204" pitchFamily="34" charset="0"/>
                <a:ea typeface="小塚ゴシック Pro R" panose="020B0400000000000000" pitchFamily="34" charset="-128"/>
              </a:rPr>
              <a:t>ci</a:t>
            </a:r>
            <a:r>
              <a:rPr lang="en-US" altLang="ja-JP" sz="2400" dirty="0" smtClean="0">
                <a:latin typeface="Franklin Gothic Book" panose="020B0503020102020204" pitchFamily="34" charset="0"/>
                <a:ea typeface="小塚ゴシック Pro R" panose="020B0400000000000000" pitchFamily="34" charset="-128"/>
              </a:rPr>
              <a:t>, (2) ~10</a:t>
            </a:r>
            <a:r>
              <a:rPr lang="en-US" altLang="ja-JP" sz="2400" i="1" dirty="0" smtClean="0">
                <a:latin typeface="Franklin Gothic Book" panose="020B0503020102020204" pitchFamily="34" charset="0"/>
                <a:ea typeface="小塚ゴシック Pro R" panose="020B0400000000000000" pitchFamily="34" charset="-128"/>
              </a:rPr>
              <a:t>f</a:t>
            </a:r>
            <a:r>
              <a:rPr lang="en-US" altLang="ja-JP" sz="2400" i="1" baseline="-25000" dirty="0" smtClean="0">
                <a:latin typeface="Franklin Gothic Book" panose="020B0503020102020204" pitchFamily="34" charset="0"/>
                <a:ea typeface="小塚ゴシック Pro R" panose="020B0400000000000000" pitchFamily="34" charset="-128"/>
              </a:rPr>
              <a:t>ci</a:t>
            </a:r>
            <a:r>
              <a:rPr lang="en-US" altLang="ja-JP" sz="2400" dirty="0" smtClean="0">
                <a:latin typeface="Franklin Gothic Book" panose="020B0503020102020204" pitchFamily="34" charset="0"/>
                <a:ea typeface="小塚ゴシック Pro R" panose="020B0400000000000000" pitchFamily="34" charset="-128"/>
              </a:rPr>
              <a:t>.</a:t>
            </a:r>
            <a:endParaRPr kumimoji="1" lang="ja-JP" altLang="en-US" sz="2400" dirty="0">
              <a:latin typeface="Franklin Gothic Book" panose="020B0503020102020204" pitchFamily="34" charset="0"/>
              <a:ea typeface="小塚ゴシック Pro R" panose="020B0400000000000000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8562" y="5975999"/>
            <a:ext cx="4817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Franklin Gothic Book" panose="020B0503020102020204" pitchFamily="34" charset="0"/>
                <a:ea typeface="小塚ゴシック Pro R" panose="020B0400000000000000" pitchFamily="34" charset="-128"/>
              </a:rPr>
              <a:t>SXR emission and fluctuation occur only in the early phase of merging.</a:t>
            </a:r>
            <a:endParaRPr kumimoji="1" lang="ja-JP" altLang="en-US" sz="2400" dirty="0">
              <a:latin typeface="Franklin Gothic Book" panose="020B0503020102020204" pitchFamily="34" charset="0"/>
              <a:ea typeface="小塚ゴシック Pro R" panose="020B0400000000000000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27851" y="1829188"/>
            <a:ext cx="1455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Franklin Gothic Book" panose="020B0503020102020204" pitchFamily="34" charset="0"/>
              </a:rPr>
              <a:t>Fluctuation Spectra</a:t>
            </a:r>
            <a:endParaRPr kumimoji="1" lang="ja-JP" altLang="en-US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81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~ </a:t>
            </a:r>
            <a:r>
              <a:rPr kumimoji="1" lang="en-US" altLang="ja-JP" sz="3600" i="1" dirty="0" err="1" smtClean="0"/>
              <a:t>f</a:t>
            </a:r>
            <a:r>
              <a:rPr kumimoji="1" lang="en-US" altLang="ja-JP" sz="3600" i="1" baseline="-25000" dirty="0" err="1" smtClean="0"/>
              <a:t>ci</a:t>
            </a:r>
            <a:r>
              <a:rPr kumimoji="1" lang="en-US" altLang="ja-JP" sz="3600" dirty="0" smtClean="0"/>
              <a:t> fluctuation modifies the magnetic field structure in current layer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71985" y="1219200"/>
            <a:ext cx="1508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Franklin Gothic Book" panose="020B0503020102020204" pitchFamily="34" charset="0"/>
              </a:rPr>
              <a:t>Shot:140430010</a:t>
            </a:r>
            <a:endParaRPr kumimoji="1" lang="ja-JP" altLang="en-US" sz="1400" dirty="0">
              <a:latin typeface="Franklin Gothic Book" panose="020B050302010202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564" y="1526977"/>
            <a:ext cx="1651591" cy="359181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754385" y="5863902"/>
            <a:ext cx="489916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Franklin Gothic Book" panose="020B0503020102020204" pitchFamily="34" charset="0"/>
              </a:rPr>
              <a:t>Once a single-peaked current layer is formed, then locally-enhanced current modifies the magnetic structure to confine fast electrons.</a:t>
            </a:r>
            <a:endParaRPr kumimoji="1" lang="ja-JP" altLang="en-US" dirty="0">
              <a:latin typeface="Franklin Gothic Book" panose="020B0503020102020204" pitchFamily="34" charset="0"/>
            </a:endParaRPr>
          </a:p>
        </p:txBody>
      </p:sp>
      <p:pic>
        <p:nvPicPr>
          <p:cNvPr id="8" name="14043001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2214" y="1463404"/>
            <a:ext cx="4351337" cy="4351338"/>
          </a:xfrm>
        </p:spPr>
      </p:pic>
    </p:spTree>
    <p:extLst>
      <p:ext uri="{BB962C8B-B14F-4D97-AF65-F5344CB8AC3E}">
        <p14:creationId xmlns:p14="http://schemas.microsoft.com/office/powerpoint/2010/main" val="304778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Closed flux surface inside the current layer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49" y="1825625"/>
            <a:ext cx="8303683" cy="4351338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C</a:t>
            </a:r>
            <a:r>
              <a:rPr kumimoji="1" lang="en-US" altLang="ja-JP" sz="2400" dirty="0" smtClean="0"/>
              <a:t>losed flux surface inside the reconnection current layer helps to confine electrons to reach high energy range by parallel electric field.</a:t>
            </a:r>
          </a:p>
          <a:p>
            <a:r>
              <a:rPr lang="en-US" altLang="ja-JP" sz="2400" dirty="0"/>
              <a:t>L</a:t>
            </a:r>
            <a:r>
              <a:rPr lang="en-US" altLang="ja-JP" sz="2400" dirty="0" smtClean="0"/>
              <a:t>ong-lived closed flux surfaces will enhance the conversion ratio to electron energy although they are </a:t>
            </a:r>
            <a:r>
              <a:rPr lang="en-US" altLang="ja-JP" sz="2400" smtClean="0"/>
              <a:t>radially unstable.</a:t>
            </a:r>
            <a:endParaRPr kumimoji="1" lang="ja-JP" altLang="en-US" sz="2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2" y="4056846"/>
            <a:ext cx="5885581" cy="244827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84" y="4817102"/>
            <a:ext cx="5266906" cy="505991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>
            <a:off x="2152831" y="3847723"/>
            <a:ext cx="5450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2697898" y="3663057"/>
            <a:ext cx="389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Franklin Gothic Book" panose="020B0503020102020204" pitchFamily="34" charset="0"/>
              </a:rPr>
              <a:t>VIS/SXR emission, ~10 </a:t>
            </a:r>
            <a:r>
              <a:rPr kumimoji="1" lang="en-US" altLang="ja-JP" i="1" dirty="0" err="1" smtClean="0">
                <a:latin typeface="Franklin Gothic Book" panose="020B0503020102020204" pitchFamily="34" charset="0"/>
              </a:rPr>
              <a:t>f</a:t>
            </a:r>
            <a:r>
              <a:rPr kumimoji="1" lang="en-US" altLang="ja-JP" i="1" baseline="-25000" dirty="0" err="1" smtClean="0">
                <a:latin typeface="Franklin Gothic Book" panose="020B0503020102020204" pitchFamily="34" charset="0"/>
              </a:rPr>
              <a:t>ci</a:t>
            </a:r>
            <a:r>
              <a:rPr kumimoji="1" lang="en-US" altLang="ja-JP" dirty="0" smtClean="0">
                <a:latin typeface="Franklin Gothic Book" panose="020B0503020102020204" pitchFamily="34" charset="0"/>
              </a:rPr>
              <a:t> fluctuation</a:t>
            </a:r>
            <a:endParaRPr kumimoji="1" lang="ja-JP" altLang="en-US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5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49" y="1455174"/>
            <a:ext cx="8092563" cy="4801693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For effective NBI heating, improvements of ST formation scheme are in preparation (reconstruction, pre-ionization, waveform optimization, fueling, etc.).</a:t>
            </a:r>
          </a:p>
          <a:p>
            <a:endParaRPr lang="en-US" altLang="ja-JP" dirty="0"/>
          </a:p>
          <a:p>
            <a:r>
              <a:rPr lang="en-US" altLang="ja-JP" dirty="0" smtClean="0"/>
              <a:t>To achieve high electron temperature, reconnection heating mechanism has been investigated.</a:t>
            </a:r>
          </a:p>
          <a:p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Assumed mechanism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 smtClean="0"/>
              <a:t>Magnetic </a:t>
            </a:r>
            <a:r>
              <a:rPr lang="en-US" altLang="ja-JP" dirty="0"/>
              <a:t>reconnection with strong guide field involves significant electron acceleration by parallel </a:t>
            </a:r>
            <a:r>
              <a:rPr lang="en-US" altLang="ja-JP" dirty="0" smtClean="0"/>
              <a:t>reconnection electric </a:t>
            </a:r>
            <a:r>
              <a:rPr lang="en-US" altLang="ja-JP" dirty="0"/>
              <a:t>field</a:t>
            </a:r>
            <a:r>
              <a:rPr lang="en-US" altLang="ja-JP" dirty="0" smtClean="0"/>
              <a:t>.</a:t>
            </a:r>
          </a:p>
          <a:p>
            <a:pPr marL="971550" lvl="1" indent="-514350">
              <a:buFont typeface="+mj-lt"/>
              <a:buAutoNum type="arabicPeriod"/>
            </a:pPr>
            <a:endParaRPr lang="en-US" altLang="ja-JP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 smtClean="0"/>
              <a:t>The accelerated electrons rotate </a:t>
            </a:r>
            <a:r>
              <a:rPr lang="en-US" altLang="ja-JP" dirty="0" err="1" smtClean="0"/>
              <a:t>toroidally</a:t>
            </a:r>
            <a:r>
              <a:rPr lang="en-US" altLang="ja-JP" dirty="0" smtClean="0"/>
              <a:t> near the X-point, forming current channel.</a:t>
            </a:r>
          </a:p>
          <a:p>
            <a:pPr marL="971550" lvl="1" indent="-514350">
              <a:buFont typeface="+mj-lt"/>
              <a:buAutoNum type="arabicPeriod"/>
            </a:pPr>
            <a:endParaRPr lang="en-US" altLang="ja-JP" dirty="0"/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 smtClean="0"/>
              <a:t>The </a:t>
            </a:r>
            <a:r>
              <a:rPr lang="en-US" altLang="ja-JP" dirty="0"/>
              <a:t>enhanced </a:t>
            </a:r>
            <a:r>
              <a:rPr lang="en-US" altLang="ja-JP" dirty="0" smtClean="0"/>
              <a:t>current modifies magnetic </a:t>
            </a:r>
            <a:r>
              <a:rPr lang="en-US" altLang="ja-JP" dirty="0"/>
              <a:t>field profile inside the current </a:t>
            </a:r>
            <a:r>
              <a:rPr lang="en-US" altLang="ja-JP" dirty="0" smtClean="0"/>
              <a:t>layer to confine fast electrons.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682" y="4360333"/>
            <a:ext cx="391447" cy="30783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77074" y="4254493"/>
            <a:ext cx="600409" cy="131259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681" y="5000762"/>
            <a:ext cx="391447" cy="30783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28648" y="5887535"/>
            <a:ext cx="60959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Need further investigation on </a:t>
            </a:r>
            <a:r>
              <a:rPr kumimoji="1" lang="en-US" altLang="ja-JP" dirty="0" err="1" smtClean="0"/>
              <a:t>thermalization</a:t>
            </a:r>
            <a:r>
              <a:rPr kumimoji="1" lang="en-US" altLang="ja-JP" dirty="0" smtClean="0"/>
              <a:t>/transport process.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556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Required performance for UTST start-up scheme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2006600"/>
            <a:ext cx="7886700" cy="4351338"/>
          </a:xfrm>
        </p:spPr>
        <p:txBody>
          <a:bodyPr/>
          <a:lstStyle/>
          <a:p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en-US" altLang="ja-JP" dirty="0" smtClean="0"/>
              <a:t>ST plasma with </a:t>
            </a:r>
            <a:r>
              <a:rPr lang="en-US" altLang="ja-JP" dirty="0" smtClean="0">
                <a:solidFill>
                  <a:schemeClr val="accent5"/>
                </a:solidFill>
              </a:rPr>
              <a:t>high-</a:t>
            </a:r>
            <a:r>
              <a:rPr lang="en-US" altLang="ja-JP" i="1" dirty="0" err="1" smtClean="0">
                <a:solidFill>
                  <a:schemeClr val="accent5"/>
                </a:solidFill>
              </a:rPr>
              <a:t>I</a:t>
            </a:r>
            <a:r>
              <a:rPr lang="en-US" altLang="ja-JP" i="1" baseline="-25000" dirty="0" err="1" smtClean="0">
                <a:solidFill>
                  <a:schemeClr val="accent5"/>
                </a:solidFill>
              </a:rPr>
              <a:t>p</a:t>
            </a:r>
            <a:r>
              <a:rPr lang="en-US" altLang="ja-JP" dirty="0" smtClean="0"/>
              <a:t>, </a:t>
            </a:r>
            <a:r>
              <a:rPr lang="en-US" altLang="ja-JP" dirty="0">
                <a:solidFill>
                  <a:schemeClr val="accent6"/>
                </a:solidFill>
              </a:rPr>
              <a:t>high-</a:t>
            </a:r>
            <a:r>
              <a:rPr lang="en-US" altLang="ja-JP" i="1" dirty="0">
                <a:solidFill>
                  <a:schemeClr val="accent6"/>
                </a:solidFill>
              </a:rPr>
              <a:t>n</a:t>
            </a:r>
            <a:r>
              <a:rPr lang="en-US" altLang="ja-JP" i="1" baseline="-25000" dirty="0">
                <a:solidFill>
                  <a:schemeClr val="accent6"/>
                </a:solidFill>
              </a:rPr>
              <a:t>e</a:t>
            </a:r>
            <a:r>
              <a:rPr lang="en-US" altLang="ja-JP" dirty="0"/>
              <a:t> and </a:t>
            </a:r>
            <a:r>
              <a:rPr lang="en-US" altLang="ja-JP" dirty="0" smtClean="0">
                <a:solidFill>
                  <a:srgbClr val="FF0000"/>
                </a:solidFill>
              </a:rPr>
              <a:t>high-</a:t>
            </a:r>
            <a:r>
              <a:rPr lang="en-US" altLang="ja-JP" i="1" dirty="0" err="1" smtClean="0">
                <a:solidFill>
                  <a:srgbClr val="FF0000"/>
                </a:solidFill>
              </a:rPr>
              <a:t>T</a:t>
            </a:r>
            <a:r>
              <a:rPr lang="en-US" altLang="ja-JP" i="1" baseline="-25000" dirty="0" err="1" smtClean="0">
                <a:solidFill>
                  <a:srgbClr val="FF0000"/>
                </a:solidFill>
              </a:rPr>
              <a:t>e</a:t>
            </a:r>
            <a:r>
              <a:rPr lang="en-US" altLang="ja-JP" dirty="0" smtClean="0"/>
              <a:t> should be formed to apply NBI H&amp;CD.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5471" y="497856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73008" y="3962902"/>
            <a:ext cx="738282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Franklin Gothic Book" panose="020B0503020102020204" pitchFamily="34" charset="0"/>
              </a:rPr>
              <a:t>Since outer </a:t>
            </a:r>
            <a:r>
              <a:rPr kumimoji="1" lang="en-US" altLang="ja-JP" sz="2400" dirty="0">
                <a:latin typeface="Franklin Gothic Book" panose="020B0503020102020204" pitchFamily="34" charset="0"/>
              </a:rPr>
              <a:t>PF coil start-up cannot sustain the plasma </a:t>
            </a:r>
            <a:r>
              <a:rPr kumimoji="1" lang="en-US" altLang="ja-JP" sz="2400" dirty="0" smtClean="0">
                <a:latin typeface="Franklin Gothic Book" panose="020B0503020102020204" pitchFamily="34" charset="0"/>
              </a:rPr>
              <a:t>current for a long period, </a:t>
            </a:r>
            <a:r>
              <a:rPr kumimoji="1" lang="en-US" altLang="ja-JP" sz="2400" dirty="0" err="1" smtClean="0">
                <a:latin typeface="Franklin Gothic Book" panose="020B0503020102020204" pitchFamily="34" charset="0"/>
              </a:rPr>
              <a:t>Ohmic</a:t>
            </a:r>
            <a:r>
              <a:rPr kumimoji="1" lang="en-US" altLang="ja-JP" sz="2400" dirty="0" smtClean="0">
                <a:latin typeface="Franklin Gothic Book" panose="020B0503020102020204" pitchFamily="34" charset="0"/>
              </a:rPr>
              <a:t> heating is not expected in this start-up scheme.</a:t>
            </a:r>
            <a:endParaRPr kumimoji="1" lang="en-US" altLang="ja-JP" sz="2400" dirty="0">
              <a:latin typeface="Franklin Gothic Book" panose="020B05030201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31450" y="5204292"/>
            <a:ext cx="592438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Franklin Gothic Book" panose="020B0503020102020204" pitchFamily="34" charset="0"/>
              </a:rPr>
              <a:t>Utilization of MW-order reconnection </a:t>
            </a:r>
            <a:r>
              <a:rPr lang="en-US" altLang="ja-JP" sz="2400" dirty="0">
                <a:latin typeface="Franklin Gothic Book" panose="020B0503020102020204" pitchFamily="34" charset="0"/>
              </a:rPr>
              <a:t>heating </a:t>
            </a:r>
            <a:r>
              <a:rPr lang="en-US" altLang="ja-JP" sz="2400" dirty="0" smtClean="0">
                <a:latin typeface="Franklin Gothic Book" panose="020B0503020102020204" pitchFamily="34" charset="0"/>
              </a:rPr>
              <a:t>is essential to form high-</a:t>
            </a:r>
            <a:r>
              <a:rPr lang="en-US" altLang="ja-JP" sz="2400" dirty="0" smtClean="0">
                <a:latin typeface="Symbol" panose="05050102010706020507" pitchFamily="18" charset="2"/>
              </a:rPr>
              <a:t>b</a:t>
            </a:r>
            <a:r>
              <a:rPr lang="en-US" altLang="ja-JP" sz="2400" dirty="0" smtClean="0">
                <a:latin typeface="Franklin Gothic Book" panose="020B0503020102020204" pitchFamily="34" charset="0"/>
              </a:rPr>
              <a:t> equilibrium</a:t>
            </a:r>
            <a:endParaRPr kumimoji="1" lang="ja-JP" altLang="en-US" sz="2400" dirty="0">
              <a:latin typeface="Franklin Gothic Book" panose="020B0503020102020204" pitchFamily="34" charset="0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5361440" y="1987726"/>
            <a:ext cx="783736" cy="1101677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>
            <a:endCxn id="20" idx="3"/>
          </p:cNvCxnSpPr>
          <p:nvPr/>
        </p:nvCxnSpPr>
        <p:spPr>
          <a:xfrm flipV="1">
            <a:off x="6145176" y="1980651"/>
            <a:ext cx="2796877" cy="13899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5973420" y="1657485"/>
            <a:ext cx="2968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/>
                </a:solidFill>
                <a:latin typeface="Franklin Gothic Book" panose="020B0503020102020204" pitchFamily="34" charset="0"/>
              </a:rPr>
              <a:t>Initial density + compression</a:t>
            </a:r>
          </a:p>
          <a:p>
            <a:pPr algn="r"/>
            <a:r>
              <a:rPr kumimoji="1" lang="en-US" altLang="ja-JP" dirty="0" smtClean="0">
                <a:solidFill>
                  <a:schemeClr val="accent6"/>
                </a:solidFill>
                <a:latin typeface="Franklin Gothic Book" panose="020B0503020102020204" pitchFamily="34" charset="0"/>
              </a:rPr>
              <a:t>+fueling</a:t>
            </a:r>
            <a:endParaRPr kumimoji="1" lang="ja-JP" altLang="en-US" dirty="0">
              <a:solidFill>
                <a:schemeClr val="accent6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flipH="1">
            <a:off x="6557260" y="2728706"/>
            <a:ext cx="256600" cy="3606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6809311" y="2724157"/>
            <a:ext cx="230306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6809311" y="2386350"/>
            <a:ext cx="230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Reconnection heating</a:t>
            </a:r>
            <a:endParaRPr kumimoji="1" lang="ja-JP" altLang="en-US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5356617" y="1541723"/>
            <a:ext cx="230306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H="1">
            <a:off x="4249005" y="1541723"/>
            <a:ext cx="1095124" cy="153939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5360029" y="1224797"/>
            <a:ext cx="223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/>
                </a:solidFill>
                <a:latin typeface="Franklin Gothic Book" panose="020B0503020102020204" pitchFamily="34" charset="0"/>
              </a:rPr>
              <a:t>Outer PF coil start-up</a:t>
            </a:r>
            <a:endParaRPr kumimoji="1" lang="ja-JP" altLang="en-US" dirty="0">
              <a:solidFill>
                <a:schemeClr val="accent5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1962150" y="5591175"/>
            <a:ext cx="533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55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i="1" u="sng" dirty="0" smtClean="0"/>
              <a:t>Thanks for listening</a:t>
            </a:r>
            <a:endParaRPr lang="ja-JP" altLang="en-US" i="1" u="sng" dirty="0"/>
          </a:p>
        </p:txBody>
      </p:sp>
    </p:spTree>
    <p:extLst>
      <p:ext uri="{BB962C8B-B14F-4D97-AF65-F5344CB8AC3E}">
        <p14:creationId xmlns:p14="http://schemas.microsoft.com/office/powerpoint/2010/main" val="334247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Reconnection electric field largely fluctuates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825625"/>
            <a:ext cx="4307144" cy="4351338"/>
          </a:xfrm>
        </p:spPr>
        <p:txBody>
          <a:bodyPr/>
          <a:lstStyle/>
          <a:p>
            <a:r>
              <a:rPr kumimoji="1" lang="en-US" altLang="ja-JP" dirty="0" smtClean="0"/>
              <a:t>Global magnetic structure changes within 60 </a:t>
            </a:r>
            <a:r>
              <a:rPr kumimoji="1" lang="en-US" altLang="ja-JP" dirty="0" err="1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err="1" smtClean="0"/>
              <a:t>s</a:t>
            </a:r>
            <a:r>
              <a:rPr kumimoji="1" lang="en-US" altLang="ja-JP" dirty="0" smtClean="0"/>
              <a:t>, </a:t>
            </a:r>
          </a:p>
          <a:p>
            <a:r>
              <a:rPr lang="en-US" altLang="ja-JP" dirty="0" smtClean="0"/>
              <a:t>The reconnection electric field revealed large fluctuation in the early phase of merging.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32" y="2006392"/>
            <a:ext cx="4316668" cy="398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2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17" y="2691684"/>
            <a:ext cx="7237966" cy="329824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Extreme high-</a:t>
            </a:r>
            <a:r>
              <a:rPr kumimoji="1" lang="en-US" altLang="ja-JP" dirty="0" smtClean="0">
                <a:latin typeface="Symbol" panose="05050102010706020507" pitchFamily="18" charset="2"/>
              </a:rPr>
              <a:t>b</a:t>
            </a:r>
            <a:r>
              <a:rPr kumimoji="1" lang="en-US" altLang="ja-JP" dirty="0" smtClean="0"/>
              <a:t> plasma (so-called “FRC”) was sustained only by NBI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 smtClean="0"/>
              <a:t>The FRC is a torus plasma confined only by poloidal magnetic field, Recent experiments show that the FRC is sustained quasi-steadily only by 10 MW-NBI.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28650" y="5938667"/>
            <a:ext cx="3996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Franklin Gothic Book" panose="020B0503020102020204" pitchFamily="34" charset="0"/>
              </a:rPr>
              <a:t>H. </a:t>
            </a:r>
            <a:r>
              <a:rPr kumimoji="1" lang="en-US" altLang="ja-JP" dirty="0" err="1" smtClean="0">
                <a:latin typeface="Franklin Gothic Book" panose="020B0503020102020204" pitchFamily="34" charset="0"/>
              </a:rPr>
              <a:t>Gota</a:t>
            </a:r>
            <a:r>
              <a:rPr kumimoji="1" lang="en-US" altLang="ja-JP" dirty="0" smtClean="0">
                <a:latin typeface="Franklin Gothic Book" panose="020B0503020102020204" pitchFamily="34" charset="0"/>
              </a:rPr>
              <a:t>, et al., 26</a:t>
            </a:r>
            <a:r>
              <a:rPr kumimoji="1" lang="en-US" altLang="ja-JP" baseline="30000" dirty="0" smtClean="0">
                <a:latin typeface="Franklin Gothic Book" panose="020B0503020102020204" pitchFamily="34" charset="0"/>
              </a:rPr>
              <a:t>th</a:t>
            </a:r>
            <a:r>
              <a:rPr kumimoji="1" lang="en-US" altLang="ja-JP" dirty="0" smtClean="0">
                <a:latin typeface="Franklin Gothic Book" panose="020B0503020102020204" pitchFamily="34" charset="0"/>
              </a:rPr>
              <a:t> IAEA-FEC EX/P3-41</a:t>
            </a:r>
            <a:endParaRPr kumimoji="1" lang="ja-JP" altLang="en-US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26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UTST Thomson scattering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572702"/>
            <a:ext cx="7886700" cy="4351338"/>
          </a:xfrm>
        </p:spPr>
        <p:txBody>
          <a:bodyPr/>
          <a:lstStyle/>
          <a:p>
            <a:r>
              <a:rPr lang="en-US" altLang="ja-JP" dirty="0" smtClean="0"/>
              <a:t>Since l</a:t>
            </a:r>
            <a:r>
              <a:rPr kumimoji="1" lang="en-US" altLang="ja-JP" dirty="0" smtClean="0"/>
              <a:t>aser is injected along axial direction and radially-directed scattered light is collected, poloidal electron temperature is measured.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5" y="2967507"/>
            <a:ext cx="4990154" cy="366905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872802" y="11415"/>
            <a:ext cx="12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T. Sugawara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121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Present status of UTST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825625"/>
            <a:ext cx="552634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 smtClean="0"/>
              <a:t>Four pairs of outer PF coils are energized by total 1 MJ capacitor banks.</a:t>
            </a:r>
            <a:endParaRPr kumimoji="1" lang="ja-JP" altLang="en-US" sz="2400" dirty="0"/>
          </a:p>
        </p:txBody>
      </p:sp>
      <p:pic>
        <p:nvPicPr>
          <p:cNvPr id="4" name="図 3" descr="C:\Users\inomoto\paper\NF_UTST_startup2014\fig_1_UTST\fig1_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24" y="1235075"/>
            <a:ext cx="3124772" cy="45027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テキスト ボックス 15"/>
          <p:cNvSpPr txBox="1">
            <a:spLocks noChangeArrowheads="1"/>
          </p:cNvSpPr>
          <p:nvPr/>
        </p:nvSpPr>
        <p:spPr bwMode="auto">
          <a:xfrm>
            <a:off x="198444" y="2690843"/>
            <a:ext cx="5862301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 b="1" u="sng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Typical parameters (merging start-up)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ja-JP" sz="2400" i="1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R</a:t>
            </a:r>
            <a:r>
              <a:rPr lang="en-US" altLang="ja-JP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 ~ 0.35 [m] / </a:t>
            </a:r>
            <a:r>
              <a:rPr lang="en-US" altLang="ja-JP" sz="2400" i="1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a</a:t>
            </a:r>
            <a:r>
              <a:rPr lang="en-US" altLang="ja-JP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 ~ 0.2 [m]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ja-JP" sz="2400" i="1" dirty="0" err="1" smtClean="0">
                <a:latin typeface="Franklin Gothic Book" panose="020B0503020102020204" pitchFamily="34" charset="0"/>
                <a:cs typeface="Arial" panose="020B0604020202020204" pitchFamily="34" charset="0"/>
              </a:rPr>
              <a:t>I</a:t>
            </a:r>
            <a:r>
              <a:rPr lang="en-US" altLang="ja-JP" sz="2400" i="1" baseline="-25000" dirty="0" err="1" smtClean="0">
                <a:latin typeface="Franklin Gothic Book" panose="020B0503020102020204" pitchFamily="34" charset="0"/>
                <a:cs typeface="Arial" panose="020B0604020202020204" pitchFamily="34" charset="0"/>
              </a:rPr>
              <a:t>p</a:t>
            </a:r>
            <a:r>
              <a:rPr lang="en-US" altLang="ja-JP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 &lt; 120 [kA]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ja-JP" sz="2400" i="1" dirty="0" err="1">
                <a:latin typeface="Franklin Gothic Book" panose="020B0503020102020204" pitchFamily="34" charset="0"/>
                <a:cs typeface="Arial" panose="020B0604020202020204" pitchFamily="34" charset="0"/>
              </a:rPr>
              <a:t>B</a:t>
            </a:r>
            <a:r>
              <a:rPr lang="en-US" altLang="ja-JP" sz="2400" i="1" baseline="-25000" dirty="0" err="1">
                <a:latin typeface="Franklin Gothic Book" panose="020B0503020102020204" pitchFamily="34" charset="0"/>
                <a:cs typeface="Arial" panose="020B0604020202020204" pitchFamily="34" charset="0"/>
              </a:rPr>
              <a:t>t</a:t>
            </a:r>
            <a:r>
              <a:rPr lang="en-US" altLang="ja-JP" sz="2400" baseline="-25000" dirty="0"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Franklin Gothic Book" panose="020B0503020102020204" pitchFamily="34" charset="0"/>
                <a:cs typeface="Arial" panose="020B0604020202020204" pitchFamily="34" charset="0"/>
              </a:rPr>
              <a:t>~ 0.2 [T]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ja-JP" sz="2400" i="1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n</a:t>
            </a:r>
            <a:r>
              <a:rPr lang="en-US" altLang="ja-JP" sz="2400" i="1" baseline="-250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2400" baseline="-250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&lt; 5 x 10</a:t>
            </a:r>
            <a:r>
              <a:rPr lang="en-US" altLang="ja-JP" sz="2400" baseline="300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19 </a:t>
            </a:r>
            <a:r>
              <a:rPr lang="en-US" altLang="ja-JP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[m</a:t>
            </a:r>
            <a:r>
              <a:rPr lang="en-US" altLang="ja-JP" sz="2400" baseline="300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-3</a:t>
            </a:r>
            <a:r>
              <a:rPr lang="en-US" altLang="ja-JP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] </a:t>
            </a:r>
            <a:r>
              <a:rPr lang="en-US" altLang="ja-JP" sz="2400" dirty="0">
                <a:latin typeface="Franklin Gothic Book" panose="020B0503020102020204" pitchFamily="34" charset="0"/>
                <a:cs typeface="Arial" panose="020B0604020202020204" pitchFamily="34" charset="0"/>
              </a:rPr>
              <a:t>~ 0.5 x </a:t>
            </a:r>
            <a:r>
              <a:rPr lang="en-US" altLang="ja-JP" sz="2400" i="1" dirty="0" err="1" smtClean="0">
                <a:latin typeface="Franklin Gothic Book" panose="020B0503020102020204" pitchFamily="34" charset="0"/>
                <a:cs typeface="Arial" panose="020B0604020202020204" pitchFamily="34" charset="0"/>
              </a:rPr>
              <a:t>n</a:t>
            </a:r>
            <a:r>
              <a:rPr lang="en-US" altLang="ja-JP" sz="2400" i="1" baseline="-25000" dirty="0" err="1" smtClean="0">
                <a:latin typeface="Franklin Gothic Book" panose="020B0503020102020204" pitchFamily="34" charset="0"/>
                <a:cs typeface="Arial" panose="020B0604020202020204" pitchFamily="34" charset="0"/>
              </a:rPr>
              <a:t>G</a:t>
            </a:r>
            <a:endParaRPr lang="en-US" altLang="ja-JP" sz="24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ja-JP" sz="2400" i="1" dirty="0" err="1" smtClean="0">
                <a:latin typeface="Franklin Gothic Book" panose="020B0503020102020204" pitchFamily="34" charset="0"/>
                <a:cs typeface="Arial" panose="020B0604020202020204" pitchFamily="34" charset="0"/>
              </a:rPr>
              <a:t>T</a:t>
            </a:r>
            <a:r>
              <a:rPr lang="en-US" altLang="ja-JP" sz="2400" i="1" baseline="-25000" dirty="0" err="1" smtClean="0">
                <a:latin typeface="Franklin Gothic Book" panose="020B05030201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2400" i="1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T</a:t>
            </a:r>
            <a:r>
              <a:rPr lang="en-US" altLang="ja-JP" sz="2400" i="1" baseline="-250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i</a:t>
            </a:r>
            <a:r>
              <a:rPr lang="en-US" altLang="ja-JP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 ~ </a:t>
            </a:r>
            <a:r>
              <a:rPr lang="en-US" altLang="ja-JP" sz="2400" dirty="0">
                <a:latin typeface="Franklin Gothic Book" panose="020B0503020102020204" pitchFamily="34" charset="0"/>
                <a:cs typeface="Arial" panose="020B0604020202020204" pitchFamily="34" charset="0"/>
              </a:rPr>
              <a:t>1</a:t>
            </a:r>
            <a:r>
              <a:rPr lang="en-US" altLang="ja-JP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0 [eV] 				(initial plasma)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ja-JP" sz="2400" i="1" dirty="0" err="1" smtClean="0">
                <a:latin typeface="Franklin Gothic Book" panose="020B0503020102020204" pitchFamily="34" charset="0"/>
                <a:cs typeface="Arial" panose="020B0604020202020204" pitchFamily="34" charset="0"/>
              </a:rPr>
              <a:t>T</a:t>
            </a:r>
            <a:r>
              <a:rPr lang="en-US" altLang="ja-JP" sz="2400" i="1" baseline="-25000" dirty="0" err="1" smtClean="0">
                <a:latin typeface="Franklin Gothic Book" panose="020B05030201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2400" baseline="-250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&lt; 30 [eV], </a:t>
            </a:r>
            <a:r>
              <a:rPr lang="en-US" altLang="ja-JP" sz="2400" i="1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T</a:t>
            </a:r>
            <a:r>
              <a:rPr lang="en-US" altLang="ja-JP" sz="2400" baseline="-250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i</a:t>
            </a:r>
            <a:r>
              <a:rPr lang="en-US" altLang="ja-JP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 &lt; 50 [eV]	(after merging)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2627" y="5761464"/>
            <a:ext cx="5363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latin typeface="Franklin Gothic Book" panose="020B0503020102020204" pitchFamily="34" charset="0"/>
              </a:rPr>
              <a:t>These parameters are not sufficient as a target plasma for 500 kW/25 </a:t>
            </a:r>
            <a:r>
              <a:rPr kumimoji="1" lang="en-US" altLang="ja-JP" sz="2400" b="1" dirty="0" err="1" smtClean="0">
                <a:latin typeface="Franklin Gothic Book" panose="020B0503020102020204" pitchFamily="34" charset="0"/>
              </a:rPr>
              <a:t>keV</a:t>
            </a:r>
            <a:r>
              <a:rPr kumimoji="1" lang="en-US" altLang="ja-JP" sz="2400" b="1" dirty="0">
                <a:latin typeface="Franklin Gothic Book" panose="020B0503020102020204" pitchFamily="34" charset="0"/>
              </a:rPr>
              <a:t> </a:t>
            </a:r>
            <a:r>
              <a:rPr kumimoji="1" lang="en-US" altLang="ja-JP" sz="2400" b="1" dirty="0" smtClean="0">
                <a:latin typeface="Franklin Gothic Book" panose="020B0503020102020204" pitchFamily="34" charset="0"/>
              </a:rPr>
              <a:t>NBI.</a:t>
            </a:r>
            <a:endParaRPr kumimoji="1" lang="ja-JP" altLang="en-US" sz="2400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88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UTST-NBI initial </a:t>
            </a:r>
            <a:r>
              <a:rPr kumimoji="1" lang="en-US" altLang="ja-JP" dirty="0" smtClean="0"/>
              <a:t>experiment </a:t>
            </a:r>
            <a:r>
              <a:rPr lang="en-US" altLang="ja-JP" dirty="0" smtClean="0"/>
              <a:t>in 2016-17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NBI was applied on the ST plasma produced by recently-developed longer-pulse discharge without CS current drive.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57" y="3031052"/>
            <a:ext cx="5327552" cy="370997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872802" y="11415"/>
            <a:ext cx="12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T. Sugawara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005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97" y="3851100"/>
            <a:ext cx="5144599" cy="217609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Density increase is required for effective NBI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49" y="1825625"/>
            <a:ext cx="8240047" cy="4351338"/>
          </a:xfrm>
        </p:spPr>
        <p:txBody>
          <a:bodyPr>
            <a:normAutofit/>
          </a:bodyPr>
          <a:lstStyle/>
          <a:p>
            <a:r>
              <a:rPr kumimoji="1" lang="en-US" altLang="ja-JP" sz="2400" i="1" dirty="0" err="1" smtClean="0"/>
              <a:t>I</a:t>
            </a:r>
            <a:r>
              <a:rPr kumimoji="1" lang="en-US" altLang="ja-JP" sz="2400" i="1" baseline="-25000" dirty="0" err="1" smtClean="0"/>
              <a:t>p</a:t>
            </a:r>
            <a:r>
              <a:rPr kumimoji="1" lang="en-US" altLang="ja-JP" sz="2400" dirty="0" smtClean="0"/>
              <a:t> and SXR waveforms showed no significant change by NBI.</a:t>
            </a:r>
          </a:p>
          <a:p>
            <a:r>
              <a:rPr lang="en-US" altLang="ja-JP" sz="2400" dirty="0" smtClean="0"/>
              <a:t>Expected shine-through loss was as high as 40 % for peak density of 5x10</a:t>
            </a:r>
            <a:r>
              <a:rPr lang="en-US" altLang="ja-JP" sz="2400" baseline="30000" dirty="0" smtClean="0"/>
              <a:t>19</a:t>
            </a:r>
            <a:r>
              <a:rPr lang="en-US" altLang="ja-JP" sz="2400" dirty="0" smtClean="0"/>
              <a:t> [m</a:t>
            </a:r>
            <a:r>
              <a:rPr lang="en-US" altLang="ja-JP" sz="2400" baseline="30000" dirty="0" smtClean="0"/>
              <a:t>-3</a:t>
            </a:r>
            <a:r>
              <a:rPr lang="en-US" altLang="ja-JP" sz="2400" dirty="0" smtClean="0"/>
              <a:t>].</a:t>
            </a:r>
          </a:p>
          <a:p>
            <a:r>
              <a:rPr kumimoji="1" lang="en-US" altLang="ja-JP" sz="2400" dirty="0" smtClean="0"/>
              <a:t>Gas puffing is helpful to reduce the shine-though loss.</a:t>
            </a:r>
            <a:endParaRPr kumimoji="1" lang="ja-JP" altLang="en-US" sz="24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97" y="3851100"/>
            <a:ext cx="5144599" cy="217609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872802" y="11415"/>
            <a:ext cx="12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T. Sugawara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0998" y="5946130"/>
            <a:ext cx="6417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Improvement of plasma performance is needed.</a:t>
            </a:r>
            <a:endParaRPr kumimoji="1" lang="ja-JP" altLang="en-US" sz="2400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53933" y="3631158"/>
            <a:ext cx="322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Franklin Gothic Book" panose="020B0503020102020204" pitchFamily="34" charset="0"/>
              </a:rPr>
              <a:t>SXR signal (Filter : Mylar 1</a:t>
            </a:r>
            <a:r>
              <a:rPr kumimoji="1" lang="en-US" altLang="ja-JP" sz="1400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sz="1400" dirty="0" smtClean="0">
                <a:latin typeface="Franklin Gothic Book" panose="020B0503020102020204" pitchFamily="34" charset="0"/>
              </a:rPr>
              <a:t>m (&gt;200eV))</a:t>
            </a:r>
            <a:endParaRPr kumimoji="1" lang="ja-JP" altLang="en-US" sz="1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67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Necessary improvement for effective NBI heating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49" y="1825625"/>
            <a:ext cx="7975513" cy="4351338"/>
          </a:xfrm>
        </p:spPr>
        <p:txBody>
          <a:bodyPr/>
          <a:lstStyle/>
          <a:p>
            <a:r>
              <a:rPr kumimoji="1" lang="en-US" altLang="ja-JP" dirty="0" smtClean="0"/>
              <a:t>Three plasma parameters, </a:t>
            </a:r>
            <a:r>
              <a:rPr kumimoji="1" lang="en-US" altLang="ja-JP" i="1" dirty="0" err="1" smtClean="0"/>
              <a:t>I</a:t>
            </a:r>
            <a:r>
              <a:rPr kumimoji="1" lang="en-US" altLang="ja-JP" i="1" baseline="-25000" dirty="0" err="1" smtClean="0"/>
              <a:t>p</a:t>
            </a:r>
            <a:r>
              <a:rPr kumimoji="1" lang="en-US" altLang="ja-JP" dirty="0" smtClean="0"/>
              <a:t>, </a:t>
            </a:r>
            <a:r>
              <a:rPr kumimoji="1" lang="en-US" altLang="ja-JP" i="1" dirty="0" err="1" smtClean="0"/>
              <a:t>T</a:t>
            </a:r>
            <a:r>
              <a:rPr kumimoji="1" lang="en-US" altLang="ja-JP" i="1" baseline="-25000" dirty="0" err="1" smtClean="0"/>
              <a:t>e</a:t>
            </a:r>
            <a:r>
              <a:rPr kumimoji="1" lang="en-US" altLang="ja-JP" dirty="0" smtClean="0"/>
              <a:t> and </a:t>
            </a:r>
            <a:r>
              <a:rPr kumimoji="1" lang="en-US" altLang="ja-JP" i="1" dirty="0" smtClean="0"/>
              <a:t>n</a:t>
            </a:r>
            <a:r>
              <a:rPr kumimoji="1" lang="en-US" altLang="ja-JP" i="1" baseline="-25000" dirty="0" smtClean="0"/>
              <a:t>e</a:t>
            </a:r>
            <a:r>
              <a:rPr kumimoji="1" lang="en-US" altLang="ja-JP" dirty="0" smtClean="0"/>
              <a:t> should </a:t>
            </a:r>
            <a:r>
              <a:rPr lang="en-US" altLang="ja-JP" dirty="0" smtClean="0"/>
              <a:t>be improved. Particularly the plasma current is essential because it determines the reconnection heating power, density limit, and fast ion orbit loss.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50455" b="-1378"/>
          <a:stretch/>
        </p:blipFill>
        <p:spPr>
          <a:xfrm>
            <a:off x="1857057" y="3568195"/>
            <a:ext cx="4592206" cy="312198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3036" y="6505515"/>
            <a:ext cx="3664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Franklin Gothic Book" panose="020B0503020102020204" pitchFamily="34" charset="0"/>
              </a:rPr>
              <a:t>H. Tanabe, et al., </a:t>
            </a:r>
            <a:r>
              <a:rPr kumimoji="1" lang="en-US" altLang="ja-JP" dirty="0" err="1" smtClean="0">
                <a:latin typeface="Franklin Gothic Book" panose="020B0503020102020204" pitchFamily="34" charset="0"/>
              </a:rPr>
              <a:t>Nucl</a:t>
            </a:r>
            <a:r>
              <a:rPr kumimoji="1" lang="en-US" altLang="ja-JP" dirty="0" smtClean="0">
                <a:latin typeface="Franklin Gothic Book" panose="020B0503020102020204" pitchFamily="34" charset="0"/>
              </a:rPr>
              <a:t>. Fusion 2017.</a:t>
            </a:r>
            <a:endParaRPr kumimoji="1" lang="ja-JP" altLang="en-US" dirty="0">
              <a:latin typeface="Franklin Gothic Book" panose="020B05030201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09212" y="3568195"/>
            <a:ext cx="239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Franklin Gothic Book" panose="020B0503020102020204" pitchFamily="34" charset="0"/>
              </a:rPr>
              <a:t>Ion heating by merging</a:t>
            </a:r>
            <a:endParaRPr kumimoji="1" lang="ja-JP" altLang="en-US" dirty="0">
              <a:latin typeface="Franklin Gothic Book" panose="020B05030201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49817" y="6079629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kumimoji="1" lang="en-US" altLang="ja-JP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1" lang="en-US" altLang="ja-JP" sz="2800" b="1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kumimoji="1" lang="ja-JP" altLang="en-US" sz="28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99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Electron heating in merging start-up period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Electron heating mechanism in merging process is still unclear. Localized </a:t>
            </a:r>
            <a:r>
              <a:rPr lang="en-US" altLang="ja-JP" dirty="0" smtClean="0"/>
              <a:t>electron heating was observed in MAST experiment.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116460"/>
            <a:ext cx="6263024" cy="347843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0" y="6499360"/>
            <a:ext cx="353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T. Yamada, et al., </a:t>
            </a:r>
            <a:r>
              <a:rPr kumimoji="1" lang="en-US" altLang="ja-JP" dirty="0" err="1" smtClean="0"/>
              <a:t>Nucl</a:t>
            </a:r>
            <a:r>
              <a:rPr kumimoji="1" lang="en-US" altLang="ja-JP" dirty="0" smtClean="0"/>
              <a:t>. Fusion 2016.</a:t>
            </a:r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2880231" y="3242082"/>
            <a:ext cx="0" cy="287101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2084436" y="5805324"/>
            <a:ext cx="795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Franklin Gothic Book" panose="020B0503020102020204" pitchFamily="34" charset="0"/>
              </a:rPr>
              <a:t>X-point?</a:t>
            </a:r>
            <a:endParaRPr kumimoji="1" lang="ja-JP" alt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91674" y="3354963"/>
            <a:ext cx="2011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Franklin Gothic Book" panose="020B0503020102020204" pitchFamily="34" charset="0"/>
              </a:rPr>
              <a:t>Peak </a:t>
            </a:r>
            <a:r>
              <a:rPr kumimoji="1" lang="en-US" altLang="ja-JP" i="1" dirty="0" err="1" smtClean="0">
                <a:latin typeface="Franklin Gothic Book" panose="020B0503020102020204" pitchFamily="34" charset="0"/>
              </a:rPr>
              <a:t>T</a:t>
            </a:r>
            <a:r>
              <a:rPr kumimoji="1" lang="en-US" altLang="ja-JP" i="1" baseline="-25000" dirty="0" err="1" smtClean="0">
                <a:latin typeface="Franklin Gothic Book" panose="020B0503020102020204" pitchFamily="34" charset="0"/>
              </a:rPr>
              <a:t>e</a:t>
            </a:r>
            <a:r>
              <a:rPr kumimoji="1" lang="en-US" altLang="ja-JP" dirty="0" smtClean="0">
                <a:latin typeface="Franklin Gothic Book" panose="020B0503020102020204" pitchFamily="34" charset="0"/>
              </a:rPr>
              <a:t> depends strongly on </a:t>
            </a:r>
            <a:r>
              <a:rPr kumimoji="1" lang="en-US" altLang="ja-JP" i="1" dirty="0" err="1" smtClean="0">
                <a:latin typeface="Franklin Gothic Book" panose="020B0503020102020204" pitchFamily="34" charset="0"/>
              </a:rPr>
              <a:t>B</a:t>
            </a:r>
            <a:r>
              <a:rPr kumimoji="1" lang="en-US" altLang="ja-JP" i="1" baseline="-25000" dirty="0" err="1" smtClean="0">
                <a:latin typeface="Franklin Gothic Book" panose="020B0503020102020204" pitchFamily="34" charset="0"/>
              </a:rPr>
              <a:t>t</a:t>
            </a:r>
            <a:r>
              <a:rPr kumimoji="1" lang="en-US" altLang="ja-JP" dirty="0" smtClean="0">
                <a:latin typeface="Franklin Gothic Book" panose="020B0503020102020204" pitchFamily="34" charset="0"/>
              </a:rPr>
              <a:t>, while </a:t>
            </a:r>
            <a:r>
              <a:rPr kumimoji="1" lang="en-US" altLang="ja-JP" i="1" dirty="0" err="1" smtClean="0">
                <a:latin typeface="Franklin Gothic Book" panose="020B0503020102020204" pitchFamily="34" charset="0"/>
              </a:rPr>
              <a:t>B</a:t>
            </a:r>
            <a:r>
              <a:rPr kumimoji="1" lang="en-US" altLang="ja-JP" i="1" baseline="-25000" dirty="0" err="1" smtClean="0">
                <a:latin typeface="Franklin Gothic Book" panose="020B0503020102020204" pitchFamily="34" charset="0"/>
              </a:rPr>
              <a:t>t</a:t>
            </a:r>
            <a:r>
              <a:rPr kumimoji="1" lang="en-US" altLang="ja-JP" dirty="0" smtClean="0">
                <a:latin typeface="Franklin Gothic Book" panose="020B0503020102020204" pitchFamily="34" charset="0"/>
              </a:rPr>
              <a:t> does not reconnects.</a:t>
            </a:r>
            <a:endParaRPr kumimoji="1" lang="ja-JP" altLang="en-US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6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dirty="0" smtClean="0"/>
              <a:t>Increase initial plasma current driven by outer PF coils.</a:t>
            </a:r>
          </a:p>
          <a:p>
            <a:pPr lvl="1"/>
            <a:r>
              <a:rPr lang="en-US" altLang="ja-JP" dirty="0" smtClean="0"/>
              <a:t>Optimization of pre-ionization and coil waveform</a:t>
            </a:r>
            <a:endParaRPr kumimoji="1"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Improve reconnection heating effect in merging period.</a:t>
            </a:r>
          </a:p>
          <a:p>
            <a:pPr lvl="1"/>
            <a:r>
              <a:rPr lang="en-US" altLang="ja-JP" dirty="0" smtClean="0"/>
              <a:t>Well balanced merging</a:t>
            </a:r>
          </a:p>
          <a:p>
            <a:pPr lvl="1"/>
            <a:r>
              <a:rPr lang="en-US" altLang="ja-JP" dirty="0" smtClean="0"/>
              <a:t>Efficient electron heating</a:t>
            </a:r>
          </a:p>
          <a:p>
            <a:pPr lvl="1"/>
            <a:r>
              <a:rPr lang="en-US" altLang="ja-JP" dirty="0" smtClean="0"/>
              <a:t>Compression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D</a:t>
            </a:r>
            <a:r>
              <a:rPr lang="en-US" altLang="ja-JP" dirty="0" smtClean="0"/>
              <a:t>ensity increase.</a:t>
            </a:r>
          </a:p>
          <a:p>
            <a:pPr lvl="1"/>
            <a:r>
              <a:rPr lang="en-US" altLang="ja-JP" dirty="0" smtClean="0"/>
              <a:t>Gas puffing or compact torus injection</a:t>
            </a:r>
          </a:p>
          <a:p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Increase initial plasma current driven by outer PF coils.</a:t>
            </a:r>
          </a:p>
          <a:p>
            <a:pPr lvl="1"/>
            <a:r>
              <a:rPr lang="en-US" altLang="ja-JP" dirty="0" smtClean="0"/>
              <a:t>Optimization of pre-ionization and coil waveform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Improve reconnection heating effect in merging period.</a:t>
            </a:r>
          </a:p>
          <a:p>
            <a:pPr lvl="1"/>
            <a:r>
              <a:rPr lang="en-US" altLang="ja-JP" u="sng" dirty="0" smtClean="0">
                <a:solidFill>
                  <a:srgbClr val="FF0000"/>
                </a:solidFill>
              </a:rPr>
              <a:t>Well-balanced merging</a:t>
            </a:r>
          </a:p>
          <a:p>
            <a:pPr lvl="1"/>
            <a:r>
              <a:rPr lang="en-US" altLang="ja-JP" u="sng" dirty="0" smtClean="0">
                <a:solidFill>
                  <a:srgbClr val="FF0000"/>
                </a:solidFill>
              </a:rPr>
              <a:t>Efficient electron heating</a:t>
            </a:r>
          </a:p>
          <a:p>
            <a:pPr lvl="1"/>
            <a:r>
              <a:rPr lang="en-US" altLang="ja-JP" dirty="0" smtClean="0"/>
              <a:t>Compression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Density increase.</a:t>
            </a:r>
          </a:p>
          <a:p>
            <a:pPr lvl="1"/>
            <a:r>
              <a:rPr lang="en-US" altLang="ja-JP" dirty="0" smtClean="0"/>
              <a:t>Gas puffing or compact torus injection</a:t>
            </a:r>
          </a:p>
          <a:p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UTST current tasks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41523"/>
            <a:ext cx="4355690" cy="144549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165987" y="4896464"/>
            <a:ext cx="3923070" cy="98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5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4455</TotalTime>
  <Words>1720</Words>
  <Application>Microsoft Office PowerPoint</Application>
  <PresentationFormat>画面に合わせる (4:3)</PresentationFormat>
  <Paragraphs>197</Paragraphs>
  <Slides>33</Slides>
  <Notes>0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33</vt:i4>
      </vt:variant>
    </vt:vector>
  </HeadingPairs>
  <TitlesOfParts>
    <vt:vector size="48" baseType="lpstr">
      <vt:lpstr>ＭＳ Ｐゴシック</vt:lpstr>
      <vt:lpstr>小塚ゴシック Pro R</vt:lpstr>
      <vt:lpstr>游ゴシック</vt:lpstr>
      <vt:lpstr>游ゴシック Light</vt:lpstr>
      <vt:lpstr>Arial</vt:lpstr>
      <vt:lpstr>Calibri</vt:lpstr>
      <vt:lpstr>Calibri Light</vt:lpstr>
      <vt:lpstr>Century Schoolbook</vt:lpstr>
      <vt:lpstr>Franklin Gothic Book</vt:lpstr>
      <vt:lpstr>Symbol</vt:lpstr>
      <vt:lpstr>Times New Roman</vt:lpstr>
      <vt:lpstr>Wingdings</vt:lpstr>
      <vt:lpstr>Office テーマ</vt:lpstr>
      <vt:lpstr>Equation.DSMT4</vt:lpstr>
      <vt:lpstr>数式</vt:lpstr>
      <vt:lpstr>Merging Formation of High-b STs in UTST</vt:lpstr>
      <vt:lpstr>Goal of UTST Research</vt:lpstr>
      <vt:lpstr>Required performance for UTST start-up scheme</vt:lpstr>
      <vt:lpstr>Present status of UTST</vt:lpstr>
      <vt:lpstr>UTST-NBI initial experiment in 2016-17</vt:lpstr>
      <vt:lpstr>Density increase is required for effective NBI</vt:lpstr>
      <vt:lpstr>Necessary improvement for effective NBI heating</vt:lpstr>
      <vt:lpstr>Electron heating in merging start-up period</vt:lpstr>
      <vt:lpstr>UTST current tasks</vt:lpstr>
      <vt:lpstr>PowerPoint プレゼンテーション</vt:lpstr>
      <vt:lpstr>Well-balanced merging</vt:lpstr>
      <vt:lpstr>Modified-Cauchy Condition Surface (M-CCS) method applied to merging STs</vt:lpstr>
      <vt:lpstr>Modified-Cauchy Condition Surface (M-CCS) method applied to merging STs</vt:lpstr>
      <vt:lpstr>Eddy current profile is well estimated by M-CCS method</vt:lpstr>
      <vt:lpstr>Limiters and flux loops installed</vt:lpstr>
      <vt:lpstr>PowerPoint プレゼンテーション</vt:lpstr>
      <vt:lpstr>Electron heating by reconnection</vt:lpstr>
      <vt:lpstr>Ion heating in UTST merging</vt:lpstr>
      <vt:lpstr>Reconnection heating in UTST</vt:lpstr>
      <vt:lpstr>Reconnection heating on ions and electrons</vt:lpstr>
      <vt:lpstr>Soft X-ray burst found in reconnection period</vt:lpstr>
      <vt:lpstr>Ring-shaped SXR emission formed in early reconnection phase </vt:lpstr>
      <vt:lpstr>Non-thermal electrons rotate toroidally at the X-point?</vt:lpstr>
      <vt:lpstr>Electron acceleration in high guide field reconnection</vt:lpstr>
      <vt:lpstr>Why fast electrons stay near the X-point?</vt:lpstr>
      <vt:lpstr>The SXR burst and magnetic fluctuations were observed in the early phase</vt:lpstr>
      <vt:lpstr>~ fci fluctuation modifies the magnetic field structure in current layer</vt:lpstr>
      <vt:lpstr>Closed flux surface inside the current layer</vt:lpstr>
      <vt:lpstr>Summary</vt:lpstr>
      <vt:lpstr>PowerPoint プレゼンテーション</vt:lpstr>
      <vt:lpstr>Reconnection electric field largely fluctuates</vt:lpstr>
      <vt:lpstr>Extreme high-b plasma (so-called “FRC”) was sustained only by NBI</vt:lpstr>
      <vt:lpstr>UTST Thomson scattering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Merging Formation of High-b STs in UTST</dc:title>
  <dc:creator>inomoto</dc:creator>
  <cp:lastModifiedBy>inomoto</cp:lastModifiedBy>
  <cp:revision>260</cp:revision>
  <cp:lastPrinted>2017-09-17T23:26:19Z</cp:lastPrinted>
  <dcterms:created xsi:type="dcterms:W3CDTF">2017-09-15T08:26:35Z</dcterms:created>
  <dcterms:modified xsi:type="dcterms:W3CDTF">2017-09-20T04:33:15Z</dcterms:modified>
</cp:coreProperties>
</file>