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490" r:id="rId3"/>
    <p:sldId id="523" r:id="rId4"/>
    <p:sldId id="522" r:id="rId5"/>
    <p:sldId id="525" r:id="rId6"/>
    <p:sldId id="524" r:id="rId7"/>
    <p:sldId id="495" r:id="rId8"/>
    <p:sldId id="313" r:id="rId9"/>
    <p:sldId id="389" r:id="rId10"/>
    <p:sldId id="379" r:id="rId11"/>
    <p:sldId id="320" r:id="rId12"/>
    <p:sldId id="458" r:id="rId13"/>
    <p:sldId id="505" r:id="rId14"/>
    <p:sldId id="504" r:id="rId15"/>
    <p:sldId id="502" r:id="rId16"/>
    <p:sldId id="503" r:id="rId17"/>
    <p:sldId id="500" r:id="rId18"/>
    <p:sldId id="497" r:id="rId19"/>
    <p:sldId id="506" r:id="rId20"/>
    <p:sldId id="509" r:id="rId21"/>
    <p:sldId id="511" r:id="rId22"/>
    <p:sldId id="508" r:id="rId23"/>
    <p:sldId id="499" r:id="rId24"/>
    <p:sldId id="496" r:id="rId25"/>
    <p:sldId id="510" r:id="rId26"/>
    <p:sldId id="512" r:id="rId27"/>
    <p:sldId id="513" r:id="rId28"/>
    <p:sldId id="514" r:id="rId29"/>
    <p:sldId id="515" r:id="rId30"/>
    <p:sldId id="457" r:id="rId31"/>
    <p:sldId id="516" r:id="rId32"/>
    <p:sldId id="517" r:id="rId33"/>
    <p:sldId id="518" r:id="rId34"/>
    <p:sldId id="519" r:id="rId35"/>
    <p:sldId id="520" r:id="rId36"/>
    <p:sldId id="521" r:id="rId37"/>
    <p:sldId id="466" r:id="rId38"/>
    <p:sldId id="406" r:id="rId39"/>
    <p:sldId id="483" r:id="rId40"/>
    <p:sldId id="464" r:id="rId41"/>
    <p:sldId id="363" r:id="rId42"/>
    <p:sldId id="507" r:id="rId43"/>
    <p:sldId id="451" r:id="rId44"/>
    <p:sldId id="262" r:id="rId45"/>
    <p:sldId id="455" r:id="rId46"/>
    <p:sldId id="456" r:id="rId47"/>
    <p:sldId id="408" r:id="rId48"/>
    <p:sldId id="400" r:id="rId49"/>
    <p:sldId id="460" r:id="rId50"/>
    <p:sldId id="468" r:id="rId5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26FCB05D-5A31-4F93-9AB8-2F6721B672D2}">
          <p14:sldIdLst>
            <p14:sldId id="256"/>
            <p14:sldId id="490"/>
            <p14:sldId id="523"/>
            <p14:sldId id="522"/>
            <p14:sldId id="525"/>
            <p14:sldId id="524"/>
            <p14:sldId id="495"/>
            <p14:sldId id="313"/>
            <p14:sldId id="389"/>
            <p14:sldId id="379"/>
            <p14:sldId id="320"/>
            <p14:sldId id="458"/>
            <p14:sldId id="505"/>
            <p14:sldId id="504"/>
            <p14:sldId id="502"/>
            <p14:sldId id="503"/>
            <p14:sldId id="500"/>
            <p14:sldId id="497"/>
            <p14:sldId id="506"/>
            <p14:sldId id="509"/>
            <p14:sldId id="511"/>
            <p14:sldId id="508"/>
            <p14:sldId id="499"/>
            <p14:sldId id="496"/>
            <p14:sldId id="510"/>
            <p14:sldId id="512"/>
            <p14:sldId id="513"/>
            <p14:sldId id="514"/>
            <p14:sldId id="515"/>
            <p14:sldId id="457"/>
            <p14:sldId id="516"/>
            <p14:sldId id="517"/>
            <p14:sldId id="518"/>
            <p14:sldId id="519"/>
            <p14:sldId id="520"/>
            <p14:sldId id="521"/>
          </p14:sldIdLst>
        </p14:section>
        <p14:section name="Seção sem Título" id="{316632D7-34B5-4C84-8063-B1166E3CBF0A}">
          <p14:sldIdLst>
            <p14:sldId id="466"/>
            <p14:sldId id="406"/>
            <p14:sldId id="483"/>
            <p14:sldId id="464"/>
            <p14:sldId id="363"/>
            <p14:sldId id="507"/>
            <p14:sldId id="451"/>
            <p14:sldId id="262"/>
            <p14:sldId id="455"/>
            <p14:sldId id="456"/>
            <p14:sldId id="408"/>
            <p14:sldId id="400"/>
            <p14:sldId id="460"/>
            <p14:sldId id="4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92" autoAdjust="0"/>
    <p:restoredTop sz="84498" autoAdjust="0"/>
  </p:normalViewPr>
  <p:slideViewPr>
    <p:cSldViewPr>
      <p:cViewPr>
        <p:scale>
          <a:sx n="147" d="100"/>
          <a:sy n="147" d="100"/>
        </p:scale>
        <p:origin x="664" y="2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F5B9-82E4-4F6D-AAB0-79BAB94686D1}" type="datetimeFigureOut">
              <a:rPr lang="en-US" smtClean="0"/>
              <a:t>4/19/17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40411-0765-4B77-A095-21B1B557C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2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dos:</a:t>
            </a:r>
          </a:p>
          <a:p>
            <a:r>
              <a:rPr lang="en-US" dirty="0" smtClean="0"/>
              <a:t>Understand differences with kick model</a:t>
            </a:r>
          </a:p>
          <a:p>
            <a:r>
              <a:rPr lang="en-US" dirty="0" smtClean="0"/>
              <a:t>What RBQ brings that was not present before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2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err="1" smtClean="0"/>
              <a:t>Comparison</a:t>
            </a:r>
            <a:r>
              <a:rPr lang="pt-BR" sz="1200" dirty="0" smtClean="0"/>
              <a:t> </a:t>
            </a:r>
            <a:r>
              <a:rPr lang="pt-BR" sz="1200" dirty="0" err="1" smtClean="0"/>
              <a:t>with</a:t>
            </a:r>
            <a:r>
              <a:rPr lang="pt-BR" sz="1200" dirty="0" smtClean="0"/>
              <a:t> </a:t>
            </a:r>
            <a:r>
              <a:rPr lang="pt-BR" sz="1200" dirty="0" err="1" smtClean="0"/>
              <a:t>exp</a:t>
            </a:r>
            <a:r>
              <a:rPr lang="pt-BR" sz="1200" dirty="0" smtClean="0"/>
              <a:t> data</a:t>
            </a:r>
            <a:r>
              <a:rPr lang="pt-BR" sz="1200" baseline="0" dirty="0" smtClean="0"/>
              <a:t> </a:t>
            </a:r>
            <a:r>
              <a:rPr lang="pt-BR" sz="1200" baseline="0" dirty="0" err="1" smtClean="0"/>
              <a:t>justifies</a:t>
            </a:r>
            <a:r>
              <a:rPr lang="pt-BR" sz="1200" baseline="0" dirty="0" smtClean="0"/>
              <a:t> </a:t>
            </a:r>
            <a:r>
              <a:rPr lang="pt-BR" sz="1200" baseline="0" dirty="0" err="1" smtClean="0"/>
              <a:t>application</a:t>
            </a:r>
            <a:r>
              <a:rPr lang="pt-BR" sz="1200" baseline="0" dirty="0" smtClean="0"/>
              <a:t> </a:t>
            </a:r>
            <a:r>
              <a:rPr lang="pt-BR" sz="1200" baseline="0" dirty="0" err="1" smtClean="0"/>
              <a:t>of</a:t>
            </a:r>
            <a:r>
              <a:rPr lang="pt-BR" sz="1200" baseline="0" dirty="0" smtClean="0"/>
              <a:t> chip </a:t>
            </a:r>
            <a:r>
              <a:rPr lang="pt-BR" sz="1200" baseline="0" dirty="0" err="1" smtClean="0"/>
              <a:t>crit</a:t>
            </a:r>
            <a:r>
              <a:rPr lang="pt-BR" sz="1200" baseline="0" dirty="0" smtClean="0"/>
              <a:t>. (</a:t>
            </a:r>
            <a:r>
              <a:rPr lang="pt-BR" sz="1200" baseline="0" dirty="0" err="1" smtClean="0"/>
              <a:t>put</a:t>
            </a:r>
            <a:r>
              <a:rPr lang="pt-BR" sz="1200" baseline="0" dirty="0" smtClean="0"/>
              <a:t> in </a:t>
            </a:r>
            <a:r>
              <a:rPr lang="pt-BR" sz="1200" baseline="0" dirty="0" err="1" smtClean="0"/>
              <a:t>the</a:t>
            </a:r>
            <a:r>
              <a:rPr lang="pt-BR" sz="1200" baseline="0" dirty="0" smtClean="0"/>
              <a:t> </a:t>
            </a:r>
            <a:r>
              <a:rPr lang="pt-BR" sz="1200" baseline="0" dirty="0" err="1" smtClean="0"/>
              <a:t>end</a:t>
            </a:r>
            <a:r>
              <a:rPr lang="pt-BR" sz="1200" baseline="0" dirty="0" smtClean="0"/>
              <a:t>)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56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Distr</a:t>
            </a:r>
            <a:r>
              <a:rPr lang="pt-BR" dirty="0" smtClean="0"/>
              <a:t>. </a:t>
            </a:r>
            <a:r>
              <a:rPr lang="pt-BR" dirty="0" err="1" smtClean="0"/>
              <a:t>Function</a:t>
            </a:r>
            <a:r>
              <a:rPr lang="pt-BR" baseline="0" dirty="0" smtClean="0"/>
              <a:t> </a:t>
            </a:r>
            <a:r>
              <a:rPr lang="pt-BR" baseline="0" dirty="0" err="1" smtClean="0"/>
              <a:t>of</a:t>
            </a:r>
            <a:r>
              <a:rPr lang="pt-BR" baseline="0" dirty="0" smtClean="0"/>
              <a:t> NBI-</a:t>
            </a:r>
            <a:r>
              <a:rPr lang="pt-BR" baseline="0" dirty="0" err="1" smtClean="0"/>
              <a:t>produced</a:t>
            </a:r>
            <a:r>
              <a:rPr lang="pt-BR" baseline="0" dirty="0" smtClean="0"/>
              <a:t> </a:t>
            </a:r>
            <a:r>
              <a:rPr lang="pt-BR" baseline="0" dirty="0" err="1" smtClean="0"/>
              <a:t>ions</a:t>
            </a:r>
            <a:r>
              <a:rPr lang="pt-BR" baseline="0" dirty="0" smtClean="0"/>
              <a:t> </a:t>
            </a:r>
            <a:r>
              <a:rPr lang="pt-BR" baseline="0" dirty="0" err="1" smtClean="0"/>
              <a:t>establishes</a:t>
            </a:r>
            <a:r>
              <a:rPr lang="pt-BR" baseline="0" dirty="0" smtClean="0"/>
              <a:t> </a:t>
            </a:r>
            <a:r>
              <a:rPr lang="pt-BR" baseline="0" dirty="0" err="1" smtClean="0"/>
              <a:t>itself</a:t>
            </a:r>
            <a:r>
              <a:rPr lang="pt-BR" baseline="0" dirty="0" smtClean="0"/>
              <a:t> as </a:t>
            </a:r>
            <a:r>
              <a:rPr lang="pt-BR" dirty="0" err="1" smtClean="0"/>
              <a:t>drag</a:t>
            </a:r>
            <a:r>
              <a:rPr lang="pt-BR" dirty="0" smtClean="0"/>
              <a:t>=</a:t>
            </a:r>
            <a:r>
              <a:rPr lang="pt-BR" dirty="0" err="1" smtClean="0"/>
              <a:t>slowing</a:t>
            </a:r>
            <a:r>
              <a:rPr lang="pt-BR" dirty="0" smtClean="0"/>
              <a:t> </a:t>
            </a:r>
            <a:r>
              <a:rPr lang="pt-BR" dirty="0" err="1" smtClean="0"/>
              <a:t>down</a:t>
            </a:r>
            <a:r>
              <a:rPr lang="pt-BR" dirty="0" smtClean="0"/>
              <a:t>=</a:t>
            </a:r>
            <a:r>
              <a:rPr lang="pt-BR" dirty="0" err="1" smtClean="0"/>
              <a:t>dynamical</a:t>
            </a:r>
            <a:r>
              <a:rPr lang="pt-BR" dirty="0" smtClean="0"/>
              <a:t> </a:t>
            </a:r>
            <a:r>
              <a:rPr lang="pt-BR" dirty="0" err="1" smtClean="0"/>
              <a:t>friction</a:t>
            </a:r>
            <a:r>
              <a:rPr lang="pt-BR" dirty="0" smtClean="0"/>
              <a:t>.</a:t>
            </a:r>
          </a:p>
          <a:p>
            <a:r>
              <a:rPr lang="pt-BR" dirty="0" err="1" smtClean="0"/>
              <a:t>Distr</a:t>
            </a:r>
            <a:r>
              <a:rPr lang="pt-BR" dirty="0" smtClean="0"/>
              <a:t>. </a:t>
            </a:r>
            <a:r>
              <a:rPr lang="pt-BR" dirty="0" err="1" smtClean="0"/>
              <a:t>Function</a:t>
            </a:r>
            <a:r>
              <a:rPr lang="pt-BR" baseline="0" dirty="0" smtClean="0"/>
              <a:t> </a:t>
            </a:r>
            <a:r>
              <a:rPr lang="pt-BR" baseline="0" dirty="0" err="1" smtClean="0"/>
              <a:t>of</a:t>
            </a:r>
            <a:r>
              <a:rPr lang="pt-BR" baseline="0" dirty="0" smtClean="0"/>
              <a:t> </a:t>
            </a:r>
            <a:r>
              <a:rPr lang="pt-BR" dirty="0" smtClean="0"/>
              <a:t>ICRH-</a:t>
            </a:r>
            <a:r>
              <a:rPr lang="pt-BR" dirty="0" err="1" smtClean="0"/>
              <a:t>accelerated</a:t>
            </a:r>
            <a:r>
              <a:rPr lang="pt-BR" dirty="0" smtClean="0"/>
              <a:t> </a:t>
            </a:r>
            <a:r>
              <a:rPr lang="pt-BR" dirty="0" err="1" smtClean="0"/>
              <a:t>ions</a:t>
            </a:r>
            <a:r>
              <a:rPr lang="pt-BR" dirty="0" smtClean="0"/>
              <a:t> </a:t>
            </a:r>
            <a:r>
              <a:rPr lang="pt-BR" dirty="0" err="1" smtClean="0"/>
              <a:t>forms</a:t>
            </a:r>
            <a:r>
              <a:rPr lang="pt-BR" dirty="0" smtClean="0"/>
              <a:t> via </a:t>
            </a:r>
            <a:r>
              <a:rPr lang="pt-BR" dirty="0" err="1" smtClean="0"/>
              <a:t>Pitch-angle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scattering</a:t>
            </a:r>
            <a:r>
              <a:rPr lang="pt-BR" baseline="0" dirty="0" smtClean="0"/>
              <a:t>=</a:t>
            </a:r>
            <a:r>
              <a:rPr lang="pt-BR" baseline="0" dirty="0" err="1" smtClean="0"/>
              <a:t>velocity-space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diffusion</a:t>
            </a:r>
            <a:endParaRPr lang="pt-BR" baseline="0" dirty="0" smtClean="0"/>
          </a:p>
          <a:p>
            <a:r>
              <a:rPr lang="pt-BR" sz="1200" dirty="0" err="1" smtClean="0"/>
              <a:t>Turbulence</a:t>
            </a:r>
            <a:r>
              <a:rPr lang="pt-BR" sz="1200" dirty="0" smtClean="0"/>
              <a:t> </a:t>
            </a:r>
            <a:r>
              <a:rPr lang="pt-BR" sz="1200" dirty="0" err="1" smtClean="0"/>
              <a:t>contributes</a:t>
            </a:r>
            <a:r>
              <a:rPr lang="pt-BR" sz="1200" dirty="0" smtClean="0"/>
              <a:t> </a:t>
            </a:r>
            <a:r>
              <a:rPr lang="pt-BR" sz="1200" dirty="0" err="1" smtClean="0"/>
              <a:t>to</a:t>
            </a:r>
            <a:r>
              <a:rPr lang="pt-BR" sz="1200" dirty="0" smtClean="0"/>
              <a:t> </a:t>
            </a:r>
            <a:r>
              <a:rPr lang="pt-BR" sz="1200" dirty="0" err="1" smtClean="0"/>
              <a:t>washing</a:t>
            </a:r>
            <a:r>
              <a:rPr lang="pt-BR" sz="1200" dirty="0" smtClean="0"/>
              <a:t> out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/>
              <a:t>(</a:t>
            </a:r>
            <a:r>
              <a:rPr lang="pt-BR" sz="1200" dirty="0" err="1" smtClean="0"/>
              <a:t>chirping</a:t>
            </a:r>
            <a:r>
              <a:rPr lang="pt-BR" sz="1200" dirty="0" smtClean="0"/>
              <a:t> </a:t>
            </a:r>
            <a:r>
              <a:rPr lang="pt-BR" sz="1200" dirty="0" err="1" smtClean="0"/>
              <a:t>needs</a:t>
            </a:r>
            <a:r>
              <a:rPr lang="pt-BR" sz="1200" dirty="0" smtClean="0"/>
              <a:t> </a:t>
            </a:r>
            <a:r>
              <a:rPr lang="pt-BR" sz="1200" dirty="0" err="1" smtClean="0"/>
              <a:t>particles</a:t>
            </a:r>
            <a:r>
              <a:rPr lang="pt-BR" sz="1200" dirty="0" smtClean="0"/>
              <a:t> </a:t>
            </a:r>
            <a:r>
              <a:rPr lang="pt-BR" sz="1200" dirty="0" err="1" smtClean="0"/>
              <a:t>to</a:t>
            </a:r>
            <a:r>
              <a:rPr lang="pt-BR" sz="1200" dirty="0" smtClean="0"/>
              <a:t> </a:t>
            </a:r>
            <a:r>
              <a:rPr lang="pt-BR" sz="1200" dirty="0" err="1" smtClean="0"/>
              <a:t>remember</a:t>
            </a:r>
            <a:r>
              <a:rPr lang="pt-BR" sz="1200" dirty="0" smtClean="0"/>
              <a:t> </a:t>
            </a:r>
            <a:r>
              <a:rPr lang="pt-BR" sz="1200" dirty="0" err="1" smtClean="0"/>
              <a:t>their</a:t>
            </a:r>
            <a:r>
              <a:rPr lang="pt-BR" sz="1200" dirty="0" smtClean="0"/>
              <a:t> </a:t>
            </a:r>
            <a:r>
              <a:rPr lang="pt-BR" sz="1200" dirty="0" err="1" smtClean="0"/>
              <a:t>phases</a:t>
            </a:r>
            <a:r>
              <a:rPr lang="pt-BR" sz="1200" dirty="0" smtClean="0"/>
              <a:t> </a:t>
            </a:r>
            <a:r>
              <a:rPr lang="pt-BR" sz="1200" dirty="0" err="1" smtClean="0"/>
              <a:t>from</a:t>
            </a:r>
            <a:r>
              <a:rPr lang="pt-BR" sz="1200" dirty="0" smtClean="0"/>
              <a:t> </a:t>
            </a:r>
            <a:r>
              <a:rPr lang="pt-BR" sz="1200" dirty="0" err="1" smtClean="0"/>
              <a:t>one</a:t>
            </a:r>
            <a:r>
              <a:rPr lang="pt-BR" sz="1200" dirty="0" smtClean="0"/>
              <a:t> </a:t>
            </a:r>
            <a:r>
              <a:rPr lang="pt-BR" sz="1200" dirty="0" err="1" smtClean="0"/>
              <a:t>bounce</a:t>
            </a:r>
            <a:r>
              <a:rPr lang="pt-BR" sz="1200" dirty="0" smtClean="0"/>
              <a:t> </a:t>
            </a:r>
            <a:r>
              <a:rPr lang="pt-BR" sz="1200" dirty="0" err="1" smtClean="0"/>
              <a:t>to</a:t>
            </a:r>
            <a:r>
              <a:rPr lang="pt-BR" sz="1200" dirty="0" smtClean="0"/>
              <a:t> </a:t>
            </a:r>
            <a:r>
              <a:rPr lang="pt-BR" sz="1200" dirty="0" err="1" smtClean="0"/>
              <a:t>another</a:t>
            </a:r>
            <a:r>
              <a:rPr lang="pt-BR" sz="1200" dirty="0" smtClean="0"/>
              <a:t>)</a:t>
            </a:r>
            <a:endParaRPr lang="pt-BR" sz="1000" dirty="0" smtClean="0"/>
          </a:p>
          <a:p>
            <a:endParaRPr lang="pt-BR" baseline="0" dirty="0" smtClean="0"/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80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9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err="1" smtClean="0"/>
              <a:t>Nonperturbative</a:t>
            </a:r>
            <a:r>
              <a:rPr lang="pt-BR" sz="1200" dirty="0" smtClean="0"/>
              <a:t> </a:t>
            </a:r>
            <a:r>
              <a:rPr lang="pt-BR" sz="1200" dirty="0" err="1" smtClean="0"/>
              <a:t>modes</a:t>
            </a:r>
            <a:r>
              <a:rPr lang="pt-BR" sz="1200" dirty="0" smtClean="0"/>
              <a:t>: </a:t>
            </a:r>
            <a:r>
              <a:rPr lang="pt-BR" sz="1200" dirty="0" err="1" smtClean="0"/>
              <a:t>their</a:t>
            </a:r>
            <a:r>
              <a:rPr lang="pt-BR" sz="1200" dirty="0" smtClean="0"/>
              <a:t> </a:t>
            </a:r>
            <a:r>
              <a:rPr lang="pt-BR" sz="1200" dirty="0" err="1" smtClean="0"/>
              <a:t>very</a:t>
            </a:r>
            <a:r>
              <a:rPr lang="pt-BR" sz="1200" dirty="0" smtClean="0"/>
              <a:t> </a:t>
            </a:r>
            <a:r>
              <a:rPr lang="pt-BR" sz="1200" dirty="0" err="1" smtClean="0"/>
              <a:t>existence</a:t>
            </a:r>
            <a:r>
              <a:rPr lang="pt-BR" sz="1200" dirty="0" smtClean="0"/>
              <a:t> </a:t>
            </a:r>
            <a:r>
              <a:rPr lang="pt-BR" sz="1200" dirty="0" err="1" smtClean="0"/>
              <a:t>is</a:t>
            </a:r>
            <a:r>
              <a:rPr lang="pt-BR" sz="1200" dirty="0" smtClean="0"/>
              <a:t> </a:t>
            </a:r>
            <a:r>
              <a:rPr lang="pt-BR" sz="1200" dirty="0" err="1" smtClean="0"/>
              <a:t>associated</a:t>
            </a:r>
            <a:r>
              <a:rPr lang="pt-BR" sz="1200" dirty="0" smtClean="0"/>
              <a:t> </a:t>
            </a:r>
            <a:r>
              <a:rPr lang="pt-BR" sz="1200" dirty="0" err="1" smtClean="0"/>
              <a:t>with</a:t>
            </a:r>
            <a:r>
              <a:rPr lang="pt-BR" sz="1200" dirty="0" smtClean="0"/>
              <a:t> </a:t>
            </a:r>
            <a:r>
              <a:rPr lang="pt-BR" sz="1200" dirty="0" err="1" smtClean="0"/>
              <a:t>energetic</a:t>
            </a:r>
            <a:r>
              <a:rPr lang="pt-BR" sz="1200" dirty="0" smtClean="0"/>
              <a:t> </a:t>
            </a:r>
            <a:r>
              <a:rPr lang="pt-BR" sz="1200" dirty="0" err="1" smtClean="0"/>
              <a:t>particle</a:t>
            </a:r>
            <a:r>
              <a:rPr lang="pt-BR" sz="1200" dirty="0" smtClean="0"/>
              <a:t> response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 smtClean="0"/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90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Distr</a:t>
            </a:r>
            <a:r>
              <a:rPr lang="pt-BR" dirty="0" smtClean="0"/>
              <a:t>. </a:t>
            </a:r>
            <a:r>
              <a:rPr lang="pt-BR" dirty="0" err="1" smtClean="0"/>
              <a:t>Function</a:t>
            </a:r>
            <a:r>
              <a:rPr lang="pt-BR" baseline="0" dirty="0" smtClean="0"/>
              <a:t> </a:t>
            </a:r>
            <a:r>
              <a:rPr lang="pt-BR" baseline="0" dirty="0" err="1" smtClean="0"/>
              <a:t>of</a:t>
            </a:r>
            <a:r>
              <a:rPr lang="pt-BR" baseline="0" dirty="0" smtClean="0"/>
              <a:t> NBI-</a:t>
            </a:r>
            <a:r>
              <a:rPr lang="pt-BR" baseline="0" dirty="0" err="1" smtClean="0"/>
              <a:t>produced</a:t>
            </a:r>
            <a:r>
              <a:rPr lang="pt-BR" baseline="0" dirty="0" smtClean="0"/>
              <a:t> </a:t>
            </a:r>
            <a:r>
              <a:rPr lang="pt-BR" baseline="0" dirty="0" err="1" smtClean="0"/>
              <a:t>ions</a:t>
            </a:r>
            <a:r>
              <a:rPr lang="pt-BR" baseline="0" dirty="0" smtClean="0"/>
              <a:t> </a:t>
            </a:r>
            <a:r>
              <a:rPr lang="pt-BR" baseline="0" dirty="0" err="1" smtClean="0"/>
              <a:t>establishes</a:t>
            </a:r>
            <a:r>
              <a:rPr lang="pt-BR" baseline="0" dirty="0" smtClean="0"/>
              <a:t> </a:t>
            </a:r>
            <a:r>
              <a:rPr lang="pt-BR" baseline="0" dirty="0" err="1" smtClean="0"/>
              <a:t>itself</a:t>
            </a:r>
            <a:r>
              <a:rPr lang="pt-BR" baseline="0" dirty="0" smtClean="0"/>
              <a:t> as </a:t>
            </a:r>
            <a:r>
              <a:rPr lang="pt-BR" dirty="0" err="1" smtClean="0"/>
              <a:t>drag</a:t>
            </a:r>
            <a:r>
              <a:rPr lang="pt-BR" dirty="0" smtClean="0"/>
              <a:t>=</a:t>
            </a:r>
            <a:r>
              <a:rPr lang="pt-BR" dirty="0" err="1" smtClean="0"/>
              <a:t>slowing</a:t>
            </a:r>
            <a:r>
              <a:rPr lang="pt-BR" dirty="0" smtClean="0"/>
              <a:t> </a:t>
            </a:r>
            <a:r>
              <a:rPr lang="pt-BR" dirty="0" err="1" smtClean="0"/>
              <a:t>down</a:t>
            </a:r>
            <a:r>
              <a:rPr lang="pt-BR" dirty="0" smtClean="0"/>
              <a:t>=</a:t>
            </a:r>
            <a:r>
              <a:rPr lang="pt-BR" dirty="0" err="1" smtClean="0"/>
              <a:t>dynamical</a:t>
            </a:r>
            <a:r>
              <a:rPr lang="pt-BR" dirty="0" smtClean="0"/>
              <a:t> </a:t>
            </a:r>
            <a:r>
              <a:rPr lang="pt-BR" dirty="0" err="1" smtClean="0"/>
              <a:t>friction</a:t>
            </a:r>
            <a:r>
              <a:rPr lang="pt-BR" dirty="0" smtClean="0"/>
              <a:t>.</a:t>
            </a:r>
          </a:p>
          <a:p>
            <a:r>
              <a:rPr lang="pt-BR" dirty="0" err="1" smtClean="0"/>
              <a:t>Distr</a:t>
            </a:r>
            <a:r>
              <a:rPr lang="pt-BR" dirty="0" smtClean="0"/>
              <a:t>. </a:t>
            </a:r>
            <a:r>
              <a:rPr lang="pt-BR" dirty="0" err="1" smtClean="0"/>
              <a:t>Function</a:t>
            </a:r>
            <a:r>
              <a:rPr lang="pt-BR" baseline="0" dirty="0" smtClean="0"/>
              <a:t> </a:t>
            </a:r>
            <a:r>
              <a:rPr lang="pt-BR" baseline="0" dirty="0" err="1" smtClean="0"/>
              <a:t>of</a:t>
            </a:r>
            <a:r>
              <a:rPr lang="pt-BR" baseline="0" dirty="0" smtClean="0"/>
              <a:t> </a:t>
            </a:r>
            <a:r>
              <a:rPr lang="pt-BR" dirty="0" smtClean="0"/>
              <a:t>ICRH-</a:t>
            </a:r>
            <a:r>
              <a:rPr lang="pt-BR" dirty="0" err="1" smtClean="0"/>
              <a:t>accelerated</a:t>
            </a:r>
            <a:r>
              <a:rPr lang="pt-BR" dirty="0" smtClean="0"/>
              <a:t> </a:t>
            </a:r>
            <a:r>
              <a:rPr lang="pt-BR" dirty="0" err="1" smtClean="0"/>
              <a:t>ions</a:t>
            </a:r>
            <a:r>
              <a:rPr lang="pt-BR" dirty="0" smtClean="0"/>
              <a:t> </a:t>
            </a:r>
            <a:r>
              <a:rPr lang="pt-BR" dirty="0" err="1" smtClean="0"/>
              <a:t>forms</a:t>
            </a:r>
            <a:r>
              <a:rPr lang="pt-BR" dirty="0" smtClean="0"/>
              <a:t> via </a:t>
            </a:r>
            <a:r>
              <a:rPr lang="pt-BR" dirty="0" err="1" smtClean="0"/>
              <a:t>Pitch-angle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scattering</a:t>
            </a:r>
            <a:r>
              <a:rPr lang="pt-BR" baseline="0" dirty="0" smtClean="0"/>
              <a:t>=</a:t>
            </a:r>
            <a:r>
              <a:rPr lang="pt-BR" baseline="0" dirty="0" err="1" smtClean="0"/>
              <a:t>velocity-space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diffusion</a:t>
            </a:r>
            <a:endParaRPr lang="pt-BR" baseline="0" dirty="0" smtClean="0"/>
          </a:p>
          <a:p>
            <a:r>
              <a:rPr lang="pt-BR" sz="1200" dirty="0" err="1" smtClean="0"/>
              <a:t>Turbulence</a:t>
            </a:r>
            <a:r>
              <a:rPr lang="pt-BR" sz="1200" dirty="0" smtClean="0"/>
              <a:t> </a:t>
            </a:r>
            <a:r>
              <a:rPr lang="pt-BR" sz="1200" dirty="0" err="1" smtClean="0"/>
              <a:t>contributes</a:t>
            </a:r>
            <a:r>
              <a:rPr lang="pt-BR" sz="1200" dirty="0" smtClean="0"/>
              <a:t> </a:t>
            </a:r>
            <a:r>
              <a:rPr lang="pt-BR" sz="1200" dirty="0" err="1" smtClean="0"/>
              <a:t>to</a:t>
            </a:r>
            <a:r>
              <a:rPr lang="pt-BR" sz="1200" dirty="0" smtClean="0"/>
              <a:t> </a:t>
            </a:r>
            <a:r>
              <a:rPr lang="pt-BR" sz="1200" dirty="0" err="1" smtClean="0"/>
              <a:t>washing</a:t>
            </a:r>
            <a:r>
              <a:rPr lang="pt-BR" sz="1200" dirty="0" smtClean="0"/>
              <a:t> out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/>
              <a:t>(</a:t>
            </a:r>
            <a:r>
              <a:rPr lang="pt-BR" sz="1200" dirty="0" err="1" smtClean="0"/>
              <a:t>chirping</a:t>
            </a:r>
            <a:r>
              <a:rPr lang="pt-BR" sz="1200" dirty="0" smtClean="0"/>
              <a:t> </a:t>
            </a:r>
            <a:r>
              <a:rPr lang="pt-BR" sz="1200" dirty="0" err="1" smtClean="0"/>
              <a:t>needs</a:t>
            </a:r>
            <a:r>
              <a:rPr lang="pt-BR" sz="1200" dirty="0" smtClean="0"/>
              <a:t> </a:t>
            </a:r>
            <a:r>
              <a:rPr lang="pt-BR" sz="1200" dirty="0" err="1" smtClean="0"/>
              <a:t>particles</a:t>
            </a:r>
            <a:r>
              <a:rPr lang="pt-BR" sz="1200" dirty="0" smtClean="0"/>
              <a:t> </a:t>
            </a:r>
            <a:r>
              <a:rPr lang="pt-BR" sz="1200" dirty="0" err="1" smtClean="0"/>
              <a:t>to</a:t>
            </a:r>
            <a:r>
              <a:rPr lang="pt-BR" sz="1200" dirty="0" smtClean="0"/>
              <a:t> </a:t>
            </a:r>
            <a:r>
              <a:rPr lang="pt-BR" sz="1200" dirty="0" err="1" smtClean="0"/>
              <a:t>remember</a:t>
            </a:r>
            <a:r>
              <a:rPr lang="pt-BR" sz="1200" dirty="0" smtClean="0"/>
              <a:t> </a:t>
            </a:r>
            <a:r>
              <a:rPr lang="pt-BR" sz="1200" dirty="0" err="1" smtClean="0"/>
              <a:t>their</a:t>
            </a:r>
            <a:r>
              <a:rPr lang="pt-BR" sz="1200" dirty="0" smtClean="0"/>
              <a:t> </a:t>
            </a:r>
            <a:r>
              <a:rPr lang="pt-BR" sz="1200" dirty="0" err="1" smtClean="0"/>
              <a:t>phases</a:t>
            </a:r>
            <a:r>
              <a:rPr lang="pt-BR" sz="1200" dirty="0" smtClean="0"/>
              <a:t> </a:t>
            </a:r>
            <a:r>
              <a:rPr lang="pt-BR" sz="1200" dirty="0" err="1" smtClean="0"/>
              <a:t>from</a:t>
            </a:r>
            <a:r>
              <a:rPr lang="pt-BR" sz="1200" dirty="0" smtClean="0"/>
              <a:t> </a:t>
            </a:r>
            <a:r>
              <a:rPr lang="pt-BR" sz="1200" dirty="0" err="1" smtClean="0"/>
              <a:t>one</a:t>
            </a:r>
            <a:r>
              <a:rPr lang="pt-BR" sz="1200" dirty="0" smtClean="0"/>
              <a:t> </a:t>
            </a:r>
            <a:r>
              <a:rPr lang="pt-BR" sz="1200" dirty="0" err="1" smtClean="0"/>
              <a:t>bounce</a:t>
            </a:r>
            <a:r>
              <a:rPr lang="pt-BR" sz="1200" dirty="0" smtClean="0"/>
              <a:t> </a:t>
            </a:r>
            <a:r>
              <a:rPr lang="pt-BR" sz="1200" dirty="0" err="1" smtClean="0"/>
              <a:t>to</a:t>
            </a:r>
            <a:r>
              <a:rPr lang="pt-BR" sz="1200" dirty="0" smtClean="0"/>
              <a:t> </a:t>
            </a:r>
            <a:r>
              <a:rPr lang="pt-BR" sz="1200" dirty="0" err="1" smtClean="0"/>
              <a:t>another</a:t>
            </a:r>
            <a:r>
              <a:rPr lang="pt-BR" sz="1200" dirty="0" smtClean="0"/>
              <a:t>)</a:t>
            </a:r>
            <a:endParaRPr lang="pt-BR" sz="1000" dirty="0" smtClean="0"/>
          </a:p>
          <a:p>
            <a:endParaRPr lang="pt-BR" baseline="0" dirty="0" smtClean="0"/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Marginal stability allows collisions to compete with mode growth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err="1" smtClean="0"/>
              <a:t>Initial</a:t>
            </a:r>
            <a:r>
              <a:rPr lang="pt-BR" sz="1200" dirty="0" smtClean="0"/>
              <a:t> </a:t>
            </a:r>
            <a:r>
              <a:rPr lang="pt-BR" sz="1200" dirty="0" err="1" smtClean="0"/>
              <a:t>frequency</a:t>
            </a:r>
            <a:r>
              <a:rPr lang="pt-BR" sz="1200" dirty="0" smtClean="0"/>
              <a:t> shift </a:t>
            </a:r>
            <a:r>
              <a:rPr lang="pt-BR" sz="1200" dirty="0" err="1" smtClean="0"/>
              <a:t>and</a:t>
            </a:r>
            <a:r>
              <a:rPr lang="pt-BR" sz="1200" dirty="0" smtClean="0"/>
              <a:t> </a:t>
            </a:r>
            <a:r>
              <a:rPr lang="pt-BR" sz="1200" dirty="0" err="1" smtClean="0"/>
              <a:t>hole</a:t>
            </a:r>
            <a:r>
              <a:rPr lang="pt-BR" sz="1200" dirty="0" smtClean="0"/>
              <a:t> &amp; </a:t>
            </a:r>
            <a:r>
              <a:rPr lang="pt-BR" sz="1200" dirty="0" err="1" smtClean="0"/>
              <a:t>clump</a:t>
            </a:r>
            <a:r>
              <a:rPr lang="pt-BR" sz="1200" dirty="0" smtClean="0"/>
              <a:t> </a:t>
            </a:r>
            <a:r>
              <a:rPr lang="pt-BR" sz="1200" dirty="0" err="1" smtClean="0"/>
              <a:t>dettachment</a:t>
            </a:r>
            <a:r>
              <a:rPr lang="pt-BR" sz="1200" dirty="0" smtClean="0"/>
              <a:t> </a:t>
            </a:r>
            <a:r>
              <a:rPr lang="pt-BR" sz="1200" dirty="0" err="1" smtClean="0"/>
              <a:t>appears</a:t>
            </a:r>
            <a:r>
              <a:rPr lang="pt-BR" sz="1200" dirty="0" smtClean="0"/>
              <a:t> </a:t>
            </a:r>
            <a:r>
              <a:rPr lang="pt-BR" sz="1200" dirty="0" err="1" smtClean="0"/>
              <a:t>during</a:t>
            </a:r>
            <a:r>
              <a:rPr lang="pt-BR" sz="1200" dirty="0" smtClean="0"/>
              <a:t> </a:t>
            </a:r>
            <a:r>
              <a:rPr lang="pt-BR" sz="1200" dirty="0" err="1" smtClean="0"/>
              <a:t>the</a:t>
            </a:r>
            <a:r>
              <a:rPr lang="pt-BR" sz="1200" dirty="0" smtClean="0"/>
              <a:t> </a:t>
            </a:r>
            <a:r>
              <a:rPr lang="pt-BR" sz="1200" dirty="0" err="1" smtClean="0"/>
              <a:t>explosive</a:t>
            </a:r>
            <a:r>
              <a:rPr lang="pt-BR" sz="1200" dirty="0" smtClean="0"/>
              <a:t> </a:t>
            </a:r>
            <a:r>
              <a:rPr lang="pt-BR" sz="1200" dirty="0" err="1" smtClean="0"/>
              <a:t>phase</a:t>
            </a:r>
            <a:r>
              <a:rPr lang="pt-BR" sz="120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/>
              <a:t>delta </a:t>
            </a:r>
            <a:r>
              <a:rPr lang="pt-BR" sz="1200" dirty="0" err="1" smtClean="0"/>
              <a:t>omega~gammaL</a:t>
            </a:r>
            <a:endParaRPr lang="pt-BR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21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Marginal stability allows collisions to compete with mode growth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err="1" smtClean="0"/>
              <a:t>Initial</a:t>
            </a:r>
            <a:r>
              <a:rPr lang="pt-BR" sz="1200" dirty="0" smtClean="0"/>
              <a:t> </a:t>
            </a:r>
            <a:r>
              <a:rPr lang="pt-BR" sz="1200" dirty="0" err="1" smtClean="0"/>
              <a:t>frequency</a:t>
            </a:r>
            <a:r>
              <a:rPr lang="pt-BR" sz="1200" dirty="0" smtClean="0"/>
              <a:t> shift </a:t>
            </a:r>
            <a:r>
              <a:rPr lang="pt-BR" sz="1200" dirty="0" err="1" smtClean="0"/>
              <a:t>and</a:t>
            </a:r>
            <a:r>
              <a:rPr lang="pt-BR" sz="1200" dirty="0" smtClean="0"/>
              <a:t> </a:t>
            </a:r>
            <a:r>
              <a:rPr lang="pt-BR" sz="1200" dirty="0" err="1" smtClean="0"/>
              <a:t>hole</a:t>
            </a:r>
            <a:r>
              <a:rPr lang="pt-BR" sz="1200" dirty="0" smtClean="0"/>
              <a:t> &amp; </a:t>
            </a:r>
            <a:r>
              <a:rPr lang="pt-BR" sz="1200" dirty="0" err="1" smtClean="0"/>
              <a:t>clump</a:t>
            </a:r>
            <a:r>
              <a:rPr lang="pt-BR" sz="1200" dirty="0" smtClean="0"/>
              <a:t> </a:t>
            </a:r>
            <a:r>
              <a:rPr lang="pt-BR" sz="1200" dirty="0" err="1" smtClean="0"/>
              <a:t>dettachment</a:t>
            </a:r>
            <a:r>
              <a:rPr lang="pt-BR" sz="1200" dirty="0" smtClean="0"/>
              <a:t> </a:t>
            </a:r>
            <a:r>
              <a:rPr lang="pt-BR" sz="1200" dirty="0" err="1" smtClean="0"/>
              <a:t>appears</a:t>
            </a:r>
            <a:r>
              <a:rPr lang="pt-BR" sz="1200" dirty="0" smtClean="0"/>
              <a:t> </a:t>
            </a:r>
            <a:r>
              <a:rPr lang="pt-BR" sz="1200" dirty="0" err="1" smtClean="0"/>
              <a:t>during</a:t>
            </a:r>
            <a:r>
              <a:rPr lang="pt-BR" sz="1200" dirty="0" smtClean="0"/>
              <a:t> </a:t>
            </a:r>
            <a:r>
              <a:rPr lang="pt-BR" sz="1200" dirty="0" err="1" smtClean="0"/>
              <a:t>the</a:t>
            </a:r>
            <a:r>
              <a:rPr lang="pt-BR" sz="1200" dirty="0" smtClean="0"/>
              <a:t> </a:t>
            </a:r>
            <a:r>
              <a:rPr lang="pt-BR" sz="1200" dirty="0" err="1" smtClean="0"/>
              <a:t>explosive</a:t>
            </a:r>
            <a:r>
              <a:rPr lang="pt-BR" sz="1200" dirty="0" smtClean="0"/>
              <a:t> </a:t>
            </a:r>
            <a:r>
              <a:rPr lang="pt-BR" sz="1200" dirty="0" err="1" smtClean="0"/>
              <a:t>phase</a:t>
            </a:r>
            <a:r>
              <a:rPr lang="pt-BR" sz="120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/>
              <a:t>delta </a:t>
            </a:r>
            <a:r>
              <a:rPr lang="pt-BR" sz="1200" dirty="0" err="1" smtClean="0"/>
              <a:t>omega~gammaL</a:t>
            </a:r>
            <a:endParaRPr lang="pt-BR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21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Marginal stability allows collisions to compete with mode growth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err="1" smtClean="0"/>
              <a:t>Initial</a:t>
            </a:r>
            <a:r>
              <a:rPr lang="pt-BR" sz="1200" dirty="0" smtClean="0"/>
              <a:t> </a:t>
            </a:r>
            <a:r>
              <a:rPr lang="pt-BR" sz="1200" dirty="0" err="1" smtClean="0"/>
              <a:t>frequency</a:t>
            </a:r>
            <a:r>
              <a:rPr lang="pt-BR" sz="1200" dirty="0" smtClean="0"/>
              <a:t> shift </a:t>
            </a:r>
            <a:r>
              <a:rPr lang="pt-BR" sz="1200" dirty="0" err="1" smtClean="0"/>
              <a:t>and</a:t>
            </a:r>
            <a:r>
              <a:rPr lang="pt-BR" sz="1200" dirty="0" smtClean="0"/>
              <a:t> </a:t>
            </a:r>
            <a:r>
              <a:rPr lang="pt-BR" sz="1200" dirty="0" err="1" smtClean="0"/>
              <a:t>hole</a:t>
            </a:r>
            <a:r>
              <a:rPr lang="pt-BR" sz="1200" dirty="0" smtClean="0"/>
              <a:t> &amp; </a:t>
            </a:r>
            <a:r>
              <a:rPr lang="pt-BR" sz="1200" dirty="0" err="1" smtClean="0"/>
              <a:t>clump</a:t>
            </a:r>
            <a:r>
              <a:rPr lang="pt-BR" sz="1200" dirty="0" smtClean="0"/>
              <a:t> </a:t>
            </a:r>
            <a:r>
              <a:rPr lang="pt-BR" sz="1200" dirty="0" err="1" smtClean="0"/>
              <a:t>dettachment</a:t>
            </a:r>
            <a:r>
              <a:rPr lang="pt-BR" sz="1200" dirty="0" smtClean="0"/>
              <a:t> </a:t>
            </a:r>
            <a:r>
              <a:rPr lang="pt-BR" sz="1200" dirty="0" err="1" smtClean="0"/>
              <a:t>appears</a:t>
            </a:r>
            <a:r>
              <a:rPr lang="pt-BR" sz="1200" dirty="0" smtClean="0"/>
              <a:t> </a:t>
            </a:r>
            <a:r>
              <a:rPr lang="pt-BR" sz="1200" dirty="0" err="1" smtClean="0"/>
              <a:t>during</a:t>
            </a:r>
            <a:r>
              <a:rPr lang="pt-BR" sz="1200" dirty="0" smtClean="0"/>
              <a:t> </a:t>
            </a:r>
            <a:r>
              <a:rPr lang="pt-BR" sz="1200" dirty="0" err="1" smtClean="0"/>
              <a:t>the</a:t>
            </a:r>
            <a:r>
              <a:rPr lang="pt-BR" sz="1200" dirty="0" smtClean="0"/>
              <a:t> </a:t>
            </a:r>
            <a:r>
              <a:rPr lang="pt-BR" sz="1200" dirty="0" err="1" smtClean="0"/>
              <a:t>explosive</a:t>
            </a:r>
            <a:r>
              <a:rPr lang="pt-BR" sz="1200" dirty="0" smtClean="0"/>
              <a:t> </a:t>
            </a:r>
            <a:r>
              <a:rPr lang="pt-BR" sz="1200" dirty="0" err="1" smtClean="0"/>
              <a:t>phase</a:t>
            </a:r>
            <a:r>
              <a:rPr lang="pt-BR" sz="120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/>
              <a:t>delta </a:t>
            </a:r>
            <a:r>
              <a:rPr lang="pt-BR" sz="1200" dirty="0" err="1" smtClean="0"/>
              <a:t>omega~gammaL</a:t>
            </a:r>
            <a:endParaRPr lang="pt-BR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21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231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1806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the first fully predictive model underestimates transport; kick model is a point of reference; next steps are to improve predictive capability. </a:t>
            </a:r>
          </a:p>
        </p:txBody>
      </p:sp>
    </p:spTree>
    <p:extLst>
      <p:ext uri="{BB962C8B-B14F-4D97-AF65-F5344CB8AC3E}">
        <p14:creationId xmlns:p14="http://schemas.microsoft.com/office/powerpoint/2010/main" val="1338225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4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err="1" smtClean="0"/>
              <a:t>Nonperturbative</a:t>
            </a:r>
            <a:r>
              <a:rPr lang="pt-BR" sz="1200" dirty="0" smtClean="0"/>
              <a:t> </a:t>
            </a:r>
            <a:r>
              <a:rPr lang="pt-BR" sz="1200" dirty="0" err="1" smtClean="0"/>
              <a:t>modes</a:t>
            </a:r>
            <a:r>
              <a:rPr lang="pt-BR" sz="1200" dirty="0" smtClean="0"/>
              <a:t>: </a:t>
            </a:r>
            <a:r>
              <a:rPr lang="pt-BR" sz="1200" dirty="0" err="1" smtClean="0"/>
              <a:t>their</a:t>
            </a:r>
            <a:r>
              <a:rPr lang="pt-BR" sz="1200" dirty="0" smtClean="0"/>
              <a:t> </a:t>
            </a:r>
            <a:r>
              <a:rPr lang="pt-BR" sz="1200" dirty="0" err="1" smtClean="0"/>
              <a:t>very</a:t>
            </a:r>
            <a:r>
              <a:rPr lang="pt-BR" sz="1200" dirty="0" smtClean="0"/>
              <a:t> </a:t>
            </a:r>
            <a:r>
              <a:rPr lang="pt-BR" sz="1200" dirty="0" err="1" smtClean="0"/>
              <a:t>existence</a:t>
            </a:r>
            <a:r>
              <a:rPr lang="pt-BR" sz="1200" dirty="0" smtClean="0"/>
              <a:t> </a:t>
            </a:r>
            <a:r>
              <a:rPr lang="pt-BR" sz="1200" dirty="0" err="1" smtClean="0"/>
              <a:t>is</a:t>
            </a:r>
            <a:r>
              <a:rPr lang="pt-BR" sz="1200" dirty="0" smtClean="0"/>
              <a:t> </a:t>
            </a:r>
            <a:r>
              <a:rPr lang="pt-BR" sz="1200" dirty="0" err="1" smtClean="0"/>
              <a:t>associated</a:t>
            </a:r>
            <a:r>
              <a:rPr lang="pt-BR" sz="1200" dirty="0" smtClean="0"/>
              <a:t> </a:t>
            </a:r>
            <a:r>
              <a:rPr lang="pt-BR" sz="1200" dirty="0" err="1" smtClean="0"/>
              <a:t>with</a:t>
            </a:r>
            <a:r>
              <a:rPr lang="pt-BR" sz="1200" dirty="0" smtClean="0"/>
              <a:t> </a:t>
            </a:r>
            <a:r>
              <a:rPr lang="pt-BR" sz="1200" dirty="0" err="1" smtClean="0"/>
              <a:t>energetic</a:t>
            </a:r>
            <a:r>
              <a:rPr lang="pt-BR" sz="1200" dirty="0" smtClean="0"/>
              <a:t> </a:t>
            </a:r>
            <a:r>
              <a:rPr lang="pt-BR" sz="1200" dirty="0" err="1" smtClean="0"/>
              <a:t>particle</a:t>
            </a:r>
            <a:r>
              <a:rPr lang="pt-BR" sz="1200" dirty="0" smtClean="0"/>
              <a:t> response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 smtClean="0"/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40411-0765-4B77-A095-21B1B557CD8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1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77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5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5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377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757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2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53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4/19/17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3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4/19/17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20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4/19/17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49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4/19/17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69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4/19/17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4/19/17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7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472013"/>
            <a:ext cx="2133600" cy="273844"/>
          </a:xfrm>
          <a:prstGeom prst="rect">
            <a:avLst/>
          </a:prstGeom>
        </p:spPr>
        <p:txBody>
          <a:bodyPr/>
          <a:lstStyle/>
          <a:p>
            <a:fld id="{38B4AF31-95A9-4AF0-91FE-F5FC633A29CE}" type="datetimeFigureOut">
              <a:rPr lang="en-US" smtClean="0"/>
              <a:t>4/19/17</a:t>
            </a:fld>
            <a:endParaRPr lang="en-US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47201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V. N. Duarte, APS Meeting, Savannah, 2015</a:t>
            </a:r>
            <a:endParaRPr lang="en-US" dirty="0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472013"/>
            <a:ext cx="2133600" cy="273844"/>
          </a:xfrm>
          <a:prstGeom prst="rect">
            <a:avLst/>
          </a:prstGeom>
        </p:spPr>
        <p:txBody>
          <a:bodyPr/>
          <a:lstStyle/>
          <a:p>
            <a:fld id="{B5563F4C-B619-4DE5-97E5-151C5FEDF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tif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8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f"/><Relationship Id="rId3" Type="http://schemas.openxmlformats.org/officeDocument/2006/relationships/image" Target="../media/image56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Relationship Id="rId3" Type="http://schemas.openxmlformats.org/officeDocument/2006/relationships/image" Target="../media/image58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8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f"/><Relationship Id="rId3" Type="http://schemas.openxmlformats.org/officeDocument/2006/relationships/image" Target="../media/image56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Relationship Id="rId3" Type="http://schemas.openxmlformats.org/officeDocument/2006/relationships/image" Target="../media/image5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422244" y="902798"/>
            <a:ext cx="7678148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base"/>
            <a:r>
              <a:rPr lang="en-US" sz="2600" b="1" dirty="0"/>
              <a:t>Quasilinear relaxation </a:t>
            </a:r>
            <a:r>
              <a:rPr lang="en-US" sz="2600" b="1" dirty="0" smtClean="0"/>
              <a:t>of </a:t>
            </a:r>
            <a:r>
              <a:rPr lang="en-US" sz="2600" b="1" dirty="0"/>
              <a:t>energetic </a:t>
            </a:r>
            <a:r>
              <a:rPr lang="en-US" sz="2600" b="1" dirty="0" smtClean="0"/>
              <a:t>particles interacting </a:t>
            </a:r>
            <a:r>
              <a:rPr lang="en-US" sz="2600" b="1" dirty="0"/>
              <a:t>with </a:t>
            </a:r>
            <a:r>
              <a:rPr lang="en-US" sz="2600" b="1" dirty="0" err="1" smtClean="0"/>
              <a:t>Alfvénic</a:t>
            </a:r>
            <a:r>
              <a:rPr lang="en-US" sz="2600" b="1" dirty="0" smtClean="0"/>
              <a:t> modes</a:t>
            </a:r>
            <a:endParaRPr lang="en-US" sz="26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179512" y="1923678"/>
            <a:ext cx="8766154" cy="266921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t-BR" sz="6800" u="sng" dirty="0" smtClean="0">
                <a:solidFill>
                  <a:schemeClr val="tx1"/>
                </a:solidFill>
              </a:rPr>
              <a:t>Vinícius Duarte</a:t>
            </a:r>
            <a:r>
              <a:rPr lang="pt-BR" sz="6800" baseline="30000" dirty="0" smtClean="0">
                <a:solidFill>
                  <a:schemeClr val="tx1"/>
                </a:solidFill>
              </a:rPr>
              <a:t>1,2</a:t>
            </a:r>
            <a:r>
              <a:rPr lang="pt-BR" sz="6800" dirty="0"/>
              <a:t>, Nikolai </a:t>
            </a:r>
            <a:r>
              <a:rPr lang="pt-BR" sz="6800" dirty="0" smtClean="0"/>
              <a:t>Gorelenkov</a:t>
            </a:r>
            <a:r>
              <a:rPr lang="pt-BR" sz="6800" baseline="30000" dirty="0" smtClean="0"/>
              <a:t>1</a:t>
            </a:r>
            <a:r>
              <a:rPr lang="pt-BR" sz="6800" dirty="0" smtClean="0"/>
              <a:t> </a:t>
            </a:r>
            <a:r>
              <a:rPr lang="pt-BR" sz="6800" dirty="0" err="1" smtClean="0"/>
              <a:t>and</a:t>
            </a:r>
            <a:r>
              <a:rPr lang="pt-BR" sz="6800" dirty="0" smtClean="0"/>
              <a:t> </a:t>
            </a:r>
            <a:r>
              <a:rPr lang="pt-BR" sz="6800" dirty="0" err="1"/>
              <a:t>Herb</a:t>
            </a:r>
            <a:r>
              <a:rPr lang="pt-BR" sz="6800" dirty="0"/>
              <a:t> Berk</a:t>
            </a:r>
            <a:r>
              <a:rPr lang="pt-BR" sz="6800" baseline="30000" dirty="0"/>
              <a:t>3</a:t>
            </a:r>
            <a:r>
              <a:rPr lang="pt-BR" sz="6800" dirty="0" smtClean="0">
                <a:solidFill>
                  <a:schemeClr val="tx1"/>
                </a:solidFill>
              </a:rPr>
              <a:t> </a:t>
            </a:r>
            <a:endParaRPr lang="pt-BR" sz="6800" baseline="300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pt-BR" sz="68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t-BR" sz="6000" dirty="0" err="1" smtClean="0"/>
              <a:t>With</a:t>
            </a:r>
            <a:r>
              <a:rPr lang="pt-BR" sz="6000" dirty="0" smtClean="0"/>
              <a:t> </a:t>
            </a:r>
            <a:r>
              <a:rPr lang="pt-BR" sz="6000" dirty="0" err="1" smtClean="0"/>
              <a:t>invaluable</a:t>
            </a:r>
            <a:r>
              <a:rPr lang="pt-BR" sz="6000" dirty="0" smtClean="0"/>
              <a:t> </a:t>
            </a:r>
            <a:r>
              <a:rPr lang="pt-BR" sz="6000" dirty="0" err="1" smtClean="0"/>
              <a:t>contributions</a:t>
            </a:r>
            <a:r>
              <a:rPr lang="pt-BR" sz="6000" dirty="0" smtClean="0"/>
              <a:t> </a:t>
            </a:r>
            <a:r>
              <a:rPr lang="pt-BR" sz="6000" dirty="0" err="1" smtClean="0"/>
              <a:t>from</a:t>
            </a:r>
            <a:endParaRPr lang="pt-BR" sz="60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t-BR" sz="6000" dirty="0" smtClean="0"/>
              <a:t>Mario </a:t>
            </a:r>
            <a:r>
              <a:rPr lang="pt-BR" sz="6000" dirty="0" smtClean="0"/>
              <a:t>Podestà</a:t>
            </a:r>
            <a:r>
              <a:rPr lang="pt-BR" sz="6000" baseline="30000" dirty="0" smtClean="0"/>
              <a:t>1</a:t>
            </a:r>
            <a:r>
              <a:rPr lang="pt-BR" sz="6000" dirty="0" smtClean="0"/>
              <a:t>, </a:t>
            </a:r>
            <a:r>
              <a:rPr lang="pt-BR" sz="6000" dirty="0"/>
              <a:t>Eric </a:t>
            </a:r>
            <a:r>
              <a:rPr lang="pt-BR" sz="6000" dirty="0" smtClean="0"/>
              <a:t>Fredrickson</a:t>
            </a:r>
            <a:r>
              <a:rPr lang="pt-BR" sz="6000" baseline="30000" dirty="0"/>
              <a:t>1</a:t>
            </a:r>
            <a:r>
              <a:rPr lang="pt-BR" sz="6000" dirty="0" smtClean="0"/>
              <a:t>, </a:t>
            </a:r>
            <a:r>
              <a:rPr lang="pt-BR" sz="6000" dirty="0" err="1"/>
              <a:t>Gerrit</a:t>
            </a:r>
            <a:r>
              <a:rPr lang="pt-BR" sz="6000" dirty="0"/>
              <a:t> </a:t>
            </a:r>
            <a:r>
              <a:rPr lang="pt-BR" sz="6000" dirty="0" smtClean="0"/>
              <a:t>Kramer</a:t>
            </a:r>
            <a:r>
              <a:rPr lang="pt-BR" sz="6000" baseline="30000" dirty="0" smtClean="0"/>
              <a:t>1</a:t>
            </a:r>
            <a:r>
              <a:rPr lang="pt-BR" sz="6000" dirty="0" smtClean="0"/>
              <a:t>, </a:t>
            </a:r>
            <a:r>
              <a:rPr lang="pt-BR" sz="6000" dirty="0" err="1" smtClean="0"/>
              <a:t>Raffi</a:t>
            </a:r>
            <a:r>
              <a:rPr lang="pt-BR" sz="6000" dirty="0" smtClean="0"/>
              <a:t> Nazikian</a:t>
            </a:r>
            <a:r>
              <a:rPr lang="pt-BR" sz="6000" baseline="30000" dirty="0"/>
              <a:t>1</a:t>
            </a:r>
            <a:r>
              <a:rPr lang="pt-BR" sz="6000" dirty="0" smtClean="0"/>
              <a:t>, Stan Kaye</a:t>
            </a:r>
            <a:r>
              <a:rPr lang="pt-BR" sz="6000" baseline="30000" dirty="0" smtClean="0"/>
              <a:t>1</a:t>
            </a:r>
            <a:r>
              <a:rPr lang="pt-BR" sz="6000" dirty="0" smtClean="0"/>
              <a:t>, David </a:t>
            </a:r>
            <a:r>
              <a:rPr lang="pt-BR" sz="6000" dirty="0"/>
              <a:t>Pace</a:t>
            </a:r>
            <a:r>
              <a:rPr lang="pt-BR" sz="6000" baseline="30000" dirty="0"/>
              <a:t>4</a:t>
            </a:r>
            <a:r>
              <a:rPr lang="pt-BR" sz="6000" dirty="0"/>
              <a:t>, </a:t>
            </a:r>
            <a:endParaRPr lang="pt-BR" sz="6000" dirty="0" smtClean="0"/>
          </a:p>
          <a:p>
            <a:pPr marL="0" indent="0" algn="ctr">
              <a:buNone/>
            </a:pPr>
            <a:r>
              <a:rPr lang="pt-BR" sz="6000" dirty="0" smtClean="0"/>
              <a:t>Mike </a:t>
            </a:r>
            <a:r>
              <a:rPr lang="pt-BR" sz="6000" dirty="0"/>
              <a:t>Van </a:t>
            </a:r>
            <a:r>
              <a:rPr lang="pt-BR" sz="6000" dirty="0" smtClean="0"/>
              <a:t>Zeeland</a:t>
            </a:r>
            <a:r>
              <a:rPr lang="pt-BR" sz="6000" baseline="30000" dirty="0" smtClean="0"/>
              <a:t>4</a:t>
            </a:r>
            <a:r>
              <a:rPr lang="pt-BR" sz="6000" dirty="0"/>
              <a:t>,</a:t>
            </a:r>
            <a:r>
              <a:rPr lang="pt-BR" sz="6000" dirty="0" smtClean="0"/>
              <a:t> </a:t>
            </a:r>
            <a:r>
              <a:rPr lang="pt-BR" sz="6000" dirty="0" smtClean="0"/>
              <a:t>Bill </a:t>
            </a:r>
            <a:r>
              <a:rPr lang="pt-BR" sz="6000" dirty="0" smtClean="0"/>
              <a:t>Heidbrink</a:t>
            </a:r>
            <a:r>
              <a:rPr lang="pt-BR" sz="6000" baseline="30000" dirty="0" smtClean="0"/>
              <a:t>5</a:t>
            </a:r>
            <a:r>
              <a:rPr lang="pt-BR" sz="6000" dirty="0" smtClean="0"/>
              <a:t> </a:t>
            </a:r>
            <a:r>
              <a:rPr lang="pt-BR" sz="6000" dirty="0" err="1" smtClean="0"/>
              <a:t>and</a:t>
            </a:r>
            <a:r>
              <a:rPr lang="pt-BR" sz="6000" dirty="0" smtClean="0"/>
              <a:t> </a:t>
            </a:r>
            <a:r>
              <a:rPr lang="pt-BR" sz="6000" dirty="0" err="1" smtClean="0"/>
              <a:t>Guo</a:t>
            </a:r>
            <a:r>
              <a:rPr lang="pt-BR" sz="6000" dirty="0" smtClean="0"/>
              <a:t> Meng</a:t>
            </a:r>
            <a:r>
              <a:rPr lang="pt-BR" sz="6000" baseline="30000" dirty="0" smtClean="0"/>
              <a:t>6</a:t>
            </a:r>
            <a:endParaRPr lang="pt-BR" sz="6000" baseline="30000" dirty="0"/>
          </a:p>
          <a:p>
            <a:pPr marL="0" indent="0" algn="ctr">
              <a:buNone/>
            </a:pPr>
            <a:endParaRPr lang="pt-BR" sz="6800" baseline="30000" dirty="0" smtClean="0"/>
          </a:p>
          <a:p>
            <a:pPr marL="0" indent="0" algn="ctr">
              <a:buNone/>
            </a:pPr>
            <a:r>
              <a:rPr lang="pt-BR" sz="5600" baseline="30000" dirty="0" smtClean="0"/>
              <a:t>1</a:t>
            </a:r>
            <a:r>
              <a:rPr lang="pt-BR" sz="5600" dirty="0" smtClean="0"/>
              <a:t>Princeton </a:t>
            </a:r>
            <a:r>
              <a:rPr lang="pt-BR" sz="5600" dirty="0"/>
              <a:t>Plasma </a:t>
            </a:r>
            <a:r>
              <a:rPr lang="pt-BR" sz="5600" dirty="0" err="1"/>
              <a:t>Physics</a:t>
            </a:r>
            <a:r>
              <a:rPr lang="pt-BR" sz="5600" dirty="0"/>
              <a:t> </a:t>
            </a:r>
            <a:r>
              <a:rPr lang="pt-BR" sz="5600" dirty="0" err="1"/>
              <a:t>Laboratory</a:t>
            </a:r>
            <a:r>
              <a:rPr lang="pt-BR" sz="5600" dirty="0"/>
              <a:t>, USA</a:t>
            </a:r>
          </a:p>
          <a:p>
            <a:pPr marL="0" indent="0" algn="ctr">
              <a:buNone/>
            </a:pPr>
            <a:r>
              <a:rPr lang="pt-BR" sz="5600" baseline="30000" dirty="0" smtClean="0"/>
              <a:t>2</a:t>
            </a:r>
            <a:r>
              <a:rPr lang="pt-BR" sz="5600" dirty="0" smtClean="0"/>
              <a:t>University </a:t>
            </a:r>
            <a:r>
              <a:rPr lang="pt-BR" sz="5600" dirty="0" err="1"/>
              <a:t>of</a:t>
            </a:r>
            <a:r>
              <a:rPr lang="pt-BR" sz="5600" dirty="0"/>
              <a:t> São Paulo, </a:t>
            </a:r>
            <a:r>
              <a:rPr lang="pt-BR" sz="5600" dirty="0" err="1"/>
              <a:t>Brazil</a:t>
            </a:r>
            <a:endParaRPr lang="pt-BR" sz="5600" dirty="0"/>
          </a:p>
          <a:p>
            <a:pPr marL="0" indent="0" algn="ctr">
              <a:buNone/>
            </a:pPr>
            <a:r>
              <a:rPr lang="pt-BR" sz="5600" baseline="30000" dirty="0" smtClean="0">
                <a:solidFill>
                  <a:schemeClr val="tx1"/>
                </a:solidFill>
              </a:rPr>
              <a:t>3</a:t>
            </a:r>
            <a:r>
              <a:rPr lang="pt-BR" sz="5600" dirty="0" smtClean="0">
                <a:solidFill>
                  <a:schemeClr val="tx1"/>
                </a:solidFill>
              </a:rPr>
              <a:t>University </a:t>
            </a:r>
            <a:r>
              <a:rPr lang="pt-BR" sz="5600" dirty="0" err="1" smtClean="0">
                <a:solidFill>
                  <a:schemeClr val="tx1"/>
                </a:solidFill>
              </a:rPr>
              <a:t>of</a:t>
            </a:r>
            <a:r>
              <a:rPr lang="pt-BR" sz="5600" dirty="0" smtClean="0">
                <a:solidFill>
                  <a:schemeClr val="tx1"/>
                </a:solidFill>
              </a:rPr>
              <a:t> Texas, Austin, USA</a:t>
            </a:r>
          </a:p>
          <a:p>
            <a:pPr marL="0" indent="0" algn="ctr">
              <a:buNone/>
            </a:pPr>
            <a:r>
              <a:rPr lang="pt-BR" sz="5600" baseline="30000" dirty="0" smtClean="0"/>
              <a:t>4</a:t>
            </a:r>
            <a:r>
              <a:rPr lang="pt-BR" sz="5600" dirty="0" smtClean="0"/>
              <a:t>General </a:t>
            </a:r>
            <a:r>
              <a:rPr lang="pt-BR" sz="5600" dirty="0" err="1" smtClean="0"/>
              <a:t>Atomics</a:t>
            </a:r>
            <a:r>
              <a:rPr lang="pt-BR" sz="5600" dirty="0" smtClean="0"/>
              <a:t>, USA</a:t>
            </a:r>
            <a:endParaRPr lang="pt-BR" sz="56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t-BR" sz="5600" baseline="30000" dirty="0" smtClean="0"/>
              <a:t>5</a:t>
            </a:r>
            <a:r>
              <a:rPr lang="pt-BR" sz="5600" dirty="0" smtClean="0"/>
              <a:t>University </a:t>
            </a:r>
            <a:r>
              <a:rPr lang="pt-BR" sz="5600" dirty="0" err="1"/>
              <a:t>of</a:t>
            </a:r>
            <a:r>
              <a:rPr lang="pt-BR" sz="5600" dirty="0"/>
              <a:t> </a:t>
            </a:r>
            <a:r>
              <a:rPr lang="pt-BR" sz="5600" dirty="0" err="1" smtClean="0"/>
              <a:t>California</a:t>
            </a:r>
            <a:r>
              <a:rPr lang="pt-BR" sz="5600" dirty="0" smtClean="0"/>
              <a:t>, Irvine, </a:t>
            </a:r>
            <a:r>
              <a:rPr lang="pt-BR" sz="5600" dirty="0" smtClean="0"/>
              <a:t>USA</a:t>
            </a:r>
          </a:p>
          <a:p>
            <a:pPr marL="0" indent="0" algn="ctr">
              <a:buNone/>
            </a:pPr>
            <a:r>
              <a:rPr lang="pt-BR" sz="5600" baseline="30000" dirty="0" smtClean="0"/>
              <a:t>6</a:t>
            </a:r>
            <a:r>
              <a:rPr lang="pt-BR" sz="5600" dirty="0" smtClean="0"/>
              <a:t>Peking </a:t>
            </a:r>
            <a:r>
              <a:rPr lang="pt-BR" sz="5600" dirty="0" err="1" smtClean="0"/>
              <a:t>University</a:t>
            </a:r>
            <a:r>
              <a:rPr lang="pt-BR" sz="5600" dirty="0" smtClean="0"/>
              <a:t>, China</a:t>
            </a:r>
            <a:endParaRPr lang="pt-BR" sz="5600" dirty="0" smtClean="0"/>
          </a:p>
          <a:p>
            <a:pPr marL="0" indent="0" algn="ctr">
              <a:buNone/>
            </a:pPr>
            <a:endParaRPr lang="pt-BR" sz="5600" dirty="0" smtClean="0"/>
          </a:p>
          <a:p>
            <a:pPr marL="0" indent="0" algn="ctr">
              <a:buNone/>
            </a:pPr>
            <a:r>
              <a:rPr lang="pt-BR" sz="4200" dirty="0" err="1" smtClean="0"/>
              <a:t>Transport</a:t>
            </a:r>
            <a:r>
              <a:rPr lang="pt-BR" sz="4200" dirty="0" smtClean="0"/>
              <a:t> </a:t>
            </a:r>
            <a:r>
              <a:rPr lang="pt-BR" sz="4200" dirty="0" err="1" smtClean="0"/>
              <a:t>Task</a:t>
            </a:r>
            <a:r>
              <a:rPr lang="pt-BR" sz="4200" dirty="0" smtClean="0"/>
              <a:t> Force</a:t>
            </a:r>
            <a:r>
              <a:rPr lang="pt-BR" sz="4200" dirty="0" smtClean="0"/>
              <a:t>, </a:t>
            </a:r>
            <a:r>
              <a:rPr lang="pt-BR" sz="4200" dirty="0" err="1" smtClean="0"/>
              <a:t>Williamsburg</a:t>
            </a:r>
            <a:r>
              <a:rPr lang="pt-BR" sz="4200" dirty="0" smtClean="0"/>
              <a:t>, VA, </a:t>
            </a:r>
            <a:r>
              <a:rPr lang="pt-BR" sz="4200" dirty="0" err="1" smtClean="0">
                <a:solidFill>
                  <a:schemeClr val="tx1"/>
                </a:solidFill>
              </a:rPr>
              <a:t>April</a:t>
            </a:r>
            <a:r>
              <a:rPr lang="pt-BR" sz="4200" dirty="0" smtClean="0">
                <a:solidFill>
                  <a:schemeClr val="tx1"/>
                </a:solidFill>
              </a:rPr>
              <a:t> 27th </a:t>
            </a:r>
            <a:r>
              <a:rPr lang="pt-BR" sz="4200" dirty="0" smtClean="0">
                <a:solidFill>
                  <a:schemeClr val="tx1"/>
                </a:solidFill>
              </a:rPr>
              <a:t>2017</a:t>
            </a:r>
          </a:p>
          <a:p>
            <a:pPr algn="ctr"/>
            <a:endParaRPr lang="pt-BR" dirty="0" smtClean="0"/>
          </a:p>
          <a:p>
            <a:pPr algn="ctr"/>
            <a:endParaRPr lang="pt-BR" dirty="0"/>
          </a:p>
        </p:txBody>
      </p:sp>
      <p:pic>
        <p:nvPicPr>
          <p:cNvPr id="1026" name="Picture 2" descr="C:\Users\Viní\Dropbox\PhD-USP\PosterCulham\u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440" y="151744"/>
            <a:ext cx="1440160" cy="66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iní\Dropbox\PhD-PU\APS2014\PosterAPS2014\logo\logo_PPPL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42" y="132421"/>
            <a:ext cx="2085636" cy="65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Viní\Dropbox\PhD-PU\APS2015\ifs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35" y="188928"/>
            <a:ext cx="1621218" cy="53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encrypted-tbn3.gstatic.com/images?q=tbn:ANd9GcTPbbO7Dhzi2zF9Fw3WxPXiSE0JD72EoXC0m0oR_zEVfd7qwmLZu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95" y="51470"/>
            <a:ext cx="1593629" cy="88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62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869" y="0"/>
            <a:ext cx="8903912" cy="723726"/>
          </a:xfrm>
        </p:spPr>
        <p:txBody>
          <a:bodyPr>
            <a:noAutofit/>
          </a:bodyPr>
          <a:lstStyle/>
          <a:p>
            <a:r>
              <a:rPr lang="pt-BR" sz="2000" b="1" dirty="0" err="1" smtClean="0"/>
              <a:t>Weak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n</a:t>
            </a:r>
            <a:r>
              <a:rPr lang="pt-BR" sz="2000" b="1" dirty="0" err="1" smtClean="0"/>
              <a:t>onlinear</a:t>
            </a:r>
            <a:r>
              <a:rPr lang="pt-BR" sz="2000" b="1" dirty="0" smtClean="0"/>
              <a:t> </a:t>
            </a:r>
            <a:r>
              <a:rPr lang="pt-BR" sz="2000" b="1" dirty="0" smtClean="0"/>
              <a:t>dynamics </a:t>
            </a:r>
            <a:r>
              <a:rPr lang="pt-BR" sz="2000" b="1" dirty="0" err="1" smtClean="0"/>
              <a:t>of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driven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kinetic</a:t>
            </a:r>
            <a:r>
              <a:rPr lang="pt-BR" sz="2000" b="1" dirty="0" smtClean="0"/>
              <a:t> systems </a:t>
            </a:r>
            <a:r>
              <a:rPr lang="pt-BR" sz="2000" b="1" dirty="0" err="1" smtClean="0"/>
              <a:t>can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be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used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to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distinguish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between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fixed-frequency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and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chirping</a:t>
            </a:r>
            <a:r>
              <a:rPr lang="pt-BR" sz="2000" b="1" dirty="0" smtClean="0"/>
              <a:t> responses</a:t>
            </a:r>
            <a:endParaRPr lang="en-US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0" y="699542"/>
            <a:ext cx="8229600" cy="435648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sz="1700" dirty="0" err="1" smtClean="0"/>
              <a:t>Starting</a:t>
            </a:r>
            <a:r>
              <a:rPr lang="pt-BR" sz="1700" dirty="0" smtClean="0"/>
              <a:t> </a:t>
            </a:r>
            <a:r>
              <a:rPr lang="pt-BR" sz="1700" dirty="0"/>
              <a:t>point</a:t>
            </a:r>
            <a:r>
              <a:rPr lang="pt-BR" sz="1700" dirty="0" smtClean="0"/>
              <a:t>: </a:t>
            </a:r>
            <a:r>
              <a:rPr lang="pt-BR" sz="1700" b="1" dirty="0" err="1"/>
              <a:t>kinetic</a:t>
            </a:r>
            <a:r>
              <a:rPr lang="pt-BR" sz="1700" b="1" dirty="0"/>
              <a:t> </a:t>
            </a:r>
            <a:r>
              <a:rPr lang="pt-BR" sz="1700" b="1" dirty="0" err="1"/>
              <a:t>equation</a:t>
            </a:r>
            <a:r>
              <a:rPr lang="pt-BR" sz="1700" b="1" dirty="0"/>
              <a:t> </a:t>
            </a:r>
            <a:r>
              <a:rPr lang="pt-BR" sz="1700" dirty="0" err="1"/>
              <a:t>plus</a:t>
            </a:r>
            <a:r>
              <a:rPr lang="pt-BR" sz="1700" dirty="0"/>
              <a:t> </a:t>
            </a:r>
            <a:r>
              <a:rPr lang="pt-BR" sz="1700" b="1" dirty="0" err="1"/>
              <a:t>wave</a:t>
            </a:r>
            <a:r>
              <a:rPr lang="pt-BR" sz="1700" b="1" dirty="0"/>
              <a:t> </a:t>
            </a:r>
            <a:r>
              <a:rPr lang="pt-BR" sz="1700" b="1" dirty="0" err="1"/>
              <a:t>power</a:t>
            </a:r>
            <a:r>
              <a:rPr lang="pt-BR" sz="1700" b="1" dirty="0"/>
              <a:t> </a:t>
            </a:r>
            <a:r>
              <a:rPr lang="pt-BR" sz="1700" b="1" dirty="0" smtClean="0"/>
              <a:t>balance</a:t>
            </a:r>
          </a:p>
          <a:p>
            <a:pPr marL="0" indent="0">
              <a:buNone/>
            </a:pPr>
            <a:endParaRPr lang="pt-BR" sz="1700" dirty="0" smtClean="0"/>
          </a:p>
          <a:p>
            <a:pPr marL="0" indent="0">
              <a:buNone/>
            </a:pPr>
            <a:r>
              <a:rPr lang="pt-BR" sz="1700" dirty="0" err="1" smtClean="0"/>
              <a:t>Assumptions</a:t>
            </a:r>
            <a:r>
              <a:rPr lang="pt-BR" sz="1700" dirty="0" smtClean="0"/>
              <a:t>:</a:t>
            </a:r>
          </a:p>
          <a:p>
            <a:r>
              <a:rPr lang="pt-BR" sz="1700" dirty="0" err="1"/>
              <a:t>P</a:t>
            </a:r>
            <a:r>
              <a:rPr lang="pt-BR" sz="1700" dirty="0" err="1" smtClean="0"/>
              <a:t>erturbative</a:t>
            </a:r>
            <a:r>
              <a:rPr lang="pt-BR" sz="1700" dirty="0" smtClean="0"/>
              <a:t> procedure for                     </a:t>
            </a:r>
          </a:p>
          <a:p>
            <a:r>
              <a:rPr lang="pt-BR" sz="1700" dirty="0" err="1" smtClean="0"/>
              <a:t>Truncation</a:t>
            </a:r>
            <a:r>
              <a:rPr lang="pt-BR" sz="1700" dirty="0" smtClean="0"/>
              <a:t> </a:t>
            </a:r>
            <a:r>
              <a:rPr lang="pt-BR" sz="1700" dirty="0" err="1"/>
              <a:t>at</a:t>
            </a:r>
            <a:r>
              <a:rPr lang="pt-BR" sz="1700" dirty="0"/>
              <a:t> </a:t>
            </a:r>
            <a:r>
              <a:rPr lang="pt-BR" sz="1700" dirty="0" err="1"/>
              <a:t>third</a:t>
            </a:r>
            <a:r>
              <a:rPr lang="pt-BR" sz="1700" dirty="0"/>
              <a:t> </a:t>
            </a:r>
            <a:r>
              <a:rPr lang="pt-BR" sz="1700" dirty="0" err="1"/>
              <a:t>order</a:t>
            </a:r>
            <a:r>
              <a:rPr lang="pt-BR" sz="1700" dirty="0"/>
              <a:t> </a:t>
            </a:r>
            <a:r>
              <a:rPr lang="pt-BR" sz="1700" dirty="0" err="1" smtClean="0"/>
              <a:t>due</a:t>
            </a:r>
            <a:r>
              <a:rPr lang="pt-BR" sz="1700" dirty="0" smtClean="0"/>
              <a:t> </a:t>
            </a:r>
            <a:r>
              <a:rPr lang="pt-BR" sz="1700" dirty="0" err="1"/>
              <a:t>to</a:t>
            </a:r>
            <a:r>
              <a:rPr lang="pt-BR" sz="1700" dirty="0"/>
              <a:t> </a:t>
            </a:r>
            <a:r>
              <a:rPr lang="pt-BR" sz="1700" dirty="0" err="1" smtClean="0"/>
              <a:t>closeness</a:t>
            </a:r>
            <a:r>
              <a:rPr lang="pt-BR" sz="1700" dirty="0" smtClean="0"/>
              <a:t> </a:t>
            </a:r>
            <a:r>
              <a:rPr lang="pt-BR" sz="1700" dirty="0" err="1" smtClean="0"/>
              <a:t>to</a:t>
            </a:r>
            <a:r>
              <a:rPr lang="pt-BR" sz="1700" dirty="0" smtClean="0"/>
              <a:t> marginal </a:t>
            </a:r>
            <a:r>
              <a:rPr lang="pt-BR" sz="1700" dirty="0" err="1" smtClean="0"/>
              <a:t>stability</a:t>
            </a:r>
            <a:endParaRPr lang="pt-BR" sz="1700" dirty="0" smtClean="0"/>
          </a:p>
          <a:p>
            <a:r>
              <a:rPr lang="pt-BR" sz="1700" dirty="0" err="1" smtClean="0"/>
              <a:t>Bump-on-tail</a:t>
            </a:r>
            <a:r>
              <a:rPr lang="pt-BR" sz="1700" dirty="0" smtClean="0"/>
              <a:t> modal </a:t>
            </a:r>
            <a:r>
              <a:rPr lang="pt-BR" sz="1700" dirty="0" err="1" smtClean="0"/>
              <a:t>problem</a:t>
            </a:r>
            <a:r>
              <a:rPr lang="pt-BR" sz="1700" dirty="0" smtClean="0"/>
              <a:t>, </a:t>
            </a:r>
            <a:r>
              <a:rPr lang="pt-BR" sz="1700" dirty="0" err="1" smtClean="0"/>
              <a:t>uniform</a:t>
            </a:r>
            <a:r>
              <a:rPr lang="pt-BR" sz="1700" dirty="0" smtClean="0"/>
              <a:t> </a:t>
            </a:r>
            <a:r>
              <a:rPr lang="pt-BR" sz="1700" dirty="0" err="1" smtClean="0"/>
              <a:t>mode</a:t>
            </a:r>
            <a:r>
              <a:rPr lang="pt-BR" sz="1700" dirty="0" smtClean="0"/>
              <a:t> </a:t>
            </a:r>
            <a:r>
              <a:rPr lang="pt-BR" sz="1700" dirty="0" err="1" smtClean="0"/>
              <a:t>structure</a:t>
            </a:r>
            <a:endParaRPr lang="pt-BR" sz="1700" dirty="0" smtClean="0"/>
          </a:p>
          <a:p>
            <a:pPr marL="0" indent="0">
              <a:buNone/>
            </a:pPr>
            <a:r>
              <a:rPr lang="pt-BR" sz="1700" b="1" dirty="0" err="1" smtClean="0"/>
              <a:t>Cubic</a:t>
            </a:r>
            <a:r>
              <a:rPr lang="pt-BR" sz="1700" b="1" dirty="0" smtClean="0"/>
              <a:t> </a:t>
            </a:r>
            <a:r>
              <a:rPr lang="pt-BR" sz="1700" b="1" dirty="0" err="1"/>
              <a:t>equation</a:t>
            </a:r>
            <a:r>
              <a:rPr lang="pt-BR" sz="1700" b="1" dirty="0"/>
              <a:t>: </a:t>
            </a:r>
            <a:r>
              <a:rPr lang="pt-BR" sz="1700" b="1" dirty="0" err="1"/>
              <a:t>lowest-order</a:t>
            </a:r>
            <a:r>
              <a:rPr lang="pt-BR" sz="1700" b="1" dirty="0"/>
              <a:t> </a:t>
            </a:r>
            <a:r>
              <a:rPr lang="pt-BR" sz="1700" b="1" dirty="0" err="1"/>
              <a:t>nonlinear</a:t>
            </a:r>
            <a:r>
              <a:rPr lang="pt-BR" sz="1700" b="1" dirty="0"/>
              <a:t> </a:t>
            </a:r>
            <a:r>
              <a:rPr lang="pt-BR" sz="1700" b="1" dirty="0" err="1"/>
              <a:t>correction</a:t>
            </a:r>
            <a:r>
              <a:rPr lang="pt-BR" sz="1700" b="1" dirty="0"/>
              <a:t> </a:t>
            </a:r>
            <a:r>
              <a:rPr lang="pt-BR" sz="1700" b="1" dirty="0" err="1"/>
              <a:t>to</a:t>
            </a:r>
            <a:r>
              <a:rPr lang="pt-BR" sz="1700" b="1" dirty="0"/>
              <a:t> </a:t>
            </a:r>
            <a:r>
              <a:rPr lang="pt-BR" sz="1700" b="1" dirty="0" err="1"/>
              <a:t>the</a:t>
            </a:r>
            <a:r>
              <a:rPr lang="pt-BR" sz="1700" b="1" dirty="0"/>
              <a:t> </a:t>
            </a:r>
            <a:r>
              <a:rPr lang="pt-BR" sz="1700" b="1" dirty="0" err="1" smtClean="0"/>
              <a:t>evolution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of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mode</a:t>
            </a:r>
            <a:r>
              <a:rPr lang="pt-BR" sz="1700" b="1" dirty="0" smtClean="0"/>
              <a:t> </a:t>
            </a:r>
            <a:r>
              <a:rPr lang="pt-BR" sz="1700" b="1" dirty="0"/>
              <a:t>amplitude </a:t>
            </a:r>
            <a:r>
              <a:rPr lang="pt-BR" sz="1700" i="1" dirty="0" smtClean="0">
                <a:latin typeface="Times" pitchFamily="18" charset="0"/>
              </a:rPr>
              <a:t>A</a:t>
            </a:r>
            <a:r>
              <a:rPr lang="pt-BR" sz="1700" b="1" dirty="0" smtClean="0"/>
              <a:t>:</a:t>
            </a:r>
            <a:endParaRPr lang="pt-BR" sz="1700" b="1" dirty="0"/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pt-BR" sz="1700" dirty="0" smtClean="0"/>
          </a:p>
          <a:p>
            <a:endParaRPr lang="pt-BR" sz="1700" dirty="0"/>
          </a:p>
          <a:p>
            <a:r>
              <a:rPr lang="pt-BR" sz="1700" dirty="0" err="1" smtClean="0"/>
              <a:t>If</a:t>
            </a:r>
            <a:r>
              <a:rPr lang="pt-BR" sz="1700" dirty="0" smtClean="0"/>
              <a:t> </a:t>
            </a:r>
            <a:r>
              <a:rPr lang="pt-BR" sz="1700" dirty="0" err="1" smtClean="0"/>
              <a:t>nonlinearity</a:t>
            </a:r>
            <a:r>
              <a:rPr lang="pt-BR" sz="1700" dirty="0" smtClean="0"/>
              <a:t> </a:t>
            </a:r>
            <a:r>
              <a:rPr lang="pt-BR" sz="1700" dirty="0" err="1" smtClean="0"/>
              <a:t>is</a:t>
            </a:r>
            <a:r>
              <a:rPr lang="pt-BR" sz="1700" dirty="0" smtClean="0"/>
              <a:t> </a:t>
            </a:r>
            <a:r>
              <a:rPr lang="pt-BR" sz="1700" dirty="0" err="1" smtClean="0"/>
              <a:t>weak</a:t>
            </a:r>
            <a:r>
              <a:rPr lang="pt-BR" sz="1700" dirty="0" smtClean="0"/>
              <a:t>: linear </a:t>
            </a:r>
            <a:r>
              <a:rPr lang="pt-BR" sz="1700" dirty="0" err="1" smtClean="0"/>
              <a:t>stability</a:t>
            </a:r>
            <a:r>
              <a:rPr lang="pt-BR" sz="1700" dirty="0" smtClean="0"/>
              <a:t>, </a:t>
            </a:r>
            <a:r>
              <a:rPr lang="pt-BR" sz="1700" dirty="0" err="1" smtClean="0"/>
              <a:t>solution</a:t>
            </a:r>
            <a:r>
              <a:rPr lang="pt-BR" sz="1700" dirty="0" smtClean="0"/>
              <a:t> </a:t>
            </a:r>
            <a:r>
              <a:rPr lang="pt-BR" sz="1700" dirty="0" err="1" smtClean="0"/>
              <a:t>saturates</a:t>
            </a:r>
            <a:r>
              <a:rPr lang="pt-BR" sz="1700" dirty="0" smtClean="0"/>
              <a:t> </a:t>
            </a:r>
            <a:r>
              <a:rPr lang="pt-BR" sz="1700" dirty="0" err="1" smtClean="0"/>
              <a:t>at</a:t>
            </a:r>
            <a:r>
              <a:rPr lang="pt-BR" sz="1700" dirty="0" smtClean="0"/>
              <a:t> a </a:t>
            </a:r>
            <a:r>
              <a:rPr lang="pt-BR" sz="1700" dirty="0" err="1" smtClean="0"/>
              <a:t>low</a:t>
            </a:r>
            <a:r>
              <a:rPr lang="pt-BR" sz="1700" dirty="0" smtClean="0"/>
              <a:t> </a:t>
            </a:r>
            <a:r>
              <a:rPr lang="pt-BR" sz="1700" dirty="0" err="1" smtClean="0"/>
              <a:t>level</a:t>
            </a:r>
            <a:r>
              <a:rPr lang="pt-BR" sz="1700" dirty="0" smtClean="0"/>
              <a:t> </a:t>
            </a:r>
            <a:r>
              <a:rPr lang="pt-BR" sz="1700" dirty="0" err="1" smtClean="0"/>
              <a:t>and</a:t>
            </a:r>
            <a:r>
              <a:rPr lang="pt-BR" sz="1700" dirty="0" smtClean="0"/>
              <a:t> f </a:t>
            </a:r>
            <a:r>
              <a:rPr lang="pt-BR" sz="1700" dirty="0" err="1" smtClean="0"/>
              <a:t>merely</a:t>
            </a:r>
            <a:r>
              <a:rPr lang="pt-BR" sz="1700" dirty="0" smtClean="0"/>
              <a:t> </a:t>
            </a:r>
            <a:r>
              <a:rPr lang="pt-BR" sz="1700" dirty="0" err="1" smtClean="0"/>
              <a:t>flattens</a:t>
            </a:r>
            <a:r>
              <a:rPr lang="pt-BR" sz="1700" dirty="0" smtClean="0"/>
              <a:t> (system </a:t>
            </a:r>
            <a:r>
              <a:rPr lang="pt-BR" sz="1700" dirty="0" err="1" smtClean="0"/>
              <a:t>not</a:t>
            </a:r>
            <a:r>
              <a:rPr lang="pt-BR" sz="1700" dirty="0" smtClean="0"/>
              <a:t> </a:t>
            </a:r>
            <a:r>
              <a:rPr lang="pt-BR" sz="1700" dirty="0" err="1" smtClean="0"/>
              <a:t>allowed</a:t>
            </a:r>
            <a:r>
              <a:rPr lang="pt-BR" sz="1700" dirty="0" smtClean="0"/>
              <a:t> </a:t>
            </a:r>
            <a:r>
              <a:rPr lang="pt-BR" sz="1700" dirty="0" err="1" smtClean="0"/>
              <a:t>to</a:t>
            </a:r>
            <a:r>
              <a:rPr lang="pt-BR" sz="1700" dirty="0" smtClean="0"/>
              <a:t> </a:t>
            </a:r>
            <a:r>
              <a:rPr lang="pt-BR" sz="1700" dirty="0" err="1" smtClean="0"/>
              <a:t>further</a:t>
            </a:r>
            <a:r>
              <a:rPr lang="pt-BR" sz="1700" dirty="0" smtClean="0"/>
              <a:t> evolve </a:t>
            </a:r>
            <a:r>
              <a:rPr lang="pt-BR" sz="1700" dirty="0" err="1" smtClean="0"/>
              <a:t>nonlinearly</a:t>
            </a:r>
            <a:r>
              <a:rPr lang="pt-BR" sz="1700" dirty="0" smtClean="0"/>
              <a:t>).</a:t>
            </a:r>
          </a:p>
          <a:p>
            <a:r>
              <a:rPr lang="pt-BR" sz="1700" dirty="0" err="1" smtClean="0"/>
              <a:t>If</a:t>
            </a:r>
            <a:r>
              <a:rPr lang="pt-BR" sz="1700" dirty="0" smtClean="0"/>
              <a:t> </a:t>
            </a:r>
            <a:r>
              <a:rPr lang="pt-BR" sz="1700" dirty="0" err="1" smtClean="0"/>
              <a:t>solution</a:t>
            </a:r>
            <a:r>
              <a:rPr lang="pt-BR" sz="1700" dirty="0" smtClean="0"/>
              <a:t> </a:t>
            </a:r>
            <a:r>
              <a:rPr lang="pt-BR" sz="1700" dirty="0" err="1" smtClean="0"/>
              <a:t>of</a:t>
            </a:r>
            <a:r>
              <a:rPr lang="pt-BR" sz="1700" dirty="0" smtClean="0"/>
              <a:t> </a:t>
            </a:r>
            <a:r>
              <a:rPr lang="pt-BR" sz="1700" dirty="0" err="1" smtClean="0"/>
              <a:t>cubic</a:t>
            </a:r>
            <a:r>
              <a:rPr lang="pt-BR" sz="1700" dirty="0" smtClean="0"/>
              <a:t> </a:t>
            </a:r>
            <a:r>
              <a:rPr lang="pt-BR" sz="1700" dirty="0" err="1" smtClean="0"/>
              <a:t>equation</a:t>
            </a:r>
            <a:r>
              <a:rPr lang="pt-BR" sz="1700" dirty="0" smtClean="0"/>
              <a:t> explodes: system </a:t>
            </a:r>
            <a:r>
              <a:rPr lang="pt-BR" sz="1700" dirty="0" err="1" smtClean="0"/>
              <a:t>enters</a:t>
            </a:r>
            <a:r>
              <a:rPr lang="pt-BR" sz="1700" dirty="0" smtClean="0"/>
              <a:t> a </a:t>
            </a:r>
            <a:r>
              <a:rPr lang="pt-BR" sz="1700" dirty="0" err="1" smtClean="0"/>
              <a:t>strong</a:t>
            </a:r>
            <a:r>
              <a:rPr lang="pt-BR" sz="1700" dirty="0" smtClean="0"/>
              <a:t> </a:t>
            </a:r>
            <a:r>
              <a:rPr lang="pt-BR" sz="1700" dirty="0" err="1" smtClean="0"/>
              <a:t>nonlinear</a:t>
            </a:r>
            <a:r>
              <a:rPr lang="pt-BR" sz="1700" dirty="0" smtClean="0"/>
              <a:t> </a:t>
            </a:r>
            <a:r>
              <a:rPr lang="pt-BR" sz="1700" dirty="0" err="1" smtClean="0"/>
              <a:t>phase</a:t>
            </a:r>
            <a:r>
              <a:rPr lang="pt-BR" sz="1700" dirty="0" smtClean="0"/>
              <a:t> </a:t>
            </a:r>
            <a:r>
              <a:rPr lang="pt-BR" sz="1700" dirty="0" err="1" smtClean="0"/>
              <a:t>with</a:t>
            </a:r>
            <a:r>
              <a:rPr lang="pt-BR" sz="1700" dirty="0" smtClean="0"/>
              <a:t> </a:t>
            </a:r>
            <a:r>
              <a:rPr lang="pt-BR" sz="1700" dirty="0" err="1" smtClean="0"/>
              <a:t>large</a:t>
            </a:r>
            <a:r>
              <a:rPr lang="pt-BR" sz="1700" dirty="0" smtClean="0"/>
              <a:t> </a:t>
            </a:r>
            <a:r>
              <a:rPr lang="pt-BR" sz="1700" dirty="0" err="1" smtClean="0"/>
              <a:t>mode</a:t>
            </a:r>
            <a:r>
              <a:rPr lang="pt-BR" sz="1700" dirty="0" smtClean="0"/>
              <a:t> amplitude </a:t>
            </a:r>
            <a:r>
              <a:rPr lang="pt-BR" sz="1700" dirty="0" err="1" smtClean="0"/>
              <a:t>and</a:t>
            </a:r>
            <a:r>
              <a:rPr lang="pt-BR" sz="1700" dirty="0" smtClean="0"/>
              <a:t> </a:t>
            </a:r>
            <a:r>
              <a:rPr lang="pt-BR" sz="1700" dirty="0" err="1" smtClean="0"/>
              <a:t>can</a:t>
            </a:r>
            <a:r>
              <a:rPr lang="pt-BR" sz="1700" dirty="0" smtClean="0"/>
              <a:t> </a:t>
            </a:r>
            <a:r>
              <a:rPr lang="pt-BR" sz="1700" dirty="0" err="1" smtClean="0"/>
              <a:t>be</a:t>
            </a:r>
            <a:r>
              <a:rPr lang="pt-BR" sz="1700" dirty="0" smtClean="0"/>
              <a:t> </a:t>
            </a:r>
            <a:r>
              <a:rPr lang="pt-BR" sz="1700" dirty="0" err="1" smtClean="0"/>
              <a:t>driven</a:t>
            </a:r>
            <a:r>
              <a:rPr lang="pt-BR" sz="1700" dirty="0" smtClean="0"/>
              <a:t> </a:t>
            </a:r>
            <a:r>
              <a:rPr lang="pt-BR" sz="1700" dirty="0" err="1" smtClean="0"/>
              <a:t>unstable</a:t>
            </a:r>
            <a:r>
              <a:rPr lang="pt-BR" sz="1700" dirty="0" smtClean="0"/>
              <a:t> (precursor </a:t>
            </a:r>
            <a:r>
              <a:rPr lang="pt-BR" sz="1700" dirty="0" err="1" smtClean="0"/>
              <a:t>of</a:t>
            </a:r>
            <a:r>
              <a:rPr lang="pt-BR" sz="1700" dirty="0" smtClean="0"/>
              <a:t> </a:t>
            </a:r>
            <a:r>
              <a:rPr lang="pt-BR" sz="1700" dirty="0" err="1" smtClean="0"/>
              <a:t>chirping</a:t>
            </a:r>
            <a:r>
              <a:rPr lang="pt-BR" sz="1700" dirty="0" smtClean="0"/>
              <a:t> </a:t>
            </a:r>
            <a:r>
              <a:rPr lang="pt-BR" sz="1700" dirty="0" err="1" smtClean="0"/>
              <a:t>modes</a:t>
            </a:r>
            <a:r>
              <a:rPr lang="pt-BR" sz="1700" dirty="0" smtClean="0"/>
              <a:t>). </a:t>
            </a:r>
            <a:endParaRPr lang="pt-BR" sz="1700" dirty="0"/>
          </a:p>
          <a:p>
            <a:pPr marL="0" indent="0">
              <a:buNone/>
            </a:pPr>
            <a:endParaRPr lang="pt-BR" sz="1600" dirty="0" smtClean="0"/>
          </a:p>
          <a:p>
            <a:pPr marL="0" indent="0">
              <a:buNone/>
            </a:pPr>
            <a:r>
              <a:rPr lang="pt-BR" sz="1200" dirty="0" err="1"/>
              <a:t>Berk</a:t>
            </a:r>
            <a:r>
              <a:rPr lang="pt-BR" sz="1200" dirty="0"/>
              <a:t>, </a:t>
            </a:r>
            <a:r>
              <a:rPr lang="pt-BR" sz="1200" dirty="0" err="1"/>
              <a:t>Breizman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Pekker</a:t>
            </a:r>
            <a:r>
              <a:rPr lang="pt-BR" sz="1200" dirty="0"/>
              <a:t>, PRL 1996           </a:t>
            </a:r>
            <a:r>
              <a:rPr lang="pt-BR" sz="1200" dirty="0" err="1"/>
              <a:t>Lilley</a:t>
            </a:r>
            <a:r>
              <a:rPr lang="pt-BR" sz="1200" dirty="0"/>
              <a:t>, </a:t>
            </a:r>
            <a:r>
              <a:rPr lang="pt-BR" sz="1200" dirty="0" err="1"/>
              <a:t>Breizman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Sharapov</a:t>
            </a:r>
            <a:r>
              <a:rPr lang="pt-BR" sz="1200" dirty="0"/>
              <a:t>, PRL 2009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81" y="1421754"/>
            <a:ext cx="720080" cy="28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5" y="2475208"/>
            <a:ext cx="8517277" cy="66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>
          <a:xfrm>
            <a:off x="3995936" y="2497806"/>
            <a:ext cx="504056" cy="5273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-_</a:t>
            </a:r>
            <a:endParaRPr lang="en-US" dirty="0"/>
          </a:p>
        </p:txBody>
      </p:sp>
      <p:sp>
        <p:nvSpPr>
          <p:cNvPr id="9" name="Elipse 8"/>
          <p:cNvSpPr/>
          <p:nvPr/>
        </p:nvSpPr>
        <p:spPr>
          <a:xfrm>
            <a:off x="5292080" y="2514374"/>
            <a:ext cx="504056" cy="494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-_</a:t>
            </a:r>
            <a:endParaRPr lang="en-US" dirty="0"/>
          </a:p>
        </p:txBody>
      </p:sp>
      <p:sp>
        <p:nvSpPr>
          <p:cNvPr id="5" name="CaixaDeTexto 4"/>
          <p:cNvSpPr txBox="1"/>
          <p:nvPr/>
        </p:nvSpPr>
        <p:spPr>
          <a:xfrm>
            <a:off x="4495825" y="318645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</a:rPr>
              <a:t>stabilizing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864448" y="3163683"/>
            <a:ext cx="3279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</a:rPr>
              <a:t>estabilizing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</a:rPr>
              <a:t>makes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 integral 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</a:rPr>
              <a:t>sign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</a:rPr>
              <a:t>flip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7" name="Conector de seta reta 6"/>
          <p:cNvCxnSpPr>
            <a:stCxn id="5" idx="1"/>
          </p:cNvCxnSpPr>
          <p:nvPr/>
        </p:nvCxnSpPr>
        <p:spPr>
          <a:xfrm flipH="1" flipV="1">
            <a:off x="4211960" y="3025129"/>
            <a:ext cx="283865" cy="3306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H="1" flipV="1">
            <a:off x="5544108" y="3025128"/>
            <a:ext cx="252028" cy="3078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7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294" y="195486"/>
            <a:ext cx="8784976" cy="540228"/>
          </a:xfrm>
        </p:spPr>
        <p:txBody>
          <a:bodyPr>
            <a:noAutofit/>
          </a:bodyPr>
          <a:lstStyle/>
          <a:p>
            <a:r>
              <a:rPr lang="pt-BR" sz="2500" dirty="0" smtClean="0"/>
              <a:t>A </a:t>
            </a:r>
            <a:r>
              <a:rPr lang="pt-BR" sz="2500" dirty="0" err="1" smtClean="0"/>
              <a:t>criterion</a:t>
            </a:r>
            <a:r>
              <a:rPr lang="pt-BR" sz="2500" dirty="0" smtClean="0"/>
              <a:t> for </a:t>
            </a:r>
            <a:r>
              <a:rPr lang="pt-BR" sz="2500" dirty="0" err="1" smtClean="0"/>
              <a:t>chirping</a:t>
            </a:r>
            <a:r>
              <a:rPr lang="pt-BR" sz="2500" dirty="0" smtClean="0"/>
              <a:t> </a:t>
            </a:r>
            <a:r>
              <a:rPr lang="pt-BR" sz="2500" dirty="0" err="1" smtClean="0"/>
              <a:t>onset</a:t>
            </a:r>
            <a:r>
              <a:rPr lang="pt-BR" sz="2500" dirty="0" smtClean="0"/>
              <a:t> in </a:t>
            </a:r>
            <a:r>
              <a:rPr lang="pt-BR" sz="2500" dirty="0" err="1" smtClean="0"/>
              <a:t>tokamaks</a:t>
            </a:r>
            <a:endParaRPr lang="en-US" sz="25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01045" y="900921"/>
            <a:ext cx="5762003" cy="32781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 err="1" smtClean="0"/>
              <a:t>Using</a:t>
            </a:r>
            <a:r>
              <a:rPr lang="pt-BR" sz="1600" dirty="0" smtClean="0"/>
              <a:t> </a:t>
            </a:r>
            <a:r>
              <a:rPr lang="pt-BR" sz="1600" dirty="0" err="1" smtClean="0"/>
              <a:t>an</a:t>
            </a:r>
            <a:r>
              <a:rPr lang="pt-BR" sz="1600" dirty="0" smtClean="0"/>
              <a:t> </a:t>
            </a:r>
            <a:r>
              <a:rPr lang="pt-BR" sz="1600" dirty="0" err="1" smtClean="0"/>
              <a:t>action</a:t>
            </a:r>
            <a:r>
              <a:rPr lang="pt-BR" sz="1600" dirty="0" smtClean="0"/>
              <a:t> </a:t>
            </a:r>
            <a:r>
              <a:rPr lang="pt-BR" sz="1600" dirty="0" err="1" smtClean="0"/>
              <a:t>and</a:t>
            </a:r>
            <a:r>
              <a:rPr lang="pt-BR" sz="1600" dirty="0" smtClean="0"/>
              <a:t> </a:t>
            </a:r>
            <a:r>
              <a:rPr lang="pt-BR" sz="1600" dirty="0" err="1" smtClean="0"/>
              <a:t>angle</a:t>
            </a:r>
            <a:r>
              <a:rPr lang="pt-BR" sz="1600" dirty="0" smtClean="0"/>
              <a:t> </a:t>
            </a:r>
            <a:r>
              <a:rPr lang="pt-BR" sz="1600" dirty="0" err="1" smtClean="0"/>
              <a:t>formulation</a:t>
            </a:r>
            <a:r>
              <a:rPr lang="pt-BR" sz="1600" dirty="0" smtClean="0"/>
              <a:t>, </a:t>
            </a:r>
            <a:r>
              <a:rPr lang="pt-BR" sz="1600" dirty="0" err="1" smtClean="0"/>
              <a:t>the</a:t>
            </a:r>
            <a:r>
              <a:rPr lang="pt-BR" sz="1600" dirty="0" smtClean="0"/>
              <a:t> </a:t>
            </a:r>
            <a:r>
              <a:rPr lang="pt-BR" sz="1600" dirty="0" err="1" smtClean="0"/>
              <a:t>p</a:t>
            </a:r>
            <a:r>
              <a:rPr lang="pt-BR" sz="1600" dirty="0" err="1" smtClean="0"/>
              <a:t>revious</a:t>
            </a:r>
            <a:r>
              <a:rPr lang="pt-BR" sz="1600" dirty="0" smtClean="0"/>
              <a:t> </a:t>
            </a:r>
            <a:r>
              <a:rPr lang="pt-BR" sz="1600" dirty="0" err="1" smtClean="0"/>
              <a:t>weak</a:t>
            </a:r>
            <a:r>
              <a:rPr lang="pt-BR" sz="1600" dirty="0" smtClean="0"/>
              <a:t> </a:t>
            </a:r>
            <a:r>
              <a:rPr lang="pt-BR" sz="1600" dirty="0" err="1" smtClean="0"/>
              <a:t>nonlinear</a:t>
            </a:r>
            <a:r>
              <a:rPr lang="pt-BR" sz="1600" dirty="0" smtClean="0"/>
              <a:t> </a:t>
            </a:r>
            <a:r>
              <a:rPr lang="pt-BR" sz="1600" dirty="0" err="1" smtClean="0"/>
              <a:t>theory</a:t>
            </a:r>
            <a:r>
              <a:rPr lang="pt-BR" sz="1600" dirty="0" smtClean="0"/>
              <a:t> leads </a:t>
            </a:r>
            <a:r>
              <a:rPr lang="pt-BR" sz="1600" dirty="0" err="1" smtClean="0"/>
              <a:t>to</a:t>
            </a:r>
            <a:r>
              <a:rPr lang="pt-BR" sz="1600" dirty="0" smtClean="0"/>
              <a:t> </a:t>
            </a:r>
            <a:endParaRPr lang="en-US" sz="1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89" y="1463015"/>
            <a:ext cx="35623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ector reto 24"/>
          <p:cNvCxnSpPr/>
          <p:nvPr/>
        </p:nvCxnSpPr>
        <p:spPr>
          <a:xfrm>
            <a:off x="1834798" y="2022485"/>
            <a:ext cx="720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V="1">
            <a:off x="1139422" y="2039503"/>
            <a:ext cx="1002682" cy="852528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flipH="1" flipV="1">
            <a:off x="3865707" y="1740594"/>
            <a:ext cx="778302" cy="1177644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106864" y="2895674"/>
            <a:ext cx="1919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/>
              <a:t>Phase</a:t>
            </a:r>
            <a:r>
              <a:rPr lang="pt-BR" sz="1400" dirty="0" smtClean="0"/>
              <a:t> </a:t>
            </a:r>
            <a:r>
              <a:rPr lang="pt-BR" sz="1400" dirty="0" err="1" smtClean="0"/>
              <a:t>space</a:t>
            </a:r>
            <a:r>
              <a:rPr lang="pt-BR" sz="1400" dirty="0" smtClean="0"/>
              <a:t> </a:t>
            </a:r>
            <a:r>
              <a:rPr lang="pt-BR" sz="1400" dirty="0" err="1" smtClean="0"/>
              <a:t>integration</a:t>
            </a:r>
            <a:endParaRPr lang="en-US" sz="1400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1665553" y="3072762"/>
            <a:ext cx="2200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/>
              <a:t>Eigenstructure</a:t>
            </a:r>
            <a:r>
              <a:rPr lang="pt-BR" sz="1400" dirty="0" smtClean="0"/>
              <a:t> </a:t>
            </a:r>
            <a:r>
              <a:rPr lang="pt-BR" sz="1400" dirty="0" err="1" smtClean="0"/>
              <a:t>information</a:t>
            </a:r>
            <a:r>
              <a:rPr lang="pt-BR" sz="1400" dirty="0" smtClean="0"/>
              <a:t>: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3876922" y="2903809"/>
            <a:ext cx="1756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/>
              <a:t>Resonance</a:t>
            </a:r>
            <a:r>
              <a:rPr lang="pt-BR" sz="1400" dirty="0" smtClean="0"/>
              <a:t> </a:t>
            </a:r>
            <a:r>
              <a:rPr lang="pt-BR" sz="1400" dirty="0" err="1" smtClean="0"/>
              <a:t>surfaces</a:t>
            </a:r>
            <a:r>
              <a:rPr lang="pt-BR" sz="1400" dirty="0" smtClean="0"/>
              <a:t>: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89" y="3350821"/>
            <a:ext cx="1287398" cy="43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Conector de seta reta 32"/>
          <p:cNvCxnSpPr/>
          <p:nvPr/>
        </p:nvCxnSpPr>
        <p:spPr>
          <a:xfrm flipV="1">
            <a:off x="2620613" y="1876512"/>
            <a:ext cx="646316" cy="1198072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/>
          <p:cNvSpPr txBox="1"/>
          <p:nvPr/>
        </p:nvSpPr>
        <p:spPr>
          <a:xfrm>
            <a:off x="179512" y="3664064"/>
            <a:ext cx="4409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 smtClean="0">
                <a:solidFill>
                  <a:srgbClr val="002060"/>
                </a:solidFill>
              </a:rPr>
              <a:t>Criterion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was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incorporated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into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smtClean="0">
                <a:solidFill>
                  <a:srgbClr val="002060"/>
                </a:solidFill>
              </a:rPr>
              <a:t>NOVA-K </a:t>
            </a:r>
            <a:r>
              <a:rPr lang="pt-BR" sz="1600" dirty="0" err="1" smtClean="0">
                <a:solidFill>
                  <a:srgbClr val="002060"/>
                </a:solidFill>
              </a:rPr>
              <a:t>code</a:t>
            </a:r>
            <a:r>
              <a:rPr lang="pt-BR" sz="1600" dirty="0" smtClean="0">
                <a:solidFill>
                  <a:srgbClr val="002060"/>
                </a:solidFill>
              </a:rPr>
              <a:t>: </a:t>
            </a:r>
            <a:endParaRPr lang="pt-BR" sz="1600" dirty="0" smtClean="0">
              <a:solidFill>
                <a:srgbClr val="002060"/>
              </a:solidFill>
            </a:endParaRPr>
          </a:p>
          <a:p>
            <a:r>
              <a:rPr lang="pt-BR" sz="1600" dirty="0" err="1">
                <a:solidFill>
                  <a:srgbClr val="002060"/>
                </a:solidFill>
              </a:rPr>
              <a:t>n</a:t>
            </a:r>
            <a:r>
              <a:rPr lang="pt-BR" sz="1600" dirty="0" err="1" smtClean="0">
                <a:solidFill>
                  <a:srgbClr val="002060"/>
                </a:solidFill>
              </a:rPr>
              <a:t>onlinear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prediction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from</a:t>
            </a:r>
            <a:r>
              <a:rPr lang="pt-BR" sz="1600" dirty="0" smtClean="0">
                <a:solidFill>
                  <a:srgbClr val="002060"/>
                </a:solidFill>
              </a:rPr>
              <a:t> linear </a:t>
            </a:r>
            <a:r>
              <a:rPr lang="pt-BR" sz="1600" dirty="0" err="1" smtClean="0">
                <a:solidFill>
                  <a:srgbClr val="002060"/>
                </a:solidFill>
              </a:rPr>
              <a:t>physics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elements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0" name="Chave esquerda 9"/>
          <p:cNvSpPr/>
          <p:nvPr/>
        </p:nvSpPr>
        <p:spPr>
          <a:xfrm>
            <a:off x="5825759" y="1491630"/>
            <a:ext cx="45719" cy="534772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ector reto 11"/>
          <p:cNvCxnSpPr/>
          <p:nvPr/>
        </p:nvCxnSpPr>
        <p:spPr>
          <a:xfrm flipV="1">
            <a:off x="4918639" y="1707654"/>
            <a:ext cx="907120" cy="16301"/>
          </a:xfrm>
          <a:prstGeom prst="line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009" y="3228534"/>
            <a:ext cx="1770863" cy="434666"/>
          </a:xfrm>
          <a:prstGeom prst="rect">
            <a:avLst/>
          </a:prstGeom>
        </p:spPr>
      </p:pic>
      <p:sp>
        <p:nvSpPr>
          <p:cNvPr id="22" name="CaixaDeTexto 22"/>
          <p:cNvSpPr txBox="1"/>
          <p:nvPr/>
        </p:nvSpPr>
        <p:spPr>
          <a:xfrm>
            <a:off x="5832292" y="1480755"/>
            <a:ext cx="3394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B050"/>
                </a:solidFill>
              </a:rPr>
              <a:t>&gt;0: </a:t>
            </a:r>
            <a:r>
              <a:rPr lang="pt-BR" dirty="0" err="1" smtClean="0">
                <a:solidFill>
                  <a:srgbClr val="00B050"/>
                </a:solidFill>
              </a:rPr>
              <a:t>fixed-frequency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solution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likely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endParaRPr lang="pt-BR" dirty="0">
              <a:solidFill>
                <a:srgbClr val="00B050"/>
              </a:solidFill>
            </a:endParaRPr>
          </a:p>
          <a:p>
            <a:r>
              <a:rPr lang="pt-BR" dirty="0" smtClean="0">
                <a:solidFill>
                  <a:srgbClr val="FF0000"/>
                </a:solidFill>
              </a:rPr>
              <a:t>&lt;0: </a:t>
            </a:r>
            <a:r>
              <a:rPr lang="pt-BR" dirty="0" err="1" smtClean="0">
                <a:solidFill>
                  <a:srgbClr val="FF0000"/>
                </a:solidFill>
              </a:rPr>
              <a:t>chirping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err="1" smtClean="0">
                <a:solidFill>
                  <a:srgbClr val="FF0000"/>
                </a:solidFill>
              </a:rPr>
              <a:t>likely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err="1" smtClean="0">
                <a:solidFill>
                  <a:srgbClr val="FF0000"/>
                </a:solidFill>
              </a:rPr>
              <a:t>to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smtClean="0">
                <a:solidFill>
                  <a:srgbClr val="FF0000"/>
                </a:solidFill>
              </a:rPr>
              <a:t>occur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19" y="2147851"/>
            <a:ext cx="4348562" cy="6988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378" y="2139702"/>
            <a:ext cx="3235118" cy="2187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783" y="4392999"/>
            <a:ext cx="7577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criterion predicts that micro-turbulence should be key in determining the likely nonlinear character of a mode, e.g., fixed-frequency or chirping</a:t>
            </a:r>
            <a:endParaRPr lang="en-US" b="1" dirty="0"/>
          </a:p>
        </p:txBody>
      </p:sp>
      <p:sp>
        <p:nvSpPr>
          <p:cNvPr id="5" name="Frame 4"/>
          <p:cNvSpPr/>
          <p:nvPr/>
        </p:nvSpPr>
        <p:spPr>
          <a:xfrm>
            <a:off x="522783" y="4365951"/>
            <a:ext cx="7729056" cy="686040"/>
          </a:xfrm>
          <a:prstGeom prst="frame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9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050363"/>
          </a:xfrm>
        </p:spPr>
        <p:txBody>
          <a:bodyPr/>
          <a:lstStyle/>
          <a:p>
            <a:r>
              <a:rPr lang="en-US" sz="2800" dirty="0" smtClean="0"/>
              <a:t>Correlation between </a:t>
            </a:r>
            <a:r>
              <a:rPr lang="en-US" sz="2800" dirty="0"/>
              <a:t>chirping </a:t>
            </a:r>
            <a:r>
              <a:rPr lang="en-US" sz="2800" dirty="0" smtClean="0"/>
              <a:t>onset and a marked reduction of the turbulent </a:t>
            </a:r>
            <a:r>
              <a:rPr lang="en-US" sz="2800" dirty="0" smtClean="0"/>
              <a:t>activity in DIII-D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88734"/>
            <a:ext cx="7422571" cy="4175196"/>
          </a:xfrm>
          <a:prstGeom prst="rect">
            <a:avLst/>
          </a:prstGeom>
        </p:spPr>
      </p:pic>
      <p:sp>
        <p:nvSpPr>
          <p:cNvPr id="5" name="CaixaDeTexto 22"/>
          <p:cNvSpPr txBox="1"/>
          <p:nvPr/>
        </p:nvSpPr>
        <p:spPr>
          <a:xfrm>
            <a:off x="4283968" y="4881890"/>
            <a:ext cx="1520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smtClean="0"/>
              <a:t>Duarte et al, NF 2017.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7298677" y="1203598"/>
            <a:ext cx="183569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The thermal ion heat conductivity is used as a proxy for the fast ion anomalous transport</a:t>
            </a:r>
          </a:p>
          <a:p>
            <a:pPr marL="285750" indent="-285750">
              <a:buFont typeface="Arial" charset="0"/>
              <a:buChar char="•"/>
            </a:pPr>
            <a:r>
              <a:rPr lang="pt-BR" sz="1400" dirty="0" err="1" smtClean="0"/>
              <a:t>experiments</a:t>
            </a:r>
            <a:r>
              <a:rPr lang="pt-BR" sz="1400" dirty="0" smtClean="0"/>
              <a:t> </a:t>
            </a:r>
            <a:r>
              <a:rPr lang="pt-BR" sz="1400" dirty="0"/>
              <a:t>in DIII-D are </a:t>
            </a:r>
            <a:r>
              <a:rPr lang="pt-BR" sz="1400" dirty="0" err="1"/>
              <a:t>scheduled</a:t>
            </a:r>
            <a:r>
              <a:rPr lang="pt-BR" sz="1400" dirty="0"/>
              <a:t> </a:t>
            </a:r>
            <a:r>
              <a:rPr lang="pt-BR" sz="1400" dirty="0" err="1"/>
              <a:t>to</a:t>
            </a:r>
            <a:r>
              <a:rPr lang="pt-BR" sz="1400" dirty="0"/>
              <a:t> </a:t>
            </a:r>
            <a:r>
              <a:rPr lang="pt-BR" sz="1400" dirty="0" err="1"/>
              <a:t>further</a:t>
            </a:r>
            <a:r>
              <a:rPr lang="pt-BR" sz="1400" dirty="0"/>
              <a:t> </a:t>
            </a:r>
            <a:r>
              <a:rPr lang="pt-BR" sz="1400" dirty="0" err="1"/>
              <a:t>test</a:t>
            </a:r>
            <a:r>
              <a:rPr lang="pt-BR" sz="1400" dirty="0"/>
              <a:t> </a:t>
            </a:r>
            <a:r>
              <a:rPr lang="pt-BR" sz="1400" dirty="0" err="1"/>
              <a:t>the</a:t>
            </a:r>
            <a:r>
              <a:rPr lang="pt-BR" sz="1400" dirty="0"/>
              <a:t> </a:t>
            </a:r>
            <a:r>
              <a:rPr lang="pt-BR" sz="1400" dirty="0" err="1"/>
              <a:t>proposed</a:t>
            </a:r>
            <a:r>
              <a:rPr lang="pt-BR" sz="1400" dirty="0"/>
              <a:t> </a:t>
            </a:r>
            <a:r>
              <a:rPr lang="pt-BR" sz="1400" dirty="0" err="1"/>
              <a:t>criterion</a:t>
            </a:r>
            <a:endParaRPr lang="en-US" sz="14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672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050363"/>
          </a:xfrm>
        </p:spPr>
        <p:txBody>
          <a:bodyPr/>
          <a:lstStyle/>
          <a:p>
            <a:r>
              <a:rPr lang="en-US" sz="2800" dirty="0" smtClean="0"/>
              <a:t>Correlation between </a:t>
            </a:r>
            <a:r>
              <a:rPr lang="en-US" sz="2800" dirty="0"/>
              <a:t>chirping </a:t>
            </a:r>
            <a:r>
              <a:rPr lang="en-US" sz="2800" dirty="0" smtClean="0"/>
              <a:t>onset and a marked reduction of the turbulent </a:t>
            </a:r>
            <a:r>
              <a:rPr lang="en-US" sz="2800" dirty="0" smtClean="0"/>
              <a:t>activity in NSTX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065905" y="1324622"/>
            <a:ext cx="179503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The thermal ion heat conductivity is used as a proxy for the fast ion anomalous transport</a:t>
            </a:r>
          </a:p>
          <a:p>
            <a:pPr marL="285750" indent="-285750">
              <a:buFont typeface="Arial" charset="0"/>
              <a:buChar char="•"/>
            </a:pPr>
            <a:r>
              <a:rPr lang="pt-BR" sz="1400" dirty="0"/>
              <a:t>GTS </a:t>
            </a:r>
            <a:r>
              <a:rPr lang="pt-BR" sz="1400" dirty="0" err="1"/>
              <a:t>code</a:t>
            </a:r>
            <a:r>
              <a:rPr lang="pt-BR" sz="1400" dirty="0"/>
              <a:t> </a:t>
            </a:r>
            <a:r>
              <a:rPr lang="pt-BR" sz="1400" dirty="0" err="1"/>
              <a:t>is</a:t>
            </a:r>
            <a:r>
              <a:rPr lang="pt-BR" sz="1400" dirty="0"/>
              <a:t> </a:t>
            </a:r>
            <a:r>
              <a:rPr lang="pt-BR" sz="1400" dirty="0" err="1"/>
              <a:t>being</a:t>
            </a:r>
            <a:r>
              <a:rPr lang="pt-BR" sz="1400" dirty="0"/>
              <a:t> </a:t>
            </a:r>
            <a:r>
              <a:rPr lang="pt-BR" sz="1400" dirty="0" err="1"/>
              <a:t>used</a:t>
            </a:r>
            <a:r>
              <a:rPr lang="pt-BR" sz="1400" dirty="0"/>
              <a:t> as na </a:t>
            </a:r>
            <a:r>
              <a:rPr lang="pt-BR" sz="1400" dirty="0" err="1"/>
              <a:t>independent</a:t>
            </a:r>
            <a:r>
              <a:rPr lang="pt-BR" sz="1400" dirty="0"/>
              <a:t> </a:t>
            </a:r>
            <a:r>
              <a:rPr lang="pt-BR" sz="1400" dirty="0" err="1"/>
              <a:t>calculatation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</a:t>
            </a:r>
            <a:r>
              <a:rPr lang="pt-BR" sz="1400" dirty="0" err="1"/>
              <a:t>fast</a:t>
            </a:r>
            <a:r>
              <a:rPr lang="pt-BR" sz="1400" dirty="0"/>
              <a:t> </a:t>
            </a:r>
            <a:r>
              <a:rPr lang="pt-BR" sz="1400" dirty="0" err="1"/>
              <a:t>ion</a:t>
            </a:r>
            <a:r>
              <a:rPr lang="pt-BR" sz="1400" dirty="0"/>
              <a:t> </a:t>
            </a:r>
            <a:r>
              <a:rPr lang="pt-BR" sz="1400" dirty="0" err="1"/>
              <a:t>diffusivity</a:t>
            </a:r>
            <a:endParaRPr lang="en-US" sz="1400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382" y="767038"/>
            <a:ext cx="2688830" cy="2088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47" y="823756"/>
            <a:ext cx="2724288" cy="20315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05" y="3147815"/>
            <a:ext cx="2524159" cy="161361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2483768" y="1707654"/>
            <a:ext cx="0" cy="2736304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147814"/>
            <a:ext cx="2455945" cy="1570403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V="1">
            <a:off x="5760720" y="1419622"/>
            <a:ext cx="0" cy="2664296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9512" y="4718217"/>
            <a:ext cx="90664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 err="1"/>
              <a:t>Chirping</a:t>
            </a:r>
            <a:r>
              <a:rPr lang="pt-BR" sz="1500" b="1" dirty="0"/>
              <a:t> </a:t>
            </a:r>
            <a:r>
              <a:rPr lang="pt-BR" sz="1500" b="1" dirty="0" err="1"/>
              <a:t>is</a:t>
            </a:r>
            <a:r>
              <a:rPr lang="pt-BR" sz="1500" b="1" dirty="0"/>
              <a:t> </a:t>
            </a:r>
            <a:r>
              <a:rPr lang="pt-BR" sz="1500" b="1" dirty="0" err="1"/>
              <a:t>ubiquitous</a:t>
            </a:r>
            <a:r>
              <a:rPr lang="pt-BR" sz="1500" b="1" dirty="0"/>
              <a:t> in NSTX </a:t>
            </a:r>
            <a:r>
              <a:rPr lang="pt-BR" sz="1500" b="1" dirty="0" err="1"/>
              <a:t>but</a:t>
            </a:r>
            <a:r>
              <a:rPr lang="pt-BR" sz="1500" b="1" dirty="0"/>
              <a:t> </a:t>
            </a:r>
            <a:r>
              <a:rPr lang="pt-BR" sz="1500" b="1" dirty="0" err="1"/>
              <a:t>rare</a:t>
            </a:r>
            <a:r>
              <a:rPr lang="pt-BR" sz="1500" b="1" dirty="0"/>
              <a:t> in </a:t>
            </a:r>
            <a:r>
              <a:rPr lang="pt-BR" sz="1500" b="1" dirty="0" smtClean="0"/>
              <a:t>DIII-D </a:t>
            </a:r>
            <a:r>
              <a:rPr lang="pt-BR" sz="1500" b="1" dirty="0" err="1" smtClean="0"/>
              <a:t>is</a:t>
            </a:r>
            <a:r>
              <a:rPr lang="pt-BR" sz="1500" b="1" dirty="0" smtClean="0"/>
              <a:t> </a:t>
            </a:r>
            <a:r>
              <a:rPr lang="pt-BR" sz="1500" b="1" dirty="0" err="1" smtClean="0"/>
              <a:t>consistent</a:t>
            </a:r>
            <a:r>
              <a:rPr lang="pt-BR" sz="1500" b="1" dirty="0" smtClean="0"/>
              <a:t> </a:t>
            </a:r>
            <a:r>
              <a:rPr lang="pt-BR" sz="1500" b="1" dirty="0" err="1" smtClean="0"/>
              <a:t>with</a:t>
            </a:r>
            <a:r>
              <a:rPr lang="pt-BR" sz="1500" b="1" dirty="0" smtClean="0"/>
              <a:t> </a:t>
            </a:r>
            <a:r>
              <a:rPr lang="pt-BR" sz="1500" b="1" dirty="0" err="1" smtClean="0"/>
              <a:t>the</a:t>
            </a:r>
            <a:r>
              <a:rPr lang="pt-BR" sz="1500" b="1" dirty="0" smtClean="0"/>
              <a:t> </a:t>
            </a:r>
            <a:r>
              <a:rPr lang="pt-BR" sz="1500" b="1" dirty="0" err="1" smtClean="0"/>
              <a:t>inferred</a:t>
            </a:r>
            <a:r>
              <a:rPr lang="pt-BR" sz="1500" b="1" dirty="0" smtClean="0"/>
              <a:t> </a:t>
            </a:r>
            <a:r>
              <a:rPr lang="pt-BR" sz="1500" b="1" dirty="0" err="1" smtClean="0"/>
              <a:t>fast</a:t>
            </a:r>
            <a:r>
              <a:rPr lang="pt-BR" sz="1500" b="1" dirty="0" smtClean="0"/>
              <a:t> </a:t>
            </a:r>
            <a:r>
              <a:rPr lang="pt-BR" sz="1500" b="1" dirty="0" err="1" smtClean="0"/>
              <a:t>ion</a:t>
            </a:r>
            <a:r>
              <a:rPr lang="pt-BR" sz="1500" b="1" dirty="0" smtClean="0"/>
              <a:t> </a:t>
            </a:r>
            <a:r>
              <a:rPr lang="pt-BR" sz="1500" b="1" dirty="0" err="1" smtClean="0"/>
              <a:t>micro-turbulent</a:t>
            </a:r>
            <a:r>
              <a:rPr lang="pt-BR" sz="1500" b="1" dirty="0" smtClean="0"/>
              <a:t> </a:t>
            </a:r>
            <a:r>
              <a:rPr lang="pt-BR" sz="1500" b="1" dirty="0" err="1" smtClean="0"/>
              <a:t>levels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1010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Nonlinear chirping vs Quasilinear approach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02048" y="1391527"/>
            <a:ext cx="3465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equires particles to remember their phases from one trapping bounce to another;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Full kinetic approach necessary;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smtClean="0"/>
              <a:t>Entropy is conserved </a:t>
            </a:r>
            <a:r>
              <a:rPr lang="en-US" dirty="0" smtClean="0"/>
              <a:t>in the absence of collisions. </a:t>
            </a:r>
          </a:p>
        </p:txBody>
      </p:sp>
      <p:cxnSp>
        <p:nvCxnSpPr>
          <p:cNvPr id="5" name="Conector reto 10"/>
          <p:cNvCxnSpPr/>
          <p:nvPr/>
        </p:nvCxnSpPr>
        <p:spPr>
          <a:xfrm>
            <a:off x="4139952" y="915566"/>
            <a:ext cx="0" cy="288032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18"/>
          <p:cNvCxnSpPr/>
          <p:nvPr/>
        </p:nvCxnSpPr>
        <p:spPr>
          <a:xfrm>
            <a:off x="983115" y="915566"/>
            <a:ext cx="727280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40531" y="1388666"/>
            <a:ext cx="47525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Requires particles to forget their phase (via collisions, turbulence or mode overlap);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ssumes </a:t>
            </a:r>
            <a:r>
              <a:rPr lang="en-US" dirty="0"/>
              <a:t>that the </a:t>
            </a:r>
            <a:r>
              <a:rPr lang="en-US" b="1" dirty="0"/>
              <a:t>modes remain </a:t>
            </a:r>
            <a:r>
              <a:rPr lang="en-US" b="1" dirty="0" smtClean="0"/>
              <a:t>linear </a:t>
            </a:r>
            <a:r>
              <a:rPr lang="en-US" dirty="0" smtClean="0"/>
              <a:t>(therefore </a:t>
            </a:r>
            <a:r>
              <a:rPr lang="en-US" dirty="0"/>
              <a:t>NOVA is </a:t>
            </a:r>
            <a:r>
              <a:rPr lang="en-US" dirty="0" smtClean="0"/>
              <a:t>suited) </a:t>
            </a:r>
            <a:r>
              <a:rPr lang="en-US" dirty="0"/>
              <a:t>while the distribution function is allowed to slowly evolve nonlinearly in </a:t>
            </a:r>
            <a:r>
              <a:rPr lang="en-US" dirty="0" smtClean="0"/>
              <a:t>time;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Entropy increases due to particle memory loss.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4030965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The chirping criterion is a useful tool to make sure the quasilinear approach is applicable for a given mode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5678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05978"/>
            <a:ext cx="8507288" cy="857250"/>
          </a:xfrm>
        </p:spPr>
        <p:txBody>
          <a:bodyPr/>
          <a:lstStyle/>
          <a:p>
            <a:r>
              <a:rPr lang="en-US" sz="2800" dirty="0" smtClean="0"/>
              <a:t>Resonance-broadened quasilinear (RBQ) diffusion model</a:t>
            </a:r>
            <a:r>
              <a:rPr lang="en-US" sz="2800" baseline="30000" dirty="0" smtClean="0"/>
              <a:t>1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987574"/>
            <a:ext cx="8352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Formulation in action and angle variables</a:t>
            </a:r>
            <a:r>
              <a:rPr lang="en-US" baseline="30000" dirty="0" smtClean="0"/>
              <a:t>2,3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B</a:t>
            </a:r>
            <a:r>
              <a:rPr lang="en-US" dirty="0" smtClean="0"/>
              <a:t>roadening </a:t>
            </a:r>
            <a:r>
              <a:rPr lang="en-US" dirty="0"/>
              <a:t>is the platform that allows for momentum and energy exchange between particles and </a:t>
            </a:r>
            <a:r>
              <a:rPr lang="en-US" dirty="0" smtClean="0"/>
              <a:t>waves: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r"/>
            <a:r>
              <a:rPr lang="en-US" sz="1200" baseline="30000" dirty="0" smtClean="0"/>
              <a:t>1</a:t>
            </a:r>
            <a:r>
              <a:rPr lang="en-US" sz="1200" dirty="0" smtClean="0"/>
              <a:t>Berk, </a:t>
            </a:r>
            <a:r>
              <a:rPr lang="en-US" sz="1200" dirty="0" err="1" smtClean="0"/>
              <a:t>Breizman</a:t>
            </a:r>
            <a:r>
              <a:rPr lang="en-US" sz="1200" dirty="0" smtClean="0"/>
              <a:t>, Fitzpatrick, NF 1995.</a:t>
            </a:r>
          </a:p>
          <a:p>
            <a:pPr algn="r"/>
            <a:r>
              <a:rPr lang="en-US" sz="1200" baseline="30000" dirty="0" smtClean="0"/>
              <a:t>2</a:t>
            </a:r>
            <a:r>
              <a:rPr lang="en-US" sz="1200" dirty="0" smtClean="0"/>
              <a:t>Kaufman </a:t>
            </a:r>
            <a:r>
              <a:rPr lang="en-US" sz="1200" dirty="0" err="1" smtClean="0"/>
              <a:t>PoF</a:t>
            </a:r>
            <a:r>
              <a:rPr lang="en-US" sz="1200" dirty="0" smtClean="0"/>
              <a:t> 1972. </a:t>
            </a:r>
          </a:p>
          <a:p>
            <a:pPr algn="r"/>
            <a:r>
              <a:rPr lang="en-US" sz="1200" baseline="30000" dirty="0"/>
              <a:t>3</a:t>
            </a:r>
            <a:r>
              <a:rPr lang="en-US" sz="1200" dirty="0" smtClean="0"/>
              <a:t>Duarte, </a:t>
            </a:r>
            <a:r>
              <a:rPr lang="en-US" sz="1200" dirty="0" err="1" smtClean="0"/>
              <a:t>Gorelenkov</a:t>
            </a:r>
            <a:r>
              <a:rPr lang="en-US" sz="1200" dirty="0" smtClean="0"/>
              <a:t> and </a:t>
            </a:r>
            <a:r>
              <a:rPr lang="en-US" sz="1200" dirty="0" err="1" smtClean="0"/>
              <a:t>Berk</a:t>
            </a:r>
            <a:r>
              <a:rPr lang="en-US" sz="1200" dirty="0" smtClean="0"/>
              <a:t>, 2017 (unpublished).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50" y="1491630"/>
            <a:ext cx="3506134" cy="739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268" y="1491630"/>
            <a:ext cx="3695190" cy="739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680" y="2230668"/>
            <a:ext cx="2779248" cy="681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2230668"/>
            <a:ext cx="1705718" cy="540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3398025"/>
            <a:ext cx="3212571" cy="506090"/>
          </a:xfrm>
          <a:prstGeom prst="rect">
            <a:avLst/>
          </a:prstGeom>
        </p:spPr>
      </p:pic>
      <p:sp>
        <p:nvSpPr>
          <p:cNvPr id="9" name="Elipse 7"/>
          <p:cNvSpPr/>
          <p:nvPr/>
        </p:nvSpPr>
        <p:spPr>
          <a:xfrm>
            <a:off x="6629833" y="1456596"/>
            <a:ext cx="39362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-_</a:t>
            </a:r>
            <a:endParaRPr lang="en-US" dirty="0"/>
          </a:p>
        </p:txBody>
      </p:sp>
      <p:cxnSp>
        <p:nvCxnSpPr>
          <p:cNvPr id="10" name="Conector de seta reta 6"/>
          <p:cNvCxnSpPr/>
          <p:nvPr/>
        </p:nvCxnSpPr>
        <p:spPr>
          <a:xfrm flipH="1">
            <a:off x="7020272" y="1275606"/>
            <a:ext cx="288032" cy="3281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19769" y="862068"/>
            <a:ext cx="1742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Broadened delta</a:t>
            </a:r>
          </a:p>
          <a:p>
            <a:pPr algn="ctr"/>
            <a:r>
              <a:rPr lang="en-US" dirty="0" smtClean="0"/>
              <a:t>function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05978"/>
            <a:ext cx="8928992" cy="857250"/>
          </a:xfrm>
        </p:spPr>
        <p:txBody>
          <a:bodyPr/>
          <a:lstStyle/>
          <a:p>
            <a:r>
              <a:rPr lang="en-US" sz="3200" dirty="0" smtClean="0"/>
              <a:t>Parametric dependencies of </a:t>
            </a:r>
            <a:r>
              <a:rPr lang="en-US" sz="3200" dirty="0"/>
              <a:t>a</a:t>
            </a:r>
            <a:r>
              <a:rPr lang="en-US" sz="3200" dirty="0" smtClean="0"/>
              <a:t> broadened resonance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173182"/>
            <a:ext cx="62646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o</a:t>
            </a:r>
            <a:r>
              <a:rPr lang="en-US" dirty="0" smtClean="0"/>
              <a:t>ld </a:t>
            </a:r>
            <a:r>
              <a:rPr lang="en-US" dirty="0" smtClean="0"/>
              <a:t>idea (Dupree </a:t>
            </a:r>
            <a:r>
              <a:rPr lang="en-US" dirty="0" err="1" smtClean="0"/>
              <a:t>PoF</a:t>
            </a:r>
            <a:r>
              <a:rPr lang="en-US" dirty="0" smtClean="0"/>
              <a:t> 1966): </a:t>
            </a:r>
            <a:r>
              <a:rPr lang="en-US" dirty="0"/>
              <a:t>the turbulent spectrum contributes to diffuse particles away from their original unperturbed trajectories 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</a:t>
            </a:r>
            <a:r>
              <a:rPr lang="en-US" dirty="0" smtClean="0"/>
              <a:t>roadening </a:t>
            </a:r>
            <a:r>
              <a:rPr lang="en-US" dirty="0" smtClean="0"/>
              <a:t>specification: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nalytical </a:t>
            </a:r>
            <a:r>
              <a:rPr lang="en-US" dirty="0" smtClean="0"/>
              <a:t>predictions for the simplified driven, bump-on-tail system close to and far from marginal stability lead to particular choices of coefficients a, b and c.</a:t>
            </a:r>
          </a:p>
          <a:p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guiding-center </a:t>
            </a:r>
            <a:r>
              <a:rPr lang="en-US" dirty="0" smtClean="0"/>
              <a:t>code ORBIT is being used to verify the resonance width scaling for realistic mode structure and resonances calculated by NOVA.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2211710"/>
            <a:ext cx="3212571" cy="506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975" y="1356066"/>
            <a:ext cx="2944614" cy="300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9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7494"/>
            <a:ext cx="9044270" cy="484032"/>
          </a:xfrm>
        </p:spPr>
        <p:txBody>
          <a:bodyPr/>
          <a:lstStyle/>
          <a:p>
            <a:r>
              <a:rPr lang="en-US" sz="2000" dirty="0" smtClean="0"/>
              <a:t>Resonance Broadened Quasilinear (RBQ) code computation of fast ion relaxation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0" y="1733501"/>
            <a:ext cx="2924944" cy="3057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84" y="1733501"/>
            <a:ext cx="2902632" cy="3063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16" y="1733501"/>
            <a:ext cx="3020954" cy="3057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651" y="1425724"/>
            <a:ext cx="1867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Single mode saturation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638283" y="1425724"/>
            <a:ext cx="1635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Two isolated modes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540915" y="1419622"/>
            <a:ext cx="1923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Two overlapping modes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820913"/>
            <a:ext cx="6841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Upper plot: </a:t>
            </a:r>
            <a:r>
              <a:rPr lang="en-US" sz="1400" dirty="0" smtClean="0"/>
              <a:t>distribution </a:t>
            </a:r>
            <a:r>
              <a:rPr lang="en-US" sz="1400" dirty="0"/>
              <a:t>function as a function of the canonical toroidal momentum</a:t>
            </a:r>
            <a:br>
              <a:rPr lang="en-US" sz="1400" dirty="0"/>
            </a:br>
            <a:r>
              <a:rPr lang="en-US" sz="1400" dirty="0"/>
              <a:t>Lower plot: evolution of the nonlinear bounce frequency (~square root of mode amplitude)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430" y="4791305"/>
            <a:ext cx="8381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When modes overlap, there is a sudden release of stored fast ion energy, which lead to </a:t>
            </a:r>
            <a:r>
              <a:rPr lang="en-US" sz="1400" smtClean="0"/>
              <a:t>substantial mode growth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111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sz="1300" dirty="0">
              <a:solidFill>
                <a:schemeClr val="dk1"/>
              </a:solidFill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467544" y="1353101"/>
            <a:ext cx="3860915" cy="85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300" dirty="0" err="1" smtClean="0">
                <a:solidFill>
                  <a:schemeClr val="dk1"/>
                </a:solidFill>
              </a:rPr>
              <a:t>Whole</a:t>
            </a:r>
            <a:r>
              <a:rPr lang="pt-BR" sz="1300" dirty="0" smtClean="0">
                <a:solidFill>
                  <a:schemeClr val="dk1"/>
                </a:solidFill>
              </a:rPr>
              <a:t> </a:t>
            </a:r>
            <a:r>
              <a:rPr lang="pt-BR" sz="1300" dirty="0" err="1" smtClean="0">
                <a:solidFill>
                  <a:schemeClr val="dk1"/>
                </a:solidFill>
              </a:rPr>
              <a:t>device</a:t>
            </a:r>
            <a:r>
              <a:rPr lang="pt-BR" sz="1300" dirty="0" smtClean="0">
                <a:solidFill>
                  <a:schemeClr val="dk1"/>
                </a:solidFill>
              </a:rPr>
              <a:t> </a:t>
            </a:r>
            <a:r>
              <a:rPr lang="pt-BR" sz="1300" dirty="0" err="1" smtClean="0">
                <a:solidFill>
                  <a:schemeClr val="dk1"/>
                </a:solidFill>
              </a:rPr>
              <a:t>modeling</a:t>
            </a:r>
            <a:r>
              <a:rPr lang="pt-BR" sz="1300" dirty="0" smtClean="0">
                <a:solidFill>
                  <a:schemeClr val="dk1"/>
                </a:solidFill>
              </a:rPr>
              <a:t> </a:t>
            </a:r>
            <a:r>
              <a:rPr lang="pt-BR" sz="1300" dirty="0" err="1" smtClean="0">
                <a:solidFill>
                  <a:schemeClr val="dk1"/>
                </a:solidFill>
              </a:rPr>
              <a:t>using</a:t>
            </a:r>
            <a:r>
              <a:rPr lang="pt-BR" sz="1300" dirty="0" smtClean="0">
                <a:solidFill>
                  <a:schemeClr val="dk1"/>
                </a:solidFill>
              </a:rPr>
              <a:t> </a:t>
            </a:r>
            <a:r>
              <a:rPr lang="en" sz="1300" dirty="0" smtClean="0">
                <a:solidFill>
                  <a:schemeClr val="dk1"/>
                </a:solidFill>
              </a:rPr>
              <a:t>TRANSP </a:t>
            </a:r>
            <a:r>
              <a:rPr lang="en" sz="1300" dirty="0">
                <a:solidFill>
                  <a:schemeClr val="dk1"/>
                </a:solidFill>
              </a:rPr>
              <a:t>is interfaced with RBQ via </a:t>
            </a:r>
            <a:r>
              <a:rPr lang="pt-BR" sz="1300" dirty="0" smtClean="0">
                <a:solidFill>
                  <a:schemeClr val="dk1"/>
                </a:solidFill>
              </a:rPr>
              <a:t>a </a:t>
            </a:r>
            <a:r>
              <a:rPr lang="en" sz="1300" dirty="0" smtClean="0">
                <a:solidFill>
                  <a:schemeClr val="dk1"/>
                </a:solidFill>
              </a:rPr>
              <a:t>Probability </a:t>
            </a:r>
            <a:r>
              <a:rPr lang="en" sz="1300" dirty="0">
                <a:solidFill>
                  <a:schemeClr val="dk1"/>
                </a:solidFill>
              </a:rPr>
              <a:t>Distribution Function </a:t>
            </a:r>
            <a:r>
              <a:rPr lang="en" sz="1300" dirty="0" smtClean="0">
                <a:solidFill>
                  <a:schemeClr val="dk1"/>
                </a:solidFill>
              </a:rPr>
              <a:t>(</a:t>
            </a:r>
            <a:r>
              <a:rPr lang="en" sz="1300" dirty="0">
                <a:solidFill>
                  <a:schemeClr val="dk1"/>
                </a:solidFill>
              </a:rPr>
              <a:t>PDF) </a:t>
            </a:r>
          </a:p>
        </p:txBody>
      </p:sp>
      <p:pic>
        <p:nvPicPr>
          <p:cNvPr id="65" name="Shape 65" descr="PodestaPdedpn4f85.png"/>
          <p:cNvPicPr preferRelativeResize="0"/>
          <p:nvPr/>
        </p:nvPicPr>
        <p:blipFill rotWithShape="1">
          <a:blip r:embed="rId3">
            <a:alphaModFix/>
          </a:blip>
          <a:srcRect l="50760" b="66051"/>
          <a:stretch/>
        </p:blipFill>
        <p:spPr>
          <a:xfrm>
            <a:off x="3923928" y="1946875"/>
            <a:ext cx="2808312" cy="25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4493202" y="1383427"/>
            <a:ext cx="2201400" cy="57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00" dirty="0"/>
              <a:t>PDFs are used actively in Kick </a:t>
            </a:r>
            <a:r>
              <a:rPr lang="en" sz="1300" dirty="0" smtClean="0"/>
              <a:t>modeling</a:t>
            </a:r>
            <a:r>
              <a:rPr lang="pt-BR" sz="1300" baseline="30000" dirty="0" smtClean="0"/>
              <a:t>1</a:t>
            </a:r>
            <a:endParaRPr lang="en" sz="1300" dirty="0"/>
          </a:p>
        </p:txBody>
      </p:sp>
      <p:pic>
        <p:nvPicPr>
          <p:cNvPr id="14" name="Shape 70" descr="pdf17mls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560" y="2144200"/>
            <a:ext cx="3147625" cy="2139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hape 68"/>
          <p:cNvCxnSpPr/>
          <p:nvPr/>
        </p:nvCxnSpPr>
        <p:spPr>
          <a:xfrm>
            <a:off x="3491880" y="3363838"/>
            <a:ext cx="2664296" cy="7200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11150" y="438150"/>
            <a:ext cx="8521700" cy="579438"/>
          </a:xfrm>
        </p:spPr>
        <p:txBody>
          <a:bodyPr/>
          <a:lstStyle/>
          <a:p>
            <a:r>
              <a:rPr lang="en-US" sz="2000" dirty="0" smtClean="0"/>
              <a:t>Resonance Broadened Quasilinear (RBQ) code is being interfaced with TRANSP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020272" y="4790109"/>
            <a:ext cx="1702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aseline="30000" dirty="0"/>
              <a:t>1 </a:t>
            </a:r>
            <a:r>
              <a:rPr lang="en-US" sz="1400" dirty="0" err="1" smtClean="0"/>
              <a:t>Podestà</a:t>
            </a:r>
            <a:r>
              <a:rPr lang="en-US" sz="1400" dirty="0" smtClean="0"/>
              <a:t>, PPCF 2014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077612" y="1962727"/>
            <a:ext cx="19588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RBQ can self-consistently provide: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mode amplitude evolution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diffusion coefficient at any given phase space location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Intermittency and domino behaviors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577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Outcome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Criterion gives confidence in the application of quasilinear modeling;</a:t>
            </a:r>
          </a:p>
          <a:p>
            <a:r>
              <a:rPr lang="en-US" sz="2000" dirty="0" smtClean="0"/>
              <a:t>Refinement of the fast ion diffusivity that enters the chirping criterion is being done with the </a:t>
            </a:r>
            <a:r>
              <a:rPr lang="en-US" sz="2000" dirty="0" err="1" smtClean="0"/>
              <a:t>gyrokinetic</a:t>
            </a:r>
            <a:r>
              <a:rPr lang="en-US" sz="2000" dirty="0" smtClean="0"/>
              <a:t> code GTS;</a:t>
            </a:r>
          </a:p>
          <a:p>
            <a:r>
              <a:rPr lang="en-US" sz="2000" dirty="0"/>
              <a:t>Experiments on DIII-D to further test the proposed chirping criterion predictions</a:t>
            </a:r>
            <a:r>
              <a:rPr lang="en-US" sz="2000" dirty="0" smtClean="0"/>
              <a:t>;</a:t>
            </a:r>
          </a:p>
          <a:p>
            <a:r>
              <a:rPr lang="en-US" sz="2000" dirty="0" smtClean="0"/>
              <a:t>Although a reduced model, RBQ provides a platform for rich dynamics seen in experiments</a:t>
            </a:r>
            <a:r>
              <a:rPr lang="en-US" sz="2000" dirty="0"/>
              <a:t>:</a:t>
            </a:r>
            <a:r>
              <a:rPr lang="en-US" sz="2000" dirty="0" smtClean="0"/>
              <a:t> it resolves velocity space and account for losses and intermittency;</a:t>
            </a:r>
          </a:p>
          <a:p>
            <a:r>
              <a:rPr lang="en-US" sz="2000" dirty="0"/>
              <a:t>Whole device modeling, RBQ interfacing with </a:t>
            </a:r>
            <a:r>
              <a:rPr lang="en-US" sz="2000" dirty="0" smtClean="0"/>
              <a:t>TRANSP.</a:t>
            </a:r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221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729"/>
            <a:ext cx="8686800" cy="857250"/>
          </a:xfrm>
        </p:spPr>
        <p:txBody>
          <a:bodyPr/>
          <a:lstStyle/>
          <a:p>
            <a:r>
              <a:rPr lang="en-US" sz="2400" dirty="0" err="1" smtClean="0"/>
              <a:t>Alfvén</a:t>
            </a:r>
            <a:r>
              <a:rPr lang="en-US" sz="2400" dirty="0" smtClean="0"/>
              <a:t> waves can exhibit a range of bifurcations upon their interaction with fast 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09" y="2169026"/>
            <a:ext cx="3134286" cy="2290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597" y="736786"/>
            <a:ext cx="84495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scenarios:</a:t>
            </a:r>
            <a:r>
              <a:rPr lang="en-US" dirty="0"/>
              <a:t> 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fixed frequency and frequency splitting-&gt; frequency is determined by the equilibrium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chirping and avalanches -&gt; frequency is highly affected by the fast ions response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10" y="1604940"/>
            <a:ext cx="2401262" cy="323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2170547"/>
            <a:ext cx="3216003" cy="2330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398" y="4732984"/>
            <a:ext cx="1353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Fasoli</a:t>
            </a:r>
            <a:r>
              <a:rPr lang="en-US" sz="1400" dirty="0" smtClean="0"/>
              <a:t>, PRL 1998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527359" y="4835723"/>
            <a:ext cx="1797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Fredrickson, </a:t>
            </a:r>
            <a:r>
              <a:rPr lang="en-US" sz="1400" dirty="0" err="1" smtClean="0"/>
              <a:t>PoP</a:t>
            </a:r>
            <a:r>
              <a:rPr lang="en-US" sz="1400" dirty="0" smtClean="0"/>
              <a:t> 2006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948264" y="4732698"/>
            <a:ext cx="1454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Podestà</a:t>
            </a:r>
            <a:r>
              <a:rPr lang="en-US" sz="1400" dirty="0" smtClean="0"/>
              <a:t>, NF 2011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33500" y="1861249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JET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922943" y="1659836"/>
            <a:ext cx="561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NSTX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688100" y="1783226"/>
            <a:ext cx="561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NSTX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002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19872" y="1491630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Thank you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631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11560" y="1869673"/>
            <a:ext cx="8229600" cy="1396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dirty="0" err="1" smtClean="0"/>
              <a:t>Additional</a:t>
            </a:r>
            <a:r>
              <a:rPr lang="pt-BR" sz="4000" dirty="0" smtClean="0"/>
              <a:t> material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1724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</a:t>
            </a:r>
            <a:r>
              <a:rPr lang="en-US" sz="2800" dirty="0" smtClean="0"/>
              <a:t>onclusions and outcome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11576" y="764310"/>
            <a:ext cx="864096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Proper quantitative analysis require realistic mode structures and multiple resonance surfaces;</a:t>
            </a:r>
          </a:p>
          <a:p>
            <a:pPr marL="285750" indent="-285750">
              <a:buFont typeface="Arial" charset="0"/>
              <a:buChar char="•"/>
            </a:pPr>
            <a:endParaRPr lang="en-US" sz="17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Analyses and observation show that micro-turbulence is a key mediator behind transitions between fixed frequency and chirping phases on DIII-D;</a:t>
            </a:r>
          </a:p>
          <a:p>
            <a:pPr marL="285750" indent="-285750">
              <a:buFont typeface="Arial" charset="0"/>
              <a:buChar char="•"/>
            </a:pPr>
            <a:endParaRPr lang="en-US" sz="17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Micro-turbulence explains why chirping is ubiquitous in conventional tokamaks and rare in spherical tokamaks;</a:t>
            </a:r>
          </a:p>
          <a:p>
            <a:pPr marL="285750" indent="-285750">
              <a:buFont typeface="Arial" charset="0"/>
              <a:buChar char="•"/>
            </a:pPr>
            <a:endParaRPr lang="en-US" sz="17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The model agrees with the observation of abrupt large events (ALEs) on JT-60U when supra-</a:t>
            </a:r>
            <a:r>
              <a:rPr lang="en-US" sz="1700" dirty="0" err="1" smtClean="0"/>
              <a:t>Alfvénic</a:t>
            </a:r>
            <a:r>
              <a:rPr lang="en-US" sz="1700" dirty="0" smtClean="0"/>
              <a:t> beams are on;</a:t>
            </a:r>
          </a:p>
          <a:p>
            <a:pPr marL="285750" indent="-285750">
              <a:buFont typeface="Arial" charset="0"/>
              <a:buChar char="•"/>
            </a:pPr>
            <a:endParaRPr lang="en-US" sz="17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DIII-D experiments are scheduled to further test the theory predictions;</a:t>
            </a:r>
          </a:p>
          <a:p>
            <a:pPr marL="285750" indent="-285750">
              <a:buFont typeface="Arial" charset="0"/>
              <a:buChar char="•"/>
            </a:pPr>
            <a:endParaRPr lang="en-US" sz="1700" dirty="0"/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RBQ code is being interfaced with TRANSP. EPs losses in whole device modeling are targeted [Duarte </a:t>
            </a:r>
            <a:r>
              <a:rPr lang="en-US" sz="1700" i="1" dirty="0" smtClean="0"/>
              <a:t>et al</a:t>
            </a:r>
            <a:r>
              <a:rPr lang="en-US" sz="1700" dirty="0" smtClean="0"/>
              <a:t> (in preparation) and TTF 2017].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88068" y="479621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6334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8000"/>
              </a:lnSpc>
              <a:spcBef>
                <a:spcPts val="0"/>
              </a:spcBef>
              <a:buNone/>
            </a:pPr>
            <a:r>
              <a:rPr lang="en" sz="1400" i="1">
                <a:solidFill>
                  <a:srgbClr val="0000FF"/>
                </a:solidFill>
              </a:rPr>
              <a:t>Q2 progress: Perturbative critical gradient (CG) model has been applied to DIII-D #159243 for neutron deficit comparisons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/>
              <a:t>Perturbative CGM (under)-predicts</a:t>
            </a:r>
            <a:br>
              <a:rPr lang="en" sz="1400"/>
            </a:br>
            <a:r>
              <a:rPr lang="en" sz="1400"/>
              <a:t>neutron deficit in DIII-D AE only XPs</a:t>
            </a:r>
          </a:p>
        </p:txBody>
      </p:sp>
      <p:pic>
        <p:nvPicPr>
          <p:cNvPr id="82" name="Shape 82" descr="PodestaNdefici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325" y="1878176"/>
            <a:ext cx="2837874" cy="2485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Shape 83"/>
          <p:cNvCxnSpPr/>
          <p:nvPr/>
        </p:nvCxnSpPr>
        <p:spPr>
          <a:xfrm>
            <a:off x="1370500" y="1776175"/>
            <a:ext cx="888000" cy="196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84" name="Shape 84"/>
          <p:cNvSpPr txBox="1"/>
          <p:nvPr/>
        </p:nvSpPr>
        <p:spPr>
          <a:xfrm>
            <a:off x="3876875" y="1058575"/>
            <a:ext cx="5109300" cy="136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CG XP by Collins [PRL’16] are used within this milestone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5 RSAE, TAEs were used 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Maxwellian DF of beam ions was used</a:t>
            </a:r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"/>
              <a:t>No AE amplitudes are used by CGM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157825" y="4497225"/>
            <a:ext cx="4958500" cy="73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 err="1" smtClean="0"/>
              <a:t>Podestà’s</a:t>
            </a:r>
            <a:r>
              <a:rPr lang="pt-BR" dirty="0" smtClean="0"/>
              <a:t> </a:t>
            </a:r>
            <a:r>
              <a:rPr lang="pt-BR" dirty="0" err="1" smtClean="0"/>
              <a:t>k</a:t>
            </a:r>
            <a:r>
              <a:rPr lang="en" dirty="0" smtClean="0"/>
              <a:t>ick </a:t>
            </a:r>
            <a:r>
              <a:rPr lang="en" dirty="0"/>
              <a:t>model describes well neutron deficit</a:t>
            </a:r>
          </a:p>
        </p:txBody>
      </p:sp>
      <p:cxnSp>
        <p:nvCxnSpPr>
          <p:cNvPr id="86" name="Shape 86"/>
          <p:cNvCxnSpPr/>
          <p:nvPr/>
        </p:nvCxnSpPr>
        <p:spPr>
          <a:xfrm flipH="1">
            <a:off x="1184150" y="3629100"/>
            <a:ext cx="263100" cy="96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pic>
        <p:nvPicPr>
          <p:cNvPr id="87" name="Shape 87" descr="pCGMloss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0525" y="2499742"/>
            <a:ext cx="3590000" cy="2108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Shape 88"/>
          <p:cNvCxnSpPr/>
          <p:nvPr/>
        </p:nvCxnSpPr>
        <p:spPr>
          <a:xfrm rot="10800000" flipH="1">
            <a:off x="3749700" y="4177225"/>
            <a:ext cx="1085400" cy="29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89" name="Shape 89"/>
          <p:cNvCxnSpPr/>
          <p:nvPr/>
        </p:nvCxnSpPr>
        <p:spPr>
          <a:xfrm rot="10800000" flipH="1">
            <a:off x="2598475" y="3530300"/>
            <a:ext cx="2401200" cy="37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</p:spTree>
    <p:extLst>
      <p:ext uri="{BB962C8B-B14F-4D97-AF65-F5344CB8AC3E}">
        <p14:creationId xmlns:p14="http://schemas.microsoft.com/office/powerpoint/2010/main" val="137113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45450" y="101925"/>
            <a:ext cx="9053100" cy="745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 rtl="0">
              <a:lnSpc>
                <a:spcPct val="138000"/>
              </a:lnSpc>
              <a:spcBef>
                <a:spcPts val="0"/>
              </a:spcBef>
              <a:buNone/>
            </a:pPr>
            <a:r>
              <a:rPr lang="en" sz="1400" b="1">
                <a:solidFill>
                  <a:srgbClr val="0000FF"/>
                </a:solidFill>
              </a:rPr>
              <a:t>FY17 Notable: </a:t>
            </a:r>
            <a:r>
              <a:rPr lang="en" sz="1400">
                <a:solidFill>
                  <a:srgbClr val="0000FF"/>
                </a:solidFill>
              </a:rPr>
              <a:t>Validation of reduced fast-ion transport models in high q</a:t>
            </a:r>
            <a:r>
              <a:rPr lang="en" sz="1400" baseline="-25000">
                <a:solidFill>
                  <a:srgbClr val="0000FF"/>
                </a:solidFill>
              </a:rPr>
              <a:t>min</a:t>
            </a:r>
            <a:r>
              <a:rPr lang="en" sz="1400">
                <a:solidFill>
                  <a:srgbClr val="0000FF"/>
                </a:solidFill>
              </a:rPr>
              <a:t> steady state plasmas</a:t>
            </a:r>
          </a:p>
          <a:p>
            <a:pPr lvl="0" algn="l" rtl="0">
              <a:lnSpc>
                <a:spcPct val="138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0000FF"/>
                </a:solidFill>
              </a:rPr>
              <a:t>     </a:t>
            </a:r>
            <a:r>
              <a:rPr lang="en" sz="1400" i="1">
                <a:solidFill>
                  <a:srgbClr val="0000FF"/>
                </a:solidFill>
              </a:rPr>
              <a:t>Q2 progress update</a:t>
            </a:r>
          </a:p>
        </p:txBody>
      </p:sp>
      <p:pic>
        <p:nvPicPr>
          <p:cNvPr id="55" name="Shape 55" descr="Mirnov4009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274" y="847725"/>
            <a:ext cx="3080975" cy="195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x="3453675" y="924900"/>
            <a:ext cx="5585100" cy="405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DIII-D critical gradient (CG) experiment is being modeled for reduced models </a:t>
            </a:r>
            <a:r>
              <a:rPr lang="en">
                <a:solidFill>
                  <a:schemeClr val="dk1"/>
                </a:solidFill>
              </a:rPr>
              <a:t>V&amp;V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TRANSP run has been performed with classical EP confinement model, </a:t>
            </a:r>
            <a:r>
              <a:rPr lang="en" sz="1200" i="1"/>
              <a:t>Heidbrink’16 PoP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Kick model captures hollow EP profile.</a:t>
            </a:r>
          </a:p>
          <a:p>
            <a:pPr marL="914400" lvl="1" indent="-304800" rtl="0"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" sz="1200">
                <a:solidFill>
                  <a:schemeClr val="dk1"/>
                </a:solidFill>
              </a:rPr>
              <a:t>two constraints: amplitudes from measurements &amp; neutron deficit</a:t>
            </a:r>
          </a:p>
          <a:p>
            <a:pPr marL="914400" lvl="1" indent="-228600" rtl="0">
              <a:spcBef>
                <a:spcPts val="0"/>
              </a:spcBef>
              <a:buClr>
                <a:schemeClr val="dk1"/>
              </a:buClr>
              <a:buChar char="○"/>
            </a:pPr>
            <a:r>
              <a:rPr lang="en" sz="1200">
                <a:solidFill>
                  <a:schemeClr val="dk1"/>
                </a:solidFill>
              </a:rPr>
              <a:t>hollow EP profiles provided challenges for modeling &amp; understanding</a:t>
            </a:r>
          </a:p>
          <a:p>
            <a:pPr marL="914400" lvl="1" indent="-304800" rtl="0"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" sz="1200">
                <a:solidFill>
                  <a:schemeClr val="dk1"/>
                </a:solidFill>
              </a:rPr>
              <a:t>significantly different from classical (TRANSP) predictions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Perturbative, first fully predictive CGM underestimate EP redistribution &amp; neutron deficit</a:t>
            </a:r>
          </a:p>
          <a:p>
            <a:pPr marL="914400" lvl="1" indent="-304800" rtl="0"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" sz="1200">
                <a:solidFill>
                  <a:schemeClr val="dk1"/>
                </a:solidFill>
              </a:rPr>
              <a:t>neutron deficit is about factor of 2 lower than measured =&gt; motivates self consistent QL model</a:t>
            </a:r>
          </a:p>
          <a:p>
            <a:pPr lvl="0">
              <a:spcBef>
                <a:spcPts val="0"/>
              </a:spcBef>
              <a:buNone/>
            </a:pPr>
            <a:endParaRPr sz="1200" i="1">
              <a:solidFill>
                <a:srgbClr val="FF0000"/>
              </a:solidFill>
            </a:endParaRPr>
          </a:p>
        </p:txBody>
      </p:sp>
      <p:pic>
        <p:nvPicPr>
          <p:cNvPr id="57" name="Shape 57" descr="pCGMloss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2963049"/>
            <a:ext cx="2808974" cy="1951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99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Ongoing work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843558"/>
            <a:ext cx="77768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Chirping: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Study of the reasons for transition to chirping in NSTX;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Study of chirping prediction/likelihood for typical ITER scenarios;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Experiments on DIII-D to further test the proposed chirping criterion predictions;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Possibility of capturing full chirping cycles with ORBIT;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Chirping criterion check with M3D-K (Shen, Fu)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r>
              <a:rPr lang="en-US" sz="2000" b="1" dirty="0" smtClean="0"/>
              <a:t>Quasilinear: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Numerical determination of the resonance broadening parametric dependencies;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RBQ code validation and interfacing with NOVA/NOVA-K;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Make use of </a:t>
            </a:r>
            <a:r>
              <a:rPr lang="en-US" dirty="0" err="1" smtClean="0"/>
              <a:t>Podestà’s</a:t>
            </a:r>
            <a:r>
              <a:rPr lang="en-US" dirty="0" smtClean="0"/>
              <a:t> kick model routines to use RBQ to provide probability distribution functions to global transport codes, such as TRANSP.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29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9274" y="123478"/>
            <a:ext cx="8229600" cy="857250"/>
          </a:xfrm>
        </p:spPr>
        <p:txBody>
          <a:bodyPr/>
          <a:lstStyle/>
          <a:p>
            <a:r>
              <a:rPr lang="pt-BR" sz="2800" dirty="0" err="1" smtClean="0"/>
              <a:t>Correction</a:t>
            </a:r>
            <a:r>
              <a:rPr lang="pt-BR" sz="2800" dirty="0" smtClean="0"/>
              <a:t> </a:t>
            </a:r>
            <a:r>
              <a:rPr lang="pt-BR" sz="2800" dirty="0" err="1" smtClean="0"/>
              <a:t>to</a:t>
            </a:r>
            <a:r>
              <a:rPr lang="pt-BR" sz="2800" dirty="0" smtClean="0"/>
              <a:t> </a:t>
            </a:r>
            <a:r>
              <a:rPr lang="pt-BR" sz="2800" dirty="0" err="1" smtClean="0"/>
              <a:t>the</a:t>
            </a:r>
            <a:r>
              <a:rPr lang="pt-BR" sz="2800" dirty="0" smtClean="0"/>
              <a:t> </a:t>
            </a:r>
            <a:r>
              <a:rPr lang="pt-BR" sz="2800" dirty="0" err="1" smtClean="0"/>
              <a:t>diffusion</a:t>
            </a:r>
            <a:r>
              <a:rPr lang="pt-BR" sz="2800" dirty="0" smtClean="0"/>
              <a:t> </a:t>
            </a:r>
            <a:r>
              <a:rPr lang="pt-BR" sz="2800" dirty="0" err="1" smtClean="0"/>
              <a:t>coefficient</a:t>
            </a:r>
            <a:r>
              <a:rPr lang="pt-BR" sz="2800" dirty="0" smtClean="0"/>
              <a:t>: </a:t>
            </a:r>
            <a:r>
              <a:rPr lang="pt-BR" sz="2800" dirty="0" err="1" smtClean="0"/>
              <a:t>the</a:t>
            </a:r>
            <a:r>
              <a:rPr lang="pt-BR" sz="2800" dirty="0" smtClean="0"/>
              <a:t> </a:t>
            </a:r>
            <a:r>
              <a:rPr lang="pt-BR" sz="2800" dirty="0" err="1" smtClean="0"/>
              <a:t>inclusion</a:t>
            </a:r>
            <a:r>
              <a:rPr lang="pt-BR" sz="2800" dirty="0" smtClean="0"/>
              <a:t> </a:t>
            </a:r>
            <a:r>
              <a:rPr lang="pt-BR" sz="2800" dirty="0" err="1" smtClean="0"/>
              <a:t>of</a:t>
            </a:r>
            <a:r>
              <a:rPr lang="pt-BR" sz="2800" dirty="0" smtClean="0"/>
              <a:t> </a:t>
            </a:r>
            <a:r>
              <a:rPr lang="pt-BR" sz="2800" dirty="0" err="1" smtClean="0"/>
              <a:t>electrostatic</a:t>
            </a:r>
            <a:r>
              <a:rPr lang="pt-BR" sz="2800" dirty="0" smtClean="0"/>
              <a:t> </a:t>
            </a:r>
            <a:r>
              <a:rPr lang="pt-BR" sz="2800" dirty="0" err="1" smtClean="0"/>
              <a:t>microturbulence</a:t>
            </a:r>
            <a:endParaRPr lang="en-US" sz="28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7544" y="1131590"/>
            <a:ext cx="453650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b="1" dirty="0" err="1" smtClean="0"/>
              <a:t>Microturbulence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on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fast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ions</a:t>
            </a:r>
            <a:r>
              <a:rPr lang="pt-BR" sz="1700" dirty="0" smtClean="0"/>
              <a:t>: </a:t>
            </a:r>
            <a:r>
              <a:rPr lang="pt-BR" sz="1700" dirty="0" err="1" smtClean="0"/>
              <a:t>complex</a:t>
            </a:r>
            <a:r>
              <a:rPr lang="pt-BR" sz="1700" dirty="0" smtClean="0"/>
              <a:t> </a:t>
            </a:r>
            <a:r>
              <a:rPr lang="pt-BR" sz="1700" dirty="0" err="1"/>
              <a:t>interplay</a:t>
            </a:r>
            <a:r>
              <a:rPr lang="pt-BR" sz="1700" dirty="0"/>
              <a:t> </a:t>
            </a:r>
            <a:r>
              <a:rPr lang="pt-BR" sz="1700" dirty="0" err="1"/>
              <a:t>between</a:t>
            </a:r>
            <a:r>
              <a:rPr lang="pt-BR" sz="1700" dirty="0"/>
              <a:t> </a:t>
            </a:r>
            <a:r>
              <a:rPr lang="pt-BR" sz="1700" dirty="0" err="1"/>
              <a:t>gyroaveraging</a:t>
            </a:r>
            <a:r>
              <a:rPr lang="pt-BR" sz="1700" dirty="0"/>
              <a:t>, </a:t>
            </a:r>
            <a:r>
              <a:rPr lang="pt-BR" sz="1700" dirty="0" err="1"/>
              <a:t>field</a:t>
            </a:r>
            <a:r>
              <a:rPr lang="pt-BR" sz="1700" dirty="0"/>
              <a:t> </a:t>
            </a:r>
            <a:r>
              <a:rPr lang="pt-BR" sz="1700" dirty="0" err="1"/>
              <a:t>anisotropy</a:t>
            </a:r>
            <a:r>
              <a:rPr lang="pt-BR" sz="1700" dirty="0"/>
              <a:t> </a:t>
            </a:r>
            <a:r>
              <a:rPr lang="pt-BR" sz="1700" dirty="0" err="1"/>
              <a:t>and</a:t>
            </a:r>
            <a:r>
              <a:rPr lang="pt-BR" sz="1700" dirty="0"/>
              <a:t> poloidal </a:t>
            </a:r>
            <a:r>
              <a:rPr lang="pt-BR" sz="1700" dirty="0" err="1"/>
              <a:t>drift</a:t>
            </a:r>
            <a:r>
              <a:rPr lang="pt-BR" sz="1700" dirty="0"/>
              <a:t> </a:t>
            </a:r>
            <a:r>
              <a:rPr lang="pt-BR" sz="1700" dirty="0" err="1"/>
              <a:t>effects</a:t>
            </a:r>
            <a:r>
              <a:rPr lang="pt-BR" sz="1700" dirty="0"/>
              <a:t> leads </a:t>
            </a:r>
            <a:r>
              <a:rPr lang="pt-BR" sz="1700" dirty="0" err="1"/>
              <a:t>to</a:t>
            </a:r>
            <a:r>
              <a:rPr lang="pt-BR" sz="1700" dirty="0"/>
              <a:t> non-zero EP </a:t>
            </a:r>
            <a:r>
              <a:rPr lang="pt-BR" sz="1700" dirty="0" smtClean="0"/>
              <a:t>diffusivity</a:t>
            </a:r>
            <a:r>
              <a:rPr lang="pt-BR" sz="1600" baseline="30000" dirty="0" smtClean="0"/>
              <a:t>1</a:t>
            </a:r>
            <a:endParaRPr lang="pt-BR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 err="1" smtClean="0"/>
              <a:t>Microturbulence</a:t>
            </a:r>
            <a:r>
              <a:rPr lang="pt-BR" sz="1700" dirty="0" smtClean="0"/>
              <a:t> </a:t>
            </a:r>
            <a:r>
              <a:rPr lang="pt-BR" sz="1700" dirty="0" err="1"/>
              <a:t>can</a:t>
            </a:r>
            <a:r>
              <a:rPr lang="pt-BR" sz="1700" dirty="0"/>
              <a:t> </a:t>
            </a:r>
            <a:r>
              <a:rPr lang="pt-BR" sz="1700" dirty="0" err="1"/>
              <a:t>well</a:t>
            </a:r>
            <a:r>
              <a:rPr lang="pt-BR" sz="1700" dirty="0"/>
              <a:t> </a:t>
            </a:r>
            <a:r>
              <a:rPr lang="pt-BR" sz="1700" dirty="0" err="1"/>
              <a:t>exceed</a:t>
            </a:r>
            <a:r>
              <a:rPr lang="pt-BR" sz="1700" dirty="0"/>
              <a:t> </a:t>
            </a:r>
            <a:r>
              <a:rPr lang="pt-BR" sz="1700" dirty="0" err="1"/>
              <a:t>pitch-angle</a:t>
            </a:r>
            <a:r>
              <a:rPr lang="pt-BR" sz="1700" dirty="0"/>
              <a:t> </a:t>
            </a:r>
            <a:r>
              <a:rPr lang="pt-BR" sz="1700" dirty="0" err="1"/>
              <a:t>scattering</a:t>
            </a:r>
            <a:r>
              <a:rPr lang="pt-BR" sz="1700" dirty="0"/>
              <a:t> </a:t>
            </a:r>
            <a:r>
              <a:rPr lang="pt-BR" sz="1700" dirty="0" err="1"/>
              <a:t>at</a:t>
            </a:r>
            <a:r>
              <a:rPr lang="pt-BR" sz="1700" dirty="0"/>
              <a:t> </a:t>
            </a:r>
            <a:r>
              <a:rPr lang="pt-BR" sz="1700" dirty="0" err="1"/>
              <a:t>the</a:t>
            </a:r>
            <a:r>
              <a:rPr lang="pt-BR" sz="1700" dirty="0"/>
              <a:t> </a:t>
            </a:r>
            <a:r>
              <a:rPr lang="pt-BR" sz="1700" dirty="0" smtClean="0"/>
              <a:t>resonance</a:t>
            </a:r>
            <a:r>
              <a:rPr lang="pt-BR" sz="1700" baseline="30000" dirty="0" smtClean="0"/>
              <a:t>2</a:t>
            </a:r>
            <a:r>
              <a:rPr lang="pt-BR" sz="1700" dirty="0" smtClean="0"/>
              <a:t> (</a:t>
            </a:r>
            <a:r>
              <a:rPr lang="pt-BR" sz="1700" dirty="0" err="1" smtClean="0"/>
              <a:t>enhancement</a:t>
            </a:r>
            <a:r>
              <a:rPr lang="pt-BR" sz="1700" dirty="0" smtClean="0"/>
              <a:t> </a:t>
            </a:r>
            <a:r>
              <a:rPr lang="pt-BR" sz="1700" dirty="0" err="1" smtClean="0"/>
              <a:t>of</a:t>
            </a:r>
            <a:r>
              <a:rPr lang="pt-BR" sz="1700" dirty="0" smtClean="0"/>
              <a:t>  </a:t>
            </a:r>
            <a:r>
              <a:rPr lang="pt-BR" sz="1700" dirty="0" err="1"/>
              <a:t>phase-space</a:t>
            </a:r>
            <a:r>
              <a:rPr lang="pt-BR" sz="1700" dirty="0"/>
              <a:t> </a:t>
            </a:r>
            <a:r>
              <a:rPr lang="pt-BR" sz="1700" dirty="0" err="1"/>
              <a:t>holes</a:t>
            </a:r>
            <a:r>
              <a:rPr lang="pt-BR" sz="1700" dirty="0"/>
              <a:t> </a:t>
            </a:r>
            <a:r>
              <a:rPr lang="pt-BR" sz="1700" dirty="0" err="1"/>
              <a:t>and</a:t>
            </a:r>
            <a:r>
              <a:rPr lang="pt-BR" sz="1700" dirty="0"/>
              <a:t> </a:t>
            </a:r>
            <a:r>
              <a:rPr lang="pt-BR" sz="1700" dirty="0" err="1" smtClean="0"/>
              <a:t>clumps</a:t>
            </a:r>
            <a:r>
              <a:rPr lang="pt-BR" sz="1700" dirty="0" smtClean="0"/>
              <a:t> </a:t>
            </a:r>
            <a:r>
              <a:rPr lang="pt-BR" sz="1700" dirty="0" err="1" smtClean="0"/>
              <a:t>destruction</a:t>
            </a:r>
            <a:r>
              <a:rPr lang="pt-BR" sz="1700" dirty="0" smtClean="0"/>
              <a:t>)</a:t>
            </a:r>
            <a:endParaRPr lang="pt-BR" sz="1700" baseline="30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 err="1" smtClean="0"/>
              <a:t>From</a:t>
            </a:r>
            <a:r>
              <a:rPr lang="pt-BR" sz="1700" dirty="0" smtClean="0"/>
              <a:t> GTC </a:t>
            </a:r>
            <a:r>
              <a:rPr lang="pt-BR" sz="1700" dirty="0" err="1" smtClean="0"/>
              <a:t>gyrokinetic</a:t>
            </a:r>
            <a:r>
              <a:rPr lang="pt-BR" sz="1700" dirty="0" smtClean="0"/>
              <a:t> </a:t>
            </a:r>
            <a:r>
              <a:rPr lang="pt-BR" sz="1700" dirty="0" err="1" smtClean="0"/>
              <a:t>simulations</a:t>
            </a:r>
            <a:r>
              <a:rPr lang="pt-BR" sz="1700" dirty="0" smtClean="0"/>
              <a:t> for </a:t>
            </a:r>
            <a:r>
              <a:rPr lang="pt-BR" sz="1700" dirty="0" err="1" smtClean="0"/>
              <a:t>passing</a:t>
            </a:r>
            <a:r>
              <a:rPr lang="pt-BR" sz="1700" dirty="0" smtClean="0"/>
              <a:t> particles:</a:t>
            </a:r>
            <a:r>
              <a:rPr lang="pt-BR" sz="1700" baseline="30000" dirty="0" smtClean="0"/>
              <a:t>3</a:t>
            </a:r>
            <a:endParaRPr lang="pt-B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b="1" dirty="0" err="1" smtClean="0"/>
              <a:t>Unlike</a:t>
            </a:r>
            <a:r>
              <a:rPr lang="pt-BR" sz="1700" b="1" dirty="0" smtClean="0"/>
              <a:t> in DIII-D </a:t>
            </a:r>
            <a:r>
              <a:rPr lang="pt-BR" sz="1700" b="1" dirty="0" err="1" smtClean="0"/>
              <a:t>and</a:t>
            </a:r>
            <a:r>
              <a:rPr lang="pt-BR" sz="1700" b="1" dirty="0" smtClean="0"/>
              <a:t> TFTR, </a:t>
            </a:r>
            <a:r>
              <a:rPr lang="pt-BR" sz="1700" b="1" dirty="0" err="1" smtClean="0"/>
              <a:t>ion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transport</a:t>
            </a:r>
            <a:r>
              <a:rPr lang="pt-BR" sz="1700" b="1" dirty="0" smtClean="0"/>
              <a:t> in NSTX in </a:t>
            </a:r>
            <a:r>
              <a:rPr lang="pt-BR" sz="1700" b="1" dirty="0" err="1" smtClean="0"/>
              <a:t>mostly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neoclassical</a:t>
            </a:r>
            <a:r>
              <a:rPr lang="pt-BR" sz="1700" b="1" dirty="0" smtClean="0"/>
              <a:t> </a:t>
            </a:r>
          </a:p>
          <a:p>
            <a:endParaRPr lang="pt-BR" sz="1100" baseline="30000" dirty="0" smtClean="0"/>
          </a:p>
          <a:p>
            <a:r>
              <a:rPr lang="pt-BR" sz="1100" baseline="30000" dirty="0" smtClean="0"/>
              <a:t>1</a:t>
            </a:r>
            <a:r>
              <a:rPr lang="pt-BR" sz="1100" dirty="0" smtClean="0"/>
              <a:t>Estrada-Mila </a:t>
            </a:r>
            <a:r>
              <a:rPr lang="pt-BR" sz="1100" dirty="0"/>
              <a:t>et al, </a:t>
            </a:r>
            <a:r>
              <a:rPr lang="pt-BR" sz="1100" dirty="0" err="1"/>
              <a:t>PoP</a:t>
            </a:r>
            <a:r>
              <a:rPr lang="pt-BR" sz="1100" dirty="0"/>
              <a:t> </a:t>
            </a:r>
            <a:r>
              <a:rPr lang="pt-BR" sz="1100" dirty="0" smtClean="0"/>
              <a:t>2005</a:t>
            </a:r>
          </a:p>
          <a:p>
            <a:r>
              <a:rPr lang="pt-BR" sz="1100" baseline="30000" dirty="0" smtClean="0"/>
              <a:t>2</a:t>
            </a:r>
            <a:r>
              <a:rPr lang="pt-BR" sz="1100" dirty="0"/>
              <a:t>Lang </a:t>
            </a:r>
            <a:r>
              <a:rPr lang="pt-BR" sz="1100" dirty="0" err="1"/>
              <a:t>and</a:t>
            </a:r>
            <a:r>
              <a:rPr lang="pt-BR" sz="1100" dirty="0"/>
              <a:t> Fu, </a:t>
            </a:r>
            <a:r>
              <a:rPr lang="pt-BR" sz="1100" dirty="0" err="1"/>
              <a:t>PoP</a:t>
            </a:r>
            <a:r>
              <a:rPr lang="pt-BR" sz="1100" dirty="0"/>
              <a:t> 2011</a:t>
            </a:r>
          </a:p>
          <a:p>
            <a:r>
              <a:rPr lang="pt-BR" sz="1100" baseline="30000" dirty="0" smtClean="0"/>
              <a:t>3</a:t>
            </a:r>
            <a:r>
              <a:rPr lang="pt-BR" sz="1100" dirty="0" smtClean="0"/>
              <a:t>Zhang</a:t>
            </a:r>
            <a:r>
              <a:rPr lang="pt-BR" sz="1100" dirty="0"/>
              <a:t>, </a:t>
            </a:r>
            <a:r>
              <a:rPr lang="pt-BR" sz="1100" dirty="0" err="1"/>
              <a:t>Lin</a:t>
            </a:r>
            <a:r>
              <a:rPr lang="pt-BR" sz="1100" dirty="0"/>
              <a:t> </a:t>
            </a:r>
            <a:r>
              <a:rPr lang="pt-BR" sz="1100" dirty="0" err="1"/>
              <a:t>and</a:t>
            </a:r>
            <a:r>
              <a:rPr lang="pt-BR" sz="1100" dirty="0"/>
              <a:t> Chen, PRL </a:t>
            </a:r>
            <a:r>
              <a:rPr lang="pt-BR" sz="1100" dirty="0" smtClean="0"/>
              <a:t>2008</a:t>
            </a:r>
          </a:p>
          <a:p>
            <a:endParaRPr lang="pt-BR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51670"/>
            <a:ext cx="3877316" cy="25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514553" y="1131590"/>
            <a:ext cx="2869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Ratio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fast</a:t>
            </a:r>
            <a:r>
              <a:rPr lang="pt-BR" dirty="0" smtClean="0"/>
              <a:t> </a:t>
            </a:r>
            <a:r>
              <a:rPr lang="pt-BR" dirty="0" err="1" smtClean="0"/>
              <a:t>ion</a:t>
            </a:r>
            <a:r>
              <a:rPr lang="pt-BR" dirty="0" smtClean="0"/>
              <a:t> </a:t>
            </a:r>
            <a:r>
              <a:rPr lang="pt-BR" dirty="0" err="1" smtClean="0"/>
              <a:t>diffusivity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thermal</a:t>
            </a:r>
            <a:r>
              <a:rPr lang="pt-BR" dirty="0" smtClean="0"/>
              <a:t> </a:t>
            </a:r>
            <a:r>
              <a:rPr lang="pt-BR" dirty="0" err="1" smtClean="0"/>
              <a:t>ion</a:t>
            </a:r>
            <a:r>
              <a:rPr lang="pt-BR" dirty="0" smtClean="0"/>
              <a:t> diffusivity</a:t>
            </a:r>
            <a:r>
              <a:rPr lang="pt-BR" baseline="30000" dirty="0" smtClean="0"/>
              <a:t>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6" y="3247681"/>
            <a:ext cx="2236093" cy="5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88068" y="479621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4384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1" y="146137"/>
            <a:ext cx="8827145" cy="857250"/>
          </a:xfrm>
        </p:spPr>
        <p:txBody>
          <a:bodyPr/>
          <a:lstStyle/>
          <a:p>
            <a:r>
              <a:rPr lang="en-US" sz="2400" dirty="0" smtClean="0"/>
              <a:t>Velocity dependence of the relevant ratio for the chirping criterion is consistent with observations of abrupt large events </a:t>
            </a:r>
            <a:r>
              <a:rPr lang="en-US" sz="2400" smtClean="0"/>
              <a:t>(ALEs) in </a:t>
            </a:r>
            <a:r>
              <a:rPr lang="en-US" sz="2400" dirty="0" smtClean="0"/>
              <a:t>JT-60U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280" y="2249416"/>
            <a:ext cx="3582144" cy="538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744" y="1942343"/>
            <a:ext cx="322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Collisional operator for fast ions:</a:t>
            </a:r>
            <a:endParaRPr lang="en-US"/>
          </a:p>
        </p:txBody>
      </p:sp>
      <p:pic>
        <p:nvPicPr>
          <p:cNvPr id="7" name="Picture 4" descr="C:\Users\Viní\Dropbox\PhD-PU\PaperChirping\PRLSubmission\LilleyStabilityCurveOct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031" y="2886234"/>
            <a:ext cx="3336924" cy="21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46" y="3302214"/>
            <a:ext cx="1571661" cy="816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2595" y="3302214"/>
            <a:ext cx="33387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Chirping likelihood is much greater for supra-</a:t>
            </a:r>
            <a:r>
              <a:rPr lang="en-US" dirty="0" err="1" smtClean="0"/>
              <a:t>Alfvénic</a:t>
            </a:r>
            <a:r>
              <a:rPr lang="en-US" dirty="0" smtClean="0"/>
              <a:t> injection (when the main resonance is at         rather than</a:t>
            </a:r>
          </a:p>
          <a:p>
            <a:r>
              <a:rPr lang="en-US" dirty="0" smtClean="0"/>
              <a:t>at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053" y="4227934"/>
            <a:ext cx="337931" cy="2339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519" y="4443958"/>
            <a:ext cx="560096" cy="2922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3829" y="1182981"/>
            <a:ext cx="4402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JT-60U, chirping is more frequent when high </a:t>
            </a:r>
            <a:r>
              <a:rPr lang="en-US" smtClean="0"/>
              <a:t>energy negative-ion-based NBI is used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1" y="987574"/>
            <a:ext cx="4409440" cy="934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48" y="1889799"/>
            <a:ext cx="4511040" cy="9956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88068" y="479621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8610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93564"/>
          </a:xfrm>
        </p:spPr>
        <p:txBody>
          <a:bodyPr/>
          <a:lstStyle/>
          <a:p>
            <a:r>
              <a:rPr lang="en-US" sz="2800" dirty="0" smtClean="0"/>
              <a:t>Collisional operator for fast ions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048" y="1166591"/>
            <a:ext cx="3582144" cy="538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883559"/>
            <a:ext cx="4680520" cy="644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8" y="2907981"/>
            <a:ext cx="5167537" cy="564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6512" y="852241"/>
            <a:ext cx="585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ast ions resonating with </a:t>
            </a:r>
            <a:r>
              <a:rPr lang="en-US" dirty="0" err="1" smtClean="0"/>
              <a:t>Alfv</a:t>
            </a:r>
            <a:r>
              <a:rPr lang="pt-BR" dirty="0" err="1" smtClean="0"/>
              <a:t>énic</a:t>
            </a:r>
            <a:r>
              <a:rPr lang="pt-BR" dirty="0" smtClean="0"/>
              <a:t> </a:t>
            </a:r>
            <a:r>
              <a:rPr lang="pt-BR" dirty="0" err="1" smtClean="0"/>
              <a:t>modes</a:t>
            </a:r>
            <a:r>
              <a:rPr lang="en-US" dirty="0" smtClean="0"/>
              <a:t> have 1D dynamics: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339" y="2775200"/>
            <a:ext cx="3495661" cy="716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829" y="1883559"/>
            <a:ext cx="4162171" cy="640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8779" y="3852403"/>
            <a:ext cx="2860681" cy="7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29600" cy="648072"/>
          </a:xfrm>
        </p:spPr>
        <p:txBody>
          <a:bodyPr>
            <a:noAutofit/>
          </a:bodyPr>
          <a:lstStyle/>
          <a:p>
            <a:r>
              <a:rPr lang="pt-BR" sz="2800" dirty="0" err="1"/>
              <a:t>Phase</a:t>
            </a:r>
            <a:r>
              <a:rPr lang="pt-BR" sz="2800" dirty="0"/>
              <a:t> </a:t>
            </a:r>
            <a:r>
              <a:rPr lang="pt-BR" sz="2800" dirty="0" err="1"/>
              <a:t>space</a:t>
            </a:r>
            <a:r>
              <a:rPr lang="pt-BR" sz="2800" dirty="0"/>
              <a:t> </a:t>
            </a:r>
            <a:r>
              <a:rPr lang="pt-BR" sz="2800" dirty="0" err="1"/>
              <a:t>holes</a:t>
            </a:r>
            <a:r>
              <a:rPr lang="pt-BR" sz="2800" dirty="0"/>
              <a:t> </a:t>
            </a:r>
            <a:r>
              <a:rPr lang="pt-BR" sz="2800" dirty="0" err="1"/>
              <a:t>and</a:t>
            </a:r>
            <a:r>
              <a:rPr lang="pt-BR" sz="2800" dirty="0"/>
              <a:t> </a:t>
            </a:r>
            <a:r>
              <a:rPr lang="pt-BR" sz="2800" dirty="0" err="1"/>
              <a:t>clumps</a:t>
            </a:r>
            <a:r>
              <a:rPr lang="pt-BR" sz="2800" dirty="0"/>
              <a:t> in </a:t>
            </a:r>
            <a:r>
              <a:rPr lang="pt-BR" sz="2800" dirty="0" err="1"/>
              <a:t>kinetically</a:t>
            </a:r>
            <a:r>
              <a:rPr lang="pt-BR" sz="2800" dirty="0"/>
              <a:t> </a:t>
            </a:r>
            <a:r>
              <a:rPr lang="pt-BR" sz="2800" dirty="0" err="1"/>
              <a:t>driven</a:t>
            </a:r>
            <a:r>
              <a:rPr lang="pt-BR" sz="2800" dirty="0"/>
              <a:t>, </a:t>
            </a:r>
            <a:r>
              <a:rPr lang="pt-BR" sz="2800" dirty="0" err="1"/>
              <a:t>dissipative</a:t>
            </a:r>
            <a:r>
              <a:rPr lang="pt-BR" sz="2800" dirty="0"/>
              <a:t> </a:t>
            </a:r>
            <a:r>
              <a:rPr lang="pt-BR" sz="2800" dirty="0" smtClean="0"/>
              <a:t>systems – </a:t>
            </a:r>
            <a:r>
              <a:rPr lang="pt-BR" sz="2800" dirty="0" err="1" smtClean="0"/>
              <a:t>reduced</a:t>
            </a:r>
            <a:r>
              <a:rPr lang="pt-BR" sz="2800" dirty="0" smtClean="0"/>
              <a:t> </a:t>
            </a:r>
            <a:r>
              <a:rPr lang="pt-BR" sz="2800" dirty="0" err="1" smtClean="0"/>
              <a:t>bump-on-tail</a:t>
            </a:r>
            <a:r>
              <a:rPr lang="pt-BR" sz="2800" dirty="0" smtClean="0"/>
              <a:t> </a:t>
            </a:r>
            <a:r>
              <a:rPr lang="pt-BR" sz="2800" dirty="0" err="1" smtClean="0"/>
              <a:t>model</a:t>
            </a:r>
            <a:endParaRPr lang="en-US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67544" y="1220872"/>
            <a:ext cx="5544616" cy="195611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1500" dirty="0" err="1" smtClean="0"/>
              <a:t>Nonlinear</a:t>
            </a:r>
            <a:r>
              <a:rPr lang="pt-BR" sz="1500" dirty="0" smtClean="0"/>
              <a:t> Landau </a:t>
            </a:r>
            <a:r>
              <a:rPr lang="pt-BR" sz="1500" dirty="0" err="1" smtClean="0"/>
              <a:t>damping</a:t>
            </a:r>
            <a:r>
              <a:rPr lang="pt-BR" sz="1500" dirty="0" smtClean="0"/>
              <a:t> perspective: </a:t>
            </a:r>
            <a:r>
              <a:rPr lang="pt-BR" sz="1500" dirty="0" err="1" smtClean="0"/>
              <a:t>incomplete</a:t>
            </a:r>
            <a:r>
              <a:rPr lang="pt-BR" sz="1500" dirty="0" smtClean="0"/>
              <a:t> </a:t>
            </a:r>
            <a:r>
              <a:rPr lang="pt-BR" sz="1500" dirty="0" err="1"/>
              <a:t>phase</a:t>
            </a:r>
            <a:r>
              <a:rPr lang="pt-BR" sz="1500" dirty="0"/>
              <a:t> </a:t>
            </a:r>
            <a:r>
              <a:rPr lang="pt-BR" sz="1500" dirty="0" err="1"/>
              <a:t>mixing</a:t>
            </a:r>
            <a:r>
              <a:rPr lang="pt-BR" sz="1500" dirty="0"/>
              <a:t> leads </a:t>
            </a:r>
            <a:r>
              <a:rPr lang="pt-BR" sz="1500" dirty="0" err="1"/>
              <a:t>to</a:t>
            </a:r>
            <a:r>
              <a:rPr lang="pt-BR" sz="1500" dirty="0"/>
              <a:t> </a:t>
            </a:r>
            <a:r>
              <a:rPr lang="pt-BR" sz="1500" dirty="0" err="1"/>
              <a:t>small</a:t>
            </a:r>
            <a:r>
              <a:rPr lang="pt-BR" sz="1500" dirty="0"/>
              <a:t> </a:t>
            </a:r>
            <a:r>
              <a:rPr lang="pt-BR" sz="1500" dirty="0" err="1"/>
              <a:t>sideband</a:t>
            </a:r>
            <a:r>
              <a:rPr lang="pt-BR" sz="1500" dirty="0"/>
              <a:t> </a:t>
            </a:r>
            <a:r>
              <a:rPr lang="pt-BR" sz="1500" dirty="0" err="1"/>
              <a:t>oscillations</a:t>
            </a:r>
            <a:r>
              <a:rPr lang="pt-BR" sz="1500" dirty="0"/>
              <a:t> </a:t>
            </a:r>
            <a:r>
              <a:rPr lang="pt-BR" sz="1500" dirty="0" err="1"/>
              <a:t>that</a:t>
            </a:r>
            <a:r>
              <a:rPr lang="pt-BR" sz="1500" dirty="0"/>
              <a:t> </a:t>
            </a:r>
            <a:r>
              <a:rPr lang="pt-BR" sz="1500" dirty="0" err="1"/>
              <a:t>may</a:t>
            </a:r>
            <a:r>
              <a:rPr lang="pt-BR" sz="1500" dirty="0"/>
              <a:t> </a:t>
            </a:r>
            <a:r>
              <a:rPr lang="pt-BR" sz="1500" dirty="0" err="1"/>
              <a:t>tap</a:t>
            </a:r>
            <a:r>
              <a:rPr lang="pt-BR" sz="1500" dirty="0"/>
              <a:t> </a:t>
            </a:r>
            <a:r>
              <a:rPr lang="pt-BR" sz="1500" dirty="0" err="1"/>
              <a:t>free</a:t>
            </a:r>
            <a:r>
              <a:rPr lang="pt-BR" sz="1500" dirty="0"/>
              <a:t> </a:t>
            </a:r>
            <a:r>
              <a:rPr lang="pt-BR" sz="1500" dirty="0" err="1"/>
              <a:t>energy</a:t>
            </a:r>
            <a:r>
              <a:rPr lang="pt-BR" sz="1500" dirty="0"/>
              <a:t> </a:t>
            </a:r>
            <a:r>
              <a:rPr lang="pt-BR" sz="1500" dirty="0" err="1"/>
              <a:t>at</a:t>
            </a:r>
            <a:r>
              <a:rPr lang="pt-BR" sz="1500" dirty="0"/>
              <a:t> </a:t>
            </a:r>
            <a:r>
              <a:rPr lang="pt-BR" sz="1500" dirty="0" err="1"/>
              <a:t>the</a:t>
            </a:r>
            <a:r>
              <a:rPr lang="pt-BR" sz="1500" dirty="0"/>
              <a:t> </a:t>
            </a:r>
            <a:r>
              <a:rPr lang="pt-BR" sz="1500" dirty="0" err="1"/>
              <a:t>edges</a:t>
            </a:r>
            <a:r>
              <a:rPr lang="pt-BR" sz="1500" dirty="0"/>
              <a:t> </a:t>
            </a:r>
            <a:r>
              <a:rPr lang="pt-BR" sz="1500" dirty="0" err="1"/>
              <a:t>of</a:t>
            </a:r>
            <a:r>
              <a:rPr lang="pt-BR" sz="1500" dirty="0"/>
              <a:t> </a:t>
            </a:r>
            <a:r>
              <a:rPr lang="pt-BR" sz="1500" dirty="0" err="1" smtClean="0"/>
              <a:t>the</a:t>
            </a:r>
            <a:r>
              <a:rPr lang="pt-BR" sz="1500" dirty="0" smtClean="0"/>
              <a:t> </a:t>
            </a:r>
            <a:r>
              <a:rPr lang="pt-BR" sz="1500" dirty="0" err="1" smtClean="0"/>
              <a:t>resonance</a:t>
            </a:r>
            <a:r>
              <a:rPr lang="pt-BR" sz="1500" dirty="0" smtClean="0"/>
              <a:t> </a:t>
            </a:r>
            <a:r>
              <a:rPr lang="pt-BR" sz="1500" dirty="0" err="1" smtClean="0"/>
              <a:t>plateau</a:t>
            </a:r>
            <a:endParaRPr lang="pt-BR" sz="1500" u="sng" dirty="0"/>
          </a:p>
          <a:p>
            <a:r>
              <a:rPr lang="pt-BR" sz="1500" dirty="0" smtClean="0"/>
              <a:t>Self-</a:t>
            </a:r>
            <a:r>
              <a:rPr lang="pt-BR" sz="1500" dirty="0" err="1" smtClean="0"/>
              <a:t>organization</a:t>
            </a:r>
            <a:r>
              <a:rPr lang="pt-BR" sz="1500" dirty="0" smtClean="0"/>
              <a:t> </a:t>
            </a:r>
            <a:r>
              <a:rPr lang="pt-BR" sz="1500" dirty="0" err="1" smtClean="0"/>
              <a:t>process</a:t>
            </a:r>
            <a:r>
              <a:rPr lang="pt-BR" sz="1500" dirty="0" smtClean="0"/>
              <a:t>: </a:t>
            </a:r>
            <a:r>
              <a:rPr lang="pt-BR" sz="1500" dirty="0" err="1" smtClean="0"/>
              <a:t>chirping</a:t>
            </a:r>
            <a:r>
              <a:rPr lang="pt-BR" sz="1500" dirty="0" smtClean="0"/>
              <a:t> </a:t>
            </a:r>
            <a:r>
              <a:rPr lang="pt-BR" sz="1500" dirty="0" err="1" smtClean="0"/>
              <a:t>allows</a:t>
            </a:r>
            <a:r>
              <a:rPr lang="pt-BR" sz="1500" dirty="0" smtClean="0"/>
              <a:t> for a balance </a:t>
            </a:r>
            <a:r>
              <a:rPr lang="pt-BR" sz="1500" dirty="0" err="1" smtClean="0"/>
              <a:t>between</a:t>
            </a:r>
            <a:r>
              <a:rPr lang="pt-BR" sz="1500" dirty="0" smtClean="0"/>
              <a:t> </a:t>
            </a:r>
            <a:r>
              <a:rPr lang="pt-BR" sz="1500" dirty="0" err="1" smtClean="0"/>
              <a:t>the</a:t>
            </a:r>
            <a:r>
              <a:rPr lang="pt-BR" sz="1500" dirty="0" smtClean="0"/>
              <a:t> </a:t>
            </a:r>
            <a:r>
              <a:rPr lang="pt-BR" sz="1500" dirty="0" err="1" smtClean="0"/>
              <a:t>free</a:t>
            </a:r>
            <a:r>
              <a:rPr lang="pt-BR" sz="1500" dirty="0" smtClean="0"/>
              <a:t> </a:t>
            </a:r>
            <a:r>
              <a:rPr lang="pt-BR" sz="1500" dirty="0" err="1" smtClean="0"/>
              <a:t>energy</a:t>
            </a:r>
            <a:r>
              <a:rPr lang="pt-BR" sz="1500" dirty="0" smtClean="0"/>
              <a:t> </a:t>
            </a:r>
            <a:r>
              <a:rPr lang="pt-BR" sz="1500" dirty="0" err="1" smtClean="0"/>
              <a:t>from</a:t>
            </a:r>
            <a:r>
              <a:rPr lang="pt-BR" sz="1500" dirty="0" smtClean="0"/>
              <a:t> </a:t>
            </a:r>
            <a:r>
              <a:rPr lang="pt-BR" sz="1500" dirty="0" err="1" smtClean="0"/>
              <a:t>the</a:t>
            </a:r>
            <a:r>
              <a:rPr lang="pt-BR" sz="1500" dirty="0" smtClean="0"/>
              <a:t> </a:t>
            </a:r>
            <a:r>
              <a:rPr lang="pt-BR" sz="1500" dirty="0" err="1" smtClean="0"/>
              <a:t>distribution</a:t>
            </a:r>
            <a:r>
              <a:rPr lang="pt-BR" sz="1500" dirty="0" smtClean="0"/>
              <a:t> </a:t>
            </a:r>
            <a:r>
              <a:rPr lang="pt-BR" sz="1500" dirty="0" err="1" smtClean="0"/>
              <a:t>function</a:t>
            </a:r>
            <a:r>
              <a:rPr lang="pt-BR" sz="1500" dirty="0" smtClean="0"/>
              <a:t> </a:t>
            </a:r>
            <a:r>
              <a:rPr lang="pt-BR" sz="1500" dirty="0" err="1" smtClean="0"/>
              <a:t>and</a:t>
            </a:r>
            <a:r>
              <a:rPr lang="pt-BR" sz="1500" dirty="0" smtClean="0"/>
              <a:t> </a:t>
            </a:r>
            <a:r>
              <a:rPr lang="pt-BR" sz="1500" dirty="0" err="1" smtClean="0"/>
              <a:t>the</a:t>
            </a:r>
            <a:r>
              <a:rPr lang="pt-BR" sz="1500" dirty="0" smtClean="0"/>
              <a:t> </a:t>
            </a:r>
            <a:r>
              <a:rPr lang="pt-BR" sz="1500" dirty="0" err="1" smtClean="0"/>
              <a:t>wave</a:t>
            </a:r>
            <a:r>
              <a:rPr lang="pt-BR" sz="1500" dirty="0" smtClean="0"/>
              <a:t> </a:t>
            </a:r>
            <a:r>
              <a:rPr lang="pt-BR" sz="1500" dirty="0" err="1" smtClean="0"/>
              <a:t>dissipation</a:t>
            </a:r>
            <a:endParaRPr lang="pt-BR" sz="1500" dirty="0" smtClean="0"/>
          </a:p>
          <a:p>
            <a:r>
              <a:rPr lang="pt-BR" sz="1500" dirty="0" err="1" smtClean="0"/>
              <a:t>Holes</a:t>
            </a:r>
            <a:r>
              <a:rPr lang="pt-BR" sz="1500" dirty="0" smtClean="0"/>
              <a:t> </a:t>
            </a:r>
            <a:r>
              <a:rPr lang="pt-BR" sz="1500" dirty="0" err="1" smtClean="0"/>
              <a:t>and</a:t>
            </a:r>
            <a:r>
              <a:rPr lang="pt-BR" sz="1500" dirty="0" smtClean="0"/>
              <a:t> </a:t>
            </a:r>
            <a:r>
              <a:rPr lang="pt-BR" sz="1500" dirty="0" err="1" smtClean="0"/>
              <a:t>clumps</a:t>
            </a:r>
            <a:r>
              <a:rPr lang="pt-BR" sz="1500" dirty="0" smtClean="0"/>
              <a:t> </a:t>
            </a:r>
            <a:r>
              <a:rPr lang="pt-BR" sz="1500" dirty="0" err="1" smtClean="0"/>
              <a:t>carry</a:t>
            </a:r>
            <a:r>
              <a:rPr lang="pt-BR" sz="1500" dirty="0" smtClean="0"/>
              <a:t> </a:t>
            </a:r>
            <a:r>
              <a:rPr lang="pt-BR" sz="1500" dirty="0" err="1" smtClean="0"/>
              <a:t>the</a:t>
            </a:r>
            <a:r>
              <a:rPr lang="pt-BR" sz="1500" dirty="0" smtClean="0"/>
              <a:t> </a:t>
            </a:r>
            <a:r>
              <a:rPr lang="pt-BR" sz="1500" dirty="0" err="1" smtClean="0"/>
              <a:t>resonance</a:t>
            </a:r>
            <a:r>
              <a:rPr lang="pt-BR" sz="1500" dirty="0" smtClean="0"/>
              <a:t> </a:t>
            </a:r>
            <a:r>
              <a:rPr lang="pt-BR" sz="1500" dirty="0" err="1" smtClean="0"/>
              <a:t>with</a:t>
            </a:r>
            <a:r>
              <a:rPr lang="pt-BR" sz="1500" dirty="0" smtClean="0"/>
              <a:t> </a:t>
            </a:r>
            <a:r>
              <a:rPr lang="pt-BR" sz="1500" dirty="0" err="1" smtClean="0"/>
              <a:t>them</a:t>
            </a:r>
            <a:r>
              <a:rPr lang="en-US" sz="1500" dirty="0" smtClean="0"/>
              <a:t>→convective instability</a:t>
            </a:r>
            <a:endParaRPr lang="pt-BR" sz="15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15048"/>
            <a:ext cx="2915816" cy="19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03724"/>
            <a:ext cx="6948264" cy="183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39552" y="3608059"/>
            <a:ext cx="15121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 err="1" smtClean="0"/>
              <a:t>Vlasov</a:t>
            </a:r>
            <a:r>
              <a:rPr lang="pt-BR" sz="1400" i="1" dirty="0" smtClean="0"/>
              <a:t> </a:t>
            </a:r>
            <a:r>
              <a:rPr lang="pt-BR" sz="1400" i="1" dirty="0" err="1" smtClean="0"/>
              <a:t>simulations</a:t>
            </a:r>
            <a:r>
              <a:rPr lang="pt-BR" sz="1400" i="1" dirty="0" smtClean="0"/>
              <a:t> </a:t>
            </a:r>
            <a:r>
              <a:rPr lang="pt-BR" sz="1400" i="1" dirty="0" err="1" smtClean="0"/>
              <a:t>by</a:t>
            </a:r>
            <a:r>
              <a:rPr lang="pt-BR" sz="1400" i="1" dirty="0" smtClean="0"/>
              <a:t> </a:t>
            </a:r>
            <a:r>
              <a:rPr lang="pt-BR" sz="1400" i="1" dirty="0" err="1" smtClean="0"/>
              <a:t>Lilley</a:t>
            </a:r>
            <a:r>
              <a:rPr lang="pt-BR" sz="1400" i="1" dirty="0" smtClean="0"/>
              <a:t> </a:t>
            </a:r>
            <a:r>
              <a:rPr lang="pt-BR" sz="1400" i="1" dirty="0" err="1"/>
              <a:t>and</a:t>
            </a:r>
            <a:r>
              <a:rPr lang="pt-BR" sz="1400" i="1" dirty="0"/>
              <a:t> </a:t>
            </a:r>
            <a:r>
              <a:rPr lang="pt-BR" sz="1400" i="1" dirty="0" err="1"/>
              <a:t>Nyqvist</a:t>
            </a:r>
            <a:r>
              <a:rPr lang="pt-BR" sz="1400" i="1" dirty="0"/>
              <a:t>, PRL 2014</a:t>
            </a:r>
            <a:endParaRPr lang="en-US" sz="1400" i="1" dirty="0"/>
          </a:p>
          <a:p>
            <a:endParaRPr lang="en-US" dirty="0"/>
          </a:p>
        </p:txBody>
      </p:sp>
      <p:sp>
        <p:nvSpPr>
          <p:cNvPr id="5" name="CaixaDeTexto 4"/>
          <p:cNvSpPr txBox="1"/>
          <p:nvPr/>
        </p:nvSpPr>
        <p:spPr>
          <a:xfrm>
            <a:off x="4626762" y="2965170"/>
            <a:ext cx="2086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002060"/>
                </a:solidFill>
              </a:rPr>
              <a:t>self-</a:t>
            </a:r>
            <a:r>
              <a:rPr lang="pt-BR" sz="1600" dirty="0" err="1" smtClean="0">
                <a:solidFill>
                  <a:srgbClr val="002060"/>
                </a:solidFill>
              </a:rPr>
              <a:t>trapped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structures</a:t>
            </a:r>
            <a:endParaRPr lang="en-US" sz="1600" dirty="0">
              <a:solidFill>
                <a:srgbClr val="002060"/>
              </a:solidFill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>
            <a:off x="6596607" y="3303724"/>
            <a:ext cx="395778" cy="114023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6596607" y="3176982"/>
            <a:ext cx="711697" cy="25886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4"/>
          <p:cNvSpPr txBox="1"/>
          <p:nvPr/>
        </p:nvSpPr>
        <p:spPr>
          <a:xfrm>
            <a:off x="7342600" y="3346259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smtClean="0">
                <a:solidFill>
                  <a:srgbClr val="002060"/>
                </a:solidFill>
              </a:rPr>
              <a:t>hole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2" name="CaixaDeTexto 4"/>
          <p:cNvSpPr txBox="1"/>
          <p:nvPr/>
        </p:nvSpPr>
        <p:spPr>
          <a:xfrm>
            <a:off x="7452320" y="4439484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smtClean="0">
                <a:solidFill>
                  <a:srgbClr val="002060"/>
                </a:solidFill>
              </a:rPr>
              <a:t>clump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Prediction of character of energetic-particle-driven transport in tokamaks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69407" y="1325211"/>
            <a:ext cx="6190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tools can be used to model each type of transport?</a:t>
            </a:r>
          </a:p>
          <a:p>
            <a:endParaRPr lang="en-US" dirty="0"/>
          </a:p>
          <a:p>
            <a:r>
              <a:rPr lang="en-US" b="1" dirty="0" smtClean="0"/>
              <a:t>Diffusive transport (typical for fixed-frequency modes)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can be modelled using reduced theories, such as quasilinear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ypical in conventional tokamaks</a:t>
            </a:r>
          </a:p>
          <a:p>
            <a:r>
              <a:rPr lang="en-US" b="1" dirty="0" smtClean="0"/>
              <a:t>Convective transport </a:t>
            </a:r>
            <a:r>
              <a:rPr lang="en-US" b="1" dirty="0"/>
              <a:t>(typical for </a:t>
            </a:r>
            <a:r>
              <a:rPr lang="en-US" b="1" dirty="0" smtClean="0"/>
              <a:t>chirping frequency </a:t>
            </a:r>
            <a:r>
              <a:rPr lang="en-US" b="1" dirty="0"/>
              <a:t>modes</a:t>
            </a:r>
            <a:r>
              <a:rPr lang="en-US" b="1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needs to retain full nonlinear features of the wave, is sustained by nonlinear phase-space structures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ypical in spherical tokamaks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81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29600" cy="803244"/>
          </a:xfrm>
        </p:spPr>
        <p:txBody>
          <a:bodyPr>
            <a:normAutofit/>
          </a:bodyPr>
          <a:lstStyle/>
          <a:p>
            <a:r>
              <a:rPr lang="pt-BR" sz="2800" dirty="0" err="1" smtClean="0"/>
              <a:t>Mode</a:t>
            </a:r>
            <a:r>
              <a:rPr lang="pt-BR" sz="2800" dirty="0" smtClean="0"/>
              <a:t> </a:t>
            </a:r>
            <a:r>
              <a:rPr lang="pt-BR" sz="2800" dirty="0" err="1" smtClean="0"/>
              <a:t>structure</a:t>
            </a:r>
            <a:r>
              <a:rPr lang="pt-BR" sz="2800" dirty="0" smtClean="0"/>
              <a:t> </a:t>
            </a:r>
            <a:r>
              <a:rPr lang="pt-BR" sz="2800" dirty="0" err="1" smtClean="0"/>
              <a:t>identification</a:t>
            </a:r>
            <a:endParaRPr lang="en-US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0" y="951571"/>
            <a:ext cx="8229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1600" dirty="0" smtClean="0"/>
              <a:t>NOVA </a:t>
            </a:r>
            <a:r>
              <a:rPr lang="pt-BR" sz="1600" dirty="0" err="1" smtClean="0"/>
              <a:t>code</a:t>
            </a:r>
            <a:r>
              <a:rPr lang="pt-BR" sz="1600" dirty="0" smtClean="0"/>
              <a:t>: </a:t>
            </a:r>
            <a:r>
              <a:rPr lang="pt-BR" sz="1600" dirty="0" err="1" smtClean="0"/>
              <a:t>finds</a:t>
            </a:r>
            <a:r>
              <a:rPr lang="pt-BR" sz="1600" dirty="0" smtClean="0"/>
              <a:t> linear, ideal </a:t>
            </a:r>
            <a:r>
              <a:rPr lang="pt-BR" sz="1600" dirty="0" err="1"/>
              <a:t>mode</a:t>
            </a:r>
            <a:r>
              <a:rPr lang="pt-BR" sz="1600" dirty="0"/>
              <a:t> </a:t>
            </a:r>
            <a:r>
              <a:rPr lang="pt-BR" sz="1600" dirty="0" err="1" smtClean="0"/>
              <a:t>structures</a:t>
            </a:r>
            <a:r>
              <a:rPr lang="pt-BR" sz="1600" dirty="0" smtClean="0"/>
              <a:t> </a:t>
            </a:r>
          </a:p>
          <a:p>
            <a:r>
              <a:rPr lang="pt-BR" sz="1600" dirty="0" smtClean="0"/>
              <a:t>Its </a:t>
            </a:r>
            <a:r>
              <a:rPr lang="pt-BR" sz="1600" dirty="0" err="1" smtClean="0"/>
              <a:t>kinetic</a:t>
            </a:r>
            <a:r>
              <a:rPr lang="pt-BR" sz="1600" dirty="0" smtClean="0"/>
              <a:t> </a:t>
            </a:r>
            <a:r>
              <a:rPr lang="pt-BR" sz="1600" dirty="0" err="1" smtClean="0"/>
              <a:t>postprocessor</a:t>
            </a:r>
            <a:r>
              <a:rPr lang="pt-BR" sz="1600" dirty="0" smtClean="0"/>
              <a:t> NOVA-K computes </a:t>
            </a:r>
            <a:r>
              <a:rPr lang="pt-BR" sz="1600" dirty="0" err="1" smtClean="0"/>
              <a:t>resonance</a:t>
            </a:r>
            <a:r>
              <a:rPr lang="pt-BR" sz="1600" dirty="0" smtClean="0"/>
              <a:t> </a:t>
            </a:r>
            <a:r>
              <a:rPr lang="pt-BR" sz="1600" dirty="0" err="1" smtClean="0"/>
              <a:t>surfaces</a:t>
            </a:r>
            <a:r>
              <a:rPr lang="pt-BR" sz="1600" dirty="0" smtClean="0"/>
              <a:t> </a:t>
            </a:r>
            <a:r>
              <a:rPr lang="pt-BR" sz="1600" dirty="0" err="1" smtClean="0"/>
              <a:t>and</a:t>
            </a:r>
            <a:r>
              <a:rPr lang="pt-BR" sz="1600" dirty="0" smtClean="0"/>
              <a:t> </a:t>
            </a:r>
            <a:r>
              <a:rPr lang="pt-BR" sz="1600" dirty="0" err="1" smtClean="0"/>
              <a:t>provides</a:t>
            </a:r>
            <a:r>
              <a:rPr lang="pt-BR" sz="1600" dirty="0" smtClean="0"/>
              <a:t> </a:t>
            </a:r>
            <a:r>
              <a:rPr lang="pt-BR" sz="1600" dirty="0" err="1" smtClean="0"/>
              <a:t>damping</a:t>
            </a:r>
            <a:r>
              <a:rPr lang="pt-BR" sz="1600" dirty="0" smtClean="0"/>
              <a:t> </a:t>
            </a:r>
            <a:r>
              <a:rPr lang="pt-BR" sz="1600" dirty="0" err="1" smtClean="0"/>
              <a:t>and</a:t>
            </a:r>
            <a:r>
              <a:rPr lang="pt-BR" sz="1600" dirty="0" smtClean="0"/>
              <a:t> linear </a:t>
            </a:r>
            <a:r>
              <a:rPr lang="pt-BR" sz="1600" dirty="0" err="1" smtClean="0"/>
              <a:t>growth</a:t>
            </a:r>
            <a:r>
              <a:rPr lang="pt-BR" sz="1600" dirty="0" smtClean="0"/>
              <a:t> </a:t>
            </a:r>
            <a:r>
              <a:rPr lang="pt-BR" sz="1600" dirty="0"/>
              <a:t>rates. </a:t>
            </a:r>
            <a:r>
              <a:rPr lang="pt-BR" sz="1600" dirty="0" err="1"/>
              <a:t>Phase</a:t>
            </a:r>
            <a:r>
              <a:rPr lang="pt-BR" sz="1600" dirty="0"/>
              <a:t> </a:t>
            </a:r>
            <a:r>
              <a:rPr lang="pt-BR" sz="1600" dirty="0" err="1" smtClean="0"/>
              <a:t>space</a:t>
            </a:r>
            <a:r>
              <a:rPr lang="pt-BR" sz="1600" dirty="0" smtClean="0"/>
              <a:t> </a:t>
            </a:r>
            <a:r>
              <a:rPr lang="pt-BR" sz="1600" dirty="0" err="1"/>
              <a:t>and</a:t>
            </a:r>
            <a:r>
              <a:rPr lang="pt-BR" sz="1600" dirty="0"/>
              <a:t> </a:t>
            </a:r>
            <a:r>
              <a:rPr lang="pt-BR" sz="1600" dirty="0" err="1"/>
              <a:t>bounce</a:t>
            </a:r>
            <a:r>
              <a:rPr lang="pt-BR" sz="1600" dirty="0"/>
              <a:t> </a:t>
            </a:r>
            <a:r>
              <a:rPr lang="pt-BR" sz="1600" dirty="0" err="1"/>
              <a:t>averages</a:t>
            </a:r>
            <a:r>
              <a:rPr lang="pt-BR" sz="1600" dirty="0"/>
              <a:t> are </a:t>
            </a:r>
            <a:r>
              <a:rPr lang="pt-BR" sz="1600" dirty="0" err="1"/>
              <a:t>necessary</a:t>
            </a:r>
            <a:r>
              <a:rPr lang="pt-BR" sz="1600" dirty="0"/>
              <a:t> </a:t>
            </a:r>
            <a:r>
              <a:rPr lang="pt-BR" sz="1600" dirty="0" err="1" smtClean="0"/>
              <a:t>to</a:t>
            </a:r>
            <a:r>
              <a:rPr lang="pt-BR" sz="1600" dirty="0" smtClean="0"/>
              <a:t> </a:t>
            </a:r>
            <a:r>
              <a:rPr lang="pt-BR" sz="1600" dirty="0" err="1" smtClean="0"/>
              <a:t>calculate</a:t>
            </a:r>
            <a:r>
              <a:rPr lang="pt-BR" sz="1600" dirty="0" smtClean="0"/>
              <a:t> </a:t>
            </a:r>
            <a:r>
              <a:rPr lang="pt-BR" sz="1600" dirty="0" err="1"/>
              <a:t>effective</a:t>
            </a:r>
            <a:r>
              <a:rPr lang="pt-BR" sz="1600" dirty="0"/>
              <a:t> </a:t>
            </a:r>
            <a:r>
              <a:rPr lang="pt-BR" sz="1600" dirty="0" err="1"/>
              <a:t>collisional</a:t>
            </a:r>
            <a:r>
              <a:rPr lang="pt-BR" sz="1600" dirty="0"/>
              <a:t> </a:t>
            </a:r>
            <a:r>
              <a:rPr lang="pt-BR" sz="1600" dirty="0" err="1" smtClean="0"/>
              <a:t>coefficients</a:t>
            </a:r>
            <a:endParaRPr lang="pt-BR" sz="1600" dirty="0" smtClean="0"/>
          </a:p>
          <a:p>
            <a:r>
              <a:rPr lang="pt-BR" sz="1600" dirty="0" err="1" smtClean="0"/>
              <a:t>NOVA’s</a:t>
            </a:r>
            <a:r>
              <a:rPr lang="pt-BR" sz="1600" dirty="0" smtClean="0"/>
              <a:t> </a:t>
            </a:r>
            <a:r>
              <a:rPr lang="pt-BR" sz="1600" dirty="0" err="1" smtClean="0"/>
              <a:t>mode</a:t>
            </a:r>
            <a:r>
              <a:rPr lang="pt-BR" sz="1600" dirty="0" smtClean="0"/>
              <a:t> </a:t>
            </a:r>
            <a:r>
              <a:rPr lang="pt-BR" sz="1600" dirty="0" err="1" smtClean="0"/>
              <a:t>structures</a:t>
            </a:r>
            <a:r>
              <a:rPr lang="pt-BR" sz="1600" dirty="0" smtClean="0"/>
              <a:t> are </a:t>
            </a:r>
            <a:r>
              <a:rPr lang="pt-BR" sz="1600" dirty="0" err="1" smtClean="0"/>
              <a:t>compared</a:t>
            </a:r>
            <a:r>
              <a:rPr lang="pt-BR" sz="1600" dirty="0" smtClean="0"/>
              <a:t> </a:t>
            </a:r>
            <a:r>
              <a:rPr lang="pt-BR" sz="1600" dirty="0" err="1" smtClean="0"/>
              <a:t>with</a:t>
            </a:r>
            <a:r>
              <a:rPr lang="pt-BR" sz="1600" dirty="0" smtClean="0"/>
              <a:t> NSTX </a:t>
            </a:r>
            <a:r>
              <a:rPr lang="pt-BR" sz="1600" dirty="0" err="1" smtClean="0"/>
              <a:t>reflectometer</a:t>
            </a:r>
            <a:r>
              <a:rPr lang="pt-BR" sz="1600" dirty="0" smtClean="0"/>
              <a:t> </a:t>
            </a:r>
            <a:r>
              <a:rPr lang="pt-BR" sz="1600" dirty="0" err="1" smtClean="0"/>
              <a:t>measurements</a:t>
            </a:r>
            <a:r>
              <a:rPr lang="pt-BR" sz="1600" dirty="0" smtClean="0"/>
              <a:t> (</a:t>
            </a:r>
            <a:r>
              <a:rPr lang="pt-BR" sz="1600" dirty="0" err="1" smtClean="0"/>
              <a:t>fluid</a:t>
            </a:r>
            <a:r>
              <a:rPr lang="pt-BR" sz="1600" dirty="0" smtClean="0"/>
              <a:t> </a:t>
            </a:r>
            <a:r>
              <a:rPr lang="pt-BR" sz="1600" dirty="0" err="1" smtClean="0"/>
              <a:t>displacement</a:t>
            </a:r>
            <a:r>
              <a:rPr lang="pt-BR" sz="1600" dirty="0" smtClean="0"/>
              <a:t> times </a:t>
            </a:r>
            <a:r>
              <a:rPr lang="pt-BR" sz="1600" dirty="0" err="1" smtClean="0"/>
              <a:t>the</a:t>
            </a:r>
            <a:r>
              <a:rPr lang="pt-BR" sz="1600" dirty="0" smtClean="0"/>
              <a:t> local </a:t>
            </a:r>
            <a:r>
              <a:rPr lang="pt-BR" sz="1600" dirty="0" err="1" smtClean="0"/>
              <a:t>density</a:t>
            </a:r>
            <a:r>
              <a:rPr lang="pt-BR" sz="1600" dirty="0" smtClean="0"/>
              <a:t> </a:t>
            </a:r>
            <a:r>
              <a:rPr lang="pt-BR" sz="1600" dirty="0" err="1" smtClean="0"/>
              <a:t>gradient</a:t>
            </a:r>
            <a:r>
              <a:rPr lang="pt-BR" sz="1600" dirty="0" smtClean="0"/>
              <a:t> </a:t>
            </a:r>
            <a:r>
              <a:rPr lang="pt-BR" sz="1600" dirty="0" err="1" smtClean="0"/>
              <a:t>is</a:t>
            </a:r>
            <a:r>
              <a:rPr lang="pt-BR" sz="1600" dirty="0" smtClean="0"/>
              <a:t> </a:t>
            </a:r>
            <a:r>
              <a:rPr lang="pt-BR" sz="1600" dirty="0" err="1" smtClean="0"/>
              <a:t>equivalent</a:t>
            </a:r>
            <a:r>
              <a:rPr lang="pt-BR" sz="1600" dirty="0" smtClean="0"/>
              <a:t> </a:t>
            </a:r>
            <a:r>
              <a:rPr lang="pt-BR" sz="1600" dirty="0" err="1" smtClean="0"/>
              <a:t>to</a:t>
            </a:r>
            <a:r>
              <a:rPr lang="pt-BR" sz="1600" dirty="0" smtClean="0"/>
              <a:t> </a:t>
            </a:r>
            <a:r>
              <a:rPr lang="pt-BR" sz="1600" dirty="0" err="1" smtClean="0"/>
              <a:t>the</a:t>
            </a:r>
            <a:r>
              <a:rPr lang="pt-BR" sz="1600" dirty="0" smtClean="0"/>
              <a:t> </a:t>
            </a:r>
            <a:r>
              <a:rPr lang="pt-BR" sz="1600" dirty="0" err="1" smtClean="0"/>
              <a:t>density</a:t>
            </a:r>
            <a:r>
              <a:rPr lang="pt-BR" sz="1600" dirty="0" smtClean="0"/>
              <a:t> </a:t>
            </a:r>
            <a:r>
              <a:rPr lang="pt-BR" sz="1600" dirty="0" err="1" smtClean="0"/>
              <a:t>fluctuation</a:t>
            </a:r>
            <a:r>
              <a:rPr lang="pt-BR" sz="1600" dirty="0" smtClean="0"/>
              <a:t>). In DIII-D ECE </a:t>
            </a:r>
            <a:r>
              <a:rPr lang="pt-BR" sz="1600" dirty="0" err="1" smtClean="0"/>
              <a:t>is</a:t>
            </a:r>
            <a:r>
              <a:rPr lang="pt-BR" sz="1600" dirty="0" smtClean="0"/>
              <a:t> </a:t>
            </a:r>
            <a:r>
              <a:rPr lang="pt-BR" sz="1600" dirty="0" err="1" smtClean="0"/>
              <a:t>used</a:t>
            </a:r>
            <a:endParaRPr lang="pt-BR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60" y="2761635"/>
            <a:ext cx="6408712" cy="20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296127" y="4743023"/>
            <a:ext cx="1583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 smtClean="0"/>
              <a:t>Podestà</a:t>
            </a:r>
            <a:r>
              <a:rPr lang="pt-BR" sz="1200" dirty="0" smtClean="0"/>
              <a:t> et al, NF 2012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8788068" y="479621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7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6736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0029" y="104429"/>
            <a:ext cx="8229600" cy="857250"/>
          </a:xfrm>
        </p:spPr>
        <p:txBody>
          <a:bodyPr>
            <a:noAutofit/>
          </a:bodyPr>
          <a:lstStyle/>
          <a:p>
            <a:r>
              <a:rPr lang="pt-BR" sz="2800" dirty="0" err="1" smtClean="0"/>
              <a:t>Chirping</a:t>
            </a:r>
            <a:r>
              <a:rPr lang="pt-BR" sz="2800" dirty="0" smtClean="0"/>
              <a:t> in </a:t>
            </a:r>
            <a:r>
              <a:rPr lang="pt-BR" sz="2800" dirty="0" err="1" smtClean="0"/>
              <a:t>terms</a:t>
            </a:r>
            <a:r>
              <a:rPr lang="pt-BR" sz="2800" dirty="0" smtClean="0"/>
              <a:t> </a:t>
            </a:r>
            <a:r>
              <a:rPr lang="pt-BR" sz="2800" dirty="0" err="1" smtClean="0"/>
              <a:t>of</a:t>
            </a:r>
            <a:r>
              <a:rPr lang="pt-BR" sz="2800" dirty="0" smtClean="0"/>
              <a:t> </a:t>
            </a:r>
            <a:r>
              <a:rPr lang="pt-BR" sz="2800" dirty="0" err="1" smtClean="0"/>
              <a:t>effective</a:t>
            </a:r>
            <a:r>
              <a:rPr lang="pt-BR" sz="2800" dirty="0" smtClean="0"/>
              <a:t> </a:t>
            </a:r>
            <a:r>
              <a:rPr lang="pt-BR" sz="2800" dirty="0" err="1" smtClean="0"/>
              <a:t>collisional</a:t>
            </a:r>
            <a:r>
              <a:rPr lang="pt-BR" sz="2800" dirty="0" smtClean="0"/>
              <a:t> </a:t>
            </a:r>
            <a:r>
              <a:rPr lang="pt-BR" sz="2800" dirty="0" err="1" smtClean="0"/>
              <a:t>coefficients</a:t>
            </a:r>
            <a:r>
              <a:rPr lang="pt-BR" sz="2800" dirty="0"/>
              <a:t> </a:t>
            </a:r>
            <a:r>
              <a:rPr lang="pt-BR" sz="2800" dirty="0" smtClean="0"/>
              <a:t>for </a:t>
            </a:r>
            <a:r>
              <a:rPr lang="pt-BR" sz="2800" dirty="0" err="1" smtClean="0"/>
              <a:t>realistic</a:t>
            </a:r>
            <a:r>
              <a:rPr lang="pt-BR" sz="2800" dirty="0" smtClean="0"/>
              <a:t> </a:t>
            </a:r>
            <a:r>
              <a:rPr lang="pt-BR" sz="2800" dirty="0" err="1" smtClean="0"/>
              <a:t>resonances</a:t>
            </a:r>
            <a:r>
              <a:rPr lang="pt-BR" sz="2800" dirty="0" smtClean="0"/>
              <a:t> </a:t>
            </a:r>
            <a:r>
              <a:rPr lang="pt-BR" sz="2800" dirty="0" err="1"/>
              <a:t>and</a:t>
            </a:r>
            <a:r>
              <a:rPr lang="pt-BR" sz="2800" dirty="0"/>
              <a:t> </a:t>
            </a:r>
            <a:r>
              <a:rPr lang="pt-BR" sz="2800" dirty="0" err="1"/>
              <a:t>mode</a:t>
            </a:r>
            <a:r>
              <a:rPr lang="pt-BR" sz="2800" dirty="0"/>
              <a:t> </a:t>
            </a:r>
            <a:r>
              <a:rPr lang="pt-BR" sz="2800" dirty="0" err="1" smtClean="0"/>
              <a:t>structures</a:t>
            </a:r>
            <a:r>
              <a:rPr lang="pt-BR" sz="2800" dirty="0"/>
              <a:t/>
            </a:r>
            <a:br>
              <a:rPr lang="pt-BR" sz="2800" dirty="0"/>
            </a:br>
            <a:endParaRPr lang="en-US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2"/>
          </p:nvPr>
        </p:nvSpPr>
        <p:spPr>
          <a:xfrm>
            <a:off x="4597152" y="1254390"/>
            <a:ext cx="4546848" cy="3780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 err="1" smtClean="0"/>
              <a:t>Pitch-angle</a:t>
            </a:r>
            <a:r>
              <a:rPr lang="pt-BR" sz="1600" dirty="0" smtClean="0"/>
              <a:t> </a:t>
            </a:r>
            <a:r>
              <a:rPr lang="pt-BR" sz="1600" dirty="0" err="1" smtClean="0"/>
              <a:t>scattering</a:t>
            </a:r>
            <a:r>
              <a:rPr lang="pt-BR" sz="1600" dirty="0" smtClean="0"/>
              <a:t>: leads </a:t>
            </a:r>
            <a:r>
              <a:rPr lang="pt-BR" sz="1600" dirty="0" err="1" smtClean="0"/>
              <a:t>to</a:t>
            </a:r>
            <a:r>
              <a:rPr lang="pt-BR" sz="1600" dirty="0" smtClean="0"/>
              <a:t> </a:t>
            </a:r>
            <a:r>
              <a:rPr lang="pt-BR" sz="1600" dirty="0" err="1" smtClean="0"/>
              <a:t>loss</a:t>
            </a:r>
            <a:r>
              <a:rPr lang="pt-BR" sz="1600" dirty="0" smtClean="0"/>
              <a:t> </a:t>
            </a:r>
            <a:r>
              <a:rPr lang="pt-BR" sz="1600" dirty="0" err="1" smtClean="0"/>
              <a:t>of</a:t>
            </a:r>
            <a:r>
              <a:rPr lang="pt-BR" sz="1600" dirty="0" smtClean="0"/>
              <a:t> </a:t>
            </a:r>
            <a:r>
              <a:rPr lang="pt-BR" sz="1600" dirty="0" err="1" smtClean="0"/>
              <a:t>correlation</a:t>
            </a:r>
            <a:r>
              <a:rPr lang="pt-BR" sz="1600" dirty="0"/>
              <a:t> </a:t>
            </a:r>
            <a:r>
              <a:rPr lang="pt-BR" sz="1600" dirty="0" smtClean="0"/>
              <a:t>(</a:t>
            </a:r>
            <a:r>
              <a:rPr lang="pt-BR" sz="1600" dirty="0" err="1" smtClean="0"/>
              <a:t>loss</a:t>
            </a:r>
            <a:r>
              <a:rPr lang="pt-BR" sz="1600" dirty="0" smtClean="0"/>
              <a:t> </a:t>
            </a:r>
            <a:r>
              <a:rPr lang="pt-BR" sz="1600" dirty="0" err="1" smtClean="0"/>
              <a:t>of</a:t>
            </a:r>
            <a:r>
              <a:rPr lang="pt-BR" sz="1600" dirty="0" smtClean="0"/>
              <a:t> </a:t>
            </a:r>
            <a:r>
              <a:rPr lang="pt-BR" sz="1600" dirty="0" err="1" smtClean="0"/>
              <a:t>phase</a:t>
            </a:r>
            <a:r>
              <a:rPr lang="pt-BR" sz="1600" dirty="0" smtClean="0"/>
              <a:t> </a:t>
            </a:r>
            <a:r>
              <a:rPr lang="pt-BR" sz="1600" dirty="0" err="1"/>
              <a:t>information</a:t>
            </a:r>
            <a:r>
              <a:rPr lang="pt-BR" sz="1600" dirty="0"/>
              <a:t> </a:t>
            </a:r>
            <a:r>
              <a:rPr lang="pt-BR" sz="1600" dirty="0" err="1"/>
              <a:t>from</a:t>
            </a:r>
            <a:r>
              <a:rPr lang="pt-BR" sz="1600" dirty="0"/>
              <a:t> </a:t>
            </a:r>
            <a:r>
              <a:rPr lang="pt-BR" sz="1600" dirty="0" err="1"/>
              <a:t>one</a:t>
            </a:r>
            <a:r>
              <a:rPr lang="pt-BR" sz="1600" dirty="0"/>
              <a:t> </a:t>
            </a:r>
            <a:r>
              <a:rPr lang="pt-BR" sz="1600" dirty="0" err="1"/>
              <a:t>bounce</a:t>
            </a:r>
            <a:r>
              <a:rPr lang="pt-BR" sz="1600" dirty="0"/>
              <a:t> </a:t>
            </a:r>
            <a:r>
              <a:rPr lang="pt-BR" sz="1600" dirty="0" err="1"/>
              <a:t>to</a:t>
            </a:r>
            <a:r>
              <a:rPr lang="pt-BR" sz="1600" dirty="0"/>
              <a:t> </a:t>
            </a:r>
            <a:r>
              <a:rPr lang="pt-BR" sz="1600" dirty="0" err="1" smtClean="0"/>
              <a:t>another</a:t>
            </a:r>
            <a:r>
              <a:rPr lang="pt-BR" sz="1600" dirty="0" smtClean="0"/>
              <a:t>)</a:t>
            </a:r>
          </a:p>
          <a:p>
            <a:pPr marL="0" indent="0">
              <a:buNone/>
            </a:pPr>
            <a:r>
              <a:rPr lang="pt-BR" sz="1600" dirty="0" err="1" smtClean="0"/>
              <a:t>Drag</a:t>
            </a:r>
            <a:r>
              <a:rPr lang="pt-BR" sz="1600" dirty="0" smtClean="0"/>
              <a:t> (</a:t>
            </a:r>
            <a:r>
              <a:rPr lang="pt-BR" sz="1600" dirty="0" err="1" smtClean="0"/>
              <a:t>slowing</a:t>
            </a:r>
            <a:r>
              <a:rPr lang="pt-BR" sz="1600" dirty="0" smtClean="0"/>
              <a:t> </a:t>
            </a:r>
            <a:r>
              <a:rPr lang="pt-BR" sz="1600" dirty="0" err="1" smtClean="0"/>
              <a:t>down</a:t>
            </a:r>
            <a:r>
              <a:rPr lang="pt-BR" sz="1600" dirty="0" smtClean="0"/>
              <a:t>): </a:t>
            </a:r>
            <a:r>
              <a:rPr lang="pt-BR" sz="1600" dirty="0" err="1" smtClean="0"/>
              <a:t>coherently</a:t>
            </a:r>
            <a:r>
              <a:rPr lang="pt-BR" sz="1600" dirty="0" smtClean="0"/>
              <a:t> </a:t>
            </a:r>
            <a:r>
              <a:rPr lang="en-US" sz="1600" dirty="0" smtClean="0"/>
              <a:t>moves </a:t>
            </a:r>
            <a:r>
              <a:rPr lang="en-US" sz="1600" dirty="0"/>
              <a:t>structures down in </a:t>
            </a:r>
            <a:r>
              <a:rPr lang="en-US" sz="1600" dirty="0" smtClean="0"/>
              <a:t>velocity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endParaRPr lang="pt-BR" sz="1600" dirty="0" smtClean="0"/>
          </a:p>
          <a:p>
            <a:pPr marL="0" indent="0">
              <a:buNone/>
            </a:pPr>
            <a:r>
              <a:rPr lang="pt-BR" sz="1800" b="1" dirty="0" err="1"/>
              <a:t>Bump-on-tail</a:t>
            </a:r>
            <a:r>
              <a:rPr lang="pt-BR" sz="1800" b="1" dirty="0"/>
              <a:t> </a:t>
            </a:r>
            <a:r>
              <a:rPr lang="pt-BR" sz="1800" b="1" dirty="0" err="1"/>
              <a:t>modeling</a:t>
            </a:r>
            <a:r>
              <a:rPr lang="pt-BR" sz="1800" b="1" dirty="0"/>
              <a:t> </a:t>
            </a:r>
            <a:r>
              <a:rPr lang="pt-BR" sz="1800" b="1" dirty="0" err="1"/>
              <a:t>is</a:t>
            </a:r>
            <a:r>
              <a:rPr lang="pt-BR" sz="1800" b="1" dirty="0"/>
              <a:t> </a:t>
            </a:r>
            <a:r>
              <a:rPr lang="pt-BR" sz="1800" b="1" dirty="0" err="1"/>
              <a:t>not</a:t>
            </a:r>
            <a:r>
              <a:rPr lang="pt-BR" sz="1800" b="1" dirty="0"/>
              <a:t> </a:t>
            </a:r>
            <a:r>
              <a:rPr lang="pt-BR" sz="1800" b="1" dirty="0" err="1"/>
              <a:t>enough</a:t>
            </a:r>
            <a:r>
              <a:rPr lang="pt-BR" sz="1800" b="1" dirty="0"/>
              <a:t> </a:t>
            </a:r>
            <a:r>
              <a:rPr lang="pt-BR" sz="1800" b="1" dirty="0" err="1"/>
              <a:t>to</a:t>
            </a:r>
            <a:r>
              <a:rPr lang="pt-BR" sz="1800" b="1" dirty="0"/>
              <a:t> resolve </a:t>
            </a:r>
            <a:r>
              <a:rPr lang="pt-BR" sz="1800" b="1" dirty="0" err="1"/>
              <a:t>the</a:t>
            </a:r>
            <a:r>
              <a:rPr lang="pt-BR" sz="1800" b="1" dirty="0"/>
              <a:t> </a:t>
            </a:r>
            <a:r>
              <a:rPr lang="pt-BR" sz="1800" b="1" dirty="0" err="1"/>
              <a:t>regions</a:t>
            </a:r>
            <a:r>
              <a:rPr lang="pt-BR" sz="1800" b="1" dirty="0"/>
              <a:t> in </a:t>
            </a:r>
            <a:r>
              <a:rPr lang="pt-BR" sz="1800" b="1" dirty="0" err="1" smtClean="0"/>
              <a:t>collisional</a:t>
            </a:r>
            <a:r>
              <a:rPr lang="pt-BR" sz="1800" b="1" dirty="0" smtClean="0"/>
              <a:t> </a:t>
            </a:r>
            <a:r>
              <a:rPr lang="pt-BR" sz="1800" b="1" dirty="0" err="1"/>
              <a:t>space</a:t>
            </a:r>
            <a:r>
              <a:rPr lang="pt-BR" sz="1800" b="1" dirty="0"/>
              <a:t> </a:t>
            </a:r>
            <a:r>
              <a:rPr lang="pt-BR" sz="1800" b="1" dirty="0" err="1"/>
              <a:t>that</a:t>
            </a:r>
            <a:r>
              <a:rPr lang="pt-BR" sz="1800" b="1" dirty="0"/>
              <a:t> </a:t>
            </a:r>
            <a:r>
              <a:rPr lang="pt-BR" sz="1800" b="1" dirty="0" err="1"/>
              <a:t>allows</a:t>
            </a:r>
            <a:r>
              <a:rPr lang="pt-BR" sz="1800" b="1" dirty="0"/>
              <a:t> for </a:t>
            </a:r>
            <a:r>
              <a:rPr lang="pt-BR" sz="1800" b="1" dirty="0" err="1"/>
              <a:t>chirping</a:t>
            </a:r>
            <a:r>
              <a:rPr lang="pt-BR" sz="1800" b="1" dirty="0"/>
              <a:t> </a:t>
            </a:r>
            <a:r>
              <a:rPr lang="pt-BR" sz="1800" b="1" dirty="0" err="1" smtClean="0"/>
              <a:t>modes</a:t>
            </a:r>
            <a:endParaRPr lang="pt-BR" sz="1800" b="1" dirty="0" smtClean="0"/>
          </a:p>
          <a:p>
            <a:pPr marL="0" indent="0">
              <a:buNone/>
            </a:pPr>
            <a:endParaRPr lang="pt-BR" sz="1600" b="1" dirty="0" smtClean="0"/>
          </a:p>
          <a:p>
            <a:pPr marL="0" indent="0">
              <a:buNone/>
            </a:pPr>
            <a:r>
              <a:rPr lang="pt-BR" sz="1600" dirty="0" err="1" smtClean="0"/>
              <a:t>Missing</a:t>
            </a:r>
            <a:r>
              <a:rPr lang="pt-BR" sz="1600" dirty="0" smtClean="0"/>
              <a:t> </a:t>
            </a:r>
            <a:r>
              <a:rPr lang="pt-BR" sz="1600" dirty="0" err="1" smtClean="0"/>
              <a:t>physics</a:t>
            </a:r>
            <a:r>
              <a:rPr lang="pt-BR" sz="1600" dirty="0" smtClean="0"/>
              <a:t> in </a:t>
            </a:r>
            <a:r>
              <a:rPr lang="pt-BR" sz="1600" dirty="0" err="1" smtClean="0"/>
              <a:t>the</a:t>
            </a:r>
            <a:r>
              <a:rPr lang="pt-BR" sz="1600" dirty="0" smtClean="0"/>
              <a:t> </a:t>
            </a:r>
            <a:r>
              <a:rPr lang="pt-BR" sz="1600" dirty="0" err="1" smtClean="0"/>
              <a:t>simplified</a:t>
            </a:r>
            <a:r>
              <a:rPr lang="pt-BR" sz="1600" dirty="0" smtClean="0"/>
              <a:t> </a:t>
            </a:r>
            <a:r>
              <a:rPr lang="pt-BR" sz="1600" dirty="0" err="1" smtClean="0"/>
              <a:t>theoretical</a:t>
            </a:r>
            <a:r>
              <a:rPr lang="pt-BR" sz="1600" dirty="0" smtClean="0"/>
              <a:t> </a:t>
            </a:r>
            <a:r>
              <a:rPr lang="pt-BR" sz="1600" dirty="0" err="1" smtClean="0"/>
              <a:t>prediction</a:t>
            </a:r>
            <a:r>
              <a:rPr lang="pt-BR" sz="1600" dirty="0" smtClean="0"/>
              <a:t>: </a:t>
            </a:r>
            <a:r>
              <a:rPr lang="pt-BR" sz="1600" dirty="0" err="1" smtClean="0"/>
              <a:t>mode</a:t>
            </a:r>
            <a:r>
              <a:rPr lang="pt-BR" sz="1600" dirty="0" smtClean="0"/>
              <a:t> </a:t>
            </a:r>
            <a:r>
              <a:rPr lang="pt-BR" sz="1600" dirty="0" err="1" smtClean="0"/>
              <a:t>structure</a:t>
            </a:r>
            <a:r>
              <a:rPr lang="pt-BR" sz="1600" dirty="0"/>
              <a:t>,</a:t>
            </a:r>
            <a:r>
              <a:rPr lang="pt-BR" sz="1600" dirty="0" smtClean="0"/>
              <a:t> (</a:t>
            </a:r>
            <a:r>
              <a:rPr lang="pt-BR" sz="1600" dirty="0" err="1" smtClean="0"/>
              <a:t>multiple</a:t>
            </a:r>
            <a:r>
              <a:rPr lang="pt-BR" sz="1600" dirty="0" smtClean="0"/>
              <a:t>) </a:t>
            </a:r>
            <a:r>
              <a:rPr lang="pt-BR" sz="1600" dirty="0" err="1" smtClean="0"/>
              <a:t>resonance</a:t>
            </a:r>
            <a:r>
              <a:rPr lang="pt-BR" sz="1600" dirty="0" smtClean="0"/>
              <a:t> </a:t>
            </a:r>
            <a:r>
              <a:rPr lang="pt-BR" sz="1600" dirty="0" err="1" smtClean="0"/>
              <a:t>surfaces</a:t>
            </a:r>
            <a:r>
              <a:rPr lang="pt-BR" sz="1600" dirty="0" smtClean="0"/>
              <a:t> </a:t>
            </a:r>
            <a:r>
              <a:rPr lang="pt-BR" sz="1600" dirty="0" err="1" smtClean="0"/>
              <a:t>and</a:t>
            </a:r>
            <a:r>
              <a:rPr lang="pt-BR" sz="1600" dirty="0" smtClean="0"/>
              <a:t> </a:t>
            </a:r>
            <a:r>
              <a:rPr lang="pt-BR" sz="1600" dirty="0" err="1" smtClean="0"/>
              <a:t>phase-space</a:t>
            </a:r>
            <a:r>
              <a:rPr lang="pt-BR" sz="1600" dirty="0" smtClean="0"/>
              <a:t> </a:t>
            </a:r>
            <a:r>
              <a:rPr lang="pt-BR" sz="1600" dirty="0" err="1" smtClean="0"/>
              <a:t>and</a:t>
            </a:r>
            <a:r>
              <a:rPr lang="pt-BR" sz="1600" dirty="0" smtClean="0"/>
              <a:t> </a:t>
            </a:r>
            <a:r>
              <a:rPr lang="pt-BR" sz="1600" dirty="0" err="1" smtClean="0"/>
              <a:t>bounce</a:t>
            </a:r>
            <a:r>
              <a:rPr lang="pt-BR" sz="1600" dirty="0" smtClean="0"/>
              <a:t> </a:t>
            </a:r>
            <a:r>
              <a:rPr lang="pt-BR" sz="1600" dirty="0" err="1" smtClean="0"/>
              <a:t>averages</a:t>
            </a:r>
            <a:endParaRPr lang="pt-BR" sz="1600" dirty="0" smtClean="0"/>
          </a:p>
        </p:txBody>
      </p:sp>
      <p:sp>
        <p:nvSpPr>
          <p:cNvPr id="7" name="CaixaDeTexto 6"/>
          <p:cNvSpPr txBox="1"/>
          <p:nvPr/>
        </p:nvSpPr>
        <p:spPr>
          <a:xfrm>
            <a:off x="1678466" y="987574"/>
            <a:ext cx="2778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Experimental </a:t>
            </a:r>
            <a:r>
              <a:rPr lang="pt-BR" sz="1200" b="1" dirty="0" err="1" smtClean="0"/>
              <a:t>observations</a:t>
            </a:r>
            <a:r>
              <a:rPr lang="pt-BR" sz="1200" b="1" dirty="0" smtClean="0"/>
              <a:t>:</a:t>
            </a:r>
          </a:p>
          <a:p>
            <a:r>
              <a:rPr lang="pt-BR" sz="1200" b="1" dirty="0" err="1" smtClean="0">
                <a:solidFill>
                  <a:srgbClr val="FF0000"/>
                </a:solidFill>
              </a:rPr>
              <a:t>Red</a:t>
            </a:r>
            <a:r>
              <a:rPr lang="pt-BR" sz="1200" b="1" dirty="0" smtClean="0">
                <a:solidFill>
                  <a:srgbClr val="FF0000"/>
                </a:solidFill>
              </a:rPr>
              <a:t> </a:t>
            </a:r>
            <a:r>
              <a:rPr lang="pt-BR" sz="1200" b="1" dirty="0" err="1" smtClean="0">
                <a:solidFill>
                  <a:srgbClr val="FF0000"/>
                </a:solidFill>
              </a:rPr>
              <a:t>diamonds</a:t>
            </a:r>
            <a:r>
              <a:rPr lang="pt-BR" sz="1200" b="1" dirty="0" smtClean="0">
                <a:solidFill>
                  <a:srgbClr val="FF0000"/>
                </a:solidFill>
              </a:rPr>
              <a:t>: </a:t>
            </a:r>
            <a:r>
              <a:rPr lang="pt-BR" sz="1200" b="1" dirty="0" err="1" smtClean="0">
                <a:solidFill>
                  <a:srgbClr val="FF0000"/>
                </a:solidFill>
              </a:rPr>
              <a:t>chirping</a:t>
            </a:r>
            <a:r>
              <a:rPr lang="pt-BR" sz="1200" b="1" dirty="0" smtClean="0">
                <a:solidFill>
                  <a:srgbClr val="FF0000"/>
                </a:solidFill>
              </a:rPr>
              <a:t> </a:t>
            </a:r>
            <a:r>
              <a:rPr lang="pt-BR" sz="1200" b="1" dirty="0" err="1" smtClean="0">
                <a:solidFill>
                  <a:srgbClr val="FF0000"/>
                </a:solidFill>
              </a:rPr>
              <a:t>was</a:t>
            </a:r>
            <a:r>
              <a:rPr lang="pt-BR" sz="1200" b="1" dirty="0" smtClean="0">
                <a:solidFill>
                  <a:srgbClr val="FF0000"/>
                </a:solidFill>
              </a:rPr>
              <a:t> </a:t>
            </a:r>
            <a:r>
              <a:rPr lang="pt-BR" sz="1200" b="1" dirty="0" err="1" smtClean="0">
                <a:solidFill>
                  <a:srgbClr val="FF0000"/>
                </a:solidFill>
              </a:rPr>
              <a:t>observed</a:t>
            </a:r>
            <a:endParaRPr lang="pt-BR" sz="1200" b="1" dirty="0" smtClean="0">
              <a:solidFill>
                <a:srgbClr val="FF0000"/>
              </a:solidFill>
            </a:endParaRPr>
          </a:p>
          <a:p>
            <a:r>
              <a:rPr lang="pt-BR" sz="1200" b="1" dirty="0">
                <a:solidFill>
                  <a:srgbClr val="00B050"/>
                </a:solidFill>
              </a:rPr>
              <a:t>Green </a:t>
            </a:r>
            <a:r>
              <a:rPr lang="pt-BR" sz="1200" b="1" dirty="0" err="1">
                <a:solidFill>
                  <a:srgbClr val="00B050"/>
                </a:solidFill>
              </a:rPr>
              <a:t>dots</a:t>
            </a:r>
            <a:r>
              <a:rPr lang="pt-BR" sz="1200" b="1" dirty="0">
                <a:solidFill>
                  <a:srgbClr val="00B050"/>
                </a:solidFill>
              </a:rPr>
              <a:t>: no </a:t>
            </a:r>
            <a:r>
              <a:rPr lang="pt-BR" sz="1200" b="1" dirty="0" err="1" smtClean="0">
                <a:solidFill>
                  <a:srgbClr val="00B050"/>
                </a:solidFill>
              </a:rPr>
              <a:t>chirping</a:t>
            </a:r>
            <a:r>
              <a:rPr lang="pt-BR" sz="1200" b="1" dirty="0" smtClean="0">
                <a:solidFill>
                  <a:srgbClr val="00B050"/>
                </a:solidFill>
              </a:rPr>
              <a:t> </a:t>
            </a:r>
            <a:r>
              <a:rPr lang="pt-BR" sz="1200" b="1" dirty="0" err="1" smtClean="0">
                <a:solidFill>
                  <a:srgbClr val="00B050"/>
                </a:solidFill>
              </a:rPr>
              <a:t>observed</a:t>
            </a:r>
            <a:r>
              <a:rPr lang="pt-BR" sz="1200" b="1" dirty="0" smtClean="0">
                <a:solidFill>
                  <a:srgbClr val="00B050"/>
                </a:solidFill>
              </a:rPr>
              <a:t> </a:t>
            </a:r>
            <a:endParaRPr lang="pt-BR" sz="1200" b="1" dirty="0">
              <a:solidFill>
                <a:srgbClr val="00B05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669629" y="472703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C:\Users\Viní\Dropbox\PhD-PU\Presentations_Conferences\SanDiegoApril2016\Lille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1" y="1707654"/>
            <a:ext cx="4489321" cy="312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de seta reta 10"/>
          <p:cNvCxnSpPr/>
          <p:nvPr/>
        </p:nvCxnSpPr>
        <p:spPr>
          <a:xfrm flipV="1">
            <a:off x="1115616" y="4142541"/>
            <a:ext cx="1512168" cy="393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V="1">
            <a:off x="899592" y="3219822"/>
            <a:ext cx="601186" cy="53431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-108520" y="3821131"/>
            <a:ext cx="147707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err="1">
                <a:solidFill>
                  <a:schemeClr val="tx2">
                    <a:lumMod val="75000"/>
                  </a:schemeClr>
                </a:solidFill>
              </a:rPr>
              <a:t>Follow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</a:rPr>
              <a:t>from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</a:rPr>
              <a:t>cubic</a:t>
            </a:r>
            <a:endParaRPr lang="pt-BR" sz="14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pt-BR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</a:rPr>
              <a:t>equation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347614"/>
            <a:ext cx="5697505" cy="362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3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294" y="195486"/>
            <a:ext cx="8784976" cy="857250"/>
          </a:xfrm>
        </p:spPr>
        <p:txBody>
          <a:bodyPr>
            <a:noAutofit/>
          </a:bodyPr>
          <a:lstStyle/>
          <a:p>
            <a:r>
              <a:rPr lang="pt-BR" sz="2500" dirty="0" err="1" smtClean="0"/>
              <a:t>Generalized</a:t>
            </a:r>
            <a:r>
              <a:rPr lang="pt-BR" sz="2500" dirty="0" smtClean="0"/>
              <a:t> </a:t>
            </a:r>
            <a:r>
              <a:rPr lang="pt-BR" sz="2500" dirty="0" err="1" smtClean="0"/>
              <a:t>criterion</a:t>
            </a:r>
            <a:r>
              <a:rPr lang="pt-BR" sz="2500" dirty="0" smtClean="0"/>
              <a:t> </a:t>
            </a:r>
            <a:r>
              <a:rPr lang="en-US" sz="2400" dirty="0" smtClean="0"/>
              <a:t>dependence </a:t>
            </a:r>
            <a:r>
              <a:rPr lang="en-US" sz="2400" dirty="0"/>
              <a:t>on </a:t>
            </a:r>
            <a:r>
              <a:rPr lang="en-US" sz="2400" dirty="0" smtClean="0"/>
              <a:t>the </a:t>
            </a:r>
            <a:r>
              <a:rPr lang="en-US" sz="2400" dirty="0"/>
              <a:t>ratio </a:t>
            </a:r>
            <a:r>
              <a:rPr lang="en-US" sz="2400" dirty="0" smtClean="0"/>
              <a:t>scattering/drag 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30287"/>
            <a:ext cx="4811861" cy="76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40904"/>
            <a:ext cx="35623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027715" y="1059582"/>
            <a:ext cx="2504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B050"/>
                </a:solidFill>
              </a:rPr>
              <a:t>&gt;0: </a:t>
            </a:r>
            <a:r>
              <a:rPr lang="pt-BR" dirty="0" err="1" smtClean="0">
                <a:solidFill>
                  <a:srgbClr val="00B050"/>
                </a:solidFill>
              </a:rPr>
              <a:t>steady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state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solution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endParaRPr lang="pt-BR" dirty="0">
              <a:solidFill>
                <a:srgbClr val="00B050"/>
              </a:solidFill>
            </a:endParaRPr>
          </a:p>
          <a:p>
            <a:r>
              <a:rPr lang="pt-BR" dirty="0" smtClean="0">
                <a:solidFill>
                  <a:srgbClr val="FF0000"/>
                </a:solidFill>
              </a:rPr>
              <a:t>&lt;0: </a:t>
            </a:r>
            <a:r>
              <a:rPr lang="pt-BR" dirty="0" err="1" smtClean="0">
                <a:solidFill>
                  <a:srgbClr val="FF0000"/>
                </a:solidFill>
              </a:rPr>
              <a:t>chirping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err="1" smtClean="0">
                <a:solidFill>
                  <a:srgbClr val="FF0000"/>
                </a:solidFill>
              </a:rPr>
              <a:t>may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err="1" smtClean="0">
                <a:solidFill>
                  <a:srgbClr val="FF0000"/>
                </a:solidFill>
              </a:rPr>
              <a:t>happen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427984" y="1203598"/>
            <a:ext cx="360040" cy="297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ave esquerda 9"/>
          <p:cNvSpPr/>
          <p:nvPr/>
        </p:nvSpPr>
        <p:spPr>
          <a:xfrm>
            <a:off x="6038449" y="1100874"/>
            <a:ext cx="45719" cy="534772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ector reto 11"/>
          <p:cNvCxnSpPr>
            <a:stCxn id="6" idx="3"/>
            <a:endCxn id="10" idx="1"/>
          </p:cNvCxnSpPr>
          <p:nvPr/>
        </p:nvCxnSpPr>
        <p:spPr>
          <a:xfrm>
            <a:off x="4788024" y="1352375"/>
            <a:ext cx="1250425" cy="15885"/>
          </a:xfrm>
          <a:prstGeom prst="line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7"/>
          <p:cNvSpPr/>
          <p:nvPr/>
        </p:nvSpPr>
        <p:spPr>
          <a:xfrm>
            <a:off x="2483768" y="2211710"/>
            <a:ext cx="504056" cy="5560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-_</a:t>
            </a:r>
            <a:endParaRPr lang="en-US" dirty="0"/>
          </a:p>
        </p:txBody>
      </p:sp>
      <p:sp>
        <p:nvSpPr>
          <p:cNvPr id="14" name="Elipse 7"/>
          <p:cNvSpPr/>
          <p:nvPr/>
        </p:nvSpPr>
        <p:spPr>
          <a:xfrm>
            <a:off x="4078907" y="1923674"/>
            <a:ext cx="556153" cy="6787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-_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9235" y="4156645"/>
            <a:ext cx="7777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Diffusive</a:t>
            </a:r>
            <a:r>
              <a:rPr lang="pt-BR" dirty="0"/>
              <a:t> </a:t>
            </a:r>
            <a:r>
              <a:rPr lang="pt-BR" dirty="0" err="1"/>
              <a:t>effects</a:t>
            </a:r>
            <a:r>
              <a:rPr lang="pt-BR" dirty="0"/>
              <a:t> </a:t>
            </a:r>
            <a:r>
              <a:rPr lang="pt-BR" dirty="0" err="1"/>
              <a:t>suppress</a:t>
            </a:r>
            <a:r>
              <a:rPr lang="pt-BR" dirty="0"/>
              <a:t> </a:t>
            </a:r>
            <a:r>
              <a:rPr lang="pt-BR" dirty="0" err="1"/>
              <a:t>chirping</a:t>
            </a:r>
            <a:r>
              <a:rPr lang="pt-BR" dirty="0"/>
              <a:t> </a:t>
            </a:r>
            <a:r>
              <a:rPr lang="pt-BR" dirty="0" err="1"/>
              <a:t>structures</a:t>
            </a:r>
            <a:r>
              <a:rPr lang="pt-BR" dirty="0"/>
              <a:t> </a:t>
            </a:r>
            <a:r>
              <a:rPr lang="pt-BR" dirty="0" err="1"/>
              <a:t>while</a:t>
            </a:r>
            <a:r>
              <a:rPr lang="pt-BR" dirty="0"/>
              <a:t> </a:t>
            </a:r>
            <a:r>
              <a:rPr lang="pt-BR" dirty="0" err="1"/>
              <a:t>slowing</a:t>
            </a:r>
            <a:r>
              <a:rPr lang="pt-BR" dirty="0"/>
              <a:t> </a:t>
            </a:r>
            <a:r>
              <a:rPr lang="pt-BR" dirty="0" err="1"/>
              <a:t>down</a:t>
            </a:r>
            <a:r>
              <a:rPr lang="pt-BR" dirty="0"/>
              <a:t> </a:t>
            </a:r>
            <a:r>
              <a:rPr lang="pt-BR" dirty="0" err="1"/>
              <a:t>enhances</a:t>
            </a:r>
            <a:r>
              <a:rPr lang="pt-BR" dirty="0"/>
              <a:t> </a:t>
            </a:r>
            <a:r>
              <a:rPr lang="pt-BR" dirty="0" err="1" smtClean="0"/>
              <a:t>them</a:t>
            </a:r>
            <a:endParaRPr lang="pt-BR" dirty="0" smtClean="0"/>
          </a:p>
          <a:p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1294" y="3068576"/>
            <a:ext cx="8998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Scattering</a:t>
            </a:r>
            <a:r>
              <a:rPr lang="pt-BR" dirty="0"/>
              <a:t>: leads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loss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correlation</a:t>
            </a:r>
            <a:r>
              <a:rPr lang="pt-BR" dirty="0"/>
              <a:t> (</a:t>
            </a:r>
            <a:r>
              <a:rPr lang="pt-BR" dirty="0" err="1"/>
              <a:t>loss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phase</a:t>
            </a:r>
            <a:r>
              <a:rPr lang="pt-BR" dirty="0"/>
              <a:t> </a:t>
            </a:r>
            <a:r>
              <a:rPr lang="pt-BR" dirty="0" err="1"/>
              <a:t>information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one</a:t>
            </a:r>
            <a:r>
              <a:rPr lang="pt-BR" dirty="0"/>
              <a:t> </a:t>
            </a:r>
            <a:r>
              <a:rPr lang="pt-BR" dirty="0" err="1"/>
              <a:t>bounce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another</a:t>
            </a:r>
            <a:r>
              <a:rPr lang="pt-BR" dirty="0"/>
              <a:t>)</a:t>
            </a:r>
          </a:p>
          <a:p>
            <a:r>
              <a:rPr lang="pt-BR" dirty="0" err="1"/>
              <a:t>Drag</a:t>
            </a:r>
            <a:r>
              <a:rPr lang="pt-BR" dirty="0"/>
              <a:t> (</a:t>
            </a:r>
            <a:r>
              <a:rPr lang="pt-BR" dirty="0" err="1"/>
              <a:t>slowing</a:t>
            </a:r>
            <a:r>
              <a:rPr lang="pt-BR" dirty="0"/>
              <a:t> </a:t>
            </a:r>
            <a:r>
              <a:rPr lang="pt-BR" dirty="0" err="1"/>
              <a:t>down</a:t>
            </a:r>
            <a:r>
              <a:rPr lang="pt-BR" dirty="0"/>
              <a:t>): </a:t>
            </a:r>
            <a:r>
              <a:rPr lang="pt-BR" dirty="0" err="1"/>
              <a:t>coherently</a:t>
            </a:r>
            <a:r>
              <a:rPr lang="pt-BR" dirty="0"/>
              <a:t> </a:t>
            </a:r>
            <a:r>
              <a:rPr lang="en-US" dirty="0"/>
              <a:t>moves structures down in velocity</a:t>
            </a:r>
          </a:p>
          <a:p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4356983" y="3721753"/>
            <a:ext cx="503049" cy="408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1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</a:t>
            </a:r>
            <a:r>
              <a:rPr lang="en-US" sz="2800" dirty="0" smtClean="0"/>
              <a:t>heory predictions on experimental conditions that could be changed to suppress chirping in NSTX-U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23528" y="1347614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Increase </a:t>
            </a:r>
            <a:r>
              <a:rPr lang="en-US" dirty="0" err="1" smtClean="0">
                <a:solidFill>
                  <a:srgbClr val="1A1A1A"/>
                </a:solidFill>
                <a:latin typeface="ArialMT" charset="0"/>
              </a:rPr>
              <a:t>Te</a:t>
            </a: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 (drag decreases)</a:t>
            </a:r>
            <a:endParaRPr lang="en-US" dirty="0">
              <a:solidFill>
                <a:srgbClr val="1A1A1A"/>
              </a:solidFill>
              <a:latin typeface="ArialMT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Avoid H mode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Increase overall stochasticity (</a:t>
            </a:r>
            <a:r>
              <a:rPr lang="en-US" dirty="0">
                <a:solidFill>
                  <a:srgbClr val="1A1A1A"/>
                </a:solidFill>
                <a:latin typeface="ArialMT" charset="0"/>
              </a:rPr>
              <a:t>3D </a:t>
            </a: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fields</a:t>
            </a:r>
            <a:r>
              <a:rPr lang="en-US" baseline="30000" dirty="0">
                <a:solidFill>
                  <a:srgbClr val="1A1A1A"/>
                </a:solidFill>
                <a:latin typeface="ArialMT" charset="0"/>
              </a:rPr>
              <a:t>1</a:t>
            </a: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, </a:t>
            </a:r>
            <a:r>
              <a:rPr lang="en-US" dirty="0" err="1" smtClean="0">
                <a:solidFill>
                  <a:srgbClr val="1A1A1A"/>
                </a:solidFill>
                <a:latin typeface="ArialMT" charset="0"/>
              </a:rPr>
              <a:t>Alfv</a:t>
            </a:r>
            <a:r>
              <a:rPr lang="pt-BR" dirty="0" err="1" smtClean="0">
                <a:solidFill>
                  <a:srgbClr val="1A1A1A"/>
                </a:solidFill>
                <a:latin typeface="ArialMT" charset="0"/>
              </a:rPr>
              <a:t>énic</a:t>
            </a: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 overlap, </a:t>
            </a:r>
            <a:r>
              <a:rPr lang="en-US" dirty="0">
                <a:solidFill>
                  <a:srgbClr val="1A1A1A"/>
                </a:solidFill>
                <a:latin typeface="ArialMT" charset="0"/>
              </a:rPr>
              <a:t>ripples, </a:t>
            </a: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NTMs</a:t>
            </a:r>
            <a:r>
              <a:rPr lang="en-US" dirty="0">
                <a:solidFill>
                  <a:srgbClr val="1A1A1A"/>
                </a:solidFill>
                <a:latin typeface="ArialMT" charset="0"/>
              </a:rPr>
              <a:t>, </a:t>
            </a:r>
            <a:r>
              <a:rPr lang="is-IS" dirty="0" smtClean="0">
                <a:solidFill>
                  <a:srgbClr val="1A1A1A"/>
                </a:solidFill>
                <a:latin typeface="ArialMT" charset="0"/>
              </a:rPr>
              <a:t>…)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Make NSTX-U plasma more turbulent:</a:t>
            </a:r>
            <a:endParaRPr lang="en-US" dirty="0">
              <a:solidFill>
                <a:srgbClr val="1A1A1A"/>
              </a:solidFill>
              <a:latin typeface="ArialMT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Decrease the </a:t>
            </a:r>
            <a:r>
              <a:rPr lang="en-US" dirty="0">
                <a:solidFill>
                  <a:srgbClr val="1A1A1A"/>
                </a:solidFill>
                <a:latin typeface="ArialMT" charset="0"/>
              </a:rPr>
              <a:t>rotation </a:t>
            </a: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shear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Decrease beta</a:t>
            </a:r>
            <a:endParaRPr lang="en-US" dirty="0">
              <a:solidFill>
                <a:srgbClr val="1A1A1A"/>
              </a:solidFill>
              <a:latin typeface="ArialMT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Increase grad T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Decrease grad 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72507" y="4737085"/>
            <a:ext cx="1808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solidFill>
                  <a:srgbClr val="1A1A1A"/>
                </a:solidFill>
                <a:latin typeface="ArialMT" charset="0"/>
              </a:rPr>
              <a:t>1</a:t>
            </a:r>
            <a:r>
              <a:rPr lang="en-US" sz="1400" dirty="0" smtClean="0">
                <a:solidFill>
                  <a:srgbClr val="1A1A1A"/>
                </a:solidFill>
                <a:latin typeface="ArialMT" charset="0"/>
              </a:rPr>
              <a:t>Bortolon, PRL 2013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523" y="2783914"/>
            <a:ext cx="4283968" cy="1413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V="1">
            <a:off x="8630104" y="6226498"/>
            <a:ext cx="20023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Diffusive</a:t>
            </a:r>
            <a:r>
              <a:rPr lang="pt-BR" dirty="0"/>
              <a:t> </a:t>
            </a:r>
            <a:r>
              <a:rPr lang="pt-BR" dirty="0" err="1"/>
              <a:t>effects</a:t>
            </a:r>
            <a:r>
              <a:rPr lang="pt-BR" dirty="0"/>
              <a:t> </a:t>
            </a:r>
            <a:r>
              <a:rPr lang="pt-BR" dirty="0" err="1"/>
              <a:t>suppress</a:t>
            </a:r>
            <a:r>
              <a:rPr lang="pt-BR" dirty="0"/>
              <a:t> </a:t>
            </a:r>
            <a:r>
              <a:rPr lang="pt-BR" dirty="0" err="1"/>
              <a:t>chirping</a:t>
            </a:r>
            <a:r>
              <a:rPr lang="pt-BR" dirty="0"/>
              <a:t> </a:t>
            </a:r>
            <a:r>
              <a:rPr lang="pt-BR" dirty="0" err="1"/>
              <a:t>structures</a:t>
            </a:r>
            <a:r>
              <a:rPr lang="pt-BR" dirty="0"/>
              <a:t> </a:t>
            </a:r>
            <a:r>
              <a:rPr lang="pt-BR" dirty="0" err="1"/>
              <a:t>while</a:t>
            </a:r>
            <a:r>
              <a:rPr lang="pt-BR" dirty="0"/>
              <a:t> </a:t>
            </a:r>
            <a:r>
              <a:rPr lang="pt-BR" dirty="0" err="1"/>
              <a:t>slowing</a:t>
            </a:r>
            <a:r>
              <a:rPr lang="pt-BR" dirty="0"/>
              <a:t> </a:t>
            </a:r>
            <a:r>
              <a:rPr lang="pt-BR" dirty="0" err="1"/>
              <a:t>down</a:t>
            </a:r>
            <a:r>
              <a:rPr lang="pt-BR" dirty="0"/>
              <a:t> </a:t>
            </a:r>
            <a:r>
              <a:rPr lang="pt-BR" dirty="0" err="1"/>
              <a:t>enhances</a:t>
            </a:r>
            <a:r>
              <a:rPr lang="pt-BR" dirty="0"/>
              <a:t> </a:t>
            </a:r>
            <a:r>
              <a:rPr lang="pt-BR" dirty="0" err="1" smtClean="0"/>
              <a:t>them</a:t>
            </a:r>
            <a:endParaRPr lang="pt-BR" dirty="0" smtClean="0"/>
          </a:p>
          <a:p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52334" y="4167698"/>
            <a:ext cx="147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A1A1A"/>
                </a:solidFill>
                <a:latin typeface="ArialMT" charset="0"/>
              </a:rPr>
              <a:t>3D fields applied at 0.5s</a:t>
            </a:r>
            <a:endParaRPr lang="en-US" sz="1400" dirty="0"/>
          </a:p>
        </p:txBody>
      </p:sp>
      <p:sp>
        <p:nvSpPr>
          <p:cNvPr id="10" name="Bent-Up Arrow 9"/>
          <p:cNvSpPr/>
          <p:nvPr/>
        </p:nvSpPr>
        <p:spPr>
          <a:xfrm flipH="1">
            <a:off x="6997334" y="4197570"/>
            <a:ext cx="360040" cy="30777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have esquerda 9"/>
          <p:cNvSpPr/>
          <p:nvPr/>
        </p:nvSpPr>
        <p:spPr>
          <a:xfrm flipH="1">
            <a:off x="2411760" y="3976327"/>
            <a:ext cx="66117" cy="705088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24640" y="3982127"/>
            <a:ext cx="147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This changes 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122" y="4267466"/>
            <a:ext cx="1240539" cy="23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8"/>
            <a:ext cx="9036496" cy="857250"/>
          </a:xfrm>
        </p:spPr>
        <p:txBody>
          <a:bodyPr/>
          <a:lstStyle/>
          <a:p>
            <a:r>
              <a:rPr lang="en-US" sz="2400" dirty="0" smtClean="0"/>
              <a:t>Recently identified transitions from fixed-frequency to chirping in NSTX</a:t>
            </a:r>
            <a:br>
              <a:rPr lang="en-US" sz="2400" dirty="0" smtClean="0"/>
            </a:br>
            <a:r>
              <a:rPr lang="en-US" sz="2000" dirty="0" smtClean="0"/>
              <a:t>(credits to Eric Fredrickson) 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77" y="1063228"/>
            <a:ext cx="3305423" cy="2664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032593"/>
            <a:ext cx="3367477" cy="2726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408391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Transitions in NSTX are currently not understood. Possible explanations: (</a:t>
            </a:r>
            <a:r>
              <a:rPr lang="en-US" dirty="0" err="1" smtClean="0"/>
              <a:t>i</a:t>
            </a:r>
            <a:r>
              <a:rPr lang="en-US" dirty="0" smtClean="0"/>
              <a:t>) change in the beam beta, (ii) rotation and (iii) resonance speed.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918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488" y="454356"/>
            <a:ext cx="8229600" cy="857250"/>
          </a:xfrm>
        </p:spPr>
        <p:txBody>
          <a:bodyPr/>
          <a:lstStyle/>
          <a:p>
            <a:r>
              <a:rPr lang="pt-BR" sz="3600" dirty="0" err="1" smtClean="0"/>
              <a:t>Outline</a:t>
            </a:r>
            <a:endParaRPr lang="en-US" sz="3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611560" y="1438437"/>
            <a:ext cx="81369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 smtClean="0"/>
              <a:t>Introduction</a:t>
            </a:r>
            <a:r>
              <a:rPr lang="pt-BR" sz="2000" dirty="0" smtClean="0"/>
              <a:t> </a:t>
            </a:r>
            <a:r>
              <a:rPr lang="pt-BR" sz="2000" dirty="0" err="1" smtClean="0"/>
              <a:t>to</a:t>
            </a:r>
            <a:r>
              <a:rPr lang="pt-BR" sz="2000" dirty="0" smtClean="0"/>
              <a:t> </a:t>
            </a:r>
            <a:r>
              <a:rPr lang="pt-BR" sz="2000" dirty="0" err="1" smtClean="0"/>
              <a:t>frequency</a:t>
            </a:r>
            <a:r>
              <a:rPr lang="pt-BR" sz="2000" dirty="0" smtClean="0"/>
              <a:t> </a:t>
            </a:r>
            <a:r>
              <a:rPr lang="pt-BR" sz="2000" dirty="0" err="1" smtClean="0"/>
              <a:t>chirping</a:t>
            </a:r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 err="1" smtClean="0"/>
              <a:t>Berk-Breizman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model</a:t>
            </a:r>
            <a:r>
              <a:rPr lang="pt-BR" sz="2000" b="1" dirty="0" smtClean="0"/>
              <a:t>: </a:t>
            </a:r>
            <a:r>
              <a:rPr lang="pt-BR" sz="2000" b="1" dirty="0" err="1" smtClean="0"/>
              <a:t>cubic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equation</a:t>
            </a:r>
            <a:r>
              <a:rPr lang="pt-BR" sz="2000" b="1" dirty="0" smtClean="0"/>
              <a:t> for </a:t>
            </a:r>
            <a:r>
              <a:rPr lang="pt-BR" sz="2000" b="1" dirty="0" err="1" smtClean="0"/>
              <a:t>mode</a:t>
            </a:r>
            <a:r>
              <a:rPr lang="pt-BR" sz="2000" b="1" dirty="0" smtClean="0"/>
              <a:t> amplitude </a:t>
            </a:r>
            <a:r>
              <a:rPr lang="pt-BR" sz="2000" b="1" dirty="0" err="1" smtClean="0"/>
              <a:t>evolution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at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early</a:t>
            </a:r>
            <a:r>
              <a:rPr lang="pt-BR" sz="2000" b="1" dirty="0" smtClean="0"/>
              <a:t> times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 smtClean="0"/>
              <a:t>Generalization</a:t>
            </a:r>
            <a:r>
              <a:rPr lang="pt-BR" sz="2000" dirty="0" smtClean="0"/>
              <a:t> </a:t>
            </a:r>
            <a:r>
              <a:rPr lang="pt-BR" sz="2000" dirty="0" err="1" smtClean="0"/>
              <a:t>to</a:t>
            </a:r>
            <a:r>
              <a:rPr lang="pt-BR" sz="2000" dirty="0" smtClean="0"/>
              <a:t> </a:t>
            </a:r>
            <a:r>
              <a:rPr lang="pt-BR" sz="2000" dirty="0" err="1" smtClean="0"/>
              <a:t>multi-dimensional</a:t>
            </a:r>
            <a:r>
              <a:rPr lang="pt-BR" sz="2000" dirty="0" smtClean="0"/>
              <a:t> </a:t>
            </a:r>
            <a:r>
              <a:rPr lang="pt-BR" sz="2000" dirty="0" err="1" smtClean="0"/>
              <a:t>resonances</a:t>
            </a:r>
            <a:r>
              <a:rPr lang="pt-BR" sz="2000" dirty="0" smtClean="0"/>
              <a:t> in                   </a:t>
            </a:r>
            <a:r>
              <a:rPr lang="pt-BR" sz="2000" dirty="0" err="1" smtClean="0"/>
              <a:t>space</a:t>
            </a:r>
            <a:r>
              <a:rPr lang="pt-BR" sz="2000" dirty="0" smtClean="0"/>
              <a:t> </a:t>
            </a:r>
            <a:r>
              <a:rPr lang="pt-BR" sz="2000" dirty="0" err="1" smtClean="0"/>
              <a:t>and</a:t>
            </a:r>
            <a:r>
              <a:rPr lang="pt-BR" sz="2000" dirty="0" smtClean="0"/>
              <a:t> </a:t>
            </a:r>
            <a:r>
              <a:rPr lang="pt-BR" sz="2000" dirty="0" err="1" smtClean="0"/>
              <a:t>realistic</a:t>
            </a:r>
            <a:r>
              <a:rPr lang="pt-BR" sz="2000" dirty="0" smtClean="0"/>
              <a:t> </a:t>
            </a:r>
            <a:r>
              <a:rPr lang="pt-BR" sz="2000" dirty="0" err="1" smtClean="0"/>
              <a:t>mode</a:t>
            </a:r>
            <a:r>
              <a:rPr lang="pt-BR" sz="2000" dirty="0" smtClean="0"/>
              <a:t> </a:t>
            </a:r>
            <a:r>
              <a:rPr lang="pt-BR" sz="2000" dirty="0" err="1" smtClean="0"/>
              <a:t>structure</a:t>
            </a:r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 smtClean="0"/>
              <a:t>Inclusion</a:t>
            </a:r>
            <a:r>
              <a:rPr lang="pt-BR" sz="2000" dirty="0" smtClean="0"/>
              <a:t> </a:t>
            </a:r>
            <a:r>
              <a:rPr lang="pt-BR" sz="2000" dirty="0" err="1" smtClean="0"/>
              <a:t>of</a:t>
            </a:r>
            <a:r>
              <a:rPr lang="pt-BR" sz="2000" dirty="0" smtClean="0"/>
              <a:t> </a:t>
            </a:r>
            <a:r>
              <a:rPr lang="pt-BR" sz="2000" dirty="0" err="1" smtClean="0"/>
              <a:t>microturbulence</a:t>
            </a:r>
            <a:r>
              <a:rPr lang="pt-BR" sz="2000" dirty="0" smtClean="0"/>
              <a:t> in </a:t>
            </a:r>
            <a:r>
              <a:rPr lang="pt-BR" sz="2000" dirty="0" err="1" smtClean="0"/>
              <a:t>the</a:t>
            </a:r>
            <a:r>
              <a:rPr lang="pt-BR" sz="2000" dirty="0" smtClean="0"/>
              <a:t> </a:t>
            </a:r>
            <a:r>
              <a:rPr lang="pt-BR" sz="2000" dirty="0" err="1" smtClean="0"/>
              <a:t>model</a:t>
            </a: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 smtClean="0"/>
              <a:t>Analysis</a:t>
            </a:r>
            <a:r>
              <a:rPr lang="pt-BR" sz="2000" dirty="0" smtClean="0"/>
              <a:t> </a:t>
            </a:r>
            <a:r>
              <a:rPr lang="pt-BR" sz="2000" dirty="0" err="1" smtClean="0"/>
              <a:t>of</a:t>
            </a:r>
            <a:r>
              <a:rPr lang="pt-BR" sz="2000" dirty="0" smtClean="0"/>
              <a:t> </a:t>
            </a:r>
            <a:r>
              <a:rPr lang="pt-BR" sz="2000" dirty="0" err="1" smtClean="0"/>
              <a:t>modes</a:t>
            </a:r>
            <a:r>
              <a:rPr lang="pt-BR" sz="2000" dirty="0" smtClean="0"/>
              <a:t> in TFTR, DIII-D </a:t>
            </a:r>
            <a:r>
              <a:rPr lang="pt-BR" sz="2000" dirty="0" err="1" smtClean="0"/>
              <a:t>and</a:t>
            </a:r>
            <a:r>
              <a:rPr lang="pt-BR" sz="2000" dirty="0" smtClean="0"/>
              <a:t> NSTX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 smtClean="0"/>
              <a:t>Quasilinear</a:t>
            </a:r>
            <a:r>
              <a:rPr lang="pt-BR" sz="2000" dirty="0" smtClean="0"/>
              <a:t> </a:t>
            </a:r>
            <a:r>
              <a:rPr lang="pt-BR" sz="2000" dirty="0" err="1" smtClean="0"/>
              <a:t>modeling</a:t>
            </a:r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 smtClean="0"/>
              <a:t>Conclusions</a:t>
            </a:r>
            <a:r>
              <a:rPr lang="pt-BR" sz="2000" dirty="0" smtClean="0"/>
              <a:t> </a:t>
            </a:r>
            <a:r>
              <a:rPr lang="pt-BR" sz="2000" dirty="0" err="1" smtClean="0"/>
              <a:t>and</a:t>
            </a:r>
            <a:r>
              <a:rPr lang="pt-BR" sz="2000" dirty="0" smtClean="0"/>
              <a:t> </a:t>
            </a:r>
            <a:r>
              <a:rPr lang="pt-BR" sz="2000" dirty="0" err="1" smtClean="0"/>
              <a:t>outcome</a:t>
            </a:r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53903"/>
            <a:ext cx="1008112" cy="43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7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19872" y="1491630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Thank you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03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11560" y="1869673"/>
            <a:ext cx="8229600" cy="1396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dirty="0" err="1" smtClean="0"/>
              <a:t>Additional</a:t>
            </a:r>
            <a:r>
              <a:rPr lang="pt-BR" sz="4000" dirty="0" smtClean="0"/>
              <a:t> material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1411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</a:t>
            </a:r>
            <a:r>
              <a:rPr lang="en-US" sz="2800" dirty="0" smtClean="0"/>
              <a:t>onclusions and outcome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11576" y="764310"/>
            <a:ext cx="864096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Proper quantitative analysis require realistic mode structures and multiple resonance surfaces;</a:t>
            </a:r>
          </a:p>
          <a:p>
            <a:pPr marL="285750" indent="-285750">
              <a:buFont typeface="Arial" charset="0"/>
              <a:buChar char="•"/>
            </a:pPr>
            <a:endParaRPr lang="en-US" sz="17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Analyses and observation show that micro-turbulence is a key mediator behind transitions between fixed frequency and chirping phases on DIII-D;</a:t>
            </a:r>
          </a:p>
          <a:p>
            <a:pPr marL="285750" indent="-285750">
              <a:buFont typeface="Arial" charset="0"/>
              <a:buChar char="•"/>
            </a:pPr>
            <a:endParaRPr lang="en-US" sz="17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Micro-turbulence explains why chirping is ubiquitous in conventional tokamaks and rare in spherical tokamaks;</a:t>
            </a:r>
          </a:p>
          <a:p>
            <a:pPr marL="285750" indent="-285750">
              <a:buFont typeface="Arial" charset="0"/>
              <a:buChar char="•"/>
            </a:pPr>
            <a:endParaRPr lang="en-US" sz="17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The model agrees with the observation of abrupt large events (ALEs) on JT-60U when supra-</a:t>
            </a:r>
            <a:r>
              <a:rPr lang="en-US" sz="1700" dirty="0" err="1" smtClean="0"/>
              <a:t>Alfvénic</a:t>
            </a:r>
            <a:r>
              <a:rPr lang="en-US" sz="1700" dirty="0" smtClean="0"/>
              <a:t> beams are on;</a:t>
            </a:r>
          </a:p>
          <a:p>
            <a:pPr marL="285750" indent="-285750">
              <a:buFont typeface="Arial" charset="0"/>
              <a:buChar char="•"/>
            </a:pPr>
            <a:endParaRPr lang="en-US" sz="17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DIII-D experiments are scheduled to further test the theory predictions;</a:t>
            </a:r>
          </a:p>
          <a:p>
            <a:pPr marL="285750" indent="-285750">
              <a:buFont typeface="Arial" charset="0"/>
              <a:buChar char="•"/>
            </a:pPr>
            <a:endParaRPr lang="en-US" sz="1700" dirty="0"/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RBQ code is being interfaced with TRANSP. EPs losses in whole device modeling are targeted [Duarte </a:t>
            </a:r>
            <a:r>
              <a:rPr lang="en-US" sz="1700" i="1" dirty="0" smtClean="0"/>
              <a:t>et al</a:t>
            </a:r>
            <a:r>
              <a:rPr lang="en-US" sz="1700" dirty="0" smtClean="0"/>
              <a:t> (in preparation) and TTF 2017].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88068" y="479621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2971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Prediction of character of energetic-particle-driven transport in tokamaks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69407" y="1325211"/>
            <a:ext cx="6190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tools can be used to model each type of transport?</a:t>
            </a:r>
          </a:p>
          <a:p>
            <a:endParaRPr lang="en-US" dirty="0"/>
          </a:p>
          <a:p>
            <a:r>
              <a:rPr lang="en-US" b="1" dirty="0" smtClean="0"/>
              <a:t>Diffusive transport (typical for fixed-frequency modes)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can be modelled using reduced theories, such as quasilinear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ypical in conventional tokamaks</a:t>
            </a:r>
          </a:p>
          <a:p>
            <a:r>
              <a:rPr lang="en-US" b="1" dirty="0" smtClean="0"/>
              <a:t>Convective transport </a:t>
            </a:r>
            <a:r>
              <a:rPr lang="en-US" b="1" dirty="0"/>
              <a:t>(typical for </a:t>
            </a:r>
            <a:r>
              <a:rPr lang="en-US" b="1" dirty="0" smtClean="0"/>
              <a:t>chirping frequency </a:t>
            </a:r>
            <a:r>
              <a:rPr lang="en-US" b="1" dirty="0"/>
              <a:t>modes</a:t>
            </a:r>
            <a:r>
              <a:rPr lang="en-US" b="1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needs to retain full nonlinear features of the wave, is sustained by nonlinear phase-space structures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ypical in spherical tokamaks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92280" y="2307525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can lead to similar fast ion loss levels, up to 40%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6516216" y="1851670"/>
            <a:ext cx="405759" cy="2088232"/>
          </a:xfrm>
          <a:prstGeom prst="rightBrace">
            <a:avLst/>
          </a:prstGeom>
          <a:ln w="38100">
            <a:solidFill>
              <a:schemeClr val="accent1">
                <a:shade val="95000"/>
                <a:satMod val="105000"/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0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Ongoing work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843558"/>
            <a:ext cx="77768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Chirping: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Study of the reasons for transition to chirping in NSTX;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Study of chirping prediction/likelihood for typical ITER scenarios;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Experiments on DIII-D to further test the proposed chirping criterion predictions;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Possibility of capturing full chirping cycles with ORBIT;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Chirping criterion check with M3D-K (Shen, Fu)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r>
              <a:rPr lang="en-US" sz="2000" b="1" dirty="0" smtClean="0"/>
              <a:t>Quasilinear: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Numerical determination of the resonance broadening parametric dependencies;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RBQ code validation and interfacing with NOVA/NOVA-K;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Make use of </a:t>
            </a:r>
            <a:r>
              <a:rPr lang="en-US" dirty="0" err="1" smtClean="0"/>
              <a:t>Podestà’s</a:t>
            </a:r>
            <a:r>
              <a:rPr lang="en-US" dirty="0" smtClean="0"/>
              <a:t> kick model routines to use RBQ to provide probability distribution functions to global transport codes, such as TRANSP.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8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9274" y="123478"/>
            <a:ext cx="8229600" cy="857250"/>
          </a:xfrm>
        </p:spPr>
        <p:txBody>
          <a:bodyPr/>
          <a:lstStyle/>
          <a:p>
            <a:r>
              <a:rPr lang="pt-BR" sz="2800" dirty="0" err="1" smtClean="0"/>
              <a:t>Correction</a:t>
            </a:r>
            <a:r>
              <a:rPr lang="pt-BR" sz="2800" dirty="0" smtClean="0"/>
              <a:t> </a:t>
            </a:r>
            <a:r>
              <a:rPr lang="pt-BR" sz="2800" dirty="0" err="1" smtClean="0"/>
              <a:t>to</a:t>
            </a:r>
            <a:r>
              <a:rPr lang="pt-BR" sz="2800" dirty="0" smtClean="0"/>
              <a:t> </a:t>
            </a:r>
            <a:r>
              <a:rPr lang="pt-BR" sz="2800" dirty="0" err="1" smtClean="0"/>
              <a:t>the</a:t>
            </a:r>
            <a:r>
              <a:rPr lang="pt-BR" sz="2800" dirty="0" smtClean="0"/>
              <a:t> </a:t>
            </a:r>
            <a:r>
              <a:rPr lang="pt-BR" sz="2800" dirty="0" err="1" smtClean="0"/>
              <a:t>diffusion</a:t>
            </a:r>
            <a:r>
              <a:rPr lang="pt-BR" sz="2800" dirty="0" smtClean="0"/>
              <a:t> </a:t>
            </a:r>
            <a:r>
              <a:rPr lang="pt-BR" sz="2800" dirty="0" err="1" smtClean="0"/>
              <a:t>coefficient</a:t>
            </a:r>
            <a:r>
              <a:rPr lang="pt-BR" sz="2800" dirty="0" smtClean="0"/>
              <a:t>: </a:t>
            </a:r>
            <a:r>
              <a:rPr lang="pt-BR" sz="2800" dirty="0" err="1" smtClean="0"/>
              <a:t>the</a:t>
            </a:r>
            <a:r>
              <a:rPr lang="pt-BR" sz="2800" dirty="0" smtClean="0"/>
              <a:t> </a:t>
            </a:r>
            <a:r>
              <a:rPr lang="pt-BR" sz="2800" dirty="0" err="1" smtClean="0"/>
              <a:t>inclusion</a:t>
            </a:r>
            <a:r>
              <a:rPr lang="pt-BR" sz="2800" dirty="0" smtClean="0"/>
              <a:t> </a:t>
            </a:r>
            <a:r>
              <a:rPr lang="pt-BR" sz="2800" dirty="0" err="1" smtClean="0"/>
              <a:t>of</a:t>
            </a:r>
            <a:r>
              <a:rPr lang="pt-BR" sz="2800" dirty="0" smtClean="0"/>
              <a:t> </a:t>
            </a:r>
            <a:r>
              <a:rPr lang="pt-BR" sz="2800" dirty="0" err="1" smtClean="0"/>
              <a:t>electrostatic</a:t>
            </a:r>
            <a:r>
              <a:rPr lang="pt-BR" sz="2800" dirty="0" smtClean="0"/>
              <a:t> </a:t>
            </a:r>
            <a:r>
              <a:rPr lang="pt-BR" sz="2800" dirty="0" err="1" smtClean="0"/>
              <a:t>microturbulence</a:t>
            </a:r>
            <a:endParaRPr lang="en-US" sz="28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7544" y="1131590"/>
            <a:ext cx="453650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b="1" dirty="0" err="1" smtClean="0"/>
              <a:t>Microturbulence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on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fast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ions</a:t>
            </a:r>
            <a:r>
              <a:rPr lang="pt-BR" sz="1700" dirty="0" smtClean="0"/>
              <a:t>: </a:t>
            </a:r>
            <a:r>
              <a:rPr lang="pt-BR" sz="1700" dirty="0" err="1" smtClean="0"/>
              <a:t>complex</a:t>
            </a:r>
            <a:r>
              <a:rPr lang="pt-BR" sz="1700" dirty="0" smtClean="0"/>
              <a:t> </a:t>
            </a:r>
            <a:r>
              <a:rPr lang="pt-BR" sz="1700" dirty="0" err="1"/>
              <a:t>interplay</a:t>
            </a:r>
            <a:r>
              <a:rPr lang="pt-BR" sz="1700" dirty="0"/>
              <a:t> </a:t>
            </a:r>
            <a:r>
              <a:rPr lang="pt-BR" sz="1700" dirty="0" err="1"/>
              <a:t>between</a:t>
            </a:r>
            <a:r>
              <a:rPr lang="pt-BR" sz="1700" dirty="0"/>
              <a:t> </a:t>
            </a:r>
            <a:r>
              <a:rPr lang="pt-BR" sz="1700" dirty="0" err="1"/>
              <a:t>gyroaveraging</a:t>
            </a:r>
            <a:r>
              <a:rPr lang="pt-BR" sz="1700" dirty="0"/>
              <a:t>, </a:t>
            </a:r>
            <a:r>
              <a:rPr lang="pt-BR" sz="1700" dirty="0" err="1"/>
              <a:t>field</a:t>
            </a:r>
            <a:r>
              <a:rPr lang="pt-BR" sz="1700" dirty="0"/>
              <a:t> </a:t>
            </a:r>
            <a:r>
              <a:rPr lang="pt-BR" sz="1700" dirty="0" err="1"/>
              <a:t>anisotropy</a:t>
            </a:r>
            <a:r>
              <a:rPr lang="pt-BR" sz="1700" dirty="0"/>
              <a:t> </a:t>
            </a:r>
            <a:r>
              <a:rPr lang="pt-BR" sz="1700" dirty="0" err="1"/>
              <a:t>and</a:t>
            </a:r>
            <a:r>
              <a:rPr lang="pt-BR" sz="1700" dirty="0"/>
              <a:t> poloidal </a:t>
            </a:r>
            <a:r>
              <a:rPr lang="pt-BR" sz="1700" dirty="0" err="1"/>
              <a:t>drift</a:t>
            </a:r>
            <a:r>
              <a:rPr lang="pt-BR" sz="1700" dirty="0"/>
              <a:t> </a:t>
            </a:r>
            <a:r>
              <a:rPr lang="pt-BR" sz="1700" dirty="0" err="1"/>
              <a:t>effects</a:t>
            </a:r>
            <a:r>
              <a:rPr lang="pt-BR" sz="1700" dirty="0"/>
              <a:t> leads </a:t>
            </a:r>
            <a:r>
              <a:rPr lang="pt-BR" sz="1700" dirty="0" err="1"/>
              <a:t>to</a:t>
            </a:r>
            <a:r>
              <a:rPr lang="pt-BR" sz="1700" dirty="0"/>
              <a:t> non-zero EP </a:t>
            </a:r>
            <a:r>
              <a:rPr lang="pt-BR" sz="1700" dirty="0" smtClean="0"/>
              <a:t>diffusivity</a:t>
            </a:r>
            <a:r>
              <a:rPr lang="pt-BR" sz="1600" baseline="30000" dirty="0" smtClean="0"/>
              <a:t>1</a:t>
            </a:r>
            <a:endParaRPr lang="pt-BR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 err="1" smtClean="0"/>
              <a:t>Microturbulence</a:t>
            </a:r>
            <a:r>
              <a:rPr lang="pt-BR" sz="1700" dirty="0" smtClean="0"/>
              <a:t> </a:t>
            </a:r>
            <a:r>
              <a:rPr lang="pt-BR" sz="1700" dirty="0" err="1"/>
              <a:t>can</a:t>
            </a:r>
            <a:r>
              <a:rPr lang="pt-BR" sz="1700" dirty="0"/>
              <a:t> </a:t>
            </a:r>
            <a:r>
              <a:rPr lang="pt-BR" sz="1700" dirty="0" err="1"/>
              <a:t>well</a:t>
            </a:r>
            <a:r>
              <a:rPr lang="pt-BR" sz="1700" dirty="0"/>
              <a:t> </a:t>
            </a:r>
            <a:r>
              <a:rPr lang="pt-BR" sz="1700" dirty="0" err="1"/>
              <a:t>exceed</a:t>
            </a:r>
            <a:r>
              <a:rPr lang="pt-BR" sz="1700" dirty="0"/>
              <a:t> </a:t>
            </a:r>
            <a:r>
              <a:rPr lang="pt-BR" sz="1700" dirty="0" err="1"/>
              <a:t>pitch-angle</a:t>
            </a:r>
            <a:r>
              <a:rPr lang="pt-BR" sz="1700" dirty="0"/>
              <a:t> </a:t>
            </a:r>
            <a:r>
              <a:rPr lang="pt-BR" sz="1700" dirty="0" err="1"/>
              <a:t>scattering</a:t>
            </a:r>
            <a:r>
              <a:rPr lang="pt-BR" sz="1700" dirty="0"/>
              <a:t> </a:t>
            </a:r>
            <a:r>
              <a:rPr lang="pt-BR" sz="1700" dirty="0" err="1"/>
              <a:t>at</a:t>
            </a:r>
            <a:r>
              <a:rPr lang="pt-BR" sz="1700" dirty="0"/>
              <a:t> </a:t>
            </a:r>
            <a:r>
              <a:rPr lang="pt-BR" sz="1700" dirty="0" err="1"/>
              <a:t>the</a:t>
            </a:r>
            <a:r>
              <a:rPr lang="pt-BR" sz="1700" dirty="0"/>
              <a:t> </a:t>
            </a:r>
            <a:r>
              <a:rPr lang="pt-BR" sz="1700" dirty="0" smtClean="0"/>
              <a:t>resonance</a:t>
            </a:r>
            <a:r>
              <a:rPr lang="pt-BR" sz="1700" baseline="30000" dirty="0" smtClean="0"/>
              <a:t>2</a:t>
            </a:r>
            <a:r>
              <a:rPr lang="pt-BR" sz="1700" dirty="0" smtClean="0"/>
              <a:t> (</a:t>
            </a:r>
            <a:r>
              <a:rPr lang="pt-BR" sz="1700" dirty="0" err="1" smtClean="0"/>
              <a:t>enhancement</a:t>
            </a:r>
            <a:r>
              <a:rPr lang="pt-BR" sz="1700" dirty="0" smtClean="0"/>
              <a:t> </a:t>
            </a:r>
            <a:r>
              <a:rPr lang="pt-BR" sz="1700" dirty="0" err="1" smtClean="0"/>
              <a:t>of</a:t>
            </a:r>
            <a:r>
              <a:rPr lang="pt-BR" sz="1700" dirty="0" smtClean="0"/>
              <a:t>  </a:t>
            </a:r>
            <a:r>
              <a:rPr lang="pt-BR" sz="1700" dirty="0" err="1"/>
              <a:t>phase-space</a:t>
            </a:r>
            <a:r>
              <a:rPr lang="pt-BR" sz="1700" dirty="0"/>
              <a:t> </a:t>
            </a:r>
            <a:r>
              <a:rPr lang="pt-BR" sz="1700" dirty="0" err="1"/>
              <a:t>holes</a:t>
            </a:r>
            <a:r>
              <a:rPr lang="pt-BR" sz="1700" dirty="0"/>
              <a:t> </a:t>
            </a:r>
            <a:r>
              <a:rPr lang="pt-BR" sz="1700" dirty="0" err="1"/>
              <a:t>and</a:t>
            </a:r>
            <a:r>
              <a:rPr lang="pt-BR" sz="1700" dirty="0"/>
              <a:t> </a:t>
            </a:r>
            <a:r>
              <a:rPr lang="pt-BR" sz="1700" dirty="0" err="1" smtClean="0"/>
              <a:t>clumps</a:t>
            </a:r>
            <a:r>
              <a:rPr lang="pt-BR" sz="1700" dirty="0" smtClean="0"/>
              <a:t> </a:t>
            </a:r>
            <a:r>
              <a:rPr lang="pt-BR" sz="1700" dirty="0" err="1" smtClean="0"/>
              <a:t>destruction</a:t>
            </a:r>
            <a:r>
              <a:rPr lang="pt-BR" sz="1700" dirty="0" smtClean="0"/>
              <a:t>)</a:t>
            </a:r>
            <a:endParaRPr lang="pt-BR" sz="1700" baseline="30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dirty="0" err="1" smtClean="0"/>
              <a:t>From</a:t>
            </a:r>
            <a:r>
              <a:rPr lang="pt-BR" sz="1700" dirty="0" smtClean="0"/>
              <a:t> GTC </a:t>
            </a:r>
            <a:r>
              <a:rPr lang="pt-BR" sz="1700" dirty="0" err="1" smtClean="0"/>
              <a:t>gyrokinetic</a:t>
            </a:r>
            <a:r>
              <a:rPr lang="pt-BR" sz="1700" dirty="0" smtClean="0"/>
              <a:t> </a:t>
            </a:r>
            <a:r>
              <a:rPr lang="pt-BR" sz="1700" dirty="0" err="1" smtClean="0"/>
              <a:t>simulations</a:t>
            </a:r>
            <a:r>
              <a:rPr lang="pt-BR" sz="1700" dirty="0" smtClean="0"/>
              <a:t> for </a:t>
            </a:r>
            <a:r>
              <a:rPr lang="pt-BR" sz="1700" dirty="0" err="1" smtClean="0"/>
              <a:t>passing</a:t>
            </a:r>
            <a:r>
              <a:rPr lang="pt-BR" sz="1700" dirty="0" smtClean="0"/>
              <a:t> particles:</a:t>
            </a:r>
            <a:r>
              <a:rPr lang="pt-BR" sz="1700" baseline="30000" dirty="0" smtClean="0"/>
              <a:t>3</a:t>
            </a:r>
            <a:endParaRPr lang="pt-B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b="1" dirty="0" err="1" smtClean="0"/>
              <a:t>Unlike</a:t>
            </a:r>
            <a:r>
              <a:rPr lang="pt-BR" sz="1700" b="1" dirty="0" smtClean="0"/>
              <a:t> in DIII-D </a:t>
            </a:r>
            <a:r>
              <a:rPr lang="pt-BR" sz="1700" b="1" dirty="0" err="1" smtClean="0"/>
              <a:t>and</a:t>
            </a:r>
            <a:r>
              <a:rPr lang="pt-BR" sz="1700" b="1" dirty="0" smtClean="0"/>
              <a:t> TFTR, </a:t>
            </a:r>
            <a:r>
              <a:rPr lang="pt-BR" sz="1700" b="1" dirty="0" err="1" smtClean="0"/>
              <a:t>ion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transport</a:t>
            </a:r>
            <a:r>
              <a:rPr lang="pt-BR" sz="1700" b="1" dirty="0" smtClean="0"/>
              <a:t> in NSTX in </a:t>
            </a:r>
            <a:r>
              <a:rPr lang="pt-BR" sz="1700" b="1" dirty="0" err="1" smtClean="0"/>
              <a:t>mostly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neoclassical</a:t>
            </a:r>
            <a:r>
              <a:rPr lang="pt-BR" sz="1700" b="1" dirty="0" smtClean="0"/>
              <a:t> </a:t>
            </a:r>
          </a:p>
          <a:p>
            <a:endParaRPr lang="pt-BR" sz="1100" baseline="30000" dirty="0" smtClean="0"/>
          </a:p>
          <a:p>
            <a:r>
              <a:rPr lang="pt-BR" sz="1100" baseline="30000" dirty="0" smtClean="0"/>
              <a:t>1</a:t>
            </a:r>
            <a:r>
              <a:rPr lang="pt-BR" sz="1100" dirty="0" smtClean="0"/>
              <a:t>Estrada-Mila </a:t>
            </a:r>
            <a:r>
              <a:rPr lang="pt-BR" sz="1100" dirty="0"/>
              <a:t>et al, </a:t>
            </a:r>
            <a:r>
              <a:rPr lang="pt-BR" sz="1100" dirty="0" err="1"/>
              <a:t>PoP</a:t>
            </a:r>
            <a:r>
              <a:rPr lang="pt-BR" sz="1100" dirty="0"/>
              <a:t> </a:t>
            </a:r>
            <a:r>
              <a:rPr lang="pt-BR" sz="1100" dirty="0" smtClean="0"/>
              <a:t>2005</a:t>
            </a:r>
          </a:p>
          <a:p>
            <a:r>
              <a:rPr lang="pt-BR" sz="1100" baseline="30000" dirty="0" smtClean="0"/>
              <a:t>2</a:t>
            </a:r>
            <a:r>
              <a:rPr lang="pt-BR" sz="1100" dirty="0"/>
              <a:t>Lang </a:t>
            </a:r>
            <a:r>
              <a:rPr lang="pt-BR" sz="1100" dirty="0" err="1"/>
              <a:t>and</a:t>
            </a:r>
            <a:r>
              <a:rPr lang="pt-BR" sz="1100" dirty="0"/>
              <a:t> Fu, </a:t>
            </a:r>
            <a:r>
              <a:rPr lang="pt-BR" sz="1100" dirty="0" err="1"/>
              <a:t>PoP</a:t>
            </a:r>
            <a:r>
              <a:rPr lang="pt-BR" sz="1100" dirty="0"/>
              <a:t> 2011</a:t>
            </a:r>
          </a:p>
          <a:p>
            <a:r>
              <a:rPr lang="pt-BR" sz="1100" baseline="30000" dirty="0" smtClean="0"/>
              <a:t>3</a:t>
            </a:r>
            <a:r>
              <a:rPr lang="pt-BR" sz="1100" dirty="0" smtClean="0"/>
              <a:t>Zhang</a:t>
            </a:r>
            <a:r>
              <a:rPr lang="pt-BR" sz="1100" dirty="0"/>
              <a:t>, </a:t>
            </a:r>
            <a:r>
              <a:rPr lang="pt-BR" sz="1100" dirty="0" err="1"/>
              <a:t>Lin</a:t>
            </a:r>
            <a:r>
              <a:rPr lang="pt-BR" sz="1100" dirty="0"/>
              <a:t> </a:t>
            </a:r>
            <a:r>
              <a:rPr lang="pt-BR" sz="1100" dirty="0" err="1"/>
              <a:t>and</a:t>
            </a:r>
            <a:r>
              <a:rPr lang="pt-BR" sz="1100" dirty="0"/>
              <a:t> Chen, PRL </a:t>
            </a:r>
            <a:r>
              <a:rPr lang="pt-BR" sz="1100" dirty="0" smtClean="0"/>
              <a:t>2008</a:t>
            </a:r>
          </a:p>
          <a:p>
            <a:endParaRPr lang="pt-BR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51670"/>
            <a:ext cx="3877316" cy="25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514553" y="1131590"/>
            <a:ext cx="2869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Ratio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fast</a:t>
            </a:r>
            <a:r>
              <a:rPr lang="pt-BR" dirty="0" smtClean="0"/>
              <a:t> </a:t>
            </a:r>
            <a:r>
              <a:rPr lang="pt-BR" dirty="0" err="1" smtClean="0"/>
              <a:t>ion</a:t>
            </a:r>
            <a:r>
              <a:rPr lang="pt-BR" dirty="0" smtClean="0"/>
              <a:t> </a:t>
            </a:r>
            <a:r>
              <a:rPr lang="pt-BR" dirty="0" err="1" smtClean="0"/>
              <a:t>diffusivity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thermal</a:t>
            </a:r>
            <a:r>
              <a:rPr lang="pt-BR" dirty="0" smtClean="0"/>
              <a:t> </a:t>
            </a:r>
            <a:r>
              <a:rPr lang="pt-BR" dirty="0" err="1" smtClean="0"/>
              <a:t>ion</a:t>
            </a:r>
            <a:r>
              <a:rPr lang="pt-BR" dirty="0" smtClean="0"/>
              <a:t> diffusivity</a:t>
            </a:r>
            <a:r>
              <a:rPr lang="pt-BR" baseline="30000" dirty="0" smtClean="0"/>
              <a:t>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6" y="3247681"/>
            <a:ext cx="2236093" cy="58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88068" y="479621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6444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1" y="146137"/>
            <a:ext cx="8827145" cy="857250"/>
          </a:xfrm>
        </p:spPr>
        <p:txBody>
          <a:bodyPr/>
          <a:lstStyle/>
          <a:p>
            <a:r>
              <a:rPr lang="en-US" sz="2400" dirty="0" smtClean="0"/>
              <a:t>Velocity dependence of the relevant ratio for the chirping criterion is consistent with observations of abrupt large events </a:t>
            </a:r>
            <a:r>
              <a:rPr lang="en-US" sz="2400" smtClean="0"/>
              <a:t>(ALEs) in </a:t>
            </a:r>
            <a:r>
              <a:rPr lang="en-US" sz="2400" dirty="0" smtClean="0"/>
              <a:t>JT-60U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280" y="2249416"/>
            <a:ext cx="3582144" cy="538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2744" y="1942343"/>
            <a:ext cx="322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Collisional operator for fast ions:</a:t>
            </a:r>
            <a:endParaRPr lang="en-US"/>
          </a:p>
        </p:txBody>
      </p:sp>
      <p:pic>
        <p:nvPicPr>
          <p:cNvPr id="7" name="Picture 4" descr="C:\Users\Viní\Dropbox\PhD-PU\PaperChirping\PRLSubmission\LilleyStabilityCurveOct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031" y="2886234"/>
            <a:ext cx="3336924" cy="21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46" y="3302214"/>
            <a:ext cx="1571661" cy="816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2595" y="3302214"/>
            <a:ext cx="33387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Chirping likelihood is much greater for supra-</a:t>
            </a:r>
            <a:r>
              <a:rPr lang="en-US" dirty="0" err="1" smtClean="0"/>
              <a:t>Alfvénic</a:t>
            </a:r>
            <a:r>
              <a:rPr lang="en-US" dirty="0" smtClean="0"/>
              <a:t> injection (when the main resonance is at         rather than</a:t>
            </a:r>
          </a:p>
          <a:p>
            <a:r>
              <a:rPr lang="en-US" dirty="0" smtClean="0"/>
              <a:t>at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053" y="4227934"/>
            <a:ext cx="337931" cy="2339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519" y="4443958"/>
            <a:ext cx="560096" cy="2922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3829" y="1182981"/>
            <a:ext cx="4402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JT-60U, chirping is more frequent when high </a:t>
            </a:r>
            <a:r>
              <a:rPr lang="en-US" smtClean="0"/>
              <a:t>energy negative-ion-based NBI is used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1" y="987574"/>
            <a:ext cx="4409440" cy="934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48" y="1889799"/>
            <a:ext cx="4511040" cy="9956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88068" y="479621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6331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93564"/>
          </a:xfrm>
        </p:spPr>
        <p:txBody>
          <a:bodyPr/>
          <a:lstStyle/>
          <a:p>
            <a:r>
              <a:rPr lang="en-US" sz="2800" dirty="0" smtClean="0"/>
              <a:t>Collisional operator for fast ions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048" y="1166591"/>
            <a:ext cx="3582144" cy="538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883559"/>
            <a:ext cx="4680520" cy="644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8" y="2907981"/>
            <a:ext cx="5167537" cy="564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6512" y="852241"/>
            <a:ext cx="585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ast ions resonating with </a:t>
            </a:r>
            <a:r>
              <a:rPr lang="en-US" dirty="0" err="1" smtClean="0"/>
              <a:t>Alfv</a:t>
            </a:r>
            <a:r>
              <a:rPr lang="pt-BR" dirty="0" err="1" smtClean="0"/>
              <a:t>énic</a:t>
            </a:r>
            <a:r>
              <a:rPr lang="pt-BR" dirty="0" smtClean="0"/>
              <a:t> </a:t>
            </a:r>
            <a:r>
              <a:rPr lang="pt-BR" dirty="0" err="1" smtClean="0"/>
              <a:t>modes</a:t>
            </a:r>
            <a:r>
              <a:rPr lang="en-US" dirty="0" smtClean="0"/>
              <a:t> have 1D dynamics: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339" y="2775200"/>
            <a:ext cx="3495661" cy="716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829" y="1883559"/>
            <a:ext cx="4162171" cy="640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8779" y="3852403"/>
            <a:ext cx="2860681" cy="7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6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29600" cy="648072"/>
          </a:xfrm>
        </p:spPr>
        <p:txBody>
          <a:bodyPr>
            <a:noAutofit/>
          </a:bodyPr>
          <a:lstStyle/>
          <a:p>
            <a:r>
              <a:rPr lang="pt-BR" sz="2800" dirty="0" err="1"/>
              <a:t>Phase</a:t>
            </a:r>
            <a:r>
              <a:rPr lang="pt-BR" sz="2800" dirty="0"/>
              <a:t> </a:t>
            </a:r>
            <a:r>
              <a:rPr lang="pt-BR" sz="2800" dirty="0" err="1"/>
              <a:t>space</a:t>
            </a:r>
            <a:r>
              <a:rPr lang="pt-BR" sz="2800" dirty="0"/>
              <a:t> </a:t>
            </a:r>
            <a:r>
              <a:rPr lang="pt-BR" sz="2800" dirty="0" err="1"/>
              <a:t>holes</a:t>
            </a:r>
            <a:r>
              <a:rPr lang="pt-BR" sz="2800" dirty="0"/>
              <a:t> </a:t>
            </a:r>
            <a:r>
              <a:rPr lang="pt-BR" sz="2800" dirty="0" err="1"/>
              <a:t>and</a:t>
            </a:r>
            <a:r>
              <a:rPr lang="pt-BR" sz="2800" dirty="0"/>
              <a:t> </a:t>
            </a:r>
            <a:r>
              <a:rPr lang="pt-BR" sz="2800" dirty="0" err="1"/>
              <a:t>clumps</a:t>
            </a:r>
            <a:r>
              <a:rPr lang="pt-BR" sz="2800" dirty="0"/>
              <a:t> in </a:t>
            </a:r>
            <a:r>
              <a:rPr lang="pt-BR" sz="2800" dirty="0" err="1"/>
              <a:t>kinetically</a:t>
            </a:r>
            <a:r>
              <a:rPr lang="pt-BR" sz="2800" dirty="0"/>
              <a:t> </a:t>
            </a:r>
            <a:r>
              <a:rPr lang="pt-BR" sz="2800" dirty="0" err="1"/>
              <a:t>driven</a:t>
            </a:r>
            <a:r>
              <a:rPr lang="pt-BR" sz="2800" dirty="0"/>
              <a:t>, </a:t>
            </a:r>
            <a:r>
              <a:rPr lang="pt-BR" sz="2800" dirty="0" err="1"/>
              <a:t>dissipative</a:t>
            </a:r>
            <a:r>
              <a:rPr lang="pt-BR" sz="2800" dirty="0"/>
              <a:t> </a:t>
            </a:r>
            <a:r>
              <a:rPr lang="pt-BR" sz="2800" dirty="0" smtClean="0"/>
              <a:t>systems – </a:t>
            </a:r>
            <a:r>
              <a:rPr lang="pt-BR" sz="2800" dirty="0" err="1" smtClean="0"/>
              <a:t>reduced</a:t>
            </a:r>
            <a:r>
              <a:rPr lang="pt-BR" sz="2800" dirty="0" smtClean="0"/>
              <a:t> </a:t>
            </a:r>
            <a:r>
              <a:rPr lang="pt-BR" sz="2800" dirty="0" err="1" smtClean="0"/>
              <a:t>bump-on-tail</a:t>
            </a:r>
            <a:r>
              <a:rPr lang="pt-BR" sz="2800" dirty="0" smtClean="0"/>
              <a:t> </a:t>
            </a:r>
            <a:r>
              <a:rPr lang="pt-BR" sz="2800" dirty="0" err="1" smtClean="0"/>
              <a:t>model</a:t>
            </a:r>
            <a:endParaRPr lang="en-US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67544" y="1220872"/>
            <a:ext cx="5544616" cy="195611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1500" dirty="0" err="1" smtClean="0"/>
              <a:t>Nonlinear</a:t>
            </a:r>
            <a:r>
              <a:rPr lang="pt-BR" sz="1500" dirty="0" smtClean="0"/>
              <a:t> Landau </a:t>
            </a:r>
            <a:r>
              <a:rPr lang="pt-BR" sz="1500" dirty="0" err="1" smtClean="0"/>
              <a:t>damping</a:t>
            </a:r>
            <a:r>
              <a:rPr lang="pt-BR" sz="1500" dirty="0" smtClean="0"/>
              <a:t> perspective: </a:t>
            </a:r>
            <a:r>
              <a:rPr lang="pt-BR" sz="1500" dirty="0" err="1" smtClean="0"/>
              <a:t>incomplete</a:t>
            </a:r>
            <a:r>
              <a:rPr lang="pt-BR" sz="1500" dirty="0" smtClean="0"/>
              <a:t> </a:t>
            </a:r>
            <a:r>
              <a:rPr lang="pt-BR" sz="1500" dirty="0" err="1"/>
              <a:t>phase</a:t>
            </a:r>
            <a:r>
              <a:rPr lang="pt-BR" sz="1500" dirty="0"/>
              <a:t> </a:t>
            </a:r>
            <a:r>
              <a:rPr lang="pt-BR" sz="1500" dirty="0" err="1"/>
              <a:t>mixing</a:t>
            </a:r>
            <a:r>
              <a:rPr lang="pt-BR" sz="1500" dirty="0"/>
              <a:t> leads </a:t>
            </a:r>
            <a:r>
              <a:rPr lang="pt-BR" sz="1500" dirty="0" err="1"/>
              <a:t>to</a:t>
            </a:r>
            <a:r>
              <a:rPr lang="pt-BR" sz="1500" dirty="0"/>
              <a:t> </a:t>
            </a:r>
            <a:r>
              <a:rPr lang="pt-BR" sz="1500" dirty="0" err="1"/>
              <a:t>small</a:t>
            </a:r>
            <a:r>
              <a:rPr lang="pt-BR" sz="1500" dirty="0"/>
              <a:t> </a:t>
            </a:r>
            <a:r>
              <a:rPr lang="pt-BR" sz="1500" dirty="0" err="1"/>
              <a:t>sideband</a:t>
            </a:r>
            <a:r>
              <a:rPr lang="pt-BR" sz="1500" dirty="0"/>
              <a:t> </a:t>
            </a:r>
            <a:r>
              <a:rPr lang="pt-BR" sz="1500" dirty="0" err="1"/>
              <a:t>oscillations</a:t>
            </a:r>
            <a:r>
              <a:rPr lang="pt-BR" sz="1500" dirty="0"/>
              <a:t> </a:t>
            </a:r>
            <a:r>
              <a:rPr lang="pt-BR" sz="1500" dirty="0" err="1"/>
              <a:t>that</a:t>
            </a:r>
            <a:r>
              <a:rPr lang="pt-BR" sz="1500" dirty="0"/>
              <a:t> </a:t>
            </a:r>
            <a:r>
              <a:rPr lang="pt-BR" sz="1500" dirty="0" err="1"/>
              <a:t>may</a:t>
            </a:r>
            <a:r>
              <a:rPr lang="pt-BR" sz="1500" dirty="0"/>
              <a:t> </a:t>
            </a:r>
            <a:r>
              <a:rPr lang="pt-BR" sz="1500" dirty="0" err="1"/>
              <a:t>tap</a:t>
            </a:r>
            <a:r>
              <a:rPr lang="pt-BR" sz="1500" dirty="0"/>
              <a:t> </a:t>
            </a:r>
            <a:r>
              <a:rPr lang="pt-BR" sz="1500" dirty="0" err="1"/>
              <a:t>free</a:t>
            </a:r>
            <a:r>
              <a:rPr lang="pt-BR" sz="1500" dirty="0"/>
              <a:t> </a:t>
            </a:r>
            <a:r>
              <a:rPr lang="pt-BR" sz="1500" dirty="0" err="1"/>
              <a:t>energy</a:t>
            </a:r>
            <a:r>
              <a:rPr lang="pt-BR" sz="1500" dirty="0"/>
              <a:t> </a:t>
            </a:r>
            <a:r>
              <a:rPr lang="pt-BR" sz="1500" dirty="0" err="1"/>
              <a:t>at</a:t>
            </a:r>
            <a:r>
              <a:rPr lang="pt-BR" sz="1500" dirty="0"/>
              <a:t> </a:t>
            </a:r>
            <a:r>
              <a:rPr lang="pt-BR" sz="1500" dirty="0" err="1"/>
              <a:t>the</a:t>
            </a:r>
            <a:r>
              <a:rPr lang="pt-BR" sz="1500" dirty="0"/>
              <a:t> </a:t>
            </a:r>
            <a:r>
              <a:rPr lang="pt-BR" sz="1500" dirty="0" err="1"/>
              <a:t>edges</a:t>
            </a:r>
            <a:r>
              <a:rPr lang="pt-BR" sz="1500" dirty="0"/>
              <a:t> </a:t>
            </a:r>
            <a:r>
              <a:rPr lang="pt-BR" sz="1500" dirty="0" err="1"/>
              <a:t>of</a:t>
            </a:r>
            <a:r>
              <a:rPr lang="pt-BR" sz="1500" dirty="0"/>
              <a:t> </a:t>
            </a:r>
            <a:r>
              <a:rPr lang="pt-BR" sz="1500" dirty="0" err="1" smtClean="0"/>
              <a:t>the</a:t>
            </a:r>
            <a:r>
              <a:rPr lang="pt-BR" sz="1500" dirty="0" smtClean="0"/>
              <a:t> </a:t>
            </a:r>
            <a:r>
              <a:rPr lang="pt-BR" sz="1500" dirty="0" err="1" smtClean="0"/>
              <a:t>resonance</a:t>
            </a:r>
            <a:r>
              <a:rPr lang="pt-BR" sz="1500" dirty="0" smtClean="0"/>
              <a:t> </a:t>
            </a:r>
            <a:r>
              <a:rPr lang="pt-BR" sz="1500" dirty="0" err="1" smtClean="0"/>
              <a:t>plateau</a:t>
            </a:r>
            <a:endParaRPr lang="pt-BR" sz="1500" u="sng" dirty="0"/>
          </a:p>
          <a:p>
            <a:r>
              <a:rPr lang="pt-BR" sz="1500" dirty="0" smtClean="0"/>
              <a:t>Self-</a:t>
            </a:r>
            <a:r>
              <a:rPr lang="pt-BR" sz="1500" dirty="0" err="1" smtClean="0"/>
              <a:t>organization</a:t>
            </a:r>
            <a:r>
              <a:rPr lang="pt-BR" sz="1500" dirty="0" smtClean="0"/>
              <a:t> </a:t>
            </a:r>
            <a:r>
              <a:rPr lang="pt-BR" sz="1500" dirty="0" err="1" smtClean="0"/>
              <a:t>process</a:t>
            </a:r>
            <a:r>
              <a:rPr lang="pt-BR" sz="1500" dirty="0" smtClean="0"/>
              <a:t>: </a:t>
            </a:r>
            <a:r>
              <a:rPr lang="pt-BR" sz="1500" dirty="0" err="1" smtClean="0"/>
              <a:t>chirping</a:t>
            </a:r>
            <a:r>
              <a:rPr lang="pt-BR" sz="1500" dirty="0" smtClean="0"/>
              <a:t> </a:t>
            </a:r>
            <a:r>
              <a:rPr lang="pt-BR" sz="1500" dirty="0" err="1" smtClean="0"/>
              <a:t>allows</a:t>
            </a:r>
            <a:r>
              <a:rPr lang="pt-BR" sz="1500" dirty="0" smtClean="0"/>
              <a:t> for a balance </a:t>
            </a:r>
            <a:r>
              <a:rPr lang="pt-BR" sz="1500" dirty="0" err="1" smtClean="0"/>
              <a:t>between</a:t>
            </a:r>
            <a:r>
              <a:rPr lang="pt-BR" sz="1500" dirty="0" smtClean="0"/>
              <a:t> </a:t>
            </a:r>
            <a:r>
              <a:rPr lang="pt-BR" sz="1500" dirty="0" err="1" smtClean="0"/>
              <a:t>the</a:t>
            </a:r>
            <a:r>
              <a:rPr lang="pt-BR" sz="1500" dirty="0" smtClean="0"/>
              <a:t> </a:t>
            </a:r>
            <a:r>
              <a:rPr lang="pt-BR" sz="1500" dirty="0" err="1" smtClean="0"/>
              <a:t>free</a:t>
            </a:r>
            <a:r>
              <a:rPr lang="pt-BR" sz="1500" dirty="0" smtClean="0"/>
              <a:t> </a:t>
            </a:r>
            <a:r>
              <a:rPr lang="pt-BR" sz="1500" dirty="0" err="1" smtClean="0"/>
              <a:t>energy</a:t>
            </a:r>
            <a:r>
              <a:rPr lang="pt-BR" sz="1500" dirty="0" smtClean="0"/>
              <a:t> </a:t>
            </a:r>
            <a:r>
              <a:rPr lang="pt-BR" sz="1500" dirty="0" err="1" smtClean="0"/>
              <a:t>from</a:t>
            </a:r>
            <a:r>
              <a:rPr lang="pt-BR" sz="1500" dirty="0" smtClean="0"/>
              <a:t> </a:t>
            </a:r>
            <a:r>
              <a:rPr lang="pt-BR" sz="1500" dirty="0" err="1" smtClean="0"/>
              <a:t>the</a:t>
            </a:r>
            <a:r>
              <a:rPr lang="pt-BR" sz="1500" dirty="0" smtClean="0"/>
              <a:t> </a:t>
            </a:r>
            <a:r>
              <a:rPr lang="pt-BR" sz="1500" dirty="0" err="1" smtClean="0"/>
              <a:t>distribution</a:t>
            </a:r>
            <a:r>
              <a:rPr lang="pt-BR" sz="1500" dirty="0" smtClean="0"/>
              <a:t> </a:t>
            </a:r>
            <a:r>
              <a:rPr lang="pt-BR" sz="1500" dirty="0" err="1" smtClean="0"/>
              <a:t>function</a:t>
            </a:r>
            <a:r>
              <a:rPr lang="pt-BR" sz="1500" dirty="0" smtClean="0"/>
              <a:t> </a:t>
            </a:r>
            <a:r>
              <a:rPr lang="pt-BR" sz="1500" dirty="0" err="1" smtClean="0"/>
              <a:t>and</a:t>
            </a:r>
            <a:r>
              <a:rPr lang="pt-BR" sz="1500" dirty="0" smtClean="0"/>
              <a:t> </a:t>
            </a:r>
            <a:r>
              <a:rPr lang="pt-BR" sz="1500" dirty="0" err="1" smtClean="0"/>
              <a:t>the</a:t>
            </a:r>
            <a:r>
              <a:rPr lang="pt-BR" sz="1500" dirty="0" smtClean="0"/>
              <a:t> </a:t>
            </a:r>
            <a:r>
              <a:rPr lang="pt-BR" sz="1500" dirty="0" err="1" smtClean="0"/>
              <a:t>wave</a:t>
            </a:r>
            <a:r>
              <a:rPr lang="pt-BR" sz="1500" dirty="0" smtClean="0"/>
              <a:t> </a:t>
            </a:r>
            <a:r>
              <a:rPr lang="pt-BR" sz="1500" dirty="0" err="1" smtClean="0"/>
              <a:t>dissipation</a:t>
            </a:r>
            <a:endParaRPr lang="pt-BR" sz="1500" dirty="0" smtClean="0"/>
          </a:p>
          <a:p>
            <a:r>
              <a:rPr lang="pt-BR" sz="1500" dirty="0" err="1" smtClean="0"/>
              <a:t>Holes</a:t>
            </a:r>
            <a:r>
              <a:rPr lang="pt-BR" sz="1500" dirty="0" smtClean="0"/>
              <a:t> </a:t>
            </a:r>
            <a:r>
              <a:rPr lang="pt-BR" sz="1500" dirty="0" err="1" smtClean="0"/>
              <a:t>and</a:t>
            </a:r>
            <a:r>
              <a:rPr lang="pt-BR" sz="1500" dirty="0" smtClean="0"/>
              <a:t> </a:t>
            </a:r>
            <a:r>
              <a:rPr lang="pt-BR" sz="1500" dirty="0" err="1" smtClean="0"/>
              <a:t>clumps</a:t>
            </a:r>
            <a:r>
              <a:rPr lang="pt-BR" sz="1500" dirty="0" smtClean="0"/>
              <a:t> </a:t>
            </a:r>
            <a:r>
              <a:rPr lang="pt-BR" sz="1500" dirty="0" err="1" smtClean="0"/>
              <a:t>carry</a:t>
            </a:r>
            <a:r>
              <a:rPr lang="pt-BR" sz="1500" dirty="0" smtClean="0"/>
              <a:t> </a:t>
            </a:r>
            <a:r>
              <a:rPr lang="pt-BR" sz="1500" dirty="0" err="1" smtClean="0"/>
              <a:t>the</a:t>
            </a:r>
            <a:r>
              <a:rPr lang="pt-BR" sz="1500" dirty="0" smtClean="0"/>
              <a:t> </a:t>
            </a:r>
            <a:r>
              <a:rPr lang="pt-BR" sz="1500" dirty="0" err="1" smtClean="0"/>
              <a:t>resonance</a:t>
            </a:r>
            <a:r>
              <a:rPr lang="pt-BR" sz="1500" dirty="0" smtClean="0"/>
              <a:t> </a:t>
            </a:r>
            <a:r>
              <a:rPr lang="pt-BR" sz="1500" dirty="0" err="1" smtClean="0"/>
              <a:t>with</a:t>
            </a:r>
            <a:r>
              <a:rPr lang="pt-BR" sz="1500" dirty="0" smtClean="0"/>
              <a:t> </a:t>
            </a:r>
            <a:r>
              <a:rPr lang="pt-BR" sz="1500" dirty="0" err="1" smtClean="0"/>
              <a:t>them</a:t>
            </a:r>
            <a:r>
              <a:rPr lang="en-US" sz="1500" dirty="0" smtClean="0"/>
              <a:t>→convective instability</a:t>
            </a:r>
            <a:endParaRPr lang="pt-BR" sz="15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15048"/>
            <a:ext cx="2915816" cy="196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03724"/>
            <a:ext cx="6948264" cy="183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39552" y="3608059"/>
            <a:ext cx="15121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 err="1" smtClean="0"/>
              <a:t>Vlasov</a:t>
            </a:r>
            <a:r>
              <a:rPr lang="pt-BR" sz="1400" i="1" dirty="0" smtClean="0"/>
              <a:t> </a:t>
            </a:r>
            <a:r>
              <a:rPr lang="pt-BR" sz="1400" i="1" dirty="0" err="1" smtClean="0"/>
              <a:t>simulations</a:t>
            </a:r>
            <a:r>
              <a:rPr lang="pt-BR" sz="1400" i="1" dirty="0" smtClean="0"/>
              <a:t> </a:t>
            </a:r>
            <a:r>
              <a:rPr lang="pt-BR" sz="1400" i="1" dirty="0" err="1" smtClean="0"/>
              <a:t>by</a:t>
            </a:r>
            <a:r>
              <a:rPr lang="pt-BR" sz="1400" i="1" dirty="0" smtClean="0"/>
              <a:t> </a:t>
            </a:r>
            <a:r>
              <a:rPr lang="pt-BR" sz="1400" i="1" dirty="0" err="1" smtClean="0"/>
              <a:t>Lilley</a:t>
            </a:r>
            <a:r>
              <a:rPr lang="pt-BR" sz="1400" i="1" dirty="0" smtClean="0"/>
              <a:t> </a:t>
            </a:r>
            <a:r>
              <a:rPr lang="pt-BR" sz="1400" i="1" dirty="0" err="1"/>
              <a:t>and</a:t>
            </a:r>
            <a:r>
              <a:rPr lang="pt-BR" sz="1400" i="1" dirty="0"/>
              <a:t> </a:t>
            </a:r>
            <a:r>
              <a:rPr lang="pt-BR" sz="1400" i="1" dirty="0" err="1"/>
              <a:t>Nyqvist</a:t>
            </a:r>
            <a:r>
              <a:rPr lang="pt-BR" sz="1400" i="1" dirty="0"/>
              <a:t>, PRL 2014</a:t>
            </a:r>
            <a:endParaRPr lang="en-US" sz="1400" i="1" dirty="0"/>
          </a:p>
          <a:p>
            <a:endParaRPr lang="en-US" dirty="0"/>
          </a:p>
        </p:txBody>
      </p:sp>
      <p:sp>
        <p:nvSpPr>
          <p:cNvPr id="5" name="CaixaDeTexto 4"/>
          <p:cNvSpPr txBox="1"/>
          <p:nvPr/>
        </p:nvSpPr>
        <p:spPr>
          <a:xfrm>
            <a:off x="4626762" y="2965170"/>
            <a:ext cx="2086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002060"/>
                </a:solidFill>
              </a:rPr>
              <a:t>self-</a:t>
            </a:r>
            <a:r>
              <a:rPr lang="pt-BR" sz="1600" dirty="0" err="1" smtClean="0">
                <a:solidFill>
                  <a:srgbClr val="002060"/>
                </a:solidFill>
              </a:rPr>
              <a:t>trapped</a:t>
            </a:r>
            <a:r>
              <a:rPr lang="pt-BR" sz="1600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structures</a:t>
            </a:r>
            <a:endParaRPr lang="en-US" sz="1600" dirty="0">
              <a:solidFill>
                <a:srgbClr val="002060"/>
              </a:solidFill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>
            <a:off x="6596607" y="3303724"/>
            <a:ext cx="395778" cy="114023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6596607" y="3176982"/>
            <a:ext cx="711697" cy="25886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4"/>
          <p:cNvSpPr txBox="1"/>
          <p:nvPr/>
        </p:nvSpPr>
        <p:spPr>
          <a:xfrm>
            <a:off x="7342600" y="3346259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smtClean="0">
                <a:solidFill>
                  <a:srgbClr val="002060"/>
                </a:solidFill>
              </a:rPr>
              <a:t>hole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2" name="CaixaDeTexto 4"/>
          <p:cNvSpPr txBox="1"/>
          <p:nvPr/>
        </p:nvSpPr>
        <p:spPr>
          <a:xfrm>
            <a:off x="7452320" y="4439484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smtClean="0">
                <a:solidFill>
                  <a:srgbClr val="002060"/>
                </a:solidFill>
              </a:rPr>
              <a:t>clump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0029" y="104429"/>
            <a:ext cx="8229600" cy="857250"/>
          </a:xfrm>
        </p:spPr>
        <p:txBody>
          <a:bodyPr>
            <a:noAutofit/>
          </a:bodyPr>
          <a:lstStyle/>
          <a:p>
            <a:r>
              <a:rPr lang="pt-BR" sz="2800" dirty="0" err="1" smtClean="0"/>
              <a:t>Chirping</a:t>
            </a:r>
            <a:r>
              <a:rPr lang="pt-BR" sz="2800" dirty="0" smtClean="0"/>
              <a:t> in </a:t>
            </a:r>
            <a:r>
              <a:rPr lang="pt-BR" sz="2800" dirty="0" err="1" smtClean="0"/>
              <a:t>terms</a:t>
            </a:r>
            <a:r>
              <a:rPr lang="pt-BR" sz="2800" dirty="0" smtClean="0"/>
              <a:t> </a:t>
            </a:r>
            <a:r>
              <a:rPr lang="pt-BR" sz="2800" dirty="0" err="1" smtClean="0"/>
              <a:t>of</a:t>
            </a:r>
            <a:r>
              <a:rPr lang="pt-BR" sz="2800" dirty="0" smtClean="0"/>
              <a:t> </a:t>
            </a:r>
            <a:r>
              <a:rPr lang="pt-BR" sz="2800" dirty="0" err="1" smtClean="0"/>
              <a:t>effective</a:t>
            </a:r>
            <a:r>
              <a:rPr lang="pt-BR" sz="2800" dirty="0" smtClean="0"/>
              <a:t> </a:t>
            </a:r>
            <a:r>
              <a:rPr lang="pt-BR" sz="2800" dirty="0" err="1" smtClean="0"/>
              <a:t>collisional</a:t>
            </a:r>
            <a:r>
              <a:rPr lang="pt-BR" sz="2800" dirty="0" smtClean="0"/>
              <a:t> </a:t>
            </a:r>
            <a:r>
              <a:rPr lang="pt-BR" sz="2800" dirty="0" err="1" smtClean="0"/>
              <a:t>coefficients</a:t>
            </a:r>
            <a:r>
              <a:rPr lang="pt-BR" sz="2800" dirty="0"/>
              <a:t> </a:t>
            </a:r>
            <a:r>
              <a:rPr lang="pt-BR" sz="2800" dirty="0" smtClean="0"/>
              <a:t>for </a:t>
            </a:r>
            <a:r>
              <a:rPr lang="pt-BR" sz="2800" dirty="0" err="1" smtClean="0"/>
              <a:t>realistic</a:t>
            </a:r>
            <a:r>
              <a:rPr lang="pt-BR" sz="2800" dirty="0" smtClean="0"/>
              <a:t> </a:t>
            </a:r>
            <a:r>
              <a:rPr lang="pt-BR" sz="2800" dirty="0" err="1" smtClean="0"/>
              <a:t>resonances</a:t>
            </a:r>
            <a:r>
              <a:rPr lang="pt-BR" sz="2800" dirty="0" smtClean="0"/>
              <a:t> </a:t>
            </a:r>
            <a:r>
              <a:rPr lang="pt-BR" sz="2800" dirty="0" err="1"/>
              <a:t>and</a:t>
            </a:r>
            <a:r>
              <a:rPr lang="pt-BR" sz="2800" dirty="0"/>
              <a:t> </a:t>
            </a:r>
            <a:r>
              <a:rPr lang="pt-BR" sz="2800" dirty="0" err="1"/>
              <a:t>mode</a:t>
            </a:r>
            <a:r>
              <a:rPr lang="pt-BR" sz="2800" dirty="0"/>
              <a:t> </a:t>
            </a:r>
            <a:r>
              <a:rPr lang="pt-BR" sz="2800" dirty="0" err="1" smtClean="0"/>
              <a:t>structures</a:t>
            </a:r>
            <a:r>
              <a:rPr lang="pt-BR" sz="2800" dirty="0"/>
              <a:t/>
            </a:r>
            <a:br>
              <a:rPr lang="pt-BR" sz="2800" dirty="0"/>
            </a:br>
            <a:endParaRPr lang="en-US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2"/>
          </p:nvPr>
        </p:nvSpPr>
        <p:spPr>
          <a:xfrm>
            <a:off x="4597152" y="1254390"/>
            <a:ext cx="4546848" cy="3780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 err="1" smtClean="0"/>
              <a:t>Pitch-angle</a:t>
            </a:r>
            <a:r>
              <a:rPr lang="pt-BR" sz="1600" dirty="0" smtClean="0"/>
              <a:t> </a:t>
            </a:r>
            <a:r>
              <a:rPr lang="pt-BR" sz="1600" dirty="0" err="1" smtClean="0"/>
              <a:t>scattering</a:t>
            </a:r>
            <a:r>
              <a:rPr lang="pt-BR" sz="1600" dirty="0" smtClean="0"/>
              <a:t>: leads </a:t>
            </a:r>
            <a:r>
              <a:rPr lang="pt-BR" sz="1600" dirty="0" err="1" smtClean="0"/>
              <a:t>to</a:t>
            </a:r>
            <a:r>
              <a:rPr lang="pt-BR" sz="1600" dirty="0" smtClean="0"/>
              <a:t> </a:t>
            </a:r>
            <a:r>
              <a:rPr lang="pt-BR" sz="1600" dirty="0" err="1" smtClean="0"/>
              <a:t>loss</a:t>
            </a:r>
            <a:r>
              <a:rPr lang="pt-BR" sz="1600" dirty="0" smtClean="0"/>
              <a:t> </a:t>
            </a:r>
            <a:r>
              <a:rPr lang="pt-BR" sz="1600" dirty="0" err="1" smtClean="0"/>
              <a:t>of</a:t>
            </a:r>
            <a:r>
              <a:rPr lang="pt-BR" sz="1600" dirty="0" smtClean="0"/>
              <a:t> </a:t>
            </a:r>
            <a:r>
              <a:rPr lang="pt-BR" sz="1600" dirty="0" err="1" smtClean="0"/>
              <a:t>correlation</a:t>
            </a:r>
            <a:r>
              <a:rPr lang="pt-BR" sz="1600" dirty="0"/>
              <a:t> </a:t>
            </a:r>
            <a:r>
              <a:rPr lang="pt-BR" sz="1600" dirty="0" smtClean="0"/>
              <a:t>(</a:t>
            </a:r>
            <a:r>
              <a:rPr lang="pt-BR" sz="1600" dirty="0" err="1" smtClean="0"/>
              <a:t>loss</a:t>
            </a:r>
            <a:r>
              <a:rPr lang="pt-BR" sz="1600" dirty="0" smtClean="0"/>
              <a:t> </a:t>
            </a:r>
            <a:r>
              <a:rPr lang="pt-BR" sz="1600" dirty="0" err="1" smtClean="0"/>
              <a:t>of</a:t>
            </a:r>
            <a:r>
              <a:rPr lang="pt-BR" sz="1600" dirty="0" smtClean="0"/>
              <a:t> </a:t>
            </a:r>
            <a:r>
              <a:rPr lang="pt-BR" sz="1600" dirty="0" err="1" smtClean="0"/>
              <a:t>phase</a:t>
            </a:r>
            <a:r>
              <a:rPr lang="pt-BR" sz="1600" dirty="0" smtClean="0"/>
              <a:t> </a:t>
            </a:r>
            <a:r>
              <a:rPr lang="pt-BR" sz="1600" dirty="0" err="1"/>
              <a:t>information</a:t>
            </a:r>
            <a:r>
              <a:rPr lang="pt-BR" sz="1600" dirty="0"/>
              <a:t> </a:t>
            </a:r>
            <a:r>
              <a:rPr lang="pt-BR" sz="1600" dirty="0" err="1"/>
              <a:t>from</a:t>
            </a:r>
            <a:r>
              <a:rPr lang="pt-BR" sz="1600" dirty="0"/>
              <a:t> </a:t>
            </a:r>
            <a:r>
              <a:rPr lang="pt-BR" sz="1600" dirty="0" err="1"/>
              <a:t>one</a:t>
            </a:r>
            <a:r>
              <a:rPr lang="pt-BR" sz="1600" dirty="0"/>
              <a:t> </a:t>
            </a:r>
            <a:r>
              <a:rPr lang="pt-BR" sz="1600" dirty="0" err="1"/>
              <a:t>bounce</a:t>
            </a:r>
            <a:r>
              <a:rPr lang="pt-BR" sz="1600" dirty="0"/>
              <a:t> </a:t>
            </a:r>
            <a:r>
              <a:rPr lang="pt-BR" sz="1600" dirty="0" err="1"/>
              <a:t>to</a:t>
            </a:r>
            <a:r>
              <a:rPr lang="pt-BR" sz="1600" dirty="0"/>
              <a:t> </a:t>
            </a:r>
            <a:r>
              <a:rPr lang="pt-BR" sz="1600" dirty="0" err="1" smtClean="0"/>
              <a:t>another</a:t>
            </a:r>
            <a:r>
              <a:rPr lang="pt-BR" sz="1600" dirty="0" smtClean="0"/>
              <a:t>)</a:t>
            </a:r>
          </a:p>
          <a:p>
            <a:pPr marL="0" indent="0">
              <a:buNone/>
            </a:pPr>
            <a:r>
              <a:rPr lang="pt-BR" sz="1600" dirty="0" err="1" smtClean="0"/>
              <a:t>Drag</a:t>
            </a:r>
            <a:r>
              <a:rPr lang="pt-BR" sz="1600" dirty="0" smtClean="0"/>
              <a:t> (</a:t>
            </a:r>
            <a:r>
              <a:rPr lang="pt-BR" sz="1600" dirty="0" err="1" smtClean="0"/>
              <a:t>slowing</a:t>
            </a:r>
            <a:r>
              <a:rPr lang="pt-BR" sz="1600" dirty="0" smtClean="0"/>
              <a:t> </a:t>
            </a:r>
            <a:r>
              <a:rPr lang="pt-BR" sz="1600" dirty="0" err="1" smtClean="0"/>
              <a:t>down</a:t>
            </a:r>
            <a:r>
              <a:rPr lang="pt-BR" sz="1600" dirty="0" smtClean="0"/>
              <a:t>): </a:t>
            </a:r>
            <a:r>
              <a:rPr lang="pt-BR" sz="1600" dirty="0" err="1" smtClean="0"/>
              <a:t>coherently</a:t>
            </a:r>
            <a:r>
              <a:rPr lang="pt-BR" sz="1600" dirty="0" smtClean="0"/>
              <a:t> </a:t>
            </a:r>
            <a:r>
              <a:rPr lang="en-US" sz="1600" dirty="0" smtClean="0"/>
              <a:t>moves </a:t>
            </a:r>
            <a:r>
              <a:rPr lang="en-US" sz="1600" dirty="0"/>
              <a:t>structures down in </a:t>
            </a:r>
            <a:r>
              <a:rPr lang="en-US" sz="1600" dirty="0" smtClean="0"/>
              <a:t>velocity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endParaRPr lang="pt-BR" sz="1600" dirty="0" smtClean="0"/>
          </a:p>
          <a:p>
            <a:pPr marL="0" indent="0">
              <a:buNone/>
            </a:pPr>
            <a:r>
              <a:rPr lang="pt-BR" sz="1800" b="1" dirty="0" err="1"/>
              <a:t>Bump-on-tail</a:t>
            </a:r>
            <a:r>
              <a:rPr lang="pt-BR" sz="1800" b="1" dirty="0"/>
              <a:t> </a:t>
            </a:r>
            <a:r>
              <a:rPr lang="pt-BR" sz="1800" b="1" dirty="0" err="1"/>
              <a:t>modeling</a:t>
            </a:r>
            <a:r>
              <a:rPr lang="pt-BR" sz="1800" b="1" dirty="0"/>
              <a:t> </a:t>
            </a:r>
            <a:r>
              <a:rPr lang="pt-BR" sz="1800" b="1" dirty="0" err="1"/>
              <a:t>is</a:t>
            </a:r>
            <a:r>
              <a:rPr lang="pt-BR" sz="1800" b="1" dirty="0"/>
              <a:t> </a:t>
            </a:r>
            <a:r>
              <a:rPr lang="pt-BR" sz="1800" b="1" dirty="0" err="1"/>
              <a:t>not</a:t>
            </a:r>
            <a:r>
              <a:rPr lang="pt-BR" sz="1800" b="1" dirty="0"/>
              <a:t> </a:t>
            </a:r>
            <a:r>
              <a:rPr lang="pt-BR" sz="1800" b="1" dirty="0" err="1"/>
              <a:t>enough</a:t>
            </a:r>
            <a:r>
              <a:rPr lang="pt-BR" sz="1800" b="1" dirty="0"/>
              <a:t> </a:t>
            </a:r>
            <a:r>
              <a:rPr lang="pt-BR" sz="1800" b="1" dirty="0" err="1"/>
              <a:t>to</a:t>
            </a:r>
            <a:r>
              <a:rPr lang="pt-BR" sz="1800" b="1" dirty="0"/>
              <a:t> resolve </a:t>
            </a:r>
            <a:r>
              <a:rPr lang="pt-BR" sz="1800" b="1" dirty="0" err="1"/>
              <a:t>the</a:t>
            </a:r>
            <a:r>
              <a:rPr lang="pt-BR" sz="1800" b="1" dirty="0"/>
              <a:t> </a:t>
            </a:r>
            <a:r>
              <a:rPr lang="pt-BR" sz="1800" b="1" dirty="0" err="1"/>
              <a:t>regions</a:t>
            </a:r>
            <a:r>
              <a:rPr lang="pt-BR" sz="1800" b="1" dirty="0"/>
              <a:t> in </a:t>
            </a:r>
            <a:r>
              <a:rPr lang="pt-BR" sz="1800" b="1" dirty="0" err="1" smtClean="0"/>
              <a:t>collisional</a:t>
            </a:r>
            <a:r>
              <a:rPr lang="pt-BR" sz="1800" b="1" dirty="0" smtClean="0"/>
              <a:t> </a:t>
            </a:r>
            <a:r>
              <a:rPr lang="pt-BR" sz="1800" b="1" dirty="0" err="1"/>
              <a:t>space</a:t>
            </a:r>
            <a:r>
              <a:rPr lang="pt-BR" sz="1800" b="1" dirty="0"/>
              <a:t> </a:t>
            </a:r>
            <a:r>
              <a:rPr lang="pt-BR" sz="1800" b="1" dirty="0" err="1"/>
              <a:t>that</a:t>
            </a:r>
            <a:r>
              <a:rPr lang="pt-BR" sz="1800" b="1" dirty="0"/>
              <a:t> </a:t>
            </a:r>
            <a:r>
              <a:rPr lang="pt-BR" sz="1800" b="1" dirty="0" err="1"/>
              <a:t>allows</a:t>
            </a:r>
            <a:r>
              <a:rPr lang="pt-BR" sz="1800" b="1" dirty="0"/>
              <a:t> for </a:t>
            </a:r>
            <a:r>
              <a:rPr lang="pt-BR" sz="1800" b="1" dirty="0" err="1"/>
              <a:t>chirping</a:t>
            </a:r>
            <a:r>
              <a:rPr lang="pt-BR" sz="1800" b="1" dirty="0"/>
              <a:t> </a:t>
            </a:r>
            <a:r>
              <a:rPr lang="pt-BR" sz="1800" b="1" dirty="0" err="1" smtClean="0"/>
              <a:t>modes</a:t>
            </a:r>
            <a:endParaRPr lang="pt-BR" sz="1800" b="1" dirty="0" smtClean="0"/>
          </a:p>
          <a:p>
            <a:pPr marL="0" indent="0">
              <a:buNone/>
            </a:pPr>
            <a:endParaRPr lang="pt-BR" sz="1600" b="1" dirty="0" smtClean="0"/>
          </a:p>
          <a:p>
            <a:pPr marL="0" indent="0">
              <a:buNone/>
            </a:pPr>
            <a:r>
              <a:rPr lang="pt-BR" sz="1600" dirty="0" err="1" smtClean="0"/>
              <a:t>Missing</a:t>
            </a:r>
            <a:r>
              <a:rPr lang="pt-BR" sz="1600" dirty="0" smtClean="0"/>
              <a:t> </a:t>
            </a:r>
            <a:r>
              <a:rPr lang="pt-BR" sz="1600" dirty="0" err="1" smtClean="0"/>
              <a:t>physics</a:t>
            </a:r>
            <a:r>
              <a:rPr lang="pt-BR" sz="1600" dirty="0" smtClean="0"/>
              <a:t> in </a:t>
            </a:r>
            <a:r>
              <a:rPr lang="pt-BR" sz="1600" dirty="0" err="1" smtClean="0"/>
              <a:t>the</a:t>
            </a:r>
            <a:r>
              <a:rPr lang="pt-BR" sz="1600" dirty="0" smtClean="0"/>
              <a:t> </a:t>
            </a:r>
            <a:r>
              <a:rPr lang="pt-BR" sz="1600" dirty="0" err="1" smtClean="0"/>
              <a:t>simplified</a:t>
            </a:r>
            <a:r>
              <a:rPr lang="pt-BR" sz="1600" dirty="0" smtClean="0"/>
              <a:t> </a:t>
            </a:r>
            <a:r>
              <a:rPr lang="pt-BR" sz="1600" dirty="0" err="1" smtClean="0"/>
              <a:t>theoretical</a:t>
            </a:r>
            <a:r>
              <a:rPr lang="pt-BR" sz="1600" dirty="0" smtClean="0"/>
              <a:t> </a:t>
            </a:r>
            <a:r>
              <a:rPr lang="pt-BR" sz="1600" dirty="0" err="1" smtClean="0"/>
              <a:t>prediction</a:t>
            </a:r>
            <a:r>
              <a:rPr lang="pt-BR" sz="1600" dirty="0" smtClean="0"/>
              <a:t>: </a:t>
            </a:r>
            <a:r>
              <a:rPr lang="pt-BR" sz="1600" dirty="0" err="1" smtClean="0"/>
              <a:t>mode</a:t>
            </a:r>
            <a:r>
              <a:rPr lang="pt-BR" sz="1600" dirty="0" smtClean="0"/>
              <a:t> </a:t>
            </a:r>
            <a:r>
              <a:rPr lang="pt-BR" sz="1600" dirty="0" err="1" smtClean="0"/>
              <a:t>structure</a:t>
            </a:r>
            <a:r>
              <a:rPr lang="pt-BR" sz="1600" dirty="0"/>
              <a:t>,</a:t>
            </a:r>
            <a:r>
              <a:rPr lang="pt-BR" sz="1600" dirty="0" smtClean="0"/>
              <a:t> (</a:t>
            </a:r>
            <a:r>
              <a:rPr lang="pt-BR" sz="1600" dirty="0" err="1" smtClean="0"/>
              <a:t>multiple</a:t>
            </a:r>
            <a:r>
              <a:rPr lang="pt-BR" sz="1600" dirty="0" smtClean="0"/>
              <a:t>) </a:t>
            </a:r>
            <a:r>
              <a:rPr lang="pt-BR" sz="1600" dirty="0" err="1" smtClean="0"/>
              <a:t>resonance</a:t>
            </a:r>
            <a:r>
              <a:rPr lang="pt-BR" sz="1600" dirty="0" smtClean="0"/>
              <a:t> </a:t>
            </a:r>
            <a:r>
              <a:rPr lang="pt-BR" sz="1600" dirty="0" err="1" smtClean="0"/>
              <a:t>surfaces</a:t>
            </a:r>
            <a:r>
              <a:rPr lang="pt-BR" sz="1600" dirty="0" smtClean="0"/>
              <a:t> </a:t>
            </a:r>
            <a:r>
              <a:rPr lang="pt-BR" sz="1600" dirty="0" err="1" smtClean="0"/>
              <a:t>and</a:t>
            </a:r>
            <a:r>
              <a:rPr lang="pt-BR" sz="1600" dirty="0" smtClean="0"/>
              <a:t> </a:t>
            </a:r>
            <a:r>
              <a:rPr lang="pt-BR" sz="1600" dirty="0" err="1" smtClean="0"/>
              <a:t>phase-space</a:t>
            </a:r>
            <a:r>
              <a:rPr lang="pt-BR" sz="1600" dirty="0" smtClean="0"/>
              <a:t> </a:t>
            </a:r>
            <a:r>
              <a:rPr lang="pt-BR" sz="1600" dirty="0" err="1" smtClean="0"/>
              <a:t>and</a:t>
            </a:r>
            <a:r>
              <a:rPr lang="pt-BR" sz="1600" dirty="0" smtClean="0"/>
              <a:t> </a:t>
            </a:r>
            <a:r>
              <a:rPr lang="pt-BR" sz="1600" dirty="0" err="1" smtClean="0"/>
              <a:t>bounce</a:t>
            </a:r>
            <a:r>
              <a:rPr lang="pt-BR" sz="1600" dirty="0" smtClean="0"/>
              <a:t> </a:t>
            </a:r>
            <a:r>
              <a:rPr lang="pt-BR" sz="1600" dirty="0" err="1" smtClean="0"/>
              <a:t>averages</a:t>
            </a:r>
            <a:endParaRPr lang="pt-BR" sz="1600" dirty="0" smtClean="0"/>
          </a:p>
        </p:txBody>
      </p:sp>
      <p:sp>
        <p:nvSpPr>
          <p:cNvPr id="7" name="CaixaDeTexto 6"/>
          <p:cNvSpPr txBox="1"/>
          <p:nvPr/>
        </p:nvSpPr>
        <p:spPr>
          <a:xfrm>
            <a:off x="1678466" y="987574"/>
            <a:ext cx="2778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Experimental </a:t>
            </a:r>
            <a:r>
              <a:rPr lang="pt-BR" sz="1200" b="1" dirty="0" err="1" smtClean="0"/>
              <a:t>observations</a:t>
            </a:r>
            <a:r>
              <a:rPr lang="pt-BR" sz="1200" b="1" dirty="0" smtClean="0"/>
              <a:t>:</a:t>
            </a:r>
          </a:p>
          <a:p>
            <a:r>
              <a:rPr lang="pt-BR" sz="1200" b="1" dirty="0" err="1" smtClean="0">
                <a:solidFill>
                  <a:srgbClr val="FF0000"/>
                </a:solidFill>
              </a:rPr>
              <a:t>Red</a:t>
            </a:r>
            <a:r>
              <a:rPr lang="pt-BR" sz="1200" b="1" dirty="0" smtClean="0">
                <a:solidFill>
                  <a:srgbClr val="FF0000"/>
                </a:solidFill>
              </a:rPr>
              <a:t> </a:t>
            </a:r>
            <a:r>
              <a:rPr lang="pt-BR" sz="1200" b="1" dirty="0" err="1" smtClean="0">
                <a:solidFill>
                  <a:srgbClr val="FF0000"/>
                </a:solidFill>
              </a:rPr>
              <a:t>diamonds</a:t>
            </a:r>
            <a:r>
              <a:rPr lang="pt-BR" sz="1200" b="1" dirty="0" smtClean="0">
                <a:solidFill>
                  <a:srgbClr val="FF0000"/>
                </a:solidFill>
              </a:rPr>
              <a:t>: </a:t>
            </a:r>
            <a:r>
              <a:rPr lang="pt-BR" sz="1200" b="1" dirty="0" err="1" smtClean="0">
                <a:solidFill>
                  <a:srgbClr val="FF0000"/>
                </a:solidFill>
              </a:rPr>
              <a:t>chirping</a:t>
            </a:r>
            <a:r>
              <a:rPr lang="pt-BR" sz="1200" b="1" dirty="0" smtClean="0">
                <a:solidFill>
                  <a:srgbClr val="FF0000"/>
                </a:solidFill>
              </a:rPr>
              <a:t> </a:t>
            </a:r>
            <a:r>
              <a:rPr lang="pt-BR" sz="1200" b="1" dirty="0" err="1" smtClean="0">
                <a:solidFill>
                  <a:srgbClr val="FF0000"/>
                </a:solidFill>
              </a:rPr>
              <a:t>was</a:t>
            </a:r>
            <a:r>
              <a:rPr lang="pt-BR" sz="1200" b="1" dirty="0" smtClean="0">
                <a:solidFill>
                  <a:srgbClr val="FF0000"/>
                </a:solidFill>
              </a:rPr>
              <a:t> </a:t>
            </a:r>
            <a:r>
              <a:rPr lang="pt-BR" sz="1200" b="1" dirty="0" err="1" smtClean="0">
                <a:solidFill>
                  <a:srgbClr val="FF0000"/>
                </a:solidFill>
              </a:rPr>
              <a:t>observed</a:t>
            </a:r>
            <a:endParaRPr lang="pt-BR" sz="1200" b="1" dirty="0" smtClean="0">
              <a:solidFill>
                <a:srgbClr val="FF0000"/>
              </a:solidFill>
            </a:endParaRPr>
          </a:p>
          <a:p>
            <a:r>
              <a:rPr lang="pt-BR" sz="1200" b="1" dirty="0">
                <a:solidFill>
                  <a:srgbClr val="00B050"/>
                </a:solidFill>
              </a:rPr>
              <a:t>Green </a:t>
            </a:r>
            <a:r>
              <a:rPr lang="pt-BR" sz="1200" b="1" dirty="0" err="1">
                <a:solidFill>
                  <a:srgbClr val="00B050"/>
                </a:solidFill>
              </a:rPr>
              <a:t>dots</a:t>
            </a:r>
            <a:r>
              <a:rPr lang="pt-BR" sz="1200" b="1" dirty="0">
                <a:solidFill>
                  <a:srgbClr val="00B050"/>
                </a:solidFill>
              </a:rPr>
              <a:t>: no </a:t>
            </a:r>
            <a:r>
              <a:rPr lang="pt-BR" sz="1200" b="1" dirty="0" err="1" smtClean="0">
                <a:solidFill>
                  <a:srgbClr val="00B050"/>
                </a:solidFill>
              </a:rPr>
              <a:t>chirping</a:t>
            </a:r>
            <a:r>
              <a:rPr lang="pt-BR" sz="1200" b="1" dirty="0" smtClean="0">
                <a:solidFill>
                  <a:srgbClr val="00B050"/>
                </a:solidFill>
              </a:rPr>
              <a:t> </a:t>
            </a:r>
            <a:r>
              <a:rPr lang="pt-BR" sz="1200" b="1" dirty="0" err="1" smtClean="0">
                <a:solidFill>
                  <a:srgbClr val="00B050"/>
                </a:solidFill>
              </a:rPr>
              <a:t>observed</a:t>
            </a:r>
            <a:r>
              <a:rPr lang="pt-BR" sz="1200" b="1" dirty="0" smtClean="0">
                <a:solidFill>
                  <a:srgbClr val="00B050"/>
                </a:solidFill>
              </a:rPr>
              <a:t> </a:t>
            </a:r>
            <a:endParaRPr lang="pt-BR" sz="1200" b="1" dirty="0">
              <a:solidFill>
                <a:srgbClr val="00B05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8669629" y="472703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C:\Users\Viní\Dropbox\PhD-PU\Presentations_Conferences\SanDiegoApril2016\Lille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1" y="1707654"/>
            <a:ext cx="4489321" cy="312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de seta reta 10"/>
          <p:cNvCxnSpPr/>
          <p:nvPr/>
        </p:nvCxnSpPr>
        <p:spPr>
          <a:xfrm flipV="1">
            <a:off x="1115616" y="4142541"/>
            <a:ext cx="1512168" cy="393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V="1">
            <a:off x="899592" y="3219822"/>
            <a:ext cx="601186" cy="53431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-108520" y="3821131"/>
            <a:ext cx="147707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err="1">
                <a:solidFill>
                  <a:schemeClr val="tx2">
                    <a:lumMod val="75000"/>
                  </a:schemeClr>
                </a:solidFill>
              </a:rPr>
              <a:t>Follow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</a:rPr>
              <a:t>from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</a:rPr>
              <a:t>cubic</a:t>
            </a:r>
            <a:endParaRPr lang="pt-BR" sz="14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pt-BR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1400" dirty="0" err="1">
                <a:solidFill>
                  <a:schemeClr val="tx2">
                    <a:lumMod val="75000"/>
                  </a:schemeClr>
                </a:solidFill>
              </a:rPr>
              <a:t>equation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347614"/>
            <a:ext cx="5697505" cy="362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9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294" y="195486"/>
            <a:ext cx="8784976" cy="857250"/>
          </a:xfrm>
        </p:spPr>
        <p:txBody>
          <a:bodyPr>
            <a:noAutofit/>
          </a:bodyPr>
          <a:lstStyle/>
          <a:p>
            <a:r>
              <a:rPr lang="pt-BR" sz="2500" dirty="0" err="1" smtClean="0"/>
              <a:t>Generalized</a:t>
            </a:r>
            <a:r>
              <a:rPr lang="pt-BR" sz="2500" dirty="0" smtClean="0"/>
              <a:t> </a:t>
            </a:r>
            <a:r>
              <a:rPr lang="pt-BR" sz="2500" dirty="0" err="1" smtClean="0"/>
              <a:t>criterion</a:t>
            </a:r>
            <a:r>
              <a:rPr lang="pt-BR" sz="2500" dirty="0" smtClean="0"/>
              <a:t> </a:t>
            </a:r>
            <a:r>
              <a:rPr lang="en-US" sz="2400" dirty="0" smtClean="0"/>
              <a:t>dependence </a:t>
            </a:r>
            <a:r>
              <a:rPr lang="en-US" sz="2400" dirty="0"/>
              <a:t>on </a:t>
            </a:r>
            <a:r>
              <a:rPr lang="en-US" sz="2400" dirty="0" smtClean="0"/>
              <a:t>the </a:t>
            </a:r>
            <a:r>
              <a:rPr lang="en-US" sz="2400" dirty="0"/>
              <a:t>ratio </a:t>
            </a:r>
            <a:r>
              <a:rPr lang="en-US" sz="2400" dirty="0" smtClean="0"/>
              <a:t>scattering/drag 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30287"/>
            <a:ext cx="4811861" cy="76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40904"/>
            <a:ext cx="35623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027715" y="1059582"/>
            <a:ext cx="2504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B050"/>
                </a:solidFill>
              </a:rPr>
              <a:t>&gt;0: </a:t>
            </a:r>
            <a:r>
              <a:rPr lang="pt-BR" dirty="0" err="1" smtClean="0">
                <a:solidFill>
                  <a:srgbClr val="00B050"/>
                </a:solidFill>
              </a:rPr>
              <a:t>steady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state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r>
              <a:rPr lang="pt-BR" dirty="0" err="1" smtClean="0">
                <a:solidFill>
                  <a:srgbClr val="00B050"/>
                </a:solidFill>
              </a:rPr>
              <a:t>solution</a:t>
            </a:r>
            <a:r>
              <a:rPr lang="pt-BR" dirty="0" smtClean="0">
                <a:solidFill>
                  <a:srgbClr val="00B050"/>
                </a:solidFill>
              </a:rPr>
              <a:t> </a:t>
            </a:r>
            <a:endParaRPr lang="pt-BR" dirty="0">
              <a:solidFill>
                <a:srgbClr val="00B050"/>
              </a:solidFill>
            </a:endParaRPr>
          </a:p>
          <a:p>
            <a:r>
              <a:rPr lang="pt-BR" dirty="0" smtClean="0">
                <a:solidFill>
                  <a:srgbClr val="FF0000"/>
                </a:solidFill>
              </a:rPr>
              <a:t>&lt;0: </a:t>
            </a:r>
            <a:r>
              <a:rPr lang="pt-BR" dirty="0" err="1" smtClean="0">
                <a:solidFill>
                  <a:srgbClr val="FF0000"/>
                </a:solidFill>
              </a:rPr>
              <a:t>chirping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err="1" smtClean="0">
                <a:solidFill>
                  <a:srgbClr val="FF0000"/>
                </a:solidFill>
              </a:rPr>
              <a:t>may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err="1" smtClean="0">
                <a:solidFill>
                  <a:srgbClr val="FF0000"/>
                </a:solidFill>
              </a:rPr>
              <a:t>happen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427984" y="1203598"/>
            <a:ext cx="360040" cy="297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ave esquerda 9"/>
          <p:cNvSpPr/>
          <p:nvPr/>
        </p:nvSpPr>
        <p:spPr>
          <a:xfrm>
            <a:off x="6038449" y="1100874"/>
            <a:ext cx="45719" cy="534772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ector reto 11"/>
          <p:cNvCxnSpPr>
            <a:stCxn id="6" idx="3"/>
            <a:endCxn id="10" idx="1"/>
          </p:cNvCxnSpPr>
          <p:nvPr/>
        </p:nvCxnSpPr>
        <p:spPr>
          <a:xfrm>
            <a:off x="4788024" y="1352375"/>
            <a:ext cx="1250425" cy="15885"/>
          </a:xfrm>
          <a:prstGeom prst="line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7"/>
          <p:cNvSpPr/>
          <p:nvPr/>
        </p:nvSpPr>
        <p:spPr>
          <a:xfrm>
            <a:off x="2483768" y="2211710"/>
            <a:ext cx="504056" cy="5560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-_</a:t>
            </a:r>
            <a:endParaRPr lang="en-US" dirty="0"/>
          </a:p>
        </p:txBody>
      </p:sp>
      <p:sp>
        <p:nvSpPr>
          <p:cNvPr id="14" name="Elipse 7"/>
          <p:cNvSpPr/>
          <p:nvPr/>
        </p:nvSpPr>
        <p:spPr>
          <a:xfrm>
            <a:off x="4078907" y="1923674"/>
            <a:ext cx="556153" cy="6787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-_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9235" y="4156645"/>
            <a:ext cx="7777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Diffusive</a:t>
            </a:r>
            <a:r>
              <a:rPr lang="pt-BR" dirty="0"/>
              <a:t> </a:t>
            </a:r>
            <a:r>
              <a:rPr lang="pt-BR" dirty="0" err="1"/>
              <a:t>effects</a:t>
            </a:r>
            <a:r>
              <a:rPr lang="pt-BR" dirty="0"/>
              <a:t> </a:t>
            </a:r>
            <a:r>
              <a:rPr lang="pt-BR" dirty="0" err="1"/>
              <a:t>suppress</a:t>
            </a:r>
            <a:r>
              <a:rPr lang="pt-BR" dirty="0"/>
              <a:t> </a:t>
            </a:r>
            <a:r>
              <a:rPr lang="pt-BR" dirty="0" err="1"/>
              <a:t>chirping</a:t>
            </a:r>
            <a:r>
              <a:rPr lang="pt-BR" dirty="0"/>
              <a:t> </a:t>
            </a:r>
            <a:r>
              <a:rPr lang="pt-BR" dirty="0" err="1"/>
              <a:t>structures</a:t>
            </a:r>
            <a:r>
              <a:rPr lang="pt-BR" dirty="0"/>
              <a:t> </a:t>
            </a:r>
            <a:r>
              <a:rPr lang="pt-BR" dirty="0" err="1"/>
              <a:t>while</a:t>
            </a:r>
            <a:r>
              <a:rPr lang="pt-BR" dirty="0"/>
              <a:t> </a:t>
            </a:r>
            <a:r>
              <a:rPr lang="pt-BR" dirty="0" err="1"/>
              <a:t>slowing</a:t>
            </a:r>
            <a:r>
              <a:rPr lang="pt-BR" dirty="0"/>
              <a:t> </a:t>
            </a:r>
            <a:r>
              <a:rPr lang="pt-BR" dirty="0" err="1"/>
              <a:t>down</a:t>
            </a:r>
            <a:r>
              <a:rPr lang="pt-BR" dirty="0"/>
              <a:t> </a:t>
            </a:r>
            <a:r>
              <a:rPr lang="pt-BR" dirty="0" err="1"/>
              <a:t>enhances</a:t>
            </a:r>
            <a:r>
              <a:rPr lang="pt-BR" dirty="0"/>
              <a:t> </a:t>
            </a:r>
            <a:r>
              <a:rPr lang="pt-BR" dirty="0" err="1" smtClean="0"/>
              <a:t>them</a:t>
            </a:r>
            <a:endParaRPr lang="pt-BR" dirty="0" smtClean="0"/>
          </a:p>
          <a:p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1294" y="3068576"/>
            <a:ext cx="8998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Scattering</a:t>
            </a:r>
            <a:r>
              <a:rPr lang="pt-BR" dirty="0"/>
              <a:t>: leads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loss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correlation</a:t>
            </a:r>
            <a:r>
              <a:rPr lang="pt-BR" dirty="0"/>
              <a:t> (</a:t>
            </a:r>
            <a:r>
              <a:rPr lang="pt-BR" dirty="0" err="1"/>
              <a:t>loss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phase</a:t>
            </a:r>
            <a:r>
              <a:rPr lang="pt-BR" dirty="0"/>
              <a:t> </a:t>
            </a:r>
            <a:r>
              <a:rPr lang="pt-BR" dirty="0" err="1"/>
              <a:t>information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one</a:t>
            </a:r>
            <a:r>
              <a:rPr lang="pt-BR" dirty="0"/>
              <a:t> </a:t>
            </a:r>
            <a:r>
              <a:rPr lang="pt-BR" dirty="0" err="1"/>
              <a:t>bounce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another</a:t>
            </a:r>
            <a:r>
              <a:rPr lang="pt-BR" dirty="0"/>
              <a:t>)</a:t>
            </a:r>
          </a:p>
          <a:p>
            <a:r>
              <a:rPr lang="pt-BR" dirty="0" err="1"/>
              <a:t>Drag</a:t>
            </a:r>
            <a:r>
              <a:rPr lang="pt-BR" dirty="0"/>
              <a:t> (</a:t>
            </a:r>
            <a:r>
              <a:rPr lang="pt-BR" dirty="0" err="1"/>
              <a:t>slowing</a:t>
            </a:r>
            <a:r>
              <a:rPr lang="pt-BR" dirty="0"/>
              <a:t> </a:t>
            </a:r>
            <a:r>
              <a:rPr lang="pt-BR" dirty="0" err="1"/>
              <a:t>down</a:t>
            </a:r>
            <a:r>
              <a:rPr lang="pt-BR" dirty="0"/>
              <a:t>): </a:t>
            </a:r>
            <a:r>
              <a:rPr lang="pt-BR" dirty="0" err="1"/>
              <a:t>coherently</a:t>
            </a:r>
            <a:r>
              <a:rPr lang="pt-BR" dirty="0"/>
              <a:t> </a:t>
            </a:r>
            <a:r>
              <a:rPr lang="en-US" dirty="0"/>
              <a:t>moves structures down in velocity</a:t>
            </a:r>
          </a:p>
          <a:p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4356983" y="3721753"/>
            <a:ext cx="503049" cy="408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</a:t>
            </a:r>
            <a:r>
              <a:rPr lang="en-US" sz="2800" dirty="0" smtClean="0"/>
              <a:t>heory predictions on experimental conditions that could be changed to suppress chirping in NSTX-U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23528" y="1347614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Increase </a:t>
            </a:r>
            <a:r>
              <a:rPr lang="en-US" dirty="0" err="1" smtClean="0">
                <a:solidFill>
                  <a:srgbClr val="1A1A1A"/>
                </a:solidFill>
                <a:latin typeface="ArialMT" charset="0"/>
              </a:rPr>
              <a:t>Te</a:t>
            </a: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 (drag decreases)</a:t>
            </a:r>
            <a:endParaRPr lang="en-US" dirty="0">
              <a:solidFill>
                <a:srgbClr val="1A1A1A"/>
              </a:solidFill>
              <a:latin typeface="ArialMT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Avoid H mode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Increase overall stochasticity (</a:t>
            </a:r>
            <a:r>
              <a:rPr lang="en-US" dirty="0">
                <a:solidFill>
                  <a:srgbClr val="1A1A1A"/>
                </a:solidFill>
                <a:latin typeface="ArialMT" charset="0"/>
              </a:rPr>
              <a:t>3D </a:t>
            </a: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fields</a:t>
            </a:r>
            <a:r>
              <a:rPr lang="en-US" baseline="30000" dirty="0">
                <a:solidFill>
                  <a:srgbClr val="1A1A1A"/>
                </a:solidFill>
                <a:latin typeface="ArialMT" charset="0"/>
              </a:rPr>
              <a:t>1</a:t>
            </a: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, </a:t>
            </a:r>
            <a:r>
              <a:rPr lang="en-US" dirty="0" err="1" smtClean="0">
                <a:solidFill>
                  <a:srgbClr val="1A1A1A"/>
                </a:solidFill>
                <a:latin typeface="ArialMT" charset="0"/>
              </a:rPr>
              <a:t>Alfv</a:t>
            </a:r>
            <a:r>
              <a:rPr lang="pt-BR" dirty="0" err="1" smtClean="0">
                <a:solidFill>
                  <a:srgbClr val="1A1A1A"/>
                </a:solidFill>
                <a:latin typeface="ArialMT" charset="0"/>
              </a:rPr>
              <a:t>énic</a:t>
            </a: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 overlap, </a:t>
            </a:r>
            <a:r>
              <a:rPr lang="en-US" dirty="0">
                <a:solidFill>
                  <a:srgbClr val="1A1A1A"/>
                </a:solidFill>
                <a:latin typeface="ArialMT" charset="0"/>
              </a:rPr>
              <a:t>ripples, </a:t>
            </a: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NTMs</a:t>
            </a:r>
            <a:r>
              <a:rPr lang="en-US" dirty="0">
                <a:solidFill>
                  <a:srgbClr val="1A1A1A"/>
                </a:solidFill>
                <a:latin typeface="ArialMT" charset="0"/>
              </a:rPr>
              <a:t>, </a:t>
            </a:r>
            <a:r>
              <a:rPr lang="is-IS" dirty="0" smtClean="0">
                <a:solidFill>
                  <a:srgbClr val="1A1A1A"/>
                </a:solidFill>
                <a:latin typeface="ArialMT" charset="0"/>
              </a:rPr>
              <a:t>…)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Make NSTX-U plasma more turbulent:</a:t>
            </a:r>
            <a:endParaRPr lang="en-US" dirty="0">
              <a:solidFill>
                <a:srgbClr val="1A1A1A"/>
              </a:solidFill>
              <a:latin typeface="ArialMT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Decrease the </a:t>
            </a:r>
            <a:r>
              <a:rPr lang="en-US" dirty="0">
                <a:solidFill>
                  <a:srgbClr val="1A1A1A"/>
                </a:solidFill>
                <a:latin typeface="ArialMT" charset="0"/>
              </a:rPr>
              <a:t>rotation </a:t>
            </a: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shear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Decrease beta</a:t>
            </a:r>
            <a:endParaRPr lang="en-US" dirty="0">
              <a:solidFill>
                <a:srgbClr val="1A1A1A"/>
              </a:solidFill>
              <a:latin typeface="ArialMT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Increase grad T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1A1A1A"/>
                </a:solidFill>
                <a:latin typeface="ArialMT" charset="0"/>
              </a:rPr>
              <a:t>Decrease grad 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72507" y="4737085"/>
            <a:ext cx="1808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solidFill>
                  <a:srgbClr val="1A1A1A"/>
                </a:solidFill>
                <a:latin typeface="ArialMT" charset="0"/>
              </a:rPr>
              <a:t>1</a:t>
            </a:r>
            <a:r>
              <a:rPr lang="en-US" sz="1400" dirty="0" smtClean="0">
                <a:solidFill>
                  <a:srgbClr val="1A1A1A"/>
                </a:solidFill>
                <a:latin typeface="ArialMT" charset="0"/>
              </a:rPr>
              <a:t>Bortolon, PRL 2013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523" y="2783914"/>
            <a:ext cx="4283968" cy="1413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V="1">
            <a:off x="8630104" y="6226498"/>
            <a:ext cx="20023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Diffusive</a:t>
            </a:r>
            <a:r>
              <a:rPr lang="pt-BR" dirty="0"/>
              <a:t> </a:t>
            </a:r>
            <a:r>
              <a:rPr lang="pt-BR" dirty="0" err="1"/>
              <a:t>effects</a:t>
            </a:r>
            <a:r>
              <a:rPr lang="pt-BR" dirty="0"/>
              <a:t> </a:t>
            </a:r>
            <a:r>
              <a:rPr lang="pt-BR" dirty="0" err="1"/>
              <a:t>suppress</a:t>
            </a:r>
            <a:r>
              <a:rPr lang="pt-BR" dirty="0"/>
              <a:t> </a:t>
            </a:r>
            <a:r>
              <a:rPr lang="pt-BR" dirty="0" err="1"/>
              <a:t>chirping</a:t>
            </a:r>
            <a:r>
              <a:rPr lang="pt-BR" dirty="0"/>
              <a:t> </a:t>
            </a:r>
            <a:r>
              <a:rPr lang="pt-BR" dirty="0" err="1"/>
              <a:t>structures</a:t>
            </a:r>
            <a:r>
              <a:rPr lang="pt-BR" dirty="0"/>
              <a:t> </a:t>
            </a:r>
            <a:r>
              <a:rPr lang="pt-BR" dirty="0" err="1"/>
              <a:t>while</a:t>
            </a:r>
            <a:r>
              <a:rPr lang="pt-BR" dirty="0"/>
              <a:t> </a:t>
            </a:r>
            <a:r>
              <a:rPr lang="pt-BR" dirty="0" err="1"/>
              <a:t>slowing</a:t>
            </a:r>
            <a:r>
              <a:rPr lang="pt-BR" dirty="0"/>
              <a:t> </a:t>
            </a:r>
            <a:r>
              <a:rPr lang="pt-BR" dirty="0" err="1"/>
              <a:t>down</a:t>
            </a:r>
            <a:r>
              <a:rPr lang="pt-BR" dirty="0"/>
              <a:t> </a:t>
            </a:r>
            <a:r>
              <a:rPr lang="pt-BR" dirty="0" err="1"/>
              <a:t>enhances</a:t>
            </a:r>
            <a:r>
              <a:rPr lang="pt-BR" dirty="0"/>
              <a:t> </a:t>
            </a:r>
            <a:r>
              <a:rPr lang="pt-BR" dirty="0" err="1" smtClean="0"/>
              <a:t>them</a:t>
            </a:r>
            <a:endParaRPr lang="pt-BR" dirty="0" smtClean="0"/>
          </a:p>
          <a:p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52334" y="4167698"/>
            <a:ext cx="147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A1A1A"/>
                </a:solidFill>
                <a:latin typeface="ArialMT" charset="0"/>
              </a:rPr>
              <a:t>3D fields applied at 0.5s</a:t>
            </a:r>
            <a:endParaRPr lang="en-US" sz="1400" dirty="0"/>
          </a:p>
        </p:txBody>
      </p:sp>
      <p:sp>
        <p:nvSpPr>
          <p:cNvPr id="10" name="Bent-Up Arrow 9"/>
          <p:cNvSpPr/>
          <p:nvPr/>
        </p:nvSpPr>
        <p:spPr>
          <a:xfrm flipH="1">
            <a:off x="6997334" y="4197570"/>
            <a:ext cx="360040" cy="30777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have esquerda 9"/>
          <p:cNvSpPr/>
          <p:nvPr/>
        </p:nvSpPr>
        <p:spPr>
          <a:xfrm flipH="1">
            <a:off x="2411760" y="3976327"/>
            <a:ext cx="66117" cy="705088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24640" y="3982127"/>
            <a:ext cx="147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This changes 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122" y="4267466"/>
            <a:ext cx="1240539" cy="23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8"/>
            <a:ext cx="9036496" cy="857250"/>
          </a:xfrm>
        </p:spPr>
        <p:txBody>
          <a:bodyPr/>
          <a:lstStyle/>
          <a:p>
            <a:r>
              <a:rPr lang="en-US" sz="2400" dirty="0" smtClean="0"/>
              <a:t>Recently identified transitions from fixed-frequency to chirping in NSTX</a:t>
            </a:r>
            <a:br>
              <a:rPr lang="en-US" sz="2400" dirty="0" smtClean="0"/>
            </a:br>
            <a:r>
              <a:rPr lang="en-US" sz="2000" dirty="0" smtClean="0"/>
              <a:t>(credits to Eric Fredrickson) 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77" y="1063228"/>
            <a:ext cx="3305423" cy="2664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032593"/>
            <a:ext cx="3367477" cy="2726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408391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Transitions in NSTX are currently not understood. Possible explanations: (</a:t>
            </a:r>
            <a:r>
              <a:rPr lang="en-US" dirty="0" err="1" smtClean="0"/>
              <a:t>i</a:t>
            </a:r>
            <a:r>
              <a:rPr lang="en-US" dirty="0" smtClean="0"/>
              <a:t>) change in the beam beta, (ii) rotation and (iii) resonance speed.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88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Prediction of character of energetic-particle-driven transport in tokamaks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69407" y="1325211"/>
            <a:ext cx="6190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tools can be used to model each type of transport?</a:t>
            </a:r>
          </a:p>
          <a:p>
            <a:endParaRPr lang="en-US" dirty="0"/>
          </a:p>
          <a:p>
            <a:r>
              <a:rPr lang="en-US" b="1" dirty="0" smtClean="0"/>
              <a:t>Diffusive transport (typical for fixed-frequency modes)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can be modelled using reduced theories, such as quasilinear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ypical in conventional tokamaks</a:t>
            </a:r>
          </a:p>
          <a:p>
            <a:r>
              <a:rPr lang="en-US" b="1" dirty="0" smtClean="0"/>
              <a:t>Convective transport </a:t>
            </a:r>
            <a:r>
              <a:rPr lang="en-US" b="1" dirty="0"/>
              <a:t>(typical for </a:t>
            </a:r>
            <a:r>
              <a:rPr lang="en-US" b="1" dirty="0" smtClean="0"/>
              <a:t>chirping frequency </a:t>
            </a:r>
            <a:r>
              <a:rPr lang="en-US" b="1" dirty="0"/>
              <a:t>modes</a:t>
            </a:r>
            <a:r>
              <a:rPr lang="en-US" b="1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needs to retain full nonlinear features of the wave, is sustained by nonlinear phase-space structures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ypical in spherical tokamaks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3867894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this talk: </a:t>
            </a:r>
            <a:endParaRPr lang="en-US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092280" y="2307525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can lead to similar fast ion loss levels, up to 40%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6516216" y="1851670"/>
            <a:ext cx="405759" cy="2088232"/>
          </a:xfrm>
          <a:prstGeom prst="rightBrace">
            <a:avLst/>
          </a:prstGeom>
          <a:ln w="38100">
            <a:solidFill>
              <a:schemeClr val="accent1">
                <a:shade val="95000"/>
                <a:satMod val="105000"/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1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488" y="454356"/>
            <a:ext cx="8229600" cy="857250"/>
          </a:xfrm>
        </p:spPr>
        <p:txBody>
          <a:bodyPr/>
          <a:lstStyle/>
          <a:p>
            <a:r>
              <a:rPr lang="pt-BR" sz="3600" dirty="0" err="1" smtClean="0"/>
              <a:t>Outline</a:t>
            </a:r>
            <a:endParaRPr lang="en-US" sz="3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611560" y="1438437"/>
            <a:ext cx="81369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 smtClean="0"/>
              <a:t>Introduction</a:t>
            </a:r>
            <a:r>
              <a:rPr lang="pt-BR" sz="2000" dirty="0" smtClean="0"/>
              <a:t> </a:t>
            </a:r>
            <a:r>
              <a:rPr lang="pt-BR" sz="2000" dirty="0" err="1" smtClean="0"/>
              <a:t>to</a:t>
            </a:r>
            <a:r>
              <a:rPr lang="pt-BR" sz="2000" dirty="0" smtClean="0"/>
              <a:t> </a:t>
            </a:r>
            <a:r>
              <a:rPr lang="pt-BR" sz="2000" dirty="0" err="1" smtClean="0"/>
              <a:t>frequency</a:t>
            </a:r>
            <a:r>
              <a:rPr lang="pt-BR" sz="2000" dirty="0" smtClean="0"/>
              <a:t> </a:t>
            </a:r>
            <a:r>
              <a:rPr lang="pt-BR" sz="2000" dirty="0" err="1" smtClean="0"/>
              <a:t>chirping</a:t>
            </a:r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 err="1" smtClean="0"/>
              <a:t>Berk-Breizman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model</a:t>
            </a:r>
            <a:r>
              <a:rPr lang="pt-BR" sz="2000" b="1" dirty="0" smtClean="0"/>
              <a:t>: </a:t>
            </a:r>
            <a:r>
              <a:rPr lang="pt-BR" sz="2000" b="1" dirty="0" err="1" smtClean="0"/>
              <a:t>cubic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equation</a:t>
            </a:r>
            <a:r>
              <a:rPr lang="pt-BR" sz="2000" b="1" dirty="0" smtClean="0"/>
              <a:t> for </a:t>
            </a:r>
            <a:r>
              <a:rPr lang="pt-BR" sz="2000" b="1" dirty="0" err="1" smtClean="0"/>
              <a:t>mode</a:t>
            </a:r>
            <a:r>
              <a:rPr lang="pt-BR" sz="2000" b="1" dirty="0" smtClean="0"/>
              <a:t> amplitude </a:t>
            </a:r>
            <a:r>
              <a:rPr lang="pt-BR" sz="2000" b="1" dirty="0" err="1" smtClean="0"/>
              <a:t>evolution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at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early</a:t>
            </a:r>
            <a:r>
              <a:rPr lang="pt-BR" sz="2000" b="1" dirty="0" smtClean="0"/>
              <a:t> times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 smtClean="0"/>
              <a:t>Generalization</a:t>
            </a:r>
            <a:r>
              <a:rPr lang="pt-BR" sz="2000" dirty="0" smtClean="0"/>
              <a:t> </a:t>
            </a:r>
            <a:r>
              <a:rPr lang="pt-BR" sz="2000" dirty="0" err="1" smtClean="0"/>
              <a:t>to</a:t>
            </a:r>
            <a:r>
              <a:rPr lang="pt-BR" sz="2000" dirty="0" smtClean="0"/>
              <a:t> </a:t>
            </a:r>
            <a:r>
              <a:rPr lang="pt-BR" sz="2000" dirty="0" err="1" smtClean="0"/>
              <a:t>multi-dimensional</a:t>
            </a:r>
            <a:r>
              <a:rPr lang="pt-BR" sz="2000" dirty="0" smtClean="0"/>
              <a:t> </a:t>
            </a:r>
            <a:r>
              <a:rPr lang="pt-BR" sz="2000" dirty="0" err="1" smtClean="0"/>
              <a:t>resonances</a:t>
            </a:r>
            <a:r>
              <a:rPr lang="pt-BR" sz="2000" dirty="0" smtClean="0"/>
              <a:t> in                   </a:t>
            </a:r>
            <a:r>
              <a:rPr lang="pt-BR" sz="2000" dirty="0" err="1" smtClean="0"/>
              <a:t>space</a:t>
            </a:r>
            <a:r>
              <a:rPr lang="pt-BR" sz="2000" dirty="0" smtClean="0"/>
              <a:t> </a:t>
            </a:r>
            <a:r>
              <a:rPr lang="pt-BR" sz="2000" dirty="0" err="1" smtClean="0"/>
              <a:t>and</a:t>
            </a:r>
            <a:r>
              <a:rPr lang="pt-BR" sz="2000" dirty="0" smtClean="0"/>
              <a:t> </a:t>
            </a:r>
            <a:r>
              <a:rPr lang="pt-BR" sz="2000" dirty="0" err="1" smtClean="0"/>
              <a:t>realistic</a:t>
            </a:r>
            <a:r>
              <a:rPr lang="pt-BR" sz="2000" dirty="0" smtClean="0"/>
              <a:t> </a:t>
            </a:r>
            <a:r>
              <a:rPr lang="pt-BR" sz="2000" dirty="0" err="1" smtClean="0"/>
              <a:t>mode</a:t>
            </a:r>
            <a:r>
              <a:rPr lang="pt-BR" sz="2000" dirty="0" smtClean="0"/>
              <a:t> </a:t>
            </a:r>
            <a:r>
              <a:rPr lang="pt-BR" sz="2000" dirty="0" err="1" smtClean="0"/>
              <a:t>structure</a:t>
            </a:r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 smtClean="0"/>
              <a:t>Inclusion</a:t>
            </a:r>
            <a:r>
              <a:rPr lang="pt-BR" sz="2000" dirty="0" smtClean="0"/>
              <a:t> </a:t>
            </a:r>
            <a:r>
              <a:rPr lang="pt-BR" sz="2000" dirty="0" err="1" smtClean="0"/>
              <a:t>of</a:t>
            </a:r>
            <a:r>
              <a:rPr lang="pt-BR" sz="2000" dirty="0" smtClean="0"/>
              <a:t> </a:t>
            </a:r>
            <a:r>
              <a:rPr lang="pt-BR" sz="2000" dirty="0" err="1" smtClean="0"/>
              <a:t>microturbulence</a:t>
            </a:r>
            <a:r>
              <a:rPr lang="pt-BR" sz="2000" dirty="0" smtClean="0"/>
              <a:t> in </a:t>
            </a:r>
            <a:r>
              <a:rPr lang="pt-BR" sz="2000" dirty="0" err="1" smtClean="0"/>
              <a:t>the</a:t>
            </a:r>
            <a:r>
              <a:rPr lang="pt-BR" sz="2000" dirty="0" smtClean="0"/>
              <a:t> </a:t>
            </a:r>
            <a:r>
              <a:rPr lang="pt-BR" sz="2000" dirty="0" err="1" smtClean="0"/>
              <a:t>model</a:t>
            </a: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 smtClean="0"/>
              <a:t>Analysis</a:t>
            </a:r>
            <a:r>
              <a:rPr lang="pt-BR" sz="2000" dirty="0" smtClean="0"/>
              <a:t> </a:t>
            </a:r>
            <a:r>
              <a:rPr lang="pt-BR" sz="2000" dirty="0" err="1" smtClean="0"/>
              <a:t>of</a:t>
            </a:r>
            <a:r>
              <a:rPr lang="pt-BR" sz="2000" dirty="0" smtClean="0"/>
              <a:t> </a:t>
            </a:r>
            <a:r>
              <a:rPr lang="pt-BR" sz="2000" dirty="0" err="1" smtClean="0"/>
              <a:t>modes</a:t>
            </a:r>
            <a:r>
              <a:rPr lang="pt-BR" sz="2000" dirty="0" smtClean="0"/>
              <a:t> in TFTR, DIII-D </a:t>
            </a:r>
            <a:r>
              <a:rPr lang="pt-BR" sz="2000" dirty="0" err="1" smtClean="0"/>
              <a:t>and</a:t>
            </a:r>
            <a:r>
              <a:rPr lang="pt-BR" sz="2000" dirty="0" smtClean="0"/>
              <a:t> NSTX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 smtClean="0"/>
              <a:t>Quasilinear</a:t>
            </a:r>
            <a:r>
              <a:rPr lang="pt-BR" sz="2000" dirty="0" smtClean="0"/>
              <a:t> </a:t>
            </a:r>
            <a:r>
              <a:rPr lang="pt-BR" sz="2000" dirty="0" err="1" smtClean="0"/>
              <a:t>modeling</a:t>
            </a:r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 smtClean="0"/>
              <a:t>Conclusions</a:t>
            </a:r>
            <a:r>
              <a:rPr lang="pt-BR" sz="2000" dirty="0" smtClean="0"/>
              <a:t> </a:t>
            </a:r>
            <a:r>
              <a:rPr lang="pt-BR" sz="2000" dirty="0" err="1" smtClean="0"/>
              <a:t>and</a:t>
            </a:r>
            <a:r>
              <a:rPr lang="pt-BR" sz="2000" dirty="0" smtClean="0"/>
              <a:t> </a:t>
            </a:r>
            <a:r>
              <a:rPr lang="pt-BR" sz="2000" dirty="0" err="1" smtClean="0"/>
              <a:t>outcome</a:t>
            </a:r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53903"/>
            <a:ext cx="1008112" cy="43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60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Prediction of character of energetic-particle-driven transport in tokamaks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69407" y="1325211"/>
            <a:ext cx="6190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tools can be used to model each type of transport?</a:t>
            </a:r>
          </a:p>
          <a:p>
            <a:endParaRPr lang="en-US" dirty="0"/>
          </a:p>
          <a:p>
            <a:r>
              <a:rPr lang="en-US" b="1" dirty="0" smtClean="0"/>
              <a:t>Diffusive transport (typical for fixed-frequency modes)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can be modelled using reduced theories, such as quasilinear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ypical in conventional tokamaks</a:t>
            </a:r>
          </a:p>
          <a:p>
            <a:r>
              <a:rPr lang="en-US" b="1" dirty="0" smtClean="0"/>
              <a:t>Convective transport </a:t>
            </a:r>
            <a:r>
              <a:rPr lang="en-US" b="1" dirty="0"/>
              <a:t>(typical for </a:t>
            </a:r>
            <a:r>
              <a:rPr lang="en-US" b="1" dirty="0" smtClean="0"/>
              <a:t>chirping frequency </a:t>
            </a:r>
            <a:r>
              <a:rPr lang="en-US" b="1" dirty="0"/>
              <a:t>modes</a:t>
            </a:r>
            <a:r>
              <a:rPr lang="en-US" b="1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needs to retain full nonlinear features of the wave, is sustained by nonlinear phase-space structures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ypical in spherical tokamaks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3867894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this talk: </a:t>
            </a:r>
            <a:endParaRPr lang="en-US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development </a:t>
            </a:r>
            <a:r>
              <a:rPr lang="en-US" b="1" dirty="0" smtClean="0"/>
              <a:t>of a criterion for the likelihood of each nonlinear scenario and its comparison with </a:t>
            </a:r>
            <a:r>
              <a:rPr lang="en-US" b="1" dirty="0" smtClean="0"/>
              <a:t>experiments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92280" y="2307525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can lead to similar fast ion loss levels, up to 40%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6516216" y="1851670"/>
            <a:ext cx="405759" cy="2088232"/>
          </a:xfrm>
          <a:prstGeom prst="rightBrace">
            <a:avLst/>
          </a:prstGeom>
          <a:ln w="38100">
            <a:solidFill>
              <a:schemeClr val="accent1">
                <a:shade val="95000"/>
                <a:satMod val="105000"/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Prediction of character of energetic-particle-driven transport in tokamaks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69407" y="1325211"/>
            <a:ext cx="6190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tools can be used to model each type of transport?</a:t>
            </a:r>
          </a:p>
          <a:p>
            <a:endParaRPr lang="en-US" dirty="0"/>
          </a:p>
          <a:p>
            <a:r>
              <a:rPr lang="en-US" b="1" dirty="0" smtClean="0"/>
              <a:t>Diffusive transport (typical for fixed-frequency modes)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can be modelled using reduced theories, such as quasilinear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ypical in conventional tokamaks</a:t>
            </a:r>
          </a:p>
          <a:p>
            <a:r>
              <a:rPr lang="en-US" b="1" dirty="0" smtClean="0"/>
              <a:t>Convective transport </a:t>
            </a:r>
            <a:r>
              <a:rPr lang="en-US" b="1" dirty="0"/>
              <a:t>(typical for </a:t>
            </a:r>
            <a:r>
              <a:rPr lang="en-US" b="1" dirty="0" smtClean="0"/>
              <a:t>chirping frequency </a:t>
            </a:r>
            <a:r>
              <a:rPr lang="en-US" b="1" dirty="0"/>
              <a:t>modes</a:t>
            </a:r>
            <a:r>
              <a:rPr lang="en-US" b="1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needs to retain full nonlinear features of the wave, is sustained by nonlinear phase-space structures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ypical in spherical tokamaks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386789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 this talk: </a:t>
            </a:r>
            <a:endParaRPr lang="en-US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development </a:t>
            </a:r>
            <a:r>
              <a:rPr lang="en-US" b="1" dirty="0" smtClean="0"/>
              <a:t>of a criterion for the likelihood of each nonlinear scenario and its comparison with </a:t>
            </a:r>
            <a:r>
              <a:rPr lang="en-US" b="1" dirty="0" smtClean="0"/>
              <a:t>experiments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q</a:t>
            </a:r>
            <a:r>
              <a:rPr lang="en-US" b="1" dirty="0" smtClean="0"/>
              <a:t>uasilinear diffusion approach and perspectives for whole device modeling</a:t>
            </a:r>
            <a:endParaRPr lang="en-US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092280" y="2307525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can lead to similar fast ion loss levels, up to 40%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6516216" y="1851670"/>
            <a:ext cx="405759" cy="2088232"/>
          </a:xfrm>
          <a:prstGeom prst="rightBrace">
            <a:avLst/>
          </a:prstGeom>
          <a:ln w="38100">
            <a:solidFill>
              <a:schemeClr val="accent1">
                <a:shade val="95000"/>
                <a:satMod val="105000"/>
                <a:alpha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3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0" y="699542"/>
            <a:ext cx="8229600" cy="435648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sz="1700" dirty="0" err="1" smtClean="0"/>
              <a:t>Starting</a:t>
            </a:r>
            <a:r>
              <a:rPr lang="pt-BR" sz="1700" dirty="0" smtClean="0"/>
              <a:t> </a:t>
            </a:r>
            <a:r>
              <a:rPr lang="pt-BR" sz="1700" dirty="0"/>
              <a:t>point</a:t>
            </a:r>
            <a:r>
              <a:rPr lang="pt-BR" sz="1700" dirty="0" smtClean="0"/>
              <a:t>: </a:t>
            </a:r>
            <a:r>
              <a:rPr lang="pt-BR" sz="1700" b="1" dirty="0" err="1"/>
              <a:t>kinetic</a:t>
            </a:r>
            <a:r>
              <a:rPr lang="pt-BR" sz="1700" b="1" dirty="0"/>
              <a:t> </a:t>
            </a:r>
            <a:r>
              <a:rPr lang="pt-BR" sz="1700" b="1" dirty="0" err="1"/>
              <a:t>equation</a:t>
            </a:r>
            <a:r>
              <a:rPr lang="pt-BR" sz="1700" b="1" dirty="0"/>
              <a:t> </a:t>
            </a:r>
            <a:r>
              <a:rPr lang="pt-BR" sz="1700" dirty="0" err="1"/>
              <a:t>plus</a:t>
            </a:r>
            <a:r>
              <a:rPr lang="pt-BR" sz="1700" dirty="0"/>
              <a:t> </a:t>
            </a:r>
            <a:r>
              <a:rPr lang="pt-BR" sz="1700" b="1" dirty="0" err="1"/>
              <a:t>wave</a:t>
            </a:r>
            <a:r>
              <a:rPr lang="pt-BR" sz="1700" b="1" dirty="0"/>
              <a:t> </a:t>
            </a:r>
            <a:r>
              <a:rPr lang="pt-BR" sz="1700" b="1" dirty="0" err="1"/>
              <a:t>power</a:t>
            </a:r>
            <a:r>
              <a:rPr lang="pt-BR" sz="1700" b="1" dirty="0"/>
              <a:t> </a:t>
            </a:r>
            <a:r>
              <a:rPr lang="pt-BR" sz="1700" b="1" dirty="0" smtClean="0"/>
              <a:t>balance</a:t>
            </a:r>
          </a:p>
          <a:p>
            <a:pPr marL="0" indent="0">
              <a:buNone/>
            </a:pPr>
            <a:endParaRPr lang="pt-BR" sz="1700" dirty="0" smtClean="0"/>
          </a:p>
          <a:p>
            <a:pPr marL="0" indent="0">
              <a:buNone/>
            </a:pPr>
            <a:r>
              <a:rPr lang="pt-BR" sz="1700" dirty="0" err="1" smtClean="0"/>
              <a:t>Assumptions</a:t>
            </a:r>
            <a:r>
              <a:rPr lang="pt-BR" sz="1700" dirty="0" smtClean="0"/>
              <a:t>:</a:t>
            </a:r>
          </a:p>
          <a:p>
            <a:r>
              <a:rPr lang="pt-BR" sz="1700" dirty="0" err="1"/>
              <a:t>P</a:t>
            </a:r>
            <a:r>
              <a:rPr lang="pt-BR" sz="1700" dirty="0" err="1" smtClean="0"/>
              <a:t>erturbative</a:t>
            </a:r>
            <a:r>
              <a:rPr lang="pt-BR" sz="1700" dirty="0" smtClean="0"/>
              <a:t> procedure for                     </a:t>
            </a:r>
          </a:p>
          <a:p>
            <a:r>
              <a:rPr lang="pt-BR" sz="1700" dirty="0" err="1" smtClean="0"/>
              <a:t>Truncation</a:t>
            </a:r>
            <a:r>
              <a:rPr lang="pt-BR" sz="1700" dirty="0" smtClean="0"/>
              <a:t> </a:t>
            </a:r>
            <a:r>
              <a:rPr lang="pt-BR" sz="1700" dirty="0" err="1"/>
              <a:t>at</a:t>
            </a:r>
            <a:r>
              <a:rPr lang="pt-BR" sz="1700" dirty="0"/>
              <a:t> </a:t>
            </a:r>
            <a:r>
              <a:rPr lang="pt-BR" sz="1700" dirty="0" err="1"/>
              <a:t>third</a:t>
            </a:r>
            <a:r>
              <a:rPr lang="pt-BR" sz="1700" dirty="0"/>
              <a:t> </a:t>
            </a:r>
            <a:r>
              <a:rPr lang="pt-BR" sz="1700" dirty="0" err="1"/>
              <a:t>order</a:t>
            </a:r>
            <a:r>
              <a:rPr lang="pt-BR" sz="1700" dirty="0"/>
              <a:t> </a:t>
            </a:r>
            <a:r>
              <a:rPr lang="pt-BR" sz="1700" dirty="0" err="1" smtClean="0"/>
              <a:t>due</a:t>
            </a:r>
            <a:r>
              <a:rPr lang="pt-BR" sz="1700" dirty="0" smtClean="0"/>
              <a:t> </a:t>
            </a:r>
            <a:r>
              <a:rPr lang="pt-BR" sz="1700" dirty="0" err="1"/>
              <a:t>to</a:t>
            </a:r>
            <a:r>
              <a:rPr lang="pt-BR" sz="1700" dirty="0"/>
              <a:t> </a:t>
            </a:r>
            <a:r>
              <a:rPr lang="pt-BR" sz="1700" dirty="0" err="1" smtClean="0"/>
              <a:t>closeness</a:t>
            </a:r>
            <a:r>
              <a:rPr lang="pt-BR" sz="1700" dirty="0" smtClean="0"/>
              <a:t> </a:t>
            </a:r>
            <a:r>
              <a:rPr lang="pt-BR" sz="1700" dirty="0" err="1" smtClean="0"/>
              <a:t>to</a:t>
            </a:r>
            <a:r>
              <a:rPr lang="pt-BR" sz="1700" dirty="0" smtClean="0"/>
              <a:t> marginal </a:t>
            </a:r>
            <a:r>
              <a:rPr lang="pt-BR" sz="1700" dirty="0" err="1" smtClean="0"/>
              <a:t>stability</a:t>
            </a:r>
            <a:endParaRPr lang="pt-BR" sz="1700" dirty="0" smtClean="0"/>
          </a:p>
          <a:p>
            <a:r>
              <a:rPr lang="pt-BR" sz="1700" dirty="0" err="1" smtClean="0"/>
              <a:t>Bump-on-tail</a:t>
            </a:r>
            <a:r>
              <a:rPr lang="pt-BR" sz="1700" dirty="0" smtClean="0"/>
              <a:t> modal </a:t>
            </a:r>
            <a:r>
              <a:rPr lang="pt-BR" sz="1700" dirty="0" err="1" smtClean="0"/>
              <a:t>problem</a:t>
            </a:r>
            <a:r>
              <a:rPr lang="pt-BR" sz="1700" dirty="0" smtClean="0"/>
              <a:t>, </a:t>
            </a:r>
            <a:r>
              <a:rPr lang="pt-BR" sz="1700" dirty="0" err="1" smtClean="0"/>
              <a:t>uniform</a:t>
            </a:r>
            <a:r>
              <a:rPr lang="pt-BR" sz="1700" dirty="0" smtClean="0"/>
              <a:t> </a:t>
            </a:r>
            <a:r>
              <a:rPr lang="pt-BR" sz="1700" dirty="0" err="1" smtClean="0"/>
              <a:t>mode</a:t>
            </a:r>
            <a:r>
              <a:rPr lang="pt-BR" sz="1700" dirty="0" smtClean="0"/>
              <a:t> </a:t>
            </a:r>
            <a:r>
              <a:rPr lang="pt-BR" sz="1700" dirty="0" err="1" smtClean="0"/>
              <a:t>structure</a:t>
            </a:r>
            <a:endParaRPr lang="pt-BR" sz="1700" dirty="0" smtClean="0"/>
          </a:p>
          <a:p>
            <a:pPr marL="0" indent="0">
              <a:buNone/>
            </a:pPr>
            <a:r>
              <a:rPr lang="pt-BR" sz="1700" b="1" dirty="0" err="1" smtClean="0"/>
              <a:t>Cubic</a:t>
            </a:r>
            <a:r>
              <a:rPr lang="pt-BR" sz="1700" b="1" dirty="0" smtClean="0"/>
              <a:t> </a:t>
            </a:r>
            <a:r>
              <a:rPr lang="pt-BR" sz="1700" b="1" dirty="0" err="1"/>
              <a:t>equation</a:t>
            </a:r>
            <a:r>
              <a:rPr lang="pt-BR" sz="1700" b="1" dirty="0"/>
              <a:t>: </a:t>
            </a:r>
            <a:r>
              <a:rPr lang="pt-BR" sz="1700" b="1" dirty="0" err="1"/>
              <a:t>lowest-order</a:t>
            </a:r>
            <a:r>
              <a:rPr lang="pt-BR" sz="1700" b="1" dirty="0"/>
              <a:t> </a:t>
            </a:r>
            <a:r>
              <a:rPr lang="pt-BR" sz="1700" b="1" dirty="0" err="1"/>
              <a:t>nonlinear</a:t>
            </a:r>
            <a:r>
              <a:rPr lang="pt-BR" sz="1700" b="1" dirty="0"/>
              <a:t> </a:t>
            </a:r>
            <a:r>
              <a:rPr lang="pt-BR" sz="1700" b="1" dirty="0" err="1"/>
              <a:t>correction</a:t>
            </a:r>
            <a:r>
              <a:rPr lang="pt-BR" sz="1700" b="1" dirty="0"/>
              <a:t> </a:t>
            </a:r>
            <a:r>
              <a:rPr lang="pt-BR" sz="1700" b="1" dirty="0" err="1"/>
              <a:t>to</a:t>
            </a:r>
            <a:r>
              <a:rPr lang="pt-BR" sz="1700" b="1" dirty="0"/>
              <a:t> </a:t>
            </a:r>
            <a:r>
              <a:rPr lang="pt-BR" sz="1700" b="1" dirty="0" err="1"/>
              <a:t>the</a:t>
            </a:r>
            <a:r>
              <a:rPr lang="pt-BR" sz="1700" b="1" dirty="0"/>
              <a:t> </a:t>
            </a:r>
            <a:r>
              <a:rPr lang="pt-BR" sz="1700" b="1" dirty="0" err="1" smtClean="0"/>
              <a:t>evolution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of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mode</a:t>
            </a:r>
            <a:r>
              <a:rPr lang="pt-BR" sz="1700" b="1" dirty="0" smtClean="0"/>
              <a:t> </a:t>
            </a:r>
            <a:r>
              <a:rPr lang="pt-BR" sz="1700" b="1" dirty="0"/>
              <a:t>amplitude </a:t>
            </a:r>
            <a:r>
              <a:rPr lang="pt-BR" sz="1700" i="1" dirty="0" smtClean="0">
                <a:latin typeface="Times" pitchFamily="18" charset="0"/>
              </a:rPr>
              <a:t>A</a:t>
            </a:r>
            <a:r>
              <a:rPr lang="pt-BR" sz="1700" b="1" dirty="0" smtClean="0"/>
              <a:t>:</a:t>
            </a:r>
            <a:endParaRPr lang="pt-BR" sz="1700" b="1" dirty="0"/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pt-BR" sz="1700" dirty="0" smtClean="0"/>
          </a:p>
          <a:p>
            <a:endParaRPr lang="pt-BR" sz="1700" dirty="0" smtClean="0"/>
          </a:p>
          <a:p>
            <a:endParaRPr lang="pt-BR" sz="1700" dirty="0"/>
          </a:p>
          <a:p>
            <a:endParaRPr lang="pt-BR" sz="1700" dirty="0" smtClean="0"/>
          </a:p>
          <a:p>
            <a:endParaRPr lang="pt-BR" sz="1700" dirty="0"/>
          </a:p>
          <a:p>
            <a:endParaRPr lang="pt-BR" sz="1700" dirty="0"/>
          </a:p>
          <a:p>
            <a:pPr marL="0" indent="0">
              <a:buNone/>
            </a:pPr>
            <a:endParaRPr lang="pt-BR" sz="1600" dirty="0" smtClean="0"/>
          </a:p>
          <a:p>
            <a:pPr marL="0" indent="0">
              <a:buNone/>
            </a:pPr>
            <a:r>
              <a:rPr lang="pt-BR" sz="1200" dirty="0" err="1"/>
              <a:t>Berk</a:t>
            </a:r>
            <a:r>
              <a:rPr lang="pt-BR" sz="1200" dirty="0"/>
              <a:t>, </a:t>
            </a:r>
            <a:r>
              <a:rPr lang="pt-BR" sz="1200" dirty="0" err="1"/>
              <a:t>Breizman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Pekker</a:t>
            </a:r>
            <a:r>
              <a:rPr lang="pt-BR" sz="1200" dirty="0"/>
              <a:t>, PRL 1996           </a:t>
            </a:r>
            <a:r>
              <a:rPr lang="pt-BR" sz="1200" dirty="0" err="1"/>
              <a:t>Lilley</a:t>
            </a:r>
            <a:r>
              <a:rPr lang="pt-BR" sz="1200" dirty="0"/>
              <a:t>, </a:t>
            </a:r>
            <a:r>
              <a:rPr lang="pt-BR" sz="1200" dirty="0" err="1"/>
              <a:t>Breizman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Sharapov</a:t>
            </a:r>
            <a:r>
              <a:rPr lang="pt-BR" sz="1200" dirty="0"/>
              <a:t>, PRL 2009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81" y="1421754"/>
            <a:ext cx="720080" cy="28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5" y="2475208"/>
            <a:ext cx="8517277" cy="66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3869" y="0"/>
            <a:ext cx="8903912" cy="7237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smtClean="0"/>
              <a:t>Weak nonlinear dynamics of driven kinetic systems can be used to distinguish between fixed-frequency and chirping responses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3894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0" y="699542"/>
            <a:ext cx="8229600" cy="435648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sz="1700" dirty="0" err="1" smtClean="0"/>
              <a:t>Starting</a:t>
            </a:r>
            <a:r>
              <a:rPr lang="pt-BR" sz="1700" dirty="0" smtClean="0"/>
              <a:t> </a:t>
            </a:r>
            <a:r>
              <a:rPr lang="pt-BR" sz="1700" dirty="0"/>
              <a:t>point</a:t>
            </a:r>
            <a:r>
              <a:rPr lang="pt-BR" sz="1700" dirty="0" smtClean="0"/>
              <a:t>: </a:t>
            </a:r>
            <a:r>
              <a:rPr lang="pt-BR" sz="1700" b="1" dirty="0" err="1"/>
              <a:t>kinetic</a:t>
            </a:r>
            <a:r>
              <a:rPr lang="pt-BR" sz="1700" b="1" dirty="0"/>
              <a:t> </a:t>
            </a:r>
            <a:r>
              <a:rPr lang="pt-BR" sz="1700" b="1" dirty="0" err="1"/>
              <a:t>equation</a:t>
            </a:r>
            <a:r>
              <a:rPr lang="pt-BR" sz="1700" b="1" dirty="0"/>
              <a:t> </a:t>
            </a:r>
            <a:r>
              <a:rPr lang="pt-BR" sz="1700" dirty="0" err="1"/>
              <a:t>plus</a:t>
            </a:r>
            <a:r>
              <a:rPr lang="pt-BR" sz="1700" dirty="0"/>
              <a:t> </a:t>
            </a:r>
            <a:r>
              <a:rPr lang="pt-BR" sz="1700" b="1" dirty="0" err="1"/>
              <a:t>wave</a:t>
            </a:r>
            <a:r>
              <a:rPr lang="pt-BR" sz="1700" b="1" dirty="0"/>
              <a:t> </a:t>
            </a:r>
            <a:r>
              <a:rPr lang="pt-BR" sz="1700" b="1" dirty="0" err="1"/>
              <a:t>power</a:t>
            </a:r>
            <a:r>
              <a:rPr lang="pt-BR" sz="1700" b="1" dirty="0"/>
              <a:t> </a:t>
            </a:r>
            <a:r>
              <a:rPr lang="pt-BR" sz="1700" b="1" dirty="0" smtClean="0"/>
              <a:t>balance</a:t>
            </a:r>
          </a:p>
          <a:p>
            <a:pPr marL="0" indent="0">
              <a:buNone/>
            </a:pPr>
            <a:endParaRPr lang="pt-BR" sz="1700" dirty="0" smtClean="0"/>
          </a:p>
          <a:p>
            <a:pPr marL="0" indent="0">
              <a:buNone/>
            </a:pPr>
            <a:r>
              <a:rPr lang="pt-BR" sz="1700" dirty="0" err="1" smtClean="0"/>
              <a:t>Assumptions</a:t>
            </a:r>
            <a:r>
              <a:rPr lang="pt-BR" sz="1700" dirty="0" smtClean="0"/>
              <a:t>:</a:t>
            </a:r>
          </a:p>
          <a:p>
            <a:r>
              <a:rPr lang="pt-BR" sz="1700" dirty="0" err="1"/>
              <a:t>P</a:t>
            </a:r>
            <a:r>
              <a:rPr lang="pt-BR" sz="1700" dirty="0" err="1" smtClean="0"/>
              <a:t>erturbative</a:t>
            </a:r>
            <a:r>
              <a:rPr lang="pt-BR" sz="1700" dirty="0" smtClean="0"/>
              <a:t> procedure for                     </a:t>
            </a:r>
          </a:p>
          <a:p>
            <a:r>
              <a:rPr lang="pt-BR" sz="1700" dirty="0" err="1" smtClean="0"/>
              <a:t>Truncation</a:t>
            </a:r>
            <a:r>
              <a:rPr lang="pt-BR" sz="1700" dirty="0" smtClean="0"/>
              <a:t> </a:t>
            </a:r>
            <a:r>
              <a:rPr lang="pt-BR" sz="1700" dirty="0" err="1"/>
              <a:t>at</a:t>
            </a:r>
            <a:r>
              <a:rPr lang="pt-BR" sz="1700" dirty="0"/>
              <a:t> </a:t>
            </a:r>
            <a:r>
              <a:rPr lang="pt-BR" sz="1700" dirty="0" err="1"/>
              <a:t>third</a:t>
            </a:r>
            <a:r>
              <a:rPr lang="pt-BR" sz="1700" dirty="0"/>
              <a:t> </a:t>
            </a:r>
            <a:r>
              <a:rPr lang="pt-BR" sz="1700" dirty="0" err="1"/>
              <a:t>order</a:t>
            </a:r>
            <a:r>
              <a:rPr lang="pt-BR" sz="1700" dirty="0"/>
              <a:t> </a:t>
            </a:r>
            <a:r>
              <a:rPr lang="pt-BR" sz="1700" dirty="0" err="1" smtClean="0"/>
              <a:t>due</a:t>
            </a:r>
            <a:r>
              <a:rPr lang="pt-BR" sz="1700" dirty="0" smtClean="0"/>
              <a:t> </a:t>
            </a:r>
            <a:r>
              <a:rPr lang="pt-BR" sz="1700" dirty="0" err="1"/>
              <a:t>to</a:t>
            </a:r>
            <a:r>
              <a:rPr lang="pt-BR" sz="1700" dirty="0"/>
              <a:t> </a:t>
            </a:r>
            <a:r>
              <a:rPr lang="pt-BR" sz="1700" dirty="0" err="1" smtClean="0"/>
              <a:t>closeness</a:t>
            </a:r>
            <a:r>
              <a:rPr lang="pt-BR" sz="1700" dirty="0" smtClean="0"/>
              <a:t> </a:t>
            </a:r>
            <a:r>
              <a:rPr lang="pt-BR" sz="1700" dirty="0" err="1" smtClean="0"/>
              <a:t>to</a:t>
            </a:r>
            <a:r>
              <a:rPr lang="pt-BR" sz="1700" dirty="0" smtClean="0"/>
              <a:t> marginal </a:t>
            </a:r>
            <a:r>
              <a:rPr lang="pt-BR" sz="1700" dirty="0" err="1" smtClean="0"/>
              <a:t>stability</a:t>
            </a:r>
            <a:endParaRPr lang="pt-BR" sz="1700" dirty="0" smtClean="0"/>
          </a:p>
          <a:p>
            <a:r>
              <a:rPr lang="pt-BR" sz="1700" dirty="0" err="1" smtClean="0"/>
              <a:t>Bump-on-tail</a:t>
            </a:r>
            <a:r>
              <a:rPr lang="pt-BR" sz="1700" dirty="0" smtClean="0"/>
              <a:t> modal </a:t>
            </a:r>
            <a:r>
              <a:rPr lang="pt-BR" sz="1700" dirty="0" err="1" smtClean="0"/>
              <a:t>problem</a:t>
            </a:r>
            <a:r>
              <a:rPr lang="pt-BR" sz="1700" dirty="0" smtClean="0"/>
              <a:t>, </a:t>
            </a:r>
            <a:r>
              <a:rPr lang="pt-BR" sz="1700" dirty="0" err="1" smtClean="0"/>
              <a:t>uniform</a:t>
            </a:r>
            <a:r>
              <a:rPr lang="pt-BR" sz="1700" dirty="0" smtClean="0"/>
              <a:t> </a:t>
            </a:r>
            <a:r>
              <a:rPr lang="pt-BR" sz="1700" dirty="0" err="1" smtClean="0"/>
              <a:t>mode</a:t>
            </a:r>
            <a:r>
              <a:rPr lang="pt-BR" sz="1700" dirty="0" smtClean="0"/>
              <a:t> </a:t>
            </a:r>
            <a:r>
              <a:rPr lang="pt-BR" sz="1700" dirty="0" err="1" smtClean="0"/>
              <a:t>structure</a:t>
            </a:r>
            <a:endParaRPr lang="pt-BR" sz="1700" dirty="0" smtClean="0"/>
          </a:p>
          <a:p>
            <a:pPr marL="0" indent="0">
              <a:buNone/>
            </a:pPr>
            <a:r>
              <a:rPr lang="pt-BR" sz="1700" b="1" dirty="0" err="1" smtClean="0"/>
              <a:t>Cubic</a:t>
            </a:r>
            <a:r>
              <a:rPr lang="pt-BR" sz="1700" b="1" dirty="0" smtClean="0"/>
              <a:t> </a:t>
            </a:r>
            <a:r>
              <a:rPr lang="pt-BR" sz="1700" b="1" dirty="0" err="1"/>
              <a:t>equation</a:t>
            </a:r>
            <a:r>
              <a:rPr lang="pt-BR" sz="1700" b="1" dirty="0"/>
              <a:t>: </a:t>
            </a:r>
            <a:r>
              <a:rPr lang="pt-BR" sz="1700" b="1" dirty="0" err="1"/>
              <a:t>lowest-order</a:t>
            </a:r>
            <a:r>
              <a:rPr lang="pt-BR" sz="1700" b="1" dirty="0"/>
              <a:t> </a:t>
            </a:r>
            <a:r>
              <a:rPr lang="pt-BR" sz="1700" b="1" dirty="0" err="1"/>
              <a:t>nonlinear</a:t>
            </a:r>
            <a:r>
              <a:rPr lang="pt-BR" sz="1700" b="1" dirty="0"/>
              <a:t> </a:t>
            </a:r>
            <a:r>
              <a:rPr lang="pt-BR" sz="1700" b="1" dirty="0" err="1"/>
              <a:t>correction</a:t>
            </a:r>
            <a:r>
              <a:rPr lang="pt-BR" sz="1700" b="1" dirty="0"/>
              <a:t> </a:t>
            </a:r>
            <a:r>
              <a:rPr lang="pt-BR" sz="1700" b="1" dirty="0" err="1"/>
              <a:t>to</a:t>
            </a:r>
            <a:r>
              <a:rPr lang="pt-BR" sz="1700" b="1" dirty="0"/>
              <a:t> </a:t>
            </a:r>
            <a:r>
              <a:rPr lang="pt-BR" sz="1700" b="1" dirty="0" err="1"/>
              <a:t>the</a:t>
            </a:r>
            <a:r>
              <a:rPr lang="pt-BR" sz="1700" b="1" dirty="0"/>
              <a:t> </a:t>
            </a:r>
            <a:r>
              <a:rPr lang="pt-BR" sz="1700" b="1" dirty="0" err="1" smtClean="0"/>
              <a:t>evolution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of</a:t>
            </a:r>
            <a:r>
              <a:rPr lang="pt-BR" sz="1700" b="1" dirty="0" smtClean="0"/>
              <a:t> </a:t>
            </a:r>
            <a:r>
              <a:rPr lang="pt-BR" sz="1700" b="1" dirty="0" err="1" smtClean="0"/>
              <a:t>mode</a:t>
            </a:r>
            <a:r>
              <a:rPr lang="pt-BR" sz="1700" b="1" dirty="0" smtClean="0"/>
              <a:t> </a:t>
            </a:r>
            <a:r>
              <a:rPr lang="pt-BR" sz="1700" b="1" dirty="0"/>
              <a:t>amplitude </a:t>
            </a:r>
            <a:r>
              <a:rPr lang="pt-BR" sz="1700" i="1" dirty="0" smtClean="0">
                <a:latin typeface="Times" pitchFamily="18" charset="0"/>
              </a:rPr>
              <a:t>A</a:t>
            </a:r>
            <a:r>
              <a:rPr lang="pt-BR" sz="1700" b="1" dirty="0" smtClean="0"/>
              <a:t>:</a:t>
            </a:r>
            <a:endParaRPr lang="pt-BR" sz="1700" b="1" dirty="0"/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pt-BR" sz="1700" dirty="0" smtClean="0"/>
          </a:p>
          <a:p>
            <a:endParaRPr lang="pt-BR" sz="1700" dirty="0"/>
          </a:p>
          <a:p>
            <a:endParaRPr lang="pt-BR" sz="1700" dirty="0" smtClean="0"/>
          </a:p>
          <a:p>
            <a:endParaRPr lang="pt-BR" sz="1700" dirty="0"/>
          </a:p>
          <a:p>
            <a:endParaRPr lang="pt-BR" sz="1700" dirty="0" smtClean="0"/>
          </a:p>
          <a:p>
            <a:endParaRPr lang="pt-BR" sz="1700" dirty="0"/>
          </a:p>
          <a:p>
            <a:pPr marL="0" indent="0">
              <a:buNone/>
            </a:pPr>
            <a:endParaRPr lang="pt-BR" sz="1600" dirty="0" smtClean="0"/>
          </a:p>
          <a:p>
            <a:pPr marL="0" indent="0">
              <a:buNone/>
            </a:pPr>
            <a:r>
              <a:rPr lang="pt-BR" sz="1200" dirty="0" err="1" smtClean="0"/>
              <a:t>Berk</a:t>
            </a:r>
            <a:r>
              <a:rPr lang="pt-BR" sz="1200" dirty="0"/>
              <a:t>, </a:t>
            </a:r>
            <a:r>
              <a:rPr lang="pt-BR" sz="1200" dirty="0" err="1"/>
              <a:t>Breizman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Pekker</a:t>
            </a:r>
            <a:r>
              <a:rPr lang="pt-BR" sz="1200" dirty="0"/>
              <a:t>, PRL 1996           </a:t>
            </a:r>
            <a:r>
              <a:rPr lang="pt-BR" sz="1200" dirty="0" err="1"/>
              <a:t>Lilley</a:t>
            </a:r>
            <a:r>
              <a:rPr lang="pt-BR" sz="1200" dirty="0"/>
              <a:t>, </a:t>
            </a:r>
            <a:r>
              <a:rPr lang="pt-BR" sz="1200" dirty="0" err="1"/>
              <a:t>Breizman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Sharapov</a:t>
            </a:r>
            <a:r>
              <a:rPr lang="pt-BR" sz="1200" dirty="0"/>
              <a:t>, PRL 2009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81" y="1421754"/>
            <a:ext cx="720080" cy="28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5" y="2475208"/>
            <a:ext cx="8517277" cy="66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>
          <a:xfrm>
            <a:off x="3995936" y="2497806"/>
            <a:ext cx="504056" cy="5273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-_</a:t>
            </a:r>
            <a:endParaRPr lang="en-US" dirty="0"/>
          </a:p>
        </p:txBody>
      </p:sp>
      <p:sp>
        <p:nvSpPr>
          <p:cNvPr id="9" name="Elipse 8"/>
          <p:cNvSpPr/>
          <p:nvPr/>
        </p:nvSpPr>
        <p:spPr>
          <a:xfrm>
            <a:off x="5292080" y="2514374"/>
            <a:ext cx="504056" cy="494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-_</a:t>
            </a:r>
            <a:endParaRPr lang="en-US" dirty="0"/>
          </a:p>
        </p:txBody>
      </p:sp>
      <p:sp>
        <p:nvSpPr>
          <p:cNvPr id="5" name="CaixaDeTexto 4"/>
          <p:cNvSpPr txBox="1"/>
          <p:nvPr/>
        </p:nvSpPr>
        <p:spPr>
          <a:xfrm>
            <a:off x="4495825" y="318645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</a:rPr>
              <a:t>stabilizing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864448" y="3163683"/>
            <a:ext cx="3279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</a:rPr>
              <a:t>estabilizing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</a:rPr>
              <a:t>makes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 integral 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</a:rPr>
              <a:t>sign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</a:rPr>
              <a:t>flip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7" name="Conector de seta reta 6"/>
          <p:cNvCxnSpPr>
            <a:stCxn id="5" idx="1"/>
          </p:cNvCxnSpPr>
          <p:nvPr/>
        </p:nvCxnSpPr>
        <p:spPr>
          <a:xfrm flipH="1" flipV="1">
            <a:off x="4211960" y="3025129"/>
            <a:ext cx="283865" cy="3306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H="1" flipV="1">
            <a:off x="5544108" y="3025128"/>
            <a:ext cx="252028" cy="3078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788068" y="4796218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43869" y="0"/>
            <a:ext cx="8903912" cy="7237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err="1" smtClean="0"/>
              <a:t>Weak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nonlinear</a:t>
            </a:r>
            <a:r>
              <a:rPr lang="pt-BR" sz="2000" b="1" dirty="0" smtClean="0"/>
              <a:t> dynamics </a:t>
            </a:r>
            <a:r>
              <a:rPr lang="pt-BR" sz="2000" b="1" dirty="0" err="1" smtClean="0"/>
              <a:t>of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driven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kinetic</a:t>
            </a:r>
            <a:r>
              <a:rPr lang="pt-BR" sz="2000" b="1" dirty="0" smtClean="0"/>
              <a:t> systems </a:t>
            </a:r>
            <a:r>
              <a:rPr lang="pt-BR" sz="2000" b="1" dirty="0" err="1" smtClean="0"/>
              <a:t>can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be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used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to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distinguish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between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fixed-frequency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and</a:t>
            </a:r>
            <a:r>
              <a:rPr lang="pt-BR" sz="2000" b="1" dirty="0" smtClean="0"/>
              <a:t> </a:t>
            </a:r>
            <a:r>
              <a:rPr lang="pt-BR" sz="2000" b="1" dirty="0" err="1" smtClean="0"/>
              <a:t>chirping</a:t>
            </a:r>
            <a:r>
              <a:rPr lang="pt-BR" sz="2000" b="1" dirty="0" smtClean="0"/>
              <a:t> responses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535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17735</TotalTime>
  <Words>3585</Words>
  <Application>Microsoft Macintosh PowerPoint</Application>
  <PresentationFormat>On-screen Show (16:9)</PresentationFormat>
  <Paragraphs>487</Paragraphs>
  <Slides>50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ArialMT</vt:lpstr>
      <vt:lpstr>Calibri</vt:lpstr>
      <vt:lpstr>Times</vt:lpstr>
      <vt:lpstr>arial</vt:lpstr>
      <vt:lpstr>Tema do Office</vt:lpstr>
      <vt:lpstr>Quasilinear relaxation of energetic particles interacting with Alfvénic modes</vt:lpstr>
      <vt:lpstr>Alfvén waves can exhibit a range of bifurcations upon their interaction with fast ions</vt:lpstr>
      <vt:lpstr>Prediction of character of energetic-particle-driven transport in tokamaks</vt:lpstr>
      <vt:lpstr>Prediction of character of energetic-particle-driven transport in tokamaks</vt:lpstr>
      <vt:lpstr>Prediction of character of energetic-particle-driven transport in tokamaks</vt:lpstr>
      <vt:lpstr>Prediction of character of energetic-particle-driven transport in tokamaks</vt:lpstr>
      <vt:lpstr>Prediction of character of energetic-particle-driven transport in tokamaks</vt:lpstr>
      <vt:lpstr>PowerPoint Presentation</vt:lpstr>
      <vt:lpstr>PowerPoint Presentation</vt:lpstr>
      <vt:lpstr>Weak nonlinear dynamics of driven kinetic systems can be used to distinguish between fixed-frequency and chirping responses</vt:lpstr>
      <vt:lpstr>A criterion for chirping onset in tokamaks</vt:lpstr>
      <vt:lpstr>Correlation between chirping onset and a marked reduction of the turbulent activity in DIII-D</vt:lpstr>
      <vt:lpstr>Correlation between chirping onset and a marked reduction of the turbulent activity in NSTX</vt:lpstr>
      <vt:lpstr>Nonlinear chirping vs Quasilinear approach</vt:lpstr>
      <vt:lpstr>Resonance-broadened quasilinear (RBQ) diffusion model1</vt:lpstr>
      <vt:lpstr>Parametric dependencies of a broadened resonance</vt:lpstr>
      <vt:lpstr>Resonance Broadened Quasilinear (RBQ) code computation of fast ion relaxation</vt:lpstr>
      <vt:lpstr>Resonance Broadened Quasilinear (RBQ) code is being interfaced with TRANSP</vt:lpstr>
      <vt:lpstr>Outcome</vt:lpstr>
      <vt:lpstr>PowerPoint Presentation</vt:lpstr>
      <vt:lpstr>PowerPoint Presentation</vt:lpstr>
      <vt:lpstr>Conclusions and outcome</vt:lpstr>
      <vt:lpstr>Q2 progress: Perturbative critical gradient (CG) model has been applied to DIII-D #159243 for neutron deficit comparisons</vt:lpstr>
      <vt:lpstr>FY17 Notable: Validation of reduced fast-ion transport models in high qmin steady state plasmas      Q2 progress update</vt:lpstr>
      <vt:lpstr>Ongoing work</vt:lpstr>
      <vt:lpstr>Correction to the diffusion coefficient: the inclusion of electrostatic microturbulence</vt:lpstr>
      <vt:lpstr>Velocity dependence of the relevant ratio for the chirping criterion is consistent with observations of abrupt large events (ALEs) in JT-60U</vt:lpstr>
      <vt:lpstr>Collisional operator for fast ions </vt:lpstr>
      <vt:lpstr>Phase space holes and clumps in kinetically driven, dissipative systems – reduced bump-on-tail model</vt:lpstr>
      <vt:lpstr>Mode structure identification</vt:lpstr>
      <vt:lpstr>Chirping in terms of effective collisional coefficients for realistic resonances and mode structures </vt:lpstr>
      <vt:lpstr>PowerPoint Presentation</vt:lpstr>
      <vt:lpstr>Generalized criterion dependence on the ratio scattering/drag </vt:lpstr>
      <vt:lpstr>Theory predictions on experimental conditions that could be changed to suppress chirping in NSTX-U</vt:lpstr>
      <vt:lpstr>Recently identified transitions from fixed-frequency to chirping in NSTX (credits to Eric Fredrickson) </vt:lpstr>
      <vt:lpstr>Outline</vt:lpstr>
      <vt:lpstr>PowerPoint Presentation</vt:lpstr>
      <vt:lpstr>PowerPoint Presentation</vt:lpstr>
      <vt:lpstr>Conclusions and outcome</vt:lpstr>
      <vt:lpstr>Ongoing work</vt:lpstr>
      <vt:lpstr>Correction to the diffusion coefficient: the inclusion of electrostatic microturbulence</vt:lpstr>
      <vt:lpstr>Velocity dependence of the relevant ratio for the chirping criterion is consistent with observations of abrupt large events (ALEs) in JT-60U</vt:lpstr>
      <vt:lpstr>Collisional operator for fast ions </vt:lpstr>
      <vt:lpstr>Phase space holes and clumps in kinetically driven, dissipative systems – reduced bump-on-tail model</vt:lpstr>
      <vt:lpstr>Chirping in terms of effective collisional coefficients for realistic resonances and mode structures </vt:lpstr>
      <vt:lpstr>PowerPoint Presentation</vt:lpstr>
      <vt:lpstr>Generalized criterion dependence on the ratio scattering/drag </vt:lpstr>
      <vt:lpstr>Theory predictions on experimental conditions that could be changed to suppress chirping in NSTX-U</vt:lpstr>
      <vt:lpstr>Recently identified transitions from fixed-frequency to chirping in NSTX (credits to Eric Fredrickson) </vt:lpstr>
      <vt:lpstr>Outline</vt:lpstr>
    </vt:vector>
  </TitlesOfParts>
  <Company>Microsoft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Viní</dc:creator>
  <cp:lastModifiedBy>Vinicius Njaim Duarte</cp:lastModifiedBy>
  <cp:revision>613</cp:revision>
  <cp:lastPrinted>2017-02-21T04:56:51Z</cp:lastPrinted>
  <dcterms:created xsi:type="dcterms:W3CDTF">2015-09-28T14:57:53Z</dcterms:created>
  <dcterms:modified xsi:type="dcterms:W3CDTF">2017-04-20T16:55:03Z</dcterms:modified>
</cp:coreProperties>
</file>