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49"/>
  </p:notesMasterIdLst>
  <p:handoutMasterIdLst>
    <p:handoutMasterId r:id="rId50"/>
  </p:handoutMasterIdLst>
  <p:sldIdLst>
    <p:sldId id="1217" r:id="rId2"/>
    <p:sldId id="1244" r:id="rId3"/>
    <p:sldId id="1245" r:id="rId4"/>
    <p:sldId id="1246" r:id="rId5"/>
    <p:sldId id="1240" r:id="rId6"/>
    <p:sldId id="1283" r:id="rId7"/>
    <p:sldId id="1249" r:id="rId8"/>
    <p:sldId id="1239" r:id="rId9"/>
    <p:sldId id="1251" r:id="rId10"/>
    <p:sldId id="1232" r:id="rId11"/>
    <p:sldId id="1284" r:id="rId12"/>
    <p:sldId id="1252" r:id="rId13"/>
    <p:sldId id="1243" r:id="rId14"/>
    <p:sldId id="1250" r:id="rId15"/>
    <p:sldId id="1285" r:id="rId16"/>
    <p:sldId id="1255" r:id="rId17"/>
    <p:sldId id="1238" r:id="rId18"/>
    <p:sldId id="1297" r:id="rId19"/>
    <p:sldId id="1256" r:id="rId20"/>
    <p:sldId id="1286" r:id="rId21"/>
    <p:sldId id="1253" r:id="rId22"/>
    <p:sldId id="1248" r:id="rId23"/>
    <p:sldId id="1225" r:id="rId24"/>
    <p:sldId id="1287" r:id="rId25"/>
    <p:sldId id="1282" r:id="rId26"/>
    <p:sldId id="1292" r:id="rId27"/>
    <p:sldId id="1291" r:id="rId28"/>
    <p:sldId id="1290" r:id="rId29"/>
    <p:sldId id="1288" r:id="rId30"/>
    <p:sldId id="1226" r:id="rId31"/>
    <p:sldId id="1227" r:id="rId32"/>
    <p:sldId id="1296" r:id="rId33"/>
    <p:sldId id="1228" r:id="rId34"/>
    <p:sldId id="1229" r:id="rId35"/>
    <p:sldId id="1300" r:id="rId36"/>
    <p:sldId id="1298" r:id="rId37"/>
    <p:sldId id="1254" r:id="rId38"/>
    <p:sldId id="1289" r:id="rId39"/>
    <p:sldId id="1281" r:id="rId40"/>
    <p:sldId id="1293" r:id="rId41"/>
    <p:sldId id="1257" r:id="rId42"/>
    <p:sldId id="1270" r:id="rId43"/>
    <p:sldId id="1278" r:id="rId44"/>
    <p:sldId id="1280" r:id="rId45"/>
    <p:sldId id="1295" r:id="rId46"/>
    <p:sldId id="1294" r:id="rId47"/>
    <p:sldId id="1299" r:id="rId4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99FF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94558" autoAdjust="0"/>
  </p:normalViewPr>
  <p:slideViewPr>
    <p:cSldViewPr>
      <p:cViewPr varScale="1">
        <p:scale>
          <a:sx n="123" d="100"/>
          <a:sy n="123" d="100"/>
        </p:scale>
        <p:origin x="-1200" y="-10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2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F6533E9-77AB-4EB8-AF33-B9044790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2F750E1-3BE9-42BD-818B-36C732659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FFDAB2-D4A5-4589-8397-39BD81E1DA6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DFA77-6EE3-4D5F-A0FE-475392706A36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DFA77-6EE3-4D5F-A0FE-475392706A36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DED8E-A655-429A-B57C-87071A54C99A}" type="slidenum">
              <a:rPr lang="en-US"/>
              <a:pPr/>
              <a:t>27</a:t>
            </a:fld>
            <a:endParaRPr lang="en-US"/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DFA77-6EE3-4D5F-A0FE-475392706A36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44EBD-FA51-42F2-AEFB-4827ADA6D382}" type="slidenum">
              <a:rPr lang="en-US"/>
              <a:pPr/>
              <a:t>40</a:t>
            </a:fld>
            <a:endParaRPr lang="en-US"/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58B80B-5BED-4818-B044-EC66374FF5F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247" y="699748"/>
            <a:ext cx="4883134" cy="3437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1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693722" y="4378375"/>
            <a:ext cx="5516662" cy="276979"/>
          </a:xfrm>
          <a:noFill/>
          <a:ln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Times New Roman" pitchFamily="18" charset="0"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8F8EF2-EFA0-4FA2-92BD-87527F2B90B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03FC03-0824-4734-B0FF-2C492DE6D4E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FF8118-D12E-4786-B0F0-62D3926331AD}" type="slidenum">
              <a:rPr lang="en-US"/>
              <a:pPr/>
              <a:t>46</a:t>
            </a:fld>
            <a:endParaRPr lang="en-US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04ED6-21EF-4777-9642-8032BE5DAE7E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4213"/>
            <a:ext cx="4667250" cy="35004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66072-3893-4090-B25E-05D59D4D7A4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66072-3893-4090-B25E-05D59D4D7A4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BF20552-B648-9847-BD6B-8EF4BCC6CF78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5F638FC-2D75-AB4D-8A18-37575D4356C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34" charset="0"/>
                <a:cs typeface="Arial" charset="0"/>
              </a:defRPr>
            </a:lvl1pPr>
          </a:lstStyle>
          <a:p>
            <a:pPr>
              <a:defRPr/>
            </a:pPr>
            <a:fld id="{C9FCAB42-C948-4BB6-AD5F-3CB595E7E98B}" type="datetime1">
              <a:rPr lang="en-US"/>
              <a:pPr>
                <a:defRPr/>
              </a:pPr>
              <a:t>9/23/2012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246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39823-64B6-45BC-ADE0-C4AC7C6B5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latin typeface="Helvetica" pitchFamily="34" charset="0"/>
                <a:cs typeface="+mn-cs"/>
              </a:rPr>
              <a:t>PPPL Theory Department Retreat – September 24,</a:t>
            </a:r>
            <a:r>
              <a:rPr lang="en-US" sz="800" i="0" baseline="0" dirty="0" smtClean="0">
                <a:latin typeface="Helvetica" pitchFamily="34" charset="0"/>
                <a:cs typeface="+mn-cs"/>
              </a:rPr>
              <a:t> 25, 27</a:t>
            </a:r>
            <a:endParaRPr lang="en-US" sz="800" i="0" dirty="0" smtClean="0">
              <a:latin typeface="Helvetica" pitchFamily="34" charset="0"/>
              <a:cs typeface="+mn-cs"/>
            </a:endParaRP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382000" y="6647688"/>
            <a:ext cx="762000" cy="152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699DD-889A-4D02-B102-BF8098BA2EA3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Theory needs for NSTX-U </a:t>
            </a:r>
            <a:r>
              <a:rPr 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and </a:t>
            </a: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ITER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J. Menard, S. Kaye, and the </a:t>
            </a:r>
            <a:endParaRPr lang="en-US" sz="2000" i="0" dirty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NSTX-U Topical Science Group Leaders</a:t>
            </a:r>
            <a:endParaRPr lang="en-US" sz="1400" i="0" dirty="0">
              <a:solidFill>
                <a:schemeClr val="tx1"/>
              </a:solidFill>
              <a:latin typeface="Arial" charset="0"/>
            </a:endParaRPr>
          </a:p>
          <a:p>
            <a:pPr algn="ctr"/>
            <a:endParaRPr lang="en-US" sz="1600" b="0" dirty="0">
              <a:solidFill>
                <a:schemeClr val="tx1"/>
              </a:solidFill>
              <a:latin typeface="Arial" charset="0"/>
            </a:endParaRP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1555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PPPL Theory Department Retreat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Princeton University and PPPL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September 24-25 and 27, 2012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057400"/>
            <a:ext cx="129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057400"/>
            <a:ext cx="1257300" cy="4648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Old Dominion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</a:t>
            </a:r>
            <a:r>
              <a:rPr lang="en-US" dirty="0" smtClean="0"/>
              <a:t>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pedestal turbulence, transport, stability</a:t>
            </a:r>
            <a:endParaRPr lang="en-US" dirty="0" smtClean="0"/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32004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 dirty="0" smtClean="0"/>
              <a:t>H-mode pedestal (r/a&gt;0.9)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Empirical/semi-empirical scaling of pedestal height &amp; width with “engineering” parameters (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, B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, 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</a:t>
            </a:r>
            <a:r>
              <a:rPr lang="en-US" sz="1800" dirty="0" err="1" smtClean="0"/>
              <a:t>Z</a:t>
            </a:r>
            <a:r>
              <a:rPr lang="en-US" sz="1800" baseline="-25000" dirty="0" err="1" smtClean="0"/>
              <a:t>eff</a:t>
            </a:r>
            <a:r>
              <a:rPr lang="en-US" sz="1800" dirty="0" smtClean="0"/>
              <a:t>) and/or theory parameters (</a:t>
            </a:r>
            <a:r>
              <a:rPr lang="en-US" sz="1800" dirty="0" smtClean="0">
                <a:latin typeface="Symbol" pitchFamily="18" charset="2"/>
              </a:rPr>
              <a:t>n</a:t>
            </a:r>
            <a:r>
              <a:rPr lang="en-US" sz="1800" dirty="0" smtClean="0">
                <a:latin typeface="+mj-lt"/>
              </a:rPr>
              <a:t>*,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dirty="0" smtClean="0">
                <a:latin typeface="Symbol" pitchFamily="18" charset="2"/>
              </a:rPr>
              <a:t>r</a:t>
            </a:r>
            <a:r>
              <a:rPr lang="en-US" sz="1800" dirty="0" smtClean="0">
                <a:latin typeface="+mj-lt"/>
              </a:rPr>
              <a:t>*</a:t>
            </a:r>
            <a:r>
              <a:rPr lang="en-US" sz="1800" dirty="0" smtClean="0"/>
              <a:t>) 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Development and validation of pedestal height models with data (EPED1, others) 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Pedestal turbulence (</a:t>
            </a:r>
            <a:r>
              <a:rPr lang="en-US" sz="1600" dirty="0" smtClean="0"/>
              <a:t>Local and global </a:t>
            </a:r>
            <a:r>
              <a:rPr lang="en-US" sz="1600" dirty="0" err="1" smtClean="0"/>
              <a:t>gyrokinetic</a:t>
            </a:r>
            <a:r>
              <a:rPr lang="en-US" sz="1600" dirty="0" smtClean="0"/>
              <a:t>, fluid codes, e.g. GYRO, XGC, BOUT++, GTS, GEM)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Predict </a:t>
            </a:r>
            <a:r>
              <a:rPr lang="en-US" sz="1800" dirty="0" err="1" smtClean="0"/>
              <a:t>microstability</a:t>
            </a:r>
            <a:r>
              <a:rPr lang="en-US" sz="1800" dirty="0" smtClean="0"/>
              <a:t> (KBM,…) thresholds in pedestal (linear </a:t>
            </a:r>
            <a:r>
              <a:rPr lang="en-US" sz="1800" dirty="0" err="1" smtClean="0"/>
              <a:t>gyrokinetics</a:t>
            </a:r>
            <a:r>
              <a:rPr lang="en-US" sz="1800" dirty="0" smtClean="0"/>
              <a:t>, others) </a:t>
            </a:r>
            <a:endParaRPr lang="en-US" sz="2000" dirty="0" smtClean="0"/>
          </a:p>
          <a:p>
            <a:endParaRPr lang="en-US" sz="1100" dirty="0" smtClean="0"/>
          </a:p>
          <a:p>
            <a:r>
              <a:rPr lang="en-US" sz="2000" dirty="0" smtClean="0"/>
              <a:t>Role </a:t>
            </a:r>
            <a:r>
              <a:rPr lang="en-US" sz="2000" dirty="0" smtClean="0"/>
              <a:t>of Li in </a:t>
            </a:r>
            <a:r>
              <a:rPr lang="en-US" sz="2000" dirty="0" smtClean="0"/>
              <a:t>confinement improvement, ELM suppression</a:t>
            </a:r>
            <a:endParaRPr lang="en-US" sz="800" dirty="0" smtClean="0"/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1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862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3400" y="3810000"/>
            <a:ext cx="3810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Energy confinement increases continuously with increased Li evaporation in NSTX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High confinement very important for FNSF and other next-steps</a:t>
            </a:r>
          </a:p>
          <a:p>
            <a:pPr marL="228600" indent="-228600" eaLnBrk="0" hangingPunct="0">
              <a:spcBef>
                <a:spcPct val="20000"/>
              </a:spcBef>
              <a:defRPr/>
            </a:pPr>
            <a:r>
              <a:rPr lang="en-US" sz="1600" b="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	</a:t>
            </a: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what is </a:t>
            </a:r>
            <a:r>
              <a:rPr lang="en-US" sz="1800" i="0" kern="0" dirty="0" err="1">
                <a:solidFill>
                  <a:schemeClr val="accent2"/>
                </a:solidFill>
                <a:latin typeface="Symbol" pitchFamily="18" charset="2"/>
                <a:ea typeface="ＭＳ Ｐゴシック" pitchFamily="34" charset="-128"/>
                <a:cs typeface="+mn-cs"/>
              </a:rPr>
              <a:t>t</a:t>
            </a:r>
            <a:r>
              <a:rPr lang="en-US" sz="1800" i="0" kern="0" baseline="-25000" dirty="0" err="1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E</a:t>
            </a:r>
            <a:r>
              <a:rPr lang="en-US" sz="1800" i="0" kern="0" dirty="0">
                <a:solidFill>
                  <a:schemeClr val="accent2"/>
                </a:solidFill>
                <a:latin typeface="+mn-lt"/>
                <a:ea typeface="ＭＳ Ｐゴシック" pitchFamily="34" charset="-128"/>
                <a:cs typeface="+mn-cs"/>
              </a:rPr>
              <a:t> upper bound?</a:t>
            </a:r>
            <a:endParaRPr lang="en-US" sz="1600" i="0" kern="0" dirty="0">
              <a:solidFill>
                <a:schemeClr val="accent2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237163" y="3810000"/>
            <a:ext cx="3068637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Maingi</a:t>
            </a:r>
            <a:r>
              <a:rPr lang="en-US" dirty="0"/>
              <a:t>, et al., PRL 107, 145004 (2011)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495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6631"/>
            <a:ext cx="2739840" cy="2660369"/>
          </a:xfrm>
          <a:prstGeom prst="rect">
            <a:avLst/>
          </a:prstGeom>
        </p:spPr>
      </p:pic>
      <p:cxnSp>
        <p:nvCxnSpPr>
          <p:cNvPr id="12289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290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 width and divertor heat flux studies in NSTX elucidate on divertor projections for NSTX-U, ST-FNSF and ITER</a:t>
            </a:r>
          </a:p>
        </p:txBody>
      </p:sp>
      <p:cxnSp>
        <p:nvCxnSpPr>
          <p:cNvPr id="12292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6172200" cy="5257800"/>
          </a:xfrm>
        </p:spPr>
        <p:txBody>
          <a:bodyPr/>
          <a:lstStyle/>
          <a:p>
            <a:pPr marL="233363" indent="-233363">
              <a:buClr>
                <a:srgbClr val="010000"/>
              </a:buClr>
              <a:defRPr/>
            </a:pPr>
            <a:r>
              <a:rPr lang="en-US" sz="2000" i="1" dirty="0" smtClean="0"/>
              <a:t> </a:t>
            </a:r>
            <a:r>
              <a:rPr lang="en-US" sz="2000" i="1" dirty="0" err="1" smtClean="0">
                <a:latin typeface="Symbol" charset="0"/>
              </a:rPr>
              <a:t>l</a:t>
            </a:r>
            <a:r>
              <a:rPr lang="en-US" sz="2000" i="1" baseline="-25000" dirty="0" err="1" smtClean="0">
                <a:latin typeface="Arial" charset="0"/>
              </a:rPr>
              <a:t>q</a:t>
            </a:r>
            <a:r>
              <a:rPr lang="en-US" sz="2000" i="1" baseline="30000" dirty="0" err="1" smtClean="0">
                <a:latin typeface="Arial" charset="0"/>
              </a:rPr>
              <a:t>mid</a:t>
            </a:r>
            <a:r>
              <a:rPr lang="en-US" sz="2000" i="1" dirty="0" smtClean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contracts </a:t>
            </a:r>
            <a:r>
              <a:rPr lang="en-US" sz="1800" dirty="0">
                <a:latin typeface="Arial" charset="0"/>
              </a:rPr>
              <a:t>with increasing </a:t>
            </a:r>
            <a:r>
              <a:rPr lang="en-US" sz="1800" i="1" dirty="0" err="1" smtClean="0">
                <a:latin typeface="Arial" charset="0"/>
              </a:rPr>
              <a:t>I</a:t>
            </a:r>
            <a:r>
              <a:rPr lang="en-US" sz="1800" i="1" baseline="-25000" dirty="0" err="1" smtClean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:  </a:t>
            </a:r>
            <a:r>
              <a:rPr lang="en-US" sz="1800" i="1" dirty="0" err="1">
                <a:latin typeface="Symbol" charset="0"/>
              </a:rPr>
              <a:t>l</a:t>
            </a:r>
            <a:r>
              <a:rPr lang="en-US" sz="1800" i="1" baseline="-25000" dirty="0" err="1">
                <a:latin typeface="Arial" charset="0"/>
              </a:rPr>
              <a:t>q</a:t>
            </a:r>
            <a:r>
              <a:rPr lang="en-US" sz="1800" i="1" baseline="30000" dirty="0" err="1">
                <a:latin typeface="Arial" charset="0"/>
              </a:rPr>
              <a:t>mid</a:t>
            </a:r>
            <a:r>
              <a:rPr lang="en-US" sz="1800" dirty="0">
                <a:latin typeface="Arial" charset="0"/>
              </a:rPr>
              <a:t> ~ </a:t>
            </a:r>
            <a:r>
              <a:rPr lang="en-US" sz="1800" i="1" dirty="0" smtClean="0">
                <a:latin typeface="Arial" charset="0"/>
              </a:rPr>
              <a:t>I</a:t>
            </a:r>
            <a:r>
              <a:rPr lang="en-US" sz="1800" i="1" baseline="-25000" dirty="0" smtClean="0">
                <a:latin typeface="Arial" charset="0"/>
              </a:rPr>
              <a:t>p</a:t>
            </a:r>
            <a:r>
              <a:rPr lang="en-US" sz="1800" baseline="30000" dirty="0" smtClean="0">
                <a:latin typeface="Arial" charset="0"/>
              </a:rPr>
              <a:t>-1.3</a:t>
            </a:r>
            <a:endParaRPr lang="en-US" sz="1800" baseline="30000" dirty="0" smtClean="0">
              <a:latin typeface="Arial" charset="0"/>
            </a:endParaRPr>
          </a:p>
          <a:p>
            <a:pPr marL="233363" indent="-233363">
              <a:defRPr/>
            </a:pPr>
            <a:r>
              <a:rPr lang="en-US" sz="1800" dirty="0" smtClean="0">
                <a:latin typeface="Arial" charset="0"/>
              </a:rPr>
              <a:t>Comparison with SOL models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Parallel transport: conductive/convective, cross-field : collisional / turbulent / drift</a:t>
            </a: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XGC0 reproduced </a:t>
            </a:r>
            <a:r>
              <a:rPr lang="en-US" sz="1800" i="1" dirty="0" err="1">
                <a:latin typeface="Arial" charset="0"/>
              </a:rPr>
              <a:t>I</a:t>
            </a:r>
            <a:r>
              <a:rPr lang="en-US" sz="1800" i="1" baseline="-25000" dirty="0" err="1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dependence 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i="1" dirty="0" err="1">
                <a:latin typeface="Symbol" charset="0"/>
              </a:rPr>
              <a:t>l</a:t>
            </a:r>
            <a:r>
              <a:rPr lang="en-US" sz="1800" i="1" baseline="-25000" dirty="0" err="1">
                <a:latin typeface="Arial" charset="0"/>
              </a:rPr>
              <a:t>q</a:t>
            </a:r>
            <a:r>
              <a:rPr lang="en-US" sz="1800" i="1" baseline="30000" dirty="0" err="1">
                <a:latin typeface="Arial" charset="0"/>
              </a:rPr>
              <a:t>mid</a:t>
            </a:r>
            <a:r>
              <a:rPr lang="en-US" sz="1800" i="1" dirty="0">
                <a:latin typeface="Arial" charset="0"/>
              </a:rPr>
              <a:t> ~ I</a:t>
            </a:r>
            <a:r>
              <a:rPr lang="en-US" sz="1800" i="1" baseline="-25000" dirty="0">
                <a:latin typeface="Arial" charset="0"/>
              </a:rPr>
              <a:t>p</a:t>
            </a:r>
            <a:r>
              <a:rPr lang="en-US" sz="1800" i="1" baseline="30000" dirty="0">
                <a:latin typeface="Arial" charset="0"/>
              </a:rPr>
              <a:t>-1.0 </a:t>
            </a:r>
            <a:endParaRPr lang="en-US" sz="1800" i="1" dirty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</a:rPr>
              <a:t>SOLT: </a:t>
            </a:r>
            <a:r>
              <a:rPr lang="en-US" sz="1800" i="1" dirty="0" err="1" smtClean="0">
                <a:latin typeface="Arial" charset="0"/>
              </a:rPr>
              <a:t>I</a:t>
            </a:r>
            <a:r>
              <a:rPr lang="en-US" sz="1800" i="1" baseline="-25000" dirty="0" err="1" smtClean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scaling is weaker than </a:t>
            </a:r>
            <a:r>
              <a:rPr lang="en-US" sz="1800" dirty="0" smtClean="0">
                <a:latin typeface="Arial" charset="0"/>
              </a:rPr>
              <a:t>observed</a:t>
            </a:r>
          </a:p>
          <a:p>
            <a:pPr marL="968375" lvl="2" indent="-277813">
              <a:defRPr/>
            </a:pPr>
            <a:r>
              <a:rPr lang="en-US" sz="1600" i="1" dirty="0" smtClean="0">
                <a:latin typeface="Arial" charset="0"/>
              </a:rPr>
              <a:t>P</a:t>
            </a:r>
            <a:r>
              <a:rPr lang="en-US" sz="1600" i="1" baseline="-25000" dirty="0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collisionality, </a:t>
            </a:r>
            <a:r>
              <a:rPr lang="en-US" sz="1600" i="1" dirty="0" smtClean="0">
                <a:latin typeface="Arial" charset="0"/>
              </a:rPr>
              <a:t>L</a:t>
            </a:r>
            <a:r>
              <a:rPr lang="en-US" sz="1600" i="1" baseline="-25000" dirty="0" smtClean="0">
                <a:latin typeface="Arial" charset="0"/>
              </a:rPr>
              <a:t>II </a:t>
            </a:r>
            <a:r>
              <a:rPr lang="en-US" sz="1600" i="1" dirty="0" smtClean="0">
                <a:latin typeface="Arial" charset="0"/>
              </a:rPr>
              <a:t>/R</a:t>
            </a:r>
            <a:r>
              <a:rPr lang="en-US" sz="1600" dirty="0" smtClean="0">
                <a:latin typeface="Arial" charset="0"/>
              </a:rPr>
              <a:t> set cross-field transport and turbulence structure that affect </a:t>
            </a:r>
            <a:r>
              <a:rPr lang="en-US" sz="1600" dirty="0" err="1">
                <a:latin typeface="Symbol" charset="0"/>
              </a:rPr>
              <a:t>l</a:t>
            </a:r>
            <a:r>
              <a:rPr lang="en-US" sz="1600" baseline="-25000" dirty="0" err="1">
                <a:latin typeface="Arial" charset="0"/>
              </a:rPr>
              <a:t>q</a:t>
            </a:r>
            <a:endParaRPr lang="en-US" sz="1600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err="1" smtClean="0">
                <a:latin typeface="Arial" charset="0"/>
              </a:rPr>
              <a:t>Goldston</a:t>
            </a:r>
            <a:r>
              <a:rPr lang="en-US" sz="1800" dirty="0" smtClean="0">
                <a:latin typeface="Arial" charset="0"/>
              </a:rPr>
              <a:t> drift-based model of SOL flows</a:t>
            </a:r>
          </a:p>
          <a:p>
            <a:pPr marL="968375" lvl="2" indent="-277813">
              <a:defRPr/>
            </a:pPr>
            <a:r>
              <a:rPr lang="en-US" sz="1600" dirty="0" smtClean="0">
                <a:latin typeface="Arial" charset="0"/>
              </a:rPr>
              <a:t>Attached H-mode regimes, </a:t>
            </a:r>
            <a:r>
              <a:rPr lang="en-US" sz="1600" i="1" dirty="0" err="1">
                <a:latin typeface="Symbol" charset="0"/>
              </a:rPr>
              <a:t>l</a:t>
            </a:r>
            <a:r>
              <a:rPr lang="en-US" sz="1600" i="1" baseline="-25000" dirty="0" err="1">
                <a:latin typeface="Arial" charset="0"/>
              </a:rPr>
              <a:t>q</a:t>
            </a:r>
            <a:r>
              <a:rPr lang="en-US" sz="1600" dirty="0">
                <a:latin typeface="Arial" charset="0"/>
              </a:rPr>
              <a:t> ~ </a:t>
            </a:r>
            <a:r>
              <a:rPr lang="en-US" sz="1600" i="1" dirty="0">
                <a:latin typeface="Arial" charset="0"/>
              </a:rPr>
              <a:t>(2a/R) </a:t>
            </a:r>
            <a:r>
              <a:rPr lang="en-US" sz="1600" i="1" dirty="0" err="1">
                <a:latin typeface="Symbol" charset="2"/>
                <a:cs typeface="Symbol" charset="2"/>
              </a:rPr>
              <a:t>r</a:t>
            </a:r>
            <a:r>
              <a:rPr lang="en-US" sz="1600" baseline="-25000" dirty="0" err="1">
                <a:latin typeface="Arial" charset="0"/>
              </a:rPr>
              <a:t>i</a:t>
            </a:r>
            <a:r>
              <a:rPr lang="en-US" sz="1600" baseline="-25000" dirty="0">
                <a:latin typeface="Arial" charset="0"/>
              </a:rPr>
              <a:t> </a:t>
            </a:r>
            <a:endParaRPr lang="en-US" sz="1600" dirty="0" smtClean="0">
              <a:latin typeface="Arial" charset="0"/>
            </a:endParaRPr>
          </a:p>
          <a:p>
            <a:pPr marL="968375" lvl="2" indent="-277813">
              <a:defRPr/>
            </a:pPr>
            <a:r>
              <a:rPr lang="en-US" sz="1600" dirty="0" smtClean="0">
                <a:cs typeface="Arial"/>
              </a:rPr>
              <a:t> </a:t>
            </a:r>
            <a:r>
              <a:rPr lang="en-US" sz="1600" dirty="0" smtClean="0">
                <a:cs typeface="Arial"/>
                <a:sym typeface="Symbol"/>
              </a:rPr>
              <a:t></a:t>
            </a:r>
            <a:r>
              <a:rPr lang="en-US" sz="1600" i="1" dirty="0" smtClean="0">
                <a:cs typeface="Arial"/>
              </a:rPr>
              <a:t>B</a:t>
            </a:r>
            <a:r>
              <a:rPr lang="en-US" sz="1600" dirty="0" smtClean="0">
                <a:cs typeface="Arial"/>
              </a:rPr>
              <a:t> </a:t>
            </a:r>
            <a:r>
              <a:rPr lang="en-US" sz="1600" dirty="0">
                <a:cs typeface="Arial"/>
              </a:rPr>
              <a:t>and </a:t>
            </a:r>
            <a:r>
              <a:rPr lang="en-US" sz="1600" dirty="0" smtClean="0">
                <a:cs typeface="Arial"/>
              </a:rPr>
              <a:t>curvature </a:t>
            </a:r>
            <a:r>
              <a:rPr lang="en-US" sz="1600" dirty="0">
                <a:cs typeface="Arial"/>
              </a:rPr>
              <a:t>drift motion sets SOL width, Spitzer thermal conduction sets </a:t>
            </a:r>
            <a:r>
              <a:rPr lang="en-US" sz="1600" i="1" dirty="0" err="1" smtClean="0">
                <a:cs typeface="Arial"/>
              </a:rPr>
              <a:t>T</a:t>
            </a:r>
            <a:r>
              <a:rPr lang="en-US" sz="1600" i="1" baseline="-25000" dirty="0" err="1" smtClean="0">
                <a:cs typeface="Arial"/>
              </a:rPr>
              <a:t>sep</a:t>
            </a:r>
            <a:endParaRPr lang="en-US" sz="1600" baseline="30000" dirty="0" smtClean="0">
              <a:latin typeface="Arial" charset="0"/>
            </a:endParaRPr>
          </a:p>
          <a:p>
            <a:pPr marL="568325" lvl="1" indent="-277813">
              <a:defRPr/>
            </a:pPr>
            <a:r>
              <a:rPr lang="en-US" sz="1800" dirty="0" smtClean="0">
                <a:latin typeface="Arial" charset="0"/>
                <a:cs typeface="Arial"/>
              </a:rPr>
              <a:t>Exploring mechanisms setting steep pressure gradient region and connection to SOL width</a:t>
            </a:r>
            <a:endParaRPr lang="en-US" sz="1800" dirty="0" smtClean="0">
              <a:cs typeface="Arial"/>
            </a:endParaRPr>
          </a:p>
          <a:p>
            <a:pPr marL="223838" indent="-277813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Projections to NSTX-U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/>
              <a:t> </a:t>
            </a:r>
            <a:r>
              <a:rPr lang="en-US" sz="1600" i="1" dirty="0" err="1" smtClean="0">
                <a:latin typeface="Symbol" charset="0"/>
              </a:rPr>
              <a:t>l</a:t>
            </a:r>
            <a:r>
              <a:rPr lang="en-US" sz="1600" i="1" baseline="-25000" dirty="0" err="1" smtClean="0">
                <a:latin typeface="Arial" charset="0"/>
              </a:rPr>
              <a:t>q</a:t>
            </a:r>
            <a:r>
              <a:rPr lang="en-US" sz="1600" i="1" baseline="30000" dirty="0" err="1" smtClean="0">
                <a:latin typeface="Arial" charset="0"/>
              </a:rPr>
              <a:t>mid</a:t>
            </a:r>
            <a:r>
              <a:rPr lang="en-US" sz="1600" baseline="30000" dirty="0" smtClean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= 3±0.5 </a:t>
            </a:r>
            <a:r>
              <a:rPr lang="en-US" sz="1600" dirty="0" smtClean="0">
                <a:latin typeface="Arial" charset="0"/>
              </a:rPr>
              <a:t>mm</a:t>
            </a:r>
          </a:p>
          <a:p>
            <a:pPr marL="568325" lvl="1" indent="-284163">
              <a:buClr>
                <a:srgbClr val="010000"/>
              </a:buClr>
              <a:defRPr/>
            </a:pPr>
            <a:r>
              <a:rPr lang="en-US" sz="1600" dirty="0" smtClean="0">
                <a:latin typeface="Arial" charset="0"/>
              </a:rPr>
              <a:t>As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</a:t>
            </a:r>
            <a:r>
              <a:rPr lang="en-US" sz="1600" i="1" dirty="0" err="1" smtClean="0">
                <a:latin typeface="Arial" charset="0"/>
              </a:rPr>
              <a:t>I</a:t>
            </a:r>
            <a:r>
              <a:rPr lang="en-US" sz="1600" i="1" baseline="-25000" dirty="0" err="1" smtClean="0">
                <a:latin typeface="Arial" charset="0"/>
              </a:rPr>
              <a:t>p</a:t>
            </a:r>
            <a:r>
              <a:rPr lang="en-US" sz="1600" dirty="0" smtClean="0">
                <a:latin typeface="Arial" charset="0"/>
              </a:rPr>
              <a:t> and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err="1" smtClean="0">
                <a:latin typeface="Arial" charset="0"/>
              </a:rPr>
              <a:t>~</a:t>
            </a:r>
            <a:r>
              <a:rPr lang="en-US" sz="1600" i="1" dirty="0" err="1" smtClean="0">
                <a:latin typeface="Arial" charset="0"/>
              </a:rPr>
              <a:t>P</a:t>
            </a:r>
            <a:r>
              <a:rPr lang="en-US" sz="1600" i="1" baseline="-25000" dirty="0" err="1" smtClean="0">
                <a:latin typeface="Arial" charset="0"/>
              </a:rPr>
              <a:t>SOL</a:t>
            </a:r>
            <a:r>
              <a:rPr lang="en-US" sz="1600" dirty="0" smtClean="0">
                <a:latin typeface="Arial" charset="0"/>
              </a:rPr>
              <a:t>, </a:t>
            </a:r>
            <a:r>
              <a:rPr lang="en-US" sz="1600" i="1" dirty="0" err="1" smtClean="0">
                <a:latin typeface="Arial" charset="0"/>
              </a:rPr>
              <a:t>q</a:t>
            </a:r>
            <a:r>
              <a:rPr lang="en-US" sz="1600" i="1" baseline="-25000" dirty="0" err="1" smtClean="0">
                <a:latin typeface="Arial" charset="0"/>
              </a:rPr>
              <a:t>peak</a:t>
            </a:r>
            <a:r>
              <a:rPr lang="en-US" sz="1600" dirty="0" smtClean="0">
                <a:latin typeface="Arial" charset="0"/>
              </a:rPr>
              <a:t> ~ 20-30 MW/m</a:t>
            </a:r>
            <a:r>
              <a:rPr lang="en-US" sz="1600" baseline="30000" dirty="0" smtClean="0">
                <a:latin typeface="Arial" charset="0"/>
              </a:rPr>
              <a:t>2</a:t>
            </a:r>
            <a:endParaRPr lang="en-US" sz="1600" baseline="30000" dirty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dirty="0" smtClean="0">
              <a:latin typeface="Arial" charset="0"/>
            </a:endParaRPr>
          </a:p>
          <a:p>
            <a:pPr marL="623888" lvl="1" indent="-277813">
              <a:buClr>
                <a:srgbClr val="010000"/>
              </a:buClr>
              <a:defRPr/>
            </a:pPr>
            <a:endParaRPr lang="en-US" sz="1600" dirty="0" smtClean="0">
              <a:latin typeface="Arial" charset="0"/>
            </a:endParaRPr>
          </a:p>
          <a:p>
            <a:pPr marL="223838" indent="-277813">
              <a:buClr>
                <a:srgbClr val="010000"/>
              </a:buCl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/>
          </a:p>
          <a:p>
            <a:pPr marL="969963" lvl="2" indent="-279400">
              <a:buClr>
                <a:srgbClr val="010000"/>
              </a:buClr>
              <a:defRPr/>
            </a:pPr>
            <a:endParaRPr lang="en-US" sz="2200" dirty="0" smtClean="0">
              <a:latin typeface="Arial" charset="0"/>
            </a:endParaRPr>
          </a:p>
          <a:p>
            <a:pPr marL="169863" indent="-279400">
              <a:buClr>
                <a:srgbClr val="010000"/>
              </a:buClr>
              <a:defRPr/>
            </a:pPr>
            <a:endParaRPr lang="en-US" sz="2200" dirty="0">
              <a:latin typeface="Arial" charset="0"/>
            </a:endParaRPr>
          </a:p>
        </p:txBody>
      </p:sp>
      <p:cxnSp>
        <p:nvCxnSpPr>
          <p:cNvPr id="1229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29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297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334000" y="3886200"/>
            <a:ext cx="8382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257800" y="1371600"/>
            <a:ext cx="914400" cy="228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Picture 3" descr="Picture 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66015"/>
            <a:ext cx="2895600" cy="28439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8071836" y="5057285"/>
            <a:ext cx="1857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/>
              <a:t>M. </a:t>
            </a:r>
            <a:r>
              <a:rPr lang="en-US" b="0" i="0" dirty="0" err="1" smtClean="0"/>
              <a:t>Makowski</a:t>
            </a:r>
            <a:r>
              <a:rPr lang="en-US" b="0" i="0" dirty="0" smtClean="0"/>
              <a:t>, APS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Boundary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3048000"/>
          </a:xfrm>
        </p:spPr>
        <p:txBody>
          <a:bodyPr/>
          <a:lstStyle/>
          <a:p>
            <a:r>
              <a:rPr lang="en-US" dirty="0" smtClean="0"/>
              <a:t>Scrape-off </a:t>
            </a:r>
            <a:r>
              <a:rPr lang="en-US" dirty="0" smtClean="0"/>
              <a:t>layer width, transport, and turbulence</a:t>
            </a:r>
          </a:p>
          <a:p>
            <a:pPr lvl="1"/>
            <a:r>
              <a:rPr lang="en-US" dirty="0" smtClean="0"/>
              <a:t>Role of </a:t>
            </a:r>
            <a:r>
              <a:rPr lang="en-US" dirty="0" smtClean="0"/>
              <a:t>turbulence and convective cells </a:t>
            </a:r>
            <a:r>
              <a:rPr lang="en-US" dirty="0" smtClean="0"/>
              <a:t>in setting </a:t>
            </a:r>
            <a:r>
              <a:rPr lang="en-US" dirty="0" smtClean="0"/>
              <a:t>SOL width</a:t>
            </a:r>
            <a:endParaRPr lang="en-US" dirty="0" smtClean="0"/>
          </a:p>
          <a:p>
            <a:pPr lvl="1"/>
            <a:r>
              <a:rPr lang="en-US" dirty="0" smtClean="0"/>
              <a:t>Impact of </a:t>
            </a:r>
            <a:r>
              <a:rPr lang="en-US" dirty="0" smtClean="0"/>
              <a:t>Li on the SOL </a:t>
            </a:r>
            <a:r>
              <a:rPr lang="en-US" dirty="0" smtClean="0"/>
              <a:t>width, </a:t>
            </a:r>
            <a:r>
              <a:rPr lang="en-US" dirty="0" smtClean="0"/>
              <a:t>physics of </a:t>
            </a:r>
            <a:r>
              <a:rPr lang="en-US" dirty="0" err="1" smtClean="0"/>
              <a:t>collisionless</a:t>
            </a:r>
            <a:r>
              <a:rPr lang="en-US" dirty="0" smtClean="0"/>
              <a:t> SOL</a:t>
            </a:r>
          </a:p>
          <a:p>
            <a:pPr lvl="1"/>
            <a:r>
              <a:rPr lang="en-US" dirty="0" smtClean="0"/>
              <a:t>Characterization of the edge </a:t>
            </a:r>
            <a:r>
              <a:rPr lang="en-US" dirty="0" smtClean="0"/>
              <a:t>flows, interplay </a:t>
            </a:r>
            <a:r>
              <a:rPr lang="en-US" dirty="0" smtClean="0"/>
              <a:t>between blobs and flows</a:t>
            </a:r>
          </a:p>
          <a:p>
            <a:r>
              <a:rPr lang="en-US" dirty="0" err="1" smtClean="0"/>
              <a:t>Divertor</a:t>
            </a:r>
            <a:r>
              <a:rPr lang="en-US" dirty="0" smtClean="0"/>
              <a:t> </a:t>
            </a:r>
            <a:r>
              <a:rPr lang="en-US" dirty="0" smtClean="0"/>
              <a:t>transport, radiation and plasma-surface interactions</a:t>
            </a:r>
          </a:p>
          <a:p>
            <a:pPr lvl="1"/>
            <a:r>
              <a:rPr lang="en-US" dirty="0" smtClean="0"/>
              <a:t>Steady state and transient transport in </a:t>
            </a:r>
            <a:r>
              <a:rPr lang="en-US" dirty="0" smtClean="0"/>
              <a:t>standard, snowflake </a:t>
            </a:r>
            <a:r>
              <a:rPr lang="en-US" dirty="0" err="1" smtClean="0"/>
              <a:t>divertors</a:t>
            </a:r>
            <a:endParaRPr lang="en-US" dirty="0" smtClean="0"/>
          </a:p>
          <a:p>
            <a:pPr lvl="1"/>
            <a:r>
              <a:rPr lang="en-US" dirty="0" smtClean="0"/>
              <a:t>Validate fluid, kinetic and gyro-kinetic edge transport </a:t>
            </a:r>
            <a:r>
              <a:rPr lang="en-US" dirty="0" smtClean="0"/>
              <a:t>models</a:t>
            </a:r>
          </a:p>
          <a:p>
            <a:pPr lvl="2"/>
            <a:r>
              <a:rPr lang="en-US" dirty="0" smtClean="0"/>
              <a:t>Also validated radiation </a:t>
            </a:r>
            <a:r>
              <a:rPr lang="en-US" dirty="0" smtClean="0"/>
              <a:t>models including high Z </a:t>
            </a:r>
            <a:r>
              <a:rPr lang="en-US" dirty="0" smtClean="0"/>
              <a:t>atoms, PMI models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438" y="4300538"/>
            <a:ext cx="1887537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2878138" y="4300538"/>
            <a:ext cx="133350" cy="205740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 sz="1100"/>
          </a:p>
        </p:txBody>
      </p:sp>
      <p:sp>
        <p:nvSpPr>
          <p:cNvPr id="6" name="TextBox 5"/>
          <p:cNvSpPr txBox="1"/>
          <p:nvPr/>
        </p:nvSpPr>
        <p:spPr bwMode="auto">
          <a:xfrm>
            <a:off x="2971800" y="4267200"/>
            <a:ext cx="1828800" cy="3381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Snowflake </a:t>
            </a:r>
            <a:r>
              <a:rPr lang="en-US" sz="1600" i="0" dirty="0" smtClean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(SNF)</a:t>
            </a:r>
            <a:endParaRPr lang="en-US" sz="1600" i="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533400" y="4267200"/>
            <a:ext cx="2057400" cy="2090738"/>
            <a:chOff x="1295400" y="953095"/>
            <a:chExt cx="2226365" cy="232350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990600"/>
              <a:ext cx="222636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9"/>
            <p:cNvSpPr>
              <a:spLocks noChangeArrowheads="1"/>
            </p:cNvSpPr>
            <p:nvPr/>
          </p:nvSpPr>
          <p:spPr bwMode="auto">
            <a:xfrm>
              <a:off x="1316736" y="990600"/>
              <a:ext cx="152400" cy="22860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60316" y="953095"/>
              <a:ext cx="1978991" cy="37578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Standard </a:t>
              </a:r>
              <a:r>
                <a:rPr lang="en-US" sz="16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(STD)</a:t>
              </a:r>
              <a:endParaRPr lang="en-US" sz="1600" i="0" dirty="0">
                <a:solidFill>
                  <a:schemeClr val="tx1"/>
                </a:solidFill>
                <a:latin typeface="Arial Narrow" pitchFamily="34" charset="0"/>
                <a:cs typeface="Arial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596" y="4257675"/>
            <a:ext cx="3515004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724400" y="4038600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0563" lvl="2" indent="-233363">
              <a:buClr>
                <a:srgbClr val="010000"/>
              </a:buClr>
            </a:pPr>
            <a:r>
              <a:rPr lang="en-US" i="0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q</a:t>
            </a:r>
            <a:r>
              <a:rPr lang="en-US" i="0" baseline="-25000" dirty="0" err="1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peak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reduced from ~15 MW/m</a:t>
            </a:r>
            <a:r>
              <a:rPr lang="en-US" i="0" baseline="300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2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(STD) 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to 0.5-3 MW/m</a:t>
            </a:r>
            <a:r>
              <a:rPr lang="en-US" i="0" baseline="300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2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i="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(SNF)</a:t>
            </a:r>
            <a:endParaRPr lang="en-US" i="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Gray Divertor q, Tsurf and bolometry for 0.8MA, 4MW 150 and 300mg lithium discharges (141255 and 138240) ver2.pdf"/>
          <p:cNvPicPr>
            <a:picLocks noChangeAspect="1"/>
          </p:cNvPicPr>
          <p:nvPr/>
        </p:nvPicPr>
        <p:blipFill>
          <a:blip r:embed="rId2" cstate="print"/>
          <a:srcRect l="2515" r="6705" b="7227"/>
          <a:stretch>
            <a:fillRect/>
          </a:stretch>
        </p:blipFill>
        <p:spPr bwMode="auto">
          <a:xfrm>
            <a:off x="4835525" y="990600"/>
            <a:ext cx="40259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Liquid metals have the potential to mitigate steady-state </a:t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and transient heat-loads, and protect underlying PFCs</a:t>
            </a:r>
            <a:endParaRPr lang="en-US" smtClean="0"/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228600" y="3581400"/>
            <a:ext cx="4178300" cy="2484438"/>
          </a:xfrm>
        </p:spPr>
        <p:txBody>
          <a:bodyPr/>
          <a:lstStyle/>
          <a:p>
            <a:pPr>
              <a:spcAft>
                <a:spcPts val="1200"/>
              </a:spcAft>
              <a:buFontTx/>
              <a:buNone/>
            </a:pPr>
            <a:r>
              <a:rPr lang="en-US" sz="1400" smtClean="0"/>
              <a:t>	FTU capillary porous system (CPS) </a:t>
            </a:r>
          </a:p>
          <a:p>
            <a:r>
              <a:rPr lang="en-US" sz="1400" smtClean="0"/>
              <a:t>CPS in T-11 handles  &gt; 10MW/m</a:t>
            </a:r>
            <a:r>
              <a:rPr lang="en-US" sz="1400" baseline="30000" smtClean="0"/>
              <a:t>2</a:t>
            </a:r>
            <a:r>
              <a:rPr lang="en-US" sz="1400" smtClean="0"/>
              <a:t> </a:t>
            </a:r>
          </a:p>
          <a:p>
            <a:pPr lvl="1"/>
            <a:r>
              <a:rPr lang="en-US" sz="1400" smtClean="0"/>
              <a:t>Self-shielding radiative layers observed</a:t>
            </a:r>
          </a:p>
          <a:p>
            <a:r>
              <a:rPr lang="en-US" sz="1400" smtClean="0"/>
              <a:t>CPS e-beam tested to:</a:t>
            </a:r>
          </a:p>
          <a:p>
            <a:pPr lvl="1"/>
            <a:r>
              <a:rPr lang="en-US" sz="1400" smtClean="0"/>
              <a:t>25 MW/m</a:t>
            </a:r>
            <a:r>
              <a:rPr lang="en-US" sz="1400" baseline="30000" smtClean="0"/>
              <a:t>2</a:t>
            </a:r>
            <a:r>
              <a:rPr lang="en-US" sz="1400" smtClean="0"/>
              <a:t> for 5 - 10 minutes</a:t>
            </a:r>
          </a:p>
          <a:p>
            <a:pPr lvl="1"/>
            <a:r>
              <a:rPr lang="en-US" sz="1400" smtClean="0"/>
              <a:t>50 MW/m</a:t>
            </a:r>
            <a:r>
              <a:rPr lang="en-US" sz="1400" baseline="30000" smtClean="0"/>
              <a:t>2</a:t>
            </a:r>
            <a:r>
              <a:rPr lang="en-US" sz="1400" smtClean="0"/>
              <a:t> for 15s</a:t>
            </a:r>
          </a:p>
          <a:p>
            <a:r>
              <a:rPr lang="en-US" sz="1400" smtClean="0"/>
              <a:t>Plasma focus tested to 60 MJ/m</a:t>
            </a:r>
            <a:r>
              <a:rPr lang="en-US" sz="1400" baseline="30000" smtClean="0"/>
              <a:t>2</a:t>
            </a:r>
            <a:r>
              <a:rPr lang="en-US" sz="1400" smtClean="0"/>
              <a:t> </a:t>
            </a:r>
            <a:br>
              <a:rPr lang="en-US" sz="1400" smtClean="0"/>
            </a:br>
            <a:r>
              <a:rPr lang="en-US" sz="1400" smtClean="0"/>
              <a:t>off-normal load</a:t>
            </a: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3836988" cy="25606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191000" y="4835525"/>
            <a:ext cx="48768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0" hangingPunct="0">
              <a:lnSpc>
                <a:spcPct val="110000"/>
              </a:lnSpc>
              <a:defRPr/>
            </a:pPr>
            <a:r>
              <a:rPr lang="en-US" sz="1400" b="0" i="0" kern="0" dirty="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NSTX:  Increased Li evaporation correlated with lower </a:t>
            </a:r>
            <a:r>
              <a:rPr lang="en-US" sz="1400" b="0" i="0" kern="0" dirty="0" err="1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q</a:t>
            </a:r>
            <a:r>
              <a:rPr lang="en-US" sz="1400" b="0" i="0" kern="0" baseline="-25000" dirty="0" err="1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pk</a:t>
            </a:r>
            <a:endParaRPr lang="en-US" sz="1400" b="0" i="0" kern="0" baseline="-25000" dirty="0">
              <a:solidFill>
                <a:schemeClr val="tx1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342900" lvl="1" indent="-171450" eaLnBrk="0" hangingPunct="0">
              <a:lnSpc>
                <a:spcPct val="110000"/>
              </a:lnSpc>
              <a:buFontTx/>
              <a:buChar char="–"/>
              <a:defRPr/>
            </a:pPr>
            <a:r>
              <a:rPr lang="en-US" b="0" i="0" kern="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T</a:t>
            </a:r>
            <a:r>
              <a:rPr lang="en-US" b="0" i="0" kern="0" baseline="-2500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surf</a:t>
            </a:r>
            <a:r>
              <a:rPr lang="en-US" b="0" i="0" kern="0" baseline="-2500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at OSP = 800˚C 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  <a:sym typeface="Wingdings" pitchFamily="2" charset="2"/>
              </a:rPr>
              <a:t>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400˚C with heavy Li</a:t>
            </a:r>
          </a:p>
          <a:p>
            <a:pPr marL="342900" lvl="1" indent="-171450" eaLnBrk="0" hangingPunct="0">
              <a:lnSpc>
                <a:spcPct val="110000"/>
              </a:lnSpc>
              <a:buFontTx/>
              <a:buChar char="–"/>
              <a:defRPr/>
            </a:pPr>
            <a:r>
              <a:rPr lang="en-US" b="0" i="0" kern="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q</a:t>
            </a:r>
            <a:r>
              <a:rPr lang="en-US" b="0" i="0" kern="0" baseline="-2500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pk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stays &lt; 3 MW/m</a:t>
            </a:r>
            <a:r>
              <a:rPr lang="en-US" b="0" i="0" kern="0" baseline="3000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2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with heavy Li, </a:t>
            </a:r>
            <a:r>
              <a:rPr lang="en-US" b="0" i="0" kern="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divertor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</a:t>
            </a:r>
            <a:r>
              <a:rPr lang="en-US" b="0" i="0" kern="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P</a:t>
            </a:r>
            <a:r>
              <a:rPr lang="en-US" b="0" i="0" kern="0" baseline="-25000" dirty="0" err="1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rad</a:t>
            </a: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 increases</a:t>
            </a:r>
          </a:p>
          <a:p>
            <a:pPr marL="342900" lvl="1" indent="-171450" eaLnBrk="0" hangingPunct="0">
              <a:lnSpc>
                <a:spcPct val="110000"/>
              </a:lnSpc>
              <a:buFontTx/>
              <a:buChar char="–"/>
              <a:defRPr/>
            </a:pPr>
            <a:r>
              <a:rPr lang="en-US" b="0" i="0" kern="0" dirty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This occurs despite narrowing of heat-flux width at </a:t>
            </a:r>
            <a:r>
              <a:rPr lang="en-US" b="0" i="0" kern="0" dirty="0" err="1" smtClean="0">
                <a:solidFill>
                  <a:schemeClr val="accent2"/>
                </a:solidFill>
                <a:latin typeface="+mn-lt"/>
                <a:ea typeface="ＭＳ Ｐゴシック" pitchFamily="-109" charset="-128"/>
                <a:cs typeface="Arial" charset="0"/>
              </a:rPr>
              <a:t>divertor</a:t>
            </a:r>
            <a:endParaRPr lang="en-US" b="0" i="0" kern="0" dirty="0">
              <a:solidFill>
                <a:schemeClr val="accent2"/>
              </a:solidFill>
              <a:latin typeface="+mn-lt"/>
              <a:ea typeface="ＭＳ Ｐゴシック" pitchFamily="-109" charset="-128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1371600"/>
            <a:ext cx="2819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2 otherwise identical shots (no </a:t>
            </a:r>
            <a:r>
              <a:rPr lang="en-US" b="0" i="0" dirty="0" err="1">
                <a:solidFill>
                  <a:srgbClr val="000000"/>
                </a:solidFill>
                <a:latin typeface="+mn-lt"/>
                <a:cs typeface="Arial" charset="0"/>
              </a:rPr>
              <a:t>ELMs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)</a:t>
            </a:r>
          </a:p>
          <a:p>
            <a:pPr>
              <a:defRPr/>
            </a:pPr>
            <a:r>
              <a:rPr lang="en-US" b="0" i="0" dirty="0" err="1">
                <a:solidFill>
                  <a:srgbClr val="000000"/>
                </a:solidFill>
                <a:latin typeface="+mn-lt"/>
                <a:cs typeface="Arial" charset="0"/>
              </a:rPr>
              <a:t>I</a:t>
            </a:r>
            <a:r>
              <a:rPr lang="en-US" sz="1600" b="0" i="0" baseline="-25000" dirty="0" err="1">
                <a:solidFill>
                  <a:srgbClr val="000000"/>
                </a:solidFill>
                <a:latin typeface="+mn-lt"/>
                <a:cs typeface="Arial" charset="0"/>
              </a:rPr>
              <a:t>p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 = 0 .8 MA, </a:t>
            </a:r>
            <a:r>
              <a:rPr lang="en-US" b="0" i="0" dirty="0" err="1">
                <a:solidFill>
                  <a:srgbClr val="000000"/>
                </a:solidFill>
                <a:latin typeface="+mn-lt"/>
                <a:cs typeface="Arial" charset="0"/>
              </a:rPr>
              <a:t>P</a:t>
            </a:r>
            <a:r>
              <a:rPr lang="en-US" sz="1600" b="0" i="0" baseline="-25000" dirty="0" err="1">
                <a:solidFill>
                  <a:srgbClr val="000000"/>
                </a:solidFill>
                <a:latin typeface="+mn-lt"/>
                <a:cs typeface="Arial" charset="0"/>
              </a:rPr>
              <a:t>nbi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 ~ 4 MW</a:t>
            </a:r>
          </a:p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high </a:t>
            </a:r>
            <a:r>
              <a:rPr lang="en-US" b="0" i="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latin typeface="+mn-lt"/>
                <a:cs typeface="Arial" charset="0"/>
              </a:rPr>
              <a:t>f</a:t>
            </a:r>
            <a:r>
              <a:rPr lang="en-US" sz="1600" b="0" i="0" baseline="-25000" dirty="0" err="1">
                <a:solidFill>
                  <a:srgbClr val="000000"/>
                </a:solidFill>
                <a:latin typeface="+mn-lt"/>
                <a:cs typeface="Arial" charset="0"/>
              </a:rPr>
              <a:t>exp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 ~20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8850" y="990600"/>
            <a:ext cx="533400" cy="1841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150 mg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1850" y="990600"/>
            <a:ext cx="533400" cy="18415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Arial" charset="0"/>
              </a:rPr>
              <a:t>300 mg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828800" y="5867400"/>
            <a:ext cx="54102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lvl="1" algn="ctr" eaLnBrk="0" hangingPunct="0">
              <a:defRPr/>
            </a:pPr>
            <a:r>
              <a:rPr lang="en-US" sz="1800" i="0" kern="0" dirty="0" smtClean="0">
                <a:solidFill>
                  <a:srgbClr val="FF0000"/>
                </a:solidFill>
                <a:latin typeface="+mn-lt"/>
                <a:ea typeface="ＭＳ Ｐゴシック" pitchFamily="-109" charset="-128"/>
                <a:cs typeface="Arial" charset="0"/>
              </a:rPr>
              <a:t>Need theory and modeling </a:t>
            </a:r>
            <a:r>
              <a:rPr lang="en-US" sz="1800" i="0" kern="0" dirty="0">
                <a:solidFill>
                  <a:srgbClr val="FF0000"/>
                </a:solidFill>
                <a:latin typeface="+mn-lt"/>
                <a:ea typeface="ＭＳ Ｐゴシック" pitchFamily="-109" charset="-128"/>
                <a:cs typeface="Arial" charset="0"/>
              </a:rPr>
              <a:t>to understand roles of </a:t>
            </a:r>
            <a:r>
              <a:rPr lang="en-US" sz="1800" i="0" kern="0" dirty="0" smtClean="0">
                <a:solidFill>
                  <a:srgbClr val="FF0000"/>
                </a:solidFill>
                <a:latin typeface="+mn-lt"/>
                <a:ea typeface="ＭＳ Ｐゴシック" pitchFamily="-109" charset="-128"/>
                <a:cs typeface="Arial" charset="0"/>
              </a:rPr>
              <a:t>C</a:t>
            </a:r>
            <a:r>
              <a:rPr lang="en-US" sz="1800" i="0" kern="0" dirty="0">
                <a:solidFill>
                  <a:srgbClr val="FF0000"/>
                </a:solidFill>
                <a:latin typeface="+mn-lt"/>
                <a:ea typeface="ＭＳ Ｐゴシック" pitchFamily="-109" charset="-128"/>
                <a:cs typeface="Arial" charset="0"/>
              </a:rPr>
              <a:t>, Li radiation, detachment physics, etc.</a:t>
            </a:r>
          </a:p>
          <a:p>
            <a:pPr marL="342900" lvl="1" indent="-171450" algn="ctr" eaLnBrk="0" hangingPunct="0">
              <a:buFontTx/>
              <a:buChar char="–"/>
              <a:defRPr/>
            </a:pPr>
            <a:endParaRPr lang="en-US" sz="2000" b="0" i="0" kern="0" dirty="0">
              <a:solidFill>
                <a:schemeClr val="accent2"/>
              </a:solidFill>
              <a:latin typeface="Arial Narrow" pitchFamily="34" charset="0"/>
              <a:ea typeface="ＭＳ Ｐゴシック" pitchFamily="-109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483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NSTX studies of ELM regimes and ELM control contribute to mitigation strategies for ITER and future STs</a:t>
            </a:r>
          </a:p>
        </p:txBody>
      </p:sp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629400" cy="5334000"/>
          </a:xfrm>
        </p:spPr>
        <p:txBody>
          <a:bodyPr/>
          <a:lstStyle/>
          <a:p>
            <a:pPr marL="284163" indent="-227013">
              <a:buClr>
                <a:srgbClr val="010000"/>
              </a:buClr>
              <a:defRPr/>
            </a:pPr>
            <a:r>
              <a:rPr lang="en-US" sz="1800" dirty="0" smtClean="0"/>
              <a:t>ELM triggering with n=3 RMP</a:t>
            </a:r>
            <a:endParaRPr lang="en-US" sz="1800" dirty="0"/>
          </a:p>
          <a:p>
            <a:pPr marL="746125" lvl="1" indent="-288925">
              <a:defRPr/>
            </a:pPr>
            <a:r>
              <a:rPr lang="en-US" sz="1800" dirty="0" smtClean="0"/>
              <a:t>Weak RMP impact on pedestal transport</a:t>
            </a:r>
          </a:p>
          <a:p>
            <a:pPr lvl="1">
              <a:defRPr/>
            </a:pPr>
            <a:r>
              <a:rPr lang="en-US" sz="1800" dirty="0" smtClean="0"/>
              <a:t>Strong impact on stability</a:t>
            </a:r>
          </a:p>
          <a:p>
            <a:pPr marL="1025525" lvl="2" indent="-222250">
              <a:defRPr/>
            </a:pPr>
            <a:r>
              <a:rPr lang="en-US" sz="1600" i="1" dirty="0" err="1" smtClean="0"/>
              <a:t>T</a:t>
            </a:r>
            <a:r>
              <a:rPr lang="en-US" sz="1600" baseline="-25000" dirty="0" err="1" smtClean="0"/>
              <a:t>e</a:t>
            </a:r>
            <a:r>
              <a:rPr lang="en-US" sz="1600" dirty="0"/>
              <a:t>, </a:t>
            </a:r>
            <a:r>
              <a:rPr lang="en-US" sz="1600" dirty="0" smtClean="0"/>
              <a:t>pressure gradient increase</a:t>
            </a:r>
          </a:p>
          <a:p>
            <a:pPr marL="1025525" lvl="2" indent="-222250">
              <a:defRPr/>
            </a:pPr>
            <a:r>
              <a:rPr lang="en-US" sz="1600" dirty="0" smtClean="0"/>
              <a:t>PEST </a:t>
            </a:r>
            <a:r>
              <a:rPr lang="en-US" sz="1600" dirty="0"/>
              <a:t>shows edge unstable with n=3 </a:t>
            </a:r>
            <a:endParaRPr lang="en-US" sz="1600" dirty="0" smtClean="0"/>
          </a:p>
          <a:p>
            <a:pPr lvl="1">
              <a:defRPr/>
            </a:pPr>
            <a:r>
              <a:rPr lang="en-US" sz="1800" dirty="0" smtClean="0"/>
              <a:t>Triggered </a:t>
            </a:r>
            <a:r>
              <a:rPr lang="en-US" sz="1800" dirty="0"/>
              <a:t>ELMs are phase locked to the imposed </a:t>
            </a:r>
            <a:r>
              <a:rPr lang="en-US" sz="1800" dirty="0" smtClean="0"/>
              <a:t>3D </a:t>
            </a:r>
            <a:r>
              <a:rPr lang="en-US" sz="1800" dirty="0"/>
              <a:t>fields for n=1 and n=3 </a:t>
            </a:r>
          </a:p>
          <a:p>
            <a:pPr marL="284163" indent="-223838">
              <a:defRPr/>
            </a:pPr>
            <a:r>
              <a:rPr lang="en-US" sz="1800" dirty="0" smtClean="0"/>
              <a:t>Small transport ELM-like events from 3D field application below ELM triggering threshold (</a:t>
            </a:r>
            <a:r>
              <a:rPr lang="en-US" sz="1800" dirty="0" err="1" smtClean="0"/>
              <a:t>w.r.t</a:t>
            </a:r>
            <a:r>
              <a:rPr lang="en-US" sz="1800" dirty="0" smtClean="0"/>
              <a:t>. duration or amplitude)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Divertor heat and particle structures during ELMs, intrinsic and 3D fields</a:t>
            </a:r>
          </a:p>
          <a:p>
            <a:pPr lvl="1">
              <a:buClr>
                <a:srgbClr val="010000"/>
              </a:buClr>
              <a:defRPr/>
            </a:pPr>
            <a:r>
              <a:rPr lang="en-US" sz="1800" dirty="0"/>
              <a:t>Applied 3D fields reattach detached divertor plasma</a:t>
            </a:r>
          </a:p>
          <a:p>
            <a:pPr lvl="1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Developing model of </a:t>
            </a:r>
            <a:r>
              <a:rPr lang="en-US" sz="1800" dirty="0" err="1" smtClean="0">
                <a:latin typeface="Arial" charset="0"/>
              </a:rPr>
              <a:t>toroidally</a:t>
            </a:r>
            <a:r>
              <a:rPr lang="en-US" sz="1800" dirty="0" smtClean="0">
                <a:latin typeface="Arial" charset="0"/>
              </a:rPr>
              <a:t> non-uniform heat and particle flux structures using EMC3-EIRENE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Collaboration with MAST in perturbed equilibria modeling </a:t>
            </a:r>
          </a:p>
          <a:p>
            <a:pPr marL="284163" indent="-223838">
              <a:buClr>
                <a:srgbClr val="010000"/>
              </a:buClr>
              <a:defRPr/>
            </a:pPr>
            <a:r>
              <a:rPr lang="en-US" sz="1800" dirty="0" smtClean="0">
                <a:latin typeface="Arial" charset="0"/>
              </a:rPr>
              <a:t>Discussing collaboration with ASDEX in small ELM analysis, effects of 3D fields on detachment</a:t>
            </a:r>
          </a:p>
          <a:p>
            <a:pPr>
              <a:buClr>
                <a:srgbClr val="010000"/>
              </a:buClr>
              <a:defRPr/>
            </a:pPr>
            <a:endParaRPr lang="en-US" sz="1800" dirty="0">
              <a:latin typeface="Arial" charset="0"/>
            </a:endParaRPr>
          </a:p>
        </p:txBody>
      </p:sp>
      <p:cxnSp>
        <p:nvCxnSpPr>
          <p:cNvPr id="20487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488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6766560" y="1143000"/>
            <a:ext cx="2362200" cy="1752600"/>
            <a:chOff x="6705600" y="1827175"/>
            <a:chExt cx="2362200" cy="1752600"/>
          </a:xfrm>
        </p:grpSpPr>
        <p:pic>
          <p:nvPicPr>
            <p:cNvPr id="2" name="Picture 1" descr="Picture 9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566" y="1827175"/>
              <a:ext cx="1211234" cy="1682750"/>
            </a:xfrm>
            <a:prstGeom prst="rect">
              <a:avLst/>
            </a:prstGeom>
          </p:spPr>
        </p:pic>
        <p:pic>
          <p:nvPicPr>
            <p:cNvPr id="3" name="Picture 2" descr="Picture 8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1828800"/>
              <a:ext cx="1233142" cy="1750975"/>
            </a:xfrm>
            <a:prstGeom prst="rect">
              <a:avLst/>
            </a:prstGeom>
          </p:spPr>
        </p:pic>
      </p:grpSp>
      <p:pic>
        <p:nvPicPr>
          <p:cNvPr id="5" name="Picture 4" descr="Picture 7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53" y="2895600"/>
            <a:ext cx="2290947" cy="15240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6400800" y="4495800"/>
            <a:ext cx="609600" cy="3810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Macroscopic Equilibrium and Stability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200" y="1230669"/>
          <a:ext cx="8991600" cy="484666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57955"/>
                <a:gridCol w="2790497"/>
                <a:gridCol w="3643148"/>
              </a:tblGrid>
              <a:tr h="369531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Category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Existing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efforts</a:t>
                      </a:r>
                      <a:endParaRPr lang="en-US" sz="2000" b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Associated physics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issues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1459270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1600" b="1" i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More robust </a:t>
                      </a:r>
                      <a:r>
                        <a:rPr lang="en-US" sz="1600" b="1" i="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equilibrium reconstruction and modeling including toroidal rotation and SOL, and stability analysis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EFITs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including rotation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LRDFITs including rotation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(E,LRD)FITs + FLOW 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(E,LRD)FITs + FLOW + M3D-C1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Stability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boundary with toroidal rotation?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Stability boundary including </a:t>
                      </a:r>
                      <a:r>
                        <a:rPr lang="en-US" sz="1600" b="1" i="0" baseline="0" dirty="0" err="1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separatrix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Can be routinely available as GEQDSK in NSTX-U?  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1883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1600" b="1" i="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Quasi-linear 3D equilibrium modeling including islands, neoclassical, and kinetic MHD effects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IPEC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with tensor pressures and islands + POCA + Inner-layer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FLOW, MARS-F, MARS-K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M3D-C1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3D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equilibrium with opened islands?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3D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equilibrium with rotation?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3D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equilibrium with anisotropic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pressure?</a:t>
                      </a:r>
                      <a:endParaRPr lang="en-US" sz="1600" b="1" i="0" baseline="0" dirty="0" smtClean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Self-consistent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modeling for NTV in NSTX-U?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9270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Quasi-linear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stability modeling including neoclassical and kinetic MHD effects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MISK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with anisotropic pressures and fast ions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MARS-K, NOVA-K</a:t>
                      </a:r>
                    </a:p>
                    <a:p>
                      <a:pPr marL="0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M3D-C1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RWM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passive stability with 2</a:t>
                      </a:r>
                      <a:r>
                        <a:rPr lang="en-US" sz="1600" b="1" i="0" baseline="3000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nd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NBIs in NSTX-U?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Effects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by Self-consistent </a:t>
                      </a:r>
                      <a:r>
                        <a:rPr lang="en-US" sz="1600" b="1" i="0" baseline="0" dirty="0" err="1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eigenfunction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Second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RWM code with full kinetic treatment?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78" y="2862235"/>
            <a:ext cx="1828800" cy="21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Study of RWM kinetic stabilization is unveiling complex rotation and collisionality dependence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7852"/>
            <a:ext cx="8839200" cy="5486400"/>
          </a:xfrm>
        </p:spPr>
        <p:txBody>
          <a:bodyPr/>
          <a:lstStyle/>
          <a:p>
            <a:r>
              <a:rPr lang="en-US" sz="2000" dirty="0" smtClean="0"/>
              <a:t>RWM can be stabilized by kinetic effects through rotational resonance 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Implying importance of rotation control, NTV, NCC coils</a:t>
            </a:r>
          </a:p>
          <a:p>
            <a:r>
              <a:rPr lang="en-US" sz="2000" dirty="0" smtClean="0">
                <a:cs typeface="Calibri" pitchFamily="34" charset="0"/>
              </a:rPr>
              <a:t>NSTX-tested kinetic RWM stability theory showed that reduced </a:t>
            </a:r>
            <a:r>
              <a:rPr lang="el-GR" sz="2000" dirty="0" smtClean="0">
                <a:latin typeface="Times New Roman"/>
                <a:cs typeface="Times New Roman"/>
              </a:rPr>
              <a:t>ν</a:t>
            </a:r>
            <a:r>
              <a:rPr lang="en-US" sz="2000" dirty="0" smtClean="0">
                <a:latin typeface="Times New Roman"/>
                <a:cs typeface="Times New Roman"/>
              </a:rPr>
              <a:t>*</a:t>
            </a:r>
            <a:r>
              <a:rPr lang="en-US" sz="2000" dirty="0" smtClean="0"/>
              <a:t> </a:t>
            </a:r>
            <a:r>
              <a:rPr lang="en-US" sz="2000" dirty="0" smtClean="0">
                <a:cs typeface="Calibri" pitchFamily="34" charset="0"/>
              </a:rPr>
              <a:t>can be stabilizing through kinetic resonances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1" name="TextBox 18"/>
          <p:cNvSpPr txBox="1">
            <a:spLocks noChangeArrowheads="1"/>
          </p:cNvSpPr>
          <p:nvPr/>
        </p:nvSpPr>
        <p:spPr bwMode="auto">
          <a:xfrm>
            <a:off x="5509120" y="2067448"/>
            <a:ext cx="2740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J. W. Berkery et al, PRL </a:t>
            </a:r>
            <a:r>
              <a:rPr lang="en-US" sz="1000" u="sng" dirty="0" smtClean="0">
                <a:solidFill>
                  <a:srgbClr val="006600"/>
                </a:solidFill>
              </a:rPr>
              <a:t>104</a:t>
            </a:r>
            <a:r>
              <a:rPr lang="en-US" sz="1000" dirty="0" smtClean="0">
                <a:solidFill>
                  <a:srgbClr val="006600"/>
                </a:solidFill>
              </a:rPr>
              <a:t> 035003 (2010)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5507808" y="2212639"/>
            <a:ext cx="26965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J. W. Berkery et al., POP </a:t>
            </a:r>
            <a:r>
              <a:rPr lang="en-US" sz="1000" u="sng" dirty="0" smtClean="0">
                <a:solidFill>
                  <a:srgbClr val="006600"/>
                </a:solidFill>
              </a:rPr>
              <a:t>17</a:t>
            </a:r>
            <a:r>
              <a:rPr lang="en-US" sz="1000" dirty="0" smtClean="0">
                <a:solidFill>
                  <a:srgbClr val="006600"/>
                </a:solidFill>
              </a:rPr>
              <a:t> 082504 (2010)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69" name="TextBox 18"/>
          <p:cNvSpPr txBox="1">
            <a:spLocks noChangeArrowheads="1"/>
          </p:cNvSpPr>
          <p:nvPr/>
        </p:nvSpPr>
        <p:spPr bwMode="auto">
          <a:xfrm>
            <a:off x="5506690" y="2515504"/>
            <a:ext cx="27329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J. W. Berkery et al., PRL </a:t>
            </a:r>
            <a:r>
              <a:rPr lang="en-US" sz="1000" u="sng" dirty="0" smtClean="0">
                <a:solidFill>
                  <a:srgbClr val="006600"/>
                </a:solidFill>
              </a:rPr>
              <a:t>106</a:t>
            </a:r>
            <a:r>
              <a:rPr lang="en-US" sz="1000" dirty="0" smtClean="0">
                <a:solidFill>
                  <a:srgbClr val="006600"/>
                </a:solidFill>
              </a:rPr>
              <a:t> 075004 (2011)</a:t>
            </a:r>
            <a:endParaRPr lang="en-US" sz="1000" dirty="0">
              <a:solidFill>
                <a:srgbClr val="006600"/>
              </a:solidFill>
            </a:endParaRPr>
          </a:p>
        </p:txBody>
      </p:sp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70747"/>
            <a:ext cx="1828800" cy="21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 Box 71"/>
          <p:cNvSpPr txBox="1">
            <a:spLocks noChangeArrowheads="1"/>
          </p:cNvSpPr>
          <p:nvPr/>
        </p:nvSpPr>
        <p:spPr bwMode="auto">
          <a:xfrm>
            <a:off x="676056" y="4102943"/>
            <a:ext cx="851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+mj-lt"/>
              </a:rPr>
              <a:t>stable</a:t>
            </a:r>
          </a:p>
        </p:txBody>
      </p:sp>
      <p:sp>
        <p:nvSpPr>
          <p:cNvPr id="74" name="Text Box 71"/>
          <p:cNvSpPr txBox="1">
            <a:spLocks noChangeArrowheads="1"/>
          </p:cNvSpPr>
          <p:nvPr/>
        </p:nvSpPr>
        <p:spPr bwMode="auto">
          <a:xfrm>
            <a:off x="1400056" y="2920255"/>
            <a:ext cx="688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000" b="0" i="0" dirty="0" smtClean="0">
                <a:solidFill>
                  <a:srgbClr val="000000"/>
                </a:solidFill>
                <a:latin typeface="Helvetica" pitchFamily="34" charset="0"/>
              </a:rPr>
              <a:t>(140102)</a:t>
            </a:r>
          </a:p>
        </p:txBody>
      </p:sp>
      <p:sp>
        <p:nvSpPr>
          <p:cNvPr id="75" name="Rectangle 48"/>
          <p:cNvSpPr>
            <a:spLocks noChangeArrowheads="1"/>
          </p:cNvSpPr>
          <p:nvPr/>
        </p:nvSpPr>
        <p:spPr bwMode="auto">
          <a:xfrm>
            <a:off x="4084376" y="2915809"/>
            <a:ext cx="216597" cy="1736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b="0" i="0" smtClean="0"/>
          </a:p>
        </p:txBody>
      </p:sp>
      <p:sp>
        <p:nvSpPr>
          <p:cNvPr id="76" name="Text Box 71"/>
          <p:cNvSpPr txBox="1">
            <a:spLocks noChangeArrowheads="1"/>
          </p:cNvSpPr>
          <p:nvPr/>
        </p:nvSpPr>
        <p:spPr bwMode="auto">
          <a:xfrm>
            <a:off x="3200400" y="2937599"/>
            <a:ext cx="688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000" b="0" i="0" dirty="0" smtClean="0">
                <a:solidFill>
                  <a:srgbClr val="000000"/>
                </a:solidFill>
                <a:latin typeface="Helvetica" pitchFamily="34" charset="0"/>
              </a:rPr>
              <a:t>(137722)</a:t>
            </a:r>
          </a:p>
        </p:txBody>
      </p:sp>
      <p:sp>
        <p:nvSpPr>
          <p:cNvPr id="77" name="Text Box 71"/>
          <p:cNvSpPr txBox="1">
            <a:spLocks noChangeArrowheads="1"/>
          </p:cNvSpPr>
          <p:nvPr/>
        </p:nvSpPr>
        <p:spPr bwMode="auto">
          <a:xfrm>
            <a:off x="2457111" y="4119876"/>
            <a:ext cx="1133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800" dirty="0" smtClean="0">
                <a:solidFill>
                  <a:srgbClr val="0000FF"/>
                </a:solidFill>
                <a:latin typeface="+mj-lt"/>
              </a:rPr>
              <a:t>unstable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87165" y="3408806"/>
            <a:ext cx="93866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buNone/>
            </a:pPr>
            <a:r>
              <a:rPr lang="en-US" b="0" i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b="0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arginal  </a:t>
            </a:r>
            <a:r>
              <a:rPr lang="el-GR" b="0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ω</a:t>
            </a:r>
            <a:r>
              <a:rPr lang="el-GR" b="0" i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φ</a:t>
            </a:r>
            <a:r>
              <a:rPr lang="en-US" b="0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profile: </a:t>
            </a:r>
            <a:r>
              <a:rPr lang="el-GR" b="0" i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ω</a:t>
            </a:r>
            <a:r>
              <a:rPr lang="el-GR" b="0" i="0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φ </a:t>
            </a:r>
            <a:r>
              <a:rPr lang="en-US" b="0" i="0" baseline="30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exp</a:t>
            </a:r>
            <a:endParaRPr lang="en-US" b="0" i="0" baseline="30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578" y="3157368"/>
            <a:ext cx="400110" cy="7396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>
              <a:buNone/>
            </a:pPr>
            <a:r>
              <a:rPr lang="el-GR" sz="1400" b="0" i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ω</a:t>
            </a:r>
            <a:r>
              <a:rPr lang="el-GR" sz="1400" b="0" i="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φ</a:t>
            </a:r>
            <a:r>
              <a:rPr lang="en-US" sz="1400" b="0" i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[kHz]</a:t>
            </a:r>
            <a:endParaRPr lang="en-US" sz="1400" b="0" i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2403066" y="2907252"/>
            <a:ext cx="1527060" cy="1649413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645838" y="2900738"/>
            <a:ext cx="1531687" cy="1649413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333" b="6061"/>
          <a:stretch>
            <a:fillRect/>
          </a:stretch>
        </p:blipFill>
        <p:spPr bwMode="auto">
          <a:xfrm>
            <a:off x="301622" y="5100933"/>
            <a:ext cx="3657600" cy="10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2"/>
          <p:cNvCxnSpPr>
            <a:cxnSpLocks noChangeShapeType="1"/>
          </p:cNvCxnSpPr>
          <p:nvPr/>
        </p:nvCxnSpPr>
        <p:spPr bwMode="auto">
          <a:xfrm flipV="1">
            <a:off x="1749422" y="5118275"/>
            <a:ext cx="0" cy="840105"/>
          </a:xfrm>
          <a:prstGeom prst="lin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67"/>
          <p:cNvCxnSpPr>
            <a:cxnSpLocks noChangeShapeType="1"/>
          </p:cNvCxnSpPr>
          <p:nvPr/>
        </p:nvCxnSpPr>
        <p:spPr bwMode="auto">
          <a:xfrm flipV="1">
            <a:off x="2892422" y="5118275"/>
            <a:ext cx="0" cy="840105"/>
          </a:xfrm>
          <a:prstGeom prst="line">
            <a:avLst/>
          </a:prstGeom>
          <a:noFill/>
          <a:ln w="15875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Connector 68"/>
          <p:cNvCxnSpPr>
            <a:cxnSpLocks noChangeShapeType="1"/>
          </p:cNvCxnSpPr>
          <p:nvPr/>
        </p:nvCxnSpPr>
        <p:spPr bwMode="auto">
          <a:xfrm flipV="1">
            <a:off x="3273422" y="5118275"/>
            <a:ext cx="0" cy="840105"/>
          </a:xfrm>
          <a:prstGeom prst="line">
            <a:avLst/>
          </a:prstGeom>
          <a:noFill/>
          <a:ln w="15875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 Box 71"/>
          <p:cNvSpPr txBox="1">
            <a:spLocks noChangeArrowheads="1"/>
          </p:cNvSpPr>
          <p:nvPr/>
        </p:nvSpPr>
        <p:spPr bwMode="auto">
          <a:xfrm>
            <a:off x="977897" y="5568275"/>
            <a:ext cx="603250" cy="2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000" b="0" i="0" smtClean="0">
                <a:solidFill>
                  <a:srgbClr val="000000"/>
                </a:solidFill>
                <a:latin typeface="Helvetica" pitchFamily="34" charset="0"/>
              </a:rPr>
              <a:t>140102</a:t>
            </a:r>
          </a:p>
        </p:txBody>
      </p:sp>
      <p:sp>
        <p:nvSpPr>
          <p:cNvPr id="87" name="Rectangle 49"/>
          <p:cNvSpPr>
            <a:spLocks noChangeArrowheads="1"/>
          </p:cNvSpPr>
          <p:nvPr/>
        </p:nvSpPr>
        <p:spPr bwMode="auto">
          <a:xfrm>
            <a:off x="1715415" y="3709465"/>
            <a:ext cx="228600" cy="198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b="0" i="0" smtClean="0"/>
          </a:p>
        </p:txBody>
      </p:sp>
      <p:sp>
        <p:nvSpPr>
          <p:cNvPr id="89" name="Rectangle 51"/>
          <p:cNvSpPr>
            <a:spLocks noChangeArrowheads="1"/>
          </p:cNvSpPr>
          <p:nvPr/>
        </p:nvSpPr>
        <p:spPr bwMode="auto">
          <a:xfrm>
            <a:off x="3341685" y="5139256"/>
            <a:ext cx="228600" cy="1986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b="0" i="0" smtClean="0"/>
          </a:p>
        </p:txBody>
      </p:sp>
      <p:sp>
        <p:nvSpPr>
          <p:cNvPr id="90" name="Line 76"/>
          <p:cNvSpPr>
            <a:spLocks noChangeShapeType="1"/>
          </p:cNvSpPr>
          <p:nvPr/>
        </p:nvSpPr>
        <p:spPr bwMode="auto">
          <a:xfrm>
            <a:off x="3937225" y="4408369"/>
            <a:ext cx="0" cy="66215"/>
          </a:xfrm>
          <a:prstGeom prst="line">
            <a:avLst/>
          </a:prstGeom>
          <a:noFill/>
          <a:ln w="15875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 smtClean="0"/>
          </a:p>
        </p:txBody>
      </p:sp>
      <p:cxnSp>
        <p:nvCxnSpPr>
          <p:cNvPr id="91" name="Straight Arrow Connector 90"/>
          <p:cNvCxnSpPr/>
          <p:nvPr/>
        </p:nvCxnSpPr>
        <p:spPr bwMode="auto">
          <a:xfrm rot="5400000">
            <a:off x="1637903" y="4829380"/>
            <a:ext cx="532606" cy="158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" name="Text Box 44"/>
          <p:cNvSpPr txBox="1">
            <a:spLocks noChangeArrowheads="1"/>
          </p:cNvSpPr>
          <p:nvPr/>
        </p:nvSpPr>
        <p:spPr bwMode="auto">
          <a:xfrm>
            <a:off x="1161751" y="2565785"/>
            <a:ext cx="2191049" cy="24622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u="sng" dirty="0" smtClean="0">
                <a:solidFill>
                  <a:srgbClr val="FF0000"/>
                </a:solidFill>
                <a:latin typeface="Helvetica" charset="0"/>
              </a:rPr>
              <a:t>RWM, RFA vs. rotation</a:t>
            </a:r>
            <a:endParaRPr lang="en-US" sz="1600" u="sng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371" y="3054516"/>
            <a:ext cx="4572000" cy="294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002758" y="3306849"/>
            <a:ext cx="756746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Marginal</a:t>
            </a:r>
          </a:p>
          <a:p>
            <a:pPr>
              <a:buNone/>
            </a:pPr>
            <a:r>
              <a:rPr lang="en-US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Stability</a:t>
            </a:r>
          </a:p>
        </p:txBody>
      </p:sp>
      <p:cxnSp>
        <p:nvCxnSpPr>
          <p:cNvPr id="95" name="Straight Arrow Connector 94"/>
          <p:cNvCxnSpPr>
            <a:stCxn id="94" idx="3"/>
          </p:cNvCxnSpPr>
          <p:nvPr/>
        </p:nvCxnSpPr>
        <p:spPr bwMode="auto">
          <a:xfrm>
            <a:off x="4759504" y="3556148"/>
            <a:ext cx="2519854" cy="8554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6" name="TextBox 4"/>
          <p:cNvSpPr txBox="1">
            <a:spLocks noChangeArrowheads="1"/>
          </p:cNvSpPr>
          <p:nvPr/>
        </p:nvSpPr>
        <p:spPr bwMode="auto">
          <a:xfrm rot="16200000">
            <a:off x="7060604" y="3872566"/>
            <a:ext cx="9171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unstable</a:t>
            </a:r>
            <a:endParaRPr lang="en-US" sz="1600" b="0" i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3947525" y="4229376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</a:rPr>
              <a:t>Collisionality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953749" y="5893934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Plasma Rotation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4724400" y="2768384"/>
            <a:ext cx="4236224" cy="24622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NSTX RWM stability (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sz="1600" baseline="-25000" dirty="0" smtClean="0">
                <a:solidFill>
                  <a:srgbClr val="FF0000"/>
                </a:solidFill>
                <a:cs typeface="Times New Roman"/>
              </a:rPr>
              <a:t>W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) vs. </a:t>
            </a:r>
            <a:r>
              <a:rPr lang="el-GR" sz="1600" dirty="0" smtClean="0">
                <a:solidFill>
                  <a:srgbClr val="FF0000"/>
                </a:solidFill>
                <a:latin typeface="Helvetica" charset="0"/>
              </a:rPr>
              <a:t>(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ν</a:t>
            </a:r>
            <a:r>
              <a:rPr lang="el-GR" sz="1600" dirty="0" smtClean="0">
                <a:solidFill>
                  <a:srgbClr val="FF0000"/>
                </a:solidFill>
                <a:latin typeface="Helvetica" charset="0"/>
              </a:rPr>
              <a:t>, ω</a:t>
            </a:r>
            <a:r>
              <a:rPr lang="el-GR" sz="1600" baseline="-25000" dirty="0" smtClean="0">
                <a:solidFill>
                  <a:srgbClr val="FF0000"/>
                </a:solidFill>
                <a:latin typeface="Helvetica" charset="0"/>
              </a:rPr>
              <a:t>ϕ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) by MISK</a:t>
            </a:r>
            <a:endParaRPr lang="en-US" sz="1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8" name="TextBox 18"/>
          <p:cNvSpPr txBox="1">
            <a:spLocks noChangeArrowheads="1"/>
          </p:cNvSpPr>
          <p:nvPr/>
        </p:nvSpPr>
        <p:spPr bwMode="auto">
          <a:xfrm>
            <a:off x="3962626" y="5756591"/>
            <a:ext cx="19709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J. W. Berkery (Columbia. U) </a:t>
            </a:r>
          </a:p>
          <a:p>
            <a:r>
              <a:rPr lang="en-US" sz="1000" dirty="0" smtClean="0">
                <a:solidFill>
                  <a:srgbClr val="006600"/>
                </a:solidFill>
              </a:rPr>
              <a:t>S. A. Sabbagh (Columbia. U)</a:t>
            </a:r>
            <a:endParaRPr lang="en-US" sz="1000" dirty="0">
              <a:solidFill>
                <a:srgbClr val="006600"/>
              </a:solidFill>
            </a:endParaRPr>
          </a:p>
        </p:txBody>
      </p:sp>
      <p:cxnSp>
        <p:nvCxnSpPr>
          <p:cNvPr id="122" name="Straight Connector 121"/>
          <p:cNvCxnSpPr/>
          <p:nvPr/>
        </p:nvCxnSpPr>
        <p:spPr bwMode="auto">
          <a:xfrm>
            <a:off x="4742118" y="3052152"/>
            <a:ext cx="4205556" cy="0"/>
          </a:xfrm>
          <a:prstGeom prst="lin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938666" y="6169223"/>
            <a:ext cx="814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Time (s)</a:t>
            </a:r>
            <a:endParaRPr lang="en-US" sz="1400" b="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5507808" y="2364813"/>
            <a:ext cx="26500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S. A. Sabbagh et al., NF </a:t>
            </a:r>
            <a:r>
              <a:rPr lang="en-US" sz="1000" u="sng" dirty="0" smtClean="0">
                <a:solidFill>
                  <a:srgbClr val="006600"/>
                </a:solidFill>
              </a:rPr>
              <a:t>50</a:t>
            </a:r>
            <a:r>
              <a:rPr lang="en-US" sz="1000" dirty="0" smtClean="0">
                <a:solidFill>
                  <a:srgbClr val="006600"/>
                </a:solidFill>
              </a:rPr>
              <a:t> 025020 (2010)</a:t>
            </a:r>
            <a:endParaRPr lang="en-US" sz="1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Macroscopic Equilibrium and Stability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6200" y="1024666"/>
          <a:ext cx="8991600" cy="508298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57956"/>
                <a:gridCol w="2712982"/>
                <a:gridCol w="3720662"/>
              </a:tblGrid>
              <a:tr h="393144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Category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Existing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efforts</a:t>
                      </a:r>
                      <a:endParaRPr lang="en-US" sz="2000" b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Associated physics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issues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1703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Non-linear (as well as linear) 3D m</a:t>
                      </a:r>
                      <a:r>
                        <a:rPr lang="en-US" sz="1600" b="1" i="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odeling for time-evolving dynamics of islands, neoclassical, full kinetic MHD effects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M3D-C1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with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distribution function solver (Ramos theory or NTV theory)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XGC0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Non-linear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effects in 3D equilibrium and stability, including SW (q=1) and NTM?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Two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fluid effects in 3D equilibrium and stability?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Full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kinetic effects in 3D equilibrium and stability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?</a:t>
                      </a:r>
                      <a:endParaRPr lang="en-US" sz="1600" b="1" i="0" baseline="0" dirty="0" smtClean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8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Full</a:t>
                      </a:r>
                      <a:r>
                        <a:rPr lang="en-US" sz="1600" b="1" i="0" baseline="0" dirty="0" smtClean="0">
                          <a:solidFill>
                            <a:schemeClr val="dk1"/>
                          </a:solidFill>
                          <a:latin typeface="Arial Narrow" pitchFamily="34" charset="0"/>
                        </a:rPr>
                        <a:t> 3D modeling for external structure for RWM dynamics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Multi-mode VALEN3D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Plasma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permeability with neoclassical, kinetic effects</a:t>
                      </a:r>
                      <a:endParaRPr lang="en-US" sz="1600" b="1" i="0" dirty="0" smtClean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VALEN3D + Plasma permeability </a:t>
                      </a:r>
                      <a:endParaRPr lang="en-US" sz="1600" b="1" i="0" dirty="0">
                        <a:solidFill>
                          <a:srgbClr val="FF0000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Full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3D current effects on RWM?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Effects of full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3D + kinetic plasma permeability on RMW stability and control?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2335">
                <a:tc>
                  <a:txBody>
                    <a:bodyPr/>
                    <a:lstStyle/>
                    <a:p>
                      <a:pPr marL="0" defTabSz="914400"/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Gas penetration physics modeling including MGI and runaway electrons and disruption simulation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DEGAS2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for gas penetration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TSC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for runaway electrons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M3D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for disruption simulation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Use </a:t>
                      </a:r>
                      <a:r>
                        <a:rPr lang="en-US" sz="1600" b="1" i="0" baseline="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of 3D equilibrium sequence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Gas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penetration with atomic physics?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Runaway </a:t>
                      </a: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electrons in NSTX-U?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Coupling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gas and plasma modeling?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Why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mode locking cause a disruption?</a:t>
                      </a:r>
                    </a:p>
                    <a:p>
                      <a:pPr marL="115888" indent="-115888" defTabSz="914400">
                        <a:buFontTx/>
                        <a:buChar char="-"/>
                      </a:pP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What 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Arial Narrow" pitchFamily="34" charset="0"/>
                        </a:rPr>
                        <a:t>is the origin of a density limit disruption? 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23622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 smtClean="0"/>
              <a:t>NSTX Upgrade – mission and Upgrade project elements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Theory and modeling needs organized by topical area</a:t>
            </a:r>
          </a:p>
          <a:p>
            <a:pPr>
              <a:lnSpc>
                <a:spcPct val="200000"/>
              </a:lnSpc>
            </a:pPr>
            <a:r>
              <a:rPr lang="en-US" b="1" dirty="0" smtClean="0"/>
              <a:t>Some opinions on prioritization</a:t>
            </a:r>
          </a:p>
          <a:p>
            <a:endParaRPr lang="en-US" sz="12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4724400"/>
            <a:ext cx="8229600" cy="167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  Much of this content was developed by the NSTX-U topical science group (TSG) leaders for the NSTX-theory brainstorming meeting and for the NSTX-U PAC-31 and five year plan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http://nstx-u.pppl.gov/five-year-plan/five-year-plan-2014-18/theory-needs-and-requirements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http://nstx-u.pppl.gov/program/program-advisory-committee/pac-31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 </a:t>
            </a:r>
            <a:r>
              <a:rPr lang="en-US" dirty="0" smtClean="0"/>
              <a:t>planned </a:t>
            </a:r>
            <a:r>
              <a:rPr lang="en-US" dirty="0" smtClean="0"/>
              <a:t>to be used as initial current seed </a:t>
            </a:r>
            <a:r>
              <a:rPr lang="en-US" dirty="0" smtClean="0"/>
              <a:t>for subsequent </a:t>
            </a:r>
            <a:r>
              <a:rPr lang="en-US" dirty="0" smtClean="0"/>
              <a:t>non-inductive current ramp-up in </a:t>
            </a:r>
            <a:r>
              <a:rPr lang="en-US" dirty="0" smtClean="0"/>
              <a:t>NSTX-U, ST-FNSF</a:t>
            </a:r>
            <a:endParaRPr lang="en-US" dirty="0" smtClean="0"/>
          </a:p>
        </p:txBody>
      </p:sp>
      <p:pic>
        <p:nvPicPr>
          <p:cNvPr id="6148" name="Picture 7" descr="NSTX_fit_Bold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4004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images3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447800"/>
            <a:ext cx="1238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4495800" y="5562600"/>
            <a:ext cx="4648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0">
                <a:solidFill>
                  <a:schemeClr val="accent2"/>
                </a:solidFill>
              </a:rPr>
              <a:t>NSTX-U goal is to demonstrate and understand solenoid-free current start-up and ramp-up</a:t>
            </a:r>
          </a:p>
        </p:txBody>
      </p:sp>
      <p:pic>
        <p:nvPicPr>
          <p:cNvPr id="6151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600200"/>
            <a:ext cx="46259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4171950" y="1066800"/>
            <a:ext cx="4972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tx1"/>
                </a:solidFill>
              </a:rPr>
              <a:t>NSTX-U Start-up and Ramp-up strategy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152400" y="1066800"/>
            <a:ext cx="270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i="0">
                <a:solidFill>
                  <a:schemeClr val="tx1"/>
                </a:solidFill>
              </a:rPr>
              <a:t>CHI in NSTX/NSTX-U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Non-inductive ramp-up from ~0.4MA to ~1MA projected to be possible with new </a:t>
            </a:r>
            <a:r>
              <a:rPr lang="en-US" dirty="0" err="1" smtClean="0"/>
              <a:t>centerstack</a:t>
            </a:r>
            <a:r>
              <a:rPr lang="en-US" dirty="0" smtClean="0"/>
              <a:t> (CS) + more tangential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1371600"/>
          </a:xfrm>
        </p:spPr>
        <p:txBody>
          <a:bodyPr/>
          <a:lstStyle/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New CS provides higher TF (improves stability), 3-5s needed for J(r) equilibration</a:t>
            </a:r>
          </a:p>
          <a:p>
            <a:pPr marL="225425" indent="-225425">
              <a:lnSpc>
                <a:spcPct val="90000"/>
              </a:lnSpc>
            </a:pPr>
            <a:r>
              <a:rPr lang="en-US" sz="2000" b="1" smtClean="0">
                <a:latin typeface="Arial Narrow" pitchFamily="34" charset="0"/>
              </a:rPr>
              <a:t>More tangential injection provides 3-4x higher CD at low I</a:t>
            </a:r>
            <a:r>
              <a:rPr lang="en-US" sz="2000" b="1" baseline="-25000" smtClean="0">
                <a:latin typeface="Arial Narrow" pitchFamily="34" charset="0"/>
              </a:rPr>
              <a:t>P</a:t>
            </a:r>
            <a:r>
              <a:rPr lang="en-US" sz="2000" b="1" smtClean="0">
                <a:latin typeface="Arial Narrow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2x higher absorption (40</a:t>
            </a:r>
            <a:r>
              <a:rPr lang="en-US" sz="180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800" smtClean="0">
                <a:solidFill>
                  <a:srgbClr val="FF0000"/>
                </a:solidFill>
              </a:rPr>
              <a:t>80%) at low I</a:t>
            </a:r>
            <a:r>
              <a:rPr lang="en-US" sz="1800" baseline="-25000" smtClean="0">
                <a:solidFill>
                  <a:srgbClr val="FF0000"/>
                </a:solidFill>
              </a:rPr>
              <a:t>P </a:t>
            </a:r>
            <a:r>
              <a:rPr lang="en-US" sz="1800" smtClean="0">
                <a:solidFill>
                  <a:srgbClr val="FF0000"/>
                </a:solidFill>
              </a:rPr>
              <a:t>= 0.4MA</a:t>
            </a:r>
          </a:p>
          <a:p>
            <a:pPr lvl="1">
              <a:lnSpc>
                <a:spcPct val="90000"/>
              </a:lnSpc>
            </a:pPr>
            <a:r>
              <a:rPr lang="en-US" sz="1800" smtClean="0">
                <a:solidFill>
                  <a:srgbClr val="FF0000"/>
                </a:solidFill>
              </a:rPr>
              <a:t>1.5-2x higher current drive efficiency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6425" y="5181600"/>
            <a:ext cx="9937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1463" y="3048000"/>
            <a:ext cx="3709987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AutoShape 12"/>
          <p:cNvSpPr>
            <a:spLocks noChangeArrowheads="1"/>
          </p:cNvSpPr>
          <p:nvPr/>
        </p:nvSpPr>
        <p:spPr bwMode="auto">
          <a:xfrm>
            <a:off x="3859213" y="3886200"/>
            <a:ext cx="1550987" cy="1149350"/>
          </a:xfrm>
          <a:prstGeom prst="rightArrow">
            <a:avLst>
              <a:gd name="adj1" fmla="val 65472"/>
              <a:gd name="adj2" fmla="val 29582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" y="2743200"/>
            <a:ext cx="4191000" cy="3581400"/>
            <a:chOff x="228600" y="2362200"/>
            <a:chExt cx="4703366" cy="4114800"/>
          </a:xfrm>
        </p:grpSpPr>
        <p:pic>
          <p:nvPicPr>
            <p:cNvPr id="2868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2362200"/>
              <a:ext cx="4703366" cy="4114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28683" name="Line 15"/>
            <p:cNvSpPr>
              <a:spLocks noChangeShapeType="1"/>
            </p:cNvSpPr>
            <p:nvPr/>
          </p:nvSpPr>
          <p:spPr bwMode="auto">
            <a:xfrm flipH="1">
              <a:off x="1088529" y="5076879"/>
              <a:ext cx="0" cy="46670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4" name="Line 16"/>
            <p:cNvSpPr>
              <a:spLocks noChangeShapeType="1"/>
            </p:cNvSpPr>
            <p:nvPr/>
          </p:nvSpPr>
          <p:spPr bwMode="auto">
            <a:xfrm>
              <a:off x="1468028" y="5109937"/>
              <a:ext cx="0" cy="3908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895974" y="4983538"/>
              <a:ext cx="0" cy="3247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912909" y="4927144"/>
              <a:ext cx="1338340" cy="21585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 flipV="1">
              <a:off x="3545180" y="4299034"/>
              <a:ext cx="0" cy="680614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 flipV="1">
              <a:off x="3948902" y="4326259"/>
              <a:ext cx="0" cy="65339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4372810" y="4392375"/>
              <a:ext cx="0" cy="587273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0" name="Text Box 22"/>
            <p:cNvSpPr txBox="1">
              <a:spLocks noChangeArrowheads="1"/>
            </p:cNvSpPr>
            <p:nvPr/>
          </p:nvSpPr>
          <p:spPr bwMode="auto">
            <a:xfrm>
              <a:off x="3135401" y="4783243"/>
              <a:ext cx="1550294" cy="495062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chemeClr val="tx1"/>
                  </a:solidFill>
                </a:rPr>
                <a:t>More tangential 2</a:t>
              </a:r>
              <a:r>
                <a:rPr lang="en-US" sz="1400" baseline="30000">
                  <a:solidFill>
                    <a:schemeClr val="tx1"/>
                  </a:solidFill>
                </a:rPr>
                <a:t>nd</a:t>
              </a:r>
              <a:r>
                <a:rPr lang="en-US" sz="140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927040" y="5566921"/>
              <a:ext cx="381113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862444" y="4262086"/>
              <a:ext cx="387573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Rectangle 25"/>
            <p:cNvSpPr>
              <a:spLocks noChangeArrowheads="1"/>
            </p:cNvSpPr>
            <p:nvPr/>
          </p:nvSpPr>
          <p:spPr bwMode="auto">
            <a:xfrm>
              <a:off x="745365" y="2650003"/>
              <a:ext cx="1033529" cy="157514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4" name="Rectangle 26"/>
            <p:cNvSpPr>
              <a:spLocks noChangeArrowheads="1"/>
            </p:cNvSpPr>
            <p:nvPr/>
          </p:nvSpPr>
          <p:spPr bwMode="auto">
            <a:xfrm>
              <a:off x="2941615" y="2679172"/>
              <a:ext cx="1033529" cy="6417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8695" name="Line 27"/>
            <p:cNvSpPr>
              <a:spLocks noChangeShapeType="1"/>
            </p:cNvSpPr>
            <p:nvPr/>
          </p:nvSpPr>
          <p:spPr bwMode="auto">
            <a:xfrm>
              <a:off x="1294427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6" name="Line 28"/>
            <p:cNvSpPr>
              <a:spLocks noChangeShapeType="1"/>
            </p:cNvSpPr>
            <p:nvPr/>
          </p:nvSpPr>
          <p:spPr bwMode="auto">
            <a:xfrm>
              <a:off x="3038508" y="2743344"/>
              <a:ext cx="193787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81" name="TextBox 46"/>
          <p:cNvSpPr txBox="1">
            <a:spLocks noChangeArrowheads="1"/>
          </p:cNvSpPr>
          <p:nvPr/>
        </p:nvSpPr>
        <p:spPr bwMode="auto">
          <a:xfrm>
            <a:off x="5610225" y="2438400"/>
            <a:ext cx="3533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/>
            <a:r>
              <a:rPr lang="en-US" sz="1600" i="0" dirty="0">
                <a:latin typeface="Arial Narrow" pitchFamily="34" charset="0"/>
                <a:sym typeface="Wingdings" pitchFamily="2" charset="2"/>
              </a:rPr>
              <a:t>TSC simulation of non-inductive ramp-up from 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I</a:t>
            </a:r>
            <a:r>
              <a:rPr lang="en-US" sz="1600" i="0" baseline="-25000" dirty="0" smtClean="0">
                <a:latin typeface="Arial Narrow" pitchFamily="34" charset="0"/>
                <a:sym typeface="Wingdings" pitchFamily="2" charset="2"/>
              </a:rPr>
              <a:t>P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 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 0.1MA, T</a:t>
            </a:r>
            <a:r>
              <a:rPr lang="en-US" sz="1600" i="0" baseline="-25000" dirty="0">
                <a:latin typeface="Arial Narrow" pitchFamily="34" charset="0"/>
                <a:sym typeface="Wingdings" pitchFamily="2" charset="2"/>
              </a:rPr>
              <a:t>e</a:t>
            </a:r>
            <a:r>
              <a:rPr lang="en-US" sz="1600" i="0" dirty="0">
                <a:latin typeface="Arial Narrow" pitchFamily="34" charset="0"/>
                <a:sym typeface="Wingdings" pitchFamily="2" charset="2"/>
              </a:rPr>
              <a:t>=0.5keV 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target at B</a:t>
            </a:r>
            <a:r>
              <a:rPr lang="en-US" sz="1600" i="0" baseline="-25000" dirty="0" smtClean="0">
                <a:latin typeface="Arial Narrow" pitchFamily="34" charset="0"/>
                <a:sym typeface="Wingdings" pitchFamily="2" charset="2"/>
              </a:rPr>
              <a:t>T</a:t>
            </a:r>
            <a:r>
              <a:rPr lang="en-US" sz="1600" i="0" dirty="0" smtClean="0">
                <a:latin typeface="Arial Narrow" pitchFamily="34" charset="0"/>
                <a:sym typeface="Wingdings" pitchFamily="2" charset="2"/>
              </a:rPr>
              <a:t>=1T</a:t>
            </a:r>
            <a:endParaRPr lang="en-US" sz="1600" i="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Solenoid-Free Plasma Start-up and Ramp-up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839200" cy="49530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 dirty="0" smtClean="0"/>
              <a:t>3-D resistive MHD model to </a:t>
            </a:r>
            <a:r>
              <a:rPr lang="en-US" sz="2000" dirty="0" smtClean="0"/>
              <a:t>determine </a:t>
            </a:r>
            <a:r>
              <a:rPr lang="en-US" sz="2000" dirty="0" smtClean="0"/>
              <a:t>conditions </a:t>
            </a:r>
            <a:r>
              <a:rPr lang="en-US" sz="2000" dirty="0" smtClean="0"/>
              <a:t>for generating flux-surface closure at the end of the injection time, as in the experiment. </a:t>
            </a:r>
            <a:endParaRPr lang="en-US" sz="2000" dirty="0" smtClean="0"/>
          </a:p>
          <a:p>
            <a:pPr lvl="1">
              <a:buClr>
                <a:srgbClr val="010000"/>
              </a:buClr>
            </a:pPr>
            <a:r>
              <a:rPr lang="en-US" sz="1600" dirty="0" smtClean="0"/>
              <a:t>e.g</a:t>
            </a:r>
            <a:r>
              <a:rPr lang="en-US" sz="1600" dirty="0" smtClean="0"/>
              <a:t>. resistive effects, localized magnetic </a:t>
            </a:r>
            <a:r>
              <a:rPr lang="en-US" sz="1600" dirty="0" smtClean="0"/>
              <a:t>fluctuations</a:t>
            </a:r>
            <a:endParaRPr lang="en-US" sz="1600" dirty="0" smtClean="0"/>
          </a:p>
          <a:p>
            <a:pPr lvl="1">
              <a:buClr>
                <a:srgbClr val="010000"/>
              </a:buClr>
            </a:pPr>
            <a:r>
              <a:rPr lang="en-US" sz="1600" dirty="0" smtClean="0"/>
              <a:t>Obtain </a:t>
            </a:r>
            <a:r>
              <a:rPr lang="en-US" sz="1600" dirty="0" smtClean="0"/>
              <a:t>quantitative comparison with experiment and quantify the influence of the time-changing flux on the dynamics of the CHI </a:t>
            </a:r>
            <a:r>
              <a:rPr lang="en-US" sz="1600" dirty="0" smtClean="0"/>
              <a:t>plasma</a:t>
            </a:r>
            <a:endParaRPr lang="en-US" sz="2000" dirty="0" smtClean="0"/>
          </a:p>
          <a:p>
            <a:pPr>
              <a:buClr>
                <a:srgbClr val="010000"/>
              </a:buClr>
            </a:pPr>
            <a:r>
              <a:rPr lang="en-US" sz="2000" dirty="0" smtClean="0"/>
              <a:t>2-D </a:t>
            </a:r>
            <a:r>
              <a:rPr lang="en-US" sz="2000" dirty="0" smtClean="0"/>
              <a:t>and 3-D MHD </a:t>
            </a:r>
            <a:r>
              <a:rPr lang="en-US" sz="2000" dirty="0" smtClean="0"/>
              <a:t>and transport models to </a:t>
            </a:r>
            <a:r>
              <a:rPr lang="en-US" sz="2000" dirty="0" smtClean="0"/>
              <a:t>determine scaling of electron heating and temperature, etc., with injection parameters and </a:t>
            </a:r>
            <a:r>
              <a:rPr lang="en-US" sz="2000" dirty="0" err="1" smtClean="0">
                <a:latin typeface="Symbol" pitchFamily="18" charset="2"/>
              </a:rPr>
              <a:t>c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</a:t>
            </a:r>
            <a:r>
              <a:rPr lang="en-US" sz="2000" dirty="0" smtClean="0"/>
              <a:t>and the resulting effect on </a:t>
            </a:r>
            <a:r>
              <a:rPr lang="en-US" sz="2000" dirty="0" smtClean="0"/>
              <a:t>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, </a:t>
            </a:r>
            <a:r>
              <a:rPr lang="en-US" sz="2000" dirty="0" smtClean="0"/>
              <a:t>size, flux-surface closure, etc</a:t>
            </a:r>
            <a:r>
              <a:rPr lang="en-US" sz="2000" dirty="0" smtClean="0"/>
              <a:t>.</a:t>
            </a:r>
          </a:p>
          <a:p>
            <a:pPr lvl="1">
              <a:buClr>
                <a:srgbClr val="010000"/>
              </a:buClr>
            </a:pPr>
            <a:r>
              <a:rPr lang="en-US" sz="1600" dirty="0" smtClean="0"/>
              <a:t>Understand </a:t>
            </a:r>
            <a:r>
              <a:rPr lang="en-US" sz="1600" dirty="0" smtClean="0"/>
              <a:t>the relationship between electrode driven current and impurity generation and their impact on the performance of the resulting </a:t>
            </a:r>
            <a:r>
              <a:rPr lang="en-US" sz="1600" dirty="0" smtClean="0"/>
              <a:t>discharge</a:t>
            </a:r>
          </a:p>
          <a:p>
            <a:pPr lvl="1">
              <a:buClr>
                <a:srgbClr val="010000"/>
              </a:buClr>
            </a:pPr>
            <a:r>
              <a:rPr lang="en-US" sz="1600" dirty="0" smtClean="0"/>
              <a:t>Develop a 3-D MHD model of point source </a:t>
            </a:r>
            <a:r>
              <a:rPr lang="en-US" sz="1600" dirty="0" err="1" smtClean="0"/>
              <a:t>helicity</a:t>
            </a:r>
            <a:r>
              <a:rPr lang="en-US" sz="1600" dirty="0" smtClean="0"/>
              <a:t> injection </a:t>
            </a:r>
            <a:r>
              <a:rPr lang="en-US" sz="1600" dirty="0" smtClean="0"/>
              <a:t>(plasma guns)</a:t>
            </a:r>
            <a:endParaRPr lang="en-US" sz="1600" dirty="0" smtClean="0"/>
          </a:p>
          <a:p>
            <a:pPr>
              <a:buClr>
                <a:srgbClr val="010000"/>
              </a:buClr>
            </a:pPr>
            <a:r>
              <a:rPr lang="en-US" sz="2000" dirty="0" smtClean="0"/>
              <a:t>Understand </a:t>
            </a:r>
            <a:r>
              <a:rPr lang="en-US" sz="2000" dirty="0" smtClean="0"/>
              <a:t>the scaling of CHI current generation with respect to the </a:t>
            </a:r>
            <a:r>
              <a:rPr lang="en-US" sz="2000" dirty="0" smtClean="0"/>
              <a:t>injected 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</a:t>
            </a:r>
            <a:r>
              <a:rPr lang="en-US" sz="2000" dirty="0" smtClean="0"/>
              <a:t>flux and injector current </a:t>
            </a:r>
            <a:r>
              <a:rPr lang="en-US" sz="2000" dirty="0" smtClean="0"/>
              <a:t>for extrapolation to next-steps</a:t>
            </a:r>
            <a:endParaRPr lang="en-US" sz="2000" dirty="0" smtClean="0"/>
          </a:p>
          <a:p>
            <a:pPr>
              <a:buClr>
                <a:srgbClr val="010000"/>
              </a:buClr>
            </a:pPr>
            <a:endParaRPr lang="en-US" sz="600" dirty="0" smtClean="0"/>
          </a:p>
          <a:p>
            <a:pPr>
              <a:buClr>
                <a:srgbClr val="010000"/>
              </a:buClr>
            </a:pPr>
            <a:r>
              <a:rPr lang="en-US" sz="2000" dirty="0" smtClean="0"/>
              <a:t>Understand requirements </a:t>
            </a:r>
            <a:r>
              <a:rPr lang="en-US" sz="2000" dirty="0" smtClean="0"/>
              <a:t>for current drive by </a:t>
            </a:r>
            <a:r>
              <a:rPr lang="en-US" sz="2000" dirty="0" smtClean="0"/>
              <a:t>NBI in a 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</a:t>
            </a:r>
            <a:r>
              <a:rPr lang="en-US" sz="2000" dirty="0" smtClean="0"/>
              <a:t>injection generated target; determine conditions to successfully </a:t>
            </a:r>
            <a:r>
              <a:rPr lang="en-US" sz="2000" dirty="0" smtClean="0"/>
              <a:t>ramp-up current</a:t>
            </a:r>
            <a:endParaRPr lang="en-US" sz="20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223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  <a:ea typeface="ＭＳ Ｐゴシック" pitchFamily="34" charset="-128"/>
              </a:rPr>
              <a:t>Rapid TAE avalanches could impact NBI current-drive </a:t>
            </a:r>
            <a:br>
              <a:rPr lang="en-US" dirty="0" smtClean="0">
                <a:latin typeface="+mn-lt"/>
                <a:ea typeface="ＭＳ Ｐゴシック" pitchFamily="34" charset="-128"/>
              </a:rPr>
            </a:br>
            <a:r>
              <a:rPr lang="en-US" dirty="0" smtClean="0">
                <a:latin typeface="+mn-lt"/>
                <a:ea typeface="ＭＳ Ｐゴシック" pitchFamily="34" charset="-128"/>
              </a:rPr>
              <a:t>in advanced scenarios for NSTX-U, FNSF, ITER AT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2400" y="2276476"/>
            <a:ext cx="4467225" cy="3570206"/>
            <a:chOff x="1717675" y="1716528"/>
            <a:chExt cx="5860526" cy="4373073"/>
          </a:xfrm>
        </p:grpSpPr>
        <p:pic>
          <p:nvPicPr>
            <p:cNvPr id="19" name="Picture 11" descr="Screen shot 2011-06-21 at 9.30.44 AM.png"/>
            <p:cNvPicPr>
              <a:picLocks noChangeAspect="1"/>
            </p:cNvPicPr>
            <p:nvPr/>
          </p:nvPicPr>
          <p:blipFill>
            <a:blip r:embed="rId2" cstate="print"/>
            <a:srcRect b="8952"/>
            <a:stretch>
              <a:fillRect/>
            </a:stretch>
          </p:blipFill>
          <p:spPr bwMode="auto">
            <a:xfrm>
              <a:off x="1717675" y="1716528"/>
              <a:ext cx="5860526" cy="4046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5766311" y="2128761"/>
              <a:ext cx="1389116" cy="1853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92313" y="2062648"/>
              <a:ext cx="2682430" cy="449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3" name="Straight Connector 31"/>
            <p:cNvCxnSpPr>
              <a:cxnSpLocks noChangeShapeType="1"/>
            </p:cNvCxnSpPr>
            <p:nvPr/>
          </p:nvCxnSpPr>
          <p:spPr bwMode="auto">
            <a:xfrm rot="5400000">
              <a:off x="3111240" y="3466042"/>
              <a:ext cx="937131" cy="206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" name="TextBox 33"/>
            <p:cNvSpPr txBox="1">
              <a:spLocks noChangeArrowheads="1"/>
            </p:cNvSpPr>
            <p:nvPr/>
          </p:nvSpPr>
          <p:spPr bwMode="auto">
            <a:xfrm>
              <a:off x="4550054" y="2402935"/>
              <a:ext cx="2674099" cy="1206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r">
                <a:defRPr/>
              </a:pP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Discrepancy between </a:t>
              </a:r>
              <a:r>
                <a:rPr lang="en-US" sz="1400" i="0" dirty="0">
                  <a:solidFill>
                    <a:schemeClr val="tx1"/>
                  </a:solidFill>
                  <a:latin typeface="+mn-lt"/>
                </a:rPr>
                <a:t>reconstruction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and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</a:t>
              </a:r>
              <a:r>
                <a:rPr lang="en-US" sz="1400" i="0" dirty="0">
                  <a:solidFill>
                    <a:srgbClr val="008000"/>
                  </a:solidFill>
                  <a:latin typeface="+mn-lt"/>
                </a:rPr>
                <a:t>total</a:t>
              </a:r>
              <a:r>
                <a:rPr lang="en-US" sz="1400" i="0" dirty="0">
                  <a:solidFill>
                    <a:srgbClr val="996633"/>
                  </a:solidFill>
                  <a:latin typeface="+mn-lt"/>
                </a:rPr>
                <a:t>  </a:t>
              </a: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assuming</a:t>
              </a:r>
            </a:p>
            <a:p>
              <a:pPr algn="r">
                <a:defRPr/>
              </a:pPr>
              <a:r>
                <a:rPr lang="en-US" sz="1400" i="0" dirty="0">
                  <a:solidFill>
                    <a:schemeClr val="accent2"/>
                  </a:solidFill>
                  <a:latin typeface="+mn-lt"/>
                </a:rPr>
                <a:t>classical J</a:t>
              </a:r>
              <a:r>
                <a:rPr lang="en-US" sz="1400" i="0" baseline="-25000" dirty="0">
                  <a:solidFill>
                    <a:schemeClr val="accent2"/>
                  </a:solidFill>
                  <a:latin typeface="+mn-lt"/>
                </a:rPr>
                <a:t>NBCD</a:t>
              </a:r>
              <a:endParaRPr lang="en-US" sz="1400" i="0" dirty="0">
                <a:solidFill>
                  <a:schemeClr val="accent2"/>
                </a:solidFill>
                <a:latin typeface="+mn-lt"/>
              </a:endParaRPr>
            </a:p>
          </p:txBody>
        </p:sp>
        <p:cxnSp>
          <p:nvCxnSpPr>
            <p:cNvPr id="25" name="Straight Connector 34"/>
            <p:cNvCxnSpPr>
              <a:cxnSpLocks noChangeShapeType="1"/>
            </p:cNvCxnSpPr>
            <p:nvPr/>
          </p:nvCxnSpPr>
          <p:spPr bwMode="auto">
            <a:xfrm flipV="1">
              <a:off x="3580841" y="3154481"/>
              <a:ext cx="1587084" cy="36812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3998753" y="5637214"/>
              <a:ext cx="2300288" cy="45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0" dirty="0">
                  <a:solidFill>
                    <a:schemeClr val="tx1"/>
                  </a:solidFill>
                  <a:latin typeface="Calibri" pitchFamily="34" charset="0"/>
                </a:rPr>
                <a:t>Minor radius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656943" y="1716528"/>
              <a:ext cx="4921258" cy="23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0" y="5922962"/>
            <a:ext cx="5113338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700kA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US" sz="1600" i="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600" i="0" baseline="-250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plasma with </a:t>
            </a:r>
            <a:r>
              <a:rPr lang="en-US" sz="1600" i="0" dirty="0">
                <a:solidFill>
                  <a:schemeClr val="tx1"/>
                </a:solidFill>
                <a:latin typeface="+mn-lt"/>
              </a:rPr>
              <a:t>rapid </a:t>
            </a:r>
            <a:endParaRPr lang="en-US" sz="1600" i="0" dirty="0" smtClean="0">
              <a:solidFill>
                <a:schemeClr val="tx1"/>
              </a:solidFill>
              <a:latin typeface="+mn-lt"/>
            </a:endParaRPr>
          </a:p>
          <a:p>
            <a:pPr algn="ctr">
              <a:defRPr/>
            </a:pP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TAE avalanches has time-average D</a:t>
            </a:r>
            <a:r>
              <a:rPr lang="en-US" sz="1600" i="0" baseline="-25000" dirty="0" smtClean="0">
                <a:solidFill>
                  <a:schemeClr val="tx1"/>
                </a:solidFill>
                <a:latin typeface="+mn-lt"/>
              </a:rPr>
              <a:t>FI 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= 2-4m</a:t>
            </a:r>
            <a:r>
              <a:rPr lang="en-US" sz="1600" i="0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/s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98561"/>
            <a:ext cx="3276599" cy="538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304800" y="1503363"/>
            <a:ext cx="441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1800" i="0" dirty="0">
                <a:ea typeface="ＭＳ Ｐゴシック" pitchFamily="34" charset="-128"/>
              </a:rPr>
              <a:t>NSTX:  rapid avalanches can lead to </a:t>
            </a:r>
            <a:br>
              <a:rPr lang="en-US" sz="1800" i="0" dirty="0">
                <a:ea typeface="ＭＳ Ｐゴシック" pitchFamily="34" charset="-128"/>
              </a:rPr>
            </a:br>
            <a:r>
              <a:rPr lang="en-US" sz="1800" i="0" dirty="0">
                <a:ea typeface="ＭＳ Ｐゴシック" pitchFamily="34" charset="-128"/>
              </a:rPr>
              <a:t>redistribution/loss of NBI current drive</a:t>
            </a:r>
            <a:endParaRPr lang="en-US" sz="1800" i="0" dirty="0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715001" y="969962"/>
            <a:ext cx="30972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600" i="0" dirty="0"/>
              <a:t>NSTX-U TRANSP simulations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2200" y="3276600"/>
            <a:ext cx="2209800" cy="70533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01870" tIns="50935" rIns="101870" bIns="50935">
            <a:spAutoFit/>
          </a:bodyPr>
          <a:lstStyle/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MA,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1T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, H</a:t>
            </a:r>
            <a:r>
              <a:rPr lang="en-US" sz="1050" i="0" baseline="-2500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98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=1,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near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  <a:cs typeface="Helvetica" charset="0"/>
              </a:rPr>
              <a:t>non-inductive</a:t>
            </a:r>
            <a:endParaRPr lang="en-US" sz="1050" i="0" dirty="0">
              <a:solidFill>
                <a:srgbClr val="FF0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100" i="0" dirty="0">
                <a:solidFill>
                  <a:srgbClr val="008000"/>
                </a:solidFill>
                <a:latin typeface="Arial Narrow" pitchFamily="34" charset="0"/>
              </a:rPr>
              <a:t>1.6 MA, </a:t>
            </a:r>
            <a:r>
              <a:rPr lang="en-US" sz="1100" i="0" dirty="0" smtClean="0">
                <a:solidFill>
                  <a:srgbClr val="008000"/>
                </a:solidFill>
                <a:latin typeface="Arial Narrow" pitchFamily="34" charset="0"/>
              </a:rPr>
              <a:t>1T, partial inductive</a:t>
            </a:r>
            <a:endParaRPr lang="en-US" sz="1100" i="0" dirty="0">
              <a:solidFill>
                <a:srgbClr val="008000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100" i="0" dirty="0">
                <a:solidFill>
                  <a:schemeClr val="accent2"/>
                </a:solidFill>
                <a:latin typeface="Arial Narrow" pitchFamily="34" charset="0"/>
              </a:rPr>
              <a:t>1.2 MA, </a:t>
            </a:r>
            <a:r>
              <a:rPr lang="en-US" sz="1100" i="0" dirty="0" smtClean="0">
                <a:solidFill>
                  <a:schemeClr val="accent2"/>
                </a:solidFill>
                <a:latin typeface="Arial Narrow" pitchFamily="34" charset="0"/>
              </a:rPr>
              <a:t>0.55T</a:t>
            </a:r>
            <a:r>
              <a:rPr lang="en-US" sz="1100" i="0" dirty="0">
                <a:solidFill>
                  <a:schemeClr val="accent2"/>
                </a:solidFill>
                <a:latin typeface="Arial Narrow" pitchFamily="34" charset="0"/>
              </a:rPr>
              <a:t>, high </a:t>
            </a:r>
            <a:r>
              <a:rPr lang="en-US" sz="1100" i="0" dirty="0" err="1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100" i="0" baseline="-25000" dirty="0" err="1">
                <a:solidFill>
                  <a:schemeClr val="accent2"/>
                </a:solidFill>
                <a:latin typeface="Arial Narrow" pitchFamily="34" charset="0"/>
              </a:rPr>
              <a:t>T</a:t>
            </a:r>
            <a:endParaRPr lang="en-US" sz="1100" i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115888" indent="-115888">
              <a:lnSpc>
                <a:spcPct val="90000"/>
              </a:lnSpc>
              <a:defRPr/>
            </a:pPr>
            <a:r>
              <a:rPr lang="en-US" sz="1100" i="0" dirty="0" smtClean="0">
                <a:solidFill>
                  <a:schemeClr val="tx1"/>
                </a:solidFill>
                <a:latin typeface="Arial Narrow" pitchFamily="34" charset="0"/>
              </a:rPr>
              <a:t>	All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n-US" sz="1100" i="0" dirty="0" err="1">
                <a:solidFill>
                  <a:schemeClr val="tx1"/>
                </a:solidFill>
                <a:latin typeface="Arial Narrow" pitchFamily="34" charset="0"/>
              </a:rPr>
              <a:t>f</a:t>
            </a:r>
            <a:r>
              <a:rPr lang="en-US" sz="1100" i="0" baseline="-25000" dirty="0" err="1">
                <a:solidFill>
                  <a:schemeClr val="tx1"/>
                </a:solidFill>
                <a:latin typeface="Arial Narrow" pitchFamily="34" charset="0"/>
              </a:rPr>
              <a:t>GW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=0.7, H</a:t>
            </a:r>
            <a:r>
              <a:rPr lang="en-US" sz="1100" i="0" baseline="-25000" dirty="0">
                <a:solidFill>
                  <a:schemeClr val="tx1"/>
                </a:solidFill>
                <a:latin typeface="Arial Narrow" pitchFamily="34" charset="0"/>
              </a:rPr>
              <a:t>98</a:t>
            </a:r>
            <a:r>
              <a:rPr lang="en-US" sz="1100" i="0" dirty="0">
                <a:solidFill>
                  <a:schemeClr val="tx1"/>
                </a:solidFill>
                <a:latin typeface="Arial Narrow" pitchFamily="34" charset="0"/>
              </a:rPr>
              <a:t>=1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Energetic Particles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9067800" cy="54864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 dirty="0" smtClean="0"/>
              <a:t>Improve </a:t>
            </a:r>
            <a:r>
              <a:rPr lang="en-US" sz="2000" dirty="0" smtClean="0"/>
              <a:t>and validate existing tools for *AE stability calculations, with emphasis on ST geometry (low aspect ratio</a:t>
            </a:r>
            <a:r>
              <a:rPr lang="en-US" sz="2000" dirty="0" smtClean="0"/>
              <a:t>)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Validate non-linear fast-ion instabilities and transport against </a:t>
            </a:r>
            <a:r>
              <a:rPr lang="en-US" sz="1800" dirty="0" smtClean="0"/>
              <a:t>NSTX data and extend to NSTX-U </a:t>
            </a:r>
            <a:r>
              <a:rPr lang="en-US" sz="1800" dirty="0" smtClean="0"/>
              <a:t>scenarios using M3D-K</a:t>
            </a:r>
            <a:endParaRPr lang="en-US" sz="1800" dirty="0" smtClean="0"/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Improve treatment of fast ion distribution </a:t>
            </a:r>
            <a:r>
              <a:rPr lang="en-US" sz="1800" dirty="0" smtClean="0"/>
              <a:t>(</a:t>
            </a:r>
            <a:r>
              <a:rPr lang="en-US" sz="1800" dirty="0" err="1" smtClean="0"/>
              <a:t>Fnb</a:t>
            </a:r>
            <a:r>
              <a:rPr lang="en-US" sz="1800" dirty="0" smtClean="0"/>
              <a:t> </a:t>
            </a:r>
            <a:r>
              <a:rPr lang="en-US" sz="1800" dirty="0" smtClean="0"/>
              <a:t>from NUBEAM?) in NOVA-K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Include rotation effects, assess effects of redistribution of fast-ions on rotation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Develop self-consistent models of thermal e-transport induced by *AE modes</a:t>
            </a:r>
            <a:endParaRPr lang="en-US" sz="2000" dirty="0" smtClean="0"/>
          </a:p>
          <a:p>
            <a:pPr>
              <a:buClr>
                <a:srgbClr val="010000"/>
              </a:buClr>
            </a:pPr>
            <a:r>
              <a:rPr lang="en-US" sz="2000" dirty="0" smtClean="0"/>
              <a:t>Include </a:t>
            </a:r>
            <a:r>
              <a:rPr lang="en-US" sz="2000" dirty="0" smtClean="0"/>
              <a:t>externally-driven perturbations into existing </a:t>
            </a:r>
            <a:r>
              <a:rPr lang="en-US" sz="2000" dirty="0" smtClean="0"/>
              <a:t>AE codes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Implement in NOVA</a:t>
            </a:r>
            <a:r>
              <a:rPr lang="en-US" sz="1800" dirty="0" smtClean="0"/>
              <a:t>, M3D-K, HYM, </a:t>
            </a:r>
            <a:r>
              <a:rPr lang="en-US" sz="1800" dirty="0" smtClean="0"/>
              <a:t>and/or SPIRAL </a:t>
            </a:r>
            <a:r>
              <a:rPr lang="en-US" sz="1800" dirty="0" smtClean="0"/>
              <a:t>to guide the design of </a:t>
            </a:r>
            <a:r>
              <a:rPr lang="en-US" sz="1800" dirty="0" smtClean="0"/>
              <a:t>antennae for </a:t>
            </a:r>
            <a:r>
              <a:rPr lang="en-US" sz="1800" dirty="0" smtClean="0"/>
              <a:t>use in experiments to characterize AE stability </a:t>
            </a:r>
            <a:r>
              <a:rPr lang="en-US" sz="1800" dirty="0" smtClean="0"/>
              <a:t>properties, and/or drive *AE modes for ‘phase-space engineering’</a:t>
            </a:r>
          </a:p>
          <a:p>
            <a:pPr lvl="2">
              <a:buClr>
                <a:srgbClr val="010000"/>
              </a:buClr>
            </a:pPr>
            <a:r>
              <a:rPr lang="en-US" sz="1600" dirty="0" smtClean="0"/>
              <a:t>Implement perturbations ranging </a:t>
            </a:r>
            <a:r>
              <a:rPr lang="en-US" sz="1600" dirty="0" smtClean="0"/>
              <a:t>from sub-kHz (from external coils) up to CAE/GAE frequency range, including TAE </a:t>
            </a:r>
            <a:r>
              <a:rPr lang="en-US" sz="1600" dirty="0" smtClean="0"/>
              <a:t>band</a:t>
            </a:r>
          </a:p>
          <a:p>
            <a:pPr lvl="2">
              <a:buClr>
                <a:srgbClr val="010000"/>
              </a:buClr>
            </a:pPr>
            <a:r>
              <a:rPr lang="en-US" sz="1600" dirty="0" smtClean="0"/>
              <a:t>Couple </a:t>
            </a:r>
            <a:r>
              <a:rPr lang="en-US" sz="1600" dirty="0" smtClean="0"/>
              <a:t>IPEC to SPIRAL and/or M3D-K, or include *AE antenna models in RF </a:t>
            </a:r>
            <a:r>
              <a:rPr lang="en-US" sz="1600" dirty="0" smtClean="0"/>
              <a:t>codes</a:t>
            </a:r>
          </a:p>
          <a:p>
            <a:pPr>
              <a:buClr>
                <a:srgbClr val="010000"/>
              </a:buClr>
            </a:pPr>
            <a:r>
              <a:rPr lang="en-US" sz="2000" dirty="0" smtClean="0"/>
              <a:t>Improve </a:t>
            </a:r>
            <a:r>
              <a:rPr lang="en-US" sz="2000" dirty="0" smtClean="0"/>
              <a:t>TRANSP </a:t>
            </a:r>
            <a:r>
              <a:rPr lang="en-US" sz="2000" dirty="0" smtClean="0"/>
              <a:t>to model/predict the evolution of </a:t>
            </a:r>
            <a:r>
              <a:rPr lang="en-US" sz="2000" dirty="0" smtClean="0"/>
              <a:t>fast </a:t>
            </a:r>
            <a:r>
              <a:rPr lang="en-US" sz="2000" dirty="0" smtClean="0"/>
              <a:t>ion </a:t>
            </a:r>
            <a:r>
              <a:rPr lang="en-US" sz="2000" dirty="0" smtClean="0"/>
              <a:t>population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Incorporate *AE-induced </a:t>
            </a:r>
            <a:r>
              <a:rPr lang="en-US" sz="1800" dirty="0" smtClean="0"/>
              <a:t>fast ion </a:t>
            </a:r>
            <a:r>
              <a:rPr lang="en-US" sz="1800" dirty="0" smtClean="0"/>
              <a:t>transport models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Use fast </a:t>
            </a:r>
            <a:r>
              <a:rPr lang="en-US" sz="1800" dirty="0" smtClean="0"/>
              <a:t>ion </a:t>
            </a:r>
            <a:r>
              <a:rPr lang="en-US" sz="1800" dirty="0" smtClean="0"/>
              <a:t>diagnostics to </a:t>
            </a:r>
            <a:r>
              <a:rPr lang="en-US" sz="1800" dirty="0" smtClean="0"/>
              <a:t>constrain TRANSP/NUBEAM </a:t>
            </a:r>
            <a:r>
              <a:rPr lang="en-US" sz="1800" dirty="0" smtClean="0"/>
              <a:t> </a:t>
            </a:r>
            <a:r>
              <a:rPr lang="en-US" sz="1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f(</a:t>
            </a:r>
            <a:r>
              <a:rPr lang="en-US" sz="1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r,v</a:t>
            </a:r>
            <a:r>
              <a:rPr lang="en-US" sz="1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1800" dirty="0" smtClean="0"/>
              <a:t>evolution</a:t>
            </a:r>
            <a:endParaRPr lang="en-US" sz="1800" dirty="0" smtClean="0"/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Significant fraction of the HHFW power may be lost in </a:t>
            </a:r>
            <a:r>
              <a:rPr lang="en-US" smtClean="0">
                <a:solidFill>
                  <a:srgbClr val="3333CC"/>
                </a:solidFill>
                <a:ea typeface="ＭＳ Ｐゴシック" pitchFamily="34" charset="-128"/>
              </a:rPr>
              <a:t>t</a:t>
            </a:r>
            <a:r>
              <a:rPr lang="en-US" smtClean="0">
                <a:ea typeface="ＭＳ Ｐゴシック" pitchFamily="34" charset="-128"/>
              </a:rPr>
              <a:t>he SOL in front of antenna and flow to the divertor region </a:t>
            </a:r>
            <a:endParaRPr lang="en-US" smtClean="0">
              <a:solidFill>
                <a:srgbClr val="374DCE"/>
              </a:solidFill>
              <a:ea typeface="ＭＳ Ｐゴシック" pitchFamily="34" charset="-128"/>
            </a:endParaRPr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0" y="4554538"/>
            <a:ext cx="914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 dirty="0">
                <a:solidFill>
                  <a:schemeClr val="tx1"/>
                </a:solidFill>
              </a:rPr>
              <a:t>Field line mapping predicts RF power deposited in SOL, not at antenna face</a:t>
            </a: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742950" lvl="1" indent="-285750" eaLnBrk="0" hangingPunct="0">
              <a:spcBef>
                <a:spcPts val="300"/>
              </a:spcBef>
              <a:buFontTx/>
              <a:buChar char="–"/>
            </a:pPr>
            <a:r>
              <a:rPr lang="en-US" sz="1800" b="0" i="0" dirty="0">
                <a:solidFill>
                  <a:schemeClr val="accent2"/>
                </a:solidFill>
              </a:rPr>
              <a:t>3D AORSA will assess surface wave excitation in </a:t>
            </a:r>
            <a:r>
              <a:rPr lang="en-US" sz="1800" b="0" i="0" dirty="0" smtClean="0">
                <a:solidFill>
                  <a:schemeClr val="accent2"/>
                </a:solidFill>
              </a:rPr>
              <a:t>NSTX-U</a:t>
            </a:r>
            <a:endParaRPr lang="en-US" sz="1800" b="0" i="0" dirty="0">
              <a:solidFill>
                <a:schemeClr val="accent2"/>
              </a:solidFill>
            </a:endParaRPr>
          </a:p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 dirty="0">
                <a:solidFill>
                  <a:schemeClr val="tx1"/>
                </a:solidFill>
              </a:rPr>
              <a:t>Proposed DIII-D experiment to look for RF edge losses during 2012 run</a:t>
            </a:r>
          </a:p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NSTX-U experiments and modeling to emphasize HHFW heating of high NBI power, long-pulse H-modes 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 assess effect of varying outer gap </a:t>
            </a:r>
            <a:endParaRPr lang="en-US" sz="2000" b="0" i="0" dirty="0">
              <a:solidFill>
                <a:srgbClr val="FF0000"/>
              </a:solidFill>
              <a:latin typeface="Arial" pitchFamily="34" charset="0"/>
            </a:endParaRPr>
          </a:p>
          <a:p>
            <a:pPr marL="742950" lvl="1" indent="-285750" eaLnBrk="0" hangingPunct="0">
              <a:buFontTx/>
              <a:buChar char="–"/>
            </a:pP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None/>
            </a:pPr>
            <a:endParaRPr lang="en-US" sz="2000" b="0" i="0" dirty="0">
              <a:solidFill>
                <a:srgbClr val="660066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2772" name="Picture 6" descr="PRL_Fig1_Cam.eps"/>
          <p:cNvPicPr>
            <a:picLocks noChangeAspect="1"/>
          </p:cNvPicPr>
          <p:nvPr/>
        </p:nvPicPr>
        <p:blipFill>
          <a:blip r:embed="rId3" cstate="print"/>
          <a:srcRect b="52364"/>
          <a:stretch>
            <a:fillRect/>
          </a:stretch>
        </p:blipFill>
        <p:spPr bwMode="auto">
          <a:xfrm>
            <a:off x="1025525" y="1057275"/>
            <a:ext cx="2954338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Spiral.psd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4988" y="1176338"/>
            <a:ext cx="28178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3"/>
          <p:cNvSpPr txBox="1">
            <a:spLocks noChangeArrowheads="1"/>
          </p:cNvSpPr>
          <p:nvPr/>
        </p:nvSpPr>
        <p:spPr bwMode="auto">
          <a:xfrm>
            <a:off x="193675" y="4038600"/>
            <a:ext cx="439896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ts val="1200"/>
              </a:spcBef>
              <a:buFontTx/>
              <a:buNone/>
            </a:pPr>
            <a:r>
              <a:rPr lang="en-US" sz="1500" b="0" i="0" dirty="0">
                <a:solidFill>
                  <a:srgbClr val="660066"/>
                </a:solidFill>
                <a:latin typeface="Arial" pitchFamily="34" charset="0"/>
              </a:rPr>
              <a:t>Visible camera image shows edge RF power flow follows magnetic field from antenna to </a:t>
            </a:r>
            <a:r>
              <a:rPr lang="en-US" sz="1500" b="0" i="0" dirty="0" err="1" smtClean="0">
                <a:solidFill>
                  <a:srgbClr val="660066"/>
                </a:solidFill>
                <a:latin typeface="Arial" pitchFamily="34" charset="0"/>
              </a:rPr>
              <a:t>divertor</a:t>
            </a: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775" name="Rectangle 3"/>
          <p:cNvSpPr txBox="1">
            <a:spLocks noChangeArrowheads="1"/>
          </p:cNvSpPr>
          <p:nvPr/>
        </p:nvSpPr>
        <p:spPr bwMode="auto">
          <a:xfrm>
            <a:off x="4449763" y="4033838"/>
            <a:ext cx="4735512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ts val="1200"/>
              </a:spcBef>
              <a:buFontTx/>
              <a:buNone/>
            </a:pPr>
            <a:r>
              <a:rPr lang="en-US" sz="1600" b="0" i="0" dirty="0">
                <a:solidFill>
                  <a:srgbClr val="660066"/>
                </a:solidFill>
                <a:latin typeface="Arial" pitchFamily="34" charset="0"/>
              </a:rPr>
              <a:t>SPIRAL results show field lines (green) spiraling from SOL in front of HHFW antenna to </a:t>
            </a:r>
            <a:r>
              <a:rPr lang="en-US" sz="1600" b="0" i="0" dirty="0" err="1">
                <a:solidFill>
                  <a:srgbClr val="660066"/>
                </a:solidFill>
                <a:latin typeface="Arial" pitchFamily="34" charset="0"/>
              </a:rPr>
              <a:t>divertor</a:t>
            </a:r>
            <a:endParaRPr lang="en-US" sz="1600" b="0" i="0" dirty="0">
              <a:solidFill>
                <a:srgbClr val="660066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776" name="Rectangle 3"/>
          <p:cNvSpPr txBox="1">
            <a:spLocks noChangeArrowheads="1"/>
          </p:cNvSpPr>
          <p:nvPr/>
        </p:nvSpPr>
        <p:spPr bwMode="auto">
          <a:xfrm>
            <a:off x="4763" y="1597025"/>
            <a:ext cx="10160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400" b="0" i="0" dirty="0">
                <a:solidFill>
                  <a:srgbClr val="FD2DFC"/>
                </a:solidFill>
                <a:latin typeface="Arial" pitchFamily="34" charset="0"/>
              </a:rPr>
              <a:t>HHFW</a:t>
            </a:r>
          </a:p>
          <a:p>
            <a:pPr algn="ctr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D2DFC"/>
                </a:solidFill>
                <a:latin typeface="Arial" pitchFamily="34" charset="0"/>
              </a:rPr>
              <a:t>Antenna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874713" y="2022475"/>
            <a:ext cx="536575" cy="292100"/>
          </a:xfrm>
          <a:prstGeom prst="line">
            <a:avLst/>
          </a:prstGeom>
          <a:noFill/>
          <a:ln w="28575">
            <a:solidFill>
              <a:srgbClr val="FD2DFC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8" name="Rectangle 3"/>
          <p:cNvSpPr txBox="1">
            <a:spLocks noChangeArrowheads="1"/>
          </p:cNvSpPr>
          <p:nvPr/>
        </p:nvSpPr>
        <p:spPr bwMode="auto">
          <a:xfrm>
            <a:off x="3938588" y="2786063"/>
            <a:ext cx="10160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400" b="0" i="0">
                <a:solidFill>
                  <a:srgbClr val="FD2DFC"/>
                </a:solidFill>
                <a:latin typeface="Arial" pitchFamily="34" charset="0"/>
              </a:rPr>
              <a:t>Divertor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3038475" y="2989263"/>
            <a:ext cx="1058863" cy="611187"/>
          </a:xfrm>
          <a:prstGeom prst="line">
            <a:avLst/>
          </a:prstGeom>
          <a:noFill/>
          <a:ln w="28575">
            <a:solidFill>
              <a:srgbClr val="FD2DFC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80" name="Rectangle 3"/>
          <p:cNvSpPr txBox="1">
            <a:spLocks noChangeArrowheads="1"/>
          </p:cNvSpPr>
          <p:nvPr/>
        </p:nvSpPr>
        <p:spPr bwMode="auto">
          <a:xfrm>
            <a:off x="6140450" y="944563"/>
            <a:ext cx="16811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400" b="0" i="0" u="sng" dirty="0">
                <a:solidFill>
                  <a:srgbClr val="660066"/>
                </a:solidFill>
                <a:latin typeface="Arial" pitchFamily="34" charset="0"/>
              </a:rPr>
              <a:t>View from Top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073650" y="3252788"/>
            <a:ext cx="882650" cy="49053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400" b="0" i="0">
                <a:solidFill>
                  <a:srgbClr val="FD2DFC"/>
                </a:solidFill>
                <a:latin typeface="Arial" pitchFamily="34" charset="0"/>
              </a:rPr>
              <a:t>HHFW</a:t>
            </a:r>
          </a:p>
          <a:p>
            <a:pPr algn="ctr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rgbClr val="FD2DFC"/>
                </a:solidFill>
                <a:latin typeface="Arial" pitchFamily="34" charset="0"/>
              </a:rPr>
              <a:t>Antenna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5751513" y="2792413"/>
            <a:ext cx="77787" cy="498475"/>
          </a:xfrm>
          <a:prstGeom prst="line">
            <a:avLst/>
          </a:prstGeom>
          <a:noFill/>
          <a:ln w="28575">
            <a:solidFill>
              <a:srgbClr val="FD2DFC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848350" y="3476625"/>
            <a:ext cx="508000" cy="9525"/>
          </a:xfrm>
          <a:prstGeom prst="line">
            <a:avLst/>
          </a:prstGeom>
          <a:noFill/>
          <a:ln w="28575">
            <a:solidFill>
              <a:srgbClr val="FD2DFC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>
            <a:off x="6837363" y="1425575"/>
            <a:ext cx="906462" cy="519113"/>
          </a:xfrm>
          <a:prstGeom prst="line">
            <a:avLst/>
          </a:prstGeom>
          <a:noFill/>
          <a:ln w="28575">
            <a:solidFill>
              <a:srgbClr val="FD2DFC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85" name="Rectangle 3"/>
          <p:cNvSpPr txBox="1">
            <a:spLocks noChangeArrowheads="1"/>
          </p:cNvSpPr>
          <p:nvPr/>
        </p:nvSpPr>
        <p:spPr bwMode="auto">
          <a:xfrm>
            <a:off x="7667625" y="1208088"/>
            <a:ext cx="88741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400" b="0" i="0" dirty="0" err="1">
                <a:solidFill>
                  <a:srgbClr val="FD2DFC"/>
                </a:solidFill>
                <a:latin typeface="Arial" pitchFamily="34" charset="0"/>
              </a:rPr>
              <a:t>Divertor</a:t>
            </a:r>
            <a:endParaRPr lang="en-US" sz="1400" b="0" i="0" dirty="0">
              <a:solidFill>
                <a:srgbClr val="FD2DFC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789" name="Rectangle 3"/>
          <p:cNvSpPr txBox="1">
            <a:spLocks noChangeArrowheads="1"/>
          </p:cNvSpPr>
          <p:nvPr/>
        </p:nvSpPr>
        <p:spPr bwMode="auto">
          <a:xfrm>
            <a:off x="0" y="6259513"/>
            <a:ext cx="357663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0" i="0" dirty="0">
                <a:solidFill>
                  <a:srgbClr val="FF6600"/>
                </a:solidFill>
                <a:latin typeface="Arial" pitchFamily="34" charset="0"/>
              </a:rPr>
              <a:t>R. J. Perkins, </a:t>
            </a:r>
            <a:r>
              <a:rPr lang="en-US" b="0" dirty="0">
                <a:solidFill>
                  <a:srgbClr val="FF6600"/>
                </a:solidFill>
                <a:latin typeface="Arial" pitchFamily="34" charset="0"/>
              </a:rPr>
              <a:t>et al</a:t>
            </a:r>
            <a:r>
              <a:rPr lang="en-US" b="0" i="0" dirty="0">
                <a:solidFill>
                  <a:srgbClr val="FF6600"/>
                </a:solidFill>
                <a:latin typeface="Arial" pitchFamily="34" charset="0"/>
              </a:rPr>
              <a:t>., </a:t>
            </a:r>
            <a:r>
              <a:rPr lang="en-US" b="0" i="0" dirty="0" smtClean="0">
                <a:solidFill>
                  <a:srgbClr val="FF6600"/>
                </a:solidFill>
                <a:latin typeface="Arial" pitchFamily="34" charset="0"/>
              </a:rPr>
              <a:t>PRL </a:t>
            </a:r>
            <a:r>
              <a:rPr lang="en-US" b="0" i="0" dirty="0">
                <a:solidFill>
                  <a:srgbClr val="FF6600"/>
                </a:solidFill>
                <a:latin typeface="Arial" pitchFamily="34" charset="0"/>
              </a:rPr>
              <a:t>(2012)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1057275" y="1108075"/>
            <a:ext cx="649288" cy="385763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3352800" y="3616325"/>
            <a:ext cx="600075" cy="38735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and modeling needs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Wave Heating and Current Drive</a:t>
            </a:r>
            <a:endParaRPr lang="en-US" dirty="0" smtClean="0"/>
          </a:p>
        </p:txBody>
      </p:sp>
      <p:cxnSp>
        <p:nvCxnSpPr>
          <p:cNvPr id="410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76600"/>
            <a:ext cx="4953000" cy="31242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dirty="0" smtClean="0"/>
              <a:t>Improve models of fast-ion interactions w/ ICRF, HHFW</a:t>
            </a:r>
          </a:p>
          <a:p>
            <a:pPr marL="401638" lvl="1" indent="-173038">
              <a:buClr>
                <a:srgbClr val="010000"/>
              </a:buClr>
            </a:pPr>
            <a:r>
              <a:rPr lang="en-US" sz="1600" dirty="0" smtClean="0"/>
              <a:t>Use </a:t>
            </a:r>
            <a:r>
              <a:rPr lang="en-US" sz="1600" dirty="0" smtClean="0"/>
              <a:t>ORBIT-RF/AORSA, </a:t>
            </a:r>
            <a:r>
              <a:rPr lang="en-US" sz="1600" dirty="0" err="1" smtClean="0"/>
              <a:t>sMC</a:t>
            </a:r>
            <a:r>
              <a:rPr lang="en-US" sz="1600" dirty="0" smtClean="0"/>
              <a:t>/AORSA and the new CQL3D finite-orbit-width (FOW) code to model fast-wave acceleration of fast-ions and </a:t>
            </a:r>
            <a:r>
              <a:rPr lang="en-US" sz="1600" dirty="0" smtClean="0"/>
              <a:t>losses, compare </a:t>
            </a:r>
            <a:r>
              <a:rPr lang="en-US" sz="1600" dirty="0" smtClean="0"/>
              <a:t>to FIDA and NPA/</a:t>
            </a:r>
            <a:r>
              <a:rPr lang="en-US" sz="1600" dirty="0" err="1" smtClean="0"/>
              <a:t>ssNPA</a:t>
            </a:r>
            <a:r>
              <a:rPr lang="en-US" sz="1600" dirty="0" smtClean="0"/>
              <a:t> data. </a:t>
            </a:r>
            <a:endParaRPr lang="en-US" sz="1600" dirty="0" smtClean="0"/>
          </a:p>
          <a:p>
            <a:pPr marL="401638" lvl="1" indent="-173038">
              <a:buClr>
                <a:srgbClr val="010000"/>
              </a:buClr>
            </a:pPr>
            <a:r>
              <a:rPr lang="en-US" sz="1600" dirty="0" smtClean="0"/>
              <a:t>Compare </a:t>
            </a:r>
            <a:r>
              <a:rPr lang="en-US" sz="1600" dirty="0" smtClean="0"/>
              <a:t>calculated spectra of energetic particles going to </a:t>
            </a:r>
            <a:r>
              <a:rPr lang="en-US" sz="1600" dirty="0" smtClean="0"/>
              <a:t>wall to </a:t>
            </a:r>
            <a:r>
              <a:rPr lang="en-US" sz="1600" dirty="0" smtClean="0"/>
              <a:t>fast-ion </a:t>
            </a:r>
            <a:r>
              <a:rPr lang="en-US" sz="1600" dirty="0" smtClean="0"/>
              <a:t>loss detectors.</a:t>
            </a:r>
          </a:p>
          <a:p>
            <a:pPr marL="401638" lvl="1" indent="-173038">
              <a:buClr>
                <a:srgbClr val="010000"/>
              </a:buClr>
            </a:pPr>
            <a:r>
              <a:rPr lang="en-US" sz="1600" dirty="0" smtClean="0"/>
              <a:t>Carry </a:t>
            </a:r>
            <a:r>
              <a:rPr lang="en-US" sz="1600" dirty="0" smtClean="0"/>
              <a:t>out </a:t>
            </a:r>
            <a:r>
              <a:rPr lang="en-US" sz="1600" dirty="0" smtClean="0"/>
              <a:t>couplings </a:t>
            </a:r>
            <a:r>
              <a:rPr lang="en-US" sz="1600" dirty="0" smtClean="0"/>
              <a:t>between AORSA and </a:t>
            </a:r>
            <a:r>
              <a:rPr lang="en-US" sz="1600" dirty="0" smtClean="0"/>
              <a:t>FOW </a:t>
            </a:r>
            <a:r>
              <a:rPr lang="en-US" sz="1600" dirty="0" smtClean="0"/>
              <a:t>code ORBIT </a:t>
            </a:r>
            <a:r>
              <a:rPr lang="en-US" sz="1600" dirty="0" smtClean="0"/>
              <a:t>RF, </a:t>
            </a:r>
            <a:r>
              <a:rPr lang="en-US" sz="1600" dirty="0" smtClean="0"/>
              <a:t>and </a:t>
            </a:r>
            <a:r>
              <a:rPr lang="en-US" sz="1600" dirty="0" smtClean="0"/>
              <a:t>FOW </a:t>
            </a:r>
            <a:r>
              <a:rPr lang="en-US" sz="1600" dirty="0" smtClean="0"/>
              <a:t>CQL3D </a:t>
            </a:r>
            <a:r>
              <a:rPr lang="en-US" sz="1600" dirty="0" smtClean="0"/>
              <a:t>with </a:t>
            </a:r>
            <a:r>
              <a:rPr lang="en-US" sz="1600" dirty="0" smtClean="0"/>
              <a:t>the HHFW version of TORIC.</a:t>
            </a:r>
          </a:p>
        </p:txBody>
      </p:sp>
      <p:cxnSp>
        <p:nvCxnSpPr>
          <p:cNvPr id="4103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4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410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0" name="Picture 8" descr="fida_hhfw_full_orbit_fow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3059" y="3352800"/>
            <a:ext cx="400079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9906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 RF models to include realistic model of scrape off layer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Predict dependence of surface wave power flows to the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divertor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region, RF sheaths,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parameteric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decay instability (PDI).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The spectral solver AORSA has already been extended to the wall in NSTX. 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10000"/>
              </a:buClr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An alternate approach is to couple core spectral solvers (TORIC and AORSA) to either finite element method (FEM) or particle-in-cell (PIC) codes.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NSTX Upgrade Mission Elements</a:t>
            </a:r>
          </a:p>
        </p:txBody>
      </p:sp>
      <p:pic>
        <p:nvPicPr>
          <p:cNvPr id="1331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7281863" y="1143000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ST-FNSF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18"/>
          <p:cNvSpPr>
            <a:spLocks noChangeArrowheads="1"/>
          </p:cNvSpPr>
          <p:nvPr/>
        </p:nvSpPr>
        <p:spPr bwMode="auto">
          <a:xfrm>
            <a:off x="6367463" y="60960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 Pilot Plant</a:t>
            </a:r>
          </a:p>
        </p:txBody>
      </p:sp>
      <p:pic>
        <p:nvPicPr>
          <p:cNvPr id="13320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5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504113" y="4248150"/>
            <a:ext cx="711200" cy="3238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15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(FNSF)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solutions for 	       plasma-material interface 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</a:t>
            </a:r>
            <a:r>
              <a:rPr lang="en-US" sz="2400" i="0" kern="0" dirty="0" err="1">
                <a:solidFill>
                  <a:schemeClr val="tx1"/>
                </a:solidFill>
                <a:latin typeface="+mn-lt"/>
                <a:cs typeface="+mn-cs"/>
              </a:rPr>
              <a:t>toroidal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confinement physics predictive capability for ITER and beyond</a:t>
            </a: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33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263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181725" y="3657600"/>
            <a:ext cx="1017588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Lithium</a:t>
            </a:r>
          </a:p>
        </p:txBody>
      </p:sp>
      <p:sp>
        <p:nvSpPr>
          <p:cNvPr id="13325" name="Text Box 12"/>
          <p:cNvSpPr txBox="1">
            <a:spLocks noChangeArrowheads="1"/>
          </p:cNvSpPr>
          <p:nvPr/>
        </p:nvSpPr>
        <p:spPr bwMode="auto">
          <a:xfrm>
            <a:off x="7510463" y="3657600"/>
            <a:ext cx="1557337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“Snowflake”</a:t>
            </a:r>
          </a:p>
        </p:txBody>
      </p:sp>
      <p:pic>
        <p:nvPicPr>
          <p:cNvPr id="13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NSTX Advanced Scenario and Control </a:t>
            </a:r>
            <a:r>
              <a:rPr lang="en-US" dirty="0" smtClean="0"/>
              <a:t>(ASC) TSG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3124200"/>
          </a:xfrm>
        </p:spPr>
        <p:txBody>
          <a:bodyPr/>
          <a:lstStyle/>
          <a:p>
            <a:r>
              <a:rPr lang="en-US" sz="2000" dirty="0" smtClean="0"/>
              <a:t>Study, implement, optimize </a:t>
            </a:r>
            <a:r>
              <a:rPr lang="en-US" sz="2000" dirty="0" err="1" smtClean="0"/>
              <a:t>axisymmetric</a:t>
            </a:r>
            <a:r>
              <a:rPr lang="en-US" sz="2000" dirty="0" smtClean="0"/>
              <a:t> control techniques.</a:t>
            </a:r>
          </a:p>
          <a:p>
            <a:pPr lvl="1"/>
            <a:r>
              <a:rPr lang="en-US" sz="1800" dirty="0" smtClean="0"/>
              <a:t>Kinetic and magnetic </a:t>
            </a:r>
            <a:r>
              <a:rPr lang="en-US" sz="1800" dirty="0" smtClean="0"/>
              <a:t>profiles</a:t>
            </a:r>
            <a:endParaRPr lang="en-US" sz="1800" dirty="0" smtClean="0"/>
          </a:p>
          <a:p>
            <a:pPr lvl="1"/>
            <a:r>
              <a:rPr lang="en-US" sz="1800" dirty="0" smtClean="0"/>
              <a:t>Boundary and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magnetic geometry </a:t>
            </a:r>
            <a:r>
              <a:rPr lang="en-US" sz="1800" dirty="0" smtClean="0"/>
              <a:t>control, vertical </a:t>
            </a:r>
            <a:r>
              <a:rPr lang="en-US" sz="1800" dirty="0" smtClean="0"/>
              <a:t>position </a:t>
            </a:r>
            <a:r>
              <a:rPr lang="en-US" sz="1800" dirty="0" smtClean="0"/>
              <a:t>control</a:t>
            </a:r>
            <a:endParaRPr lang="en-US" sz="1800" dirty="0" smtClean="0"/>
          </a:p>
          <a:p>
            <a:r>
              <a:rPr lang="en-US" sz="2000" dirty="0" smtClean="0"/>
              <a:t>Combine </a:t>
            </a:r>
            <a:r>
              <a:rPr lang="en-US" sz="2000" dirty="0" smtClean="0"/>
              <a:t>various tools developed in other TSGs into integrated scenarios.</a:t>
            </a:r>
          </a:p>
          <a:p>
            <a:pPr lvl="1"/>
            <a:r>
              <a:rPr lang="en-US" sz="1800" dirty="0" smtClean="0"/>
              <a:t>Examples:  ELM </a:t>
            </a:r>
            <a:r>
              <a:rPr lang="en-US" sz="1800" dirty="0" smtClean="0"/>
              <a:t>pacing </a:t>
            </a:r>
            <a:r>
              <a:rPr lang="en-US" sz="1800" dirty="0" smtClean="0"/>
              <a:t>for impurit</a:t>
            </a:r>
            <a:r>
              <a:rPr lang="en-US" sz="1800" dirty="0" smtClean="0"/>
              <a:t>y </a:t>
            </a:r>
            <a:r>
              <a:rPr lang="en-US" sz="1800" dirty="0" smtClean="0"/>
              <a:t>density control</a:t>
            </a:r>
            <a:endParaRPr lang="en-US" sz="1800" dirty="0" smtClean="0"/>
          </a:p>
          <a:p>
            <a:r>
              <a:rPr lang="en-US" sz="2000" dirty="0" smtClean="0"/>
              <a:t>High non-inductive fraction </a:t>
            </a:r>
            <a:r>
              <a:rPr lang="en-US" sz="2000" dirty="0" smtClean="0"/>
              <a:t>utilizing bootstrap + NBI current drive</a:t>
            </a:r>
            <a:endParaRPr lang="en-US" sz="2000" dirty="0" smtClean="0"/>
          </a:p>
          <a:p>
            <a:pPr lvl="1"/>
            <a:r>
              <a:rPr lang="en-US" sz="1800" dirty="0" smtClean="0"/>
              <a:t>Typically coupled with optimization to </a:t>
            </a:r>
            <a:r>
              <a:rPr lang="en-US" sz="1800" dirty="0" smtClean="0"/>
              <a:t>low </a:t>
            </a:r>
            <a:r>
              <a:rPr lang="en-US" sz="1800" dirty="0" err="1" smtClean="0"/>
              <a:t>l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, high elongation</a:t>
            </a:r>
            <a:endParaRPr lang="en-US" sz="1800" dirty="0" smtClean="0">
              <a:latin typeface="Symbol" charset="2"/>
              <a:cs typeface="Symbol" charset="2"/>
            </a:endParaRPr>
          </a:p>
          <a:p>
            <a:endParaRPr lang="en-US" sz="1000" b="1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Progressing towards profile control:</a:t>
            </a:r>
            <a:endParaRPr lang="en-US" sz="2000" b="1" dirty="0" smtClean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35783" y="4343400"/>
            <a:ext cx="2532017" cy="2209800"/>
            <a:chOff x="5410200" y="4495569"/>
            <a:chExt cx="2303417" cy="2057631"/>
          </a:xfrm>
        </p:grpSpPr>
        <p:pic>
          <p:nvPicPr>
            <p:cNvPr id="9" name="Picture 25" descr="Screen shot 2012-04-09 at 1.47.52 PM.png"/>
            <p:cNvPicPr>
              <a:picLocks noChangeAspect="1"/>
            </p:cNvPicPr>
            <p:nvPr/>
          </p:nvPicPr>
          <p:blipFill>
            <a:blip r:embed="rId2" cstate="print"/>
            <a:srcRect l="2895" b="1611"/>
            <a:stretch>
              <a:fillRect/>
            </a:stretch>
          </p:blipFill>
          <p:spPr bwMode="auto">
            <a:xfrm>
              <a:off x="5410200" y="4800600"/>
              <a:ext cx="2303417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846761" y="4495569"/>
              <a:ext cx="1658895" cy="3438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0" i="0" dirty="0">
                  <a:solidFill>
                    <a:schemeClr val="tx1"/>
                  </a:solidFill>
                </a:rPr>
                <a:t>Measured and Calculated NTV Torque Profiles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98925" y="4343400"/>
            <a:ext cx="2178075" cy="2115423"/>
            <a:chOff x="2089125" y="4419600"/>
            <a:chExt cx="2178075" cy="2115423"/>
          </a:xfrm>
        </p:grpSpPr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2133600" y="4419600"/>
              <a:ext cx="2133600" cy="1846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0" i="0" dirty="0">
                  <a:solidFill>
                    <a:srgbClr val="000000"/>
                  </a:solidFill>
                </a:rPr>
                <a:t>Torque </a:t>
              </a:r>
              <a:r>
                <a:rPr lang="en-US" b="0" i="0" dirty="0" smtClean="0">
                  <a:solidFill>
                    <a:srgbClr val="000000"/>
                  </a:solidFill>
                </a:rPr>
                <a:t>profiles from </a:t>
              </a:r>
              <a:r>
                <a:rPr lang="en-US" b="0" i="0" dirty="0">
                  <a:solidFill>
                    <a:srgbClr val="000000"/>
                  </a:solidFill>
                </a:rPr>
                <a:t>6 </a:t>
              </a:r>
              <a:r>
                <a:rPr lang="en-US" b="0" i="0" dirty="0" smtClean="0">
                  <a:solidFill>
                    <a:srgbClr val="000000"/>
                  </a:solidFill>
                </a:rPr>
                <a:t>NBI </a:t>
              </a:r>
              <a:r>
                <a:rPr lang="en-US" b="0" i="0" dirty="0" err="1" smtClean="0">
                  <a:solidFill>
                    <a:srgbClr val="000000"/>
                  </a:solidFill>
                </a:rPr>
                <a:t>srcs</a:t>
              </a:r>
              <a:endParaRPr lang="en-US" b="0" i="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2207357" y="5469854"/>
              <a:ext cx="685051" cy="3637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96850" indent="-196850">
                <a:lnSpc>
                  <a:spcPct val="70000"/>
                </a:lnSpc>
              </a:pPr>
              <a:r>
                <a:rPr lang="en-US" sz="900"/>
                <a:t>Neutral </a:t>
              </a:r>
            </a:p>
            <a:p>
              <a:pPr marL="196850" indent="-196850">
                <a:lnSpc>
                  <a:spcPct val="70000"/>
                </a:lnSpc>
              </a:pPr>
              <a:r>
                <a:rPr lang="en-US" sz="900"/>
                <a:t>Beams</a:t>
              </a:r>
            </a:p>
            <a:p>
              <a:pPr marL="196850" indent="-196850">
                <a:lnSpc>
                  <a:spcPct val="70000"/>
                </a:lnSpc>
              </a:pPr>
              <a:r>
                <a:rPr lang="en-US" sz="900"/>
                <a:t>(TRANSP)</a:t>
              </a:r>
            </a:p>
          </p:txBody>
        </p:sp>
        <p:pic>
          <p:nvPicPr>
            <p:cNvPr id="8" name="Picture 24" descr="Screen shot 2012-04-09 at 1.44.52 P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89125" y="4666096"/>
              <a:ext cx="1978481" cy="1868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3050202" y="4712737"/>
              <a:ext cx="986571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A14796"/>
                  </a:solidFill>
                </a:rPr>
                <a:t>Largest </a:t>
              </a:r>
              <a:r>
                <a:rPr lang="en-US" sz="1050" dirty="0" err="1">
                  <a:solidFill>
                    <a:srgbClr val="A14796"/>
                  </a:solidFill>
                </a:rPr>
                <a:t>R</a:t>
              </a:r>
              <a:r>
                <a:rPr lang="en-US" sz="1050" baseline="-25000" dirty="0" err="1">
                  <a:solidFill>
                    <a:srgbClr val="A14796"/>
                  </a:solidFill>
                </a:rPr>
                <a:t>tan</a:t>
              </a:r>
              <a:endParaRPr lang="en-US" sz="1050" dirty="0">
                <a:solidFill>
                  <a:srgbClr val="A14796"/>
                </a:solidFill>
              </a:endParaRP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2903731" y="5962305"/>
              <a:ext cx="1300802" cy="325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Smallest R</a:t>
              </a:r>
              <a:r>
                <a:rPr lang="en-US" sz="1050" baseline="-25000">
                  <a:solidFill>
                    <a:srgbClr val="FF0000"/>
                  </a:solidFill>
                </a:rPr>
                <a:t>tan</a:t>
              </a:r>
              <a:endParaRPr lang="en-US" sz="105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Connector 35"/>
            <p:cNvCxnSpPr>
              <a:cxnSpLocks noChangeShapeType="1"/>
            </p:cNvCxnSpPr>
            <p:nvPr/>
          </p:nvCxnSpPr>
          <p:spPr bwMode="auto">
            <a:xfrm rot="16200000" flipV="1">
              <a:off x="3078366" y="5806109"/>
              <a:ext cx="260327" cy="5206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Straight Connector 36"/>
            <p:cNvCxnSpPr>
              <a:cxnSpLocks noChangeShapeType="1"/>
            </p:cNvCxnSpPr>
            <p:nvPr/>
          </p:nvCxnSpPr>
          <p:spPr bwMode="auto">
            <a:xfrm rot="5400000">
              <a:off x="3427095" y="4958420"/>
              <a:ext cx="164873" cy="29287"/>
            </a:xfrm>
            <a:prstGeom prst="line">
              <a:avLst/>
            </a:prstGeom>
            <a:noFill/>
            <a:ln w="15875">
              <a:solidFill>
                <a:srgbClr val="910F7B"/>
              </a:solidFill>
              <a:round/>
              <a:headEnd/>
              <a:tailEnd type="triangle" w="med" len="med"/>
            </a:ln>
          </p:spPr>
        </p:cxnSp>
      </p:grpSp>
      <p:sp>
        <p:nvSpPr>
          <p:cNvPr id="15" name="TextBox 14"/>
          <p:cNvSpPr txBox="1"/>
          <p:nvPr/>
        </p:nvSpPr>
        <p:spPr>
          <a:xfrm>
            <a:off x="8569325" y="7086600"/>
            <a:ext cx="1489075" cy="292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Helvetica" charset="0"/>
                <a:ea typeface="Arial" charset="0"/>
                <a:cs typeface="Arial" charset="0"/>
              </a:rPr>
              <a:t>Milestone R14-3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562600" y="3962400"/>
            <a:ext cx="2416038" cy="3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Rotation </a:t>
            </a:r>
            <a:r>
              <a:rPr lang="en-US" sz="1400" dirty="0" smtClean="0">
                <a:solidFill>
                  <a:srgbClr val="FF0000"/>
                </a:solidFill>
              </a:rPr>
              <a:t>profile actuators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1295400" y="4177479"/>
            <a:ext cx="1795933" cy="31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q profile actuators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" y="4495800"/>
            <a:ext cx="2114550" cy="2032604"/>
            <a:chOff x="1028700" y="4495800"/>
            <a:chExt cx="2114550" cy="2032604"/>
          </a:xfrm>
        </p:grpSpPr>
        <p:pic>
          <p:nvPicPr>
            <p:cNvPr id="20" name="Picture 3" descr="Fig29.pdf"/>
            <p:cNvPicPr>
              <a:picLocks noChangeAspect="1"/>
            </p:cNvPicPr>
            <p:nvPr/>
          </p:nvPicPr>
          <p:blipFill>
            <a:blip r:embed="rId4" cstate="print"/>
            <a:srcRect l="54314" t="33333" r="3987" b="34445"/>
            <a:stretch>
              <a:fillRect/>
            </a:stretch>
          </p:blipFill>
          <p:spPr bwMode="auto">
            <a:xfrm>
              <a:off x="1028700" y="4632431"/>
              <a:ext cx="2057400" cy="189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1066800" y="4495800"/>
              <a:ext cx="2076450" cy="264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882" tIns="50941" rIns="101882" bIns="50941">
              <a:spAutoFit/>
            </a:bodyPr>
            <a:lstStyle/>
            <a:p>
              <a:pPr algn="ctr"/>
              <a:r>
                <a:rPr lang="en-US" sz="1050" b="0" i="0" dirty="0">
                  <a:solidFill>
                    <a:srgbClr val="000000"/>
                  </a:solidFill>
                </a:rPr>
                <a:t>Variations in Beam Sources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428750" y="4784831"/>
              <a:ext cx="1024128" cy="576072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1428750" y="4784831"/>
              <a:ext cx="1132285" cy="64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882" tIns="50941" rIns="101882" bIns="50941">
              <a:spAutoFit/>
            </a:bodyPr>
            <a:lstStyle/>
            <a:p>
              <a:r>
                <a:rPr lang="en-US" sz="700" dirty="0">
                  <a:solidFill>
                    <a:schemeClr val="tx1"/>
                  </a:solidFill>
                </a:rPr>
                <a:t>800 kA and 1 T</a:t>
              </a:r>
            </a:p>
            <a:p>
              <a:r>
                <a:rPr lang="en-US" sz="700" dirty="0">
                  <a:solidFill>
                    <a:srgbClr val="FF0000"/>
                  </a:solidFill>
                </a:rPr>
                <a:t>[50,60,70,130] cm</a:t>
              </a:r>
            </a:p>
            <a:p>
              <a:r>
                <a:rPr lang="en-US" sz="700" dirty="0"/>
                <a:t>[50,60,120,130] cm</a:t>
              </a:r>
            </a:p>
            <a:p>
              <a:r>
                <a:rPr lang="en-US" sz="700" dirty="0">
                  <a:solidFill>
                    <a:schemeClr val="tx1"/>
                  </a:solidFill>
                </a:rPr>
                <a:t>[60,70,110,120] cm</a:t>
              </a:r>
            </a:p>
            <a:p>
              <a:r>
                <a:rPr lang="en-US" sz="700" dirty="0">
                  <a:solidFill>
                    <a:srgbClr val="008000"/>
                  </a:solidFill>
                </a:rPr>
                <a:t>[70,110,120,130] cm</a:t>
              </a: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905000" y="4550409"/>
            <a:ext cx="2286000" cy="1999355"/>
            <a:chOff x="6019800" y="4953000"/>
            <a:chExt cx="2857500" cy="2499194"/>
          </a:xfrm>
        </p:grpSpPr>
        <p:pic>
          <p:nvPicPr>
            <p:cNvPr id="30" name="Picture 4" descr="Fig8.pdf"/>
            <p:cNvPicPr>
              <a:picLocks noChangeAspect="1"/>
            </p:cNvPicPr>
            <p:nvPr/>
          </p:nvPicPr>
          <p:blipFill>
            <a:blip r:embed="rId5" cstate="print"/>
            <a:srcRect l="15491" t="3333" r="47124" b="76334"/>
            <a:stretch>
              <a:fillRect/>
            </a:stretch>
          </p:blipFill>
          <p:spPr bwMode="auto">
            <a:xfrm>
              <a:off x="6019800" y="4953000"/>
              <a:ext cx="2857500" cy="207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13"/>
            <p:cNvSpPr txBox="1">
              <a:spLocks noChangeArrowheads="1"/>
            </p:cNvSpPr>
            <p:nvPr/>
          </p:nvSpPr>
          <p:spPr bwMode="auto">
            <a:xfrm>
              <a:off x="6295001" y="6938964"/>
              <a:ext cx="2248924" cy="340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>
              <a:spAutoFit/>
            </a:bodyPr>
            <a:lstStyle/>
            <a:p>
              <a:r>
                <a:rPr lang="en-US" sz="1050" i="0" dirty="0">
                  <a:solidFill>
                    <a:schemeClr val="tx1"/>
                  </a:solidFill>
                </a:rPr>
                <a:t>27    22    17    12    7     2</a:t>
              </a:r>
            </a:p>
          </p:txBody>
        </p:sp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7032625" y="7112001"/>
              <a:ext cx="1116804" cy="340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>
              <a:spAutoFit/>
            </a:bodyPr>
            <a:lstStyle/>
            <a:p>
              <a:r>
                <a:rPr lang="en-US" sz="1100" i="0" dirty="0">
                  <a:solidFill>
                    <a:srgbClr val="000000"/>
                  </a:solidFill>
                </a:rPr>
                <a:t>Outer Gap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Overarching </a:t>
            </a:r>
            <a:r>
              <a:rPr lang="en-US" dirty="0" smtClean="0"/>
              <a:t>ASC Theory/Modeling </a:t>
            </a:r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1: Need advanced control algorithms for boundary shape, </a:t>
            </a:r>
            <a:r>
              <a:rPr lang="en-US" dirty="0" err="1" smtClean="0"/>
              <a:t>divertor</a:t>
            </a:r>
            <a:r>
              <a:rPr lang="en-US" dirty="0" smtClean="0"/>
              <a:t> geometry, kinetic and magnetic profiles, and </a:t>
            </a:r>
            <a:r>
              <a:rPr lang="en-US" dirty="0" err="1" smtClean="0"/>
              <a:t>divertor</a:t>
            </a:r>
            <a:r>
              <a:rPr lang="en-US" dirty="0" smtClean="0"/>
              <a:t> heat fluxes. </a:t>
            </a:r>
          </a:p>
          <a:p>
            <a:pPr lvl="1"/>
            <a:r>
              <a:rPr lang="en-US" dirty="0" smtClean="0"/>
              <a:t>Should include actuator dynamics &amp; saturation.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2: In order to tune those control algorithms, need integrated codes with fast, benchmarked models for how sources of particles, momentum, heat and current modify the kinetic and magnetic profiles and free-boundary equilibrium.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9" descr="Screen shot 2012-03-15 at 11.30.45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90321"/>
            <a:ext cx="5821795" cy="556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smtClean="0"/>
              <a:t>Project NSTX-U Non-Inductive </a:t>
            </a:r>
            <a:r>
              <a:rPr lang="en-US" dirty="0" smtClean="0"/>
              <a:t>Current Level at B</a:t>
            </a:r>
            <a:r>
              <a:rPr lang="en-US" baseline="-25000" dirty="0" smtClean="0"/>
              <a:t>T</a:t>
            </a:r>
            <a:r>
              <a:rPr lang="en-US" dirty="0" smtClean="0"/>
              <a:t>=1.0 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inj</a:t>
            </a:r>
            <a:r>
              <a:rPr lang="en-US" dirty="0" smtClean="0"/>
              <a:t>=12.6 MW To Be Between ~900 &amp; ~1300 kA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957455" y="1067361"/>
            <a:ext cx="3033568" cy="1958228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defTabSz="1018705">
              <a:spcBef>
                <a:spcPct val="20000"/>
              </a:spcBef>
              <a:buFontTx/>
              <a:buChar char="•"/>
              <a:defRPr/>
            </a:pPr>
            <a:endParaRPr lang="en-US" dirty="0">
              <a:latin typeface="Helvetica" pitchFamily="-128" charset="0"/>
              <a:ea typeface="Arial" charset="0"/>
              <a:cs typeface="Arial" charset="0"/>
            </a:endParaRPr>
          </a:p>
        </p:txBody>
      </p:sp>
      <p:sp>
        <p:nvSpPr>
          <p:cNvPr id="2055" name="Content Placeholder 2"/>
          <p:cNvSpPr txBox="1">
            <a:spLocks/>
          </p:cNvSpPr>
          <p:nvPr/>
        </p:nvSpPr>
        <p:spPr bwMode="auto">
          <a:xfrm>
            <a:off x="3124489" y="3734361"/>
            <a:ext cx="5866534" cy="12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/>
          <a:lstStyle/>
          <a:p>
            <a:pPr marL="226515" indent="-226515" defTabSz="1018606" eaLnBrk="0" hangingPunct="0"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00"/>
                </a:solidFill>
              </a:rPr>
              <a:t>Fix: 1.0T, </a:t>
            </a:r>
            <a:r>
              <a:rPr lang="en-US" sz="1600" i="0" dirty="0" err="1">
                <a:solidFill>
                  <a:srgbClr val="000000"/>
                </a:solidFill>
              </a:rPr>
              <a:t>P</a:t>
            </a:r>
            <a:r>
              <a:rPr lang="en-US" sz="1600" i="0" baseline="-25000" dirty="0" err="1">
                <a:solidFill>
                  <a:srgbClr val="000000"/>
                </a:solidFill>
              </a:rPr>
              <a:t>inj</a:t>
            </a:r>
            <a:r>
              <a:rPr lang="en-US" sz="1600" i="0" dirty="0">
                <a:solidFill>
                  <a:srgbClr val="000000"/>
                </a:solidFill>
              </a:rPr>
              <a:t>=12.6 MW, </a:t>
            </a:r>
            <a:r>
              <a:rPr lang="en-US" sz="1600" i="0" dirty="0" err="1">
                <a:solidFill>
                  <a:srgbClr val="000000"/>
                </a:solidFill>
              </a:rPr>
              <a:t>f</a:t>
            </a:r>
            <a:r>
              <a:rPr lang="en-US" sz="1600" i="0" baseline="-25000" dirty="0" err="1">
                <a:solidFill>
                  <a:srgbClr val="000000"/>
                </a:solidFill>
              </a:rPr>
              <a:t>GW</a:t>
            </a:r>
            <a:r>
              <a:rPr lang="en-US" sz="1600" i="0" dirty="0">
                <a:solidFill>
                  <a:srgbClr val="000000"/>
                </a:solidFill>
              </a:rPr>
              <a:t>=0.72</a:t>
            </a:r>
          </a:p>
          <a:p>
            <a:pPr marL="226515" indent="-226515" defTabSz="1018606" eaLnBrk="0" hangingPunct="0">
              <a:spcBef>
                <a:spcPct val="20000"/>
              </a:spcBef>
              <a:buFontTx/>
              <a:buChar char="•"/>
            </a:pPr>
            <a:r>
              <a:rPr lang="en-US" sz="1600" i="0" dirty="0">
                <a:solidFill>
                  <a:srgbClr val="000000"/>
                </a:solidFill>
              </a:rPr>
              <a:t>Fix: A=1.75,   </a:t>
            </a:r>
            <a:r>
              <a:rPr lang="en-US" sz="1600" i="0" dirty="0">
                <a:solidFill>
                  <a:srgbClr val="000000"/>
                </a:solidFill>
                <a:latin typeface="Symbol" pitchFamily="18" charset="2"/>
              </a:rPr>
              <a:t>k</a:t>
            </a:r>
            <a:r>
              <a:rPr lang="en-US" sz="1600" i="0" dirty="0">
                <a:solidFill>
                  <a:srgbClr val="000000"/>
                </a:solidFill>
              </a:rPr>
              <a:t>=2.8</a:t>
            </a:r>
          </a:p>
          <a:p>
            <a:pPr marL="226515" indent="-226515" defTabSz="1018606" eaLnBrk="0" hangingPunct="0">
              <a:spcBef>
                <a:spcPct val="20000"/>
              </a:spcBef>
              <a:buFontTx/>
              <a:buChar char="•"/>
            </a:pPr>
            <a:r>
              <a:rPr lang="en-US" sz="1600" b="0" i="0" dirty="0">
                <a:solidFill>
                  <a:schemeClr val="tx1"/>
                </a:solidFill>
                <a:latin typeface="Arial" pitchFamily="34" charset="0"/>
              </a:rPr>
              <a:t>Find the non-inductive current level for 2 confinement and 2 profile assumptions…</a:t>
            </a:r>
            <a:r>
              <a:rPr lang="en-US" sz="1600" b="0" dirty="0">
                <a:solidFill>
                  <a:schemeClr val="accent2"/>
                </a:solidFill>
                <a:latin typeface="Arial" pitchFamily="34" charset="0"/>
              </a:rPr>
              <a:t>yields 4 different projections.</a:t>
            </a:r>
          </a:p>
          <a:p>
            <a:pPr marL="226515" indent="-226515" defTabSz="1018606" eaLnBrk="0" hangingPunct="0">
              <a:spcBef>
                <a:spcPct val="20000"/>
              </a:spcBef>
              <a:buFontTx/>
              <a:buChar char="•"/>
            </a:pP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6" name="TextBox 6"/>
          <p:cNvSpPr txBox="1">
            <a:spLocks noChangeArrowheads="1"/>
          </p:cNvSpPr>
          <p:nvPr/>
        </p:nvSpPr>
        <p:spPr bwMode="auto">
          <a:xfrm>
            <a:off x="6096001" y="1121989"/>
            <a:ext cx="2819977" cy="125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70" tIns="50935" rIns="101870" bIns="50935">
            <a:spAutoFit/>
          </a:bodyPr>
          <a:lstStyle/>
          <a:p>
            <a:pPr algn="ctr"/>
            <a:r>
              <a:rPr lang="en-US" sz="1500" b="0" i="0" dirty="0">
                <a:solidFill>
                  <a:schemeClr val="tx1"/>
                </a:solidFill>
              </a:rPr>
              <a:t>Dashed: ITER-98 confinement scaling</a:t>
            </a:r>
          </a:p>
          <a:p>
            <a:pPr algn="ctr"/>
            <a:endParaRPr lang="en-US" sz="1500" b="0" i="0" dirty="0">
              <a:solidFill>
                <a:schemeClr val="tx1"/>
              </a:solidFill>
            </a:endParaRPr>
          </a:p>
          <a:p>
            <a:pPr algn="ctr"/>
            <a:endParaRPr lang="en-US" sz="1500" b="0" i="0" dirty="0">
              <a:solidFill>
                <a:schemeClr val="tx1"/>
              </a:solidFill>
            </a:endParaRPr>
          </a:p>
          <a:p>
            <a:pPr algn="ctr"/>
            <a:r>
              <a:rPr lang="en-US" sz="1500" b="0" i="0" dirty="0">
                <a:solidFill>
                  <a:schemeClr val="tx1"/>
                </a:solidFill>
              </a:rPr>
              <a:t>Solid: ST confinement scaling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306705" y="1676681"/>
          <a:ext cx="2379807" cy="361390"/>
        </p:xfrm>
        <a:graphic>
          <a:graphicData uri="http://schemas.openxmlformats.org/presentationml/2006/ole">
            <p:oleObj spid="_x0000_s1026" name="Equation" r:id="rId4" imgW="1549400" imgH="22860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400512" y="2361640"/>
          <a:ext cx="2088284" cy="301159"/>
        </p:xfrm>
        <a:graphic>
          <a:graphicData uri="http://schemas.openxmlformats.org/presentationml/2006/ole">
            <p:oleObj spid="_x0000_s1027" name="Equation" r:id="rId5" imgW="1447800" imgH="203200" progId="Equation.3">
              <p:embed/>
            </p:oleObj>
          </a:graphicData>
        </a:graphic>
      </p:graphicFrame>
      <p:sp>
        <p:nvSpPr>
          <p:cNvPr id="2057" name="TextBox 20"/>
          <p:cNvSpPr txBox="1">
            <a:spLocks noChangeArrowheads="1"/>
          </p:cNvSpPr>
          <p:nvPr/>
        </p:nvSpPr>
        <p:spPr bwMode="auto">
          <a:xfrm>
            <a:off x="639330" y="2286000"/>
            <a:ext cx="1153102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2058" name="TextBox 21"/>
          <p:cNvSpPr txBox="1">
            <a:spLocks noChangeArrowheads="1"/>
          </p:cNvSpPr>
          <p:nvPr/>
        </p:nvSpPr>
        <p:spPr bwMode="auto">
          <a:xfrm>
            <a:off x="1324841" y="2667000"/>
            <a:ext cx="1233921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2059" name="TextBox 22"/>
          <p:cNvSpPr txBox="1">
            <a:spLocks noChangeArrowheads="1"/>
          </p:cNvSpPr>
          <p:nvPr/>
        </p:nvSpPr>
        <p:spPr bwMode="auto">
          <a:xfrm>
            <a:off x="639330" y="1829360"/>
            <a:ext cx="1170420" cy="2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2060" name="TextBox 23"/>
          <p:cNvSpPr txBox="1">
            <a:spLocks noChangeArrowheads="1"/>
          </p:cNvSpPr>
          <p:nvPr/>
        </p:nvSpPr>
        <p:spPr bwMode="auto">
          <a:xfrm>
            <a:off x="685513" y="1371321"/>
            <a:ext cx="1249795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325091" y="4953000"/>
          <a:ext cx="5472545" cy="1532965"/>
        </p:xfrm>
        <a:graphic>
          <a:graphicData uri="http://schemas.openxmlformats.org/drawingml/2006/table">
            <a:tbl>
              <a:tblPr/>
              <a:tblGrid>
                <a:gridCol w="1368136"/>
                <a:gridCol w="987136"/>
                <a:gridCol w="1108364"/>
                <a:gridCol w="914977"/>
                <a:gridCol w="1093932"/>
              </a:tblGrid>
              <a:tr h="306593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Confinement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Profiles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[kA]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Broad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06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=1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Narrow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90" name="TextBox 25"/>
          <p:cNvSpPr txBox="1">
            <a:spLocks noChangeArrowheads="1"/>
          </p:cNvSpPr>
          <p:nvPr/>
        </p:nvSpPr>
        <p:spPr bwMode="auto">
          <a:xfrm>
            <a:off x="792308" y="5715000"/>
            <a:ext cx="1232477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2091" name="TextBox 26"/>
          <p:cNvSpPr txBox="1">
            <a:spLocks noChangeArrowheads="1"/>
          </p:cNvSpPr>
          <p:nvPr/>
        </p:nvSpPr>
        <p:spPr bwMode="auto">
          <a:xfrm>
            <a:off x="1630796" y="5562321"/>
            <a:ext cx="1153103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2092" name="TextBox 27"/>
          <p:cNvSpPr txBox="1">
            <a:spLocks noChangeArrowheads="1"/>
          </p:cNvSpPr>
          <p:nvPr/>
        </p:nvSpPr>
        <p:spPr bwMode="auto">
          <a:xfrm>
            <a:off x="715819" y="5181321"/>
            <a:ext cx="1249795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2093" name="TextBox 28"/>
          <p:cNvSpPr txBox="1">
            <a:spLocks noChangeArrowheads="1"/>
          </p:cNvSpPr>
          <p:nvPr/>
        </p:nvSpPr>
        <p:spPr bwMode="auto">
          <a:xfrm>
            <a:off x="1298864" y="4419321"/>
            <a:ext cx="1168977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2094" name="TextBox 29"/>
          <p:cNvSpPr txBox="1">
            <a:spLocks noChangeArrowheads="1"/>
          </p:cNvSpPr>
          <p:nvPr/>
        </p:nvSpPr>
        <p:spPr bwMode="auto">
          <a:xfrm>
            <a:off x="3581978" y="1752321"/>
            <a:ext cx="1249795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Narrow, H</a:t>
            </a:r>
            <a:r>
              <a:rPr lang="en-US" baseline="-25000">
                <a:solidFill>
                  <a:schemeClr val="tx1"/>
                </a:solidFill>
              </a:rPr>
              <a:t>ST</a:t>
            </a:r>
            <a:r>
              <a:rPr lang="en-US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2095" name="TextBox 30"/>
          <p:cNvSpPr txBox="1">
            <a:spLocks noChangeArrowheads="1"/>
          </p:cNvSpPr>
          <p:nvPr/>
        </p:nvSpPr>
        <p:spPr bwMode="auto">
          <a:xfrm>
            <a:off x="4621069" y="2008655"/>
            <a:ext cx="1170421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Broad, H</a:t>
            </a:r>
            <a:r>
              <a:rPr lang="en-US" baseline="-25000">
                <a:solidFill>
                  <a:schemeClr val="accent2"/>
                </a:solidFill>
              </a:rPr>
              <a:t>ST</a:t>
            </a:r>
            <a:r>
              <a:rPr lang="en-US">
                <a:solidFill>
                  <a:schemeClr val="accent2"/>
                </a:solidFill>
              </a:rPr>
              <a:t>=1</a:t>
            </a:r>
          </a:p>
        </p:txBody>
      </p:sp>
      <p:sp>
        <p:nvSpPr>
          <p:cNvPr id="2096" name="TextBox 31"/>
          <p:cNvSpPr txBox="1">
            <a:spLocks noChangeArrowheads="1"/>
          </p:cNvSpPr>
          <p:nvPr/>
        </p:nvSpPr>
        <p:spPr bwMode="auto">
          <a:xfrm>
            <a:off x="3581978" y="2210360"/>
            <a:ext cx="1153103" cy="2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Broad, H</a:t>
            </a:r>
            <a:r>
              <a:rPr lang="en-US" baseline="-25000">
                <a:solidFill>
                  <a:srgbClr val="FF0000"/>
                </a:solidFill>
              </a:rPr>
              <a:t>98</a:t>
            </a:r>
            <a:r>
              <a:rPr lang="en-US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2097" name="TextBox 32"/>
          <p:cNvSpPr txBox="1">
            <a:spLocks noChangeArrowheads="1"/>
          </p:cNvSpPr>
          <p:nvPr/>
        </p:nvSpPr>
        <p:spPr bwMode="auto">
          <a:xfrm>
            <a:off x="4329546" y="2692213"/>
            <a:ext cx="1232477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Narrow, H</a:t>
            </a:r>
            <a:r>
              <a:rPr lang="en-US" baseline="-25000">
                <a:solidFill>
                  <a:srgbClr val="008000"/>
                </a:solidFill>
              </a:rPr>
              <a:t>98</a:t>
            </a:r>
            <a:r>
              <a:rPr lang="en-US">
                <a:solidFill>
                  <a:srgbClr val="008000"/>
                </a:solidFill>
              </a:rPr>
              <a:t>=1</a:t>
            </a:r>
          </a:p>
        </p:txBody>
      </p:sp>
      <p:sp>
        <p:nvSpPr>
          <p:cNvPr id="2099" name="TextBox 22"/>
          <p:cNvSpPr txBox="1">
            <a:spLocks noChangeArrowheads="1"/>
          </p:cNvSpPr>
          <p:nvPr/>
        </p:nvSpPr>
        <p:spPr bwMode="auto">
          <a:xfrm>
            <a:off x="7412182" y="2689412"/>
            <a:ext cx="1481785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b="0" i="0">
                <a:solidFill>
                  <a:schemeClr val="tx1"/>
                </a:solidFill>
              </a:rPr>
              <a:t>(S. Kaye, NF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#1: Models for Scenario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15400" cy="5334000"/>
          </a:xfrm>
        </p:spPr>
        <p:txBody>
          <a:bodyPr/>
          <a:lstStyle/>
          <a:p>
            <a:r>
              <a:rPr lang="en-US" sz="2000" dirty="0" smtClean="0"/>
              <a:t>NBCD with *AE modes</a:t>
            </a:r>
          </a:p>
          <a:p>
            <a:pPr lvl="1"/>
            <a:r>
              <a:rPr lang="en-US" sz="1600" dirty="0" smtClean="0"/>
              <a:t>In the absence of low-</a:t>
            </a:r>
            <a:r>
              <a:rPr lang="en-US" sz="1600" dirty="0" err="1" smtClean="0"/>
              <a:t>f</a:t>
            </a:r>
            <a:r>
              <a:rPr lang="en-US" sz="1600" dirty="0" smtClean="0"/>
              <a:t> MHD, the neutral beam drive current is apparently classical. </a:t>
            </a:r>
          </a:p>
          <a:p>
            <a:pPr lvl="1"/>
            <a:r>
              <a:rPr lang="en-US" sz="1600" dirty="0" smtClean="0"/>
              <a:t>At higher values of 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 smtClean="0"/>
              <a:t>fast</a:t>
            </a:r>
            <a:r>
              <a:rPr lang="en-US" sz="1600" dirty="0" smtClean="0"/>
              <a:t>, *AE modes can lead to redistribution/modification of the fast ion distribution. </a:t>
            </a:r>
          </a:p>
          <a:p>
            <a:pPr lvl="1"/>
            <a:r>
              <a:rPr lang="en-US" sz="1600" dirty="0" smtClean="0"/>
              <a:t>Theory is needed for when these modes will turn on, and what their effect on the pressure &amp; current profile will be.</a:t>
            </a:r>
          </a:p>
          <a:p>
            <a:pPr lvl="1"/>
            <a:r>
              <a:rPr lang="en-US" sz="1600" dirty="0" smtClean="0"/>
              <a:t>Need measurements of fast ion distribution (FIDA, neutrons, </a:t>
            </a:r>
            <a:r>
              <a:rPr lang="en-US" sz="1600" dirty="0" err="1" smtClean="0"/>
              <a:t>ssNPA</a:t>
            </a:r>
            <a:r>
              <a:rPr lang="en-US" sz="1600" dirty="0" smtClean="0"/>
              <a:t>, fusion product detector) and NBCD profile for comparison.</a:t>
            </a:r>
            <a:endParaRPr lang="en-US" dirty="0" smtClean="0"/>
          </a:p>
          <a:p>
            <a:r>
              <a:rPr lang="en-US" sz="2000" dirty="0" smtClean="0"/>
              <a:t>Prediction of the thermal &amp; momentum transport</a:t>
            </a:r>
          </a:p>
          <a:p>
            <a:pPr lvl="1"/>
            <a:r>
              <a:rPr lang="en-US" sz="1600" dirty="0" smtClean="0"/>
              <a:t>The bootstrap current depends sensitively on the gradients in the thermal profiles. NBCD depends on T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/n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. Global stability depends on rotation.</a:t>
            </a:r>
          </a:p>
          <a:p>
            <a:pPr lvl="1"/>
            <a:r>
              <a:rPr lang="en-US" sz="1600" dirty="0" smtClean="0"/>
              <a:t>Conversely, the transport, and hence thermal profiles, can be a strong function of the current and rotation profiles</a:t>
            </a:r>
          </a:p>
          <a:p>
            <a:pPr lvl="1"/>
            <a:r>
              <a:rPr lang="en-US" sz="1600" dirty="0" smtClean="0"/>
              <a:t>Need a model for the thermal and momentum transport and its response to actuators.</a:t>
            </a:r>
          </a:p>
          <a:p>
            <a:pPr lvl="1"/>
            <a:r>
              <a:rPr lang="en-US" sz="1600" dirty="0" smtClean="0"/>
              <a:t>Include both core &amp; pedestal (and the joining region), including fast-ion MHD leading to transport.</a:t>
            </a:r>
            <a:endParaRPr lang="en-US" sz="2000" dirty="0" smtClean="0"/>
          </a:p>
          <a:p>
            <a:r>
              <a:rPr lang="en-US" sz="2000" dirty="0" smtClean="0"/>
              <a:t>Need accurate, benchmarked models for HHFW and EBW H&amp;CD within integrated codes such as TRANSP. 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#2: </a:t>
            </a:r>
            <a:r>
              <a:rPr lang="en-US" dirty="0" err="1" smtClean="0"/>
              <a:t>Realtime</a:t>
            </a:r>
            <a:r>
              <a:rPr lang="en-US" dirty="0" smtClean="0"/>
              <a:t>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257800"/>
          </a:xfrm>
        </p:spPr>
        <p:txBody>
          <a:bodyPr/>
          <a:lstStyle/>
          <a:p>
            <a:r>
              <a:rPr lang="en-US" sz="2000" dirty="0" smtClean="0"/>
              <a:t>Need a reliable algorithm for the individual and combined control of the current and rotation profiles, along with </a:t>
            </a:r>
            <a:r>
              <a:rPr lang="en-US" sz="2000" dirty="0" err="1" smtClean="0">
                <a:latin typeface="Symbol" charset="2"/>
                <a:cs typeface="Symbol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. </a:t>
            </a:r>
          </a:p>
          <a:p>
            <a:pPr lvl="1"/>
            <a:r>
              <a:rPr lang="en-US" sz="1600" dirty="0" smtClean="0"/>
              <a:t>The theory of that algorithm should help us to understand to what extent these quantities can be independently controlled given the coupled actuators </a:t>
            </a:r>
            <a:r>
              <a:rPr lang="en-US" sz="1600" dirty="0" err="1" smtClean="0"/>
              <a:t>V</a:t>
            </a:r>
            <a:r>
              <a:rPr lang="en-US" sz="1600" baseline="-25000" dirty="0" err="1" smtClean="0"/>
              <a:t>loop</a:t>
            </a:r>
            <a:r>
              <a:rPr lang="en-US" sz="1600" dirty="0" smtClean="0"/>
              <a:t>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inj</a:t>
            </a:r>
            <a:r>
              <a:rPr lang="en-US" sz="1600" dirty="0" smtClean="0"/>
              <a:t>, J</a:t>
            </a:r>
            <a:r>
              <a:rPr lang="en-US" sz="1600" baseline="-25000" dirty="0" smtClean="0"/>
              <a:t>NBCD</a:t>
            </a:r>
            <a:r>
              <a:rPr lang="en-US" sz="1600" dirty="0" smtClean="0"/>
              <a:t>, T</a:t>
            </a:r>
            <a:r>
              <a:rPr lang="en-US" sz="1600" baseline="-25000" dirty="0" smtClean="0"/>
              <a:t>NB</a:t>
            </a:r>
            <a:r>
              <a:rPr lang="en-US" sz="1600" dirty="0" smtClean="0"/>
              <a:t> and T</a:t>
            </a:r>
            <a:r>
              <a:rPr lang="en-US" sz="1600" baseline="-25000" dirty="0" smtClean="0"/>
              <a:t>NTV</a:t>
            </a:r>
            <a:r>
              <a:rPr lang="en-US" sz="1600" dirty="0" smtClean="0"/>
              <a:t>.</a:t>
            </a:r>
          </a:p>
          <a:p>
            <a:endParaRPr lang="en-US" sz="1800" dirty="0" smtClean="0"/>
          </a:p>
          <a:p>
            <a:r>
              <a:rPr lang="en-US" sz="2000" dirty="0" smtClean="0"/>
              <a:t>Need </a:t>
            </a:r>
            <a:r>
              <a:rPr lang="en-US" sz="2000" dirty="0" smtClean="0"/>
              <a:t>the ability to test the actual control algorithms in simulations with high degrees of physics fidelity, i.e. flight simulator mode.</a:t>
            </a:r>
          </a:p>
          <a:p>
            <a:pPr lvl="1"/>
            <a:r>
              <a:rPr lang="en-US" sz="1600" dirty="0" smtClean="0"/>
              <a:t>Could in principle be accomplished by connecting PCS to PTRANSP, CORSICA, or TSC.</a:t>
            </a:r>
          </a:p>
          <a:p>
            <a:endParaRPr lang="en-US" sz="1800" dirty="0" smtClean="0"/>
          </a:p>
          <a:p>
            <a:r>
              <a:rPr lang="en-US" sz="2000" dirty="0" smtClean="0"/>
              <a:t>Need the ability to predict the future equilibrium and stability properties of the plasma.</a:t>
            </a:r>
          </a:p>
          <a:p>
            <a:pPr lvl="1"/>
            <a:r>
              <a:rPr lang="en-US" sz="1600" dirty="0" smtClean="0"/>
              <a:t>Faster than </a:t>
            </a:r>
            <a:r>
              <a:rPr lang="en-US" sz="1600" dirty="0" err="1" smtClean="0"/>
              <a:t>realtime</a:t>
            </a:r>
            <a:r>
              <a:rPr lang="en-US" sz="1600" dirty="0" smtClean="0"/>
              <a:t> look-ahead of the evolution of the equilibrium</a:t>
            </a:r>
          </a:p>
          <a:p>
            <a:pPr lvl="2"/>
            <a:r>
              <a:rPr lang="en-US" sz="1400" dirty="0" smtClean="0"/>
              <a:t>(Very) reduced transport models.</a:t>
            </a:r>
          </a:p>
          <a:p>
            <a:pPr lvl="1"/>
            <a:r>
              <a:rPr lang="en-US" sz="1600" dirty="0" smtClean="0"/>
              <a:t>Stability assessments of those future states (</a:t>
            </a:r>
            <a:r>
              <a:rPr lang="en-US" sz="1600" dirty="0" err="1" smtClean="0"/>
              <a:t>n</a:t>
            </a:r>
            <a:r>
              <a:rPr lang="en-US" sz="1600" dirty="0" smtClean="0"/>
              <a:t>=0, </a:t>
            </a:r>
            <a:r>
              <a:rPr lang="en-US" sz="1600" dirty="0" err="1" smtClean="0"/>
              <a:t>n</a:t>
            </a:r>
            <a:r>
              <a:rPr lang="en-US" sz="1600" dirty="0" smtClean="0"/>
              <a:t>=1, ELM?). Future coil currents and boundary shape.</a:t>
            </a:r>
          </a:p>
          <a:p>
            <a:pPr lvl="1"/>
            <a:r>
              <a:rPr lang="en-US" sz="1600" dirty="0" smtClean="0"/>
              <a:t>Control intervention based on the predictions.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Disruptions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277091" y="2487706"/>
            <a:ext cx="8728364" cy="3832412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1100" dirty="0">
              <a:latin typeface="Helvetica" pitchFamily="-128" charset="0"/>
              <a:ea typeface="Arial" charset="0"/>
            </a:endParaRP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smtClean="0"/>
              <a:t>NSTX Disruption </a:t>
            </a:r>
            <a:r>
              <a:rPr lang="en-US" dirty="0" smtClean="0"/>
              <a:t>Detection Studies Show That No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Single </a:t>
            </a:r>
            <a:r>
              <a:rPr lang="en-US" dirty="0" smtClean="0"/>
              <a:t>Diagnostic Can Predict All Disruptions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152978" y="990321"/>
            <a:ext cx="8838045" cy="1371319"/>
          </a:xfrm>
        </p:spPr>
        <p:txBody>
          <a:bodyPr/>
          <a:lstStyle/>
          <a:p>
            <a:r>
              <a:rPr lang="en-US" sz="1800" dirty="0" smtClean="0"/>
              <a:t>Examined &gt;20 different signals that might be used for disruption prediction.</a:t>
            </a:r>
          </a:p>
          <a:p>
            <a:pPr marL="515713" lvl="1" indent="-286350"/>
            <a:r>
              <a:rPr lang="en-US" sz="1600" dirty="0" smtClean="0"/>
              <a:t>Rotation, confinement, rotating MHD, RWMs and locked-modes, q*, </a:t>
            </a:r>
            <a:r>
              <a:rPr lang="en-US" sz="1600" dirty="0" err="1" smtClean="0">
                <a:latin typeface="Symbol" pitchFamily="18" charset="2"/>
              </a:rPr>
              <a:t>b</a:t>
            </a:r>
            <a:r>
              <a:rPr lang="en-US" sz="1600" baseline="-25000" dirty="0" err="1" smtClean="0"/>
              <a:t>N</a:t>
            </a:r>
            <a:r>
              <a:rPr lang="en-US" sz="1600" dirty="0" smtClean="0"/>
              <a:t>, </a:t>
            </a:r>
            <a:r>
              <a:rPr lang="en-US" sz="1600" dirty="0" err="1" smtClean="0"/>
              <a:t>f</a:t>
            </a:r>
            <a:r>
              <a:rPr lang="en-US" sz="1600" baseline="-25000" dirty="0" err="1" smtClean="0"/>
              <a:t>GW</a:t>
            </a:r>
            <a:r>
              <a:rPr lang="en-US" sz="1600" dirty="0" smtClean="0"/>
              <a:t>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rad</a:t>
            </a:r>
            <a:r>
              <a:rPr lang="en-US" sz="1600" dirty="0" smtClean="0"/>
              <a:t>/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tot</a:t>
            </a:r>
            <a:r>
              <a:rPr lang="en-US" sz="1600" dirty="0" smtClean="0"/>
              <a:t>,…</a:t>
            </a:r>
          </a:p>
          <a:p>
            <a:r>
              <a:rPr lang="en-US" sz="1800" dirty="0" smtClean="0"/>
              <a:t>For each signal, define limits beyond which disruptions become likely.</a:t>
            </a:r>
          </a:p>
          <a:p>
            <a:pPr marL="515713" lvl="1" indent="-286350"/>
            <a:r>
              <a:rPr lang="en-US" sz="1400" dirty="0" smtClean="0"/>
              <a:t>Use physics based predictions of signals if possible.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346364" y="2753846"/>
            <a:ext cx="3948545" cy="73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/>
              <a:t>Example #1: In-Vessel n=1 RWM sensors</a:t>
            </a:r>
          </a:p>
          <a:p>
            <a:pPr algn="ctr"/>
            <a:r>
              <a:rPr lang="en-US" sz="1400" b="0" i="0" dirty="0"/>
              <a:t>Instantaneous values &gt;~15 G indicative of imminent disruption.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225636" y="2591360"/>
            <a:ext cx="4779818" cy="95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1400" i="0" dirty="0"/>
              <a:t>Example #2: Neutron Emission</a:t>
            </a:r>
          </a:p>
          <a:p>
            <a:pPr algn="ctr"/>
            <a:r>
              <a:rPr lang="en-US" sz="1400" b="0" i="0" dirty="0"/>
              <a:t>Predict the neutron rate using a 0D slowing-down model</a:t>
            </a:r>
          </a:p>
          <a:p>
            <a:pPr algn="ctr"/>
            <a:r>
              <a:rPr lang="en-US" sz="1400" b="0" i="0" dirty="0"/>
              <a:t>Measured/Model ratios &lt;~0.4 indicative of imminent disruptions</a:t>
            </a:r>
          </a:p>
        </p:txBody>
      </p:sp>
      <p:pic>
        <p:nvPicPr>
          <p:cNvPr id="17415" name="Picture 8" descr="Screen shot 2012-04-06 at 3.56.30 P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2285" y="3636309"/>
            <a:ext cx="3707534" cy="25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0" descr="Screen shot 2012-04-06 at 3.57.16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09" y="3630706"/>
            <a:ext cx="3671455" cy="255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 short list of) theory </a:t>
            </a:r>
            <a:r>
              <a:rPr lang="en-US" dirty="0" smtClean="0"/>
              <a:t>and modeling </a:t>
            </a:r>
            <a:r>
              <a:rPr lang="en-US" dirty="0" smtClean="0"/>
              <a:t>needs for disruptions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5638800"/>
          </a:xfrm>
        </p:spPr>
        <p:txBody>
          <a:bodyPr/>
          <a:lstStyle/>
          <a:p>
            <a:r>
              <a:rPr lang="en-US" sz="2000" dirty="0" smtClean="0"/>
              <a:t>Continued validation of linear instability models:</a:t>
            </a:r>
          </a:p>
          <a:p>
            <a:pPr lvl="1"/>
            <a:r>
              <a:rPr lang="en-US" sz="1800" dirty="0" smtClean="0"/>
              <a:t>VDE, external kink, internal kink/</a:t>
            </a:r>
            <a:r>
              <a:rPr lang="en-US" sz="1800" dirty="0" err="1" smtClean="0"/>
              <a:t>sawtooth</a:t>
            </a:r>
            <a:r>
              <a:rPr lang="en-US" sz="1800" dirty="0" smtClean="0"/>
              <a:t>, locked mode, NTM, RWM</a:t>
            </a:r>
          </a:p>
          <a:p>
            <a:r>
              <a:rPr lang="en-US" sz="2000" dirty="0" smtClean="0"/>
              <a:t>Non-linear MHD models to understand instability evolution</a:t>
            </a:r>
          </a:p>
          <a:p>
            <a:pPr lvl="1"/>
            <a:r>
              <a:rPr lang="en-US" sz="1800" dirty="0" smtClean="0"/>
              <a:t>Does mode saturate or lead to disruption? </a:t>
            </a:r>
          </a:p>
          <a:p>
            <a:pPr lvl="1"/>
            <a:r>
              <a:rPr lang="en-US" sz="1800" dirty="0" smtClean="0"/>
              <a:t>Requires at least a reduced model of transport – possibly WDM</a:t>
            </a:r>
          </a:p>
          <a:p>
            <a:r>
              <a:rPr lang="en-US" sz="2000" dirty="0" smtClean="0"/>
              <a:t>Improved models of thermal quench dynamics (fast reconnection) which can occur on sub-ms time-scales.</a:t>
            </a:r>
          </a:p>
          <a:p>
            <a:r>
              <a:rPr lang="en-US" sz="2000" dirty="0" smtClean="0"/>
              <a:t>Improved boundary conditions in MHD codes, i.e. for the </a:t>
            </a:r>
            <a:r>
              <a:rPr lang="en-US" sz="2000" dirty="0" smtClean="0"/>
              <a:t>interactions of the main plasma with the </a:t>
            </a:r>
            <a:r>
              <a:rPr lang="en-US" sz="2000" dirty="0" smtClean="0"/>
              <a:t>wall during thermal and current quench</a:t>
            </a:r>
          </a:p>
          <a:p>
            <a:pPr lvl="1"/>
            <a:r>
              <a:rPr lang="en-US" sz="1800" dirty="0" smtClean="0"/>
              <a:t>Important for calculating resulting halo current resistance and width, and forces on the resistive wall/blanket components during current </a:t>
            </a:r>
            <a:r>
              <a:rPr lang="en-US" sz="1800" dirty="0" smtClean="0"/>
              <a:t>quench </a:t>
            </a:r>
            <a:r>
              <a:rPr lang="en-US" sz="1800" dirty="0" smtClean="0"/>
              <a:t>phase</a:t>
            </a:r>
          </a:p>
          <a:p>
            <a:r>
              <a:rPr lang="en-US" sz="2000" dirty="0" smtClean="0"/>
              <a:t>Improved models of runaway electron transport in 3D fields from plasma-driven instabilities and external 3D fields</a:t>
            </a:r>
          </a:p>
          <a:p>
            <a:pPr lvl="1"/>
            <a:r>
              <a:rPr lang="en-US" sz="1800" dirty="0" smtClean="0"/>
              <a:t>Use of RMP to increase runaway electron losses observed on several devices</a:t>
            </a:r>
          </a:p>
          <a:p>
            <a:pPr lvl="1"/>
            <a:r>
              <a:rPr lang="en-US" sz="1800" dirty="0" smtClean="0"/>
              <a:t>Also important for understanding impurity transport during massive gas injection</a:t>
            </a:r>
          </a:p>
          <a:p>
            <a:r>
              <a:rPr lang="en-US" sz="2000" dirty="0" smtClean="0"/>
              <a:t>Identify and understand new runaway electron loss mechanisms – e.g. whistler-wave instabilities for B &lt; ~2T – potential advantage for ST?</a:t>
            </a:r>
          </a:p>
          <a:p>
            <a:pPr lvl="1"/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 – with an opinion on priorities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562600"/>
          </a:xfrm>
        </p:spPr>
        <p:txBody>
          <a:bodyPr/>
          <a:lstStyle/>
          <a:p>
            <a:r>
              <a:rPr lang="en-US" dirty="0" smtClean="0"/>
              <a:t>Transport and Turbulence</a:t>
            </a:r>
          </a:p>
          <a:p>
            <a:pPr lvl="1"/>
            <a:r>
              <a:rPr lang="en-US" dirty="0" smtClean="0"/>
              <a:t>E-M e-transport mechanisms for ST &amp; ITER (micro-tearing, GAE/CAE)</a:t>
            </a:r>
          </a:p>
          <a:p>
            <a:r>
              <a:rPr lang="en-US" dirty="0" smtClean="0"/>
              <a:t>Boundary Physics</a:t>
            </a:r>
          </a:p>
          <a:p>
            <a:pPr lvl="1"/>
            <a:r>
              <a:rPr lang="en-US" dirty="0" smtClean="0"/>
              <a:t>Pedestal transport and structure, SOL heat flux width, effects of lithium</a:t>
            </a:r>
          </a:p>
          <a:p>
            <a:r>
              <a:rPr lang="en-US" dirty="0" smtClean="0"/>
              <a:t>Macroscopic Equilibrium and Stability</a:t>
            </a:r>
          </a:p>
          <a:p>
            <a:pPr lvl="1"/>
            <a:r>
              <a:rPr lang="en-US" dirty="0" smtClean="0"/>
              <a:t>Plasma response to 3D fields – including drift-kinetic/two-fluid effects</a:t>
            </a:r>
          </a:p>
          <a:p>
            <a:r>
              <a:rPr lang="en-US" dirty="0" smtClean="0"/>
              <a:t>Solenoid-free Start-up and Ramp-up</a:t>
            </a:r>
          </a:p>
          <a:p>
            <a:pPr lvl="1"/>
            <a:r>
              <a:rPr lang="en-US" dirty="0" smtClean="0"/>
              <a:t>Role of 2D vs. 3D reconnection in transient CHI, scaling to next-steps</a:t>
            </a:r>
          </a:p>
          <a:p>
            <a:r>
              <a:rPr lang="en-US" dirty="0" smtClean="0"/>
              <a:t>Waves and Energetic Particles</a:t>
            </a:r>
          </a:p>
          <a:p>
            <a:pPr lvl="1"/>
            <a:r>
              <a:rPr lang="en-US" dirty="0" smtClean="0"/>
              <a:t>Models of non-linear evolution of AE modes, resultant fast-ion transport</a:t>
            </a:r>
          </a:p>
          <a:p>
            <a:r>
              <a:rPr lang="en-US" dirty="0" smtClean="0"/>
              <a:t>Advanced Scenarios and Control</a:t>
            </a:r>
          </a:p>
          <a:p>
            <a:pPr lvl="1"/>
            <a:r>
              <a:rPr lang="en-US" dirty="0" smtClean="0"/>
              <a:t>Development of (any kind of useful) reduced (electron) transport model</a:t>
            </a:r>
          </a:p>
          <a:p>
            <a:r>
              <a:rPr lang="en-US" dirty="0" smtClean="0"/>
              <a:t>Disruptions</a:t>
            </a:r>
          </a:p>
          <a:p>
            <a:pPr lvl="1"/>
            <a:r>
              <a:rPr lang="en-US" dirty="0" smtClean="0"/>
              <a:t>Thermal quench dynamics, BCs/halo currents, RE transport by 3D fields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333CC"/>
                </a:solidFill>
              </a:rPr>
              <a:t>NSTX Upgrade will address critical plasma confinement and sustainment questions by exploiting </a:t>
            </a:r>
            <a:r>
              <a:rPr lang="en-US" smtClean="0">
                <a:solidFill>
                  <a:srgbClr val="FF0000"/>
                </a:solidFill>
              </a:rPr>
              <a:t>2 new capabilities</a:t>
            </a:r>
            <a:endParaRPr lang="en-US" smtClean="0">
              <a:solidFill>
                <a:srgbClr val="3333CC"/>
              </a:solidFill>
            </a:endParaRPr>
          </a:p>
        </p:txBody>
      </p:sp>
      <p:grpSp>
        <p:nvGrpSpPr>
          <p:cNvPr id="2" name="Group 63"/>
          <p:cNvGrpSpPr>
            <a:grpSpLocks noChangeAspect="1"/>
          </p:cNvGrpSpPr>
          <p:nvPr/>
        </p:nvGrpSpPr>
        <p:grpSpPr bwMode="auto">
          <a:xfrm>
            <a:off x="76200" y="990600"/>
            <a:ext cx="2438400" cy="3223397"/>
            <a:chOff x="0" y="990600"/>
            <a:chExt cx="2566736" cy="3392591"/>
          </a:xfrm>
        </p:grpSpPr>
        <p:pic>
          <p:nvPicPr>
            <p:cNvPr id="8227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8" name="Text Box 44"/>
            <p:cNvSpPr txBox="1">
              <a:spLocks noChangeArrowheads="1"/>
            </p:cNvSpPr>
            <p:nvPr/>
          </p:nvSpPr>
          <p:spPr bwMode="auto">
            <a:xfrm>
              <a:off x="1283368" y="3694837"/>
              <a:ext cx="1283368" cy="6883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  <p:sp>
          <p:nvSpPr>
            <p:cNvPr id="8229" name="Text Box 45"/>
            <p:cNvSpPr txBox="1">
              <a:spLocks noChangeArrowheads="1"/>
            </p:cNvSpPr>
            <p:nvPr/>
          </p:nvSpPr>
          <p:spPr bwMode="auto">
            <a:xfrm>
              <a:off x="80211" y="1027389"/>
              <a:ext cx="1086667" cy="52476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8230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096000" y="4024314"/>
            <a:ext cx="2971800" cy="2503487"/>
            <a:chOff x="6019800" y="3921358"/>
            <a:chExt cx="3048000" cy="2606324"/>
          </a:xfrm>
        </p:grpSpPr>
        <p:pic>
          <p:nvPicPr>
            <p:cNvPr id="822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9800" y="3936882"/>
              <a:ext cx="3048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8152749" y="5410450"/>
              <a:ext cx="915051" cy="647781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[cm]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baseline="30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__________________ 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50,  60, 70, 130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60,  70,120,130</a:t>
              </a:r>
            </a:p>
            <a:p>
              <a:pPr algn="ctr">
                <a:lnSpc>
                  <a:spcPct val="5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accent2"/>
                  </a:solidFill>
                  <a:latin typeface="Arial Narrow" pitchFamily="34" charset="0"/>
                  <a:cs typeface="Arial" charset="0"/>
                </a:rPr>
                <a:t>70,110,120,130</a:t>
              </a:r>
            </a:p>
          </p:txBody>
        </p:sp>
        <p:grpSp>
          <p:nvGrpSpPr>
            <p:cNvPr id="4" name="Group 36"/>
            <p:cNvGrpSpPr/>
            <p:nvPr/>
          </p:nvGrpSpPr>
          <p:grpSpPr>
            <a:xfrm>
              <a:off x="6600822" y="4470282"/>
              <a:ext cx="1036638" cy="615969"/>
              <a:chOff x="5818188" y="3756025"/>
              <a:chExt cx="1036638" cy="615969"/>
            </a:xfrm>
            <a:solidFill>
              <a:schemeClr val="bg1"/>
            </a:solidFill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</p:grp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 dirty="0">
                  <a:cs typeface="Arial" charset="0"/>
                </a:endParaRPr>
              </a:p>
            </p:txBody>
          </p: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5867401" y="3783013"/>
                <a:ext cx="987425" cy="320675"/>
                <a:chOff x="3115" y="2129"/>
                <a:chExt cx="622" cy="202"/>
              </a:xfrm>
              <a:grpFill/>
            </p:grpSpPr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 dirty="0">
                    <a:cs typeface="Arial" charset="0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6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e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50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/ 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6" cy="11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22" cy="10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Greenwald</a:t>
                  </a:r>
                  <a:endParaRPr lang="en-US" sz="2400" i="0" dirty="0">
                    <a:solidFill>
                      <a:schemeClr val="tx1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6223000" y="4043364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0.95</a:t>
                </a:r>
                <a:endParaRPr lang="en-US" sz="2000" i="0" dirty="0">
                  <a:cs typeface="Arial" charset="0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81143" cy="176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10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0.72</a:t>
                </a:r>
                <a:endParaRPr lang="en-US" sz="2000" i="0" dirty="0">
                  <a:cs typeface="Arial" charset="0"/>
                </a:endParaRPr>
              </a:p>
            </p:txBody>
          </p:sp>
        </p:grpSp>
        <p:sp>
          <p:nvSpPr>
            <p:cNvPr id="33" name="TextBox 63"/>
            <p:cNvSpPr txBox="1">
              <a:spLocks noChangeArrowheads="1"/>
            </p:cNvSpPr>
            <p:nvPr/>
          </p:nvSpPr>
          <p:spPr bwMode="auto">
            <a:xfrm>
              <a:off x="6553851" y="3921358"/>
              <a:ext cx="2360897" cy="352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P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=0.95MA,  H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98y2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=1.2, </a:t>
              </a:r>
              <a:r>
                <a:rPr lang="en-US" sz="11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1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=5, </a:t>
              </a:r>
              <a:r>
                <a:rPr lang="en-US" sz="11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11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10%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B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1T, P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NBI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10MW, P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RF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4MW</a:t>
              </a: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2743200" y="4343400"/>
            <a:ext cx="3276600" cy="1905000"/>
          </a:xfrm>
          <a:prstGeom prst="homePlate">
            <a:avLst>
              <a:gd name="adj" fmla="val 657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25399" lvl="1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2x higher CD efficiency from larger tangency radius R</a:t>
            </a:r>
            <a:r>
              <a:rPr lang="en-US" sz="1800" i="0" kern="0" baseline="-25000" dirty="0">
                <a:solidFill>
                  <a:schemeClr val="tx1"/>
                </a:solidFill>
                <a:latin typeface="Arial Narrow" pitchFamily="34" charset="0"/>
              </a:rPr>
              <a:t>TAN</a:t>
            </a: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  <a:p>
            <a:pPr marL="225399" indent="-225399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100% non-inductive CD with  q(r) profile controllable by:</a:t>
            </a:r>
          </a:p>
          <a:p>
            <a:pPr marL="338098" lvl="1" indent="-112700" eaLnBrk="0" hangingPunct="0">
              <a:spcBef>
                <a:spcPct val="20000"/>
              </a:spcBef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tangency radius, density, position</a:t>
            </a: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76201" y="4260850"/>
            <a:ext cx="2530475" cy="2139950"/>
            <a:chOff x="137160" y="3962400"/>
            <a:chExt cx="2529840" cy="2139952"/>
          </a:xfrm>
        </p:grpSpPr>
        <p:pic>
          <p:nvPicPr>
            <p:cNvPr id="8220" name="Picture 47" descr="NBI_upgrade_topvi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232801" y="3962400"/>
              <a:ext cx="2209408" cy="210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1310641" y="5757446"/>
              <a:ext cx="1356359" cy="338554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New 2</a:t>
              </a:r>
              <a:r>
                <a:rPr lang="en-US" sz="2000" i="0" baseline="3000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nd</a:t>
              </a:r>
              <a:r>
                <a:rPr lang="en-US" sz="2000" i="0" dirty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NBI</a:t>
              </a:r>
            </a:p>
          </p:txBody>
        </p:sp>
        <p:sp>
          <p:nvSpPr>
            <p:cNvPr id="8222" name="Text Box 51"/>
            <p:cNvSpPr txBox="1">
              <a:spLocks noChangeArrowheads="1"/>
            </p:cNvSpPr>
            <p:nvPr/>
          </p:nvSpPr>
          <p:spPr bwMode="auto">
            <a:xfrm>
              <a:off x="137160" y="5760720"/>
              <a:ext cx="1158240" cy="34163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27432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 dirty="0">
                  <a:latin typeface="Arial Narrow" pitchFamily="34" charset="0"/>
                  <a:ea typeface="ＭＳ Ｐゴシック" pitchFamily="34" charset="-128"/>
                  <a:cs typeface="Helvetica" charset="0"/>
                </a:rPr>
                <a:t>Present NBI</a:t>
              </a:r>
            </a:p>
          </p:txBody>
        </p:sp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24600" y="1052513"/>
            <a:ext cx="2649538" cy="2621964"/>
            <a:chOff x="6158547" y="1052702"/>
            <a:chExt cx="2650173" cy="2621190"/>
          </a:xfrm>
        </p:grpSpPr>
        <p:pic>
          <p:nvPicPr>
            <p:cNvPr id="8207" name="Picture 4" descr="untitl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8547" y="1110724"/>
              <a:ext cx="2650173" cy="237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539638" y="3504665"/>
              <a:ext cx="2240500" cy="169227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Normalized e-</a:t>
              </a:r>
              <a:r>
                <a:rPr lang="en-US" sz="1100" i="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collisionality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</a:t>
              </a:r>
              <a:r>
                <a:rPr lang="en-US" sz="1100" i="0" dirty="0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n</a:t>
              </a:r>
              <a:r>
                <a:rPr lang="en-US" sz="1100" i="0" baseline="-25000" dirty="0">
                  <a:solidFill>
                    <a:schemeClr val="tx1"/>
                  </a:solidFill>
                  <a:cs typeface="Arial" charset="0"/>
                </a:rPr>
                <a:t>e</a:t>
              </a:r>
              <a:r>
                <a:rPr lang="en-US" sz="1100" i="0" dirty="0">
                  <a:solidFill>
                    <a:schemeClr val="tx1"/>
                  </a:solidFill>
                  <a:cs typeface="Arial" charset="0"/>
                </a:rPr>
                <a:t>* </a:t>
              </a:r>
              <a:r>
                <a:rPr lang="en-US" sz="1100" i="0" dirty="0">
                  <a:solidFill>
                    <a:schemeClr val="tx1"/>
                  </a:solidFill>
                  <a:cs typeface="Arial" charset="0"/>
                  <a:sym typeface="Symbol" pitchFamily="18" charset="2"/>
                </a:rPr>
                <a:t>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n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/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11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T</a:t>
              </a:r>
              <a:r>
                <a:rPr lang="en-US" sz="11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1100" i="0" baseline="30000" dirty="0">
                  <a:solidFill>
                    <a:schemeClr val="tx1"/>
                  </a:solidFill>
                  <a:latin typeface="Arial Narrow" pitchFamily="34" charset="0"/>
                  <a:cs typeface="Arial" charset="0"/>
                  <a:sym typeface="Symbol" pitchFamily="18" charset="2"/>
                </a:rPr>
                <a:t>2</a:t>
              </a:r>
            </a:p>
          </p:txBody>
        </p:sp>
        <p:sp>
          <p:nvSpPr>
            <p:cNvPr id="8209" name="Text Box 11"/>
            <p:cNvSpPr txBox="1">
              <a:spLocks noChangeArrowheads="1"/>
            </p:cNvSpPr>
            <p:nvPr/>
          </p:nvSpPr>
          <p:spPr bwMode="auto">
            <a:xfrm>
              <a:off x="6606540" y="2192923"/>
              <a:ext cx="647700" cy="43076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chemeClr val="tx1"/>
                  </a:solidFill>
                </a:rPr>
                <a:t>ITER-like scaling</a:t>
              </a:r>
            </a:p>
          </p:txBody>
        </p:sp>
        <p:sp>
          <p:nvSpPr>
            <p:cNvPr id="8210" name="Text Box 12"/>
            <p:cNvSpPr txBox="1">
              <a:spLocks noChangeArrowheads="1"/>
            </p:cNvSpPr>
            <p:nvPr/>
          </p:nvSpPr>
          <p:spPr bwMode="auto">
            <a:xfrm>
              <a:off x="6606539" y="1052702"/>
              <a:ext cx="771207" cy="483066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ST-FNSF </a:t>
              </a:r>
            </a:p>
            <a:p>
              <a:pPr algn="ctr">
                <a:spcBef>
                  <a:spcPct val="20000"/>
                </a:spcBef>
              </a:pP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8211" name="Arc 13"/>
            <p:cNvSpPr>
              <a:spLocks/>
            </p:cNvSpPr>
            <p:nvPr/>
          </p:nvSpPr>
          <p:spPr bwMode="auto">
            <a:xfrm rot="549913" flipH="1">
              <a:off x="6562011" y="2196972"/>
              <a:ext cx="1442482" cy="711120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8212" name="Line 14"/>
            <p:cNvSpPr>
              <a:spLocks noChangeShapeType="1"/>
            </p:cNvSpPr>
            <p:nvPr/>
          </p:nvSpPr>
          <p:spPr bwMode="auto">
            <a:xfrm>
              <a:off x="7383780" y="180430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3" name="Line 15"/>
            <p:cNvSpPr>
              <a:spLocks noChangeShapeType="1"/>
            </p:cNvSpPr>
            <p:nvPr/>
          </p:nvSpPr>
          <p:spPr bwMode="auto">
            <a:xfrm>
              <a:off x="8031480" y="1804303"/>
              <a:ext cx="0" cy="6477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4" name="Line 16"/>
            <p:cNvSpPr>
              <a:spLocks noChangeShapeType="1"/>
            </p:cNvSpPr>
            <p:nvPr/>
          </p:nvSpPr>
          <p:spPr bwMode="auto">
            <a:xfrm>
              <a:off x="6995160" y="1609993"/>
              <a:ext cx="0" cy="5181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5" name="Text Box 17"/>
            <p:cNvSpPr txBox="1">
              <a:spLocks noChangeArrowheads="1"/>
            </p:cNvSpPr>
            <p:nvPr/>
          </p:nvSpPr>
          <p:spPr bwMode="auto">
            <a:xfrm>
              <a:off x="6945233" y="1774617"/>
              <a:ext cx="109030" cy="21538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216" name="Text Box 18"/>
            <p:cNvSpPr txBox="1">
              <a:spLocks noChangeArrowheads="1"/>
            </p:cNvSpPr>
            <p:nvPr/>
          </p:nvSpPr>
          <p:spPr bwMode="auto">
            <a:xfrm>
              <a:off x="8001000" y="1263204"/>
              <a:ext cx="678180" cy="24614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000" i="0" dirty="0">
                  <a:solidFill>
                    <a:schemeClr val="tx1"/>
                  </a:solidFill>
                  <a:sym typeface="Math1"/>
                </a:rPr>
                <a:t> </a:t>
              </a:r>
              <a:r>
                <a:rPr lang="en-US" sz="1000" i="0" dirty="0">
                  <a:solidFill>
                    <a:schemeClr val="tx1"/>
                  </a:solidFill>
                </a:rPr>
                <a:t>constant q,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sz="1000" i="0" dirty="0">
                  <a:solidFill>
                    <a:schemeClr val="tx1"/>
                  </a:solidFill>
                  <a:latin typeface="Arial" pitchFamily="34" charset="0"/>
                </a:rPr>
                <a:t>, </a:t>
              </a:r>
              <a:r>
                <a:rPr lang="en-US" sz="1000" i="0" dirty="0">
                  <a:solidFill>
                    <a:schemeClr val="tx1"/>
                  </a:solidFill>
                  <a:latin typeface="Symbol" pitchFamily="18" charset="2"/>
                </a:rPr>
                <a:t>r*</a:t>
              </a:r>
            </a:p>
          </p:txBody>
        </p:sp>
        <p:sp>
          <p:nvSpPr>
            <p:cNvPr id="8217" name="Text Box 19"/>
            <p:cNvSpPr txBox="1">
              <a:spLocks noChangeArrowheads="1"/>
            </p:cNvSpPr>
            <p:nvPr/>
          </p:nvSpPr>
          <p:spPr bwMode="auto">
            <a:xfrm>
              <a:off x="7315200" y="1550313"/>
              <a:ext cx="775653" cy="430760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rgbClr val="FF0000"/>
                  </a:solidFill>
                </a:rPr>
                <a:t>NSTX Upgrade</a:t>
              </a:r>
            </a:p>
          </p:txBody>
        </p:sp>
        <p:sp>
          <p:nvSpPr>
            <p:cNvPr id="8218" name="Line 20"/>
            <p:cNvSpPr>
              <a:spLocks noChangeShapeType="1"/>
            </p:cNvSpPr>
            <p:nvPr/>
          </p:nvSpPr>
          <p:spPr bwMode="auto">
            <a:xfrm flipH="1" flipV="1">
              <a:off x="6691947" y="1286143"/>
              <a:ext cx="1360170" cy="12306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19" name="Line 21"/>
            <p:cNvSpPr>
              <a:spLocks noChangeShapeType="1"/>
            </p:cNvSpPr>
            <p:nvPr/>
          </p:nvSpPr>
          <p:spPr bwMode="auto">
            <a:xfrm>
              <a:off x="7383780" y="2082274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743200" y="1524000"/>
            <a:ext cx="3429000" cy="19050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9" tIns="45714" rIns="0" bIns="45714"/>
          <a:lstStyle/>
          <a:p>
            <a:pPr marL="231748" indent="-231748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2 × higher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B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 and I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P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 increases T, reduces </a:t>
            </a:r>
            <a:r>
              <a:rPr lang="en-US" sz="180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*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toward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ST-FNSF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to better 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understand confinement</a:t>
            </a: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  <a:p>
            <a:pPr marL="338098" lvl="1" indent="-112700" eaLnBrk="0" hangingPunct="0">
              <a:spcBef>
                <a:spcPct val="20000"/>
              </a:spcBef>
              <a:defRPr/>
            </a:pP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 Provides 5x longer pulses for profile equilibration, NBI ramp-up</a:t>
            </a:r>
          </a:p>
        </p:txBody>
      </p:sp>
      <p:sp>
        <p:nvSpPr>
          <p:cNvPr id="8206" name="Text Box 45"/>
          <p:cNvSpPr txBox="1">
            <a:spLocks noChangeArrowheads="1"/>
          </p:cNvSpPr>
          <p:nvPr/>
        </p:nvSpPr>
        <p:spPr bwMode="auto">
          <a:xfrm>
            <a:off x="1295752" y="1028701"/>
            <a:ext cx="1240724" cy="49244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 dirty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AORSA predicts large amplitude coaxial standing modes between plasma and wall in NSTX H-mode</a:t>
            </a:r>
            <a:endParaRPr lang="en-US" smtClean="0">
              <a:solidFill>
                <a:srgbClr val="374DCE"/>
              </a:solidFill>
              <a:ea typeface="ＭＳ Ｐゴシック" pitchFamily="34" charset="-128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0" y="1006475"/>
            <a:ext cx="5086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4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Edge coaxial mode seen in NSTX </a:t>
            </a:r>
            <a:br>
              <a:rPr lang="en-US" sz="2000" b="0" i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B</a:t>
            </a:r>
            <a:r>
              <a:rPr lang="en-US" sz="2000" b="0" i="0" baseline="-2500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(0) = 0.55 T simulations</a:t>
            </a:r>
          </a:p>
          <a:p>
            <a:pPr marL="342900" indent="-342900" eaLnBrk="0" hangingPunct="0">
              <a:spcBef>
                <a:spcPts val="14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Edge mode significantly reduced when B</a:t>
            </a:r>
            <a:r>
              <a:rPr lang="en-US" sz="2000" b="0" i="0" baseline="-2500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(0) is increased from 0.55 T to 1 T</a:t>
            </a:r>
            <a:endParaRPr lang="en-US" sz="1600" b="0" i="0" baseline="30000">
              <a:solidFill>
                <a:srgbClr val="FF0000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None/>
            </a:pPr>
            <a:endParaRPr lang="en-US" sz="2000" b="0" i="0">
              <a:solidFill>
                <a:srgbClr val="660066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820" name="Rectangle 3"/>
          <p:cNvSpPr txBox="1">
            <a:spLocks noChangeArrowheads="1"/>
          </p:cNvSpPr>
          <p:nvPr/>
        </p:nvSpPr>
        <p:spPr bwMode="auto">
          <a:xfrm>
            <a:off x="4886325" y="3735388"/>
            <a:ext cx="407511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sz="1600" b="0" i="0">
                <a:solidFill>
                  <a:srgbClr val="660066"/>
                </a:solidFill>
                <a:latin typeface="Arial" pitchFamily="34" charset="0"/>
              </a:rPr>
              <a:t>2-D AORSA simulation for HHFW in NSTX</a:t>
            </a:r>
            <a:br>
              <a:rPr lang="en-US" sz="1600" b="0" i="0">
                <a:solidFill>
                  <a:srgbClr val="660066"/>
                </a:solidFill>
                <a:latin typeface="Arial" pitchFamily="34" charset="0"/>
              </a:rPr>
            </a:br>
            <a:r>
              <a:rPr lang="en-US" sz="1600" b="0" i="0">
                <a:solidFill>
                  <a:srgbClr val="660066"/>
                </a:solidFill>
                <a:latin typeface="Arial" pitchFamily="34" charset="0"/>
              </a:rPr>
              <a:t>B</a:t>
            </a:r>
            <a:r>
              <a:rPr lang="en-US" sz="1600" b="0" i="0" baseline="-25000">
                <a:solidFill>
                  <a:srgbClr val="660066"/>
                </a:solidFill>
                <a:latin typeface="Arial" pitchFamily="34" charset="0"/>
              </a:rPr>
              <a:t>T</a:t>
            </a:r>
            <a:r>
              <a:rPr lang="en-US" sz="1600" b="0" i="0">
                <a:solidFill>
                  <a:srgbClr val="660066"/>
                </a:solidFill>
                <a:latin typeface="Arial" pitchFamily="34" charset="0"/>
              </a:rPr>
              <a:t>(0) = 0.55T NBI H-mode shot 130608</a:t>
            </a:r>
            <a:r>
              <a:rPr lang="en-US" sz="1600" b="0" i="0">
                <a:solidFill>
                  <a:srgbClr val="FF6600"/>
                </a:solidFill>
                <a:latin typeface="Arial" pitchFamily="34" charset="0"/>
              </a:rPr>
              <a:t>*</a:t>
            </a: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821" name="Rectangle 3"/>
          <p:cNvSpPr txBox="1">
            <a:spLocks noChangeArrowheads="1"/>
          </p:cNvSpPr>
          <p:nvPr/>
        </p:nvSpPr>
        <p:spPr bwMode="auto">
          <a:xfrm>
            <a:off x="0" y="6259513"/>
            <a:ext cx="4040188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b="0" i="0">
                <a:solidFill>
                  <a:srgbClr val="FF6600"/>
                </a:solidFill>
                <a:latin typeface="Arial" pitchFamily="34" charset="0"/>
              </a:rPr>
              <a:t>*D. L. Green, </a:t>
            </a:r>
            <a:r>
              <a:rPr lang="en-US" b="0">
                <a:solidFill>
                  <a:srgbClr val="FF6600"/>
                </a:solidFill>
                <a:latin typeface="Arial" pitchFamily="34" charset="0"/>
              </a:rPr>
              <a:t>et al</a:t>
            </a:r>
            <a:r>
              <a:rPr lang="en-US" b="0" i="0">
                <a:solidFill>
                  <a:srgbClr val="FF6600"/>
                </a:solidFill>
                <a:latin typeface="Arial" pitchFamily="34" charset="0"/>
              </a:rPr>
              <a:t>., Phys. Rev. Lett. </a:t>
            </a:r>
            <a:r>
              <a:rPr lang="en-US" i="0">
                <a:solidFill>
                  <a:srgbClr val="FF6600"/>
                </a:solidFill>
                <a:latin typeface="Arial" pitchFamily="34" charset="0"/>
              </a:rPr>
              <a:t>107</a:t>
            </a:r>
            <a:r>
              <a:rPr lang="en-US" b="0" i="0">
                <a:solidFill>
                  <a:srgbClr val="FF6600"/>
                </a:solidFill>
                <a:latin typeface="Arial" pitchFamily="34" charset="0"/>
              </a:rPr>
              <a:t>, 145001 (2011)</a:t>
            </a:r>
          </a:p>
          <a:p>
            <a:pPr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4822" name="Rectangle 3"/>
          <p:cNvSpPr txBox="1">
            <a:spLocks noChangeArrowheads="1"/>
          </p:cNvSpPr>
          <p:nvPr/>
        </p:nvSpPr>
        <p:spPr bwMode="auto">
          <a:xfrm>
            <a:off x="4733925" y="4362450"/>
            <a:ext cx="44100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Future plans call for a quantitative comparison of predicted SOL electric fields with measurements:</a:t>
            </a:r>
            <a:r>
              <a:rPr lang="en-US" sz="2000" b="0" i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pPr marL="742950" lvl="1" indent="-285750" eaLnBrk="0" hangingPunct="0">
              <a:spcBef>
                <a:spcPts val="9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</a:rPr>
              <a:t>Requires better resolution in SOL and detailed antenna geometry</a:t>
            </a:r>
            <a:endParaRPr lang="en-US" sz="2000" b="0" i="0">
              <a:solidFill>
                <a:schemeClr val="tx1"/>
              </a:solidFill>
              <a:latin typeface="Arial" pitchFamily="34" charset="0"/>
            </a:endParaRPr>
          </a:p>
          <a:p>
            <a:pPr marL="742950" lvl="1" indent="-285750" eaLnBrk="0" hangingPunct="0">
              <a:buFontTx/>
              <a:buNone/>
            </a:pPr>
            <a:endParaRPr lang="en-US" sz="1600" b="0" i="0">
              <a:solidFill>
                <a:srgbClr val="FF0000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None/>
            </a:pPr>
            <a:endParaRPr lang="en-US" sz="2000" b="0" i="0">
              <a:solidFill>
                <a:srgbClr val="660066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4825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2775" y="6088063"/>
            <a:ext cx="8413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ight Arrow 14"/>
          <p:cNvSpPr>
            <a:spLocks noChangeArrowheads="1"/>
          </p:cNvSpPr>
          <p:nvPr/>
        </p:nvSpPr>
        <p:spPr bwMode="auto">
          <a:xfrm>
            <a:off x="4292600" y="1381125"/>
            <a:ext cx="646113" cy="304800"/>
          </a:xfrm>
          <a:prstGeom prst="rightArrow">
            <a:avLst>
              <a:gd name="adj1" fmla="val 50000"/>
              <a:gd name="adj2" fmla="val 50070"/>
            </a:avLst>
          </a:prstGeom>
          <a:solidFill>
            <a:srgbClr val="FF0000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Right Arrow 17"/>
          <p:cNvSpPr>
            <a:spLocks noChangeArrowheads="1"/>
          </p:cNvSpPr>
          <p:nvPr/>
        </p:nvSpPr>
        <p:spPr bwMode="auto">
          <a:xfrm rot="5400000">
            <a:off x="2293938" y="2635250"/>
            <a:ext cx="476250" cy="304800"/>
          </a:xfrm>
          <a:prstGeom prst="rightArrow">
            <a:avLst>
              <a:gd name="adj1" fmla="val 50000"/>
              <a:gd name="adj2" fmla="val 50137"/>
            </a:avLst>
          </a:prstGeom>
          <a:solidFill>
            <a:srgbClr val="FF0000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828" name="Picture 14" descr="Green 2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2525" y="1049338"/>
            <a:ext cx="40989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3" descr="Green_2D_055T_100T_NSTX-U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163" y="3146425"/>
            <a:ext cx="446405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LLD with optimized pore size and layer thickness </a:t>
            </a:r>
            <a:br>
              <a:rPr lang="en-US" smtClean="0"/>
            </a:br>
            <a:r>
              <a:rPr lang="en-US" smtClean="0"/>
              <a:t>can provide stable lithium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5105400" cy="2667000"/>
          </a:xfrm>
        </p:spPr>
        <p:txBody>
          <a:bodyPr/>
          <a:lstStyle/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LLD filled with 67 </a:t>
            </a:r>
            <a:r>
              <a:rPr lang="en-US" sz="1800" dirty="0" err="1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g</a:t>
            </a: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-Li by evaporation, </a:t>
            </a:r>
            <a:b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</a:b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(twice that needed to fill the porosity). </a:t>
            </a:r>
          </a:p>
          <a:p>
            <a:pPr marL="182880" indent="-182880"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  <a:ea typeface="Calibri" pitchFamily="1" charset="0"/>
                <a:cs typeface="Calibri" pitchFamily="1" charset="0"/>
              </a:rPr>
              <a:t>No major Mo or macroscopic Li influx observed even with strike point on LLD.</a:t>
            </a:r>
            <a:endParaRPr lang="en-US" sz="1800" dirty="0" smtClean="0">
              <a:solidFill>
                <a:srgbClr val="1822CD"/>
              </a:solidFill>
            </a:endParaRPr>
          </a:p>
          <a:p>
            <a:pPr marL="182880" indent="-182880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No lithium ejection events from LLD observed during NSTX transients &gt; 100 kA/m</a:t>
            </a:r>
            <a:r>
              <a:rPr lang="en-US" sz="1800" baseline="30000" dirty="0" smtClean="0">
                <a:solidFill>
                  <a:srgbClr val="1822CD"/>
                </a:solidFill>
              </a:rPr>
              <a:t>2</a:t>
            </a:r>
          </a:p>
          <a:p>
            <a:pPr marL="582930" lvl="1" indent="-182880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1822CD"/>
                </a:solidFill>
              </a:rPr>
              <a:t>Thin layers and small pore diameters increase critical current (</a:t>
            </a:r>
            <a:r>
              <a:rPr lang="en-US" sz="1600" dirty="0" err="1" smtClean="0">
                <a:solidFill>
                  <a:srgbClr val="1822CD"/>
                </a:solidFill>
              </a:rPr>
              <a:t>J</a:t>
            </a:r>
            <a:r>
              <a:rPr lang="en-US" sz="1600" baseline="-25000" dirty="0" err="1" smtClean="0">
                <a:solidFill>
                  <a:srgbClr val="1822CD"/>
                </a:solidFill>
              </a:rPr>
              <a:t>crit</a:t>
            </a:r>
            <a:r>
              <a:rPr lang="en-US" sz="1600" dirty="0" smtClean="0">
                <a:solidFill>
                  <a:srgbClr val="1822CD"/>
                </a:solidFill>
              </a:rPr>
              <a:t>) for ejection.</a:t>
            </a:r>
          </a:p>
          <a:p>
            <a:pPr marL="557784" lvl="1" indent="-100584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1822CD"/>
                </a:solidFill>
              </a:rPr>
              <a:t> </a:t>
            </a:r>
            <a:r>
              <a:rPr lang="en-US" sz="1600" dirty="0" err="1" smtClean="0">
                <a:solidFill>
                  <a:srgbClr val="1822CD"/>
                </a:solidFill>
              </a:rPr>
              <a:t>Modelling</a:t>
            </a:r>
            <a:r>
              <a:rPr lang="en-US" sz="1600" dirty="0" smtClean="0">
                <a:solidFill>
                  <a:srgbClr val="1822CD"/>
                </a:solidFill>
              </a:rPr>
              <a:t> consistent with DIII-D Li-DIMES ejection at 10kA/m</a:t>
            </a:r>
            <a:r>
              <a:rPr lang="en-US" sz="1600" baseline="30000" dirty="0" smtClean="0">
                <a:solidFill>
                  <a:srgbClr val="1822CD"/>
                </a:solidFill>
              </a:rPr>
              <a:t>2</a:t>
            </a:r>
            <a:r>
              <a:rPr lang="en-US" sz="1600" dirty="0" smtClean="0">
                <a:solidFill>
                  <a:srgbClr val="1822CD"/>
                </a:solidFill>
              </a:rPr>
              <a:t> and NSTX experience.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7738" y="6019800"/>
            <a:ext cx="44624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i="0" dirty="0">
                <a:latin typeface="+mn-lt"/>
                <a:cs typeface="Arial" charset="0"/>
              </a:rPr>
              <a:t>M.A. </a:t>
            </a:r>
            <a:r>
              <a:rPr lang="en-US" sz="1400" b="0" i="0" dirty="0" err="1">
                <a:latin typeface="+mn-lt"/>
                <a:cs typeface="Arial" charset="0"/>
              </a:rPr>
              <a:t>Jaworski</a:t>
            </a:r>
            <a:r>
              <a:rPr lang="en-US" sz="1400" b="0" i="0" dirty="0">
                <a:latin typeface="+mn-lt"/>
                <a:cs typeface="Arial" charset="0"/>
              </a:rPr>
              <a:t>, et al., J. </a:t>
            </a:r>
            <a:r>
              <a:rPr lang="en-US" sz="1400" b="0" i="0" dirty="0" err="1">
                <a:latin typeface="+mn-lt"/>
                <a:cs typeface="Arial" charset="0"/>
              </a:rPr>
              <a:t>Nucl</a:t>
            </a:r>
            <a:r>
              <a:rPr lang="en-US" sz="1400" b="0" i="0" dirty="0">
                <a:latin typeface="+mn-lt"/>
                <a:cs typeface="Arial" charset="0"/>
              </a:rPr>
              <a:t>. Mater. 415 (2011) S985. </a:t>
            </a:r>
          </a:p>
          <a:p>
            <a:pPr>
              <a:defRPr/>
            </a:pPr>
            <a:r>
              <a:rPr lang="en-US" sz="1400" b="0" i="0" dirty="0">
                <a:latin typeface="+mn-lt"/>
                <a:cs typeface="Arial" charset="0"/>
              </a:rPr>
              <a:t>D. Whyte, et al., Fusion Eng. Des. 72 (2004) 133.</a:t>
            </a:r>
          </a:p>
        </p:txBody>
      </p:sp>
      <p:pic>
        <p:nvPicPr>
          <p:cNvPr id="13317" name="Picture 74" descr="V3-09-25 transverse 100x"/>
          <p:cNvPicPr>
            <a:picLocks noChangeAspect="1" noChangeArrowheads="1"/>
          </p:cNvPicPr>
          <p:nvPr/>
        </p:nvPicPr>
        <p:blipFill>
          <a:blip r:embed="rId3" cstate="print">
            <a:lum bright="30000" contrast="56000"/>
          </a:blip>
          <a:srcRect l="45139"/>
          <a:stretch>
            <a:fillRect/>
          </a:stretch>
        </p:blipFill>
        <p:spPr bwMode="auto">
          <a:xfrm>
            <a:off x="2971800" y="914400"/>
            <a:ext cx="1671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73"/>
          <p:cNvSpPr txBox="1">
            <a:spLocks noChangeArrowheads="1"/>
          </p:cNvSpPr>
          <p:nvPr/>
        </p:nvSpPr>
        <p:spPr bwMode="auto">
          <a:xfrm>
            <a:off x="228600" y="3213100"/>
            <a:ext cx="4495800" cy="215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400" b="0" i="0">
                <a:solidFill>
                  <a:schemeClr val="tx1"/>
                </a:solidFill>
              </a:rPr>
              <a:t>	LLD surface cross section: plasma sprayed porous Mo</a:t>
            </a:r>
          </a:p>
        </p:txBody>
      </p:sp>
      <p:pic>
        <p:nvPicPr>
          <p:cNvPr id="13319" name="Picture 17" descr="10E0111-10"/>
          <p:cNvPicPr>
            <a:picLocks noChangeAspect="1" noChangeArrowheads="1"/>
          </p:cNvPicPr>
          <p:nvPr/>
        </p:nvPicPr>
        <p:blipFill>
          <a:blip r:embed="rId4" cstate="print"/>
          <a:srcRect l="14667" t="20000" r="14667"/>
          <a:stretch>
            <a:fillRect/>
          </a:stretch>
        </p:blipFill>
        <p:spPr bwMode="auto">
          <a:xfrm>
            <a:off x="0" y="914400"/>
            <a:ext cx="3028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Line 9"/>
          <p:cNvSpPr>
            <a:spLocks noChangeShapeType="1"/>
          </p:cNvSpPr>
          <p:nvPr/>
        </p:nvSpPr>
        <p:spPr bwMode="auto">
          <a:xfrm>
            <a:off x="300038" y="1787525"/>
            <a:ext cx="461962" cy="33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36513" y="1524000"/>
            <a:ext cx="593725" cy="276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800" i="0">
                <a:solidFill>
                  <a:schemeClr val="bg1"/>
                </a:solidFill>
              </a:rPr>
              <a:t>LLD</a:t>
            </a:r>
            <a:endParaRPr lang="en-US" i="0"/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8220075" y="533400"/>
            <a:ext cx="923925" cy="2762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PAC29-5c</a:t>
            </a: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17588"/>
            <a:ext cx="4114800" cy="492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 idx="4294967295"/>
          </p:nvPr>
        </p:nvSpPr>
        <p:spPr>
          <a:xfrm>
            <a:off x="0" y="30163"/>
            <a:ext cx="9124950" cy="833437"/>
          </a:xfrm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Font typeface="Times New Roman" pitchFamily="18" charset="0"/>
              <a:buNone/>
            </a:pPr>
            <a:r>
              <a:rPr lang="en-US" smtClean="0"/>
              <a:t>Molten lithium by plasma bombardment coincided with reduced fueling efficiency and higher target T</a:t>
            </a:r>
            <a:r>
              <a:rPr lang="en-US" baseline="-33000" smtClean="0"/>
              <a:t>e</a:t>
            </a:r>
          </a:p>
        </p:txBody>
      </p:sp>
      <p:sp>
        <p:nvSpPr>
          <p:cNvPr id="26627" name="Text Placeholder 6"/>
          <p:cNvSpPr>
            <a:spLocks noGrp="1"/>
          </p:cNvSpPr>
          <p:nvPr>
            <p:ph type="body" idx="4294967295"/>
          </p:nvPr>
        </p:nvSpPr>
        <p:spPr>
          <a:xfrm>
            <a:off x="152400" y="966788"/>
            <a:ext cx="5334000" cy="3757612"/>
          </a:xfrm>
        </p:spPr>
        <p:txBody>
          <a:bodyPr/>
          <a:lstStyle/>
          <a:p>
            <a:pPr marL="273050" indent="-27305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rgbClr val="000000"/>
                </a:solidFill>
                <a:ea typeface="DejaVu Sans"/>
                <a:cs typeface="DejaVu Sans"/>
              </a:rPr>
              <a:t>Mid-run experiments indicated fueling efficiency drop when T</a:t>
            </a:r>
            <a:r>
              <a:rPr lang="en-US" sz="1600" baseline="-33000" smtClean="0">
                <a:solidFill>
                  <a:srgbClr val="000000"/>
                </a:solidFill>
                <a:ea typeface="DejaVu Sans"/>
                <a:cs typeface="DejaVu Sans"/>
              </a:rPr>
              <a:t>LLD</a:t>
            </a:r>
            <a:r>
              <a:rPr lang="en-US" sz="1600" smtClean="0">
                <a:solidFill>
                  <a:srgbClr val="000000"/>
                </a:solidFill>
                <a:ea typeface="DejaVu Sans"/>
                <a:cs typeface="DejaVu Sans"/>
              </a:rPr>
              <a:t> &gt; T</a:t>
            </a:r>
            <a:r>
              <a:rPr lang="en-US" sz="1600" baseline="-33000" smtClean="0">
                <a:solidFill>
                  <a:srgbClr val="000000"/>
                </a:solidFill>
                <a:ea typeface="DejaVu Sans"/>
                <a:cs typeface="DejaVu Sans"/>
              </a:rPr>
              <a:t>Li,melt</a:t>
            </a:r>
          </a:p>
          <a:p>
            <a:pPr marL="273050" lvl="2" indent="-273050">
              <a:spcBef>
                <a:spcPts val="450"/>
              </a:spcBef>
              <a:spcAft>
                <a:spcPts val="600"/>
              </a:spcAft>
              <a:buClr>
                <a:srgbClr val="0000FF"/>
              </a:buClr>
              <a:buSzPct val="45000"/>
              <a:buFont typeface="Wingdings" pitchFamily="2" charset="2"/>
              <a:buChar char="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chemeClr val="tx2"/>
                </a:solidFill>
                <a:ea typeface="DejaVu Sans"/>
                <a:cs typeface="DejaVu Sans"/>
              </a:rPr>
              <a:t>Increases in both bulk T</a:t>
            </a:r>
            <a:r>
              <a:rPr lang="en-US" sz="1600" baseline="-33000" smtClean="0">
                <a:solidFill>
                  <a:schemeClr val="tx2"/>
                </a:solidFill>
                <a:ea typeface="DejaVu Sans"/>
                <a:cs typeface="DejaVu Sans"/>
              </a:rPr>
              <a:t>e</a:t>
            </a:r>
            <a:r>
              <a:rPr lang="en-US" sz="1600" smtClean="0">
                <a:solidFill>
                  <a:schemeClr val="tx2"/>
                </a:solidFill>
                <a:ea typeface="DejaVu Sans"/>
                <a:cs typeface="DejaVu Sans"/>
              </a:rPr>
              <a:t> as well as tail fraction consistent w/ absorbing surface</a:t>
            </a:r>
          </a:p>
          <a:p>
            <a:pPr marL="273050" lvl="2" indent="-273050">
              <a:spcBef>
                <a:spcPts val="450"/>
              </a:spcBef>
              <a:spcAft>
                <a:spcPts val="600"/>
              </a:spcAft>
              <a:buClr>
                <a:srgbClr val="0000FF"/>
              </a:buClr>
              <a:buSzPct val="45000"/>
              <a:buFont typeface="Wingdings" pitchFamily="2" charset="2"/>
              <a:buChar char="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chemeClr val="tx2"/>
                </a:solidFill>
                <a:ea typeface="DejaVu Sans"/>
                <a:cs typeface="DejaVu Sans"/>
              </a:rPr>
              <a:t>Fueling efficiency decreased about 50%, but multi-variable experiment (increased gas with increased surface temperature)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rgbClr val="000000"/>
                </a:solidFill>
                <a:ea typeface="DejaVu Sans"/>
                <a:cs typeface="DejaVu Sans"/>
              </a:rPr>
              <a:t>Impact energies lower than earlier estimates</a:t>
            </a:r>
          </a:p>
          <a:p>
            <a:pPr marL="273050" lvl="1" indent="-273050"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chemeClr val="tx2"/>
                </a:solidFill>
                <a:ea typeface="DejaVu Sans"/>
                <a:cs typeface="DejaVu Sans"/>
              </a:rPr>
              <a:t>TRIM runs indicate little penetration</a:t>
            </a:r>
          </a:p>
          <a:p>
            <a:pPr marL="273050" lvl="1" indent="-273050"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1600" smtClean="0">
                <a:solidFill>
                  <a:schemeClr val="tx2"/>
                </a:solidFill>
                <a:ea typeface="DejaVu Sans"/>
                <a:cs typeface="DejaVu Sans"/>
              </a:rPr>
              <a:t>Motivates flowing system to mitigate continual gettering during vacuum exposure</a:t>
            </a:r>
          </a:p>
        </p:txBody>
      </p:sp>
      <p:sp>
        <p:nvSpPr>
          <p:cNvPr id="9" name="Freeform 8"/>
          <p:cNvSpPr/>
          <p:nvPr/>
        </p:nvSpPr>
        <p:spPr>
          <a:xfrm>
            <a:off x="4648200" y="6122988"/>
            <a:ext cx="4446588" cy="4556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defRPr/>
            </a:pPr>
            <a:r>
              <a:rPr lang="en-US" b="0" i="0" dirty="0">
                <a:latin typeface="+mn-lt"/>
                <a:ea typeface="DejaVu Sans" pitchFamily="2"/>
                <a:cs typeface="DejaVu Sans" pitchFamily="2"/>
              </a:rPr>
              <a:t>H.W. </a:t>
            </a:r>
            <a:r>
              <a:rPr lang="en-US" b="0" i="0" dirty="0" err="1">
                <a:latin typeface="+mn-lt"/>
                <a:ea typeface="DejaVu Sans" pitchFamily="2"/>
                <a:cs typeface="DejaVu Sans" pitchFamily="2"/>
              </a:rPr>
              <a:t>Kugel</a:t>
            </a:r>
            <a:r>
              <a:rPr lang="en-US" b="0" i="0" dirty="0">
                <a:latin typeface="+mn-lt"/>
                <a:ea typeface="DejaVu Sans" pitchFamily="2"/>
                <a:cs typeface="DejaVu Sans" pitchFamily="2"/>
              </a:rPr>
              <a:t>, et al., Fusion Eng. Des. 2011 in press.</a:t>
            </a:r>
          </a:p>
          <a:p>
            <a:pPr>
              <a:defRPr/>
            </a:pPr>
            <a:r>
              <a:rPr lang="en-US" b="0" i="0" dirty="0">
                <a:latin typeface="+mn-lt"/>
                <a:ea typeface="DejaVu Sans" pitchFamily="2"/>
                <a:cs typeface="DejaVu Sans" pitchFamily="2"/>
              </a:rPr>
              <a:t>M.A. </a:t>
            </a:r>
            <a:r>
              <a:rPr lang="en-US" b="0" i="0" dirty="0" err="1">
                <a:latin typeface="+mn-lt"/>
                <a:ea typeface="DejaVu Sans" pitchFamily="2"/>
                <a:cs typeface="DejaVu Sans" pitchFamily="2"/>
              </a:rPr>
              <a:t>Jaworski</a:t>
            </a:r>
            <a:r>
              <a:rPr lang="en-US" b="0" i="0" dirty="0">
                <a:latin typeface="+mn-lt"/>
                <a:ea typeface="DejaVu Sans" pitchFamily="2"/>
                <a:cs typeface="DejaVu Sans" pitchFamily="2"/>
              </a:rPr>
              <a:t>, et al., Fusion Eng. Des. 2012, in press.</a:t>
            </a:r>
          </a:p>
        </p:txBody>
      </p:sp>
      <p:sp>
        <p:nvSpPr>
          <p:cNvPr id="10" name="Freeform 9"/>
          <p:cNvSpPr/>
          <p:nvPr/>
        </p:nvSpPr>
        <p:spPr>
          <a:xfrm>
            <a:off x="5454650" y="2743200"/>
            <a:ext cx="228600" cy="914400"/>
          </a:xfrm>
          <a:custGeom>
            <a:avLst>
              <a:gd name="f0" fmla="val 5400"/>
              <a:gd name="f1" fmla="val 43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9"/>
              <a:gd name="f16" fmla="*/ f9 f7 1"/>
              <a:gd name="f17" fmla="*/ f10 f8 1"/>
              <a:gd name="f18" fmla="*/ f10 f15 1"/>
              <a:gd name="f19" fmla="*/ f11 f7 1"/>
              <a:gd name="f20" fmla="*/ f13 f7 1"/>
              <a:gd name="f21" fmla="*/ f18 1 10800"/>
              <a:gd name="f22" fmla="+- 21600 0 f21"/>
              <a:gd name="f23" fmla="*/ f21 f8 1"/>
              <a:gd name="f24" fmla="*/ f22 f8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3" r="f20" b="f24"/>
            <a:pathLst>
              <a:path w="21600" h="21600">
                <a:moveTo>
                  <a:pt x="f4" y="f12"/>
                </a:move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14"/>
                </a:lnTo>
                <a:lnTo>
                  <a:pt x="f5" y="f14"/>
                </a:lnTo>
                <a:lnTo>
                  <a:pt x="f6" y="f5"/>
                </a:lnTo>
                <a:lnTo>
                  <a:pt x="f4" y="f14"/>
                </a:lnTo>
                <a:lnTo>
                  <a:pt x="f11" y="f14"/>
                </a:lnTo>
                <a:lnTo>
                  <a:pt x="f11" y="f12"/>
                </a:lnTo>
                <a:close/>
              </a:path>
            </a:pathLst>
          </a:custGeom>
          <a:solidFill>
            <a:srgbClr val="C0C0C0"/>
          </a:solidFill>
          <a:ln w="18360">
            <a:solidFill>
              <a:srgbClr val="000000"/>
            </a:solidFill>
            <a:prstDash val="solid"/>
            <a:round/>
          </a:ln>
        </p:spPr>
        <p:txBody>
          <a:bodyPr wrap="none" lIns="90000" tIns="46800" rIns="90000" bIns="46800" anchor="ctr" compatLnSpc="0"/>
          <a:lstStyle/>
          <a:p>
            <a:pPr hangingPunct="0">
              <a:defRPr/>
            </a:pPr>
            <a:endParaRPr lang="en-US" sz="2400">
              <a:latin typeface="Nimbus Roman No9 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105400" y="3048000"/>
            <a:ext cx="958850" cy="304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0C0C0"/>
          </a:solidFill>
          <a:ln w="18360">
            <a:solidFill>
              <a:srgbClr val="000000"/>
            </a:solidFill>
            <a:prstDash val="solid"/>
            <a:round/>
          </a:ln>
        </p:spPr>
        <p:txBody>
          <a:bodyPr wrap="none" lIns="99000" tIns="54000" rIns="99000" bIns="54000" compatLnSpc="0"/>
          <a:lstStyle/>
          <a:p>
            <a:pPr algn="ctr">
              <a:defRPr/>
            </a:pPr>
            <a:r>
              <a:rPr lang="en-US" sz="1400" i="0" dirty="0">
                <a:latin typeface="+mn-lt"/>
                <a:ea typeface="DejaVu Sans" pitchFamily="2"/>
                <a:cs typeface="DejaVu Sans" pitchFamily="2"/>
              </a:rPr>
              <a:t>Mid-Run</a:t>
            </a:r>
          </a:p>
        </p:txBody>
      </p:sp>
      <p:pic>
        <p:nvPicPr>
          <p:cNvPr id="26632" name="Picture 17" descr="Jaworski PAC31_plotVsTemp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63" y="854075"/>
            <a:ext cx="378936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9" descr="Jaworski EEDF_outer_target_Eimpact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25963"/>
            <a:ext cx="420687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22" descr="Jaworski PAC31_compare_coolTemp_v2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429000"/>
            <a:ext cx="39195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-93663" y="-11113"/>
            <a:ext cx="9347201" cy="914401"/>
          </a:xfrm>
        </p:spPr>
        <p:txBody>
          <a:bodyPr/>
          <a:lstStyle/>
          <a:p>
            <a:r>
              <a:rPr lang="en-US" sz="2200" smtClean="0"/>
              <a:t>Average T</a:t>
            </a:r>
            <a:r>
              <a:rPr lang="en-US" sz="2200" baseline="-25000" smtClean="0"/>
              <a:t>surf</a:t>
            </a:r>
            <a:r>
              <a:rPr lang="en-US" sz="2200" smtClean="0"/>
              <a:t> on LLD and graphite tile at equal radii suggests that T</a:t>
            </a:r>
            <a:r>
              <a:rPr lang="en-US" sz="2200" baseline="-25000" smtClean="0"/>
              <a:t>surf</a:t>
            </a:r>
            <a:r>
              <a:rPr lang="en-US" sz="2200" smtClean="0"/>
              <a:t> is reduced due to improved heat removal through the LLD Cu</a:t>
            </a:r>
            <a:endParaRPr lang="en-US" sz="2200" smtClean="0">
              <a:solidFill>
                <a:srgbClr val="2D2DB9"/>
              </a:solidFill>
            </a:endParaRP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14288" y="936625"/>
            <a:ext cx="5218112" cy="5570538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200" smtClean="0"/>
              <a:t>Series of 10 repeat discharges with outer strike point on the LLD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Graphite and LLD in this case begin with T</a:t>
            </a:r>
            <a:r>
              <a:rPr lang="en-US" baseline="-25000" smtClean="0"/>
              <a:t>surf</a:t>
            </a:r>
            <a:r>
              <a:rPr lang="en-US" smtClean="0"/>
              <a:t>~70°C</a:t>
            </a:r>
          </a:p>
          <a:p>
            <a:pPr>
              <a:spcBef>
                <a:spcPct val="0"/>
              </a:spcBef>
            </a:pPr>
            <a:r>
              <a:rPr lang="en-US" sz="2200" smtClean="0"/>
              <a:t>T</a:t>
            </a:r>
            <a:r>
              <a:rPr lang="en-US" sz="2200" baseline="-25000" smtClean="0"/>
              <a:t>avg</a:t>
            </a:r>
            <a:r>
              <a:rPr lang="en-US" sz="2200" smtClean="0"/>
              <a:t> on graphite gap tile increases through all shots in √t fashion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Average T</a:t>
            </a:r>
            <a:r>
              <a:rPr lang="en-US" baseline="-25000" smtClean="0"/>
              <a:t>surf</a:t>
            </a:r>
            <a:r>
              <a:rPr lang="en-US" smtClean="0"/>
              <a:t> of ~250°C</a:t>
            </a:r>
          </a:p>
          <a:p>
            <a:pPr>
              <a:spcBef>
                <a:spcPct val="0"/>
              </a:spcBef>
            </a:pPr>
            <a:r>
              <a:rPr lang="en-US" sz="2200" smtClean="0"/>
              <a:t>T</a:t>
            </a:r>
            <a:r>
              <a:rPr lang="en-US" sz="2200" baseline="-25000" smtClean="0"/>
              <a:t>avg</a:t>
            </a:r>
            <a:r>
              <a:rPr lang="en-US" sz="2200" smtClean="0"/>
              <a:t> plotted at same radius, but on LLD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T</a:t>
            </a:r>
            <a:r>
              <a:rPr lang="en-US" baseline="-25000" smtClean="0"/>
              <a:t>surf</a:t>
            </a:r>
            <a:r>
              <a:rPr lang="en-US" smtClean="0"/>
              <a:t> increases more slowly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Efficient heat removal through LLD depth/Cu </a:t>
            </a:r>
          </a:p>
          <a:p>
            <a:pPr>
              <a:spcBef>
                <a:spcPct val="0"/>
              </a:spcBef>
            </a:pPr>
            <a:r>
              <a:rPr lang="en-US" sz="2200" smtClean="0"/>
              <a:t>However during transients such as ELMs, T</a:t>
            </a:r>
            <a:r>
              <a:rPr lang="en-US" sz="2200" baseline="-25000" smtClean="0"/>
              <a:t>LLD</a:t>
            </a:r>
            <a:r>
              <a:rPr lang="en-US" sz="2200" smtClean="0"/>
              <a:t> &gt; T</a:t>
            </a:r>
            <a:r>
              <a:rPr lang="en-US" sz="2200" baseline="-25000" smtClean="0"/>
              <a:t>ATJ</a:t>
            </a:r>
            <a:r>
              <a:rPr lang="en-US" sz="2200" smtClean="0"/>
              <a:t> during the transient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Measured T</a:t>
            </a:r>
            <a:r>
              <a:rPr lang="en-US" baseline="-25000" smtClean="0"/>
              <a:t>surf</a:t>
            </a:r>
            <a:r>
              <a:rPr lang="en-US" smtClean="0"/>
              <a:t> response is dominated by thin film on the upper surface during transients [K Gan, APS 2011]</a:t>
            </a: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0668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Peak Divertor Heat Flux and inter-ELM </a:t>
            </a:r>
            <a:r>
              <a:rPr lang="en-US" smtClean="0">
                <a:latin typeface="Lucida Grande" charset="0"/>
                <a:ea typeface="Lucida Grande" charset="0"/>
                <a:cs typeface="Lucida Grande" charset="0"/>
              </a:rPr>
              <a:t>λ</a:t>
            </a:r>
            <a:r>
              <a:rPr lang="en-US" baseline="-25000" smtClean="0">
                <a:latin typeface="Lucida Grande" charset="0"/>
                <a:ea typeface="Lucida Grande" charset="0"/>
                <a:cs typeface="Lucida Grande" charset="0"/>
              </a:rPr>
              <a:t>q</a:t>
            </a:r>
            <a:r>
              <a:rPr lang="en-US" smtClean="0"/>
              <a:t> are reduced when 300 mg of Li Evaporation is Used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5124450" cy="4240212"/>
          </a:xfrm>
        </p:spPr>
        <p:txBody>
          <a:bodyPr/>
          <a:lstStyle/>
          <a:p>
            <a:r>
              <a:rPr lang="en-US" dirty="0" smtClean="0"/>
              <a:t>Both deposited and parallel </a:t>
            </a:r>
            <a:r>
              <a:rPr lang="en-US" dirty="0" err="1" smtClean="0"/>
              <a:t>divertor</a:t>
            </a:r>
            <a:r>
              <a:rPr lang="en-US" dirty="0" smtClean="0"/>
              <a:t> heat flux is reduced when 300 mg of Li is evaporated</a:t>
            </a:r>
          </a:p>
          <a:p>
            <a:r>
              <a:rPr lang="en-US" dirty="0" err="1" smtClean="0">
                <a:latin typeface="Lucida Grande" charset="0"/>
                <a:ea typeface="Lucida Grande" charset="0"/>
                <a:cs typeface="Lucida Grande" charset="0"/>
              </a:rPr>
              <a:t>λ</a:t>
            </a:r>
            <a:r>
              <a:rPr lang="en-US" baseline="-25000" dirty="0" err="1" smtClean="0"/>
              <a:t>q</a:t>
            </a:r>
            <a:r>
              <a:rPr lang="en-US" baseline="-25000" dirty="0" smtClean="0"/>
              <a:t>, </a:t>
            </a:r>
            <a:r>
              <a:rPr lang="en-US" baseline="-25000" dirty="0" err="1" smtClean="0"/>
              <a:t>int</a:t>
            </a:r>
            <a:r>
              <a:rPr lang="en-US" dirty="0" smtClean="0"/>
              <a:t> contracts with increased Li deposition</a:t>
            </a:r>
            <a:endParaRPr lang="en-US" baseline="-25000" dirty="0" smtClean="0"/>
          </a:p>
          <a:p>
            <a:pPr lvl="1"/>
            <a:r>
              <a:rPr lang="en-US" dirty="0" smtClean="0">
                <a:ea typeface="Lucida Grande" charset="0"/>
                <a:cs typeface="Lucida Grande" charset="0"/>
              </a:rPr>
              <a:t>Trend is not predicted by current SOL width models</a:t>
            </a:r>
          </a:p>
          <a:p>
            <a:pPr lvl="1"/>
            <a:r>
              <a:rPr lang="en-US" dirty="0" smtClean="0">
                <a:ea typeface="Lucida Grande" charset="0"/>
                <a:cs typeface="Lucida Grande" charset="0"/>
              </a:rPr>
              <a:t>Suggests the importance of including </a:t>
            </a:r>
            <a:r>
              <a:rPr lang="en-US" dirty="0" err="1" smtClean="0">
                <a:ea typeface="Lucida Grande" charset="0"/>
                <a:cs typeface="Lucida Grande" charset="0"/>
              </a:rPr>
              <a:t>divertor</a:t>
            </a:r>
            <a:r>
              <a:rPr lang="en-US" dirty="0" smtClean="0">
                <a:ea typeface="Lucida Grande" charset="0"/>
                <a:cs typeface="Lucida Grande" charset="0"/>
              </a:rPr>
              <a:t> recycling in estimations of </a:t>
            </a:r>
            <a:r>
              <a:rPr lang="en-US" dirty="0" err="1" smtClean="0">
                <a:latin typeface="Lucida Grande" charset="0"/>
                <a:ea typeface="Lucida Grande" charset="0"/>
                <a:cs typeface="Lucida Grande" charset="0"/>
              </a:rPr>
              <a:t>λ</a:t>
            </a:r>
            <a:r>
              <a:rPr lang="en-US" baseline="-25000" dirty="0" err="1" smtClean="0"/>
              <a:t>q</a:t>
            </a:r>
            <a:endParaRPr lang="en-US" dirty="0" smtClean="0"/>
          </a:p>
          <a:p>
            <a:r>
              <a:rPr lang="en-US" dirty="0" smtClean="0"/>
              <a:t>SOLPS modeling is in progress to better understand </a:t>
            </a:r>
            <a:r>
              <a:rPr lang="en-US" dirty="0" err="1" smtClean="0"/>
              <a:t>divertor</a:t>
            </a:r>
            <a:r>
              <a:rPr lang="en-US" dirty="0" smtClean="0"/>
              <a:t> physics</a:t>
            </a:r>
          </a:p>
        </p:txBody>
      </p:sp>
      <p:pic>
        <p:nvPicPr>
          <p:cNvPr id="36868" name="Picture 5" descr="Macintosh HD:Users:tkgray:Documents:NSTX:Heat Flux Scaling:Ip:qparallel, pk vs Ip - 150, 300 mg data (ne-nG &lt; 0.6).eps"/>
          <p:cNvPicPr>
            <a:picLocks noChangeAspect="1" noChangeArrowheads="1"/>
          </p:cNvPicPr>
          <p:nvPr/>
        </p:nvPicPr>
        <p:blipFill>
          <a:blip r:embed="rId3" cstate="print"/>
          <a:srcRect t="5309" b="-394"/>
          <a:stretch>
            <a:fillRect/>
          </a:stretch>
        </p:blipFill>
        <p:spPr bwMode="auto">
          <a:xfrm>
            <a:off x="5229225" y="941388"/>
            <a:ext cx="36671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Macintosh HD:Users:tkgray:Documents:NSTX:Heat Flux Scaling:Ip:lambda_q-parallel,int^mid vs Ip - 150 and 300mg data - nG lt 0.6.eps"/>
          <p:cNvPicPr>
            <a:picLocks noChangeAspect="1" noChangeArrowheads="1"/>
          </p:cNvPicPr>
          <p:nvPr/>
        </p:nvPicPr>
        <p:blipFill>
          <a:blip r:embed="rId4" cstate="print"/>
          <a:srcRect t="5257" r="7329"/>
          <a:stretch>
            <a:fillRect/>
          </a:stretch>
        </p:blipFill>
        <p:spPr bwMode="auto">
          <a:xfrm>
            <a:off x="5257800" y="3711575"/>
            <a:ext cx="3479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smtClean="0"/>
              <a:t>Non-Inductive Operating Points Projected Over a Range of Toroidal Fields, Densities, and Confinement Levels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4513170"/>
            <a:ext cx="4710545" cy="2344831"/>
          </a:xfrm>
        </p:spPr>
        <p:txBody>
          <a:bodyPr/>
          <a:lstStyle/>
          <a:p>
            <a:r>
              <a:rPr lang="en-US" sz="2200" dirty="0" smtClean="0"/>
              <a:t>From GTS (ITG) &amp; GTC-Neo (neoclassical): </a:t>
            </a:r>
          </a:p>
          <a:p>
            <a:pPr lvl="1"/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Symbol" pitchFamily="18" charset="2"/>
              </a:rPr>
              <a:t>c</a:t>
            </a:r>
            <a:r>
              <a:rPr lang="en-US" sz="1800" baseline="-25000" dirty="0" err="1" smtClean="0"/>
              <a:t>i,ITG</a:t>
            </a:r>
            <a:r>
              <a:rPr lang="en-US" sz="1800" dirty="0" smtClean="0"/>
              <a:t>/</a:t>
            </a:r>
            <a:r>
              <a:rPr lang="en-US" sz="1800" dirty="0" smtClean="0">
                <a:latin typeface="Symbol" pitchFamily="18" charset="2"/>
              </a:rPr>
              <a:t>c</a:t>
            </a:r>
            <a:r>
              <a:rPr lang="en-US" sz="1800" baseline="-25000" dirty="0" smtClean="0"/>
              <a:t>i,Neo</a:t>
            </a:r>
            <a:r>
              <a:rPr lang="en-US" sz="1800" dirty="0" smtClean="0"/>
              <a:t>~10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lvl="1"/>
            <a:r>
              <a:rPr lang="en-US" sz="1800" dirty="0" smtClean="0"/>
              <a:t>Assumption of neoclassical ion thermal transport should be valid.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876512" y="1067360"/>
            <a:ext cx="4114511" cy="533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defTabSz="914293">
              <a:spcBef>
                <a:spcPct val="20000"/>
              </a:spcBef>
              <a:buFontTx/>
              <a:buChar char="•"/>
              <a:defRPr/>
            </a:pPr>
            <a:endParaRPr lang="en-US" dirty="0">
              <a:latin typeface="Helvetica" pitchFamily="-128" charset="0"/>
              <a:ea typeface="Arial" charset="0"/>
              <a:cs typeface="Arial" charset="0"/>
            </a:endParaRPr>
          </a:p>
        </p:txBody>
      </p:sp>
      <p:pic>
        <p:nvPicPr>
          <p:cNvPr id="12293" name="Picture 16" descr="Fig9.pdf"/>
          <p:cNvPicPr>
            <a:picLocks noChangeAspect="1"/>
          </p:cNvPicPr>
          <p:nvPr/>
        </p:nvPicPr>
        <p:blipFill>
          <a:blip r:embed="rId2" cstate="print"/>
          <a:srcRect l="11176" t="50880" r="52588" b="30592"/>
          <a:stretch>
            <a:fillRect/>
          </a:stretch>
        </p:blipFill>
        <p:spPr bwMode="auto">
          <a:xfrm>
            <a:off x="4953001" y="1748118"/>
            <a:ext cx="3150466" cy="208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8" descr="Fig9.pdf"/>
          <p:cNvPicPr>
            <a:picLocks noChangeAspect="1"/>
          </p:cNvPicPr>
          <p:nvPr/>
        </p:nvPicPr>
        <p:blipFill>
          <a:blip r:embed="rId3" cstate="print"/>
          <a:srcRect l="81285" t="51387" r="9262" b="32780"/>
          <a:stretch>
            <a:fillRect/>
          </a:stretch>
        </p:blipFill>
        <p:spPr bwMode="auto">
          <a:xfrm>
            <a:off x="8153978" y="1752321"/>
            <a:ext cx="835603" cy="18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19"/>
          <p:cNvSpPr txBox="1">
            <a:spLocks noChangeArrowheads="1"/>
          </p:cNvSpPr>
          <p:nvPr/>
        </p:nvSpPr>
        <p:spPr bwMode="auto">
          <a:xfrm>
            <a:off x="5230091" y="1154206"/>
            <a:ext cx="3524404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 b="0" i="0" dirty="0">
                <a:solidFill>
                  <a:srgbClr val="FF0000"/>
                </a:solidFill>
              </a:rPr>
              <a:t>B</a:t>
            </a:r>
            <a:r>
              <a:rPr lang="en-US" sz="1800" b="0" i="0" baseline="-25000" dirty="0">
                <a:solidFill>
                  <a:srgbClr val="FF0000"/>
                </a:solidFill>
              </a:rPr>
              <a:t>T</a:t>
            </a:r>
            <a:r>
              <a:rPr lang="en-US" sz="1800" b="0" i="0" dirty="0">
                <a:solidFill>
                  <a:srgbClr val="FF0000"/>
                </a:solidFill>
              </a:rPr>
              <a:t>=1.0 T, I</a:t>
            </a:r>
            <a:r>
              <a:rPr lang="en-US" sz="1800" b="0" i="0" baseline="-25000" dirty="0">
                <a:solidFill>
                  <a:srgbClr val="FF0000"/>
                </a:solidFill>
              </a:rPr>
              <a:t>P</a:t>
            </a:r>
            <a:r>
              <a:rPr lang="en-US" sz="1800" b="0" i="0" dirty="0">
                <a:solidFill>
                  <a:srgbClr val="FF0000"/>
                </a:solidFill>
              </a:rPr>
              <a:t>=1 MA, </a:t>
            </a:r>
            <a:r>
              <a:rPr lang="en-US" sz="1800" b="0" i="0" dirty="0" err="1">
                <a:solidFill>
                  <a:srgbClr val="FF0000"/>
                </a:solidFill>
              </a:rPr>
              <a:t>P</a:t>
            </a:r>
            <a:r>
              <a:rPr lang="en-US" sz="1800" b="0" i="0" baseline="-25000" dirty="0" err="1">
                <a:solidFill>
                  <a:srgbClr val="FF0000"/>
                </a:solidFill>
              </a:rPr>
              <a:t>inj</a:t>
            </a:r>
            <a:r>
              <a:rPr lang="en-US" sz="1800" b="0" i="0" dirty="0">
                <a:solidFill>
                  <a:srgbClr val="FF0000"/>
                </a:solidFill>
              </a:rPr>
              <a:t>=12.6 MW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84909" y="1815353"/>
          <a:ext cx="4156365" cy="2286000"/>
        </p:xfrm>
        <a:graphic>
          <a:graphicData uri="http://schemas.openxmlformats.org/drawingml/2006/table">
            <a:tbl>
              <a:tblPr/>
              <a:tblGrid>
                <a:gridCol w="1385455"/>
                <a:gridCol w="1385455"/>
                <a:gridCol w="1385455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[T]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inj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[MW]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[MA]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6.8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0.6-0.8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8.4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0.7-0.85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0.8-1.2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12.6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0.9-1.3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marL="83127" marR="83127" marT="40341" marB="4034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15.6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1.0-1.5</a:t>
                      </a:r>
                    </a:p>
                  </a:txBody>
                  <a:tcPr marL="83127" marR="83127" marT="40341" marB="40341"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  <p:sp>
        <p:nvSpPr>
          <p:cNvPr id="12324" name="TextBox 9"/>
          <p:cNvSpPr txBox="1">
            <a:spLocks noChangeArrowheads="1"/>
          </p:cNvSpPr>
          <p:nvPr/>
        </p:nvSpPr>
        <p:spPr bwMode="auto">
          <a:xfrm>
            <a:off x="623455" y="1056155"/>
            <a:ext cx="3810000" cy="6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</a:rPr>
              <a:t>Projected Non-Inductive Current Levels for </a:t>
            </a:r>
            <a:r>
              <a:rPr lang="en-US" sz="1800" b="0" i="0" dirty="0">
                <a:solidFill>
                  <a:schemeClr val="tx1"/>
                </a:solidFill>
                <a:latin typeface="Symbol" pitchFamily="18" charset="2"/>
              </a:rPr>
              <a:t>k</a:t>
            </a:r>
            <a:r>
              <a:rPr lang="en-US" sz="1800" b="0" i="0" dirty="0">
                <a:solidFill>
                  <a:schemeClr val="tx1"/>
                </a:solidFill>
              </a:rPr>
              <a:t>~2.85, A~1.75, </a:t>
            </a:r>
            <a:r>
              <a:rPr lang="en-US" sz="1800" b="0" i="0" dirty="0" err="1">
                <a:solidFill>
                  <a:schemeClr val="tx1"/>
                </a:solidFill>
              </a:rPr>
              <a:t>f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GW</a:t>
            </a:r>
            <a:r>
              <a:rPr lang="en-US" sz="1800" b="0" i="0" dirty="0">
                <a:solidFill>
                  <a:schemeClr val="tx1"/>
                </a:solidFill>
              </a:rPr>
              <a:t>=0.7</a:t>
            </a:r>
          </a:p>
        </p:txBody>
      </p:sp>
      <p:pic>
        <p:nvPicPr>
          <p:cNvPr id="12325" name="Picture 16" descr="Fig9.pdf"/>
          <p:cNvPicPr>
            <a:picLocks noChangeAspect="1"/>
          </p:cNvPicPr>
          <p:nvPr/>
        </p:nvPicPr>
        <p:blipFill>
          <a:blip r:embed="rId2" cstate="print"/>
          <a:srcRect l="11176" t="71237" r="52588" b="8444"/>
          <a:stretch>
            <a:fillRect/>
          </a:stretch>
        </p:blipFill>
        <p:spPr bwMode="auto">
          <a:xfrm>
            <a:off x="4953001" y="4168588"/>
            <a:ext cx="31504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6" name="TextBox 10"/>
          <p:cNvSpPr txBox="1">
            <a:spLocks noChangeArrowheads="1"/>
          </p:cNvSpPr>
          <p:nvPr/>
        </p:nvSpPr>
        <p:spPr bwMode="auto">
          <a:xfrm>
            <a:off x="5472546" y="1512794"/>
            <a:ext cx="2757775" cy="28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sz="1300" b="0" i="0" dirty="0">
                <a:solidFill>
                  <a:srgbClr val="000000"/>
                </a:solidFill>
              </a:rPr>
              <a:t>Contours of Non-Inductive Fraction</a:t>
            </a:r>
          </a:p>
        </p:txBody>
      </p:sp>
      <p:sp>
        <p:nvSpPr>
          <p:cNvPr id="12327" name="TextBox 12"/>
          <p:cNvSpPr txBox="1">
            <a:spLocks noChangeArrowheads="1"/>
          </p:cNvSpPr>
          <p:nvPr/>
        </p:nvSpPr>
        <p:spPr bwMode="auto">
          <a:xfrm>
            <a:off x="6234546" y="3899647"/>
            <a:ext cx="1348735" cy="28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sz="1300" b="0" i="0" dirty="0">
                <a:solidFill>
                  <a:srgbClr val="000000"/>
                </a:solidFill>
              </a:rPr>
              <a:t>Contours of </a:t>
            </a:r>
            <a:r>
              <a:rPr lang="en-US" sz="1300" b="0" i="0" dirty="0" err="1">
                <a:solidFill>
                  <a:srgbClr val="000000"/>
                </a:solidFill>
              </a:rPr>
              <a:t>q</a:t>
            </a:r>
            <a:r>
              <a:rPr lang="en-US" sz="1300" b="0" i="0" baseline="-25000" dirty="0" err="1">
                <a:solidFill>
                  <a:srgbClr val="000000"/>
                </a:solidFill>
              </a:rPr>
              <a:t>min</a:t>
            </a:r>
            <a:endParaRPr lang="en-US" sz="1300" b="0" i="0" dirty="0">
              <a:solidFill>
                <a:srgbClr val="000000"/>
              </a:solidFill>
            </a:endParaRPr>
          </a:p>
        </p:txBody>
      </p:sp>
      <p:pic>
        <p:nvPicPr>
          <p:cNvPr id="12328" name="Picture 18" descr="Fig9.pdf"/>
          <p:cNvPicPr>
            <a:picLocks noChangeAspect="1"/>
          </p:cNvPicPr>
          <p:nvPr/>
        </p:nvPicPr>
        <p:blipFill>
          <a:blip r:embed="rId3" cstate="print"/>
          <a:srcRect l="81285" t="71370" r="9262" b="13313"/>
          <a:stretch>
            <a:fillRect/>
          </a:stretch>
        </p:blipFill>
        <p:spPr bwMode="auto">
          <a:xfrm>
            <a:off x="8104909" y="4168589"/>
            <a:ext cx="835603" cy="175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Full-orbit, finite-orbit-width (FOW) CQL3D will accurately model neoclassical transport, ion loss &amp; heat flowing to SOL</a:t>
            </a:r>
            <a:endParaRPr lang="en-US" smtClean="0">
              <a:solidFill>
                <a:srgbClr val="374DCE"/>
              </a:solidFill>
              <a:ea typeface="ＭＳ Ｐゴシック" pitchFamily="34" charset="-128"/>
            </a:endParaRPr>
          </a:p>
        </p:txBody>
      </p:sp>
      <p:sp>
        <p:nvSpPr>
          <p:cNvPr id="36867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799513" y="6611938"/>
            <a:ext cx="344487" cy="195262"/>
          </a:xfrm>
          <a:prstGeom prst="rect">
            <a:avLst/>
          </a:prstGeom>
          <a:noFill/>
        </p:spPr>
        <p:txBody>
          <a:bodyPr/>
          <a:lstStyle/>
          <a:p>
            <a:pPr algn="ctr"/>
            <a:fld id="{37426B2A-22E0-41FE-9B65-0FEC4FC9B086}" type="slidenum">
              <a:rPr lang="en-US" sz="1000" b="0"/>
              <a:pPr algn="ctr"/>
              <a:t>46</a:t>
            </a:fld>
            <a:endParaRPr lang="en-US" sz="1000" b="0"/>
          </a:p>
        </p:txBody>
      </p:sp>
      <p:sp>
        <p:nvSpPr>
          <p:cNvPr id="36868" name="Rectangle 3"/>
          <p:cNvSpPr txBox="1">
            <a:spLocks noChangeArrowheads="1"/>
          </p:cNvSpPr>
          <p:nvPr/>
        </p:nvSpPr>
        <p:spPr bwMode="auto">
          <a:xfrm>
            <a:off x="5222875" y="1003300"/>
            <a:ext cx="392112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Recent FIDA simulations using "hybrid" full-orbit FOW CQL3D show much better agreement shift with FIDA data</a:t>
            </a:r>
            <a:r>
              <a:rPr lang="en-US" sz="2000" b="0" i="0">
                <a:solidFill>
                  <a:schemeClr val="tx1"/>
                </a:solidFill>
              </a:rPr>
              <a:t>:</a:t>
            </a:r>
            <a:r>
              <a:rPr lang="en-US" sz="2000" b="0" i="0">
                <a:solidFill>
                  <a:srgbClr val="FF0000"/>
                </a:solidFill>
              </a:rPr>
              <a:t> </a:t>
            </a:r>
            <a:r>
              <a:rPr lang="en-US" sz="2000" b="0" i="0">
                <a:solidFill>
                  <a:schemeClr val="tx1"/>
                </a:solidFill>
              </a:rPr>
              <a:t> </a:t>
            </a:r>
          </a:p>
          <a:p>
            <a:pPr marL="742950" lvl="1" indent="-285750" eaLnBrk="0" hangingPunct="0">
              <a:spcBef>
                <a:spcPts val="9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</a:rPr>
              <a:t>"Hybrid" FOW CQL3D has full orbits but does not treat orbit topologies correctly at trapped-passing boundaries</a:t>
            </a:r>
          </a:p>
          <a:p>
            <a:pPr marL="742950" lvl="1" indent="-285750" eaLnBrk="0" hangingPunct="0">
              <a:spcBef>
                <a:spcPts val="9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</a:rPr>
              <a:t>Expect proper treatment of orbit topologies will bring the simulations into even better agreement with FIDA data</a:t>
            </a:r>
            <a:endParaRPr lang="en-US" sz="20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6869" name="Picture 38" descr="CompX_logo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8950" y="6221413"/>
            <a:ext cx="103505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3"/>
          <p:cNvSpPr txBox="1">
            <a:spLocks noChangeArrowheads="1"/>
          </p:cNvSpPr>
          <p:nvPr/>
        </p:nvSpPr>
        <p:spPr bwMode="auto">
          <a:xfrm>
            <a:off x="223838" y="5127625"/>
            <a:ext cx="8686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A full-orbit neoclassical transport model, and losses to SOL and wall still need to be implemented</a:t>
            </a:r>
          </a:p>
          <a:p>
            <a:pPr marL="342900" indent="-342900" eaLnBrk="0" hangingPunct="0">
              <a:spcBef>
                <a:spcPts val="600"/>
              </a:spcBef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Initial tests of full-orbit FOW CQL3D show accurate modeling of fast-ion losses, power absorption and RF-driven current profiles</a:t>
            </a:r>
          </a:p>
          <a:p>
            <a:pPr marL="342900" indent="-342900" eaLnBrk="0" hangingPunct="0">
              <a:spcBef>
                <a:spcPts val="2275"/>
              </a:spcBef>
            </a:pPr>
            <a:endParaRPr lang="en-US" sz="2000" b="0" i="0">
              <a:solidFill>
                <a:srgbClr val="FF0000"/>
              </a:solidFill>
              <a:latin typeface="Arial" pitchFamily="34" charset="0"/>
            </a:endParaRPr>
          </a:p>
          <a:p>
            <a:pPr marL="742950" lvl="1" indent="-285750" eaLnBrk="0" hangingPunct="0">
              <a:buFontTx/>
              <a:buChar char="–"/>
            </a:pPr>
            <a:endParaRPr lang="en-US" sz="1600" b="0" i="0">
              <a:solidFill>
                <a:srgbClr val="FF0000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ts val="1200"/>
              </a:spcBef>
              <a:buFontTx/>
              <a:buNone/>
            </a:pPr>
            <a:endParaRPr lang="en-US" sz="2000" b="0" i="0">
              <a:solidFill>
                <a:srgbClr val="660066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12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20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3600"/>
              </a:spcBef>
              <a:buFontTx/>
              <a:buNone/>
            </a:pPr>
            <a:endParaRPr lang="en-US" sz="2200" b="0" i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6871" name="Picture 8" descr="fida_hhfw_full_orbit_fow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" y="1335088"/>
            <a:ext cx="546735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smtClean="0"/>
              <a:t>Simple Predictor Can Predict Disruptions With High Probability of Success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990321"/>
            <a:ext cx="5195455" cy="2640386"/>
          </a:xfrm>
        </p:spPr>
        <p:txBody>
          <a:bodyPr/>
          <a:lstStyle/>
          <a:p>
            <a:r>
              <a:rPr lang="en-US" sz="1600" dirty="0" smtClean="0"/>
              <a:t>Predictor based on combinations of threshold based tests.</a:t>
            </a:r>
          </a:p>
          <a:p>
            <a:pPr lvl="1"/>
            <a:r>
              <a:rPr lang="en-US" sz="1400" dirty="0" smtClean="0"/>
              <a:t>Multiple thresholds for each test.</a:t>
            </a:r>
          </a:p>
          <a:p>
            <a:pPr lvl="1"/>
            <a:r>
              <a:rPr lang="en-US" sz="1400" dirty="0" smtClean="0"/>
              <a:t>No machine learning</a:t>
            </a:r>
          </a:p>
          <a:p>
            <a:r>
              <a:rPr lang="en-US" sz="1600" dirty="0" smtClean="0"/>
              <a:t>Produces a very low missed disruption rate.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Most false positives are due to “near disruptive” events.</a:t>
            </a:r>
          </a:p>
          <a:p>
            <a:r>
              <a:rPr lang="en-US" sz="1600" dirty="0" smtClean="0"/>
              <a:t>If tuned for a missed disruption fraction of 2%, then false positive rate is only 6%. </a:t>
            </a:r>
          </a:p>
        </p:txBody>
      </p:sp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5422035" y="874059"/>
            <a:ext cx="3514147" cy="3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r>
              <a:rPr lang="en-US" sz="1600" b="0" i="0" u="sng" dirty="0"/>
              <a:t>Physics Origins of “False Positives”</a:t>
            </a:r>
          </a:p>
        </p:txBody>
      </p:sp>
      <p:pic>
        <p:nvPicPr>
          <p:cNvPr id="18437" name="Picture 6" descr="Screen shot 2012-04-04 at 4.53.49 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6909" y="1210236"/>
            <a:ext cx="3879273" cy="506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Screen shot 2012-04-04 at 5.01.58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364" y="2420471"/>
            <a:ext cx="4087091" cy="279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89273" y="6252883"/>
            <a:ext cx="1335911" cy="267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lIns="82058" tIns="41029" rIns="82058" bIns="41029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Helvetica" charset="0"/>
                <a:ea typeface="Arial" charset="0"/>
                <a:cs typeface="Arial" charset="0"/>
              </a:rPr>
              <a:t>Milestone R13-4</a:t>
            </a:r>
          </a:p>
        </p:txBody>
      </p:sp>
      <p:cxnSp>
        <p:nvCxnSpPr>
          <p:cNvPr id="18440" name="Straight Connector 8"/>
          <p:cNvCxnSpPr>
            <a:cxnSpLocks noChangeShapeType="1"/>
          </p:cNvCxnSpPr>
          <p:nvPr/>
        </p:nvCxnSpPr>
        <p:spPr bwMode="auto">
          <a:xfrm rot="5400000">
            <a:off x="6538803" y="6385910"/>
            <a:ext cx="268941" cy="2886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 type="triangle" w="lg" len="lg"/>
            <a:tailEnd/>
          </a:ln>
        </p:spPr>
      </p:cxnSp>
      <p:cxnSp>
        <p:nvCxnSpPr>
          <p:cNvPr id="18441" name="Straight Connector 9"/>
          <p:cNvCxnSpPr>
            <a:cxnSpLocks noChangeShapeType="1"/>
          </p:cNvCxnSpPr>
          <p:nvPr/>
        </p:nvCxnSpPr>
        <p:spPr bwMode="auto">
          <a:xfrm rot="5400000">
            <a:off x="6320160" y="5848749"/>
            <a:ext cx="268941" cy="1444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 type="triangle" w="lg" len="lg"/>
            <a:tailEnd/>
          </a:ln>
        </p:spPr>
      </p:cxnSp>
      <p:cxnSp>
        <p:nvCxnSpPr>
          <p:cNvPr id="18442" name="Straight Connector 10"/>
          <p:cNvCxnSpPr>
            <a:cxnSpLocks noChangeShapeType="1"/>
          </p:cNvCxnSpPr>
          <p:nvPr/>
        </p:nvCxnSpPr>
        <p:spPr bwMode="auto">
          <a:xfrm rot="5400000">
            <a:off x="7428524" y="6050454"/>
            <a:ext cx="268941" cy="1444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 type="triangle" w="lg" len="lg"/>
            <a:tailEnd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Disruptions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Topical Areas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239000" cy="5029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Transport and Turbulence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Boundary Physics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Equilibrium and Stability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Solenoid-free Start-up and Ramp-up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Waves and Energetic Particles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Advanced Scenarios and Control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Disruptions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NSTX-Upgrade will extend diagnosis and understanding of micro-instabilities potentially responsible for anomalous transport in STs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8991600" cy="2362200"/>
          </a:xfrm>
        </p:spPr>
        <p:txBody>
          <a:bodyPr/>
          <a:lstStyle/>
          <a:p>
            <a:pPr marL="114300" indent="-114300"/>
            <a:r>
              <a:rPr lang="en-US" sz="2000" dirty="0" smtClean="0">
                <a:latin typeface="Arial" pitchFamily="34" charset="0"/>
              </a:rPr>
              <a:t>Electrons dominant loss channel for ST thermal confinement</a:t>
            </a:r>
          </a:p>
          <a:p>
            <a:pPr marL="514350" lvl="1" indent="-114300"/>
            <a:r>
              <a:rPr lang="en-US" sz="1600" dirty="0" smtClean="0">
                <a:latin typeface="Arial" pitchFamily="34" charset="0"/>
              </a:rPr>
              <a:t>Micro-tearing strong candidate for anomalous thermal e-transport at higher </a:t>
            </a:r>
            <a:r>
              <a:rPr lang="en-US" sz="1600" dirty="0" smtClean="0">
                <a:latin typeface="Symbol" pitchFamily="18" charset="2"/>
              </a:rPr>
              <a:t>b</a:t>
            </a:r>
          </a:p>
          <a:p>
            <a:pPr marL="514350" lvl="1" indent="-114300"/>
            <a:r>
              <a:rPr lang="en-US" sz="1600" dirty="0" smtClean="0">
                <a:latin typeface="Arial" pitchFamily="34" charset="0"/>
              </a:rPr>
              <a:t>ETG can also contribute to e-transport at lower </a:t>
            </a:r>
            <a:r>
              <a:rPr lang="en-US" sz="1600" dirty="0" smtClean="0">
                <a:latin typeface="Symbol" pitchFamily="18" charset="2"/>
              </a:rPr>
              <a:t>b</a:t>
            </a:r>
          </a:p>
          <a:p>
            <a:pPr marL="514350" lvl="1" indent="-114300"/>
            <a:r>
              <a:rPr lang="en-US" sz="1600" dirty="0" err="1" smtClean="0">
                <a:latin typeface="Arial" pitchFamily="34" charset="0"/>
              </a:rPr>
              <a:t>Alfvénic</a:t>
            </a:r>
            <a:r>
              <a:rPr lang="en-US" sz="1600" dirty="0" smtClean="0">
                <a:latin typeface="Arial" pitchFamily="34" charset="0"/>
              </a:rPr>
              <a:t> instabilities (GAE/CAE) can also cause core electron transport</a:t>
            </a:r>
          </a:p>
          <a:p>
            <a:pPr marL="114300" indent="-114300"/>
            <a:r>
              <a:rPr lang="en-US" sz="2000" dirty="0" smtClean="0"/>
              <a:t>NSTX-U goal is to study full turbulence wave-number spectrum:</a:t>
            </a:r>
          </a:p>
          <a:p>
            <a:pPr marL="342900" lvl="1" indent="-168275"/>
            <a:r>
              <a:rPr lang="en-US" sz="1600" dirty="0" smtClean="0"/>
              <a:t>low-k – ITG/TEM/AE/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-tearing (BES, </a:t>
            </a:r>
            <a:r>
              <a:rPr lang="en-US" sz="1600" dirty="0" err="1" smtClean="0"/>
              <a:t>polarimetry</a:t>
            </a:r>
            <a:r>
              <a:rPr lang="en-US" sz="1600" dirty="0" smtClean="0"/>
              <a:t>) + high-k – ETG (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-wave scattering)</a:t>
            </a:r>
            <a:endParaRPr lang="en-US" dirty="0" smtClean="0"/>
          </a:p>
          <a:p>
            <a:pPr marL="114300" indent="-114300"/>
            <a:r>
              <a:rPr lang="en-US" sz="2000" dirty="0" smtClean="0"/>
              <a:t>NSTX-U enables access to unique turbulence regime with high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 + lower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dirty="0" smtClean="0"/>
              <a:t>*</a:t>
            </a:r>
          </a:p>
          <a:p>
            <a:pPr marL="514350" lvl="1" indent="-114300"/>
            <a:endParaRPr lang="en-US" sz="1600" dirty="0" smtClean="0"/>
          </a:p>
          <a:p>
            <a:endParaRPr lang="en-US" sz="1800" dirty="0"/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046164"/>
            <a:ext cx="22098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066801"/>
            <a:ext cx="32004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9"/>
          <p:cNvGrpSpPr/>
          <p:nvPr/>
        </p:nvGrpSpPr>
        <p:grpSpPr>
          <a:xfrm>
            <a:off x="76200" y="1143000"/>
            <a:ext cx="3276600" cy="2854325"/>
            <a:chOff x="76200" y="1143000"/>
            <a:chExt cx="3276600" cy="2854325"/>
          </a:xfrm>
        </p:grpSpPr>
        <p:pic>
          <p:nvPicPr>
            <p:cNvPr id="11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1143000"/>
              <a:ext cx="32766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762000" y="1447800"/>
              <a:ext cx="18288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2000" y="1752600"/>
              <a:ext cx="12192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1520" y="1905000"/>
              <a:ext cx="4572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293">
                <a:spcBef>
                  <a:spcPct val="20000"/>
                </a:spcBef>
                <a:buFontTx/>
                <a:buChar char="•"/>
              </a:pPr>
              <a:endParaRPr lang="en-US" dirty="0">
                <a:latin typeface="Helvetica" pitchFamily="-12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0" y="1447800"/>
              <a:ext cx="142058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GYRO simulations</a:t>
              </a:r>
            </a:p>
            <a:p>
              <a:r>
                <a:rPr lang="en-US" sz="1100" dirty="0"/>
                <a:t>of micro-tearing</a:t>
              </a:r>
            </a:p>
            <a:p>
              <a:r>
                <a:rPr lang="en-US" sz="1100" dirty="0"/>
                <a:t>(W. </a:t>
              </a:r>
              <a:r>
                <a:rPr lang="en-US" sz="1100" dirty="0" err="1"/>
                <a:t>Guttenfelder</a:t>
              </a:r>
              <a:r>
                <a:rPr lang="en-US" sz="1100" dirty="0"/>
                <a:t>)</a:t>
              </a:r>
            </a:p>
          </p:txBody>
        </p:sp>
      </p:grpSp>
      <p:sp>
        <p:nvSpPr>
          <p:cNvPr id="16" name="Right Arrow 15"/>
          <p:cNvSpPr/>
          <p:nvPr/>
        </p:nvSpPr>
        <p:spPr bwMode="auto">
          <a:xfrm>
            <a:off x="3276600" y="2209800"/>
            <a:ext cx="381000" cy="762000"/>
          </a:xfrm>
          <a:prstGeom prst="rightArrow">
            <a:avLst>
              <a:gd name="adj1" fmla="val 70513"/>
              <a:gd name="adj2" fmla="val 5000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293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1822CD"/>
              </a:solidFill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theory </a:t>
            </a:r>
            <a:r>
              <a:rPr lang="en-US" dirty="0" smtClean="0"/>
              <a:t>and modeling needs</a:t>
            </a:r>
            <a:br>
              <a:rPr lang="en-US" dirty="0" smtClean="0"/>
            </a:br>
            <a:r>
              <a:rPr lang="en-US" dirty="0" smtClean="0"/>
              <a:t>for Transport and </a:t>
            </a:r>
            <a:r>
              <a:rPr lang="en-US" dirty="0" smtClean="0"/>
              <a:t>Turbulence</a:t>
            </a:r>
            <a:endParaRPr lang="en-US" dirty="0" smtClean="0"/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53340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 dirty="0" smtClean="0"/>
              <a:t>NBI-heated </a:t>
            </a:r>
            <a:r>
              <a:rPr lang="en-US" sz="2000" dirty="0" smtClean="0"/>
              <a:t>H-mode core-flat region (</a:t>
            </a:r>
            <a:r>
              <a:rPr lang="en-US" sz="2000" dirty="0" smtClean="0"/>
              <a:t>r/a &lt;~ 0.4</a:t>
            </a:r>
            <a:r>
              <a:rPr lang="en-US" sz="2000" dirty="0" smtClean="0"/>
              <a:t>)</a:t>
            </a:r>
            <a:endParaRPr lang="en-US" sz="1600" dirty="0" smtClean="0"/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Empirical/semi-empirical scaling of core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flattening with fast ion population, gradient, </a:t>
            </a:r>
            <a:r>
              <a:rPr lang="en-US" sz="1800" dirty="0" err="1" smtClean="0">
                <a:latin typeface="Symbol" pitchFamily="18" charset="2"/>
              </a:rPr>
              <a:t>b</a:t>
            </a:r>
            <a:r>
              <a:rPr lang="en-US" sz="1800" baseline="-25000" dirty="0" err="1" smtClean="0"/>
              <a:t>fast</a:t>
            </a:r>
            <a:r>
              <a:rPr lang="en-US" sz="1800" dirty="0" smtClean="0"/>
              <a:t>, etc… 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Simulations of fast particle driven instabilities and associated transport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Development of reduced models (theory, semi-empirical, etc…) of </a:t>
            </a:r>
            <a:r>
              <a:rPr lang="en-US" dirty="0" err="1" smtClean="0">
                <a:latin typeface="Symbol" pitchFamily="18" charset="2"/>
              </a:rPr>
              <a:t>c</a:t>
            </a:r>
            <a:r>
              <a:rPr lang="en-US" baseline="-25000" dirty="0" err="1" smtClean="0">
                <a:latin typeface="cmmi10"/>
              </a:rPr>
              <a:t>e</a:t>
            </a:r>
            <a:r>
              <a:rPr lang="en-US" sz="1800" dirty="0" smtClean="0"/>
              <a:t>, </a:t>
            </a:r>
            <a:r>
              <a:rPr lang="en-US" dirty="0" err="1" smtClean="0">
                <a:latin typeface="Symbol" pitchFamily="18" charset="2"/>
                <a:ea typeface="+mn-ea"/>
                <a:cs typeface="+mn-cs"/>
              </a:rPr>
              <a:t>c</a:t>
            </a:r>
            <a:r>
              <a:rPr lang="en-US" baseline="-25000" dirty="0" err="1" smtClean="0">
                <a:latin typeface="Symbol" pitchFamily="18" charset="2"/>
                <a:ea typeface="+mn-ea"/>
                <a:cs typeface="+mn-cs"/>
              </a:rPr>
              <a:t>f</a:t>
            </a:r>
            <a:r>
              <a:rPr lang="en-US" baseline="-25000" dirty="0" smtClean="0">
                <a:latin typeface="+mj-lt"/>
                <a:ea typeface="+mn-ea"/>
                <a:cs typeface="+mn-cs"/>
              </a:rPr>
              <a:t> </a:t>
            </a:r>
            <a:r>
              <a:rPr lang="en-US" sz="1800" dirty="0" smtClean="0">
                <a:latin typeface="+mj-lt"/>
                <a:ea typeface="+mn-ea"/>
                <a:cs typeface="+mn-cs"/>
              </a:rPr>
              <a:t>and</a:t>
            </a:r>
            <a:r>
              <a:rPr lang="en-US" dirty="0" smtClean="0">
                <a:latin typeface="+mj-lt"/>
                <a:ea typeface="+mn-ea"/>
                <a:cs typeface="+mn-cs"/>
              </a:rPr>
              <a:t> </a:t>
            </a:r>
            <a:r>
              <a:rPr lang="en-US" dirty="0" smtClean="0">
                <a:latin typeface="cmmi10"/>
                <a:ea typeface="+mn-ea"/>
                <a:cs typeface="+mn-cs"/>
              </a:rPr>
              <a:t>D</a:t>
            </a:r>
            <a:r>
              <a:rPr lang="en-US" baseline="-25000" dirty="0" smtClean="0">
                <a:latin typeface="+mj-lt"/>
                <a:ea typeface="+mn-ea"/>
                <a:cs typeface="+mn-cs"/>
              </a:rPr>
              <a:t>j||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800" dirty="0" smtClean="0"/>
              <a:t>for use in predictive simulations 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/>
              <a:t>The effect of turbulence </a:t>
            </a:r>
            <a:r>
              <a:rPr lang="en-US" sz="1800" dirty="0" smtClean="0"/>
              <a:t>spreading from </a:t>
            </a:r>
            <a:r>
              <a:rPr lang="en-US" sz="1800" dirty="0" smtClean="0"/>
              <a:t>H-Mode core gradient region (r/a~0.4-0.9)</a:t>
            </a:r>
          </a:p>
          <a:p>
            <a:pPr>
              <a:buClr>
                <a:srgbClr val="010000"/>
              </a:buClr>
            </a:pPr>
            <a:endParaRPr lang="en-US" sz="2000" dirty="0" smtClean="0"/>
          </a:p>
          <a:p>
            <a:pPr>
              <a:buClr>
                <a:srgbClr val="010000"/>
              </a:buClr>
            </a:pPr>
            <a:r>
              <a:rPr lang="en-US" sz="2000" dirty="0" smtClean="0"/>
              <a:t>H-Mode </a:t>
            </a:r>
            <a:r>
              <a:rPr lang="en-US" sz="2000" dirty="0" smtClean="0"/>
              <a:t>core gradient region (</a:t>
            </a:r>
            <a:r>
              <a:rPr lang="en-US" sz="2000" dirty="0" smtClean="0"/>
              <a:t>r/a ~ 0.4-0.9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Identify1D profile database for model validation from relevant </a:t>
            </a:r>
            <a:r>
              <a:rPr lang="en-US" sz="1800" dirty="0" smtClean="0"/>
              <a:t>discharges</a:t>
            </a:r>
            <a:endParaRPr lang="en-US" sz="1800" dirty="0" smtClean="0"/>
          </a:p>
          <a:p>
            <a:pPr lvl="1"/>
            <a:r>
              <a:rPr lang="en-US" sz="1800" dirty="0" smtClean="0"/>
              <a:t>Test TGLF (or develop other reduced models) against linear and nonlinear </a:t>
            </a:r>
            <a:r>
              <a:rPr lang="en-US" sz="1800" dirty="0" err="1" smtClean="0"/>
              <a:t>gyrokinetics</a:t>
            </a:r>
            <a:r>
              <a:rPr lang="en-US" sz="1800" dirty="0" smtClean="0"/>
              <a:t> for NSTX-relevant parameters, especially for </a:t>
            </a:r>
            <a:r>
              <a:rPr lang="en-US" sz="1800" dirty="0" smtClean="0"/>
              <a:t>ETG, micro-tearing </a:t>
            </a:r>
            <a:endParaRPr lang="en-US" sz="1800" dirty="0" smtClean="0"/>
          </a:p>
          <a:p>
            <a:pPr lvl="1"/>
            <a:r>
              <a:rPr lang="en-US" sz="1800" dirty="0" smtClean="0"/>
              <a:t>Develop reduced models with global effects </a:t>
            </a:r>
          </a:p>
          <a:p>
            <a:pPr lvl="1"/>
            <a:r>
              <a:rPr lang="en-US" sz="1800" dirty="0" smtClean="0"/>
              <a:t>May need global, multi-scale simulations due to large profile variations</a:t>
            </a:r>
          </a:p>
          <a:p>
            <a:pPr lvl="1"/>
            <a:r>
              <a:rPr lang="en-US" sz="1800" dirty="0" smtClean="0"/>
              <a:t>Reconcile anomalous electron and momentum transport with neoclassical </a:t>
            </a:r>
            <a:r>
              <a:rPr lang="en-US" sz="1800" dirty="0" err="1" smtClean="0">
                <a:latin typeface="Symbol" pitchFamily="18" charset="2"/>
              </a:rPr>
              <a:t>c</a:t>
            </a:r>
            <a:r>
              <a:rPr lang="en-US" sz="1800" baseline="-25000" dirty="0" err="1" smtClean="0"/>
              <a:t>i</a:t>
            </a:r>
            <a:endParaRPr lang="en-US" sz="800" baseline="-25000" dirty="0" smtClean="0"/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3081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38100" cap="flat">
            <a:solidFill>
              <a:srgbClr val="B51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2300" dirty="0"/>
              <a:t>Pedestal width and height progressively increase during ELM cycle but the peak pressure gradient remains clamped 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3500" y="4991100"/>
            <a:ext cx="5422900" cy="1689100"/>
          </a:xfrm>
          <a:ln/>
        </p:spPr>
        <p:txBody>
          <a:bodyPr rIns="132080"/>
          <a:lstStyle/>
          <a:p>
            <a:pPr>
              <a:buSzPct val="150000"/>
            </a:pPr>
            <a:r>
              <a:rPr lang="en-US" sz="1900" dirty="0"/>
              <a:t>Pedestal height increases by a factor ≤ 3</a:t>
            </a:r>
          </a:p>
          <a:p>
            <a:pPr marL="738188" lvl="1" indent="-342900">
              <a:buFont typeface="Arial"/>
              <a:buChar char="•"/>
            </a:pPr>
            <a:r>
              <a:rPr lang="en-US" sz="1900" dirty="0"/>
              <a:t>Height scales with </a:t>
            </a:r>
            <a:r>
              <a:rPr lang="en-US" sz="1900" dirty="0" err="1"/>
              <a:t>I</a:t>
            </a:r>
            <a:r>
              <a:rPr lang="en-US" sz="1900" baseline="-6000" dirty="0" err="1"/>
              <a:t>p</a:t>
            </a:r>
            <a:r>
              <a:rPr lang="en-US" sz="1900" dirty="0"/>
              <a:t> </a:t>
            </a:r>
          </a:p>
          <a:p>
            <a:pPr>
              <a:buSzPct val="150000"/>
              <a:buFont typeface="Arial"/>
              <a:buChar char="•"/>
            </a:pPr>
            <a:r>
              <a:rPr lang="en-US" sz="1900" dirty="0"/>
              <a:t>Pedestal width increases independently of </a:t>
            </a:r>
            <a:r>
              <a:rPr lang="en-US" sz="1900" dirty="0" err="1"/>
              <a:t>I</a:t>
            </a:r>
            <a:r>
              <a:rPr lang="en-US" sz="1900" baseline="-6000" dirty="0" err="1"/>
              <a:t>p</a:t>
            </a:r>
            <a:endParaRPr lang="en-US" sz="1900" dirty="0"/>
          </a:p>
          <a:p>
            <a:pPr>
              <a:buSzPct val="150000"/>
              <a:buFont typeface="Arial"/>
              <a:buChar char="•"/>
            </a:pPr>
            <a:r>
              <a:rPr lang="en-US" sz="1900" dirty="0"/>
              <a:t>Gradient is clamped early in ELM cycle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054100"/>
            <a:ext cx="42957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/>
          </p:cNvSpPr>
          <p:nvPr/>
        </p:nvSpPr>
        <p:spPr bwMode="auto">
          <a:xfrm>
            <a:off x="3259138" y="2622550"/>
            <a:ext cx="941387" cy="1704975"/>
          </a:xfrm>
          <a:prstGeom prst="rect">
            <a:avLst/>
          </a:prstGeom>
          <a:solidFill>
            <a:srgbClr val="558E28">
              <a:alpha val="29999"/>
            </a:srgbClr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>
                    <a:alpha val="29999"/>
                  </a:srgb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3108325" y="3717925"/>
            <a:ext cx="124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sz="900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height </a:t>
            </a:r>
          </a:p>
          <a:p>
            <a:pPr marL="39688" algn="ctr"/>
            <a:r>
              <a:rPr lang="en-US" sz="900">
                <a:solidFill>
                  <a:schemeClr val="tx1"/>
                </a:solidFill>
                <a:ea typeface="ＭＳ Ｐゴシック" charset="0"/>
                <a:cs typeface="Helvetica" charset="0"/>
              </a:rPr>
              <a:t>saturation/may be rollover</a:t>
            </a: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641350" y="4044950"/>
            <a:ext cx="23241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Helvetica" charset="0"/>
              </a:rPr>
              <a:t>Diallo Nucl. Fusion (2011)</a:t>
            </a:r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3175"/>
            <a:ext cx="3432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963613"/>
            <a:ext cx="35718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5" name="Rectangle 13"/>
          <p:cNvSpPr>
            <a:spLocks/>
          </p:cNvSpPr>
          <p:nvPr/>
        </p:nvSpPr>
        <p:spPr bwMode="auto">
          <a:xfrm>
            <a:off x="6019800" y="171450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6" name="Rectangle 14"/>
          <p:cNvSpPr>
            <a:spLocks/>
          </p:cNvSpPr>
          <p:nvPr/>
        </p:nvSpPr>
        <p:spPr bwMode="auto">
          <a:xfrm>
            <a:off x="6413500" y="2451100"/>
            <a:ext cx="393700" cy="88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7" name="Oval 15"/>
          <p:cNvSpPr>
            <a:spLocks/>
          </p:cNvSpPr>
          <p:nvPr/>
        </p:nvSpPr>
        <p:spPr bwMode="auto">
          <a:xfrm>
            <a:off x="5930900" y="3086100"/>
            <a:ext cx="228600" cy="241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8" name="Oval 16"/>
          <p:cNvSpPr>
            <a:spLocks/>
          </p:cNvSpPr>
          <p:nvPr/>
        </p:nvSpPr>
        <p:spPr bwMode="auto">
          <a:xfrm>
            <a:off x="5930900" y="5880100"/>
            <a:ext cx="304800" cy="266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9" name="Rectangle 17"/>
          <p:cNvSpPr>
            <a:spLocks/>
          </p:cNvSpPr>
          <p:nvPr/>
        </p:nvSpPr>
        <p:spPr bwMode="auto">
          <a:xfrm>
            <a:off x="5956300" y="3822700"/>
            <a:ext cx="28067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0" name="Rectangle 18"/>
          <p:cNvSpPr>
            <a:spLocks/>
          </p:cNvSpPr>
          <p:nvPr/>
        </p:nvSpPr>
        <p:spPr bwMode="auto">
          <a:xfrm>
            <a:off x="6007100" y="977900"/>
            <a:ext cx="28067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1" name="Rectangle 19"/>
          <p:cNvSpPr>
            <a:spLocks/>
          </p:cNvSpPr>
          <p:nvPr/>
        </p:nvSpPr>
        <p:spPr bwMode="auto">
          <a:xfrm>
            <a:off x="5930900" y="5626100"/>
            <a:ext cx="1587500" cy="4572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40" bIns="0"/>
          <a:lstStyle/>
          <a:p>
            <a:pPr marL="39688" algn="ctr"/>
            <a:r>
              <a:rPr lang="en-US" sz="12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Maximum pressure </a:t>
            </a:r>
          </a:p>
          <a:p>
            <a:pPr marL="39688" algn="ctr"/>
            <a:r>
              <a:rPr lang="en-US" sz="12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gradient</a:t>
            </a:r>
          </a:p>
        </p:txBody>
      </p:sp>
      <p:sp>
        <p:nvSpPr>
          <p:cNvPr id="13332" name="Rectangle 20"/>
          <p:cNvSpPr>
            <a:spLocks/>
          </p:cNvSpPr>
          <p:nvPr/>
        </p:nvSpPr>
        <p:spPr bwMode="auto">
          <a:xfrm>
            <a:off x="5954713" y="2997200"/>
            <a:ext cx="1400175" cy="3175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4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width</a:t>
            </a:r>
          </a:p>
        </p:txBody>
      </p:sp>
      <p:sp>
        <p:nvSpPr>
          <p:cNvPr id="13333" name="Rectangle 21"/>
          <p:cNvSpPr>
            <a:spLocks/>
          </p:cNvSpPr>
          <p:nvPr/>
        </p:nvSpPr>
        <p:spPr bwMode="auto">
          <a:xfrm>
            <a:off x="723900" y="1054100"/>
            <a:ext cx="32004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587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4" name="Rectangle 22"/>
          <p:cNvSpPr>
            <a:spLocks/>
          </p:cNvSpPr>
          <p:nvPr/>
        </p:nvSpPr>
        <p:spPr bwMode="auto">
          <a:xfrm>
            <a:off x="812800" y="1219200"/>
            <a:ext cx="1487488" cy="317500"/>
          </a:xfrm>
          <a:prstGeom prst="rect">
            <a:avLst/>
          </a:prstGeom>
          <a:solidFill>
            <a:srgbClr val="00BAFB"/>
          </a:solidFill>
          <a:ln>
            <a:noFill/>
          </a:ln>
          <a:effectLst>
            <a:outerShdw blurRad="381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4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Pedestal Height</a:t>
            </a:r>
          </a:p>
        </p:txBody>
      </p:sp>
    </p:spTree>
    <p:extLst>
      <p:ext uri="{BB962C8B-B14F-4D97-AF65-F5344CB8AC3E}">
        <p14:creationId xmlns="" xmlns:p14="http://schemas.microsoft.com/office/powerpoint/2010/main" val="1850412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70182</TotalTime>
  <Words>4645</Words>
  <Application>Microsoft Office PowerPoint</Application>
  <PresentationFormat>On-screen Show (4:3)</PresentationFormat>
  <Paragraphs>804</Paragraphs>
  <Slides>47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Blank Presentation</vt:lpstr>
      <vt:lpstr>Equation</vt:lpstr>
      <vt:lpstr>Slide 1</vt:lpstr>
      <vt:lpstr>Outline</vt:lpstr>
      <vt:lpstr>NSTX Upgrade Mission Elements</vt:lpstr>
      <vt:lpstr>NSTX Upgrade will address critical plasma confinement and sustainment questions by exploiting 2 new capabilities</vt:lpstr>
      <vt:lpstr>Topical Areas</vt:lpstr>
      <vt:lpstr>Topical Areas</vt:lpstr>
      <vt:lpstr>NSTX-Upgrade will extend diagnosis and understanding of micro-instabilities potentially responsible for anomalous transport in STs</vt:lpstr>
      <vt:lpstr>NSTX-U theory and modeling needs for Transport and Turbulence</vt:lpstr>
      <vt:lpstr>Pedestal width and height progressively increase during ELM cycle but the peak pressure gradient remains clamped </vt:lpstr>
      <vt:lpstr>NSTX-U theory and modeling needs for pedestal turbulence, transport, stability</vt:lpstr>
      <vt:lpstr>Topical Areas</vt:lpstr>
      <vt:lpstr>SOL width and divertor heat flux studies in NSTX elucidate on divertor projections for NSTX-U, ST-FNSF and ITER</vt:lpstr>
      <vt:lpstr>NSTX-U theory and modeling needs for Boundary Physics</vt:lpstr>
      <vt:lpstr>Liquid metals have the potential to mitigate steady-state  and transient heat-loads, and protect underlying PFCs</vt:lpstr>
      <vt:lpstr>Topical Areas</vt:lpstr>
      <vt:lpstr>NSTX studies of ELM regimes and ELM control contribute to mitigation strategies for ITER and future STs</vt:lpstr>
      <vt:lpstr>NSTX-U theory and modeling needs for Macroscopic Equilibrium and Stability</vt:lpstr>
      <vt:lpstr>Study of RWM kinetic stabilization is unveiling complex rotation and collisionality dependence  </vt:lpstr>
      <vt:lpstr>NSTX-U theory and modeling needs for Macroscopic Equilibrium and Stability</vt:lpstr>
      <vt:lpstr>Topical Areas</vt:lpstr>
      <vt:lpstr>CHI planned to be used as initial current seed for subsequent non-inductive current ramp-up in NSTX-U, ST-FNSF</vt:lpstr>
      <vt:lpstr>Non-inductive ramp-up from ~0.4MA to ~1MA projected to be possible with new centerstack (CS) + more tangential 2nd NBI</vt:lpstr>
      <vt:lpstr>NSTX-U theory and modeling needs for Solenoid-Free Plasma Start-up and Ramp-up</vt:lpstr>
      <vt:lpstr>Topical Areas</vt:lpstr>
      <vt:lpstr>Rapid TAE avalanches could impact NBI current-drive  in advanced scenarios for NSTX-U, FNSF, ITER AT</vt:lpstr>
      <vt:lpstr>NSTX-U theory and modeling needs for Energetic Particles</vt:lpstr>
      <vt:lpstr>Significant fraction of the HHFW power may be lost in the SOL in front of antenna and flow to the divertor region </vt:lpstr>
      <vt:lpstr>NSTX-U theory and modeling needs for Wave Heating and Current Drive</vt:lpstr>
      <vt:lpstr>Topical Areas</vt:lpstr>
      <vt:lpstr>Goals of NSTX Advanced Scenario and Control (ASC) TSG</vt:lpstr>
      <vt:lpstr>Two Overarching ASC Theory/Modeling Needs</vt:lpstr>
      <vt:lpstr>Project NSTX-U Non-Inductive Current Level at BT=1.0 T  and Pinj=12.6 MW To Be Between ~900 &amp; ~1300 kA</vt:lpstr>
      <vt:lpstr>Need #1: Models for Scenario Development</vt:lpstr>
      <vt:lpstr>Need #2: Realtime Control</vt:lpstr>
      <vt:lpstr>Topical Areas</vt:lpstr>
      <vt:lpstr>NSTX Disruption Detection Studies Show That No  Single Diagnostic Can Predict All Disruptions</vt:lpstr>
      <vt:lpstr>(A short list of) theory and modeling needs for disruptions</vt:lpstr>
      <vt:lpstr>Summary – with an opinion on priorities</vt:lpstr>
      <vt:lpstr>Backup Slides</vt:lpstr>
      <vt:lpstr>AORSA predicts large amplitude coaxial standing modes between plasma and wall in NSTX H-mode</vt:lpstr>
      <vt:lpstr>LLD with optimized pore size and layer thickness  can provide stable lithium surface</vt:lpstr>
      <vt:lpstr>Molten lithium by plasma bombardment coincided with reduced fueling efficiency and higher target Te</vt:lpstr>
      <vt:lpstr>Average Tsurf on LLD and graphite tile at equal radii suggests that Tsurf is reduced due to improved heat removal through the LLD Cu</vt:lpstr>
      <vt:lpstr>Peak Divertor Heat Flux and inter-ELM λq are reduced when 300 mg of Li Evaporation is Used</vt:lpstr>
      <vt:lpstr>Non-Inductive Operating Points Projected Over a Range of Toroidal Fields, Densities, and Confinement Levels</vt:lpstr>
      <vt:lpstr>Full-orbit, finite-orbit-width (FOW) CQL3D will accurately model neoclassical transport, ion loss &amp; heat flowing to SOL</vt:lpstr>
      <vt:lpstr>Simple Predictor Can Predict Disruptions With High Probability of Success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jmenard</cp:lastModifiedBy>
  <cp:revision>12470</cp:revision>
  <dcterms:created xsi:type="dcterms:W3CDTF">2003-10-01T16:23:57Z</dcterms:created>
  <dcterms:modified xsi:type="dcterms:W3CDTF">2012-09-24T05:10:12Z</dcterms:modified>
</cp:coreProperties>
</file>