
<file path=[Content_Types].xml><?xml version="1.0" encoding="utf-8"?>
<Types xmlns="http://schemas.openxmlformats.org/package/2006/content-types"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4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4481" r:id="rId1"/>
    <p:sldMasterId id="2147484509" r:id="rId2"/>
    <p:sldMasterId id="2147484522" r:id="rId3"/>
    <p:sldMasterId id="2147484535" r:id="rId4"/>
    <p:sldMasterId id="2147484547" r:id="rId5"/>
  </p:sldMasterIdLst>
  <p:notesMasterIdLst>
    <p:notesMasterId r:id="rId29"/>
  </p:notesMasterIdLst>
  <p:handoutMasterIdLst>
    <p:handoutMasterId r:id="rId30"/>
  </p:handoutMasterIdLst>
  <p:sldIdLst>
    <p:sldId id="983" r:id="rId6"/>
    <p:sldId id="985" r:id="rId7"/>
    <p:sldId id="988" r:id="rId8"/>
    <p:sldId id="991" r:id="rId9"/>
    <p:sldId id="979" r:id="rId10"/>
    <p:sldId id="978" r:id="rId11"/>
    <p:sldId id="1003" r:id="rId12"/>
    <p:sldId id="1004" r:id="rId13"/>
    <p:sldId id="992" r:id="rId14"/>
    <p:sldId id="993" r:id="rId15"/>
    <p:sldId id="997" r:id="rId16"/>
    <p:sldId id="998" r:id="rId17"/>
    <p:sldId id="981" r:id="rId18"/>
    <p:sldId id="982" r:id="rId19"/>
    <p:sldId id="1001" r:id="rId20"/>
    <p:sldId id="1002" r:id="rId21"/>
    <p:sldId id="999" r:id="rId22"/>
    <p:sldId id="1005" r:id="rId23"/>
    <p:sldId id="996" r:id="rId24"/>
    <p:sldId id="994" r:id="rId25"/>
    <p:sldId id="995" r:id="rId26"/>
    <p:sldId id="987" r:id="rId27"/>
    <p:sldId id="980" r:id="rId28"/>
  </p:sldIdLst>
  <p:sldSz cx="9144000" cy="6858000" type="screen4x3"/>
  <p:notesSz cx="6934200" cy="9220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1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1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1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1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6600CC"/>
    <a:srgbClr val="6600FF"/>
    <a:srgbClr val="0000FF"/>
    <a:srgbClr val="FFFF99"/>
    <a:srgbClr val="FFCCCC"/>
    <a:srgbClr val="FF9900"/>
    <a:srgbClr val="9900CC"/>
    <a:srgbClr val="009900"/>
    <a:srgbClr val="FF0000"/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723" y="-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A4D98BA-C311-41D1-BDE2-CD983AC78270}" type="doc">
      <dgm:prSet loTypeId="urn:microsoft.com/office/officeart/2005/8/layout/chevron2" loCatId="process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0F7FB4B9-DC3F-461B-9FFE-EBA80D3829DE}">
      <dgm:prSet phldrT="[Text]" custT="1"/>
      <dgm:spPr>
        <a:solidFill>
          <a:srgbClr val="FFCE33"/>
        </a:solidFill>
      </dgm:spPr>
      <dgm:t>
        <a:bodyPr/>
        <a:lstStyle/>
        <a:p>
          <a:r>
            <a:rPr lang="en-US" sz="1200" dirty="0">
              <a:solidFill>
                <a:sysClr val="windowText" lastClr="000000"/>
              </a:solidFill>
            </a:rPr>
            <a:t>trigger</a:t>
          </a:r>
        </a:p>
      </dgm:t>
    </dgm:pt>
    <dgm:pt modelId="{7ED322B1-E711-4043-9262-4E5697F3B9BF}" type="parTrans" cxnId="{E018AA5B-ECC8-4909-8148-CA6E7687B79A}">
      <dgm:prSet/>
      <dgm:spPr/>
      <dgm:t>
        <a:bodyPr/>
        <a:lstStyle/>
        <a:p>
          <a:endParaRPr lang="en-US"/>
        </a:p>
      </dgm:t>
    </dgm:pt>
    <dgm:pt modelId="{E368EC25-0344-4332-BBF5-8CAA0C89482F}" type="sibTrans" cxnId="{E018AA5B-ECC8-4909-8148-CA6E7687B79A}">
      <dgm:prSet/>
      <dgm:spPr/>
      <dgm:t>
        <a:bodyPr/>
        <a:lstStyle/>
        <a:p>
          <a:endParaRPr lang="en-US"/>
        </a:p>
      </dgm:t>
    </dgm:pt>
    <dgm:pt modelId="{2B89280D-2A27-403D-8E05-FAD5C8D22190}">
      <dgm:prSet phldrT="[Text]" custT="1"/>
      <dgm:spPr>
        <a:ln>
          <a:solidFill>
            <a:srgbClr val="FFCC00"/>
          </a:solidFill>
        </a:ln>
      </dgm:spPr>
      <dgm:t>
        <a:bodyPr/>
        <a:lstStyle/>
        <a:p>
          <a:r>
            <a:rPr lang="en-US" sz="1200"/>
            <a:t>sawooth, edge localized mode, or other MHD mode triggers NTM onset</a:t>
          </a:r>
        </a:p>
      </dgm:t>
    </dgm:pt>
    <dgm:pt modelId="{39A9620E-6F9A-436F-860C-913D90F59955}" type="parTrans" cxnId="{13A7142F-3659-49BF-89FB-60AAC5D329A1}">
      <dgm:prSet/>
      <dgm:spPr/>
      <dgm:t>
        <a:bodyPr/>
        <a:lstStyle/>
        <a:p>
          <a:endParaRPr lang="en-US"/>
        </a:p>
      </dgm:t>
    </dgm:pt>
    <dgm:pt modelId="{3DA0FD7D-88D4-4BE9-951A-A0B197FAEEB3}" type="sibTrans" cxnId="{13A7142F-3659-49BF-89FB-60AAC5D329A1}">
      <dgm:prSet/>
      <dgm:spPr/>
      <dgm:t>
        <a:bodyPr/>
        <a:lstStyle/>
        <a:p>
          <a:endParaRPr lang="en-US"/>
        </a:p>
      </dgm:t>
    </dgm:pt>
    <dgm:pt modelId="{3DA1F187-141A-4804-B938-36D00280ADB4}">
      <dgm:prSet phldrT="[Text]" custT="1"/>
      <dgm:spPr>
        <a:solidFill>
          <a:srgbClr val="FF9933"/>
        </a:solidFill>
      </dgm:spPr>
      <dgm:t>
        <a:bodyPr/>
        <a:lstStyle/>
        <a:p>
          <a:r>
            <a:rPr lang="en-US" sz="900">
              <a:solidFill>
                <a:sysClr val="windowText" lastClr="000000"/>
              </a:solidFill>
            </a:rPr>
            <a:t>saturated instability</a:t>
          </a:r>
        </a:p>
      </dgm:t>
    </dgm:pt>
    <dgm:pt modelId="{D7D93828-516A-45BB-8B0B-8290E560FF8B}" type="parTrans" cxnId="{65899917-6071-434B-A0FD-30C7F00C9FDA}">
      <dgm:prSet/>
      <dgm:spPr/>
      <dgm:t>
        <a:bodyPr/>
        <a:lstStyle/>
        <a:p>
          <a:endParaRPr lang="en-US"/>
        </a:p>
      </dgm:t>
    </dgm:pt>
    <dgm:pt modelId="{9F750A75-B001-4011-AC74-D6E3FD83259B}" type="sibTrans" cxnId="{65899917-6071-434B-A0FD-30C7F00C9FDA}">
      <dgm:prSet/>
      <dgm:spPr/>
      <dgm:t>
        <a:bodyPr/>
        <a:lstStyle/>
        <a:p>
          <a:endParaRPr lang="en-US"/>
        </a:p>
      </dgm:t>
    </dgm:pt>
    <dgm:pt modelId="{3BB6A26D-DB51-4D56-B1FD-0E9421F01BFC}">
      <dgm:prSet phldrT="[Text]" custT="1"/>
      <dgm:spPr>
        <a:ln>
          <a:solidFill>
            <a:srgbClr val="FF9933"/>
          </a:solidFill>
        </a:ln>
      </dgm:spPr>
      <dgm:t>
        <a:bodyPr/>
        <a:lstStyle/>
        <a:p>
          <a:r>
            <a:rPr lang="en-US" sz="1200"/>
            <a:t>n &gt; 0 mode onset, growth on relatively slow resistive timescale (non-linearly saturates if rotating faster than resonant braking bifurcation velocity) </a:t>
          </a:r>
        </a:p>
      </dgm:t>
    </dgm:pt>
    <dgm:pt modelId="{60FC097A-F96B-4CC7-A243-706F68B6353E}" type="parTrans" cxnId="{A23C0EB1-26A0-45E3-80C9-470E5416B915}">
      <dgm:prSet/>
      <dgm:spPr/>
      <dgm:t>
        <a:bodyPr/>
        <a:lstStyle/>
        <a:p>
          <a:endParaRPr lang="en-US"/>
        </a:p>
      </dgm:t>
    </dgm:pt>
    <dgm:pt modelId="{BA500A7B-B18F-4446-A18E-722D4D3C6D93}" type="sibTrans" cxnId="{A23C0EB1-26A0-45E3-80C9-470E5416B915}">
      <dgm:prSet/>
      <dgm:spPr/>
      <dgm:t>
        <a:bodyPr/>
        <a:lstStyle/>
        <a:p>
          <a:endParaRPr lang="en-US"/>
        </a:p>
      </dgm:t>
    </dgm:pt>
    <dgm:pt modelId="{2006CADA-8FE4-46AD-B0F0-65DBC08370DF}">
      <dgm:prSet phldrT="[Text]" custT="1"/>
      <dgm:spPr>
        <a:solidFill>
          <a:srgbClr val="FF3300"/>
        </a:solidFill>
      </dgm:spPr>
      <dgm:t>
        <a:bodyPr/>
        <a:lstStyle/>
        <a:p>
          <a:pPr>
            <a:lnSpc>
              <a:spcPct val="150000"/>
            </a:lnSpc>
            <a:spcBef>
              <a:spcPts val="1200"/>
            </a:spcBef>
            <a:spcAft>
              <a:spcPts val="0"/>
            </a:spcAft>
          </a:pPr>
          <a:r>
            <a:rPr lang="en-US" sz="1200">
              <a:solidFill>
                <a:sysClr val="windowText" lastClr="000000"/>
              </a:solidFill>
            </a:rPr>
            <a:t>mode</a:t>
          </a:r>
        </a:p>
        <a:p>
          <a:pPr>
            <a:lnSpc>
              <a:spcPct val="50000"/>
            </a:lnSpc>
            <a:spcBef>
              <a:spcPct val="0"/>
            </a:spcBef>
            <a:spcAft>
              <a:spcPts val="0"/>
            </a:spcAft>
          </a:pPr>
          <a:r>
            <a:rPr lang="en-US" sz="1200">
              <a:solidFill>
                <a:sysClr val="windowText" lastClr="000000"/>
              </a:solidFill>
            </a:rPr>
            <a:t>lock</a:t>
          </a:r>
        </a:p>
      </dgm:t>
    </dgm:pt>
    <dgm:pt modelId="{7735AE2A-4FFF-4AF0-8319-52200EFA046E}" type="parTrans" cxnId="{DC50BAEF-A5B4-4AF4-BAE3-DDE770E98E67}">
      <dgm:prSet/>
      <dgm:spPr/>
      <dgm:t>
        <a:bodyPr/>
        <a:lstStyle/>
        <a:p>
          <a:endParaRPr lang="en-US"/>
        </a:p>
      </dgm:t>
    </dgm:pt>
    <dgm:pt modelId="{5F79F10A-87DE-4259-AE34-3A3365226EF5}" type="sibTrans" cxnId="{DC50BAEF-A5B4-4AF4-BAE3-DDE770E98E67}">
      <dgm:prSet/>
      <dgm:spPr/>
      <dgm:t>
        <a:bodyPr/>
        <a:lstStyle/>
        <a:p>
          <a:endParaRPr lang="en-US"/>
        </a:p>
      </dgm:t>
    </dgm:pt>
    <dgm:pt modelId="{34699755-4DFA-4B5C-81B1-95B84E6E5A27}">
      <dgm:prSet phldrT="[Text]" custT="1"/>
      <dgm:spPr>
        <a:ln>
          <a:solidFill>
            <a:srgbClr val="FF3300"/>
          </a:solidFill>
        </a:ln>
      </dgm:spPr>
      <dgm:t>
        <a:bodyPr/>
        <a:lstStyle/>
        <a:p>
          <a:r>
            <a:rPr lang="en-US" sz="1100"/>
            <a:t> </a:t>
          </a:r>
          <a:r>
            <a:rPr lang="en-US" sz="1200"/>
            <a:t>mode rotation drops to critical rotation bifurcation value</a:t>
          </a:r>
        </a:p>
      </dgm:t>
    </dgm:pt>
    <dgm:pt modelId="{1BBAD1E5-185A-4985-857A-557F9DF534B1}" type="parTrans" cxnId="{8D77BE84-E2B7-4990-9957-C6256DAC1002}">
      <dgm:prSet/>
      <dgm:spPr/>
      <dgm:t>
        <a:bodyPr/>
        <a:lstStyle/>
        <a:p>
          <a:endParaRPr lang="en-US"/>
        </a:p>
      </dgm:t>
    </dgm:pt>
    <dgm:pt modelId="{11A03C82-2C69-419E-BF2D-FA10152713EF}" type="sibTrans" cxnId="{8D77BE84-E2B7-4990-9957-C6256DAC1002}">
      <dgm:prSet/>
      <dgm:spPr/>
      <dgm:t>
        <a:bodyPr/>
        <a:lstStyle/>
        <a:p>
          <a:endParaRPr lang="en-US"/>
        </a:p>
      </dgm:t>
    </dgm:pt>
    <dgm:pt modelId="{5DAA7C2E-E499-49BB-97DC-DE7F8D905DBE}">
      <dgm:prSet phldrT="[Text]" custT="1"/>
      <dgm:spPr>
        <a:ln>
          <a:solidFill>
            <a:srgbClr val="FF3300"/>
          </a:solidFill>
        </a:ln>
      </dgm:spPr>
      <dgm:t>
        <a:bodyPr/>
        <a:lstStyle/>
        <a:p>
          <a:r>
            <a:rPr lang="en-US" sz="1200"/>
            <a:t> further growth of 3D mode field leads to disruption</a:t>
          </a:r>
        </a:p>
      </dgm:t>
    </dgm:pt>
    <dgm:pt modelId="{479CABB7-344A-4955-A48E-FA8C64ECAC8F}" type="parTrans" cxnId="{9221773A-F078-4CC5-A828-889838E626B0}">
      <dgm:prSet/>
      <dgm:spPr/>
      <dgm:t>
        <a:bodyPr/>
        <a:lstStyle/>
        <a:p>
          <a:endParaRPr lang="en-US"/>
        </a:p>
      </dgm:t>
    </dgm:pt>
    <dgm:pt modelId="{BAA761C9-272D-4992-A09B-3055EA47AC64}" type="sibTrans" cxnId="{9221773A-F078-4CC5-A828-889838E626B0}">
      <dgm:prSet/>
      <dgm:spPr/>
      <dgm:t>
        <a:bodyPr/>
        <a:lstStyle/>
        <a:p>
          <a:endParaRPr lang="en-US"/>
        </a:p>
      </dgm:t>
    </dgm:pt>
    <dgm:pt modelId="{65B95AFE-F95E-4A5B-BB07-3E61339CD13A}" type="pres">
      <dgm:prSet presAssocID="{DA4D98BA-C311-41D1-BDE2-CD983AC78270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7A61B8D-4C03-45DF-A656-B05A7D2FE1B1}" type="pres">
      <dgm:prSet presAssocID="{0F7FB4B9-DC3F-461B-9FFE-EBA80D3829DE}" presName="composite" presStyleCnt="0"/>
      <dgm:spPr/>
    </dgm:pt>
    <dgm:pt modelId="{EDB1A96B-B208-4AA6-96CE-6AF59D073073}" type="pres">
      <dgm:prSet presAssocID="{0F7FB4B9-DC3F-461B-9FFE-EBA80D3829DE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7FB9E5-4890-4B9D-B441-A614C2C84D98}" type="pres">
      <dgm:prSet presAssocID="{0F7FB4B9-DC3F-461B-9FFE-EBA80D3829DE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4DF44B-9140-4E3D-9032-4F1DA2FEE6B4}" type="pres">
      <dgm:prSet presAssocID="{E368EC25-0344-4332-BBF5-8CAA0C89482F}" presName="sp" presStyleCnt="0"/>
      <dgm:spPr/>
    </dgm:pt>
    <dgm:pt modelId="{81FAC776-7FF4-4C5C-A5A8-20E5DD216C82}" type="pres">
      <dgm:prSet presAssocID="{3DA1F187-141A-4804-B938-36D00280ADB4}" presName="composite" presStyleCnt="0"/>
      <dgm:spPr/>
    </dgm:pt>
    <dgm:pt modelId="{BFF10302-E8A3-48D3-8F5F-F6B9E4F47047}" type="pres">
      <dgm:prSet presAssocID="{3DA1F187-141A-4804-B938-36D00280ADB4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851452-2E8A-42EE-92C2-A63430D5530F}" type="pres">
      <dgm:prSet presAssocID="{3DA1F187-141A-4804-B938-36D00280ADB4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C7A7D6-0B2E-487D-84E4-40CA0401E19D}" type="pres">
      <dgm:prSet presAssocID="{9F750A75-B001-4011-AC74-D6E3FD83259B}" presName="sp" presStyleCnt="0"/>
      <dgm:spPr/>
    </dgm:pt>
    <dgm:pt modelId="{12323022-A0BE-4B42-8754-0030630D9884}" type="pres">
      <dgm:prSet presAssocID="{2006CADA-8FE4-46AD-B0F0-65DBC08370DF}" presName="composite" presStyleCnt="0"/>
      <dgm:spPr/>
    </dgm:pt>
    <dgm:pt modelId="{C462BE7A-30EB-4617-B308-D516231CD5E4}" type="pres">
      <dgm:prSet presAssocID="{2006CADA-8FE4-46AD-B0F0-65DBC08370DF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8AE970-A6F1-4B8E-9847-5C76C7CDF0A8}" type="pres">
      <dgm:prSet presAssocID="{2006CADA-8FE4-46AD-B0F0-65DBC08370DF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D77BE84-E2B7-4990-9957-C6256DAC1002}" srcId="{2006CADA-8FE4-46AD-B0F0-65DBC08370DF}" destId="{34699755-4DFA-4B5C-81B1-95B84E6E5A27}" srcOrd="0" destOrd="0" parTransId="{1BBAD1E5-185A-4985-857A-557F9DF534B1}" sibTransId="{11A03C82-2C69-419E-BF2D-FA10152713EF}"/>
    <dgm:cxn modelId="{8E933DCB-2FFF-4414-A0CA-82CA80F7D15A}" type="presOf" srcId="{0F7FB4B9-DC3F-461B-9FFE-EBA80D3829DE}" destId="{EDB1A96B-B208-4AA6-96CE-6AF59D073073}" srcOrd="0" destOrd="0" presId="urn:microsoft.com/office/officeart/2005/8/layout/chevron2"/>
    <dgm:cxn modelId="{13A7142F-3659-49BF-89FB-60AAC5D329A1}" srcId="{0F7FB4B9-DC3F-461B-9FFE-EBA80D3829DE}" destId="{2B89280D-2A27-403D-8E05-FAD5C8D22190}" srcOrd="0" destOrd="0" parTransId="{39A9620E-6F9A-436F-860C-913D90F59955}" sibTransId="{3DA0FD7D-88D4-4BE9-951A-A0B197FAEEB3}"/>
    <dgm:cxn modelId="{F72A0269-740A-40A0-BA10-0D5B58AC2C3D}" type="presOf" srcId="{3DA1F187-141A-4804-B938-36D00280ADB4}" destId="{BFF10302-E8A3-48D3-8F5F-F6B9E4F47047}" srcOrd="0" destOrd="0" presId="urn:microsoft.com/office/officeart/2005/8/layout/chevron2"/>
    <dgm:cxn modelId="{EA6B7A1A-0E29-41E3-A81B-71DC27442784}" type="presOf" srcId="{DA4D98BA-C311-41D1-BDE2-CD983AC78270}" destId="{65B95AFE-F95E-4A5B-BB07-3E61339CD13A}" srcOrd="0" destOrd="0" presId="urn:microsoft.com/office/officeart/2005/8/layout/chevron2"/>
    <dgm:cxn modelId="{65899917-6071-434B-A0FD-30C7F00C9FDA}" srcId="{DA4D98BA-C311-41D1-BDE2-CD983AC78270}" destId="{3DA1F187-141A-4804-B938-36D00280ADB4}" srcOrd="1" destOrd="0" parTransId="{D7D93828-516A-45BB-8B0B-8290E560FF8B}" sibTransId="{9F750A75-B001-4011-AC74-D6E3FD83259B}"/>
    <dgm:cxn modelId="{7CDA6525-F1CC-434C-9D54-823610A08513}" type="presOf" srcId="{2B89280D-2A27-403D-8E05-FAD5C8D22190}" destId="{407FB9E5-4890-4B9D-B441-A614C2C84D98}" srcOrd="0" destOrd="0" presId="urn:microsoft.com/office/officeart/2005/8/layout/chevron2"/>
    <dgm:cxn modelId="{DC50BAEF-A5B4-4AF4-BAE3-DDE770E98E67}" srcId="{DA4D98BA-C311-41D1-BDE2-CD983AC78270}" destId="{2006CADA-8FE4-46AD-B0F0-65DBC08370DF}" srcOrd="2" destOrd="0" parTransId="{7735AE2A-4FFF-4AF0-8319-52200EFA046E}" sibTransId="{5F79F10A-87DE-4259-AE34-3A3365226EF5}"/>
    <dgm:cxn modelId="{9221773A-F078-4CC5-A828-889838E626B0}" srcId="{2006CADA-8FE4-46AD-B0F0-65DBC08370DF}" destId="{5DAA7C2E-E499-49BB-97DC-DE7F8D905DBE}" srcOrd="1" destOrd="0" parTransId="{479CABB7-344A-4955-A48E-FA8C64ECAC8F}" sibTransId="{BAA761C9-272D-4992-A09B-3055EA47AC64}"/>
    <dgm:cxn modelId="{E018AA5B-ECC8-4909-8148-CA6E7687B79A}" srcId="{DA4D98BA-C311-41D1-BDE2-CD983AC78270}" destId="{0F7FB4B9-DC3F-461B-9FFE-EBA80D3829DE}" srcOrd="0" destOrd="0" parTransId="{7ED322B1-E711-4043-9262-4E5697F3B9BF}" sibTransId="{E368EC25-0344-4332-BBF5-8CAA0C89482F}"/>
    <dgm:cxn modelId="{76B78986-2E2E-430E-AC4D-CA4729E75CF2}" type="presOf" srcId="{5DAA7C2E-E499-49BB-97DC-DE7F8D905DBE}" destId="{A88AE970-A6F1-4B8E-9847-5C76C7CDF0A8}" srcOrd="0" destOrd="1" presId="urn:microsoft.com/office/officeart/2005/8/layout/chevron2"/>
    <dgm:cxn modelId="{84677332-9314-47EB-91A4-34E604226AFD}" type="presOf" srcId="{2006CADA-8FE4-46AD-B0F0-65DBC08370DF}" destId="{C462BE7A-30EB-4617-B308-D516231CD5E4}" srcOrd="0" destOrd="0" presId="urn:microsoft.com/office/officeart/2005/8/layout/chevron2"/>
    <dgm:cxn modelId="{A23C0EB1-26A0-45E3-80C9-470E5416B915}" srcId="{3DA1F187-141A-4804-B938-36D00280ADB4}" destId="{3BB6A26D-DB51-4D56-B1FD-0E9421F01BFC}" srcOrd="0" destOrd="0" parTransId="{60FC097A-F96B-4CC7-A243-706F68B6353E}" sibTransId="{BA500A7B-B18F-4446-A18E-722D4D3C6D93}"/>
    <dgm:cxn modelId="{0ECA80CA-8CF9-482A-8C0D-3474181B6D86}" type="presOf" srcId="{3BB6A26D-DB51-4D56-B1FD-0E9421F01BFC}" destId="{A3851452-2E8A-42EE-92C2-A63430D5530F}" srcOrd="0" destOrd="0" presId="urn:microsoft.com/office/officeart/2005/8/layout/chevron2"/>
    <dgm:cxn modelId="{07282765-0B7C-4FA8-9EB0-E771C98FE9DE}" type="presOf" srcId="{34699755-4DFA-4B5C-81B1-95B84E6E5A27}" destId="{A88AE970-A6F1-4B8E-9847-5C76C7CDF0A8}" srcOrd="0" destOrd="0" presId="urn:microsoft.com/office/officeart/2005/8/layout/chevron2"/>
    <dgm:cxn modelId="{D76C1979-B62D-48DF-BF11-80D6D29604DF}" type="presParOf" srcId="{65B95AFE-F95E-4A5B-BB07-3E61339CD13A}" destId="{A7A61B8D-4C03-45DF-A656-B05A7D2FE1B1}" srcOrd="0" destOrd="0" presId="urn:microsoft.com/office/officeart/2005/8/layout/chevron2"/>
    <dgm:cxn modelId="{4E1921F2-FFA1-4E74-B5B5-AC87026BC21D}" type="presParOf" srcId="{A7A61B8D-4C03-45DF-A656-B05A7D2FE1B1}" destId="{EDB1A96B-B208-4AA6-96CE-6AF59D073073}" srcOrd="0" destOrd="0" presId="urn:microsoft.com/office/officeart/2005/8/layout/chevron2"/>
    <dgm:cxn modelId="{A4B617D1-0086-44DC-A6F9-35B733FC8E9F}" type="presParOf" srcId="{A7A61B8D-4C03-45DF-A656-B05A7D2FE1B1}" destId="{407FB9E5-4890-4B9D-B441-A614C2C84D98}" srcOrd="1" destOrd="0" presId="urn:microsoft.com/office/officeart/2005/8/layout/chevron2"/>
    <dgm:cxn modelId="{CC20A48D-9260-43D7-B126-8F91E56FE464}" type="presParOf" srcId="{65B95AFE-F95E-4A5B-BB07-3E61339CD13A}" destId="{074DF44B-9140-4E3D-9032-4F1DA2FEE6B4}" srcOrd="1" destOrd="0" presId="urn:microsoft.com/office/officeart/2005/8/layout/chevron2"/>
    <dgm:cxn modelId="{4199E662-E1CD-48F5-8787-F4B2DB804BD4}" type="presParOf" srcId="{65B95AFE-F95E-4A5B-BB07-3E61339CD13A}" destId="{81FAC776-7FF4-4C5C-A5A8-20E5DD216C82}" srcOrd="2" destOrd="0" presId="urn:microsoft.com/office/officeart/2005/8/layout/chevron2"/>
    <dgm:cxn modelId="{A5F385A4-8773-4F30-89C4-6352D90A5BD5}" type="presParOf" srcId="{81FAC776-7FF4-4C5C-A5A8-20E5DD216C82}" destId="{BFF10302-E8A3-48D3-8F5F-F6B9E4F47047}" srcOrd="0" destOrd="0" presId="urn:microsoft.com/office/officeart/2005/8/layout/chevron2"/>
    <dgm:cxn modelId="{3164D0C3-65CD-4EA2-A4DB-98EB494E2F99}" type="presParOf" srcId="{81FAC776-7FF4-4C5C-A5A8-20E5DD216C82}" destId="{A3851452-2E8A-42EE-92C2-A63430D5530F}" srcOrd="1" destOrd="0" presId="urn:microsoft.com/office/officeart/2005/8/layout/chevron2"/>
    <dgm:cxn modelId="{255AF4F9-EA30-49D1-9227-FFC267E93D31}" type="presParOf" srcId="{65B95AFE-F95E-4A5B-BB07-3E61339CD13A}" destId="{4CC7A7D6-0B2E-487D-84E4-40CA0401E19D}" srcOrd="3" destOrd="0" presId="urn:microsoft.com/office/officeart/2005/8/layout/chevron2"/>
    <dgm:cxn modelId="{37C0E927-FF34-4B84-B5A7-DCD57D509292}" type="presParOf" srcId="{65B95AFE-F95E-4A5B-BB07-3E61339CD13A}" destId="{12323022-A0BE-4B42-8754-0030630D9884}" srcOrd="4" destOrd="0" presId="urn:microsoft.com/office/officeart/2005/8/layout/chevron2"/>
    <dgm:cxn modelId="{5FD05963-3D56-43BC-83F0-A4BCE111FE1C}" type="presParOf" srcId="{12323022-A0BE-4B42-8754-0030630D9884}" destId="{C462BE7A-30EB-4617-B308-D516231CD5E4}" srcOrd="0" destOrd="0" presId="urn:microsoft.com/office/officeart/2005/8/layout/chevron2"/>
    <dgm:cxn modelId="{BC75D7C8-A8A6-4E93-BD22-D508991E5B58}" type="presParOf" srcId="{12323022-A0BE-4B42-8754-0030630D9884}" destId="{A88AE970-A6F1-4B8E-9847-5C76C7CDF0A8}" srcOrd="1" destOrd="0" presId="urn:microsoft.com/office/officeart/2005/8/layout/chevron2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B1A96B-B208-4AA6-96CE-6AF59D073073}">
      <dsp:nvSpPr>
        <dsp:cNvPr id="0" name=""/>
        <dsp:cNvSpPr/>
      </dsp:nvSpPr>
      <dsp:spPr>
        <a:xfrm rot="5400000">
          <a:off x="-142312" y="143820"/>
          <a:ext cx="948746" cy="664122"/>
        </a:xfrm>
        <a:prstGeom prst="chevron">
          <a:avLst/>
        </a:prstGeom>
        <a:solidFill>
          <a:srgbClr val="FFCE33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>
              <a:solidFill>
                <a:sysClr val="windowText" lastClr="000000"/>
              </a:solidFill>
            </a:rPr>
            <a:t>trigger</a:t>
          </a:r>
        </a:p>
      </dsp:txBody>
      <dsp:txXfrm rot="-5400000">
        <a:off x="0" y="333569"/>
        <a:ext cx="664122" cy="284624"/>
      </dsp:txXfrm>
    </dsp:sp>
    <dsp:sp modelId="{407FB9E5-4890-4B9D-B441-A614C2C84D98}">
      <dsp:nvSpPr>
        <dsp:cNvPr id="0" name=""/>
        <dsp:cNvSpPr/>
      </dsp:nvSpPr>
      <dsp:spPr>
        <a:xfrm rot="5400000">
          <a:off x="3221438" y="-2555806"/>
          <a:ext cx="616685" cy="573131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rgbClr val="FFCC00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/>
            <a:t>sawooth, edge localized mode, or other MHD mode triggers NTM onset</a:t>
          </a:r>
        </a:p>
      </dsp:txBody>
      <dsp:txXfrm rot="-5400000">
        <a:off x="664123" y="31613"/>
        <a:ext cx="5701212" cy="556477"/>
      </dsp:txXfrm>
    </dsp:sp>
    <dsp:sp modelId="{BFF10302-E8A3-48D3-8F5F-F6B9E4F47047}">
      <dsp:nvSpPr>
        <dsp:cNvPr id="0" name=""/>
        <dsp:cNvSpPr/>
      </dsp:nvSpPr>
      <dsp:spPr>
        <a:xfrm rot="5400000">
          <a:off x="-142312" y="883521"/>
          <a:ext cx="948746" cy="664122"/>
        </a:xfrm>
        <a:prstGeom prst="chevron">
          <a:avLst/>
        </a:prstGeom>
        <a:solidFill>
          <a:srgbClr val="FF9933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>
              <a:solidFill>
                <a:sysClr val="windowText" lastClr="000000"/>
              </a:solidFill>
            </a:rPr>
            <a:t>saturated instability</a:t>
          </a:r>
        </a:p>
      </dsp:txBody>
      <dsp:txXfrm rot="-5400000">
        <a:off x="0" y="1073270"/>
        <a:ext cx="664122" cy="284624"/>
      </dsp:txXfrm>
    </dsp:sp>
    <dsp:sp modelId="{A3851452-2E8A-42EE-92C2-A63430D5530F}">
      <dsp:nvSpPr>
        <dsp:cNvPr id="0" name=""/>
        <dsp:cNvSpPr/>
      </dsp:nvSpPr>
      <dsp:spPr>
        <a:xfrm rot="5400000">
          <a:off x="3221438" y="-1816105"/>
          <a:ext cx="616685" cy="573131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rgbClr val="FF9933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/>
            <a:t>n &gt; 0 mode onset, growth on relatively slow resistive timescale (non-linearly saturates if rotating faster than resonant braking bifurcation velocity) </a:t>
          </a:r>
        </a:p>
      </dsp:txBody>
      <dsp:txXfrm rot="-5400000">
        <a:off x="664123" y="771314"/>
        <a:ext cx="5701212" cy="556477"/>
      </dsp:txXfrm>
    </dsp:sp>
    <dsp:sp modelId="{C462BE7A-30EB-4617-B308-D516231CD5E4}">
      <dsp:nvSpPr>
        <dsp:cNvPr id="0" name=""/>
        <dsp:cNvSpPr/>
      </dsp:nvSpPr>
      <dsp:spPr>
        <a:xfrm rot="5400000">
          <a:off x="-142312" y="1623222"/>
          <a:ext cx="948746" cy="664122"/>
        </a:xfrm>
        <a:prstGeom prst="chevron">
          <a:avLst/>
        </a:prstGeom>
        <a:solidFill>
          <a:srgbClr val="FF33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50000"/>
            </a:lnSpc>
            <a:spcBef>
              <a:spcPct val="0"/>
            </a:spcBef>
            <a:spcAft>
              <a:spcPts val="0"/>
            </a:spcAft>
          </a:pPr>
          <a:r>
            <a:rPr lang="en-US" sz="1200" kern="1200">
              <a:solidFill>
                <a:sysClr val="windowText" lastClr="000000"/>
              </a:solidFill>
            </a:rPr>
            <a:t>mode</a:t>
          </a:r>
        </a:p>
        <a:p>
          <a:pPr lvl="0" algn="ctr" defTabSz="533400">
            <a:lnSpc>
              <a:spcPct val="50000"/>
            </a:lnSpc>
            <a:spcBef>
              <a:spcPct val="0"/>
            </a:spcBef>
            <a:spcAft>
              <a:spcPts val="0"/>
            </a:spcAft>
          </a:pPr>
          <a:r>
            <a:rPr lang="en-US" sz="1200" kern="1200">
              <a:solidFill>
                <a:sysClr val="windowText" lastClr="000000"/>
              </a:solidFill>
            </a:rPr>
            <a:t>lock</a:t>
          </a:r>
        </a:p>
      </dsp:txBody>
      <dsp:txXfrm rot="-5400000">
        <a:off x="0" y="1812971"/>
        <a:ext cx="664122" cy="284624"/>
      </dsp:txXfrm>
    </dsp:sp>
    <dsp:sp modelId="{A88AE970-A6F1-4B8E-9847-5C76C7CDF0A8}">
      <dsp:nvSpPr>
        <dsp:cNvPr id="0" name=""/>
        <dsp:cNvSpPr/>
      </dsp:nvSpPr>
      <dsp:spPr>
        <a:xfrm rot="5400000">
          <a:off x="3221276" y="-1076242"/>
          <a:ext cx="617009" cy="573131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rgbClr val="FF3300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8232" tIns="6985" rIns="6985" bIns="698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/>
            <a:t> </a:t>
          </a:r>
          <a:r>
            <a:rPr lang="en-US" sz="1200" kern="1200"/>
            <a:t>mode rotation drops to critical rotation bifurcation value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/>
            <a:t> further growth of 3D mode field leads to disruption</a:t>
          </a:r>
        </a:p>
      </dsp:txBody>
      <dsp:txXfrm rot="-5400000">
        <a:off x="664123" y="1511031"/>
        <a:ext cx="5701196" cy="5567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3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713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29064" y="0"/>
            <a:ext cx="300513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713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759826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713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9064" y="8759826"/>
            <a:ext cx="300513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pitchFamily="1" charset="-128"/>
              </a:defRPr>
            </a:lvl1pPr>
          </a:lstStyle>
          <a:p>
            <a:pPr>
              <a:defRPr/>
            </a:pPr>
            <a:fld id="{439774C6-91F5-40BE-8ECF-D36CED16B2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9749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9064" y="0"/>
            <a:ext cx="300513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2050" y="692150"/>
            <a:ext cx="4610100" cy="3457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3926" y="4379914"/>
            <a:ext cx="5086350" cy="414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759826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9064" y="8759826"/>
            <a:ext cx="300513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pitchFamily="1" charset="-128"/>
              </a:defRPr>
            </a:lvl1pPr>
          </a:lstStyle>
          <a:p>
            <a:pPr>
              <a:defRPr/>
            </a:pPr>
            <a:fld id="{BD075D12-764B-474B-97D6-C52CD60773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9451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7630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75000"/>
              <a:buFont typeface="Wingdings" pitchFamily="2" charset="2"/>
              <a:buChar char="q"/>
              <a:tabLst/>
              <a:defRPr lang="en-US" dirty="0" smtClean="0"/>
            </a:lvl1pPr>
            <a:lvl2pPr marL="742950" marR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75000"/>
              <a:buFont typeface="Wingdings" pitchFamily="2" charset="2"/>
              <a:buChar char="q"/>
              <a:tabLst/>
              <a:defRPr lang="en-US" dirty="0" smtClean="0">
                <a:solidFill>
                  <a:schemeClr val="tx1"/>
                </a:solidFill>
              </a:defRPr>
            </a:lvl2pPr>
            <a:lvl3pPr marL="11430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80000"/>
              <a:buFontTx/>
              <a:buChar char="•"/>
              <a:tabLst/>
              <a:defRPr lang="en-US" dirty="0" smtClean="0">
                <a:solidFill>
                  <a:srgbClr val="FF0000"/>
                </a:solidFill>
              </a:defRPr>
            </a:lvl3pPr>
            <a:lvl4pPr marL="16002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65000"/>
              <a:buFont typeface="Wingdings" pitchFamily="2" charset="2"/>
              <a:buChar char="q"/>
              <a:tabLst/>
              <a:defRPr lang="en-US" dirty="0" smtClean="0"/>
            </a:lvl4pPr>
            <a:lvl5pPr marL="20574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Tx/>
              <a:buFontTx/>
              <a:buChar char="•"/>
              <a:tabLst/>
              <a:defRPr lang="en-US" dirty="0"/>
            </a:lvl5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75000"/>
              <a:buFont typeface="Wingdings" pitchFamily="2" charset="2"/>
              <a:buChar char="q"/>
              <a:tabLst/>
              <a:defRPr/>
            </a:pP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75000"/>
              <a:buFont typeface="Wingdings" pitchFamily="2" charset="2"/>
              <a:buChar char="q"/>
              <a:tabLst/>
              <a:defRPr/>
            </a:pPr>
            <a:r>
              <a:rPr kumimoji="0" lang="en-US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Second level</a:t>
            </a:r>
          </a:p>
          <a:p>
            <a:pPr marL="1143000" marR="0" lvl="2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80000"/>
              <a:buFontTx/>
              <a:buChar char="•"/>
              <a:tabLst/>
              <a:defRPr/>
            </a:pPr>
            <a:r>
              <a:rPr kumimoji="0" lang="en-US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</a:rPr>
              <a:t>Third level</a:t>
            </a:r>
          </a:p>
          <a:p>
            <a:pPr marL="1600200" marR="0" lvl="3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65000"/>
              <a:buFont typeface="Wingdings" pitchFamily="2" charset="2"/>
              <a:buChar char="q"/>
              <a:tabLst/>
              <a:defRPr/>
            </a:pPr>
            <a:r>
              <a:rPr kumimoji="0" lang="en-US" alt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latin typeface="+mn-lt"/>
              </a:rPr>
              <a:t>Fourth level</a:t>
            </a:r>
          </a:p>
          <a:p>
            <a:pPr marL="2057400" marR="0" lvl="4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Tx/>
              <a:buFontTx/>
              <a:buChar char="•"/>
              <a:tabLst/>
              <a:defRPr/>
            </a:pPr>
            <a:r>
              <a:rPr kumimoji="0" lang="en-US" alt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457851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48215BD-4556-4662-9552-B7E9533F2A9E}" type="slidenum">
              <a:rPr lang="en-US">
                <a:solidFill>
                  <a:srgbClr val="3333CC"/>
                </a:solidFill>
              </a:rPr>
              <a:pPr/>
              <a:t>‹#›</a:t>
            </a:fld>
            <a:endParaRPr lang="en-US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32745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05E8052-9FD0-42AE-90B4-094CEE075E8F}" type="slidenum">
              <a:rPr lang="en-US">
                <a:solidFill>
                  <a:srgbClr val="3333CC"/>
                </a:solidFill>
              </a:rPr>
              <a:pPr/>
              <a:t>‹#›</a:t>
            </a:fld>
            <a:endParaRPr lang="en-US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2338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4D9AF4F-56E1-4F64-A4F7-D76BE053CA0A}" type="slidenum">
              <a:rPr lang="en-US">
                <a:solidFill>
                  <a:srgbClr val="3333CC"/>
                </a:solidFill>
              </a:rPr>
              <a:pPr/>
              <a:t>‹#›</a:t>
            </a:fld>
            <a:endParaRPr lang="en-US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47389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318ECC5-426E-49F6-A4C2-C6C9C9CF3422}" type="slidenum">
              <a:rPr lang="en-US">
                <a:solidFill>
                  <a:srgbClr val="3333CC"/>
                </a:solidFill>
              </a:rPr>
              <a:pPr/>
              <a:t>‹#›</a:t>
            </a:fld>
            <a:endParaRPr lang="en-US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0975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15875"/>
            <a:ext cx="2286000" cy="61563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15875"/>
            <a:ext cx="6705600" cy="61563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0B2E573-9FDC-4AEE-8DEB-BF355C7AA6C0}" type="slidenum">
              <a:rPr lang="en-US">
                <a:solidFill>
                  <a:srgbClr val="3333CC"/>
                </a:solidFill>
              </a:rPr>
              <a:pPr/>
              <a:t>‹#›</a:t>
            </a:fld>
            <a:endParaRPr lang="en-US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26773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77" indent="0" algn="ctr">
              <a:buNone/>
              <a:defRPr/>
            </a:lvl2pPr>
            <a:lvl3pPr marL="914353" indent="0" algn="ctr">
              <a:buNone/>
              <a:defRPr/>
            </a:lvl3pPr>
            <a:lvl4pPr marL="1371530" indent="0" algn="ctr">
              <a:buNone/>
              <a:defRPr/>
            </a:lvl4pPr>
            <a:lvl5pPr marL="1828706" indent="0" algn="ctr">
              <a:buNone/>
              <a:defRPr/>
            </a:lvl5pPr>
            <a:lvl6pPr marL="2285883" indent="0" algn="ctr">
              <a:buNone/>
              <a:defRPr/>
            </a:lvl6pPr>
            <a:lvl7pPr marL="2743060" indent="0" algn="ctr">
              <a:buNone/>
              <a:defRPr/>
            </a:lvl7pPr>
            <a:lvl8pPr marL="3200236" indent="0" algn="ctr">
              <a:buNone/>
              <a:defRPr/>
            </a:lvl8pPr>
            <a:lvl9pPr marL="3657413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5189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1570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77" indent="0">
              <a:buNone/>
              <a:defRPr sz="1800"/>
            </a:lvl2pPr>
            <a:lvl3pPr marL="914353" indent="0">
              <a:buNone/>
              <a:defRPr sz="1600"/>
            </a:lvl3pPr>
            <a:lvl4pPr marL="1371530" indent="0">
              <a:buNone/>
              <a:defRPr sz="1400"/>
            </a:lvl4pPr>
            <a:lvl5pPr marL="1828706" indent="0">
              <a:buNone/>
              <a:defRPr sz="1400"/>
            </a:lvl5pPr>
            <a:lvl6pPr marL="2285883" indent="0">
              <a:buNone/>
              <a:defRPr sz="1400"/>
            </a:lvl6pPr>
            <a:lvl7pPr marL="2743060" indent="0">
              <a:buNone/>
              <a:defRPr sz="1400"/>
            </a:lvl7pPr>
            <a:lvl8pPr marL="3200236" indent="0">
              <a:buNone/>
              <a:defRPr sz="1400"/>
            </a:lvl8pPr>
            <a:lvl9pPr marL="365741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347596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9925" y="800100"/>
            <a:ext cx="3810000" cy="54816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2325" y="800100"/>
            <a:ext cx="3810000" cy="54816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9540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3" indent="0">
              <a:buNone/>
              <a:defRPr sz="1800" b="1"/>
            </a:lvl3pPr>
            <a:lvl4pPr marL="1371530" indent="0">
              <a:buNone/>
              <a:defRPr sz="1600" b="1"/>
            </a:lvl4pPr>
            <a:lvl5pPr marL="1828706" indent="0">
              <a:buNone/>
              <a:defRPr sz="1600" b="1"/>
            </a:lvl5pPr>
            <a:lvl6pPr marL="2285883" indent="0">
              <a:buNone/>
              <a:defRPr sz="1600" b="1"/>
            </a:lvl6pPr>
            <a:lvl7pPr marL="2743060" indent="0">
              <a:buNone/>
              <a:defRPr sz="1600" b="1"/>
            </a:lvl7pPr>
            <a:lvl8pPr marL="3200236" indent="0">
              <a:buNone/>
              <a:defRPr sz="1600" b="1"/>
            </a:lvl8pPr>
            <a:lvl9pPr marL="365741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3" indent="0">
              <a:buNone/>
              <a:defRPr sz="1800" b="1"/>
            </a:lvl3pPr>
            <a:lvl4pPr marL="1371530" indent="0">
              <a:buNone/>
              <a:defRPr sz="1600" b="1"/>
            </a:lvl4pPr>
            <a:lvl5pPr marL="1828706" indent="0">
              <a:buNone/>
              <a:defRPr sz="1600" b="1"/>
            </a:lvl5pPr>
            <a:lvl6pPr marL="2285883" indent="0">
              <a:buNone/>
              <a:defRPr sz="1600" b="1"/>
            </a:lvl6pPr>
            <a:lvl7pPr marL="2743060" indent="0">
              <a:buNone/>
              <a:defRPr sz="1600" b="1"/>
            </a:lvl7pPr>
            <a:lvl8pPr marL="3200236" indent="0">
              <a:buNone/>
              <a:defRPr sz="1600" b="1"/>
            </a:lvl8pPr>
            <a:lvl9pPr marL="365741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131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35545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8227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52665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3" indent="0">
              <a:buNone/>
              <a:defRPr sz="1000"/>
            </a:lvl3pPr>
            <a:lvl4pPr marL="1371530" indent="0">
              <a:buNone/>
              <a:defRPr sz="900"/>
            </a:lvl4pPr>
            <a:lvl5pPr marL="1828706" indent="0">
              <a:buNone/>
              <a:defRPr sz="900"/>
            </a:lvl5pPr>
            <a:lvl6pPr marL="2285883" indent="0">
              <a:buNone/>
              <a:defRPr sz="900"/>
            </a:lvl6pPr>
            <a:lvl7pPr marL="2743060" indent="0">
              <a:buNone/>
              <a:defRPr sz="900"/>
            </a:lvl7pPr>
            <a:lvl8pPr marL="3200236" indent="0">
              <a:buNone/>
              <a:defRPr sz="900"/>
            </a:lvl8pPr>
            <a:lvl9pPr marL="365741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528345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7" indent="0">
              <a:buNone/>
              <a:defRPr sz="2800"/>
            </a:lvl2pPr>
            <a:lvl3pPr marL="914353" indent="0">
              <a:buNone/>
              <a:defRPr sz="2400"/>
            </a:lvl3pPr>
            <a:lvl4pPr marL="1371530" indent="0">
              <a:buNone/>
              <a:defRPr sz="2000"/>
            </a:lvl4pPr>
            <a:lvl5pPr marL="1828706" indent="0">
              <a:buNone/>
              <a:defRPr sz="2000"/>
            </a:lvl5pPr>
            <a:lvl6pPr marL="2285883" indent="0">
              <a:buNone/>
              <a:defRPr sz="2000"/>
            </a:lvl6pPr>
            <a:lvl7pPr marL="2743060" indent="0">
              <a:buNone/>
              <a:defRPr sz="2000"/>
            </a:lvl7pPr>
            <a:lvl8pPr marL="3200236" indent="0">
              <a:buNone/>
              <a:defRPr sz="2000"/>
            </a:lvl8pPr>
            <a:lvl9pPr marL="3657413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3" indent="0">
              <a:buNone/>
              <a:defRPr sz="1000"/>
            </a:lvl3pPr>
            <a:lvl4pPr marL="1371530" indent="0">
              <a:buNone/>
              <a:defRPr sz="900"/>
            </a:lvl4pPr>
            <a:lvl5pPr marL="1828706" indent="0">
              <a:buNone/>
              <a:defRPr sz="900"/>
            </a:lvl5pPr>
            <a:lvl6pPr marL="2285883" indent="0">
              <a:buNone/>
              <a:defRPr sz="900"/>
            </a:lvl6pPr>
            <a:lvl7pPr marL="2743060" indent="0">
              <a:buNone/>
              <a:defRPr sz="900"/>
            </a:lvl7pPr>
            <a:lvl8pPr marL="3200236" indent="0">
              <a:buNone/>
              <a:defRPr sz="900"/>
            </a:lvl8pPr>
            <a:lvl9pPr marL="365741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496077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8982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8276" y="101600"/>
            <a:ext cx="1949450" cy="61801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9925" y="101600"/>
            <a:ext cx="5695950" cy="61801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14605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875"/>
            <a:ext cx="9144000" cy="8159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52400" y="1219200"/>
            <a:ext cx="43053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10100" y="1219200"/>
            <a:ext cx="4305300" cy="2400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10100" y="3771900"/>
            <a:ext cx="4305300" cy="2400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382000" y="6653213"/>
            <a:ext cx="762000" cy="152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F416CC2-4B71-429A-BA86-A3098357DCF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307150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77" indent="0" algn="ctr">
              <a:buNone/>
              <a:defRPr/>
            </a:lvl2pPr>
            <a:lvl3pPr marL="914353" indent="0" algn="ctr">
              <a:buNone/>
              <a:defRPr/>
            </a:lvl3pPr>
            <a:lvl4pPr marL="1371530" indent="0" algn="ctr">
              <a:buNone/>
              <a:defRPr/>
            </a:lvl4pPr>
            <a:lvl5pPr marL="1828706" indent="0" algn="ctr">
              <a:buNone/>
              <a:defRPr/>
            </a:lvl5pPr>
            <a:lvl6pPr marL="2285883" indent="0" algn="ctr">
              <a:buNone/>
              <a:defRPr/>
            </a:lvl6pPr>
            <a:lvl7pPr marL="2743060" indent="0" algn="ctr">
              <a:buNone/>
              <a:defRPr/>
            </a:lvl7pPr>
            <a:lvl8pPr marL="3200236" indent="0" algn="ctr">
              <a:buNone/>
              <a:defRPr/>
            </a:lvl8pPr>
            <a:lvl9pPr marL="3657413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21885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3451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77" indent="0">
              <a:buNone/>
              <a:defRPr sz="1800"/>
            </a:lvl2pPr>
            <a:lvl3pPr marL="914353" indent="0">
              <a:buNone/>
              <a:defRPr sz="1600"/>
            </a:lvl3pPr>
            <a:lvl4pPr marL="1371530" indent="0">
              <a:buNone/>
              <a:defRPr sz="1400"/>
            </a:lvl4pPr>
            <a:lvl5pPr marL="1828706" indent="0">
              <a:buNone/>
              <a:defRPr sz="1400"/>
            </a:lvl5pPr>
            <a:lvl6pPr marL="2285883" indent="0">
              <a:buNone/>
              <a:defRPr sz="1400"/>
            </a:lvl6pPr>
            <a:lvl7pPr marL="2743060" indent="0">
              <a:buNone/>
              <a:defRPr sz="1400"/>
            </a:lvl7pPr>
            <a:lvl8pPr marL="3200236" indent="0">
              <a:buNone/>
              <a:defRPr sz="1400"/>
            </a:lvl8pPr>
            <a:lvl9pPr marL="365741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42523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3400" y="2362200"/>
            <a:ext cx="8077200" cy="1066800"/>
          </a:xfrm>
        </p:spPr>
        <p:txBody>
          <a:bodyPr lIns="0" rIns="0" anchor="ctr" anchorCtr="1"/>
          <a:lstStyle>
            <a:lvl1pPr marL="0" indent="0" algn="ctr">
              <a:buNone/>
              <a:defRPr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author list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xfrm>
            <a:off x="152400" y="1143000"/>
            <a:ext cx="8839200" cy="1143000"/>
          </a:xfrm>
          <a:prstGeom prst="rect">
            <a:avLst/>
          </a:prstGeom>
        </p:spPr>
        <p:txBody>
          <a:bodyPr lIns="0" rIns="0" anchor="ctr" anchorCtr="1"/>
          <a:lstStyle>
            <a:lvl1pPr>
              <a:defRPr/>
            </a:lvl1pPr>
          </a:lstStyle>
          <a:p>
            <a:r>
              <a:rPr lang="en-US" dirty="0" smtClean="0"/>
              <a:t>Click to edit presentation title</a:t>
            </a:r>
            <a:endParaRPr lang="en-US" dirty="0"/>
          </a:p>
        </p:txBody>
      </p:sp>
      <p:pic>
        <p:nvPicPr>
          <p:cNvPr id="1026" name="Picture 2" descr="C:\Users\jmenard\My Files\PPPL\Projects\NSTX-U\Presentation template\2015 - New template\logo and banner source\Gray_banner_red_line_with_SC_NSTXU_logos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11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 userDrawn="1"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0" name="Picture 6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6400" y="4844896"/>
            <a:ext cx="4831200" cy="1894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3505200"/>
            <a:ext cx="7315200" cy="1219200"/>
          </a:xfrm>
        </p:spPr>
        <p:txBody>
          <a:bodyPr lIns="0" rIns="0" anchor="ctr" anchorCtr="1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rgbClr val="920000"/>
                </a:solidFill>
              </a:defRPr>
            </a:lvl1pPr>
          </a:lstStyle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400" dirty="0" smtClean="0">
                <a:solidFill>
                  <a:srgbClr val="C00000"/>
                </a:solidFill>
              </a:rPr>
              <a:t>Click to edit meeting name, location, and date</a:t>
            </a:r>
          </a:p>
        </p:txBody>
      </p:sp>
      <p:pic>
        <p:nvPicPr>
          <p:cNvPr id="29" name="Picture 6" descr="http://nstx.pppl.gov/DragNDrop/Presentation_Template/NSTX-U_cutaway_low_res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953000"/>
            <a:ext cx="1668672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 Placeholder 20"/>
          <p:cNvSpPr>
            <a:spLocks noGrp="1"/>
          </p:cNvSpPr>
          <p:nvPr>
            <p:ph type="body" sz="quarter" idx="12" hasCustomPrompt="1"/>
          </p:nvPr>
        </p:nvSpPr>
        <p:spPr>
          <a:xfrm>
            <a:off x="53400" y="4876800"/>
            <a:ext cx="2080200" cy="609600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 smtClean="0"/>
              <a:t>Place your institutional logo(s) here: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96201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9925" y="800100"/>
            <a:ext cx="3810000" cy="54816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2325" y="800100"/>
            <a:ext cx="3810000" cy="54816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5039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3" indent="0">
              <a:buNone/>
              <a:defRPr sz="1800" b="1"/>
            </a:lvl3pPr>
            <a:lvl4pPr marL="1371530" indent="0">
              <a:buNone/>
              <a:defRPr sz="1600" b="1"/>
            </a:lvl4pPr>
            <a:lvl5pPr marL="1828706" indent="0">
              <a:buNone/>
              <a:defRPr sz="1600" b="1"/>
            </a:lvl5pPr>
            <a:lvl6pPr marL="2285883" indent="0">
              <a:buNone/>
              <a:defRPr sz="1600" b="1"/>
            </a:lvl6pPr>
            <a:lvl7pPr marL="2743060" indent="0">
              <a:buNone/>
              <a:defRPr sz="1600" b="1"/>
            </a:lvl7pPr>
            <a:lvl8pPr marL="3200236" indent="0">
              <a:buNone/>
              <a:defRPr sz="1600" b="1"/>
            </a:lvl8pPr>
            <a:lvl9pPr marL="365741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3" indent="0">
              <a:buNone/>
              <a:defRPr sz="1800" b="1"/>
            </a:lvl3pPr>
            <a:lvl4pPr marL="1371530" indent="0">
              <a:buNone/>
              <a:defRPr sz="1600" b="1"/>
            </a:lvl4pPr>
            <a:lvl5pPr marL="1828706" indent="0">
              <a:buNone/>
              <a:defRPr sz="1600" b="1"/>
            </a:lvl5pPr>
            <a:lvl6pPr marL="2285883" indent="0">
              <a:buNone/>
              <a:defRPr sz="1600" b="1"/>
            </a:lvl6pPr>
            <a:lvl7pPr marL="2743060" indent="0">
              <a:buNone/>
              <a:defRPr sz="1600" b="1"/>
            </a:lvl7pPr>
            <a:lvl8pPr marL="3200236" indent="0">
              <a:buNone/>
              <a:defRPr sz="1600" b="1"/>
            </a:lvl8pPr>
            <a:lvl9pPr marL="365741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88257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41010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603610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3" indent="0">
              <a:buNone/>
              <a:defRPr sz="1000"/>
            </a:lvl3pPr>
            <a:lvl4pPr marL="1371530" indent="0">
              <a:buNone/>
              <a:defRPr sz="900"/>
            </a:lvl4pPr>
            <a:lvl5pPr marL="1828706" indent="0">
              <a:buNone/>
              <a:defRPr sz="900"/>
            </a:lvl5pPr>
            <a:lvl6pPr marL="2285883" indent="0">
              <a:buNone/>
              <a:defRPr sz="900"/>
            </a:lvl6pPr>
            <a:lvl7pPr marL="2743060" indent="0">
              <a:buNone/>
              <a:defRPr sz="900"/>
            </a:lvl7pPr>
            <a:lvl8pPr marL="3200236" indent="0">
              <a:buNone/>
              <a:defRPr sz="900"/>
            </a:lvl8pPr>
            <a:lvl9pPr marL="365741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5206452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7" indent="0">
              <a:buNone/>
              <a:defRPr sz="2800"/>
            </a:lvl2pPr>
            <a:lvl3pPr marL="914353" indent="0">
              <a:buNone/>
              <a:defRPr sz="2400"/>
            </a:lvl3pPr>
            <a:lvl4pPr marL="1371530" indent="0">
              <a:buNone/>
              <a:defRPr sz="2000"/>
            </a:lvl4pPr>
            <a:lvl5pPr marL="1828706" indent="0">
              <a:buNone/>
              <a:defRPr sz="2000"/>
            </a:lvl5pPr>
            <a:lvl6pPr marL="2285883" indent="0">
              <a:buNone/>
              <a:defRPr sz="2000"/>
            </a:lvl6pPr>
            <a:lvl7pPr marL="2743060" indent="0">
              <a:buNone/>
              <a:defRPr sz="2000"/>
            </a:lvl7pPr>
            <a:lvl8pPr marL="3200236" indent="0">
              <a:buNone/>
              <a:defRPr sz="2000"/>
            </a:lvl8pPr>
            <a:lvl9pPr marL="3657413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3" indent="0">
              <a:buNone/>
              <a:defRPr sz="1000"/>
            </a:lvl3pPr>
            <a:lvl4pPr marL="1371530" indent="0">
              <a:buNone/>
              <a:defRPr sz="900"/>
            </a:lvl4pPr>
            <a:lvl5pPr marL="1828706" indent="0">
              <a:buNone/>
              <a:defRPr sz="900"/>
            </a:lvl5pPr>
            <a:lvl6pPr marL="2285883" indent="0">
              <a:buNone/>
              <a:defRPr sz="900"/>
            </a:lvl6pPr>
            <a:lvl7pPr marL="2743060" indent="0">
              <a:buNone/>
              <a:defRPr sz="900"/>
            </a:lvl7pPr>
            <a:lvl8pPr marL="3200236" indent="0">
              <a:buNone/>
              <a:defRPr sz="900"/>
            </a:lvl8pPr>
            <a:lvl9pPr marL="365741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870229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77262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8276" y="101600"/>
            <a:ext cx="1949450" cy="61801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9925" y="101600"/>
            <a:ext cx="5695950" cy="61801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62589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77" indent="0" algn="ctr">
              <a:buNone/>
              <a:defRPr/>
            </a:lvl2pPr>
            <a:lvl3pPr marL="914353" indent="0" algn="ctr">
              <a:buNone/>
              <a:defRPr/>
            </a:lvl3pPr>
            <a:lvl4pPr marL="1371530" indent="0" algn="ctr">
              <a:buNone/>
              <a:defRPr/>
            </a:lvl4pPr>
            <a:lvl5pPr marL="1828706" indent="0" algn="ctr">
              <a:buNone/>
              <a:defRPr/>
            </a:lvl5pPr>
            <a:lvl6pPr marL="2285883" indent="0" algn="ctr">
              <a:buNone/>
              <a:defRPr/>
            </a:lvl6pPr>
            <a:lvl7pPr marL="2743060" indent="0" algn="ctr">
              <a:buNone/>
              <a:defRPr/>
            </a:lvl7pPr>
            <a:lvl8pPr marL="3200236" indent="0" algn="ctr">
              <a:buNone/>
              <a:defRPr/>
            </a:lvl8pPr>
            <a:lvl9pPr marL="3657413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55004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0288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EC34D4A-1CD7-4338-BAFE-1380003A7449}" type="slidenum">
              <a:rPr lang="en-US">
                <a:solidFill>
                  <a:srgbClr val="3333CC"/>
                </a:solidFill>
              </a:rPr>
              <a:pPr/>
              <a:t>‹#›</a:t>
            </a:fld>
            <a:endParaRPr lang="en-US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691003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77" indent="0">
              <a:buNone/>
              <a:defRPr sz="1800"/>
            </a:lvl2pPr>
            <a:lvl3pPr marL="914353" indent="0">
              <a:buNone/>
              <a:defRPr sz="1600"/>
            </a:lvl3pPr>
            <a:lvl4pPr marL="1371530" indent="0">
              <a:buNone/>
              <a:defRPr sz="1400"/>
            </a:lvl4pPr>
            <a:lvl5pPr marL="1828706" indent="0">
              <a:buNone/>
              <a:defRPr sz="1400"/>
            </a:lvl5pPr>
            <a:lvl6pPr marL="2285883" indent="0">
              <a:buNone/>
              <a:defRPr sz="1400"/>
            </a:lvl6pPr>
            <a:lvl7pPr marL="2743060" indent="0">
              <a:buNone/>
              <a:defRPr sz="1400"/>
            </a:lvl7pPr>
            <a:lvl8pPr marL="3200236" indent="0">
              <a:buNone/>
              <a:defRPr sz="1400"/>
            </a:lvl8pPr>
            <a:lvl9pPr marL="365741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8840026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9925" y="800100"/>
            <a:ext cx="3810000" cy="54816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2325" y="800100"/>
            <a:ext cx="3810000" cy="54816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20073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3" indent="0">
              <a:buNone/>
              <a:defRPr sz="1800" b="1"/>
            </a:lvl3pPr>
            <a:lvl4pPr marL="1371530" indent="0">
              <a:buNone/>
              <a:defRPr sz="1600" b="1"/>
            </a:lvl4pPr>
            <a:lvl5pPr marL="1828706" indent="0">
              <a:buNone/>
              <a:defRPr sz="1600" b="1"/>
            </a:lvl5pPr>
            <a:lvl6pPr marL="2285883" indent="0">
              <a:buNone/>
              <a:defRPr sz="1600" b="1"/>
            </a:lvl6pPr>
            <a:lvl7pPr marL="2743060" indent="0">
              <a:buNone/>
              <a:defRPr sz="1600" b="1"/>
            </a:lvl7pPr>
            <a:lvl8pPr marL="3200236" indent="0">
              <a:buNone/>
              <a:defRPr sz="1600" b="1"/>
            </a:lvl8pPr>
            <a:lvl9pPr marL="365741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3" indent="0">
              <a:buNone/>
              <a:defRPr sz="1800" b="1"/>
            </a:lvl3pPr>
            <a:lvl4pPr marL="1371530" indent="0">
              <a:buNone/>
              <a:defRPr sz="1600" b="1"/>
            </a:lvl4pPr>
            <a:lvl5pPr marL="1828706" indent="0">
              <a:buNone/>
              <a:defRPr sz="1600" b="1"/>
            </a:lvl5pPr>
            <a:lvl6pPr marL="2285883" indent="0">
              <a:buNone/>
              <a:defRPr sz="1600" b="1"/>
            </a:lvl6pPr>
            <a:lvl7pPr marL="2743060" indent="0">
              <a:buNone/>
              <a:defRPr sz="1600" b="1"/>
            </a:lvl7pPr>
            <a:lvl8pPr marL="3200236" indent="0">
              <a:buNone/>
              <a:defRPr sz="1600" b="1"/>
            </a:lvl8pPr>
            <a:lvl9pPr marL="365741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13629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02767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025900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3" indent="0">
              <a:buNone/>
              <a:defRPr sz="1000"/>
            </a:lvl3pPr>
            <a:lvl4pPr marL="1371530" indent="0">
              <a:buNone/>
              <a:defRPr sz="900"/>
            </a:lvl4pPr>
            <a:lvl5pPr marL="1828706" indent="0">
              <a:buNone/>
              <a:defRPr sz="900"/>
            </a:lvl5pPr>
            <a:lvl6pPr marL="2285883" indent="0">
              <a:buNone/>
              <a:defRPr sz="900"/>
            </a:lvl6pPr>
            <a:lvl7pPr marL="2743060" indent="0">
              <a:buNone/>
              <a:defRPr sz="900"/>
            </a:lvl7pPr>
            <a:lvl8pPr marL="3200236" indent="0">
              <a:buNone/>
              <a:defRPr sz="900"/>
            </a:lvl8pPr>
            <a:lvl9pPr marL="365741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7151037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7" indent="0">
              <a:buNone/>
              <a:defRPr sz="2800"/>
            </a:lvl2pPr>
            <a:lvl3pPr marL="914353" indent="0">
              <a:buNone/>
              <a:defRPr sz="2400"/>
            </a:lvl3pPr>
            <a:lvl4pPr marL="1371530" indent="0">
              <a:buNone/>
              <a:defRPr sz="2000"/>
            </a:lvl4pPr>
            <a:lvl5pPr marL="1828706" indent="0">
              <a:buNone/>
              <a:defRPr sz="2000"/>
            </a:lvl5pPr>
            <a:lvl6pPr marL="2285883" indent="0">
              <a:buNone/>
              <a:defRPr sz="2000"/>
            </a:lvl6pPr>
            <a:lvl7pPr marL="2743060" indent="0">
              <a:buNone/>
              <a:defRPr sz="2000"/>
            </a:lvl7pPr>
            <a:lvl8pPr marL="3200236" indent="0">
              <a:buNone/>
              <a:defRPr sz="2000"/>
            </a:lvl8pPr>
            <a:lvl9pPr marL="3657413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3" indent="0">
              <a:buNone/>
              <a:defRPr sz="1000"/>
            </a:lvl3pPr>
            <a:lvl4pPr marL="1371530" indent="0">
              <a:buNone/>
              <a:defRPr sz="900"/>
            </a:lvl4pPr>
            <a:lvl5pPr marL="1828706" indent="0">
              <a:buNone/>
              <a:defRPr sz="900"/>
            </a:lvl5pPr>
            <a:lvl6pPr marL="2285883" indent="0">
              <a:buNone/>
              <a:defRPr sz="900"/>
            </a:lvl6pPr>
            <a:lvl7pPr marL="2743060" indent="0">
              <a:buNone/>
              <a:defRPr sz="900"/>
            </a:lvl7pPr>
            <a:lvl8pPr marL="3200236" indent="0">
              <a:buNone/>
              <a:defRPr sz="900"/>
            </a:lvl8pPr>
            <a:lvl9pPr marL="365741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0986734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30931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8276" y="101600"/>
            <a:ext cx="1949450" cy="61801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9925" y="101600"/>
            <a:ext cx="5695950" cy="61801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7525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7EC5A36-D8B3-4598-A389-D6CAC395108F}" type="slidenum">
              <a:rPr lang="en-US">
                <a:solidFill>
                  <a:srgbClr val="3333CC"/>
                </a:solidFill>
              </a:rPr>
              <a:pPr/>
              <a:t>‹#›</a:t>
            </a:fld>
            <a:endParaRPr lang="en-US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05611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49F9D6E-7BAE-4E1A-B51C-2FD40C0009AE}" type="slidenum">
              <a:rPr lang="en-US">
                <a:solidFill>
                  <a:srgbClr val="3333CC"/>
                </a:solidFill>
              </a:rPr>
              <a:pPr/>
              <a:t>‹#›</a:t>
            </a:fld>
            <a:endParaRPr lang="en-US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9575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219200"/>
            <a:ext cx="43053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19200"/>
            <a:ext cx="43053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49BF812-0681-4E22-9A31-8F7B4212A5F5}" type="slidenum">
              <a:rPr lang="en-US">
                <a:solidFill>
                  <a:srgbClr val="3333CC"/>
                </a:solidFill>
              </a:rPr>
              <a:pPr/>
              <a:t>‹#›</a:t>
            </a:fld>
            <a:endParaRPr lang="en-US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58858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6227416-1060-4AD2-9225-A60F88BA1F48}" type="slidenum">
              <a:rPr lang="en-US">
                <a:solidFill>
                  <a:srgbClr val="3333CC"/>
                </a:solidFill>
              </a:rPr>
              <a:pPr/>
              <a:t>‹#›</a:t>
            </a:fld>
            <a:endParaRPr lang="en-US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52078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5A3CF97-474F-4E54-8090-61F247835726}" type="slidenum">
              <a:rPr lang="en-US">
                <a:solidFill>
                  <a:srgbClr val="3333CC"/>
                </a:solidFill>
              </a:rPr>
              <a:pPr/>
              <a:t>‹#›</a:t>
            </a:fld>
            <a:endParaRPr lang="en-US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3910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wmf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image" Target="../media/image2.wmf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image" Target="../media/image6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image" Target="../media/image7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 descr="C:\Users\jmenard\My Files\PPPL\Projects\NSTX-U\Presentation template\2015 - New template\logo and banner source\Gray_banner_red_line_bottom_NSTXU_logo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55100"/>
            <a:ext cx="9144000" cy="302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13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137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</a:p>
        </p:txBody>
      </p:sp>
      <p:sp>
        <p:nvSpPr>
          <p:cNvPr id="8" name="Slide Number Placeholder 1"/>
          <p:cNvSpPr txBox="1">
            <a:spLocks/>
          </p:cNvSpPr>
          <p:nvPr/>
        </p:nvSpPr>
        <p:spPr>
          <a:xfrm>
            <a:off x="7010400" y="654563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lang="en-US" sz="1000" b="1" i="0" kern="1200" smtClean="0">
                <a:solidFill>
                  <a:srgbClr val="1822CD"/>
                </a:solidFill>
                <a:latin typeface="Helvetica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b="1" i="1" kern="1200">
                <a:solidFill>
                  <a:srgbClr val="1822CD"/>
                </a:solidFill>
                <a:latin typeface="Helvetica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b="1" i="1" kern="1200">
                <a:solidFill>
                  <a:srgbClr val="1822CD"/>
                </a:solidFill>
                <a:latin typeface="Helvetica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b="1" i="1" kern="1200">
                <a:solidFill>
                  <a:srgbClr val="1822CD"/>
                </a:solidFill>
                <a:latin typeface="Helvetica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b="1" i="1" kern="1200">
                <a:solidFill>
                  <a:srgbClr val="1822CD"/>
                </a:solidFill>
                <a:latin typeface="Helvetica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sz="1200" b="1" i="1" kern="1200">
                <a:solidFill>
                  <a:srgbClr val="1822CD"/>
                </a:solidFill>
                <a:latin typeface="Helvetica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sz="1200" b="1" i="1" kern="1200">
                <a:solidFill>
                  <a:srgbClr val="1822CD"/>
                </a:solidFill>
                <a:latin typeface="Helvetica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sz="1200" b="1" i="1" kern="1200">
                <a:solidFill>
                  <a:srgbClr val="1822CD"/>
                </a:solidFill>
                <a:latin typeface="Helvetica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sz="1200" b="1" i="1" kern="1200">
                <a:solidFill>
                  <a:srgbClr val="1822CD"/>
                </a:solidFill>
                <a:latin typeface="Helvetica" charset="0"/>
                <a:ea typeface="+mn-ea"/>
                <a:cs typeface="Arial" pitchFamily="34" charset="0"/>
              </a:defRPr>
            </a:lvl9pPr>
          </a:lstStyle>
          <a:p>
            <a:fld id="{7582A597-63CD-47F9-A9E4-CA8C6B735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206"/>
          <p:cNvSpPr>
            <a:spLocks noChangeArrowheads="1"/>
          </p:cNvSpPr>
          <p:nvPr userDrawn="1"/>
        </p:nvSpPr>
        <p:spPr bwMode="auto">
          <a:xfrm>
            <a:off x="914400" y="6566514"/>
            <a:ext cx="7162800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NSTX-U Disruption Prediction, Avoidance, and Mitigation WG</a:t>
            </a:r>
            <a:r>
              <a:rPr lang="en-US" sz="1000" b="1" baseline="0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meeting </a:t>
            </a:r>
            <a:r>
              <a:rPr lang="en-US" sz="1000" b="1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(S.A. Sabbagh and R. Raman)</a:t>
            </a:r>
          </a:p>
        </p:txBody>
      </p:sp>
      <p:sp>
        <p:nvSpPr>
          <p:cNvPr id="11" name="Rectangle 208"/>
          <p:cNvSpPr>
            <a:spLocks noChangeArrowheads="1"/>
          </p:cNvSpPr>
          <p:nvPr userDrawn="1"/>
        </p:nvSpPr>
        <p:spPr bwMode="auto">
          <a:xfrm>
            <a:off x="6629400" y="6570786"/>
            <a:ext cx="1981200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r" eaLnBrk="1" hangingPunct="1"/>
            <a:r>
              <a:rPr lang="en-US" altLang="en-US" sz="1000" b="1" baseline="0" dirty="0" smtClean="0">
                <a:solidFill>
                  <a:srgbClr val="3333CC"/>
                </a:solidFill>
                <a:latin typeface="Arial" pitchFamily="34" charset="0"/>
                <a:ea typeface="+mn-ea"/>
              </a:rPr>
              <a:t>Oct 29</a:t>
            </a:r>
            <a:r>
              <a:rPr lang="en-US" altLang="en-US" sz="1000" b="1" baseline="30000" dirty="0" smtClean="0">
                <a:solidFill>
                  <a:srgbClr val="3333CC"/>
                </a:solidFill>
                <a:latin typeface="Arial" pitchFamily="34" charset="0"/>
                <a:ea typeface="+mn-ea"/>
              </a:rPr>
              <a:t>th</a:t>
            </a:r>
            <a:r>
              <a:rPr lang="en-US" altLang="en-US" sz="1000" b="1" dirty="0" smtClean="0">
                <a:solidFill>
                  <a:srgbClr val="3333CC"/>
                </a:solidFill>
                <a:latin typeface="Arial" pitchFamily="34" charset="0"/>
                <a:ea typeface="+mn-ea"/>
              </a:rPr>
              <a:t>, 2015</a:t>
            </a:r>
          </a:p>
        </p:txBody>
      </p:sp>
      <p:sp>
        <p:nvSpPr>
          <p:cNvPr id="1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1219200"/>
            <a:ext cx="87630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buClr>
                <a:srgbClr val="FF3300"/>
              </a:buClr>
              <a:buSzPct val="75000"/>
              <a:buFont typeface="Wingdings" pitchFamily="2" charset="2"/>
              <a:buChar char="q"/>
            </a:pPr>
            <a:r>
              <a:rPr lang="en-US" altLang="en-US" dirty="0" smtClean="0"/>
              <a:t>Click to edit Master text styles</a:t>
            </a:r>
          </a:p>
          <a:p>
            <a:pPr lvl="1">
              <a:buClr>
                <a:srgbClr val="3333FF"/>
              </a:buClr>
              <a:buSzPct val="75000"/>
              <a:buFont typeface="Wingdings" pitchFamily="2" charset="2"/>
              <a:buChar char="q"/>
            </a:pPr>
            <a:r>
              <a:rPr lang="en-US" altLang="en-US" dirty="0" smtClean="0"/>
              <a:t>Second level</a:t>
            </a:r>
          </a:p>
          <a:p>
            <a:pPr lvl="2">
              <a:buSzPct val="180000"/>
            </a:pPr>
            <a:r>
              <a:rPr lang="en-US" altLang="en-US" dirty="0" smtClean="0"/>
              <a:t>Third level</a:t>
            </a:r>
          </a:p>
          <a:p>
            <a:pPr lvl="3">
              <a:buClr>
                <a:srgbClr val="3333FF"/>
              </a:buClr>
              <a:buSzPct val="65000"/>
              <a:buFont typeface="Wingdings" pitchFamily="2" charset="2"/>
              <a:buChar char="q"/>
            </a:pPr>
            <a:r>
              <a:rPr lang="en-US" altLang="en-US" dirty="0" smtClean="0"/>
              <a:t>Fourth level</a:t>
            </a:r>
          </a:p>
          <a:p>
            <a:pPr lvl="4">
              <a:buClr>
                <a:srgbClr val="FF3300"/>
              </a:buClr>
              <a:buChar char="•"/>
            </a:pPr>
            <a:r>
              <a:rPr lang="en-US" altLang="en-US" dirty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01216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82" r:id="rId1"/>
    <p:sldLayoutId id="2147484483" r:id="rId2"/>
    <p:sldLayoutId id="2147484521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v"/>
        <a:defRPr lang="en-US" altLang="en-US" sz="2400" dirty="0" smtClean="0">
          <a:solidFill>
            <a:srgbClr val="0000F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lang="en-US" altLang="en-US" sz="2000" dirty="0" smtClean="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lang="en-US" altLang="en-US" dirty="0" smtClean="0">
          <a:solidFill>
            <a:srgbClr val="FF00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lang="en-US" altLang="en-US" sz="1600" dirty="0" smtClean="0">
          <a:solidFill>
            <a:srgbClr val="009999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lang="en-US" altLang="en-US" sz="1600" dirty="0" smtClean="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5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1219200"/>
            <a:ext cx="87630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905352" name="Picture 136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39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05353" name="Rectangle 137"/>
          <p:cNvSpPr>
            <a:spLocks noGrp="1" noChangeArrowheads="1"/>
          </p:cNvSpPr>
          <p:nvPr>
            <p:ph type="title"/>
          </p:nvPr>
        </p:nvSpPr>
        <p:spPr bwMode="auto">
          <a:xfrm>
            <a:off x="0" y="15875"/>
            <a:ext cx="9144000" cy="815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8F8F8">
                        <a:alpha val="30000"/>
                      </a:srgbClr>
                    </a:gs>
                    <a:gs pos="100000">
                      <a:srgbClr val="F8F8F8">
                        <a:gamma/>
                        <a:shade val="80784"/>
                        <a:invGamma/>
                        <a:alpha val="86000"/>
                      </a:srgb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grpSp>
        <p:nvGrpSpPr>
          <p:cNvPr id="905421" name="Group 205"/>
          <p:cNvGrpSpPr>
            <a:grpSpLocks/>
          </p:cNvGrpSpPr>
          <p:nvPr/>
        </p:nvGrpSpPr>
        <p:grpSpPr bwMode="auto">
          <a:xfrm>
            <a:off x="0" y="6578600"/>
            <a:ext cx="9144000" cy="279400"/>
            <a:chOff x="0" y="4144"/>
            <a:chExt cx="5760" cy="176"/>
          </a:xfrm>
        </p:grpSpPr>
        <p:pic>
          <p:nvPicPr>
            <p:cNvPr id="905410" name="Picture 194"/>
            <p:cNvPicPr>
              <a:picLocks noChangeAspect="1" noChangeArrowheads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144"/>
              <a:ext cx="5760" cy="1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05415" name="Text Box 199"/>
            <p:cNvSpPr txBox="1">
              <a:spLocks noChangeArrowheads="1"/>
            </p:cNvSpPr>
            <p:nvPr userDrawn="1"/>
          </p:nvSpPr>
          <p:spPr bwMode="auto">
            <a:xfrm>
              <a:off x="172" y="4180"/>
              <a:ext cx="340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20700" indent="-2286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262063" indent="-233363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1600200"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0574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5146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29718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4290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en-US" sz="1200" i="1" dirty="0">
                  <a:solidFill>
                    <a:srgbClr val="171FC7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elvetica" pitchFamily="34" charset="0"/>
                  <a:ea typeface="+mn-ea"/>
                </a:rPr>
                <a:t>NSTX</a:t>
              </a:r>
            </a:p>
          </p:txBody>
        </p:sp>
      </p:grpSp>
      <p:sp>
        <p:nvSpPr>
          <p:cNvPr id="905422" name="Rectangle 206"/>
          <p:cNvSpPr>
            <a:spLocks noChangeArrowheads="1"/>
          </p:cNvSpPr>
          <p:nvPr/>
        </p:nvSpPr>
        <p:spPr bwMode="auto">
          <a:xfrm>
            <a:off x="863838" y="6580188"/>
            <a:ext cx="7162800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 eaLnBrk="1" hangingPunct="1">
              <a:defRPr/>
            </a:pPr>
            <a:r>
              <a:rPr lang="en-US" sz="900" b="1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pitchFamily="-128" charset="-128"/>
              </a:rPr>
              <a:t>NSTX-U Disruption Prediction, Avoidance, and Mitigation Working Group – Initial Meeting </a:t>
            </a:r>
            <a:r>
              <a:rPr lang="en-US" sz="900" b="1" dirty="0" smtClean="0">
                <a:solidFill>
                  <a:srgbClr val="3333CC"/>
                </a:solidFill>
                <a:latin typeface="Arial" pitchFamily="34" charset="0"/>
                <a:ea typeface="+mn-ea"/>
              </a:rPr>
              <a:t>(S.A. Sabbagh and R. Raman)</a:t>
            </a:r>
            <a:endParaRPr lang="en-US" sz="900" b="1" dirty="0">
              <a:solidFill>
                <a:srgbClr val="3333CC"/>
              </a:solidFill>
              <a:latin typeface="Arial" pitchFamily="34" charset="0"/>
              <a:ea typeface="+mn-ea"/>
            </a:endParaRPr>
          </a:p>
        </p:txBody>
      </p:sp>
      <p:sp>
        <p:nvSpPr>
          <p:cNvPr id="905423" name="Rectangle 20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66098" y="6637311"/>
            <a:ext cx="762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FontTx/>
              <a:buNone/>
              <a:defRPr sz="1000" b="1">
                <a:solidFill>
                  <a:schemeClr val="accent2"/>
                </a:solidFill>
                <a:latin typeface="+mn-lt"/>
                <a:ea typeface="ＭＳ Ｐゴシック" pitchFamily="34" charset="-128"/>
              </a:defRPr>
            </a:lvl1pPr>
          </a:lstStyle>
          <a:p>
            <a:fld id="{9E4154A2-A575-4FB1-8A3D-838E25E19115}" type="slidenum">
              <a:rPr lang="en-US" smtClean="0">
                <a:solidFill>
                  <a:srgbClr val="3333CC"/>
                </a:solidFill>
              </a:rPr>
              <a:pPr/>
              <a:t>‹#›</a:t>
            </a:fld>
            <a:endParaRPr lang="en-US" dirty="0">
              <a:solidFill>
                <a:srgbClr val="3333CC"/>
              </a:solidFill>
            </a:endParaRPr>
          </a:p>
        </p:txBody>
      </p:sp>
      <p:sp>
        <p:nvSpPr>
          <p:cNvPr id="905424" name="Rectangle 208"/>
          <p:cNvSpPr>
            <a:spLocks noChangeArrowheads="1"/>
          </p:cNvSpPr>
          <p:nvPr/>
        </p:nvSpPr>
        <p:spPr bwMode="auto">
          <a:xfrm>
            <a:off x="6768664" y="6580188"/>
            <a:ext cx="1981200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r" eaLnBrk="1" hangingPunct="1"/>
            <a:r>
              <a:rPr lang="en-US" sz="900" b="1" dirty="0" smtClean="0">
                <a:solidFill>
                  <a:srgbClr val="3333CC"/>
                </a:solidFill>
                <a:latin typeface="Arial" pitchFamily="34" charset="0"/>
                <a:ea typeface="+mn-ea"/>
              </a:rPr>
              <a:t>Jan. 30</a:t>
            </a:r>
            <a:r>
              <a:rPr lang="en-US" sz="900" b="1" baseline="30000" dirty="0" smtClean="0">
                <a:solidFill>
                  <a:srgbClr val="3333CC"/>
                </a:solidFill>
                <a:latin typeface="Arial" pitchFamily="34" charset="0"/>
                <a:ea typeface="+mn-ea"/>
              </a:rPr>
              <a:t>th</a:t>
            </a:r>
            <a:r>
              <a:rPr lang="en-US" sz="900" b="1" dirty="0" smtClean="0">
                <a:solidFill>
                  <a:srgbClr val="3333CC"/>
                </a:solidFill>
                <a:latin typeface="Arial" pitchFamily="34" charset="0"/>
                <a:ea typeface="+mn-ea"/>
              </a:rPr>
              <a:t>, 2015</a:t>
            </a:r>
            <a:endParaRPr lang="en-US" sz="900" b="1" dirty="0">
              <a:solidFill>
                <a:srgbClr val="3333CC"/>
              </a:solidFill>
              <a:latin typeface="Arial" pitchFamily="34" charset="0"/>
              <a:ea typeface="+mn-ea"/>
            </a:endParaRPr>
          </a:p>
        </p:txBody>
      </p:sp>
      <p:sp>
        <p:nvSpPr>
          <p:cNvPr id="11" name="Text Box 199"/>
          <p:cNvSpPr txBox="1">
            <a:spLocks noChangeArrowheads="1"/>
          </p:cNvSpPr>
          <p:nvPr userDrawn="1"/>
        </p:nvSpPr>
        <p:spPr bwMode="auto">
          <a:xfrm>
            <a:off x="273050" y="6635750"/>
            <a:ext cx="793750" cy="184150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eaLnBrk="1" hangingPunct="1">
              <a:spcBef>
                <a:spcPct val="20000"/>
              </a:spcBef>
              <a:defRPr/>
            </a:pPr>
            <a:r>
              <a:rPr lang="en-US" sz="1200" i="1" dirty="0">
                <a:solidFill>
                  <a:srgbClr val="171FC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-128" charset="0"/>
                <a:ea typeface="+mn-ea"/>
                <a:cs typeface="Arial" charset="0"/>
              </a:rPr>
              <a:t>NSTX-U</a:t>
            </a:r>
          </a:p>
        </p:txBody>
      </p:sp>
    </p:spTree>
    <p:extLst>
      <p:ext uri="{BB962C8B-B14F-4D97-AF65-F5344CB8AC3E}">
        <p14:creationId xmlns:p14="http://schemas.microsoft.com/office/powerpoint/2010/main" val="2970211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10" r:id="rId1"/>
    <p:sldLayoutId id="2147484511" r:id="rId2"/>
    <p:sldLayoutId id="2147484512" r:id="rId3"/>
    <p:sldLayoutId id="2147484513" r:id="rId4"/>
    <p:sldLayoutId id="2147484514" r:id="rId5"/>
    <p:sldLayoutId id="2147484515" r:id="rId6"/>
    <p:sldLayoutId id="2147484516" r:id="rId7"/>
    <p:sldLayoutId id="2147484517" r:id="rId8"/>
    <p:sldLayoutId id="2147484518" r:id="rId9"/>
    <p:sldLayoutId id="2147484519" r:id="rId10"/>
    <p:sldLayoutId id="2147484520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SzPct val="75000"/>
        <a:buFont typeface="Wingdings" pitchFamily="2" charset="2"/>
        <a:buChar char="q"/>
        <a:defRPr sz="2400">
          <a:solidFill>
            <a:srgbClr val="0000F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3333FF"/>
        </a:buClr>
        <a:buSzPct val="75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180000"/>
        <a:buChar char="•"/>
        <a:defRPr>
          <a:solidFill>
            <a:srgbClr val="FF00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3333FF"/>
        </a:buClr>
        <a:buSzPct val="65000"/>
        <a:buFont typeface="Wingdings" pitchFamily="2" charset="2"/>
        <a:buChar char="q"/>
        <a:defRPr sz="1600">
          <a:solidFill>
            <a:srgbClr val="009999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Char char="•"/>
        <a:defRPr sz="16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Char char="•"/>
        <a:defRPr sz="16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Char char="•"/>
        <a:defRPr sz="16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Char char="•"/>
        <a:defRPr sz="16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177800" y="6535738"/>
            <a:ext cx="8801100" cy="63500"/>
            <a:chOff x="112" y="4117"/>
            <a:chExt cx="5544" cy="40"/>
          </a:xfrm>
        </p:grpSpPr>
        <p:sp>
          <p:nvSpPr>
            <p:cNvPr id="1026" name="Line 2"/>
            <p:cNvSpPr>
              <a:spLocks noChangeShapeType="1"/>
            </p:cNvSpPr>
            <p:nvPr/>
          </p:nvSpPr>
          <p:spPr bwMode="auto">
            <a:xfrm>
              <a:off x="112" y="4157"/>
              <a:ext cx="5544" cy="0"/>
            </a:xfrm>
            <a:prstGeom prst="line">
              <a:avLst/>
            </a:prstGeom>
            <a:noFill/>
            <a:ln w="50800">
              <a:solidFill>
                <a:srgbClr val="00CC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32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027" name="Line 3"/>
            <p:cNvSpPr>
              <a:spLocks noChangeShapeType="1"/>
            </p:cNvSpPr>
            <p:nvPr/>
          </p:nvSpPr>
          <p:spPr bwMode="auto">
            <a:xfrm>
              <a:off x="176" y="4117"/>
              <a:ext cx="5432" cy="0"/>
            </a:xfrm>
            <a:prstGeom prst="line">
              <a:avLst/>
            </a:prstGeom>
            <a:noFill/>
            <a:ln w="25400">
              <a:solidFill>
                <a:srgbClr val="00CC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3200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95325" y="101600"/>
            <a:ext cx="7772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3" tIns="44448" rIns="90483" bIns="4444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69925" y="800100"/>
            <a:ext cx="7772400" cy="5481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3" tIns="44448" rIns="90483" bIns="4444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grpSp>
        <p:nvGrpSpPr>
          <p:cNvPr id="1033" name="Group 9"/>
          <p:cNvGrpSpPr>
            <a:grpSpLocks/>
          </p:cNvGrpSpPr>
          <p:nvPr/>
        </p:nvGrpSpPr>
        <p:grpSpPr bwMode="auto">
          <a:xfrm>
            <a:off x="165100" y="165100"/>
            <a:ext cx="8801100" cy="63500"/>
            <a:chOff x="104" y="104"/>
            <a:chExt cx="5544" cy="40"/>
          </a:xfrm>
        </p:grpSpPr>
        <p:sp>
          <p:nvSpPr>
            <p:cNvPr id="1031" name="Line 7"/>
            <p:cNvSpPr>
              <a:spLocks noChangeShapeType="1"/>
            </p:cNvSpPr>
            <p:nvPr/>
          </p:nvSpPr>
          <p:spPr bwMode="auto">
            <a:xfrm>
              <a:off x="104" y="104"/>
              <a:ext cx="5544" cy="0"/>
            </a:xfrm>
            <a:prstGeom prst="line">
              <a:avLst/>
            </a:prstGeom>
            <a:noFill/>
            <a:ln w="50800">
              <a:solidFill>
                <a:srgbClr val="00CC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32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032" name="Line 8"/>
            <p:cNvSpPr>
              <a:spLocks noChangeShapeType="1"/>
            </p:cNvSpPr>
            <p:nvPr/>
          </p:nvSpPr>
          <p:spPr bwMode="auto">
            <a:xfrm>
              <a:off x="168" y="144"/>
              <a:ext cx="5432" cy="0"/>
            </a:xfrm>
            <a:prstGeom prst="line">
              <a:avLst/>
            </a:prstGeom>
            <a:noFill/>
            <a:ln w="25400">
              <a:solidFill>
                <a:srgbClr val="00CC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3200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  <p:sp>
        <p:nvSpPr>
          <p:cNvPr id="1074" name="Rectangle 50"/>
          <p:cNvSpPr>
            <a:spLocks noChangeArrowheads="1"/>
          </p:cNvSpPr>
          <p:nvPr userDrawn="1"/>
        </p:nvSpPr>
        <p:spPr bwMode="auto">
          <a:xfrm>
            <a:off x="9517064" y="1065214"/>
            <a:ext cx="536575" cy="74612"/>
          </a:xfrm>
          <a:prstGeom prst="rect">
            <a:avLst/>
          </a:prstGeom>
          <a:gradFill rotWithShape="0">
            <a:gsLst>
              <a:gs pos="0">
                <a:srgbClr val="FF6600"/>
              </a:gs>
              <a:gs pos="100000">
                <a:srgbClr val="FF6600">
                  <a:gamma/>
                  <a:tint val="0"/>
                  <a:invGamma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5" tIns="45718" rIns="91435" bIns="45718" anchor="ctr"/>
          <a:lstStyle/>
          <a:p>
            <a:endParaRPr lang="en-US" sz="3200">
              <a:solidFill>
                <a:srgbClr val="000000"/>
              </a:solidFill>
              <a:latin typeface="Arial" pitchFamily="34" charset="0"/>
            </a:endParaRPr>
          </a:p>
        </p:txBody>
      </p:sp>
      <p:pic>
        <p:nvPicPr>
          <p:cNvPr id="1075" name="Picture 51" descr="ITER_top_logo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283"/>
          <a:stretch>
            <a:fillRect/>
          </a:stretch>
        </p:blipFill>
        <p:spPr bwMode="auto">
          <a:xfrm>
            <a:off x="520700" y="6429375"/>
            <a:ext cx="1951038" cy="388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208"/>
          <p:cNvSpPr>
            <a:spLocks noChangeArrowheads="1"/>
          </p:cNvSpPr>
          <p:nvPr userDrawn="1"/>
        </p:nvSpPr>
        <p:spPr bwMode="auto">
          <a:xfrm>
            <a:off x="8426451" y="6616700"/>
            <a:ext cx="593725" cy="22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r" eaLnBrk="1" hangingPunct="1"/>
            <a:fld id="{05880F56-3CD8-4C2C-8036-993D561F7A23}" type="slidenum">
              <a:rPr lang="en-US" sz="1000" b="1">
                <a:solidFill>
                  <a:srgbClr val="0000FF"/>
                </a:solidFill>
                <a:latin typeface="Helvetica" pitchFamily="34" charset="0"/>
              </a:rPr>
              <a:pPr algn="r" eaLnBrk="1" hangingPunct="1"/>
              <a:t>‹#›</a:t>
            </a:fld>
            <a:endParaRPr lang="en-US" sz="1000" b="1" dirty="0">
              <a:solidFill>
                <a:srgbClr val="0000FF"/>
              </a:solidFill>
              <a:latin typeface="Helvetica" pitchFamily="34" charset="0"/>
            </a:endParaRPr>
          </a:p>
        </p:txBody>
      </p:sp>
      <p:sp>
        <p:nvSpPr>
          <p:cNvPr id="1070" name="Text Box 46"/>
          <p:cNvSpPr txBox="1">
            <a:spLocks noChangeArrowheads="1"/>
          </p:cNvSpPr>
          <p:nvPr userDrawn="1"/>
        </p:nvSpPr>
        <p:spPr bwMode="auto">
          <a:xfrm>
            <a:off x="1045024" y="6611938"/>
            <a:ext cx="7661049" cy="230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5" tIns="45718" rIns="91435" bIns="45718">
            <a:spAutoFit/>
          </a:bodyPr>
          <a:lstStyle/>
          <a:p>
            <a:pPr algn="r"/>
            <a:r>
              <a:rPr lang="en-US" sz="900" b="1" dirty="0" smtClean="0">
                <a:solidFill>
                  <a:srgbClr val="0000FF"/>
                </a:solidFill>
                <a:latin typeface="Helvetica" pitchFamily="34" charset="0"/>
              </a:rPr>
              <a:t>ITPA MHD Meeting (Naples, Italy: Oct 19-22, 2015)    ITPA MHD Group: MDC-21 Global Mode Stabilization – S.A. Sabbagh, et al.</a:t>
            </a:r>
            <a:endParaRPr lang="en-US" sz="900" b="1" dirty="0">
              <a:solidFill>
                <a:srgbClr val="0000FF"/>
              </a:solidFill>
              <a:latin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0722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23" r:id="rId1"/>
    <p:sldLayoutId id="2147484524" r:id="rId2"/>
    <p:sldLayoutId id="2147484525" r:id="rId3"/>
    <p:sldLayoutId id="2147484526" r:id="rId4"/>
    <p:sldLayoutId id="2147484527" r:id="rId5"/>
    <p:sldLayoutId id="2147484528" r:id="rId6"/>
    <p:sldLayoutId id="2147484529" r:id="rId7"/>
    <p:sldLayoutId id="2147484530" r:id="rId8"/>
    <p:sldLayoutId id="2147484531" r:id="rId9"/>
    <p:sldLayoutId id="2147484532" r:id="rId10"/>
    <p:sldLayoutId id="2147484533" r:id="rId11"/>
    <p:sldLayoutId id="214748453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u="sng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u="sng">
          <a:solidFill>
            <a:schemeClr val="tx2"/>
          </a:solidFill>
          <a:latin typeface="Helvetic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u="sng">
          <a:solidFill>
            <a:schemeClr val="tx2"/>
          </a:solidFill>
          <a:latin typeface="Helvetic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u="sng">
          <a:solidFill>
            <a:schemeClr val="tx2"/>
          </a:solidFill>
          <a:latin typeface="Helvetic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u="sng">
          <a:solidFill>
            <a:schemeClr val="tx2"/>
          </a:solidFill>
          <a:latin typeface="Helvetica" pitchFamily="34" charset="0"/>
        </a:defRPr>
      </a:lvl5pPr>
      <a:lvl6pPr marL="457177" algn="ctr" rtl="0" eaLnBrk="0" fontAlgn="base" hangingPunct="0">
        <a:spcBef>
          <a:spcPct val="0"/>
        </a:spcBef>
        <a:spcAft>
          <a:spcPct val="0"/>
        </a:spcAft>
        <a:defRPr sz="3200" u="sng">
          <a:solidFill>
            <a:schemeClr val="tx2"/>
          </a:solidFill>
          <a:latin typeface="Helvetica" pitchFamily="34" charset="0"/>
        </a:defRPr>
      </a:lvl6pPr>
      <a:lvl7pPr marL="914353" algn="ctr" rtl="0" eaLnBrk="0" fontAlgn="base" hangingPunct="0">
        <a:spcBef>
          <a:spcPct val="0"/>
        </a:spcBef>
        <a:spcAft>
          <a:spcPct val="0"/>
        </a:spcAft>
        <a:defRPr sz="3200" u="sng">
          <a:solidFill>
            <a:schemeClr val="tx2"/>
          </a:solidFill>
          <a:latin typeface="Helvetica" pitchFamily="34" charset="0"/>
        </a:defRPr>
      </a:lvl7pPr>
      <a:lvl8pPr marL="1371530" algn="ctr" rtl="0" eaLnBrk="0" fontAlgn="base" hangingPunct="0">
        <a:spcBef>
          <a:spcPct val="0"/>
        </a:spcBef>
        <a:spcAft>
          <a:spcPct val="0"/>
        </a:spcAft>
        <a:defRPr sz="3200" u="sng">
          <a:solidFill>
            <a:schemeClr val="tx2"/>
          </a:solidFill>
          <a:latin typeface="Helvetica" pitchFamily="34" charset="0"/>
        </a:defRPr>
      </a:lvl8pPr>
      <a:lvl9pPr marL="1828706" algn="ctr" rtl="0" eaLnBrk="0" fontAlgn="base" hangingPunct="0">
        <a:spcBef>
          <a:spcPct val="0"/>
        </a:spcBef>
        <a:spcAft>
          <a:spcPct val="0"/>
        </a:spcAft>
        <a:defRPr sz="3200" u="sng">
          <a:solidFill>
            <a:schemeClr val="tx2"/>
          </a:solidFill>
          <a:latin typeface="Helvetica" pitchFamily="34" charset="0"/>
        </a:defRPr>
      </a:lvl9pPr>
    </p:titleStyle>
    <p:bodyStyle>
      <a:lvl1pPr marL="342882" indent="-342882" algn="l" rtl="0" eaLnBrk="0" fontAlgn="base" hangingPunct="0">
        <a:lnSpc>
          <a:spcPct val="80000"/>
        </a:lnSpc>
        <a:spcBef>
          <a:spcPct val="70000"/>
        </a:spcBef>
        <a:spcAft>
          <a:spcPct val="0"/>
        </a:spcAft>
        <a:buClr>
          <a:srgbClr val="F70606"/>
        </a:buClr>
        <a:buSzPct val="150000"/>
        <a:buChar char="•"/>
        <a:defRPr sz="2400">
          <a:solidFill>
            <a:schemeClr val="accent1"/>
          </a:solidFill>
          <a:latin typeface="+mn-lt"/>
          <a:ea typeface="+mn-ea"/>
          <a:cs typeface="+mn-cs"/>
        </a:defRPr>
      </a:lvl1pPr>
      <a:lvl2pPr marL="742912" indent="-285736" algn="l" rtl="0" eaLnBrk="0" fontAlgn="base" hangingPunct="0">
        <a:lnSpc>
          <a:spcPct val="80000"/>
        </a:lnSpc>
        <a:spcBef>
          <a:spcPct val="50000"/>
        </a:spcBef>
        <a:spcAft>
          <a:spcPct val="0"/>
        </a:spcAft>
        <a:buClr>
          <a:srgbClr val="5FCAFA"/>
        </a:buClr>
        <a:buSzPct val="80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2pPr>
      <a:lvl3pPr marL="1142942" indent="-228588" algn="l" rtl="0" eaLnBrk="0" fontAlgn="base" hangingPunct="0">
        <a:lnSpc>
          <a:spcPct val="80000"/>
        </a:lnSpc>
        <a:spcBef>
          <a:spcPct val="50000"/>
        </a:spcBef>
        <a:spcAft>
          <a:spcPct val="0"/>
        </a:spcAft>
        <a:buClr>
          <a:srgbClr val="F70606"/>
        </a:buClr>
        <a:buSzPct val="150000"/>
        <a:buChar char="•"/>
        <a:defRPr>
          <a:solidFill>
            <a:schemeClr val="tx1"/>
          </a:solidFill>
          <a:latin typeface="+mn-lt"/>
        </a:defRPr>
      </a:lvl3pPr>
      <a:lvl4pPr marL="1600118" indent="-228588" algn="l" rtl="0" eaLnBrk="0" fontAlgn="base" hangingPunct="0">
        <a:lnSpc>
          <a:spcPct val="80000"/>
        </a:lnSpc>
        <a:spcBef>
          <a:spcPct val="50000"/>
        </a:spcBef>
        <a:spcAft>
          <a:spcPct val="0"/>
        </a:spcAft>
        <a:buClr>
          <a:srgbClr val="5FCAFA"/>
        </a:buClr>
        <a:buSzPct val="80000"/>
        <a:buFont typeface="Wingdings" pitchFamily="2" charset="2"/>
        <a:buChar char="q"/>
        <a:defRPr sz="1600">
          <a:solidFill>
            <a:schemeClr val="tx1"/>
          </a:solidFill>
          <a:latin typeface="+mn-lt"/>
        </a:defRPr>
      </a:lvl4pPr>
      <a:lvl5pPr marL="2057295" indent="-228588" algn="l" rtl="0" eaLnBrk="0" fontAlgn="base" hangingPunct="0">
        <a:lnSpc>
          <a:spcPct val="80000"/>
        </a:lnSpc>
        <a:spcBef>
          <a:spcPct val="50000"/>
        </a:spcBef>
        <a:spcAft>
          <a:spcPct val="0"/>
        </a:spcAft>
        <a:buClr>
          <a:srgbClr val="F70606"/>
        </a:buClr>
        <a:buSzPct val="100000"/>
        <a:buChar char="»"/>
        <a:defRPr sz="1600">
          <a:solidFill>
            <a:schemeClr val="tx1"/>
          </a:solidFill>
          <a:latin typeface="+mn-lt"/>
        </a:defRPr>
      </a:lvl5pPr>
      <a:lvl6pPr marL="2514471" indent="-228588" algn="l" rtl="0" eaLnBrk="0" fontAlgn="base" hangingPunct="0">
        <a:lnSpc>
          <a:spcPct val="80000"/>
        </a:lnSpc>
        <a:spcBef>
          <a:spcPct val="50000"/>
        </a:spcBef>
        <a:spcAft>
          <a:spcPct val="0"/>
        </a:spcAft>
        <a:buClr>
          <a:srgbClr val="F70606"/>
        </a:buClr>
        <a:buSzPct val="100000"/>
        <a:buChar char="»"/>
        <a:defRPr sz="1600">
          <a:solidFill>
            <a:schemeClr val="tx1"/>
          </a:solidFill>
          <a:latin typeface="+mn-lt"/>
        </a:defRPr>
      </a:lvl6pPr>
      <a:lvl7pPr marL="2971648" indent="-228588" algn="l" rtl="0" eaLnBrk="0" fontAlgn="base" hangingPunct="0">
        <a:lnSpc>
          <a:spcPct val="80000"/>
        </a:lnSpc>
        <a:spcBef>
          <a:spcPct val="50000"/>
        </a:spcBef>
        <a:spcAft>
          <a:spcPct val="0"/>
        </a:spcAft>
        <a:buClr>
          <a:srgbClr val="F70606"/>
        </a:buClr>
        <a:buSzPct val="100000"/>
        <a:buChar char="»"/>
        <a:defRPr sz="1600">
          <a:solidFill>
            <a:schemeClr val="tx1"/>
          </a:solidFill>
          <a:latin typeface="+mn-lt"/>
        </a:defRPr>
      </a:lvl7pPr>
      <a:lvl8pPr marL="3428825" indent="-228588" algn="l" rtl="0" eaLnBrk="0" fontAlgn="base" hangingPunct="0">
        <a:lnSpc>
          <a:spcPct val="80000"/>
        </a:lnSpc>
        <a:spcBef>
          <a:spcPct val="50000"/>
        </a:spcBef>
        <a:spcAft>
          <a:spcPct val="0"/>
        </a:spcAft>
        <a:buClr>
          <a:srgbClr val="F70606"/>
        </a:buClr>
        <a:buSzPct val="100000"/>
        <a:buChar char="»"/>
        <a:defRPr sz="1600">
          <a:solidFill>
            <a:schemeClr val="tx1"/>
          </a:solidFill>
          <a:latin typeface="+mn-lt"/>
        </a:defRPr>
      </a:lvl8pPr>
      <a:lvl9pPr marL="3886001" indent="-228588" algn="l" rtl="0" eaLnBrk="0" fontAlgn="base" hangingPunct="0">
        <a:lnSpc>
          <a:spcPct val="80000"/>
        </a:lnSpc>
        <a:spcBef>
          <a:spcPct val="50000"/>
        </a:spcBef>
        <a:spcAft>
          <a:spcPct val="0"/>
        </a:spcAft>
        <a:buClr>
          <a:srgbClr val="F70606"/>
        </a:buClr>
        <a:buSzPct val="100000"/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3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0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6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3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0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36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3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177800" y="6535738"/>
            <a:ext cx="8801100" cy="63500"/>
            <a:chOff x="112" y="4117"/>
            <a:chExt cx="5544" cy="40"/>
          </a:xfrm>
        </p:grpSpPr>
        <p:sp>
          <p:nvSpPr>
            <p:cNvPr id="1026" name="Line 2"/>
            <p:cNvSpPr>
              <a:spLocks noChangeShapeType="1"/>
            </p:cNvSpPr>
            <p:nvPr/>
          </p:nvSpPr>
          <p:spPr bwMode="auto">
            <a:xfrm>
              <a:off x="112" y="4157"/>
              <a:ext cx="5544" cy="0"/>
            </a:xfrm>
            <a:prstGeom prst="line">
              <a:avLst/>
            </a:prstGeom>
            <a:noFill/>
            <a:ln w="50800">
              <a:solidFill>
                <a:srgbClr val="00CC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3200">
                <a:solidFill>
                  <a:srgbClr val="000000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1027" name="Line 3"/>
            <p:cNvSpPr>
              <a:spLocks noChangeShapeType="1"/>
            </p:cNvSpPr>
            <p:nvPr/>
          </p:nvSpPr>
          <p:spPr bwMode="auto">
            <a:xfrm>
              <a:off x="176" y="4117"/>
              <a:ext cx="5432" cy="0"/>
            </a:xfrm>
            <a:prstGeom prst="line">
              <a:avLst/>
            </a:prstGeom>
            <a:noFill/>
            <a:ln w="25400">
              <a:solidFill>
                <a:srgbClr val="00CC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3200">
                <a:solidFill>
                  <a:srgbClr val="000000"/>
                </a:solidFill>
                <a:latin typeface="Arial" pitchFamily="34" charset="0"/>
                <a:ea typeface="+mn-ea"/>
              </a:endParaRPr>
            </a:p>
          </p:txBody>
        </p:sp>
      </p:grp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95325" y="101600"/>
            <a:ext cx="7772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3" tIns="44448" rIns="90483" bIns="4444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69925" y="800100"/>
            <a:ext cx="7772400" cy="5481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3" tIns="44448" rIns="90483" bIns="4444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grpSp>
        <p:nvGrpSpPr>
          <p:cNvPr id="1033" name="Group 9"/>
          <p:cNvGrpSpPr>
            <a:grpSpLocks/>
          </p:cNvGrpSpPr>
          <p:nvPr/>
        </p:nvGrpSpPr>
        <p:grpSpPr bwMode="auto">
          <a:xfrm>
            <a:off x="165100" y="165100"/>
            <a:ext cx="8801100" cy="63500"/>
            <a:chOff x="104" y="104"/>
            <a:chExt cx="5544" cy="40"/>
          </a:xfrm>
        </p:grpSpPr>
        <p:sp>
          <p:nvSpPr>
            <p:cNvPr id="1031" name="Line 7"/>
            <p:cNvSpPr>
              <a:spLocks noChangeShapeType="1"/>
            </p:cNvSpPr>
            <p:nvPr/>
          </p:nvSpPr>
          <p:spPr bwMode="auto">
            <a:xfrm>
              <a:off x="104" y="104"/>
              <a:ext cx="5544" cy="0"/>
            </a:xfrm>
            <a:prstGeom prst="line">
              <a:avLst/>
            </a:prstGeom>
            <a:noFill/>
            <a:ln w="50800">
              <a:solidFill>
                <a:srgbClr val="00CC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3200">
                <a:solidFill>
                  <a:srgbClr val="000000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1032" name="Line 8"/>
            <p:cNvSpPr>
              <a:spLocks noChangeShapeType="1"/>
            </p:cNvSpPr>
            <p:nvPr/>
          </p:nvSpPr>
          <p:spPr bwMode="auto">
            <a:xfrm>
              <a:off x="168" y="144"/>
              <a:ext cx="5432" cy="0"/>
            </a:xfrm>
            <a:prstGeom prst="line">
              <a:avLst/>
            </a:prstGeom>
            <a:noFill/>
            <a:ln w="25400">
              <a:solidFill>
                <a:srgbClr val="00CC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3200">
                <a:solidFill>
                  <a:srgbClr val="000000"/>
                </a:solidFill>
                <a:latin typeface="Arial" pitchFamily="34" charset="0"/>
                <a:ea typeface="+mn-ea"/>
              </a:endParaRPr>
            </a:p>
          </p:txBody>
        </p:sp>
      </p:grpSp>
      <p:sp>
        <p:nvSpPr>
          <p:cNvPr id="1074" name="Rectangle 50"/>
          <p:cNvSpPr>
            <a:spLocks noChangeArrowheads="1"/>
          </p:cNvSpPr>
          <p:nvPr userDrawn="1"/>
        </p:nvSpPr>
        <p:spPr bwMode="auto">
          <a:xfrm>
            <a:off x="9517064" y="1065214"/>
            <a:ext cx="536575" cy="74612"/>
          </a:xfrm>
          <a:prstGeom prst="rect">
            <a:avLst/>
          </a:prstGeom>
          <a:gradFill rotWithShape="0">
            <a:gsLst>
              <a:gs pos="0">
                <a:srgbClr val="FF6600"/>
              </a:gs>
              <a:gs pos="100000">
                <a:srgbClr val="FF6600">
                  <a:gamma/>
                  <a:tint val="0"/>
                  <a:invGamma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5" tIns="45718" rIns="91435" bIns="45718" anchor="ctr"/>
          <a:lstStyle/>
          <a:p>
            <a:endParaRPr lang="en-US" sz="3200">
              <a:solidFill>
                <a:srgbClr val="000000"/>
              </a:solidFill>
              <a:latin typeface="Arial" pitchFamily="34" charset="0"/>
              <a:ea typeface="+mn-ea"/>
            </a:endParaRPr>
          </a:p>
        </p:txBody>
      </p:sp>
      <p:sp>
        <p:nvSpPr>
          <p:cNvPr id="12" name="Rectangle 208"/>
          <p:cNvSpPr>
            <a:spLocks noChangeArrowheads="1"/>
          </p:cNvSpPr>
          <p:nvPr userDrawn="1"/>
        </p:nvSpPr>
        <p:spPr bwMode="auto">
          <a:xfrm>
            <a:off x="8426451" y="6616700"/>
            <a:ext cx="593725" cy="22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r" eaLnBrk="1" hangingPunct="1"/>
            <a:fld id="{05880F56-3CD8-4C2C-8036-993D561F7A23}" type="slidenum">
              <a:rPr lang="en-US" sz="1000" b="1">
                <a:solidFill>
                  <a:srgbClr val="0000FF"/>
                </a:solidFill>
                <a:latin typeface="Helvetica" pitchFamily="34" charset="0"/>
                <a:ea typeface="+mn-ea"/>
              </a:rPr>
              <a:pPr algn="r" eaLnBrk="1" hangingPunct="1"/>
              <a:t>‹#›</a:t>
            </a:fld>
            <a:endParaRPr lang="en-US" sz="1000" b="1" dirty="0">
              <a:solidFill>
                <a:srgbClr val="0000FF"/>
              </a:solidFill>
              <a:latin typeface="Helvetica" pitchFamily="34" charset="0"/>
              <a:ea typeface="+mn-ea"/>
            </a:endParaRPr>
          </a:p>
        </p:txBody>
      </p:sp>
      <p:sp>
        <p:nvSpPr>
          <p:cNvPr id="1070" name="Text Box 46"/>
          <p:cNvSpPr txBox="1">
            <a:spLocks noChangeArrowheads="1"/>
          </p:cNvSpPr>
          <p:nvPr userDrawn="1"/>
        </p:nvSpPr>
        <p:spPr bwMode="auto">
          <a:xfrm>
            <a:off x="1095379" y="6611938"/>
            <a:ext cx="7653886" cy="230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5" tIns="45718" rIns="91435" bIns="45718">
            <a:spAutoFit/>
          </a:bodyPr>
          <a:lstStyle/>
          <a:p>
            <a:r>
              <a:rPr lang="en-US" sz="900" b="1" dirty="0" smtClean="0">
                <a:solidFill>
                  <a:srgbClr val="0000FF"/>
                </a:solidFill>
                <a:latin typeface="Helvetica" pitchFamily="34" charset="0"/>
                <a:ea typeface="+mn-ea"/>
              </a:rPr>
              <a:t>Disruption Prediction Sub-panel – Report of Progress: S.A</a:t>
            </a:r>
            <a:r>
              <a:rPr lang="en-US" sz="900" b="1" dirty="0">
                <a:solidFill>
                  <a:srgbClr val="0000FF"/>
                </a:solidFill>
                <a:latin typeface="Helvetica" pitchFamily="34" charset="0"/>
                <a:ea typeface="+mn-ea"/>
              </a:rPr>
              <a:t>. Sabbagh</a:t>
            </a:r>
            <a:r>
              <a:rPr lang="en-US" sz="900" b="1" dirty="0" smtClean="0">
                <a:solidFill>
                  <a:srgbClr val="0000FF"/>
                </a:solidFill>
                <a:latin typeface="Helvetica" pitchFamily="34" charset="0"/>
                <a:ea typeface="+mn-ea"/>
              </a:rPr>
              <a:t>, for the Disruption Prediction Sub-panel  (June 8</a:t>
            </a:r>
            <a:r>
              <a:rPr lang="en-US" sz="900" b="1" baseline="30000" dirty="0" smtClean="0">
                <a:solidFill>
                  <a:srgbClr val="0000FF"/>
                </a:solidFill>
                <a:latin typeface="Helvetica" pitchFamily="34" charset="0"/>
                <a:ea typeface="+mn-ea"/>
              </a:rPr>
              <a:t>th</a:t>
            </a:r>
            <a:r>
              <a:rPr lang="en-US" sz="900" b="1" dirty="0" smtClean="0">
                <a:solidFill>
                  <a:srgbClr val="0000FF"/>
                </a:solidFill>
                <a:latin typeface="Helvetica" pitchFamily="34" charset="0"/>
                <a:ea typeface="+mn-ea"/>
              </a:rPr>
              <a:t>, 2015)</a:t>
            </a:r>
            <a:endParaRPr lang="en-US" sz="900" b="1" dirty="0">
              <a:solidFill>
                <a:srgbClr val="0000FF"/>
              </a:solidFill>
              <a:latin typeface="Helvetica" pitchFamily="34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420327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36" r:id="rId1"/>
    <p:sldLayoutId id="2147484537" r:id="rId2"/>
    <p:sldLayoutId id="2147484538" r:id="rId3"/>
    <p:sldLayoutId id="2147484539" r:id="rId4"/>
    <p:sldLayoutId id="2147484540" r:id="rId5"/>
    <p:sldLayoutId id="2147484541" r:id="rId6"/>
    <p:sldLayoutId id="2147484542" r:id="rId7"/>
    <p:sldLayoutId id="2147484543" r:id="rId8"/>
    <p:sldLayoutId id="2147484544" r:id="rId9"/>
    <p:sldLayoutId id="2147484545" r:id="rId10"/>
    <p:sldLayoutId id="214748454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u="sng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u="sng">
          <a:solidFill>
            <a:schemeClr val="tx2"/>
          </a:solidFill>
          <a:latin typeface="Helvetic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u="sng">
          <a:solidFill>
            <a:schemeClr val="tx2"/>
          </a:solidFill>
          <a:latin typeface="Helvetic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u="sng">
          <a:solidFill>
            <a:schemeClr val="tx2"/>
          </a:solidFill>
          <a:latin typeface="Helvetic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u="sng">
          <a:solidFill>
            <a:schemeClr val="tx2"/>
          </a:solidFill>
          <a:latin typeface="Helvetica" pitchFamily="34" charset="0"/>
        </a:defRPr>
      </a:lvl5pPr>
      <a:lvl6pPr marL="457177" algn="ctr" rtl="0" eaLnBrk="0" fontAlgn="base" hangingPunct="0">
        <a:spcBef>
          <a:spcPct val="0"/>
        </a:spcBef>
        <a:spcAft>
          <a:spcPct val="0"/>
        </a:spcAft>
        <a:defRPr sz="3200" u="sng">
          <a:solidFill>
            <a:schemeClr val="tx2"/>
          </a:solidFill>
          <a:latin typeface="Helvetica" pitchFamily="34" charset="0"/>
        </a:defRPr>
      </a:lvl6pPr>
      <a:lvl7pPr marL="914353" algn="ctr" rtl="0" eaLnBrk="0" fontAlgn="base" hangingPunct="0">
        <a:spcBef>
          <a:spcPct val="0"/>
        </a:spcBef>
        <a:spcAft>
          <a:spcPct val="0"/>
        </a:spcAft>
        <a:defRPr sz="3200" u="sng">
          <a:solidFill>
            <a:schemeClr val="tx2"/>
          </a:solidFill>
          <a:latin typeface="Helvetica" pitchFamily="34" charset="0"/>
        </a:defRPr>
      </a:lvl7pPr>
      <a:lvl8pPr marL="1371530" algn="ctr" rtl="0" eaLnBrk="0" fontAlgn="base" hangingPunct="0">
        <a:spcBef>
          <a:spcPct val="0"/>
        </a:spcBef>
        <a:spcAft>
          <a:spcPct val="0"/>
        </a:spcAft>
        <a:defRPr sz="3200" u="sng">
          <a:solidFill>
            <a:schemeClr val="tx2"/>
          </a:solidFill>
          <a:latin typeface="Helvetica" pitchFamily="34" charset="0"/>
        </a:defRPr>
      </a:lvl8pPr>
      <a:lvl9pPr marL="1828706" algn="ctr" rtl="0" eaLnBrk="0" fontAlgn="base" hangingPunct="0">
        <a:spcBef>
          <a:spcPct val="0"/>
        </a:spcBef>
        <a:spcAft>
          <a:spcPct val="0"/>
        </a:spcAft>
        <a:defRPr sz="3200" u="sng">
          <a:solidFill>
            <a:schemeClr val="tx2"/>
          </a:solidFill>
          <a:latin typeface="Helvetica" pitchFamily="34" charset="0"/>
        </a:defRPr>
      </a:lvl9pPr>
    </p:titleStyle>
    <p:bodyStyle>
      <a:lvl1pPr marL="342882" indent="-342882" algn="l" rtl="0" eaLnBrk="0" fontAlgn="base" hangingPunct="0">
        <a:lnSpc>
          <a:spcPct val="80000"/>
        </a:lnSpc>
        <a:spcBef>
          <a:spcPct val="70000"/>
        </a:spcBef>
        <a:spcAft>
          <a:spcPct val="0"/>
        </a:spcAft>
        <a:buClr>
          <a:srgbClr val="F70606"/>
        </a:buClr>
        <a:buSzPct val="150000"/>
        <a:buChar char="•"/>
        <a:defRPr sz="2400">
          <a:solidFill>
            <a:schemeClr val="accent1"/>
          </a:solidFill>
          <a:latin typeface="+mn-lt"/>
          <a:ea typeface="+mn-ea"/>
          <a:cs typeface="+mn-cs"/>
        </a:defRPr>
      </a:lvl1pPr>
      <a:lvl2pPr marL="742912" indent="-285736" algn="l" rtl="0" eaLnBrk="0" fontAlgn="base" hangingPunct="0">
        <a:lnSpc>
          <a:spcPct val="80000"/>
        </a:lnSpc>
        <a:spcBef>
          <a:spcPct val="50000"/>
        </a:spcBef>
        <a:spcAft>
          <a:spcPct val="0"/>
        </a:spcAft>
        <a:buClr>
          <a:srgbClr val="5FCAFA"/>
        </a:buClr>
        <a:buSzPct val="80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2pPr>
      <a:lvl3pPr marL="1142942" indent="-228588" algn="l" rtl="0" eaLnBrk="0" fontAlgn="base" hangingPunct="0">
        <a:lnSpc>
          <a:spcPct val="80000"/>
        </a:lnSpc>
        <a:spcBef>
          <a:spcPct val="50000"/>
        </a:spcBef>
        <a:spcAft>
          <a:spcPct val="0"/>
        </a:spcAft>
        <a:buClr>
          <a:srgbClr val="F70606"/>
        </a:buClr>
        <a:buSzPct val="150000"/>
        <a:buChar char="•"/>
        <a:defRPr>
          <a:solidFill>
            <a:schemeClr val="tx1"/>
          </a:solidFill>
          <a:latin typeface="+mn-lt"/>
        </a:defRPr>
      </a:lvl3pPr>
      <a:lvl4pPr marL="1600118" indent="-228588" algn="l" rtl="0" eaLnBrk="0" fontAlgn="base" hangingPunct="0">
        <a:lnSpc>
          <a:spcPct val="80000"/>
        </a:lnSpc>
        <a:spcBef>
          <a:spcPct val="50000"/>
        </a:spcBef>
        <a:spcAft>
          <a:spcPct val="0"/>
        </a:spcAft>
        <a:buClr>
          <a:srgbClr val="5FCAFA"/>
        </a:buClr>
        <a:buSzPct val="80000"/>
        <a:buFont typeface="Wingdings" pitchFamily="2" charset="2"/>
        <a:buChar char="q"/>
        <a:defRPr sz="1600">
          <a:solidFill>
            <a:schemeClr val="tx1"/>
          </a:solidFill>
          <a:latin typeface="+mn-lt"/>
        </a:defRPr>
      </a:lvl4pPr>
      <a:lvl5pPr marL="2057295" indent="-228588" algn="l" rtl="0" eaLnBrk="0" fontAlgn="base" hangingPunct="0">
        <a:lnSpc>
          <a:spcPct val="80000"/>
        </a:lnSpc>
        <a:spcBef>
          <a:spcPct val="50000"/>
        </a:spcBef>
        <a:spcAft>
          <a:spcPct val="0"/>
        </a:spcAft>
        <a:buClr>
          <a:srgbClr val="F70606"/>
        </a:buClr>
        <a:buSzPct val="100000"/>
        <a:buChar char="»"/>
        <a:defRPr sz="1600">
          <a:solidFill>
            <a:schemeClr val="tx1"/>
          </a:solidFill>
          <a:latin typeface="+mn-lt"/>
        </a:defRPr>
      </a:lvl5pPr>
      <a:lvl6pPr marL="2514471" indent="-228588" algn="l" rtl="0" eaLnBrk="0" fontAlgn="base" hangingPunct="0">
        <a:lnSpc>
          <a:spcPct val="80000"/>
        </a:lnSpc>
        <a:spcBef>
          <a:spcPct val="50000"/>
        </a:spcBef>
        <a:spcAft>
          <a:spcPct val="0"/>
        </a:spcAft>
        <a:buClr>
          <a:srgbClr val="F70606"/>
        </a:buClr>
        <a:buSzPct val="100000"/>
        <a:buChar char="»"/>
        <a:defRPr sz="1600">
          <a:solidFill>
            <a:schemeClr val="tx1"/>
          </a:solidFill>
          <a:latin typeface="+mn-lt"/>
        </a:defRPr>
      </a:lvl6pPr>
      <a:lvl7pPr marL="2971648" indent="-228588" algn="l" rtl="0" eaLnBrk="0" fontAlgn="base" hangingPunct="0">
        <a:lnSpc>
          <a:spcPct val="80000"/>
        </a:lnSpc>
        <a:spcBef>
          <a:spcPct val="50000"/>
        </a:spcBef>
        <a:spcAft>
          <a:spcPct val="0"/>
        </a:spcAft>
        <a:buClr>
          <a:srgbClr val="F70606"/>
        </a:buClr>
        <a:buSzPct val="100000"/>
        <a:buChar char="»"/>
        <a:defRPr sz="1600">
          <a:solidFill>
            <a:schemeClr val="tx1"/>
          </a:solidFill>
          <a:latin typeface="+mn-lt"/>
        </a:defRPr>
      </a:lvl7pPr>
      <a:lvl8pPr marL="3428825" indent="-228588" algn="l" rtl="0" eaLnBrk="0" fontAlgn="base" hangingPunct="0">
        <a:lnSpc>
          <a:spcPct val="80000"/>
        </a:lnSpc>
        <a:spcBef>
          <a:spcPct val="50000"/>
        </a:spcBef>
        <a:spcAft>
          <a:spcPct val="0"/>
        </a:spcAft>
        <a:buClr>
          <a:srgbClr val="F70606"/>
        </a:buClr>
        <a:buSzPct val="100000"/>
        <a:buChar char="»"/>
        <a:defRPr sz="1600">
          <a:solidFill>
            <a:schemeClr val="tx1"/>
          </a:solidFill>
          <a:latin typeface="+mn-lt"/>
        </a:defRPr>
      </a:lvl8pPr>
      <a:lvl9pPr marL="3886001" indent="-228588" algn="l" rtl="0" eaLnBrk="0" fontAlgn="base" hangingPunct="0">
        <a:lnSpc>
          <a:spcPct val="80000"/>
        </a:lnSpc>
        <a:spcBef>
          <a:spcPct val="50000"/>
        </a:spcBef>
        <a:spcAft>
          <a:spcPct val="0"/>
        </a:spcAft>
        <a:buClr>
          <a:srgbClr val="F70606"/>
        </a:buClr>
        <a:buSzPct val="100000"/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3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0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6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3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0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36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3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177800" y="6535738"/>
            <a:ext cx="8801100" cy="63500"/>
            <a:chOff x="112" y="4117"/>
            <a:chExt cx="5544" cy="40"/>
          </a:xfrm>
        </p:grpSpPr>
        <p:sp>
          <p:nvSpPr>
            <p:cNvPr id="1026" name="Line 2"/>
            <p:cNvSpPr>
              <a:spLocks noChangeShapeType="1"/>
            </p:cNvSpPr>
            <p:nvPr/>
          </p:nvSpPr>
          <p:spPr bwMode="auto">
            <a:xfrm>
              <a:off x="112" y="4157"/>
              <a:ext cx="5544" cy="0"/>
            </a:xfrm>
            <a:prstGeom prst="line">
              <a:avLst/>
            </a:prstGeom>
            <a:noFill/>
            <a:ln w="50800">
              <a:solidFill>
                <a:srgbClr val="00CC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3200">
                <a:solidFill>
                  <a:srgbClr val="000000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1027" name="Line 3"/>
            <p:cNvSpPr>
              <a:spLocks noChangeShapeType="1"/>
            </p:cNvSpPr>
            <p:nvPr/>
          </p:nvSpPr>
          <p:spPr bwMode="auto">
            <a:xfrm>
              <a:off x="176" y="4117"/>
              <a:ext cx="5432" cy="0"/>
            </a:xfrm>
            <a:prstGeom prst="line">
              <a:avLst/>
            </a:prstGeom>
            <a:noFill/>
            <a:ln w="25400">
              <a:solidFill>
                <a:srgbClr val="00CC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3200">
                <a:solidFill>
                  <a:srgbClr val="000000"/>
                </a:solidFill>
                <a:latin typeface="Arial" pitchFamily="34" charset="0"/>
                <a:ea typeface="+mn-ea"/>
              </a:endParaRPr>
            </a:p>
          </p:txBody>
        </p:sp>
      </p:grp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95325" y="101600"/>
            <a:ext cx="7772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3" tIns="44448" rIns="90483" bIns="4444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69925" y="800100"/>
            <a:ext cx="7772400" cy="5481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3" tIns="44448" rIns="90483" bIns="4444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grpSp>
        <p:nvGrpSpPr>
          <p:cNvPr id="1033" name="Group 9"/>
          <p:cNvGrpSpPr>
            <a:grpSpLocks/>
          </p:cNvGrpSpPr>
          <p:nvPr/>
        </p:nvGrpSpPr>
        <p:grpSpPr bwMode="auto">
          <a:xfrm>
            <a:off x="165100" y="165100"/>
            <a:ext cx="8801100" cy="63500"/>
            <a:chOff x="104" y="104"/>
            <a:chExt cx="5544" cy="40"/>
          </a:xfrm>
        </p:grpSpPr>
        <p:sp>
          <p:nvSpPr>
            <p:cNvPr id="1031" name="Line 7"/>
            <p:cNvSpPr>
              <a:spLocks noChangeShapeType="1"/>
            </p:cNvSpPr>
            <p:nvPr/>
          </p:nvSpPr>
          <p:spPr bwMode="auto">
            <a:xfrm>
              <a:off x="104" y="104"/>
              <a:ext cx="5544" cy="0"/>
            </a:xfrm>
            <a:prstGeom prst="line">
              <a:avLst/>
            </a:prstGeom>
            <a:noFill/>
            <a:ln w="50800">
              <a:solidFill>
                <a:srgbClr val="00CC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3200">
                <a:solidFill>
                  <a:srgbClr val="000000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1032" name="Line 8"/>
            <p:cNvSpPr>
              <a:spLocks noChangeShapeType="1"/>
            </p:cNvSpPr>
            <p:nvPr/>
          </p:nvSpPr>
          <p:spPr bwMode="auto">
            <a:xfrm>
              <a:off x="168" y="144"/>
              <a:ext cx="5432" cy="0"/>
            </a:xfrm>
            <a:prstGeom prst="line">
              <a:avLst/>
            </a:prstGeom>
            <a:noFill/>
            <a:ln w="25400">
              <a:solidFill>
                <a:srgbClr val="00CC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3200">
                <a:solidFill>
                  <a:srgbClr val="000000"/>
                </a:solidFill>
                <a:latin typeface="Arial" pitchFamily="34" charset="0"/>
                <a:ea typeface="+mn-ea"/>
              </a:endParaRPr>
            </a:p>
          </p:txBody>
        </p:sp>
      </p:grpSp>
      <p:sp>
        <p:nvSpPr>
          <p:cNvPr id="1074" name="Rectangle 50"/>
          <p:cNvSpPr>
            <a:spLocks noChangeArrowheads="1"/>
          </p:cNvSpPr>
          <p:nvPr userDrawn="1"/>
        </p:nvSpPr>
        <p:spPr bwMode="auto">
          <a:xfrm>
            <a:off x="9517064" y="1065214"/>
            <a:ext cx="536575" cy="74612"/>
          </a:xfrm>
          <a:prstGeom prst="rect">
            <a:avLst/>
          </a:prstGeom>
          <a:gradFill rotWithShape="0">
            <a:gsLst>
              <a:gs pos="0">
                <a:srgbClr val="FF6600"/>
              </a:gs>
              <a:gs pos="100000">
                <a:srgbClr val="FF6600">
                  <a:gamma/>
                  <a:tint val="0"/>
                  <a:invGamma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5" tIns="45718" rIns="91435" bIns="45718" anchor="ctr"/>
          <a:lstStyle/>
          <a:p>
            <a:endParaRPr lang="en-US" sz="3200">
              <a:solidFill>
                <a:srgbClr val="000000"/>
              </a:solidFill>
              <a:latin typeface="Arial" pitchFamily="34" charset="0"/>
              <a:ea typeface="+mn-ea"/>
            </a:endParaRPr>
          </a:p>
        </p:txBody>
      </p:sp>
      <p:sp>
        <p:nvSpPr>
          <p:cNvPr id="12" name="Rectangle 208"/>
          <p:cNvSpPr>
            <a:spLocks noChangeArrowheads="1"/>
          </p:cNvSpPr>
          <p:nvPr userDrawn="1"/>
        </p:nvSpPr>
        <p:spPr bwMode="auto">
          <a:xfrm>
            <a:off x="8426451" y="6616700"/>
            <a:ext cx="593725" cy="22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r" eaLnBrk="1" hangingPunct="1"/>
            <a:fld id="{05880F56-3CD8-4C2C-8036-993D561F7A23}" type="slidenum">
              <a:rPr lang="en-US" sz="1000" b="1">
                <a:solidFill>
                  <a:srgbClr val="0000FF"/>
                </a:solidFill>
                <a:latin typeface="Helvetica" pitchFamily="34" charset="0"/>
                <a:ea typeface="+mn-ea"/>
              </a:rPr>
              <a:pPr algn="r" eaLnBrk="1" hangingPunct="1"/>
              <a:t>‹#›</a:t>
            </a:fld>
            <a:endParaRPr lang="en-US" sz="1000" b="1" dirty="0">
              <a:solidFill>
                <a:srgbClr val="0000FF"/>
              </a:solidFill>
              <a:latin typeface="Helvetica" pitchFamily="34" charset="0"/>
              <a:ea typeface="+mn-ea"/>
            </a:endParaRPr>
          </a:p>
        </p:txBody>
      </p:sp>
      <p:sp>
        <p:nvSpPr>
          <p:cNvPr id="1070" name="Text Box 46"/>
          <p:cNvSpPr txBox="1">
            <a:spLocks noChangeArrowheads="1"/>
          </p:cNvSpPr>
          <p:nvPr userDrawn="1"/>
        </p:nvSpPr>
        <p:spPr bwMode="auto">
          <a:xfrm>
            <a:off x="1095379" y="6611938"/>
            <a:ext cx="7653886" cy="230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5" tIns="45718" rIns="91435" bIns="45718">
            <a:spAutoFit/>
          </a:bodyPr>
          <a:lstStyle/>
          <a:p>
            <a:r>
              <a:rPr lang="en-US" sz="900" b="1" dirty="0" smtClean="0">
                <a:solidFill>
                  <a:srgbClr val="0000FF"/>
                </a:solidFill>
                <a:latin typeface="Helvetica" pitchFamily="34" charset="0"/>
                <a:ea typeface="+mn-ea"/>
              </a:rPr>
              <a:t>Disruption Prediction Sub-panel – Report of Progress: S.A</a:t>
            </a:r>
            <a:r>
              <a:rPr lang="en-US" sz="900" b="1" dirty="0">
                <a:solidFill>
                  <a:srgbClr val="0000FF"/>
                </a:solidFill>
                <a:latin typeface="Helvetica" pitchFamily="34" charset="0"/>
                <a:ea typeface="+mn-ea"/>
              </a:rPr>
              <a:t>. Sabbagh</a:t>
            </a:r>
            <a:r>
              <a:rPr lang="en-US" sz="900" b="1" dirty="0" smtClean="0">
                <a:solidFill>
                  <a:srgbClr val="0000FF"/>
                </a:solidFill>
                <a:latin typeface="Helvetica" pitchFamily="34" charset="0"/>
                <a:ea typeface="+mn-ea"/>
              </a:rPr>
              <a:t>, for the Disruption Prediction Sub-panel  (June 8</a:t>
            </a:r>
            <a:r>
              <a:rPr lang="en-US" sz="900" b="1" baseline="30000" dirty="0" smtClean="0">
                <a:solidFill>
                  <a:srgbClr val="0000FF"/>
                </a:solidFill>
                <a:latin typeface="Helvetica" pitchFamily="34" charset="0"/>
                <a:ea typeface="+mn-ea"/>
              </a:rPr>
              <a:t>th</a:t>
            </a:r>
            <a:r>
              <a:rPr lang="en-US" sz="900" b="1" dirty="0" smtClean="0">
                <a:solidFill>
                  <a:srgbClr val="0000FF"/>
                </a:solidFill>
                <a:latin typeface="Helvetica" pitchFamily="34" charset="0"/>
                <a:ea typeface="+mn-ea"/>
              </a:rPr>
              <a:t>, 2015)</a:t>
            </a:r>
            <a:endParaRPr lang="en-US" sz="900" b="1" dirty="0">
              <a:solidFill>
                <a:srgbClr val="0000FF"/>
              </a:solidFill>
              <a:latin typeface="Helvetica" pitchFamily="34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26040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48" r:id="rId1"/>
    <p:sldLayoutId id="2147484549" r:id="rId2"/>
    <p:sldLayoutId id="2147484550" r:id="rId3"/>
    <p:sldLayoutId id="2147484551" r:id="rId4"/>
    <p:sldLayoutId id="2147484552" r:id="rId5"/>
    <p:sldLayoutId id="2147484553" r:id="rId6"/>
    <p:sldLayoutId id="2147484554" r:id="rId7"/>
    <p:sldLayoutId id="2147484555" r:id="rId8"/>
    <p:sldLayoutId id="2147484556" r:id="rId9"/>
    <p:sldLayoutId id="2147484557" r:id="rId10"/>
    <p:sldLayoutId id="214748455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u="sng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u="sng">
          <a:solidFill>
            <a:schemeClr val="tx2"/>
          </a:solidFill>
          <a:latin typeface="Helvetic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u="sng">
          <a:solidFill>
            <a:schemeClr val="tx2"/>
          </a:solidFill>
          <a:latin typeface="Helvetic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u="sng">
          <a:solidFill>
            <a:schemeClr val="tx2"/>
          </a:solidFill>
          <a:latin typeface="Helvetic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u="sng">
          <a:solidFill>
            <a:schemeClr val="tx2"/>
          </a:solidFill>
          <a:latin typeface="Helvetica" pitchFamily="34" charset="0"/>
        </a:defRPr>
      </a:lvl5pPr>
      <a:lvl6pPr marL="457177" algn="ctr" rtl="0" eaLnBrk="0" fontAlgn="base" hangingPunct="0">
        <a:spcBef>
          <a:spcPct val="0"/>
        </a:spcBef>
        <a:spcAft>
          <a:spcPct val="0"/>
        </a:spcAft>
        <a:defRPr sz="3200" u="sng">
          <a:solidFill>
            <a:schemeClr val="tx2"/>
          </a:solidFill>
          <a:latin typeface="Helvetica" pitchFamily="34" charset="0"/>
        </a:defRPr>
      </a:lvl6pPr>
      <a:lvl7pPr marL="914353" algn="ctr" rtl="0" eaLnBrk="0" fontAlgn="base" hangingPunct="0">
        <a:spcBef>
          <a:spcPct val="0"/>
        </a:spcBef>
        <a:spcAft>
          <a:spcPct val="0"/>
        </a:spcAft>
        <a:defRPr sz="3200" u="sng">
          <a:solidFill>
            <a:schemeClr val="tx2"/>
          </a:solidFill>
          <a:latin typeface="Helvetica" pitchFamily="34" charset="0"/>
        </a:defRPr>
      </a:lvl7pPr>
      <a:lvl8pPr marL="1371530" algn="ctr" rtl="0" eaLnBrk="0" fontAlgn="base" hangingPunct="0">
        <a:spcBef>
          <a:spcPct val="0"/>
        </a:spcBef>
        <a:spcAft>
          <a:spcPct val="0"/>
        </a:spcAft>
        <a:defRPr sz="3200" u="sng">
          <a:solidFill>
            <a:schemeClr val="tx2"/>
          </a:solidFill>
          <a:latin typeface="Helvetica" pitchFamily="34" charset="0"/>
        </a:defRPr>
      </a:lvl8pPr>
      <a:lvl9pPr marL="1828706" algn="ctr" rtl="0" eaLnBrk="0" fontAlgn="base" hangingPunct="0">
        <a:spcBef>
          <a:spcPct val="0"/>
        </a:spcBef>
        <a:spcAft>
          <a:spcPct val="0"/>
        </a:spcAft>
        <a:defRPr sz="3200" u="sng">
          <a:solidFill>
            <a:schemeClr val="tx2"/>
          </a:solidFill>
          <a:latin typeface="Helvetica" pitchFamily="34" charset="0"/>
        </a:defRPr>
      </a:lvl9pPr>
    </p:titleStyle>
    <p:bodyStyle>
      <a:lvl1pPr marL="342882" indent="-342882" algn="l" rtl="0" eaLnBrk="0" fontAlgn="base" hangingPunct="0">
        <a:lnSpc>
          <a:spcPct val="80000"/>
        </a:lnSpc>
        <a:spcBef>
          <a:spcPct val="70000"/>
        </a:spcBef>
        <a:spcAft>
          <a:spcPct val="0"/>
        </a:spcAft>
        <a:buClr>
          <a:srgbClr val="F70606"/>
        </a:buClr>
        <a:buSzPct val="150000"/>
        <a:buChar char="•"/>
        <a:defRPr sz="2400">
          <a:solidFill>
            <a:schemeClr val="accent1"/>
          </a:solidFill>
          <a:latin typeface="+mn-lt"/>
          <a:ea typeface="+mn-ea"/>
          <a:cs typeface="+mn-cs"/>
        </a:defRPr>
      </a:lvl1pPr>
      <a:lvl2pPr marL="742912" indent="-285736" algn="l" rtl="0" eaLnBrk="0" fontAlgn="base" hangingPunct="0">
        <a:lnSpc>
          <a:spcPct val="80000"/>
        </a:lnSpc>
        <a:spcBef>
          <a:spcPct val="50000"/>
        </a:spcBef>
        <a:spcAft>
          <a:spcPct val="0"/>
        </a:spcAft>
        <a:buClr>
          <a:srgbClr val="5FCAFA"/>
        </a:buClr>
        <a:buSzPct val="80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2pPr>
      <a:lvl3pPr marL="1142942" indent="-228588" algn="l" rtl="0" eaLnBrk="0" fontAlgn="base" hangingPunct="0">
        <a:lnSpc>
          <a:spcPct val="80000"/>
        </a:lnSpc>
        <a:spcBef>
          <a:spcPct val="50000"/>
        </a:spcBef>
        <a:spcAft>
          <a:spcPct val="0"/>
        </a:spcAft>
        <a:buClr>
          <a:srgbClr val="F70606"/>
        </a:buClr>
        <a:buSzPct val="150000"/>
        <a:buChar char="•"/>
        <a:defRPr>
          <a:solidFill>
            <a:schemeClr val="tx1"/>
          </a:solidFill>
          <a:latin typeface="+mn-lt"/>
        </a:defRPr>
      </a:lvl3pPr>
      <a:lvl4pPr marL="1600118" indent="-228588" algn="l" rtl="0" eaLnBrk="0" fontAlgn="base" hangingPunct="0">
        <a:lnSpc>
          <a:spcPct val="80000"/>
        </a:lnSpc>
        <a:spcBef>
          <a:spcPct val="50000"/>
        </a:spcBef>
        <a:spcAft>
          <a:spcPct val="0"/>
        </a:spcAft>
        <a:buClr>
          <a:srgbClr val="5FCAFA"/>
        </a:buClr>
        <a:buSzPct val="80000"/>
        <a:buFont typeface="Wingdings" pitchFamily="2" charset="2"/>
        <a:buChar char="q"/>
        <a:defRPr sz="1600">
          <a:solidFill>
            <a:schemeClr val="tx1"/>
          </a:solidFill>
          <a:latin typeface="+mn-lt"/>
        </a:defRPr>
      </a:lvl4pPr>
      <a:lvl5pPr marL="2057295" indent="-228588" algn="l" rtl="0" eaLnBrk="0" fontAlgn="base" hangingPunct="0">
        <a:lnSpc>
          <a:spcPct val="80000"/>
        </a:lnSpc>
        <a:spcBef>
          <a:spcPct val="50000"/>
        </a:spcBef>
        <a:spcAft>
          <a:spcPct val="0"/>
        </a:spcAft>
        <a:buClr>
          <a:srgbClr val="F70606"/>
        </a:buClr>
        <a:buSzPct val="100000"/>
        <a:buChar char="»"/>
        <a:defRPr sz="1600">
          <a:solidFill>
            <a:schemeClr val="tx1"/>
          </a:solidFill>
          <a:latin typeface="+mn-lt"/>
        </a:defRPr>
      </a:lvl5pPr>
      <a:lvl6pPr marL="2514471" indent="-228588" algn="l" rtl="0" eaLnBrk="0" fontAlgn="base" hangingPunct="0">
        <a:lnSpc>
          <a:spcPct val="80000"/>
        </a:lnSpc>
        <a:spcBef>
          <a:spcPct val="50000"/>
        </a:spcBef>
        <a:spcAft>
          <a:spcPct val="0"/>
        </a:spcAft>
        <a:buClr>
          <a:srgbClr val="F70606"/>
        </a:buClr>
        <a:buSzPct val="100000"/>
        <a:buChar char="»"/>
        <a:defRPr sz="1600">
          <a:solidFill>
            <a:schemeClr val="tx1"/>
          </a:solidFill>
          <a:latin typeface="+mn-lt"/>
        </a:defRPr>
      </a:lvl6pPr>
      <a:lvl7pPr marL="2971648" indent="-228588" algn="l" rtl="0" eaLnBrk="0" fontAlgn="base" hangingPunct="0">
        <a:lnSpc>
          <a:spcPct val="80000"/>
        </a:lnSpc>
        <a:spcBef>
          <a:spcPct val="50000"/>
        </a:spcBef>
        <a:spcAft>
          <a:spcPct val="0"/>
        </a:spcAft>
        <a:buClr>
          <a:srgbClr val="F70606"/>
        </a:buClr>
        <a:buSzPct val="100000"/>
        <a:buChar char="»"/>
        <a:defRPr sz="1600">
          <a:solidFill>
            <a:schemeClr val="tx1"/>
          </a:solidFill>
          <a:latin typeface="+mn-lt"/>
        </a:defRPr>
      </a:lvl7pPr>
      <a:lvl8pPr marL="3428825" indent="-228588" algn="l" rtl="0" eaLnBrk="0" fontAlgn="base" hangingPunct="0">
        <a:lnSpc>
          <a:spcPct val="80000"/>
        </a:lnSpc>
        <a:spcBef>
          <a:spcPct val="50000"/>
        </a:spcBef>
        <a:spcAft>
          <a:spcPct val="0"/>
        </a:spcAft>
        <a:buClr>
          <a:srgbClr val="F70606"/>
        </a:buClr>
        <a:buSzPct val="100000"/>
        <a:buChar char="»"/>
        <a:defRPr sz="1600">
          <a:solidFill>
            <a:schemeClr val="tx1"/>
          </a:solidFill>
          <a:latin typeface="+mn-lt"/>
        </a:defRPr>
      </a:lvl8pPr>
      <a:lvl9pPr marL="3886001" indent="-228588" algn="l" rtl="0" eaLnBrk="0" fontAlgn="base" hangingPunct="0">
        <a:lnSpc>
          <a:spcPct val="80000"/>
        </a:lnSpc>
        <a:spcBef>
          <a:spcPct val="50000"/>
        </a:spcBef>
        <a:spcAft>
          <a:spcPct val="0"/>
        </a:spcAft>
        <a:buClr>
          <a:srgbClr val="F70606"/>
        </a:buClr>
        <a:buSzPct val="100000"/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3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0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6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3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0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36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3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228600" y="1828800"/>
            <a:ext cx="8686800" cy="1447800"/>
          </a:xfrm>
        </p:spPr>
        <p:txBody>
          <a:bodyPr/>
          <a:lstStyle/>
          <a:p>
            <a:r>
              <a:rPr lang="en-US" dirty="0" smtClean="0">
                <a:solidFill>
                  <a:srgbClr val="9900CC"/>
                </a:solidFill>
              </a:rPr>
              <a:t>S.A. Sabbagh and R. Raman</a:t>
            </a:r>
          </a:p>
          <a:p>
            <a:pPr lvl="0" eaLnBrk="1" hangingPunct="1">
              <a:spcBef>
                <a:spcPts val="0"/>
              </a:spcBef>
              <a:buClr>
                <a:srgbClr val="F70606"/>
              </a:buClr>
              <a:buSzPct val="150000"/>
            </a:pPr>
            <a:endParaRPr lang="en-US" altLang="en-US" sz="1400" kern="1200" dirty="0" smtClean="0">
              <a:solidFill>
                <a:srgbClr val="0000FF"/>
              </a:solidFill>
              <a:latin typeface="Arial" pitchFamily="34" charset="0"/>
            </a:endParaRPr>
          </a:p>
          <a:p>
            <a:pPr lvl="0" eaLnBrk="1" hangingPunct="1">
              <a:spcBef>
                <a:spcPts val="0"/>
              </a:spcBef>
              <a:buClr>
                <a:srgbClr val="F70606"/>
              </a:buClr>
              <a:buSzPct val="150000"/>
            </a:pPr>
            <a:r>
              <a:rPr lang="en-US" altLang="en-US" sz="1600" i="1" kern="1200" dirty="0" smtClean="0">
                <a:solidFill>
                  <a:srgbClr val="0000FF"/>
                </a:solidFill>
                <a:latin typeface="Arial" pitchFamily="34" charset="0"/>
              </a:rPr>
              <a:t>Department </a:t>
            </a:r>
            <a:r>
              <a:rPr lang="en-US" altLang="en-US" sz="1600" i="1" kern="1200" dirty="0">
                <a:solidFill>
                  <a:srgbClr val="0000FF"/>
                </a:solidFill>
                <a:latin typeface="Arial" pitchFamily="34" charset="0"/>
              </a:rPr>
              <a:t>of Applied </a:t>
            </a:r>
            <a:r>
              <a:rPr lang="en-US" altLang="en-US" sz="1600" i="1" kern="1200" dirty="0" smtClean="0">
                <a:solidFill>
                  <a:srgbClr val="0000FF"/>
                </a:solidFill>
                <a:latin typeface="Arial" pitchFamily="34" charset="0"/>
              </a:rPr>
              <a:t>Physics and Applied Mathematics, </a:t>
            </a:r>
            <a:r>
              <a:rPr lang="en-US" altLang="en-US" sz="1600" i="1" kern="1200" dirty="0">
                <a:solidFill>
                  <a:srgbClr val="0000FF"/>
                </a:solidFill>
                <a:latin typeface="Arial" pitchFamily="34" charset="0"/>
              </a:rPr>
              <a:t>Columbia University, New York, NY</a:t>
            </a:r>
          </a:p>
          <a:p>
            <a:pPr lvl="0" eaLnBrk="1" hangingPunct="1">
              <a:spcBef>
                <a:spcPts val="0"/>
              </a:spcBef>
              <a:buClr>
                <a:srgbClr val="F70606"/>
              </a:buClr>
              <a:buSzPct val="150000"/>
            </a:pPr>
            <a:r>
              <a:rPr lang="en-US" altLang="en-US" sz="1600" i="1" kern="1200" dirty="0">
                <a:solidFill>
                  <a:srgbClr val="0000FF"/>
                </a:solidFill>
                <a:latin typeface="Arial" pitchFamily="34" charset="0"/>
              </a:rPr>
              <a:t>University of Washington, Seattle, WA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For the NSTX-U DPAM Working Group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1066800"/>
            <a:ext cx="8839200" cy="609600"/>
          </a:xfrm>
        </p:spPr>
        <p:txBody>
          <a:bodyPr/>
          <a:lstStyle/>
          <a:p>
            <a:r>
              <a:rPr lang="en-US" sz="2800" dirty="0" smtClean="0"/>
              <a:t>NSTX-U Disruption PAM Working Group Meeting</a:t>
            </a:r>
            <a:endParaRPr lang="en-US" sz="2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6200" y="3505200"/>
            <a:ext cx="8991600" cy="114300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85000"/>
              </a:lnSpc>
            </a:pPr>
            <a:r>
              <a:rPr lang="en-US" dirty="0" smtClean="0">
                <a:solidFill>
                  <a:srgbClr val="6600FF"/>
                </a:solidFill>
              </a:rPr>
              <a:t>NSTX-U DPAM Working Group Meeting</a:t>
            </a:r>
            <a:endParaRPr lang="en-US" dirty="0">
              <a:solidFill>
                <a:srgbClr val="6600FF"/>
              </a:solidFill>
            </a:endParaRPr>
          </a:p>
          <a:p>
            <a:pPr>
              <a:lnSpc>
                <a:spcPct val="85000"/>
              </a:lnSpc>
            </a:pPr>
            <a:r>
              <a:rPr lang="en-US" dirty="0" smtClean="0">
                <a:solidFill>
                  <a:srgbClr val="6600FF"/>
                </a:solidFill>
              </a:rPr>
              <a:t>PPPL</a:t>
            </a:r>
            <a:endParaRPr lang="en-US" dirty="0">
              <a:solidFill>
                <a:srgbClr val="6600FF"/>
              </a:solidFill>
            </a:endParaRPr>
          </a:p>
          <a:p>
            <a:pPr>
              <a:lnSpc>
                <a:spcPct val="85000"/>
              </a:lnSpc>
            </a:pPr>
            <a:r>
              <a:rPr lang="en-US" dirty="0" smtClean="0">
                <a:solidFill>
                  <a:srgbClr val="6600FF"/>
                </a:solidFill>
              </a:rPr>
              <a:t>10/29/15</a:t>
            </a:r>
          </a:p>
          <a:p>
            <a:pPr>
              <a:lnSpc>
                <a:spcPct val="85000"/>
              </a:lnSpc>
            </a:pPr>
            <a:endParaRPr lang="en-US" dirty="0" smtClean="0">
              <a:solidFill>
                <a:srgbClr val="FF0000"/>
              </a:solidFill>
            </a:endParaRPr>
          </a:p>
          <a:p>
            <a:pPr>
              <a:lnSpc>
                <a:spcPct val="85000"/>
              </a:lnSpc>
            </a:pPr>
            <a:r>
              <a:rPr lang="en-US" u="sng" dirty="0" smtClean="0">
                <a:solidFill>
                  <a:srgbClr val="FF0000"/>
                </a:solidFill>
              </a:rPr>
              <a:t>Slides</a:t>
            </a:r>
            <a:r>
              <a:rPr lang="en-US" dirty="0" smtClean="0">
                <a:solidFill>
                  <a:srgbClr val="FF0000"/>
                </a:solidFill>
              </a:rPr>
              <a:t>: http</a:t>
            </a:r>
            <a:r>
              <a:rPr lang="en-US" dirty="0">
                <a:solidFill>
                  <a:srgbClr val="FF0000"/>
                </a:solidFill>
              </a:rPr>
              <a:t>://nstx.pppl.gov/DragNDrop/Working_Groups/DPAM/2015/DPAM_mtg_10-29-15/ 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6" name="Picture 4" descr="PPPL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350476"/>
            <a:ext cx="1606138" cy="562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cu_fontoutline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800600"/>
            <a:ext cx="2017569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568825" y="6535270"/>
            <a:ext cx="76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V1.3</a:t>
            </a:r>
            <a:endParaRPr lang="en-US" sz="12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937" y="6011562"/>
            <a:ext cx="71437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0289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</a:t>
            </a:r>
            <a:r>
              <a:rPr lang="en-US" dirty="0" smtClean="0"/>
              <a:t>. </a:t>
            </a:r>
            <a:r>
              <a:rPr lang="en-US" dirty="0"/>
              <a:t>Disruption Event Characterization And Forecasting (</a:t>
            </a:r>
            <a:r>
              <a:rPr lang="en-US" dirty="0" smtClean="0"/>
              <a:t>DECAF) code has been written – development continues…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5308" y="1015314"/>
            <a:ext cx="8839200" cy="541020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dirty="0" smtClean="0"/>
              <a:t>DECAF code development guidance</a:t>
            </a:r>
          </a:p>
          <a:p>
            <a:pPr lvl="1"/>
            <a:r>
              <a:rPr lang="en-US" dirty="0" smtClean="0"/>
              <a:t>Code is portable (and needs to stay that </a:t>
            </a:r>
            <a:r>
              <a:rPr lang="en-US" dirty="0" smtClean="0"/>
              <a:t>way)</a:t>
            </a:r>
            <a:endParaRPr lang="en-US" dirty="0" smtClean="0"/>
          </a:p>
          <a:p>
            <a:pPr lvl="1"/>
            <a:r>
              <a:rPr lang="en-US" dirty="0" smtClean="0"/>
              <a:t>Code must be able to accept and process data from several tokamaks</a:t>
            </a:r>
          </a:p>
          <a:p>
            <a:pPr>
              <a:spcBef>
                <a:spcPts val="1800"/>
              </a:spcBef>
            </a:pPr>
            <a:r>
              <a:rPr lang="en-US" dirty="0" smtClean="0"/>
              <a:t>DECAF code characteristics – high-level overview</a:t>
            </a:r>
          </a:p>
          <a:p>
            <a:pPr lvl="1"/>
            <a:r>
              <a:rPr lang="en-US" dirty="0" smtClean="0"/>
              <a:t>Written in Python </a:t>
            </a:r>
            <a:r>
              <a:rPr lang="en-US" dirty="0" smtClean="0"/>
              <a:t>for portability</a:t>
            </a:r>
            <a:endParaRPr lang="en-US" dirty="0" smtClean="0"/>
          </a:p>
          <a:p>
            <a:pPr lvl="2"/>
            <a:r>
              <a:rPr lang="en-US" dirty="0" smtClean="0"/>
              <a:t>Runs on Linux and Windows distributions of Anaconda (Python 2.7)</a:t>
            </a:r>
          </a:p>
          <a:p>
            <a:pPr lvl="3"/>
            <a:r>
              <a:rPr lang="en-US" dirty="0" smtClean="0"/>
              <a:t>At the moment, the plan is to not use IDL or proprietary libraries</a:t>
            </a:r>
          </a:p>
          <a:p>
            <a:pPr lvl="2"/>
            <a:r>
              <a:rPr lang="en-US" dirty="0" smtClean="0"/>
              <a:t>Code written to easily allow reading data </a:t>
            </a:r>
            <a:r>
              <a:rPr lang="en-US" dirty="0" smtClean="0"/>
              <a:t>from various </a:t>
            </a:r>
            <a:r>
              <a:rPr lang="en-US" dirty="0" smtClean="0"/>
              <a:t>machines without changes to source code</a:t>
            </a:r>
          </a:p>
          <a:p>
            <a:pPr lvl="2"/>
            <a:r>
              <a:rPr lang="en-US" dirty="0" smtClean="0"/>
              <a:t>Code related to disruption events and physics models are separated into modules for ease of </a:t>
            </a:r>
            <a:r>
              <a:rPr lang="en-US" dirty="0" smtClean="0"/>
              <a:t>parallel development of code</a:t>
            </a:r>
            <a:endParaRPr lang="en-US" dirty="0" smtClean="0"/>
          </a:p>
          <a:p>
            <a:pPr lvl="1"/>
            <a:r>
              <a:rPr lang="en-US" dirty="0" smtClean="0"/>
              <a:t>Under </a:t>
            </a:r>
            <a:r>
              <a:rPr lang="en-US" dirty="0" err="1" smtClean="0"/>
              <a:t>Git</a:t>
            </a:r>
            <a:r>
              <a:rPr lang="en-US" dirty="0" smtClean="0"/>
              <a:t> version control</a:t>
            </a:r>
          </a:p>
          <a:p>
            <a:pPr lvl="2"/>
            <a:r>
              <a:rPr lang="en-US" dirty="0" smtClean="0"/>
              <a:t>In a controlled repository on PPPL cluster – not GitHub</a:t>
            </a:r>
          </a:p>
          <a:p>
            <a:pPr lvl="1"/>
            <a:r>
              <a:rPr lang="en-US" dirty="0" smtClean="0"/>
              <a:t>Analysis started / development continues</a:t>
            </a:r>
          </a:p>
          <a:p>
            <a:pPr lvl="2"/>
            <a:r>
              <a:rPr lang="en-US" dirty="0"/>
              <a:t>F</a:t>
            </a:r>
            <a:r>
              <a:rPr lang="en-US" dirty="0" smtClean="0"/>
              <a:t>irst using NSTX data; directly applicable to NSTX-U and other devices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64304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DECAF is structured to ease parallel development of disruption characterization, physics criteria, and forecasting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8416" y="863838"/>
            <a:ext cx="3581400" cy="5689362"/>
          </a:xfrm>
        </p:spPr>
        <p:txBody>
          <a:bodyPr/>
          <a:lstStyle/>
          <a:p>
            <a:r>
              <a:rPr lang="en-US" dirty="0" smtClean="0"/>
              <a:t>Physical event modules separated</a:t>
            </a:r>
          </a:p>
          <a:p>
            <a:pPr lvl="1"/>
            <a:r>
              <a:rPr lang="en-US" dirty="0" smtClean="0"/>
              <a:t>Present grouping follows work of </a:t>
            </a:r>
            <a:r>
              <a:rPr lang="en-US" dirty="0" err="1" smtClean="0"/>
              <a:t>deVries</a:t>
            </a:r>
            <a:r>
              <a:rPr lang="en-US" dirty="0" smtClean="0"/>
              <a:t> – </a:t>
            </a:r>
            <a:r>
              <a:rPr lang="en-US" dirty="0" smtClean="0">
                <a:solidFill>
                  <a:srgbClr val="FF0000"/>
                </a:solidFill>
              </a:rPr>
              <a:t>BUT, is easily appended or altered</a:t>
            </a:r>
          </a:p>
          <a:p>
            <a:r>
              <a:rPr lang="en-US" dirty="0" smtClean="0"/>
              <a:t>Warning algorithm</a:t>
            </a:r>
          </a:p>
          <a:p>
            <a:pPr lvl="1"/>
            <a:r>
              <a:rPr lang="en-US" dirty="0" smtClean="0"/>
              <a:t>Present approach follows work of Gerhardt, et al. – </a:t>
            </a:r>
            <a:r>
              <a:rPr lang="en-US" dirty="0" smtClean="0">
                <a:solidFill>
                  <a:srgbClr val="FF0000"/>
                </a:solidFill>
              </a:rPr>
              <a:t>BUT is easily appended or altered</a:t>
            </a:r>
          </a:p>
          <a:p>
            <a:r>
              <a:rPr lang="en-US" dirty="0" smtClean="0"/>
              <a:t>General idea:</a:t>
            </a:r>
          </a:p>
          <a:p>
            <a:pPr lvl="1"/>
            <a:r>
              <a:rPr lang="en-US" dirty="0" smtClean="0"/>
              <a:t>Build </a:t>
            </a:r>
            <a:r>
              <a:rPr lang="en-US" dirty="0" smtClean="0"/>
              <a:t>from successful foundations – </a:t>
            </a:r>
            <a:r>
              <a:rPr lang="en-US" dirty="0" smtClean="0">
                <a:solidFill>
                  <a:srgbClr val="FF0000"/>
                </a:solidFill>
              </a:rPr>
              <a:t>BUT</a:t>
            </a:r>
            <a:r>
              <a:rPr lang="en-US" dirty="0" smtClean="0"/>
              <a:t> </a:t>
            </a:r>
            <a:r>
              <a:rPr lang="en-US" dirty="0">
                <a:solidFill>
                  <a:srgbClr val="FF0000"/>
                </a:solidFill>
              </a:rPr>
              <a:t>k</a:t>
            </a:r>
            <a:r>
              <a:rPr lang="en-US" dirty="0" smtClean="0">
                <a:solidFill>
                  <a:srgbClr val="FF0000"/>
                </a:solidFill>
              </a:rPr>
              <a:t>eep approach flexible</a:t>
            </a:r>
          </a:p>
          <a:p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8984" y="3131403"/>
            <a:ext cx="1828800" cy="83099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+mn-lt"/>
              </a:rPr>
              <a:t>Main data structure</a:t>
            </a:r>
            <a:endParaRPr lang="en-US" dirty="0">
              <a:latin typeface="+mn-lt"/>
            </a:endParaRPr>
          </a:p>
        </p:txBody>
      </p:sp>
      <p:cxnSp>
        <p:nvCxnSpPr>
          <p:cNvPr id="5" name="Straight Arrow Connector 4"/>
          <p:cNvCxnSpPr/>
          <p:nvPr/>
        </p:nvCxnSpPr>
        <p:spPr bwMode="auto">
          <a:xfrm flipH="1">
            <a:off x="2167784" y="3546900"/>
            <a:ext cx="533400" cy="1"/>
          </a:xfrm>
          <a:prstGeom prst="straightConnector1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cxnSp>
        <p:nvCxnSpPr>
          <p:cNvPr id="6" name="Straight Arrow Connector 5"/>
          <p:cNvCxnSpPr>
            <a:endCxn id="4" idx="0"/>
          </p:cNvCxnSpPr>
          <p:nvPr/>
        </p:nvCxnSpPr>
        <p:spPr bwMode="auto">
          <a:xfrm>
            <a:off x="1253384" y="2495729"/>
            <a:ext cx="0" cy="635674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" name="TextBox 6"/>
          <p:cNvSpPr txBox="1"/>
          <p:nvPr/>
        </p:nvSpPr>
        <p:spPr>
          <a:xfrm>
            <a:off x="338984" y="1295400"/>
            <a:ext cx="1828800" cy="120032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+mn-lt"/>
              </a:rPr>
              <a:t>Code control workbooks</a:t>
            </a:r>
            <a:endParaRPr lang="en-US" dirty="0"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20284" y="2076509"/>
            <a:ext cx="1828800" cy="400110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+mn-lt"/>
              </a:rPr>
              <a:t>Density Limits</a:t>
            </a:r>
            <a:endParaRPr lang="en-US" sz="2000" dirty="0"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05984" y="2645896"/>
            <a:ext cx="2057400" cy="400110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+mn-lt"/>
              </a:rPr>
              <a:t>Confinement</a:t>
            </a:r>
            <a:endParaRPr lang="en-US" sz="2000" dirty="0"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05984" y="3257490"/>
            <a:ext cx="2057400" cy="400110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+mn-lt"/>
              </a:rPr>
              <a:t>Mode stability</a:t>
            </a:r>
            <a:endParaRPr lang="en-US" sz="2000" dirty="0">
              <a:latin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05984" y="3867090"/>
            <a:ext cx="2057400" cy="707886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+mn-lt"/>
              </a:rPr>
              <a:t>Tokamak dynamics</a:t>
            </a:r>
            <a:endParaRPr lang="en-US" sz="2000" dirty="0">
              <a:latin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05984" y="4725358"/>
            <a:ext cx="2057400" cy="707886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+mn-lt"/>
              </a:rPr>
              <a:t>Power/current handling</a:t>
            </a:r>
            <a:endParaRPr lang="en-US" sz="2000" dirty="0">
              <a:latin typeface="+mn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005984" y="5616714"/>
            <a:ext cx="2057400" cy="400110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+mn-lt"/>
              </a:rPr>
              <a:t>Technical issues</a:t>
            </a:r>
            <a:endParaRPr lang="en-US" sz="2000" dirty="0">
              <a:latin typeface="+mn-lt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2701184" y="1905000"/>
            <a:ext cx="2590800" cy="4343400"/>
          </a:xfrm>
          <a:prstGeom prst="rect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2853584" y="1143000"/>
            <a:ext cx="2362200" cy="830997"/>
          </a:xfrm>
          <a:prstGeom prst="rect">
            <a:avLst/>
          </a:prstGeom>
          <a:solidFill>
            <a:srgbClr val="FFFF99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+mn-lt"/>
              </a:rPr>
              <a:t>Physical event modules</a:t>
            </a:r>
            <a:endParaRPr lang="en-US" dirty="0">
              <a:solidFill>
                <a:srgbClr val="FF0000"/>
              </a:solidFill>
              <a:latin typeface="+mn-lt"/>
            </a:endParaRPr>
          </a:p>
        </p:txBody>
      </p:sp>
      <p:cxnSp>
        <p:nvCxnSpPr>
          <p:cNvPr id="19" name="Straight Arrow Connector 18"/>
          <p:cNvCxnSpPr>
            <a:endCxn id="20" idx="0"/>
          </p:cNvCxnSpPr>
          <p:nvPr/>
        </p:nvCxnSpPr>
        <p:spPr bwMode="auto">
          <a:xfrm>
            <a:off x="1246263" y="3962400"/>
            <a:ext cx="7121" cy="845403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sp>
        <p:nvSpPr>
          <p:cNvPr id="20" name="TextBox 19"/>
          <p:cNvSpPr txBox="1"/>
          <p:nvPr/>
        </p:nvSpPr>
        <p:spPr>
          <a:xfrm>
            <a:off x="338984" y="4807803"/>
            <a:ext cx="1828800" cy="83099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+mn-lt"/>
              </a:rPr>
              <a:t>Output processing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093290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Control </a:t>
            </a:r>
            <a:r>
              <a:rPr lang="en-US" dirty="0"/>
              <a:t>w</a:t>
            </a:r>
            <a:r>
              <a:rPr lang="en-US" dirty="0" smtClean="0"/>
              <a:t>orkbook concept eases use and development - and keeps </a:t>
            </a:r>
            <a:r>
              <a:rPr lang="en-US" dirty="0" smtClean="0"/>
              <a:t>source code </a:t>
            </a:r>
            <a:r>
              <a:rPr lang="en-US" dirty="0" smtClean="0"/>
              <a:t>from devolving into a hardwired mess!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255" y="4953000"/>
            <a:ext cx="8881216" cy="1447800"/>
          </a:xfrm>
        </p:spPr>
        <p:txBody>
          <a:bodyPr/>
          <a:lstStyle/>
          <a:p>
            <a:r>
              <a:rPr lang="en-US" dirty="0" smtClean="0"/>
              <a:t>Essential for portability</a:t>
            </a:r>
          </a:p>
          <a:p>
            <a:pPr lvl="1"/>
            <a:r>
              <a:rPr lang="en-US" dirty="0" smtClean="0"/>
              <a:t>Future code development can’t afford to “cut corners” by sacrificing </a:t>
            </a:r>
            <a:r>
              <a:rPr lang="en-US" dirty="0" smtClean="0"/>
              <a:t>code </a:t>
            </a:r>
            <a:r>
              <a:rPr lang="en-US" dirty="0" smtClean="0"/>
              <a:t>generality and flexibility</a:t>
            </a:r>
            <a:endParaRPr lang="en-US" dirty="0" smtClean="0">
              <a:solidFill>
                <a:srgbClr val="FF0000"/>
              </a:solidFill>
            </a:endParaRPr>
          </a:p>
          <a:p>
            <a:endParaRPr lang="en-US" dirty="0" smtClean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762" y="1143000"/>
            <a:ext cx="8916202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49843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0" y="25401"/>
            <a:ext cx="9144000" cy="9144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r>
              <a:rPr lang="en-US" kern="0" dirty="0" smtClean="0">
                <a:solidFill>
                  <a:srgbClr val="FF0000"/>
                </a:solidFill>
              </a:rPr>
              <a:t>Disruption Event Characterization And Forecasting Code (DECAF) </a:t>
            </a:r>
            <a:r>
              <a:rPr lang="en-US" kern="0" dirty="0" smtClean="0"/>
              <a:t>yielding </a:t>
            </a:r>
            <a:r>
              <a:rPr lang="en-US" kern="0" dirty="0"/>
              <a:t>initial </a:t>
            </a:r>
            <a:r>
              <a:rPr lang="en-US" kern="0" dirty="0" smtClean="0"/>
              <a:t>results (pressure peaking example)</a:t>
            </a:r>
            <a:endParaRPr lang="en-US" kern="0" dirty="0"/>
          </a:p>
        </p:txBody>
      </p:sp>
      <p:grpSp>
        <p:nvGrpSpPr>
          <p:cNvPr id="8" name="Group 7"/>
          <p:cNvGrpSpPr/>
          <p:nvPr/>
        </p:nvGrpSpPr>
        <p:grpSpPr>
          <a:xfrm>
            <a:off x="457200" y="1465847"/>
            <a:ext cx="3733800" cy="3562526"/>
            <a:chOff x="228600" y="1178896"/>
            <a:chExt cx="3733800" cy="3562526"/>
          </a:xfrm>
        </p:grpSpPr>
        <p:pic>
          <p:nvPicPr>
            <p:cNvPr id="9" name="Picture 3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1765"/>
            <a:stretch/>
          </p:blipFill>
          <p:spPr bwMode="auto">
            <a:xfrm>
              <a:off x="259080" y="2621028"/>
              <a:ext cx="3703320" cy="17985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3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0153"/>
            <a:stretch/>
          </p:blipFill>
          <p:spPr bwMode="auto">
            <a:xfrm>
              <a:off x="259080" y="4374258"/>
              <a:ext cx="3703320" cy="367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2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73" b="53250"/>
            <a:stretch/>
          </p:blipFill>
          <p:spPr bwMode="auto">
            <a:xfrm>
              <a:off x="228600" y="1178896"/>
              <a:ext cx="3657600" cy="15466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Rectangle 11"/>
            <p:cNvSpPr/>
            <p:nvPr/>
          </p:nvSpPr>
          <p:spPr bwMode="auto">
            <a:xfrm>
              <a:off x="1219200" y="2667000"/>
              <a:ext cx="685800" cy="152400"/>
            </a:xfrm>
            <a:prstGeom prst="rect">
              <a:avLst/>
            </a:prstGeom>
            <a:solidFill>
              <a:schemeClr val="bg1"/>
            </a:solidFill>
            <a:ln w="1587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  <a:ex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1200" b="0" i="0" u="none" strike="noStrike" cap="none" normalizeH="0" baseline="0" smtClean="0">
                <a:ln>
                  <a:noFill/>
                </a:ln>
                <a:solidFill>
                  <a:srgbClr val="1822CD"/>
                </a:solidFill>
                <a:effectLst/>
                <a:latin typeface="+mn-lt"/>
              </a:endParaRPr>
            </a:p>
          </p:txBody>
        </p:sp>
      </p:grpSp>
      <p:sp>
        <p:nvSpPr>
          <p:cNvPr id="13" name="12-Point Star 12"/>
          <p:cNvSpPr/>
          <p:nvPr/>
        </p:nvSpPr>
        <p:spPr bwMode="auto">
          <a:xfrm>
            <a:off x="2151380" y="3807391"/>
            <a:ext cx="91440" cy="91440"/>
          </a:xfrm>
          <a:prstGeom prst="star12">
            <a:avLst/>
          </a:prstGeom>
          <a:solidFill>
            <a:srgbClr val="0099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+mn-lt"/>
            </a:endParaRPr>
          </a:p>
        </p:txBody>
      </p:sp>
      <p:sp>
        <p:nvSpPr>
          <p:cNvPr id="14" name="12-Point Star 13"/>
          <p:cNvSpPr/>
          <p:nvPr/>
        </p:nvSpPr>
        <p:spPr bwMode="auto">
          <a:xfrm>
            <a:off x="2614930" y="3610541"/>
            <a:ext cx="91440" cy="91440"/>
          </a:xfrm>
          <a:prstGeom prst="star12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+mn-lt"/>
            </a:endParaRPr>
          </a:p>
        </p:txBody>
      </p:sp>
      <p:sp>
        <p:nvSpPr>
          <p:cNvPr id="15" name="12-Point Star 14"/>
          <p:cNvSpPr/>
          <p:nvPr/>
        </p:nvSpPr>
        <p:spPr bwMode="auto">
          <a:xfrm>
            <a:off x="3002280" y="3350191"/>
            <a:ext cx="91440" cy="91440"/>
          </a:xfrm>
          <a:prstGeom prst="star12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+mn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358900" y="3290361"/>
            <a:ext cx="11533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200" dirty="0" smtClean="0">
                <a:solidFill>
                  <a:schemeClr val="tx1"/>
                </a:solidFill>
                <a:latin typeface="+mn-lt"/>
              </a:rPr>
              <a:t>PRP warnings</a:t>
            </a:r>
            <a:endParaRPr lang="en-US" sz="1200" dirty="0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17" name="Straight Arrow Connector 16"/>
          <p:cNvCxnSpPr/>
          <p:nvPr/>
        </p:nvCxnSpPr>
        <p:spPr bwMode="auto">
          <a:xfrm>
            <a:off x="2043472" y="3512751"/>
            <a:ext cx="107908" cy="294514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Straight Arrow Connector 17"/>
          <p:cNvCxnSpPr/>
          <p:nvPr/>
        </p:nvCxnSpPr>
        <p:spPr bwMode="auto">
          <a:xfrm>
            <a:off x="2399115" y="3512751"/>
            <a:ext cx="215815" cy="82423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Straight Arrow Connector 18"/>
          <p:cNvCxnSpPr/>
          <p:nvPr/>
        </p:nvCxnSpPr>
        <p:spPr bwMode="auto">
          <a:xfrm flipV="1">
            <a:off x="2443607" y="3395911"/>
            <a:ext cx="496443" cy="32949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" name="TextBox 19"/>
          <p:cNvSpPr txBox="1"/>
          <p:nvPr/>
        </p:nvSpPr>
        <p:spPr>
          <a:xfrm>
            <a:off x="1108671" y="5132001"/>
            <a:ext cx="500458" cy="276999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200" dirty="0" smtClean="0">
                <a:solidFill>
                  <a:srgbClr val="FF0000"/>
                </a:solidFill>
                <a:latin typeface="+mn-lt"/>
              </a:rPr>
              <a:t>PRP</a:t>
            </a:r>
            <a:endParaRPr lang="en-US" sz="1200" dirty="0">
              <a:solidFill>
                <a:srgbClr val="FF0000"/>
              </a:solidFill>
              <a:latin typeface="+mn-lt"/>
            </a:endParaRPr>
          </a:p>
        </p:txBody>
      </p:sp>
      <p:cxnSp>
        <p:nvCxnSpPr>
          <p:cNvPr id="21" name="Straight Connector 20"/>
          <p:cNvCxnSpPr/>
          <p:nvPr/>
        </p:nvCxnSpPr>
        <p:spPr bwMode="auto">
          <a:xfrm flipH="1">
            <a:off x="1108671" y="4541451"/>
            <a:ext cx="1893609" cy="546100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Connector 21"/>
          <p:cNvCxnSpPr/>
          <p:nvPr/>
        </p:nvCxnSpPr>
        <p:spPr bwMode="auto">
          <a:xfrm>
            <a:off x="3333750" y="4541451"/>
            <a:ext cx="394325" cy="546100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" name="TextBox 22"/>
          <p:cNvSpPr txBox="1"/>
          <p:nvPr/>
        </p:nvSpPr>
        <p:spPr>
          <a:xfrm>
            <a:off x="1837944" y="5132000"/>
            <a:ext cx="500458" cy="276999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200" dirty="0" smtClean="0">
                <a:solidFill>
                  <a:srgbClr val="FF0000"/>
                </a:solidFill>
                <a:latin typeface="+mn-lt"/>
              </a:rPr>
              <a:t>VDE</a:t>
            </a:r>
            <a:endParaRPr lang="en-US" sz="12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569464" y="5132000"/>
            <a:ext cx="441146" cy="276999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200" dirty="0" smtClean="0">
                <a:solidFill>
                  <a:srgbClr val="FF0000"/>
                </a:solidFill>
                <a:latin typeface="+mn-lt"/>
              </a:rPr>
              <a:t>IPR</a:t>
            </a:r>
            <a:endParaRPr lang="en-US" sz="12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300984" y="5131999"/>
            <a:ext cx="482824" cy="276999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200" dirty="0" smtClean="0">
                <a:solidFill>
                  <a:srgbClr val="FF0000"/>
                </a:solidFill>
                <a:latin typeface="+mn-lt"/>
              </a:rPr>
              <a:t>SCL</a:t>
            </a:r>
            <a:endParaRPr lang="en-US" sz="1200" dirty="0">
              <a:solidFill>
                <a:srgbClr val="FF0000"/>
              </a:solidFill>
              <a:latin typeface="+mn-lt"/>
            </a:endParaRPr>
          </a:p>
        </p:txBody>
      </p:sp>
      <p:cxnSp>
        <p:nvCxnSpPr>
          <p:cNvPr id="26" name="Straight Arrow Connector 25"/>
          <p:cNvCxnSpPr>
            <a:stCxn id="20" idx="3"/>
            <a:endCxn id="23" idx="1"/>
          </p:cNvCxnSpPr>
          <p:nvPr/>
        </p:nvCxnSpPr>
        <p:spPr bwMode="auto">
          <a:xfrm flipV="1">
            <a:off x="1609129" y="5270500"/>
            <a:ext cx="228815" cy="1"/>
          </a:xfrm>
          <a:prstGeom prst="straightConnector1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Straight Arrow Connector 26"/>
          <p:cNvCxnSpPr/>
          <p:nvPr/>
        </p:nvCxnSpPr>
        <p:spPr bwMode="auto">
          <a:xfrm flipV="1">
            <a:off x="2329199" y="5256597"/>
            <a:ext cx="228815" cy="1"/>
          </a:xfrm>
          <a:prstGeom prst="straightConnector1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Straight Arrow Connector 27"/>
          <p:cNvCxnSpPr/>
          <p:nvPr/>
        </p:nvCxnSpPr>
        <p:spPr bwMode="auto">
          <a:xfrm flipV="1">
            <a:off x="3057098" y="5270501"/>
            <a:ext cx="228815" cy="1"/>
          </a:xfrm>
          <a:prstGeom prst="straightConnector1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9" name="TextBox 28"/>
          <p:cNvSpPr txBox="1"/>
          <p:nvPr/>
        </p:nvSpPr>
        <p:spPr>
          <a:xfrm>
            <a:off x="152400" y="5438001"/>
            <a:ext cx="16017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200" dirty="0" smtClean="0">
                <a:solidFill>
                  <a:schemeClr val="tx1"/>
                </a:solidFill>
                <a:latin typeface="+mn-lt"/>
              </a:rPr>
              <a:t>Detected at: 0.4194s</a:t>
            </a:r>
            <a:endParaRPr lang="en-US" sz="12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754387" y="5438001"/>
            <a:ext cx="7296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200" dirty="0" smtClean="0">
                <a:solidFill>
                  <a:schemeClr val="tx1"/>
                </a:solidFill>
                <a:latin typeface="+mn-lt"/>
              </a:rPr>
              <a:t>0.4380s</a:t>
            </a:r>
            <a:endParaRPr lang="en-US" sz="12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438400" y="5438000"/>
            <a:ext cx="7296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200" dirty="0" smtClean="0">
                <a:solidFill>
                  <a:schemeClr val="tx1"/>
                </a:solidFill>
                <a:latin typeface="+mn-lt"/>
              </a:rPr>
              <a:t>0.4522s</a:t>
            </a:r>
            <a:endParaRPr lang="en-US" sz="12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196792" y="5437999"/>
            <a:ext cx="7296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200" dirty="0" smtClean="0">
                <a:solidFill>
                  <a:schemeClr val="tx1"/>
                </a:solidFill>
                <a:latin typeface="+mn-lt"/>
              </a:rPr>
              <a:t>0.4732s</a:t>
            </a:r>
            <a:endParaRPr lang="en-US" sz="12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033882" y="1571566"/>
            <a:ext cx="6944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200" dirty="0" smtClean="0">
                <a:solidFill>
                  <a:srgbClr val="0000FF"/>
                </a:solidFill>
                <a:latin typeface="+mn-lt"/>
              </a:rPr>
              <a:t>NSTX</a:t>
            </a:r>
          </a:p>
          <a:p>
            <a:pPr>
              <a:buNone/>
            </a:pPr>
            <a:r>
              <a:rPr lang="en-US" sz="1200" dirty="0" smtClean="0">
                <a:solidFill>
                  <a:srgbClr val="0000FF"/>
                </a:solidFill>
                <a:latin typeface="+mn-lt"/>
              </a:rPr>
              <a:t>142270</a:t>
            </a:r>
          </a:p>
        </p:txBody>
      </p:sp>
      <p:cxnSp>
        <p:nvCxnSpPr>
          <p:cNvPr id="36" name="Straight Arrow Connector 35"/>
          <p:cNvCxnSpPr/>
          <p:nvPr/>
        </p:nvCxnSpPr>
        <p:spPr bwMode="auto">
          <a:xfrm flipV="1">
            <a:off x="2706370" y="2216164"/>
            <a:ext cx="579543" cy="130761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7" name="TextBox 36"/>
          <p:cNvSpPr txBox="1"/>
          <p:nvPr/>
        </p:nvSpPr>
        <p:spPr>
          <a:xfrm>
            <a:off x="2119405" y="2346924"/>
            <a:ext cx="8739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200" dirty="0" smtClean="0">
                <a:solidFill>
                  <a:schemeClr val="tx1"/>
                </a:solidFill>
                <a:latin typeface="+mn-lt"/>
              </a:rPr>
              <a:t>Disruption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143813" y="6064062"/>
            <a:ext cx="43383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6600FF"/>
                </a:solidFill>
                <a:latin typeface="+mj-lt"/>
              </a:rPr>
              <a:t>J.W. </a:t>
            </a:r>
            <a:r>
              <a:rPr lang="en-US" sz="1400" dirty="0">
                <a:solidFill>
                  <a:srgbClr val="6600FF"/>
                </a:solidFill>
                <a:latin typeface="+mj-lt"/>
              </a:rPr>
              <a:t>B</a:t>
            </a:r>
            <a:r>
              <a:rPr lang="en-US" sz="1400" dirty="0" smtClean="0">
                <a:solidFill>
                  <a:srgbClr val="6600FF"/>
                </a:solidFill>
                <a:latin typeface="+mj-lt"/>
              </a:rPr>
              <a:t>erkery, S.A. Sabbagh, Y.S. Park (Columbia U.)</a:t>
            </a:r>
            <a:endParaRPr lang="en-US" sz="1400" dirty="0">
              <a:solidFill>
                <a:srgbClr val="6600FF"/>
              </a:solidFill>
              <a:latin typeface="+mj-lt"/>
            </a:endParaRPr>
          </a:p>
        </p:txBody>
      </p:sp>
      <p:sp>
        <p:nvSpPr>
          <p:cNvPr id="63" name="Content Placeholder 2"/>
          <p:cNvSpPr txBox="1">
            <a:spLocks/>
          </p:cNvSpPr>
          <p:nvPr/>
        </p:nvSpPr>
        <p:spPr bwMode="auto">
          <a:xfrm>
            <a:off x="4114800" y="987189"/>
            <a:ext cx="4953000" cy="5489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75000"/>
              <a:buFont typeface="Wingdings" pitchFamily="2" charset="2"/>
              <a:buChar char="q"/>
              <a:tabLst/>
              <a:defRPr lang="en-US" altLang="en-US" sz="2400" dirty="0" smtClean="0">
                <a:solidFill>
                  <a:srgbClr val="0000FF"/>
                </a:solidFill>
                <a:latin typeface="+mn-lt"/>
                <a:ea typeface="+mn-ea"/>
                <a:cs typeface="+mn-cs"/>
              </a:defRPr>
            </a:lvl1pPr>
            <a:lvl2pPr marL="742950" marR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75000"/>
              <a:buFont typeface="Wingdings" pitchFamily="2" charset="2"/>
              <a:buChar char="q"/>
              <a:tabLst/>
              <a:defRPr lang="en-US" altLang="en-US" sz="2000" dirty="0" smtClean="0">
                <a:solidFill>
                  <a:schemeClr val="tx1"/>
                </a:solidFill>
                <a:latin typeface="+mn-lt"/>
              </a:defRPr>
            </a:lvl2pPr>
            <a:lvl3pPr marL="11430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80000"/>
              <a:buFontTx/>
              <a:buChar char="•"/>
              <a:tabLst/>
              <a:defRPr lang="en-US" altLang="en-US" dirty="0" smtClean="0">
                <a:solidFill>
                  <a:srgbClr val="FF0000"/>
                </a:solidFill>
                <a:latin typeface="+mn-lt"/>
              </a:defRPr>
            </a:lvl3pPr>
            <a:lvl4pPr marL="16002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65000"/>
              <a:buFont typeface="Wingdings" pitchFamily="2" charset="2"/>
              <a:buChar char="q"/>
              <a:tabLst/>
              <a:defRPr lang="en-US" altLang="en-US" sz="1600" dirty="0" smtClean="0">
                <a:solidFill>
                  <a:srgbClr val="009999"/>
                </a:solidFill>
                <a:latin typeface="+mn-lt"/>
              </a:defRPr>
            </a:lvl4pPr>
            <a:lvl5pPr marL="20574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Tx/>
              <a:buFontTx/>
              <a:buChar char="•"/>
              <a:tabLst/>
              <a:defRPr lang="en-US" altLang="en-US" sz="1600" dirty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80000"/>
              </a:lnSpc>
              <a:spcBef>
                <a:spcPts val="1200"/>
              </a:spcBef>
            </a:pPr>
            <a:r>
              <a:rPr lang="en-US" sz="2000" kern="0" dirty="0" smtClean="0"/>
              <a:t>35</a:t>
            </a:r>
            <a:r>
              <a:rPr lang="en-US" sz="2000" kern="0" dirty="0" smtClean="0"/>
              <a:t> </a:t>
            </a:r>
            <a:r>
              <a:rPr lang="en-US" sz="2000" kern="0" dirty="0" smtClean="0"/>
              <a:t>physical disruption chain events </a:t>
            </a:r>
            <a:r>
              <a:rPr lang="en-US" sz="2000" kern="0" dirty="0" smtClean="0"/>
              <a:t>identified</a:t>
            </a:r>
            <a:r>
              <a:rPr lang="en-US" sz="2000" kern="0" dirty="0" smtClean="0"/>
              <a:t>; 12 technical/human error events</a:t>
            </a:r>
          </a:p>
          <a:p>
            <a:pPr>
              <a:lnSpc>
                <a:spcPct val="80000"/>
              </a:lnSpc>
              <a:spcBef>
                <a:spcPts val="1200"/>
              </a:spcBef>
            </a:pPr>
            <a:r>
              <a:rPr lang="en-US" sz="2000" kern="0" dirty="0" smtClean="0"/>
              <a:t>10 physical events are </a:t>
            </a:r>
            <a:r>
              <a:rPr lang="en-US" sz="2000" kern="0" dirty="0" smtClean="0"/>
              <a:t>presently defined in </a:t>
            </a:r>
            <a:r>
              <a:rPr lang="en-US" sz="2000" kern="0" dirty="0" smtClean="0"/>
              <a:t>code with quantitative </a:t>
            </a:r>
            <a:r>
              <a:rPr lang="en-US" sz="2000" kern="0" dirty="0"/>
              <a:t>warning points</a:t>
            </a:r>
            <a:endParaRPr lang="en-US" sz="2000" kern="0" dirty="0" smtClean="0"/>
          </a:p>
          <a:p>
            <a:pPr lvl="1">
              <a:lnSpc>
                <a:spcPct val="80000"/>
              </a:lnSpc>
              <a:spcBef>
                <a:spcPts val="1200"/>
              </a:spcBef>
            </a:pPr>
            <a:r>
              <a:rPr lang="en-US" sz="1800" kern="0" dirty="0" smtClean="0"/>
              <a:t>Code written </a:t>
            </a:r>
            <a:r>
              <a:rPr lang="en-US" sz="1800" kern="0" dirty="0" smtClean="0"/>
              <a:t>to be easily expandable and portable to other </a:t>
            </a:r>
            <a:r>
              <a:rPr lang="en-US" sz="1800" kern="0" dirty="0" smtClean="0"/>
              <a:t>tokamaks</a:t>
            </a:r>
          </a:p>
          <a:p>
            <a:pPr lvl="1">
              <a:lnSpc>
                <a:spcPct val="80000"/>
              </a:lnSpc>
              <a:spcBef>
                <a:spcPts val="1200"/>
              </a:spcBef>
            </a:pPr>
            <a:endParaRPr lang="en-US" sz="1800" kern="0" dirty="0" smtClean="0"/>
          </a:p>
          <a:p>
            <a:pPr>
              <a:lnSpc>
                <a:spcPct val="80000"/>
              </a:lnSpc>
              <a:spcBef>
                <a:spcPts val="1200"/>
              </a:spcBef>
            </a:pPr>
            <a:r>
              <a:rPr lang="en-US" sz="2000" u="sng" kern="0" dirty="0" smtClean="0"/>
              <a:t>This </a:t>
            </a:r>
            <a:r>
              <a:rPr lang="en-US" sz="2000" u="sng" kern="0" dirty="0" smtClean="0"/>
              <a:t>example</a:t>
            </a:r>
            <a:r>
              <a:rPr lang="en-US" sz="2000" kern="0" dirty="0" smtClean="0"/>
              <a:t>: Pressure peaking (PRP) disruption event chain identified by code before disruption</a:t>
            </a:r>
          </a:p>
          <a:p>
            <a:pPr marL="800100" lvl="1" indent="-342900">
              <a:lnSpc>
                <a:spcPct val="80000"/>
              </a:lnSpc>
              <a:spcBef>
                <a:spcPts val="1200"/>
              </a:spcBef>
              <a:buSzPct val="100000"/>
              <a:buFont typeface="+mj-lt"/>
              <a:buAutoNum type="arabicPeriod"/>
            </a:pPr>
            <a:r>
              <a:rPr lang="en-US" sz="1800" kern="0" dirty="0" smtClean="0">
                <a:solidFill>
                  <a:srgbClr val="FF0000"/>
                </a:solidFill>
              </a:rPr>
              <a:t>(PRP) </a:t>
            </a:r>
            <a:r>
              <a:rPr lang="en-US" sz="1800" kern="0" dirty="0" smtClean="0"/>
              <a:t>Pressure peaking warnings identified first</a:t>
            </a:r>
          </a:p>
          <a:p>
            <a:pPr marL="800100" lvl="1" indent="-342900">
              <a:lnSpc>
                <a:spcPct val="80000"/>
              </a:lnSpc>
              <a:spcBef>
                <a:spcPts val="1200"/>
              </a:spcBef>
              <a:buSzPct val="100000"/>
              <a:buFont typeface="+mj-lt"/>
              <a:buAutoNum type="arabicPeriod"/>
            </a:pPr>
            <a:r>
              <a:rPr lang="en-US" sz="1800" kern="0" dirty="0" smtClean="0">
                <a:solidFill>
                  <a:srgbClr val="FF0000"/>
                </a:solidFill>
              </a:rPr>
              <a:t>(VDE) </a:t>
            </a:r>
            <a:r>
              <a:rPr lang="en-US" sz="1800" kern="0" dirty="0" smtClean="0"/>
              <a:t>VDE condition subsequently found 19 </a:t>
            </a:r>
            <a:r>
              <a:rPr lang="en-US" sz="1800" kern="0" dirty="0" err="1" smtClean="0"/>
              <a:t>ms</a:t>
            </a:r>
            <a:r>
              <a:rPr lang="en-US" sz="1800" kern="0" dirty="0" smtClean="0"/>
              <a:t> after last PRP warning</a:t>
            </a:r>
          </a:p>
          <a:p>
            <a:pPr marL="800100" lvl="1" indent="-342900">
              <a:lnSpc>
                <a:spcPct val="80000"/>
              </a:lnSpc>
              <a:spcBef>
                <a:spcPts val="1200"/>
              </a:spcBef>
              <a:buSzPct val="100000"/>
              <a:buFont typeface="+mj-lt"/>
              <a:buAutoNum type="arabicPeriod"/>
            </a:pPr>
            <a:r>
              <a:rPr lang="en-US" sz="1800" kern="0" dirty="0" smtClean="0">
                <a:solidFill>
                  <a:srgbClr val="FF0000"/>
                </a:solidFill>
              </a:rPr>
              <a:t>(IPR) </a:t>
            </a:r>
            <a:r>
              <a:rPr lang="en-US" sz="1800" kern="0" dirty="0" smtClean="0"/>
              <a:t>Plasma current request not met</a:t>
            </a:r>
          </a:p>
          <a:p>
            <a:pPr marL="800100" lvl="1" indent="-342900">
              <a:lnSpc>
                <a:spcPct val="80000"/>
              </a:lnSpc>
              <a:spcBef>
                <a:spcPts val="1200"/>
              </a:spcBef>
              <a:buSzPct val="100000"/>
              <a:buFont typeface="+mj-lt"/>
              <a:buAutoNum type="arabicPeriod"/>
            </a:pPr>
            <a:r>
              <a:rPr lang="en-US" sz="1800" kern="0" dirty="0" smtClean="0">
                <a:solidFill>
                  <a:srgbClr val="FF0000"/>
                </a:solidFill>
              </a:rPr>
              <a:t>(SCL) </a:t>
            </a:r>
            <a:r>
              <a:rPr lang="en-US" sz="1800" kern="0" dirty="0" smtClean="0"/>
              <a:t>Shape control warning issued</a:t>
            </a:r>
          </a:p>
          <a:p>
            <a:pPr lvl="1"/>
            <a:endParaRPr lang="en-US" sz="1800" kern="0" dirty="0" smtClean="0"/>
          </a:p>
          <a:p>
            <a:pPr lvl="1"/>
            <a:endParaRPr lang="en-US" sz="1800" kern="0" dirty="0"/>
          </a:p>
        </p:txBody>
      </p:sp>
      <p:sp>
        <p:nvSpPr>
          <p:cNvPr id="34" name="TextBox 33"/>
          <p:cNvSpPr txBox="1"/>
          <p:nvPr/>
        </p:nvSpPr>
        <p:spPr>
          <a:xfrm>
            <a:off x="321699" y="4990440"/>
            <a:ext cx="8213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6600FF"/>
                </a:solidFill>
                <a:latin typeface="+mj-lt"/>
              </a:rPr>
              <a:t>Event chain</a:t>
            </a:r>
            <a:endParaRPr lang="en-US" sz="1400" dirty="0">
              <a:solidFill>
                <a:srgbClr val="6600FF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855035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Content Placeholder 2"/>
          <p:cNvSpPr txBox="1">
            <a:spLocks/>
          </p:cNvSpPr>
          <p:nvPr/>
        </p:nvSpPr>
        <p:spPr bwMode="auto">
          <a:xfrm>
            <a:off x="4453465" y="1676400"/>
            <a:ext cx="4343400" cy="4696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75000"/>
              <a:buFont typeface="Wingdings" pitchFamily="2" charset="2"/>
              <a:buChar char="q"/>
              <a:tabLst/>
              <a:defRPr lang="en-US" altLang="en-US" sz="2400" dirty="0" smtClean="0">
                <a:solidFill>
                  <a:srgbClr val="0000FF"/>
                </a:solidFill>
                <a:latin typeface="+mn-lt"/>
                <a:ea typeface="+mn-ea"/>
                <a:cs typeface="+mn-cs"/>
              </a:defRPr>
            </a:lvl1pPr>
            <a:lvl2pPr marL="742950" marR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75000"/>
              <a:buFont typeface="Wingdings" pitchFamily="2" charset="2"/>
              <a:buChar char="q"/>
              <a:tabLst/>
              <a:defRPr lang="en-US" altLang="en-US" sz="2000" dirty="0" smtClean="0">
                <a:solidFill>
                  <a:schemeClr val="tx1"/>
                </a:solidFill>
                <a:latin typeface="+mn-lt"/>
              </a:defRPr>
            </a:lvl2pPr>
            <a:lvl3pPr marL="11430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80000"/>
              <a:buFontTx/>
              <a:buChar char="•"/>
              <a:tabLst/>
              <a:defRPr lang="en-US" altLang="en-US" dirty="0" smtClean="0">
                <a:solidFill>
                  <a:srgbClr val="FF0000"/>
                </a:solidFill>
                <a:latin typeface="+mn-lt"/>
              </a:defRPr>
            </a:lvl3pPr>
            <a:lvl4pPr marL="16002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65000"/>
              <a:buFont typeface="Wingdings" pitchFamily="2" charset="2"/>
              <a:buChar char="q"/>
              <a:tabLst/>
              <a:defRPr lang="en-US" altLang="en-US" sz="1600" dirty="0" smtClean="0">
                <a:solidFill>
                  <a:srgbClr val="009999"/>
                </a:solidFill>
                <a:latin typeface="+mn-lt"/>
              </a:defRPr>
            </a:lvl4pPr>
            <a:lvl5pPr marL="20574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Tx/>
              <a:buFontTx/>
              <a:buChar char="•"/>
              <a:tabLst/>
              <a:defRPr lang="en-US" altLang="en-US" sz="1600" dirty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1200"/>
              </a:spcBef>
            </a:pPr>
            <a:r>
              <a:rPr lang="en-US" sz="2000" u="sng" kern="0" dirty="0" smtClean="0"/>
              <a:t>This example</a:t>
            </a:r>
            <a:r>
              <a:rPr lang="en-US" sz="2000" kern="0" dirty="0" smtClean="0"/>
              <a:t>: Greenwald limit </a:t>
            </a:r>
            <a:r>
              <a:rPr lang="en-US" sz="2000" kern="0" dirty="0"/>
              <a:t>disruption event chain identified by code </a:t>
            </a:r>
            <a:r>
              <a:rPr lang="en-US" sz="2000" kern="0" dirty="0" smtClean="0"/>
              <a:t>during </a:t>
            </a:r>
            <a:r>
              <a:rPr lang="en-US" sz="2000" kern="0" dirty="0" err="1" smtClean="0"/>
              <a:t>I</a:t>
            </a:r>
            <a:r>
              <a:rPr lang="en-US" sz="2000" kern="0" baseline="-25000" dirty="0" err="1" smtClean="0"/>
              <a:t>p</a:t>
            </a:r>
            <a:r>
              <a:rPr lang="en-US" sz="2000" kern="0" dirty="0" smtClean="0"/>
              <a:t> </a:t>
            </a:r>
            <a:r>
              <a:rPr lang="en-US" sz="2000" kern="0" dirty="0" err="1" smtClean="0"/>
              <a:t>rampdown</a:t>
            </a:r>
            <a:r>
              <a:rPr lang="en-US" sz="2000" kern="0" dirty="0" smtClean="0"/>
              <a:t> before </a:t>
            </a:r>
            <a:r>
              <a:rPr lang="en-US" sz="2000" kern="0" dirty="0"/>
              <a:t>disruption</a:t>
            </a:r>
            <a:endParaRPr lang="en-US" sz="2000" kern="0" dirty="0" smtClean="0"/>
          </a:p>
          <a:p>
            <a:pPr marL="800100" lvl="1" indent="-342900">
              <a:spcBef>
                <a:spcPts val="1200"/>
              </a:spcBef>
              <a:buSzPct val="100000"/>
              <a:buFont typeface="+mj-lt"/>
              <a:buAutoNum type="arabicPeriod"/>
            </a:pPr>
            <a:r>
              <a:rPr lang="en-US" sz="1800" kern="0" dirty="0" smtClean="0">
                <a:solidFill>
                  <a:srgbClr val="FF0000"/>
                </a:solidFill>
              </a:rPr>
              <a:t>(GWL) </a:t>
            </a:r>
            <a:r>
              <a:rPr lang="en-US" sz="1800" kern="0" dirty="0" smtClean="0"/>
              <a:t>Greenwald limit warning issued</a:t>
            </a:r>
          </a:p>
          <a:p>
            <a:pPr marL="800100" lvl="1" indent="-342900">
              <a:spcBef>
                <a:spcPts val="1200"/>
              </a:spcBef>
              <a:buSzPct val="100000"/>
              <a:buFont typeface="+mj-lt"/>
              <a:buAutoNum type="arabicPeriod"/>
            </a:pPr>
            <a:r>
              <a:rPr lang="en-US" sz="1800" kern="0" dirty="0" smtClean="0">
                <a:solidFill>
                  <a:srgbClr val="FF0000"/>
                </a:solidFill>
              </a:rPr>
              <a:t>(VDE) </a:t>
            </a:r>
            <a:r>
              <a:rPr lang="en-US" sz="1800" kern="0" dirty="0" smtClean="0"/>
              <a:t>VDE condition then found </a:t>
            </a:r>
            <a:r>
              <a:rPr lang="en-US" sz="1800" kern="0" dirty="0" smtClean="0"/>
              <a:t>0.6 </a:t>
            </a:r>
            <a:r>
              <a:rPr lang="en-US" sz="1800" kern="0" dirty="0" err="1" smtClean="0"/>
              <a:t>ms</a:t>
            </a:r>
            <a:r>
              <a:rPr lang="en-US" sz="1800" kern="0" dirty="0" smtClean="0"/>
              <a:t> after GWL warning</a:t>
            </a:r>
          </a:p>
          <a:p>
            <a:pPr marL="800100" lvl="1" indent="-342900">
              <a:spcBef>
                <a:spcPts val="1200"/>
              </a:spcBef>
              <a:buSzPct val="100000"/>
              <a:buFont typeface="+mj-lt"/>
              <a:buAutoNum type="arabicPeriod"/>
            </a:pPr>
            <a:r>
              <a:rPr lang="en-US" sz="1800" kern="0" dirty="0">
                <a:solidFill>
                  <a:srgbClr val="FF0000"/>
                </a:solidFill>
              </a:rPr>
              <a:t>(IPR) </a:t>
            </a:r>
            <a:r>
              <a:rPr lang="en-US" sz="1800" kern="0" dirty="0"/>
              <a:t>Plasma current request not </a:t>
            </a:r>
            <a:r>
              <a:rPr lang="en-US" sz="1800" kern="0" dirty="0" smtClean="0"/>
              <a:t>met</a:t>
            </a:r>
          </a:p>
          <a:p>
            <a:pPr marL="800100" lvl="1" indent="-342900">
              <a:spcBef>
                <a:spcPts val="1200"/>
              </a:spcBef>
              <a:buSzPct val="100000"/>
              <a:buFont typeface="+mj-lt"/>
              <a:buAutoNum type="arabicPeriod"/>
            </a:pPr>
            <a:endParaRPr lang="en-US" sz="1800" kern="0" dirty="0" smtClean="0"/>
          </a:p>
          <a:p>
            <a:pPr lvl="1"/>
            <a:endParaRPr lang="en-US" sz="1800" kern="0" dirty="0"/>
          </a:p>
        </p:txBody>
      </p:sp>
      <p:grpSp>
        <p:nvGrpSpPr>
          <p:cNvPr id="34" name="Group 33"/>
          <p:cNvGrpSpPr/>
          <p:nvPr/>
        </p:nvGrpSpPr>
        <p:grpSpPr>
          <a:xfrm>
            <a:off x="443267" y="1538493"/>
            <a:ext cx="3908892" cy="4218842"/>
            <a:chOff x="4986445" y="2235407"/>
            <a:chExt cx="3908892" cy="4218842"/>
          </a:xfrm>
        </p:grpSpPr>
        <p:grpSp>
          <p:nvGrpSpPr>
            <p:cNvPr id="35" name="Group 34"/>
            <p:cNvGrpSpPr/>
            <p:nvPr/>
          </p:nvGrpSpPr>
          <p:grpSpPr>
            <a:xfrm>
              <a:off x="4986445" y="2235407"/>
              <a:ext cx="3706437" cy="3161926"/>
              <a:chOff x="5040890" y="1238210"/>
              <a:chExt cx="3706437" cy="3161926"/>
            </a:xfrm>
          </p:grpSpPr>
          <p:pic>
            <p:nvPicPr>
              <p:cNvPr id="60" name="Picture 5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2972"/>
              <a:stretch/>
            </p:blipFill>
            <p:spPr bwMode="auto">
              <a:xfrm>
                <a:off x="5089727" y="2643913"/>
                <a:ext cx="3657600" cy="17562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1" name="Picture 4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569" b="53863"/>
              <a:stretch/>
            </p:blipFill>
            <p:spPr bwMode="auto">
              <a:xfrm>
                <a:off x="5040890" y="1238210"/>
                <a:ext cx="3657600" cy="15049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2" name="Rectangle 61"/>
              <p:cNvSpPr/>
              <p:nvPr/>
            </p:nvSpPr>
            <p:spPr bwMode="auto">
              <a:xfrm>
                <a:off x="6124755" y="2686051"/>
                <a:ext cx="568939" cy="166688"/>
              </a:xfrm>
              <a:prstGeom prst="rect">
                <a:avLst/>
              </a:prstGeom>
              <a:solidFill>
                <a:schemeClr val="bg1"/>
              </a:solidFill>
              <a:ln w="15875" cap="flat" cmpd="sng" algn="ctr">
                <a:noFill/>
                <a:prstDash val="solid"/>
                <a:round/>
                <a:headEnd type="none" w="med" len="med"/>
                <a:tailEnd type="triangle" w="med" len="med"/>
              </a:ln>
              <a:effectLst/>
              <a:ex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1200" b="0" i="0" u="none" strike="noStrike" cap="none" normalizeH="0" baseline="0" smtClean="0">
                  <a:ln>
                    <a:noFill/>
                  </a:ln>
                  <a:solidFill>
                    <a:srgbClr val="1822CD"/>
                  </a:solidFill>
                  <a:effectLst/>
                  <a:latin typeface="+mn-lt"/>
                </a:endParaRPr>
              </a:p>
            </p:txBody>
          </p:sp>
        </p:grpSp>
        <p:pic>
          <p:nvPicPr>
            <p:cNvPr id="38" name="Picture 37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400" t="89713"/>
            <a:stretch/>
          </p:blipFill>
          <p:spPr bwMode="auto">
            <a:xfrm>
              <a:off x="5379100" y="5342688"/>
              <a:ext cx="3313782" cy="384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" name="12-Point Star 38"/>
            <p:cNvSpPr/>
            <p:nvPr/>
          </p:nvSpPr>
          <p:spPr bwMode="auto">
            <a:xfrm>
              <a:off x="8166460" y="4123665"/>
              <a:ext cx="91440" cy="91440"/>
            </a:xfrm>
            <a:prstGeom prst="star12">
              <a:avLst/>
            </a:prstGeom>
            <a:solidFill>
              <a:srgbClr val="0099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1200" b="0" i="0" u="none" strike="noStrike" cap="none" normalizeH="0" baseline="0" smtClean="0">
                <a:ln>
                  <a:noFill/>
                </a:ln>
                <a:solidFill>
                  <a:srgbClr val="1822CD"/>
                </a:solidFill>
                <a:effectLst/>
                <a:latin typeface="+mn-lt"/>
              </a:endParaRPr>
            </a:p>
          </p:txBody>
        </p:sp>
        <p:sp>
          <p:nvSpPr>
            <p:cNvPr id="40" name="12-Point Star 39"/>
            <p:cNvSpPr/>
            <p:nvPr/>
          </p:nvSpPr>
          <p:spPr bwMode="auto">
            <a:xfrm>
              <a:off x="8192937" y="4001202"/>
              <a:ext cx="91440" cy="91440"/>
            </a:xfrm>
            <a:prstGeom prst="star12">
              <a:avLst/>
            </a:prstGeom>
            <a:solidFill>
              <a:srgbClr val="FFFF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1200" b="0" i="0" u="none" strike="noStrike" cap="none" normalizeH="0" baseline="0" smtClean="0">
                <a:ln>
                  <a:noFill/>
                </a:ln>
                <a:solidFill>
                  <a:srgbClr val="1822CD"/>
                </a:solidFill>
                <a:effectLst/>
                <a:latin typeface="+mn-lt"/>
              </a:endParaRPr>
            </a:p>
          </p:txBody>
        </p:sp>
        <p:sp>
          <p:nvSpPr>
            <p:cNvPr id="41" name="12-Point Star 40"/>
            <p:cNvSpPr/>
            <p:nvPr/>
          </p:nvSpPr>
          <p:spPr bwMode="auto">
            <a:xfrm>
              <a:off x="8212180" y="3859193"/>
              <a:ext cx="91440" cy="91440"/>
            </a:xfrm>
            <a:prstGeom prst="star12">
              <a:avLst/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1200" b="0" i="0" u="none" strike="noStrike" cap="none" normalizeH="0" baseline="0" smtClean="0">
                <a:ln>
                  <a:noFill/>
                </a:ln>
                <a:solidFill>
                  <a:srgbClr val="1822CD"/>
                </a:solidFill>
                <a:effectLst/>
                <a:latin typeface="+mn-lt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6639249" y="3854103"/>
              <a:ext cx="118166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en-US" sz="1200" dirty="0" smtClean="0">
                  <a:solidFill>
                    <a:schemeClr val="tx1"/>
                  </a:solidFill>
                  <a:latin typeface="+mn-lt"/>
                </a:rPr>
                <a:t>GWL warnings</a:t>
              </a:r>
              <a:endParaRPr lang="en-US" sz="1200" dirty="0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43" name="Straight Arrow Connector 42"/>
            <p:cNvCxnSpPr>
              <a:stCxn id="42" idx="3"/>
            </p:cNvCxnSpPr>
            <p:nvPr/>
          </p:nvCxnSpPr>
          <p:spPr bwMode="auto">
            <a:xfrm>
              <a:off x="7820912" y="3992603"/>
              <a:ext cx="345548" cy="67835"/>
            </a:xfrm>
            <a:prstGeom prst="straightConnector1">
              <a:avLst/>
            </a:prstGeom>
            <a:noFill/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4" name="Straight Arrow Connector 43"/>
            <p:cNvCxnSpPr>
              <a:stCxn id="42" idx="3"/>
            </p:cNvCxnSpPr>
            <p:nvPr/>
          </p:nvCxnSpPr>
          <p:spPr bwMode="auto">
            <a:xfrm flipV="1">
              <a:off x="7820912" y="3904920"/>
              <a:ext cx="329038" cy="87683"/>
            </a:xfrm>
            <a:prstGeom prst="straightConnector1">
              <a:avLst/>
            </a:prstGeom>
            <a:noFill/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5" name="Straight Arrow Connector 44"/>
            <p:cNvCxnSpPr>
              <a:stCxn id="42" idx="3"/>
            </p:cNvCxnSpPr>
            <p:nvPr/>
          </p:nvCxnSpPr>
          <p:spPr bwMode="auto">
            <a:xfrm>
              <a:off x="7820912" y="3992603"/>
              <a:ext cx="329038" cy="176783"/>
            </a:xfrm>
            <a:prstGeom prst="straightConnector1">
              <a:avLst/>
            </a:prstGeom>
            <a:noFill/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6" name="TextBox 45"/>
            <p:cNvSpPr txBox="1"/>
            <p:nvPr/>
          </p:nvSpPr>
          <p:spPr>
            <a:xfrm>
              <a:off x="5558364" y="2281812"/>
              <a:ext cx="69442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200" dirty="0" smtClean="0">
                  <a:solidFill>
                    <a:srgbClr val="0000FF"/>
                  </a:solidFill>
                  <a:latin typeface="+mn-lt"/>
                </a:rPr>
                <a:t>NSTX</a:t>
              </a:r>
            </a:p>
            <a:p>
              <a:pPr>
                <a:buNone/>
              </a:pPr>
              <a:r>
                <a:rPr lang="en-US" sz="1200" dirty="0" smtClean="0">
                  <a:solidFill>
                    <a:srgbClr val="0000FF"/>
                  </a:solidFill>
                  <a:latin typeface="+mn-lt"/>
                </a:rPr>
                <a:t>138854</a:t>
              </a:r>
            </a:p>
          </p:txBody>
        </p:sp>
        <p:cxnSp>
          <p:nvCxnSpPr>
            <p:cNvPr id="47" name="Straight Connector 46"/>
            <p:cNvCxnSpPr/>
            <p:nvPr/>
          </p:nvCxnSpPr>
          <p:spPr bwMode="auto">
            <a:xfrm flipH="1">
              <a:off x="6785219" y="5280700"/>
              <a:ext cx="1466517" cy="561547"/>
            </a:xfrm>
            <a:prstGeom prst="line">
              <a:avLst/>
            </a:prstGeom>
            <a:noFill/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8" name="Straight Connector 47"/>
            <p:cNvCxnSpPr/>
            <p:nvPr/>
          </p:nvCxnSpPr>
          <p:spPr bwMode="auto">
            <a:xfrm>
              <a:off x="8284502" y="5280700"/>
              <a:ext cx="394325" cy="546100"/>
            </a:xfrm>
            <a:prstGeom prst="line">
              <a:avLst/>
            </a:prstGeom>
            <a:noFill/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9" name="TextBox 48"/>
            <p:cNvSpPr txBox="1"/>
            <p:nvPr/>
          </p:nvSpPr>
          <p:spPr>
            <a:xfrm>
              <a:off x="6788696" y="5871249"/>
              <a:ext cx="535724" cy="276999"/>
            </a:xfrm>
            <a:prstGeom prst="rect">
              <a:avLst/>
            </a:prstGeom>
            <a:noFill/>
            <a:ln w="12700"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200" dirty="0" smtClean="0">
                  <a:solidFill>
                    <a:srgbClr val="FF0000"/>
                  </a:solidFill>
                  <a:latin typeface="+mn-lt"/>
                </a:rPr>
                <a:t>GWL</a:t>
              </a:r>
              <a:endParaRPr lang="en-US" sz="1200" dirty="0">
                <a:solidFill>
                  <a:srgbClr val="FF0000"/>
                </a:solidFill>
                <a:latin typeface="+mn-lt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7520216" y="5871249"/>
              <a:ext cx="500458" cy="276999"/>
            </a:xfrm>
            <a:prstGeom prst="rect">
              <a:avLst/>
            </a:prstGeom>
            <a:noFill/>
            <a:ln w="12700"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200" dirty="0" smtClean="0">
                  <a:solidFill>
                    <a:srgbClr val="FF0000"/>
                  </a:solidFill>
                  <a:latin typeface="+mn-lt"/>
                </a:rPr>
                <a:t>VDE</a:t>
              </a:r>
              <a:endParaRPr lang="en-US" sz="1200" dirty="0">
                <a:solidFill>
                  <a:srgbClr val="FF0000"/>
                </a:solidFill>
                <a:latin typeface="+mn-lt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8251736" y="5871248"/>
              <a:ext cx="441146" cy="276999"/>
            </a:xfrm>
            <a:prstGeom prst="rect">
              <a:avLst/>
            </a:prstGeom>
            <a:noFill/>
            <a:ln w="12700"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200" dirty="0" smtClean="0">
                  <a:solidFill>
                    <a:srgbClr val="FF0000"/>
                  </a:solidFill>
                  <a:latin typeface="+mn-lt"/>
                </a:rPr>
                <a:t>IPR</a:t>
              </a:r>
              <a:endParaRPr lang="en-US" sz="1200" dirty="0">
                <a:solidFill>
                  <a:srgbClr val="FF0000"/>
                </a:solidFill>
                <a:latin typeface="+mn-lt"/>
              </a:endParaRPr>
            </a:p>
          </p:txBody>
        </p:sp>
        <p:cxnSp>
          <p:nvCxnSpPr>
            <p:cNvPr id="52" name="Straight Arrow Connector 51"/>
            <p:cNvCxnSpPr>
              <a:stCxn id="49" idx="3"/>
              <a:endCxn id="50" idx="1"/>
            </p:cNvCxnSpPr>
            <p:nvPr/>
          </p:nvCxnSpPr>
          <p:spPr bwMode="auto">
            <a:xfrm>
              <a:off x="7324420" y="6009749"/>
              <a:ext cx="195796" cy="0"/>
            </a:xfrm>
            <a:prstGeom prst="straightConnector1">
              <a:avLst/>
            </a:prstGeom>
            <a:noFill/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3" name="Straight Arrow Connector 52"/>
            <p:cNvCxnSpPr/>
            <p:nvPr/>
          </p:nvCxnSpPr>
          <p:spPr bwMode="auto">
            <a:xfrm flipV="1">
              <a:off x="8007850" y="6009750"/>
              <a:ext cx="228815" cy="1"/>
            </a:xfrm>
            <a:prstGeom prst="straightConnector1">
              <a:avLst/>
            </a:prstGeom>
            <a:noFill/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54" name="TextBox 53"/>
            <p:cNvSpPr txBox="1"/>
            <p:nvPr/>
          </p:nvSpPr>
          <p:spPr>
            <a:xfrm>
              <a:off x="5847204" y="6177250"/>
              <a:ext cx="160172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200" dirty="0" smtClean="0">
                  <a:solidFill>
                    <a:schemeClr val="tx1"/>
                  </a:solidFill>
                  <a:latin typeface="+mn-lt"/>
                </a:rPr>
                <a:t>Detected at: 0.7442s</a:t>
              </a:r>
              <a:endParaRPr lang="en-US" sz="120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7464124" y="6177249"/>
              <a:ext cx="72968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200" dirty="0" smtClean="0">
                  <a:solidFill>
                    <a:schemeClr val="tx1"/>
                  </a:solidFill>
                  <a:latin typeface="+mn-lt"/>
                </a:rPr>
                <a:t>0.7448s</a:t>
              </a:r>
              <a:endParaRPr lang="en-US" sz="120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8165650" y="6177248"/>
              <a:ext cx="72968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200" dirty="0" smtClean="0">
                  <a:solidFill>
                    <a:schemeClr val="tx1"/>
                  </a:solidFill>
                  <a:latin typeface="+mn-lt"/>
                </a:rPr>
                <a:t>0.7502s</a:t>
              </a:r>
              <a:endParaRPr lang="en-US" sz="120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6649649" y="2675467"/>
              <a:ext cx="134203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200" dirty="0" smtClean="0">
                  <a:solidFill>
                    <a:schemeClr val="tx1"/>
                  </a:solidFill>
                  <a:latin typeface="+mn-lt"/>
                </a:rPr>
                <a:t>Disruption during</a:t>
              </a:r>
            </a:p>
            <a:p>
              <a:pPr>
                <a:buNone/>
              </a:pPr>
              <a:r>
                <a:rPr lang="en-US" sz="1200" dirty="0" err="1" smtClean="0">
                  <a:latin typeface="+mn-lt"/>
                </a:rPr>
                <a:t>I</a:t>
              </a:r>
              <a:r>
                <a:rPr lang="en-US" sz="1200" baseline="-25000" dirty="0" err="1" smtClean="0">
                  <a:latin typeface="+mn-lt"/>
                </a:rPr>
                <a:t>p</a:t>
              </a:r>
              <a:r>
                <a:rPr lang="en-US" sz="1200" dirty="0" smtClean="0">
                  <a:solidFill>
                    <a:schemeClr val="tx1"/>
                  </a:solidFill>
                  <a:latin typeface="+mn-lt"/>
                </a:rPr>
                <a:t> ramp-down</a:t>
              </a:r>
            </a:p>
          </p:txBody>
        </p:sp>
        <p:cxnSp>
          <p:nvCxnSpPr>
            <p:cNvPr id="58" name="Straight Arrow Connector 57"/>
            <p:cNvCxnSpPr/>
            <p:nvPr/>
          </p:nvCxnSpPr>
          <p:spPr bwMode="auto">
            <a:xfrm flipV="1">
              <a:off x="7770445" y="2864919"/>
              <a:ext cx="395205" cy="122982"/>
            </a:xfrm>
            <a:prstGeom prst="straightConnector1">
              <a:avLst/>
            </a:prstGeom>
            <a:noFill/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1" name="Title 1"/>
          <p:cNvSpPr txBox="1">
            <a:spLocks/>
          </p:cNvSpPr>
          <p:nvPr/>
        </p:nvSpPr>
        <p:spPr>
          <a:xfrm>
            <a:off x="0" y="25401"/>
            <a:ext cx="9144000" cy="9144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r>
              <a:rPr lang="en-US" kern="0" dirty="0" smtClean="0">
                <a:solidFill>
                  <a:srgbClr val="FF0000"/>
                </a:solidFill>
              </a:rPr>
              <a:t>Disruption Event Characterization And Forecasting Code (DECAF) </a:t>
            </a:r>
            <a:r>
              <a:rPr lang="en-US" kern="0" dirty="0" smtClean="0"/>
              <a:t>yielding </a:t>
            </a:r>
            <a:r>
              <a:rPr lang="en-US" kern="0" dirty="0"/>
              <a:t>initial </a:t>
            </a:r>
            <a:r>
              <a:rPr lang="en-US" kern="0" dirty="0" smtClean="0"/>
              <a:t>results (density limit example)</a:t>
            </a:r>
            <a:endParaRPr lang="en-US" kern="0" dirty="0"/>
          </a:p>
        </p:txBody>
      </p:sp>
      <p:sp>
        <p:nvSpPr>
          <p:cNvPr id="32" name="TextBox 31"/>
          <p:cNvSpPr txBox="1"/>
          <p:nvPr/>
        </p:nvSpPr>
        <p:spPr>
          <a:xfrm>
            <a:off x="143813" y="6064062"/>
            <a:ext cx="43383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6600FF"/>
                </a:solidFill>
                <a:latin typeface="+mj-lt"/>
              </a:rPr>
              <a:t>J.W. </a:t>
            </a:r>
            <a:r>
              <a:rPr lang="en-US" sz="1400" dirty="0">
                <a:solidFill>
                  <a:srgbClr val="6600FF"/>
                </a:solidFill>
                <a:latin typeface="+mj-lt"/>
              </a:rPr>
              <a:t>B</a:t>
            </a:r>
            <a:r>
              <a:rPr lang="en-US" sz="1400" dirty="0" smtClean="0">
                <a:solidFill>
                  <a:srgbClr val="6600FF"/>
                </a:solidFill>
                <a:latin typeface="+mj-lt"/>
              </a:rPr>
              <a:t>erkery, S.A. Sabbagh, Y.S. Park (Columbia U.)</a:t>
            </a:r>
            <a:endParaRPr lang="en-US" sz="1400" dirty="0">
              <a:solidFill>
                <a:srgbClr val="6600FF"/>
              </a:solidFill>
              <a:latin typeface="+mj-lt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464699" y="5039380"/>
            <a:ext cx="8213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6600FF"/>
                </a:solidFill>
                <a:latin typeface="+mj-lt"/>
              </a:rPr>
              <a:t>Event chain</a:t>
            </a:r>
            <a:endParaRPr lang="en-US" sz="1400" dirty="0">
              <a:solidFill>
                <a:srgbClr val="6600FF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909704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50" y="533400"/>
            <a:ext cx="8972550" cy="685800"/>
          </a:xfrm>
        </p:spPr>
        <p:txBody>
          <a:bodyPr/>
          <a:lstStyle/>
          <a:p>
            <a:pPr lvl="3"/>
            <a:r>
              <a:rPr lang="en-US" sz="2800" dirty="0" smtClean="0">
                <a:solidFill>
                  <a:srgbClr val="FF0000"/>
                </a:solidFill>
              </a:rPr>
              <a:t>ITER High Priority need</a:t>
            </a:r>
            <a:r>
              <a:rPr lang="en-US" sz="2800" dirty="0" smtClean="0">
                <a:solidFill>
                  <a:schemeClr val="tx1"/>
                </a:solidFill>
              </a:rPr>
              <a:t>: What </a:t>
            </a:r>
            <a:r>
              <a:rPr lang="en-US" sz="2800" dirty="0">
                <a:solidFill>
                  <a:schemeClr val="tx1"/>
                </a:solidFill>
              </a:rPr>
              <a:t>levels of plasma </a:t>
            </a:r>
            <a:r>
              <a:rPr lang="en-US" sz="2800" dirty="0" smtClean="0">
                <a:solidFill>
                  <a:schemeClr val="tx1"/>
                </a:solidFill>
              </a:rPr>
              <a:t>disturbances (</a:t>
            </a:r>
            <a:r>
              <a:rPr lang="en-US" sz="2800" i="1" dirty="0" err="1" smtClean="0">
                <a:solidFill>
                  <a:schemeClr val="tx1"/>
                </a:solidFill>
                <a:latin typeface="Symbol" panose="05050102010706020507" pitchFamily="18" charset="2"/>
              </a:rPr>
              <a:t>d</a:t>
            </a:r>
            <a:r>
              <a:rPr lang="en-US" sz="2800" i="1" dirty="0" err="1" smtClean="0">
                <a:solidFill>
                  <a:schemeClr val="tx1"/>
                </a:solidFill>
              </a:rPr>
              <a:t>B</a:t>
            </a:r>
            <a:r>
              <a:rPr lang="en-US" sz="2800" i="1" u="none" baseline="-25000" dirty="0" err="1" smtClean="0">
                <a:solidFill>
                  <a:schemeClr val="tx1"/>
                </a:solidFill>
              </a:rPr>
              <a:t>p</a:t>
            </a:r>
            <a:r>
              <a:rPr lang="en-US" sz="2800" dirty="0" smtClean="0">
                <a:solidFill>
                  <a:schemeClr val="tx1"/>
                </a:solidFill>
              </a:rPr>
              <a:t>; </a:t>
            </a:r>
            <a:r>
              <a:rPr lang="en-US" sz="2800" i="1" dirty="0" err="1" smtClean="0">
                <a:solidFill>
                  <a:schemeClr val="tx1"/>
                </a:solidFill>
                <a:latin typeface="Symbol" panose="05050102010706020507" pitchFamily="18" charset="2"/>
              </a:rPr>
              <a:t>d</a:t>
            </a:r>
            <a:r>
              <a:rPr lang="en-US" sz="2800" i="1" dirty="0" err="1" smtClean="0">
                <a:solidFill>
                  <a:schemeClr val="tx1"/>
                </a:solidFill>
              </a:rPr>
              <a:t>B</a:t>
            </a:r>
            <a:r>
              <a:rPr lang="en-US" sz="2800" i="1" u="none" baseline="-25000" dirty="0" err="1" smtClean="0">
                <a:solidFill>
                  <a:schemeClr val="tx1"/>
                </a:solidFill>
              </a:rPr>
              <a:t>p</a:t>
            </a:r>
            <a:r>
              <a:rPr lang="en-US" sz="2800" i="1" dirty="0" smtClean="0">
                <a:solidFill>
                  <a:schemeClr val="tx1"/>
                </a:solidFill>
              </a:rPr>
              <a:t>/</a:t>
            </a:r>
            <a:r>
              <a:rPr lang="en-US" sz="2800" i="1" dirty="0" err="1" smtClean="0">
                <a:solidFill>
                  <a:schemeClr val="tx1"/>
                </a:solidFill>
              </a:rPr>
              <a:t>B</a:t>
            </a:r>
            <a:r>
              <a:rPr lang="en-US" sz="2800" i="1" u="none" baseline="-25000" dirty="0" err="1" smtClean="0">
                <a:solidFill>
                  <a:schemeClr val="tx1"/>
                </a:solidFill>
              </a:rPr>
              <a:t>p</a:t>
            </a:r>
            <a:r>
              <a:rPr lang="en-US" sz="2800" i="1" dirty="0" smtClean="0">
                <a:solidFill>
                  <a:schemeClr val="tx1"/>
                </a:solidFill>
              </a:rPr>
              <a:t>(a)</a:t>
            </a:r>
            <a:r>
              <a:rPr lang="en-US" sz="2800" dirty="0" smtClean="0">
                <a:solidFill>
                  <a:schemeClr val="tx1"/>
                </a:solidFill>
              </a:rPr>
              <a:t>) are permissible </a:t>
            </a:r>
            <a:r>
              <a:rPr lang="en-US" sz="2800" dirty="0">
                <a:solidFill>
                  <a:schemeClr val="tx1"/>
                </a:solidFill>
              </a:rPr>
              <a:t>to avoid disruption?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600200"/>
            <a:ext cx="3733800" cy="4800600"/>
          </a:xfrm>
        </p:spPr>
        <p:txBody>
          <a:bodyPr/>
          <a:lstStyle/>
          <a:p>
            <a:r>
              <a:rPr lang="en-US" dirty="0" smtClean="0"/>
              <a:t>NSTX RWM-induced disruptions analyzed</a:t>
            </a:r>
          </a:p>
          <a:p>
            <a:r>
              <a:rPr lang="en-US" dirty="0" smtClean="0"/>
              <a:t>Analyze events leading to disruption using new analysis code “DECAF” </a:t>
            </a:r>
            <a:r>
              <a:rPr lang="en-US" sz="2000" dirty="0" smtClean="0">
                <a:solidFill>
                  <a:srgbClr val="6600FF"/>
                </a:solidFill>
              </a:rPr>
              <a:t>(Disruption Event Characterization And Forecasting)</a:t>
            </a:r>
          </a:p>
          <a:p>
            <a:pPr lvl="1"/>
            <a:r>
              <a:rPr lang="en-US" dirty="0" smtClean="0"/>
              <a:t>See MDC-22 talk by G. Pautasso for more initial DECAF results</a:t>
            </a:r>
          </a:p>
          <a:p>
            <a:r>
              <a:rPr lang="en-US" dirty="0" smtClean="0"/>
              <a:t>Compare maximum </a:t>
            </a:r>
            <a:r>
              <a:rPr lang="en-US" dirty="0" err="1" smtClean="0">
                <a:latin typeface="Symbol" panose="05050102010706020507" pitchFamily="18" charset="2"/>
              </a:rPr>
              <a:t>d</a:t>
            </a:r>
            <a:r>
              <a:rPr lang="en-US" dirty="0" err="1" smtClean="0"/>
              <a:t>B</a:t>
            </a:r>
            <a:r>
              <a:rPr lang="en-US" baseline="-25000" dirty="0" err="1" smtClean="0"/>
              <a:t>p</a:t>
            </a:r>
            <a:r>
              <a:rPr lang="en-US" dirty="0" smtClean="0"/>
              <a:t> (n = 1 amplitude) causing disruption vs </a:t>
            </a:r>
            <a:r>
              <a:rPr lang="en-US" dirty="0" err="1" smtClean="0"/>
              <a:t>I</a:t>
            </a:r>
            <a:r>
              <a:rPr lang="en-US" baseline="-25000" dirty="0" err="1" smtClean="0"/>
              <a:t>p</a:t>
            </a:r>
            <a:endParaRPr lang="en-US" baseline="-25000" dirty="0" smtClean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785"/>
          <a:stretch/>
        </p:blipFill>
        <p:spPr bwMode="auto">
          <a:xfrm>
            <a:off x="3810000" y="1563624"/>
            <a:ext cx="5105399" cy="4300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3810000" y="5837380"/>
            <a:ext cx="5297424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3" tIns="44448" rIns="90483" bIns="4444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0" fontAlgn="base" hangingPunct="0">
              <a:lnSpc>
                <a:spcPct val="80000"/>
              </a:lnSpc>
              <a:spcBef>
                <a:spcPct val="70000"/>
              </a:spcBef>
              <a:spcAft>
                <a:spcPct val="0"/>
              </a:spcAft>
              <a:buClr>
                <a:srgbClr val="F70606"/>
              </a:buClr>
              <a:buSzPct val="150000"/>
              <a:buChar char="•"/>
              <a:defRPr sz="24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12" indent="-285736" algn="l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5FCAFA"/>
              </a:buClr>
              <a:buSzPct val="8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2pPr>
            <a:lvl3pPr marL="1142942" indent="-228588" algn="l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50000"/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118" indent="-228588" algn="l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5FCAFA"/>
              </a:buClr>
              <a:buSzPct val="80000"/>
              <a:buFont typeface="Wingdings" pitchFamily="2" charset="2"/>
              <a:buChar char="q"/>
              <a:defRPr sz="1600">
                <a:solidFill>
                  <a:schemeClr val="tx1"/>
                </a:solidFill>
                <a:latin typeface="+mn-lt"/>
              </a:defRPr>
            </a:lvl4pPr>
            <a:lvl5pPr marL="2057295" indent="-228588" algn="l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471" indent="-228588" algn="l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648" indent="-228588" algn="l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8825" indent="-228588" algn="l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001" indent="-228588" algn="l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600"/>
              </a:spcBef>
            </a:pPr>
            <a:r>
              <a:rPr lang="en-US" sz="2000" kern="0" dirty="0" smtClean="0">
                <a:solidFill>
                  <a:srgbClr val="0000FF"/>
                </a:solidFill>
              </a:rPr>
              <a:t>Maximum </a:t>
            </a:r>
            <a:r>
              <a:rPr lang="en-US" sz="2000" kern="0" dirty="0" err="1" smtClean="0">
                <a:solidFill>
                  <a:srgbClr val="0000FF"/>
                </a:solidFill>
                <a:latin typeface="Symbol" panose="05050102010706020507" pitchFamily="18" charset="2"/>
              </a:rPr>
              <a:t>d</a:t>
            </a:r>
            <a:r>
              <a:rPr lang="en-US" sz="2000" kern="0" dirty="0" err="1" smtClean="0">
                <a:solidFill>
                  <a:srgbClr val="0000FF"/>
                </a:solidFill>
              </a:rPr>
              <a:t>B</a:t>
            </a:r>
            <a:r>
              <a:rPr lang="en-US" sz="2000" kern="0" baseline="-25000" dirty="0" err="1" smtClean="0">
                <a:solidFill>
                  <a:srgbClr val="0000FF"/>
                </a:solidFill>
              </a:rPr>
              <a:t>p</a:t>
            </a:r>
            <a:r>
              <a:rPr lang="en-US" sz="2000" kern="0" dirty="0" smtClean="0">
                <a:solidFill>
                  <a:srgbClr val="0000FF"/>
                </a:solidFill>
              </a:rPr>
              <a:t> increases with </a:t>
            </a:r>
            <a:r>
              <a:rPr lang="en-US" sz="2000" kern="0" dirty="0" err="1" smtClean="0">
                <a:solidFill>
                  <a:srgbClr val="0000FF"/>
                </a:solidFill>
              </a:rPr>
              <a:t>I</a:t>
            </a:r>
            <a:r>
              <a:rPr lang="en-US" sz="2000" kern="0" baseline="-25000" dirty="0" err="1" smtClean="0">
                <a:solidFill>
                  <a:srgbClr val="0000FF"/>
                </a:solidFill>
              </a:rPr>
              <a:t>p</a:t>
            </a:r>
            <a:endParaRPr lang="en-US" sz="2000" kern="0" dirty="0" smtClean="0">
              <a:solidFill>
                <a:srgbClr val="0000FF"/>
              </a:solidFill>
            </a:endParaRPr>
          </a:p>
          <a:p>
            <a:pPr>
              <a:spcBef>
                <a:spcPts val="600"/>
              </a:spcBef>
            </a:pPr>
            <a:r>
              <a:rPr lang="en-US" sz="2000" u="sng" kern="0" dirty="0" smtClean="0">
                <a:solidFill>
                  <a:srgbClr val="0000FF"/>
                </a:solidFill>
              </a:rPr>
              <a:t>Next step</a:t>
            </a:r>
            <a:r>
              <a:rPr lang="en-US" sz="2000" kern="0" dirty="0" smtClean="0">
                <a:solidFill>
                  <a:srgbClr val="0000FF"/>
                </a:solidFill>
              </a:rPr>
              <a:t>: add results from other devices</a:t>
            </a:r>
            <a:endParaRPr lang="en-US" sz="2000" kern="0" baseline="-25000" dirty="0" smtClean="0">
              <a:solidFill>
                <a:srgbClr val="0000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47706" y="2286000"/>
            <a:ext cx="1805494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Arial"/>
              </a:rPr>
              <a:t>NSTX</a:t>
            </a:r>
          </a:p>
          <a:p>
            <a:r>
              <a:rPr lang="en-US" sz="2000" dirty="0" smtClean="0">
                <a:solidFill>
                  <a:srgbClr val="FF0000"/>
                </a:solidFill>
                <a:latin typeface="Arial"/>
              </a:rPr>
              <a:t>RWM-induced</a:t>
            </a:r>
          </a:p>
          <a:p>
            <a:r>
              <a:rPr lang="en-US" sz="2000" dirty="0" smtClean="0">
                <a:solidFill>
                  <a:srgbClr val="FF0000"/>
                </a:solidFill>
                <a:latin typeface="Arial"/>
              </a:rPr>
              <a:t>Disruptions</a:t>
            </a:r>
          </a:p>
          <a:p>
            <a:r>
              <a:rPr lang="en-US" sz="2000" dirty="0" smtClean="0">
                <a:solidFill>
                  <a:srgbClr val="FF0000"/>
                </a:solidFill>
                <a:latin typeface="Arial"/>
              </a:rPr>
              <a:t>(n = 1 global</a:t>
            </a:r>
          </a:p>
          <a:p>
            <a:r>
              <a:rPr lang="en-US" sz="2000" dirty="0" smtClean="0">
                <a:solidFill>
                  <a:srgbClr val="FF0000"/>
                </a:solidFill>
                <a:latin typeface="Arial"/>
              </a:rPr>
              <a:t>MHD mode)</a:t>
            </a:r>
            <a:endParaRPr lang="en-US" sz="2000" dirty="0">
              <a:solidFill>
                <a:srgbClr val="FF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886652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617"/>
          <a:stretch/>
        </p:blipFill>
        <p:spPr bwMode="auto">
          <a:xfrm>
            <a:off x="3056886" y="1194994"/>
            <a:ext cx="6010914" cy="5053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50" y="304800"/>
            <a:ext cx="8972550" cy="685800"/>
          </a:xfrm>
        </p:spPr>
        <p:txBody>
          <a:bodyPr/>
          <a:lstStyle/>
          <a:p>
            <a:pPr lvl="3"/>
            <a:r>
              <a:rPr lang="en-US" sz="2800" dirty="0" smtClean="0">
                <a:solidFill>
                  <a:schemeClr val="tx1"/>
                </a:solidFill>
              </a:rPr>
              <a:t>Maximum </a:t>
            </a:r>
            <a:r>
              <a:rPr lang="en-US" sz="2800" i="1" dirty="0" err="1">
                <a:solidFill>
                  <a:schemeClr val="tx1"/>
                </a:solidFill>
                <a:latin typeface="Symbol" panose="05050102010706020507" pitchFamily="18" charset="2"/>
              </a:rPr>
              <a:t>d</a:t>
            </a:r>
            <a:r>
              <a:rPr lang="en-US" sz="2800" i="1" dirty="0" err="1">
                <a:solidFill>
                  <a:schemeClr val="tx1"/>
                </a:solidFill>
              </a:rPr>
              <a:t>B</a:t>
            </a:r>
            <a:r>
              <a:rPr lang="en-US" sz="2800" i="1" u="none" baseline="-25000" dirty="0" err="1">
                <a:solidFill>
                  <a:schemeClr val="tx1"/>
                </a:solidFill>
              </a:rPr>
              <a:t>p</a:t>
            </a:r>
            <a:r>
              <a:rPr lang="en-US" sz="2800" i="1" dirty="0" smtClean="0">
                <a:solidFill>
                  <a:schemeClr val="tx1"/>
                </a:solidFill>
              </a:rPr>
              <a:t>/&lt;</a:t>
            </a:r>
            <a:r>
              <a:rPr lang="en-US" sz="2800" i="1" dirty="0" err="1" smtClean="0">
                <a:solidFill>
                  <a:schemeClr val="tx1"/>
                </a:solidFill>
              </a:rPr>
              <a:t>B</a:t>
            </a:r>
            <a:r>
              <a:rPr lang="en-US" sz="2800" i="1" u="none" baseline="-25000" dirty="0" err="1" smtClean="0">
                <a:solidFill>
                  <a:schemeClr val="tx1"/>
                </a:solidFill>
              </a:rPr>
              <a:t>p</a:t>
            </a:r>
            <a:r>
              <a:rPr lang="en-US" sz="2800" i="1" dirty="0" smtClean="0">
                <a:solidFill>
                  <a:schemeClr val="tx1"/>
                </a:solidFill>
              </a:rPr>
              <a:t>(a)&gt; </a:t>
            </a:r>
            <a:r>
              <a:rPr lang="en-US" sz="2800" dirty="0" smtClean="0">
                <a:solidFill>
                  <a:schemeClr val="tx1"/>
                </a:solidFill>
              </a:rPr>
              <a:t>might follow a de Vries-style scaling l</a:t>
            </a:r>
            <a:r>
              <a:rPr lang="en-US" sz="2800" u="none" baseline="-25000" dirty="0" smtClean="0">
                <a:solidFill>
                  <a:schemeClr val="tx1"/>
                </a:solidFill>
              </a:rPr>
              <a:t>i</a:t>
            </a:r>
            <a:r>
              <a:rPr lang="en-US" sz="2800" baseline="30000" dirty="0" smtClean="0">
                <a:solidFill>
                  <a:schemeClr val="tx1"/>
                </a:solidFill>
              </a:rPr>
              <a:t>p1</a:t>
            </a:r>
            <a:r>
              <a:rPr lang="en-US" sz="2800" dirty="0" smtClean="0">
                <a:solidFill>
                  <a:schemeClr val="tx1"/>
                </a:solidFill>
              </a:rPr>
              <a:t>/q</a:t>
            </a:r>
            <a:r>
              <a:rPr lang="en-US" sz="2800" u="none" baseline="-25000" dirty="0" smtClean="0">
                <a:solidFill>
                  <a:schemeClr val="tx1"/>
                </a:solidFill>
              </a:rPr>
              <a:t>95</a:t>
            </a:r>
            <a:r>
              <a:rPr lang="en-US" sz="2800" u="none" baseline="30000" dirty="0" smtClean="0">
                <a:solidFill>
                  <a:schemeClr val="tx1"/>
                </a:solidFill>
              </a:rPr>
              <a:t>p2</a:t>
            </a:r>
            <a:endParaRPr lang="en-US" sz="2800" u="none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274" y="914400"/>
            <a:ext cx="3124200" cy="5486400"/>
          </a:xfrm>
        </p:spPr>
        <p:txBody>
          <a:bodyPr/>
          <a:lstStyle/>
          <a:p>
            <a:r>
              <a:rPr lang="en-US" dirty="0" smtClean="0"/>
              <a:t>NSTX RWM-induced disruptions analyzed</a:t>
            </a:r>
          </a:p>
          <a:p>
            <a:r>
              <a:rPr lang="en-US" dirty="0" smtClean="0"/>
              <a:t>Compare maximum </a:t>
            </a:r>
            <a:r>
              <a:rPr lang="en-US" dirty="0" err="1" smtClean="0">
                <a:latin typeface="Symbol" panose="05050102010706020507" pitchFamily="18" charset="2"/>
              </a:rPr>
              <a:t>d</a:t>
            </a:r>
            <a:r>
              <a:rPr lang="en-US" dirty="0" err="1" smtClean="0"/>
              <a:t>B</a:t>
            </a:r>
            <a:r>
              <a:rPr lang="en-US" baseline="-25000" dirty="0" err="1" smtClean="0"/>
              <a:t>p</a:t>
            </a:r>
            <a:r>
              <a:rPr lang="en-US" dirty="0" smtClean="0"/>
              <a:t> causing disruption vs. de Vries locked NTM scaling</a:t>
            </a:r>
          </a:p>
          <a:p>
            <a:pPr lvl="1"/>
            <a:r>
              <a:rPr lang="en-US" dirty="0" smtClean="0"/>
              <a:t>Normalized parameters</a:t>
            </a:r>
          </a:p>
          <a:p>
            <a:r>
              <a:rPr lang="en-US" dirty="0" smtClean="0"/>
              <a:t>NSTX analysis uses kinetic EFIT reconstructions</a:t>
            </a:r>
          </a:p>
          <a:p>
            <a:pPr lvl="1"/>
            <a:r>
              <a:rPr lang="en-US" dirty="0"/>
              <a:t>l</a:t>
            </a:r>
            <a:r>
              <a:rPr lang="en-US" baseline="-25000" dirty="0" smtClean="0"/>
              <a:t>i</a:t>
            </a:r>
            <a:r>
              <a:rPr lang="en-US" dirty="0" smtClean="0"/>
              <a:t> instead of l</a:t>
            </a:r>
            <a:r>
              <a:rPr lang="en-US" baseline="-25000" dirty="0" smtClean="0"/>
              <a:t>i</a:t>
            </a:r>
            <a:r>
              <a:rPr lang="en-US" dirty="0" smtClean="0"/>
              <a:t>(3)</a:t>
            </a:r>
          </a:p>
          <a:p>
            <a:pPr lvl="1"/>
            <a:r>
              <a:rPr lang="en-US" dirty="0" smtClean="0"/>
              <a:t>&lt;</a:t>
            </a:r>
            <a:r>
              <a:rPr lang="en-US" dirty="0" err="1" smtClean="0"/>
              <a:t>B</a:t>
            </a:r>
            <a:r>
              <a:rPr lang="en-US" baseline="-25000" dirty="0" err="1" smtClean="0"/>
              <a:t>p</a:t>
            </a:r>
            <a:r>
              <a:rPr lang="en-US" dirty="0" smtClean="0"/>
              <a:t>(a)&gt;</a:t>
            </a:r>
            <a:r>
              <a:rPr lang="en-US" baseline="-25000" dirty="0" err="1" smtClean="0"/>
              <a:t>fsa</a:t>
            </a:r>
            <a:r>
              <a:rPr lang="en-US" dirty="0" smtClean="0"/>
              <a:t> used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038600" y="1828800"/>
            <a:ext cx="1805494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Arial"/>
              </a:rPr>
              <a:t>NSTX</a:t>
            </a:r>
          </a:p>
          <a:p>
            <a:r>
              <a:rPr lang="en-US" sz="2000" dirty="0" smtClean="0">
                <a:solidFill>
                  <a:srgbClr val="FF0000"/>
                </a:solidFill>
                <a:latin typeface="Arial"/>
              </a:rPr>
              <a:t>RWM-induced</a:t>
            </a:r>
          </a:p>
          <a:p>
            <a:r>
              <a:rPr lang="en-US" sz="2000" dirty="0" smtClean="0">
                <a:solidFill>
                  <a:srgbClr val="FF0000"/>
                </a:solidFill>
                <a:latin typeface="Arial"/>
              </a:rPr>
              <a:t>Disruptions</a:t>
            </a:r>
          </a:p>
          <a:p>
            <a:r>
              <a:rPr lang="en-US" sz="2000" dirty="0" smtClean="0">
                <a:solidFill>
                  <a:srgbClr val="FF0000"/>
                </a:solidFill>
                <a:latin typeface="Arial"/>
              </a:rPr>
              <a:t>(n = 1 global</a:t>
            </a:r>
          </a:p>
          <a:p>
            <a:r>
              <a:rPr lang="en-US" sz="2000" dirty="0" smtClean="0">
                <a:solidFill>
                  <a:srgbClr val="FF0000"/>
                </a:solidFill>
                <a:latin typeface="Arial"/>
              </a:rPr>
              <a:t>MHD mode)</a:t>
            </a:r>
            <a:endParaRPr lang="en-US" sz="2000" dirty="0">
              <a:solidFill>
                <a:srgbClr val="FF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618667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(Although thresholds are not at all optimized yet) what did DECAF show when applied to this 44 shot NSTX database?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812" y="943846"/>
            <a:ext cx="4732987" cy="5609354"/>
          </a:xfrm>
        </p:spPr>
        <p:txBody>
          <a:bodyPr/>
          <a:lstStyle/>
          <a:p>
            <a:r>
              <a:rPr lang="en-US" sz="2000" dirty="0" smtClean="0"/>
              <a:t>These events found for all shots</a:t>
            </a:r>
          </a:p>
          <a:p>
            <a:pPr lvl="1"/>
            <a:r>
              <a:rPr lang="en-US" sz="1600" dirty="0" smtClean="0">
                <a:solidFill>
                  <a:srgbClr val="FF0000"/>
                </a:solidFill>
              </a:rPr>
              <a:t>DIS</a:t>
            </a:r>
            <a:r>
              <a:rPr lang="en-US" sz="1600" dirty="0" smtClean="0"/>
              <a:t>: Disruption occurred</a:t>
            </a:r>
          </a:p>
          <a:p>
            <a:pPr lvl="1"/>
            <a:r>
              <a:rPr lang="en-US" sz="1600" dirty="0" smtClean="0">
                <a:solidFill>
                  <a:srgbClr val="FF0000"/>
                </a:solidFill>
              </a:rPr>
              <a:t>RWM</a:t>
            </a:r>
            <a:r>
              <a:rPr lang="en-US" sz="1600" dirty="0" smtClean="0"/>
              <a:t>: RWM event warning</a:t>
            </a:r>
          </a:p>
          <a:p>
            <a:pPr lvl="2"/>
            <a:r>
              <a:rPr lang="en-US" sz="1400" dirty="0" smtClean="0"/>
              <a:t>Note: this module is not smart enough yet to distinguish RWM from locked TM</a:t>
            </a:r>
          </a:p>
          <a:p>
            <a:pPr lvl="1"/>
            <a:r>
              <a:rPr lang="en-US" sz="1600" dirty="0" smtClean="0">
                <a:solidFill>
                  <a:srgbClr val="FF0000"/>
                </a:solidFill>
              </a:rPr>
              <a:t>VDE</a:t>
            </a:r>
            <a:r>
              <a:rPr lang="en-US" sz="1600" dirty="0" smtClean="0"/>
              <a:t>: VDE warning (</a:t>
            </a:r>
            <a:r>
              <a:rPr lang="en-US" sz="1600" dirty="0" smtClean="0">
                <a:solidFill>
                  <a:srgbClr val="FF0000"/>
                </a:solidFill>
              </a:rPr>
              <a:t>42 shots</a:t>
            </a:r>
            <a:r>
              <a:rPr lang="en-US" sz="1600" dirty="0" smtClean="0"/>
              <a:t>)</a:t>
            </a:r>
          </a:p>
          <a:p>
            <a:pPr lvl="1"/>
            <a:r>
              <a:rPr lang="en-US" sz="1600" dirty="0" smtClean="0">
                <a:solidFill>
                  <a:srgbClr val="FF0000"/>
                </a:solidFill>
              </a:rPr>
              <a:t>IPR</a:t>
            </a:r>
            <a:r>
              <a:rPr lang="en-US" sz="1600" dirty="0" smtClean="0"/>
              <a:t>: </a:t>
            </a:r>
            <a:r>
              <a:rPr lang="en-US" sz="1600" dirty="0"/>
              <a:t>Plasma current request not </a:t>
            </a:r>
            <a:r>
              <a:rPr lang="en-US" sz="1600" dirty="0" smtClean="0"/>
              <a:t>met</a:t>
            </a:r>
          </a:p>
          <a:p>
            <a:pPr lvl="1"/>
            <a:r>
              <a:rPr lang="en-US" sz="1600" dirty="0" smtClean="0">
                <a:solidFill>
                  <a:srgbClr val="FF0000"/>
                </a:solidFill>
              </a:rPr>
              <a:t>LOQ</a:t>
            </a:r>
            <a:r>
              <a:rPr lang="en-US" sz="1600" dirty="0" smtClean="0"/>
              <a:t>: Low edge q </a:t>
            </a:r>
            <a:r>
              <a:rPr lang="en-US" sz="1600" dirty="0" smtClean="0"/>
              <a:t>warning</a:t>
            </a:r>
          </a:p>
          <a:p>
            <a:pPr>
              <a:spcBef>
                <a:spcPts val="1200"/>
              </a:spcBef>
            </a:pPr>
            <a:r>
              <a:rPr lang="en-US" sz="2000" dirty="0" smtClean="0"/>
              <a:t>Very simple RWM event criteria</a:t>
            </a:r>
          </a:p>
          <a:p>
            <a:pPr lvl="1">
              <a:spcBef>
                <a:spcPts val="600"/>
              </a:spcBef>
            </a:pPr>
            <a:r>
              <a:rPr lang="en-US" sz="1600" dirty="0" smtClean="0"/>
              <a:t>RWM </a:t>
            </a:r>
            <a:r>
              <a:rPr lang="en-US" sz="1600" dirty="0" err="1" smtClean="0"/>
              <a:t>B</a:t>
            </a:r>
            <a:r>
              <a:rPr lang="en-US" sz="1600" baseline="-25000" dirty="0" err="1" smtClean="0"/>
              <a:t>P</a:t>
            </a:r>
            <a:r>
              <a:rPr lang="en-US" sz="1600" baseline="30000" dirty="0" err="1" smtClean="0"/>
              <a:t>n</a:t>
            </a:r>
            <a:r>
              <a:rPr lang="en-US" sz="1600" baseline="30000" dirty="0" smtClean="0"/>
              <a:t>=1</a:t>
            </a:r>
            <a:r>
              <a:rPr lang="en-US" sz="1600" dirty="0" smtClean="0"/>
              <a:t> lower sensor amplitude used</a:t>
            </a:r>
          </a:p>
          <a:p>
            <a:pPr lvl="1">
              <a:spcBef>
                <a:spcPts val="600"/>
              </a:spcBef>
            </a:pPr>
            <a:r>
              <a:rPr lang="en-US" sz="1600" dirty="0" smtClean="0"/>
              <a:t>Simple criterion + </a:t>
            </a:r>
            <a:r>
              <a:rPr lang="en-US" sz="1600" dirty="0" smtClean="0">
                <a:solidFill>
                  <a:srgbClr val="FF0000"/>
                </a:solidFill>
              </a:rPr>
              <a:t>no threshold optimization at all</a:t>
            </a:r>
            <a:r>
              <a:rPr lang="en-US" sz="1600" dirty="0" smtClean="0"/>
              <a:t> </a:t>
            </a:r>
            <a:r>
              <a:rPr lang="en-US" sz="1600" dirty="0" smtClean="0">
                <a:sym typeface="Wingdings" panose="05000000000000000000" pitchFamily="2" charset="2"/>
              </a:rPr>
              <a:t> “false positive” rate is high; adjust criteria to reduce it</a:t>
            </a:r>
            <a:endParaRPr lang="en-US" sz="1600" dirty="0"/>
          </a:p>
          <a:p>
            <a:pPr>
              <a:spcBef>
                <a:spcPts val="1200"/>
              </a:spcBef>
            </a:pPr>
            <a:r>
              <a:rPr lang="en-US" sz="2000" dirty="0" smtClean="0"/>
              <a:t>Code already sees common disruption event chains</a:t>
            </a:r>
          </a:p>
          <a:p>
            <a:pPr lvl="1">
              <a:spcBef>
                <a:spcPts val="600"/>
              </a:spcBef>
            </a:pPr>
            <a:r>
              <a:rPr lang="en-US" sz="1600" dirty="0" smtClean="0"/>
              <a:t>(event)</a:t>
            </a:r>
            <a:r>
              <a:rPr lang="en-US" sz="1600" dirty="0" smtClean="0">
                <a:sym typeface="Wingdings" panose="05000000000000000000" pitchFamily="2" charset="2"/>
              </a:rPr>
              <a:t>VDESCLIPR occurs in 52% of the shots</a:t>
            </a:r>
          </a:p>
          <a:p>
            <a:pPr lvl="1">
              <a:spcBef>
                <a:spcPts val="600"/>
              </a:spcBef>
            </a:pPr>
            <a:r>
              <a:rPr lang="en-US" sz="1600" dirty="0" smtClean="0"/>
              <a:t>“false positives” on VDE affecting this %</a:t>
            </a:r>
            <a:endParaRPr lang="en-US" sz="1600" dirty="0"/>
          </a:p>
          <a:p>
            <a:pPr lvl="1"/>
            <a:endParaRPr lang="en-US" sz="1600" dirty="0" smtClean="0"/>
          </a:p>
          <a:p>
            <a:pPr lvl="1"/>
            <a:endParaRPr lang="en-US" sz="1600" dirty="0" smtClean="0"/>
          </a:p>
          <a:p>
            <a:pPr lvl="1"/>
            <a:endParaRPr lang="en-US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5334000" y="6154929"/>
            <a:ext cx="35966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6600FF"/>
                </a:solidFill>
                <a:latin typeface="+mj-lt"/>
              </a:rPr>
              <a:t>J.W. </a:t>
            </a:r>
            <a:r>
              <a:rPr lang="en-US" sz="1400" dirty="0">
                <a:solidFill>
                  <a:srgbClr val="6600FF"/>
                </a:solidFill>
                <a:latin typeface="+mj-lt"/>
              </a:rPr>
              <a:t>B</a:t>
            </a:r>
            <a:r>
              <a:rPr lang="en-US" sz="1400" dirty="0" smtClean="0">
                <a:solidFill>
                  <a:srgbClr val="6600FF"/>
                </a:solidFill>
                <a:latin typeface="+mj-lt"/>
              </a:rPr>
              <a:t>erkery, S.A. Sabbagh</a:t>
            </a:r>
            <a:r>
              <a:rPr lang="en-US" sz="1400" dirty="0">
                <a:solidFill>
                  <a:srgbClr val="6600FF"/>
                </a:solidFill>
                <a:latin typeface="+mj-lt"/>
              </a:rPr>
              <a:t> </a:t>
            </a:r>
            <a:r>
              <a:rPr lang="en-US" sz="1400" dirty="0" smtClean="0">
                <a:solidFill>
                  <a:srgbClr val="6600FF"/>
                </a:solidFill>
                <a:latin typeface="+mj-lt"/>
              </a:rPr>
              <a:t>(Columbia U.)</a:t>
            </a:r>
            <a:endParaRPr lang="en-US" sz="1400" dirty="0">
              <a:solidFill>
                <a:srgbClr val="6600FF"/>
              </a:solidFill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29200" y="963438"/>
            <a:ext cx="4038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+mn-lt"/>
              </a:rPr>
              <a:t>“RWM event” warning timing</a:t>
            </a:r>
          </a:p>
          <a:p>
            <a:pPr algn="ctr"/>
            <a:r>
              <a:rPr lang="en-US" sz="2000" dirty="0" smtClean="0">
                <a:latin typeface="+mn-lt"/>
              </a:rPr>
              <a:t>(simple criterion, no optimization)</a:t>
            </a:r>
            <a:endParaRPr lang="en-US" sz="2000" dirty="0">
              <a:latin typeface="+mn-lt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5666438" y="1716385"/>
            <a:ext cx="2782709" cy="2550815"/>
            <a:chOff x="5666438" y="1895947"/>
            <a:chExt cx="2782709" cy="2550815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793" t="2409" r="23595" b="3636"/>
            <a:stretch/>
          </p:blipFill>
          <p:spPr bwMode="auto">
            <a:xfrm>
              <a:off x="5666438" y="1895947"/>
              <a:ext cx="2782709" cy="25508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7086600" y="2694162"/>
              <a:ext cx="1084906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chemeClr val="bg1"/>
                  </a:solidFill>
                  <a:latin typeface="+mn-lt"/>
                </a:rPr>
                <a:t>Within 100 </a:t>
              </a:r>
              <a:r>
                <a:rPr lang="en-US" sz="1600" b="1" dirty="0" err="1" smtClean="0">
                  <a:solidFill>
                    <a:schemeClr val="bg1"/>
                  </a:solidFill>
                  <a:latin typeface="+mn-lt"/>
                </a:rPr>
                <a:t>ms</a:t>
              </a:r>
              <a:r>
                <a:rPr lang="en-US" sz="1600" b="1" dirty="0" smtClean="0">
                  <a:solidFill>
                    <a:schemeClr val="bg1"/>
                  </a:solidFill>
                  <a:latin typeface="+mn-lt"/>
                </a:rPr>
                <a:t> of DIS</a:t>
              </a:r>
            </a:p>
            <a:p>
              <a:pPr algn="ctr"/>
              <a:r>
                <a:rPr lang="en-US" sz="1600" b="1" dirty="0" smtClean="0">
                  <a:solidFill>
                    <a:schemeClr val="bg1"/>
                  </a:solidFill>
                  <a:latin typeface="+mn-lt"/>
                </a:rPr>
                <a:t>(64%)</a:t>
              </a:r>
              <a:endParaRPr lang="en-US" sz="1600" b="1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001694" y="2313162"/>
              <a:ext cx="1084906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chemeClr val="bg1"/>
                  </a:solidFill>
                  <a:latin typeface="+mn-lt"/>
                </a:rPr>
                <a:t>Before 100 </a:t>
              </a:r>
              <a:r>
                <a:rPr lang="en-US" sz="1600" b="1" dirty="0" err="1" smtClean="0">
                  <a:solidFill>
                    <a:schemeClr val="bg1"/>
                  </a:solidFill>
                  <a:latin typeface="+mn-lt"/>
                </a:rPr>
                <a:t>ms</a:t>
              </a:r>
              <a:r>
                <a:rPr lang="en-US" sz="1600" b="1" dirty="0" smtClean="0">
                  <a:solidFill>
                    <a:schemeClr val="bg1"/>
                  </a:solidFill>
                  <a:latin typeface="+mn-lt"/>
                </a:rPr>
                <a:t> of DIS</a:t>
              </a:r>
            </a:p>
            <a:p>
              <a:pPr algn="ctr"/>
              <a:r>
                <a:rPr lang="en-US" sz="1600" b="1" dirty="0" smtClean="0">
                  <a:solidFill>
                    <a:schemeClr val="bg1"/>
                  </a:solidFill>
                  <a:latin typeface="+mn-lt"/>
                </a:rPr>
                <a:t>(36%)</a:t>
              </a:r>
              <a:endParaRPr lang="en-US" sz="1600" b="1" dirty="0">
                <a:solidFill>
                  <a:schemeClr val="bg1"/>
                </a:solidFill>
                <a:latin typeface="+mn-lt"/>
              </a:endParaRPr>
            </a:p>
          </p:txBody>
        </p:sp>
      </p:grpSp>
      <p:cxnSp>
        <p:nvCxnSpPr>
          <p:cNvPr id="6" name="Straight Arrow Connector 5"/>
          <p:cNvCxnSpPr/>
          <p:nvPr/>
        </p:nvCxnSpPr>
        <p:spPr bwMode="auto">
          <a:xfrm flipV="1">
            <a:off x="4724400" y="3608559"/>
            <a:ext cx="1026812" cy="734841"/>
          </a:xfrm>
          <a:prstGeom prst="straightConnector1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6580359" y="5500734"/>
            <a:ext cx="604653" cy="338554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600" dirty="0" smtClean="0">
                <a:solidFill>
                  <a:srgbClr val="FF0000"/>
                </a:solidFill>
                <a:latin typeface="+mn-lt"/>
              </a:rPr>
              <a:t>VDE</a:t>
            </a:r>
            <a:endParaRPr lang="en-US" sz="16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418789" y="5500734"/>
            <a:ext cx="582211" cy="338554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600" dirty="0" smtClean="0">
                <a:solidFill>
                  <a:srgbClr val="FF0000"/>
                </a:solidFill>
                <a:latin typeface="+mn-lt"/>
              </a:rPr>
              <a:t>SCL</a:t>
            </a:r>
            <a:endParaRPr lang="en-US" sz="16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236894" y="5500733"/>
            <a:ext cx="526106" cy="338554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600" dirty="0" smtClean="0">
                <a:solidFill>
                  <a:srgbClr val="FF0000"/>
                </a:solidFill>
                <a:latin typeface="+mn-lt"/>
              </a:rPr>
              <a:t>IPR</a:t>
            </a:r>
            <a:endParaRPr lang="en-US" sz="1600" dirty="0">
              <a:solidFill>
                <a:srgbClr val="FF0000"/>
              </a:solidFill>
              <a:latin typeface="+mn-lt"/>
            </a:endParaRPr>
          </a:p>
        </p:txBody>
      </p:sp>
      <p:cxnSp>
        <p:nvCxnSpPr>
          <p:cNvPr id="18" name="Straight Arrow Connector 17"/>
          <p:cNvCxnSpPr/>
          <p:nvPr/>
        </p:nvCxnSpPr>
        <p:spPr bwMode="auto">
          <a:xfrm flipV="1">
            <a:off x="7193520" y="5679064"/>
            <a:ext cx="228815" cy="1"/>
          </a:xfrm>
          <a:prstGeom prst="straightConnector1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Straight Arrow Connector 18"/>
          <p:cNvCxnSpPr/>
          <p:nvPr/>
        </p:nvCxnSpPr>
        <p:spPr bwMode="auto">
          <a:xfrm flipV="1">
            <a:off x="8000785" y="5675012"/>
            <a:ext cx="228815" cy="1"/>
          </a:xfrm>
          <a:prstGeom prst="straightConnector1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" name="TextBox 19"/>
          <p:cNvSpPr txBox="1"/>
          <p:nvPr/>
        </p:nvSpPr>
        <p:spPr>
          <a:xfrm>
            <a:off x="5599341" y="4930914"/>
            <a:ext cx="28498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u="sng" dirty="0" smtClean="0">
                <a:solidFill>
                  <a:srgbClr val="6600FF"/>
                </a:solidFill>
                <a:latin typeface="+mj-lt"/>
              </a:rPr>
              <a:t>Common event </a:t>
            </a:r>
            <a:r>
              <a:rPr lang="en-US" sz="1800" u="sng" dirty="0" smtClean="0">
                <a:solidFill>
                  <a:srgbClr val="6600FF"/>
                </a:solidFill>
                <a:latin typeface="+mj-lt"/>
              </a:rPr>
              <a:t>chain</a:t>
            </a:r>
            <a:endParaRPr lang="en-US" sz="1800" u="sng" dirty="0">
              <a:solidFill>
                <a:srgbClr val="6600FF"/>
              </a:solidFill>
              <a:latin typeface="+mj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553547" y="5504506"/>
            <a:ext cx="824265" cy="338554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600" dirty="0" smtClean="0">
                <a:solidFill>
                  <a:srgbClr val="FF0000"/>
                </a:solidFill>
                <a:latin typeface="+mn-lt"/>
              </a:rPr>
              <a:t>(event)</a:t>
            </a:r>
            <a:endParaRPr lang="en-US" sz="1600" dirty="0">
              <a:solidFill>
                <a:srgbClr val="FF0000"/>
              </a:solidFill>
              <a:latin typeface="+mn-lt"/>
            </a:endParaRPr>
          </a:p>
        </p:txBody>
      </p:sp>
      <p:cxnSp>
        <p:nvCxnSpPr>
          <p:cNvPr id="22" name="Straight Arrow Connector 21"/>
          <p:cNvCxnSpPr/>
          <p:nvPr/>
        </p:nvCxnSpPr>
        <p:spPr bwMode="auto">
          <a:xfrm flipV="1">
            <a:off x="4876800" y="5675014"/>
            <a:ext cx="465769" cy="39986"/>
          </a:xfrm>
          <a:prstGeom prst="straightConnector1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8" name="Straight Arrow Connector 27"/>
          <p:cNvCxnSpPr/>
          <p:nvPr/>
        </p:nvCxnSpPr>
        <p:spPr bwMode="auto">
          <a:xfrm flipV="1">
            <a:off x="6369030" y="5679063"/>
            <a:ext cx="228815" cy="1"/>
          </a:xfrm>
          <a:prstGeom prst="straightConnector1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2648455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How to participate in the DECAF effort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066800"/>
            <a:ext cx="8991600" cy="5334000"/>
          </a:xfrm>
        </p:spPr>
        <p:txBody>
          <a:bodyPr/>
          <a:lstStyle/>
          <a:p>
            <a:r>
              <a:rPr lang="en-US" sz="2800" dirty="0" smtClean="0"/>
              <a:t>Contribute to defining criteria in physics modules</a:t>
            </a:r>
          </a:p>
          <a:p>
            <a:pPr lvl="1"/>
            <a:r>
              <a:rPr lang="en-US" sz="2400" dirty="0" smtClean="0"/>
              <a:t>Specific discussions on defining measured </a:t>
            </a:r>
            <a:r>
              <a:rPr lang="en-US" sz="2400" dirty="0"/>
              <a:t>&amp; modeled triggers </a:t>
            </a:r>
            <a:r>
              <a:rPr lang="en-US" sz="2400" dirty="0" smtClean="0"/>
              <a:t>for disruption forecasting / detection will be a main focus of future NSTX-U DPAM Working Group meetings</a:t>
            </a:r>
          </a:p>
          <a:p>
            <a:pPr lvl="2"/>
            <a:r>
              <a:rPr lang="en-US" sz="2200" dirty="0" smtClean="0"/>
              <a:t>Includes all “levels” of modeling and diagnostic input</a:t>
            </a:r>
          </a:p>
          <a:p>
            <a:pPr lvl="2"/>
            <a:r>
              <a:rPr lang="en-US" sz="2200" dirty="0" smtClean="0"/>
              <a:t>Focused on producing quantitative formulations of disruption prediction</a:t>
            </a:r>
            <a:endParaRPr lang="en-US" sz="2800" dirty="0" smtClean="0"/>
          </a:p>
          <a:p>
            <a:pPr>
              <a:spcBef>
                <a:spcPts val="1800"/>
              </a:spcBef>
            </a:pPr>
            <a:r>
              <a:rPr lang="en-US" sz="2800" dirty="0" smtClean="0"/>
              <a:t>(in the near future) Help develop code</a:t>
            </a:r>
          </a:p>
          <a:p>
            <a:pPr lvl="1"/>
            <a:r>
              <a:rPr lang="en-US" sz="2400" dirty="0" smtClean="0"/>
              <a:t>Contributing to</a:t>
            </a:r>
            <a:r>
              <a:rPr lang="en-US" sz="2400" dirty="0" smtClean="0"/>
              <a:t> the physics modules</a:t>
            </a:r>
          </a:p>
          <a:p>
            <a:pPr lvl="2"/>
            <a:r>
              <a:rPr lang="en-US" sz="2000" dirty="0" smtClean="0"/>
              <a:t>Main communication through NSTX-U DPAM WG</a:t>
            </a:r>
            <a:endParaRPr lang="en-US" sz="2000" dirty="0" smtClean="0"/>
          </a:p>
          <a:p>
            <a:pPr lvl="1"/>
            <a:r>
              <a:rPr lang="en-US" sz="2400" dirty="0" smtClean="0"/>
              <a:t>(If desired, contribute to code functionality as well)</a:t>
            </a:r>
          </a:p>
          <a:p>
            <a:pPr lvl="2"/>
            <a:r>
              <a:rPr lang="en-US" sz="2000" dirty="0" smtClean="0"/>
              <a:t>Main communication through smaller “code” meetings</a:t>
            </a:r>
          </a:p>
          <a:p>
            <a:pPr lvl="2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731396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DECAF development aims to follow an Integration Manager Workflow using </a:t>
            </a:r>
            <a:r>
              <a:rPr lang="en-US" dirty="0" err="1" smtClean="0"/>
              <a:t>Git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0" y="1058254"/>
            <a:ext cx="3733800" cy="5334000"/>
          </a:xfrm>
        </p:spPr>
        <p:txBody>
          <a:bodyPr/>
          <a:lstStyle/>
          <a:p>
            <a:r>
              <a:rPr lang="en-US" sz="2000" dirty="0">
                <a:solidFill>
                  <a:srgbClr val="FF0000"/>
                </a:solidFill>
              </a:rPr>
              <a:t>I</a:t>
            </a:r>
            <a:r>
              <a:rPr lang="en-US" sz="2000" dirty="0" smtClean="0">
                <a:solidFill>
                  <a:srgbClr val="FF0000"/>
                </a:solidFill>
              </a:rPr>
              <a:t>ntegration managers organize tasks to minimize effort duplication and code conflicts</a:t>
            </a:r>
          </a:p>
          <a:p>
            <a:pPr lvl="1"/>
            <a:r>
              <a:rPr lang="en-US" sz="1600" dirty="0" smtClean="0">
                <a:solidFill>
                  <a:srgbClr val="6600FF"/>
                </a:solidFill>
              </a:rPr>
              <a:t>Communication to group via DPAM meetings, web site, etc.</a:t>
            </a:r>
          </a:p>
          <a:p>
            <a:pPr>
              <a:spcBef>
                <a:spcPts val="1200"/>
              </a:spcBef>
            </a:pPr>
            <a:r>
              <a:rPr lang="en-US" sz="2000" dirty="0" smtClean="0"/>
              <a:t>Developers can pull code from main repository</a:t>
            </a:r>
          </a:p>
          <a:p>
            <a:pPr>
              <a:spcBef>
                <a:spcPts val="1200"/>
              </a:spcBef>
            </a:pPr>
            <a:r>
              <a:rPr lang="en-US" sz="2000" dirty="0" smtClean="0">
                <a:solidFill>
                  <a:srgbClr val="FF0000"/>
                </a:solidFill>
              </a:rPr>
              <a:t>Integration managers gather code to inspect that</a:t>
            </a:r>
          </a:p>
          <a:p>
            <a:pPr lvl="1"/>
            <a:r>
              <a:rPr lang="en-US" sz="1600" dirty="0" smtClean="0"/>
              <a:t>Coding guidance is followed</a:t>
            </a:r>
          </a:p>
          <a:p>
            <a:pPr lvl="1"/>
            <a:r>
              <a:rPr lang="en-US" sz="1600" dirty="0" smtClean="0"/>
              <a:t>Conflicts are avoided</a:t>
            </a:r>
          </a:p>
          <a:p>
            <a:pPr>
              <a:spcBef>
                <a:spcPts val="1200"/>
              </a:spcBef>
            </a:pPr>
            <a:r>
              <a:rPr lang="en-US" sz="2000" dirty="0">
                <a:solidFill>
                  <a:srgbClr val="FF0000"/>
                </a:solidFill>
              </a:rPr>
              <a:t>Integration </a:t>
            </a:r>
            <a:r>
              <a:rPr lang="en-US" sz="2000" dirty="0" smtClean="0">
                <a:solidFill>
                  <a:srgbClr val="FF0000"/>
                </a:solidFill>
              </a:rPr>
              <a:t>managers </a:t>
            </a:r>
            <a:r>
              <a:rPr lang="en-US" sz="2000" dirty="0" smtClean="0"/>
              <a:t>push code to main repository</a:t>
            </a:r>
          </a:p>
          <a:p>
            <a:pPr lvl="1"/>
            <a:r>
              <a:rPr lang="en-US" sz="1600" dirty="0" smtClean="0">
                <a:solidFill>
                  <a:srgbClr val="6600FF"/>
                </a:solidFill>
              </a:rPr>
              <a:t>After cross-checks are made among integration managers</a:t>
            </a:r>
            <a:endParaRPr lang="en-US" sz="1600" dirty="0">
              <a:solidFill>
                <a:srgbClr val="6600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1219200"/>
            <a:ext cx="1828800" cy="830997"/>
          </a:xfrm>
          <a:prstGeom prst="rect">
            <a:avLst/>
          </a:prstGeom>
          <a:noFill/>
          <a:ln w="76200">
            <a:solidFill>
              <a:srgbClr val="FF99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+mn-lt"/>
              </a:rPr>
              <a:t>Main repository</a:t>
            </a:r>
            <a:endParaRPr lang="en-US" dirty="0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800" y="2572365"/>
            <a:ext cx="1828800" cy="83099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+mn-lt"/>
              </a:rPr>
              <a:t>Integration manager</a:t>
            </a:r>
            <a:endParaRPr lang="en-US" dirty="0"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" y="4038600"/>
            <a:ext cx="1828800" cy="83099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+mn-lt"/>
              </a:rPr>
              <a:t>Integration manager</a:t>
            </a:r>
            <a:endParaRPr lang="en-US" dirty="0"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00400" y="3581400"/>
            <a:ext cx="1828800" cy="461665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+mn-lt"/>
              </a:rPr>
              <a:t>Developer</a:t>
            </a:r>
            <a:endParaRPr lang="en-US" dirty="0"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52800" y="4343400"/>
            <a:ext cx="1828800" cy="461665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+mn-lt"/>
              </a:rPr>
              <a:t>Developer</a:t>
            </a:r>
            <a:endParaRPr lang="en-US" dirty="0"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48000" y="2814935"/>
            <a:ext cx="1828800" cy="461665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+mn-lt"/>
              </a:rPr>
              <a:t>Developer</a:t>
            </a:r>
            <a:endParaRPr lang="en-US" dirty="0"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29000" y="5100935"/>
            <a:ext cx="1828800" cy="461665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+mn-lt"/>
              </a:rPr>
              <a:t>Developer</a:t>
            </a:r>
            <a:endParaRPr lang="en-US" dirty="0">
              <a:latin typeface="+mn-lt"/>
            </a:endParaRPr>
          </a:p>
        </p:txBody>
      </p:sp>
      <p:cxnSp>
        <p:nvCxnSpPr>
          <p:cNvPr id="13" name="Straight Arrow Connector 12"/>
          <p:cNvCxnSpPr/>
          <p:nvPr/>
        </p:nvCxnSpPr>
        <p:spPr bwMode="auto">
          <a:xfrm flipV="1">
            <a:off x="524854" y="2050197"/>
            <a:ext cx="0" cy="1992868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 flipV="1">
            <a:off x="1363054" y="2049334"/>
            <a:ext cx="10318" cy="523031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 flipV="1">
            <a:off x="1371600" y="3394816"/>
            <a:ext cx="0" cy="663186"/>
          </a:xfrm>
          <a:prstGeom prst="straightConnector1">
            <a:avLst/>
          </a:prstGeom>
          <a:noFill/>
          <a:ln w="88900" cap="flat" cmpd="sng" algn="ctr">
            <a:solidFill>
              <a:srgbClr val="FF0000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26" name="Straight Arrow Connector 25"/>
          <p:cNvCxnSpPr/>
          <p:nvPr/>
        </p:nvCxnSpPr>
        <p:spPr bwMode="auto">
          <a:xfrm flipH="1">
            <a:off x="2514600" y="3030907"/>
            <a:ext cx="533400" cy="1"/>
          </a:xfrm>
          <a:prstGeom prst="straightConnector1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0" name="Straight Arrow Connector 29"/>
          <p:cNvCxnSpPr>
            <a:stCxn id="9" idx="1"/>
          </p:cNvCxnSpPr>
          <p:nvPr/>
        </p:nvCxnSpPr>
        <p:spPr bwMode="auto">
          <a:xfrm flipH="1" flipV="1">
            <a:off x="2514600" y="3276600"/>
            <a:ext cx="685800" cy="535633"/>
          </a:xfrm>
          <a:prstGeom prst="straightConnector1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2" name="Straight Arrow Connector 31"/>
          <p:cNvCxnSpPr>
            <a:stCxn id="10" idx="1"/>
          </p:cNvCxnSpPr>
          <p:nvPr/>
        </p:nvCxnSpPr>
        <p:spPr bwMode="auto">
          <a:xfrm flipH="1">
            <a:off x="2209800" y="4574233"/>
            <a:ext cx="1143000" cy="0"/>
          </a:xfrm>
          <a:prstGeom prst="straightConnector1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3" name="Straight Arrow Connector 32"/>
          <p:cNvCxnSpPr>
            <a:stCxn id="12" idx="1"/>
          </p:cNvCxnSpPr>
          <p:nvPr/>
        </p:nvCxnSpPr>
        <p:spPr bwMode="auto">
          <a:xfrm flipH="1" flipV="1">
            <a:off x="2209800" y="4724400"/>
            <a:ext cx="1219200" cy="607368"/>
          </a:xfrm>
          <a:prstGeom prst="straightConnector1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9" name="Straight Arrow Connector 38"/>
          <p:cNvCxnSpPr/>
          <p:nvPr/>
        </p:nvCxnSpPr>
        <p:spPr bwMode="auto">
          <a:xfrm>
            <a:off x="4800600" y="1634698"/>
            <a:ext cx="0" cy="1180237"/>
          </a:xfrm>
          <a:prstGeom prst="straightConnector1">
            <a:avLst/>
          </a:prstGeom>
          <a:noFill/>
          <a:ln w="38100" cap="flat" cmpd="sng" algn="ctr">
            <a:solidFill>
              <a:srgbClr val="FF99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2" name="Straight Arrow Connector 41"/>
          <p:cNvCxnSpPr/>
          <p:nvPr/>
        </p:nvCxnSpPr>
        <p:spPr bwMode="auto">
          <a:xfrm>
            <a:off x="4975076" y="1634698"/>
            <a:ext cx="0" cy="1933691"/>
          </a:xfrm>
          <a:prstGeom prst="straightConnector1">
            <a:avLst/>
          </a:prstGeom>
          <a:noFill/>
          <a:ln w="38100" cap="flat" cmpd="sng" algn="ctr">
            <a:solidFill>
              <a:srgbClr val="FF99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3" name="Straight Arrow Connector 42"/>
          <p:cNvCxnSpPr/>
          <p:nvPr/>
        </p:nvCxnSpPr>
        <p:spPr bwMode="auto">
          <a:xfrm>
            <a:off x="5105400" y="1634698"/>
            <a:ext cx="0" cy="2708702"/>
          </a:xfrm>
          <a:prstGeom prst="straightConnector1">
            <a:avLst/>
          </a:prstGeom>
          <a:noFill/>
          <a:ln w="38100" cap="flat" cmpd="sng" algn="ctr">
            <a:solidFill>
              <a:srgbClr val="FF99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7" name="Straight Arrow Connector 46"/>
          <p:cNvCxnSpPr/>
          <p:nvPr/>
        </p:nvCxnSpPr>
        <p:spPr bwMode="auto">
          <a:xfrm>
            <a:off x="5234299" y="1634699"/>
            <a:ext cx="0" cy="3466236"/>
          </a:xfrm>
          <a:prstGeom prst="straightConnector1">
            <a:avLst/>
          </a:prstGeom>
          <a:noFill/>
          <a:ln w="38100" cap="flat" cmpd="sng" algn="ctr">
            <a:solidFill>
              <a:srgbClr val="FF99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4" name="Straight Connector 53"/>
          <p:cNvCxnSpPr>
            <a:stCxn id="5" idx="3"/>
          </p:cNvCxnSpPr>
          <p:nvPr/>
        </p:nvCxnSpPr>
        <p:spPr bwMode="auto">
          <a:xfrm flipV="1">
            <a:off x="2209800" y="1634698"/>
            <a:ext cx="3024499" cy="1"/>
          </a:xfrm>
          <a:prstGeom prst="line">
            <a:avLst/>
          </a:prstGeom>
          <a:noFill/>
          <a:ln w="76200" cap="flat" cmpd="sng" algn="ctr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6" name="TextBox 55"/>
          <p:cNvSpPr txBox="1"/>
          <p:nvPr/>
        </p:nvSpPr>
        <p:spPr>
          <a:xfrm>
            <a:off x="323346" y="6080451"/>
            <a:ext cx="2079415" cy="400110"/>
          </a:xfrm>
          <a:prstGeom prst="rect">
            <a:avLst/>
          </a:prstGeom>
          <a:solidFill>
            <a:srgbClr val="FFCCCC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n-lt"/>
              </a:rPr>
              <a:t>What we do now</a:t>
            </a:r>
            <a:endParaRPr lang="en-US" sz="2000" dirty="0">
              <a:latin typeface="+mn-lt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3005889" y="6080451"/>
            <a:ext cx="2023311" cy="400110"/>
          </a:xfrm>
          <a:prstGeom prst="rect">
            <a:avLst/>
          </a:prstGeom>
          <a:solidFill>
            <a:srgbClr val="FFCCCC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n-lt"/>
              </a:rPr>
              <a:t>What is planned</a:t>
            </a:r>
            <a:endParaRPr lang="en-US" sz="2000" dirty="0">
              <a:latin typeface="+mn-lt"/>
            </a:endParaRPr>
          </a:p>
        </p:txBody>
      </p:sp>
      <p:cxnSp>
        <p:nvCxnSpPr>
          <p:cNvPr id="59" name="Straight Connector 58"/>
          <p:cNvCxnSpPr/>
          <p:nvPr/>
        </p:nvCxnSpPr>
        <p:spPr bwMode="auto">
          <a:xfrm>
            <a:off x="2726108" y="5257800"/>
            <a:ext cx="0" cy="1219200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61" name="Straight Arrow Connector 60"/>
          <p:cNvCxnSpPr/>
          <p:nvPr/>
        </p:nvCxnSpPr>
        <p:spPr bwMode="auto">
          <a:xfrm flipH="1" flipV="1">
            <a:off x="1385305" y="5855292"/>
            <a:ext cx="5159" cy="232162"/>
          </a:xfrm>
          <a:prstGeom prst="straightConnector1">
            <a:avLst/>
          </a:prstGeom>
          <a:noFill/>
          <a:ln w="38100" cap="flat" cmpd="sng" algn="ctr">
            <a:solidFill>
              <a:srgbClr val="FF99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7" name="Straight Arrow Connector 66"/>
          <p:cNvCxnSpPr/>
          <p:nvPr/>
        </p:nvCxnSpPr>
        <p:spPr bwMode="auto">
          <a:xfrm flipH="1" flipV="1">
            <a:off x="4114800" y="5863838"/>
            <a:ext cx="5159" cy="232162"/>
          </a:xfrm>
          <a:prstGeom prst="straightConnector1">
            <a:avLst/>
          </a:prstGeom>
          <a:noFill/>
          <a:ln w="38100" cap="flat" cmpd="sng" algn="ctr">
            <a:solidFill>
              <a:srgbClr val="FF99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0361455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Outline / Agenda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340" y="1219200"/>
            <a:ext cx="9067800" cy="4953000"/>
          </a:xfrm>
        </p:spPr>
        <p:txBody>
          <a:bodyPr/>
          <a:lstStyle/>
          <a:p>
            <a:pPr marL="0" indent="0">
              <a:buNone/>
            </a:pPr>
            <a:endParaRPr lang="en-US" altLang="en-US" dirty="0" smtClean="0"/>
          </a:p>
          <a:p>
            <a:r>
              <a:rPr lang="en-US" dirty="0" smtClean="0"/>
              <a:t>Interface </a:t>
            </a:r>
            <a:r>
              <a:rPr lang="en-US" dirty="0"/>
              <a:t>to the FES Workshop on Transient Events</a:t>
            </a:r>
            <a:endParaRPr lang="en-US" altLang="en-US" dirty="0"/>
          </a:p>
          <a:p>
            <a:endParaRPr lang="en-US" altLang="en-US" dirty="0" smtClean="0"/>
          </a:p>
          <a:p>
            <a:r>
              <a:rPr lang="en-US" altLang="en-US" dirty="0" smtClean="0"/>
              <a:t>Connection to JRT-16 Joint Research Target Milestones</a:t>
            </a:r>
          </a:p>
          <a:p>
            <a:pPr marL="0" indent="0">
              <a:buNone/>
            </a:pPr>
            <a:endParaRPr lang="en-US" altLang="en-US" dirty="0" smtClean="0"/>
          </a:p>
          <a:p>
            <a:r>
              <a:rPr lang="en-US" altLang="en-US" dirty="0" smtClean="0"/>
              <a:t>Disruption </a:t>
            </a:r>
            <a:r>
              <a:rPr lang="en-US" altLang="en-US" dirty="0"/>
              <a:t>characterization and forecasting approach </a:t>
            </a:r>
            <a:r>
              <a:rPr lang="en-US" altLang="en-US" dirty="0" smtClean="0"/>
              <a:t>and present analysis implementation</a:t>
            </a:r>
          </a:p>
          <a:p>
            <a:pPr marL="0" indent="0">
              <a:buNone/>
            </a:pPr>
            <a:endParaRPr lang="en-US" altLang="en-US" dirty="0"/>
          </a:p>
          <a:p>
            <a:r>
              <a:rPr lang="en-US" altLang="en-US" dirty="0"/>
              <a:t>G</a:t>
            </a:r>
            <a:r>
              <a:rPr lang="en-US" altLang="en-US" dirty="0" smtClean="0"/>
              <a:t>roup discussion on </a:t>
            </a:r>
            <a:r>
              <a:rPr lang="en-US" altLang="en-US" dirty="0"/>
              <a:t>disruption </a:t>
            </a:r>
            <a:r>
              <a:rPr lang="en-US" altLang="en-US" dirty="0"/>
              <a:t>identification </a:t>
            </a:r>
            <a:r>
              <a:rPr lang="en-US" altLang="en-US" dirty="0" smtClean="0"/>
              <a:t>and </a:t>
            </a:r>
            <a:r>
              <a:rPr lang="en-US" altLang="en-US" dirty="0" smtClean="0">
                <a:solidFill>
                  <a:srgbClr val="FF0000"/>
                </a:solidFill>
              </a:rPr>
              <a:t>“homework”</a:t>
            </a:r>
            <a:endParaRPr lang="en-US" alt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alt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2765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4. Next steps in DECAF code development – improve accuracy of physics-based event determination/forecasting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59932"/>
            <a:ext cx="8763000" cy="5040868"/>
          </a:xfrm>
        </p:spPr>
        <p:txBody>
          <a:bodyPr/>
          <a:lstStyle/>
          <a:p>
            <a:r>
              <a:rPr lang="en-US" dirty="0" smtClean="0"/>
              <a:t>How should the time of disruption (thermal &amp; current quench) be defined; what are the best measurements to define it?</a:t>
            </a:r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What do you see are the zeroth-order physics-based criteria that should be evaluated in the DECAF Python modules?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96564" y="949410"/>
            <a:ext cx="86105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6600FF"/>
                </a:solidFill>
                <a:latin typeface="+mj-lt"/>
              </a:rPr>
              <a:t>(Starting the process of DECAF improvement: For group discussion / participation)</a:t>
            </a:r>
            <a:endParaRPr lang="en-US" sz="1800" dirty="0">
              <a:solidFill>
                <a:srgbClr val="6600FF"/>
              </a:solidFill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90601" y="6107668"/>
            <a:ext cx="7916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6600FF"/>
                </a:solidFill>
                <a:latin typeface="+mj-lt"/>
              </a:rPr>
              <a:t>(Send email on these topics if you have more ideas after the meeting)</a:t>
            </a:r>
            <a:endParaRPr lang="en-US" sz="1800" dirty="0">
              <a:solidFill>
                <a:srgbClr val="6600FF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06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“Homework Assignment” for those willing to help the disruption prediction effort </a:t>
            </a:r>
            <a:r>
              <a:rPr lang="en-US" sz="2000" dirty="0" smtClean="0">
                <a:solidFill>
                  <a:srgbClr val="6600CC"/>
                </a:solidFill>
              </a:rPr>
              <a:t>(</a:t>
            </a:r>
            <a:r>
              <a:rPr lang="en-US" sz="2000" dirty="0" smtClean="0">
                <a:solidFill>
                  <a:srgbClr val="6600CC"/>
                </a:solidFill>
              </a:rPr>
              <a:t>and</a:t>
            </a:r>
            <a:r>
              <a:rPr lang="en-US" sz="2000" dirty="0" smtClean="0">
                <a:solidFill>
                  <a:srgbClr val="6600CC"/>
                </a:solidFill>
              </a:rPr>
              <a:t> </a:t>
            </a:r>
            <a:r>
              <a:rPr lang="en-US" sz="2000" dirty="0" smtClean="0">
                <a:solidFill>
                  <a:srgbClr val="6600CC"/>
                </a:solidFill>
              </a:rPr>
              <a:t>able to read NSTX data) </a:t>
            </a:r>
            <a:endParaRPr lang="en-US" sz="2000" dirty="0">
              <a:solidFill>
                <a:srgbClr val="6600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25436"/>
            <a:ext cx="9144000" cy="5334000"/>
          </a:xfrm>
        </p:spPr>
        <p:txBody>
          <a:bodyPr/>
          <a:lstStyle/>
          <a:p>
            <a:r>
              <a:rPr lang="en-US" dirty="0" smtClean="0"/>
              <a:t>In your opinion, what caused the disruptions that occurred in the following NSTX shots? </a:t>
            </a:r>
            <a:r>
              <a:rPr lang="en-US" sz="2000" dirty="0" smtClean="0">
                <a:solidFill>
                  <a:srgbClr val="FF0000"/>
                </a:solidFill>
              </a:rPr>
              <a:t>(No cheating by checking </a:t>
            </a:r>
            <a:r>
              <a:rPr lang="en-US" sz="2000" dirty="0" smtClean="0">
                <a:solidFill>
                  <a:srgbClr val="FF0000"/>
                </a:solidFill>
              </a:rPr>
              <a:t>the logbook</a:t>
            </a:r>
            <a:r>
              <a:rPr lang="en-US" sz="2000" dirty="0" smtClean="0">
                <a:solidFill>
                  <a:srgbClr val="FF0000"/>
                </a:solidFill>
              </a:rPr>
              <a:t>!)</a:t>
            </a:r>
            <a:endParaRPr lang="en-US" dirty="0" smtClean="0">
              <a:solidFill>
                <a:srgbClr val="FF0000"/>
              </a:solidFill>
            </a:endParaRPr>
          </a:p>
          <a:p>
            <a:pPr lvl="1"/>
            <a:r>
              <a:rPr lang="en-US" dirty="0" smtClean="0"/>
              <a:t>133753</a:t>
            </a:r>
          </a:p>
          <a:p>
            <a:pPr lvl="1"/>
            <a:r>
              <a:rPr lang="en-US" dirty="0" smtClean="0"/>
              <a:t>133778</a:t>
            </a:r>
          </a:p>
          <a:p>
            <a:pPr lvl="1"/>
            <a:r>
              <a:rPr lang="en-US" dirty="0" smtClean="0"/>
              <a:t>137442</a:t>
            </a:r>
          </a:p>
          <a:p>
            <a:pPr lvl="1"/>
            <a:r>
              <a:rPr lang="en-US" dirty="0" smtClean="0"/>
              <a:t>138786</a:t>
            </a:r>
          </a:p>
          <a:p>
            <a:pPr lvl="1"/>
            <a:r>
              <a:rPr lang="en-US" dirty="0" smtClean="0"/>
              <a:t>138793</a:t>
            </a:r>
          </a:p>
          <a:p>
            <a:pPr lvl="1"/>
            <a:r>
              <a:rPr lang="en-US" dirty="0" smtClean="0"/>
              <a:t>138854 (note: comment on the minor disruption and full current quench)</a:t>
            </a:r>
          </a:p>
          <a:p>
            <a:pPr lvl="1"/>
            <a:r>
              <a:rPr lang="en-US" dirty="0" smtClean="0"/>
              <a:t>139341 </a:t>
            </a:r>
          </a:p>
          <a:p>
            <a:pPr lvl="1"/>
            <a:r>
              <a:rPr lang="en-US" dirty="0" smtClean="0"/>
              <a:t>140580</a:t>
            </a:r>
          </a:p>
          <a:p>
            <a:pPr lvl="1"/>
            <a:r>
              <a:rPr lang="en-US" dirty="0" smtClean="0"/>
              <a:t>141202 </a:t>
            </a:r>
            <a:r>
              <a:rPr lang="en-US" dirty="0"/>
              <a:t>(note: comment on the minor disruption and full current quench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142270</a:t>
            </a:r>
          </a:p>
          <a:p>
            <a:pPr>
              <a:spcBef>
                <a:spcPts val="1200"/>
              </a:spcBef>
            </a:pPr>
            <a:r>
              <a:rPr lang="en-US" dirty="0" smtClean="0">
                <a:solidFill>
                  <a:srgbClr val="FF0000"/>
                </a:solidFill>
              </a:rPr>
              <a:t>Please send your conclusions (</a:t>
            </a:r>
            <a:r>
              <a:rPr lang="en-US" u="sng" dirty="0" smtClean="0">
                <a:solidFill>
                  <a:srgbClr val="FF0000"/>
                </a:solidFill>
              </a:rPr>
              <a:t>include as much detail as desired from your analysis</a:t>
            </a:r>
            <a:r>
              <a:rPr lang="en-US" dirty="0" smtClean="0">
                <a:solidFill>
                  <a:srgbClr val="FF0000"/>
                </a:solidFill>
              </a:rPr>
              <a:t>!) by 11/11/15 </a:t>
            </a:r>
            <a:r>
              <a:rPr lang="en-US" dirty="0" smtClean="0"/>
              <a:t>to </a:t>
            </a:r>
            <a:r>
              <a:rPr lang="en-US" dirty="0" smtClean="0">
                <a:solidFill>
                  <a:srgbClr val="6600CC"/>
                </a:solidFill>
              </a:rPr>
              <a:t>sabbagh@pppl.gov</a:t>
            </a:r>
          </a:p>
          <a:p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73406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Supporting Slides Follow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4861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871"/>
            <a:ext cx="9144000" cy="815975"/>
          </a:xfrm>
        </p:spPr>
        <p:txBody>
          <a:bodyPr/>
          <a:lstStyle/>
          <a:p>
            <a:r>
              <a:rPr lang="en-US" u="sng" dirty="0" smtClean="0"/>
              <a:t>NSTX-U DPAM Working Group meeting</a:t>
            </a:r>
            <a:r>
              <a:rPr lang="en-US" dirty="0" smtClean="0"/>
              <a:t>: List of disruption chain events defined, </a:t>
            </a:r>
            <a:r>
              <a:rPr lang="en-US" dirty="0" smtClean="0">
                <a:solidFill>
                  <a:srgbClr val="FF0000"/>
                </a:solidFill>
              </a:rPr>
              <a:t>interested individuals identified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438" y="896175"/>
            <a:ext cx="6697362" cy="5952860"/>
          </a:xfrm>
        </p:spPr>
        <p:txBody>
          <a:bodyPr/>
          <a:lstStyle/>
          <a:p>
            <a:pPr>
              <a:lnSpc>
                <a:spcPts val="1500"/>
              </a:lnSpc>
              <a:spcBef>
                <a:spcPts val="0"/>
              </a:spcBef>
            </a:pPr>
            <a:r>
              <a:rPr lang="en-US" sz="1400" dirty="0" smtClean="0"/>
              <a:t>Impurity </a:t>
            </a:r>
            <a:r>
              <a:rPr lang="en-US" sz="1400" dirty="0"/>
              <a:t>control (</a:t>
            </a:r>
            <a:r>
              <a:rPr lang="en-US" sz="1400" dirty="0" smtClean="0"/>
              <a:t>NC)</a:t>
            </a:r>
            <a:endParaRPr lang="en-US" sz="1400" dirty="0"/>
          </a:p>
          <a:p>
            <a:pPr lvl="1">
              <a:lnSpc>
                <a:spcPts val="1500"/>
              </a:lnSpc>
              <a:spcBef>
                <a:spcPts val="0"/>
              </a:spcBef>
            </a:pPr>
            <a:r>
              <a:rPr lang="en-US" sz="1200" dirty="0" err="1" smtClean="0"/>
              <a:t>bolometry</a:t>
            </a:r>
            <a:r>
              <a:rPr lang="en-US" sz="1200" dirty="0" smtClean="0"/>
              <a:t>-triggered shutdown (</a:t>
            </a:r>
            <a:r>
              <a:rPr lang="en-US" sz="1200" dirty="0" smtClean="0">
                <a:solidFill>
                  <a:srgbClr val="FF0000"/>
                </a:solidFill>
              </a:rPr>
              <a:t>SPG</a:t>
            </a:r>
            <a:r>
              <a:rPr lang="en-US" sz="1200" dirty="0" smtClean="0"/>
              <a:t>); </a:t>
            </a:r>
            <a:r>
              <a:rPr lang="en-US" sz="1200" dirty="0"/>
              <a:t>"</a:t>
            </a:r>
            <a:r>
              <a:rPr lang="en-US" sz="1200" dirty="0" smtClean="0"/>
              <a:t>tailoring” radiation-induced TM onset (</a:t>
            </a:r>
            <a:r>
              <a:rPr lang="en-US" sz="1200" dirty="0" smtClean="0">
                <a:solidFill>
                  <a:srgbClr val="FF0000"/>
                </a:solidFill>
              </a:rPr>
              <a:t>LD</a:t>
            </a:r>
            <a:r>
              <a:rPr lang="en-US" sz="1200" dirty="0">
                <a:solidFill>
                  <a:srgbClr val="FF0000"/>
                </a:solidFill>
              </a:rPr>
              <a:t>, DG</a:t>
            </a:r>
            <a:r>
              <a:rPr lang="en-US" sz="1200" dirty="0" smtClean="0"/>
              <a:t>)</a:t>
            </a:r>
          </a:p>
          <a:p>
            <a:pPr lvl="1">
              <a:lnSpc>
                <a:spcPts val="1500"/>
              </a:lnSpc>
              <a:spcBef>
                <a:spcPts val="0"/>
              </a:spcBef>
            </a:pPr>
            <a:r>
              <a:rPr lang="en-US" sz="1200" dirty="0" smtClean="0"/>
              <a:t>change </a:t>
            </a:r>
            <a:r>
              <a:rPr lang="en-US" sz="1200" dirty="0"/>
              <a:t>plasma operational state / excite ELMs, etc. (</a:t>
            </a:r>
            <a:r>
              <a:rPr lang="en-US" sz="1200" dirty="0">
                <a:solidFill>
                  <a:srgbClr val="9900FF"/>
                </a:solidFill>
              </a:rPr>
              <a:t>TBD</a:t>
            </a:r>
            <a:r>
              <a:rPr lang="en-US" sz="1200" dirty="0"/>
              <a:t> – perhaps </a:t>
            </a:r>
            <a:r>
              <a:rPr lang="en-US" sz="1200" dirty="0">
                <a:solidFill>
                  <a:srgbClr val="FF0000"/>
                </a:solidFill>
              </a:rPr>
              <a:t>JC</a:t>
            </a:r>
            <a:r>
              <a:rPr lang="en-US" sz="1200" dirty="0" smtClean="0"/>
              <a:t>)</a:t>
            </a:r>
            <a:r>
              <a:rPr lang="en-US" sz="1200" dirty="0"/>
              <a:t> </a:t>
            </a:r>
          </a:p>
          <a:p>
            <a:pPr>
              <a:lnSpc>
                <a:spcPts val="1500"/>
              </a:lnSpc>
              <a:spcBef>
                <a:spcPts val="0"/>
              </a:spcBef>
            </a:pPr>
            <a:r>
              <a:rPr lang="en-US" sz="1400" dirty="0" smtClean="0"/>
              <a:t>Greenwald </a:t>
            </a:r>
            <a:r>
              <a:rPr lang="en-US" sz="1400" dirty="0"/>
              <a:t>limit (</a:t>
            </a:r>
            <a:r>
              <a:rPr lang="en-US" sz="1400" dirty="0" smtClean="0"/>
              <a:t>GWL)</a:t>
            </a:r>
          </a:p>
          <a:p>
            <a:pPr lvl="1">
              <a:lnSpc>
                <a:spcPts val="1500"/>
              </a:lnSpc>
              <a:spcBef>
                <a:spcPts val="0"/>
              </a:spcBef>
            </a:pPr>
            <a:r>
              <a:rPr lang="en-US" sz="1200" dirty="0" smtClean="0"/>
              <a:t>density/power feedback, etc. (</a:t>
            </a:r>
            <a:r>
              <a:rPr lang="en-US" sz="1200" dirty="0" smtClean="0">
                <a:solidFill>
                  <a:srgbClr val="FF0000"/>
                </a:solidFill>
              </a:rPr>
              <a:t>DB</a:t>
            </a:r>
            <a:r>
              <a:rPr lang="en-US" sz="1200" dirty="0" smtClean="0"/>
              <a:t>)</a:t>
            </a:r>
            <a:endParaRPr lang="en-US" sz="1000" dirty="0"/>
          </a:p>
          <a:p>
            <a:pPr>
              <a:lnSpc>
                <a:spcPts val="1500"/>
              </a:lnSpc>
              <a:spcBef>
                <a:spcPts val="0"/>
              </a:spcBef>
            </a:pPr>
            <a:r>
              <a:rPr lang="en-US" sz="1400" dirty="0"/>
              <a:t>L</a:t>
            </a:r>
            <a:r>
              <a:rPr lang="en-US" sz="1400" dirty="0" smtClean="0"/>
              <a:t>ocked </a:t>
            </a:r>
            <a:r>
              <a:rPr lang="en-US" sz="1400" dirty="0"/>
              <a:t>TM </a:t>
            </a:r>
            <a:r>
              <a:rPr lang="en-US" sz="1400" dirty="0" smtClean="0"/>
              <a:t>(LTM)</a:t>
            </a:r>
          </a:p>
          <a:p>
            <a:pPr lvl="1">
              <a:lnSpc>
                <a:spcPts val="1500"/>
              </a:lnSpc>
              <a:spcBef>
                <a:spcPts val="0"/>
              </a:spcBef>
            </a:pPr>
            <a:r>
              <a:rPr lang="en-US" sz="1200" dirty="0" smtClean="0"/>
              <a:t>TM onset and stabilization conditions, locking thresholds (</a:t>
            </a:r>
            <a:r>
              <a:rPr lang="en-US" sz="1200" dirty="0" smtClean="0">
                <a:solidFill>
                  <a:srgbClr val="FF0000"/>
                </a:solidFill>
              </a:rPr>
              <a:t>JKP,RLH,ZW</a:t>
            </a:r>
            <a:r>
              <a:rPr lang="en-US" sz="1200" dirty="0" smtClean="0"/>
              <a:t>)</a:t>
            </a:r>
            <a:endParaRPr lang="en-US" sz="1200" dirty="0"/>
          </a:p>
          <a:p>
            <a:pPr lvl="1">
              <a:lnSpc>
                <a:spcPts val="1500"/>
              </a:lnSpc>
              <a:spcBef>
                <a:spcPts val="0"/>
              </a:spcBef>
            </a:pPr>
            <a:r>
              <a:rPr lang="en-US" sz="1200" dirty="0" smtClean="0"/>
              <a:t>TM </a:t>
            </a:r>
            <a:r>
              <a:rPr lang="en-US" sz="1200" dirty="0"/>
              <a:t>entrainment (</a:t>
            </a:r>
            <a:r>
              <a:rPr lang="en-US" sz="1200" dirty="0">
                <a:solidFill>
                  <a:srgbClr val="FF0000"/>
                </a:solidFill>
              </a:rPr>
              <a:t>YSP</a:t>
            </a:r>
            <a:r>
              <a:rPr lang="en-US" sz="1200" dirty="0"/>
              <a:t>)</a:t>
            </a:r>
          </a:p>
          <a:p>
            <a:pPr>
              <a:lnSpc>
                <a:spcPts val="1500"/>
              </a:lnSpc>
              <a:spcBef>
                <a:spcPts val="0"/>
              </a:spcBef>
            </a:pPr>
            <a:r>
              <a:rPr lang="en-US" sz="1400" dirty="0" smtClean="0"/>
              <a:t>Error </a:t>
            </a:r>
            <a:r>
              <a:rPr lang="en-US" sz="1400" dirty="0"/>
              <a:t>Field </a:t>
            </a:r>
            <a:r>
              <a:rPr lang="en-US" sz="1400" dirty="0" smtClean="0"/>
              <a:t>Correction (EFC)</a:t>
            </a:r>
            <a:endParaRPr lang="en-US" sz="1400" dirty="0"/>
          </a:p>
          <a:p>
            <a:pPr lvl="1">
              <a:lnSpc>
                <a:spcPts val="1500"/>
              </a:lnSpc>
              <a:spcBef>
                <a:spcPts val="0"/>
              </a:spcBef>
            </a:pPr>
            <a:r>
              <a:rPr lang="en-US" sz="1200" dirty="0" smtClean="0"/>
              <a:t>NSTX-U </a:t>
            </a:r>
            <a:r>
              <a:rPr lang="en-US" sz="1200" dirty="0"/>
              <a:t>EF assessment and correction optimization (</a:t>
            </a:r>
            <a:r>
              <a:rPr lang="en-US" sz="1200" dirty="0" smtClean="0">
                <a:solidFill>
                  <a:srgbClr val="FF0000"/>
                </a:solidFill>
              </a:rPr>
              <a:t>CM,SPG</a:t>
            </a:r>
            <a:r>
              <a:rPr lang="en-US" sz="1200" dirty="0" smtClean="0"/>
              <a:t>)</a:t>
            </a:r>
          </a:p>
          <a:p>
            <a:pPr lvl="1">
              <a:lnSpc>
                <a:spcPts val="1500"/>
              </a:lnSpc>
              <a:spcBef>
                <a:spcPts val="0"/>
              </a:spcBef>
            </a:pPr>
            <a:r>
              <a:rPr lang="en-US" sz="1200" dirty="0" smtClean="0"/>
              <a:t>NSTX-U EF multi-mode correction (</a:t>
            </a:r>
            <a:r>
              <a:rPr lang="en-US" sz="1200" dirty="0" smtClean="0">
                <a:solidFill>
                  <a:srgbClr val="FF0000"/>
                </a:solidFill>
              </a:rPr>
              <a:t>SAS, YSP, EK</a:t>
            </a:r>
            <a:r>
              <a:rPr lang="en-US" sz="1200" dirty="0" smtClean="0"/>
              <a:t>)</a:t>
            </a:r>
            <a:r>
              <a:rPr lang="en-US" sz="1200" dirty="0"/>
              <a:t> </a:t>
            </a:r>
          </a:p>
          <a:p>
            <a:pPr>
              <a:lnSpc>
                <a:spcPts val="1500"/>
              </a:lnSpc>
              <a:spcBef>
                <a:spcPts val="0"/>
              </a:spcBef>
            </a:pPr>
            <a:r>
              <a:rPr lang="en-US" sz="1400" dirty="0" smtClean="0"/>
              <a:t>Current </a:t>
            </a:r>
            <a:r>
              <a:rPr lang="en-US" sz="1400" dirty="0"/>
              <a:t>ramp-up (IPR</a:t>
            </a:r>
            <a:r>
              <a:rPr lang="en-US" sz="1400" dirty="0" smtClean="0"/>
              <a:t>)</a:t>
            </a:r>
            <a:endParaRPr lang="en-US" sz="1400" dirty="0"/>
          </a:p>
          <a:p>
            <a:pPr lvl="1">
              <a:lnSpc>
                <a:spcPts val="1500"/>
              </a:lnSpc>
              <a:spcBef>
                <a:spcPts val="0"/>
              </a:spcBef>
            </a:pPr>
            <a:r>
              <a:rPr lang="en-US" sz="1200" dirty="0" smtClean="0"/>
              <a:t>Active </a:t>
            </a:r>
            <a:r>
              <a:rPr lang="en-US" sz="1200" dirty="0"/>
              <a:t>aux. power / CD alteration to change q </a:t>
            </a:r>
            <a:r>
              <a:rPr lang="en-US" sz="1200" dirty="0" smtClean="0"/>
              <a:t>(</a:t>
            </a:r>
            <a:r>
              <a:rPr lang="en-US" sz="1200" dirty="0" smtClean="0">
                <a:solidFill>
                  <a:srgbClr val="FF0000"/>
                </a:solidFill>
              </a:rPr>
              <a:t>MDB</a:t>
            </a:r>
            <a:r>
              <a:rPr lang="en-US" sz="1200" dirty="0">
                <a:solidFill>
                  <a:srgbClr val="FF0000"/>
                </a:solidFill>
              </a:rPr>
              <a:t>, SPG</a:t>
            </a:r>
            <a:r>
              <a:rPr lang="en-US" sz="1200" dirty="0" smtClean="0"/>
              <a:t>)</a:t>
            </a:r>
            <a:endParaRPr lang="en-US" sz="1200" dirty="0"/>
          </a:p>
          <a:p>
            <a:pPr>
              <a:lnSpc>
                <a:spcPts val="1500"/>
              </a:lnSpc>
              <a:spcBef>
                <a:spcPts val="0"/>
              </a:spcBef>
            </a:pPr>
            <a:r>
              <a:rPr lang="en-US" sz="1600" dirty="0"/>
              <a:t> </a:t>
            </a:r>
            <a:r>
              <a:rPr lang="en-US" sz="1400" dirty="0" smtClean="0"/>
              <a:t>Shape </a:t>
            </a:r>
            <a:r>
              <a:rPr lang="en-US" sz="1400" dirty="0"/>
              <a:t>control issues (SC</a:t>
            </a:r>
            <a:r>
              <a:rPr lang="en-US" sz="1400" dirty="0" smtClean="0"/>
              <a:t>)</a:t>
            </a:r>
            <a:endParaRPr lang="en-US" sz="1400" dirty="0"/>
          </a:p>
          <a:p>
            <a:pPr lvl="1">
              <a:lnSpc>
                <a:spcPts val="1500"/>
              </a:lnSpc>
              <a:spcBef>
                <a:spcPts val="0"/>
              </a:spcBef>
            </a:pPr>
            <a:r>
              <a:rPr lang="en-US" sz="1200" dirty="0"/>
              <a:t> </a:t>
            </a:r>
            <a:r>
              <a:rPr lang="en-US" sz="1200" dirty="0" smtClean="0"/>
              <a:t>Active </a:t>
            </a:r>
            <a:r>
              <a:rPr lang="en-US" sz="1200" dirty="0"/>
              <a:t>alteration of </a:t>
            </a:r>
            <a:r>
              <a:rPr lang="en-US" sz="1200" dirty="0" err="1"/>
              <a:t>squareness</a:t>
            </a:r>
            <a:r>
              <a:rPr lang="en-US" sz="1200" dirty="0"/>
              <a:t>, </a:t>
            </a:r>
            <a:r>
              <a:rPr lang="en-US" sz="1200" dirty="0" err="1"/>
              <a:t>triangularity</a:t>
            </a:r>
            <a:r>
              <a:rPr lang="en-US" sz="1200" dirty="0"/>
              <a:t>, elongation – RFA sensor (</a:t>
            </a:r>
            <a:r>
              <a:rPr lang="en-US" sz="1200" dirty="0" smtClean="0">
                <a:solidFill>
                  <a:srgbClr val="FF0000"/>
                </a:solidFill>
              </a:rPr>
              <a:t>SPG,MDB</a:t>
            </a:r>
            <a:r>
              <a:rPr lang="en-US" sz="1200" dirty="0" smtClean="0"/>
              <a:t>)</a:t>
            </a:r>
            <a:r>
              <a:rPr lang="en-US" sz="1200" dirty="0"/>
              <a:t> </a:t>
            </a:r>
          </a:p>
          <a:p>
            <a:pPr>
              <a:lnSpc>
                <a:spcPts val="1500"/>
              </a:lnSpc>
              <a:spcBef>
                <a:spcPts val="0"/>
              </a:spcBef>
            </a:pPr>
            <a:r>
              <a:rPr lang="en-US" sz="1600" dirty="0"/>
              <a:t> </a:t>
            </a:r>
            <a:r>
              <a:rPr lang="en-US" sz="1400" dirty="0" smtClean="0"/>
              <a:t>Transport </a:t>
            </a:r>
            <a:r>
              <a:rPr lang="en-US" sz="1400" dirty="0"/>
              <a:t>barrier formation (ITB</a:t>
            </a:r>
            <a:r>
              <a:rPr lang="en-US" sz="1400" dirty="0" smtClean="0"/>
              <a:t>)</a:t>
            </a:r>
            <a:endParaRPr lang="en-US" sz="1400" dirty="0"/>
          </a:p>
          <a:p>
            <a:pPr lvl="1">
              <a:lnSpc>
                <a:spcPts val="1500"/>
              </a:lnSpc>
              <a:spcBef>
                <a:spcPts val="0"/>
              </a:spcBef>
            </a:pPr>
            <a:r>
              <a:rPr lang="en-US" sz="1200" dirty="0"/>
              <a:t> </a:t>
            </a:r>
            <a:r>
              <a:rPr lang="en-US" sz="1200" dirty="0" smtClean="0"/>
              <a:t>Active </a:t>
            </a:r>
            <a:r>
              <a:rPr lang="en-US" sz="1200" dirty="0"/>
              <a:t>global parameter, </a:t>
            </a:r>
            <a:r>
              <a:rPr lang="en-US" sz="1200" dirty="0" err="1" smtClean="0"/>
              <a:t>V</a:t>
            </a:r>
            <a:r>
              <a:rPr lang="en-US" sz="1200" baseline="-25000" dirty="0" err="1">
                <a:latin typeface="Symbol" panose="05050102010706020507" pitchFamily="18" charset="2"/>
              </a:rPr>
              <a:t>f</a:t>
            </a:r>
            <a:r>
              <a:rPr lang="en-US" sz="1200" dirty="0" smtClean="0"/>
              <a:t>, </a:t>
            </a:r>
            <a:r>
              <a:rPr lang="en-US" sz="1200" dirty="0"/>
              <a:t>etc. alteration techniques (</a:t>
            </a:r>
            <a:r>
              <a:rPr lang="en-US" sz="1200" dirty="0" smtClean="0">
                <a:solidFill>
                  <a:srgbClr val="FF0000"/>
                </a:solidFill>
              </a:rPr>
              <a:t>SAS,JWB,EK</a:t>
            </a:r>
            <a:r>
              <a:rPr lang="en-US" sz="1200" dirty="0" smtClean="0"/>
              <a:t>)</a:t>
            </a:r>
            <a:endParaRPr lang="en-US" sz="1200" dirty="0"/>
          </a:p>
          <a:p>
            <a:pPr>
              <a:lnSpc>
                <a:spcPts val="1500"/>
              </a:lnSpc>
              <a:spcBef>
                <a:spcPts val="0"/>
              </a:spcBef>
            </a:pPr>
            <a:r>
              <a:rPr lang="en-US" sz="1600" dirty="0"/>
              <a:t> </a:t>
            </a:r>
            <a:r>
              <a:rPr lang="en-US" sz="1400" dirty="0" smtClean="0"/>
              <a:t>H-L </a:t>
            </a:r>
            <a:r>
              <a:rPr lang="en-US" sz="1400" dirty="0"/>
              <a:t>mode back-transition (HLB</a:t>
            </a:r>
            <a:r>
              <a:rPr lang="en-US" sz="1400" dirty="0" smtClean="0"/>
              <a:t>)</a:t>
            </a:r>
            <a:endParaRPr lang="en-US" sz="1600" dirty="0"/>
          </a:p>
          <a:p>
            <a:pPr lvl="1">
              <a:lnSpc>
                <a:spcPts val="1500"/>
              </a:lnSpc>
              <a:spcBef>
                <a:spcPts val="0"/>
              </a:spcBef>
            </a:pPr>
            <a:r>
              <a:rPr lang="en-US" sz="1200" dirty="0" smtClean="0"/>
              <a:t>Active </a:t>
            </a:r>
            <a:r>
              <a:rPr lang="en-US" sz="1200" dirty="0"/>
              <a:t>global parameter, </a:t>
            </a:r>
            <a:r>
              <a:rPr lang="en-US" sz="1200" dirty="0" err="1" smtClean="0"/>
              <a:t>V</a:t>
            </a:r>
            <a:r>
              <a:rPr lang="en-US" sz="1200" baseline="-25000" dirty="0" err="1">
                <a:latin typeface="Symbol" panose="05050102010706020507" pitchFamily="18" charset="2"/>
              </a:rPr>
              <a:t>f</a:t>
            </a:r>
            <a:r>
              <a:rPr lang="en-US" sz="1200" dirty="0" smtClean="0"/>
              <a:t>, </a:t>
            </a:r>
            <a:r>
              <a:rPr lang="en-US" sz="1200" dirty="0"/>
              <a:t>etc. alteration techniques (</a:t>
            </a:r>
            <a:r>
              <a:rPr lang="en-US" sz="1200" dirty="0" smtClean="0">
                <a:solidFill>
                  <a:srgbClr val="FF0000"/>
                </a:solidFill>
              </a:rPr>
              <a:t>SAS,JWB,EK</a:t>
            </a:r>
            <a:r>
              <a:rPr lang="en-US" sz="1200" dirty="0" smtClean="0"/>
              <a:t>)</a:t>
            </a:r>
            <a:endParaRPr lang="en-US" sz="1200" dirty="0"/>
          </a:p>
          <a:p>
            <a:pPr>
              <a:lnSpc>
                <a:spcPts val="1500"/>
              </a:lnSpc>
              <a:spcBef>
                <a:spcPts val="0"/>
              </a:spcBef>
            </a:pPr>
            <a:r>
              <a:rPr lang="en-US" sz="1400" dirty="0" smtClean="0"/>
              <a:t>Approaching </a:t>
            </a:r>
            <a:r>
              <a:rPr lang="en-US" sz="1400" dirty="0"/>
              <a:t>vertical instability (VSC</a:t>
            </a:r>
            <a:r>
              <a:rPr lang="en-US" sz="1400" dirty="0" smtClean="0"/>
              <a:t>)</a:t>
            </a:r>
            <a:endParaRPr lang="en-US" sz="1400" dirty="0"/>
          </a:p>
          <a:p>
            <a:pPr lvl="1">
              <a:lnSpc>
                <a:spcPts val="1500"/>
              </a:lnSpc>
              <a:spcBef>
                <a:spcPts val="0"/>
              </a:spcBef>
            </a:pPr>
            <a:r>
              <a:rPr lang="en-US" sz="1200" dirty="0" smtClean="0"/>
              <a:t>Plasma </a:t>
            </a:r>
            <a:r>
              <a:rPr lang="en-US" sz="1200" dirty="0"/>
              <a:t>shape change, etc. (</a:t>
            </a:r>
            <a:r>
              <a:rPr lang="en-US" sz="1200" dirty="0">
                <a:solidFill>
                  <a:srgbClr val="FF0000"/>
                </a:solidFill>
              </a:rPr>
              <a:t>SPG, </a:t>
            </a:r>
            <a:r>
              <a:rPr lang="en-US" sz="1200" dirty="0" smtClean="0">
                <a:solidFill>
                  <a:srgbClr val="FF0000"/>
                </a:solidFill>
              </a:rPr>
              <a:t>MDB</a:t>
            </a:r>
            <a:r>
              <a:rPr lang="en-US" sz="1200" dirty="0" smtClean="0"/>
              <a:t>)</a:t>
            </a:r>
            <a:endParaRPr lang="en-US" sz="1200" dirty="0"/>
          </a:p>
          <a:p>
            <a:pPr>
              <a:lnSpc>
                <a:spcPts val="1500"/>
              </a:lnSpc>
              <a:spcBef>
                <a:spcPts val="0"/>
              </a:spcBef>
            </a:pPr>
            <a:r>
              <a:rPr lang="en-US" sz="1400" dirty="0" smtClean="0"/>
              <a:t>Resistive </a:t>
            </a:r>
            <a:r>
              <a:rPr lang="en-US" sz="1400" dirty="0"/>
              <a:t>wall mode (RWM)</a:t>
            </a:r>
          </a:p>
          <a:p>
            <a:pPr lvl="1">
              <a:lnSpc>
                <a:spcPts val="1500"/>
              </a:lnSpc>
              <a:spcBef>
                <a:spcPts val="0"/>
              </a:spcBef>
            </a:pPr>
            <a:r>
              <a:rPr lang="en-US" sz="1200" dirty="0" smtClean="0"/>
              <a:t>Active </a:t>
            </a:r>
            <a:r>
              <a:rPr lang="en-US" sz="1200" dirty="0"/>
              <a:t>global parameter, </a:t>
            </a:r>
            <a:r>
              <a:rPr lang="en-US" sz="1200" dirty="0" err="1" smtClean="0"/>
              <a:t>V</a:t>
            </a:r>
            <a:r>
              <a:rPr lang="en-US" sz="1200" baseline="-25000" dirty="0" err="1">
                <a:latin typeface="Symbol" panose="05050102010706020507" pitchFamily="18" charset="2"/>
              </a:rPr>
              <a:t>f</a:t>
            </a:r>
            <a:r>
              <a:rPr lang="en-US" sz="1200" dirty="0" smtClean="0"/>
              <a:t>, </a:t>
            </a:r>
            <a:r>
              <a:rPr lang="en-US" sz="1200" dirty="0"/>
              <a:t>etc. alteration techniques (</a:t>
            </a:r>
            <a:r>
              <a:rPr lang="en-US" sz="1200" dirty="0" smtClean="0">
                <a:solidFill>
                  <a:srgbClr val="FF0000"/>
                </a:solidFill>
              </a:rPr>
              <a:t>SAS,JWB</a:t>
            </a:r>
            <a:r>
              <a:rPr lang="en-US" sz="1200" dirty="0"/>
              <a:t>)</a:t>
            </a:r>
          </a:p>
          <a:p>
            <a:pPr lvl="1">
              <a:lnSpc>
                <a:spcPts val="1500"/>
              </a:lnSpc>
              <a:spcBef>
                <a:spcPts val="0"/>
              </a:spcBef>
            </a:pPr>
            <a:r>
              <a:rPr lang="en-US" sz="1200" dirty="0" smtClean="0"/>
              <a:t>Active multi-mode </a:t>
            </a:r>
            <a:r>
              <a:rPr lang="en-US" sz="1200" dirty="0"/>
              <a:t>control (</a:t>
            </a:r>
            <a:r>
              <a:rPr lang="en-US" sz="1200" dirty="0" smtClean="0">
                <a:solidFill>
                  <a:srgbClr val="FF0000"/>
                </a:solidFill>
              </a:rPr>
              <a:t>SAS,YSP,KT</a:t>
            </a:r>
            <a:r>
              <a:rPr lang="en-US" sz="1200" dirty="0" smtClean="0"/>
              <a:t>)</a:t>
            </a:r>
            <a:endParaRPr lang="en-US" sz="1200" dirty="0"/>
          </a:p>
          <a:p>
            <a:pPr>
              <a:lnSpc>
                <a:spcPts val="1500"/>
              </a:lnSpc>
              <a:spcBef>
                <a:spcPts val="0"/>
              </a:spcBef>
            </a:pPr>
            <a:r>
              <a:rPr lang="en-US" sz="1400" dirty="0" smtClean="0"/>
              <a:t>Ideal </a:t>
            </a:r>
            <a:r>
              <a:rPr lang="en-US" sz="1400" dirty="0"/>
              <a:t>wall mode (IWM</a:t>
            </a:r>
            <a:r>
              <a:rPr lang="en-US" sz="1400" dirty="0" smtClean="0"/>
              <a:t>)</a:t>
            </a:r>
            <a:endParaRPr lang="en-US" sz="1400" dirty="0"/>
          </a:p>
          <a:p>
            <a:pPr lvl="1">
              <a:lnSpc>
                <a:spcPts val="1500"/>
              </a:lnSpc>
              <a:spcBef>
                <a:spcPts val="0"/>
              </a:spcBef>
            </a:pPr>
            <a:r>
              <a:rPr lang="en-US" sz="1200" dirty="0" smtClean="0"/>
              <a:t>Active </a:t>
            </a:r>
            <a:r>
              <a:rPr lang="en-US" sz="1200" dirty="0"/>
              <a:t>global parameter, </a:t>
            </a:r>
            <a:r>
              <a:rPr lang="en-US" sz="1200" dirty="0" err="1" smtClean="0"/>
              <a:t>V</a:t>
            </a:r>
            <a:r>
              <a:rPr lang="en-US" sz="1200" baseline="-25000" dirty="0" err="1">
                <a:latin typeface="Symbol" panose="05050102010706020507" pitchFamily="18" charset="2"/>
              </a:rPr>
              <a:t>f</a:t>
            </a:r>
            <a:r>
              <a:rPr lang="en-US" sz="1200" dirty="0" smtClean="0"/>
              <a:t>, </a:t>
            </a:r>
            <a:r>
              <a:rPr lang="en-US" sz="1200" dirty="0"/>
              <a:t>etc. alteration techniques (</a:t>
            </a:r>
            <a:r>
              <a:rPr lang="en-US" sz="1200" dirty="0">
                <a:solidFill>
                  <a:srgbClr val="FF0000"/>
                </a:solidFill>
              </a:rPr>
              <a:t>JEM</a:t>
            </a:r>
            <a:r>
              <a:rPr lang="en-US" sz="1200" dirty="0" smtClean="0"/>
              <a:t>)</a:t>
            </a:r>
            <a:endParaRPr lang="en-US" sz="1400" dirty="0"/>
          </a:p>
          <a:p>
            <a:pPr>
              <a:lnSpc>
                <a:spcPts val="1500"/>
              </a:lnSpc>
              <a:spcBef>
                <a:spcPts val="0"/>
              </a:spcBef>
            </a:pPr>
            <a:r>
              <a:rPr lang="en-US" sz="1400" dirty="0" smtClean="0"/>
              <a:t>Internal </a:t>
            </a:r>
            <a:r>
              <a:rPr lang="en-US" sz="1400" dirty="0"/>
              <a:t>kink/Ballooning mode (IKB</a:t>
            </a:r>
            <a:r>
              <a:rPr lang="en-US" sz="1400" dirty="0" smtClean="0"/>
              <a:t>)</a:t>
            </a:r>
            <a:endParaRPr lang="en-US" sz="1400" dirty="0"/>
          </a:p>
          <a:p>
            <a:pPr lvl="1">
              <a:lnSpc>
                <a:spcPts val="1500"/>
              </a:lnSpc>
              <a:spcBef>
                <a:spcPts val="0"/>
              </a:spcBef>
            </a:pPr>
            <a:r>
              <a:rPr lang="en-US" sz="1200" dirty="0" smtClean="0"/>
              <a:t>Active </a:t>
            </a:r>
            <a:r>
              <a:rPr lang="en-US" sz="1200" dirty="0"/>
              <a:t>global parameter, </a:t>
            </a:r>
            <a:r>
              <a:rPr lang="en-US" sz="1200" dirty="0" err="1"/>
              <a:t>V</a:t>
            </a:r>
            <a:r>
              <a:rPr lang="en-US" sz="1200" baseline="-25000" dirty="0" err="1">
                <a:latin typeface="Symbol" panose="05050102010706020507" pitchFamily="18" charset="2"/>
              </a:rPr>
              <a:t>f</a:t>
            </a:r>
            <a:r>
              <a:rPr lang="en-US" sz="1200" dirty="0"/>
              <a:t>, etc. alteration techniques (</a:t>
            </a:r>
            <a:r>
              <a:rPr lang="en-US" sz="1200" dirty="0" smtClean="0">
                <a:solidFill>
                  <a:srgbClr val="FF0000"/>
                </a:solidFill>
              </a:rPr>
              <a:t>SAS,JWB</a:t>
            </a:r>
            <a:r>
              <a:rPr lang="en-US" sz="1200" dirty="0"/>
              <a:t>)</a:t>
            </a:r>
          </a:p>
          <a:p>
            <a:pPr lvl="1">
              <a:lnSpc>
                <a:spcPts val="1500"/>
              </a:lnSpc>
              <a:spcBef>
                <a:spcPts val="0"/>
              </a:spcBef>
            </a:pPr>
            <a:r>
              <a:rPr lang="en-US" sz="1200" dirty="0" smtClean="0"/>
              <a:t>Active multi-mode </a:t>
            </a:r>
            <a:r>
              <a:rPr lang="en-US" sz="1200" dirty="0"/>
              <a:t>control (</a:t>
            </a:r>
            <a:r>
              <a:rPr lang="en-US" sz="1200" dirty="0">
                <a:solidFill>
                  <a:srgbClr val="FF0000"/>
                </a:solidFill>
              </a:rPr>
              <a:t>SAS, YSP, KT</a:t>
            </a:r>
            <a:r>
              <a:rPr lang="en-US" sz="1200" dirty="0" smtClean="0"/>
              <a:t>)</a:t>
            </a:r>
            <a:endParaRPr lang="en-US" sz="1200" dirty="0"/>
          </a:p>
        </p:txBody>
      </p:sp>
      <p:sp>
        <p:nvSpPr>
          <p:cNvPr id="5" name="TextBox 4"/>
          <p:cNvSpPr txBox="1"/>
          <p:nvPr/>
        </p:nvSpPr>
        <p:spPr>
          <a:xfrm>
            <a:off x="6985686" y="866636"/>
            <a:ext cx="20574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spcBef>
                <a:spcPts val="100"/>
              </a:spcBef>
            </a:pPr>
            <a:r>
              <a:rPr lang="en-US" sz="1200" u="sng" dirty="0" smtClean="0">
                <a:solidFill>
                  <a:srgbClr val="000000"/>
                </a:solidFill>
                <a:latin typeface="Helvetica" pitchFamily="34" charset="0"/>
                <a:ea typeface="+mn-ea"/>
              </a:rPr>
              <a:t>Abbreviations</a:t>
            </a:r>
            <a:r>
              <a:rPr lang="en-US" sz="1200" dirty="0" smtClean="0">
                <a:solidFill>
                  <a:srgbClr val="000000"/>
                </a:solidFill>
                <a:latin typeface="Helvetica" pitchFamily="34" charset="0"/>
                <a:ea typeface="+mn-ea"/>
              </a:rPr>
              <a:t>:</a:t>
            </a:r>
          </a:p>
          <a:p>
            <a:pPr eaLnBrk="1" hangingPunct="1">
              <a:spcBef>
                <a:spcPts val="0"/>
              </a:spcBef>
            </a:pPr>
            <a:r>
              <a:rPr lang="en-US" sz="1200" dirty="0" smtClean="0">
                <a:solidFill>
                  <a:srgbClr val="FF0000"/>
                </a:solidFill>
                <a:latin typeface="Helvetica" pitchFamily="34" charset="0"/>
                <a:ea typeface="+mn-ea"/>
              </a:rPr>
              <a:t>JWB</a:t>
            </a:r>
            <a:r>
              <a:rPr lang="en-US" sz="1200" dirty="0" smtClean="0">
                <a:solidFill>
                  <a:srgbClr val="000000"/>
                </a:solidFill>
                <a:latin typeface="Helvetica" pitchFamily="34" charset="0"/>
                <a:ea typeface="+mn-ea"/>
              </a:rPr>
              <a:t>: Jack Berkery</a:t>
            </a:r>
          </a:p>
          <a:p>
            <a:pPr eaLnBrk="1" hangingPunct="1">
              <a:spcBef>
                <a:spcPts val="0"/>
              </a:spcBef>
            </a:pPr>
            <a:r>
              <a:rPr lang="en-US" sz="1200" dirty="0" smtClean="0">
                <a:solidFill>
                  <a:srgbClr val="FF0000"/>
                </a:solidFill>
                <a:latin typeface="Helvetica" pitchFamily="34" charset="0"/>
                <a:ea typeface="+mn-ea"/>
              </a:rPr>
              <a:t>AB</a:t>
            </a:r>
            <a:r>
              <a:rPr lang="en-US" sz="1200" dirty="0" smtClean="0">
                <a:solidFill>
                  <a:srgbClr val="000000"/>
                </a:solidFill>
                <a:latin typeface="Helvetica" pitchFamily="34" charset="0"/>
                <a:ea typeface="+mn-ea"/>
              </a:rPr>
              <a:t>: Amitava Bhattacharjee</a:t>
            </a:r>
          </a:p>
          <a:p>
            <a:pPr eaLnBrk="1" hangingPunct="1">
              <a:spcBef>
                <a:spcPts val="0"/>
              </a:spcBef>
            </a:pPr>
            <a:r>
              <a:rPr lang="en-US" sz="1200" dirty="0" smtClean="0">
                <a:solidFill>
                  <a:srgbClr val="FF0000"/>
                </a:solidFill>
                <a:latin typeface="Helvetica" pitchFamily="34" charset="0"/>
                <a:ea typeface="+mn-ea"/>
              </a:rPr>
              <a:t>DB</a:t>
            </a:r>
            <a:r>
              <a:rPr lang="en-US" sz="1200" dirty="0" smtClean="0">
                <a:solidFill>
                  <a:srgbClr val="000000"/>
                </a:solidFill>
                <a:latin typeface="Helvetica" pitchFamily="34" charset="0"/>
                <a:ea typeface="+mn-ea"/>
              </a:rPr>
              <a:t>: Devon Battaglia</a:t>
            </a:r>
          </a:p>
          <a:p>
            <a:pPr eaLnBrk="1" hangingPunct="1">
              <a:spcBef>
                <a:spcPts val="0"/>
              </a:spcBef>
            </a:pPr>
            <a:r>
              <a:rPr lang="en-US" sz="1200" dirty="0" smtClean="0">
                <a:solidFill>
                  <a:srgbClr val="FF0000"/>
                </a:solidFill>
                <a:latin typeface="Helvetica" pitchFamily="34" charset="0"/>
                <a:ea typeface="+mn-ea"/>
              </a:rPr>
              <a:t>MDB</a:t>
            </a:r>
            <a:r>
              <a:rPr lang="en-US" sz="1200" dirty="0" smtClean="0">
                <a:solidFill>
                  <a:srgbClr val="000000"/>
                </a:solidFill>
                <a:latin typeface="Helvetica" pitchFamily="34" charset="0"/>
                <a:ea typeface="+mn-ea"/>
              </a:rPr>
              <a:t>: Dan Boyer</a:t>
            </a:r>
          </a:p>
          <a:p>
            <a:pPr eaLnBrk="1" hangingPunct="1">
              <a:spcBef>
                <a:spcPts val="0"/>
              </a:spcBef>
            </a:pPr>
            <a:r>
              <a:rPr lang="en-US" sz="1200" dirty="0" smtClean="0">
                <a:solidFill>
                  <a:srgbClr val="FF0000"/>
                </a:solidFill>
                <a:latin typeface="Helvetica" pitchFamily="34" charset="0"/>
                <a:ea typeface="+mn-ea"/>
              </a:rPr>
              <a:t>JC</a:t>
            </a:r>
            <a:r>
              <a:rPr lang="en-US" sz="1200" dirty="0" smtClean="0">
                <a:solidFill>
                  <a:srgbClr val="000000"/>
                </a:solidFill>
                <a:latin typeface="Helvetica" pitchFamily="34" charset="0"/>
                <a:ea typeface="+mn-ea"/>
              </a:rPr>
              <a:t>: John Canik</a:t>
            </a:r>
          </a:p>
          <a:p>
            <a:pPr eaLnBrk="1" hangingPunct="1">
              <a:spcBef>
                <a:spcPts val="0"/>
              </a:spcBef>
            </a:pPr>
            <a:r>
              <a:rPr lang="en-US" sz="1200" dirty="0" smtClean="0">
                <a:solidFill>
                  <a:srgbClr val="FF0000"/>
                </a:solidFill>
                <a:latin typeface="Helvetica" pitchFamily="34" charset="0"/>
                <a:ea typeface="+mn-ea"/>
              </a:rPr>
              <a:t>LD</a:t>
            </a:r>
            <a:r>
              <a:rPr lang="en-US" sz="1200" dirty="0" smtClean="0">
                <a:solidFill>
                  <a:srgbClr val="000000"/>
                </a:solidFill>
                <a:latin typeface="Helvetica" pitchFamily="34" charset="0"/>
                <a:ea typeface="+mn-ea"/>
              </a:rPr>
              <a:t>: Luis Delgado-Aparicio</a:t>
            </a:r>
          </a:p>
          <a:p>
            <a:pPr eaLnBrk="1" hangingPunct="1">
              <a:spcBef>
                <a:spcPts val="0"/>
              </a:spcBef>
            </a:pPr>
            <a:r>
              <a:rPr lang="en-US" sz="1200" dirty="0" smtClean="0">
                <a:solidFill>
                  <a:srgbClr val="FF0000"/>
                </a:solidFill>
                <a:latin typeface="Helvetica" pitchFamily="34" charset="0"/>
                <a:ea typeface="+mn-ea"/>
              </a:rPr>
              <a:t>DG</a:t>
            </a:r>
            <a:r>
              <a:rPr lang="en-US" sz="1200" dirty="0" smtClean="0">
                <a:solidFill>
                  <a:srgbClr val="000000"/>
                </a:solidFill>
                <a:latin typeface="Helvetica" pitchFamily="34" charset="0"/>
                <a:ea typeface="+mn-ea"/>
              </a:rPr>
              <a:t>: Dave Gates</a:t>
            </a:r>
          </a:p>
          <a:p>
            <a:pPr eaLnBrk="1" hangingPunct="1">
              <a:spcBef>
                <a:spcPts val="0"/>
              </a:spcBef>
            </a:pPr>
            <a:r>
              <a:rPr lang="en-US" sz="1200" dirty="0" smtClean="0">
                <a:solidFill>
                  <a:srgbClr val="FF0000"/>
                </a:solidFill>
                <a:latin typeface="Helvetica" pitchFamily="34" charset="0"/>
                <a:ea typeface="+mn-ea"/>
              </a:rPr>
              <a:t>SPG</a:t>
            </a:r>
            <a:r>
              <a:rPr lang="en-US" sz="1200" dirty="0" smtClean="0">
                <a:solidFill>
                  <a:srgbClr val="000000"/>
                </a:solidFill>
                <a:latin typeface="Helvetica" pitchFamily="34" charset="0"/>
                <a:ea typeface="+mn-ea"/>
              </a:rPr>
              <a:t>: Stefan Gerhardt</a:t>
            </a:r>
          </a:p>
          <a:p>
            <a:pPr eaLnBrk="1" hangingPunct="1">
              <a:spcBef>
                <a:spcPts val="0"/>
              </a:spcBef>
            </a:pPr>
            <a:r>
              <a:rPr lang="en-US" sz="1200" dirty="0" smtClean="0">
                <a:solidFill>
                  <a:srgbClr val="FF0000"/>
                </a:solidFill>
                <a:latin typeface="Helvetica" pitchFamily="34" charset="0"/>
                <a:ea typeface="+mn-ea"/>
              </a:rPr>
              <a:t>MJ</a:t>
            </a:r>
            <a:r>
              <a:rPr lang="en-US" sz="1200" dirty="0" smtClean="0">
                <a:solidFill>
                  <a:srgbClr val="000000"/>
                </a:solidFill>
                <a:latin typeface="Helvetica" pitchFamily="34" charset="0"/>
                <a:ea typeface="+mn-ea"/>
              </a:rPr>
              <a:t>: Mike Jaworski</a:t>
            </a:r>
          </a:p>
          <a:p>
            <a:pPr eaLnBrk="1" hangingPunct="1">
              <a:spcBef>
                <a:spcPts val="0"/>
              </a:spcBef>
            </a:pPr>
            <a:r>
              <a:rPr lang="en-US" sz="1200" dirty="0" smtClean="0">
                <a:solidFill>
                  <a:srgbClr val="FF0000"/>
                </a:solidFill>
                <a:latin typeface="Helvetica" pitchFamily="34" charset="0"/>
                <a:ea typeface="+mn-ea"/>
              </a:rPr>
              <a:t>EK</a:t>
            </a:r>
            <a:r>
              <a:rPr lang="en-US" sz="1200" dirty="0" smtClean="0">
                <a:solidFill>
                  <a:srgbClr val="000000"/>
                </a:solidFill>
                <a:latin typeface="Helvetica" pitchFamily="34" charset="0"/>
                <a:ea typeface="+mn-ea"/>
              </a:rPr>
              <a:t>: Egemen Kolemen</a:t>
            </a:r>
          </a:p>
          <a:p>
            <a:pPr eaLnBrk="1" hangingPunct="1">
              <a:spcBef>
                <a:spcPts val="0"/>
              </a:spcBef>
            </a:pPr>
            <a:r>
              <a:rPr lang="en-US" sz="1200" dirty="0" smtClean="0">
                <a:solidFill>
                  <a:srgbClr val="FF0000"/>
                </a:solidFill>
                <a:latin typeface="Helvetica" pitchFamily="34" charset="0"/>
                <a:ea typeface="+mn-ea"/>
              </a:rPr>
              <a:t>RLH</a:t>
            </a:r>
            <a:r>
              <a:rPr lang="en-US" sz="1200" dirty="0" smtClean="0">
                <a:solidFill>
                  <a:srgbClr val="000000"/>
                </a:solidFill>
                <a:latin typeface="Helvetica" pitchFamily="34" charset="0"/>
                <a:ea typeface="+mn-ea"/>
              </a:rPr>
              <a:t>: Rob La Haye</a:t>
            </a:r>
          </a:p>
          <a:p>
            <a:pPr eaLnBrk="1" hangingPunct="1">
              <a:spcBef>
                <a:spcPts val="0"/>
              </a:spcBef>
            </a:pPr>
            <a:r>
              <a:rPr lang="en-US" sz="1200" dirty="0" smtClean="0">
                <a:solidFill>
                  <a:srgbClr val="FF0000"/>
                </a:solidFill>
                <a:latin typeface="Helvetica" pitchFamily="34" charset="0"/>
                <a:ea typeface="+mn-ea"/>
              </a:rPr>
              <a:t>JEM</a:t>
            </a:r>
            <a:r>
              <a:rPr lang="en-US" sz="1200" dirty="0" smtClean="0">
                <a:solidFill>
                  <a:srgbClr val="000000"/>
                </a:solidFill>
                <a:latin typeface="Helvetica" pitchFamily="34" charset="0"/>
                <a:ea typeface="+mn-ea"/>
              </a:rPr>
              <a:t>: Jon Menard</a:t>
            </a:r>
          </a:p>
          <a:p>
            <a:pPr eaLnBrk="1" hangingPunct="1">
              <a:spcBef>
                <a:spcPts val="0"/>
              </a:spcBef>
            </a:pPr>
            <a:r>
              <a:rPr lang="en-US" sz="1200" dirty="0" smtClean="0">
                <a:solidFill>
                  <a:srgbClr val="FF0000"/>
                </a:solidFill>
                <a:latin typeface="Helvetica" pitchFamily="34" charset="0"/>
                <a:ea typeface="+mn-ea"/>
              </a:rPr>
              <a:t>CM</a:t>
            </a:r>
            <a:r>
              <a:rPr lang="en-US" sz="1200" dirty="0" smtClean="0">
                <a:solidFill>
                  <a:srgbClr val="000000"/>
                </a:solidFill>
                <a:latin typeface="Helvetica" pitchFamily="34" charset="0"/>
                <a:ea typeface="+mn-ea"/>
              </a:rPr>
              <a:t>: Clayton Myers</a:t>
            </a:r>
          </a:p>
          <a:p>
            <a:pPr eaLnBrk="1" hangingPunct="1">
              <a:spcBef>
                <a:spcPts val="0"/>
              </a:spcBef>
            </a:pPr>
            <a:r>
              <a:rPr lang="en-US" sz="1200" dirty="0" smtClean="0">
                <a:solidFill>
                  <a:srgbClr val="FF0000"/>
                </a:solidFill>
                <a:latin typeface="Helvetica" pitchFamily="34" charset="0"/>
                <a:ea typeface="+mn-ea"/>
              </a:rPr>
              <a:t>JKP</a:t>
            </a:r>
            <a:r>
              <a:rPr lang="en-US" sz="1200" dirty="0" smtClean="0">
                <a:solidFill>
                  <a:srgbClr val="000000"/>
                </a:solidFill>
                <a:latin typeface="Helvetica" pitchFamily="34" charset="0"/>
                <a:ea typeface="+mn-ea"/>
              </a:rPr>
              <a:t>: Jong-Kyu Park</a:t>
            </a:r>
          </a:p>
          <a:p>
            <a:pPr eaLnBrk="1" hangingPunct="1">
              <a:spcBef>
                <a:spcPts val="0"/>
              </a:spcBef>
            </a:pPr>
            <a:r>
              <a:rPr lang="en-US" sz="1200" dirty="0" smtClean="0">
                <a:solidFill>
                  <a:srgbClr val="FF0000"/>
                </a:solidFill>
                <a:latin typeface="Helvetica" pitchFamily="34" charset="0"/>
                <a:ea typeface="+mn-ea"/>
              </a:rPr>
              <a:t>YSP</a:t>
            </a:r>
            <a:r>
              <a:rPr lang="en-US" sz="1200" dirty="0" smtClean="0">
                <a:solidFill>
                  <a:srgbClr val="000000"/>
                </a:solidFill>
                <a:latin typeface="Helvetica" pitchFamily="34" charset="0"/>
                <a:ea typeface="+mn-ea"/>
              </a:rPr>
              <a:t>: Young-Seok Park</a:t>
            </a:r>
          </a:p>
          <a:p>
            <a:pPr eaLnBrk="1" hangingPunct="1">
              <a:spcBef>
                <a:spcPts val="0"/>
              </a:spcBef>
            </a:pPr>
            <a:r>
              <a:rPr lang="en-US" sz="1200" dirty="0" smtClean="0">
                <a:solidFill>
                  <a:srgbClr val="FF0000"/>
                </a:solidFill>
                <a:latin typeface="Helvetica" pitchFamily="34" charset="0"/>
                <a:ea typeface="+mn-ea"/>
              </a:rPr>
              <a:t>RR</a:t>
            </a:r>
            <a:r>
              <a:rPr lang="en-US" sz="1200" dirty="0" smtClean="0">
                <a:solidFill>
                  <a:srgbClr val="000000"/>
                </a:solidFill>
                <a:latin typeface="Helvetica" pitchFamily="34" charset="0"/>
                <a:ea typeface="+mn-ea"/>
              </a:rPr>
              <a:t>: Roger Raman</a:t>
            </a:r>
          </a:p>
          <a:p>
            <a:pPr eaLnBrk="1" hangingPunct="1">
              <a:spcBef>
                <a:spcPts val="0"/>
              </a:spcBef>
            </a:pPr>
            <a:r>
              <a:rPr lang="en-US" sz="1200" dirty="0" smtClean="0">
                <a:solidFill>
                  <a:srgbClr val="FF0000"/>
                </a:solidFill>
                <a:latin typeface="Helvetica" pitchFamily="34" charset="0"/>
                <a:ea typeface="+mn-ea"/>
              </a:rPr>
              <a:t>SAS</a:t>
            </a:r>
            <a:r>
              <a:rPr lang="en-US" sz="1200" dirty="0" smtClean="0">
                <a:solidFill>
                  <a:srgbClr val="000000"/>
                </a:solidFill>
                <a:latin typeface="Helvetica" pitchFamily="34" charset="0"/>
                <a:ea typeface="+mn-ea"/>
              </a:rPr>
              <a:t>: Steve Sabbagh</a:t>
            </a:r>
          </a:p>
          <a:p>
            <a:pPr eaLnBrk="1" hangingPunct="1">
              <a:spcBef>
                <a:spcPts val="0"/>
              </a:spcBef>
            </a:pPr>
            <a:r>
              <a:rPr lang="en-US" sz="1200" dirty="0" smtClean="0">
                <a:solidFill>
                  <a:srgbClr val="FF0000"/>
                </a:solidFill>
                <a:latin typeface="Helvetica" pitchFamily="34" charset="0"/>
                <a:ea typeface="+mn-ea"/>
              </a:rPr>
              <a:t>KT</a:t>
            </a:r>
            <a:r>
              <a:rPr lang="en-US" sz="1200" dirty="0" smtClean="0">
                <a:solidFill>
                  <a:srgbClr val="000000"/>
                </a:solidFill>
                <a:latin typeface="Helvetica" pitchFamily="34" charset="0"/>
                <a:ea typeface="+mn-ea"/>
              </a:rPr>
              <a:t>: Kevin </a:t>
            </a:r>
            <a:r>
              <a:rPr lang="en-US" sz="1200" dirty="0" err="1" smtClean="0">
                <a:solidFill>
                  <a:srgbClr val="000000"/>
                </a:solidFill>
                <a:latin typeface="Helvetica" pitchFamily="34" charset="0"/>
                <a:ea typeface="+mn-ea"/>
              </a:rPr>
              <a:t>Tritz</a:t>
            </a:r>
            <a:endParaRPr lang="en-US" sz="1200" dirty="0" smtClean="0">
              <a:solidFill>
                <a:srgbClr val="000000"/>
              </a:solidFill>
              <a:latin typeface="Helvetica" pitchFamily="34" charset="0"/>
              <a:ea typeface="+mn-ea"/>
            </a:endParaRPr>
          </a:p>
          <a:p>
            <a:pPr eaLnBrk="1" hangingPunct="1">
              <a:spcBef>
                <a:spcPts val="0"/>
              </a:spcBef>
            </a:pPr>
            <a:r>
              <a:rPr lang="en-US" sz="1200" dirty="0" smtClean="0">
                <a:solidFill>
                  <a:srgbClr val="FF0000"/>
                </a:solidFill>
                <a:latin typeface="Helvetica" pitchFamily="34" charset="0"/>
                <a:ea typeface="+mn-ea"/>
              </a:rPr>
              <a:t>ZW</a:t>
            </a:r>
            <a:r>
              <a:rPr lang="en-US" sz="1200" dirty="0" smtClean="0">
                <a:solidFill>
                  <a:srgbClr val="000000"/>
                </a:solidFill>
                <a:latin typeface="Helvetica" pitchFamily="34" charset="0"/>
                <a:ea typeface="+mn-ea"/>
              </a:rPr>
              <a:t>: </a:t>
            </a:r>
            <a:r>
              <a:rPr lang="en-US" sz="1200" dirty="0" err="1" smtClean="0">
                <a:solidFill>
                  <a:srgbClr val="000000"/>
                </a:solidFill>
                <a:latin typeface="Helvetica" pitchFamily="34" charset="0"/>
                <a:ea typeface="+mn-ea"/>
              </a:rPr>
              <a:t>Zhirui</a:t>
            </a:r>
            <a:r>
              <a:rPr lang="en-US" sz="1200" dirty="0" smtClean="0">
                <a:solidFill>
                  <a:srgbClr val="000000"/>
                </a:solidFill>
                <a:latin typeface="Helvetica" pitchFamily="34" charset="0"/>
                <a:ea typeface="+mn-ea"/>
              </a:rPr>
              <a:t> Wang</a:t>
            </a:r>
          </a:p>
          <a:p>
            <a:pPr eaLnBrk="1" hangingPunct="1">
              <a:spcBef>
                <a:spcPts val="0"/>
              </a:spcBef>
            </a:pPr>
            <a:r>
              <a:rPr lang="en-US" sz="1200" dirty="0" smtClean="0">
                <a:solidFill>
                  <a:srgbClr val="9900FF"/>
                </a:solidFill>
                <a:latin typeface="Helvetica" pitchFamily="34" charset="0"/>
                <a:ea typeface="+mn-ea"/>
              </a:rPr>
              <a:t>TBD</a:t>
            </a:r>
            <a:r>
              <a:rPr lang="en-US" sz="1200" dirty="0" smtClean="0">
                <a:solidFill>
                  <a:srgbClr val="000000"/>
                </a:solidFill>
                <a:latin typeface="Helvetica" pitchFamily="34" charset="0"/>
                <a:ea typeface="+mn-ea"/>
              </a:rPr>
              <a:t>: (To be decided)</a:t>
            </a:r>
            <a:endParaRPr lang="en-US" sz="1200" dirty="0">
              <a:solidFill>
                <a:srgbClr val="000000"/>
              </a:solidFill>
              <a:latin typeface="Helvetica" pitchFamily="34" charset="0"/>
              <a:ea typeface="+mn-ea"/>
            </a:endParaRPr>
          </a:p>
          <a:p>
            <a:pPr eaLnBrk="1" hangingPunct="1">
              <a:spcBef>
                <a:spcPts val="0"/>
              </a:spcBef>
            </a:pPr>
            <a:endParaRPr lang="en-US" sz="1200" dirty="0">
              <a:solidFill>
                <a:srgbClr val="000000"/>
              </a:solidFill>
              <a:latin typeface="Helvetica" pitchFamily="34" charset="0"/>
              <a:ea typeface="+mn-ea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6416660" y="4791635"/>
            <a:ext cx="2590800" cy="1610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FF3300"/>
              </a:buClr>
              <a:buSzPct val="75000"/>
              <a:buFont typeface="Wingdings" pitchFamily="2" charset="2"/>
              <a:buChar char="q"/>
              <a:defRPr sz="2400">
                <a:solidFill>
                  <a:srgbClr val="0000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75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80000"/>
              <a:buChar char="•"/>
              <a:defRPr>
                <a:solidFill>
                  <a:srgbClr val="FF00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65000"/>
              <a:buFont typeface="Wingdings" pitchFamily="2" charset="2"/>
              <a:buChar char="q"/>
              <a:defRPr sz="1600">
                <a:solidFill>
                  <a:srgbClr val="009999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1800" kern="0" dirty="0" smtClean="0"/>
              <a:t>Interest from Theory</a:t>
            </a:r>
          </a:p>
          <a:p>
            <a:pPr lvl="1"/>
            <a:r>
              <a:rPr lang="en-US" sz="1400" kern="0" dirty="0" smtClean="0">
                <a:solidFill>
                  <a:srgbClr val="9900FF"/>
                </a:solidFill>
                <a:ea typeface="+mn-ea"/>
              </a:rPr>
              <a:t>Amitava Bhattacharjee, Allen Boozer, Dylan Brennan, Bill Tang have requested involvement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513327" y="5791200"/>
            <a:ext cx="1534394" cy="646331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lang="en-US" sz="1200" u="sng" dirty="0" smtClean="0">
                <a:solidFill>
                  <a:srgbClr val="6600FF"/>
                </a:solidFill>
                <a:latin typeface="+mn-lt"/>
              </a:rPr>
              <a:t>Interested? </a:t>
            </a:r>
            <a:r>
              <a:rPr lang="en-US" sz="1200" u="sng" dirty="0">
                <a:solidFill>
                  <a:srgbClr val="6600FF"/>
                </a:solidFill>
                <a:latin typeface="+mn-lt"/>
              </a:rPr>
              <a:t>c</a:t>
            </a:r>
            <a:r>
              <a:rPr lang="en-US" sz="1200" u="sng" dirty="0" smtClean="0">
                <a:solidFill>
                  <a:srgbClr val="6600FF"/>
                </a:solidFill>
                <a:latin typeface="+mn-lt"/>
              </a:rPr>
              <a:t>ontact</a:t>
            </a:r>
            <a:r>
              <a:rPr lang="en-US" sz="1200" dirty="0" smtClean="0">
                <a:solidFill>
                  <a:srgbClr val="6600FF"/>
                </a:solidFill>
                <a:latin typeface="+mn-lt"/>
              </a:rPr>
              <a:t>:</a:t>
            </a:r>
          </a:p>
          <a:p>
            <a:r>
              <a:rPr lang="en-US" sz="1200" dirty="0" smtClean="0">
                <a:solidFill>
                  <a:srgbClr val="6600FF"/>
                </a:solidFill>
                <a:latin typeface="+mn-lt"/>
              </a:rPr>
              <a:t>sabbagh@pppl.gov</a:t>
            </a:r>
          </a:p>
          <a:p>
            <a:r>
              <a:rPr lang="en-US" sz="1200" dirty="0" smtClean="0">
                <a:solidFill>
                  <a:srgbClr val="6600FF"/>
                </a:solidFill>
                <a:latin typeface="+mn-lt"/>
              </a:rPr>
              <a:t>raman@pppl.gov</a:t>
            </a:r>
            <a:endParaRPr lang="en-US" sz="1200" dirty="0">
              <a:solidFill>
                <a:srgbClr val="6600F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003372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Significant progress since last meeting addressing charges </a:t>
            </a:r>
            <a:r>
              <a:rPr lang="en-US" dirty="0" smtClean="0"/>
              <a:t>to Working </a:t>
            </a:r>
            <a:r>
              <a:rPr lang="en-US" dirty="0" smtClean="0"/>
              <a:t>Group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904" y="965886"/>
            <a:ext cx="9001896" cy="5511114"/>
          </a:xfrm>
        </p:spPr>
        <p:txBody>
          <a:bodyPr/>
          <a:lstStyle/>
          <a:p>
            <a:r>
              <a:rPr lang="en-US" dirty="0" smtClean="0"/>
              <a:t>Strong interface to the FES Workshop on Transient Events</a:t>
            </a:r>
          </a:p>
          <a:p>
            <a:pPr lvl="1"/>
            <a:r>
              <a:rPr lang="en-US" dirty="0" smtClean="0"/>
              <a:t>S.A. Sabbagh was leader of Disruption Prediction sub-panel</a:t>
            </a:r>
          </a:p>
          <a:p>
            <a:pPr lvl="1"/>
            <a:r>
              <a:rPr lang="en-US" dirty="0" smtClean="0"/>
              <a:t>Disruption </a:t>
            </a:r>
            <a:r>
              <a:rPr lang="en-US" dirty="0"/>
              <a:t>P</a:t>
            </a:r>
            <a:r>
              <a:rPr lang="en-US" dirty="0" smtClean="0"/>
              <a:t>rediction panel </a:t>
            </a:r>
            <a:r>
              <a:rPr lang="en-US" dirty="0" smtClean="0"/>
              <a:t>work completed </a:t>
            </a:r>
            <a:r>
              <a:rPr lang="en-US" dirty="0" smtClean="0"/>
              <a:t>in July, </a:t>
            </a:r>
            <a:r>
              <a:rPr lang="en-US" dirty="0" smtClean="0"/>
              <a:t>final report </a:t>
            </a:r>
            <a:r>
              <a:rPr lang="en-US" dirty="0" smtClean="0"/>
              <a:t>due Nov</a:t>
            </a:r>
            <a:endParaRPr lang="en-US" dirty="0" smtClean="0"/>
          </a:p>
          <a:p>
            <a:pPr lvl="1"/>
            <a:endParaRPr lang="en-US" dirty="0"/>
          </a:p>
          <a:p>
            <a:r>
              <a:rPr lang="en-US" dirty="0" smtClean="0"/>
              <a:t>Significant DPAM milestones for JRT-16</a:t>
            </a:r>
          </a:p>
          <a:p>
            <a:pPr lvl="1"/>
            <a:r>
              <a:rPr lang="en-US" dirty="0" smtClean="0"/>
              <a:t>For disruption prediction, avoidance, and mitigation</a:t>
            </a:r>
          </a:p>
          <a:p>
            <a:pPr lvl="1"/>
            <a:endParaRPr lang="en-US" dirty="0"/>
          </a:p>
          <a:p>
            <a:r>
              <a:rPr lang="en-US" dirty="0" smtClean="0"/>
              <a:t>Code written for automated analysis of Disruption Event Characterization </a:t>
            </a:r>
            <a:r>
              <a:rPr lang="en-US" dirty="0"/>
              <a:t>A</a:t>
            </a:r>
            <a:r>
              <a:rPr lang="en-US" dirty="0" smtClean="0"/>
              <a:t>nd Forecasting (DECAF code)</a:t>
            </a:r>
          </a:p>
          <a:p>
            <a:endParaRPr lang="en-US" dirty="0"/>
          </a:p>
          <a:p>
            <a:r>
              <a:rPr lang="en-US" dirty="0" smtClean="0"/>
              <a:t>Communication of initial DECAF results to organizations</a:t>
            </a:r>
          </a:p>
          <a:p>
            <a:pPr lvl="1"/>
            <a:r>
              <a:rPr lang="en-US" dirty="0" smtClean="0"/>
              <a:t>To DOE, ITPA (MDC-21 (Global mode stabilization) and MDC-22 (Disruption Prediction), </a:t>
            </a:r>
            <a:r>
              <a:rPr lang="en-US" dirty="0" smtClean="0"/>
              <a:t>PPPL TSD (disruption) </a:t>
            </a:r>
            <a:r>
              <a:rPr lang="en-US" dirty="0" err="1" smtClean="0"/>
              <a:t>mtg</a:t>
            </a:r>
            <a:r>
              <a:rPr lang="en-US" dirty="0" smtClean="0"/>
              <a:t>, smaller meetings</a:t>
            </a:r>
            <a:endParaRPr lang="en-US" dirty="0" smtClean="0"/>
          </a:p>
          <a:p>
            <a:pPr lvl="1"/>
            <a:r>
              <a:rPr lang="en-US" dirty="0" smtClean="0"/>
              <a:t>Strong interest </a:t>
            </a:r>
            <a:r>
              <a:rPr lang="en-US" dirty="0"/>
              <a:t>expressed to test DECAF </a:t>
            </a:r>
            <a:r>
              <a:rPr lang="en-US" dirty="0" smtClean="0"/>
              <a:t>on DIII-D </a:t>
            </a:r>
            <a:r>
              <a:rPr lang="en-US" dirty="0" smtClean="0"/>
              <a:t>when </a:t>
            </a:r>
            <a:r>
              <a:rPr lang="en-US" dirty="0" smtClean="0"/>
              <a:t>code is ready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45268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</a:t>
            </a:r>
            <a:r>
              <a:rPr lang="en-US" dirty="0" smtClean="0"/>
              <a:t>Interface </a:t>
            </a:r>
            <a:r>
              <a:rPr lang="en-US" dirty="0"/>
              <a:t>to the FES Workshop </a:t>
            </a:r>
            <a:r>
              <a:rPr lang="en-US" dirty="0" smtClean="0"/>
              <a:t>on Transients and </a:t>
            </a:r>
            <a:r>
              <a:rPr lang="en-US" dirty="0" smtClean="0"/>
              <a:t>Product of the Disruption Prediction sub-panel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906162"/>
            <a:ext cx="8991600" cy="5562600"/>
          </a:xfrm>
        </p:spPr>
        <p:txBody>
          <a:bodyPr/>
          <a:lstStyle/>
          <a:p>
            <a:r>
              <a:rPr lang="en-US" dirty="0" smtClean="0"/>
              <a:t>Web page</a:t>
            </a:r>
          </a:p>
          <a:p>
            <a:pPr lvl="1">
              <a:spcBef>
                <a:spcPts val="0"/>
              </a:spcBef>
            </a:pPr>
            <a:r>
              <a:rPr lang="en-US" dirty="0">
                <a:solidFill>
                  <a:srgbClr val="6600CC"/>
                </a:solidFill>
              </a:rPr>
              <a:t>https://www.burningplasma.org/activities/?</a:t>
            </a:r>
            <a:r>
              <a:rPr lang="en-US" dirty="0" smtClean="0">
                <a:solidFill>
                  <a:srgbClr val="6600CC"/>
                </a:solidFill>
              </a:rPr>
              <a:t>article=Transients</a:t>
            </a:r>
            <a:r>
              <a:rPr lang="en-US" dirty="0" smtClean="0"/>
              <a:t> 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Disruption Prediction panel report brief outline </a:t>
            </a:r>
            <a:r>
              <a:rPr lang="en-US" sz="1800" dirty="0" smtClean="0"/>
              <a:t>(59 pages)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Overview and summarized recommendations</a:t>
            </a:r>
            <a:endParaRPr lang="en-US" dirty="0"/>
          </a:p>
          <a:p>
            <a:pPr lvl="1">
              <a:spcBef>
                <a:spcPts val="0"/>
              </a:spcBef>
            </a:pPr>
            <a:r>
              <a:rPr lang="en-US" dirty="0"/>
              <a:t>Disruption detection: </a:t>
            </a:r>
            <a:r>
              <a:rPr lang="en-US" dirty="0">
                <a:solidFill>
                  <a:srgbClr val="FF0000"/>
                </a:solidFill>
              </a:rPr>
              <a:t>measured &amp; modeled triggers </a:t>
            </a:r>
            <a:r>
              <a:rPr lang="en-US" dirty="0"/>
              <a:t>(</a:t>
            </a:r>
            <a:r>
              <a:rPr lang="en-US" u="sng" dirty="0"/>
              <a:t>how</a:t>
            </a:r>
            <a:r>
              <a:rPr lang="en-US" dirty="0"/>
              <a:t> to cue action)</a:t>
            </a:r>
          </a:p>
          <a:p>
            <a:pPr lvl="2">
              <a:spcBef>
                <a:spcPts val="0"/>
              </a:spcBef>
            </a:pPr>
            <a:r>
              <a:rPr lang="en-US" dirty="0">
                <a:solidFill>
                  <a:srgbClr val="0000FF"/>
                </a:solidFill>
              </a:rPr>
              <a:t>Plasma response and instabilities</a:t>
            </a:r>
          </a:p>
          <a:p>
            <a:pPr lvl="2">
              <a:spcBef>
                <a:spcPts val="0"/>
              </a:spcBef>
            </a:pPr>
            <a:r>
              <a:rPr lang="en-US" dirty="0">
                <a:solidFill>
                  <a:srgbClr val="0000FF"/>
                </a:solidFill>
              </a:rPr>
              <a:t>Confinement transitions</a:t>
            </a:r>
          </a:p>
          <a:p>
            <a:pPr lvl="2">
              <a:spcBef>
                <a:spcPts val="0"/>
              </a:spcBef>
            </a:pPr>
            <a:r>
              <a:rPr lang="en-US" dirty="0">
                <a:solidFill>
                  <a:srgbClr val="0000FF"/>
                </a:solidFill>
              </a:rPr>
              <a:t>Power balance and plasma heating</a:t>
            </a:r>
          </a:p>
          <a:p>
            <a:pPr lvl="2">
              <a:spcBef>
                <a:spcPts val="0"/>
              </a:spcBef>
            </a:pPr>
            <a:r>
              <a:rPr lang="en-US" dirty="0">
                <a:solidFill>
                  <a:srgbClr val="0000FF"/>
                </a:solidFill>
              </a:rPr>
              <a:t>Density limits</a:t>
            </a:r>
          </a:p>
          <a:p>
            <a:pPr lvl="2">
              <a:spcBef>
                <a:spcPts val="0"/>
              </a:spcBef>
            </a:pPr>
            <a:r>
              <a:rPr lang="en-US" dirty="0">
                <a:solidFill>
                  <a:srgbClr val="0000FF"/>
                </a:solidFill>
              </a:rPr>
              <a:t>Tokamak dynamics</a:t>
            </a:r>
          </a:p>
          <a:p>
            <a:pPr lvl="2">
              <a:spcBef>
                <a:spcPts val="0"/>
              </a:spcBef>
            </a:pPr>
            <a:r>
              <a:rPr lang="en-US" dirty="0">
                <a:solidFill>
                  <a:srgbClr val="0000FF"/>
                </a:solidFill>
              </a:rPr>
              <a:t>Technical problems and human error</a:t>
            </a:r>
          </a:p>
          <a:p>
            <a:pPr lvl="1">
              <a:spcBef>
                <a:spcPts val="0"/>
              </a:spcBef>
            </a:pPr>
            <a:r>
              <a:rPr lang="en-US" dirty="0"/>
              <a:t>Triggering </a:t>
            </a:r>
            <a:r>
              <a:rPr lang="en-US" dirty="0" smtClean="0"/>
              <a:t>thresholds </a:t>
            </a:r>
            <a:r>
              <a:rPr lang="en-US" dirty="0"/>
              <a:t>(</a:t>
            </a:r>
            <a:r>
              <a:rPr lang="en-US" u="sng" dirty="0"/>
              <a:t>when</a:t>
            </a:r>
            <a:r>
              <a:rPr lang="en-US" dirty="0"/>
              <a:t> to </a:t>
            </a:r>
            <a:r>
              <a:rPr lang="en-US" dirty="0" smtClean="0"/>
              <a:t>cue </a:t>
            </a:r>
            <a:r>
              <a:rPr lang="en-US" dirty="0"/>
              <a:t>action)</a:t>
            </a:r>
          </a:p>
          <a:p>
            <a:pPr lvl="1">
              <a:spcBef>
                <a:spcPts val="0"/>
              </a:spcBef>
            </a:pPr>
            <a:r>
              <a:rPr lang="en-US" dirty="0"/>
              <a:t>M</a:t>
            </a:r>
            <a:r>
              <a:rPr lang="en-US" dirty="0" smtClean="0"/>
              <a:t>odeling </a:t>
            </a:r>
            <a:r>
              <a:rPr lang="en-US" dirty="0"/>
              <a:t>and measurement </a:t>
            </a:r>
            <a:r>
              <a:rPr lang="en-US" dirty="0" smtClean="0"/>
              <a:t>– further considerations</a:t>
            </a:r>
            <a:endParaRPr lang="en-US" dirty="0"/>
          </a:p>
          <a:p>
            <a:pPr lvl="1">
              <a:spcBef>
                <a:spcPts val="0"/>
              </a:spcBef>
            </a:pPr>
            <a:r>
              <a:rPr lang="en-US" dirty="0" smtClean="0"/>
              <a:t>Accomplishments since </a:t>
            </a:r>
            <a:r>
              <a:rPr lang="en-US" dirty="0" err="1" smtClean="0"/>
              <a:t>ReNeW</a:t>
            </a:r>
            <a:r>
              <a:rPr lang="en-US" dirty="0" smtClean="0"/>
              <a:t> 2009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Research evolution for future devices (ITER, FNSF, DEMO)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Ten-year research plan RECOMMENDATIONS (</a:t>
            </a:r>
            <a:r>
              <a:rPr lang="en-US" dirty="0" smtClean="0">
                <a:solidFill>
                  <a:srgbClr val="6600FF"/>
                </a:solidFill>
              </a:rPr>
              <a:t>5 “Pursuits” defined</a:t>
            </a:r>
            <a:r>
              <a:rPr lang="en-US" dirty="0" smtClean="0"/>
              <a:t>)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Resources needed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Expected impact of research</a:t>
            </a:r>
            <a:endParaRPr lang="en-US" dirty="0"/>
          </a:p>
          <a:p>
            <a:pPr lvl="1">
              <a:spcBef>
                <a:spcPts val="0"/>
              </a:spcBef>
            </a:pP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 bwMode="auto">
          <a:xfrm flipH="1" flipV="1">
            <a:off x="5867400" y="2819400"/>
            <a:ext cx="1066800" cy="533400"/>
          </a:xfrm>
          <a:prstGeom prst="straightConnector1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8756206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 bwMode="auto">
          <a:xfrm>
            <a:off x="457200" y="5372229"/>
            <a:ext cx="8397240" cy="381000"/>
          </a:xfrm>
          <a:prstGeom prst="rect">
            <a:avLst/>
          </a:prstGeom>
          <a:noFill/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232410" y="49217"/>
            <a:ext cx="8698230" cy="6858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r>
              <a:rPr lang="en-US" kern="0" dirty="0" smtClean="0"/>
              <a:t>JET disruption event characterization provides framework to follow for understanding / quantifying DPAM progress</a:t>
            </a:r>
            <a:endParaRPr lang="en-US" kern="0" dirty="0"/>
          </a:p>
        </p:txBody>
      </p:sp>
      <p:sp>
        <p:nvSpPr>
          <p:cNvPr id="4" name="Text Box 32"/>
          <p:cNvSpPr txBox="1">
            <a:spLocks noChangeArrowheads="1"/>
          </p:cNvSpPr>
          <p:nvPr/>
        </p:nvSpPr>
        <p:spPr bwMode="auto">
          <a:xfrm>
            <a:off x="123516" y="4614446"/>
            <a:ext cx="4848762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00" b="0" i="0" dirty="0" smtClean="0">
                <a:solidFill>
                  <a:srgbClr val="6600FF"/>
                </a:solidFill>
                <a:latin typeface="+mn-lt"/>
                <a:cs typeface="Arial" pitchFamily="34" charset="0"/>
              </a:rPr>
              <a:t>P.C. de </a:t>
            </a:r>
            <a:r>
              <a:rPr lang="en-US" sz="1600" b="0" i="0" dirty="0" err="1" smtClean="0">
                <a:solidFill>
                  <a:srgbClr val="6600FF"/>
                </a:solidFill>
                <a:latin typeface="+mn-lt"/>
                <a:cs typeface="Arial" pitchFamily="34" charset="0"/>
              </a:rPr>
              <a:t>Vries</a:t>
            </a:r>
            <a:r>
              <a:rPr lang="en-US" sz="1600" dirty="0">
                <a:solidFill>
                  <a:srgbClr val="6600FF"/>
                </a:solidFill>
                <a:latin typeface="+mn-lt"/>
                <a:cs typeface="Arial" pitchFamily="34" charset="0"/>
              </a:rPr>
              <a:t> </a:t>
            </a:r>
            <a:r>
              <a:rPr lang="en-US" sz="1600" b="0" i="1" dirty="0" smtClean="0">
                <a:solidFill>
                  <a:srgbClr val="6600FF"/>
                </a:solidFill>
                <a:latin typeface="+mn-lt"/>
                <a:cs typeface="Arial" pitchFamily="34" charset="0"/>
              </a:rPr>
              <a:t>et al</a:t>
            </a:r>
            <a:r>
              <a:rPr lang="en-US" sz="1600" b="0" dirty="0" smtClean="0">
                <a:solidFill>
                  <a:srgbClr val="6600FF"/>
                </a:solidFill>
                <a:latin typeface="+mn-lt"/>
                <a:cs typeface="Arial" pitchFamily="34" charset="0"/>
              </a:rPr>
              <a:t>., </a:t>
            </a:r>
            <a:r>
              <a:rPr lang="en-US" sz="1600" b="0" i="0" dirty="0" err="1" smtClean="0">
                <a:solidFill>
                  <a:srgbClr val="6600FF"/>
                </a:solidFill>
                <a:latin typeface="+mn-lt"/>
                <a:cs typeface="Arial" pitchFamily="34" charset="0"/>
              </a:rPr>
              <a:t>Nucl</a:t>
            </a:r>
            <a:r>
              <a:rPr lang="en-US" sz="1600" b="0" i="0" dirty="0" smtClean="0">
                <a:solidFill>
                  <a:srgbClr val="6600FF"/>
                </a:solidFill>
                <a:latin typeface="+mn-lt"/>
                <a:cs typeface="Arial" pitchFamily="34" charset="0"/>
              </a:rPr>
              <a:t>. Fusion </a:t>
            </a:r>
            <a:r>
              <a:rPr lang="en-US" sz="1600" b="1" i="0" dirty="0" smtClean="0">
                <a:solidFill>
                  <a:srgbClr val="6600FF"/>
                </a:solidFill>
                <a:latin typeface="+mn-lt"/>
                <a:cs typeface="Arial" pitchFamily="34" charset="0"/>
              </a:rPr>
              <a:t>51</a:t>
            </a:r>
            <a:r>
              <a:rPr lang="en-US" sz="1600" b="0" i="0" dirty="0" smtClean="0">
                <a:solidFill>
                  <a:srgbClr val="6600FF"/>
                </a:solidFill>
                <a:latin typeface="+mn-lt"/>
                <a:cs typeface="Arial" pitchFamily="34" charset="0"/>
              </a:rPr>
              <a:t> (2011</a:t>
            </a:r>
            <a:r>
              <a:rPr lang="en-US" sz="1600" dirty="0">
                <a:solidFill>
                  <a:srgbClr val="6600FF"/>
                </a:solidFill>
                <a:latin typeface="+mn-lt"/>
                <a:cs typeface="Arial" pitchFamily="34" charset="0"/>
              </a:rPr>
              <a:t>) 053018 </a:t>
            </a:r>
            <a:endParaRPr lang="en-US" sz="1600" b="0" i="0" dirty="0">
              <a:solidFill>
                <a:srgbClr val="6600FF"/>
              </a:solidFill>
              <a:latin typeface="+mn-lt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0399" y="1007537"/>
            <a:ext cx="35109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 smtClean="0">
                <a:solidFill>
                  <a:srgbClr val="0000FF"/>
                </a:solidFill>
                <a:latin typeface="+mn-lt"/>
              </a:rPr>
              <a:t>JET disruption event chains</a:t>
            </a:r>
            <a:endParaRPr lang="en-US" sz="2000" u="sng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36066" y="1007537"/>
            <a:ext cx="41205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 smtClean="0">
                <a:solidFill>
                  <a:srgbClr val="0000FF"/>
                </a:solidFill>
                <a:latin typeface="+mn-lt"/>
              </a:rPr>
              <a:t>Related disruption event statistics</a:t>
            </a:r>
            <a:endParaRPr lang="en-US" sz="2000" u="sng" dirty="0">
              <a:solidFill>
                <a:srgbClr val="0000FF"/>
              </a:solidFill>
              <a:latin typeface="+mn-lt"/>
            </a:endParaRPr>
          </a:p>
        </p:txBody>
      </p:sp>
      <p:pic>
        <p:nvPicPr>
          <p:cNvPr id="8" name="Picture 7"/>
          <p:cNvPicPr/>
          <p:nvPr/>
        </p:nvPicPr>
        <p:blipFill>
          <a:blip r:embed="rId2"/>
          <a:stretch>
            <a:fillRect/>
          </a:stretch>
        </p:blipFill>
        <p:spPr>
          <a:xfrm>
            <a:off x="5090033" y="1434251"/>
            <a:ext cx="3796398" cy="3764286"/>
          </a:xfrm>
          <a:prstGeom prst="rect">
            <a:avLst/>
          </a:prstGeom>
        </p:spPr>
      </p:pic>
      <p:sp>
        <p:nvSpPr>
          <p:cNvPr id="12" name="Content Placeholder 2"/>
          <p:cNvSpPr>
            <a:spLocks noGrp="1"/>
          </p:cNvSpPr>
          <p:nvPr/>
        </p:nvSpPr>
        <p:spPr bwMode="auto">
          <a:xfrm>
            <a:off x="76200" y="5290752"/>
            <a:ext cx="8980381" cy="911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75000"/>
              <a:buFont typeface="Wingdings" pitchFamily="2" charset="2"/>
              <a:buChar char="q"/>
              <a:tabLst/>
              <a:defRPr lang="en-US" altLang="en-US" sz="2400" dirty="0" smtClean="0">
                <a:solidFill>
                  <a:srgbClr val="0000FF"/>
                </a:solidFill>
                <a:latin typeface="+mn-lt"/>
                <a:ea typeface="+mn-ea"/>
                <a:cs typeface="+mn-cs"/>
              </a:defRPr>
            </a:lvl1pPr>
            <a:lvl2pPr marL="742950" marR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75000"/>
              <a:buFont typeface="Wingdings" pitchFamily="2" charset="2"/>
              <a:buChar char="q"/>
              <a:tabLst/>
              <a:defRPr lang="en-US" altLang="en-US" sz="2000" dirty="0" smtClean="0">
                <a:solidFill>
                  <a:schemeClr val="tx1"/>
                </a:solidFill>
                <a:latin typeface="+mn-lt"/>
              </a:defRPr>
            </a:lvl2pPr>
            <a:lvl3pPr marL="11430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80000"/>
              <a:buFontTx/>
              <a:buChar char="•"/>
              <a:tabLst/>
              <a:defRPr lang="en-US" altLang="en-US" dirty="0" smtClean="0">
                <a:solidFill>
                  <a:srgbClr val="FF0000"/>
                </a:solidFill>
                <a:latin typeface="+mn-lt"/>
              </a:defRPr>
            </a:lvl3pPr>
            <a:lvl4pPr marL="16002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65000"/>
              <a:buFont typeface="Wingdings" pitchFamily="2" charset="2"/>
              <a:buChar char="q"/>
              <a:tabLst/>
              <a:defRPr lang="en-US" altLang="en-US" sz="1600" dirty="0" smtClean="0">
                <a:solidFill>
                  <a:srgbClr val="009999"/>
                </a:solidFill>
                <a:latin typeface="+mn-lt"/>
              </a:defRPr>
            </a:lvl4pPr>
            <a:lvl5pPr marL="20574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Tx/>
              <a:buFontTx/>
              <a:buChar char="•"/>
              <a:tabLst/>
              <a:defRPr lang="en-US" altLang="en-US" sz="1600" dirty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000" dirty="0" smtClean="0"/>
              <a:t>JET disruption </a:t>
            </a:r>
            <a:r>
              <a:rPr lang="en-US" sz="2000" dirty="0"/>
              <a:t>event chain </a:t>
            </a:r>
            <a:r>
              <a:rPr lang="en-US" sz="2000" dirty="0" smtClean="0"/>
              <a:t>analysis performed </a:t>
            </a:r>
            <a:r>
              <a:rPr lang="en-US" sz="2000" dirty="0"/>
              <a:t>by </a:t>
            </a:r>
            <a:r>
              <a:rPr lang="en-US" sz="2000" dirty="0" smtClean="0"/>
              <a:t>hand, desire </a:t>
            </a:r>
            <a:r>
              <a:rPr lang="en-US" sz="2000" dirty="0"/>
              <a:t>to automate</a:t>
            </a:r>
          </a:p>
          <a:p>
            <a:r>
              <a:rPr lang="en-US" sz="2000" kern="0" dirty="0" smtClean="0"/>
              <a:t>NSTX-U DPAM Working Group formed</a:t>
            </a:r>
          </a:p>
          <a:p>
            <a:pPr lvl="1"/>
            <a:r>
              <a:rPr lang="en-US" sz="1600" kern="0" dirty="0" smtClean="0"/>
              <a:t>List </a:t>
            </a:r>
            <a:r>
              <a:rPr lang="en-US" sz="1600" kern="0" dirty="0"/>
              <a:t>of disruption chain events </a:t>
            </a:r>
            <a:r>
              <a:rPr lang="en-US" sz="1600" kern="0" dirty="0" smtClean="0"/>
              <a:t>defined, </a:t>
            </a:r>
            <a:r>
              <a:rPr lang="en-US" sz="1600" kern="0" dirty="0" smtClean="0">
                <a:solidFill>
                  <a:srgbClr val="9900CC"/>
                </a:solidFill>
              </a:rPr>
              <a:t>interested </a:t>
            </a:r>
            <a:r>
              <a:rPr lang="en-US" sz="1600" kern="0" dirty="0">
                <a:solidFill>
                  <a:srgbClr val="9900CC"/>
                </a:solidFill>
              </a:rPr>
              <a:t>individuals identified</a:t>
            </a:r>
          </a:p>
          <a:p>
            <a:endParaRPr lang="en-US" sz="2000" dirty="0" smtClean="0"/>
          </a:p>
        </p:txBody>
      </p:sp>
      <p:pic>
        <p:nvPicPr>
          <p:cNvPr id="1026" name="Picture 1" descr="image00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5" r="9554"/>
          <a:stretch/>
        </p:blipFill>
        <p:spPr bwMode="auto">
          <a:xfrm>
            <a:off x="131543" y="1386887"/>
            <a:ext cx="4754310" cy="3228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4517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410" y="94130"/>
            <a:ext cx="8698230" cy="6858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Disruption </a:t>
            </a:r>
            <a:r>
              <a:rPr lang="en-US" dirty="0">
                <a:solidFill>
                  <a:srgbClr val="FF0000"/>
                </a:solidFill>
              </a:rPr>
              <a:t>event chain characterization capability started </a:t>
            </a:r>
            <a:r>
              <a:rPr lang="en-US" dirty="0"/>
              <a:t>for </a:t>
            </a:r>
            <a:r>
              <a:rPr lang="en-US" dirty="0" smtClean="0"/>
              <a:t>NSTX-U as next step in disruption avoidance plan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74110" y="1143000"/>
            <a:ext cx="3644489" cy="5257800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ts val="1200"/>
              </a:spcBef>
            </a:pPr>
            <a:r>
              <a:rPr lang="en-US" dirty="0" smtClean="0"/>
              <a:t>Approach to disruption prevention</a:t>
            </a:r>
            <a:endParaRPr lang="en-US" dirty="0"/>
          </a:p>
          <a:p>
            <a:pPr lvl="1">
              <a:lnSpc>
                <a:spcPct val="80000"/>
              </a:lnSpc>
              <a:spcBef>
                <a:spcPts val="1200"/>
              </a:spcBef>
            </a:pPr>
            <a:r>
              <a:rPr lang="en-US" dirty="0" smtClean="0"/>
              <a:t>Identify disruption event chains and elements</a:t>
            </a:r>
            <a:endParaRPr lang="en-US" dirty="0"/>
          </a:p>
          <a:p>
            <a:pPr lvl="1">
              <a:lnSpc>
                <a:spcPct val="80000"/>
              </a:lnSpc>
              <a:spcBef>
                <a:spcPts val="1200"/>
              </a:spcBef>
            </a:pPr>
            <a:r>
              <a:rPr lang="en-US" dirty="0" smtClean="0"/>
              <a:t>Predict events in disruption chains</a:t>
            </a:r>
          </a:p>
          <a:p>
            <a:pPr lvl="2">
              <a:lnSpc>
                <a:spcPct val="80000"/>
              </a:lnSpc>
              <a:spcBef>
                <a:spcPts val="1200"/>
              </a:spcBef>
              <a:buClr>
                <a:srgbClr val="FF0000"/>
              </a:buClr>
            </a:pPr>
            <a:r>
              <a:rPr lang="en-US" dirty="0" smtClean="0"/>
              <a:t>Attack events at several places</a:t>
            </a:r>
          </a:p>
          <a:p>
            <a:pPr lvl="2">
              <a:lnSpc>
                <a:spcPct val="80000"/>
              </a:lnSpc>
              <a:spcBef>
                <a:spcPts val="1200"/>
              </a:spcBef>
              <a:buClr>
                <a:srgbClr val="FF0000"/>
              </a:buClr>
            </a:pPr>
            <a:r>
              <a:rPr lang="en-US" dirty="0" smtClean="0"/>
              <a:t>Give priority to early events</a:t>
            </a:r>
            <a:endParaRPr lang="en-US" dirty="0"/>
          </a:p>
          <a:p>
            <a:pPr lvl="1">
              <a:lnSpc>
                <a:spcPct val="80000"/>
              </a:lnSpc>
              <a:spcBef>
                <a:spcPts val="1200"/>
              </a:spcBef>
            </a:pPr>
            <a:r>
              <a:rPr lang="en-US" dirty="0" smtClean="0"/>
              <a:t>Provide cues to avoidance system to break the chain</a:t>
            </a:r>
          </a:p>
          <a:p>
            <a:pPr lvl="1">
              <a:lnSpc>
                <a:spcPct val="80000"/>
              </a:lnSpc>
              <a:spcBef>
                <a:spcPts val="1200"/>
              </a:spcBef>
            </a:pPr>
            <a:r>
              <a:rPr lang="en-US" dirty="0" smtClean="0"/>
              <a:t>Provide cue to mitigation system if avoidance deemed untenable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663688" y="5409074"/>
            <a:ext cx="2551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n-lt"/>
              </a:rPr>
              <a:t>t</a:t>
            </a:r>
            <a:endParaRPr lang="en-US" sz="2000" dirty="0">
              <a:latin typeface="+mn-lt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97" y="1719097"/>
            <a:ext cx="6057489" cy="4554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 Box 32"/>
          <p:cNvSpPr txBox="1">
            <a:spLocks noChangeArrowheads="1"/>
          </p:cNvSpPr>
          <p:nvPr/>
        </p:nvSpPr>
        <p:spPr bwMode="auto">
          <a:xfrm>
            <a:off x="5638800" y="6276201"/>
            <a:ext cx="3480241" cy="2769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200" b="0" i="0" dirty="0" smtClean="0">
                <a:solidFill>
                  <a:srgbClr val="6600FF"/>
                </a:solidFill>
                <a:latin typeface="+mn-lt"/>
                <a:cs typeface="Arial" pitchFamily="34" charset="0"/>
              </a:rPr>
              <a:t>S.A. Sabbagh (for Disruption Prediction panel)</a:t>
            </a:r>
            <a:endParaRPr lang="en-US" sz="1200" b="0" i="0" dirty="0">
              <a:solidFill>
                <a:srgbClr val="6600FF"/>
              </a:solidFill>
              <a:latin typeface="+mn-lt"/>
              <a:cs typeface="Arial" pitchFamily="34" charset="0"/>
            </a:endParaRPr>
          </a:p>
        </p:txBody>
      </p:sp>
      <p:sp>
        <p:nvSpPr>
          <p:cNvPr id="10" name="Text Box 32"/>
          <p:cNvSpPr txBox="1">
            <a:spLocks noChangeArrowheads="1"/>
          </p:cNvSpPr>
          <p:nvPr/>
        </p:nvSpPr>
        <p:spPr bwMode="auto">
          <a:xfrm>
            <a:off x="74225" y="990600"/>
            <a:ext cx="5717062" cy="76944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200" u="sng" dirty="0" smtClean="0">
                <a:latin typeface="+mn-lt"/>
                <a:cs typeface="Arial" pitchFamily="34" charset="0"/>
              </a:rPr>
              <a:t>Disruption prediction framework from upcoming DOE “Transient Events” report</a:t>
            </a:r>
            <a:endParaRPr lang="en-US" sz="2200" b="0" i="0" u="sng" dirty="0">
              <a:latin typeface="+mn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47480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869" y="350184"/>
            <a:ext cx="8663312" cy="685800"/>
          </a:xfrm>
        </p:spPr>
        <p:txBody>
          <a:bodyPr/>
          <a:lstStyle/>
          <a:p>
            <a:r>
              <a:rPr lang="en-US" sz="2800" dirty="0" smtClean="0"/>
              <a:t>Significant physics research is needed to predict opportunities for avoidance in disruption event chain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048" y="4554245"/>
            <a:ext cx="8856154" cy="1798516"/>
          </a:xfrm>
        </p:spPr>
        <p:txBody>
          <a:bodyPr/>
          <a:lstStyle/>
          <a:p>
            <a:r>
              <a:rPr lang="en-US" sz="2000" dirty="0" smtClean="0"/>
              <a:t>Examples of gaps in physics understanding</a:t>
            </a:r>
          </a:p>
          <a:p>
            <a:pPr lvl="1"/>
            <a:r>
              <a:rPr lang="en-US" sz="1600" dirty="0"/>
              <a:t>P</a:t>
            </a:r>
            <a:r>
              <a:rPr lang="en-US" sz="1600" dirty="0" smtClean="0"/>
              <a:t>rediction </a:t>
            </a:r>
            <a:r>
              <a:rPr lang="en-US" sz="1600" dirty="0"/>
              <a:t>of stability in </a:t>
            </a:r>
            <a:r>
              <a:rPr lang="en-US" sz="1600" dirty="0" smtClean="0"/>
              <a:t>low rotation </a:t>
            </a:r>
            <a:r>
              <a:rPr lang="en-US" sz="1600" dirty="0"/>
              <a:t>plasmas</a:t>
            </a:r>
          </a:p>
          <a:p>
            <a:pPr lvl="1"/>
            <a:r>
              <a:rPr lang="en-US" sz="1600" dirty="0" smtClean="0"/>
              <a:t>Accurate non-ideal </a:t>
            </a:r>
            <a:r>
              <a:rPr lang="en-US" sz="1600" dirty="0"/>
              <a:t>MHD stability </a:t>
            </a:r>
            <a:r>
              <a:rPr lang="en-US" sz="1600" dirty="0" smtClean="0"/>
              <a:t>maps</a:t>
            </a:r>
          </a:p>
          <a:p>
            <a:pPr lvl="1"/>
            <a:r>
              <a:rPr lang="en-US" sz="1600" dirty="0"/>
              <a:t>Physical understanding of how mode locking produces </a:t>
            </a:r>
            <a:r>
              <a:rPr lang="en-US" sz="1600" dirty="0" smtClean="0"/>
              <a:t>disruption</a:t>
            </a:r>
          </a:p>
          <a:p>
            <a:pPr lvl="1"/>
            <a:r>
              <a:rPr lang="en-US" sz="1600" dirty="0"/>
              <a:t>More comprehensive, validated physical </a:t>
            </a:r>
            <a:r>
              <a:rPr lang="en-US" sz="1600" dirty="0" smtClean="0"/>
              <a:t>understanding of role </a:t>
            </a:r>
            <a:r>
              <a:rPr lang="en-US" sz="1600" dirty="0"/>
              <a:t>of rotation and profile in MHD stability</a:t>
            </a:r>
          </a:p>
          <a:p>
            <a:pPr lvl="1"/>
            <a:endParaRPr lang="en-US" sz="1600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497269870"/>
              </p:ext>
            </p:extLst>
          </p:nvPr>
        </p:nvGraphicFramePr>
        <p:xfrm>
          <a:off x="1402673" y="1874516"/>
          <a:ext cx="6395439" cy="24311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45344" y="1358288"/>
            <a:ext cx="8341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u="sng" dirty="0" smtClean="0">
                <a:solidFill>
                  <a:srgbClr val="6600FF"/>
                </a:solidFill>
                <a:latin typeface="Arial" pitchFamily="34" charset="0"/>
                <a:ea typeface="+mn-ea"/>
              </a:rPr>
              <a:t>Example: A typical NTM disruption event chain (see Prediction Section 3.1.1.1) </a:t>
            </a:r>
            <a:endParaRPr lang="en-US" sz="1800" u="sng" dirty="0">
              <a:solidFill>
                <a:srgbClr val="6600FF"/>
              </a:solidFill>
              <a:latin typeface="Arial" pitchFamily="34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3458134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170" y="141170"/>
            <a:ext cx="8982710" cy="685800"/>
          </a:xfrm>
        </p:spPr>
        <p:txBody>
          <a:bodyPr/>
          <a:lstStyle/>
          <a:p>
            <a:r>
              <a:rPr lang="en-US" dirty="0" smtClean="0"/>
              <a:t>Disruption Prediction is a Multi-disciplined Task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254" y="929905"/>
            <a:ext cx="8909742" cy="5750560"/>
          </a:xfrm>
        </p:spPr>
        <p:txBody>
          <a:bodyPr/>
          <a:lstStyle/>
          <a:p>
            <a:pPr lvl="0"/>
            <a:r>
              <a:rPr lang="en-US" sz="2000" u="sng" dirty="0"/>
              <a:t>Theoretical </a:t>
            </a:r>
            <a:r>
              <a:rPr lang="en-US" sz="2000" u="sng" dirty="0" smtClean="0"/>
              <a:t>investigation</a:t>
            </a:r>
            <a:endParaRPr lang="en-US" sz="2000" dirty="0" smtClean="0"/>
          </a:p>
          <a:p>
            <a:pPr lvl="1">
              <a:spcBef>
                <a:spcPts val="600"/>
              </a:spcBef>
            </a:pPr>
            <a:r>
              <a:rPr lang="en-US" sz="1800" dirty="0"/>
              <a:t>U</a:t>
            </a:r>
            <a:r>
              <a:rPr lang="en-US" sz="1800" dirty="0" smtClean="0"/>
              <a:t>nderstanding of underlying </a:t>
            </a:r>
            <a:r>
              <a:rPr lang="en-US" sz="1800" dirty="0"/>
              <a:t>physics of triggers and events required to create and extrapolate prediction </a:t>
            </a:r>
            <a:r>
              <a:rPr lang="en-US" sz="1800" dirty="0" smtClean="0"/>
              <a:t>algorithms </a:t>
            </a:r>
            <a:r>
              <a:rPr lang="en-US" sz="1800" dirty="0"/>
              <a:t>to unexplored frontiers of next-step tokamak operation</a:t>
            </a:r>
          </a:p>
          <a:p>
            <a:pPr lvl="0">
              <a:spcBef>
                <a:spcPts val="1200"/>
              </a:spcBef>
            </a:pPr>
            <a:r>
              <a:rPr lang="en-US" sz="2000" u="sng" dirty="0"/>
              <a:t>T</a:t>
            </a:r>
            <a:r>
              <a:rPr lang="en-US" sz="2000" u="sng" dirty="0" smtClean="0"/>
              <a:t>okamak experiments</a:t>
            </a:r>
            <a:endParaRPr lang="en-US" sz="2000" dirty="0" smtClean="0"/>
          </a:p>
          <a:p>
            <a:pPr lvl="1">
              <a:spcBef>
                <a:spcPts val="600"/>
              </a:spcBef>
            </a:pPr>
            <a:r>
              <a:rPr lang="en-US" sz="1800" dirty="0"/>
              <a:t>V</a:t>
            </a:r>
            <a:r>
              <a:rPr lang="en-US" sz="1800" dirty="0" smtClean="0"/>
              <a:t>alidate </a:t>
            </a:r>
            <a:r>
              <a:rPr lang="en-US" sz="1800" dirty="0"/>
              <a:t>theory and determine reproducibility of the events</a:t>
            </a:r>
          </a:p>
          <a:p>
            <a:pPr lvl="0">
              <a:spcBef>
                <a:spcPts val="1200"/>
              </a:spcBef>
            </a:pPr>
            <a:r>
              <a:rPr lang="en-US" sz="2000" u="sng" dirty="0"/>
              <a:t>Modeling at several levels (e.g. quasi-empirical, linear, non-linear</a:t>
            </a:r>
            <a:r>
              <a:rPr lang="en-US" sz="2000" u="sng" dirty="0" smtClean="0"/>
              <a:t>)</a:t>
            </a:r>
            <a:endParaRPr lang="en-US" sz="2000" dirty="0" smtClean="0"/>
          </a:p>
          <a:p>
            <a:pPr lvl="1">
              <a:spcBef>
                <a:spcPts val="600"/>
              </a:spcBef>
            </a:pPr>
            <a:r>
              <a:rPr lang="en-US" sz="1800" dirty="0"/>
              <a:t>C</a:t>
            </a:r>
            <a:r>
              <a:rPr lang="en-US" sz="1800" dirty="0" smtClean="0"/>
              <a:t>onnect </a:t>
            </a:r>
            <a:r>
              <a:rPr lang="en-US" sz="1800" dirty="0"/>
              <a:t>theory and experiment – the basic component of creating prediction </a:t>
            </a:r>
            <a:r>
              <a:rPr lang="en-US" sz="1800" dirty="0" smtClean="0"/>
              <a:t>algorithms; from </a:t>
            </a:r>
            <a:r>
              <a:rPr lang="en-US" sz="1800" dirty="0"/>
              <a:t>r/t </a:t>
            </a:r>
            <a:r>
              <a:rPr lang="en-US" sz="1800" dirty="0" smtClean="0"/>
              <a:t>modeling coupled to sensors, </a:t>
            </a:r>
            <a:r>
              <a:rPr lang="en-US" sz="1800" dirty="0"/>
              <a:t>e</a:t>
            </a:r>
            <a:r>
              <a:rPr lang="en-US" sz="1800" dirty="0" smtClean="0"/>
              <a:t>tc. - to full non-linear MHD</a:t>
            </a:r>
            <a:endParaRPr lang="en-US" sz="1800" dirty="0"/>
          </a:p>
          <a:p>
            <a:pPr lvl="0">
              <a:spcBef>
                <a:spcPts val="1200"/>
              </a:spcBef>
            </a:pPr>
            <a:r>
              <a:rPr lang="en-US" sz="2000" u="sng" dirty="0" smtClean="0"/>
              <a:t>Diagnostics</a:t>
            </a:r>
            <a:endParaRPr lang="en-US" sz="2000" dirty="0" smtClean="0"/>
          </a:p>
          <a:p>
            <a:pPr lvl="1">
              <a:spcBef>
                <a:spcPts val="600"/>
              </a:spcBef>
            </a:pPr>
            <a:r>
              <a:rPr lang="en-US" sz="1800" dirty="0" smtClean="0"/>
              <a:t>Develop sensors </a:t>
            </a:r>
            <a:r>
              <a:rPr lang="en-US" sz="1800" dirty="0"/>
              <a:t>required for advanced prediction algorithms in </a:t>
            </a:r>
            <a:r>
              <a:rPr lang="en-US" sz="1800" dirty="0" smtClean="0"/>
              <a:t>present </a:t>
            </a:r>
            <a:r>
              <a:rPr lang="en-US" sz="1800" dirty="0" err="1" smtClean="0"/>
              <a:t>tokamaks</a:t>
            </a:r>
            <a:r>
              <a:rPr lang="en-US" sz="1800" dirty="0" smtClean="0"/>
              <a:t>; to </a:t>
            </a:r>
            <a:r>
              <a:rPr lang="en-US" sz="1800" dirty="0"/>
              <a:t>survive harsher conditions in next-step, </a:t>
            </a:r>
            <a:r>
              <a:rPr lang="en-US" sz="1800" dirty="0" smtClean="0"/>
              <a:t>fusion-producing devices</a:t>
            </a:r>
            <a:endParaRPr lang="en-US" sz="1600" dirty="0"/>
          </a:p>
          <a:p>
            <a:pPr lvl="0">
              <a:spcBef>
                <a:spcPts val="1200"/>
              </a:spcBef>
            </a:pPr>
            <a:r>
              <a:rPr lang="en-US" sz="2000" u="sng" dirty="0"/>
              <a:t>Control theory and </a:t>
            </a:r>
            <a:r>
              <a:rPr lang="en-US" sz="2000" u="sng" dirty="0" smtClean="0"/>
              <a:t>application</a:t>
            </a:r>
            <a:endParaRPr lang="en-US" sz="2000" dirty="0" smtClean="0"/>
          </a:p>
          <a:p>
            <a:pPr lvl="1">
              <a:spcBef>
                <a:spcPts val="600"/>
              </a:spcBef>
            </a:pPr>
            <a:r>
              <a:rPr lang="en-US" sz="1800" dirty="0" smtClean="0"/>
              <a:t>Design/test the </a:t>
            </a:r>
            <a:r>
              <a:rPr lang="en-US" sz="1800" dirty="0"/>
              <a:t>compatibility and success of the coupled prediction and avoidance elements </a:t>
            </a:r>
            <a:r>
              <a:rPr lang="en-US" sz="1800" dirty="0" smtClean="0"/>
              <a:t>in the </a:t>
            </a:r>
            <a:r>
              <a:rPr lang="en-US" sz="1800" dirty="0"/>
              <a:t>real-time disruption avoidance </a:t>
            </a:r>
            <a:r>
              <a:rPr lang="en-US" sz="1800" dirty="0" smtClean="0"/>
              <a:t>systems</a:t>
            </a:r>
            <a:endParaRPr lang="en-US" sz="1600" dirty="0"/>
          </a:p>
          <a:p>
            <a:pPr>
              <a:spcBef>
                <a:spcPts val="1200"/>
              </a:spcBef>
            </a:pPr>
            <a:r>
              <a:rPr lang="en-US" sz="2000" u="sng" dirty="0"/>
              <a:t>Predictive </a:t>
            </a:r>
            <a:r>
              <a:rPr lang="en-US" sz="2000" u="sng" dirty="0" smtClean="0"/>
              <a:t>analytics</a:t>
            </a:r>
            <a:endParaRPr lang="en-US" sz="2000" dirty="0" smtClean="0"/>
          </a:p>
          <a:p>
            <a:pPr lvl="1">
              <a:spcBef>
                <a:spcPts val="600"/>
              </a:spcBef>
            </a:pPr>
            <a:r>
              <a:rPr lang="en-US" sz="1800" dirty="0" smtClean="0"/>
              <a:t>Use data</a:t>
            </a:r>
            <a:r>
              <a:rPr lang="en-US" sz="1800" dirty="0"/>
              <a:t>, statistical algorithms and machine-learning techniques to identify the likelihood of future outcomes based on historical </a:t>
            </a:r>
            <a:r>
              <a:rPr lang="en-US" sz="1800" dirty="0" smtClean="0"/>
              <a:t>trends (AND physical models)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2603473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 </a:t>
            </a:r>
            <a:r>
              <a:rPr lang="en-US" dirty="0" smtClean="0"/>
              <a:t>Joint </a:t>
            </a:r>
            <a:r>
              <a:rPr lang="en-US" dirty="0" smtClean="0"/>
              <a:t>Research Target </a:t>
            </a:r>
            <a:r>
              <a:rPr lang="en-US" dirty="0" smtClean="0"/>
              <a:t>JRT-16 – focuses on elements of disruption mitigation, prediction, and avoidance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655" y="1016478"/>
            <a:ext cx="9067800" cy="5334000"/>
          </a:xfrm>
        </p:spPr>
        <p:txBody>
          <a:bodyPr/>
          <a:lstStyle/>
          <a:p>
            <a:r>
              <a:rPr lang="en-US" dirty="0"/>
              <a:t>FY16 DOE </a:t>
            </a:r>
            <a:r>
              <a:rPr lang="en-US" dirty="0" smtClean="0"/>
              <a:t>Joint Research Target </a:t>
            </a:r>
            <a:r>
              <a:rPr lang="en-US" dirty="0" smtClean="0"/>
              <a:t>summary (1 page)</a:t>
            </a:r>
          </a:p>
          <a:p>
            <a:pPr lvl="1"/>
            <a:r>
              <a:rPr lang="en-US" dirty="0" smtClean="0"/>
              <a:t>File: </a:t>
            </a:r>
            <a:r>
              <a:rPr lang="en-US" dirty="0">
                <a:solidFill>
                  <a:srgbClr val="6600CC"/>
                </a:solidFill>
              </a:rPr>
              <a:t>http://nstx.pppl.gov/DragNDrop/Working_Groups/DPAM/Repository/JRT16QuarterlyMilestones-V9.pdf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Mitigation</a:t>
            </a:r>
          </a:p>
          <a:p>
            <a:pPr lvl="1"/>
            <a:r>
              <a:rPr lang="en-US" altLang="en-US" dirty="0"/>
              <a:t>Test </a:t>
            </a:r>
            <a:r>
              <a:rPr lang="en-US" altLang="en-US" dirty="0" smtClean="0"/>
              <a:t>newly-designed </a:t>
            </a:r>
            <a:r>
              <a:rPr lang="en-US" altLang="en-US" dirty="0"/>
              <a:t>ITER-type massive gas injection valve to </a:t>
            </a:r>
            <a:r>
              <a:rPr lang="en-US" altLang="en-US" dirty="0" smtClean="0"/>
              <a:t>study benefits </a:t>
            </a:r>
            <a:r>
              <a:rPr lang="en-US" altLang="en-US" dirty="0"/>
              <a:t>of private flux region massive gas injection vs. mid-plane </a:t>
            </a:r>
            <a:r>
              <a:rPr lang="en-US" altLang="en-US" dirty="0" smtClean="0"/>
              <a:t>inj.</a:t>
            </a:r>
            <a:endParaRPr lang="en-US" dirty="0" smtClean="0"/>
          </a:p>
          <a:p>
            <a:r>
              <a:rPr lang="en-US" dirty="0" smtClean="0"/>
              <a:t>Prediction / Avoidance</a:t>
            </a:r>
          </a:p>
          <a:p>
            <a:pPr lvl="1"/>
            <a:r>
              <a:rPr lang="en-US" altLang="en-US" dirty="0" smtClean="0"/>
              <a:t>Use disruption prediction algorithm to characterize the reliability of predicting a few types of common disruptions from at least two devices</a:t>
            </a:r>
          </a:p>
          <a:p>
            <a:pPr lvl="1"/>
            <a:r>
              <a:rPr lang="en-US" altLang="en-US" dirty="0"/>
              <a:t>Report on capability to reduce disruption rate through active improvement of plasma </a:t>
            </a:r>
            <a:r>
              <a:rPr lang="en-US" altLang="en-US" dirty="0" smtClean="0"/>
              <a:t>stability </a:t>
            </a:r>
            <a:endParaRPr lang="en-US" dirty="0" smtClean="0"/>
          </a:p>
          <a:p>
            <a:pPr lvl="1"/>
            <a:r>
              <a:rPr lang="en-US" altLang="en-US" dirty="0" smtClean="0"/>
              <a:t>Test on at least one facility to detect in real time an impending disruption and take corrective measures to safely terminate the plasma discharge 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876964" y="2577709"/>
            <a:ext cx="33714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>
                <a:solidFill>
                  <a:srgbClr val="FF0000"/>
                </a:solidFill>
                <a:latin typeface="+mj-lt"/>
              </a:rPr>
              <a:t>Culminating Milestones</a:t>
            </a:r>
            <a:endParaRPr lang="en-US" u="sng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63652624"/>
      </p:ext>
    </p:extLst>
  </p:cSld>
  <p:clrMapOvr>
    <a:masterClrMapping/>
  </p:clrMapOvr>
</p:sld>
</file>

<file path=ppt/theme/theme1.xml><?xml version="1.0" encoding="utf-8"?>
<a:theme xmlns:a="http://schemas.openxmlformats.org/drawingml/2006/main" name="4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rtlCol="0" anchor="ctr"/>
      <a:lstStyle>
        <a:defPPr algn="ctr">
          <a:defRPr/>
        </a:defPPr>
      </a:lstStyle>
    </a:spDef>
    <a:lnDef>
      <a:spPr bwMode="auto">
        <a:noFill/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1822CD"/>
            </a:solidFill>
            <a:effectLst/>
            <a:latin typeface="Helvetica" pitchFamily="34" charset="0"/>
          </a:defRPr>
        </a:defPPr>
      </a:lstStyle>
    </a:spDef>
    <a:lnDef>
      <a:spPr bwMode="auto">
        <a:noFill/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run plan">
  <a:themeElements>
    <a:clrScheme name="">
      <a:dk1>
        <a:srgbClr val="000000"/>
      </a:dk1>
      <a:lt1>
        <a:srgbClr val="FFFFFF"/>
      </a:lt1>
      <a:dk2>
        <a:srgbClr val="000000"/>
      </a:dk2>
      <a:lt2>
        <a:srgbClr val="D49FFF"/>
      </a:lt2>
      <a:accent1>
        <a:srgbClr val="0000FF"/>
      </a:accent1>
      <a:accent2>
        <a:srgbClr val="FF5008"/>
      </a:accent2>
      <a:accent3>
        <a:srgbClr val="FFFFFF"/>
      </a:accent3>
      <a:accent4>
        <a:srgbClr val="000000"/>
      </a:accent4>
      <a:accent5>
        <a:srgbClr val="AAAAFF"/>
      </a:accent5>
      <a:accent6>
        <a:srgbClr val="E74806"/>
      </a:accent6>
      <a:hlink>
        <a:srgbClr val="8901F3"/>
      </a:hlink>
      <a:folHlink>
        <a:srgbClr val="919191"/>
      </a:folHlink>
    </a:clrScheme>
    <a:fontScheme name="run plan">
      <a:majorFont>
        <a:latin typeface="Helvetic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run pla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un pla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un pla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un pla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un pla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un pla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un pla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un pla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un pla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un pla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un pla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un pla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run plan">
  <a:themeElements>
    <a:clrScheme name="">
      <a:dk1>
        <a:srgbClr val="000000"/>
      </a:dk1>
      <a:lt1>
        <a:srgbClr val="FFFFFF"/>
      </a:lt1>
      <a:dk2>
        <a:srgbClr val="000000"/>
      </a:dk2>
      <a:lt2>
        <a:srgbClr val="D49FFF"/>
      </a:lt2>
      <a:accent1>
        <a:srgbClr val="0000FF"/>
      </a:accent1>
      <a:accent2>
        <a:srgbClr val="FF5008"/>
      </a:accent2>
      <a:accent3>
        <a:srgbClr val="FFFFFF"/>
      </a:accent3>
      <a:accent4>
        <a:srgbClr val="000000"/>
      </a:accent4>
      <a:accent5>
        <a:srgbClr val="AAAAFF"/>
      </a:accent5>
      <a:accent6>
        <a:srgbClr val="E74806"/>
      </a:accent6>
      <a:hlink>
        <a:srgbClr val="8901F3"/>
      </a:hlink>
      <a:folHlink>
        <a:srgbClr val="919191"/>
      </a:folHlink>
    </a:clrScheme>
    <a:fontScheme name="run plan">
      <a:majorFont>
        <a:latin typeface="Helvetic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run pla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un pla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un pla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un pla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un pla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un pla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un pla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un pla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un pla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un pla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un pla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un pla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run plan">
  <a:themeElements>
    <a:clrScheme name="">
      <a:dk1>
        <a:srgbClr val="000000"/>
      </a:dk1>
      <a:lt1>
        <a:srgbClr val="FFFFFF"/>
      </a:lt1>
      <a:dk2>
        <a:srgbClr val="000000"/>
      </a:dk2>
      <a:lt2>
        <a:srgbClr val="D49FFF"/>
      </a:lt2>
      <a:accent1>
        <a:srgbClr val="0000FF"/>
      </a:accent1>
      <a:accent2>
        <a:srgbClr val="FF5008"/>
      </a:accent2>
      <a:accent3>
        <a:srgbClr val="FFFFFF"/>
      </a:accent3>
      <a:accent4>
        <a:srgbClr val="000000"/>
      </a:accent4>
      <a:accent5>
        <a:srgbClr val="AAAAFF"/>
      </a:accent5>
      <a:accent6>
        <a:srgbClr val="E74806"/>
      </a:accent6>
      <a:hlink>
        <a:srgbClr val="8901F3"/>
      </a:hlink>
      <a:folHlink>
        <a:srgbClr val="919191"/>
      </a:folHlink>
    </a:clrScheme>
    <a:fontScheme name="run plan">
      <a:majorFont>
        <a:latin typeface="Helvetic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run pla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un pla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un pla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un pla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un pla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un pla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un pla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un pla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un pla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un pla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un pla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un pla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261602</TotalTime>
  <Words>2237</Words>
  <Application>Microsoft Office PowerPoint</Application>
  <PresentationFormat>On-screen Show (4:3)</PresentationFormat>
  <Paragraphs>343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4_Blank Presentation</vt:lpstr>
      <vt:lpstr>2_Blank Presentation</vt:lpstr>
      <vt:lpstr>run plan</vt:lpstr>
      <vt:lpstr>1_run plan</vt:lpstr>
      <vt:lpstr>2_run plan</vt:lpstr>
      <vt:lpstr>NSTX-U Disruption PAM Working Group Meeting</vt:lpstr>
      <vt:lpstr>Outline / Agenda</vt:lpstr>
      <vt:lpstr>Significant progress since last meeting addressing charges to Working Group</vt:lpstr>
      <vt:lpstr>1. Interface to the FES Workshop on Transients and Product of the Disruption Prediction sub-panel</vt:lpstr>
      <vt:lpstr>PowerPoint Presentation</vt:lpstr>
      <vt:lpstr>Disruption event chain characterization capability started for NSTX-U as next step in disruption avoidance plan </vt:lpstr>
      <vt:lpstr>Significant physics research is needed to predict opportunities for avoidance in disruption event chain</vt:lpstr>
      <vt:lpstr>Disruption Prediction is a Multi-disciplined Task</vt:lpstr>
      <vt:lpstr>2. Joint Research Target JRT-16 – focuses on elements of disruption mitigation, prediction, and avoidance</vt:lpstr>
      <vt:lpstr>3. Disruption Event Characterization And Forecasting (DECAF) code has been written – development continues…</vt:lpstr>
      <vt:lpstr>DECAF is structured to ease parallel development of disruption characterization, physics criteria, and forecasting</vt:lpstr>
      <vt:lpstr>Control workbook concept eases use and development - and keeps source code from devolving into a hardwired mess!</vt:lpstr>
      <vt:lpstr>PowerPoint Presentation</vt:lpstr>
      <vt:lpstr>PowerPoint Presentation</vt:lpstr>
      <vt:lpstr>ITER High Priority need: What levels of plasma disturbances (dBp; dBp/Bp(a)) are permissible to avoid disruption?</vt:lpstr>
      <vt:lpstr>Maximum dBp/&lt;Bp(a)&gt; might follow a de Vries-style scaling lip1/q95p2</vt:lpstr>
      <vt:lpstr>(Although thresholds are not at all optimized yet) what did DECAF show when applied to this 44 shot NSTX database?</vt:lpstr>
      <vt:lpstr>How to participate in the DECAF effort</vt:lpstr>
      <vt:lpstr>Future DECAF development aims to follow an Integration Manager Workflow using Git</vt:lpstr>
      <vt:lpstr>4. Next steps in DECAF code development – improve accuracy of physics-based event determination/forecasting</vt:lpstr>
      <vt:lpstr>“Homework Assignment” for those willing to help the disruption prediction effort (and able to read NSTX data) </vt:lpstr>
      <vt:lpstr>Supporting Slides Follow</vt:lpstr>
      <vt:lpstr>NSTX-U DPAM Working Group meeting: List of disruption chain events defined, interested individuals identified</vt:lpstr>
    </vt:vector>
  </TitlesOfParts>
  <Company>General Atomics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Perez</dc:creator>
  <cp:lastModifiedBy>SAS</cp:lastModifiedBy>
  <cp:revision>3871</cp:revision>
  <cp:lastPrinted>2014-10-24T20:06:55Z</cp:lastPrinted>
  <dcterms:created xsi:type="dcterms:W3CDTF">2005-01-24T16:37:33Z</dcterms:created>
  <dcterms:modified xsi:type="dcterms:W3CDTF">2015-10-29T13:23:58Z</dcterms:modified>
</cp:coreProperties>
</file>