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3"/>
  </p:notesMasterIdLst>
  <p:handoutMasterIdLst>
    <p:handoutMasterId r:id="rId14"/>
  </p:handoutMasterIdLst>
  <p:sldIdLst>
    <p:sldId id="1467" r:id="rId2"/>
    <p:sldId id="1749" r:id="rId3"/>
    <p:sldId id="1770" r:id="rId4"/>
    <p:sldId id="1772" r:id="rId5"/>
    <p:sldId id="1776" r:id="rId6"/>
    <p:sldId id="1777" r:id="rId7"/>
    <p:sldId id="1737" r:id="rId8"/>
    <p:sldId id="1763" r:id="rId9"/>
    <p:sldId id="1768" r:id="rId10"/>
    <p:sldId id="1764" r:id="rId11"/>
    <p:sldId id="1765" r:id="rId1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(Jack) Berkery" initials="JW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FF"/>
    <a:srgbClr val="009900"/>
    <a:srgbClr val="FFFFCC"/>
    <a:srgbClr val="FFFF99"/>
    <a:srgbClr val="FFFF66"/>
    <a:srgbClr val="E2E2E2"/>
    <a:srgbClr val="E0E0E0"/>
    <a:srgbClr val="E8E8E8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94359" autoAdjust="0"/>
  </p:normalViewPr>
  <p:slideViewPr>
    <p:cSldViewPr>
      <p:cViewPr varScale="1">
        <p:scale>
          <a:sx n="131" d="100"/>
          <a:sy n="131" d="100"/>
        </p:scale>
        <p:origin x="-1188" y="-96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2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F97EDBF-DAB4-477E-BB15-03AAFAEDC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2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90" y="4413250"/>
            <a:ext cx="5102225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2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D3C0642-66A5-4F41-8DBE-5CDCF0810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3E5D7-70FF-4193-992F-E1008B3CBCA1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50AD9-92D8-44DF-8264-975BA7829426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5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DEA0E9-30ED-41CA-856B-02BF30984E7C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2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BF3A15-0D73-4698-A027-9C0B60553F5B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29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025F55E-7626-4F3D-A3D3-A04BABD81B4D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3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fld id="{51512792-B6C3-45AD-B08C-FC074EF9E523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6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E88660-916B-46F3-8CAD-ED62711E7B02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7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2F503F-5E89-4907-A129-70318C9C1297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5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FDA75E-4D43-4D07-B349-563A1BA9625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3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50C1A-1821-4063-BCC5-A2866379DCF4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6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17173D-07EE-4C68-85F3-E5656F3A7CFE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3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8E6655-782C-410D-9779-7F1183A05E33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FABF0F-70C1-496C-85D8-B21AFFB1A62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1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45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altLang="en-US" sz="1200" i="1" dirty="0" smtClean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  <a:cs typeface="Arial" pitchFamily="34" charset="0"/>
                </a:rPr>
                <a:t>NSTX-U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762000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000" b="1" baseline="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NSTX-U Research Forum, MSTSG </a:t>
            </a: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– February 24-27, 2015</a:t>
            </a: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7854A1D3-58A8-40A6-9F2C-9F057B370B09}" type="slidenum">
              <a:rPr lang="en-US" altLang="en-US" smtClean="0">
                <a:solidFill>
                  <a:srgbClr val="3333CC"/>
                </a:solidFill>
                <a:cs typeface="Arial" pitchFamily="34" charset="0"/>
              </a:rPr>
              <a:pPr/>
              <a:t>‹#›</a:t>
            </a:fld>
            <a:endParaRPr lang="en-US" altLang="en-US" dirty="0" smtClean="0">
              <a:solidFill>
                <a:srgbClr val="3333C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0" y="984392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Macroscopic Stability TSG Research Forum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128" charset="-128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31626" y="2096459"/>
            <a:ext cx="608837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J.W. Berkery</a:t>
            </a:r>
            <a:endParaRPr lang="en-US" altLang="en-US" sz="1400" b="0" baseline="30000" dirty="0" smtClean="0">
              <a:solidFill>
                <a:srgbClr val="000000"/>
              </a:solidFill>
              <a:latin typeface="Arial" pitchFamily="34" charset="0"/>
            </a:endParaRPr>
          </a:p>
          <a:p>
            <a:pPr lvl="0" algn="ctr">
              <a:spcBef>
                <a:spcPts val="0"/>
              </a:spcBef>
              <a:buClr>
                <a:srgbClr val="F70606"/>
              </a:buClr>
              <a:buSzPct val="150000"/>
              <a:buNone/>
            </a:pP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Department </a:t>
            </a:r>
            <a:r>
              <a:rPr lang="en-US" altLang="en-US" sz="1400" b="0" dirty="0">
                <a:solidFill>
                  <a:srgbClr val="0000FF"/>
                </a:solidFill>
                <a:latin typeface="Arial" pitchFamily="34" charset="0"/>
              </a:rPr>
              <a:t>of Applied Physics, Columbia University, New York, </a:t>
            </a: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NY</a:t>
            </a:r>
            <a:endParaRPr lang="en-US" altLang="en-US" sz="1400" b="0" dirty="0">
              <a:solidFill>
                <a:srgbClr val="0000FF"/>
              </a:solidFill>
              <a:latin typeface="Arial" pitchFamily="34" charset="0"/>
            </a:endParaRP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sz="3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sz="1800" b="1" i="1">
                <a:solidFill>
                  <a:srgbClr val="3333CC"/>
                </a:solidFill>
                <a:latin typeface="Arial" charset="0"/>
                <a:cs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3360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16535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26861"/>
            <a:ext cx="2895600" cy="207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45" y="4343400"/>
            <a:ext cx="2288500" cy="2452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2819400" y="3429000"/>
            <a:ext cx="3733800" cy="101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0" hangingPunct="0">
              <a:lnSpc>
                <a:spcPct val="105000"/>
              </a:lnSpc>
              <a:buClr>
                <a:srgbClr val="F70606"/>
              </a:buClr>
              <a:buSzPct val="15000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Helvetica" pitchFamily="34" charset="0"/>
              </a:rPr>
              <a:t>NSTX-U Research Forum</a:t>
            </a: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February 24-27, 2015</a:t>
            </a: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 </a:t>
            </a:r>
            <a:endParaRPr lang="en-US" sz="1800" b="1" dirty="0">
              <a:solidFill>
                <a:srgbClr val="000000"/>
              </a:solidFill>
              <a:latin typeface="Helvetica" pitchFamily="34" charset="0"/>
            </a:endParaRP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PPPL</a:t>
            </a:r>
          </a:p>
        </p:txBody>
      </p:sp>
      <p:sp>
        <p:nvSpPr>
          <p:cNvPr id="57" name="Text Box 144"/>
          <p:cNvSpPr txBox="1">
            <a:spLocks noChangeArrowheads="1"/>
          </p:cNvSpPr>
          <p:nvPr/>
        </p:nvSpPr>
        <p:spPr bwMode="auto">
          <a:xfrm>
            <a:off x="152400" y="6606862"/>
            <a:ext cx="31579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 dirty="0" smtClean="0">
                <a:solidFill>
                  <a:srgbClr val="1822CD"/>
                </a:solidFill>
                <a:latin typeface="Helvetica" pitchFamily="34" charset="0"/>
              </a:rPr>
              <a:t>V1.0</a:t>
            </a:r>
            <a:endParaRPr lang="en-US" sz="1200" dirty="0">
              <a:solidFill>
                <a:srgbClr val="1822CD"/>
              </a:solidFill>
              <a:latin typeface="Helvetica" pitchFamily="34" charset="0"/>
            </a:endParaRPr>
          </a:p>
        </p:txBody>
      </p:sp>
      <p:pic>
        <p:nvPicPr>
          <p:cNvPr id="2101" name="Picture 48" descr="ppi221.tmp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Coll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of </a:t>
            </a: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Wm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CompX</a:t>
            </a:r>
            <a:endParaRPr lang="en-US" sz="90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</p:spTree>
    <p:extLst>
      <p:ext uri="{BB962C8B-B14F-4D97-AF65-F5344CB8AC3E}">
        <p14:creationId xmlns:p14="http://schemas.microsoft.com/office/powerpoint/2010/main" val="30112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specific XP ideas, pre-forum </a:t>
            </a:r>
            <a:br>
              <a:rPr lang="en-US" dirty="0"/>
            </a:br>
            <a:r>
              <a:rPr lang="en-US" dirty="0"/>
              <a:t>(no priority order pre-assumed here)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3D Fields</a:t>
            </a:r>
          </a:p>
          <a:p>
            <a:pPr lvl="1"/>
            <a:r>
              <a:rPr lang="en-US" sz="1800" dirty="0"/>
              <a:t>Low β, low density locked mode studies (Myers)</a:t>
            </a:r>
          </a:p>
          <a:p>
            <a:pPr lvl="1"/>
            <a:r>
              <a:rPr lang="en-US" sz="1800" dirty="0" smtClean="0"/>
              <a:t>High </a:t>
            </a:r>
            <a:r>
              <a:rPr lang="en-US" sz="1800" dirty="0"/>
              <a:t>β n=1,2,3 compass scans (Myers)</a:t>
            </a:r>
          </a:p>
          <a:p>
            <a:pPr lvl="1"/>
            <a:r>
              <a:rPr lang="en-US" sz="1800" dirty="0" smtClean="0"/>
              <a:t>Optimization </a:t>
            </a:r>
            <a:r>
              <a:rPr lang="en-US" sz="1800" dirty="0"/>
              <a:t>of PID Dynamic EF Correction (Myers)</a:t>
            </a:r>
          </a:p>
          <a:p>
            <a:pPr lvl="1"/>
            <a:r>
              <a:rPr lang="en-US" sz="1800" dirty="0" smtClean="0"/>
              <a:t>Assess </a:t>
            </a:r>
            <a:r>
              <a:rPr lang="en-US" sz="1800" dirty="0"/>
              <a:t>NTV profile and strength as a function of plasma </a:t>
            </a:r>
            <a:r>
              <a:rPr lang="en-US" sz="1800" dirty="0" err="1"/>
              <a:t>collisionality</a:t>
            </a:r>
            <a:r>
              <a:rPr lang="en-US" sz="1800" dirty="0"/>
              <a:t>, and examine the NTV offset rotation</a:t>
            </a:r>
          </a:p>
          <a:p>
            <a:pPr lvl="1"/>
            <a:r>
              <a:rPr lang="en-US" sz="1800" dirty="0" smtClean="0"/>
              <a:t>Investigate </a:t>
            </a:r>
            <a:r>
              <a:rPr lang="en-US" sz="1800" dirty="0"/>
              <a:t>the rotation and rotational shear vs. TM/NTM in </a:t>
            </a:r>
            <a:r>
              <a:rPr lang="en-US" sz="1800" dirty="0" smtClean="0"/>
              <a:t>NSTX-U</a:t>
            </a:r>
          </a:p>
          <a:p>
            <a:pPr lvl="1"/>
            <a:r>
              <a:rPr lang="en-US" sz="1800" dirty="0" smtClean="0"/>
              <a:t>NSTX-U </a:t>
            </a:r>
            <a:r>
              <a:rPr lang="en-US" sz="1800" dirty="0"/>
              <a:t>Tearing Mode Experiments by Varying </a:t>
            </a:r>
            <a:r>
              <a:rPr lang="en-US" sz="1800" dirty="0" smtClean="0"/>
              <a:t>Plasma Rotation </a:t>
            </a:r>
            <a:r>
              <a:rPr lang="en-US" sz="1800" dirty="0"/>
              <a:t>Through NTV Torque in Presence of External </a:t>
            </a:r>
            <a:r>
              <a:rPr lang="en-US" sz="1800" dirty="0" smtClean="0"/>
              <a:t>Fields (Wang)</a:t>
            </a:r>
          </a:p>
          <a:p>
            <a:pPr lvl="1"/>
            <a:r>
              <a:rPr lang="en-US" sz="1800" dirty="0"/>
              <a:t>Plasma Response Study with </a:t>
            </a:r>
            <a:r>
              <a:rPr lang="en-US" sz="1800" dirty="0" err="1"/>
              <a:t>Nyquist</a:t>
            </a:r>
            <a:r>
              <a:rPr lang="en-US" sz="1800" dirty="0"/>
              <a:t> Plot in </a:t>
            </a:r>
            <a:r>
              <a:rPr lang="en-US" sz="1800" dirty="0" smtClean="0"/>
              <a:t>NSTX-U (Wang)</a:t>
            </a:r>
          </a:p>
          <a:p>
            <a:pPr lvl="1"/>
            <a:r>
              <a:rPr lang="en-US" sz="1800" dirty="0" smtClean="0"/>
              <a:t>Understand </a:t>
            </a:r>
            <a:r>
              <a:rPr lang="en-US" sz="1800" dirty="0"/>
              <a:t>how n=1 tearing mode </a:t>
            </a:r>
            <a:r>
              <a:rPr lang="en-US" sz="1800" dirty="0" smtClean="0"/>
              <a:t>stability changes </a:t>
            </a:r>
            <a:r>
              <a:rPr lang="en-US" sz="1800" dirty="0"/>
              <a:t>with </a:t>
            </a:r>
            <a:r>
              <a:rPr lang="en-US" sz="1800" dirty="0" smtClean="0"/>
              <a:t>q-profile</a:t>
            </a:r>
            <a:r>
              <a:rPr lang="en-US" sz="1800" dirty="0"/>
              <a:t>. </a:t>
            </a:r>
            <a:r>
              <a:rPr lang="en-US" sz="1800" dirty="0" smtClean="0"/>
              <a:t>In particular: 1. Sensitivity </a:t>
            </a:r>
            <a:r>
              <a:rPr lang="en-US" sz="1800" dirty="0"/>
              <a:t>changes in response to error fields (to induce tearing </a:t>
            </a:r>
            <a:r>
              <a:rPr lang="en-US" sz="1800" dirty="0" smtClean="0"/>
              <a:t>modes) and 2. Changes </a:t>
            </a:r>
            <a:r>
              <a:rPr lang="en-US" sz="1800" dirty="0"/>
              <a:t>to the tearing beta </a:t>
            </a:r>
            <a:r>
              <a:rPr lang="en-US" sz="1800" dirty="0" smtClean="0"/>
              <a:t>limit (</a:t>
            </a:r>
            <a:r>
              <a:rPr lang="en-US" sz="1800" dirty="0" err="1" smtClean="0"/>
              <a:t>LaHaye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Investigate resonant error field effects on tearing mode </a:t>
            </a:r>
            <a:r>
              <a:rPr lang="en-US" sz="1800" dirty="0" smtClean="0"/>
              <a:t>onset</a:t>
            </a:r>
          </a:p>
          <a:p>
            <a:pPr lvl="1"/>
            <a:r>
              <a:rPr lang="en-US" sz="1800" dirty="0" smtClean="0"/>
              <a:t>Investigate </a:t>
            </a:r>
            <a:r>
              <a:rPr lang="en-US" sz="1800" dirty="0"/>
              <a:t>NTV physics with enhanced 3D field spectra and NBI torque profile at increased pulse lengths, and NTV behavior at reduced </a:t>
            </a:r>
            <a:r>
              <a:rPr lang="en-US" sz="1800" dirty="0" err="1" smtClean="0"/>
              <a:t>collisionality</a:t>
            </a:r>
            <a:r>
              <a:rPr lang="en-US" sz="1800" dirty="0" smtClean="0"/>
              <a:t> regime</a:t>
            </a:r>
          </a:p>
          <a:p>
            <a:pPr lvl="1"/>
            <a:r>
              <a:rPr lang="en-US" sz="1800" dirty="0"/>
              <a:t>Test n=1 locking threshold along with </a:t>
            </a:r>
            <a:r>
              <a:rPr lang="en-US" sz="1800" dirty="0" smtClean="0"/>
              <a:t>n=2-3 applied fields (Park)</a:t>
            </a:r>
          </a:p>
          <a:p>
            <a:pPr lvl="1"/>
            <a:r>
              <a:rPr lang="en-US" sz="1800" dirty="0"/>
              <a:t>Test single coil effects on NTV and </a:t>
            </a:r>
            <a:r>
              <a:rPr lang="en-US" sz="1800" dirty="0" smtClean="0"/>
              <a:t>confinement (Park)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10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specific XP ideas, pre-forum </a:t>
            </a:r>
            <a:br>
              <a:rPr lang="en-US" dirty="0"/>
            </a:br>
            <a:r>
              <a:rPr lang="en-US" dirty="0"/>
              <a:t>(no priority order pre-assumed here)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Disruptions</a:t>
            </a:r>
          </a:p>
          <a:p>
            <a:pPr lvl="1"/>
            <a:r>
              <a:rPr lang="en-US" sz="1800" dirty="0" smtClean="0"/>
              <a:t>Perform </a:t>
            </a:r>
            <a:r>
              <a:rPr lang="en-US" sz="1800" dirty="0"/>
              <a:t>initial experiments using open-loop plasma rotation, current profile, and energetic particle control to demonstrate the ability to avoid encountering disruptive global mode stability boundaries based on kinetic RWM </a:t>
            </a:r>
            <a:r>
              <a:rPr lang="en-US" sz="1800" dirty="0" smtClean="0"/>
              <a:t>models</a:t>
            </a:r>
          </a:p>
          <a:p>
            <a:pPr lvl="1"/>
            <a:r>
              <a:rPr lang="en-US" sz="1800" dirty="0" smtClean="0"/>
              <a:t>Commission </a:t>
            </a:r>
            <a:r>
              <a:rPr lang="en-US" sz="1800" dirty="0"/>
              <a:t>MGI system and diagnostics, test EPI capsule </a:t>
            </a:r>
            <a:r>
              <a:rPr lang="en-US" sz="1800" dirty="0" smtClean="0"/>
              <a:t>injection</a:t>
            </a:r>
          </a:p>
          <a:p>
            <a:pPr lvl="1"/>
            <a:r>
              <a:rPr lang="en-US" sz="1800" dirty="0"/>
              <a:t>Assess total halo current fraction, toroidal structure, and poloidal </a:t>
            </a:r>
            <a:r>
              <a:rPr lang="en-US" sz="1800" dirty="0" smtClean="0"/>
              <a:t>width</a:t>
            </a:r>
            <a:endParaRPr lang="en-US" sz="1800" dirty="0"/>
          </a:p>
          <a:p>
            <a:pPr lvl="1"/>
            <a:r>
              <a:rPr lang="en-US" sz="1800" dirty="0"/>
              <a:t>Investigate high-Z gas fractions, gas transit times, the amount of gas required, and symmetry of the radiated power </a:t>
            </a:r>
            <a:r>
              <a:rPr lang="en-US" sz="1800" dirty="0" smtClean="0"/>
              <a:t>profile</a:t>
            </a:r>
          </a:p>
          <a:p>
            <a:pPr lvl="1"/>
            <a:r>
              <a:rPr lang="en-US" sz="1800" dirty="0"/>
              <a:t>Investigate halo current loading on the center column, using newly installed center column shunt </a:t>
            </a:r>
            <a:r>
              <a:rPr lang="en-US" sz="1800" dirty="0" smtClean="0"/>
              <a:t>tiles (Gerhardt)</a:t>
            </a:r>
            <a:endParaRPr lang="en-US" sz="1800" dirty="0"/>
          </a:p>
          <a:p>
            <a:pPr lvl="1"/>
            <a:r>
              <a:rPr lang="en-US" sz="1800" dirty="0" smtClean="0"/>
              <a:t>Study </a:t>
            </a:r>
            <a:r>
              <a:rPr lang="en-US" sz="1800" dirty="0"/>
              <a:t>spatial </a:t>
            </a:r>
            <a:r>
              <a:rPr lang="en-US" sz="1800" dirty="0" smtClean="0"/>
              <a:t>extent </a:t>
            </a:r>
            <a:r>
              <a:rPr lang="en-US" sz="1800" dirty="0"/>
              <a:t>and timing of the heat deposition during </a:t>
            </a:r>
            <a:r>
              <a:rPr lang="en-US" sz="1800" dirty="0" smtClean="0"/>
              <a:t>VDEs</a:t>
            </a:r>
          </a:p>
          <a:p>
            <a:pPr lvl="1"/>
            <a:r>
              <a:rPr lang="en-US" sz="1800" dirty="0"/>
              <a:t>Construct an MHD spectroscopy database to determine the measured variation of global mode stability as a function of key parameters</a:t>
            </a:r>
          </a:p>
          <a:p>
            <a:pPr lvl="1"/>
            <a:r>
              <a:rPr lang="en-US" sz="1800" dirty="0"/>
              <a:t>Compare the mismatch between the RWMSC observer model and sensor measurements, and the occurrence of plasma disruptions </a:t>
            </a:r>
            <a:endParaRPr lang="en-US" sz="1800" dirty="0" smtClean="0"/>
          </a:p>
          <a:p>
            <a:pPr lvl="1"/>
            <a:r>
              <a:rPr lang="en-US" sz="1800" dirty="0"/>
              <a:t>Implement and test initial disruption avoidance using the RWMSC observer model in real-time, including open-loop disruption avoidance criteria in low rotation plasmas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11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9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Highest-level goals for MS TSG for FY15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4" y="936810"/>
            <a:ext cx="9040905" cy="5486400"/>
          </a:xfrm>
        </p:spPr>
        <p:txBody>
          <a:bodyPr/>
          <a:lstStyle/>
          <a:p>
            <a:r>
              <a:rPr lang="en-US" sz="2200" dirty="0"/>
              <a:t>M</a:t>
            </a:r>
            <a:r>
              <a:rPr lang="en-US" sz="2200" dirty="0" smtClean="0"/>
              <a:t>ilestones</a:t>
            </a:r>
            <a:endParaRPr lang="en-US" sz="2200" dirty="0"/>
          </a:p>
          <a:p>
            <a:pPr lvl="1"/>
            <a:r>
              <a:rPr lang="en-US" sz="1800" dirty="0"/>
              <a:t>R15-3: 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Develop </a:t>
            </a:r>
            <a:r>
              <a:rPr lang="en-US" sz="18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physics+operational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 tools for high-performance discharges (</a:t>
            </a:r>
            <a:r>
              <a:rPr lang="en-US" sz="1800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, EF/RWM)</a:t>
            </a:r>
          </a:p>
          <a:p>
            <a:pPr lvl="1"/>
            <a:r>
              <a:rPr lang="en-US" sz="1800" dirty="0"/>
              <a:t>JRT15: 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Quantify impact of broadened J(r) and p(r) on </a:t>
            </a:r>
            <a:r>
              <a:rPr lang="en-US" sz="18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tokamak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 confinement and stability</a:t>
            </a:r>
          </a:p>
          <a:p>
            <a:pPr lvl="1"/>
            <a:r>
              <a:rPr lang="en-US" sz="1800" dirty="0"/>
              <a:t>JRT16: 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Assess disruption mitigation, initial tests of real-time warning / prediction </a:t>
            </a:r>
            <a:r>
              <a:rPr lang="en-US" sz="1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techniques</a:t>
            </a:r>
            <a:endParaRPr lang="en-US" sz="2200" dirty="0" smtClean="0"/>
          </a:p>
          <a:p>
            <a:pPr>
              <a:spcBef>
                <a:spcPts val="1800"/>
              </a:spcBef>
            </a:pPr>
            <a:r>
              <a:rPr lang="en-US" sz="2200" dirty="0" smtClean="0"/>
              <a:t>Stability:</a:t>
            </a:r>
            <a:endParaRPr lang="en-US" sz="2200" dirty="0"/>
          </a:p>
          <a:p>
            <a:pPr lvl="1"/>
            <a:r>
              <a:rPr lang="en-US" sz="1800" dirty="0" smtClean="0"/>
              <a:t>Optimize shaping, RWM/TM control (n&gt;1 using the second SPA), validate internal mode physics, and RWM kinetic physics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3D Fields:</a:t>
            </a:r>
            <a:endParaRPr lang="en-US" sz="2200" dirty="0"/>
          </a:p>
          <a:p>
            <a:pPr lvl="1"/>
            <a:r>
              <a:rPr lang="en-US" sz="1800" dirty="0" smtClean="0"/>
              <a:t>Optimize error field correction (n&gt;1), dynamic correction, and understand NTV physics in reduced </a:t>
            </a:r>
            <a:r>
              <a:rPr lang="en-US" sz="1800" dirty="0" err="1" smtClean="0"/>
              <a:t>collisionality</a:t>
            </a:r>
            <a:r>
              <a:rPr lang="en-US" sz="1800" dirty="0" smtClean="0"/>
              <a:t> and controlled rotation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Disruptions:</a:t>
            </a:r>
            <a:endParaRPr lang="en-US" sz="2200" dirty="0"/>
          </a:p>
          <a:p>
            <a:pPr lvl="1"/>
            <a:r>
              <a:rPr lang="en-US" sz="1800" dirty="0" smtClean="0"/>
              <a:t>Study halo currents, disruption loads, and precursors, and test MGI or other mitigation techniques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2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2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XMP submissions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3</a:t>
            </a:fld>
            <a:endParaRPr lang="en-US">
              <a:solidFill>
                <a:srgbClr val="3333CC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271291"/>
              </p:ext>
            </p:extLst>
          </p:nvPr>
        </p:nvGraphicFramePr>
        <p:xfrm>
          <a:off x="76200" y="914400"/>
          <a:ext cx="9067800" cy="2194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54316"/>
                <a:gridCol w="1704474"/>
                <a:gridCol w="954505"/>
                <a:gridCol w="954505"/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Days (min – max)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NSTX-U Automatic Shutdown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Gerhardt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Commissioning the MGI Valves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Raman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Magnetics Calibration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Myers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 SPA and Proportional RWM control Checkout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Gerhardt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0.75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RWM state-space control with 6 coils - checkout XMP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0.25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XMP for MHD Spectroscopy Checkout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Berkery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0.25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Total: 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3.9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4.75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593725"/>
          </a:xfrm>
        </p:spPr>
        <p:txBody>
          <a:bodyPr/>
          <a:lstStyle/>
          <a:p>
            <a:r>
              <a:rPr lang="en-US" dirty="0" smtClean="0"/>
              <a:t>XP submissions in order of submission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4</a:t>
            </a:fld>
            <a:endParaRPr lang="en-US">
              <a:solidFill>
                <a:srgbClr val="3333CC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427061"/>
              </p:ext>
            </p:extLst>
          </p:nvPr>
        </p:nvGraphicFramePr>
        <p:xfrm>
          <a:off x="76200" y="609600"/>
          <a:ext cx="9067800" cy="59496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91200"/>
                <a:gridCol w="1367590"/>
                <a:gridCol w="954505"/>
                <a:gridCol w="954505"/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Days (min – max)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Make contact with NSTX for n=1 tearing mode stability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La 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Haye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3D plasma response data for MHD and transport code validations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Evans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Assess 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betaN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 and 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qmin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 n=1 tearing stability limits at the increased aspect ratio of NSTX-U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La 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Haye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RWM Stabilization Dependence on Neutral Beam Deposition Angle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Berkery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RWM Stabilization Physics at Reduced 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Collisionality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Berkery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RWM PID control optimization based on theory and experiment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RWM state space control physics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Neoclassical toroidal viscosity at reduced 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collisionality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 (independent coil control)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NTV steady-state offset velocity at reduced torque with HHFW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RWM control physics with partial control coil coverage (JT-60SA)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Y.S. Park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RWM state space active control at reduced plasma rotation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Y.S. Park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Multi-mode Error Field Correction with the RWM State-Space Controller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Assess NSTX-U ideal-wall limit with 2nd NBI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Menard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1.5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Minimum Value of </a:t>
                      </a:r>
                      <a:r>
                        <a:rPr lang="en-US" sz="800" b="0" i="0" u="none" strike="noStrike" dirty="0" err="1" smtClean="0">
                          <a:effectLst/>
                          <a:latin typeface="Arial"/>
                        </a:rPr>
                        <a:t>q_min</a:t>
                      </a:r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/q_0 and q shear to avoid core n=1 kink/tearing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Myers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0.75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Massive Gas Injection Studies on NSTX-U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Raman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2.0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3.0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Real-time error field control using </a:t>
                      </a:r>
                      <a:r>
                        <a:rPr lang="en-US" sz="800" b="0" i="0" u="none" strike="noStrike" dirty="0" err="1" smtClean="0">
                          <a:effectLst/>
                          <a:latin typeface="+mn-lt"/>
                        </a:rPr>
                        <a:t>extremum</a:t>
                      </a: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 seeking in NSTX-U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Lanctot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0.25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Compare the benefits of off-axis NBI for advanced scenarios in low and medium aspect ratio devices                </a:t>
                      </a:r>
                      <a:r>
                        <a:rPr lang="en-US" sz="800" b="1" i="0" u="none" strike="noStrike" dirty="0" smtClean="0">
                          <a:effectLst/>
                          <a:latin typeface="+mn-lt"/>
                        </a:rPr>
                        <a:t>ASC??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err="1" smtClean="0">
                          <a:effectLst/>
                          <a:latin typeface="Arial"/>
                        </a:rPr>
                        <a:t>Ferron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3.0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Resonant error field threshold with non-resonant braking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Park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Low-beta, low-density locked mode studies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Myers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High-beta n=1,2,3 feed-forward error field correction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Myers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Optimization of PID dynamic error field correction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Myers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Comparative study of the Electro-magnetic torque application through feedback for NTM locking avoidance in DIII-D, RFX-mod and NSTX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Okabayashi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Stabilization of radiated-induced tearing modes (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RiTMs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) using off-axis-heating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Delgado-Aparicio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Study of tearing mode stability in the presence of external perturbed fields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Wang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Direct measurement of kinetic plasma response using 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Nyquist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 Analysis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Wang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2.0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Disruption PAM Characterization, Measurements, and Criteria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Sabbagh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Disruption halo current</a:t>
                      </a:r>
                      <a:r>
                        <a:rPr lang="en-US" sz="800" b="0" i="0" u="none" strike="noStrike" baseline="0" dirty="0" smtClean="0">
                          <a:effectLst/>
                          <a:latin typeface="+mn-lt"/>
                        </a:rPr>
                        <a:t> studies in NSTX-U</a:t>
                      </a:r>
                      <a:endParaRPr lang="en-US" sz="8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Myers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0.25</a:t>
                      </a:r>
                      <a:endParaRPr lang="en-US" sz="8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Total: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20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smtClean="0">
                          <a:effectLst/>
                          <a:latin typeface="Arial"/>
                        </a:rPr>
                        <a:t>31.25</a:t>
                      </a:r>
                      <a:endParaRPr lang="en-US" sz="8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5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517525"/>
          </a:xfrm>
        </p:spPr>
        <p:txBody>
          <a:bodyPr/>
          <a:lstStyle/>
          <a:p>
            <a:r>
              <a:rPr lang="en-US" dirty="0" smtClean="0"/>
              <a:t>Draft 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5</a:t>
            </a:fld>
            <a:endParaRPr lang="en-US">
              <a:solidFill>
                <a:srgbClr val="3333CC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955201"/>
              </p:ext>
            </p:extLst>
          </p:nvPr>
        </p:nvGraphicFramePr>
        <p:xfrm>
          <a:off x="76200" y="533400"/>
          <a:ext cx="8879305" cy="6010656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133600"/>
                <a:gridCol w="5791200"/>
                <a:gridCol w="954505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Global Stability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Talks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Menard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Assess NSTX-U ideal-wall limit with 2nd NBI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9:10am - ?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Berkery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RWM Stabilization Dependence on Neutral Beam Deposition Angle</a:t>
                      </a:r>
                    </a:p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RWM Stabilization Physics at Reduced </a:t>
                      </a:r>
                      <a:r>
                        <a:rPr lang="en-US" sz="800" b="0" i="0" u="none" strike="noStrike" dirty="0" err="1" smtClean="0">
                          <a:effectLst/>
                          <a:latin typeface="+mn-lt"/>
                        </a:rPr>
                        <a:t>Collisionality</a:t>
                      </a:r>
                      <a:endParaRPr lang="en-US" sz="8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Sabbagh (and for Y.S. Park)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RWM control physics with partial control coil coverage (JT-60SA)</a:t>
                      </a:r>
                    </a:p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RWM PID control optimization based on theory and experiment</a:t>
                      </a:r>
                    </a:p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RWM state space control physics</a:t>
                      </a:r>
                    </a:p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RWM state space active control at reduced plasma rotation</a:t>
                      </a: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NTV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Neoclassical toroidal viscosity at reduced </a:t>
                      </a:r>
                      <a:r>
                        <a:rPr lang="en-US" sz="800" b="0" i="0" u="none" strike="noStrike" dirty="0" err="1" smtClean="0">
                          <a:effectLst/>
                          <a:latin typeface="+mn-lt"/>
                        </a:rPr>
                        <a:t>collisionality</a:t>
                      </a: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 (independent coil control)</a:t>
                      </a:r>
                    </a:p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NTV steady-state offset velocity at reduced torque with HHFW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Error Fields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Sabbagh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Multi-mode Error Field Correction with the RWM State-Space Controller</a:t>
                      </a:r>
                      <a:endParaRPr lang="en-US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Lanctot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Real-time error field control using </a:t>
                      </a:r>
                      <a:r>
                        <a:rPr lang="en-US" sz="800" b="0" i="0" u="none" strike="noStrike" dirty="0" err="1" smtClean="0">
                          <a:effectLst/>
                          <a:latin typeface="+mn-lt"/>
                        </a:rPr>
                        <a:t>extremum</a:t>
                      </a: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 seeking in NSTX-U</a:t>
                      </a:r>
                      <a:endParaRPr lang="en-US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Park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Resonant error field threshold with non-resonant braking </a:t>
                      </a:r>
                      <a:endParaRPr lang="en-US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Myers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High-beta n=1,2,3 feed-forward error field correction</a:t>
                      </a:r>
                    </a:p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Optimization of PID dynamic error field correction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Locked</a:t>
                      </a:r>
                      <a:r>
                        <a:rPr lang="en-US" sz="1200" baseline="0" dirty="0" smtClean="0"/>
                        <a:t> / Tearing Modes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Myers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Minimum Value of </a:t>
                      </a:r>
                      <a:r>
                        <a:rPr lang="en-US" sz="800" b="0" i="0" u="none" strike="noStrike" dirty="0" err="1" smtClean="0">
                          <a:effectLst/>
                          <a:latin typeface="+mn-lt"/>
                        </a:rPr>
                        <a:t>q_min</a:t>
                      </a: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/q_0 and q shear to avoid core n=1 kink/tearing</a:t>
                      </a:r>
                    </a:p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Low-beta, low-density locked mode studies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La</a:t>
                      </a:r>
                      <a:r>
                        <a:rPr lang="en-US" sz="8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800" b="0" i="0" u="none" strike="noStrike" baseline="0" dirty="0" err="1" smtClean="0">
                          <a:effectLst/>
                          <a:latin typeface="Arial"/>
                        </a:rPr>
                        <a:t>Haye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Make contact with NSTX for n=1 tearing mode stability</a:t>
                      </a:r>
                    </a:p>
                    <a:p>
                      <a:pPr marL="9144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Assess </a:t>
                      </a:r>
                      <a:r>
                        <a:rPr lang="en-US" sz="800" b="0" i="0" u="none" strike="noStrike" dirty="0" err="1" smtClean="0">
                          <a:effectLst/>
                          <a:latin typeface="+mn-lt"/>
                        </a:rPr>
                        <a:t>betaN</a:t>
                      </a: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 and </a:t>
                      </a:r>
                      <a:r>
                        <a:rPr lang="en-US" sz="800" b="0" i="0" u="none" strike="noStrike" dirty="0" err="1" smtClean="0">
                          <a:effectLst/>
                          <a:latin typeface="+mn-lt"/>
                        </a:rPr>
                        <a:t>qmin</a:t>
                      </a: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 n=1 tearing stability limits at the increased aspect ratio of NSTX-U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Delgado-Aparicio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Stabilization of radiated-induced tearing modes (</a:t>
                      </a:r>
                      <a:r>
                        <a:rPr lang="en-US" sz="800" b="0" i="0" u="none" strike="noStrike" dirty="0" err="1" smtClean="0">
                          <a:effectLst/>
                          <a:latin typeface="+mn-lt"/>
                        </a:rPr>
                        <a:t>RiTMs</a:t>
                      </a: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) using off-axis-heating</a:t>
                      </a:r>
                      <a:endParaRPr lang="en-US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Okabayashi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Comparative study of the Electro-magnetic torque application through feedback for NTM locking avoidance in DIII-D, RFX-mod and NSTX</a:t>
                      </a:r>
                      <a:endParaRPr lang="en-US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Wang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Study of tearing mode stability in the presence of external perturbed fields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Plasma Response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Wang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Direct measurement of kinetic plasma response using </a:t>
                      </a:r>
                      <a:r>
                        <a:rPr lang="en-US" sz="800" b="0" i="0" u="none" strike="noStrike" dirty="0" err="1" smtClean="0">
                          <a:effectLst/>
                          <a:latin typeface="+mn-lt"/>
                        </a:rPr>
                        <a:t>Nyquist</a:t>
                      </a: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 Analysis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Evans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3D plasma response data for MHD and transport code validations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Disruptions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Myers</a:t>
                      </a:r>
                      <a:endParaRPr lang="en-US" sz="8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Disruption halo current</a:t>
                      </a:r>
                      <a:r>
                        <a:rPr lang="en-US" sz="800" b="0" i="0" u="none" strike="noStrike" baseline="0" dirty="0" smtClean="0">
                          <a:effectLst/>
                          <a:latin typeface="+mn-lt"/>
                        </a:rPr>
                        <a:t> studies in NSTX-U</a:t>
                      </a:r>
                      <a:endParaRPr lang="en-US" sz="8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Disruption</a:t>
                      </a:r>
                      <a:r>
                        <a:rPr lang="en-US" sz="800" b="0" i="0" u="none" strike="noStrike" baseline="0" dirty="0" smtClean="0">
                          <a:effectLst/>
                          <a:latin typeface="+mn-lt"/>
                        </a:rPr>
                        <a:t> PAM Characterization, Measurements, and Criteria</a:t>
                      </a:r>
                      <a:endParaRPr lang="en-US" sz="8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Controlled shutdown physics scans?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Raman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Massive Gas Injection Studies on NSTX-U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8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593725"/>
          </a:xfrm>
        </p:spPr>
        <p:txBody>
          <a:bodyPr/>
          <a:lstStyle/>
          <a:p>
            <a:r>
              <a:rPr lang="en-US" dirty="0" smtClean="0"/>
              <a:t>XP submissions in order of 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6</a:t>
            </a:fld>
            <a:endParaRPr lang="en-US">
              <a:solidFill>
                <a:srgbClr val="3333CC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811883"/>
              </p:ext>
            </p:extLst>
          </p:nvPr>
        </p:nvGraphicFramePr>
        <p:xfrm>
          <a:off x="76200" y="609600"/>
          <a:ext cx="9067800" cy="61508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91200"/>
                <a:gridCol w="1367590"/>
                <a:gridCol w="954505"/>
                <a:gridCol w="954505"/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Days (min – max)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Assess NSTX-U ideal-wall limit with 2nd NBI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Menard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1.5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RWM Stabilization Dependence on Neutral Beam Deposition Angle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Berkery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RWM Stabilization Physics at Reduced 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Collisionality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Berkery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RWM control physics with partial control coil coverage (JT-60SA)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Y.S. Park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RWM PID control optimization based on theory and experiment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RWM state space control physics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RWM state space active control at reduced plasma rotation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Y.S. Park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Neoclassical toroidal viscosity at reduced 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collisionality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 (independent coil control)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NTV steady-state offset velocity at reduced torque with HHFW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Multi-mode Error Field Correction with the RWM State-Space Controller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Real-time error field control using </a:t>
                      </a:r>
                      <a:r>
                        <a:rPr lang="en-US" sz="800" b="0" i="0" u="none" strike="noStrike" dirty="0" err="1" smtClean="0">
                          <a:effectLst/>
                          <a:latin typeface="+mn-lt"/>
                        </a:rPr>
                        <a:t>extremum</a:t>
                      </a: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 seeking in NSTX-U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Lanctot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0.25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Resonant error field threshold with non-resonant braking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Park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High-beta n=1,2,3 feed-forward error field correction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Myers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Optimization of PID dynamic error field correction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Myers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Minimum Value of </a:t>
                      </a:r>
                      <a:r>
                        <a:rPr lang="en-US" sz="800" b="0" i="0" u="none" strike="noStrike" dirty="0" err="1" smtClean="0">
                          <a:effectLst/>
                          <a:latin typeface="Arial"/>
                        </a:rPr>
                        <a:t>q_min</a:t>
                      </a:r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/q_0 and q shear to avoid core n=1 kink/tearing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Myers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0.75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Low-beta, low-density locked mode studies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Myers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Make contact with NSTX for n=1 tearing mode stability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La 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Haye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Assess 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betaN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 and 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qmin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 n=1 tearing stability limits at the increased aspect ratio of NSTX-U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La 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Haye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Stabilization of radiated-induced tearing modes (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RiTMs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) using off-axis-heating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Delgado-Aparicio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Comparative study of the Electro-magnetic torque application through feedback for NTM locking avoidance in DIII-D, RFX-mod and NSTX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Okabayashi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Study of tearing mode stability in the presence of external perturbed fields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Wang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Direct measurement of kinetic plasma response using 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Nyquist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 Analysis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Wang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2.0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3D plasma response data for MHD and transport code validations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Evans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Disruption halo current</a:t>
                      </a:r>
                      <a:r>
                        <a:rPr lang="en-US" sz="800" b="0" i="0" u="none" strike="noStrike" baseline="0" dirty="0" smtClean="0">
                          <a:effectLst/>
                          <a:latin typeface="+mn-lt"/>
                        </a:rPr>
                        <a:t> studies in NSTX-U</a:t>
                      </a:r>
                      <a:endParaRPr lang="en-US" sz="8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Myers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0.25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Disruption</a:t>
                      </a:r>
                      <a:r>
                        <a:rPr lang="en-US" sz="800" b="0" i="0" u="none" strike="noStrike" baseline="0" dirty="0" smtClean="0">
                          <a:effectLst/>
                          <a:latin typeface="+mn-lt"/>
                        </a:rPr>
                        <a:t> PAM Characterization, Measurements, and Criteria</a:t>
                      </a:r>
                      <a:endParaRPr lang="en-US" sz="8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Sabbagh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Controlled shutdown physics scans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Massive Gas Injection Studies on NSTX-U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Raman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2.0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3.0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Compare the benefits of off-axis NBI for advanced scenarios in low and medium aspect ratio devices                </a:t>
                      </a:r>
                      <a:r>
                        <a:rPr lang="en-US" sz="800" b="1" i="0" u="none" strike="noStrike" dirty="0" smtClean="0">
                          <a:effectLst/>
                          <a:latin typeface="+mn-lt"/>
                        </a:rPr>
                        <a:t>ASC??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0" i="0" u="none" strike="noStrike" dirty="0" err="1" smtClean="0">
                          <a:effectLst/>
                          <a:latin typeface="Arial"/>
                        </a:rPr>
                        <a:t>Ferron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3.0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1168">
                <a:tc>
                  <a:txBody>
                    <a:bodyPr/>
                    <a:lstStyle/>
                    <a:p>
                      <a:pPr marL="91440" algn="l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Total: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20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31.25</a:t>
                      </a:r>
                      <a:endParaRPr lang="en-US" sz="8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slides follow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7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specific XP ideas, pre-forum </a:t>
            </a:r>
            <a:br>
              <a:rPr lang="en-US" dirty="0" smtClean="0"/>
            </a:br>
            <a:r>
              <a:rPr lang="en-US" dirty="0" smtClean="0"/>
              <a:t>(no priority order pre-assumed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Stability:</a:t>
            </a:r>
          </a:p>
          <a:p>
            <a:pPr lvl="1"/>
            <a:r>
              <a:rPr lang="en-US" sz="1800" dirty="0" smtClean="0"/>
              <a:t>Assess β</a:t>
            </a:r>
            <a:r>
              <a:rPr lang="en-US" sz="1800" baseline="-25000" dirty="0" smtClean="0"/>
              <a:t>N</a:t>
            </a:r>
            <a:r>
              <a:rPr lang="en-US" sz="1800" dirty="0" smtClean="0"/>
              <a:t> and q stability limits at the increased aspect ratio of NSTX-U, with new shaping control and off-axis NBI</a:t>
            </a:r>
          </a:p>
          <a:p>
            <a:pPr lvl="1"/>
            <a:r>
              <a:rPr lang="en-US" sz="1800" dirty="0" smtClean="0"/>
              <a:t>Utilize </a:t>
            </a:r>
            <a:r>
              <a:rPr lang="en-US" sz="1800" dirty="0"/>
              <a:t>off-axis NBI to produce initial investigation determining the effect of pressure, q, and </a:t>
            </a:r>
            <a:r>
              <a:rPr lang="en-US" sz="1800" dirty="0" err="1"/>
              <a:t>v</a:t>
            </a:r>
            <a:r>
              <a:rPr lang="en-US" sz="1800" baseline="-25000" dirty="0" err="1"/>
              <a:t>ϕ</a:t>
            </a:r>
            <a:r>
              <a:rPr lang="en-US" sz="1800" dirty="0"/>
              <a:t> profile variations on RWM and NTM stability</a:t>
            </a:r>
          </a:p>
          <a:p>
            <a:pPr lvl="1"/>
            <a:r>
              <a:rPr lang="en-US" sz="1800" dirty="0"/>
              <a:t>Investigate the dependence of stability on reduced </a:t>
            </a:r>
            <a:r>
              <a:rPr lang="en-US" sz="1800" dirty="0" err="1" smtClean="0"/>
              <a:t>collisionality</a:t>
            </a:r>
            <a:r>
              <a:rPr lang="en-US" sz="1800" dirty="0" smtClean="0"/>
              <a:t> </a:t>
            </a:r>
            <a:r>
              <a:rPr lang="en-US" sz="1800" dirty="0"/>
              <a:t>through MHD spectroscopy, and compare to kinetic stabilization </a:t>
            </a:r>
            <a:r>
              <a:rPr lang="en-US" sz="1800" dirty="0" smtClean="0"/>
              <a:t>theory</a:t>
            </a:r>
            <a:endParaRPr lang="en-US" sz="1800" dirty="0"/>
          </a:p>
          <a:p>
            <a:pPr lvl="1"/>
            <a:r>
              <a:rPr lang="en-US" sz="1800" dirty="0"/>
              <a:t>Establish dual field component n = 1 active control capability in new NSTX-U operational regime with 6 independent </a:t>
            </a:r>
            <a:r>
              <a:rPr lang="en-US" sz="1800" dirty="0" smtClean="0"/>
              <a:t>SPAs (Sabbagh)</a:t>
            </a:r>
          </a:p>
          <a:p>
            <a:pPr lvl="1"/>
            <a:r>
              <a:rPr lang="en-US" sz="1800" dirty="0" smtClean="0"/>
              <a:t>Examine </a:t>
            </a:r>
            <a:r>
              <a:rPr lang="en-US" sz="1800" dirty="0"/>
              <a:t>effectiveness of RWM model-based state space control </a:t>
            </a:r>
            <a:r>
              <a:rPr lang="en-US" sz="1800" dirty="0" smtClean="0"/>
              <a:t>with independent </a:t>
            </a:r>
            <a:r>
              <a:rPr lang="en-US" sz="1800" dirty="0"/>
              <a:t>actuation of six control </a:t>
            </a:r>
            <a:r>
              <a:rPr lang="en-US" sz="1800" dirty="0" smtClean="0"/>
              <a:t>coils, multi-mode </a:t>
            </a:r>
            <a:r>
              <a:rPr lang="en-US" sz="1800" dirty="0"/>
              <a:t>control with n up to 3, </a:t>
            </a:r>
            <a:r>
              <a:rPr lang="en-US" sz="1800" dirty="0" smtClean="0"/>
              <a:t>and plasma </a:t>
            </a:r>
            <a:r>
              <a:rPr lang="en-US" sz="1800" dirty="0"/>
              <a:t>rotation-induced stabilization in the controller</a:t>
            </a:r>
          </a:p>
          <a:p>
            <a:pPr lvl="1"/>
            <a:r>
              <a:rPr lang="en-US" sz="1800" dirty="0" smtClean="0"/>
              <a:t>Attempt </a:t>
            </a:r>
            <a:r>
              <a:rPr lang="en-US" sz="1800" dirty="0"/>
              <a:t>initial control of internal MHD modes that appear at low density during current </a:t>
            </a:r>
            <a:r>
              <a:rPr lang="en-US" sz="1800" dirty="0" smtClean="0"/>
              <a:t>ramp-up</a:t>
            </a:r>
            <a:endParaRPr lang="en-US" sz="1800" dirty="0"/>
          </a:p>
          <a:p>
            <a:pPr lvl="1"/>
            <a:r>
              <a:rPr lang="en-US" sz="1800" dirty="0" smtClean="0"/>
              <a:t>Determine </a:t>
            </a:r>
            <a:r>
              <a:rPr lang="en-US" sz="1800" dirty="0"/>
              <a:t>the degree of global mode internalization by comparing diagnosis by magnetic and SXR means as a function of proximity to the mode marginal stability </a:t>
            </a:r>
            <a:r>
              <a:rPr lang="en-US" sz="1800" dirty="0" smtClean="0"/>
              <a:t>point</a:t>
            </a:r>
          </a:p>
          <a:p>
            <a:pPr lvl="1"/>
            <a:r>
              <a:rPr lang="en-US" sz="1800" dirty="0"/>
              <a:t>Utilize initial NSTX-U ME-SXR and poloidal USXR diagnostics to characterize the RWM </a:t>
            </a:r>
            <a:r>
              <a:rPr lang="en-US" sz="1800" dirty="0" err="1"/>
              <a:t>eigenfunction</a:t>
            </a:r>
            <a:r>
              <a:rPr lang="en-US" sz="1800" dirty="0"/>
              <a:t> by non-magnetic </a:t>
            </a:r>
            <a:r>
              <a:rPr lang="en-US" sz="1800" dirty="0" smtClean="0"/>
              <a:t>means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8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specific XP ideas, pre-forum </a:t>
            </a:r>
            <a:br>
              <a:rPr lang="en-US" dirty="0" smtClean="0"/>
            </a:br>
            <a:r>
              <a:rPr lang="en-US" dirty="0" smtClean="0"/>
              <a:t>(no priority order pre-assumed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Stability:</a:t>
            </a:r>
          </a:p>
          <a:p>
            <a:pPr lvl="1"/>
            <a:r>
              <a:rPr lang="en-US" sz="1800" dirty="0"/>
              <a:t>XP1144: RWM stabilization/control, NTV </a:t>
            </a:r>
            <a:r>
              <a:rPr lang="en-US" sz="1800" dirty="0" err="1"/>
              <a:t>Vf</a:t>
            </a:r>
            <a:r>
              <a:rPr lang="en-US" sz="1800" dirty="0"/>
              <a:t> alteration of higher A ST targets (Sabbagh)</a:t>
            </a:r>
          </a:p>
          <a:p>
            <a:pPr lvl="1"/>
            <a:r>
              <a:rPr lang="en-US" sz="1800" dirty="0"/>
              <a:t>XP1145: RWM state space active control physics (independent coil control) (Sabbagh)</a:t>
            </a:r>
          </a:p>
          <a:p>
            <a:pPr lvl="1"/>
            <a:r>
              <a:rPr lang="en-US" sz="1800" dirty="0"/>
              <a:t>XP1146: RWM state space active control at low plasma rotation (Y-S Park)</a:t>
            </a:r>
          </a:p>
          <a:p>
            <a:pPr lvl="1"/>
            <a:r>
              <a:rPr lang="en-US" sz="1800" dirty="0"/>
              <a:t>XP1062: NTV steady-state rotation at reduced torque (HHFW) (Sabbagh)</a:t>
            </a:r>
          </a:p>
          <a:p>
            <a:pPr lvl="1"/>
            <a:r>
              <a:rPr lang="en-US" sz="1800" dirty="0"/>
              <a:t>XP1111: RWM PID optimization (Sabbagh)</a:t>
            </a:r>
          </a:p>
          <a:p>
            <a:pPr lvl="1"/>
            <a:r>
              <a:rPr lang="en-US" sz="1800" dirty="0" smtClean="0"/>
              <a:t>XP1149</a:t>
            </a:r>
            <a:r>
              <a:rPr lang="en-US" sz="1800" dirty="0"/>
              <a:t>: RWM stabilization dependence on energetic particle profile (Berkery)</a:t>
            </a:r>
          </a:p>
          <a:p>
            <a:pPr lvl="1"/>
            <a:r>
              <a:rPr lang="en-US" sz="1800" dirty="0"/>
              <a:t>XP1147: RWM control physics with partial control coil coverage (JT-60SA) (Y-S Park)</a:t>
            </a:r>
          </a:p>
          <a:p>
            <a:pPr lvl="1"/>
            <a:r>
              <a:rPr lang="en-US" sz="1800" dirty="0"/>
              <a:t>XP1148: RWM stabilization physics at reduced </a:t>
            </a:r>
            <a:r>
              <a:rPr lang="en-US" sz="1800" dirty="0" err="1"/>
              <a:t>collisionality</a:t>
            </a:r>
            <a:r>
              <a:rPr lang="en-US" sz="1800" dirty="0"/>
              <a:t> (Berkery)</a:t>
            </a:r>
          </a:p>
          <a:p>
            <a:pPr lvl="1"/>
            <a:r>
              <a:rPr lang="en-US" sz="1800" dirty="0"/>
              <a:t>XP1150: Neoclassical toroidal viscosity at reduced n (independent coil control) (Sabbagh)</a:t>
            </a:r>
          </a:p>
          <a:p>
            <a:pPr lvl="1"/>
            <a:r>
              <a:rPr lang="en-US" sz="1800" dirty="0" smtClean="0"/>
              <a:t>Multi-mode </a:t>
            </a:r>
            <a:r>
              <a:rPr lang="en-US" sz="1800" dirty="0"/>
              <a:t>error field correction using the RWMSC </a:t>
            </a:r>
            <a:r>
              <a:rPr lang="en-US" sz="1800" dirty="0" smtClean="0"/>
              <a:t>(Sabbagh)</a:t>
            </a:r>
          </a:p>
          <a:p>
            <a:pPr lvl="1"/>
            <a:r>
              <a:rPr lang="en-US" sz="1800" dirty="0" smtClean="0"/>
              <a:t>Density limit study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9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09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93416</TotalTime>
  <Words>2052</Words>
  <Application>Microsoft Office PowerPoint</Application>
  <PresentationFormat>On-screen Show (4:3)</PresentationFormat>
  <Paragraphs>460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3_Blank Presentation</vt:lpstr>
      <vt:lpstr>PowerPoint Presentation</vt:lpstr>
      <vt:lpstr>Highest-level goals for MS TSG for FY15 run</vt:lpstr>
      <vt:lpstr>XMP submissions</vt:lpstr>
      <vt:lpstr>XP submissions in order of submission</vt:lpstr>
      <vt:lpstr>Draft agenda</vt:lpstr>
      <vt:lpstr>XP submissions in order of agenda</vt:lpstr>
      <vt:lpstr>Supporting slides follow</vt:lpstr>
      <vt:lpstr>Collecting specific XP ideas, pre-forum  (no priority order pre-assumed here)</vt:lpstr>
      <vt:lpstr>Collecting specific XP ideas, pre-forum  (no priority order pre-assumed here)</vt:lpstr>
      <vt:lpstr>Collecting specific XP ideas, pre-forum  (no priority order pre-assumed here)</vt:lpstr>
      <vt:lpstr>Collecting specific XP ideas, pre-forum  (no priority order pre-assumed here)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Sabbagh</dc:creator>
  <cp:lastModifiedBy>jberkery</cp:lastModifiedBy>
  <cp:revision>16537</cp:revision>
  <cp:lastPrinted>2014-10-10T06:32:42Z</cp:lastPrinted>
  <dcterms:created xsi:type="dcterms:W3CDTF">2003-10-01T16:23:57Z</dcterms:created>
  <dcterms:modified xsi:type="dcterms:W3CDTF">2015-02-20T20:11:06Z</dcterms:modified>
</cp:coreProperties>
</file>