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8.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9.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10.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1.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1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1"/>
    <p:sldMasterId id="2147483819" r:id="rId2"/>
    <p:sldMasterId id="2147483815" r:id="rId3"/>
    <p:sldMasterId id="2147483811" r:id="rId4"/>
    <p:sldMasterId id="2147483807" r:id="rId5"/>
    <p:sldMasterId id="2147483803" r:id="rId6"/>
    <p:sldMasterId id="2147483799" r:id="rId7"/>
    <p:sldMasterId id="2147483704" r:id="rId8"/>
    <p:sldMasterId id="2147483679" r:id="rId9"/>
    <p:sldMasterId id="2147483795" r:id="rId10"/>
    <p:sldMasterId id="2147483711" r:id="rId11"/>
    <p:sldMasterId id="2147483739" r:id="rId12"/>
    <p:sldMasterId id="2147483742" r:id="rId13"/>
    <p:sldMasterId id="2147483767" r:id="rId14"/>
    <p:sldMasterId id="2147483770" r:id="rId15"/>
  </p:sldMasterIdLst>
  <p:notesMasterIdLst>
    <p:notesMasterId r:id="rId39"/>
  </p:notesMasterIdLst>
  <p:handoutMasterIdLst>
    <p:handoutMasterId r:id="rId40"/>
  </p:handoutMasterIdLst>
  <p:sldIdLst>
    <p:sldId id="1217" r:id="rId16"/>
    <p:sldId id="1227" r:id="rId17"/>
    <p:sldId id="1237" r:id="rId18"/>
    <p:sldId id="1232" r:id="rId19"/>
    <p:sldId id="1231" r:id="rId20"/>
    <p:sldId id="1230" r:id="rId21"/>
    <p:sldId id="1238" r:id="rId22"/>
    <p:sldId id="1228" r:id="rId23"/>
    <p:sldId id="1239" r:id="rId24"/>
    <p:sldId id="1229" r:id="rId25"/>
    <p:sldId id="1235" r:id="rId26"/>
    <p:sldId id="1247" r:id="rId27"/>
    <p:sldId id="1246" r:id="rId28"/>
    <p:sldId id="1241" r:id="rId29"/>
    <p:sldId id="1242" r:id="rId30"/>
    <p:sldId id="1243" r:id="rId31"/>
    <p:sldId id="1258" r:id="rId32"/>
    <p:sldId id="1244" r:id="rId33"/>
    <p:sldId id="1257" r:id="rId34"/>
    <p:sldId id="1252" r:id="rId35"/>
    <p:sldId id="1256" r:id="rId36"/>
    <p:sldId id="1255" r:id="rId37"/>
    <p:sldId id="1253" r:id="rId38"/>
  </p:sldIdLst>
  <p:sldSz cx="9144000" cy="6858000" type="screen4x3"/>
  <p:notesSz cx="6934200" cy="9220200"/>
  <p:defaultTextStyle>
    <a:defPPr>
      <a:defRPr lang="en-US"/>
    </a:defPPr>
    <a:lvl1pPr algn="l" rtl="0" fontAlgn="base">
      <a:spcBef>
        <a:spcPct val="0"/>
      </a:spcBef>
      <a:spcAft>
        <a:spcPct val="0"/>
      </a:spcAft>
      <a:defRPr sz="1200" b="1" i="1" kern="1200">
        <a:solidFill>
          <a:srgbClr val="1822CD"/>
        </a:solidFill>
        <a:latin typeface="Helvetica" charset="0"/>
        <a:ea typeface="+mn-ea"/>
        <a:cs typeface="Arial" pitchFamily="34" charset="0"/>
      </a:defRPr>
    </a:lvl1pPr>
    <a:lvl2pPr marL="457200" algn="l" rtl="0" fontAlgn="base">
      <a:spcBef>
        <a:spcPct val="0"/>
      </a:spcBef>
      <a:spcAft>
        <a:spcPct val="0"/>
      </a:spcAft>
      <a:defRPr sz="1200" b="1" i="1" kern="1200">
        <a:solidFill>
          <a:srgbClr val="1822CD"/>
        </a:solidFill>
        <a:latin typeface="Helvetica" charset="0"/>
        <a:ea typeface="+mn-ea"/>
        <a:cs typeface="Arial" pitchFamily="34" charset="0"/>
      </a:defRPr>
    </a:lvl2pPr>
    <a:lvl3pPr marL="914400" algn="l" rtl="0" fontAlgn="base">
      <a:spcBef>
        <a:spcPct val="0"/>
      </a:spcBef>
      <a:spcAft>
        <a:spcPct val="0"/>
      </a:spcAft>
      <a:defRPr sz="1200" b="1" i="1" kern="1200">
        <a:solidFill>
          <a:srgbClr val="1822CD"/>
        </a:solidFill>
        <a:latin typeface="Helvetica" charset="0"/>
        <a:ea typeface="+mn-ea"/>
        <a:cs typeface="Arial" pitchFamily="34" charset="0"/>
      </a:defRPr>
    </a:lvl3pPr>
    <a:lvl4pPr marL="1371600" algn="l" rtl="0" fontAlgn="base">
      <a:spcBef>
        <a:spcPct val="0"/>
      </a:spcBef>
      <a:spcAft>
        <a:spcPct val="0"/>
      </a:spcAft>
      <a:defRPr sz="1200" b="1" i="1" kern="1200">
        <a:solidFill>
          <a:srgbClr val="1822CD"/>
        </a:solidFill>
        <a:latin typeface="Helvetica" charset="0"/>
        <a:ea typeface="+mn-ea"/>
        <a:cs typeface="Arial" pitchFamily="34" charset="0"/>
      </a:defRPr>
    </a:lvl4pPr>
    <a:lvl5pPr marL="1828800" algn="l" rtl="0" fontAlgn="base">
      <a:spcBef>
        <a:spcPct val="0"/>
      </a:spcBef>
      <a:spcAft>
        <a:spcPct val="0"/>
      </a:spcAft>
      <a:defRPr sz="1200" b="1" i="1" kern="1200">
        <a:solidFill>
          <a:srgbClr val="1822CD"/>
        </a:solidFill>
        <a:latin typeface="Helvetica" charset="0"/>
        <a:ea typeface="+mn-ea"/>
        <a:cs typeface="Arial" pitchFamily="34" charset="0"/>
      </a:defRPr>
    </a:lvl5pPr>
    <a:lvl6pPr marL="2286000" algn="l" defTabSz="914400" rtl="0" eaLnBrk="1" latinLnBrk="0" hangingPunct="1">
      <a:defRPr sz="1200" b="1" i="1" kern="1200">
        <a:solidFill>
          <a:srgbClr val="1822CD"/>
        </a:solidFill>
        <a:latin typeface="Helvetica" charset="0"/>
        <a:ea typeface="+mn-ea"/>
        <a:cs typeface="Arial" pitchFamily="34" charset="0"/>
      </a:defRPr>
    </a:lvl6pPr>
    <a:lvl7pPr marL="2743200" algn="l" defTabSz="914400" rtl="0" eaLnBrk="1" latinLnBrk="0" hangingPunct="1">
      <a:defRPr sz="1200" b="1" i="1" kern="1200">
        <a:solidFill>
          <a:srgbClr val="1822CD"/>
        </a:solidFill>
        <a:latin typeface="Helvetica" charset="0"/>
        <a:ea typeface="+mn-ea"/>
        <a:cs typeface="Arial" pitchFamily="34" charset="0"/>
      </a:defRPr>
    </a:lvl7pPr>
    <a:lvl8pPr marL="3200400" algn="l" defTabSz="914400" rtl="0" eaLnBrk="1" latinLnBrk="0" hangingPunct="1">
      <a:defRPr sz="1200" b="1" i="1" kern="1200">
        <a:solidFill>
          <a:srgbClr val="1822CD"/>
        </a:solidFill>
        <a:latin typeface="Helvetica" charset="0"/>
        <a:ea typeface="+mn-ea"/>
        <a:cs typeface="Arial" pitchFamily="34" charset="0"/>
      </a:defRPr>
    </a:lvl8pPr>
    <a:lvl9pPr marL="3657600" algn="l" defTabSz="914400" rtl="0" eaLnBrk="1" latinLnBrk="0" hangingPunct="1">
      <a:defRPr sz="1200" b="1" i="1" kern="1200">
        <a:solidFill>
          <a:srgbClr val="1822CD"/>
        </a:solidFill>
        <a:latin typeface="Helvetica"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9999FF"/>
    <a:srgbClr val="FF0000"/>
    <a:srgbClr val="00CC66"/>
    <a:srgbClr val="FF9933"/>
    <a:srgbClr val="FFCC00"/>
    <a:srgbClr val="FF33C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11" autoAdjust="0"/>
    <p:restoredTop sz="94541" autoAdjust="0"/>
  </p:normalViewPr>
  <p:slideViewPr>
    <p:cSldViewPr>
      <p:cViewPr varScale="1">
        <p:scale>
          <a:sx n="115" d="100"/>
          <a:sy n="115" d="100"/>
        </p:scale>
        <p:origin x="-132" y="-72"/>
      </p:cViewPr>
      <p:guideLst>
        <p:guide orient="horz" pos="422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8" d="100"/>
          <a:sy n="98" d="100"/>
        </p:scale>
        <p:origin x="-3420" y="-114"/>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notesMaster" Target="notesMasters/notesMaster1.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2361" tIns="46181" rIns="92361" bIns="46181" numCol="1" anchor="t" anchorCtr="0" compatLnSpc="1">
            <a:prstTxWarp prst="textNoShape">
              <a:avLst/>
            </a:prstTxWarp>
          </a:bodyPr>
          <a:lstStyle>
            <a:lvl1pPr defTabSz="923925">
              <a:spcBef>
                <a:spcPct val="0"/>
              </a:spcBef>
              <a:buFontTx/>
              <a:buNone/>
              <a:defRPr b="0" i="0">
                <a:solidFill>
                  <a:schemeClr val="tx1"/>
                </a:solidFill>
                <a:latin typeface="Times New Roman" pitchFamily="18" charset="0"/>
                <a:cs typeface="+mn-cs"/>
              </a:defRPr>
            </a:lvl1pPr>
          </a:lstStyle>
          <a:p>
            <a:pPr>
              <a:defRPr/>
            </a:pPr>
            <a:endParaRPr lang="en-US"/>
          </a:p>
        </p:txBody>
      </p:sp>
      <p:sp>
        <p:nvSpPr>
          <p:cNvPr id="23555" name="Rectangle 3"/>
          <p:cNvSpPr>
            <a:spLocks noGrp="1" noChangeArrowheads="1"/>
          </p:cNvSpPr>
          <p:nvPr>
            <p:ph type="dt" sz="quarter" idx="1"/>
          </p:nvPr>
        </p:nvSpPr>
        <p:spPr bwMode="auto">
          <a:xfrm>
            <a:off x="3929063" y="0"/>
            <a:ext cx="3005137" cy="461963"/>
          </a:xfrm>
          <a:prstGeom prst="rect">
            <a:avLst/>
          </a:prstGeom>
          <a:noFill/>
          <a:ln w="9525">
            <a:noFill/>
            <a:miter lim="800000"/>
            <a:headEnd/>
            <a:tailEnd/>
          </a:ln>
          <a:effectLst/>
        </p:spPr>
        <p:txBody>
          <a:bodyPr vert="horz" wrap="square" lIns="92361" tIns="46181" rIns="92361" bIns="46181" numCol="1" anchor="t" anchorCtr="0" compatLnSpc="1">
            <a:prstTxWarp prst="textNoShape">
              <a:avLst/>
            </a:prstTxWarp>
          </a:bodyPr>
          <a:lstStyle>
            <a:lvl1pPr algn="r" defTabSz="923925">
              <a:spcBef>
                <a:spcPct val="0"/>
              </a:spcBef>
              <a:buFontTx/>
              <a:buNone/>
              <a:defRPr b="0" i="0">
                <a:solidFill>
                  <a:schemeClr val="tx1"/>
                </a:solidFill>
                <a:latin typeface="Times New Roman" pitchFamily="18" charset="0"/>
                <a:cs typeface="+mn-cs"/>
              </a:defRPr>
            </a:lvl1pPr>
          </a:lstStyle>
          <a:p>
            <a:pPr>
              <a:defRPr/>
            </a:pPr>
            <a:endParaRPr lang="en-US"/>
          </a:p>
        </p:txBody>
      </p:sp>
      <p:sp>
        <p:nvSpPr>
          <p:cNvPr id="23556" name="Rectangle 4"/>
          <p:cNvSpPr>
            <a:spLocks noGrp="1" noChangeArrowheads="1"/>
          </p:cNvSpPr>
          <p:nvPr>
            <p:ph type="ftr" sz="quarter" idx="2"/>
          </p:nvPr>
        </p:nvSpPr>
        <p:spPr bwMode="auto">
          <a:xfrm>
            <a:off x="0" y="8758238"/>
            <a:ext cx="3005138" cy="461962"/>
          </a:xfrm>
          <a:prstGeom prst="rect">
            <a:avLst/>
          </a:prstGeom>
          <a:noFill/>
          <a:ln w="9525">
            <a:noFill/>
            <a:miter lim="800000"/>
            <a:headEnd/>
            <a:tailEnd/>
          </a:ln>
          <a:effectLst/>
        </p:spPr>
        <p:txBody>
          <a:bodyPr vert="horz" wrap="square" lIns="92361" tIns="46181" rIns="92361" bIns="46181" numCol="1" anchor="b" anchorCtr="0" compatLnSpc="1">
            <a:prstTxWarp prst="textNoShape">
              <a:avLst/>
            </a:prstTxWarp>
          </a:bodyPr>
          <a:lstStyle>
            <a:lvl1pPr defTabSz="923925">
              <a:spcBef>
                <a:spcPct val="0"/>
              </a:spcBef>
              <a:buFontTx/>
              <a:buNone/>
              <a:defRPr b="0" i="0">
                <a:solidFill>
                  <a:schemeClr val="tx1"/>
                </a:solidFill>
                <a:latin typeface="Times New Roman" pitchFamily="18" charset="0"/>
                <a:cs typeface="+mn-cs"/>
              </a:defRPr>
            </a:lvl1pPr>
          </a:lstStyle>
          <a:p>
            <a:pPr>
              <a:defRPr/>
            </a:pPr>
            <a:endParaRPr lang="en-US"/>
          </a:p>
        </p:txBody>
      </p:sp>
      <p:sp>
        <p:nvSpPr>
          <p:cNvPr id="23557" name="Rectangle 5"/>
          <p:cNvSpPr>
            <a:spLocks noGrp="1" noChangeArrowheads="1"/>
          </p:cNvSpPr>
          <p:nvPr>
            <p:ph type="sldNum" sz="quarter" idx="3"/>
          </p:nvPr>
        </p:nvSpPr>
        <p:spPr bwMode="auto">
          <a:xfrm>
            <a:off x="3929063" y="8758238"/>
            <a:ext cx="3005137" cy="461962"/>
          </a:xfrm>
          <a:prstGeom prst="rect">
            <a:avLst/>
          </a:prstGeom>
          <a:noFill/>
          <a:ln w="9525">
            <a:noFill/>
            <a:miter lim="800000"/>
            <a:headEnd/>
            <a:tailEnd/>
          </a:ln>
          <a:effectLst/>
        </p:spPr>
        <p:txBody>
          <a:bodyPr vert="horz" wrap="square" lIns="92361" tIns="46181" rIns="92361" bIns="46181" numCol="1" anchor="b" anchorCtr="0" compatLnSpc="1">
            <a:prstTxWarp prst="textNoShape">
              <a:avLst/>
            </a:prstTxWarp>
          </a:bodyPr>
          <a:lstStyle>
            <a:lvl1pPr algn="r" defTabSz="923925">
              <a:spcBef>
                <a:spcPct val="0"/>
              </a:spcBef>
              <a:buFontTx/>
              <a:buNone/>
              <a:defRPr b="0" i="0">
                <a:solidFill>
                  <a:schemeClr val="tx1"/>
                </a:solidFill>
                <a:latin typeface="Times New Roman" pitchFamily="18" charset="0"/>
                <a:cs typeface="+mn-cs"/>
              </a:defRPr>
            </a:lvl1pPr>
          </a:lstStyle>
          <a:p>
            <a:pPr>
              <a:defRPr/>
            </a:pPr>
            <a:fld id="{9D7BDE5A-9A8B-4EA9-9AC7-5F32BA505C04}" type="slidenum">
              <a:rPr lang="en-US"/>
              <a:pPr>
                <a:defRPr/>
              </a:pPr>
              <a:t>‹#›</a:t>
            </a:fld>
            <a:endParaRPr lang="en-US"/>
          </a:p>
        </p:txBody>
      </p:sp>
    </p:spTree>
    <p:extLst>
      <p:ext uri="{BB962C8B-B14F-4D97-AF65-F5344CB8AC3E}">
        <p14:creationId xmlns:p14="http://schemas.microsoft.com/office/powerpoint/2010/main" val="3248339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19" tIns="45710" rIns="91419" bIns="45710" numCol="1" anchor="t" anchorCtr="0" compatLnSpc="1">
            <a:prstTxWarp prst="textNoShape">
              <a:avLst/>
            </a:prstTxWarp>
          </a:bodyPr>
          <a:lstStyle>
            <a:lvl1pPr>
              <a:spcBef>
                <a:spcPct val="0"/>
              </a:spcBef>
              <a:buFontTx/>
              <a:buNone/>
              <a:defRPr b="0" i="0">
                <a:solidFill>
                  <a:schemeClr val="tx1"/>
                </a:solidFill>
                <a:latin typeface="Times New Roman" pitchFamily="18" charset="0"/>
                <a:cs typeface="+mn-cs"/>
              </a:defRPr>
            </a:lvl1pPr>
          </a:lstStyle>
          <a:p>
            <a:pPr>
              <a:defRPr/>
            </a:pPr>
            <a:endParaRPr lang="en-US"/>
          </a:p>
        </p:txBody>
      </p:sp>
      <p:sp>
        <p:nvSpPr>
          <p:cNvPr id="30723" name="Rectangle 3"/>
          <p:cNvSpPr>
            <a:spLocks noGrp="1" noChangeArrowheads="1"/>
          </p:cNvSpPr>
          <p:nvPr>
            <p:ph type="dt" idx="1"/>
          </p:nvPr>
        </p:nvSpPr>
        <p:spPr bwMode="auto">
          <a:xfrm>
            <a:off x="3962400" y="0"/>
            <a:ext cx="2971800" cy="457200"/>
          </a:xfrm>
          <a:prstGeom prst="rect">
            <a:avLst/>
          </a:prstGeom>
          <a:noFill/>
          <a:ln w="9525">
            <a:noFill/>
            <a:miter lim="800000"/>
            <a:headEnd/>
            <a:tailEnd/>
          </a:ln>
          <a:effectLst/>
        </p:spPr>
        <p:txBody>
          <a:bodyPr vert="horz" wrap="square" lIns="91419" tIns="45710" rIns="91419" bIns="45710" numCol="1" anchor="t" anchorCtr="0" compatLnSpc="1">
            <a:prstTxWarp prst="textNoShape">
              <a:avLst/>
            </a:prstTxWarp>
          </a:bodyPr>
          <a:lstStyle>
            <a:lvl1pPr algn="r">
              <a:spcBef>
                <a:spcPct val="0"/>
              </a:spcBef>
              <a:buFontTx/>
              <a:buNone/>
              <a:defRPr b="0" i="0">
                <a:solidFill>
                  <a:schemeClr val="tx1"/>
                </a:solidFill>
                <a:latin typeface="Times New Roman" pitchFamily="18" charset="0"/>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33475" y="684213"/>
            <a:ext cx="4667250" cy="35004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p:cNvSpPr>
            <a:spLocks noGrp="1" noChangeArrowheads="1"/>
          </p:cNvSpPr>
          <p:nvPr>
            <p:ph type="body" sz="quarter" idx="3"/>
          </p:nvPr>
        </p:nvSpPr>
        <p:spPr bwMode="auto">
          <a:xfrm>
            <a:off x="915988" y="4413250"/>
            <a:ext cx="5102225" cy="4110038"/>
          </a:xfrm>
          <a:prstGeom prst="rect">
            <a:avLst/>
          </a:prstGeom>
          <a:noFill/>
          <a:ln w="9525">
            <a:noFill/>
            <a:miter lim="800000"/>
            <a:headEnd/>
            <a:tailEnd/>
          </a:ln>
          <a:effectLst/>
        </p:spPr>
        <p:txBody>
          <a:bodyPr vert="horz" wrap="square" lIns="91419" tIns="45710" rIns="91419" bIns="4571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750300"/>
            <a:ext cx="2971800" cy="457200"/>
          </a:xfrm>
          <a:prstGeom prst="rect">
            <a:avLst/>
          </a:prstGeom>
          <a:noFill/>
          <a:ln w="9525">
            <a:noFill/>
            <a:miter lim="800000"/>
            <a:headEnd/>
            <a:tailEnd/>
          </a:ln>
          <a:effectLst/>
        </p:spPr>
        <p:txBody>
          <a:bodyPr vert="horz" wrap="square" lIns="91419" tIns="45710" rIns="91419" bIns="45710" numCol="1" anchor="b" anchorCtr="0" compatLnSpc="1">
            <a:prstTxWarp prst="textNoShape">
              <a:avLst/>
            </a:prstTxWarp>
          </a:bodyPr>
          <a:lstStyle>
            <a:lvl1pPr>
              <a:spcBef>
                <a:spcPct val="0"/>
              </a:spcBef>
              <a:buFontTx/>
              <a:buNone/>
              <a:defRPr b="0" i="0">
                <a:solidFill>
                  <a:schemeClr val="tx1"/>
                </a:solidFill>
                <a:latin typeface="Times New Roman" pitchFamily="18" charset="0"/>
                <a:cs typeface="+mn-cs"/>
              </a:defRPr>
            </a:lvl1pPr>
          </a:lstStyle>
          <a:p>
            <a:pPr>
              <a:defRPr/>
            </a:pPr>
            <a:endParaRPr lang="en-US"/>
          </a:p>
        </p:txBody>
      </p:sp>
      <p:sp>
        <p:nvSpPr>
          <p:cNvPr id="30727" name="Rectangle 7"/>
          <p:cNvSpPr>
            <a:spLocks noGrp="1" noChangeArrowheads="1"/>
          </p:cNvSpPr>
          <p:nvPr>
            <p:ph type="sldNum" sz="quarter" idx="5"/>
          </p:nvPr>
        </p:nvSpPr>
        <p:spPr bwMode="auto">
          <a:xfrm>
            <a:off x="3962400" y="8750300"/>
            <a:ext cx="2971800" cy="457200"/>
          </a:xfrm>
          <a:prstGeom prst="rect">
            <a:avLst/>
          </a:prstGeom>
          <a:noFill/>
          <a:ln w="9525">
            <a:noFill/>
            <a:miter lim="800000"/>
            <a:headEnd/>
            <a:tailEnd/>
          </a:ln>
          <a:effectLst/>
        </p:spPr>
        <p:txBody>
          <a:bodyPr vert="horz" wrap="square" lIns="91419" tIns="45710" rIns="91419" bIns="45710" numCol="1" anchor="b" anchorCtr="0" compatLnSpc="1">
            <a:prstTxWarp prst="textNoShape">
              <a:avLst/>
            </a:prstTxWarp>
          </a:bodyPr>
          <a:lstStyle>
            <a:lvl1pPr algn="r">
              <a:spcBef>
                <a:spcPct val="0"/>
              </a:spcBef>
              <a:buFontTx/>
              <a:buNone/>
              <a:defRPr b="0" i="0">
                <a:solidFill>
                  <a:schemeClr val="tx1"/>
                </a:solidFill>
                <a:latin typeface="Times New Roman" pitchFamily="18" charset="0"/>
                <a:cs typeface="+mn-cs"/>
              </a:defRPr>
            </a:lvl1pPr>
          </a:lstStyle>
          <a:p>
            <a:pPr>
              <a:defRPr/>
            </a:pPr>
            <a:fld id="{293280C8-4DDD-4193-9C72-4A7C628B67A2}" type="slidenum">
              <a:rPr lang="en-US"/>
              <a:pPr>
                <a:defRPr/>
              </a:pPr>
              <a:t>‹#›</a:t>
            </a:fld>
            <a:endParaRPr lang="en-US"/>
          </a:p>
        </p:txBody>
      </p:sp>
    </p:spTree>
    <p:extLst>
      <p:ext uri="{BB962C8B-B14F-4D97-AF65-F5344CB8AC3E}">
        <p14:creationId xmlns:p14="http://schemas.microsoft.com/office/powerpoint/2010/main" val="3989515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p:txBody>
          <a:bodyPr/>
          <a:lstStyle/>
          <a:p>
            <a:pPr>
              <a:defRPr/>
            </a:pPr>
            <a:fld id="{8996B305-704B-4295-B080-553F4576AB54}" type="slidenum">
              <a:rPr lang="en-US" smtClean="0"/>
              <a:pPr>
                <a:defRPr/>
              </a:pPr>
              <a:t>1</a:t>
            </a:fld>
            <a:endParaRPr lang="en-US"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Times New Roman" pitchFamily="18" charset="0"/>
                <a:ea typeface="+mn-ea"/>
                <a:cs typeface="+mn-cs"/>
              </a:rPr>
              <a:t>The spherical </a:t>
            </a:r>
            <a:r>
              <a:rPr lang="en-US" sz="1200" b="0" i="0" u="none" strike="noStrike" kern="1200" dirty="0" err="1" smtClean="0">
                <a:solidFill>
                  <a:schemeClr val="tx1"/>
                </a:solidFill>
                <a:effectLst/>
                <a:latin typeface="Times New Roman" pitchFamily="18" charset="0"/>
                <a:ea typeface="+mn-ea"/>
                <a:cs typeface="+mn-cs"/>
              </a:rPr>
              <a:t>tokamak</a:t>
            </a:r>
            <a:r>
              <a:rPr lang="en-US" sz="1200" b="0" i="0" u="none" strike="noStrike" kern="1200" dirty="0" smtClean="0">
                <a:solidFill>
                  <a:schemeClr val="tx1"/>
                </a:solidFill>
                <a:effectLst/>
                <a:latin typeface="Times New Roman" pitchFamily="18" charset="0"/>
                <a:ea typeface="+mn-ea"/>
                <a:cs typeface="+mn-cs"/>
              </a:rPr>
              <a:t> (ST) is a leading candidate for a Fusion Nuclear Science Facility (FNSF) due to its compact size and modular configuration. </a:t>
            </a:r>
            <a:endParaRPr lang="en-US" dirty="0"/>
          </a:p>
        </p:txBody>
      </p:sp>
      <p:sp>
        <p:nvSpPr>
          <p:cNvPr id="4" name="Slide Number Placeholder 3"/>
          <p:cNvSpPr>
            <a:spLocks noGrp="1"/>
          </p:cNvSpPr>
          <p:nvPr>
            <p:ph type="sldNum" sz="quarter" idx="10"/>
          </p:nvPr>
        </p:nvSpPr>
        <p:spPr/>
        <p:txBody>
          <a:bodyPr/>
          <a:lstStyle/>
          <a:p>
            <a:pPr>
              <a:defRPr/>
            </a:pPr>
            <a:fld id="{293280C8-4DDD-4193-9C72-4A7C628B67A2}" type="slidenum">
              <a:rPr lang="en-US" smtClean="0"/>
              <a:pPr>
                <a:defRPr/>
              </a:pPr>
              <a:t>4</a:t>
            </a:fld>
            <a:endParaRPr lang="en-US"/>
          </a:p>
        </p:txBody>
      </p:sp>
    </p:spTree>
    <p:extLst>
      <p:ext uri="{BB962C8B-B14F-4D97-AF65-F5344CB8AC3E}">
        <p14:creationId xmlns:p14="http://schemas.microsoft.com/office/powerpoint/2010/main" val="2497768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07"/>
          <p:cNvSpPr>
            <a:spLocks noGrp="1" noChangeArrowheads="1"/>
          </p:cNvSpPr>
          <p:nvPr>
            <p:ph type="sldNum" sz="quarter" idx="10"/>
          </p:nvPr>
        </p:nvSpPr>
        <p:spPr>
          <a:ln/>
        </p:spPr>
        <p:txBody>
          <a:bodyPr/>
          <a:lstStyle>
            <a:lvl1pPr>
              <a:defRPr/>
            </a:lvl1pPr>
          </a:lstStyle>
          <a:p>
            <a:pPr>
              <a:defRPr/>
            </a:pPr>
            <a:fld id="{BB660729-4B3F-4B1F-82AF-B7E119EFB3FF}" type="slidenum">
              <a:rPr lang="en-US"/>
              <a:pPr>
                <a:defRPr/>
              </a:pPr>
              <a:t>‹#›</a:t>
            </a:fld>
            <a:endParaRPr lang="en-US"/>
          </a:p>
        </p:txBody>
      </p:sp>
    </p:spTree>
    <p:extLst>
      <p:ext uri="{BB962C8B-B14F-4D97-AF65-F5344CB8AC3E}">
        <p14:creationId xmlns:p14="http://schemas.microsoft.com/office/powerpoint/2010/main" val="13464440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07"/>
          <p:cNvSpPr>
            <a:spLocks noGrp="1" noChangeArrowheads="1"/>
          </p:cNvSpPr>
          <p:nvPr>
            <p:ph type="sldNum" sz="quarter" idx="10"/>
          </p:nvPr>
        </p:nvSpPr>
        <p:spPr>
          <a:ln/>
        </p:spPr>
        <p:txBody>
          <a:bodyPr/>
          <a:lstStyle>
            <a:lvl1pPr>
              <a:defRPr/>
            </a:lvl1pPr>
          </a:lstStyle>
          <a:p>
            <a:pPr>
              <a:defRPr/>
            </a:pPr>
            <a:fld id="{BB660729-4B3F-4B1F-82AF-B7E119EFB3FF}" type="slidenum">
              <a:rPr lang="en-US">
                <a:solidFill>
                  <a:srgbClr val="3333CC"/>
                </a:solidFill>
              </a:rPr>
              <a:pPr>
                <a:defRPr/>
              </a:pPr>
              <a:t>‹#›</a:t>
            </a:fld>
            <a:endParaRPr lang="en-US">
              <a:solidFill>
                <a:srgbClr val="3333CC"/>
              </a:solidFill>
            </a:endParaRPr>
          </a:p>
        </p:txBody>
      </p:sp>
    </p:spTree>
    <p:extLst>
      <p:ext uri="{BB962C8B-B14F-4D97-AF65-F5344CB8AC3E}">
        <p14:creationId xmlns:p14="http://schemas.microsoft.com/office/powerpoint/2010/main" val="30905042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07"/>
          <p:cNvSpPr>
            <a:spLocks noGrp="1" noChangeArrowheads="1"/>
          </p:cNvSpPr>
          <p:nvPr>
            <p:ph type="sldNum" sz="quarter" idx="10"/>
          </p:nvPr>
        </p:nvSpPr>
        <p:spPr>
          <a:ln/>
        </p:spPr>
        <p:txBody>
          <a:bodyPr/>
          <a:lstStyle>
            <a:lvl1pPr>
              <a:defRPr/>
            </a:lvl1pPr>
          </a:lstStyle>
          <a:p>
            <a:pPr>
              <a:defRPr/>
            </a:pPr>
            <a:fld id="{BB660729-4B3F-4B1F-82AF-B7E119EFB3FF}" type="slidenum">
              <a:rPr lang="en-US">
                <a:solidFill>
                  <a:srgbClr val="3333CC"/>
                </a:solidFill>
              </a:rPr>
              <a:pPr>
                <a:defRPr/>
              </a:pPr>
              <a:t>‹#›</a:t>
            </a:fld>
            <a:endParaRPr lang="en-US">
              <a:solidFill>
                <a:srgbClr val="3333CC"/>
              </a:solidFill>
            </a:endParaRPr>
          </a:p>
        </p:txBody>
      </p:sp>
    </p:spTree>
    <p:extLst>
      <p:ext uri="{BB962C8B-B14F-4D97-AF65-F5344CB8AC3E}">
        <p14:creationId xmlns:p14="http://schemas.microsoft.com/office/powerpoint/2010/main" val="173160675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23F52-5463-4257-8F8B-8ED8D4ADF271}" type="datetimeFigureOut">
              <a:rPr lang="en-US" smtClean="0">
                <a:solidFill>
                  <a:prstClr val="black">
                    <a:tint val="75000"/>
                  </a:prstClr>
                </a:solidFill>
              </a:rPr>
              <a:pPr/>
              <a:t>4/15/2015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49A1A1-80A4-49C5-AE3A-3309D87F30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674668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07"/>
          <p:cNvSpPr>
            <a:spLocks noGrp="1" noChangeArrowheads="1"/>
          </p:cNvSpPr>
          <p:nvPr>
            <p:ph type="sldNum" sz="quarter" idx="10"/>
          </p:nvPr>
        </p:nvSpPr>
        <p:spPr>
          <a:ln/>
        </p:spPr>
        <p:txBody>
          <a:bodyPr/>
          <a:lstStyle>
            <a:lvl1pPr>
              <a:defRPr/>
            </a:lvl1pPr>
          </a:lstStyle>
          <a:p>
            <a:pPr>
              <a:defRPr/>
            </a:pPr>
            <a:fld id="{BB660729-4B3F-4B1F-82AF-B7E119EFB3FF}" type="slidenum">
              <a:rPr lang="en-US">
                <a:solidFill>
                  <a:srgbClr val="3333CC"/>
                </a:solidFill>
              </a:rPr>
              <a:pPr>
                <a:defRPr/>
              </a:pPr>
              <a:t>‹#›</a:t>
            </a:fld>
            <a:endParaRPr lang="en-US">
              <a:solidFill>
                <a:srgbClr val="3333CC"/>
              </a:solidFill>
            </a:endParaRPr>
          </a:p>
        </p:txBody>
      </p:sp>
    </p:spTree>
    <p:extLst>
      <p:ext uri="{BB962C8B-B14F-4D97-AF65-F5344CB8AC3E}">
        <p14:creationId xmlns:p14="http://schemas.microsoft.com/office/powerpoint/2010/main" val="428009263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07"/>
          <p:cNvSpPr>
            <a:spLocks noGrp="1" noChangeArrowheads="1"/>
          </p:cNvSpPr>
          <p:nvPr>
            <p:ph type="sldNum" sz="quarter" idx="10"/>
          </p:nvPr>
        </p:nvSpPr>
        <p:spPr>
          <a:ln/>
        </p:spPr>
        <p:txBody>
          <a:bodyPr/>
          <a:lstStyle>
            <a:lvl1pPr>
              <a:defRPr/>
            </a:lvl1pPr>
          </a:lstStyle>
          <a:p>
            <a:pPr>
              <a:defRPr/>
            </a:pPr>
            <a:fld id="{BB660729-4B3F-4B1F-82AF-B7E119EFB3FF}" type="slidenum">
              <a:rPr lang="en-US">
                <a:solidFill>
                  <a:srgbClr val="3333CC"/>
                </a:solidFill>
              </a:rPr>
              <a:pPr>
                <a:defRPr/>
              </a:pPr>
              <a:t>‹#›</a:t>
            </a:fld>
            <a:endParaRPr lang="en-US">
              <a:solidFill>
                <a:srgbClr val="3333CC"/>
              </a:solidFill>
            </a:endParaRPr>
          </a:p>
        </p:txBody>
      </p:sp>
    </p:spTree>
    <p:extLst>
      <p:ext uri="{BB962C8B-B14F-4D97-AF65-F5344CB8AC3E}">
        <p14:creationId xmlns:p14="http://schemas.microsoft.com/office/powerpoint/2010/main" val="406735654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23F52-5463-4257-8F8B-8ED8D4ADF271}" type="datetimeFigureOut">
              <a:rPr lang="en-US" smtClean="0">
                <a:solidFill>
                  <a:prstClr val="black">
                    <a:tint val="75000"/>
                  </a:prstClr>
                </a:solidFill>
              </a:rPr>
              <a:pPr/>
              <a:t>4/15/2015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49A1A1-80A4-49C5-AE3A-3309D87F30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41333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07"/>
          <p:cNvSpPr>
            <a:spLocks noGrp="1" noChangeArrowheads="1"/>
          </p:cNvSpPr>
          <p:nvPr>
            <p:ph type="sldNum" sz="quarter" idx="10"/>
          </p:nvPr>
        </p:nvSpPr>
        <p:spPr>
          <a:ln/>
        </p:spPr>
        <p:txBody>
          <a:bodyPr/>
          <a:lstStyle>
            <a:lvl1pPr>
              <a:defRPr/>
            </a:lvl1pPr>
          </a:lstStyle>
          <a:p>
            <a:pPr>
              <a:defRPr/>
            </a:pPr>
            <a:fld id="{BB660729-4B3F-4B1F-82AF-B7E119EFB3FF}" type="slidenum">
              <a:rPr lang="en-US">
                <a:solidFill>
                  <a:srgbClr val="3333CC"/>
                </a:solidFill>
              </a:rPr>
              <a:pPr>
                <a:defRPr/>
              </a:pPr>
              <a:t>‹#›</a:t>
            </a:fld>
            <a:endParaRPr lang="en-US">
              <a:solidFill>
                <a:srgbClr val="3333CC"/>
              </a:solidFill>
            </a:endParaRPr>
          </a:p>
        </p:txBody>
      </p:sp>
    </p:spTree>
    <p:extLst>
      <p:ext uri="{BB962C8B-B14F-4D97-AF65-F5344CB8AC3E}">
        <p14:creationId xmlns:p14="http://schemas.microsoft.com/office/powerpoint/2010/main" val="428009263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07"/>
          <p:cNvSpPr>
            <a:spLocks noGrp="1" noChangeArrowheads="1"/>
          </p:cNvSpPr>
          <p:nvPr>
            <p:ph type="sldNum" sz="quarter" idx="10"/>
          </p:nvPr>
        </p:nvSpPr>
        <p:spPr>
          <a:ln/>
        </p:spPr>
        <p:txBody>
          <a:bodyPr/>
          <a:lstStyle>
            <a:lvl1pPr>
              <a:defRPr/>
            </a:lvl1pPr>
          </a:lstStyle>
          <a:p>
            <a:pPr>
              <a:defRPr/>
            </a:pPr>
            <a:fld id="{BB660729-4B3F-4B1F-82AF-B7E119EFB3FF}" type="slidenum">
              <a:rPr lang="en-US">
                <a:solidFill>
                  <a:srgbClr val="3333CC"/>
                </a:solidFill>
              </a:rPr>
              <a:pPr>
                <a:defRPr/>
              </a:pPr>
              <a:t>‹#›</a:t>
            </a:fld>
            <a:endParaRPr lang="en-US">
              <a:solidFill>
                <a:srgbClr val="3333CC"/>
              </a:solidFill>
            </a:endParaRPr>
          </a:p>
        </p:txBody>
      </p:sp>
    </p:spTree>
    <p:extLst>
      <p:ext uri="{BB962C8B-B14F-4D97-AF65-F5344CB8AC3E}">
        <p14:creationId xmlns:p14="http://schemas.microsoft.com/office/powerpoint/2010/main" val="406735654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23F52-5463-4257-8F8B-8ED8D4ADF271}" type="datetimeFigureOut">
              <a:rPr lang="en-US" smtClean="0">
                <a:solidFill>
                  <a:prstClr val="black">
                    <a:tint val="75000"/>
                  </a:prstClr>
                </a:solidFill>
              </a:rPr>
              <a:pPr/>
              <a:t>4/15/2015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49A1A1-80A4-49C5-AE3A-3309D87F30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41333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07"/>
          <p:cNvSpPr>
            <a:spLocks noGrp="1" noChangeArrowheads="1"/>
          </p:cNvSpPr>
          <p:nvPr>
            <p:ph type="sldNum" sz="quarter" idx="10"/>
          </p:nvPr>
        </p:nvSpPr>
        <p:spPr>
          <a:ln/>
        </p:spPr>
        <p:txBody>
          <a:bodyPr/>
          <a:lstStyle>
            <a:lvl1pPr>
              <a:defRPr/>
            </a:lvl1pPr>
          </a:lstStyle>
          <a:p>
            <a:pPr>
              <a:defRPr/>
            </a:pPr>
            <a:fld id="{BB660729-4B3F-4B1F-82AF-B7E119EFB3FF}" type="slidenum">
              <a:rPr lang="en-US">
                <a:solidFill>
                  <a:srgbClr val="3333CC"/>
                </a:solidFill>
              </a:rPr>
              <a:pPr>
                <a:defRPr/>
              </a:pPr>
              <a:t>‹#›</a:t>
            </a:fld>
            <a:endParaRPr lang="en-US">
              <a:solidFill>
                <a:srgbClr val="3333CC"/>
              </a:solidFill>
            </a:endParaRPr>
          </a:p>
        </p:txBody>
      </p:sp>
    </p:spTree>
    <p:extLst>
      <p:ext uri="{BB962C8B-B14F-4D97-AF65-F5344CB8AC3E}">
        <p14:creationId xmlns:p14="http://schemas.microsoft.com/office/powerpoint/2010/main" val="42800926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07"/>
          <p:cNvSpPr>
            <a:spLocks noGrp="1" noChangeArrowheads="1"/>
          </p:cNvSpPr>
          <p:nvPr>
            <p:ph type="sldNum" sz="quarter" idx="10"/>
          </p:nvPr>
        </p:nvSpPr>
        <p:spPr>
          <a:ln/>
        </p:spPr>
        <p:txBody>
          <a:bodyPr/>
          <a:lstStyle>
            <a:lvl1pPr>
              <a:defRPr/>
            </a:lvl1pPr>
          </a:lstStyle>
          <a:p>
            <a:pPr>
              <a:defRPr/>
            </a:pPr>
            <a:fld id="{BB660729-4B3F-4B1F-82AF-B7E119EFB3FF}" type="slidenum">
              <a:rPr lang="en-US"/>
              <a:pPr>
                <a:defRPr/>
              </a:pPr>
              <a:t>‹#›</a:t>
            </a:fld>
            <a:endParaRPr lang="en-US"/>
          </a:p>
        </p:txBody>
      </p:sp>
    </p:spTree>
    <p:extLst>
      <p:ext uri="{BB962C8B-B14F-4D97-AF65-F5344CB8AC3E}">
        <p14:creationId xmlns:p14="http://schemas.microsoft.com/office/powerpoint/2010/main" val="320217654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07"/>
          <p:cNvSpPr>
            <a:spLocks noGrp="1" noChangeArrowheads="1"/>
          </p:cNvSpPr>
          <p:nvPr>
            <p:ph type="sldNum" sz="quarter" idx="10"/>
          </p:nvPr>
        </p:nvSpPr>
        <p:spPr>
          <a:ln/>
        </p:spPr>
        <p:txBody>
          <a:bodyPr/>
          <a:lstStyle>
            <a:lvl1pPr>
              <a:defRPr/>
            </a:lvl1pPr>
          </a:lstStyle>
          <a:p>
            <a:pPr>
              <a:defRPr/>
            </a:pPr>
            <a:fld id="{BB660729-4B3F-4B1F-82AF-B7E119EFB3FF}" type="slidenum">
              <a:rPr lang="en-US">
                <a:solidFill>
                  <a:srgbClr val="3333CC"/>
                </a:solidFill>
              </a:rPr>
              <a:pPr>
                <a:defRPr/>
              </a:pPr>
              <a:t>‹#›</a:t>
            </a:fld>
            <a:endParaRPr lang="en-US">
              <a:solidFill>
                <a:srgbClr val="3333CC"/>
              </a:solidFill>
            </a:endParaRPr>
          </a:p>
        </p:txBody>
      </p:sp>
    </p:spTree>
    <p:extLst>
      <p:ext uri="{BB962C8B-B14F-4D97-AF65-F5344CB8AC3E}">
        <p14:creationId xmlns:p14="http://schemas.microsoft.com/office/powerpoint/2010/main" val="406735654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23F52-5463-4257-8F8B-8ED8D4ADF271}" type="datetimeFigureOut">
              <a:rPr lang="en-US" smtClean="0">
                <a:solidFill>
                  <a:prstClr val="black">
                    <a:tint val="75000"/>
                  </a:prstClr>
                </a:solidFill>
              </a:rPr>
              <a:pPr/>
              <a:t>4/15/2015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49A1A1-80A4-49C5-AE3A-3309D87F30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41333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07"/>
          <p:cNvSpPr>
            <a:spLocks noGrp="1" noChangeArrowheads="1"/>
          </p:cNvSpPr>
          <p:nvPr>
            <p:ph type="sldNum" sz="quarter" idx="10"/>
          </p:nvPr>
        </p:nvSpPr>
        <p:spPr>
          <a:ln/>
        </p:spPr>
        <p:txBody>
          <a:bodyPr/>
          <a:lstStyle>
            <a:lvl1pPr>
              <a:defRPr/>
            </a:lvl1pPr>
          </a:lstStyle>
          <a:p>
            <a:pPr>
              <a:defRPr/>
            </a:pPr>
            <a:fld id="{BB660729-4B3F-4B1F-82AF-B7E119EFB3FF}" type="slidenum">
              <a:rPr lang="en-US"/>
              <a:pPr>
                <a:defRPr/>
              </a:pPr>
              <a:t>‹#›</a:t>
            </a:fld>
            <a:endParaRPr lang="en-US"/>
          </a:p>
        </p:txBody>
      </p:sp>
    </p:spTree>
    <p:extLst>
      <p:ext uri="{BB962C8B-B14F-4D97-AF65-F5344CB8AC3E}">
        <p14:creationId xmlns:p14="http://schemas.microsoft.com/office/powerpoint/2010/main" val="27703086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07"/>
          <p:cNvSpPr>
            <a:spLocks noGrp="1" noChangeArrowheads="1"/>
          </p:cNvSpPr>
          <p:nvPr>
            <p:ph type="sldNum" sz="quarter" idx="10"/>
          </p:nvPr>
        </p:nvSpPr>
        <p:spPr>
          <a:ln/>
        </p:spPr>
        <p:txBody>
          <a:bodyPr/>
          <a:lstStyle>
            <a:lvl1pPr>
              <a:defRPr/>
            </a:lvl1pPr>
          </a:lstStyle>
          <a:p>
            <a:pPr>
              <a:defRPr/>
            </a:pPr>
            <a:fld id="{BB660729-4B3F-4B1F-82AF-B7E119EFB3FF}" type="slidenum">
              <a:rPr lang="en-US"/>
              <a:pPr>
                <a:defRPr/>
              </a:pPr>
              <a:t>‹#›</a:t>
            </a:fld>
            <a:endParaRPr lang="en-US"/>
          </a:p>
        </p:txBody>
      </p:sp>
    </p:spTree>
    <p:extLst>
      <p:ext uri="{BB962C8B-B14F-4D97-AF65-F5344CB8AC3E}">
        <p14:creationId xmlns:p14="http://schemas.microsoft.com/office/powerpoint/2010/main" val="12150575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E23F52-5463-4257-8F8B-8ED8D4ADF271}" type="datetimeFigureOut">
              <a:rPr lang="en-US" smtClean="0">
                <a:solidFill>
                  <a:prstClr val="black">
                    <a:tint val="75000"/>
                  </a:prstClr>
                </a:solidFill>
              </a:rPr>
              <a:pPr/>
              <a:t>4/15/2015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49A1A1-80A4-49C5-AE3A-3309D87F30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13908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E23F52-5463-4257-8F8B-8ED8D4ADF271}" type="datetimeFigureOut">
              <a:rPr lang="en-US" smtClean="0">
                <a:solidFill>
                  <a:prstClr val="black">
                    <a:tint val="75000"/>
                  </a:prstClr>
                </a:solidFill>
              </a:rPr>
              <a:pPr/>
              <a:t>4/15/2015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49A1A1-80A4-49C5-AE3A-3309D87F30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1815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E23F52-5463-4257-8F8B-8ED8D4ADF271}" type="datetimeFigureOut">
              <a:rPr lang="en-US" smtClean="0">
                <a:solidFill>
                  <a:prstClr val="black">
                    <a:tint val="75000"/>
                  </a:prstClr>
                </a:solidFill>
              </a:rPr>
              <a:pPr/>
              <a:t>4/15/2015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49A1A1-80A4-49C5-AE3A-3309D87F30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2156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E23F52-5463-4257-8F8B-8ED8D4ADF271}" type="datetimeFigureOut">
              <a:rPr lang="en-US" smtClean="0">
                <a:solidFill>
                  <a:prstClr val="black">
                    <a:tint val="75000"/>
                  </a:prstClr>
                </a:solidFill>
              </a:rPr>
              <a:pPr/>
              <a:t>4/15/2015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49A1A1-80A4-49C5-AE3A-3309D87F30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80404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E23F52-5463-4257-8F8B-8ED8D4ADF271}" type="datetimeFigureOut">
              <a:rPr lang="en-US" smtClean="0">
                <a:solidFill>
                  <a:prstClr val="black">
                    <a:tint val="75000"/>
                  </a:prstClr>
                </a:solidFill>
              </a:rPr>
              <a:pPr/>
              <a:t>4/15/2015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449A1A1-80A4-49C5-AE3A-3309D87F30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0169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E23F52-5463-4257-8F8B-8ED8D4ADF271}" type="datetimeFigureOut">
              <a:rPr lang="en-US" smtClean="0">
                <a:solidFill>
                  <a:prstClr val="black">
                    <a:tint val="75000"/>
                  </a:prstClr>
                </a:solidFill>
              </a:rPr>
              <a:pPr/>
              <a:t>4/15/2015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49A1A1-80A4-49C5-AE3A-3309D87F30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4270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40666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E23F52-5463-4257-8F8B-8ED8D4ADF271}" type="datetimeFigureOut">
              <a:rPr lang="en-US" smtClean="0">
                <a:solidFill>
                  <a:prstClr val="black">
                    <a:tint val="75000"/>
                  </a:prstClr>
                </a:solidFill>
              </a:rPr>
              <a:pPr/>
              <a:t>4/15/2015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449A1A1-80A4-49C5-AE3A-3309D87F30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6236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E23F52-5463-4257-8F8B-8ED8D4ADF271}" type="datetimeFigureOut">
              <a:rPr lang="en-US" smtClean="0">
                <a:solidFill>
                  <a:prstClr val="black">
                    <a:tint val="75000"/>
                  </a:prstClr>
                </a:solidFill>
              </a:rPr>
              <a:pPr/>
              <a:t>4/15/2015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49A1A1-80A4-49C5-AE3A-3309D87F30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42810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E23F52-5463-4257-8F8B-8ED8D4ADF271}" type="datetimeFigureOut">
              <a:rPr lang="en-US" smtClean="0">
                <a:solidFill>
                  <a:prstClr val="black">
                    <a:tint val="75000"/>
                  </a:prstClr>
                </a:solidFill>
              </a:rPr>
              <a:pPr/>
              <a:t>4/15/2015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49A1A1-80A4-49C5-AE3A-3309D87F30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19710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E23F52-5463-4257-8F8B-8ED8D4ADF271}" type="datetimeFigureOut">
              <a:rPr lang="en-US" smtClean="0">
                <a:solidFill>
                  <a:prstClr val="black">
                    <a:tint val="75000"/>
                  </a:prstClr>
                </a:solidFill>
              </a:rPr>
              <a:pPr/>
              <a:t>4/15/2015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49A1A1-80A4-49C5-AE3A-3309D87F30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6280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E23F52-5463-4257-8F8B-8ED8D4ADF271}" type="datetimeFigureOut">
              <a:rPr lang="en-US" smtClean="0">
                <a:solidFill>
                  <a:prstClr val="black">
                    <a:tint val="75000"/>
                  </a:prstClr>
                </a:solidFill>
              </a:rPr>
              <a:pPr/>
              <a:t>4/15/2015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49A1A1-80A4-49C5-AE3A-3309D87F30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61882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207"/>
          <p:cNvSpPr>
            <a:spLocks noGrp="1" noChangeArrowheads="1"/>
          </p:cNvSpPr>
          <p:nvPr>
            <p:ph type="sldNum" sz="quarter" idx="10"/>
          </p:nvPr>
        </p:nvSpPr>
        <p:spPr>
          <a:ln/>
        </p:spPr>
        <p:txBody>
          <a:bodyPr/>
          <a:lstStyle>
            <a:lvl1pPr>
              <a:defRPr/>
            </a:lvl1pPr>
          </a:lstStyle>
          <a:p>
            <a:pPr>
              <a:defRPr/>
            </a:pPr>
            <a:fld id="{BB660729-4B3F-4B1F-82AF-B7E119EFB3FF}" type="slidenum">
              <a:rPr lang="en-US">
                <a:solidFill>
                  <a:srgbClr val="3333CC"/>
                </a:solidFill>
              </a:rPr>
              <a:pPr>
                <a:defRPr/>
              </a:pPr>
              <a:t>‹#›</a:t>
            </a:fld>
            <a:endParaRPr lang="en-US">
              <a:solidFill>
                <a:srgbClr val="3333CC"/>
              </a:solidFill>
            </a:endParaRPr>
          </a:p>
        </p:txBody>
      </p:sp>
    </p:spTree>
    <p:extLst>
      <p:ext uri="{BB962C8B-B14F-4D97-AF65-F5344CB8AC3E}">
        <p14:creationId xmlns:p14="http://schemas.microsoft.com/office/powerpoint/2010/main" val="24425233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207"/>
          <p:cNvSpPr>
            <a:spLocks noGrp="1" noChangeArrowheads="1"/>
          </p:cNvSpPr>
          <p:nvPr>
            <p:ph type="sldNum" sz="quarter" idx="10"/>
          </p:nvPr>
        </p:nvSpPr>
        <p:spPr>
          <a:ln/>
        </p:spPr>
        <p:txBody>
          <a:bodyPr/>
          <a:lstStyle>
            <a:lvl1pPr>
              <a:defRPr/>
            </a:lvl1pPr>
          </a:lstStyle>
          <a:p>
            <a:pPr>
              <a:defRPr/>
            </a:pPr>
            <a:fld id="{BB660729-4B3F-4B1F-82AF-B7E119EFB3FF}" type="slidenum">
              <a:rPr lang="en-US">
                <a:solidFill>
                  <a:srgbClr val="3333CC"/>
                </a:solidFill>
              </a:rPr>
              <a:pPr>
                <a:defRPr/>
              </a:pPr>
              <a:t>‹#›</a:t>
            </a:fld>
            <a:endParaRPr lang="en-US">
              <a:solidFill>
                <a:srgbClr val="3333CC"/>
              </a:solidFill>
            </a:endParaRPr>
          </a:p>
        </p:txBody>
      </p:sp>
    </p:spTree>
    <p:extLst>
      <p:ext uri="{BB962C8B-B14F-4D97-AF65-F5344CB8AC3E}">
        <p14:creationId xmlns:p14="http://schemas.microsoft.com/office/powerpoint/2010/main" val="18231330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207"/>
          <p:cNvSpPr>
            <a:spLocks noGrp="1" noChangeArrowheads="1"/>
          </p:cNvSpPr>
          <p:nvPr>
            <p:ph type="sldNum" sz="quarter" idx="10"/>
          </p:nvPr>
        </p:nvSpPr>
        <p:spPr>
          <a:ln/>
        </p:spPr>
        <p:txBody>
          <a:bodyPr/>
          <a:lstStyle>
            <a:lvl1pPr>
              <a:defRPr/>
            </a:lvl1pPr>
          </a:lstStyle>
          <a:p>
            <a:pPr>
              <a:defRPr/>
            </a:pPr>
            <a:fld id="{BB660729-4B3F-4B1F-82AF-B7E119EFB3FF}" type="slidenum">
              <a:rPr lang="en-US"/>
              <a:pPr>
                <a:defRPr/>
              </a:pPr>
              <a:t>‹#›</a:t>
            </a:fld>
            <a:endParaRPr lang="en-US"/>
          </a:p>
        </p:txBody>
      </p:sp>
    </p:spTree>
    <p:extLst>
      <p:ext uri="{BB962C8B-B14F-4D97-AF65-F5344CB8AC3E}">
        <p14:creationId xmlns:p14="http://schemas.microsoft.com/office/powerpoint/2010/main" val="27703086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207"/>
          <p:cNvSpPr>
            <a:spLocks noGrp="1" noChangeArrowheads="1"/>
          </p:cNvSpPr>
          <p:nvPr>
            <p:ph type="sldNum" sz="quarter" idx="10"/>
          </p:nvPr>
        </p:nvSpPr>
        <p:spPr>
          <a:ln/>
        </p:spPr>
        <p:txBody>
          <a:bodyPr/>
          <a:lstStyle>
            <a:lvl1pPr>
              <a:defRPr/>
            </a:lvl1pPr>
          </a:lstStyle>
          <a:p>
            <a:pPr>
              <a:defRPr/>
            </a:pPr>
            <a:fld id="{BB660729-4B3F-4B1F-82AF-B7E119EFB3FF}" type="slidenum">
              <a:rPr lang="en-US"/>
              <a:pPr>
                <a:defRPr/>
              </a:pPr>
              <a:t>‹#›</a:t>
            </a:fld>
            <a:endParaRPr lang="en-US"/>
          </a:p>
        </p:txBody>
      </p:sp>
    </p:spTree>
    <p:extLst>
      <p:ext uri="{BB962C8B-B14F-4D97-AF65-F5344CB8AC3E}">
        <p14:creationId xmlns:p14="http://schemas.microsoft.com/office/powerpoint/2010/main" val="12150575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207"/>
          <p:cNvSpPr>
            <a:spLocks noGrp="1" noChangeArrowheads="1"/>
          </p:cNvSpPr>
          <p:nvPr>
            <p:ph type="sldNum" sz="quarter" idx="10"/>
          </p:nvPr>
        </p:nvSpPr>
        <p:spPr>
          <a:ln/>
        </p:spPr>
        <p:txBody>
          <a:bodyPr/>
          <a:lstStyle>
            <a:lvl1pPr>
              <a:defRPr/>
            </a:lvl1pPr>
          </a:lstStyle>
          <a:p>
            <a:pPr>
              <a:defRPr/>
            </a:pPr>
            <a:fld id="{BB660729-4B3F-4B1F-82AF-B7E119EFB3FF}" type="slidenum">
              <a:rPr lang="en-US"/>
              <a:pPr>
                <a:defRPr/>
              </a:pPr>
              <a:t>‹#›</a:t>
            </a:fld>
            <a:endParaRPr lang="en-US"/>
          </a:p>
        </p:txBody>
      </p:sp>
    </p:spTree>
    <p:extLst>
      <p:ext uri="{BB962C8B-B14F-4D97-AF65-F5344CB8AC3E}">
        <p14:creationId xmlns:p14="http://schemas.microsoft.com/office/powerpoint/2010/main" val="2770308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07"/>
          <p:cNvSpPr>
            <a:spLocks noGrp="1" noChangeArrowheads="1"/>
          </p:cNvSpPr>
          <p:nvPr>
            <p:ph type="sldNum" sz="quarter" idx="10"/>
          </p:nvPr>
        </p:nvSpPr>
        <p:spPr>
          <a:ln/>
        </p:spPr>
        <p:txBody>
          <a:bodyPr/>
          <a:lstStyle>
            <a:lvl1pPr>
              <a:defRPr/>
            </a:lvl1pPr>
          </a:lstStyle>
          <a:p>
            <a:pPr>
              <a:defRPr/>
            </a:pPr>
            <a:fld id="{BB660729-4B3F-4B1F-82AF-B7E119EFB3FF}" type="slidenum">
              <a:rPr lang="en-US">
                <a:solidFill>
                  <a:srgbClr val="3333CC"/>
                </a:solidFill>
              </a:rPr>
              <a:pPr>
                <a:defRPr/>
              </a:pPr>
              <a:t>‹#›</a:t>
            </a:fld>
            <a:endParaRPr lang="en-US">
              <a:solidFill>
                <a:srgbClr val="3333CC"/>
              </a:solidFill>
            </a:endParaRPr>
          </a:p>
        </p:txBody>
      </p:sp>
    </p:spTree>
    <p:extLst>
      <p:ext uri="{BB962C8B-B14F-4D97-AF65-F5344CB8AC3E}">
        <p14:creationId xmlns:p14="http://schemas.microsoft.com/office/powerpoint/2010/main" val="309050424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207"/>
          <p:cNvSpPr>
            <a:spLocks noGrp="1" noChangeArrowheads="1"/>
          </p:cNvSpPr>
          <p:nvPr>
            <p:ph type="sldNum" sz="quarter" idx="10"/>
          </p:nvPr>
        </p:nvSpPr>
        <p:spPr>
          <a:ln/>
        </p:spPr>
        <p:txBody>
          <a:bodyPr/>
          <a:lstStyle>
            <a:lvl1pPr>
              <a:defRPr/>
            </a:lvl1pPr>
          </a:lstStyle>
          <a:p>
            <a:pPr>
              <a:defRPr/>
            </a:pPr>
            <a:fld id="{BB660729-4B3F-4B1F-82AF-B7E119EFB3FF}" type="slidenum">
              <a:rPr lang="en-US"/>
              <a:pPr>
                <a:defRPr/>
              </a:pPr>
              <a:t>‹#›</a:t>
            </a:fld>
            <a:endParaRPr lang="en-US"/>
          </a:p>
        </p:txBody>
      </p:sp>
    </p:spTree>
    <p:extLst>
      <p:ext uri="{BB962C8B-B14F-4D97-AF65-F5344CB8AC3E}">
        <p14:creationId xmlns:p14="http://schemas.microsoft.com/office/powerpoint/2010/main" val="12150575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E23F52-5463-4257-8F8B-8ED8D4ADF271}" type="datetimeFigureOut">
              <a:rPr lang="en-US" smtClean="0">
                <a:solidFill>
                  <a:prstClr val="black">
                    <a:tint val="75000"/>
                  </a:prstClr>
                </a:solidFill>
              </a:rPr>
              <a:pPr/>
              <a:t>4/15/2015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49A1A1-80A4-49C5-AE3A-3309D87F30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13908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E23F52-5463-4257-8F8B-8ED8D4ADF271}" type="datetimeFigureOut">
              <a:rPr lang="en-US" smtClean="0">
                <a:solidFill>
                  <a:prstClr val="black">
                    <a:tint val="75000"/>
                  </a:prstClr>
                </a:solidFill>
              </a:rPr>
              <a:pPr/>
              <a:t>4/15/2015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49A1A1-80A4-49C5-AE3A-3309D87F30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1815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E23F52-5463-4257-8F8B-8ED8D4ADF271}" type="datetimeFigureOut">
              <a:rPr lang="en-US" smtClean="0">
                <a:solidFill>
                  <a:prstClr val="black">
                    <a:tint val="75000"/>
                  </a:prstClr>
                </a:solidFill>
              </a:rPr>
              <a:pPr/>
              <a:t>4/15/2015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49A1A1-80A4-49C5-AE3A-3309D87F30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2156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E23F52-5463-4257-8F8B-8ED8D4ADF271}" type="datetimeFigureOut">
              <a:rPr lang="en-US" smtClean="0">
                <a:solidFill>
                  <a:prstClr val="black">
                    <a:tint val="75000"/>
                  </a:prstClr>
                </a:solidFill>
              </a:rPr>
              <a:pPr/>
              <a:t>4/15/2015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49A1A1-80A4-49C5-AE3A-3309D87F30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80404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E23F52-5463-4257-8F8B-8ED8D4ADF271}" type="datetimeFigureOut">
              <a:rPr lang="en-US" smtClean="0">
                <a:solidFill>
                  <a:prstClr val="black">
                    <a:tint val="75000"/>
                  </a:prstClr>
                </a:solidFill>
              </a:rPr>
              <a:pPr/>
              <a:t>4/15/2015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449A1A1-80A4-49C5-AE3A-3309D87F30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0169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E23F52-5463-4257-8F8B-8ED8D4ADF271}" type="datetimeFigureOut">
              <a:rPr lang="en-US" smtClean="0">
                <a:solidFill>
                  <a:prstClr val="black">
                    <a:tint val="75000"/>
                  </a:prstClr>
                </a:solidFill>
              </a:rPr>
              <a:pPr/>
              <a:t>4/15/2015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49A1A1-80A4-49C5-AE3A-3309D87F30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42701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E23F52-5463-4257-8F8B-8ED8D4ADF271}" type="datetimeFigureOut">
              <a:rPr lang="en-US" smtClean="0">
                <a:solidFill>
                  <a:prstClr val="black">
                    <a:tint val="75000"/>
                  </a:prstClr>
                </a:solidFill>
              </a:rPr>
              <a:pPr/>
              <a:t>4/15/2015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449A1A1-80A4-49C5-AE3A-3309D87F30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6236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E23F52-5463-4257-8F8B-8ED8D4ADF271}" type="datetimeFigureOut">
              <a:rPr lang="en-US" smtClean="0">
                <a:solidFill>
                  <a:prstClr val="black">
                    <a:tint val="75000"/>
                  </a:prstClr>
                </a:solidFill>
              </a:rPr>
              <a:pPr/>
              <a:t>4/15/2015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49A1A1-80A4-49C5-AE3A-3309D87F30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42810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E23F52-5463-4257-8F8B-8ED8D4ADF271}" type="datetimeFigureOut">
              <a:rPr lang="en-US" smtClean="0">
                <a:solidFill>
                  <a:prstClr val="black">
                    <a:tint val="75000"/>
                  </a:prstClr>
                </a:solidFill>
              </a:rPr>
              <a:pPr/>
              <a:t>4/15/2015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49A1A1-80A4-49C5-AE3A-3309D87F30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1971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07"/>
          <p:cNvSpPr>
            <a:spLocks noGrp="1" noChangeArrowheads="1"/>
          </p:cNvSpPr>
          <p:nvPr>
            <p:ph type="sldNum" sz="quarter" idx="10"/>
          </p:nvPr>
        </p:nvSpPr>
        <p:spPr>
          <a:ln/>
        </p:spPr>
        <p:txBody>
          <a:bodyPr/>
          <a:lstStyle>
            <a:lvl1pPr>
              <a:defRPr/>
            </a:lvl1pPr>
          </a:lstStyle>
          <a:p>
            <a:pPr>
              <a:defRPr/>
            </a:pPr>
            <a:fld id="{BB660729-4B3F-4B1F-82AF-B7E119EFB3FF}" type="slidenum">
              <a:rPr lang="en-US">
                <a:solidFill>
                  <a:srgbClr val="3333CC"/>
                </a:solidFill>
              </a:rPr>
              <a:pPr>
                <a:defRPr/>
              </a:pPr>
              <a:t>‹#›</a:t>
            </a:fld>
            <a:endParaRPr lang="en-US">
              <a:solidFill>
                <a:srgbClr val="3333CC"/>
              </a:solidFill>
            </a:endParaRPr>
          </a:p>
        </p:txBody>
      </p:sp>
    </p:spTree>
    <p:extLst>
      <p:ext uri="{BB962C8B-B14F-4D97-AF65-F5344CB8AC3E}">
        <p14:creationId xmlns:p14="http://schemas.microsoft.com/office/powerpoint/2010/main" val="173160675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E23F52-5463-4257-8F8B-8ED8D4ADF271}" type="datetimeFigureOut">
              <a:rPr lang="en-US" smtClean="0">
                <a:solidFill>
                  <a:prstClr val="black">
                    <a:tint val="75000"/>
                  </a:prstClr>
                </a:solidFill>
              </a:rPr>
              <a:pPr/>
              <a:t>4/15/2015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49A1A1-80A4-49C5-AE3A-3309D87F30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6280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E23F52-5463-4257-8F8B-8ED8D4ADF271}" type="datetimeFigureOut">
              <a:rPr lang="en-US" smtClean="0">
                <a:solidFill>
                  <a:prstClr val="black">
                    <a:tint val="75000"/>
                  </a:prstClr>
                </a:solidFill>
              </a:rPr>
              <a:pPr/>
              <a:t>4/15/2015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49A1A1-80A4-49C5-AE3A-3309D87F30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61882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207"/>
          <p:cNvSpPr>
            <a:spLocks noGrp="1" noChangeArrowheads="1"/>
          </p:cNvSpPr>
          <p:nvPr>
            <p:ph type="sldNum" sz="quarter" idx="10"/>
          </p:nvPr>
        </p:nvSpPr>
        <p:spPr>
          <a:ln/>
        </p:spPr>
        <p:txBody>
          <a:bodyPr/>
          <a:lstStyle>
            <a:lvl1pPr>
              <a:defRPr/>
            </a:lvl1pPr>
          </a:lstStyle>
          <a:p>
            <a:pPr>
              <a:defRPr/>
            </a:pPr>
            <a:fld id="{BB660729-4B3F-4B1F-82AF-B7E119EFB3FF}" type="slidenum">
              <a:rPr lang="en-US"/>
              <a:pPr>
                <a:defRPr/>
              </a:pPr>
              <a:t>‹#›</a:t>
            </a:fld>
            <a:endParaRPr lang="en-US"/>
          </a:p>
        </p:txBody>
      </p:sp>
    </p:spTree>
    <p:extLst>
      <p:ext uri="{BB962C8B-B14F-4D97-AF65-F5344CB8AC3E}">
        <p14:creationId xmlns:p14="http://schemas.microsoft.com/office/powerpoint/2010/main" val="27703086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207"/>
          <p:cNvSpPr>
            <a:spLocks noGrp="1" noChangeArrowheads="1"/>
          </p:cNvSpPr>
          <p:nvPr>
            <p:ph type="sldNum" sz="quarter" idx="10"/>
          </p:nvPr>
        </p:nvSpPr>
        <p:spPr>
          <a:ln/>
        </p:spPr>
        <p:txBody>
          <a:bodyPr/>
          <a:lstStyle>
            <a:lvl1pPr>
              <a:defRPr/>
            </a:lvl1pPr>
          </a:lstStyle>
          <a:p>
            <a:pPr>
              <a:defRPr/>
            </a:pPr>
            <a:fld id="{BB660729-4B3F-4B1F-82AF-B7E119EFB3FF}" type="slidenum">
              <a:rPr lang="en-US"/>
              <a:pPr>
                <a:defRPr/>
              </a:pPr>
              <a:t>‹#›</a:t>
            </a:fld>
            <a:endParaRPr lang="en-US"/>
          </a:p>
        </p:txBody>
      </p:sp>
    </p:spTree>
    <p:extLst>
      <p:ext uri="{BB962C8B-B14F-4D97-AF65-F5344CB8AC3E}">
        <p14:creationId xmlns:p14="http://schemas.microsoft.com/office/powerpoint/2010/main" val="1215057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23F52-5463-4257-8F8B-8ED8D4ADF271}" type="datetimeFigureOut">
              <a:rPr lang="en-US" smtClean="0">
                <a:solidFill>
                  <a:prstClr val="black">
                    <a:tint val="75000"/>
                  </a:prstClr>
                </a:solidFill>
              </a:rPr>
              <a:pPr/>
              <a:t>4/15/2015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49A1A1-80A4-49C5-AE3A-3309D87F30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67466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07"/>
          <p:cNvSpPr>
            <a:spLocks noGrp="1" noChangeArrowheads="1"/>
          </p:cNvSpPr>
          <p:nvPr>
            <p:ph type="sldNum" sz="quarter" idx="10"/>
          </p:nvPr>
        </p:nvSpPr>
        <p:spPr>
          <a:ln/>
        </p:spPr>
        <p:txBody>
          <a:bodyPr/>
          <a:lstStyle>
            <a:lvl1pPr>
              <a:defRPr/>
            </a:lvl1pPr>
          </a:lstStyle>
          <a:p>
            <a:pPr>
              <a:defRPr/>
            </a:pPr>
            <a:fld id="{BB660729-4B3F-4B1F-82AF-B7E119EFB3FF}" type="slidenum">
              <a:rPr lang="en-US">
                <a:solidFill>
                  <a:srgbClr val="3333CC"/>
                </a:solidFill>
              </a:rPr>
              <a:pPr>
                <a:defRPr/>
              </a:pPr>
              <a:t>‹#›</a:t>
            </a:fld>
            <a:endParaRPr lang="en-US">
              <a:solidFill>
                <a:srgbClr val="3333CC"/>
              </a:solidFill>
            </a:endParaRPr>
          </a:p>
        </p:txBody>
      </p:sp>
    </p:spTree>
    <p:extLst>
      <p:ext uri="{BB962C8B-B14F-4D97-AF65-F5344CB8AC3E}">
        <p14:creationId xmlns:p14="http://schemas.microsoft.com/office/powerpoint/2010/main" val="30905042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07"/>
          <p:cNvSpPr>
            <a:spLocks noGrp="1" noChangeArrowheads="1"/>
          </p:cNvSpPr>
          <p:nvPr>
            <p:ph type="sldNum" sz="quarter" idx="10"/>
          </p:nvPr>
        </p:nvSpPr>
        <p:spPr>
          <a:ln/>
        </p:spPr>
        <p:txBody>
          <a:bodyPr/>
          <a:lstStyle>
            <a:lvl1pPr>
              <a:defRPr/>
            </a:lvl1pPr>
          </a:lstStyle>
          <a:p>
            <a:pPr>
              <a:defRPr/>
            </a:pPr>
            <a:fld id="{BB660729-4B3F-4B1F-82AF-B7E119EFB3FF}" type="slidenum">
              <a:rPr lang="en-US">
                <a:solidFill>
                  <a:srgbClr val="3333CC"/>
                </a:solidFill>
              </a:rPr>
              <a:pPr>
                <a:defRPr/>
              </a:pPr>
              <a:t>‹#›</a:t>
            </a:fld>
            <a:endParaRPr lang="en-US">
              <a:solidFill>
                <a:srgbClr val="3333CC"/>
              </a:solidFill>
            </a:endParaRPr>
          </a:p>
        </p:txBody>
      </p:sp>
    </p:spTree>
    <p:extLst>
      <p:ext uri="{BB962C8B-B14F-4D97-AF65-F5344CB8AC3E}">
        <p14:creationId xmlns:p14="http://schemas.microsoft.com/office/powerpoint/2010/main" val="173160675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23F52-5463-4257-8F8B-8ED8D4ADF271}" type="datetimeFigureOut">
              <a:rPr lang="en-US" smtClean="0">
                <a:solidFill>
                  <a:prstClr val="black">
                    <a:tint val="75000"/>
                  </a:prstClr>
                </a:solidFill>
              </a:rPr>
              <a:pPr/>
              <a:t>4/15/2015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49A1A1-80A4-49C5-AE3A-3309D87F30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67466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wmf"/><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image" Target="../media/image2.png"/><Relationship Id="rId4" Type="http://schemas.openxmlformats.org/officeDocument/2006/relationships/image" Target="../media/image1.wmf"/></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image" Target="../media/image2.png"/><Relationship Id="rId4" Type="http://schemas.openxmlformats.org/officeDocument/2006/relationships/image" Target="../media/image1.wmf"/></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40.xml"/><Relationship Id="rId1" Type="http://schemas.openxmlformats.org/officeDocument/2006/relationships/slideLayout" Target="../slideLayouts/slideLayout39.xml"/><Relationship Id="rId5" Type="http://schemas.openxmlformats.org/officeDocument/2006/relationships/image" Target="../media/image2.png"/><Relationship Id="rId4" Type="http://schemas.openxmlformats.org/officeDocument/2006/relationships/image" Target="../media/image1.wmf"/></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1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5" Type="http://schemas.openxmlformats.org/officeDocument/2006/relationships/image" Target="../media/image2.png"/><Relationship Id="rId4" Type="http://schemas.openxmlformats.org/officeDocument/2006/relationships/image" Target="../media/image1.wmf"/></Relationships>
</file>

<file path=ppt/slideMasters/_rels/slideMaster15.xml.rels><?xml version="1.0" encoding="UTF-8" standalone="yes"?>
<Relationships xmlns="http://schemas.openxmlformats.org/package/2006/relationships"><Relationship Id="rId1" Type="http://schemas.openxmlformats.org/officeDocument/2006/relationships/theme" Target="../theme/theme1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w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w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image" Target="../media/image1.wmf"/><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wmf"/><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2.png"/><Relationship Id="rId5" Type="http://schemas.openxmlformats.org/officeDocument/2006/relationships/image" Target="../media/image1.wmf"/><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image" Target="../media/image1.wmf"/><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2.png"/><Relationship Id="rId4" Type="http://schemas.openxmlformats.org/officeDocument/2006/relationships/image" Target="../media/image1.wm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9.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52400" y="1219200"/>
            <a:ext cx="876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7" name="Picture 1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pic>
      <p:sp>
        <p:nvSpPr>
          <p:cNvPr id="1028" name="Rectangle 137"/>
          <p:cNvSpPr>
            <a:spLocks noGrp="1" noChangeArrowheads="1"/>
          </p:cNvSpPr>
          <p:nvPr>
            <p:ph type="title"/>
          </p:nvPr>
        </p:nvSpPr>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pic>
        <p:nvPicPr>
          <p:cNvPr id="1029" name="Picture 19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578600"/>
            <a:ext cx="9144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pic>
      <p:sp>
        <p:nvSpPr>
          <p:cNvPr id="905415" name="Text Box 199"/>
          <p:cNvSpPr txBox="1">
            <a:spLocks noChangeArrowheads="1"/>
          </p:cNvSpPr>
          <p:nvPr/>
        </p:nvSpPr>
        <p:spPr bwMode="auto">
          <a:xfrm>
            <a:off x="273050" y="6635750"/>
            <a:ext cx="793750" cy="184150"/>
          </a:xfrm>
          <a:prstGeom prst="rect">
            <a:avLst/>
          </a:prstGeom>
          <a:noFill/>
          <a:ln w="15875" algn="ctr">
            <a:noFill/>
            <a:miter lim="800000"/>
            <a:headEnd/>
            <a:tailEnd/>
          </a:ln>
          <a:effectLst/>
        </p:spPr>
        <p:txBody>
          <a:bodyPr lIns="0" tIns="0" rIns="0" bIns="0">
            <a:spAutoFit/>
          </a:bodyPr>
          <a:lstStyle/>
          <a:p>
            <a:pPr>
              <a:spcBef>
                <a:spcPct val="20000"/>
              </a:spcBef>
              <a:defRPr/>
            </a:pPr>
            <a:r>
              <a:rPr lang="en-US" b="0" dirty="0">
                <a:solidFill>
                  <a:srgbClr val="171FC7"/>
                </a:solidFill>
                <a:effectLst>
                  <a:outerShdw blurRad="38100" dist="38100" dir="2700000" algn="tl">
                    <a:srgbClr val="C0C0C0"/>
                  </a:outerShdw>
                </a:effectLst>
                <a:latin typeface="Helvetica" pitchFamily="-128" charset="0"/>
                <a:cs typeface="+mn-cs"/>
              </a:rPr>
              <a:t>NSTX-U</a:t>
            </a:r>
          </a:p>
        </p:txBody>
      </p:sp>
      <p:sp>
        <p:nvSpPr>
          <p:cNvPr id="12" name="Rectangle 207"/>
          <p:cNvSpPr>
            <a:spLocks noGrp="1" noChangeArrowheads="1"/>
          </p:cNvSpPr>
          <p:nvPr>
            <p:ph type="sldNum" sz="quarter" idx="4"/>
          </p:nvPr>
        </p:nvSpPr>
        <p:spPr bwMode="auto">
          <a:xfrm>
            <a:off x="8382000" y="6629400"/>
            <a:ext cx="762000" cy="152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eaLnBrk="0" hangingPunct="0">
              <a:spcBef>
                <a:spcPct val="0"/>
              </a:spcBef>
              <a:buFontTx/>
              <a:buNone/>
              <a:defRPr sz="900" i="0">
                <a:solidFill>
                  <a:schemeClr val="accent2"/>
                </a:solidFill>
                <a:latin typeface="+mn-lt"/>
                <a:ea typeface="ＭＳ Ｐゴシック" pitchFamily="-128" charset="-128"/>
                <a:cs typeface="+mn-cs"/>
              </a:defRPr>
            </a:lvl1pPr>
          </a:lstStyle>
          <a:p>
            <a:pPr>
              <a:defRPr/>
            </a:pPr>
            <a:fld id="{701B21D3-1484-47B5-A68B-EA97446B9B27}" type="slidenum">
              <a:rPr lang="en-US"/>
              <a:pPr>
                <a:defRPr/>
              </a:pPr>
              <a:t>‹#›</a:t>
            </a:fld>
            <a:endParaRPr lang="en-US"/>
          </a:p>
        </p:txBody>
      </p:sp>
      <p:sp>
        <p:nvSpPr>
          <p:cNvPr id="8" name="TextBox 7"/>
          <p:cNvSpPr txBox="1"/>
          <p:nvPr/>
        </p:nvSpPr>
        <p:spPr>
          <a:xfrm>
            <a:off x="1828800" y="6629400"/>
            <a:ext cx="5486400" cy="215900"/>
          </a:xfrm>
          <a:prstGeom prst="rect">
            <a:avLst/>
          </a:prstGeom>
          <a:noFill/>
        </p:spPr>
        <p:txBody>
          <a:bodyPr>
            <a:spAutoFit/>
          </a:bodyPr>
          <a:lstStyle/>
          <a:p>
            <a:pPr algn="ctr">
              <a:defRPr/>
            </a:pPr>
            <a:r>
              <a:rPr lang="en-US" sz="800" i="0" dirty="0" smtClean="0">
                <a:latin typeface="Helvetica" pitchFamily="34" charset="0"/>
                <a:cs typeface="+mn-cs"/>
              </a:rPr>
              <a:t>10</a:t>
            </a:r>
            <a:r>
              <a:rPr lang="en-US" sz="800" i="0" baseline="30000" dirty="0" smtClean="0">
                <a:latin typeface="Helvetica" pitchFamily="34" charset="0"/>
                <a:cs typeface="+mn-cs"/>
              </a:rPr>
              <a:t>th</a:t>
            </a:r>
            <a:r>
              <a:rPr lang="en-US" sz="800" i="0" dirty="0" smtClean="0">
                <a:latin typeface="Helvetica" pitchFamily="34" charset="0"/>
                <a:cs typeface="+mn-cs"/>
              </a:rPr>
              <a:t> IAEA TM – Control and Data Acquisition Upgrades for NSTX-U,  W.M. Davis (22-Apr-2015)</a:t>
            </a:r>
            <a:endParaRPr lang="en-US" sz="800" i="0" dirty="0">
              <a:latin typeface="Helvetica" pitchFamily="34" charset="0"/>
              <a:cs typeface="+mn-cs"/>
            </a:endParaRPr>
          </a:p>
        </p:txBody>
      </p: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32270786"/>
      </p:ext>
    </p:extLst>
  </p:cSld>
  <p:clrMap bg1="lt1" tx1="dk1" bg2="lt2" tx2="dk2" accent1="accent1" accent2="accent2" accent3="accent3" accent4="accent4" accent5="accent5" accent6="accent6" hlink="hlink" folHlink="folHlink"/>
  <p:sldLayoutIdLst>
    <p:sldLayoutId id="2147483677" r:id="rId1"/>
    <p:sldLayoutId id="2147483651" r:id="rId2"/>
    <p:sldLayoutId id="2147483823" r:id="rId3"/>
  </p:sldLayoutIdLst>
  <p:timing>
    <p:tnLst>
      <p:par>
        <p:cTn id="1" dur="indefinite" restart="never" nodeType="tmRoot"/>
      </p:par>
    </p:tnLst>
  </p:timing>
  <p:hf hdr="0" ftr="0" dt="0"/>
  <p:txStyles>
    <p:titleStyle>
      <a:lvl1pPr algn="ctr" rtl="0" eaLnBrk="0" fontAlgn="base" hangingPunct="0">
        <a:spcBef>
          <a:spcPct val="0"/>
        </a:spcBef>
        <a:spcAft>
          <a:spcPct val="0"/>
        </a:spcAft>
        <a:defRPr sz="2400" b="1">
          <a:solidFill>
            <a:schemeClr val="accent2"/>
          </a:solidFill>
          <a:latin typeface="+mj-lt"/>
          <a:ea typeface="+mj-ea"/>
          <a:cs typeface="+mj-cs"/>
        </a:defRPr>
      </a:lvl1pPr>
      <a:lvl2pPr algn="ctr" rtl="0" eaLnBrk="0" fontAlgn="base" hangingPunct="0">
        <a:spcBef>
          <a:spcPct val="0"/>
        </a:spcBef>
        <a:spcAft>
          <a:spcPct val="0"/>
        </a:spcAft>
        <a:defRPr sz="2400" b="1">
          <a:solidFill>
            <a:schemeClr val="accent2"/>
          </a:solidFill>
          <a:latin typeface="Arial" charset="0"/>
        </a:defRPr>
      </a:lvl2pPr>
      <a:lvl3pPr algn="ctr" rtl="0" eaLnBrk="0" fontAlgn="base" hangingPunct="0">
        <a:spcBef>
          <a:spcPct val="0"/>
        </a:spcBef>
        <a:spcAft>
          <a:spcPct val="0"/>
        </a:spcAft>
        <a:defRPr sz="2400" b="1">
          <a:solidFill>
            <a:schemeClr val="accent2"/>
          </a:solidFill>
          <a:latin typeface="Arial" charset="0"/>
        </a:defRPr>
      </a:lvl3pPr>
      <a:lvl4pPr algn="ctr" rtl="0" eaLnBrk="0" fontAlgn="base" hangingPunct="0">
        <a:spcBef>
          <a:spcPct val="0"/>
        </a:spcBef>
        <a:spcAft>
          <a:spcPct val="0"/>
        </a:spcAft>
        <a:defRPr sz="2400" b="1">
          <a:solidFill>
            <a:schemeClr val="accent2"/>
          </a:solidFill>
          <a:latin typeface="Arial" charset="0"/>
        </a:defRPr>
      </a:lvl4pPr>
      <a:lvl5pPr algn="ctr" rtl="0" eaLnBrk="0" fontAlgn="base" hangingPunct="0">
        <a:spcBef>
          <a:spcPct val="0"/>
        </a:spcBef>
        <a:spcAft>
          <a:spcPct val="0"/>
        </a:spcAft>
        <a:defRPr sz="2400" b="1">
          <a:solidFill>
            <a:schemeClr val="accent2"/>
          </a:solidFill>
          <a:latin typeface="Arial" charset="0"/>
        </a:defRPr>
      </a:lvl5pPr>
      <a:lvl6pPr marL="457200" algn="ctr" rtl="0" eaLnBrk="0" fontAlgn="base" hangingPunct="0">
        <a:spcBef>
          <a:spcPct val="0"/>
        </a:spcBef>
        <a:spcAft>
          <a:spcPct val="0"/>
        </a:spcAft>
        <a:defRPr sz="2400" b="1">
          <a:solidFill>
            <a:schemeClr val="accent2"/>
          </a:solidFill>
          <a:latin typeface="Arial" charset="0"/>
        </a:defRPr>
      </a:lvl6pPr>
      <a:lvl7pPr marL="914400" algn="ctr" rtl="0" eaLnBrk="0" fontAlgn="base" hangingPunct="0">
        <a:spcBef>
          <a:spcPct val="0"/>
        </a:spcBef>
        <a:spcAft>
          <a:spcPct val="0"/>
        </a:spcAft>
        <a:defRPr sz="2400" b="1">
          <a:solidFill>
            <a:schemeClr val="accent2"/>
          </a:solidFill>
          <a:latin typeface="Arial" charset="0"/>
        </a:defRPr>
      </a:lvl7pPr>
      <a:lvl8pPr marL="1371600" algn="ctr" rtl="0" eaLnBrk="0" fontAlgn="base" hangingPunct="0">
        <a:spcBef>
          <a:spcPct val="0"/>
        </a:spcBef>
        <a:spcAft>
          <a:spcPct val="0"/>
        </a:spcAft>
        <a:defRPr sz="2400" b="1">
          <a:solidFill>
            <a:schemeClr val="accent2"/>
          </a:solidFill>
          <a:latin typeface="Arial" charset="0"/>
        </a:defRPr>
      </a:lvl8pPr>
      <a:lvl9pPr marL="1828800" algn="ctr"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defRPr>
      </a:lvl2pPr>
      <a:lvl3pPr marL="1143000" indent="-228600" algn="l" rtl="0" eaLnBrk="0" fontAlgn="base" hangingPunct="0">
        <a:spcBef>
          <a:spcPct val="20000"/>
        </a:spcBef>
        <a:spcAft>
          <a:spcPct val="0"/>
        </a:spcAft>
        <a:buChar char="•"/>
        <a:defRPr>
          <a:solidFill>
            <a:srgbClr val="FF0000"/>
          </a:solidFill>
          <a:latin typeface="+mn-lt"/>
        </a:defRPr>
      </a:lvl3pPr>
      <a:lvl4pPr marL="1600200" indent="-228600" algn="l" rtl="0" eaLnBrk="0" fontAlgn="base" hangingPunct="0">
        <a:spcBef>
          <a:spcPct val="20000"/>
        </a:spcBef>
        <a:spcAft>
          <a:spcPct val="0"/>
        </a:spcAft>
        <a:buChar char="–"/>
        <a:defRPr sz="1600">
          <a:solidFill>
            <a:srgbClr val="009999"/>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52400" y="1219200"/>
            <a:ext cx="876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7" name="Picture 1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pic>
      <p:sp>
        <p:nvSpPr>
          <p:cNvPr id="1028" name="Rectangle 137"/>
          <p:cNvSpPr>
            <a:spLocks noGrp="1" noChangeArrowheads="1"/>
          </p:cNvSpPr>
          <p:nvPr>
            <p:ph type="title"/>
          </p:nvPr>
        </p:nvSpPr>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pic>
        <p:nvPicPr>
          <p:cNvPr id="1029" name="Picture 19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578600"/>
            <a:ext cx="9144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pic>
      <p:sp>
        <p:nvSpPr>
          <p:cNvPr id="905415" name="Text Box 199"/>
          <p:cNvSpPr txBox="1">
            <a:spLocks noChangeArrowheads="1"/>
          </p:cNvSpPr>
          <p:nvPr/>
        </p:nvSpPr>
        <p:spPr bwMode="auto">
          <a:xfrm>
            <a:off x="273050" y="6635750"/>
            <a:ext cx="793750" cy="184150"/>
          </a:xfrm>
          <a:prstGeom prst="rect">
            <a:avLst/>
          </a:prstGeom>
          <a:noFill/>
          <a:ln w="15875" algn="ctr">
            <a:noFill/>
            <a:miter lim="800000"/>
            <a:headEnd/>
            <a:tailEnd/>
          </a:ln>
          <a:effectLst/>
        </p:spPr>
        <p:txBody>
          <a:bodyPr lIns="0" tIns="0" rIns="0" bIns="0">
            <a:spAutoFit/>
          </a:bodyPr>
          <a:lstStyle/>
          <a:p>
            <a:pPr>
              <a:spcBef>
                <a:spcPct val="20000"/>
              </a:spcBef>
              <a:defRPr/>
            </a:pPr>
            <a:r>
              <a:rPr lang="en-US" b="0" dirty="0">
                <a:solidFill>
                  <a:srgbClr val="171FC7"/>
                </a:solidFill>
                <a:effectLst>
                  <a:outerShdw blurRad="38100" dist="38100" dir="2700000" algn="tl">
                    <a:srgbClr val="C0C0C0"/>
                  </a:outerShdw>
                </a:effectLst>
                <a:latin typeface="Helvetica" pitchFamily="-128" charset="0"/>
              </a:rPr>
              <a:t>NSTX-U</a:t>
            </a:r>
          </a:p>
        </p:txBody>
      </p:sp>
      <p:sp>
        <p:nvSpPr>
          <p:cNvPr id="12" name="Rectangle 207"/>
          <p:cNvSpPr>
            <a:spLocks noGrp="1" noChangeArrowheads="1"/>
          </p:cNvSpPr>
          <p:nvPr>
            <p:ph type="sldNum" sz="quarter" idx="4"/>
          </p:nvPr>
        </p:nvSpPr>
        <p:spPr bwMode="auto">
          <a:xfrm>
            <a:off x="8382000" y="6629400"/>
            <a:ext cx="762000" cy="152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eaLnBrk="0" hangingPunct="0">
              <a:spcBef>
                <a:spcPct val="0"/>
              </a:spcBef>
              <a:buFontTx/>
              <a:buNone/>
              <a:defRPr sz="900" i="0">
                <a:solidFill>
                  <a:schemeClr val="accent2"/>
                </a:solidFill>
                <a:latin typeface="+mn-lt"/>
                <a:ea typeface="ＭＳ Ｐゴシック" pitchFamily="-128" charset="-128"/>
                <a:cs typeface="+mn-cs"/>
              </a:defRPr>
            </a:lvl1pPr>
          </a:lstStyle>
          <a:p>
            <a:pPr>
              <a:defRPr/>
            </a:pPr>
            <a:fld id="{701B21D3-1484-47B5-A68B-EA97446B9B27}" type="slidenum">
              <a:rPr lang="en-US">
                <a:solidFill>
                  <a:srgbClr val="3333CC"/>
                </a:solidFill>
              </a:rPr>
              <a:pPr>
                <a:defRPr/>
              </a:pPr>
              <a:t>‹#›</a:t>
            </a:fld>
            <a:endParaRPr lang="en-US">
              <a:solidFill>
                <a:srgbClr val="3333CC"/>
              </a:solidFill>
            </a:endParaRPr>
          </a:p>
        </p:txBody>
      </p:sp>
      <p:sp>
        <p:nvSpPr>
          <p:cNvPr id="8" name="TextBox 7"/>
          <p:cNvSpPr txBox="1"/>
          <p:nvPr/>
        </p:nvSpPr>
        <p:spPr>
          <a:xfrm>
            <a:off x="1828800" y="6629400"/>
            <a:ext cx="5486400" cy="215900"/>
          </a:xfrm>
          <a:prstGeom prst="rect">
            <a:avLst/>
          </a:prstGeom>
          <a:noFill/>
        </p:spPr>
        <p:txBody>
          <a:bodyPr>
            <a:spAutoFit/>
          </a:bodyPr>
          <a:lstStyle/>
          <a:p>
            <a:pPr algn="ctr">
              <a:defRPr/>
            </a:pPr>
            <a:r>
              <a:rPr lang="en-US" sz="800" i="0" dirty="0" smtClean="0">
                <a:latin typeface="Helvetica" pitchFamily="34" charset="0"/>
              </a:rPr>
              <a:t>10</a:t>
            </a:r>
            <a:r>
              <a:rPr lang="en-US" sz="800" i="0" baseline="30000" dirty="0" smtClean="0">
                <a:latin typeface="Helvetica" pitchFamily="34" charset="0"/>
              </a:rPr>
              <a:t>th</a:t>
            </a:r>
            <a:r>
              <a:rPr lang="en-US" sz="800" i="0" dirty="0" smtClean="0">
                <a:latin typeface="Helvetica" pitchFamily="34" charset="0"/>
              </a:rPr>
              <a:t> IAEA TM – Control and Data Acquisition Upgrades for NSTX-U,  W.M. Davis (22-Apr-2015)</a:t>
            </a:r>
            <a:endParaRPr lang="en-US" sz="800" i="0" dirty="0">
              <a:latin typeface="Helvetica" pitchFamily="34" charset="0"/>
            </a:endParaRPr>
          </a:p>
        </p:txBody>
      </p: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00">
                  <a:tint val="75000"/>
                </a:srgbClr>
              </a:solidFill>
            </a:endParaRPr>
          </a:p>
        </p:txBody>
      </p:sp>
    </p:spTree>
    <p:extLst>
      <p:ext uri="{BB962C8B-B14F-4D97-AF65-F5344CB8AC3E}">
        <p14:creationId xmlns:p14="http://schemas.microsoft.com/office/powerpoint/2010/main" val="3099611310"/>
      </p:ext>
    </p:extLst>
  </p:cSld>
  <p:clrMap bg1="lt1" tx1="dk1" bg2="lt2" tx2="dk2" accent1="accent1" accent2="accent2" accent3="accent3" accent4="accent4" accent5="accent5" accent6="accent6" hlink="hlink" folHlink="folHlink"/>
  <p:sldLayoutIdLst>
    <p:sldLayoutId id="2147483796" r:id="rId1"/>
    <p:sldLayoutId id="2147483797" r:id="rId2"/>
  </p:sldLayoutIdLst>
  <p:hf hdr="0" ftr="0" dt="0"/>
  <p:txStyles>
    <p:titleStyle>
      <a:lvl1pPr algn="ctr" rtl="0" eaLnBrk="1" fontAlgn="base" hangingPunct="1">
        <a:spcBef>
          <a:spcPct val="0"/>
        </a:spcBef>
        <a:spcAft>
          <a:spcPct val="0"/>
        </a:spcAft>
        <a:defRPr sz="2400" b="1">
          <a:solidFill>
            <a:schemeClr val="accent2"/>
          </a:solidFill>
          <a:latin typeface="+mj-lt"/>
          <a:ea typeface="+mj-ea"/>
          <a:cs typeface="+mj-cs"/>
        </a:defRPr>
      </a:lvl1pPr>
      <a:lvl2pPr algn="ctr" rtl="0" eaLnBrk="1" fontAlgn="base" hangingPunct="1">
        <a:spcBef>
          <a:spcPct val="0"/>
        </a:spcBef>
        <a:spcAft>
          <a:spcPct val="0"/>
        </a:spcAft>
        <a:defRPr sz="2400" b="1">
          <a:solidFill>
            <a:schemeClr val="accent2"/>
          </a:solidFill>
          <a:latin typeface="Arial" charset="0"/>
        </a:defRPr>
      </a:lvl2pPr>
      <a:lvl3pPr algn="ctr" rtl="0" eaLnBrk="1" fontAlgn="base" hangingPunct="1">
        <a:spcBef>
          <a:spcPct val="0"/>
        </a:spcBef>
        <a:spcAft>
          <a:spcPct val="0"/>
        </a:spcAft>
        <a:defRPr sz="2400" b="1">
          <a:solidFill>
            <a:schemeClr val="accent2"/>
          </a:solidFill>
          <a:latin typeface="Arial" charset="0"/>
        </a:defRPr>
      </a:lvl3pPr>
      <a:lvl4pPr algn="ctr" rtl="0" eaLnBrk="1" fontAlgn="base" hangingPunct="1">
        <a:spcBef>
          <a:spcPct val="0"/>
        </a:spcBef>
        <a:spcAft>
          <a:spcPct val="0"/>
        </a:spcAft>
        <a:defRPr sz="2400" b="1">
          <a:solidFill>
            <a:schemeClr val="accent2"/>
          </a:solidFill>
          <a:latin typeface="Arial" charset="0"/>
        </a:defRPr>
      </a:lvl4pPr>
      <a:lvl5pPr algn="ctr" rtl="0" eaLnBrk="1" fontAlgn="base" hangingPunct="1">
        <a:spcBef>
          <a:spcPct val="0"/>
        </a:spcBef>
        <a:spcAft>
          <a:spcPct val="0"/>
        </a:spcAft>
        <a:defRPr sz="2400" b="1">
          <a:solidFill>
            <a:schemeClr val="accent2"/>
          </a:solidFill>
          <a:latin typeface="Arial" charset="0"/>
        </a:defRPr>
      </a:lvl5pPr>
      <a:lvl6pPr marL="457200" algn="ctr" rtl="0" eaLnBrk="1" fontAlgn="base" hangingPunct="1">
        <a:spcBef>
          <a:spcPct val="0"/>
        </a:spcBef>
        <a:spcAft>
          <a:spcPct val="0"/>
        </a:spcAft>
        <a:defRPr sz="2400" b="1">
          <a:solidFill>
            <a:schemeClr val="accent2"/>
          </a:solidFill>
          <a:latin typeface="Arial" charset="0"/>
        </a:defRPr>
      </a:lvl6pPr>
      <a:lvl7pPr marL="914400" algn="ctr" rtl="0" eaLnBrk="1" fontAlgn="base" hangingPunct="1">
        <a:spcBef>
          <a:spcPct val="0"/>
        </a:spcBef>
        <a:spcAft>
          <a:spcPct val="0"/>
        </a:spcAft>
        <a:defRPr sz="2400" b="1">
          <a:solidFill>
            <a:schemeClr val="accent2"/>
          </a:solidFill>
          <a:latin typeface="Arial" charset="0"/>
        </a:defRPr>
      </a:lvl7pPr>
      <a:lvl8pPr marL="1371600" algn="ctr" rtl="0" eaLnBrk="1" fontAlgn="base" hangingPunct="1">
        <a:spcBef>
          <a:spcPct val="0"/>
        </a:spcBef>
        <a:spcAft>
          <a:spcPct val="0"/>
        </a:spcAft>
        <a:defRPr sz="2400" b="1">
          <a:solidFill>
            <a:schemeClr val="accent2"/>
          </a:solidFill>
          <a:latin typeface="Arial" charset="0"/>
        </a:defRPr>
      </a:lvl8pPr>
      <a:lvl9pPr marL="1828800" algn="ctr" rtl="0" eaLnBrk="1" fontAlgn="base" hangingPunct="1">
        <a:spcBef>
          <a:spcPct val="0"/>
        </a:spcBef>
        <a:spcAft>
          <a:spcPct val="0"/>
        </a:spcAft>
        <a:defRPr sz="2400" b="1">
          <a:solidFill>
            <a:schemeClr val="accent2"/>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accent2"/>
          </a:solidFill>
          <a:latin typeface="+mn-lt"/>
        </a:defRPr>
      </a:lvl2pPr>
      <a:lvl3pPr marL="1143000" indent="-228600" algn="l" rtl="0" eaLnBrk="1" fontAlgn="base" hangingPunct="1">
        <a:spcBef>
          <a:spcPct val="20000"/>
        </a:spcBef>
        <a:spcAft>
          <a:spcPct val="0"/>
        </a:spcAft>
        <a:buChar char="•"/>
        <a:defRPr>
          <a:solidFill>
            <a:srgbClr val="FF0000"/>
          </a:solidFill>
          <a:latin typeface="+mn-lt"/>
        </a:defRPr>
      </a:lvl3pPr>
      <a:lvl4pPr marL="1600200" indent="-228600" algn="l" rtl="0" eaLnBrk="1" fontAlgn="base" hangingPunct="1">
        <a:spcBef>
          <a:spcPct val="20000"/>
        </a:spcBef>
        <a:spcAft>
          <a:spcPct val="0"/>
        </a:spcAft>
        <a:buChar char="–"/>
        <a:defRPr sz="1600">
          <a:solidFill>
            <a:srgbClr val="009999"/>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52400" y="1219200"/>
            <a:ext cx="876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7" name="Picture 1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pic>
      <p:sp>
        <p:nvSpPr>
          <p:cNvPr id="1028" name="Rectangle 137"/>
          <p:cNvSpPr>
            <a:spLocks noGrp="1" noChangeArrowheads="1"/>
          </p:cNvSpPr>
          <p:nvPr>
            <p:ph type="title"/>
          </p:nvPr>
        </p:nvSpPr>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pic>
        <p:nvPicPr>
          <p:cNvPr id="1029" name="Picture 19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578600"/>
            <a:ext cx="9144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pic>
      <p:sp>
        <p:nvSpPr>
          <p:cNvPr id="905415" name="Text Box 199"/>
          <p:cNvSpPr txBox="1">
            <a:spLocks noChangeArrowheads="1"/>
          </p:cNvSpPr>
          <p:nvPr/>
        </p:nvSpPr>
        <p:spPr bwMode="auto">
          <a:xfrm>
            <a:off x="273050" y="6635750"/>
            <a:ext cx="793750" cy="184150"/>
          </a:xfrm>
          <a:prstGeom prst="rect">
            <a:avLst/>
          </a:prstGeom>
          <a:noFill/>
          <a:ln w="15875" algn="ctr">
            <a:noFill/>
            <a:miter lim="800000"/>
            <a:headEnd/>
            <a:tailEnd/>
          </a:ln>
          <a:effectLst/>
        </p:spPr>
        <p:txBody>
          <a:bodyPr lIns="0" tIns="0" rIns="0" bIns="0">
            <a:spAutoFit/>
          </a:bodyPr>
          <a:lstStyle/>
          <a:p>
            <a:pPr>
              <a:spcBef>
                <a:spcPct val="20000"/>
              </a:spcBef>
              <a:defRPr/>
            </a:pPr>
            <a:r>
              <a:rPr lang="en-US" b="0" dirty="0">
                <a:solidFill>
                  <a:srgbClr val="171FC7"/>
                </a:solidFill>
                <a:effectLst>
                  <a:outerShdw blurRad="38100" dist="38100" dir="2700000" algn="tl">
                    <a:srgbClr val="C0C0C0"/>
                  </a:outerShdw>
                </a:effectLst>
                <a:latin typeface="Helvetica" pitchFamily="-128" charset="0"/>
                <a:cs typeface="+mn-cs"/>
              </a:rPr>
              <a:t>NSTX-U</a:t>
            </a:r>
          </a:p>
        </p:txBody>
      </p:sp>
      <p:sp>
        <p:nvSpPr>
          <p:cNvPr id="12" name="Rectangle 207"/>
          <p:cNvSpPr>
            <a:spLocks noGrp="1" noChangeArrowheads="1"/>
          </p:cNvSpPr>
          <p:nvPr>
            <p:ph type="sldNum" sz="quarter" idx="4"/>
          </p:nvPr>
        </p:nvSpPr>
        <p:spPr bwMode="auto">
          <a:xfrm>
            <a:off x="8382000" y="6629400"/>
            <a:ext cx="762000" cy="152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eaLnBrk="0" hangingPunct="0">
              <a:spcBef>
                <a:spcPct val="0"/>
              </a:spcBef>
              <a:buFontTx/>
              <a:buNone/>
              <a:defRPr sz="900" i="0">
                <a:solidFill>
                  <a:schemeClr val="accent2"/>
                </a:solidFill>
                <a:latin typeface="+mn-lt"/>
                <a:ea typeface="ＭＳ Ｐゴシック" pitchFamily="-128" charset="-128"/>
                <a:cs typeface="+mn-cs"/>
              </a:defRPr>
            </a:lvl1pPr>
          </a:lstStyle>
          <a:p>
            <a:pPr>
              <a:defRPr/>
            </a:pPr>
            <a:fld id="{701B21D3-1484-47B5-A68B-EA97446B9B27}" type="slidenum">
              <a:rPr lang="en-US"/>
              <a:pPr>
                <a:defRPr/>
              </a:pPr>
              <a:t>‹#›</a:t>
            </a:fld>
            <a:endParaRPr lang="en-US"/>
          </a:p>
        </p:txBody>
      </p:sp>
      <p:sp>
        <p:nvSpPr>
          <p:cNvPr id="8" name="TextBox 7"/>
          <p:cNvSpPr txBox="1"/>
          <p:nvPr/>
        </p:nvSpPr>
        <p:spPr>
          <a:xfrm>
            <a:off x="1828800" y="6629400"/>
            <a:ext cx="5486400" cy="215900"/>
          </a:xfrm>
          <a:prstGeom prst="rect">
            <a:avLst/>
          </a:prstGeom>
          <a:noFill/>
        </p:spPr>
        <p:txBody>
          <a:bodyPr>
            <a:spAutoFit/>
          </a:bodyPr>
          <a:lstStyle/>
          <a:p>
            <a:pPr algn="ctr">
              <a:defRPr/>
            </a:pPr>
            <a:r>
              <a:rPr lang="en-US" sz="800" i="0" dirty="0" smtClean="0">
                <a:latin typeface="Helvetica" pitchFamily="34" charset="0"/>
                <a:cs typeface="+mn-cs"/>
              </a:rPr>
              <a:t>10</a:t>
            </a:r>
            <a:r>
              <a:rPr lang="en-US" sz="800" i="0" baseline="30000" dirty="0" smtClean="0">
                <a:latin typeface="Helvetica" pitchFamily="34" charset="0"/>
                <a:cs typeface="+mn-cs"/>
              </a:rPr>
              <a:t>th</a:t>
            </a:r>
            <a:r>
              <a:rPr lang="en-US" sz="800" i="0" dirty="0" smtClean="0">
                <a:latin typeface="Helvetica" pitchFamily="34" charset="0"/>
                <a:cs typeface="+mn-cs"/>
              </a:rPr>
              <a:t> IAEA TM – Control and Data Acquisition Upgrades for NSTX-U,  W.M. Davis (22-Apr-2015)</a:t>
            </a:r>
            <a:endParaRPr lang="en-US" sz="800" i="0" dirty="0">
              <a:latin typeface="Helvetica" pitchFamily="34" charset="0"/>
              <a:cs typeface="+mn-cs"/>
            </a:endParaRPr>
          </a:p>
        </p:txBody>
      </p: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826832035"/>
      </p:ext>
    </p:extLst>
  </p:cSld>
  <p:clrMap bg1="lt1" tx1="dk1" bg2="lt2" tx2="dk2" accent1="accent1" accent2="accent2" accent3="accent3" accent4="accent4" accent5="accent5" accent6="accent6" hlink="hlink" folHlink="folHlink"/>
  <p:sldLayoutIdLst>
    <p:sldLayoutId id="2147483712" r:id="rId1"/>
    <p:sldLayoutId id="2147483713" r:id="rId2"/>
  </p:sldLayoutIdLst>
  <p:hf hdr="0" ftr="0" dt="0"/>
  <p:txStyles>
    <p:titleStyle>
      <a:lvl1pPr algn="ctr" rtl="0" eaLnBrk="1" fontAlgn="base" hangingPunct="1">
        <a:spcBef>
          <a:spcPct val="0"/>
        </a:spcBef>
        <a:spcAft>
          <a:spcPct val="0"/>
        </a:spcAft>
        <a:defRPr sz="2400" b="1">
          <a:solidFill>
            <a:schemeClr val="accent2"/>
          </a:solidFill>
          <a:latin typeface="+mj-lt"/>
          <a:ea typeface="+mj-ea"/>
          <a:cs typeface="+mj-cs"/>
        </a:defRPr>
      </a:lvl1pPr>
      <a:lvl2pPr algn="ctr" rtl="0" eaLnBrk="1" fontAlgn="base" hangingPunct="1">
        <a:spcBef>
          <a:spcPct val="0"/>
        </a:spcBef>
        <a:spcAft>
          <a:spcPct val="0"/>
        </a:spcAft>
        <a:defRPr sz="2400" b="1">
          <a:solidFill>
            <a:schemeClr val="accent2"/>
          </a:solidFill>
          <a:latin typeface="Arial" charset="0"/>
        </a:defRPr>
      </a:lvl2pPr>
      <a:lvl3pPr algn="ctr" rtl="0" eaLnBrk="1" fontAlgn="base" hangingPunct="1">
        <a:spcBef>
          <a:spcPct val="0"/>
        </a:spcBef>
        <a:spcAft>
          <a:spcPct val="0"/>
        </a:spcAft>
        <a:defRPr sz="2400" b="1">
          <a:solidFill>
            <a:schemeClr val="accent2"/>
          </a:solidFill>
          <a:latin typeface="Arial" charset="0"/>
        </a:defRPr>
      </a:lvl3pPr>
      <a:lvl4pPr algn="ctr" rtl="0" eaLnBrk="1" fontAlgn="base" hangingPunct="1">
        <a:spcBef>
          <a:spcPct val="0"/>
        </a:spcBef>
        <a:spcAft>
          <a:spcPct val="0"/>
        </a:spcAft>
        <a:defRPr sz="2400" b="1">
          <a:solidFill>
            <a:schemeClr val="accent2"/>
          </a:solidFill>
          <a:latin typeface="Arial" charset="0"/>
        </a:defRPr>
      </a:lvl4pPr>
      <a:lvl5pPr algn="ctr" rtl="0" eaLnBrk="1" fontAlgn="base" hangingPunct="1">
        <a:spcBef>
          <a:spcPct val="0"/>
        </a:spcBef>
        <a:spcAft>
          <a:spcPct val="0"/>
        </a:spcAft>
        <a:defRPr sz="2400" b="1">
          <a:solidFill>
            <a:schemeClr val="accent2"/>
          </a:solidFill>
          <a:latin typeface="Arial" charset="0"/>
        </a:defRPr>
      </a:lvl5pPr>
      <a:lvl6pPr marL="457200" algn="ctr" rtl="0" eaLnBrk="1" fontAlgn="base" hangingPunct="1">
        <a:spcBef>
          <a:spcPct val="0"/>
        </a:spcBef>
        <a:spcAft>
          <a:spcPct val="0"/>
        </a:spcAft>
        <a:defRPr sz="2400" b="1">
          <a:solidFill>
            <a:schemeClr val="accent2"/>
          </a:solidFill>
          <a:latin typeface="Arial" charset="0"/>
        </a:defRPr>
      </a:lvl6pPr>
      <a:lvl7pPr marL="914400" algn="ctr" rtl="0" eaLnBrk="1" fontAlgn="base" hangingPunct="1">
        <a:spcBef>
          <a:spcPct val="0"/>
        </a:spcBef>
        <a:spcAft>
          <a:spcPct val="0"/>
        </a:spcAft>
        <a:defRPr sz="2400" b="1">
          <a:solidFill>
            <a:schemeClr val="accent2"/>
          </a:solidFill>
          <a:latin typeface="Arial" charset="0"/>
        </a:defRPr>
      </a:lvl7pPr>
      <a:lvl8pPr marL="1371600" algn="ctr" rtl="0" eaLnBrk="1" fontAlgn="base" hangingPunct="1">
        <a:spcBef>
          <a:spcPct val="0"/>
        </a:spcBef>
        <a:spcAft>
          <a:spcPct val="0"/>
        </a:spcAft>
        <a:defRPr sz="2400" b="1">
          <a:solidFill>
            <a:schemeClr val="accent2"/>
          </a:solidFill>
          <a:latin typeface="Arial" charset="0"/>
        </a:defRPr>
      </a:lvl8pPr>
      <a:lvl9pPr marL="1828800" algn="ctr" rtl="0" eaLnBrk="1" fontAlgn="base" hangingPunct="1">
        <a:spcBef>
          <a:spcPct val="0"/>
        </a:spcBef>
        <a:spcAft>
          <a:spcPct val="0"/>
        </a:spcAft>
        <a:defRPr sz="2400" b="1">
          <a:solidFill>
            <a:schemeClr val="accent2"/>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accent2"/>
          </a:solidFill>
          <a:latin typeface="+mn-lt"/>
        </a:defRPr>
      </a:lvl2pPr>
      <a:lvl3pPr marL="1143000" indent="-228600" algn="l" rtl="0" eaLnBrk="1" fontAlgn="base" hangingPunct="1">
        <a:spcBef>
          <a:spcPct val="20000"/>
        </a:spcBef>
        <a:spcAft>
          <a:spcPct val="0"/>
        </a:spcAft>
        <a:buChar char="•"/>
        <a:defRPr>
          <a:solidFill>
            <a:srgbClr val="FF0000"/>
          </a:solidFill>
          <a:latin typeface="+mn-lt"/>
        </a:defRPr>
      </a:lvl3pPr>
      <a:lvl4pPr marL="1600200" indent="-228600" algn="l" rtl="0" eaLnBrk="1" fontAlgn="base" hangingPunct="1">
        <a:spcBef>
          <a:spcPct val="20000"/>
        </a:spcBef>
        <a:spcAft>
          <a:spcPct val="0"/>
        </a:spcAft>
        <a:buChar char="–"/>
        <a:defRPr sz="1600">
          <a:solidFill>
            <a:srgbClr val="009999"/>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52400" y="1219200"/>
            <a:ext cx="876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7" name="Picture 1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pic>
      <p:sp>
        <p:nvSpPr>
          <p:cNvPr id="1028" name="Rectangle 137"/>
          <p:cNvSpPr>
            <a:spLocks noGrp="1" noChangeArrowheads="1"/>
          </p:cNvSpPr>
          <p:nvPr>
            <p:ph type="title"/>
          </p:nvPr>
        </p:nvSpPr>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pic>
        <p:nvPicPr>
          <p:cNvPr id="1029" name="Picture 19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578600"/>
            <a:ext cx="9144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pic>
      <p:sp>
        <p:nvSpPr>
          <p:cNvPr id="905415" name="Text Box 199"/>
          <p:cNvSpPr txBox="1">
            <a:spLocks noChangeArrowheads="1"/>
          </p:cNvSpPr>
          <p:nvPr/>
        </p:nvSpPr>
        <p:spPr bwMode="auto">
          <a:xfrm>
            <a:off x="273050" y="6635750"/>
            <a:ext cx="793750" cy="184150"/>
          </a:xfrm>
          <a:prstGeom prst="rect">
            <a:avLst/>
          </a:prstGeom>
          <a:noFill/>
          <a:ln w="15875" algn="ctr">
            <a:noFill/>
            <a:miter lim="800000"/>
            <a:headEnd/>
            <a:tailEnd/>
          </a:ln>
          <a:effectLst/>
        </p:spPr>
        <p:txBody>
          <a:bodyPr lIns="0" tIns="0" rIns="0" bIns="0">
            <a:spAutoFit/>
          </a:bodyPr>
          <a:lstStyle/>
          <a:p>
            <a:pPr>
              <a:spcBef>
                <a:spcPct val="20000"/>
              </a:spcBef>
              <a:defRPr/>
            </a:pPr>
            <a:r>
              <a:rPr lang="en-US" b="0" dirty="0">
                <a:solidFill>
                  <a:srgbClr val="171FC7"/>
                </a:solidFill>
                <a:effectLst>
                  <a:outerShdw blurRad="38100" dist="38100" dir="2700000" algn="tl">
                    <a:srgbClr val="C0C0C0"/>
                  </a:outerShdw>
                </a:effectLst>
                <a:latin typeface="Helvetica" pitchFamily="-128" charset="0"/>
                <a:cs typeface="+mn-cs"/>
              </a:rPr>
              <a:t>NSTX-U</a:t>
            </a:r>
          </a:p>
        </p:txBody>
      </p:sp>
      <p:sp>
        <p:nvSpPr>
          <p:cNvPr id="12" name="Rectangle 207"/>
          <p:cNvSpPr>
            <a:spLocks noGrp="1" noChangeArrowheads="1"/>
          </p:cNvSpPr>
          <p:nvPr>
            <p:ph type="sldNum" sz="quarter" idx="4"/>
          </p:nvPr>
        </p:nvSpPr>
        <p:spPr bwMode="auto">
          <a:xfrm>
            <a:off x="8382000" y="6629400"/>
            <a:ext cx="762000" cy="152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eaLnBrk="0" hangingPunct="0">
              <a:spcBef>
                <a:spcPct val="0"/>
              </a:spcBef>
              <a:buFontTx/>
              <a:buNone/>
              <a:defRPr sz="900" i="0">
                <a:solidFill>
                  <a:schemeClr val="accent2"/>
                </a:solidFill>
                <a:latin typeface="+mn-lt"/>
                <a:ea typeface="ＭＳ Ｐゴシック" pitchFamily="-128" charset="-128"/>
                <a:cs typeface="+mn-cs"/>
              </a:defRPr>
            </a:lvl1pPr>
          </a:lstStyle>
          <a:p>
            <a:pPr>
              <a:defRPr/>
            </a:pPr>
            <a:fld id="{701B21D3-1484-47B5-A68B-EA97446B9B27}" type="slidenum">
              <a:rPr lang="en-US"/>
              <a:pPr>
                <a:defRPr/>
              </a:pPr>
              <a:t>‹#›</a:t>
            </a:fld>
            <a:endParaRPr lang="en-US"/>
          </a:p>
        </p:txBody>
      </p:sp>
      <p:sp>
        <p:nvSpPr>
          <p:cNvPr id="8" name="TextBox 7"/>
          <p:cNvSpPr txBox="1"/>
          <p:nvPr/>
        </p:nvSpPr>
        <p:spPr>
          <a:xfrm>
            <a:off x="1828800" y="6629400"/>
            <a:ext cx="5486400" cy="215900"/>
          </a:xfrm>
          <a:prstGeom prst="rect">
            <a:avLst/>
          </a:prstGeom>
          <a:noFill/>
        </p:spPr>
        <p:txBody>
          <a:bodyPr>
            <a:spAutoFit/>
          </a:bodyPr>
          <a:lstStyle/>
          <a:p>
            <a:pPr algn="ctr">
              <a:defRPr/>
            </a:pPr>
            <a:r>
              <a:rPr lang="en-US" sz="800" i="0" dirty="0" smtClean="0">
                <a:latin typeface="Helvetica" pitchFamily="34" charset="0"/>
                <a:cs typeface="+mn-cs"/>
              </a:rPr>
              <a:t>10</a:t>
            </a:r>
            <a:r>
              <a:rPr lang="en-US" sz="800" i="0" baseline="30000" dirty="0" smtClean="0">
                <a:latin typeface="Helvetica" pitchFamily="34" charset="0"/>
                <a:cs typeface="+mn-cs"/>
              </a:rPr>
              <a:t>th</a:t>
            </a:r>
            <a:r>
              <a:rPr lang="en-US" sz="800" i="0" dirty="0" smtClean="0">
                <a:latin typeface="Helvetica" pitchFamily="34" charset="0"/>
                <a:cs typeface="+mn-cs"/>
              </a:rPr>
              <a:t> IAEA TM – Control and Data Acquisition Upgrades for NSTX-U,  W.M. Davis (22-Apr-2015)</a:t>
            </a:r>
            <a:endParaRPr lang="en-US" sz="800" i="0" dirty="0">
              <a:latin typeface="Helvetica" pitchFamily="34" charset="0"/>
              <a:cs typeface="+mn-cs"/>
            </a:endParaRPr>
          </a:p>
        </p:txBody>
      </p: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826832035"/>
      </p:ext>
    </p:extLst>
  </p:cSld>
  <p:clrMap bg1="lt1" tx1="dk1" bg2="lt2" tx2="dk2" accent1="accent1" accent2="accent2" accent3="accent3" accent4="accent4" accent5="accent5" accent6="accent6" hlink="hlink" folHlink="folHlink"/>
  <p:sldLayoutIdLst>
    <p:sldLayoutId id="2147483740" r:id="rId1"/>
    <p:sldLayoutId id="2147483741" r:id="rId2"/>
  </p:sldLayoutIdLst>
  <p:hf hdr="0" ftr="0" dt="0"/>
  <p:txStyles>
    <p:titleStyle>
      <a:lvl1pPr algn="ctr" rtl="0" eaLnBrk="1" fontAlgn="base" hangingPunct="1">
        <a:spcBef>
          <a:spcPct val="0"/>
        </a:spcBef>
        <a:spcAft>
          <a:spcPct val="0"/>
        </a:spcAft>
        <a:defRPr sz="2400" b="1">
          <a:solidFill>
            <a:schemeClr val="accent2"/>
          </a:solidFill>
          <a:latin typeface="+mj-lt"/>
          <a:ea typeface="+mj-ea"/>
          <a:cs typeface="+mj-cs"/>
        </a:defRPr>
      </a:lvl1pPr>
      <a:lvl2pPr algn="ctr" rtl="0" eaLnBrk="1" fontAlgn="base" hangingPunct="1">
        <a:spcBef>
          <a:spcPct val="0"/>
        </a:spcBef>
        <a:spcAft>
          <a:spcPct val="0"/>
        </a:spcAft>
        <a:defRPr sz="2400" b="1">
          <a:solidFill>
            <a:schemeClr val="accent2"/>
          </a:solidFill>
          <a:latin typeface="Arial" charset="0"/>
        </a:defRPr>
      </a:lvl2pPr>
      <a:lvl3pPr algn="ctr" rtl="0" eaLnBrk="1" fontAlgn="base" hangingPunct="1">
        <a:spcBef>
          <a:spcPct val="0"/>
        </a:spcBef>
        <a:spcAft>
          <a:spcPct val="0"/>
        </a:spcAft>
        <a:defRPr sz="2400" b="1">
          <a:solidFill>
            <a:schemeClr val="accent2"/>
          </a:solidFill>
          <a:latin typeface="Arial" charset="0"/>
        </a:defRPr>
      </a:lvl3pPr>
      <a:lvl4pPr algn="ctr" rtl="0" eaLnBrk="1" fontAlgn="base" hangingPunct="1">
        <a:spcBef>
          <a:spcPct val="0"/>
        </a:spcBef>
        <a:spcAft>
          <a:spcPct val="0"/>
        </a:spcAft>
        <a:defRPr sz="2400" b="1">
          <a:solidFill>
            <a:schemeClr val="accent2"/>
          </a:solidFill>
          <a:latin typeface="Arial" charset="0"/>
        </a:defRPr>
      </a:lvl4pPr>
      <a:lvl5pPr algn="ctr" rtl="0" eaLnBrk="1" fontAlgn="base" hangingPunct="1">
        <a:spcBef>
          <a:spcPct val="0"/>
        </a:spcBef>
        <a:spcAft>
          <a:spcPct val="0"/>
        </a:spcAft>
        <a:defRPr sz="2400" b="1">
          <a:solidFill>
            <a:schemeClr val="accent2"/>
          </a:solidFill>
          <a:latin typeface="Arial" charset="0"/>
        </a:defRPr>
      </a:lvl5pPr>
      <a:lvl6pPr marL="457200" algn="ctr" rtl="0" eaLnBrk="1" fontAlgn="base" hangingPunct="1">
        <a:spcBef>
          <a:spcPct val="0"/>
        </a:spcBef>
        <a:spcAft>
          <a:spcPct val="0"/>
        </a:spcAft>
        <a:defRPr sz="2400" b="1">
          <a:solidFill>
            <a:schemeClr val="accent2"/>
          </a:solidFill>
          <a:latin typeface="Arial" charset="0"/>
        </a:defRPr>
      </a:lvl6pPr>
      <a:lvl7pPr marL="914400" algn="ctr" rtl="0" eaLnBrk="1" fontAlgn="base" hangingPunct="1">
        <a:spcBef>
          <a:spcPct val="0"/>
        </a:spcBef>
        <a:spcAft>
          <a:spcPct val="0"/>
        </a:spcAft>
        <a:defRPr sz="2400" b="1">
          <a:solidFill>
            <a:schemeClr val="accent2"/>
          </a:solidFill>
          <a:latin typeface="Arial" charset="0"/>
        </a:defRPr>
      </a:lvl7pPr>
      <a:lvl8pPr marL="1371600" algn="ctr" rtl="0" eaLnBrk="1" fontAlgn="base" hangingPunct="1">
        <a:spcBef>
          <a:spcPct val="0"/>
        </a:spcBef>
        <a:spcAft>
          <a:spcPct val="0"/>
        </a:spcAft>
        <a:defRPr sz="2400" b="1">
          <a:solidFill>
            <a:schemeClr val="accent2"/>
          </a:solidFill>
          <a:latin typeface="Arial" charset="0"/>
        </a:defRPr>
      </a:lvl8pPr>
      <a:lvl9pPr marL="1828800" algn="ctr" rtl="0" eaLnBrk="1" fontAlgn="base" hangingPunct="1">
        <a:spcBef>
          <a:spcPct val="0"/>
        </a:spcBef>
        <a:spcAft>
          <a:spcPct val="0"/>
        </a:spcAft>
        <a:defRPr sz="2400" b="1">
          <a:solidFill>
            <a:schemeClr val="accent2"/>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accent2"/>
          </a:solidFill>
          <a:latin typeface="+mn-lt"/>
        </a:defRPr>
      </a:lvl2pPr>
      <a:lvl3pPr marL="1143000" indent="-228600" algn="l" rtl="0" eaLnBrk="1" fontAlgn="base" hangingPunct="1">
        <a:spcBef>
          <a:spcPct val="20000"/>
        </a:spcBef>
        <a:spcAft>
          <a:spcPct val="0"/>
        </a:spcAft>
        <a:buChar char="•"/>
        <a:defRPr>
          <a:solidFill>
            <a:srgbClr val="FF0000"/>
          </a:solidFill>
          <a:latin typeface="+mn-lt"/>
        </a:defRPr>
      </a:lvl3pPr>
      <a:lvl4pPr marL="1600200" indent="-228600" algn="l" rtl="0" eaLnBrk="1" fontAlgn="base" hangingPunct="1">
        <a:spcBef>
          <a:spcPct val="20000"/>
        </a:spcBef>
        <a:spcAft>
          <a:spcPct val="0"/>
        </a:spcAft>
        <a:buChar char="–"/>
        <a:defRPr sz="1600">
          <a:solidFill>
            <a:srgbClr val="009999"/>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CE23F52-5463-4257-8F8B-8ED8D4ADF271}" type="datetimeFigureOut">
              <a:rPr lang="en-US" b="0" i="0" smtClean="0">
                <a:solidFill>
                  <a:prstClr val="black">
                    <a:tint val="75000"/>
                  </a:prstClr>
                </a:solidFill>
                <a:latin typeface="Calibri"/>
                <a:cs typeface="+mn-cs"/>
              </a:rPr>
              <a:pPr fontAlgn="auto">
                <a:spcBef>
                  <a:spcPts val="0"/>
                </a:spcBef>
                <a:spcAft>
                  <a:spcPts val="0"/>
                </a:spcAft>
              </a:pPr>
              <a:t>4/15/2015</a:t>
            </a:fld>
            <a:endParaRPr lang="en-US" b="0" i="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i="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449A1A1-80A4-49C5-AE3A-3309D87F303E}" type="slidenum">
              <a:rPr lang="en-US" b="0" i="0" smtClean="0">
                <a:solidFill>
                  <a:prstClr val="black">
                    <a:tint val="75000"/>
                  </a:prstClr>
                </a:solidFill>
                <a:latin typeface="Calibri"/>
                <a:cs typeface="+mn-cs"/>
              </a:rPr>
              <a:pPr fontAlgn="auto">
                <a:spcBef>
                  <a:spcPts val="0"/>
                </a:spcBef>
                <a:spcAft>
                  <a:spcPts val="0"/>
                </a:spcAft>
              </a:pPr>
              <a:t>‹#›</a:t>
            </a:fld>
            <a:endParaRPr lang="en-US" b="0" i="0">
              <a:solidFill>
                <a:prstClr val="black">
                  <a:tint val="75000"/>
                </a:prstClr>
              </a:solidFill>
              <a:latin typeface="Calibri"/>
              <a:cs typeface="+mn-cs"/>
            </a:endParaRPr>
          </a:p>
        </p:txBody>
      </p:sp>
    </p:spTree>
    <p:extLst>
      <p:ext uri="{BB962C8B-B14F-4D97-AF65-F5344CB8AC3E}">
        <p14:creationId xmlns:p14="http://schemas.microsoft.com/office/powerpoint/2010/main" val="65900425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52400" y="1219200"/>
            <a:ext cx="876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7" name="Picture 1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pic>
      <p:sp>
        <p:nvSpPr>
          <p:cNvPr id="1028" name="Rectangle 137"/>
          <p:cNvSpPr>
            <a:spLocks noGrp="1" noChangeArrowheads="1"/>
          </p:cNvSpPr>
          <p:nvPr>
            <p:ph type="title"/>
          </p:nvPr>
        </p:nvSpPr>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pic>
        <p:nvPicPr>
          <p:cNvPr id="1029" name="Picture 19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578600"/>
            <a:ext cx="9144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pic>
      <p:sp>
        <p:nvSpPr>
          <p:cNvPr id="905415" name="Text Box 199"/>
          <p:cNvSpPr txBox="1">
            <a:spLocks noChangeArrowheads="1"/>
          </p:cNvSpPr>
          <p:nvPr/>
        </p:nvSpPr>
        <p:spPr bwMode="auto">
          <a:xfrm>
            <a:off x="273050" y="6635750"/>
            <a:ext cx="793750" cy="184150"/>
          </a:xfrm>
          <a:prstGeom prst="rect">
            <a:avLst/>
          </a:prstGeom>
          <a:noFill/>
          <a:ln w="15875" algn="ctr">
            <a:noFill/>
            <a:miter lim="800000"/>
            <a:headEnd/>
            <a:tailEnd/>
          </a:ln>
          <a:effectLst/>
        </p:spPr>
        <p:txBody>
          <a:bodyPr lIns="0" tIns="0" rIns="0" bIns="0">
            <a:spAutoFit/>
          </a:bodyPr>
          <a:lstStyle/>
          <a:p>
            <a:pPr>
              <a:spcBef>
                <a:spcPct val="20000"/>
              </a:spcBef>
              <a:defRPr/>
            </a:pPr>
            <a:r>
              <a:rPr lang="en-US" b="0" dirty="0">
                <a:solidFill>
                  <a:srgbClr val="171FC7"/>
                </a:solidFill>
                <a:effectLst>
                  <a:outerShdw blurRad="38100" dist="38100" dir="2700000" algn="tl">
                    <a:srgbClr val="C0C0C0"/>
                  </a:outerShdw>
                </a:effectLst>
                <a:latin typeface="Helvetica" pitchFamily="-128" charset="0"/>
                <a:cs typeface="+mn-cs"/>
              </a:rPr>
              <a:t>NSTX-U</a:t>
            </a:r>
          </a:p>
        </p:txBody>
      </p:sp>
      <p:sp>
        <p:nvSpPr>
          <p:cNvPr id="12" name="Rectangle 207"/>
          <p:cNvSpPr>
            <a:spLocks noGrp="1" noChangeArrowheads="1"/>
          </p:cNvSpPr>
          <p:nvPr>
            <p:ph type="sldNum" sz="quarter" idx="4"/>
          </p:nvPr>
        </p:nvSpPr>
        <p:spPr bwMode="auto">
          <a:xfrm>
            <a:off x="8382000" y="6629400"/>
            <a:ext cx="762000" cy="152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eaLnBrk="0" hangingPunct="0">
              <a:spcBef>
                <a:spcPct val="0"/>
              </a:spcBef>
              <a:buFontTx/>
              <a:buNone/>
              <a:defRPr sz="900" i="0">
                <a:solidFill>
                  <a:schemeClr val="accent2"/>
                </a:solidFill>
                <a:latin typeface="+mn-lt"/>
                <a:ea typeface="ＭＳ Ｐゴシック" pitchFamily="-128" charset="-128"/>
                <a:cs typeface="+mn-cs"/>
              </a:defRPr>
            </a:lvl1pPr>
          </a:lstStyle>
          <a:p>
            <a:pPr>
              <a:defRPr/>
            </a:pPr>
            <a:fld id="{701B21D3-1484-47B5-A68B-EA97446B9B27}" type="slidenum">
              <a:rPr lang="en-US"/>
              <a:pPr>
                <a:defRPr/>
              </a:pPr>
              <a:t>‹#›</a:t>
            </a:fld>
            <a:endParaRPr lang="en-US"/>
          </a:p>
        </p:txBody>
      </p:sp>
      <p:sp>
        <p:nvSpPr>
          <p:cNvPr id="8" name="TextBox 7"/>
          <p:cNvSpPr txBox="1"/>
          <p:nvPr/>
        </p:nvSpPr>
        <p:spPr>
          <a:xfrm>
            <a:off x="1828800" y="6629400"/>
            <a:ext cx="5486400" cy="215900"/>
          </a:xfrm>
          <a:prstGeom prst="rect">
            <a:avLst/>
          </a:prstGeom>
          <a:noFill/>
        </p:spPr>
        <p:txBody>
          <a:bodyPr>
            <a:spAutoFit/>
          </a:bodyPr>
          <a:lstStyle/>
          <a:p>
            <a:pPr algn="ctr">
              <a:defRPr/>
            </a:pPr>
            <a:r>
              <a:rPr lang="en-US" sz="800" i="0" dirty="0" smtClean="0">
                <a:latin typeface="Helvetica" pitchFamily="34" charset="0"/>
                <a:cs typeface="+mn-cs"/>
              </a:rPr>
              <a:t>10</a:t>
            </a:r>
            <a:r>
              <a:rPr lang="en-US" sz="800" i="0" baseline="30000" dirty="0" smtClean="0">
                <a:latin typeface="Helvetica" pitchFamily="34" charset="0"/>
                <a:cs typeface="+mn-cs"/>
              </a:rPr>
              <a:t>th</a:t>
            </a:r>
            <a:r>
              <a:rPr lang="en-US" sz="800" i="0" dirty="0" smtClean="0">
                <a:latin typeface="Helvetica" pitchFamily="34" charset="0"/>
                <a:cs typeface="+mn-cs"/>
              </a:rPr>
              <a:t> IAEA TM – Control and Data Acquisition Upgrades for NSTX-U,  W.M. Davis (22-Apr-2015)</a:t>
            </a:r>
            <a:endParaRPr lang="en-US" sz="800" i="0" dirty="0">
              <a:latin typeface="Helvetica" pitchFamily="34" charset="0"/>
              <a:cs typeface="+mn-cs"/>
            </a:endParaRPr>
          </a:p>
        </p:txBody>
      </p: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826832035"/>
      </p:ext>
    </p:extLst>
  </p:cSld>
  <p:clrMap bg1="lt1" tx1="dk1" bg2="lt2" tx2="dk2" accent1="accent1" accent2="accent2" accent3="accent3" accent4="accent4" accent5="accent5" accent6="accent6" hlink="hlink" folHlink="folHlink"/>
  <p:sldLayoutIdLst>
    <p:sldLayoutId id="2147483768" r:id="rId1"/>
    <p:sldLayoutId id="2147483769" r:id="rId2"/>
  </p:sldLayoutIdLst>
  <p:hf hdr="0" ftr="0" dt="0"/>
  <p:txStyles>
    <p:titleStyle>
      <a:lvl1pPr algn="ctr" rtl="0" eaLnBrk="1" fontAlgn="base" hangingPunct="1">
        <a:spcBef>
          <a:spcPct val="0"/>
        </a:spcBef>
        <a:spcAft>
          <a:spcPct val="0"/>
        </a:spcAft>
        <a:defRPr sz="2400" b="1">
          <a:solidFill>
            <a:schemeClr val="accent2"/>
          </a:solidFill>
          <a:latin typeface="+mj-lt"/>
          <a:ea typeface="+mj-ea"/>
          <a:cs typeface="+mj-cs"/>
        </a:defRPr>
      </a:lvl1pPr>
      <a:lvl2pPr algn="ctr" rtl="0" eaLnBrk="1" fontAlgn="base" hangingPunct="1">
        <a:spcBef>
          <a:spcPct val="0"/>
        </a:spcBef>
        <a:spcAft>
          <a:spcPct val="0"/>
        </a:spcAft>
        <a:defRPr sz="2400" b="1">
          <a:solidFill>
            <a:schemeClr val="accent2"/>
          </a:solidFill>
          <a:latin typeface="Arial" charset="0"/>
        </a:defRPr>
      </a:lvl2pPr>
      <a:lvl3pPr algn="ctr" rtl="0" eaLnBrk="1" fontAlgn="base" hangingPunct="1">
        <a:spcBef>
          <a:spcPct val="0"/>
        </a:spcBef>
        <a:spcAft>
          <a:spcPct val="0"/>
        </a:spcAft>
        <a:defRPr sz="2400" b="1">
          <a:solidFill>
            <a:schemeClr val="accent2"/>
          </a:solidFill>
          <a:latin typeface="Arial" charset="0"/>
        </a:defRPr>
      </a:lvl3pPr>
      <a:lvl4pPr algn="ctr" rtl="0" eaLnBrk="1" fontAlgn="base" hangingPunct="1">
        <a:spcBef>
          <a:spcPct val="0"/>
        </a:spcBef>
        <a:spcAft>
          <a:spcPct val="0"/>
        </a:spcAft>
        <a:defRPr sz="2400" b="1">
          <a:solidFill>
            <a:schemeClr val="accent2"/>
          </a:solidFill>
          <a:latin typeface="Arial" charset="0"/>
        </a:defRPr>
      </a:lvl4pPr>
      <a:lvl5pPr algn="ctr" rtl="0" eaLnBrk="1" fontAlgn="base" hangingPunct="1">
        <a:spcBef>
          <a:spcPct val="0"/>
        </a:spcBef>
        <a:spcAft>
          <a:spcPct val="0"/>
        </a:spcAft>
        <a:defRPr sz="2400" b="1">
          <a:solidFill>
            <a:schemeClr val="accent2"/>
          </a:solidFill>
          <a:latin typeface="Arial" charset="0"/>
        </a:defRPr>
      </a:lvl5pPr>
      <a:lvl6pPr marL="457200" algn="ctr" rtl="0" eaLnBrk="1" fontAlgn="base" hangingPunct="1">
        <a:spcBef>
          <a:spcPct val="0"/>
        </a:spcBef>
        <a:spcAft>
          <a:spcPct val="0"/>
        </a:spcAft>
        <a:defRPr sz="2400" b="1">
          <a:solidFill>
            <a:schemeClr val="accent2"/>
          </a:solidFill>
          <a:latin typeface="Arial" charset="0"/>
        </a:defRPr>
      </a:lvl6pPr>
      <a:lvl7pPr marL="914400" algn="ctr" rtl="0" eaLnBrk="1" fontAlgn="base" hangingPunct="1">
        <a:spcBef>
          <a:spcPct val="0"/>
        </a:spcBef>
        <a:spcAft>
          <a:spcPct val="0"/>
        </a:spcAft>
        <a:defRPr sz="2400" b="1">
          <a:solidFill>
            <a:schemeClr val="accent2"/>
          </a:solidFill>
          <a:latin typeface="Arial" charset="0"/>
        </a:defRPr>
      </a:lvl7pPr>
      <a:lvl8pPr marL="1371600" algn="ctr" rtl="0" eaLnBrk="1" fontAlgn="base" hangingPunct="1">
        <a:spcBef>
          <a:spcPct val="0"/>
        </a:spcBef>
        <a:spcAft>
          <a:spcPct val="0"/>
        </a:spcAft>
        <a:defRPr sz="2400" b="1">
          <a:solidFill>
            <a:schemeClr val="accent2"/>
          </a:solidFill>
          <a:latin typeface="Arial" charset="0"/>
        </a:defRPr>
      </a:lvl8pPr>
      <a:lvl9pPr marL="1828800" algn="ctr" rtl="0" eaLnBrk="1" fontAlgn="base" hangingPunct="1">
        <a:spcBef>
          <a:spcPct val="0"/>
        </a:spcBef>
        <a:spcAft>
          <a:spcPct val="0"/>
        </a:spcAft>
        <a:defRPr sz="2400" b="1">
          <a:solidFill>
            <a:schemeClr val="accent2"/>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accent2"/>
          </a:solidFill>
          <a:latin typeface="+mn-lt"/>
        </a:defRPr>
      </a:lvl2pPr>
      <a:lvl3pPr marL="1143000" indent="-228600" algn="l" rtl="0" eaLnBrk="1" fontAlgn="base" hangingPunct="1">
        <a:spcBef>
          <a:spcPct val="20000"/>
        </a:spcBef>
        <a:spcAft>
          <a:spcPct val="0"/>
        </a:spcAft>
        <a:buChar char="•"/>
        <a:defRPr>
          <a:solidFill>
            <a:srgbClr val="FF0000"/>
          </a:solidFill>
          <a:latin typeface="+mn-lt"/>
        </a:defRPr>
      </a:lvl3pPr>
      <a:lvl4pPr marL="1600200" indent="-228600" algn="l" rtl="0" eaLnBrk="1" fontAlgn="base" hangingPunct="1">
        <a:spcBef>
          <a:spcPct val="20000"/>
        </a:spcBef>
        <a:spcAft>
          <a:spcPct val="0"/>
        </a:spcAft>
        <a:buChar char="–"/>
        <a:defRPr sz="1600">
          <a:solidFill>
            <a:srgbClr val="009999"/>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CE23F52-5463-4257-8F8B-8ED8D4ADF271}" type="datetimeFigureOut">
              <a:rPr lang="en-US" b="0" i="0" smtClean="0">
                <a:solidFill>
                  <a:prstClr val="black">
                    <a:tint val="75000"/>
                  </a:prstClr>
                </a:solidFill>
                <a:latin typeface="Calibri"/>
                <a:cs typeface="+mn-cs"/>
              </a:rPr>
              <a:pPr fontAlgn="auto">
                <a:spcBef>
                  <a:spcPts val="0"/>
                </a:spcBef>
                <a:spcAft>
                  <a:spcPts val="0"/>
                </a:spcAft>
              </a:pPr>
              <a:t>4/15/2015</a:t>
            </a:fld>
            <a:endParaRPr lang="en-US" b="0" i="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i="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449A1A1-80A4-49C5-AE3A-3309D87F303E}" type="slidenum">
              <a:rPr lang="en-US" b="0" i="0" smtClean="0">
                <a:solidFill>
                  <a:prstClr val="black">
                    <a:tint val="75000"/>
                  </a:prstClr>
                </a:solidFill>
                <a:latin typeface="Calibri"/>
                <a:cs typeface="+mn-cs"/>
              </a:rPr>
              <a:pPr fontAlgn="auto">
                <a:spcBef>
                  <a:spcPts val="0"/>
                </a:spcBef>
                <a:spcAft>
                  <a:spcPts val="0"/>
                </a:spcAft>
              </a:pPr>
              <a:t>‹#›</a:t>
            </a:fld>
            <a:endParaRPr lang="en-US" b="0" i="0">
              <a:solidFill>
                <a:prstClr val="black">
                  <a:tint val="75000"/>
                </a:prstClr>
              </a:solidFill>
              <a:latin typeface="Calibri"/>
              <a:cs typeface="+mn-cs"/>
            </a:endParaRPr>
          </a:p>
        </p:txBody>
      </p:sp>
    </p:spTree>
    <p:extLst>
      <p:ext uri="{BB962C8B-B14F-4D97-AF65-F5344CB8AC3E}">
        <p14:creationId xmlns:p14="http://schemas.microsoft.com/office/powerpoint/2010/main" val="659004257"/>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52400" y="1219200"/>
            <a:ext cx="876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7" name="Picture 1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pic>
      <p:sp>
        <p:nvSpPr>
          <p:cNvPr id="1028" name="Rectangle 137"/>
          <p:cNvSpPr>
            <a:spLocks noGrp="1" noChangeArrowheads="1"/>
          </p:cNvSpPr>
          <p:nvPr>
            <p:ph type="title"/>
          </p:nvPr>
        </p:nvSpPr>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pic>
        <p:nvPicPr>
          <p:cNvPr id="1029" name="Picture 19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578600"/>
            <a:ext cx="9144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pic>
      <p:sp>
        <p:nvSpPr>
          <p:cNvPr id="905415" name="Text Box 199"/>
          <p:cNvSpPr txBox="1">
            <a:spLocks noChangeArrowheads="1"/>
          </p:cNvSpPr>
          <p:nvPr/>
        </p:nvSpPr>
        <p:spPr bwMode="auto">
          <a:xfrm>
            <a:off x="273050" y="6635750"/>
            <a:ext cx="793750" cy="184150"/>
          </a:xfrm>
          <a:prstGeom prst="rect">
            <a:avLst/>
          </a:prstGeom>
          <a:noFill/>
          <a:ln w="15875" algn="ctr">
            <a:noFill/>
            <a:miter lim="800000"/>
            <a:headEnd/>
            <a:tailEnd/>
          </a:ln>
          <a:effectLst/>
        </p:spPr>
        <p:txBody>
          <a:bodyPr lIns="0" tIns="0" rIns="0" bIns="0">
            <a:spAutoFit/>
          </a:bodyPr>
          <a:lstStyle/>
          <a:p>
            <a:pPr>
              <a:spcBef>
                <a:spcPct val="20000"/>
              </a:spcBef>
              <a:defRPr/>
            </a:pPr>
            <a:r>
              <a:rPr lang="en-US" b="0" dirty="0">
                <a:solidFill>
                  <a:srgbClr val="171FC7"/>
                </a:solidFill>
                <a:effectLst>
                  <a:outerShdw blurRad="38100" dist="38100" dir="2700000" algn="tl">
                    <a:srgbClr val="C0C0C0"/>
                  </a:outerShdw>
                </a:effectLst>
                <a:latin typeface="Helvetica" pitchFamily="-128" charset="0"/>
              </a:rPr>
              <a:t>NSTX-U</a:t>
            </a:r>
          </a:p>
        </p:txBody>
      </p:sp>
      <p:sp>
        <p:nvSpPr>
          <p:cNvPr id="12" name="Rectangle 207"/>
          <p:cNvSpPr>
            <a:spLocks noGrp="1" noChangeArrowheads="1"/>
          </p:cNvSpPr>
          <p:nvPr>
            <p:ph type="sldNum" sz="quarter" idx="4"/>
          </p:nvPr>
        </p:nvSpPr>
        <p:spPr bwMode="auto">
          <a:xfrm>
            <a:off x="8382000" y="6629400"/>
            <a:ext cx="762000" cy="152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eaLnBrk="0" hangingPunct="0">
              <a:spcBef>
                <a:spcPct val="0"/>
              </a:spcBef>
              <a:buFontTx/>
              <a:buNone/>
              <a:defRPr sz="900" i="0">
                <a:solidFill>
                  <a:schemeClr val="accent2"/>
                </a:solidFill>
                <a:latin typeface="+mn-lt"/>
                <a:ea typeface="ＭＳ Ｐゴシック" pitchFamily="-128" charset="-128"/>
                <a:cs typeface="+mn-cs"/>
              </a:defRPr>
            </a:lvl1pPr>
          </a:lstStyle>
          <a:p>
            <a:pPr>
              <a:defRPr/>
            </a:pPr>
            <a:fld id="{701B21D3-1484-47B5-A68B-EA97446B9B27}" type="slidenum">
              <a:rPr lang="en-US">
                <a:solidFill>
                  <a:srgbClr val="3333CC"/>
                </a:solidFill>
              </a:rPr>
              <a:pPr>
                <a:defRPr/>
              </a:pPr>
              <a:t>‹#›</a:t>
            </a:fld>
            <a:endParaRPr lang="en-US">
              <a:solidFill>
                <a:srgbClr val="3333CC"/>
              </a:solidFill>
            </a:endParaRPr>
          </a:p>
        </p:txBody>
      </p:sp>
      <p:sp>
        <p:nvSpPr>
          <p:cNvPr id="8" name="TextBox 7"/>
          <p:cNvSpPr txBox="1"/>
          <p:nvPr/>
        </p:nvSpPr>
        <p:spPr>
          <a:xfrm>
            <a:off x="1828800" y="6629400"/>
            <a:ext cx="5486400" cy="215900"/>
          </a:xfrm>
          <a:prstGeom prst="rect">
            <a:avLst/>
          </a:prstGeom>
          <a:noFill/>
        </p:spPr>
        <p:txBody>
          <a:bodyPr>
            <a:spAutoFit/>
          </a:bodyPr>
          <a:lstStyle/>
          <a:p>
            <a:pPr algn="ctr">
              <a:defRPr/>
            </a:pPr>
            <a:r>
              <a:rPr lang="en-US" sz="800" i="0" dirty="0" smtClean="0">
                <a:latin typeface="Helvetica" pitchFamily="34" charset="0"/>
              </a:rPr>
              <a:t>10</a:t>
            </a:r>
            <a:r>
              <a:rPr lang="en-US" sz="800" i="0" baseline="30000" dirty="0" smtClean="0">
                <a:latin typeface="Helvetica" pitchFamily="34" charset="0"/>
              </a:rPr>
              <a:t>th</a:t>
            </a:r>
            <a:r>
              <a:rPr lang="en-US" sz="800" i="0" dirty="0" smtClean="0">
                <a:latin typeface="Helvetica" pitchFamily="34" charset="0"/>
              </a:rPr>
              <a:t> IAEA TM – Control and Data Acquisition Upgrades for NSTX-U,  W.M. Davis (22-Apr-2015)</a:t>
            </a:r>
            <a:endParaRPr lang="en-US" sz="800" i="0" dirty="0">
              <a:latin typeface="Helvetica" pitchFamily="34" charset="0"/>
            </a:endParaRPr>
          </a:p>
        </p:txBody>
      </p: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00">
                  <a:tint val="75000"/>
                </a:srgbClr>
              </a:solidFill>
            </a:endParaRPr>
          </a:p>
        </p:txBody>
      </p:sp>
    </p:spTree>
    <p:extLst>
      <p:ext uri="{BB962C8B-B14F-4D97-AF65-F5344CB8AC3E}">
        <p14:creationId xmlns:p14="http://schemas.microsoft.com/office/powerpoint/2010/main" val="2136927015"/>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Lst>
  <p:timing>
    <p:tnLst>
      <p:par>
        <p:cTn id="1" dur="indefinite" restart="never" nodeType="tmRoot"/>
      </p:par>
    </p:tnLst>
  </p:timing>
  <p:hf hdr="0" ftr="0" dt="0"/>
  <p:txStyles>
    <p:titleStyle>
      <a:lvl1pPr algn="ctr" rtl="0" eaLnBrk="0" fontAlgn="base" hangingPunct="0">
        <a:spcBef>
          <a:spcPct val="0"/>
        </a:spcBef>
        <a:spcAft>
          <a:spcPct val="0"/>
        </a:spcAft>
        <a:defRPr sz="2400" b="1">
          <a:solidFill>
            <a:schemeClr val="accent2"/>
          </a:solidFill>
          <a:latin typeface="+mj-lt"/>
          <a:ea typeface="+mj-ea"/>
          <a:cs typeface="+mj-cs"/>
        </a:defRPr>
      </a:lvl1pPr>
      <a:lvl2pPr algn="ctr" rtl="0" eaLnBrk="0" fontAlgn="base" hangingPunct="0">
        <a:spcBef>
          <a:spcPct val="0"/>
        </a:spcBef>
        <a:spcAft>
          <a:spcPct val="0"/>
        </a:spcAft>
        <a:defRPr sz="2400" b="1">
          <a:solidFill>
            <a:schemeClr val="accent2"/>
          </a:solidFill>
          <a:latin typeface="Arial" charset="0"/>
        </a:defRPr>
      </a:lvl2pPr>
      <a:lvl3pPr algn="ctr" rtl="0" eaLnBrk="0" fontAlgn="base" hangingPunct="0">
        <a:spcBef>
          <a:spcPct val="0"/>
        </a:spcBef>
        <a:spcAft>
          <a:spcPct val="0"/>
        </a:spcAft>
        <a:defRPr sz="2400" b="1">
          <a:solidFill>
            <a:schemeClr val="accent2"/>
          </a:solidFill>
          <a:latin typeface="Arial" charset="0"/>
        </a:defRPr>
      </a:lvl3pPr>
      <a:lvl4pPr algn="ctr" rtl="0" eaLnBrk="0" fontAlgn="base" hangingPunct="0">
        <a:spcBef>
          <a:spcPct val="0"/>
        </a:spcBef>
        <a:spcAft>
          <a:spcPct val="0"/>
        </a:spcAft>
        <a:defRPr sz="2400" b="1">
          <a:solidFill>
            <a:schemeClr val="accent2"/>
          </a:solidFill>
          <a:latin typeface="Arial" charset="0"/>
        </a:defRPr>
      </a:lvl4pPr>
      <a:lvl5pPr algn="ctr" rtl="0" eaLnBrk="0" fontAlgn="base" hangingPunct="0">
        <a:spcBef>
          <a:spcPct val="0"/>
        </a:spcBef>
        <a:spcAft>
          <a:spcPct val="0"/>
        </a:spcAft>
        <a:defRPr sz="2400" b="1">
          <a:solidFill>
            <a:schemeClr val="accent2"/>
          </a:solidFill>
          <a:latin typeface="Arial" charset="0"/>
        </a:defRPr>
      </a:lvl5pPr>
      <a:lvl6pPr marL="457200" algn="ctr" rtl="0" eaLnBrk="0" fontAlgn="base" hangingPunct="0">
        <a:spcBef>
          <a:spcPct val="0"/>
        </a:spcBef>
        <a:spcAft>
          <a:spcPct val="0"/>
        </a:spcAft>
        <a:defRPr sz="2400" b="1">
          <a:solidFill>
            <a:schemeClr val="accent2"/>
          </a:solidFill>
          <a:latin typeface="Arial" charset="0"/>
        </a:defRPr>
      </a:lvl6pPr>
      <a:lvl7pPr marL="914400" algn="ctr" rtl="0" eaLnBrk="0" fontAlgn="base" hangingPunct="0">
        <a:spcBef>
          <a:spcPct val="0"/>
        </a:spcBef>
        <a:spcAft>
          <a:spcPct val="0"/>
        </a:spcAft>
        <a:defRPr sz="2400" b="1">
          <a:solidFill>
            <a:schemeClr val="accent2"/>
          </a:solidFill>
          <a:latin typeface="Arial" charset="0"/>
        </a:defRPr>
      </a:lvl7pPr>
      <a:lvl8pPr marL="1371600" algn="ctr" rtl="0" eaLnBrk="0" fontAlgn="base" hangingPunct="0">
        <a:spcBef>
          <a:spcPct val="0"/>
        </a:spcBef>
        <a:spcAft>
          <a:spcPct val="0"/>
        </a:spcAft>
        <a:defRPr sz="2400" b="1">
          <a:solidFill>
            <a:schemeClr val="accent2"/>
          </a:solidFill>
          <a:latin typeface="Arial" charset="0"/>
        </a:defRPr>
      </a:lvl8pPr>
      <a:lvl9pPr marL="1828800" algn="ctr"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defRPr>
      </a:lvl2pPr>
      <a:lvl3pPr marL="1143000" indent="-228600" algn="l" rtl="0" eaLnBrk="0" fontAlgn="base" hangingPunct="0">
        <a:spcBef>
          <a:spcPct val="20000"/>
        </a:spcBef>
        <a:spcAft>
          <a:spcPct val="0"/>
        </a:spcAft>
        <a:buChar char="•"/>
        <a:defRPr>
          <a:solidFill>
            <a:srgbClr val="FF0000"/>
          </a:solidFill>
          <a:latin typeface="+mn-lt"/>
        </a:defRPr>
      </a:lvl3pPr>
      <a:lvl4pPr marL="1600200" indent="-228600" algn="l" rtl="0" eaLnBrk="0" fontAlgn="base" hangingPunct="0">
        <a:spcBef>
          <a:spcPct val="20000"/>
        </a:spcBef>
        <a:spcAft>
          <a:spcPct val="0"/>
        </a:spcAft>
        <a:buChar char="–"/>
        <a:defRPr sz="1600">
          <a:solidFill>
            <a:srgbClr val="009999"/>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52400" y="1219200"/>
            <a:ext cx="876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7" name="Picture 1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pic>
      <p:sp>
        <p:nvSpPr>
          <p:cNvPr id="1028" name="Rectangle 137"/>
          <p:cNvSpPr>
            <a:spLocks noGrp="1" noChangeArrowheads="1"/>
          </p:cNvSpPr>
          <p:nvPr>
            <p:ph type="title"/>
          </p:nvPr>
        </p:nvSpPr>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pic>
        <p:nvPicPr>
          <p:cNvPr id="1029" name="Picture 19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578600"/>
            <a:ext cx="9144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pic>
      <p:sp>
        <p:nvSpPr>
          <p:cNvPr id="905415" name="Text Box 199"/>
          <p:cNvSpPr txBox="1">
            <a:spLocks noChangeArrowheads="1"/>
          </p:cNvSpPr>
          <p:nvPr/>
        </p:nvSpPr>
        <p:spPr bwMode="auto">
          <a:xfrm>
            <a:off x="273050" y="6635750"/>
            <a:ext cx="793750" cy="184150"/>
          </a:xfrm>
          <a:prstGeom prst="rect">
            <a:avLst/>
          </a:prstGeom>
          <a:noFill/>
          <a:ln w="15875" algn="ctr">
            <a:noFill/>
            <a:miter lim="800000"/>
            <a:headEnd/>
            <a:tailEnd/>
          </a:ln>
          <a:effectLst/>
        </p:spPr>
        <p:txBody>
          <a:bodyPr lIns="0" tIns="0" rIns="0" bIns="0">
            <a:spAutoFit/>
          </a:bodyPr>
          <a:lstStyle/>
          <a:p>
            <a:pPr>
              <a:spcBef>
                <a:spcPct val="20000"/>
              </a:spcBef>
              <a:defRPr/>
            </a:pPr>
            <a:r>
              <a:rPr lang="en-US" b="0" dirty="0">
                <a:solidFill>
                  <a:srgbClr val="171FC7"/>
                </a:solidFill>
                <a:effectLst>
                  <a:outerShdw blurRad="38100" dist="38100" dir="2700000" algn="tl">
                    <a:srgbClr val="C0C0C0"/>
                  </a:outerShdw>
                </a:effectLst>
                <a:latin typeface="Helvetica" pitchFamily="-128" charset="0"/>
              </a:rPr>
              <a:t>NSTX-U</a:t>
            </a:r>
          </a:p>
        </p:txBody>
      </p:sp>
      <p:sp>
        <p:nvSpPr>
          <p:cNvPr id="12" name="Rectangle 207"/>
          <p:cNvSpPr>
            <a:spLocks noGrp="1" noChangeArrowheads="1"/>
          </p:cNvSpPr>
          <p:nvPr>
            <p:ph type="sldNum" sz="quarter" idx="4"/>
          </p:nvPr>
        </p:nvSpPr>
        <p:spPr bwMode="auto">
          <a:xfrm>
            <a:off x="8382000" y="6629400"/>
            <a:ext cx="762000" cy="152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eaLnBrk="0" hangingPunct="0">
              <a:spcBef>
                <a:spcPct val="0"/>
              </a:spcBef>
              <a:buFontTx/>
              <a:buNone/>
              <a:defRPr sz="900" i="0">
                <a:solidFill>
                  <a:schemeClr val="accent2"/>
                </a:solidFill>
                <a:latin typeface="+mn-lt"/>
                <a:ea typeface="ＭＳ Ｐゴシック" pitchFamily="-128" charset="-128"/>
                <a:cs typeface="+mn-cs"/>
              </a:defRPr>
            </a:lvl1pPr>
          </a:lstStyle>
          <a:p>
            <a:pPr>
              <a:defRPr/>
            </a:pPr>
            <a:fld id="{701B21D3-1484-47B5-A68B-EA97446B9B27}" type="slidenum">
              <a:rPr lang="en-US">
                <a:solidFill>
                  <a:srgbClr val="3333CC"/>
                </a:solidFill>
              </a:rPr>
              <a:pPr>
                <a:defRPr/>
              </a:pPr>
              <a:t>‹#›</a:t>
            </a:fld>
            <a:endParaRPr lang="en-US">
              <a:solidFill>
                <a:srgbClr val="3333CC"/>
              </a:solidFill>
            </a:endParaRPr>
          </a:p>
        </p:txBody>
      </p:sp>
      <p:sp>
        <p:nvSpPr>
          <p:cNvPr id="8" name="TextBox 7"/>
          <p:cNvSpPr txBox="1"/>
          <p:nvPr/>
        </p:nvSpPr>
        <p:spPr>
          <a:xfrm>
            <a:off x="1828800" y="6629400"/>
            <a:ext cx="5486400" cy="215900"/>
          </a:xfrm>
          <a:prstGeom prst="rect">
            <a:avLst/>
          </a:prstGeom>
          <a:noFill/>
        </p:spPr>
        <p:txBody>
          <a:bodyPr>
            <a:spAutoFit/>
          </a:bodyPr>
          <a:lstStyle/>
          <a:p>
            <a:pPr algn="ctr">
              <a:defRPr/>
            </a:pPr>
            <a:r>
              <a:rPr lang="en-US" sz="800" i="0" dirty="0" smtClean="0">
                <a:latin typeface="Helvetica" pitchFamily="34" charset="0"/>
              </a:rPr>
              <a:t>10</a:t>
            </a:r>
            <a:r>
              <a:rPr lang="en-US" sz="800" i="0" baseline="30000" dirty="0" smtClean="0">
                <a:latin typeface="Helvetica" pitchFamily="34" charset="0"/>
              </a:rPr>
              <a:t>th</a:t>
            </a:r>
            <a:r>
              <a:rPr lang="en-US" sz="800" i="0" dirty="0" smtClean="0">
                <a:latin typeface="Helvetica" pitchFamily="34" charset="0"/>
              </a:rPr>
              <a:t> IAEA TM – Control and Data Acquisition Upgrades for NSTX-U,  W.M. Davis (22-Apr-2015)</a:t>
            </a:r>
            <a:endParaRPr lang="en-US" sz="800" i="0" dirty="0">
              <a:latin typeface="Helvetica" pitchFamily="34" charset="0"/>
            </a:endParaRPr>
          </a:p>
        </p:txBody>
      </p: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00">
                  <a:tint val="75000"/>
                </a:srgbClr>
              </a:solidFill>
            </a:endParaRPr>
          </a:p>
        </p:txBody>
      </p:sp>
    </p:spTree>
    <p:extLst>
      <p:ext uri="{BB962C8B-B14F-4D97-AF65-F5344CB8AC3E}">
        <p14:creationId xmlns:p14="http://schemas.microsoft.com/office/powerpoint/2010/main" val="2136927015"/>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Lst>
  <p:timing>
    <p:tnLst>
      <p:par>
        <p:cTn id="1" dur="indefinite" restart="never" nodeType="tmRoot"/>
      </p:par>
    </p:tnLst>
  </p:timing>
  <p:hf hdr="0" ftr="0" dt="0"/>
  <p:txStyles>
    <p:titleStyle>
      <a:lvl1pPr algn="ctr" rtl="0" eaLnBrk="0" fontAlgn="base" hangingPunct="0">
        <a:spcBef>
          <a:spcPct val="0"/>
        </a:spcBef>
        <a:spcAft>
          <a:spcPct val="0"/>
        </a:spcAft>
        <a:defRPr sz="2400" b="1">
          <a:solidFill>
            <a:schemeClr val="accent2"/>
          </a:solidFill>
          <a:latin typeface="+mj-lt"/>
          <a:ea typeface="+mj-ea"/>
          <a:cs typeface="+mj-cs"/>
        </a:defRPr>
      </a:lvl1pPr>
      <a:lvl2pPr algn="ctr" rtl="0" eaLnBrk="0" fontAlgn="base" hangingPunct="0">
        <a:spcBef>
          <a:spcPct val="0"/>
        </a:spcBef>
        <a:spcAft>
          <a:spcPct val="0"/>
        </a:spcAft>
        <a:defRPr sz="2400" b="1">
          <a:solidFill>
            <a:schemeClr val="accent2"/>
          </a:solidFill>
          <a:latin typeface="Arial" charset="0"/>
        </a:defRPr>
      </a:lvl2pPr>
      <a:lvl3pPr algn="ctr" rtl="0" eaLnBrk="0" fontAlgn="base" hangingPunct="0">
        <a:spcBef>
          <a:spcPct val="0"/>
        </a:spcBef>
        <a:spcAft>
          <a:spcPct val="0"/>
        </a:spcAft>
        <a:defRPr sz="2400" b="1">
          <a:solidFill>
            <a:schemeClr val="accent2"/>
          </a:solidFill>
          <a:latin typeface="Arial" charset="0"/>
        </a:defRPr>
      </a:lvl3pPr>
      <a:lvl4pPr algn="ctr" rtl="0" eaLnBrk="0" fontAlgn="base" hangingPunct="0">
        <a:spcBef>
          <a:spcPct val="0"/>
        </a:spcBef>
        <a:spcAft>
          <a:spcPct val="0"/>
        </a:spcAft>
        <a:defRPr sz="2400" b="1">
          <a:solidFill>
            <a:schemeClr val="accent2"/>
          </a:solidFill>
          <a:latin typeface="Arial" charset="0"/>
        </a:defRPr>
      </a:lvl4pPr>
      <a:lvl5pPr algn="ctr" rtl="0" eaLnBrk="0" fontAlgn="base" hangingPunct="0">
        <a:spcBef>
          <a:spcPct val="0"/>
        </a:spcBef>
        <a:spcAft>
          <a:spcPct val="0"/>
        </a:spcAft>
        <a:defRPr sz="2400" b="1">
          <a:solidFill>
            <a:schemeClr val="accent2"/>
          </a:solidFill>
          <a:latin typeface="Arial" charset="0"/>
        </a:defRPr>
      </a:lvl5pPr>
      <a:lvl6pPr marL="457200" algn="ctr" rtl="0" eaLnBrk="0" fontAlgn="base" hangingPunct="0">
        <a:spcBef>
          <a:spcPct val="0"/>
        </a:spcBef>
        <a:spcAft>
          <a:spcPct val="0"/>
        </a:spcAft>
        <a:defRPr sz="2400" b="1">
          <a:solidFill>
            <a:schemeClr val="accent2"/>
          </a:solidFill>
          <a:latin typeface="Arial" charset="0"/>
        </a:defRPr>
      </a:lvl6pPr>
      <a:lvl7pPr marL="914400" algn="ctr" rtl="0" eaLnBrk="0" fontAlgn="base" hangingPunct="0">
        <a:spcBef>
          <a:spcPct val="0"/>
        </a:spcBef>
        <a:spcAft>
          <a:spcPct val="0"/>
        </a:spcAft>
        <a:defRPr sz="2400" b="1">
          <a:solidFill>
            <a:schemeClr val="accent2"/>
          </a:solidFill>
          <a:latin typeface="Arial" charset="0"/>
        </a:defRPr>
      </a:lvl7pPr>
      <a:lvl8pPr marL="1371600" algn="ctr" rtl="0" eaLnBrk="0" fontAlgn="base" hangingPunct="0">
        <a:spcBef>
          <a:spcPct val="0"/>
        </a:spcBef>
        <a:spcAft>
          <a:spcPct val="0"/>
        </a:spcAft>
        <a:defRPr sz="2400" b="1">
          <a:solidFill>
            <a:schemeClr val="accent2"/>
          </a:solidFill>
          <a:latin typeface="Arial" charset="0"/>
        </a:defRPr>
      </a:lvl8pPr>
      <a:lvl9pPr marL="1828800" algn="ctr"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defRPr>
      </a:lvl2pPr>
      <a:lvl3pPr marL="1143000" indent="-228600" algn="l" rtl="0" eaLnBrk="0" fontAlgn="base" hangingPunct="0">
        <a:spcBef>
          <a:spcPct val="20000"/>
        </a:spcBef>
        <a:spcAft>
          <a:spcPct val="0"/>
        </a:spcAft>
        <a:buChar char="•"/>
        <a:defRPr>
          <a:solidFill>
            <a:srgbClr val="FF0000"/>
          </a:solidFill>
          <a:latin typeface="+mn-lt"/>
        </a:defRPr>
      </a:lvl3pPr>
      <a:lvl4pPr marL="1600200" indent="-228600" algn="l" rtl="0" eaLnBrk="0" fontAlgn="base" hangingPunct="0">
        <a:spcBef>
          <a:spcPct val="20000"/>
        </a:spcBef>
        <a:spcAft>
          <a:spcPct val="0"/>
        </a:spcAft>
        <a:buChar char="–"/>
        <a:defRPr sz="1600">
          <a:solidFill>
            <a:srgbClr val="009999"/>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52400" y="1219200"/>
            <a:ext cx="876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7" name="Picture 1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pic>
      <p:sp>
        <p:nvSpPr>
          <p:cNvPr id="1028" name="Rectangle 137"/>
          <p:cNvSpPr>
            <a:spLocks noGrp="1" noChangeArrowheads="1"/>
          </p:cNvSpPr>
          <p:nvPr>
            <p:ph type="title"/>
          </p:nvPr>
        </p:nvSpPr>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pic>
        <p:nvPicPr>
          <p:cNvPr id="1029" name="Picture 19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578600"/>
            <a:ext cx="9144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pic>
      <p:sp>
        <p:nvSpPr>
          <p:cNvPr id="905415" name="Text Box 199"/>
          <p:cNvSpPr txBox="1">
            <a:spLocks noChangeArrowheads="1"/>
          </p:cNvSpPr>
          <p:nvPr/>
        </p:nvSpPr>
        <p:spPr bwMode="auto">
          <a:xfrm>
            <a:off x="273050" y="6635750"/>
            <a:ext cx="793750" cy="184150"/>
          </a:xfrm>
          <a:prstGeom prst="rect">
            <a:avLst/>
          </a:prstGeom>
          <a:noFill/>
          <a:ln w="15875" algn="ctr">
            <a:noFill/>
            <a:miter lim="800000"/>
            <a:headEnd/>
            <a:tailEnd/>
          </a:ln>
          <a:effectLst/>
        </p:spPr>
        <p:txBody>
          <a:bodyPr lIns="0" tIns="0" rIns="0" bIns="0">
            <a:spAutoFit/>
          </a:bodyPr>
          <a:lstStyle/>
          <a:p>
            <a:pPr>
              <a:spcBef>
                <a:spcPct val="20000"/>
              </a:spcBef>
              <a:defRPr/>
            </a:pPr>
            <a:r>
              <a:rPr lang="en-US" b="0" dirty="0">
                <a:solidFill>
                  <a:srgbClr val="171FC7"/>
                </a:solidFill>
                <a:effectLst>
                  <a:outerShdw blurRad="38100" dist="38100" dir="2700000" algn="tl">
                    <a:srgbClr val="C0C0C0"/>
                  </a:outerShdw>
                </a:effectLst>
                <a:latin typeface="Helvetica" pitchFamily="-128" charset="0"/>
              </a:rPr>
              <a:t>NSTX-U</a:t>
            </a:r>
          </a:p>
        </p:txBody>
      </p:sp>
      <p:sp>
        <p:nvSpPr>
          <p:cNvPr id="12" name="Rectangle 207"/>
          <p:cNvSpPr>
            <a:spLocks noGrp="1" noChangeArrowheads="1"/>
          </p:cNvSpPr>
          <p:nvPr>
            <p:ph type="sldNum" sz="quarter" idx="4"/>
          </p:nvPr>
        </p:nvSpPr>
        <p:spPr bwMode="auto">
          <a:xfrm>
            <a:off x="8382000" y="6629400"/>
            <a:ext cx="762000" cy="152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eaLnBrk="0" hangingPunct="0">
              <a:spcBef>
                <a:spcPct val="0"/>
              </a:spcBef>
              <a:buFontTx/>
              <a:buNone/>
              <a:defRPr sz="900" i="0">
                <a:solidFill>
                  <a:schemeClr val="accent2"/>
                </a:solidFill>
                <a:latin typeface="+mn-lt"/>
                <a:ea typeface="ＭＳ Ｐゴシック" pitchFamily="-128" charset="-128"/>
                <a:cs typeface="+mn-cs"/>
              </a:defRPr>
            </a:lvl1pPr>
          </a:lstStyle>
          <a:p>
            <a:pPr>
              <a:defRPr/>
            </a:pPr>
            <a:fld id="{701B21D3-1484-47B5-A68B-EA97446B9B27}" type="slidenum">
              <a:rPr lang="en-US">
                <a:solidFill>
                  <a:srgbClr val="3333CC"/>
                </a:solidFill>
              </a:rPr>
              <a:pPr>
                <a:defRPr/>
              </a:pPr>
              <a:t>‹#›</a:t>
            </a:fld>
            <a:endParaRPr lang="en-US">
              <a:solidFill>
                <a:srgbClr val="3333CC"/>
              </a:solidFill>
            </a:endParaRPr>
          </a:p>
        </p:txBody>
      </p:sp>
      <p:sp>
        <p:nvSpPr>
          <p:cNvPr id="8" name="TextBox 7"/>
          <p:cNvSpPr txBox="1"/>
          <p:nvPr/>
        </p:nvSpPr>
        <p:spPr>
          <a:xfrm>
            <a:off x="1828800" y="6629400"/>
            <a:ext cx="5486400" cy="215900"/>
          </a:xfrm>
          <a:prstGeom prst="rect">
            <a:avLst/>
          </a:prstGeom>
          <a:noFill/>
        </p:spPr>
        <p:txBody>
          <a:bodyPr>
            <a:spAutoFit/>
          </a:bodyPr>
          <a:lstStyle/>
          <a:p>
            <a:pPr algn="ctr">
              <a:defRPr/>
            </a:pPr>
            <a:r>
              <a:rPr lang="en-US" sz="800" i="0" dirty="0" smtClean="0">
                <a:latin typeface="Helvetica" pitchFamily="34" charset="0"/>
              </a:rPr>
              <a:t>10</a:t>
            </a:r>
            <a:r>
              <a:rPr lang="en-US" sz="800" i="0" baseline="30000" dirty="0" smtClean="0">
                <a:latin typeface="Helvetica" pitchFamily="34" charset="0"/>
              </a:rPr>
              <a:t>th</a:t>
            </a:r>
            <a:r>
              <a:rPr lang="en-US" sz="800" i="0" dirty="0" smtClean="0">
                <a:latin typeface="Helvetica" pitchFamily="34" charset="0"/>
              </a:rPr>
              <a:t> IAEA TM – Control and Data Acquisition Upgrades for NSTX-U,  W.M. Davis (22-Apr-2015)</a:t>
            </a:r>
            <a:endParaRPr lang="en-US" sz="800" i="0" dirty="0">
              <a:latin typeface="Helvetica" pitchFamily="34" charset="0"/>
            </a:endParaRPr>
          </a:p>
        </p:txBody>
      </p: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00">
                  <a:tint val="75000"/>
                </a:srgbClr>
              </a:solidFill>
            </a:endParaRPr>
          </a:p>
        </p:txBody>
      </p:sp>
    </p:spTree>
    <p:extLst>
      <p:ext uri="{BB962C8B-B14F-4D97-AF65-F5344CB8AC3E}">
        <p14:creationId xmlns:p14="http://schemas.microsoft.com/office/powerpoint/2010/main" val="2136927015"/>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Lst>
  <p:timing>
    <p:tnLst>
      <p:par>
        <p:cTn id="1" dur="indefinite" restart="never" nodeType="tmRoot"/>
      </p:par>
    </p:tnLst>
  </p:timing>
  <p:hf hdr="0" ftr="0" dt="0"/>
  <p:txStyles>
    <p:titleStyle>
      <a:lvl1pPr algn="ctr" rtl="0" eaLnBrk="0" fontAlgn="base" hangingPunct="0">
        <a:spcBef>
          <a:spcPct val="0"/>
        </a:spcBef>
        <a:spcAft>
          <a:spcPct val="0"/>
        </a:spcAft>
        <a:defRPr sz="2400" b="1">
          <a:solidFill>
            <a:schemeClr val="accent2"/>
          </a:solidFill>
          <a:latin typeface="+mj-lt"/>
          <a:ea typeface="+mj-ea"/>
          <a:cs typeface="+mj-cs"/>
        </a:defRPr>
      </a:lvl1pPr>
      <a:lvl2pPr algn="ctr" rtl="0" eaLnBrk="0" fontAlgn="base" hangingPunct="0">
        <a:spcBef>
          <a:spcPct val="0"/>
        </a:spcBef>
        <a:spcAft>
          <a:spcPct val="0"/>
        </a:spcAft>
        <a:defRPr sz="2400" b="1">
          <a:solidFill>
            <a:schemeClr val="accent2"/>
          </a:solidFill>
          <a:latin typeface="Arial" charset="0"/>
        </a:defRPr>
      </a:lvl2pPr>
      <a:lvl3pPr algn="ctr" rtl="0" eaLnBrk="0" fontAlgn="base" hangingPunct="0">
        <a:spcBef>
          <a:spcPct val="0"/>
        </a:spcBef>
        <a:spcAft>
          <a:spcPct val="0"/>
        </a:spcAft>
        <a:defRPr sz="2400" b="1">
          <a:solidFill>
            <a:schemeClr val="accent2"/>
          </a:solidFill>
          <a:latin typeface="Arial" charset="0"/>
        </a:defRPr>
      </a:lvl3pPr>
      <a:lvl4pPr algn="ctr" rtl="0" eaLnBrk="0" fontAlgn="base" hangingPunct="0">
        <a:spcBef>
          <a:spcPct val="0"/>
        </a:spcBef>
        <a:spcAft>
          <a:spcPct val="0"/>
        </a:spcAft>
        <a:defRPr sz="2400" b="1">
          <a:solidFill>
            <a:schemeClr val="accent2"/>
          </a:solidFill>
          <a:latin typeface="Arial" charset="0"/>
        </a:defRPr>
      </a:lvl4pPr>
      <a:lvl5pPr algn="ctr" rtl="0" eaLnBrk="0" fontAlgn="base" hangingPunct="0">
        <a:spcBef>
          <a:spcPct val="0"/>
        </a:spcBef>
        <a:spcAft>
          <a:spcPct val="0"/>
        </a:spcAft>
        <a:defRPr sz="2400" b="1">
          <a:solidFill>
            <a:schemeClr val="accent2"/>
          </a:solidFill>
          <a:latin typeface="Arial" charset="0"/>
        </a:defRPr>
      </a:lvl5pPr>
      <a:lvl6pPr marL="457200" algn="ctr" rtl="0" eaLnBrk="0" fontAlgn="base" hangingPunct="0">
        <a:spcBef>
          <a:spcPct val="0"/>
        </a:spcBef>
        <a:spcAft>
          <a:spcPct val="0"/>
        </a:spcAft>
        <a:defRPr sz="2400" b="1">
          <a:solidFill>
            <a:schemeClr val="accent2"/>
          </a:solidFill>
          <a:latin typeface="Arial" charset="0"/>
        </a:defRPr>
      </a:lvl6pPr>
      <a:lvl7pPr marL="914400" algn="ctr" rtl="0" eaLnBrk="0" fontAlgn="base" hangingPunct="0">
        <a:spcBef>
          <a:spcPct val="0"/>
        </a:spcBef>
        <a:spcAft>
          <a:spcPct val="0"/>
        </a:spcAft>
        <a:defRPr sz="2400" b="1">
          <a:solidFill>
            <a:schemeClr val="accent2"/>
          </a:solidFill>
          <a:latin typeface="Arial" charset="0"/>
        </a:defRPr>
      </a:lvl7pPr>
      <a:lvl8pPr marL="1371600" algn="ctr" rtl="0" eaLnBrk="0" fontAlgn="base" hangingPunct="0">
        <a:spcBef>
          <a:spcPct val="0"/>
        </a:spcBef>
        <a:spcAft>
          <a:spcPct val="0"/>
        </a:spcAft>
        <a:defRPr sz="2400" b="1">
          <a:solidFill>
            <a:schemeClr val="accent2"/>
          </a:solidFill>
          <a:latin typeface="Arial" charset="0"/>
        </a:defRPr>
      </a:lvl8pPr>
      <a:lvl9pPr marL="1828800" algn="ctr"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defRPr>
      </a:lvl2pPr>
      <a:lvl3pPr marL="1143000" indent="-228600" algn="l" rtl="0" eaLnBrk="0" fontAlgn="base" hangingPunct="0">
        <a:spcBef>
          <a:spcPct val="20000"/>
        </a:spcBef>
        <a:spcAft>
          <a:spcPct val="0"/>
        </a:spcAft>
        <a:buChar char="•"/>
        <a:defRPr>
          <a:solidFill>
            <a:srgbClr val="FF0000"/>
          </a:solidFill>
          <a:latin typeface="+mn-lt"/>
        </a:defRPr>
      </a:lvl3pPr>
      <a:lvl4pPr marL="1600200" indent="-228600" algn="l" rtl="0" eaLnBrk="0" fontAlgn="base" hangingPunct="0">
        <a:spcBef>
          <a:spcPct val="20000"/>
        </a:spcBef>
        <a:spcAft>
          <a:spcPct val="0"/>
        </a:spcAft>
        <a:buChar char="–"/>
        <a:defRPr sz="1600">
          <a:solidFill>
            <a:srgbClr val="009999"/>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52400" y="1219200"/>
            <a:ext cx="876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7" name="Picture 1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pic>
      <p:sp>
        <p:nvSpPr>
          <p:cNvPr id="1028" name="Rectangle 137"/>
          <p:cNvSpPr>
            <a:spLocks noGrp="1" noChangeArrowheads="1"/>
          </p:cNvSpPr>
          <p:nvPr>
            <p:ph type="title"/>
          </p:nvPr>
        </p:nvSpPr>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pic>
        <p:nvPicPr>
          <p:cNvPr id="1029" name="Picture 19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578600"/>
            <a:ext cx="9144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pic>
      <p:sp>
        <p:nvSpPr>
          <p:cNvPr id="905415" name="Text Box 199"/>
          <p:cNvSpPr txBox="1">
            <a:spLocks noChangeArrowheads="1"/>
          </p:cNvSpPr>
          <p:nvPr/>
        </p:nvSpPr>
        <p:spPr bwMode="auto">
          <a:xfrm>
            <a:off x="273050" y="6635750"/>
            <a:ext cx="793750" cy="184150"/>
          </a:xfrm>
          <a:prstGeom prst="rect">
            <a:avLst/>
          </a:prstGeom>
          <a:noFill/>
          <a:ln w="15875" algn="ctr">
            <a:noFill/>
            <a:miter lim="800000"/>
            <a:headEnd/>
            <a:tailEnd/>
          </a:ln>
          <a:effectLst/>
        </p:spPr>
        <p:txBody>
          <a:bodyPr lIns="0" tIns="0" rIns="0" bIns="0">
            <a:spAutoFit/>
          </a:bodyPr>
          <a:lstStyle/>
          <a:p>
            <a:pPr>
              <a:spcBef>
                <a:spcPct val="20000"/>
              </a:spcBef>
              <a:defRPr/>
            </a:pPr>
            <a:r>
              <a:rPr lang="en-US" b="0" dirty="0">
                <a:solidFill>
                  <a:srgbClr val="171FC7"/>
                </a:solidFill>
                <a:effectLst>
                  <a:outerShdw blurRad="38100" dist="38100" dir="2700000" algn="tl">
                    <a:srgbClr val="C0C0C0"/>
                  </a:outerShdw>
                </a:effectLst>
                <a:latin typeface="Helvetica" pitchFamily="-128" charset="0"/>
              </a:rPr>
              <a:t>NSTX-U</a:t>
            </a:r>
          </a:p>
        </p:txBody>
      </p:sp>
      <p:sp>
        <p:nvSpPr>
          <p:cNvPr id="12" name="Rectangle 207"/>
          <p:cNvSpPr>
            <a:spLocks noGrp="1" noChangeArrowheads="1"/>
          </p:cNvSpPr>
          <p:nvPr>
            <p:ph type="sldNum" sz="quarter" idx="4"/>
          </p:nvPr>
        </p:nvSpPr>
        <p:spPr bwMode="auto">
          <a:xfrm>
            <a:off x="8382000" y="6629400"/>
            <a:ext cx="762000" cy="152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eaLnBrk="0" hangingPunct="0">
              <a:spcBef>
                <a:spcPct val="0"/>
              </a:spcBef>
              <a:buFontTx/>
              <a:buNone/>
              <a:defRPr sz="900" i="0">
                <a:solidFill>
                  <a:schemeClr val="accent2"/>
                </a:solidFill>
                <a:latin typeface="+mn-lt"/>
                <a:ea typeface="ＭＳ Ｐゴシック" pitchFamily="-128" charset="-128"/>
                <a:cs typeface="+mn-cs"/>
              </a:defRPr>
            </a:lvl1pPr>
          </a:lstStyle>
          <a:p>
            <a:pPr>
              <a:defRPr/>
            </a:pPr>
            <a:fld id="{701B21D3-1484-47B5-A68B-EA97446B9B27}" type="slidenum">
              <a:rPr lang="en-US">
                <a:solidFill>
                  <a:srgbClr val="3333CC"/>
                </a:solidFill>
              </a:rPr>
              <a:pPr>
                <a:defRPr/>
              </a:pPr>
              <a:t>‹#›</a:t>
            </a:fld>
            <a:endParaRPr lang="en-US">
              <a:solidFill>
                <a:srgbClr val="3333CC"/>
              </a:solidFill>
            </a:endParaRPr>
          </a:p>
        </p:txBody>
      </p:sp>
      <p:sp>
        <p:nvSpPr>
          <p:cNvPr id="8" name="TextBox 7"/>
          <p:cNvSpPr txBox="1"/>
          <p:nvPr/>
        </p:nvSpPr>
        <p:spPr>
          <a:xfrm>
            <a:off x="1828800" y="6629400"/>
            <a:ext cx="5486400" cy="215900"/>
          </a:xfrm>
          <a:prstGeom prst="rect">
            <a:avLst/>
          </a:prstGeom>
          <a:noFill/>
        </p:spPr>
        <p:txBody>
          <a:bodyPr>
            <a:spAutoFit/>
          </a:bodyPr>
          <a:lstStyle/>
          <a:p>
            <a:pPr algn="ctr">
              <a:defRPr/>
            </a:pPr>
            <a:r>
              <a:rPr lang="en-US" sz="800" i="0" dirty="0" smtClean="0">
                <a:latin typeface="Helvetica" pitchFamily="34" charset="0"/>
              </a:rPr>
              <a:t>10</a:t>
            </a:r>
            <a:r>
              <a:rPr lang="en-US" sz="800" i="0" baseline="30000" dirty="0" smtClean="0">
                <a:latin typeface="Helvetica" pitchFamily="34" charset="0"/>
              </a:rPr>
              <a:t>th</a:t>
            </a:r>
            <a:r>
              <a:rPr lang="en-US" sz="800" i="0" dirty="0" smtClean="0">
                <a:latin typeface="Helvetica" pitchFamily="34" charset="0"/>
              </a:rPr>
              <a:t> IAEA TM – Control and Data Acquisition Upgrades for NSTX-U,  W.M. Davis (22-Apr-2015)</a:t>
            </a:r>
            <a:endParaRPr lang="en-US" sz="800" i="0" dirty="0">
              <a:latin typeface="Helvetica" pitchFamily="34" charset="0"/>
            </a:endParaRPr>
          </a:p>
        </p:txBody>
      </p: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00">
                  <a:tint val="75000"/>
                </a:srgbClr>
              </a:solidFill>
            </a:endParaRPr>
          </a:p>
        </p:txBody>
      </p:sp>
    </p:spTree>
    <p:extLst>
      <p:ext uri="{BB962C8B-B14F-4D97-AF65-F5344CB8AC3E}">
        <p14:creationId xmlns:p14="http://schemas.microsoft.com/office/powerpoint/2010/main" val="2761916155"/>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Lst>
  <p:timing>
    <p:tnLst>
      <p:par>
        <p:cTn id="1" dur="indefinite" restart="never" nodeType="tmRoot"/>
      </p:par>
    </p:tnLst>
  </p:timing>
  <p:hf hdr="0" ftr="0" dt="0"/>
  <p:txStyles>
    <p:titleStyle>
      <a:lvl1pPr algn="ctr" rtl="0" eaLnBrk="0" fontAlgn="base" hangingPunct="0">
        <a:spcBef>
          <a:spcPct val="0"/>
        </a:spcBef>
        <a:spcAft>
          <a:spcPct val="0"/>
        </a:spcAft>
        <a:defRPr sz="2400" b="1">
          <a:solidFill>
            <a:schemeClr val="accent2"/>
          </a:solidFill>
          <a:latin typeface="+mj-lt"/>
          <a:ea typeface="+mj-ea"/>
          <a:cs typeface="+mj-cs"/>
        </a:defRPr>
      </a:lvl1pPr>
      <a:lvl2pPr algn="ctr" rtl="0" eaLnBrk="0" fontAlgn="base" hangingPunct="0">
        <a:spcBef>
          <a:spcPct val="0"/>
        </a:spcBef>
        <a:spcAft>
          <a:spcPct val="0"/>
        </a:spcAft>
        <a:defRPr sz="2400" b="1">
          <a:solidFill>
            <a:schemeClr val="accent2"/>
          </a:solidFill>
          <a:latin typeface="Arial" charset="0"/>
        </a:defRPr>
      </a:lvl2pPr>
      <a:lvl3pPr algn="ctr" rtl="0" eaLnBrk="0" fontAlgn="base" hangingPunct="0">
        <a:spcBef>
          <a:spcPct val="0"/>
        </a:spcBef>
        <a:spcAft>
          <a:spcPct val="0"/>
        </a:spcAft>
        <a:defRPr sz="2400" b="1">
          <a:solidFill>
            <a:schemeClr val="accent2"/>
          </a:solidFill>
          <a:latin typeface="Arial" charset="0"/>
        </a:defRPr>
      </a:lvl3pPr>
      <a:lvl4pPr algn="ctr" rtl="0" eaLnBrk="0" fontAlgn="base" hangingPunct="0">
        <a:spcBef>
          <a:spcPct val="0"/>
        </a:spcBef>
        <a:spcAft>
          <a:spcPct val="0"/>
        </a:spcAft>
        <a:defRPr sz="2400" b="1">
          <a:solidFill>
            <a:schemeClr val="accent2"/>
          </a:solidFill>
          <a:latin typeface="Arial" charset="0"/>
        </a:defRPr>
      </a:lvl4pPr>
      <a:lvl5pPr algn="ctr" rtl="0" eaLnBrk="0" fontAlgn="base" hangingPunct="0">
        <a:spcBef>
          <a:spcPct val="0"/>
        </a:spcBef>
        <a:spcAft>
          <a:spcPct val="0"/>
        </a:spcAft>
        <a:defRPr sz="2400" b="1">
          <a:solidFill>
            <a:schemeClr val="accent2"/>
          </a:solidFill>
          <a:latin typeface="Arial" charset="0"/>
        </a:defRPr>
      </a:lvl5pPr>
      <a:lvl6pPr marL="457200" algn="ctr" rtl="0" eaLnBrk="0" fontAlgn="base" hangingPunct="0">
        <a:spcBef>
          <a:spcPct val="0"/>
        </a:spcBef>
        <a:spcAft>
          <a:spcPct val="0"/>
        </a:spcAft>
        <a:defRPr sz="2400" b="1">
          <a:solidFill>
            <a:schemeClr val="accent2"/>
          </a:solidFill>
          <a:latin typeface="Arial" charset="0"/>
        </a:defRPr>
      </a:lvl6pPr>
      <a:lvl7pPr marL="914400" algn="ctr" rtl="0" eaLnBrk="0" fontAlgn="base" hangingPunct="0">
        <a:spcBef>
          <a:spcPct val="0"/>
        </a:spcBef>
        <a:spcAft>
          <a:spcPct val="0"/>
        </a:spcAft>
        <a:defRPr sz="2400" b="1">
          <a:solidFill>
            <a:schemeClr val="accent2"/>
          </a:solidFill>
          <a:latin typeface="Arial" charset="0"/>
        </a:defRPr>
      </a:lvl7pPr>
      <a:lvl8pPr marL="1371600" algn="ctr" rtl="0" eaLnBrk="0" fontAlgn="base" hangingPunct="0">
        <a:spcBef>
          <a:spcPct val="0"/>
        </a:spcBef>
        <a:spcAft>
          <a:spcPct val="0"/>
        </a:spcAft>
        <a:defRPr sz="2400" b="1">
          <a:solidFill>
            <a:schemeClr val="accent2"/>
          </a:solidFill>
          <a:latin typeface="Arial" charset="0"/>
        </a:defRPr>
      </a:lvl8pPr>
      <a:lvl9pPr marL="1828800" algn="ctr"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defRPr>
      </a:lvl2pPr>
      <a:lvl3pPr marL="1143000" indent="-228600" algn="l" rtl="0" eaLnBrk="0" fontAlgn="base" hangingPunct="0">
        <a:spcBef>
          <a:spcPct val="20000"/>
        </a:spcBef>
        <a:spcAft>
          <a:spcPct val="0"/>
        </a:spcAft>
        <a:buChar char="•"/>
        <a:defRPr>
          <a:solidFill>
            <a:srgbClr val="FF0000"/>
          </a:solidFill>
          <a:latin typeface="+mn-lt"/>
        </a:defRPr>
      </a:lvl3pPr>
      <a:lvl4pPr marL="1600200" indent="-228600" algn="l" rtl="0" eaLnBrk="0" fontAlgn="base" hangingPunct="0">
        <a:spcBef>
          <a:spcPct val="20000"/>
        </a:spcBef>
        <a:spcAft>
          <a:spcPct val="0"/>
        </a:spcAft>
        <a:buChar char="–"/>
        <a:defRPr sz="1600">
          <a:solidFill>
            <a:srgbClr val="009999"/>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52400" y="1219200"/>
            <a:ext cx="876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7" name="Picture 1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pic>
      <p:sp>
        <p:nvSpPr>
          <p:cNvPr id="1028" name="Rectangle 137"/>
          <p:cNvSpPr>
            <a:spLocks noGrp="1" noChangeArrowheads="1"/>
          </p:cNvSpPr>
          <p:nvPr>
            <p:ph type="title"/>
          </p:nvPr>
        </p:nvSpPr>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pic>
        <p:nvPicPr>
          <p:cNvPr id="1029" name="Picture 19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578600"/>
            <a:ext cx="9144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pic>
      <p:sp>
        <p:nvSpPr>
          <p:cNvPr id="905415" name="Text Box 199"/>
          <p:cNvSpPr txBox="1">
            <a:spLocks noChangeArrowheads="1"/>
          </p:cNvSpPr>
          <p:nvPr/>
        </p:nvSpPr>
        <p:spPr bwMode="auto">
          <a:xfrm>
            <a:off x="273050" y="6635750"/>
            <a:ext cx="793750" cy="184150"/>
          </a:xfrm>
          <a:prstGeom prst="rect">
            <a:avLst/>
          </a:prstGeom>
          <a:noFill/>
          <a:ln w="15875" algn="ctr">
            <a:noFill/>
            <a:miter lim="800000"/>
            <a:headEnd/>
            <a:tailEnd/>
          </a:ln>
          <a:effectLst/>
        </p:spPr>
        <p:txBody>
          <a:bodyPr lIns="0" tIns="0" rIns="0" bIns="0">
            <a:spAutoFit/>
          </a:bodyPr>
          <a:lstStyle/>
          <a:p>
            <a:pPr>
              <a:spcBef>
                <a:spcPct val="20000"/>
              </a:spcBef>
              <a:defRPr/>
            </a:pPr>
            <a:r>
              <a:rPr lang="en-US" b="0" dirty="0">
                <a:solidFill>
                  <a:srgbClr val="171FC7"/>
                </a:solidFill>
                <a:effectLst>
                  <a:outerShdw blurRad="38100" dist="38100" dir="2700000" algn="tl">
                    <a:srgbClr val="C0C0C0"/>
                  </a:outerShdw>
                </a:effectLst>
                <a:latin typeface="Helvetica" pitchFamily="-128" charset="0"/>
              </a:rPr>
              <a:t>NSTX-U</a:t>
            </a:r>
          </a:p>
        </p:txBody>
      </p:sp>
      <p:sp>
        <p:nvSpPr>
          <p:cNvPr id="12" name="Rectangle 207"/>
          <p:cNvSpPr>
            <a:spLocks noGrp="1" noChangeArrowheads="1"/>
          </p:cNvSpPr>
          <p:nvPr>
            <p:ph type="sldNum" sz="quarter" idx="4"/>
          </p:nvPr>
        </p:nvSpPr>
        <p:spPr bwMode="auto">
          <a:xfrm>
            <a:off x="8382000" y="6629400"/>
            <a:ext cx="762000" cy="152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eaLnBrk="0" hangingPunct="0">
              <a:spcBef>
                <a:spcPct val="0"/>
              </a:spcBef>
              <a:buFontTx/>
              <a:buNone/>
              <a:defRPr sz="900" i="0">
                <a:solidFill>
                  <a:schemeClr val="accent2"/>
                </a:solidFill>
                <a:latin typeface="+mn-lt"/>
                <a:ea typeface="ＭＳ Ｐゴシック" pitchFamily="-128" charset="-128"/>
                <a:cs typeface="+mn-cs"/>
              </a:defRPr>
            </a:lvl1pPr>
          </a:lstStyle>
          <a:p>
            <a:pPr>
              <a:defRPr/>
            </a:pPr>
            <a:fld id="{701B21D3-1484-47B5-A68B-EA97446B9B27}" type="slidenum">
              <a:rPr lang="en-US">
                <a:solidFill>
                  <a:srgbClr val="3333CC"/>
                </a:solidFill>
              </a:rPr>
              <a:pPr>
                <a:defRPr/>
              </a:pPr>
              <a:t>‹#›</a:t>
            </a:fld>
            <a:endParaRPr lang="en-US">
              <a:solidFill>
                <a:srgbClr val="3333CC"/>
              </a:solidFill>
            </a:endParaRPr>
          </a:p>
        </p:txBody>
      </p:sp>
      <p:sp>
        <p:nvSpPr>
          <p:cNvPr id="8" name="TextBox 7"/>
          <p:cNvSpPr txBox="1"/>
          <p:nvPr/>
        </p:nvSpPr>
        <p:spPr>
          <a:xfrm>
            <a:off x="1828800" y="6629400"/>
            <a:ext cx="5486400" cy="215900"/>
          </a:xfrm>
          <a:prstGeom prst="rect">
            <a:avLst/>
          </a:prstGeom>
          <a:noFill/>
        </p:spPr>
        <p:txBody>
          <a:bodyPr>
            <a:spAutoFit/>
          </a:bodyPr>
          <a:lstStyle/>
          <a:p>
            <a:pPr algn="ctr">
              <a:defRPr/>
            </a:pPr>
            <a:r>
              <a:rPr lang="en-US" sz="800" i="0" dirty="0" smtClean="0">
                <a:latin typeface="Helvetica" pitchFamily="34" charset="0"/>
              </a:rPr>
              <a:t>10</a:t>
            </a:r>
            <a:r>
              <a:rPr lang="en-US" sz="800" i="0" baseline="30000" dirty="0" smtClean="0">
                <a:latin typeface="Helvetica" pitchFamily="34" charset="0"/>
              </a:rPr>
              <a:t>th</a:t>
            </a:r>
            <a:r>
              <a:rPr lang="en-US" sz="800" i="0" dirty="0" smtClean="0">
                <a:latin typeface="Helvetica" pitchFamily="34" charset="0"/>
              </a:rPr>
              <a:t> IAEA TM – Control and Data Acquisition Upgrades for NSTX-U,  W.M. Davis (22-Apr-2015)</a:t>
            </a:r>
            <a:endParaRPr lang="en-US" sz="800" i="0" dirty="0">
              <a:latin typeface="Helvetica" pitchFamily="34" charset="0"/>
            </a:endParaRPr>
          </a:p>
        </p:txBody>
      </p: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00">
                  <a:tint val="75000"/>
                </a:srgbClr>
              </a:solidFill>
            </a:endParaRPr>
          </a:p>
        </p:txBody>
      </p:sp>
    </p:spTree>
    <p:extLst>
      <p:ext uri="{BB962C8B-B14F-4D97-AF65-F5344CB8AC3E}">
        <p14:creationId xmlns:p14="http://schemas.microsoft.com/office/powerpoint/2010/main" val="2761916155"/>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Lst>
  <p:timing>
    <p:tnLst>
      <p:par>
        <p:cTn id="1" dur="indefinite" restart="never" nodeType="tmRoot"/>
      </p:par>
    </p:tnLst>
  </p:timing>
  <p:hf hdr="0" ftr="0" dt="0"/>
  <p:txStyles>
    <p:titleStyle>
      <a:lvl1pPr algn="ctr" rtl="0" eaLnBrk="0" fontAlgn="base" hangingPunct="0">
        <a:spcBef>
          <a:spcPct val="0"/>
        </a:spcBef>
        <a:spcAft>
          <a:spcPct val="0"/>
        </a:spcAft>
        <a:defRPr sz="2400" b="1">
          <a:solidFill>
            <a:schemeClr val="accent2"/>
          </a:solidFill>
          <a:latin typeface="+mj-lt"/>
          <a:ea typeface="+mj-ea"/>
          <a:cs typeface="+mj-cs"/>
        </a:defRPr>
      </a:lvl1pPr>
      <a:lvl2pPr algn="ctr" rtl="0" eaLnBrk="0" fontAlgn="base" hangingPunct="0">
        <a:spcBef>
          <a:spcPct val="0"/>
        </a:spcBef>
        <a:spcAft>
          <a:spcPct val="0"/>
        </a:spcAft>
        <a:defRPr sz="2400" b="1">
          <a:solidFill>
            <a:schemeClr val="accent2"/>
          </a:solidFill>
          <a:latin typeface="Arial" charset="0"/>
        </a:defRPr>
      </a:lvl2pPr>
      <a:lvl3pPr algn="ctr" rtl="0" eaLnBrk="0" fontAlgn="base" hangingPunct="0">
        <a:spcBef>
          <a:spcPct val="0"/>
        </a:spcBef>
        <a:spcAft>
          <a:spcPct val="0"/>
        </a:spcAft>
        <a:defRPr sz="2400" b="1">
          <a:solidFill>
            <a:schemeClr val="accent2"/>
          </a:solidFill>
          <a:latin typeface="Arial" charset="0"/>
        </a:defRPr>
      </a:lvl3pPr>
      <a:lvl4pPr algn="ctr" rtl="0" eaLnBrk="0" fontAlgn="base" hangingPunct="0">
        <a:spcBef>
          <a:spcPct val="0"/>
        </a:spcBef>
        <a:spcAft>
          <a:spcPct val="0"/>
        </a:spcAft>
        <a:defRPr sz="2400" b="1">
          <a:solidFill>
            <a:schemeClr val="accent2"/>
          </a:solidFill>
          <a:latin typeface="Arial" charset="0"/>
        </a:defRPr>
      </a:lvl4pPr>
      <a:lvl5pPr algn="ctr" rtl="0" eaLnBrk="0" fontAlgn="base" hangingPunct="0">
        <a:spcBef>
          <a:spcPct val="0"/>
        </a:spcBef>
        <a:spcAft>
          <a:spcPct val="0"/>
        </a:spcAft>
        <a:defRPr sz="2400" b="1">
          <a:solidFill>
            <a:schemeClr val="accent2"/>
          </a:solidFill>
          <a:latin typeface="Arial" charset="0"/>
        </a:defRPr>
      </a:lvl5pPr>
      <a:lvl6pPr marL="457200" algn="ctr" rtl="0" eaLnBrk="0" fontAlgn="base" hangingPunct="0">
        <a:spcBef>
          <a:spcPct val="0"/>
        </a:spcBef>
        <a:spcAft>
          <a:spcPct val="0"/>
        </a:spcAft>
        <a:defRPr sz="2400" b="1">
          <a:solidFill>
            <a:schemeClr val="accent2"/>
          </a:solidFill>
          <a:latin typeface="Arial" charset="0"/>
        </a:defRPr>
      </a:lvl6pPr>
      <a:lvl7pPr marL="914400" algn="ctr" rtl="0" eaLnBrk="0" fontAlgn="base" hangingPunct="0">
        <a:spcBef>
          <a:spcPct val="0"/>
        </a:spcBef>
        <a:spcAft>
          <a:spcPct val="0"/>
        </a:spcAft>
        <a:defRPr sz="2400" b="1">
          <a:solidFill>
            <a:schemeClr val="accent2"/>
          </a:solidFill>
          <a:latin typeface="Arial" charset="0"/>
        </a:defRPr>
      </a:lvl7pPr>
      <a:lvl8pPr marL="1371600" algn="ctr" rtl="0" eaLnBrk="0" fontAlgn="base" hangingPunct="0">
        <a:spcBef>
          <a:spcPct val="0"/>
        </a:spcBef>
        <a:spcAft>
          <a:spcPct val="0"/>
        </a:spcAft>
        <a:defRPr sz="2400" b="1">
          <a:solidFill>
            <a:schemeClr val="accent2"/>
          </a:solidFill>
          <a:latin typeface="Arial" charset="0"/>
        </a:defRPr>
      </a:lvl8pPr>
      <a:lvl9pPr marL="1828800" algn="ctr"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defRPr>
      </a:lvl2pPr>
      <a:lvl3pPr marL="1143000" indent="-228600" algn="l" rtl="0" eaLnBrk="0" fontAlgn="base" hangingPunct="0">
        <a:spcBef>
          <a:spcPct val="20000"/>
        </a:spcBef>
        <a:spcAft>
          <a:spcPct val="0"/>
        </a:spcAft>
        <a:buChar char="•"/>
        <a:defRPr>
          <a:solidFill>
            <a:srgbClr val="FF0000"/>
          </a:solidFill>
          <a:latin typeface="+mn-lt"/>
        </a:defRPr>
      </a:lvl3pPr>
      <a:lvl4pPr marL="1600200" indent="-228600" algn="l" rtl="0" eaLnBrk="0" fontAlgn="base" hangingPunct="0">
        <a:spcBef>
          <a:spcPct val="20000"/>
        </a:spcBef>
        <a:spcAft>
          <a:spcPct val="0"/>
        </a:spcAft>
        <a:buChar char="–"/>
        <a:defRPr sz="1600">
          <a:solidFill>
            <a:srgbClr val="009999"/>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52400" y="1219200"/>
            <a:ext cx="876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7" name="Picture 1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pic>
      <p:sp>
        <p:nvSpPr>
          <p:cNvPr id="1028" name="Rectangle 137"/>
          <p:cNvSpPr>
            <a:spLocks noGrp="1" noChangeArrowheads="1"/>
          </p:cNvSpPr>
          <p:nvPr>
            <p:ph type="title"/>
          </p:nvPr>
        </p:nvSpPr>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pic>
        <p:nvPicPr>
          <p:cNvPr id="1029" name="Picture 19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578600"/>
            <a:ext cx="9144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pic>
      <p:sp>
        <p:nvSpPr>
          <p:cNvPr id="905415" name="Text Box 199"/>
          <p:cNvSpPr txBox="1">
            <a:spLocks noChangeArrowheads="1"/>
          </p:cNvSpPr>
          <p:nvPr/>
        </p:nvSpPr>
        <p:spPr bwMode="auto">
          <a:xfrm>
            <a:off x="273050" y="6635750"/>
            <a:ext cx="793750" cy="184150"/>
          </a:xfrm>
          <a:prstGeom prst="rect">
            <a:avLst/>
          </a:prstGeom>
          <a:noFill/>
          <a:ln w="15875" algn="ctr">
            <a:noFill/>
            <a:miter lim="800000"/>
            <a:headEnd/>
            <a:tailEnd/>
          </a:ln>
          <a:effectLst/>
        </p:spPr>
        <p:txBody>
          <a:bodyPr lIns="0" tIns="0" rIns="0" bIns="0">
            <a:spAutoFit/>
          </a:bodyPr>
          <a:lstStyle/>
          <a:p>
            <a:pPr>
              <a:spcBef>
                <a:spcPct val="20000"/>
              </a:spcBef>
              <a:defRPr/>
            </a:pPr>
            <a:r>
              <a:rPr lang="en-US" b="0" dirty="0">
                <a:solidFill>
                  <a:srgbClr val="171FC7"/>
                </a:solidFill>
                <a:effectLst>
                  <a:outerShdw blurRad="38100" dist="38100" dir="2700000" algn="tl">
                    <a:srgbClr val="C0C0C0"/>
                  </a:outerShdw>
                </a:effectLst>
                <a:latin typeface="Helvetica" pitchFamily="-128" charset="0"/>
              </a:rPr>
              <a:t>NSTX-U</a:t>
            </a:r>
          </a:p>
        </p:txBody>
      </p:sp>
      <p:sp>
        <p:nvSpPr>
          <p:cNvPr id="12" name="Rectangle 207"/>
          <p:cNvSpPr>
            <a:spLocks noGrp="1" noChangeArrowheads="1"/>
          </p:cNvSpPr>
          <p:nvPr>
            <p:ph type="sldNum" sz="quarter" idx="4"/>
          </p:nvPr>
        </p:nvSpPr>
        <p:spPr bwMode="auto">
          <a:xfrm>
            <a:off x="8382000" y="6629400"/>
            <a:ext cx="762000" cy="152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eaLnBrk="0" hangingPunct="0">
              <a:spcBef>
                <a:spcPct val="0"/>
              </a:spcBef>
              <a:buFontTx/>
              <a:buNone/>
              <a:defRPr sz="900" i="0">
                <a:solidFill>
                  <a:schemeClr val="accent2"/>
                </a:solidFill>
                <a:latin typeface="+mn-lt"/>
                <a:ea typeface="ＭＳ Ｐゴシック" pitchFamily="-128" charset="-128"/>
                <a:cs typeface="+mn-cs"/>
              </a:defRPr>
            </a:lvl1pPr>
          </a:lstStyle>
          <a:p>
            <a:pPr>
              <a:defRPr/>
            </a:pPr>
            <a:fld id="{701B21D3-1484-47B5-A68B-EA97446B9B27}" type="slidenum">
              <a:rPr lang="en-US">
                <a:solidFill>
                  <a:srgbClr val="3333CC"/>
                </a:solidFill>
              </a:rPr>
              <a:pPr>
                <a:defRPr/>
              </a:pPr>
              <a:t>‹#›</a:t>
            </a:fld>
            <a:endParaRPr lang="en-US">
              <a:solidFill>
                <a:srgbClr val="3333CC"/>
              </a:solidFill>
            </a:endParaRPr>
          </a:p>
        </p:txBody>
      </p:sp>
      <p:sp>
        <p:nvSpPr>
          <p:cNvPr id="8" name="TextBox 7"/>
          <p:cNvSpPr txBox="1"/>
          <p:nvPr/>
        </p:nvSpPr>
        <p:spPr>
          <a:xfrm>
            <a:off x="1828800" y="6629400"/>
            <a:ext cx="5486400" cy="215900"/>
          </a:xfrm>
          <a:prstGeom prst="rect">
            <a:avLst/>
          </a:prstGeom>
          <a:noFill/>
        </p:spPr>
        <p:txBody>
          <a:bodyPr>
            <a:spAutoFit/>
          </a:bodyPr>
          <a:lstStyle/>
          <a:p>
            <a:pPr algn="ctr">
              <a:defRPr/>
            </a:pPr>
            <a:r>
              <a:rPr lang="en-US" sz="800" i="0" dirty="0" smtClean="0">
                <a:latin typeface="Helvetica" pitchFamily="34" charset="0"/>
              </a:rPr>
              <a:t>10</a:t>
            </a:r>
            <a:r>
              <a:rPr lang="en-US" sz="800" i="0" baseline="30000" dirty="0" smtClean="0">
                <a:latin typeface="Helvetica" pitchFamily="34" charset="0"/>
              </a:rPr>
              <a:t>th</a:t>
            </a:r>
            <a:r>
              <a:rPr lang="en-US" sz="800" i="0" dirty="0" smtClean="0">
                <a:latin typeface="Helvetica" pitchFamily="34" charset="0"/>
              </a:rPr>
              <a:t> IAEA TM – Control and Data Acquisition Upgrades for NSTX-U,  W.M. Davis (22-Apr-2015)</a:t>
            </a:r>
            <a:endParaRPr lang="en-US" sz="800" i="0" dirty="0">
              <a:latin typeface="Helvetica" pitchFamily="34" charset="0"/>
            </a:endParaRPr>
          </a:p>
        </p:txBody>
      </p: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00">
                  <a:tint val="75000"/>
                </a:srgbClr>
              </a:solidFill>
            </a:endParaRPr>
          </a:p>
        </p:txBody>
      </p:sp>
    </p:spTree>
    <p:extLst>
      <p:ext uri="{BB962C8B-B14F-4D97-AF65-F5344CB8AC3E}">
        <p14:creationId xmlns:p14="http://schemas.microsoft.com/office/powerpoint/2010/main" val="2761916155"/>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Lst>
  <p:timing>
    <p:tnLst>
      <p:par>
        <p:cTn id="1" dur="indefinite" restart="never" nodeType="tmRoot"/>
      </p:par>
    </p:tnLst>
  </p:timing>
  <p:hf hdr="0" ftr="0" dt="0"/>
  <p:txStyles>
    <p:titleStyle>
      <a:lvl1pPr algn="ctr" rtl="0" eaLnBrk="0" fontAlgn="base" hangingPunct="0">
        <a:spcBef>
          <a:spcPct val="0"/>
        </a:spcBef>
        <a:spcAft>
          <a:spcPct val="0"/>
        </a:spcAft>
        <a:defRPr sz="2400" b="1">
          <a:solidFill>
            <a:schemeClr val="accent2"/>
          </a:solidFill>
          <a:latin typeface="+mj-lt"/>
          <a:ea typeface="+mj-ea"/>
          <a:cs typeface="+mj-cs"/>
        </a:defRPr>
      </a:lvl1pPr>
      <a:lvl2pPr algn="ctr" rtl="0" eaLnBrk="0" fontAlgn="base" hangingPunct="0">
        <a:spcBef>
          <a:spcPct val="0"/>
        </a:spcBef>
        <a:spcAft>
          <a:spcPct val="0"/>
        </a:spcAft>
        <a:defRPr sz="2400" b="1">
          <a:solidFill>
            <a:schemeClr val="accent2"/>
          </a:solidFill>
          <a:latin typeface="Arial" charset="0"/>
        </a:defRPr>
      </a:lvl2pPr>
      <a:lvl3pPr algn="ctr" rtl="0" eaLnBrk="0" fontAlgn="base" hangingPunct="0">
        <a:spcBef>
          <a:spcPct val="0"/>
        </a:spcBef>
        <a:spcAft>
          <a:spcPct val="0"/>
        </a:spcAft>
        <a:defRPr sz="2400" b="1">
          <a:solidFill>
            <a:schemeClr val="accent2"/>
          </a:solidFill>
          <a:latin typeface="Arial" charset="0"/>
        </a:defRPr>
      </a:lvl3pPr>
      <a:lvl4pPr algn="ctr" rtl="0" eaLnBrk="0" fontAlgn="base" hangingPunct="0">
        <a:spcBef>
          <a:spcPct val="0"/>
        </a:spcBef>
        <a:spcAft>
          <a:spcPct val="0"/>
        </a:spcAft>
        <a:defRPr sz="2400" b="1">
          <a:solidFill>
            <a:schemeClr val="accent2"/>
          </a:solidFill>
          <a:latin typeface="Arial" charset="0"/>
        </a:defRPr>
      </a:lvl4pPr>
      <a:lvl5pPr algn="ctr" rtl="0" eaLnBrk="0" fontAlgn="base" hangingPunct="0">
        <a:spcBef>
          <a:spcPct val="0"/>
        </a:spcBef>
        <a:spcAft>
          <a:spcPct val="0"/>
        </a:spcAft>
        <a:defRPr sz="2400" b="1">
          <a:solidFill>
            <a:schemeClr val="accent2"/>
          </a:solidFill>
          <a:latin typeface="Arial" charset="0"/>
        </a:defRPr>
      </a:lvl5pPr>
      <a:lvl6pPr marL="457200" algn="ctr" rtl="0" eaLnBrk="0" fontAlgn="base" hangingPunct="0">
        <a:spcBef>
          <a:spcPct val="0"/>
        </a:spcBef>
        <a:spcAft>
          <a:spcPct val="0"/>
        </a:spcAft>
        <a:defRPr sz="2400" b="1">
          <a:solidFill>
            <a:schemeClr val="accent2"/>
          </a:solidFill>
          <a:latin typeface="Arial" charset="0"/>
        </a:defRPr>
      </a:lvl6pPr>
      <a:lvl7pPr marL="914400" algn="ctr" rtl="0" eaLnBrk="0" fontAlgn="base" hangingPunct="0">
        <a:spcBef>
          <a:spcPct val="0"/>
        </a:spcBef>
        <a:spcAft>
          <a:spcPct val="0"/>
        </a:spcAft>
        <a:defRPr sz="2400" b="1">
          <a:solidFill>
            <a:schemeClr val="accent2"/>
          </a:solidFill>
          <a:latin typeface="Arial" charset="0"/>
        </a:defRPr>
      </a:lvl7pPr>
      <a:lvl8pPr marL="1371600" algn="ctr" rtl="0" eaLnBrk="0" fontAlgn="base" hangingPunct="0">
        <a:spcBef>
          <a:spcPct val="0"/>
        </a:spcBef>
        <a:spcAft>
          <a:spcPct val="0"/>
        </a:spcAft>
        <a:defRPr sz="2400" b="1">
          <a:solidFill>
            <a:schemeClr val="accent2"/>
          </a:solidFill>
          <a:latin typeface="Arial" charset="0"/>
        </a:defRPr>
      </a:lvl8pPr>
      <a:lvl9pPr marL="1828800" algn="ctr"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defRPr>
      </a:lvl2pPr>
      <a:lvl3pPr marL="1143000" indent="-228600" algn="l" rtl="0" eaLnBrk="0" fontAlgn="base" hangingPunct="0">
        <a:spcBef>
          <a:spcPct val="20000"/>
        </a:spcBef>
        <a:spcAft>
          <a:spcPct val="0"/>
        </a:spcAft>
        <a:buChar char="•"/>
        <a:defRPr>
          <a:solidFill>
            <a:srgbClr val="FF0000"/>
          </a:solidFill>
          <a:latin typeface="+mn-lt"/>
        </a:defRPr>
      </a:lvl3pPr>
      <a:lvl4pPr marL="1600200" indent="-228600" algn="l" rtl="0" eaLnBrk="0" fontAlgn="base" hangingPunct="0">
        <a:spcBef>
          <a:spcPct val="20000"/>
        </a:spcBef>
        <a:spcAft>
          <a:spcPct val="0"/>
        </a:spcAft>
        <a:buChar char="–"/>
        <a:defRPr sz="1600">
          <a:solidFill>
            <a:srgbClr val="009999"/>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52400" y="1219200"/>
            <a:ext cx="876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7" name="Picture 1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pic>
      <p:sp>
        <p:nvSpPr>
          <p:cNvPr id="1028" name="Rectangle 137"/>
          <p:cNvSpPr>
            <a:spLocks noGrp="1" noChangeArrowheads="1"/>
          </p:cNvSpPr>
          <p:nvPr>
            <p:ph type="title"/>
          </p:nvPr>
        </p:nvSpPr>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pic>
        <p:nvPicPr>
          <p:cNvPr id="1029" name="Picture 19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578600"/>
            <a:ext cx="9144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pic>
      <p:sp>
        <p:nvSpPr>
          <p:cNvPr id="905415" name="Text Box 199"/>
          <p:cNvSpPr txBox="1">
            <a:spLocks noChangeArrowheads="1"/>
          </p:cNvSpPr>
          <p:nvPr/>
        </p:nvSpPr>
        <p:spPr bwMode="auto">
          <a:xfrm>
            <a:off x="273050" y="6635750"/>
            <a:ext cx="793750" cy="184150"/>
          </a:xfrm>
          <a:prstGeom prst="rect">
            <a:avLst/>
          </a:prstGeom>
          <a:noFill/>
          <a:ln w="15875" algn="ctr">
            <a:noFill/>
            <a:miter lim="800000"/>
            <a:headEnd/>
            <a:tailEnd/>
          </a:ln>
          <a:effectLst/>
        </p:spPr>
        <p:txBody>
          <a:bodyPr lIns="0" tIns="0" rIns="0" bIns="0">
            <a:spAutoFit/>
          </a:bodyPr>
          <a:lstStyle/>
          <a:p>
            <a:pPr>
              <a:spcBef>
                <a:spcPct val="20000"/>
              </a:spcBef>
              <a:defRPr/>
            </a:pPr>
            <a:r>
              <a:rPr lang="en-US" b="0" dirty="0">
                <a:solidFill>
                  <a:srgbClr val="171FC7"/>
                </a:solidFill>
                <a:effectLst>
                  <a:outerShdw blurRad="38100" dist="38100" dir="2700000" algn="tl">
                    <a:srgbClr val="C0C0C0"/>
                  </a:outerShdw>
                </a:effectLst>
                <a:latin typeface="Helvetica" pitchFamily="-128" charset="0"/>
                <a:cs typeface="+mn-cs"/>
              </a:rPr>
              <a:t>NSTX-U</a:t>
            </a:r>
          </a:p>
        </p:txBody>
      </p:sp>
      <p:sp>
        <p:nvSpPr>
          <p:cNvPr id="12" name="Rectangle 207"/>
          <p:cNvSpPr>
            <a:spLocks noGrp="1" noChangeArrowheads="1"/>
          </p:cNvSpPr>
          <p:nvPr>
            <p:ph type="sldNum" sz="quarter" idx="4"/>
          </p:nvPr>
        </p:nvSpPr>
        <p:spPr bwMode="auto">
          <a:xfrm>
            <a:off x="8382000" y="6629400"/>
            <a:ext cx="762000" cy="152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eaLnBrk="0" hangingPunct="0">
              <a:spcBef>
                <a:spcPct val="0"/>
              </a:spcBef>
              <a:buFontTx/>
              <a:buNone/>
              <a:defRPr sz="900" i="0">
                <a:solidFill>
                  <a:schemeClr val="accent2"/>
                </a:solidFill>
                <a:latin typeface="+mn-lt"/>
                <a:ea typeface="ＭＳ Ｐゴシック" pitchFamily="-128" charset="-128"/>
                <a:cs typeface="+mn-cs"/>
              </a:defRPr>
            </a:lvl1pPr>
          </a:lstStyle>
          <a:p>
            <a:pPr>
              <a:defRPr/>
            </a:pPr>
            <a:fld id="{701B21D3-1484-47B5-A68B-EA97446B9B27}" type="slidenum">
              <a:rPr lang="en-US"/>
              <a:pPr>
                <a:defRPr/>
              </a:pPr>
              <a:t>‹#›</a:t>
            </a:fld>
            <a:endParaRPr lang="en-US"/>
          </a:p>
        </p:txBody>
      </p:sp>
      <p:sp>
        <p:nvSpPr>
          <p:cNvPr id="8" name="TextBox 7"/>
          <p:cNvSpPr txBox="1"/>
          <p:nvPr/>
        </p:nvSpPr>
        <p:spPr>
          <a:xfrm>
            <a:off x="1828800" y="6629400"/>
            <a:ext cx="5486400" cy="215900"/>
          </a:xfrm>
          <a:prstGeom prst="rect">
            <a:avLst/>
          </a:prstGeom>
          <a:noFill/>
        </p:spPr>
        <p:txBody>
          <a:bodyPr>
            <a:spAutoFit/>
          </a:bodyPr>
          <a:lstStyle/>
          <a:p>
            <a:pPr algn="ctr">
              <a:defRPr/>
            </a:pPr>
            <a:r>
              <a:rPr lang="en-US" sz="800" i="0" dirty="0" smtClean="0">
                <a:latin typeface="Helvetica" pitchFamily="34" charset="0"/>
                <a:cs typeface="+mn-cs"/>
              </a:rPr>
              <a:t>10</a:t>
            </a:r>
            <a:r>
              <a:rPr lang="en-US" sz="800" i="0" baseline="30000" dirty="0" smtClean="0">
                <a:latin typeface="Helvetica" pitchFamily="34" charset="0"/>
                <a:cs typeface="+mn-cs"/>
              </a:rPr>
              <a:t>th</a:t>
            </a:r>
            <a:r>
              <a:rPr lang="en-US" sz="800" i="0" dirty="0" smtClean="0">
                <a:latin typeface="Helvetica" pitchFamily="34" charset="0"/>
                <a:cs typeface="+mn-cs"/>
              </a:rPr>
              <a:t> IAEA TM – Control and Data Acquisition Upgrades for NSTX-U,  W.M. Davis (22-Apr-2015)</a:t>
            </a:r>
            <a:endParaRPr lang="en-US" sz="800" i="0" dirty="0">
              <a:latin typeface="Helvetica" pitchFamily="34" charset="0"/>
              <a:cs typeface="+mn-cs"/>
            </a:endParaRPr>
          </a:p>
        </p:txBody>
      </p: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826832035"/>
      </p:ext>
    </p:extLst>
  </p:cSld>
  <p:clrMap bg1="lt1" tx1="dk1" bg2="lt2" tx2="dk2" accent1="accent1" accent2="accent2" accent3="accent3" accent4="accent4" accent5="accent5" accent6="accent6" hlink="hlink" folHlink="folHlink"/>
  <p:sldLayoutIdLst>
    <p:sldLayoutId id="2147483705" r:id="rId1"/>
    <p:sldLayoutId id="2147483706"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400" b="1">
          <a:solidFill>
            <a:schemeClr val="accent2"/>
          </a:solidFill>
          <a:latin typeface="+mj-lt"/>
          <a:ea typeface="+mj-ea"/>
          <a:cs typeface="+mj-cs"/>
        </a:defRPr>
      </a:lvl1pPr>
      <a:lvl2pPr algn="ctr" rtl="0" eaLnBrk="0" fontAlgn="base" hangingPunct="0">
        <a:spcBef>
          <a:spcPct val="0"/>
        </a:spcBef>
        <a:spcAft>
          <a:spcPct val="0"/>
        </a:spcAft>
        <a:defRPr sz="2400" b="1">
          <a:solidFill>
            <a:schemeClr val="accent2"/>
          </a:solidFill>
          <a:latin typeface="Arial" charset="0"/>
        </a:defRPr>
      </a:lvl2pPr>
      <a:lvl3pPr algn="ctr" rtl="0" eaLnBrk="0" fontAlgn="base" hangingPunct="0">
        <a:spcBef>
          <a:spcPct val="0"/>
        </a:spcBef>
        <a:spcAft>
          <a:spcPct val="0"/>
        </a:spcAft>
        <a:defRPr sz="2400" b="1">
          <a:solidFill>
            <a:schemeClr val="accent2"/>
          </a:solidFill>
          <a:latin typeface="Arial" charset="0"/>
        </a:defRPr>
      </a:lvl3pPr>
      <a:lvl4pPr algn="ctr" rtl="0" eaLnBrk="0" fontAlgn="base" hangingPunct="0">
        <a:spcBef>
          <a:spcPct val="0"/>
        </a:spcBef>
        <a:spcAft>
          <a:spcPct val="0"/>
        </a:spcAft>
        <a:defRPr sz="2400" b="1">
          <a:solidFill>
            <a:schemeClr val="accent2"/>
          </a:solidFill>
          <a:latin typeface="Arial" charset="0"/>
        </a:defRPr>
      </a:lvl4pPr>
      <a:lvl5pPr algn="ctr" rtl="0" eaLnBrk="0" fontAlgn="base" hangingPunct="0">
        <a:spcBef>
          <a:spcPct val="0"/>
        </a:spcBef>
        <a:spcAft>
          <a:spcPct val="0"/>
        </a:spcAft>
        <a:defRPr sz="2400" b="1">
          <a:solidFill>
            <a:schemeClr val="accent2"/>
          </a:solidFill>
          <a:latin typeface="Arial" charset="0"/>
        </a:defRPr>
      </a:lvl5pPr>
      <a:lvl6pPr marL="457200" algn="ctr" rtl="0" eaLnBrk="0" fontAlgn="base" hangingPunct="0">
        <a:spcBef>
          <a:spcPct val="0"/>
        </a:spcBef>
        <a:spcAft>
          <a:spcPct val="0"/>
        </a:spcAft>
        <a:defRPr sz="2400" b="1">
          <a:solidFill>
            <a:schemeClr val="accent2"/>
          </a:solidFill>
          <a:latin typeface="Arial" charset="0"/>
        </a:defRPr>
      </a:lvl6pPr>
      <a:lvl7pPr marL="914400" algn="ctr" rtl="0" eaLnBrk="0" fontAlgn="base" hangingPunct="0">
        <a:spcBef>
          <a:spcPct val="0"/>
        </a:spcBef>
        <a:spcAft>
          <a:spcPct val="0"/>
        </a:spcAft>
        <a:defRPr sz="2400" b="1">
          <a:solidFill>
            <a:schemeClr val="accent2"/>
          </a:solidFill>
          <a:latin typeface="Arial" charset="0"/>
        </a:defRPr>
      </a:lvl7pPr>
      <a:lvl8pPr marL="1371600" algn="ctr" rtl="0" eaLnBrk="0" fontAlgn="base" hangingPunct="0">
        <a:spcBef>
          <a:spcPct val="0"/>
        </a:spcBef>
        <a:spcAft>
          <a:spcPct val="0"/>
        </a:spcAft>
        <a:defRPr sz="2400" b="1">
          <a:solidFill>
            <a:schemeClr val="accent2"/>
          </a:solidFill>
          <a:latin typeface="Arial" charset="0"/>
        </a:defRPr>
      </a:lvl8pPr>
      <a:lvl9pPr marL="1828800" algn="ctr"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defRPr>
      </a:lvl2pPr>
      <a:lvl3pPr marL="1143000" indent="-228600" algn="l" rtl="0" eaLnBrk="0" fontAlgn="base" hangingPunct="0">
        <a:spcBef>
          <a:spcPct val="20000"/>
        </a:spcBef>
        <a:spcAft>
          <a:spcPct val="0"/>
        </a:spcAft>
        <a:buChar char="•"/>
        <a:defRPr>
          <a:solidFill>
            <a:srgbClr val="FF0000"/>
          </a:solidFill>
          <a:latin typeface="+mn-lt"/>
        </a:defRPr>
      </a:lvl3pPr>
      <a:lvl4pPr marL="1600200" indent="-228600" algn="l" rtl="0" eaLnBrk="0" fontAlgn="base" hangingPunct="0">
        <a:spcBef>
          <a:spcPct val="20000"/>
        </a:spcBef>
        <a:spcAft>
          <a:spcPct val="0"/>
        </a:spcAft>
        <a:buChar char="–"/>
        <a:defRPr sz="1600">
          <a:solidFill>
            <a:srgbClr val="009999"/>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CE23F52-5463-4257-8F8B-8ED8D4ADF271}" type="datetimeFigureOut">
              <a:rPr lang="en-US" b="0" i="0" smtClean="0">
                <a:solidFill>
                  <a:prstClr val="black">
                    <a:tint val="75000"/>
                  </a:prstClr>
                </a:solidFill>
                <a:latin typeface="Calibri"/>
                <a:cs typeface="+mn-cs"/>
              </a:rPr>
              <a:pPr fontAlgn="auto">
                <a:spcBef>
                  <a:spcPts val="0"/>
                </a:spcBef>
                <a:spcAft>
                  <a:spcPts val="0"/>
                </a:spcAft>
              </a:pPr>
              <a:t>4/15/2015</a:t>
            </a:fld>
            <a:endParaRPr lang="en-US" b="0" i="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i="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449A1A1-80A4-49C5-AE3A-3309D87F303E}" type="slidenum">
              <a:rPr lang="en-US" b="0" i="0" smtClean="0">
                <a:solidFill>
                  <a:prstClr val="black">
                    <a:tint val="75000"/>
                  </a:prstClr>
                </a:solidFill>
                <a:latin typeface="Calibri"/>
                <a:cs typeface="+mn-cs"/>
              </a:rPr>
              <a:pPr fontAlgn="auto">
                <a:spcBef>
                  <a:spcPts val="0"/>
                </a:spcBef>
                <a:spcAft>
                  <a:spcPts val="0"/>
                </a:spcAft>
              </a:pPr>
              <a:t>‹#›</a:t>
            </a:fld>
            <a:endParaRPr lang="en-US" b="0" i="0">
              <a:solidFill>
                <a:prstClr val="black">
                  <a:tint val="75000"/>
                </a:prstClr>
              </a:solidFill>
              <a:latin typeface="Calibri"/>
              <a:cs typeface="+mn-cs"/>
            </a:endParaRPr>
          </a:p>
        </p:txBody>
      </p:sp>
    </p:spTree>
    <p:extLst>
      <p:ext uri="{BB962C8B-B14F-4D97-AF65-F5344CB8AC3E}">
        <p14:creationId xmlns:p14="http://schemas.microsoft.com/office/powerpoint/2010/main" val="65900425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nstx.pppl.gov/" TargetMode="External"/><Relationship Id="rId2" Type="http://schemas.openxmlformats.org/officeDocument/2006/relationships/hyperlink" Target="http://www.aps.anl.gov/epics/" TargetMode="Externa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050" name="Straight Connector 58"/>
          <p:cNvCxnSpPr>
            <a:cxnSpLocks noChangeShapeType="1"/>
          </p:cNvCxnSpPr>
          <p:nvPr/>
        </p:nvCxnSpPr>
        <p:spPr bwMode="auto">
          <a:xfrm>
            <a:off x="0" y="0"/>
            <a:ext cx="914400" cy="0"/>
          </a:xfrm>
          <a:prstGeom prst="line">
            <a:avLst/>
          </a:prstGeom>
          <a:noFill/>
          <a:ln w="0" algn="ctr">
            <a:solidFill>
              <a:srgbClr val="FBFFFF"/>
            </a:solidFill>
            <a:round/>
            <a:headEnd/>
            <a:tailEnd/>
          </a:ln>
          <a:extLst>
            <a:ext uri="{909E8E84-426E-40DD-AFC4-6F175D3DCCD1}">
              <a14:hiddenFill xmlns:a14="http://schemas.microsoft.com/office/drawing/2010/main">
                <a:noFill/>
              </a14:hiddenFill>
            </a:ext>
          </a:extLst>
        </p:spPr>
      </p:cxnSp>
      <p:cxnSp>
        <p:nvCxnSpPr>
          <p:cNvPr id="2051" name="Straight Connector 25"/>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2052" name="Line 150"/>
          <p:cNvSpPr>
            <a:spLocks noChangeShapeType="1"/>
          </p:cNvSpPr>
          <p:nvPr/>
        </p:nvSpPr>
        <p:spPr bwMode="auto">
          <a:xfrm>
            <a:off x="0" y="0"/>
            <a:ext cx="914400" cy="0"/>
          </a:xfrm>
          <a:prstGeom prst="line">
            <a:avLst/>
          </a:prstGeom>
          <a:noFill/>
          <a:ln w="0">
            <a:solidFill>
              <a:srgbClr val="FB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cxnSp>
        <p:nvCxnSpPr>
          <p:cNvPr id="2053" name="Straight Connector 26"/>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2054" name="Line 131"/>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cxnSp>
        <p:nvCxnSpPr>
          <p:cNvPr id="2055" name="Straight Connector 27"/>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1525762" name="Rectangle 2"/>
          <p:cNvSpPr>
            <a:spLocks noChangeArrowheads="1"/>
          </p:cNvSpPr>
          <p:nvPr/>
        </p:nvSpPr>
        <p:spPr bwMode="auto">
          <a:xfrm>
            <a:off x="152400" y="990600"/>
            <a:ext cx="8839200" cy="914400"/>
          </a:xfrm>
          <a:prstGeom prst="rect">
            <a:avLst/>
          </a:prstGeom>
          <a:noFill/>
          <a:ln w="9525">
            <a:noFill/>
            <a:miter lim="800000"/>
            <a:headEnd/>
            <a:tailEnd/>
          </a:ln>
          <a:effectLst/>
        </p:spPr>
        <p:txBody>
          <a:bodyPr anchor="ctr"/>
          <a:lstStyle/>
          <a:p>
            <a:pPr algn="ctr" eaLnBrk="0" hangingPunct="0">
              <a:lnSpc>
                <a:spcPct val="90000"/>
              </a:lnSpc>
              <a:defRPr/>
            </a:pPr>
            <a:r>
              <a:rPr lang="en-US" sz="3200" i="0" dirty="0">
                <a:solidFill>
                  <a:schemeClr val="accent2"/>
                </a:solidFill>
                <a:effectLst>
                  <a:outerShdw blurRad="38100" dist="38100" dir="2700000" algn="tl">
                    <a:srgbClr val="C0C0C0"/>
                  </a:outerShdw>
                </a:effectLst>
                <a:latin typeface="Arial" charset="0"/>
                <a:ea typeface="ＭＳ Ｐゴシック" pitchFamily="-128" charset="-128"/>
                <a:cs typeface="+mn-cs"/>
              </a:rPr>
              <a:t>Control and Data Acquisition Upgrades </a:t>
            </a:r>
            <a:endParaRPr lang="en-US" sz="3200" i="0" dirty="0" smtClean="0">
              <a:solidFill>
                <a:schemeClr val="accent2"/>
              </a:solidFill>
              <a:effectLst>
                <a:outerShdw blurRad="38100" dist="38100" dir="2700000" algn="tl">
                  <a:srgbClr val="C0C0C0"/>
                </a:outerShdw>
              </a:effectLst>
              <a:latin typeface="Arial" charset="0"/>
              <a:ea typeface="ＭＳ Ｐゴシック" pitchFamily="-128" charset="-128"/>
              <a:cs typeface="+mn-cs"/>
            </a:endParaRPr>
          </a:p>
          <a:p>
            <a:pPr algn="ctr" eaLnBrk="0" hangingPunct="0">
              <a:lnSpc>
                <a:spcPct val="90000"/>
              </a:lnSpc>
              <a:defRPr/>
            </a:pPr>
            <a:r>
              <a:rPr lang="en-US" sz="3200" i="0" dirty="0" smtClean="0">
                <a:solidFill>
                  <a:schemeClr val="accent2"/>
                </a:solidFill>
                <a:effectLst>
                  <a:outerShdw blurRad="38100" dist="38100" dir="2700000" algn="tl">
                    <a:srgbClr val="C0C0C0"/>
                  </a:outerShdw>
                </a:effectLst>
                <a:latin typeface="Arial" charset="0"/>
                <a:ea typeface="ＭＳ Ｐゴシック" pitchFamily="-128" charset="-128"/>
                <a:cs typeface="+mn-cs"/>
              </a:rPr>
              <a:t>for </a:t>
            </a:r>
            <a:r>
              <a:rPr lang="en-US" sz="3200" i="0" dirty="0">
                <a:solidFill>
                  <a:schemeClr val="accent2"/>
                </a:solidFill>
                <a:effectLst>
                  <a:outerShdw blurRad="38100" dist="38100" dir="2700000" algn="tl">
                    <a:srgbClr val="C0C0C0"/>
                  </a:outerShdw>
                </a:effectLst>
                <a:latin typeface="Arial" charset="0"/>
                <a:ea typeface="ＭＳ Ｐゴシック" pitchFamily="-128" charset="-128"/>
                <a:cs typeface="+mn-cs"/>
              </a:rPr>
              <a:t>NSTX-U</a:t>
            </a:r>
            <a:endParaRPr lang="en-US" sz="3200" i="0" dirty="0">
              <a:solidFill>
                <a:schemeClr val="accent2"/>
              </a:solidFill>
              <a:latin typeface="Arial" charset="0"/>
              <a:cs typeface="+mn-cs"/>
            </a:endParaRPr>
          </a:p>
        </p:txBody>
      </p:sp>
      <p:cxnSp>
        <p:nvCxnSpPr>
          <p:cNvPr id="2057" name="Straight Connector 28"/>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2058" name="Line 132"/>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cxnSp>
        <p:nvCxnSpPr>
          <p:cNvPr id="2059" name="Straight Connector 29"/>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2060" name="Text Box 9"/>
          <p:cNvSpPr txBox="1">
            <a:spLocks noChangeArrowheads="1"/>
          </p:cNvSpPr>
          <p:nvPr/>
        </p:nvSpPr>
        <p:spPr bwMode="auto">
          <a:xfrm>
            <a:off x="1219200" y="1890409"/>
            <a:ext cx="66294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b="1" i="1">
                <a:solidFill>
                  <a:srgbClr val="1822CD"/>
                </a:solidFill>
                <a:latin typeface="Helvetica" charset="0"/>
                <a:cs typeface="Arial" pitchFamily="34" charset="0"/>
              </a:defRPr>
            </a:lvl1pPr>
            <a:lvl2pPr marL="742950" indent="-285750" eaLnBrk="0" hangingPunct="0">
              <a:defRPr sz="1200" b="1" i="1">
                <a:solidFill>
                  <a:srgbClr val="1822CD"/>
                </a:solidFill>
                <a:latin typeface="Helvetica" charset="0"/>
                <a:cs typeface="Arial" pitchFamily="34" charset="0"/>
              </a:defRPr>
            </a:lvl2pPr>
            <a:lvl3pPr marL="1143000" indent="-228600" eaLnBrk="0" hangingPunct="0">
              <a:defRPr sz="1200" b="1" i="1">
                <a:solidFill>
                  <a:srgbClr val="1822CD"/>
                </a:solidFill>
                <a:latin typeface="Helvetica" charset="0"/>
                <a:cs typeface="Arial" pitchFamily="34" charset="0"/>
              </a:defRPr>
            </a:lvl3pPr>
            <a:lvl4pPr marL="1600200" indent="-228600" eaLnBrk="0" hangingPunct="0">
              <a:defRPr sz="1200" b="1" i="1">
                <a:solidFill>
                  <a:srgbClr val="1822CD"/>
                </a:solidFill>
                <a:latin typeface="Helvetica" charset="0"/>
                <a:cs typeface="Arial" pitchFamily="34" charset="0"/>
              </a:defRPr>
            </a:lvl4pPr>
            <a:lvl5pPr marL="2057400" indent="-228600" eaLnBrk="0" hangingPunct="0">
              <a:defRPr sz="1200" b="1" i="1">
                <a:solidFill>
                  <a:srgbClr val="1822CD"/>
                </a:solidFill>
                <a:latin typeface="Helvetica" charset="0"/>
                <a:cs typeface="Arial" pitchFamily="34" charset="0"/>
              </a:defRPr>
            </a:lvl5pPr>
            <a:lvl6pPr marL="2514600" indent="-228600" eaLnBrk="0" fontAlgn="base" hangingPunct="0">
              <a:spcBef>
                <a:spcPct val="0"/>
              </a:spcBef>
              <a:spcAft>
                <a:spcPct val="0"/>
              </a:spcAft>
              <a:defRPr sz="1200" b="1" i="1">
                <a:solidFill>
                  <a:srgbClr val="1822CD"/>
                </a:solidFill>
                <a:latin typeface="Helvetica" charset="0"/>
                <a:cs typeface="Arial" pitchFamily="34" charset="0"/>
              </a:defRPr>
            </a:lvl6pPr>
            <a:lvl7pPr marL="2971800" indent="-228600" eaLnBrk="0" fontAlgn="base" hangingPunct="0">
              <a:spcBef>
                <a:spcPct val="0"/>
              </a:spcBef>
              <a:spcAft>
                <a:spcPct val="0"/>
              </a:spcAft>
              <a:defRPr sz="1200" b="1" i="1">
                <a:solidFill>
                  <a:srgbClr val="1822CD"/>
                </a:solidFill>
                <a:latin typeface="Helvetica" charset="0"/>
                <a:cs typeface="Arial" pitchFamily="34" charset="0"/>
              </a:defRPr>
            </a:lvl7pPr>
            <a:lvl8pPr marL="3429000" indent="-228600" eaLnBrk="0" fontAlgn="base" hangingPunct="0">
              <a:spcBef>
                <a:spcPct val="0"/>
              </a:spcBef>
              <a:spcAft>
                <a:spcPct val="0"/>
              </a:spcAft>
              <a:defRPr sz="1200" b="1" i="1">
                <a:solidFill>
                  <a:srgbClr val="1822CD"/>
                </a:solidFill>
                <a:latin typeface="Helvetica" charset="0"/>
                <a:cs typeface="Arial" pitchFamily="34" charset="0"/>
              </a:defRPr>
            </a:lvl8pPr>
            <a:lvl9pPr marL="3886200" indent="-228600" eaLnBrk="0" fontAlgn="base" hangingPunct="0">
              <a:spcBef>
                <a:spcPct val="0"/>
              </a:spcBef>
              <a:spcAft>
                <a:spcPct val="0"/>
              </a:spcAft>
              <a:defRPr sz="1200" b="1" i="1">
                <a:solidFill>
                  <a:srgbClr val="1822CD"/>
                </a:solidFill>
                <a:latin typeface="Helvetica" charset="0"/>
                <a:cs typeface="Arial" pitchFamily="34" charset="0"/>
              </a:defRPr>
            </a:lvl9pPr>
          </a:lstStyle>
          <a:p>
            <a:pPr algn="ctr" eaLnBrk="1" hangingPunct="1"/>
            <a:r>
              <a:rPr lang="en-US" sz="2000" i="0" dirty="0">
                <a:solidFill>
                  <a:schemeClr val="tx1"/>
                </a:solidFill>
              </a:rPr>
              <a:t>W.M. </a:t>
            </a:r>
            <a:r>
              <a:rPr lang="en-US" sz="2000" i="0" dirty="0" smtClean="0">
                <a:solidFill>
                  <a:schemeClr val="tx1"/>
                </a:solidFill>
              </a:rPr>
              <a:t>Davis</a:t>
            </a:r>
            <a:endParaRPr lang="en-US" altLang="en-US" sz="2000" i="0" dirty="0">
              <a:solidFill>
                <a:schemeClr val="tx1"/>
              </a:solidFill>
              <a:latin typeface="Arial" pitchFamily="34" charset="0"/>
            </a:endParaRPr>
          </a:p>
          <a:p>
            <a:pPr algn="ctr" eaLnBrk="1" hangingPunct="1"/>
            <a:r>
              <a:rPr lang="en-US" altLang="en-US" sz="1600" b="0" i="0" dirty="0" smtClean="0">
                <a:solidFill>
                  <a:schemeClr val="tx1"/>
                </a:solidFill>
                <a:latin typeface="Arial" pitchFamily="34" charset="0"/>
              </a:rPr>
              <a:t>T. Carroll, K. G. Erickson, S. P. Gerhardt, P. Henderson,</a:t>
            </a:r>
          </a:p>
          <a:p>
            <a:pPr algn="ctr" eaLnBrk="1" hangingPunct="1"/>
            <a:r>
              <a:rPr lang="en-US" altLang="en-US" sz="1600" b="0" i="0" dirty="0" smtClean="0">
                <a:solidFill>
                  <a:schemeClr val="tx1"/>
                </a:solidFill>
                <a:latin typeface="Arial" pitchFamily="34" charset="0"/>
              </a:rPr>
              <a:t>S. H. </a:t>
            </a:r>
            <a:r>
              <a:rPr lang="en-US" altLang="en-US" sz="1600" b="0" i="0" dirty="0" err="1" smtClean="0">
                <a:solidFill>
                  <a:schemeClr val="tx1"/>
                </a:solidFill>
                <a:latin typeface="Arial" pitchFamily="34" charset="0"/>
              </a:rPr>
              <a:t>Kampel</a:t>
            </a:r>
            <a:r>
              <a:rPr lang="en-US" altLang="en-US" sz="1600" b="0" i="0" dirty="0" smtClean="0">
                <a:solidFill>
                  <a:schemeClr val="tx1"/>
                </a:solidFill>
                <a:latin typeface="Arial" pitchFamily="34" charset="0"/>
              </a:rPr>
              <a:t>, S. M. Kaye, P. </a:t>
            </a:r>
            <a:r>
              <a:rPr lang="en-US" altLang="en-US" sz="1600" b="0" i="0" dirty="0" err="1" smtClean="0">
                <a:solidFill>
                  <a:schemeClr val="tx1"/>
                </a:solidFill>
                <a:latin typeface="Arial" pitchFamily="34" charset="0"/>
              </a:rPr>
              <a:t>Sichta</a:t>
            </a:r>
            <a:r>
              <a:rPr lang="en-US" altLang="en-US" sz="1600" b="0" i="0" dirty="0" smtClean="0">
                <a:solidFill>
                  <a:schemeClr val="tx1"/>
                </a:solidFill>
                <a:latin typeface="Arial" pitchFamily="34" charset="0"/>
              </a:rPr>
              <a:t>, G. J. </a:t>
            </a:r>
            <a:r>
              <a:rPr lang="en-US" altLang="en-US" sz="1600" b="0" i="0" dirty="0" err="1" smtClean="0">
                <a:solidFill>
                  <a:schemeClr val="tx1"/>
                </a:solidFill>
                <a:latin typeface="Arial" pitchFamily="34" charset="0"/>
              </a:rPr>
              <a:t>Tchilinguirian</a:t>
            </a:r>
            <a:r>
              <a:rPr lang="en-US" altLang="en-US" sz="1600" b="0" i="0" dirty="0" smtClean="0">
                <a:solidFill>
                  <a:schemeClr val="tx1"/>
                </a:solidFill>
                <a:latin typeface="Arial" pitchFamily="34" charset="0"/>
              </a:rPr>
              <a:t>, G. N. Zimmer</a:t>
            </a:r>
            <a:endParaRPr lang="en-US" altLang="en-US" sz="1600" b="0" i="0" dirty="0">
              <a:solidFill>
                <a:schemeClr val="tx1"/>
              </a:solidFill>
              <a:latin typeface="Arial" pitchFamily="34" charset="0"/>
            </a:endParaRPr>
          </a:p>
          <a:p>
            <a:pPr algn="ctr" eaLnBrk="1" hangingPunct="1"/>
            <a:r>
              <a:rPr lang="en-US" altLang="en-US" b="0" i="0" dirty="0">
                <a:solidFill>
                  <a:schemeClr val="tx1"/>
                </a:solidFill>
                <a:latin typeface="Arial" pitchFamily="34" charset="0"/>
              </a:rPr>
              <a:t>and the </a:t>
            </a:r>
            <a:r>
              <a:rPr lang="en-US" altLang="en-US" b="0" i="0" dirty="0" smtClean="0">
                <a:solidFill>
                  <a:schemeClr val="tx1"/>
                </a:solidFill>
                <a:latin typeface="Arial" pitchFamily="34" charset="0"/>
              </a:rPr>
              <a:t>NSTX-U </a:t>
            </a:r>
            <a:r>
              <a:rPr lang="en-US" altLang="en-US" b="0" i="0" dirty="0">
                <a:solidFill>
                  <a:schemeClr val="tx1"/>
                </a:solidFill>
                <a:latin typeface="Arial" pitchFamily="34" charset="0"/>
              </a:rPr>
              <a:t>Research Team</a:t>
            </a:r>
          </a:p>
        </p:txBody>
      </p:sp>
      <p:cxnSp>
        <p:nvCxnSpPr>
          <p:cNvPr id="2061" name="Straight Connector 30"/>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2062" name="Line 133"/>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cxnSp>
        <p:nvCxnSpPr>
          <p:cNvPr id="2063" name="Straight Connector 31"/>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cxnSp>
        <p:nvCxnSpPr>
          <p:cNvPr id="2065" name="Straight Connector 32"/>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2066" name="Line 134"/>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cxnSp>
        <p:nvCxnSpPr>
          <p:cNvPr id="2067" name="Straight Connector 33"/>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2068" name="Line 138"/>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cxnSp>
        <p:nvCxnSpPr>
          <p:cNvPr id="2069" name="Straight Connector 34"/>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2070" name="Line 139"/>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cxnSp>
        <p:nvCxnSpPr>
          <p:cNvPr id="2071" name="Straight Connector 35"/>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2072" name="Line 143"/>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cxnSp>
        <p:nvCxnSpPr>
          <p:cNvPr id="2073" name="Straight Connector 36"/>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2074" name="Line 144"/>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cxnSp>
        <p:nvCxnSpPr>
          <p:cNvPr id="2075" name="Straight Connector 37"/>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2076" name="Line 145"/>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cxnSp>
        <p:nvCxnSpPr>
          <p:cNvPr id="2077" name="Straight Connector 38"/>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2078" name="Line 146"/>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cxnSp>
        <p:nvCxnSpPr>
          <p:cNvPr id="2079" name="Straight Connector 39"/>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pic>
        <p:nvPicPr>
          <p:cNvPr id="2080" name="Picture 1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88"/>
            <a:ext cx="914400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pic>
      <p:cxnSp>
        <p:nvCxnSpPr>
          <p:cNvPr id="2081" name="Straight Connector 40"/>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2082" name="Line 147"/>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cxnSp>
        <p:nvCxnSpPr>
          <p:cNvPr id="2083" name="Straight Connector 41"/>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1525888" name="Text Box 128"/>
          <p:cNvSpPr txBox="1">
            <a:spLocks noChangeArrowheads="1"/>
          </p:cNvSpPr>
          <p:nvPr/>
        </p:nvSpPr>
        <p:spPr bwMode="auto">
          <a:xfrm>
            <a:off x="838200" y="109538"/>
            <a:ext cx="1905000" cy="554037"/>
          </a:xfrm>
          <a:prstGeom prst="rect">
            <a:avLst/>
          </a:prstGeom>
          <a:noFill/>
          <a:ln w="15875" algn="ctr">
            <a:noFill/>
            <a:miter lim="800000"/>
            <a:headEnd/>
            <a:tailEnd/>
          </a:ln>
          <a:effectLst/>
        </p:spPr>
        <p:txBody>
          <a:bodyPr lIns="0" tIns="0" rIns="0" bIns="0">
            <a:spAutoFit/>
          </a:bodyPr>
          <a:lstStyle/>
          <a:p>
            <a:pPr>
              <a:spcBef>
                <a:spcPct val="20000"/>
              </a:spcBef>
              <a:defRPr/>
            </a:pPr>
            <a:r>
              <a:rPr lang="en-US" sz="3600" b="0" dirty="0">
                <a:solidFill>
                  <a:srgbClr val="171FC7"/>
                </a:solidFill>
                <a:effectLst>
                  <a:outerShdw blurRad="38100" dist="38100" dir="2700000" algn="tl">
                    <a:srgbClr val="C0C0C0"/>
                  </a:outerShdw>
                </a:effectLst>
                <a:latin typeface="Arial" charset="0"/>
                <a:cs typeface="+mn-cs"/>
              </a:rPr>
              <a:t>NSTX-U</a:t>
            </a:r>
          </a:p>
        </p:txBody>
      </p:sp>
      <p:cxnSp>
        <p:nvCxnSpPr>
          <p:cNvPr id="2085" name="Straight Connector 42"/>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2086" name="Line 148"/>
          <p:cNvSpPr>
            <a:spLocks noChangeShapeType="1"/>
          </p:cNvSpPr>
          <p:nvPr/>
        </p:nvSpPr>
        <p:spPr bwMode="auto">
          <a:xfrm>
            <a:off x="0" y="0"/>
            <a:ext cx="457200" cy="0"/>
          </a:xfrm>
          <a:prstGeom prst="line">
            <a:avLst/>
          </a:prstGeom>
          <a:noFill/>
          <a:ln w="0">
            <a:solidFill>
              <a:srgbClr val="FE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cxnSp>
        <p:nvCxnSpPr>
          <p:cNvPr id="2087" name="Straight Connector 43"/>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2088" name="Rectangle 129"/>
          <p:cNvSpPr>
            <a:spLocks noChangeArrowheads="1"/>
          </p:cNvSpPr>
          <p:nvPr/>
        </p:nvSpPr>
        <p:spPr bwMode="auto">
          <a:xfrm>
            <a:off x="3651250" y="228600"/>
            <a:ext cx="15303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1200" b="1" i="1">
                <a:solidFill>
                  <a:srgbClr val="1822CD"/>
                </a:solidFill>
                <a:latin typeface="Helvetica" charset="0"/>
                <a:cs typeface="Arial" pitchFamily="34" charset="0"/>
              </a:defRPr>
            </a:lvl1pPr>
            <a:lvl2pPr marL="742950" indent="-285750" eaLnBrk="0" hangingPunct="0">
              <a:defRPr sz="1200" b="1" i="1">
                <a:solidFill>
                  <a:srgbClr val="1822CD"/>
                </a:solidFill>
                <a:latin typeface="Helvetica" charset="0"/>
                <a:cs typeface="Arial" pitchFamily="34" charset="0"/>
              </a:defRPr>
            </a:lvl2pPr>
            <a:lvl3pPr marL="1143000" indent="-228600" eaLnBrk="0" hangingPunct="0">
              <a:defRPr sz="1200" b="1" i="1">
                <a:solidFill>
                  <a:srgbClr val="1822CD"/>
                </a:solidFill>
                <a:latin typeface="Helvetica" charset="0"/>
                <a:cs typeface="Arial" pitchFamily="34" charset="0"/>
              </a:defRPr>
            </a:lvl3pPr>
            <a:lvl4pPr marL="1600200" indent="-228600" eaLnBrk="0" hangingPunct="0">
              <a:defRPr sz="1200" b="1" i="1">
                <a:solidFill>
                  <a:srgbClr val="1822CD"/>
                </a:solidFill>
                <a:latin typeface="Helvetica" charset="0"/>
                <a:cs typeface="Arial" pitchFamily="34" charset="0"/>
              </a:defRPr>
            </a:lvl4pPr>
            <a:lvl5pPr marL="2057400" indent="-228600" eaLnBrk="0" hangingPunct="0">
              <a:defRPr sz="1200" b="1" i="1">
                <a:solidFill>
                  <a:srgbClr val="1822CD"/>
                </a:solidFill>
                <a:latin typeface="Helvetica" charset="0"/>
                <a:cs typeface="Arial" pitchFamily="34" charset="0"/>
              </a:defRPr>
            </a:lvl5pPr>
            <a:lvl6pPr marL="2514600" indent="-228600" eaLnBrk="0" fontAlgn="base" hangingPunct="0">
              <a:spcBef>
                <a:spcPct val="0"/>
              </a:spcBef>
              <a:spcAft>
                <a:spcPct val="0"/>
              </a:spcAft>
              <a:defRPr sz="1200" b="1" i="1">
                <a:solidFill>
                  <a:srgbClr val="1822CD"/>
                </a:solidFill>
                <a:latin typeface="Helvetica" charset="0"/>
                <a:cs typeface="Arial" pitchFamily="34" charset="0"/>
              </a:defRPr>
            </a:lvl6pPr>
            <a:lvl7pPr marL="2971800" indent="-228600" eaLnBrk="0" fontAlgn="base" hangingPunct="0">
              <a:spcBef>
                <a:spcPct val="0"/>
              </a:spcBef>
              <a:spcAft>
                <a:spcPct val="0"/>
              </a:spcAft>
              <a:defRPr sz="1200" b="1" i="1">
                <a:solidFill>
                  <a:srgbClr val="1822CD"/>
                </a:solidFill>
                <a:latin typeface="Helvetica" charset="0"/>
                <a:cs typeface="Arial" pitchFamily="34" charset="0"/>
              </a:defRPr>
            </a:lvl7pPr>
            <a:lvl8pPr marL="3429000" indent="-228600" eaLnBrk="0" fontAlgn="base" hangingPunct="0">
              <a:spcBef>
                <a:spcPct val="0"/>
              </a:spcBef>
              <a:spcAft>
                <a:spcPct val="0"/>
              </a:spcAft>
              <a:defRPr sz="1200" b="1" i="1">
                <a:solidFill>
                  <a:srgbClr val="1822CD"/>
                </a:solidFill>
                <a:latin typeface="Helvetica" charset="0"/>
                <a:cs typeface="Arial" pitchFamily="34" charset="0"/>
              </a:defRPr>
            </a:lvl8pPr>
            <a:lvl9pPr marL="3886200" indent="-228600" eaLnBrk="0" fontAlgn="base" hangingPunct="0">
              <a:spcBef>
                <a:spcPct val="0"/>
              </a:spcBef>
              <a:spcAft>
                <a:spcPct val="0"/>
              </a:spcAft>
              <a:defRPr sz="1200" b="1" i="1">
                <a:solidFill>
                  <a:srgbClr val="1822CD"/>
                </a:solidFill>
                <a:latin typeface="Helvetica" charset="0"/>
                <a:cs typeface="Arial" pitchFamily="34" charset="0"/>
              </a:defRPr>
            </a:lvl9pPr>
          </a:lstStyle>
          <a:p>
            <a:pPr algn="r"/>
            <a:r>
              <a:rPr lang="en-US" altLang="en-US" sz="1800">
                <a:solidFill>
                  <a:schemeClr val="accent2"/>
                </a:solidFill>
                <a:latin typeface="Arial" pitchFamily="34" charset="0"/>
              </a:rPr>
              <a:t>Supported by   </a:t>
            </a:r>
          </a:p>
        </p:txBody>
      </p:sp>
      <p:cxnSp>
        <p:nvCxnSpPr>
          <p:cNvPr id="2089" name="Straight Connector 44"/>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sp>
        <p:nvSpPr>
          <p:cNvPr id="2090" name="Line 149"/>
          <p:cNvSpPr>
            <a:spLocks noChangeShapeType="1"/>
          </p:cNvSpPr>
          <p:nvPr/>
        </p:nvSpPr>
        <p:spPr bwMode="auto">
          <a:xfrm>
            <a:off x="0" y="0"/>
            <a:ext cx="0" cy="457200"/>
          </a:xfrm>
          <a:prstGeom prst="line">
            <a:avLst/>
          </a:prstGeom>
          <a:noFill/>
          <a:ln w="0">
            <a:solidFill>
              <a:srgbClr val="FDFFFF"/>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cxnSp>
        <p:nvCxnSpPr>
          <p:cNvPr id="2091" name="Straight Connector 45"/>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cxnSp>
        <p:nvCxnSpPr>
          <p:cNvPr id="2092" name="Straight Connector 49"/>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cxnSp>
        <p:nvCxnSpPr>
          <p:cNvPr id="2093" name="Straight Connector 50"/>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cxnSp>
        <p:nvCxnSpPr>
          <p:cNvPr id="2095" name="Straight Connector 54"/>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cxnSp>
        <p:nvCxnSpPr>
          <p:cNvPr id="2097" name="Straight Connector 55"/>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cxnSp>
        <p:nvCxnSpPr>
          <p:cNvPr id="2098" name="Straight Connector 56"/>
          <p:cNvCxnSpPr>
            <a:cxnSpLocks noChangeShapeType="1"/>
          </p:cNvCxnSpPr>
          <p:nvPr/>
        </p:nvCxnSpPr>
        <p:spPr bwMode="auto">
          <a:xfrm>
            <a:off x="0" y="0"/>
            <a:ext cx="457200" cy="0"/>
          </a:xfrm>
          <a:prstGeom prst="line">
            <a:avLst/>
          </a:prstGeom>
          <a:noFill/>
          <a:ln w="0" algn="ctr">
            <a:solidFill>
              <a:srgbClr val="FEFFFF"/>
            </a:solidFill>
            <a:round/>
            <a:headEnd/>
            <a:tailEnd/>
          </a:ln>
          <a:extLst>
            <a:ext uri="{909E8E84-426E-40DD-AFC4-6F175D3DCCD1}">
              <a14:hiddenFill xmlns:a14="http://schemas.microsoft.com/office/drawing/2010/main">
                <a:noFill/>
              </a14:hiddenFill>
            </a:ext>
          </a:extLst>
        </p:spPr>
      </p:cxnSp>
      <p:cxnSp>
        <p:nvCxnSpPr>
          <p:cNvPr id="2099" name="Straight Connector 57"/>
          <p:cNvCxnSpPr>
            <a:cxnSpLocks noChangeShapeType="1"/>
          </p:cNvCxnSpPr>
          <p:nvPr/>
        </p:nvCxnSpPr>
        <p:spPr bwMode="auto">
          <a:xfrm>
            <a:off x="0" y="0"/>
            <a:ext cx="0" cy="457200"/>
          </a:xfrm>
          <a:prstGeom prst="line">
            <a:avLst/>
          </a:prstGeom>
          <a:noFill/>
          <a:ln w="0" algn="ctr">
            <a:solidFill>
              <a:srgbClr val="FDFFFF"/>
            </a:solidFill>
            <a:round/>
            <a:headEnd/>
            <a:tailEnd/>
          </a:ln>
          <a:extLst>
            <a:ext uri="{909E8E84-426E-40DD-AFC4-6F175D3DCCD1}">
              <a14:hiddenFill xmlns:a14="http://schemas.microsoft.com/office/drawing/2010/main">
                <a:noFill/>
              </a14:hiddenFill>
            </a:ext>
          </a:extLst>
        </p:spPr>
      </p:cxnSp>
      <p:pic>
        <p:nvPicPr>
          <p:cNvPr id="2103" name="Picture 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00400"/>
            <a:ext cx="2274887"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329774" y="5867400"/>
            <a:ext cx="4572000" cy="815608"/>
          </a:xfrm>
          <a:prstGeom prst="rect">
            <a:avLst/>
          </a:prstGeom>
        </p:spPr>
        <p:txBody>
          <a:bodyPr>
            <a:spAutoFit/>
          </a:bodyPr>
          <a:lstStyle/>
          <a:p>
            <a:pPr marL="177800" indent="-177800" algn="ctr">
              <a:buFontTx/>
              <a:buNone/>
            </a:pPr>
            <a:r>
              <a:rPr lang="en-US" dirty="0" smtClean="0">
                <a:solidFill>
                  <a:srgbClr val="CC0000"/>
                </a:solidFill>
              </a:rPr>
              <a:t>Tenth IAEA Technical Meeting on</a:t>
            </a:r>
            <a:br>
              <a:rPr lang="en-US" dirty="0" smtClean="0">
                <a:solidFill>
                  <a:srgbClr val="CC0000"/>
                </a:solidFill>
              </a:rPr>
            </a:br>
            <a:r>
              <a:rPr lang="en-US" dirty="0" smtClean="0">
                <a:solidFill>
                  <a:srgbClr val="CC0000"/>
                </a:solidFill>
              </a:rPr>
              <a:t>Control, Data Acquisition, and Remote Participation for Fusion Research </a:t>
            </a:r>
          </a:p>
          <a:p>
            <a:pPr marL="177800" indent="-177800" algn="ctr">
              <a:buFontTx/>
              <a:buNone/>
            </a:pPr>
            <a:r>
              <a:rPr lang="en-US" sz="1100" b="0" i="0" dirty="0" smtClean="0">
                <a:solidFill>
                  <a:srgbClr val="CC0000"/>
                </a:solidFill>
              </a:rPr>
              <a:t>20-24 April 2015, Ahmedabad, Gujarat, India.</a:t>
            </a:r>
            <a:endParaRPr lang="en-US" sz="1100" dirty="0">
              <a:solidFill>
                <a:srgbClr val="CC0000"/>
              </a:solidFill>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1200" y="3034061"/>
            <a:ext cx="7162800" cy="2800875"/>
          </a:xfrm>
          <a:prstGeom prst="rect">
            <a:avLst/>
          </a:prstGeom>
        </p:spPr>
      </p:pic>
      <p:sp>
        <p:nvSpPr>
          <p:cNvPr id="4" name="Rectangle 3"/>
          <p:cNvSpPr/>
          <p:nvPr/>
        </p:nvSpPr>
        <p:spPr>
          <a:xfrm>
            <a:off x="3870209" y="6581001"/>
            <a:ext cx="1547861" cy="276999"/>
          </a:xfrm>
          <a:prstGeom prst="rect">
            <a:avLst/>
          </a:prstGeom>
        </p:spPr>
        <p:txBody>
          <a:bodyPr wrap="none">
            <a:spAutoFit/>
          </a:bodyPr>
          <a:lstStyle/>
          <a:p>
            <a:pPr algn="ctr">
              <a:buNone/>
            </a:pPr>
            <a:r>
              <a:rPr lang="en-US" dirty="0" smtClean="0">
                <a:solidFill>
                  <a:srgbClr val="660066"/>
                </a:solidFill>
                <a:latin typeface="Calibri" pitchFamily="34" charset="0"/>
              </a:rPr>
              <a:t>Abstract Number 146</a:t>
            </a:r>
            <a:endParaRPr lang="en-US" dirty="0">
              <a:solidFill>
                <a:srgbClr val="660066"/>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Camera types contributing the most data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85397501"/>
              </p:ext>
            </p:extLst>
          </p:nvPr>
        </p:nvGraphicFramePr>
        <p:xfrm>
          <a:off x="609600" y="762000"/>
          <a:ext cx="7924801" cy="5792193"/>
        </p:xfrm>
        <a:graphic>
          <a:graphicData uri="http://schemas.openxmlformats.org/drawingml/2006/table">
            <a:tbl>
              <a:tblPr>
                <a:tableStyleId>{5C22544A-7EE6-4342-B048-85BDC9FD1C3A}</a:tableStyleId>
              </a:tblPr>
              <a:tblGrid>
                <a:gridCol w="2766203"/>
                <a:gridCol w="971910"/>
                <a:gridCol w="1046672"/>
                <a:gridCol w="971910"/>
                <a:gridCol w="1196197"/>
                <a:gridCol w="971909"/>
              </a:tblGrid>
              <a:tr h="597004">
                <a:tc>
                  <a:txBody>
                    <a:bodyPr/>
                    <a:lstStyle/>
                    <a:p>
                      <a:pPr marL="0" marR="0">
                        <a:lnSpc>
                          <a:spcPct val="115000"/>
                        </a:lnSpc>
                        <a:spcBef>
                          <a:spcPts val="0"/>
                        </a:spcBef>
                        <a:spcAft>
                          <a:spcPts val="0"/>
                        </a:spcAft>
                      </a:pPr>
                      <a:r>
                        <a:rPr lang="en-US" sz="1400" dirty="0">
                          <a:effectLst/>
                        </a:rPr>
                        <a:t>Camera Type</a:t>
                      </a:r>
                      <a:endParaRPr lang="en-US" sz="1400" dirty="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a:effectLst/>
                        </a:rPr>
                        <a:t>Typical MB/pulse</a:t>
                      </a:r>
                      <a:endParaRPr lang="en-US" sz="140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a:effectLst/>
                        </a:rPr>
                        <a:t>Max MB/pulse</a:t>
                      </a:r>
                      <a:endParaRPr lang="en-US" sz="140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a:effectLst/>
                        </a:rPr>
                        <a:t>Mega Pix/sec</a:t>
                      </a:r>
                      <a:endParaRPr lang="en-US" sz="140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a:effectLst/>
                        </a:rPr>
                        <a:t>Max. Resol.</a:t>
                      </a:r>
                      <a:endParaRPr lang="en-US" sz="140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dirty="0">
                          <a:effectLst/>
                        </a:rPr>
                        <a:t>Bits/ pixel</a:t>
                      </a:r>
                      <a:endParaRPr lang="en-US" sz="1400" dirty="0">
                        <a:solidFill>
                          <a:srgbClr val="000000"/>
                        </a:solidFill>
                        <a:effectLst/>
                        <a:latin typeface="Arial"/>
                        <a:ea typeface="Arial"/>
                      </a:endParaRPr>
                    </a:p>
                  </a:txBody>
                  <a:tcPr marL="61415" marR="61415" marT="61415" marB="61415"/>
                </a:tc>
              </a:tr>
              <a:tr h="358260">
                <a:tc>
                  <a:txBody>
                    <a:bodyPr/>
                    <a:lstStyle/>
                    <a:p>
                      <a:pPr marL="0" marR="0">
                        <a:lnSpc>
                          <a:spcPct val="115000"/>
                        </a:lnSpc>
                        <a:spcBef>
                          <a:spcPts val="0"/>
                        </a:spcBef>
                        <a:spcAft>
                          <a:spcPts val="0"/>
                        </a:spcAft>
                      </a:pPr>
                      <a:r>
                        <a:rPr lang="en-US" sz="1400" dirty="0">
                          <a:effectLst/>
                        </a:rPr>
                        <a:t>Phantom 7.3 (2@)</a:t>
                      </a:r>
                      <a:endParaRPr lang="en-US" sz="1400" dirty="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a:effectLst/>
                        </a:rPr>
                        <a:t>1000</a:t>
                      </a:r>
                      <a:endParaRPr lang="en-US" sz="140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a:effectLst/>
                        </a:rPr>
                        <a:t>4000</a:t>
                      </a:r>
                      <a:endParaRPr lang="en-US" sz="140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a:effectLst/>
                        </a:rPr>
                        <a:t>3000</a:t>
                      </a:r>
                      <a:endParaRPr lang="en-US" sz="140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a:effectLst/>
                        </a:rPr>
                        <a:t>800x600</a:t>
                      </a:r>
                      <a:endParaRPr lang="en-US" sz="140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a:effectLst/>
                        </a:rPr>
                        <a:t>14</a:t>
                      </a:r>
                      <a:endParaRPr lang="en-US" sz="1400">
                        <a:solidFill>
                          <a:srgbClr val="000000"/>
                        </a:solidFill>
                        <a:effectLst/>
                        <a:latin typeface="Arial"/>
                        <a:ea typeface="Arial"/>
                      </a:endParaRPr>
                    </a:p>
                  </a:txBody>
                  <a:tcPr marL="61415" marR="61415" marT="61415" marB="61415"/>
                </a:tc>
              </a:tr>
              <a:tr h="358260">
                <a:tc>
                  <a:txBody>
                    <a:bodyPr/>
                    <a:lstStyle/>
                    <a:p>
                      <a:pPr marL="0" marR="0">
                        <a:lnSpc>
                          <a:spcPct val="115000"/>
                        </a:lnSpc>
                        <a:spcBef>
                          <a:spcPts val="0"/>
                        </a:spcBef>
                        <a:spcAft>
                          <a:spcPts val="0"/>
                        </a:spcAft>
                      </a:pPr>
                      <a:r>
                        <a:rPr lang="en-US" sz="1400" dirty="0">
                          <a:effectLst/>
                        </a:rPr>
                        <a:t>Phantom 710 (2@)</a:t>
                      </a:r>
                      <a:endParaRPr lang="en-US" sz="1400" dirty="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a:effectLst/>
                        </a:rPr>
                        <a:t>1000</a:t>
                      </a:r>
                      <a:endParaRPr lang="en-US" sz="140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a:effectLst/>
                        </a:rPr>
                        <a:t>10000</a:t>
                      </a:r>
                      <a:endParaRPr lang="en-US" sz="140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a:effectLst/>
                        </a:rPr>
                        <a:t>7000</a:t>
                      </a:r>
                      <a:endParaRPr lang="en-US" sz="140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a:effectLst/>
                        </a:rPr>
                        <a:t>1280x800</a:t>
                      </a:r>
                      <a:endParaRPr lang="en-US" sz="140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a:effectLst/>
                        </a:rPr>
                        <a:t>12</a:t>
                      </a:r>
                      <a:endParaRPr lang="en-US" sz="1400">
                        <a:solidFill>
                          <a:srgbClr val="000000"/>
                        </a:solidFill>
                        <a:effectLst/>
                        <a:latin typeface="Arial"/>
                        <a:ea typeface="Arial"/>
                      </a:endParaRPr>
                    </a:p>
                  </a:txBody>
                  <a:tcPr marL="61415" marR="61415" marT="61415" marB="61415"/>
                </a:tc>
              </a:tr>
              <a:tr h="358260">
                <a:tc>
                  <a:txBody>
                    <a:bodyPr/>
                    <a:lstStyle/>
                    <a:p>
                      <a:pPr marL="0" marR="0">
                        <a:lnSpc>
                          <a:spcPct val="115000"/>
                        </a:lnSpc>
                        <a:spcBef>
                          <a:spcPts val="0"/>
                        </a:spcBef>
                        <a:spcAft>
                          <a:spcPts val="0"/>
                        </a:spcAft>
                      </a:pPr>
                      <a:r>
                        <a:rPr lang="en-US" sz="1400" dirty="0">
                          <a:effectLst/>
                        </a:rPr>
                        <a:t>Phantom v1211</a:t>
                      </a:r>
                      <a:endParaRPr lang="en-US" sz="1400" dirty="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a:effectLst/>
                        </a:rPr>
                        <a:t>2000</a:t>
                      </a:r>
                      <a:endParaRPr lang="en-US" sz="140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a:effectLst/>
                        </a:rPr>
                        <a:t>12000</a:t>
                      </a:r>
                      <a:endParaRPr lang="en-US" sz="140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a:effectLst/>
                        </a:rPr>
                        <a:t>12000</a:t>
                      </a:r>
                      <a:endParaRPr lang="en-US" sz="140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a:effectLst/>
                        </a:rPr>
                        <a:t>1280x800</a:t>
                      </a:r>
                      <a:endParaRPr lang="en-US" sz="140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a:effectLst/>
                        </a:rPr>
                        <a:t>12</a:t>
                      </a:r>
                      <a:endParaRPr lang="en-US" sz="1400">
                        <a:solidFill>
                          <a:srgbClr val="000000"/>
                        </a:solidFill>
                        <a:effectLst/>
                        <a:latin typeface="Arial"/>
                        <a:ea typeface="Arial"/>
                      </a:endParaRPr>
                    </a:p>
                  </a:txBody>
                  <a:tcPr marL="61415" marR="61415" marT="61415" marB="61415"/>
                </a:tc>
              </a:tr>
              <a:tr h="358260">
                <a:tc>
                  <a:txBody>
                    <a:bodyPr/>
                    <a:lstStyle/>
                    <a:p>
                      <a:pPr marL="0" marR="0">
                        <a:lnSpc>
                          <a:spcPct val="115000"/>
                        </a:lnSpc>
                        <a:spcBef>
                          <a:spcPts val="0"/>
                        </a:spcBef>
                        <a:spcAft>
                          <a:spcPts val="0"/>
                        </a:spcAft>
                      </a:pPr>
                      <a:r>
                        <a:rPr lang="en-US" sz="1400" dirty="0">
                          <a:effectLst/>
                        </a:rPr>
                        <a:t>Miro 4</a:t>
                      </a:r>
                      <a:endParaRPr lang="en-US" sz="1400" dirty="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dirty="0">
                          <a:effectLst/>
                        </a:rPr>
                        <a:t>350</a:t>
                      </a:r>
                      <a:endParaRPr lang="en-US" sz="1400" dirty="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a:effectLst/>
                        </a:rPr>
                        <a:t>1000</a:t>
                      </a:r>
                      <a:endParaRPr lang="en-US" sz="140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a:effectLst/>
                        </a:rPr>
                        <a:t>600</a:t>
                      </a:r>
                      <a:endParaRPr lang="en-US" sz="140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a:effectLst/>
                        </a:rPr>
                        <a:t>800x600</a:t>
                      </a:r>
                      <a:endParaRPr lang="en-US" sz="140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a:effectLst/>
                        </a:rPr>
                        <a:t>12</a:t>
                      </a:r>
                      <a:endParaRPr lang="en-US" sz="1400">
                        <a:solidFill>
                          <a:srgbClr val="000000"/>
                        </a:solidFill>
                        <a:effectLst/>
                        <a:latin typeface="Arial"/>
                        <a:ea typeface="Arial"/>
                      </a:endParaRPr>
                    </a:p>
                  </a:txBody>
                  <a:tcPr marL="61415" marR="61415" marT="61415" marB="61415"/>
                </a:tc>
              </a:tr>
              <a:tr h="358260">
                <a:tc>
                  <a:txBody>
                    <a:bodyPr/>
                    <a:lstStyle/>
                    <a:p>
                      <a:pPr marL="0" marR="0">
                        <a:lnSpc>
                          <a:spcPct val="115000"/>
                        </a:lnSpc>
                        <a:spcBef>
                          <a:spcPts val="0"/>
                        </a:spcBef>
                        <a:spcAft>
                          <a:spcPts val="0"/>
                        </a:spcAft>
                      </a:pPr>
                      <a:r>
                        <a:rPr lang="en-US" sz="1400">
                          <a:effectLst/>
                        </a:rPr>
                        <a:t>Miro 2</a:t>
                      </a:r>
                      <a:endParaRPr lang="en-US" sz="140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dirty="0">
                          <a:effectLst/>
                        </a:rPr>
                        <a:t>50</a:t>
                      </a:r>
                      <a:endParaRPr lang="en-US" sz="1400" dirty="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a:effectLst/>
                        </a:rPr>
                        <a:t>2000</a:t>
                      </a:r>
                      <a:endParaRPr lang="en-US" sz="140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a:effectLst/>
                        </a:rPr>
                        <a:t>300</a:t>
                      </a:r>
                      <a:endParaRPr lang="en-US" sz="140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a:effectLst/>
                        </a:rPr>
                        <a:t>640x480</a:t>
                      </a:r>
                      <a:endParaRPr lang="en-US" sz="140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a:effectLst/>
                        </a:rPr>
                        <a:t>12</a:t>
                      </a:r>
                      <a:endParaRPr lang="en-US" sz="1400">
                        <a:solidFill>
                          <a:srgbClr val="000000"/>
                        </a:solidFill>
                        <a:effectLst/>
                        <a:latin typeface="Arial"/>
                        <a:ea typeface="Arial"/>
                      </a:endParaRPr>
                    </a:p>
                  </a:txBody>
                  <a:tcPr marL="61415" marR="61415" marT="61415" marB="61415"/>
                </a:tc>
              </a:tr>
              <a:tr h="358260">
                <a:tc>
                  <a:txBody>
                    <a:bodyPr/>
                    <a:lstStyle/>
                    <a:p>
                      <a:pPr marL="0" marR="0">
                        <a:lnSpc>
                          <a:spcPct val="115000"/>
                        </a:lnSpc>
                        <a:spcBef>
                          <a:spcPts val="0"/>
                        </a:spcBef>
                        <a:spcAft>
                          <a:spcPts val="0"/>
                        </a:spcAft>
                      </a:pPr>
                      <a:r>
                        <a:rPr lang="en-US" sz="1400">
                          <a:effectLst/>
                        </a:rPr>
                        <a:t>SBF 161 (2@)</a:t>
                      </a:r>
                      <a:endParaRPr lang="en-US" sz="140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dirty="0">
                          <a:effectLst/>
                        </a:rPr>
                        <a:t>500</a:t>
                      </a:r>
                      <a:endParaRPr lang="en-US" sz="1400" dirty="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a:effectLst/>
                        </a:rPr>
                        <a:t>750</a:t>
                      </a:r>
                      <a:endParaRPr lang="en-US" sz="140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a:effectLst/>
                        </a:rPr>
                        <a:t>26</a:t>
                      </a:r>
                      <a:endParaRPr lang="en-US" sz="140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a:effectLst/>
                        </a:rPr>
                        <a:t>128x128</a:t>
                      </a:r>
                      <a:endParaRPr lang="en-US" sz="140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a:effectLst/>
                        </a:rPr>
                        <a:t>14</a:t>
                      </a:r>
                      <a:endParaRPr lang="en-US" sz="1400">
                        <a:solidFill>
                          <a:srgbClr val="000000"/>
                        </a:solidFill>
                        <a:effectLst/>
                        <a:latin typeface="Arial"/>
                        <a:ea typeface="Arial"/>
                      </a:endParaRPr>
                    </a:p>
                  </a:txBody>
                  <a:tcPr marL="61415" marR="61415" marT="61415" marB="61415"/>
                </a:tc>
              </a:tr>
              <a:tr h="358260">
                <a:tc>
                  <a:txBody>
                    <a:bodyPr/>
                    <a:lstStyle/>
                    <a:p>
                      <a:pPr marL="0" marR="0">
                        <a:lnSpc>
                          <a:spcPct val="115000"/>
                        </a:lnSpc>
                        <a:spcBef>
                          <a:spcPts val="0"/>
                        </a:spcBef>
                        <a:spcAft>
                          <a:spcPts val="0"/>
                        </a:spcAft>
                      </a:pPr>
                      <a:r>
                        <a:rPr lang="en-US" sz="1400">
                          <a:effectLst/>
                        </a:rPr>
                        <a:t>FLIR Tau 2 (2@)</a:t>
                      </a:r>
                      <a:endParaRPr lang="en-US" sz="140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a:effectLst/>
                        </a:rPr>
                        <a:t>110</a:t>
                      </a:r>
                      <a:endParaRPr lang="en-US" sz="140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dirty="0">
                          <a:effectLst/>
                        </a:rPr>
                        <a:t>110</a:t>
                      </a:r>
                      <a:endParaRPr lang="en-US" sz="1400" dirty="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a:effectLst/>
                        </a:rPr>
                        <a:t>20</a:t>
                      </a:r>
                      <a:endParaRPr lang="en-US" sz="140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a:effectLst/>
                        </a:rPr>
                        <a:t>640x512</a:t>
                      </a:r>
                      <a:endParaRPr lang="en-US" sz="140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a:effectLst/>
                        </a:rPr>
                        <a:t>14</a:t>
                      </a:r>
                      <a:endParaRPr lang="en-US" sz="1400">
                        <a:solidFill>
                          <a:srgbClr val="000000"/>
                        </a:solidFill>
                        <a:effectLst/>
                        <a:latin typeface="Arial"/>
                        <a:ea typeface="Arial"/>
                      </a:endParaRPr>
                    </a:p>
                  </a:txBody>
                  <a:tcPr marL="61415" marR="61415" marT="61415" marB="61415"/>
                </a:tc>
              </a:tr>
              <a:tr h="358260">
                <a:tc>
                  <a:txBody>
                    <a:bodyPr/>
                    <a:lstStyle/>
                    <a:p>
                      <a:pPr marL="0" marR="0">
                        <a:lnSpc>
                          <a:spcPct val="115000"/>
                        </a:lnSpc>
                        <a:spcBef>
                          <a:spcPts val="0"/>
                        </a:spcBef>
                        <a:spcAft>
                          <a:spcPts val="0"/>
                        </a:spcAft>
                      </a:pPr>
                      <a:r>
                        <a:rPr lang="en-US" sz="1400">
                          <a:effectLst/>
                        </a:rPr>
                        <a:t>IDS UI-5240CP-NIR</a:t>
                      </a:r>
                      <a:endParaRPr lang="en-US" sz="140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a:effectLst/>
                        </a:rPr>
                        <a:t>43</a:t>
                      </a:r>
                      <a:endParaRPr lang="en-US" sz="140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dirty="0">
                          <a:effectLst/>
                        </a:rPr>
                        <a:t>43</a:t>
                      </a:r>
                      <a:endParaRPr lang="en-US" sz="1400" dirty="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a:effectLst/>
                        </a:rPr>
                        <a:t>60</a:t>
                      </a:r>
                      <a:endParaRPr lang="en-US" sz="140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a:effectLst/>
                        </a:rPr>
                        <a:t>1280x1024</a:t>
                      </a:r>
                      <a:endParaRPr lang="en-US" sz="140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a:effectLst/>
                        </a:rPr>
                        <a:t>10</a:t>
                      </a:r>
                      <a:endParaRPr lang="en-US" sz="1400">
                        <a:solidFill>
                          <a:srgbClr val="000000"/>
                        </a:solidFill>
                        <a:effectLst/>
                        <a:latin typeface="Arial"/>
                        <a:ea typeface="Arial"/>
                      </a:endParaRPr>
                    </a:p>
                  </a:txBody>
                  <a:tcPr marL="61415" marR="61415" marT="61415" marB="61415"/>
                </a:tc>
              </a:tr>
              <a:tr h="392409">
                <a:tc>
                  <a:txBody>
                    <a:bodyPr/>
                    <a:lstStyle/>
                    <a:p>
                      <a:pPr marL="0" marR="0">
                        <a:lnSpc>
                          <a:spcPct val="115000"/>
                        </a:lnSpc>
                        <a:spcBef>
                          <a:spcPts val="0"/>
                        </a:spcBef>
                        <a:spcAft>
                          <a:spcPts val="0"/>
                        </a:spcAft>
                      </a:pPr>
                      <a:r>
                        <a:rPr lang="en-US" sz="1400">
                          <a:effectLst/>
                        </a:rPr>
                        <a:t>Dalsa GigE Vision Spyder 3 (8@)</a:t>
                      </a:r>
                      <a:endParaRPr lang="en-US" sz="140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a:effectLst/>
                        </a:rPr>
                        <a:t>75</a:t>
                      </a:r>
                      <a:endParaRPr lang="en-US" sz="140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dirty="0">
                          <a:effectLst/>
                        </a:rPr>
                        <a:t>75</a:t>
                      </a:r>
                      <a:endParaRPr lang="en-US" sz="1400" dirty="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dirty="0">
                          <a:effectLst/>
                        </a:rPr>
                        <a:t>40</a:t>
                      </a:r>
                      <a:endParaRPr lang="en-US" sz="1400" dirty="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a:effectLst/>
                        </a:rPr>
                        <a:t>1024</a:t>
                      </a:r>
                      <a:endParaRPr lang="en-US" sz="140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a:effectLst/>
                        </a:rPr>
                        <a:t>12</a:t>
                      </a:r>
                      <a:endParaRPr lang="en-US" sz="1400">
                        <a:solidFill>
                          <a:srgbClr val="000000"/>
                        </a:solidFill>
                        <a:effectLst/>
                        <a:latin typeface="Arial"/>
                        <a:ea typeface="Arial"/>
                      </a:endParaRPr>
                    </a:p>
                  </a:txBody>
                  <a:tcPr marL="61415" marR="61415" marT="61415" marB="61415"/>
                </a:tc>
              </a:tr>
              <a:tr h="593153">
                <a:tc>
                  <a:txBody>
                    <a:bodyPr/>
                    <a:lstStyle/>
                    <a:p>
                      <a:pPr marL="0" marR="0">
                        <a:lnSpc>
                          <a:spcPct val="115000"/>
                        </a:lnSpc>
                        <a:spcBef>
                          <a:spcPts val="0"/>
                        </a:spcBef>
                        <a:spcAft>
                          <a:spcPts val="0"/>
                        </a:spcAft>
                      </a:pPr>
                      <a:r>
                        <a:rPr lang="en-US" sz="1400">
                          <a:effectLst/>
                        </a:rPr>
                        <a:t>Princeton Instruments ProEM GigE 1600x400</a:t>
                      </a:r>
                      <a:endParaRPr lang="en-US" sz="140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a:effectLst/>
                        </a:rPr>
                        <a:t>28</a:t>
                      </a:r>
                      <a:endParaRPr lang="en-US" sz="140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a:effectLst/>
                        </a:rPr>
                        <a:t>28</a:t>
                      </a:r>
                      <a:endParaRPr lang="en-US" sz="140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dirty="0">
                          <a:effectLst/>
                        </a:rPr>
                        <a:t>380</a:t>
                      </a:r>
                      <a:endParaRPr lang="en-US" sz="1400" dirty="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dirty="0">
                          <a:effectLst/>
                        </a:rPr>
                        <a:t>1600x400</a:t>
                      </a:r>
                      <a:endParaRPr lang="en-US" sz="1400" dirty="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a:effectLst/>
                        </a:rPr>
                        <a:t>16</a:t>
                      </a:r>
                      <a:endParaRPr lang="en-US" sz="1400">
                        <a:solidFill>
                          <a:srgbClr val="000000"/>
                        </a:solidFill>
                        <a:effectLst/>
                        <a:latin typeface="Arial"/>
                        <a:ea typeface="Arial"/>
                      </a:endParaRPr>
                    </a:p>
                  </a:txBody>
                  <a:tcPr marL="61415" marR="61415" marT="61415" marB="61415"/>
                </a:tc>
              </a:tr>
              <a:tr h="593153">
                <a:tc>
                  <a:txBody>
                    <a:bodyPr/>
                    <a:lstStyle/>
                    <a:p>
                      <a:pPr marL="0" marR="0">
                        <a:lnSpc>
                          <a:spcPct val="115000"/>
                        </a:lnSpc>
                        <a:spcBef>
                          <a:spcPts val="0"/>
                        </a:spcBef>
                        <a:spcAft>
                          <a:spcPts val="0"/>
                        </a:spcAft>
                      </a:pPr>
                      <a:r>
                        <a:rPr lang="en-US" sz="1400">
                          <a:effectLst/>
                        </a:rPr>
                        <a:t>Princeton Instruments ProEM GigE 1600x200</a:t>
                      </a:r>
                      <a:endParaRPr lang="en-US" sz="140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a:effectLst/>
                        </a:rPr>
                        <a:t>20</a:t>
                      </a:r>
                      <a:endParaRPr lang="en-US" sz="140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a:effectLst/>
                        </a:rPr>
                        <a:t>20</a:t>
                      </a:r>
                      <a:endParaRPr lang="en-US" sz="140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a:effectLst/>
                        </a:rPr>
                        <a:t>370</a:t>
                      </a:r>
                      <a:endParaRPr lang="en-US" sz="140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dirty="0">
                          <a:effectLst/>
                        </a:rPr>
                        <a:t>1600x200</a:t>
                      </a:r>
                      <a:endParaRPr lang="en-US" sz="1400" dirty="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a:effectLst/>
                        </a:rPr>
                        <a:t>16</a:t>
                      </a:r>
                      <a:endParaRPr lang="en-US" sz="1400">
                        <a:solidFill>
                          <a:srgbClr val="000000"/>
                        </a:solidFill>
                        <a:effectLst/>
                        <a:latin typeface="Arial"/>
                        <a:ea typeface="Arial"/>
                      </a:endParaRPr>
                    </a:p>
                  </a:txBody>
                  <a:tcPr marL="61415" marR="61415" marT="61415" marB="61415"/>
                </a:tc>
              </a:tr>
              <a:tr h="597004">
                <a:tc>
                  <a:txBody>
                    <a:bodyPr/>
                    <a:lstStyle/>
                    <a:p>
                      <a:pPr marL="0" marR="0">
                        <a:lnSpc>
                          <a:spcPct val="115000"/>
                        </a:lnSpc>
                        <a:spcBef>
                          <a:spcPts val="0"/>
                        </a:spcBef>
                        <a:spcAft>
                          <a:spcPts val="0"/>
                        </a:spcAft>
                      </a:pPr>
                      <a:r>
                        <a:rPr lang="en-US" sz="1400" dirty="0">
                          <a:effectLst/>
                        </a:rPr>
                        <a:t>Princeton Instruments CCD w/PCI Spec-10</a:t>
                      </a:r>
                      <a:endParaRPr lang="en-US" sz="1400" dirty="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a:effectLst/>
                        </a:rPr>
                        <a:t>27</a:t>
                      </a:r>
                      <a:endParaRPr lang="en-US" sz="140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a:effectLst/>
                        </a:rPr>
                        <a:t>27</a:t>
                      </a:r>
                      <a:endParaRPr lang="en-US" sz="140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a:effectLst/>
                        </a:rPr>
                        <a:t>130</a:t>
                      </a:r>
                      <a:endParaRPr lang="en-US" sz="140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dirty="0">
                          <a:effectLst/>
                        </a:rPr>
                        <a:t>1340x100</a:t>
                      </a:r>
                      <a:endParaRPr lang="en-US" sz="1400" dirty="0">
                        <a:solidFill>
                          <a:srgbClr val="000000"/>
                        </a:solidFill>
                        <a:effectLst/>
                        <a:latin typeface="Arial"/>
                        <a:ea typeface="Arial"/>
                      </a:endParaRPr>
                    </a:p>
                  </a:txBody>
                  <a:tcPr marL="61415" marR="61415" marT="61415" marB="61415"/>
                </a:tc>
                <a:tc>
                  <a:txBody>
                    <a:bodyPr/>
                    <a:lstStyle/>
                    <a:p>
                      <a:pPr marL="0" marR="0" algn="ctr">
                        <a:lnSpc>
                          <a:spcPct val="115000"/>
                        </a:lnSpc>
                        <a:spcBef>
                          <a:spcPts val="0"/>
                        </a:spcBef>
                        <a:spcAft>
                          <a:spcPts val="0"/>
                        </a:spcAft>
                      </a:pPr>
                      <a:r>
                        <a:rPr lang="en-US" sz="1400" dirty="0">
                          <a:effectLst/>
                        </a:rPr>
                        <a:t>16</a:t>
                      </a:r>
                      <a:endParaRPr lang="en-US" sz="1400" dirty="0">
                        <a:solidFill>
                          <a:srgbClr val="000000"/>
                        </a:solidFill>
                        <a:effectLst/>
                        <a:latin typeface="Arial"/>
                        <a:ea typeface="Arial"/>
                      </a:endParaRPr>
                    </a:p>
                  </a:txBody>
                  <a:tcPr marL="61415" marR="61415" marT="61415" marB="61415"/>
                </a:tc>
              </a:tr>
            </a:tbl>
          </a:graphicData>
        </a:graphic>
      </p:graphicFrame>
    </p:spTree>
    <p:extLst>
      <p:ext uri="{BB962C8B-B14F-4D97-AF65-F5344CB8AC3E}">
        <p14:creationId xmlns:p14="http://schemas.microsoft.com/office/powerpoint/2010/main" val="14315037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Camera Types used by NSTX-U Diagnostic</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59147514"/>
              </p:ext>
            </p:extLst>
          </p:nvPr>
        </p:nvGraphicFramePr>
        <p:xfrm>
          <a:off x="685800" y="914400"/>
          <a:ext cx="7620000" cy="5541523"/>
        </p:xfrm>
        <a:graphic>
          <a:graphicData uri="http://schemas.openxmlformats.org/drawingml/2006/table">
            <a:tbl>
              <a:tblPr>
                <a:tableStyleId>{5C22544A-7EE6-4342-B048-85BDC9FD1C3A}</a:tableStyleId>
              </a:tblPr>
              <a:tblGrid>
                <a:gridCol w="2438400"/>
                <a:gridCol w="2514600"/>
                <a:gridCol w="2667000"/>
              </a:tblGrid>
              <a:tr h="205374">
                <a:tc>
                  <a:txBody>
                    <a:bodyPr/>
                    <a:lstStyle/>
                    <a:p>
                      <a:pPr algn="ctr" fontAlgn="b"/>
                      <a:r>
                        <a:rPr lang="en-US" sz="1000" b="1" u="none" strike="noStrike" dirty="0" smtClean="0">
                          <a:effectLst/>
                        </a:rPr>
                        <a:t>DIAGNOSTIC</a:t>
                      </a:r>
                      <a:endParaRPr lang="en-US" sz="1000" b="1" i="0" u="none" strike="noStrike" dirty="0">
                        <a:solidFill>
                          <a:srgbClr val="000000"/>
                        </a:solidFill>
                        <a:effectLst/>
                        <a:latin typeface="Arial"/>
                      </a:endParaRPr>
                    </a:p>
                  </a:txBody>
                  <a:tcPr marL="3272" marR="3272" marT="6544" marB="6544" anchor="b"/>
                </a:tc>
                <a:tc>
                  <a:txBody>
                    <a:bodyPr/>
                    <a:lstStyle/>
                    <a:p>
                      <a:pPr algn="ctr" fontAlgn="b"/>
                      <a:r>
                        <a:rPr lang="en-US" sz="1000" b="1" u="none" strike="noStrike" dirty="0" smtClean="0">
                          <a:effectLst/>
                        </a:rPr>
                        <a:t>CAMERA</a:t>
                      </a:r>
                      <a:endParaRPr lang="en-US" sz="1000" b="1" i="0" u="none" strike="noStrike" dirty="0">
                        <a:solidFill>
                          <a:srgbClr val="000000"/>
                        </a:solidFill>
                        <a:effectLst/>
                        <a:latin typeface="Arial"/>
                      </a:endParaRPr>
                    </a:p>
                  </a:txBody>
                  <a:tcPr marL="3272" marR="3272" marT="6544" marB="6544" anchor="b"/>
                </a:tc>
                <a:tc>
                  <a:txBody>
                    <a:bodyPr/>
                    <a:lstStyle/>
                    <a:p>
                      <a:pPr algn="l" fontAlgn="b"/>
                      <a:r>
                        <a:rPr lang="en-US" sz="1000" b="1" u="none" strike="noStrike" dirty="0">
                          <a:effectLst/>
                        </a:rPr>
                        <a:t>ACQUISITION SOFTWARE</a:t>
                      </a:r>
                      <a:endParaRPr lang="en-US" sz="1000" b="1" i="0" u="none" strike="noStrike" dirty="0">
                        <a:solidFill>
                          <a:srgbClr val="000000"/>
                        </a:solidFill>
                        <a:effectLst/>
                        <a:latin typeface="Arial"/>
                      </a:endParaRPr>
                    </a:p>
                  </a:txBody>
                  <a:tcPr marL="3272" marR="3272" marT="6544" marB="6544" anchor="b"/>
                </a:tc>
              </a:tr>
              <a:tr h="150608">
                <a:tc>
                  <a:txBody>
                    <a:bodyPr/>
                    <a:lstStyle/>
                    <a:p>
                      <a:pPr algn="ctr" fontAlgn="b"/>
                      <a:r>
                        <a:rPr lang="en-US" sz="1000" u="none" strike="noStrike" dirty="0">
                          <a:effectLst/>
                        </a:rPr>
                        <a:t>lower </a:t>
                      </a:r>
                      <a:r>
                        <a:rPr lang="en-US" sz="1000" u="sng" strike="noStrike" dirty="0" err="1">
                          <a:effectLst/>
                        </a:rPr>
                        <a:t>divertor</a:t>
                      </a:r>
                      <a:r>
                        <a:rPr lang="en-US" sz="1000" u="none" strike="noStrike" dirty="0">
                          <a:effectLst/>
                        </a:rPr>
                        <a:t> fast IR</a:t>
                      </a:r>
                      <a:endParaRPr lang="en-US" sz="1000" b="0" i="0" u="none" strike="noStrike" dirty="0">
                        <a:solidFill>
                          <a:srgbClr val="000000"/>
                        </a:solidFill>
                        <a:effectLst/>
                        <a:latin typeface="Arial"/>
                      </a:endParaRPr>
                    </a:p>
                  </a:txBody>
                  <a:tcPr marL="3272" marR="3272" marT="6544" marB="6544" anchor="b"/>
                </a:tc>
                <a:tc>
                  <a:txBody>
                    <a:bodyPr/>
                    <a:lstStyle/>
                    <a:p>
                      <a:pPr algn="l" fontAlgn="b"/>
                      <a:r>
                        <a:rPr lang="en-US" sz="1000" u="none" strike="noStrike">
                          <a:effectLst/>
                        </a:rPr>
                        <a:t>Santa Barbara Focalplane SBF 161</a:t>
                      </a:r>
                      <a:endParaRPr lang="en-US" sz="1000" b="0" i="0" u="none" strike="noStrike">
                        <a:solidFill>
                          <a:srgbClr val="000000"/>
                        </a:solidFill>
                        <a:effectLst/>
                        <a:latin typeface="Arial"/>
                      </a:endParaRPr>
                    </a:p>
                  </a:txBody>
                  <a:tcPr marL="3272" marR="3272" marT="6544" marB="6544" anchor="b"/>
                </a:tc>
                <a:tc>
                  <a:txBody>
                    <a:bodyPr/>
                    <a:lstStyle/>
                    <a:p>
                      <a:pPr algn="l" fontAlgn="b"/>
                      <a:r>
                        <a:rPr lang="en-US" sz="1000" u="none" strike="noStrike">
                          <a:effectLst/>
                        </a:rPr>
                        <a:t> </a:t>
                      </a:r>
                      <a:endParaRPr lang="en-US" sz="1000" b="0" i="0" u="none" strike="noStrike">
                        <a:solidFill>
                          <a:srgbClr val="000000"/>
                        </a:solidFill>
                        <a:effectLst/>
                        <a:latin typeface="Arial"/>
                      </a:endParaRPr>
                    </a:p>
                  </a:txBody>
                  <a:tcPr marL="3272" marR="3272" marT="6544" marB="6544" anchor="b"/>
                </a:tc>
              </a:tr>
              <a:tr h="150608">
                <a:tc>
                  <a:txBody>
                    <a:bodyPr/>
                    <a:lstStyle/>
                    <a:p>
                      <a:pPr algn="ctr" fontAlgn="b"/>
                      <a:r>
                        <a:rPr lang="en-US" sz="1000" u="none" strike="noStrike" dirty="0">
                          <a:effectLst/>
                        </a:rPr>
                        <a:t>upper </a:t>
                      </a:r>
                      <a:r>
                        <a:rPr lang="en-US" sz="1000" u="sng" strike="noStrike" dirty="0" err="1">
                          <a:effectLst/>
                        </a:rPr>
                        <a:t>divertor</a:t>
                      </a:r>
                      <a:r>
                        <a:rPr lang="en-US" sz="1000" u="none" strike="noStrike" dirty="0">
                          <a:effectLst/>
                        </a:rPr>
                        <a:t> fast IR</a:t>
                      </a:r>
                      <a:endParaRPr lang="en-US" sz="1000" b="0" i="0" u="none" strike="noStrike" dirty="0">
                        <a:solidFill>
                          <a:srgbClr val="000000"/>
                        </a:solidFill>
                        <a:effectLst/>
                        <a:latin typeface="Arial"/>
                      </a:endParaRPr>
                    </a:p>
                  </a:txBody>
                  <a:tcPr marL="3272" marR="3272" marT="6544" marB="6544" anchor="b"/>
                </a:tc>
                <a:tc>
                  <a:txBody>
                    <a:bodyPr/>
                    <a:lstStyle/>
                    <a:p>
                      <a:pPr algn="l" fontAlgn="b"/>
                      <a:r>
                        <a:rPr lang="en-US" sz="1000" u="none" strike="noStrike">
                          <a:effectLst/>
                        </a:rPr>
                        <a:t>Santa Barbara Focalplane SBF 161</a:t>
                      </a:r>
                      <a:endParaRPr lang="en-US" sz="1000" b="0" i="0" u="none" strike="noStrike">
                        <a:solidFill>
                          <a:srgbClr val="000000"/>
                        </a:solidFill>
                        <a:effectLst/>
                        <a:latin typeface="Arial"/>
                      </a:endParaRPr>
                    </a:p>
                  </a:txBody>
                  <a:tcPr marL="3272" marR="3272" marT="6544" marB="6544" anchor="b"/>
                </a:tc>
                <a:tc>
                  <a:txBody>
                    <a:bodyPr/>
                    <a:lstStyle/>
                    <a:p>
                      <a:pPr algn="l" fontAlgn="b"/>
                      <a:r>
                        <a:rPr lang="en-US" sz="1000" u="none" strike="noStrike">
                          <a:effectLst/>
                        </a:rPr>
                        <a:t> </a:t>
                      </a:r>
                      <a:endParaRPr lang="en-US" sz="1000" b="0" i="0" u="none" strike="noStrike">
                        <a:solidFill>
                          <a:srgbClr val="000000"/>
                        </a:solidFill>
                        <a:effectLst/>
                        <a:latin typeface="Arial"/>
                      </a:endParaRPr>
                    </a:p>
                  </a:txBody>
                  <a:tcPr marL="3272" marR="3272" marT="6544" marB="6544" anchor="b"/>
                </a:tc>
              </a:tr>
              <a:tr h="150608">
                <a:tc>
                  <a:txBody>
                    <a:bodyPr/>
                    <a:lstStyle/>
                    <a:p>
                      <a:pPr algn="ctr" fontAlgn="b"/>
                      <a:r>
                        <a:rPr lang="en-US" sz="1000" u="none" strike="noStrike" dirty="0">
                          <a:effectLst/>
                        </a:rPr>
                        <a:t>wide-angle, lower </a:t>
                      </a:r>
                      <a:r>
                        <a:rPr lang="en-US" sz="1000" u="sng" strike="noStrike" dirty="0" err="1">
                          <a:effectLst/>
                        </a:rPr>
                        <a:t>divertor</a:t>
                      </a:r>
                      <a:r>
                        <a:rPr lang="en-US" sz="1000" u="none" strike="noStrike" dirty="0">
                          <a:effectLst/>
                        </a:rPr>
                        <a:t> IRTV</a:t>
                      </a:r>
                      <a:endParaRPr lang="en-US" sz="1000" b="0" i="0" u="none" strike="noStrike" dirty="0">
                        <a:solidFill>
                          <a:srgbClr val="000000"/>
                        </a:solidFill>
                        <a:effectLst/>
                        <a:latin typeface="Arial"/>
                      </a:endParaRPr>
                    </a:p>
                  </a:txBody>
                  <a:tcPr marL="3272" marR="3272" marT="6544" marB="6544" anchor="b"/>
                </a:tc>
                <a:tc>
                  <a:txBody>
                    <a:bodyPr/>
                    <a:lstStyle/>
                    <a:p>
                      <a:pPr algn="l" fontAlgn="b"/>
                      <a:r>
                        <a:rPr lang="en-US" sz="1000" u="none" strike="noStrike">
                          <a:effectLst/>
                        </a:rPr>
                        <a:t>FLIR Tau 2</a:t>
                      </a:r>
                      <a:endParaRPr lang="en-US" sz="1000" b="0" i="0" u="none" strike="noStrike">
                        <a:solidFill>
                          <a:srgbClr val="000000"/>
                        </a:solidFill>
                        <a:effectLst/>
                        <a:latin typeface="Arial"/>
                      </a:endParaRPr>
                    </a:p>
                  </a:txBody>
                  <a:tcPr marL="3272" marR="3272" marT="6544" marB="6544" anchor="b"/>
                </a:tc>
                <a:tc>
                  <a:txBody>
                    <a:bodyPr/>
                    <a:lstStyle/>
                    <a:p>
                      <a:pPr algn="l" fontAlgn="b"/>
                      <a:r>
                        <a:rPr lang="en-US" sz="1000" u="none" strike="noStrike">
                          <a:effectLst/>
                        </a:rPr>
                        <a:t> </a:t>
                      </a:r>
                      <a:endParaRPr lang="en-US" sz="1000" b="0" i="0" u="none" strike="noStrike">
                        <a:solidFill>
                          <a:srgbClr val="000000"/>
                        </a:solidFill>
                        <a:effectLst/>
                        <a:latin typeface="Arial"/>
                      </a:endParaRPr>
                    </a:p>
                  </a:txBody>
                  <a:tcPr marL="3272" marR="3272" marT="6544" marB="6544" anchor="b"/>
                </a:tc>
              </a:tr>
              <a:tr h="150608">
                <a:tc>
                  <a:txBody>
                    <a:bodyPr/>
                    <a:lstStyle/>
                    <a:p>
                      <a:pPr algn="ctr" fontAlgn="b"/>
                      <a:r>
                        <a:rPr lang="en-US" sz="1000" u="none" strike="noStrike" dirty="0">
                          <a:effectLst/>
                        </a:rPr>
                        <a:t>Tangential RF Antenna IRTV</a:t>
                      </a:r>
                      <a:endParaRPr lang="en-US" sz="1000" b="0" i="0" u="none" strike="noStrike" dirty="0">
                        <a:solidFill>
                          <a:srgbClr val="000000"/>
                        </a:solidFill>
                        <a:effectLst/>
                        <a:latin typeface="Arial"/>
                      </a:endParaRPr>
                    </a:p>
                  </a:txBody>
                  <a:tcPr marL="3272" marR="3272" marT="6544" marB="6544" anchor="b"/>
                </a:tc>
                <a:tc>
                  <a:txBody>
                    <a:bodyPr/>
                    <a:lstStyle/>
                    <a:p>
                      <a:pPr algn="l" fontAlgn="b"/>
                      <a:r>
                        <a:rPr lang="en-US" sz="1000" u="none" strike="noStrike">
                          <a:effectLst/>
                        </a:rPr>
                        <a:t>FLIR Tau 2</a:t>
                      </a:r>
                      <a:endParaRPr lang="en-US" sz="1000" b="0" i="0" u="none" strike="noStrike">
                        <a:solidFill>
                          <a:srgbClr val="000000"/>
                        </a:solidFill>
                        <a:effectLst/>
                        <a:latin typeface="Arial"/>
                      </a:endParaRPr>
                    </a:p>
                  </a:txBody>
                  <a:tcPr marL="3272" marR="3272" marT="6544" marB="6544" anchor="b"/>
                </a:tc>
                <a:tc>
                  <a:txBody>
                    <a:bodyPr/>
                    <a:lstStyle/>
                    <a:p>
                      <a:pPr algn="l" fontAlgn="b"/>
                      <a:r>
                        <a:rPr lang="en-US" sz="1000" u="none" strike="noStrike">
                          <a:effectLst/>
                        </a:rPr>
                        <a:t> </a:t>
                      </a:r>
                      <a:endParaRPr lang="en-US" sz="1000" b="0" i="0" u="none" strike="noStrike">
                        <a:solidFill>
                          <a:srgbClr val="000000"/>
                        </a:solidFill>
                        <a:effectLst/>
                        <a:latin typeface="Arial"/>
                      </a:endParaRPr>
                    </a:p>
                  </a:txBody>
                  <a:tcPr marL="3272" marR="3272" marT="6544" marB="6544" anchor="b"/>
                </a:tc>
              </a:tr>
              <a:tr h="150608">
                <a:tc>
                  <a:txBody>
                    <a:bodyPr/>
                    <a:lstStyle/>
                    <a:p>
                      <a:pPr algn="ctr" fontAlgn="b"/>
                      <a:r>
                        <a:rPr lang="en-US" sz="1000" u="none" strike="noStrike" dirty="0">
                          <a:effectLst/>
                        </a:rPr>
                        <a:t>Bay F - lower </a:t>
                      </a:r>
                      <a:r>
                        <a:rPr lang="en-US" sz="1000" u="sng" strike="noStrike" dirty="0" err="1">
                          <a:effectLst/>
                        </a:rPr>
                        <a:t>divertor</a:t>
                      </a:r>
                      <a:r>
                        <a:rPr lang="en-US" sz="1000" u="none" strike="noStrike" dirty="0">
                          <a:effectLst/>
                        </a:rPr>
                        <a:t> tangential camera</a:t>
                      </a:r>
                      <a:endParaRPr lang="en-US" sz="1000" b="0" i="0" u="none" strike="noStrike" dirty="0">
                        <a:solidFill>
                          <a:srgbClr val="000000"/>
                        </a:solidFill>
                        <a:effectLst/>
                        <a:latin typeface="Arial"/>
                      </a:endParaRPr>
                    </a:p>
                  </a:txBody>
                  <a:tcPr marL="3272" marR="3272" marT="6544" marB="6544" anchor="b"/>
                </a:tc>
                <a:tc>
                  <a:txBody>
                    <a:bodyPr/>
                    <a:lstStyle/>
                    <a:p>
                      <a:pPr algn="l" fontAlgn="b"/>
                      <a:r>
                        <a:rPr lang="en-US" sz="1000" u="none" strike="noStrike">
                          <a:effectLst/>
                        </a:rPr>
                        <a:t>Phantom73-8032</a:t>
                      </a:r>
                      <a:endParaRPr lang="en-US" sz="1000" b="0" i="0" u="none" strike="noStrike">
                        <a:solidFill>
                          <a:srgbClr val="222222"/>
                        </a:solidFill>
                        <a:effectLst/>
                        <a:latin typeface="Arial"/>
                      </a:endParaRPr>
                    </a:p>
                  </a:txBody>
                  <a:tcPr marL="3272" marR="3272" marT="6544" marB="6544" anchor="b"/>
                </a:tc>
                <a:tc>
                  <a:txBody>
                    <a:bodyPr/>
                    <a:lstStyle/>
                    <a:p>
                      <a:pPr algn="l" fontAlgn="b"/>
                      <a:r>
                        <a:rPr lang="en-US" sz="1000" u="none" strike="noStrike">
                          <a:effectLst/>
                        </a:rPr>
                        <a:t>LabView</a:t>
                      </a:r>
                      <a:endParaRPr lang="en-US" sz="1000" b="0" i="0" u="none" strike="noStrike">
                        <a:solidFill>
                          <a:srgbClr val="000000"/>
                        </a:solidFill>
                        <a:effectLst/>
                        <a:latin typeface="Arial"/>
                      </a:endParaRPr>
                    </a:p>
                  </a:txBody>
                  <a:tcPr marL="3272" marR="3272" marT="6544" marB="6544" anchor="b"/>
                </a:tc>
              </a:tr>
              <a:tr h="150608">
                <a:tc>
                  <a:txBody>
                    <a:bodyPr/>
                    <a:lstStyle/>
                    <a:p>
                      <a:pPr algn="ctr" fontAlgn="b"/>
                      <a:r>
                        <a:rPr lang="en-US" sz="1000" u="none" strike="noStrike" dirty="0">
                          <a:effectLst/>
                        </a:rPr>
                        <a:t>Multi-Point Thomson Scattering</a:t>
                      </a:r>
                      <a:endParaRPr lang="en-US" sz="1000" b="0" i="0" u="none" strike="noStrike" dirty="0">
                        <a:solidFill>
                          <a:srgbClr val="000000"/>
                        </a:solidFill>
                        <a:effectLst/>
                        <a:latin typeface="Arial"/>
                      </a:endParaRPr>
                    </a:p>
                  </a:txBody>
                  <a:tcPr marL="3272" marR="3272" marT="6544" marB="6544" anchor="b"/>
                </a:tc>
                <a:tc>
                  <a:txBody>
                    <a:bodyPr/>
                    <a:lstStyle/>
                    <a:p>
                      <a:pPr algn="l" fontAlgn="b"/>
                      <a:r>
                        <a:rPr lang="en-US" sz="1000" u="none" strike="noStrike">
                          <a:effectLst/>
                        </a:rPr>
                        <a:t>IDS UI-5240CP-NIR GigE Camera</a:t>
                      </a:r>
                      <a:endParaRPr lang="en-US" sz="1000" b="0" i="0" u="none" strike="noStrike">
                        <a:solidFill>
                          <a:srgbClr val="000000"/>
                        </a:solidFill>
                        <a:effectLst/>
                        <a:latin typeface="Arial"/>
                      </a:endParaRPr>
                    </a:p>
                  </a:txBody>
                  <a:tcPr marL="3272" marR="3272" marT="3272" marB="0" anchor="b"/>
                </a:tc>
                <a:tc>
                  <a:txBody>
                    <a:bodyPr/>
                    <a:lstStyle/>
                    <a:p>
                      <a:pPr algn="l" fontAlgn="b"/>
                      <a:r>
                        <a:rPr lang="en-US" sz="1000" u="none" strike="noStrike">
                          <a:effectLst/>
                        </a:rPr>
                        <a:t>Visual Basic</a:t>
                      </a:r>
                      <a:endParaRPr lang="en-US" sz="1000" b="0" i="0" u="none" strike="noStrike">
                        <a:solidFill>
                          <a:srgbClr val="000000"/>
                        </a:solidFill>
                        <a:effectLst/>
                        <a:latin typeface="Arial"/>
                      </a:endParaRPr>
                    </a:p>
                  </a:txBody>
                  <a:tcPr marL="3272" marR="3272" marT="6544" marB="6544" anchor="b"/>
                </a:tc>
              </a:tr>
              <a:tr h="150608">
                <a:tc>
                  <a:txBody>
                    <a:bodyPr/>
                    <a:lstStyle/>
                    <a:p>
                      <a:pPr algn="ctr" fontAlgn="b"/>
                      <a:r>
                        <a:rPr lang="en-US" sz="1000" u="none" strike="noStrike" dirty="0">
                          <a:effectLst/>
                        </a:rPr>
                        <a:t>Bay E - top </a:t>
                      </a:r>
                      <a:r>
                        <a:rPr lang="en-US" sz="1000" u="sng" strike="noStrike" dirty="0" err="1">
                          <a:effectLst/>
                        </a:rPr>
                        <a:t>divertor</a:t>
                      </a:r>
                      <a:r>
                        <a:rPr lang="en-US" sz="1000" u="none" strike="noStrike" dirty="0">
                          <a:effectLst/>
                        </a:rPr>
                        <a:t> camera</a:t>
                      </a:r>
                      <a:endParaRPr lang="en-US" sz="1000" b="0" i="0" u="none" strike="noStrike" dirty="0">
                        <a:solidFill>
                          <a:srgbClr val="000000"/>
                        </a:solidFill>
                        <a:effectLst/>
                        <a:latin typeface="Arial"/>
                      </a:endParaRPr>
                    </a:p>
                  </a:txBody>
                  <a:tcPr marL="3272" marR="3272" marT="3272" marB="0" anchor="b"/>
                </a:tc>
                <a:tc>
                  <a:txBody>
                    <a:bodyPr/>
                    <a:lstStyle/>
                    <a:p>
                      <a:pPr algn="l" fontAlgn="b"/>
                      <a:r>
                        <a:rPr lang="en-US" sz="1000" u="none" strike="noStrike">
                          <a:effectLst/>
                        </a:rPr>
                        <a:t>Vision Research Phantom 710</a:t>
                      </a:r>
                      <a:endParaRPr lang="en-US" sz="1000" b="0" i="0" u="none" strike="noStrike">
                        <a:solidFill>
                          <a:srgbClr val="000000"/>
                        </a:solidFill>
                        <a:effectLst/>
                        <a:latin typeface="Arial"/>
                      </a:endParaRPr>
                    </a:p>
                  </a:txBody>
                  <a:tcPr marL="3272" marR="3272" marT="6544" marB="6544" anchor="b"/>
                </a:tc>
                <a:tc>
                  <a:txBody>
                    <a:bodyPr/>
                    <a:lstStyle/>
                    <a:p>
                      <a:pPr algn="l" fontAlgn="b"/>
                      <a:r>
                        <a:rPr lang="en-US" sz="1000" u="none" strike="noStrike">
                          <a:effectLst/>
                        </a:rPr>
                        <a:t>LabView</a:t>
                      </a:r>
                      <a:endParaRPr lang="en-US" sz="1000" b="0" i="0" u="none" strike="noStrike">
                        <a:solidFill>
                          <a:srgbClr val="000000"/>
                        </a:solidFill>
                        <a:effectLst/>
                        <a:latin typeface="Arial"/>
                      </a:endParaRPr>
                    </a:p>
                  </a:txBody>
                  <a:tcPr marL="3272" marR="3272" marT="6544" marB="6544" anchor="b"/>
                </a:tc>
              </a:tr>
              <a:tr h="150608">
                <a:tc>
                  <a:txBody>
                    <a:bodyPr/>
                    <a:lstStyle/>
                    <a:p>
                      <a:pPr algn="ctr" fontAlgn="b"/>
                      <a:r>
                        <a:rPr lang="en-US" sz="1000" u="none" strike="noStrike" dirty="0">
                          <a:effectLst/>
                        </a:rPr>
                        <a:t>Bay J - top </a:t>
                      </a:r>
                      <a:r>
                        <a:rPr lang="en-US" sz="1000" u="sng" strike="noStrike" dirty="0" err="1">
                          <a:effectLst/>
                        </a:rPr>
                        <a:t>divertor</a:t>
                      </a:r>
                      <a:r>
                        <a:rPr lang="en-US" sz="1000" u="none" strike="noStrike" dirty="0">
                          <a:effectLst/>
                        </a:rPr>
                        <a:t> camera</a:t>
                      </a:r>
                      <a:endParaRPr lang="en-US" sz="1000" b="0" i="0" u="none" strike="noStrike" dirty="0">
                        <a:solidFill>
                          <a:srgbClr val="000000"/>
                        </a:solidFill>
                        <a:effectLst/>
                        <a:latin typeface="Arial"/>
                      </a:endParaRPr>
                    </a:p>
                  </a:txBody>
                  <a:tcPr marL="3272" marR="3272" marT="3272" marB="0" anchor="b"/>
                </a:tc>
                <a:tc>
                  <a:txBody>
                    <a:bodyPr/>
                    <a:lstStyle/>
                    <a:p>
                      <a:pPr algn="l" fontAlgn="b"/>
                      <a:r>
                        <a:rPr lang="en-US" sz="1000" u="none" strike="noStrike">
                          <a:effectLst/>
                        </a:rPr>
                        <a:t>Vision Research Phantom 7.3</a:t>
                      </a:r>
                      <a:endParaRPr lang="en-US" sz="1000" b="0" i="0" u="none" strike="noStrike">
                        <a:solidFill>
                          <a:srgbClr val="000000"/>
                        </a:solidFill>
                        <a:effectLst/>
                        <a:latin typeface="Arial"/>
                      </a:endParaRPr>
                    </a:p>
                  </a:txBody>
                  <a:tcPr marL="3272" marR="3272" marT="6544" marB="6544" anchor="b"/>
                </a:tc>
                <a:tc>
                  <a:txBody>
                    <a:bodyPr/>
                    <a:lstStyle/>
                    <a:p>
                      <a:pPr algn="l" fontAlgn="b"/>
                      <a:r>
                        <a:rPr lang="en-US" sz="1000" u="none" strike="noStrike">
                          <a:effectLst/>
                        </a:rPr>
                        <a:t>LabView</a:t>
                      </a:r>
                      <a:endParaRPr lang="en-US" sz="1000" b="0" i="0" u="none" strike="noStrike">
                        <a:solidFill>
                          <a:srgbClr val="000000"/>
                        </a:solidFill>
                        <a:effectLst/>
                        <a:latin typeface="Arial"/>
                      </a:endParaRPr>
                    </a:p>
                  </a:txBody>
                  <a:tcPr marL="3272" marR="3272" marT="6544" marB="6544" anchor="b"/>
                </a:tc>
              </a:tr>
              <a:tr h="150608">
                <a:tc>
                  <a:txBody>
                    <a:bodyPr/>
                    <a:lstStyle/>
                    <a:p>
                      <a:pPr algn="ctr" fontAlgn="b"/>
                      <a:r>
                        <a:rPr lang="pt-BR" sz="1000" u="none" strike="noStrike" dirty="0">
                          <a:effectLst/>
                        </a:rPr>
                        <a:t>Bay H - bottom </a:t>
                      </a:r>
                      <a:r>
                        <a:rPr lang="pt-BR" sz="1000" u="sng" strike="noStrike" dirty="0">
                          <a:effectLst/>
                        </a:rPr>
                        <a:t>divertor</a:t>
                      </a:r>
                      <a:r>
                        <a:rPr lang="pt-BR" sz="1000" u="none" strike="noStrike" dirty="0">
                          <a:effectLst/>
                        </a:rPr>
                        <a:t> camera</a:t>
                      </a:r>
                      <a:endParaRPr lang="pt-BR" sz="1000" b="0" i="0" u="none" strike="noStrike" dirty="0">
                        <a:solidFill>
                          <a:srgbClr val="000000"/>
                        </a:solidFill>
                        <a:effectLst/>
                        <a:latin typeface="Arial"/>
                      </a:endParaRPr>
                    </a:p>
                  </a:txBody>
                  <a:tcPr marL="3272" marR="3272" marT="3272" marB="0" anchor="b"/>
                </a:tc>
                <a:tc>
                  <a:txBody>
                    <a:bodyPr/>
                    <a:lstStyle/>
                    <a:p>
                      <a:pPr algn="l" fontAlgn="b"/>
                      <a:r>
                        <a:rPr lang="en-US" sz="1000" u="none" strike="noStrike">
                          <a:effectLst/>
                        </a:rPr>
                        <a:t>Vision Research Miro 4</a:t>
                      </a:r>
                      <a:endParaRPr lang="en-US" sz="1000" b="0" i="0" u="none" strike="noStrike">
                        <a:solidFill>
                          <a:srgbClr val="000000"/>
                        </a:solidFill>
                        <a:effectLst/>
                        <a:latin typeface="Arial"/>
                      </a:endParaRPr>
                    </a:p>
                  </a:txBody>
                  <a:tcPr marL="3272" marR="3272" marT="6544" marB="6544" anchor="b"/>
                </a:tc>
                <a:tc>
                  <a:txBody>
                    <a:bodyPr/>
                    <a:lstStyle/>
                    <a:p>
                      <a:pPr algn="l" fontAlgn="b"/>
                      <a:r>
                        <a:rPr lang="en-US" sz="1000" u="none" strike="noStrike">
                          <a:effectLst/>
                        </a:rPr>
                        <a:t>LabView</a:t>
                      </a:r>
                      <a:endParaRPr lang="en-US" sz="1000" b="0" i="0" u="none" strike="noStrike">
                        <a:solidFill>
                          <a:srgbClr val="000000"/>
                        </a:solidFill>
                        <a:effectLst/>
                        <a:latin typeface="Arial"/>
                      </a:endParaRPr>
                    </a:p>
                  </a:txBody>
                  <a:tcPr marL="3272" marR="3272" marT="6544" marB="6544" anchor="b"/>
                </a:tc>
              </a:tr>
              <a:tr h="210234">
                <a:tc>
                  <a:txBody>
                    <a:bodyPr/>
                    <a:lstStyle/>
                    <a:p>
                      <a:pPr algn="ctr" fontAlgn="b"/>
                      <a:r>
                        <a:rPr lang="en-US" sz="1000" u="none" strike="noStrike" dirty="0">
                          <a:effectLst/>
                        </a:rPr>
                        <a:t>Bay I - top TWICE camera</a:t>
                      </a:r>
                      <a:endParaRPr lang="en-US" sz="1000" b="0" i="0" u="none" strike="noStrike" dirty="0">
                        <a:solidFill>
                          <a:srgbClr val="000000"/>
                        </a:solidFill>
                        <a:effectLst/>
                        <a:latin typeface="Arial"/>
                      </a:endParaRPr>
                    </a:p>
                  </a:txBody>
                  <a:tcPr marL="3272" marR="3272" marT="3272" marB="0" anchor="b"/>
                </a:tc>
                <a:tc>
                  <a:txBody>
                    <a:bodyPr/>
                    <a:lstStyle/>
                    <a:p>
                      <a:pPr algn="l" fontAlgn="b"/>
                      <a:r>
                        <a:rPr lang="en-US" sz="1000" u="none" strike="noStrike" dirty="0" err="1">
                          <a:effectLst/>
                        </a:rPr>
                        <a:t>ThermoScientific</a:t>
                      </a:r>
                      <a:r>
                        <a:rPr lang="en-US" sz="1000" u="none" strike="noStrike" dirty="0">
                          <a:effectLst/>
                        </a:rPr>
                        <a:t> CID Camera</a:t>
                      </a:r>
                      <a:endParaRPr lang="en-US" sz="1000" b="0" i="0" u="none" strike="noStrike" dirty="0">
                        <a:solidFill>
                          <a:srgbClr val="000000"/>
                        </a:solidFill>
                        <a:effectLst/>
                        <a:latin typeface="Arial"/>
                      </a:endParaRPr>
                    </a:p>
                  </a:txBody>
                  <a:tcPr marL="3272" marR="3272" marT="6544" marB="6544" anchor="b"/>
                </a:tc>
                <a:tc>
                  <a:txBody>
                    <a:bodyPr/>
                    <a:lstStyle/>
                    <a:p>
                      <a:pPr algn="l" fontAlgn="b"/>
                      <a:r>
                        <a:rPr lang="en-US" sz="1000" u="none" strike="noStrike">
                          <a:effectLst/>
                        </a:rPr>
                        <a:t>Python, already developed and tested on LTX</a:t>
                      </a:r>
                      <a:endParaRPr lang="en-US" sz="1000" b="0" i="0" u="none" strike="noStrike">
                        <a:solidFill>
                          <a:srgbClr val="000000"/>
                        </a:solidFill>
                        <a:effectLst/>
                        <a:latin typeface="Arial"/>
                      </a:endParaRPr>
                    </a:p>
                  </a:txBody>
                  <a:tcPr marL="3272" marR="3272" marT="6544" marB="6544" anchor="b"/>
                </a:tc>
              </a:tr>
              <a:tr h="228600">
                <a:tc>
                  <a:txBody>
                    <a:bodyPr/>
                    <a:lstStyle/>
                    <a:p>
                      <a:pPr algn="ctr" fontAlgn="b"/>
                      <a:r>
                        <a:rPr lang="en-US" sz="1000" u="none" strike="noStrike" dirty="0">
                          <a:effectLst/>
                        </a:rPr>
                        <a:t>Bay L / Bay I- </a:t>
                      </a:r>
                      <a:r>
                        <a:rPr lang="en-US" sz="1000" u="none" strike="noStrike" dirty="0" err="1">
                          <a:effectLst/>
                        </a:rPr>
                        <a:t>midplane</a:t>
                      </a:r>
                      <a:r>
                        <a:rPr lang="en-US" sz="1000" u="none" strike="noStrike" dirty="0">
                          <a:effectLst/>
                        </a:rPr>
                        <a:t> camera - TBD</a:t>
                      </a:r>
                      <a:endParaRPr lang="en-US" sz="1000" b="0" i="0" u="none" strike="noStrike" dirty="0">
                        <a:solidFill>
                          <a:srgbClr val="000000"/>
                        </a:solidFill>
                        <a:effectLst/>
                        <a:latin typeface="Arial"/>
                      </a:endParaRPr>
                    </a:p>
                  </a:txBody>
                  <a:tcPr marL="3272" marR="3272" marT="3272" marB="0" anchor="b"/>
                </a:tc>
                <a:tc>
                  <a:txBody>
                    <a:bodyPr/>
                    <a:lstStyle/>
                    <a:p>
                      <a:pPr algn="l" fontAlgn="b"/>
                      <a:r>
                        <a:rPr lang="en-US" sz="1000" u="none" strike="noStrike" dirty="0" err="1">
                          <a:effectLst/>
                        </a:rPr>
                        <a:t>ThermoScientific</a:t>
                      </a:r>
                      <a:r>
                        <a:rPr lang="en-US" sz="1000" u="none" strike="noStrike" dirty="0">
                          <a:effectLst/>
                        </a:rPr>
                        <a:t> CID Camera</a:t>
                      </a:r>
                      <a:endParaRPr lang="en-US" sz="1000" b="0" i="0" u="none" strike="noStrike" dirty="0">
                        <a:solidFill>
                          <a:srgbClr val="000000"/>
                        </a:solidFill>
                        <a:effectLst/>
                        <a:latin typeface="Arial"/>
                      </a:endParaRPr>
                    </a:p>
                  </a:txBody>
                  <a:tcPr marL="3272" marR="3272" marT="6544" marB="6544" anchor="b"/>
                </a:tc>
                <a:tc>
                  <a:txBody>
                    <a:bodyPr/>
                    <a:lstStyle/>
                    <a:p>
                      <a:pPr algn="l" fontAlgn="b"/>
                      <a:r>
                        <a:rPr lang="en-US" sz="1000" u="none" strike="noStrike">
                          <a:effectLst/>
                        </a:rPr>
                        <a:t>Python, already developed and tested on LTX</a:t>
                      </a:r>
                      <a:endParaRPr lang="en-US" sz="1000" b="0" i="0" u="none" strike="noStrike">
                        <a:solidFill>
                          <a:srgbClr val="000000"/>
                        </a:solidFill>
                        <a:effectLst/>
                        <a:latin typeface="Arial"/>
                      </a:endParaRPr>
                    </a:p>
                  </a:txBody>
                  <a:tcPr marL="3272" marR="3272" marT="6544" marB="6544" anchor="b"/>
                </a:tc>
              </a:tr>
              <a:tr h="150608">
                <a:tc>
                  <a:txBody>
                    <a:bodyPr/>
                    <a:lstStyle/>
                    <a:p>
                      <a:pPr algn="ctr" fontAlgn="b"/>
                      <a:r>
                        <a:rPr lang="en-US" sz="1000" u="none" strike="noStrike" dirty="0">
                          <a:effectLst/>
                        </a:rPr>
                        <a:t>Bay G - </a:t>
                      </a:r>
                      <a:r>
                        <a:rPr lang="en-US" sz="1000" u="none" strike="noStrike" dirty="0" err="1">
                          <a:effectLst/>
                        </a:rPr>
                        <a:t>midplane</a:t>
                      </a:r>
                      <a:r>
                        <a:rPr lang="en-US" sz="1000" u="none" strike="noStrike" dirty="0">
                          <a:effectLst/>
                        </a:rPr>
                        <a:t> ENDD camera</a:t>
                      </a:r>
                      <a:endParaRPr lang="en-US" sz="1000" b="0" i="0" u="none" strike="noStrike" dirty="0">
                        <a:solidFill>
                          <a:srgbClr val="000000"/>
                        </a:solidFill>
                        <a:effectLst/>
                        <a:latin typeface="Arial"/>
                      </a:endParaRPr>
                    </a:p>
                  </a:txBody>
                  <a:tcPr marL="3272" marR="3272" marT="3272" marB="0" anchor="b"/>
                </a:tc>
                <a:tc>
                  <a:txBody>
                    <a:bodyPr/>
                    <a:lstStyle/>
                    <a:p>
                      <a:pPr algn="l" fontAlgn="b"/>
                      <a:r>
                        <a:rPr lang="en-US" sz="1000" u="none" strike="noStrike" dirty="0">
                          <a:effectLst/>
                        </a:rPr>
                        <a:t>DALSA Camera</a:t>
                      </a:r>
                      <a:endParaRPr lang="en-US" sz="1000" b="0" i="0" u="none" strike="noStrike" dirty="0">
                        <a:solidFill>
                          <a:srgbClr val="000000"/>
                        </a:solidFill>
                        <a:effectLst/>
                        <a:latin typeface="Arial"/>
                      </a:endParaRPr>
                    </a:p>
                  </a:txBody>
                  <a:tcPr marL="3272" marR="3272" marT="3272" marB="0" anchor="b"/>
                </a:tc>
                <a:tc>
                  <a:txBody>
                    <a:bodyPr/>
                    <a:lstStyle/>
                    <a:p>
                      <a:pPr algn="l" fontAlgn="b"/>
                      <a:r>
                        <a:rPr lang="en-US" sz="1000" u="none" strike="noStrike">
                          <a:effectLst/>
                        </a:rPr>
                        <a:t>LabView</a:t>
                      </a:r>
                      <a:endParaRPr lang="en-US" sz="1000" b="0" i="0" u="none" strike="noStrike">
                        <a:solidFill>
                          <a:srgbClr val="000000"/>
                        </a:solidFill>
                        <a:effectLst/>
                        <a:latin typeface="Arial"/>
                      </a:endParaRPr>
                    </a:p>
                  </a:txBody>
                  <a:tcPr marL="3272" marR="3272" marT="6544" marB="6544" anchor="b"/>
                </a:tc>
              </a:tr>
              <a:tr h="150608">
                <a:tc>
                  <a:txBody>
                    <a:bodyPr/>
                    <a:lstStyle/>
                    <a:p>
                      <a:pPr algn="ctr" fontAlgn="b"/>
                      <a:r>
                        <a:rPr lang="en-US" sz="1000" u="none" strike="noStrike" dirty="0">
                          <a:effectLst/>
                        </a:rPr>
                        <a:t>New LLNL Phantom camera</a:t>
                      </a:r>
                      <a:endParaRPr lang="en-US" sz="1000" b="0" i="0" u="none" strike="noStrike" dirty="0">
                        <a:solidFill>
                          <a:srgbClr val="000000"/>
                        </a:solidFill>
                        <a:effectLst/>
                        <a:latin typeface="Arial"/>
                      </a:endParaRPr>
                    </a:p>
                  </a:txBody>
                  <a:tcPr marL="3272" marR="3272" marT="3272" marB="0" anchor="b"/>
                </a:tc>
                <a:tc>
                  <a:txBody>
                    <a:bodyPr/>
                    <a:lstStyle/>
                    <a:p>
                      <a:pPr algn="l" fontAlgn="b"/>
                      <a:r>
                        <a:rPr lang="en-US" sz="1000" u="none" strike="noStrike">
                          <a:effectLst/>
                        </a:rPr>
                        <a:t>Vision Research Phantom v1211</a:t>
                      </a:r>
                      <a:endParaRPr lang="en-US" sz="1000" b="0" i="0" u="none" strike="noStrike">
                        <a:solidFill>
                          <a:srgbClr val="000000"/>
                        </a:solidFill>
                        <a:effectLst/>
                        <a:latin typeface="Arial"/>
                      </a:endParaRPr>
                    </a:p>
                  </a:txBody>
                  <a:tcPr marL="3272" marR="3272" marT="6544" marB="6544" anchor="b"/>
                </a:tc>
                <a:tc>
                  <a:txBody>
                    <a:bodyPr/>
                    <a:lstStyle/>
                    <a:p>
                      <a:pPr algn="l" fontAlgn="b"/>
                      <a:r>
                        <a:rPr lang="en-US" sz="1000" u="none" strike="noStrike">
                          <a:effectLst/>
                        </a:rPr>
                        <a:t>LabView</a:t>
                      </a:r>
                      <a:endParaRPr lang="en-US" sz="1000" b="0" i="0" u="none" strike="noStrike">
                        <a:solidFill>
                          <a:srgbClr val="000000"/>
                        </a:solidFill>
                        <a:effectLst/>
                        <a:latin typeface="Arial"/>
                      </a:endParaRPr>
                    </a:p>
                  </a:txBody>
                  <a:tcPr marL="3272" marR="3272" marT="6544" marB="6544" anchor="b"/>
                </a:tc>
              </a:tr>
              <a:tr h="202424">
                <a:tc>
                  <a:txBody>
                    <a:bodyPr/>
                    <a:lstStyle/>
                    <a:p>
                      <a:pPr algn="ctr" fontAlgn="b"/>
                      <a:r>
                        <a:rPr lang="en-US" sz="1000" u="none" strike="noStrike" dirty="0">
                          <a:effectLst/>
                        </a:rPr>
                        <a:t>1D CCD arrays</a:t>
                      </a:r>
                      <a:endParaRPr lang="en-US" sz="1000" b="0" i="0" u="none" strike="noStrike" dirty="0">
                        <a:solidFill>
                          <a:srgbClr val="000000"/>
                        </a:solidFill>
                        <a:effectLst/>
                        <a:latin typeface="Arial"/>
                      </a:endParaRPr>
                    </a:p>
                  </a:txBody>
                  <a:tcPr marL="3272" marR="3272" marT="6544" marB="6544" anchor="b"/>
                </a:tc>
                <a:tc>
                  <a:txBody>
                    <a:bodyPr/>
                    <a:lstStyle/>
                    <a:p>
                      <a:pPr algn="l" fontAlgn="b"/>
                      <a:r>
                        <a:rPr lang="it-IT" sz="1000" u="none" strike="noStrike" dirty="0">
                          <a:effectLst/>
                        </a:rPr>
                        <a:t>Dalsa GigE Vision Spyder 3 camera</a:t>
                      </a:r>
                      <a:endParaRPr lang="it-IT" sz="1000" b="0" i="0" u="none" strike="noStrike" dirty="0">
                        <a:solidFill>
                          <a:srgbClr val="000000"/>
                        </a:solidFill>
                        <a:effectLst/>
                        <a:latin typeface="Arial"/>
                      </a:endParaRPr>
                    </a:p>
                  </a:txBody>
                  <a:tcPr marL="3272" marR="3272" marT="6544" marB="6544" anchor="b"/>
                </a:tc>
                <a:tc>
                  <a:txBody>
                    <a:bodyPr/>
                    <a:lstStyle/>
                    <a:p>
                      <a:pPr algn="l" fontAlgn="b"/>
                      <a:r>
                        <a:rPr lang="en-US" sz="1000" u="none" strike="noStrike" dirty="0">
                          <a:effectLst/>
                        </a:rPr>
                        <a:t>Need to develop, Python + </a:t>
                      </a:r>
                      <a:r>
                        <a:rPr lang="en-US" sz="1000" u="none" strike="noStrike" dirty="0" err="1">
                          <a:effectLst/>
                        </a:rPr>
                        <a:t>ActiveGigE</a:t>
                      </a:r>
                      <a:endParaRPr lang="en-US" sz="1000" b="0" i="0" u="none" strike="noStrike" dirty="0">
                        <a:solidFill>
                          <a:srgbClr val="000000"/>
                        </a:solidFill>
                        <a:effectLst/>
                        <a:latin typeface="Arial"/>
                      </a:endParaRPr>
                    </a:p>
                  </a:txBody>
                  <a:tcPr marL="3272" marR="3272" marT="6544" marB="6544" anchor="b"/>
                </a:tc>
              </a:tr>
              <a:tr h="284102">
                <a:tc>
                  <a:txBody>
                    <a:bodyPr/>
                    <a:lstStyle/>
                    <a:p>
                      <a:pPr algn="ctr" fontAlgn="b"/>
                      <a:r>
                        <a:rPr lang="en-US" sz="1000" u="none" strike="noStrike">
                          <a:effectLst/>
                        </a:rPr>
                        <a:t>Divertor SPRED (VUV spectrometer)</a:t>
                      </a:r>
                      <a:endParaRPr lang="en-US" sz="1000" b="0" i="0" u="none" strike="noStrike">
                        <a:solidFill>
                          <a:srgbClr val="000000"/>
                        </a:solidFill>
                        <a:effectLst/>
                        <a:latin typeface="Arial"/>
                      </a:endParaRPr>
                    </a:p>
                  </a:txBody>
                  <a:tcPr marL="3272" marR="3272" marT="6544" marB="6544" anchor="b"/>
                </a:tc>
                <a:tc>
                  <a:txBody>
                    <a:bodyPr/>
                    <a:lstStyle/>
                    <a:p>
                      <a:pPr algn="l" fontAlgn="b"/>
                      <a:r>
                        <a:rPr lang="en-US" sz="1000" u="none" strike="noStrike" dirty="0">
                          <a:effectLst/>
                        </a:rPr>
                        <a:t>Princeton Instruments </a:t>
                      </a:r>
                      <a:r>
                        <a:rPr lang="en-US" sz="1000" u="none" strike="noStrike" dirty="0" err="1">
                          <a:effectLst/>
                        </a:rPr>
                        <a:t>ProEM</a:t>
                      </a:r>
                      <a:r>
                        <a:rPr lang="en-US" sz="1000" u="none" strike="noStrike" dirty="0">
                          <a:effectLst/>
                        </a:rPr>
                        <a:t> GigE 1600x200</a:t>
                      </a:r>
                      <a:endParaRPr lang="en-US" sz="1000" b="0" i="0" u="none" strike="noStrike" dirty="0">
                        <a:solidFill>
                          <a:srgbClr val="000000"/>
                        </a:solidFill>
                        <a:effectLst/>
                        <a:latin typeface="Arial"/>
                      </a:endParaRPr>
                    </a:p>
                  </a:txBody>
                  <a:tcPr marL="3272" marR="3272" marT="6544" marB="6544" anchor="b"/>
                </a:tc>
                <a:tc>
                  <a:txBody>
                    <a:bodyPr/>
                    <a:lstStyle/>
                    <a:p>
                      <a:pPr algn="l" fontAlgn="b"/>
                      <a:r>
                        <a:rPr lang="en-US" sz="1000" u="none" strike="noStrike">
                          <a:effectLst/>
                        </a:rPr>
                        <a:t>Winspec+LabView, need to modify, consider Python</a:t>
                      </a:r>
                      <a:endParaRPr lang="en-US" sz="1000" b="0" i="0" u="none" strike="noStrike">
                        <a:solidFill>
                          <a:srgbClr val="000000"/>
                        </a:solidFill>
                        <a:effectLst/>
                        <a:latin typeface="Arial"/>
                      </a:endParaRPr>
                    </a:p>
                  </a:txBody>
                  <a:tcPr marL="3272" marR="3272" marT="6544" marB="6544" anchor="b"/>
                </a:tc>
              </a:tr>
              <a:tr h="284102">
                <a:tc>
                  <a:txBody>
                    <a:bodyPr/>
                    <a:lstStyle/>
                    <a:p>
                      <a:pPr algn="ctr" fontAlgn="b"/>
                      <a:r>
                        <a:rPr lang="en-US" sz="1000" u="sng" strike="noStrike" dirty="0" err="1">
                          <a:effectLst/>
                        </a:rPr>
                        <a:t>Divertor</a:t>
                      </a:r>
                      <a:r>
                        <a:rPr lang="en-US" sz="1000" u="none" strike="noStrike" dirty="0">
                          <a:effectLst/>
                        </a:rPr>
                        <a:t> Control Spectrometer</a:t>
                      </a:r>
                      <a:endParaRPr lang="en-US" sz="1000" b="0" i="0" u="none" strike="noStrike" dirty="0">
                        <a:solidFill>
                          <a:srgbClr val="000000"/>
                        </a:solidFill>
                        <a:effectLst/>
                        <a:latin typeface="Arial"/>
                      </a:endParaRPr>
                    </a:p>
                  </a:txBody>
                  <a:tcPr marL="3272" marR="3272" marT="6544" marB="6544" anchor="b"/>
                </a:tc>
                <a:tc>
                  <a:txBody>
                    <a:bodyPr/>
                    <a:lstStyle/>
                    <a:p>
                      <a:pPr algn="l" fontAlgn="b"/>
                      <a:r>
                        <a:rPr lang="en-US" sz="1000" u="none" strike="noStrike" dirty="0">
                          <a:effectLst/>
                        </a:rPr>
                        <a:t>Princeton Instruments </a:t>
                      </a:r>
                      <a:r>
                        <a:rPr lang="en-US" sz="1000" u="none" strike="noStrike" dirty="0" err="1">
                          <a:effectLst/>
                        </a:rPr>
                        <a:t>ProEM</a:t>
                      </a:r>
                      <a:r>
                        <a:rPr lang="en-US" sz="1000" u="none" strike="noStrike" dirty="0">
                          <a:effectLst/>
                        </a:rPr>
                        <a:t> GigE 1600x400</a:t>
                      </a:r>
                      <a:endParaRPr lang="en-US" sz="1000" b="0" i="0" u="none" strike="noStrike" dirty="0">
                        <a:solidFill>
                          <a:srgbClr val="000000"/>
                        </a:solidFill>
                        <a:effectLst/>
                        <a:latin typeface="Arial"/>
                      </a:endParaRPr>
                    </a:p>
                  </a:txBody>
                  <a:tcPr marL="3272" marR="3272" marT="6544" marB="6544" anchor="b"/>
                </a:tc>
                <a:tc>
                  <a:txBody>
                    <a:bodyPr/>
                    <a:lstStyle/>
                    <a:p>
                      <a:pPr algn="l" fontAlgn="b"/>
                      <a:r>
                        <a:rPr lang="en-US" sz="1000" u="none" strike="noStrike" dirty="0" err="1">
                          <a:effectLst/>
                        </a:rPr>
                        <a:t>Winspec+LabView</a:t>
                      </a:r>
                      <a:r>
                        <a:rPr lang="en-US" sz="1000" u="none" strike="noStrike" dirty="0">
                          <a:effectLst/>
                        </a:rPr>
                        <a:t>, need to modify, consider Python</a:t>
                      </a:r>
                      <a:endParaRPr lang="en-US" sz="1000" b="0" i="0" u="none" strike="noStrike" dirty="0">
                        <a:solidFill>
                          <a:srgbClr val="000000"/>
                        </a:solidFill>
                        <a:effectLst/>
                        <a:latin typeface="Arial"/>
                      </a:endParaRPr>
                    </a:p>
                  </a:txBody>
                  <a:tcPr marL="3272" marR="3272" marT="6544" marB="6544" anchor="b"/>
                </a:tc>
              </a:tr>
              <a:tr h="280679">
                <a:tc>
                  <a:txBody>
                    <a:bodyPr/>
                    <a:lstStyle/>
                    <a:p>
                      <a:pPr algn="ctr" fontAlgn="b"/>
                      <a:r>
                        <a:rPr lang="en-US" sz="1000" u="none" strike="noStrike">
                          <a:effectLst/>
                        </a:rPr>
                        <a:t>DIMS (Divertor UV-VIS imaging spectrometer)</a:t>
                      </a:r>
                      <a:endParaRPr lang="en-US" sz="1000" b="0" i="0" u="none" strike="noStrike">
                        <a:solidFill>
                          <a:srgbClr val="000000"/>
                        </a:solidFill>
                        <a:effectLst/>
                        <a:latin typeface="Arial"/>
                      </a:endParaRPr>
                    </a:p>
                  </a:txBody>
                  <a:tcPr marL="3272" marR="3272" marT="6544" marB="6544" anchor="b"/>
                </a:tc>
                <a:tc>
                  <a:txBody>
                    <a:bodyPr/>
                    <a:lstStyle/>
                    <a:p>
                      <a:pPr algn="l" fontAlgn="b"/>
                      <a:r>
                        <a:rPr lang="en-US" sz="1000" u="none" strike="noStrike">
                          <a:effectLst/>
                        </a:rPr>
                        <a:t>Princeton Instruments ProEM GigE 512x512</a:t>
                      </a:r>
                      <a:endParaRPr lang="en-US" sz="1000" b="0" i="0" u="none" strike="noStrike">
                        <a:solidFill>
                          <a:srgbClr val="000000"/>
                        </a:solidFill>
                        <a:effectLst/>
                        <a:latin typeface="Arial"/>
                      </a:endParaRPr>
                    </a:p>
                  </a:txBody>
                  <a:tcPr marL="3272" marR="3272" marT="6544" marB="6544" anchor="b"/>
                </a:tc>
                <a:tc>
                  <a:txBody>
                    <a:bodyPr/>
                    <a:lstStyle/>
                    <a:p>
                      <a:pPr algn="l" fontAlgn="b"/>
                      <a:r>
                        <a:rPr lang="en-US" sz="1000" u="none" strike="noStrike" dirty="0" err="1">
                          <a:effectLst/>
                        </a:rPr>
                        <a:t>Winspec+LabView</a:t>
                      </a:r>
                      <a:r>
                        <a:rPr lang="en-US" sz="1000" u="none" strike="noStrike" dirty="0">
                          <a:effectLst/>
                        </a:rPr>
                        <a:t>, need to modify, consider Python</a:t>
                      </a:r>
                      <a:endParaRPr lang="en-US" sz="1000" b="0" i="0" u="none" strike="noStrike" dirty="0">
                        <a:solidFill>
                          <a:srgbClr val="000000"/>
                        </a:solidFill>
                        <a:effectLst/>
                        <a:latin typeface="Arial"/>
                      </a:endParaRPr>
                    </a:p>
                  </a:txBody>
                  <a:tcPr marL="3272" marR="3272" marT="6544" marB="6544" anchor="b"/>
                </a:tc>
              </a:tr>
              <a:tr h="276570">
                <a:tc>
                  <a:txBody>
                    <a:bodyPr/>
                    <a:lstStyle/>
                    <a:p>
                      <a:pPr algn="ctr" fontAlgn="b"/>
                      <a:r>
                        <a:rPr lang="en-US" sz="1000" u="none" strike="noStrike">
                          <a:effectLst/>
                        </a:rPr>
                        <a:t>VIPS2 (Survey UV-VIS spectrometer)</a:t>
                      </a:r>
                      <a:endParaRPr lang="en-US" sz="1000" b="0" i="0" u="none" strike="noStrike">
                        <a:solidFill>
                          <a:srgbClr val="000000"/>
                        </a:solidFill>
                        <a:effectLst/>
                        <a:latin typeface="Arial"/>
                      </a:endParaRPr>
                    </a:p>
                  </a:txBody>
                  <a:tcPr marL="3272" marR="3272" marT="6544" marB="6544" anchor="b"/>
                </a:tc>
                <a:tc>
                  <a:txBody>
                    <a:bodyPr/>
                    <a:lstStyle/>
                    <a:p>
                      <a:pPr algn="l" fontAlgn="b"/>
                      <a:r>
                        <a:rPr lang="en-US" sz="1000" u="none" strike="noStrike">
                          <a:effectLst/>
                        </a:rPr>
                        <a:t>Princeton Instruments CCD w/PCI Spec-10</a:t>
                      </a:r>
                      <a:endParaRPr lang="en-US" sz="1000" b="0" i="0" u="none" strike="noStrike">
                        <a:solidFill>
                          <a:srgbClr val="000000"/>
                        </a:solidFill>
                        <a:effectLst/>
                        <a:latin typeface="Arial"/>
                      </a:endParaRPr>
                    </a:p>
                  </a:txBody>
                  <a:tcPr marL="3272" marR="3272" marT="6544" marB="6544" anchor="b"/>
                </a:tc>
                <a:tc>
                  <a:txBody>
                    <a:bodyPr/>
                    <a:lstStyle/>
                    <a:p>
                      <a:pPr algn="l" fontAlgn="b"/>
                      <a:r>
                        <a:rPr lang="en-US" sz="1000" u="none" strike="noStrike" dirty="0" err="1">
                          <a:effectLst/>
                        </a:rPr>
                        <a:t>Winspec+LabView</a:t>
                      </a:r>
                      <a:r>
                        <a:rPr lang="en-US" sz="1000" u="none" strike="noStrike" dirty="0">
                          <a:effectLst/>
                        </a:rPr>
                        <a:t>, need to modify, consider Python</a:t>
                      </a:r>
                      <a:endParaRPr lang="en-US" sz="1000" b="0" i="0" u="none" strike="noStrike" dirty="0">
                        <a:solidFill>
                          <a:srgbClr val="000000"/>
                        </a:solidFill>
                        <a:effectLst/>
                        <a:latin typeface="Arial"/>
                      </a:endParaRPr>
                    </a:p>
                  </a:txBody>
                  <a:tcPr marL="3272" marR="3272" marT="6544" marB="6544" anchor="b"/>
                </a:tc>
              </a:tr>
              <a:tr h="290947">
                <a:tc>
                  <a:txBody>
                    <a:bodyPr/>
                    <a:lstStyle/>
                    <a:p>
                      <a:pPr algn="ctr" fontAlgn="b"/>
                      <a:r>
                        <a:rPr lang="en-US" sz="1000" u="none" strike="noStrike">
                          <a:effectLst/>
                        </a:rPr>
                        <a:t>Loweus EUV spectrometer</a:t>
                      </a:r>
                      <a:endParaRPr lang="en-US" sz="1000" b="0" i="0" u="none" strike="noStrike">
                        <a:solidFill>
                          <a:srgbClr val="000000"/>
                        </a:solidFill>
                        <a:effectLst/>
                        <a:latin typeface="Arial"/>
                      </a:endParaRPr>
                    </a:p>
                  </a:txBody>
                  <a:tcPr marL="3272" marR="3272" marT="6544" marB="6544" anchor="b"/>
                </a:tc>
                <a:tc>
                  <a:txBody>
                    <a:bodyPr/>
                    <a:lstStyle/>
                    <a:p>
                      <a:pPr algn="l" fontAlgn="b"/>
                      <a:r>
                        <a:rPr lang="en-US" sz="1000" u="none" strike="noStrike">
                          <a:effectLst/>
                        </a:rPr>
                        <a:t>Princeeton Instruments CCD w/USB2 Pixis XO 100B</a:t>
                      </a:r>
                      <a:endParaRPr lang="en-US" sz="1000" b="0" i="0" u="none" strike="noStrike">
                        <a:solidFill>
                          <a:srgbClr val="000000"/>
                        </a:solidFill>
                        <a:effectLst/>
                        <a:latin typeface="Arial"/>
                      </a:endParaRPr>
                    </a:p>
                  </a:txBody>
                  <a:tcPr marL="3272" marR="3272" marT="6544" marB="6544" anchor="b"/>
                </a:tc>
                <a:tc>
                  <a:txBody>
                    <a:bodyPr/>
                    <a:lstStyle/>
                    <a:p>
                      <a:pPr algn="l" fontAlgn="b"/>
                      <a:r>
                        <a:rPr lang="en-US" sz="1000" u="none" strike="noStrike" dirty="0" err="1">
                          <a:effectLst/>
                        </a:rPr>
                        <a:t>Winspec+LabView</a:t>
                      </a:r>
                      <a:r>
                        <a:rPr lang="en-US" sz="1000" u="none" strike="noStrike" dirty="0">
                          <a:effectLst/>
                        </a:rPr>
                        <a:t>, need to modify, consider Python</a:t>
                      </a:r>
                      <a:endParaRPr lang="en-US" sz="1000" b="0" i="0" u="none" strike="noStrike" dirty="0">
                        <a:solidFill>
                          <a:srgbClr val="000000"/>
                        </a:solidFill>
                        <a:effectLst/>
                        <a:latin typeface="Arial"/>
                      </a:endParaRPr>
                    </a:p>
                  </a:txBody>
                  <a:tcPr marL="3272" marR="3272" marT="6544" marB="6544" anchor="b"/>
                </a:tc>
              </a:tr>
              <a:tr h="284102">
                <a:tc>
                  <a:txBody>
                    <a:bodyPr/>
                    <a:lstStyle/>
                    <a:p>
                      <a:pPr algn="ctr" fontAlgn="b"/>
                      <a:r>
                        <a:rPr lang="en-US" sz="1000" u="none" strike="noStrike">
                          <a:effectLst/>
                        </a:rPr>
                        <a:t>Xeus EUV spectrometer</a:t>
                      </a:r>
                      <a:endParaRPr lang="en-US" sz="1000" b="0" i="0" u="none" strike="noStrike">
                        <a:solidFill>
                          <a:srgbClr val="000000"/>
                        </a:solidFill>
                        <a:effectLst/>
                        <a:latin typeface="Arial"/>
                      </a:endParaRPr>
                    </a:p>
                  </a:txBody>
                  <a:tcPr marL="3272" marR="3272" marT="6544" marB="6544" anchor="b"/>
                </a:tc>
                <a:tc>
                  <a:txBody>
                    <a:bodyPr/>
                    <a:lstStyle/>
                    <a:p>
                      <a:pPr algn="l" fontAlgn="b"/>
                      <a:r>
                        <a:rPr lang="en-US" sz="1000" u="none" strike="noStrike">
                          <a:effectLst/>
                        </a:rPr>
                        <a:t>Princeeton Instruments CCD w/USB2 Pixis XO 100B</a:t>
                      </a:r>
                      <a:endParaRPr lang="en-US" sz="1000" b="0" i="0" u="none" strike="noStrike">
                        <a:solidFill>
                          <a:srgbClr val="000000"/>
                        </a:solidFill>
                        <a:effectLst/>
                        <a:latin typeface="Arial"/>
                      </a:endParaRPr>
                    </a:p>
                  </a:txBody>
                  <a:tcPr marL="3272" marR="3272" marT="6544" marB="6544" anchor="b"/>
                </a:tc>
                <a:tc>
                  <a:txBody>
                    <a:bodyPr/>
                    <a:lstStyle/>
                    <a:p>
                      <a:pPr algn="l" fontAlgn="b"/>
                      <a:r>
                        <a:rPr lang="en-US" sz="1000" u="none" strike="noStrike" dirty="0" err="1">
                          <a:effectLst/>
                        </a:rPr>
                        <a:t>Winspec+LabView</a:t>
                      </a:r>
                      <a:r>
                        <a:rPr lang="en-US" sz="1000" u="none" strike="noStrike" dirty="0">
                          <a:effectLst/>
                        </a:rPr>
                        <a:t>, need to modify, consider Python</a:t>
                      </a:r>
                      <a:endParaRPr lang="en-US" sz="1000" b="0" i="0" u="none" strike="noStrike" dirty="0">
                        <a:solidFill>
                          <a:srgbClr val="000000"/>
                        </a:solidFill>
                        <a:effectLst/>
                        <a:latin typeface="Arial"/>
                      </a:endParaRPr>
                    </a:p>
                  </a:txBody>
                  <a:tcPr marL="3272" marR="3272" marT="6544" marB="6544" anchor="b"/>
                </a:tc>
              </a:tr>
              <a:tr h="318331">
                <a:tc>
                  <a:txBody>
                    <a:bodyPr/>
                    <a:lstStyle/>
                    <a:p>
                      <a:pPr algn="ctr" fontAlgn="b"/>
                      <a:r>
                        <a:rPr lang="en-US" sz="1000" u="none" strike="noStrike">
                          <a:effectLst/>
                        </a:rPr>
                        <a:t>MonaLisa EUV spectrometer</a:t>
                      </a:r>
                      <a:endParaRPr lang="en-US" sz="1000" b="0" i="0" u="none" strike="noStrike">
                        <a:solidFill>
                          <a:srgbClr val="000000"/>
                        </a:solidFill>
                        <a:effectLst/>
                        <a:latin typeface="Arial"/>
                      </a:endParaRPr>
                    </a:p>
                  </a:txBody>
                  <a:tcPr marL="3272" marR="3272" marT="6544" marB="6544" anchor="b"/>
                </a:tc>
                <a:tc>
                  <a:txBody>
                    <a:bodyPr/>
                    <a:lstStyle/>
                    <a:p>
                      <a:pPr algn="l" fontAlgn="b"/>
                      <a:r>
                        <a:rPr lang="en-US" sz="1000" u="none" strike="noStrike">
                          <a:effectLst/>
                        </a:rPr>
                        <a:t>Princeeton Instruments CCD w/USB2 Pixis XO 100B</a:t>
                      </a:r>
                      <a:endParaRPr lang="en-US" sz="1000" b="0" i="0" u="none" strike="noStrike">
                        <a:solidFill>
                          <a:srgbClr val="000000"/>
                        </a:solidFill>
                        <a:effectLst/>
                        <a:latin typeface="Arial"/>
                      </a:endParaRPr>
                    </a:p>
                  </a:txBody>
                  <a:tcPr marL="3272" marR="3272" marT="6544" marB="6544" anchor="b"/>
                </a:tc>
                <a:tc>
                  <a:txBody>
                    <a:bodyPr/>
                    <a:lstStyle/>
                    <a:p>
                      <a:pPr algn="l" fontAlgn="b"/>
                      <a:r>
                        <a:rPr lang="en-US" sz="1000" u="none" strike="noStrike" dirty="0" err="1">
                          <a:effectLst/>
                        </a:rPr>
                        <a:t>Winspec+LabView</a:t>
                      </a:r>
                      <a:r>
                        <a:rPr lang="en-US" sz="1000" u="none" strike="noStrike" dirty="0">
                          <a:effectLst/>
                        </a:rPr>
                        <a:t>, need to modify, consider Python</a:t>
                      </a:r>
                      <a:endParaRPr lang="en-US" sz="1000" b="0" i="0" u="none" strike="noStrike" dirty="0">
                        <a:solidFill>
                          <a:srgbClr val="000000"/>
                        </a:solidFill>
                        <a:effectLst/>
                        <a:latin typeface="Arial"/>
                      </a:endParaRPr>
                    </a:p>
                  </a:txBody>
                  <a:tcPr marL="3272" marR="3272" marT="6544" marB="6544" anchor="b"/>
                </a:tc>
              </a:tr>
              <a:tr h="147185">
                <a:tc>
                  <a:txBody>
                    <a:bodyPr/>
                    <a:lstStyle/>
                    <a:p>
                      <a:pPr algn="ctr" fontAlgn="b"/>
                      <a:r>
                        <a:rPr lang="fr-FR" sz="1000" u="none" strike="noStrike">
                          <a:effectLst/>
                        </a:rPr>
                        <a:t>Upper Divertor UV-VIS-NIR (survey spectrometer)</a:t>
                      </a:r>
                      <a:endParaRPr lang="fr-FR" sz="1000" b="0" i="0" u="none" strike="noStrike">
                        <a:solidFill>
                          <a:srgbClr val="000000"/>
                        </a:solidFill>
                        <a:effectLst/>
                        <a:latin typeface="Arial"/>
                      </a:endParaRPr>
                    </a:p>
                  </a:txBody>
                  <a:tcPr marL="3272" marR="3272" marT="6544" marB="6544" anchor="b"/>
                </a:tc>
                <a:tc>
                  <a:txBody>
                    <a:bodyPr/>
                    <a:lstStyle/>
                    <a:p>
                      <a:pPr algn="l" fontAlgn="b"/>
                      <a:r>
                        <a:rPr lang="en-US" sz="1000" u="none" strike="noStrike">
                          <a:effectLst/>
                        </a:rPr>
                        <a:t>Princeton Instruments ProEM CCD</a:t>
                      </a:r>
                      <a:endParaRPr lang="en-US" sz="1000" b="0" i="0" u="none" strike="noStrike">
                        <a:solidFill>
                          <a:srgbClr val="000000"/>
                        </a:solidFill>
                        <a:effectLst/>
                        <a:latin typeface="Arial"/>
                      </a:endParaRPr>
                    </a:p>
                  </a:txBody>
                  <a:tcPr marL="3272" marR="3272" marT="6544" marB="6544" anchor="b"/>
                </a:tc>
                <a:tc>
                  <a:txBody>
                    <a:bodyPr/>
                    <a:lstStyle/>
                    <a:p>
                      <a:pPr algn="l" fontAlgn="b"/>
                      <a:r>
                        <a:rPr lang="en-US" sz="1000" u="none" strike="noStrike" dirty="0">
                          <a:effectLst/>
                        </a:rPr>
                        <a:t> </a:t>
                      </a:r>
                      <a:endParaRPr lang="en-US" sz="1000" b="0" i="0" u="none" strike="noStrike" dirty="0">
                        <a:solidFill>
                          <a:srgbClr val="000000"/>
                        </a:solidFill>
                        <a:effectLst/>
                        <a:latin typeface="Arial"/>
                      </a:endParaRPr>
                    </a:p>
                  </a:txBody>
                  <a:tcPr marL="3272" marR="3272" marT="6544" marB="6544" anchor="b"/>
                </a:tc>
              </a:tr>
              <a:tr h="150608">
                <a:tc>
                  <a:txBody>
                    <a:bodyPr/>
                    <a:lstStyle/>
                    <a:p>
                      <a:pPr algn="ctr" fontAlgn="b"/>
                      <a:r>
                        <a:rPr lang="en-US" sz="1000" u="none" strike="noStrike">
                          <a:effectLst/>
                        </a:rPr>
                        <a:t>Gas Puff Imaging</a:t>
                      </a:r>
                      <a:endParaRPr lang="en-US" sz="1000" b="0" i="0" u="none" strike="noStrike">
                        <a:solidFill>
                          <a:srgbClr val="000000"/>
                        </a:solidFill>
                        <a:effectLst/>
                        <a:latin typeface="Arial"/>
                      </a:endParaRPr>
                    </a:p>
                  </a:txBody>
                  <a:tcPr marL="3272" marR="3272" marT="6544" marB="6544" anchor="b"/>
                </a:tc>
                <a:tc>
                  <a:txBody>
                    <a:bodyPr/>
                    <a:lstStyle/>
                    <a:p>
                      <a:pPr algn="l" fontAlgn="b"/>
                      <a:r>
                        <a:rPr lang="en-US" sz="1000" u="none" strike="noStrike">
                          <a:effectLst/>
                        </a:rPr>
                        <a:t>Vision Research Phantom 710</a:t>
                      </a:r>
                      <a:endParaRPr lang="en-US" sz="1000" b="0" i="0" u="none" strike="noStrike">
                        <a:solidFill>
                          <a:srgbClr val="000000"/>
                        </a:solidFill>
                        <a:effectLst/>
                        <a:latin typeface="Arial"/>
                      </a:endParaRPr>
                    </a:p>
                  </a:txBody>
                  <a:tcPr marL="3272" marR="3272" marT="6544" marB="6544" anchor="b"/>
                </a:tc>
                <a:tc>
                  <a:txBody>
                    <a:bodyPr/>
                    <a:lstStyle/>
                    <a:p>
                      <a:pPr algn="l" fontAlgn="b"/>
                      <a:r>
                        <a:rPr lang="en-US" sz="1000" u="none" strike="noStrike" dirty="0" err="1">
                          <a:effectLst/>
                        </a:rPr>
                        <a:t>LabView</a:t>
                      </a:r>
                      <a:endParaRPr lang="en-US" sz="1000" b="0" i="0" u="none" strike="noStrike" dirty="0">
                        <a:solidFill>
                          <a:srgbClr val="000000"/>
                        </a:solidFill>
                        <a:effectLst/>
                        <a:latin typeface="Arial"/>
                      </a:endParaRPr>
                    </a:p>
                  </a:txBody>
                  <a:tcPr marL="3272" marR="3272" marT="6544" marB="6544" anchor="b"/>
                </a:tc>
              </a:tr>
              <a:tr h="150608">
                <a:tc>
                  <a:txBody>
                    <a:bodyPr/>
                    <a:lstStyle/>
                    <a:p>
                      <a:pPr algn="ctr" fontAlgn="b"/>
                      <a:r>
                        <a:rPr lang="en-US" sz="1000" u="none" strike="noStrike">
                          <a:effectLst/>
                        </a:rPr>
                        <a:t>Plasma TV (full vessel)</a:t>
                      </a:r>
                      <a:endParaRPr lang="en-US" sz="1000" b="0" i="0" u="none" strike="noStrike">
                        <a:solidFill>
                          <a:srgbClr val="000000"/>
                        </a:solidFill>
                        <a:effectLst/>
                        <a:latin typeface="Arial"/>
                      </a:endParaRPr>
                    </a:p>
                  </a:txBody>
                  <a:tcPr marL="3272" marR="3272" marT="6544" marB="6544" anchor="b"/>
                </a:tc>
                <a:tc>
                  <a:txBody>
                    <a:bodyPr/>
                    <a:lstStyle/>
                    <a:p>
                      <a:pPr algn="l" fontAlgn="b"/>
                      <a:r>
                        <a:rPr lang="en-US" sz="1000" u="none" strike="noStrike">
                          <a:effectLst/>
                        </a:rPr>
                        <a:t>Phantom Miro 2</a:t>
                      </a:r>
                      <a:endParaRPr lang="en-US" sz="1000" b="0" i="0" u="none" strike="noStrike">
                        <a:solidFill>
                          <a:srgbClr val="000000"/>
                        </a:solidFill>
                        <a:effectLst/>
                        <a:latin typeface="Arial"/>
                      </a:endParaRPr>
                    </a:p>
                  </a:txBody>
                  <a:tcPr marL="3272" marR="3272" marT="6544" marB="6544" anchor="b"/>
                </a:tc>
                <a:tc>
                  <a:txBody>
                    <a:bodyPr/>
                    <a:lstStyle/>
                    <a:p>
                      <a:pPr algn="l" fontAlgn="b"/>
                      <a:r>
                        <a:rPr lang="en-US" sz="1000" u="none" strike="noStrike" dirty="0" err="1">
                          <a:effectLst/>
                        </a:rPr>
                        <a:t>LabView</a:t>
                      </a:r>
                      <a:endParaRPr lang="en-US" sz="1000" b="0" i="0" u="none" strike="noStrike" dirty="0">
                        <a:solidFill>
                          <a:srgbClr val="000000"/>
                        </a:solidFill>
                        <a:effectLst/>
                        <a:latin typeface="Arial"/>
                      </a:endParaRPr>
                    </a:p>
                  </a:txBody>
                  <a:tcPr marL="3272" marR="3272" marT="6544" marB="6544" anchor="b"/>
                </a:tc>
              </a:tr>
            </a:tbl>
          </a:graphicData>
        </a:graphic>
      </p:graphicFrame>
    </p:spTree>
    <p:extLst>
      <p:ext uri="{BB962C8B-B14F-4D97-AF65-F5344CB8AC3E}">
        <p14:creationId xmlns:p14="http://schemas.microsoft.com/office/powerpoint/2010/main" val="2698479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enhancements</a:t>
            </a:r>
            <a:endParaRPr lang="en-US" dirty="0"/>
          </a:p>
        </p:txBody>
      </p:sp>
      <p:sp>
        <p:nvSpPr>
          <p:cNvPr id="3" name="Content Placeholder 2"/>
          <p:cNvSpPr>
            <a:spLocks noGrp="1"/>
          </p:cNvSpPr>
          <p:nvPr>
            <p:ph idx="1"/>
          </p:nvPr>
        </p:nvSpPr>
        <p:spPr>
          <a:xfrm>
            <a:off x="152400" y="1219200"/>
            <a:ext cx="8915400" cy="4953000"/>
          </a:xfrm>
        </p:spPr>
        <p:txBody>
          <a:bodyPr/>
          <a:lstStyle/>
          <a:p>
            <a:r>
              <a:rPr lang="en-US" dirty="0" smtClean="0"/>
              <a:t># of cores for between-shot processing doubles every 2 years</a:t>
            </a:r>
          </a:p>
          <a:p>
            <a:r>
              <a:rPr lang="en-US" dirty="0" smtClean="0"/>
              <a:t>Real-time processing power increasing even faster</a:t>
            </a:r>
          </a:p>
          <a:p>
            <a:r>
              <a:rPr lang="en-US" dirty="0" smtClean="0"/>
              <a:t>32-core system added for between-shot TRANSP</a:t>
            </a:r>
          </a:p>
          <a:p>
            <a:r>
              <a:rPr lang="en-US" dirty="0" err="1" smtClean="0"/>
              <a:t>MDSplus</a:t>
            </a:r>
            <a:r>
              <a:rPr lang="en-US" dirty="0" smtClean="0"/>
              <a:t> data server upgrade planned:</a:t>
            </a:r>
          </a:p>
          <a:p>
            <a:pPr lvl="1"/>
            <a:r>
              <a:rPr lang="en-US" dirty="0"/>
              <a:t>Dell PowerEdge </a:t>
            </a:r>
            <a:r>
              <a:rPr lang="en-US" dirty="0" smtClean="0"/>
              <a:t>R520 (considering the R530)</a:t>
            </a:r>
            <a:endParaRPr lang="en-US" dirty="0"/>
          </a:p>
          <a:p>
            <a:pPr lvl="1"/>
            <a:r>
              <a:rPr lang="en-US" dirty="0"/>
              <a:t>Dual Intel® Xeon® E5-2450 </a:t>
            </a:r>
            <a:r>
              <a:rPr lang="en-US" dirty="0" smtClean="0"/>
              <a:t>2.10 GHz</a:t>
            </a:r>
            <a:r>
              <a:rPr lang="en-US" dirty="0"/>
              <a:t>, 20M Cache, 8.0GT/s QPI, Turbo, 8C</a:t>
            </a:r>
          </a:p>
          <a:p>
            <a:pPr lvl="1"/>
            <a:r>
              <a:rPr lang="en-US" dirty="0"/>
              <a:t>2 </a:t>
            </a:r>
            <a:r>
              <a:rPr lang="en-US" dirty="0" smtClean="0"/>
              <a:t>200 GB </a:t>
            </a:r>
            <a:r>
              <a:rPr lang="en-US" dirty="0"/>
              <a:t>SSD RAID0 System disks.</a:t>
            </a:r>
          </a:p>
          <a:p>
            <a:pPr lvl="1"/>
            <a:r>
              <a:rPr lang="en-US" dirty="0" smtClean="0"/>
              <a:t>32 GB </a:t>
            </a:r>
            <a:r>
              <a:rPr lang="en-US" dirty="0"/>
              <a:t>RAM</a:t>
            </a:r>
          </a:p>
          <a:p>
            <a:pPr lvl="1"/>
            <a:r>
              <a:rPr lang="en-US" dirty="0"/>
              <a:t>X6 </a:t>
            </a:r>
            <a:r>
              <a:rPr lang="en-US" dirty="0" smtClean="0"/>
              <a:t>1 GB </a:t>
            </a:r>
            <a:r>
              <a:rPr lang="en-US" dirty="0"/>
              <a:t>Ethernet ports</a:t>
            </a:r>
          </a:p>
          <a:p>
            <a:pPr lvl="1"/>
            <a:r>
              <a:rPr lang="en-US" dirty="0" err="1"/>
              <a:t>QLogic</a:t>
            </a:r>
            <a:r>
              <a:rPr lang="en-US" dirty="0"/>
              <a:t> 2562, Dual Port 8Gb Optical </a:t>
            </a:r>
            <a:r>
              <a:rPr lang="en-US" dirty="0" err="1"/>
              <a:t>Fibre</a:t>
            </a:r>
            <a:r>
              <a:rPr lang="en-US" dirty="0"/>
              <a:t> Channel HBA</a:t>
            </a:r>
          </a:p>
          <a:p>
            <a:pPr lvl="1"/>
            <a:r>
              <a:rPr lang="en-US" dirty="0"/>
              <a:t>4 </a:t>
            </a:r>
            <a:r>
              <a:rPr lang="en-US" dirty="0" err="1"/>
              <a:t>PCIe</a:t>
            </a:r>
            <a:r>
              <a:rPr lang="en-US" dirty="0"/>
              <a:t> x16 ports on riser</a:t>
            </a:r>
          </a:p>
          <a:p>
            <a:pPr lvl="1"/>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B660729-4B3F-4B1F-82AF-B7E119EFB3FF}" type="slidenum">
              <a:rPr lang="en-US" smtClean="0"/>
              <a:pPr>
                <a:defRPr/>
              </a:pPr>
              <a:t>12</a:t>
            </a:fld>
            <a:endParaRPr lang="en-US"/>
          </a:p>
        </p:txBody>
      </p:sp>
    </p:spTree>
    <p:extLst>
      <p:ext uri="{BB962C8B-B14F-4D97-AF65-F5344CB8AC3E}">
        <p14:creationId xmlns:p14="http://schemas.microsoft.com/office/powerpoint/2010/main" val="28703416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Configuration changes planned</a:t>
            </a:r>
            <a:endParaRPr lang="en-US" dirty="0"/>
          </a:p>
        </p:txBody>
      </p:sp>
      <p:sp>
        <p:nvSpPr>
          <p:cNvPr id="3" name="Content Placeholder 2"/>
          <p:cNvSpPr>
            <a:spLocks noGrp="1"/>
          </p:cNvSpPr>
          <p:nvPr>
            <p:ph idx="1"/>
          </p:nvPr>
        </p:nvSpPr>
        <p:spPr/>
        <p:txBody>
          <a:bodyPr/>
          <a:lstStyle/>
          <a:p>
            <a:r>
              <a:rPr lang="en-US" dirty="0" smtClean="0"/>
              <a:t>Change from a </a:t>
            </a:r>
            <a:r>
              <a:rPr lang="en-US" dirty="0"/>
              <a:t>single 10 gigabit connection to pass all </a:t>
            </a:r>
            <a:r>
              <a:rPr lang="en-US" dirty="0" smtClean="0"/>
              <a:t>inter-VLAN </a:t>
            </a:r>
            <a:r>
              <a:rPr lang="en-US" dirty="0" smtClean="0"/>
              <a:t>traffic to grouping “safe” VLANs in an </a:t>
            </a:r>
            <a:r>
              <a:rPr lang="en-US" dirty="0" err="1" smtClean="0"/>
              <a:t>iScience</a:t>
            </a:r>
            <a:r>
              <a:rPr lang="en-US" dirty="0" smtClean="0"/>
              <a:t> </a:t>
            </a:r>
            <a:r>
              <a:rPr lang="en-US" dirty="0" smtClean="0"/>
              <a:t>enclave</a:t>
            </a:r>
          </a:p>
          <a:p>
            <a:endParaRPr lang="en-US" dirty="0" smtClean="0"/>
          </a:p>
          <a:p>
            <a:r>
              <a:rPr lang="en-US" dirty="0" smtClean="0"/>
              <a:t>Offload </a:t>
            </a:r>
            <a:r>
              <a:rPr lang="en-US" dirty="0" err="1"/>
              <a:t>MDSplus</a:t>
            </a:r>
            <a:r>
              <a:rPr lang="en-US" dirty="0"/>
              <a:t> serving </a:t>
            </a:r>
            <a:r>
              <a:rPr lang="en-US" dirty="0" smtClean="0"/>
              <a:t>to a separate server and </a:t>
            </a:r>
            <a:r>
              <a:rPr lang="en-US" dirty="0"/>
              <a:t>use both UDP and TCP/IP events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B660729-4B3F-4B1F-82AF-B7E119EFB3FF}" type="slidenum">
              <a:rPr lang="en-US" smtClean="0"/>
              <a:pPr>
                <a:defRPr/>
              </a:pPr>
              <a:t>13</a:t>
            </a:fld>
            <a:endParaRPr lang="en-US"/>
          </a:p>
        </p:txBody>
      </p:sp>
    </p:spTree>
    <p:extLst>
      <p:ext uri="{BB962C8B-B14F-4D97-AF65-F5344CB8AC3E}">
        <p14:creationId xmlns:p14="http://schemas.microsoft.com/office/powerpoint/2010/main" val="25018479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a:t>
            </a:r>
            <a:r>
              <a:rPr lang="en-US" dirty="0"/>
              <a:t>the current PPPL </a:t>
            </a:r>
            <a:r>
              <a:rPr lang="en-US" dirty="0" smtClean="0"/>
              <a:t>network </a:t>
            </a:r>
            <a:br>
              <a:rPr lang="en-US" dirty="0" smtClean="0"/>
            </a:br>
            <a:r>
              <a:rPr lang="en-US" dirty="0" smtClean="0"/>
              <a:t>all inter-VLAN traffic goes through the </a:t>
            </a:r>
            <a:r>
              <a:rPr lang="en-US" dirty="0" err="1" smtClean="0"/>
              <a:t>iFw</a:t>
            </a:r>
            <a:r>
              <a:rPr lang="en-US" dirty="0" smtClean="0"/>
              <a:t> </a:t>
            </a:r>
            <a:endParaRPr lang="en-US"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23637" y="1219200"/>
            <a:ext cx="7820526"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0"/>
          </p:nvPr>
        </p:nvSpPr>
        <p:spPr/>
        <p:txBody>
          <a:bodyPr/>
          <a:lstStyle/>
          <a:p>
            <a:pPr>
              <a:defRPr/>
            </a:pPr>
            <a:fld id="{BB660729-4B3F-4B1F-82AF-B7E119EFB3FF}" type="slidenum">
              <a:rPr lang="en-US" smtClean="0"/>
              <a:pPr>
                <a:defRPr/>
              </a:pPr>
              <a:t>14</a:t>
            </a:fld>
            <a:endParaRPr lang="en-US"/>
          </a:p>
        </p:txBody>
      </p:sp>
    </p:spTree>
    <p:extLst>
      <p:ext uri="{BB962C8B-B14F-4D97-AF65-F5344CB8AC3E}">
        <p14:creationId xmlns:p14="http://schemas.microsoft.com/office/powerpoint/2010/main" val="2231160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t>
            </a:r>
            <a:r>
              <a:rPr lang="en-US" dirty="0" err="1" smtClean="0"/>
              <a:t>iScience</a:t>
            </a:r>
            <a:r>
              <a:rPr lang="en-US" dirty="0" smtClean="0"/>
              <a:t> Network avoids the </a:t>
            </a:r>
            <a:r>
              <a:rPr lang="en-US" dirty="0" err="1" smtClean="0"/>
              <a:t>iFw</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23637" y="1219200"/>
            <a:ext cx="7820526"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0"/>
          </p:nvPr>
        </p:nvSpPr>
        <p:spPr/>
        <p:txBody>
          <a:bodyPr/>
          <a:lstStyle/>
          <a:p>
            <a:pPr>
              <a:defRPr/>
            </a:pPr>
            <a:fld id="{BB660729-4B3F-4B1F-82AF-B7E119EFB3FF}" type="slidenum">
              <a:rPr lang="en-US" smtClean="0"/>
              <a:pPr>
                <a:defRPr/>
              </a:pPr>
              <a:t>15</a:t>
            </a:fld>
            <a:endParaRPr lang="en-US"/>
          </a:p>
        </p:txBody>
      </p:sp>
    </p:spTree>
    <p:extLst>
      <p:ext uri="{BB962C8B-B14F-4D97-AF65-F5344CB8AC3E}">
        <p14:creationId xmlns:p14="http://schemas.microsoft.com/office/powerpoint/2010/main" val="29799823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MDSplus</a:t>
            </a:r>
            <a:r>
              <a:rPr lang="en-US" dirty="0" smtClean="0"/>
              <a:t> Event Serving enhancements</a:t>
            </a:r>
            <a:endParaRPr lang="en-US" dirty="0"/>
          </a:p>
        </p:txBody>
      </p:sp>
      <p:sp>
        <p:nvSpPr>
          <p:cNvPr id="3" name="Content Placeholder 2"/>
          <p:cNvSpPr>
            <a:spLocks noGrp="1"/>
          </p:cNvSpPr>
          <p:nvPr>
            <p:ph idx="1"/>
          </p:nvPr>
        </p:nvSpPr>
        <p:spPr/>
        <p:txBody>
          <a:bodyPr/>
          <a:lstStyle/>
          <a:p>
            <a:r>
              <a:rPr lang="en-US" dirty="0" smtClean="0"/>
              <a:t>NSTX-U uses events heavily; perhaps beyond design goals</a:t>
            </a:r>
          </a:p>
          <a:p>
            <a:pPr lvl="1"/>
            <a:r>
              <a:rPr lang="en-US" dirty="0" smtClean="0"/>
              <a:t>To synchronize post-processing steps</a:t>
            </a:r>
          </a:p>
          <a:p>
            <a:pPr lvl="1"/>
            <a:r>
              <a:rPr lang="en-US" dirty="0" smtClean="0"/>
              <a:t>To pass small amounts of data, like shot numbers</a:t>
            </a:r>
          </a:p>
          <a:p>
            <a:pPr lvl="1"/>
            <a:r>
              <a:rPr lang="en-US" dirty="0" smtClean="0"/>
              <a:t>To provide information to monitoring tools</a:t>
            </a:r>
          </a:p>
          <a:p>
            <a:r>
              <a:rPr lang="en-US" dirty="0"/>
              <a:t>During NSTX operations, event handling could become unreliable after many days of heavy </a:t>
            </a:r>
            <a:r>
              <a:rPr lang="en-US" dirty="0" smtClean="0"/>
              <a:t>use, requiring a reboot of our </a:t>
            </a:r>
            <a:r>
              <a:rPr lang="en-US" dirty="0" err="1" smtClean="0"/>
              <a:t>MDSplus</a:t>
            </a:r>
            <a:r>
              <a:rPr lang="en-US" dirty="0" smtClean="0"/>
              <a:t> event (and data) server.</a:t>
            </a:r>
          </a:p>
          <a:p>
            <a:r>
              <a:rPr lang="en-US" dirty="0" smtClean="0"/>
              <a:t>We will distribute our event serving for NSTX-U</a:t>
            </a:r>
          </a:p>
          <a:p>
            <a:pPr lvl="1"/>
            <a:r>
              <a:rPr lang="en-US" dirty="0" smtClean="0"/>
              <a:t>Will use UDP events for common, non-critical signaling</a:t>
            </a:r>
          </a:p>
          <a:p>
            <a:pPr lvl="1"/>
            <a:r>
              <a:rPr lang="en-US" dirty="0" smtClean="0"/>
              <a:t>Will use the more mature, “guaranteed” TCP/IP events for others, including “legacy” systems that cannot use UDP</a:t>
            </a:r>
          </a:p>
          <a:p>
            <a:pPr lvl="1"/>
            <a:r>
              <a:rPr lang="en-US" dirty="0" smtClean="0"/>
              <a:t>Some relaying of events between UDP and TCP/IP may be necessary</a:t>
            </a:r>
            <a:endParaRPr lang="en-US" dirty="0"/>
          </a:p>
        </p:txBody>
      </p:sp>
      <p:sp>
        <p:nvSpPr>
          <p:cNvPr id="4" name="Slide Number Placeholder 3"/>
          <p:cNvSpPr>
            <a:spLocks noGrp="1"/>
          </p:cNvSpPr>
          <p:nvPr>
            <p:ph type="sldNum" sz="quarter" idx="10"/>
          </p:nvPr>
        </p:nvSpPr>
        <p:spPr/>
        <p:txBody>
          <a:bodyPr/>
          <a:lstStyle/>
          <a:p>
            <a:pPr>
              <a:defRPr/>
            </a:pPr>
            <a:fld id="{BB660729-4B3F-4B1F-82AF-B7E119EFB3FF}" type="slidenum">
              <a:rPr lang="en-US" smtClean="0"/>
              <a:pPr>
                <a:defRPr/>
              </a:pPr>
              <a:t>16</a:t>
            </a:fld>
            <a:endParaRPr lang="en-US"/>
          </a:p>
        </p:txBody>
      </p:sp>
    </p:spTree>
    <p:extLst>
      <p:ext uri="{BB962C8B-B14F-4D97-AF65-F5344CB8AC3E}">
        <p14:creationId xmlns:p14="http://schemas.microsoft.com/office/powerpoint/2010/main" val="17797241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Picture 144"/>
          <p:cNvPicPr/>
          <p:nvPr/>
        </p:nvPicPr>
        <p:blipFill>
          <a:blip r:embed="rId2"/>
          <a:stretch/>
        </p:blipFill>
        <p:spPr>
          <a:xfrm>
            <a:off x="4030920" y="1066800"/>
            <a:ext cx="1041840" cy="1288800"/>
          </a:xfrm>
          <a:prstGeom prst="rect">
            <a:avLst/>
          </a:prstGeom>
          <a:ln>
            <a:noFill/>
          </a:ln>
        </p:spPr>
      </p:pic>
      <p:pic>
        <p:nvPicPr>
          <p:cNvPr id="146" name="Picture 145"/>
          <p:cNvPicPr/>
          <p:nvPr/>
        </p:nvPicPr>
        <p:blipFill>
          <a:blip r:embed="rId2"/>
          <a:stretch/>
        </p:blipFill>
        <p:spPr>
          <a:xfrm>
            <a:off x="7467600" y="1205400"/>
            <a:ext cx="1007280" cy="630720"/>
          </a:xfrm>
          <a:prstGeom prst="rect">
            <a:avLst/>
          </a:prstGeom>
          <a:ln>
            <a:noFill/>
          </a:ln>
        </p:spPr>
      </p:pic>
      <p:pic>
        <p:nvPicPr>
          <p:cNvPr id="147" name="Picture 146"/>
          <p:cNvPicPr/>
          <p:nvPr/>
        </p:nvPicPr>
        <p:blipFill>
          <a:blip r:embed="rId2"/>
          <a:stretch/>
        </p:blipFill>
        <p:spPr>
          <a:xfrm>
            <a:off x="4020034" y="3461848"/>
            <a:ext cx="1041840" cy="1288800"/>
          </a:xfrm>
          <a:prstGeom prst="rect">
            <a:avLst/>
          </a:prstGeom>
          <a:ln>
            <a:noFill/>
          </a:ln>
        </p:spPr>
      </p:pic>
      <p:pic>
        <p:nvPicPr>
          <p:cNvPr id="148" name="Picture 147"/>
          <p:cNvPicPr/>
          <p:nvPr/>
        </p:nvPicPr>
        <p:blipFill>
          <a:blip r:embed="rId3"/>
          <a:stretch/>
        </p:blipFill>
        <p:spPr>
          <a:xfrm>
            <a:off x="543224" y="4505745"/>
            <a:ext cx="1270800" cy="612480"/>
          </a:xfrm>
          <a:prstGeom prst="rect">
            <a:avLst/>
          </a:prstGeom>
          <a:ln>
            <a:noFill/>
          </a:ln>
        </p:spPr>
      </p:pic>
      <p:pic>
        <p:nvPicPr>
          <p:cNvPr id="149" name="Picture 148"/>
          <p:cNvPicPr/>
          <p:nvPr/>
        </p:nvPicPr>
        <p:blipFill>
          <a:blip r:embed="rId3"/>
          <a:stretch/>
        </p:blipFill>
        <p:spPr>
          <a:xfrm>
            <a:off x="6844303" y="5599893"/>
            <a:ext cx="1270800" cy="612480"/>
          </a:xfrm>
          <a:prstGeom prst="rect">
            <a:avLst/>
          </a:prstGeom>
          <a:ln>
            <a:noFill/>
          </a:ln>
        </p:spPr>
      </p:pic>
      <p:pic>
        <p:nvPicPr>
          <p:cNvPr id="150" name="Picture 149"/>
          <p:cNvPicPr/>
          <p:nvPr/>
        </p:nvPicPr>
        <p:blipFill>
          <a:blip r:embed="rId4"/>
          <a:stretch/>
        </p:blipFill>
        <p:spPr>
          <a:xfrm>
            <a:off x="1524000" y="5745000"/>
            <a:ext cx="1362960" cy="503040"/>
          </a:xfrm>
          <a:prstGeom prst="rect">
            <a:avLst/>
          </a:prstGeom>
          <a:ln>
            <a:noFill/>
          </a:ln>
        </p:spPr>
      </p:pic>
      <p:pic>
        <p:nvPicPr>
          <p:cNvPr id="151" name="Picture 150"/>
          <p:cNvPicPr/>
          <p:nvPr/>
        </p:nvPicPr>
        <p:blipFill>
          <a:blip r:embed="rId2"/>
          <a:stretch/>
        </p:blipFill>
        <p:spPr>
          <a:xfrm>
            <a:off x="5466240" y="5622042"/>
            <a:ext cx="1041840" cy="751680"/>
          </a:xfrm>
          <a:prstGeom prst="rect">
            <a:avLst/>
          </a:prstGeom>
          <a:ln>
            <a:noFill/>
          </a:ln>
        </p:spPr>
      </p:pic>
      <p:sp>
        <p:nvSpPr>
          <p:cNvPr id="152" name="Line 1"/>
          <p:cNvSpPr/>
          <p:nvPr/>
        </p:nvSpPr>
        <p:spPr>
          <a:xfrm flipH="1">
            <a:off x="5127556" y="1267920"/>
            <a:ext cx="2400764" cy="252840"/>
          </a:xfrm>
          <a:prstGeom prst="line">
            <a:avLst/>
          </a:prstGeom>
          <a:ln>
            <a:solidFill>
              <a:srgbClr val="000000"/>
            </a:solidFill>
            <a:tailEnd type="triangle" w="med" len="med"/>
          </a:ln>
        </p:spPr>
      </p:sp>
      <p:sp>
        <p:nvSpPr>
          <p:cNvPr id="153" name="Line 2"/>
          <p:cNvSpPr/>
          <p:nvPr/>
        </p:nvSpPr>
        <p:spPr>
          <a:xfrm flipV="1">
            <a:off x="5127556" y="1525080"/>
            <a:ext cx="2282324" cy="311040"/>
          </a:xfrm>
          <a:prstGeom prst="line">
            <a:avLst/>
          </a:prstGeom>
          <a:ln>
            <a:solidFill>
              <a:srgbClr val="000000"/>
            </a:solidFill>
            <a:tailEnd type="triangle" w="med" len="med"/>
          </a:ln>
        </p:spPr>
      </p:sp>
      <p:pic>
        <p:nvPicPr>
          <p:cNvPr id="154" name="Picture 153"/>
          <p:cNvPicPr/>
          <p:nvPr/>
        </p:nvPicPr>
        <p:blipFill>
          <a:blip r:embed="rId5"/>
          <a:stretch/>
        </p:blipFill>
        <p:spPr>
          <a:xfrm rot="5400000">
            <a:off x="3887340" y="1519200"/>
            <a:ext cx="1174560" cy="2784240"/>
          </a:xfrm>
          <a:prstGeom prst="rect">
            <a:avLst/>
          </a:prstGeom>
          <a:ln>
            <a:noFill/>
          </a:ln>
        </p:spPr>
      </p:pic>
      <p:sp>
        <p:nvSpPr>
          <p:cNvPr id="155" name="CustomShape 3"/>
          <p:cNvSpPr/>
          <p:nvPr/>
        </p:nvSpPr>
        <p:spPr>
          <a:xfrm>
            <a:off x="2621709" y="4739948"/>
            <a:ext cx="2548800" cy="30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trike="noStrike" dirty="0">
                <a:solidFill>
                  <a:srgbClr val="FF6600"/>
                </a:solidFill>
                <a:latin typeface="Arial"/>
              </a:rPr>
              <a:t>MDS TCP events</a:t>
            </a:r>
            <a:endParaRPr dirty="0"/>
          </a:p>
        </p:txBody>
      </p:sp>
      <p:sp>
        <p:nvSpPr>
          <p:cNvPr id="156" name="CustomShape 4"/>
          <p:cNvSpPr/>
          <p:nvPr/>
        </p:nvSpPr>
        <p:spPr>
          <a:xfrm>
            <a:off x="3082500" y="3921928"/>
            <a:ext cx="1136035" cy="36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400" b="1" strike="noStrike" dirty="0">
                <a:solidFill>
                  <a:srgbClr val="FF3333"/>
                </a:solidFill>
                <a:latin typeface="Arial"/>
              </a:rPr>
              <a:t>Mustang</a:t>
            </a:r>
            <a:endParaRPr sz="1400" dirty="0"/>
          </a:p>
        </p:txBody>
      </p:sp>
      <p:pic>
        <p:nvPicPr>
          <p:cNvPr id="157" name="Picture 156"/>
          <p:cNvPicPr/>
          <p:nvPr/>
        </p:nvPicPr>
        <p:blipFill>
          <a:blip r:embed="rId4"/>
          <a:stretch/>
        </p:blipFill>
        <p:spPr>
          <a:xfrm>
            <a:off x="1929474" y="3039720"/>
            <a:ext cx="1362960" cy="503040"/>
          </a:xfrm>
          <a:prstGeom prst="rect">
            <a:avLst/>
          </a:prstGeom>
          <a:ln>
            <a:noFill/>
          </a:ln>
        </p:spPr>
      </p:pic>
      <p:pic>
        <p:nvPicPr>
          <p:cNvPr id="158" name="Picture 157"/>
          <p:cNvPicPr/>
          <p:nvPr/>
        </p:nvPicPr>
        <p:blipFill>
          <a:blip r:embed="rId3"/>
          <a:stretch/>
        </p:blipFill>
        <p:spPr>
          <a:xfrm>
            <a:off x="5845261" y="2605080"/>
            <a:ext cx="1270800" cy="612480"/>
          </a:xfrm>
          <a:prstGeom prst="rect">
            <a:avLst/>
          </a:prstGeom>
          <a:ln>
            <a:noFill/>
          </a:ln>
        </p:spPr>
      </p:pic>
      <p:pic>
        <p:nvPicPr>
          <p:cNvPr id="159" name="Picture 158"/>
          <p:cNvPicPr/>
          <p:nvPr/>
        </p:nvPicPr>
        <p:blipFill>
          <a:blip r:embed="rId2"/>
          <a:stretch/>
        </p:blipFill>
        <p:spPr>
          <a:xfrm>
            <a:off x="5542920" y="3430479"/>
            <a:ext cx="1041840" cy="751680"/>
          </a:xfrm>
          <a:prstGeom prst="rect">
            <a:avLst/>
          </a:prstGeom>
          <a:ln>
            <a:noFill/>
          </a:ln>
        </p:spPr>
      </p:pic>
      <p:sp>
        <p:nvSpPr>
          <p:cNvPr id="160" name="Line 5"/>
          <p:cNvSpPr/>
          <p:nvPr/>
        </p:nvSpPr>
        <p:spPr>
          <a:xfrm flipH="1">
            <a:off x="1814024" y="4354905"/>
            <a:ext cx="2225040" cy="411000"/>
          </a:xfrm>
          <a:prstGeom prst="line">
            <a:avLst/>
          </a:prstGeom>
          <a:ln>
            <a:solidFill>
              <a:srgbClr val="3465A4"/>
            </a:solidFill>
            <a:headEnd type="triangle" w="med" len="med"/>
            <a:tailEnd type="triangle" w="med" len="med"/>
          </a:ln>
        </p:spPr>
      </p:sp>
      <p:sp>
        <p:nvSpPr>
          <p:cNvPr id="161" name="Line 6"/>
          <p:cNvSpPr/>
          <p:nvPr/>
        </p:nvSpPr>
        <p:spPr>
          <a:xfrm flipH="1">
            <a:off x="2613933" y="4794000"/>
            <a:ext cx="1775520" cy="1032960"/>
          </a:xfrm>
          <a:prstGeom prst="line">
            <a:avLst/>
          </a:prstGeom>
          <a:ln>
            <a:solidFill>
              <a:srgbClr val="3465A4"/>
            </a:solidFill>
            <a:headEnd type="triangle" w="med" len="med"/>
            <a:tailEnd type="triangle" w="med" len="med"/>
          </a:ln>
        </p:spPr>
      </p:sp>
      <p:sp>
        <p:nvSpPr>
          <p:cNvPr id="162" name="Line 7"/>
          <p:cNvSpPr/>
          <p:nvPr/>
        </p:nvSpPr>
        <p:spPr>
          <a:xfrm>
            <a:off x="5061874" y="4794000"/>
            <a:ext cx="804866" cy="828042"/>
          </a:xfrm>
          <a:prstGeom prst="line">
            <a:avLst/>
          </a:prstGeom>
          <a:ln>
            <a:solidFill>
              <a:srgbClr val="3465A4"/>
            </a:solidFill>
            <a:headEnd type="triangle" w="med" len="med"/>
            <a:tailEnd type="triangle" w="med" len="med"/>
          </a:ln>
        </p:spPr>
      </p:sp>
      <p:sp>
        <p:nvSpPr>
          <p:cNvPr id="163" name="Line 8"/>
          <p:cNvSpPr/>
          <p:nvPr/>
        </p:nvSpPr>
        <p:spPr>
          <a:xfrm flipH="1" flipV="1">
            <a:off x="5072760" y="4565400"/>
            <a:ext cx="1982160" cy="1130640"/>
          </a:xfrm>
          <a:prstGeom prst="line">
            <a:avLst/>
          </a:prstGeom>
          <a:ln>
            <a:solidFill>
              <a:srgbClr val="3465A4"/>
            </a:solidFill>
            <a:headEnd type="triangle" w="med" len="med"/>
            <a:tailEnd type="triangle" w="med" len="med"/>
          </a:ln>
        </p:spPr>
      </p:sp>
      <p:sp>
        <p:nvSpPr>
          <p:cNvPr id="164" name="CustomShape 9"/>
          <p:cNvSpPr/>
          <p:nvPr/>
        </p:nvSpPr>
        <p:spPr>
          <a:xfrm>
            <a:off x="6584760" y="3637768"/>
            <a:ext cx="1244520" cy="652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400" strike="noStrike">
                <a:latin typeface="Arial"/>
              </a:rPr>
              <a:t>Cluster Clients</a:t>
            </a:r>
            <a:endParaRPr/>
          </a:p>
        </p:txBody>
      </p:sp>
      <p:sp>
        <p:nvSpPr>
          <p:cNvPr id="165" name="CustomShape 10"/>
          <p:cNvSpPr/>
          <p:nvPr/>
        </p:nvSpPr>
        <p:spPr>
          <a:xfrm>
            <a:off x="3082500" y="2355600"/>
            <a:ext cx="2548800" cy="30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trike="noStrike" dirty="0">
                <a:solidFill>
                  <a:srgbClr val="FF6600"/>
                </a:solidFill>
                <a:latin typeface="Arial"/>
              </a:rPr>
              <a:t>MDS UDP events</a:t>
            </a:r>
            <a:endParaRPr dirty="0"/>
          </a:p>
        </p:txBody>
      </p:sp>
      <p:sp>
        <p:nvSpPr>
          <p:cNvPr id="166" name="CustomShape 11"/>
          <p:cNvSpPr/>
          <p:nvPr/>
        </p:nvSpPr>
        <p:spPr>
          <a:xfrm>
            <a:off x="2106954" y="3541800"/>
            <a:ext cx="1244520" cy="652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400" strike="noStrike" dirty="0">
                <a:latin typeface="Arial"/>
              </a:rPr>
              <a:t>Desktop Clients</a:t>
            </a:r>
            <a:endParaRPr dirty="0"/>
          </a:p>
        </p:txBody>
      </p:sp>
      <p:sp>
        <p:nvSpPr>
          <p:cNvPr id="167" name="CustomShape 12"/>
          <p:cNvSpPr/>
          <p:nvPr/>
        </p:nvSpPr>
        <p:spPr>
          <a:xfrm>
            <a:off x="7116061" y="2562862"/>
            <a:ext cx="1244520" cy="652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400" strike="noStrike" dirty="0">
                <a:latin typeface="Arial"/>
              </a:rPr>
              <a:t>Scope Clients</a:t>
            </a:r>
            <a:endParaRPr dirty="0"/>
          </a:p>
        </p:txBody>
      </p:sp>
      <p:sp>
        <p:nvSpPr>
          <p:cNvPr id="168" name="CustomShape 13"/>
          <p:cNvSpPr/>
          <p:nvPr/>
        </p:nvSpPr>
        <p:spPr>
          <a:xfrm>
            <a:off x="3218028" y="1153896"/>
            <a:ext cx="1600200" cy="386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400" b="1" strike="noStrike" dirty="0">
                <a:solidFill>
                  <a:srgbClr val="FF3333"/>
                </a:solidFill>
                <a:latin typeface="Arial"/>
              </a:rPr>
              <a:t>Skylark</a:t>
            </a:r>
            <a:endParaRPr dirty="0"/>
          </a:p>
        </p:txBody>
      </p:sp>
      <p:sp>
        <p:nvSpPr>
          <p:cNvPr id="169" name="CustomShape 14"/>
          <p:cNvSpPr/>
          <p:nvPr/>
        </p:nvSpPr>
        <p:spPr>
          <a:xfrm>
            <a:off x="7587720" y="1829040"/>
            <a:ext cx="1600200" cy="36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989" b="1" strike="noStrike">
                <a:solidFill>
                  <a:srgbClr val="FF3333"/>
                </a:solidFill>
                <a:latin typeface="Arial"/>
              </a:rPr>
              <a:t>MDSpc</a:t>
            </a:r>
            <a:endParaRPr/>
          </a:p>
        </p:txBody>
      </p:sp>
      <p:sp>
        <p:nvSpPr>
          <p:cNvPr id="170" name="CustomShape 15"/>
          <p:cNvSpPr/>
          <p:nvPr/>
        </p:nvSpPr>
        <p:spPr>
          <a:xfrm>
            <a:off x="726480" y="5696040"/>
            <a:ext cx="1244520" cy="652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400" strike="noStrike" dirty="0">
                <a:latin typeface="Arial"/>
              </a:rPr>
              <a:t>Legacy Clients</a:t>
            </a:r>
            <a:endParaRPr dirty="0"/>
          </a:p>
        </p:txBody>
      </p:sp>
      <p:sp>
        <p:nvSpPr>
          <p:cNvPr id="171" name="CustomShape 16"/>
          <p:cNvSpPr/>
          <p:nvPr/>
        </p:nvSpPr>
        <p:spPr>
          <a:xfrm>
            <a:off x="4128840" y="5657180"/>
            <a:ext cx="1244520" cy="652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400" strike="noStrike" dirty="0">
                <a:latin typeface="Arial"/>
              </a:rPr>
              <a:t>Legacy Servers</a:t>
            </a:r>
            <a:endParaRPr dirty="0"/>
          </a:p>
        </p:txBody>
      </p:sp>
      <p:sp>
        <p:nvSpPr>
          <p:cNvPr id="172" name="CustomShape 17"/>
          <p:cNvSpPr/>
          <p:nvPr/>
        </p:nvSpPr>
        <p:spPr>
          <a:xfrm>
            <a:off x="569504" y="5071665"/>
            <a:ext cx="1244520" cy="652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400" strike="noStrike">
                <a:latin typeface="Arial"/>
              </a:rPr>
              <a:t>Critical Clients</a:t>
            </a:r>
            <a:endParaRPr/>
          </a:p>
        </p:txBody>
      </p:sp>
      <p:sp>
        <p:nvSpPr>
          <p:cNvPr id="173" name="CustomShape 18"/>
          <p:cNvSpPr/>
          <p:nvPr/>
        </p:nvSpPr>
        <p:spPr>
          <a:xfrm>
            <a:off x="7057630" y="4902120"/>
            <a:ext cx="1244520" cy="652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400" strike="noStrike" dirty="0">
                <a:latin typeface="Arial"/>
              </a:rPr>
              <a:t>Legacy Hardware</a:t>
            </a:r>
            <a:endParaRPr dirty="0"/>
          </a:p>
        </p:txBody>
      </p:sp>
      <p:pic>
        <p:nvPicPr>
          <p:cNvPr id="175" name="Picture 174"/>
          <p:cNvPicPr/>
          <p:nvPr/>
        </p:nvPicPr>
        <p:blipFill>
          <a:blip r:embed="rId2"/>
          <a:stretch/>
        </p:blipFill>
        <p:spPr>
          <a:xfrm>
            <a:off x="640080" y="1182313"/>
            <a:ext cx="960840" cy="551040"/>
          </a:xfrm>
          <a:prstGeom prst="rect">
            <a:avLst/>
          </a:prstGeom>
          <a:ln>
            <a:noFill/>
          </a:ln>
        </p:spPr>
      </p:pic>
      <p:sp>
        <p:nvSpPr>
          <p:cNvPr id="176" name="Line 20"/>
          <p:cNvSpPr/>
          <p:nvPr/>
        </p:nvSpPr>
        <p:spPr>
          <a:xfrm flipH="1" flipV="1">
            <a:off x="1600920" y="1669800"/>
            <a:ext cx="2430000" cy="381480"/>
          </a:xfrm>
          <a:prstGeom prst="line">
            <a:avLst/>
          </a:prstGeom>
          <a:ln>
            <a:solidFill>
              <a:srgbClr val="000000"/>
            </a:solidFill>
            <a:tailEnd type="triangle" w="med" len="med"/>
          </a:ln>
        </p:spPr>
      </p:sp>
      <p:sp>
        <p:nvSpPr>
          <p:cNvPr id="177" name="Line 21"/>
          <p:cNvSpPr/>
          <p:nvPr/>
        </p:nvSpPr>
        <p:spPr>
          <a:xfrm>
            <a:off x="1600920" y="1394340"/>
            <a:ext cx="2419114" cy="441780"/>
          </a:xfrm>
          <a:prstGeom prst="line">
            <a:avLst/>
          </a:prstGeom>
          <a:ln>
            <a:solidFill>
              <a:srgbClr val="000000"/>
            </a:solidFill>
            <a:tailEnd type="triangle" w="med" len="med"/>
          </a:ln>
        </p:spPr>
      </p:sp>
      <p:sp>
        <p:nvSpPr>
          <p:cNvPr id="178" name="CustomShape 22"/>
          <p:cNvSpPr/>
          <p:nvPr/>
        </p:nvSpPr>
        <p:spPr>
          <a:xfrm>
            <a:off x="548640" y="1791913"/>
            <a:ext cx="1600200" cy="442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989" b="1" strike="noStrike" dirty="0">
                <a:solidFill>
                  <a:srgbClr val="FF3333"/>
                </a:solidFill>
                <a:latin typeface="Arial"/>
              </a:rPr>
              <a:t>DCPS-</a:t>
            </a:r>
            <a:r>
              <a:rPr lang="en-US" sz="989" b="1" strike="noStrike" dirty="0" err="1">
                <a:solidFill>
                  <a:srgbClr val="FF3333"/>
                </a:solidFill>
                <a:latin typeface="Arial"/>
              </a:rPr>
              <a:t>Datasrv</a:t>
            </a:r>
            <a:endParaRPr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6563" y="-15875"/>
            <a:ext cx="57308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734540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B660729-4B3F-4B1F-82AF-B7E119EFB3FF}" type="slidenum">
              <a:rPr lang="en-US" smtClean="0"/>
              <a:pPr>
                <a:defRPr/>
              </a:pPr>
              <a:t>18</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17573"/>
            <a:ext cx="7188806" cy="563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p:cNvSpPr txBox="1">
            <a:spLocks noGrp="1"/>
          </p:cNvSpPr>
          <p:nvPr>
            <p:ph type="title"/>
          </p:nvPr>
        </p:nvSpPr>
        <p:spPr>
          <a:prstGeom prst="rect">
            <a:avLst/>
          </a:prstGeom>
          <a:noFill/>
        </p:spPr>
        <p:txBody>
          <a:bodyPr wrap="none" rtlCol="0">
            <a:spAutoFit/>
          </a:bodyPr>
          <a:lstStyle/>
          <a:p>
            <a:r>
              <a:rPr lang="en-US" sz="2400" i="0" dirty="0" smtClean="0"/>
              <a:t>15 new desk locations identified in the NSXT-U Control Room</a:t>
            </a:r>
            <a:endParaRPr lang="en-US" sz="2400" i="0" dirty="0"/>
          </a:p>
        </p:txBody>
      </p:sp>
    </p:spTree>
    <p:extLst>
      <p:ext uri="{BB962C8B-B14F-4D97-AF65-F5344CB8AC3E}">
        <p14:creationId xmlns:p14="http://schemas.microsoft.com/office/powerpoint/2010/main" val="11464084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Orders for stations using Macintoshes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80616987"/>
              </p:ext>
            </p:extLst>
          </p:nvPr>
        </p:nvGraphicFramePr>
        <p:xfrm>
          <a:off x="381000" y="1371600"/>
          <a:ext cx="8153400" cy="3924207"/>
        </p:xfrm>
        <a:graphic>
          <a:graphicData uri="http://schemas.openxmlformats.org/drawingml/2006/table">
            <a:tbl>
              <a:tblPr/>
              <a:tblGrid>
                <a:gridCol w="776513"/>
                <a:gridCol w="4328886"/>
                <a:gridCol w="1494972"/>
                <a:gridCol w="1553029"/>
              </a:tblGrid>
              <a:tr h="281462">
                <a:tc>
                  <a:txBody>
                    <a:bodyPr/>
                    <a:lstStyle/>
                    <a:p>
                      <a:pPr algn="ctr" rtl="0" fontAlgn="b"/>
                      <a:r>
                        <a:rPr lang="en-US" sz="1800">
                          <a:effectLst/>
                        </a:rPr>
                        <a:t>#</a:t>
                      </a:r>
                    </a:p>
                  </a:txBody>
                  <a:tcPr marL="13708" marR="13708" marT="9138" marB="913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800">
                        <a:effectLst/>
                      </a:endParaRPr>
                    </a:p>
                  </a:txBody>
                  <a:tcPr marL="13708" marR="13708" marT="9138" marB="913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800">
                          <a:effectLst/>
                        </a:rPr>
                        <a:t>cost @</a:t>
                      </a:r>
                    </a:p>
                  </a:txBody>
                  <a:tcPr marL="13708" marR="13708" marT="9138" marB="913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800">
                          <a:effectLst/>
                        </a:rPr>
                        <a:t>Total</a:t>
                      </a:r>
                    </a:p>
                  </a:txBody>
                  <a:tcPr marL="13708" marR="13708" marT="9138" marB="913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281462">
                <a:tc>
                  <a:txBody>
                    <a:bodyPr/>
                    <a:lstStyle/>
                    <a:p>
                      <a:pPr algn="ctr" rtl="0" fontAlgn="b"/>
                      <a:r>
                        <a:rPr lang="en-US" sz="1800">
                          <a:effectLst/>
                        </a:rPr>
                        <a:t>4</a:t>
                      </a:r>
                    </a:p>
                  </a:txBody>
                  <a:tcPr marL="13708" marR="13708" marT="9138" marB="913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it-IT" sz="1800">
                          <a:effectLst/>
                        </a:rPr>
                        <a:t>2.6 GHz Mac mini (no monitor)</a:t>
                      </a:r>
                    </a:p>
                  </a:txBody>
                  <a:tcPr marL="13708" marR="13708" marT="9138" marB="913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800">
                          <a:effectLst/>
                        </a:rPr>
                        <a:t>$700</a:t>
                      </a:r>
                    </a:p>
                  </a:txBody>
                  <a:tcPr marL="13708" marR="13708" marT="9138" marB="913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800">
                          <a:effectLst/>
                        </a:rPr>
                        <a:t>$2,800</a:t>
                      </a:r>
                    </a:p>
                  </a:txBody>
                  <a:tcPr marL="13708" marR="13708" marT="9138" marB="913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281462">
                <a:tc>
                  <a:txBody>
                    <a:bodyPr/>
                    <a:lstStyle/>
                    <a:p>
                      <a:pPr algn="ctr" rtl="0" fontAlgn="b"/>
                      <a:r>
                        <a:rPr lang="en-US" sz="1800">
                          <a:effectLst/>
                        </a:rPr>
                        <a:t>8</a:t>
                      </a:r>
                    </a:p>
                  </a:txBody>
                  <a:tcPr marL="13708" marR="13708" marT="9138" marB="913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800">
                          <a:effectLst/>
                        </a:rPr>
                        <a:t>27" iMac 3.2 GHz</a:t>
                      </a:r>
                    </a:p>
                  </a:txBody>
                  <a:tcPr marL="13708" marR="13708" marT="9138" marB="913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800">
                          <a:effectLst/>
                        </a:rPr>
                        <a:t>$1,800</a:t>
                      </a:r>
                    </a:p>
                  </a:txBody>
                  <a:tcPr marL="13708" marR="13708" marT="9138" marB="913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800">
                          <a:effectLst/>
                        </a:rPr>
                        <a:t>$14,400</a:t>
                      </a:r>
                    </a:p>
                  </a:txBody>
                  <a:tcPr marL="13708" marR="13708" marT="9138" marB="913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281462">
                <a:tc>
                  <a:txBody>
                    <a:bodyPr/>
                    <a:lstStyle/>
                    <a:p>
                      <a:pPr algn="ctr" rtl="0" fontAlgn="b"/>
                      <a:r>
                        <a:rPr lang="en-US" sz="1800">
                          <a:effectLst/>
                        </a:rPr>
                        <a:t>3</a:t>
                      </a:r>
                    </a:p>
                  </a:txBody>
                  <a:tcPr marL="13708" marR="13708" marT="9138" marB="913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800">
                          <a:effectLst/>
                        </a:rPr>
                        <a:t>27" iMac 3.4 GHz </a:t>
                      </a:r>
                    </a:p>
                  </a:txBody>
                  <a:tcPr marL="13708" marR="13708" marT="9138" marB="913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800">
                          <a:effectLst/>
                        </a:rPr>
                        <a:t>$2,000</a:t>
                      </a:r>
                    </a:p>
                  </a:txBody>
                  <a:tcPr marL="13708" marR="13708" marT="9138" marB="913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800">
                          <a:effectLst/>
                        </a:rPr>
                        <a:t>$6,000</a:t>
                      </a:r>
                    </a:p>
                  </a:txBody>
                  <a:tcPr marL="13708" marR="13708" marT="9138" marB="913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281462">
                <a:tc>
                  <a:txBody>
                    <a:bodyPr/>
                    <a:lstStyle/>
                    <a:p>
                      <a:pPr algn="ctr" rtl="0" fontAlgn="b"/>
                      <a:r>
                        <a:rPr lang="en-US" sz="1800">
                          <a:effectLst/>
                        </a:rPr>
                        <a:t>1</a:t>
                      </a:r>
                    </a:p>
                  </a:txBody>
                  <a:tcPr marL="13708" marR="13708" marT="9138" marB="913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800">
                          <a:effectLst/>
                        </a:rPr>
                        <a:t>21.5" iMac 2.9 GHz + 1GB Vid memory</a:t>
                      </a:r>
                    </a:p>
                  </a:txBody>
                  <a:tcPr marL="13708" marR="13708" marT="9138" marB="913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800">
                          <a:effectLst/>
                        </a:rPr>
                        <a:t>$1,500</a:t>
                      </a:r>
                    </a:p>
                  </a:txBody>
                  <a:tcPr marL="13708" marR="13708" marT="9138" marB="913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800">
                          <a:effectLst/>
                        </a:rPr>
                        <a:t>$1,500</a:t>
                      </a:r>
                    </a:p>
                  </a:txBody>
                  <a:tcPr marL="13708" marR="13708" marT="9138" marB="913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281462">
                <a:tc>
                  <a:txBody>
                    <a:bodyPr/>
                    <a:lstStyle/>
                    <a:p>
                      <a:pPr algn="ctr" rtl="0" fontAlgn="b"/>
                      <a:r>
                        <a:rPr lang="en-US" sz="1800">
                          <a:effectLst/>
                        </a:rPr>
                        <a:t>5</a:t>
                      </a:r>
                    </a:p>
                  </a:txBody>
                  <a:tcPr marL="13708" marR="13708" marT="9138" marB="913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800">
                          <a:effectLst/>
                        </a:rPr>
                        <a:t>27" Thunderbolt display</a:t>
                      </a:r>
                    </a:p>
                  </a:txBody>
                  <a:tcPr marL="13708" marR="13708" marT="9138" marB="913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800">
                          <a:effectLst/>
                        </a:rPr>
                        <a:t>$1,000</a:t>
                      </a:r>
                    </a:p>
                  </a:txBody>
                  <a:tcPr marL="13708" marR="13708" marT="9138" marB="913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800">
                          <a:effectLst/>
                        </a:rPr>
                        <a:t>$5,000</a:t>
                      </a:r>
                    </a:p>
                  </a:txBody>
                  <a:tcPr marL="13708" marR="13708" marT="9138" marB="913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281462">
                <a:tc>
                  <a:txBody>
                    <a:bodyPr/>
                    <a:lstStyle/>
                    <a:p>
                      <a:pPr rtl="0" fontAlgn="b"/>
                      <a:endParaRPr lang="en-US" sz="1800">
                        <a:effectLst/>
                      </a:endParaRPr>
                    </a:p>
                  </a:txBody>
                  <a:tcPr marL="13708" marR="13708" marT="9138" marB="913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a:endParaRPr lang="en-US" sz="1800">
                        <a:effectLst/>
                      </a:endParaRP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800" b="1">
                          <a:effectLst/>
                        </a:rPr>
                        <a:t>SubTotal:</a:t>
                      </a:r>
                    </a:p>
                  </a:txBody>
                  <a:tcPr marL="13708" marR="13708" marT="9138" marB="913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800" b="1">
                          <a:effectLst/>
                        </a:rPr>
                        <a:t>$29,700</a:t>
                      </a:r>
                    </a:p>
                  </a:txBody>
                  <a:tcPr marL="13708" marR="13708" marT="9138" marB="913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149869">
                <a:tc>
                  <a:txBody>
                    <a:bodyPr/>
                    <a:lstStyle/>
                    <a:p>
                      <a:pPr algn="ctr" rtl="0" fontAlgn="b"/>
                      <a:r>
                        <a:rPr lang="en-US" sz="1800" dirty="0">
                          <a:effectLst/>
                        </a:rPr>
                        <a:t>#</a:t>
                      </a:r>
                    </a:p>
                  </a:txBody>
                  <a:tcPr marL="13708" marR="13708" marT="9138" marB="913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a:endParaRPr lang="en-US" sz="1800">
                        <a:effectLst/>
                      </a:endParaRP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a:endParaRPr lang="en-US" sz="1800">
                        <a:effectLst/>
                      </a:endParaRP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800" dirty="0">
                        <a:effectLst/>
                      </a:endParaRPr>
                    </a:p>
                  </a:txBody>
                  <a:tcPr marL="13708" marR="13708" marT="9138" marB="913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281462">
                <a:tc>
                  <a:txBody>
                    <a:bodyPr/>
                    <a:lstStyle/>
                    <a:p>
                      <a:pPr algn="ctr" rtl="0" fontAlgn="b"/>
                      <a:r>
                        <a:rPr lang="en-US" sz="1800">
                          <a:effectLst/>
                        </a:rPr>
                        <a:t>5</a:t>
                      </a:r>
                    </a:p>
                  </a:txBody>
                  <a:tcPr marL="13708" marR="13708" marT="9138" marB="913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800">
                          <a:effectLst/>
                        </a:rPr>
                        <a:t>Dell 27" Ultrasharp monitor</a:t>
                      </a:r>
                    </a:p>
                  </a:txBody>
                  <a:tcPr marL="13708" marR="13708" marT="9138" marB="913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800">
                          <a:effectLst/>
                        </a:rPr>
                        <a:t>$650</a:t>
                      </a:r>
                    </a:p>
                  </a:txBody>
                  <a:tcPr marL="13708" marR="13708" marT="9138" marB="913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800">
                          <a:effectLst/>
                        </a:rPr>
                        <a:t>$3,250</a:t>
                      </a:r>
                    </a:p>
                  </a:txBody>
                  <a:tcPr marL="13708" marR="13708" marT="9138" marB="913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281462">
                <a:tc>
                  <a:txBody>
                    <a:bodyPr/>
                    <a:lstStyle/>
                    <a:p>
                      <a:pPr algn="ctr" rtl="0" fontAlgn="b"/>
                      <a:r>
                        <a:rPr lang="en-US" sz="1800">
                          <a:effectLst/>
                        </a:rPr>
                        <a:t>3</a:t>
                      </a:r>
                    </a:p>
                  </a:txBody>
                  <a:tcPr marL="13708" marR="13708" marT="9138" marB="913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pt-BR" sz="1800">
                          <a:effectLst/>
                        </a:rPr>
                        <a:t>Dell Dual 24" Ultrasharp monitors</a:t>
                      </a:r>
                    </a:p>
                  </a:txBody>
                  <a:tcPr marL="13708" marR="13708" marT="9138" marB="913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800">
                          <a:effectLst/>
                        </a:rPr>
                        <a:t>$700</a:t>
                      </a:r>
                    </a:p>
                  </a:txBody>
                  <a:tcPr marL="13708" marR="13708" marT="9138" marB="913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800">
                          <a:effectLst/>
                        </a:rPr>
                        <a:t>$2,100</a:t>
                      </a:r>
                    </a:p>
                  </a:txBody>
                  <a:tcPr marL="13708" marR="13708" marT="9138" marB="913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281462">
                <a:tc>
                  <a:txBody>
                    <a:bodyPr/>
                    <a:lstStyle/>
                    <a:p>
                      <a:pPr rtl="0" fontAlgn="b"/>
                      <a:endParaRPr lang="en-US" sz="1800">
                        <a:effectLst/>
                      </a:endParaRPr>
                    </a:p>
                  </a:txBody>
                  <a:tcPr marL="13708" marR="13708" marT="9138" marB="913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a:endParaRPr lang="en-US" sz="1800">
                        <a:effectLst/>
                      </a:endParaRP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800" b="1">
                          <a:effectLst/>
                        </a:rPr>
                        <a:t>SubTotal:</a:t>
                      </a:r>
                    </a:p>
                  </a:txBody>
                  <a:tcPr marL="13708" marR="13708" marT="9138" marB="913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800" b="1">
                          <a:effectLst/>
                        </a:rPr>
                        <a:t>$5,350</a:t>
                      </a:r>
                    </a:p>
                  </a:txBody>
                  <a:tcPr marL="13708" marR="13708" marT="9138" marB="913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149869">
                <a:tc>
                  <a:txBody>
                    <a:bodyPr/>
                    <a:lstStyle/>
                    <a:p>
                      <a:pPr rtl="0" fontAlgn="b"/>
                      <a:endParaRPr lang="en-US" sz="1800">
                        <a:effectLst/>
                      </a:endParaRPr>
                    </a:p>
                  </a:txBody>
                  <a:tcPr marL="13708" marR="13708" marT="9138" marB="913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a:endParaRPr lang="en-US" sz="1800">
                        <a:effectLst/>
                      </a:endParaRP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a:endParaRPr lang="en-US" sz="1800">
                        <a:effectLst/>
                      </a:endParaRP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800">
                        <a:effectLst/>
                      </a:endParaRPr>
                    </a:p>
                  </a:txBody>
                  <a:tcPr marL="13708" marR="13708" marT="9138" marB="913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413055">
                <a:tc>
                  <a:txBody>
                    <a:bodyPr/>
                    <a:lstStyle/>
                    <a:p>
                      <a:pPr rtl="0" fontAlgn="b"/>
                      <a:endParaRPr lang="en-US" sz="1800">
                        <a:effectLst/>
                      </a:endParaRPr>
                    </a:p>
                  </a:txBody>
                  <a:tcPr marL="13708" marR="13708" marT="9138" marB="913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a:endParaRPr lang="en-US" sz="1800">
                        <a:effectLst/>
                      </a:endParaRP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800" b="1">
                          <a:effectLst/>
                        </a:rPr>
                        <a:t>Grand Total:</a:t>
                      </a:r>
                    </a:p>
                  </a:txBody>
                  <a:tcPr marL="13708" marR="13708" marT="9138" marB="913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800" b="1" dirty="0">
                          <a:effectLst/>
                        </a:rPr>
                        <a:t>$35,890</a:t>
                      </a:r>
                    </a:p>
                  </a:txBody>
                  <a:tcPr marL="13708" marR="13708" marT="9138" marB="913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0"/>
          </p:nvPr>
        </p:nvSpPr>
        <p:spPr/>
        <p:txBody>
          <a:bodyPr/>
          <a:lstStyle/>
          <a:p>
            <a:pPr>
              <a:defRPr/>
            </a:pPr>
            <a:fld id="{BB660729-4B3F-4B1F-82AF-B7E119EFB3FF}" type="slidenum">
              <a:rPr lang="en-US" smtClean="0"/>
              <a:pPr>
                <a:defRPr/>
              </a:pPr>
              <a:t>19</a:t>
            </a:fld>
            <a:endParaRPr lang="en-US"/>
          </a:p>
        </p:txBody>
      </p:sp>
    </p:spTree>
    <p:extLst>
      <p:ext uri="{BB962C8B-B14F-4D97-AF65-F5344CB8AC3E}">
        <p14:creationId xmlns:p14="http://schemas.microsoft.com/office/powerpoint/2010/main" val="482360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Content Placeholder 2"/>
          <p:cNvSpPr>
            <a:spLocks noGrp="1"/>
          </p:cNvSpPr>
          <p:nvPr>
            <p:ph idx="1"/>
          </p:nvPr>
        </p:nvSpPr>
        <p:spPr/>
        <p:txBody>
          <a:bodyPr/>
          <a:lstStyle/>
          <a:p>
            <a:pPr marL="0" indent="0">
              <a:buNone/>
            </a:pPr>
            <a:r>
              <a:rPr lang="en-US" sz="1400" dirty="0" smtClean="0"/>
              <a:t>The NSTX </a:t>
            </a:r>
            <a:r>
              <a:rPr lang="en-US" sz="1400" dirty="0"/>
              <a:t>Upgrade (NSTX-U) Project consists of major components which allow a </a:t>
            </a:r>
            <a:r>
              <a:rPr lang="en-US" sz="1400" b="1" dirty="0"/>
              <a:t>doubling of the toroidal field</a:t>
            </a:r>
            <a:r>
              <a:rPr lang="en-US" sz="1400" dirty="0"/>
              <a:t> </a:t>
            </a:r>
            <a:r>
              <a:rPr lang="en-US" sz="1400" dirty="0" smtClean="0"/>
              <a:t>strength (to 1T), </a:t>
            </a:r>
            <a:r>
              <a:rPr lang="en-US" sz="1400" dirty="0"/>
              <a:t>a </a:t>
            </a:r>
            <a:r>
              <a:rPr lang="en-US" sz="1400" b="1" dirty="0"/>
              <a:t>doubling of the Neutral Beam heating </a:t>
            </a:r>
            <a:r>
              <a:rPr lang="en-US" sz="1400" b="1" dirty="0" smtClean="0"/>
              <a:t>power </a:t>
            </a:r>
            <a:r>
              <a:rPr lang="en-US" sz="1400" dirty="0" smtClean="0"/>
              <a:t>(to 12MW), </a:t>
            </a:r>
            <a:r>
              <a:rPr lang="en-US" sz="1400" dirty="0"/>
              <a:t>and substantial structural enhancements to withstand the increased electromagnetic loads. </a:t>
            </a:r>
            <a:r>
              <a:rPr lang="en-US" sz="1400" dirty="0" smtClean="0"/>
              <a:t>The </a:t>
            </a:r>
            <a:r>
              <a:rPr lang="en-US" sz="1400" dirty="0"/>
              <a:t>larger </a:t>
            </a:r>
            <a:r>
              <a:rPr lang="en-US" sz="1400" dirty="0" smtClean="0"/>
              <a:t>forces </a:t>
            </a:r>
            <a:r>
              <a:rPr lang="en-US" sz="1400" dirty="0"/>
              <a:t>on the coils will be protected by a </a:t>
            </a:r>
            <a:r>
              <a:rPr lang="en-US" sz="1400" b="1" dirty="0"/>
              <a:t>Digital Coil Protection System</a:t>
            </a:r>
            <a:r>
              <a:rPr lang="en-US" sz="1400" dirty="0"/>
              <a:t>, which requires demanding real-time data input rates, calculations and responses.</a:t>
            </a:r>
          </a:p>
          <a:p>
            <a:pPr marL="0" indent="0">
              <a:buNone/>
            </a:pPr>
            <a:endParaRPr lang="en-US" sz="1400" dirty="0" smtClean="0"/>
          </a:p>
          <a:p>
            <a:pPr marL="0" indent="0">
              <a:buNone/>
            </a:pPr>
            <a:r>
              <a:rPr lang="en-US" sz="1400" dirty="0" smtClean="0"/>
              <a:t>The maximum </a:t>
            </a:r>
            <a:r>
              <a:rPr lang="en-US" sz="1400" b="1" dirty="0" smtClean="0"/>
              <a:t>pulse length will increase from 1.5 s to 5 s</a:t>
            </a:r>
            <a:r>
              <a:rPr lang="en-US" sz="1400" dirty="0" smtClean="0"/>
              <a:t>. The </a:t>
            </a:r>
            <a:r>
              <a:rPr lang="en-US" sz="1400" dirty="0"/>
              <a:t>amount of </a:t>
            </a:r>
            <a:r>
              <a:rPr lang="en-US" sz="1400" dirty="0" smtClean="0"/>
              <a:t>fluctuation data will </a:t>
            </a:r>
            <a:r>
              <a:rPr lang="en-US" sz="1400" dirty="0"/>
              <a:t>increase from 2.5 to 5 GB per </a:t>
            </a:r>
            <a:r>
              <a:rPr lang="en-US" sz="1400" dirty="0" smtClean="0"/>
              <a:t>second. </a:t>
            </a:r>
            <a:r>
              <a:rPr lang="en-US" sz="1400" dirty="0"/>
              <a:t>2-D Fast Camera data is expected to go from 2.5 GB/shot to 10, and another 2 GB/shot is expected from new IR cameras. </a:t>
            </a:r>
            <a:r>
              <a:rPr lang="en-US" sz="1400" dirty="0" smtClean="0"/>
              <a:t>The </a:t>
            </a:r>
            <a:r>
              <a:rPr lang="en-US" sz="1400" b="1" dirty="0" smtClean="0"/>
              <a:t>total amount of data acquired per shot will increase by an order of magnitude</a:t>
            </a:r>
            <a:r>
              <a:rPr lang="en-US" sz="1400" dirty="0" smtClean="0"/>
              <a:t>, at least.</a:t>
            </a:r>
          </a:p>
          <a:p>
            <a:pPr marL="0" indent="0">
              <a:buNone/>
            </a:pPr>
            <a:endParaRPr lang="en-US" sz="1400" dirty="0"/>
          </a:p>
          <a:p>
            <a:pPr marL="0" indent="0">
              <a:buNone/>
            </a:pPr>
            <a:r>
              <a:rPr lang="en-US" sz="1400" dirty="0" smtClean="0"/>
              <a:t>Our </a:t>
            </a:r>
            <a:r>
              <a:rPr lang="en-US" sz="1400" dirty="0"/>
              <a:t>network capacity </a:t>
            </a:r>
            <a:r>
              <a:rPr lang="en-US" sz="1400" dirty="0" smtClean="0"/>
              <a:t>been </a:t>
            </a:r>
            <a:r>
              <a:rPr lang="en-US" sz="1400" dirty="0"/>
              <a:t>increased by a factor of 10, with </a:t>
            </a:r>
            <a:r>
              <a:rPr lang="en-US" sz="1400" b="1" dirty="0"/>
              <a:t>10 Gb/s fi</a:t>
            </a:r>
            <a:r>
              <a:rPr lang="en-US" sz="1400" dirty="0"/>
              <a:t>bers used for the major trunks. </a:t>
            </a:r>
          </a:p>
          <a:p>
            <a:pPr marL="0" indent="0">
              <a:buNone/>
            </a:pPr>
            <a:r>
              <a:rPr lang="en-US" sz="1400" dirty="0"/>
              <a:t>The </a:t>
            </a:r>
            <a:r>
              <a:rPr lang="en-US" sz="1400" dirty="0" smtClean="0"/>
              <a:t>number of </a:t>
            </a:r>
            <a:r>
              <a:rPr lang="en-US" sz="1400" b="1" dirty="0" smtClean="0"/>
              <a:t>cores in Linux </a:t>
            </a:r>
            <a:r>
              <a:rPr lang="en-US" sz="1400" b="1" dirty="0"/>
              <a:t>computers </a:t>
            </a:r>
            <a:r>
              <a:rPr lang="en-US" sz="1400" dirty="0"/>
              <a:t>used for between-shot data processing </a:t>
            </a:r>
            <a:r>
              <a:rPr lang="en-US" sz="1400" b="1" dirty="0"/>
              <a:t>will </a:t>
            </a:r>
            <a:r>
              <a:rPr lang="en-US" sz="1400" b="1" dirty="0" smtClean="0"/>
              <a:t>increase from 58 to 194</a:t>
            </a:r>
            <a:r>
              <a:rPr lang="en-US" sz="1400" dirty="0" smtClean="0"/>
              <a:t>. We will be able to finish TRANSP runs between-shot for better analysis of the plasma performance..</a:t>
            </a:r>
            <a:endParaRPr lang="en-US" sz="1400" dirty="0"/>
          </a:p>
          <a:p>
            <a:pPr marL="0" indent="0">
              <a:buNone/>
            </a:pPr>
            <a:endParaRPr lang="en-US" sz="1400" dirty="0" smtClean="0"/>
          </a:p>
          <a:p>
            <a:pPr marL="0" indent="0">
              <a:buNone/>
            </a:pPr>
            <a:r>
              <a:rPr lang="en-US" sz="1400" dirty="0" smtClean="0"/>
              <a:t>Our </a:t>
            </a:r>
            <a:r>
              <a:rPr lang="en-US" sz="1400" b="1" dirty="0"/>
              <a:t>single </a:t>
            </a:r>
            <a:r>
              <a:rPr lang="en-US" sz="1400" b="1" dirty="0" err="1"/>
              <a:t>MDSplus</a:t>
            </a:r>
            <a:r>
              <a:rPr lang="en-US" sz="1400" b="1" dirty="0"/>
              <a:t> server will be expanded into a multiple node system</a:t>
            </a:r>
            <a:r>
              <a:rPr lang="en-US" sz="1400" dirty="0"/>
              <a:t> that will provide failover and performance benefits.  The incorporation of a faster SAN disk array as well as other architectural changes will make acquired data available more rapidly and increase the number of simultaneous connections that can be supported.  Improvements to the </a:t>
            </a:r>
            <a:r>
              <a:rPr lang="en-US" sz="1400" b="1" dirty="0" err="1"/>
              <a:t>MDSplus</a:t>
            </a:r>
            <a:r>
              <a:rPr lang="en-US" sz="1400" b="1" dirty="0"/>
              <a:t> events subsystem </a:t>
            </a:r>
            <a:r>
              <a:rPr lang="en-US" sz="1400" dirty="0"/>
              <a:t>will be made through the use of </a:t>
            </a:r>
            <a:r>
              <a:rPr lang="en-US" sz="1400" b="1" dirty="0"/>
              <a:t>both UDP and TCP/IP based methods </a:t>
            </a:r>
            <a:r>
              <a:rPr lang="en-US" sz="1400" dirty="0"/>
              <a:t>and the addition of a dedicated “event server” to better compartmentalize this functionality.</a:t>
            </a:r>
          </a:p>
          <a:p>
            <a:pPr marL="0" indent="0">
              <a:buNone/>
            </a:pPr>
            <a:r>
              <a:rPr lang="en-US" sz="1400" dirty="0"/>
              <a:t> </a:t>
            </a:r>
          </a:p>
          <a:p>
            <a:pPr marL="0" indent="0">
              <a:buNone/>
            </a:pPr>
            <a:endParaRPr lang="en-US" sz="1200" dirty="0"/>
          </a:p>
        </p:txBody>
      </p:sp>
    </p:spTree>
    <p:extLst>
      <p:ext uri="{BB962C8B-B14F-4D97-AF65-F5344CB8AC3E}">
        <p14:creationId xmlns:p14="http://schemas.microsoft.com/office/powerpoint/2010/main" val="3760257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possibilities</a:t>
            </a:r>
            <a:endParaRPr lang="en-US" dirty="0"/>
          </a:p>
        </p:txBody>
      </p:sp>
      <p:sp>
        <p:nvSpPr>
          <p:cNvPr id="3" name="Content Placeholder 2"/>
          <p:cNvSpPr>
            <a:spLocks noGrp="1"/>
          </p:cNvSpPr>
          <p:nvPr>
            <p:ph idx="1"/>
          </p:nvPr>
        </p:nvSpPr>
        <p:spPr/>
        <p:txBody>
          <a:bodyPr/>
          <a:lstStyle/>
          <a:p>
            <a:r>
              <a:rPr lang="en-US" dirty="0"/>
              <a:t>Red Hat High Availability (HA) </a:t>
            </a:r>
            <a:r>
              <a:rPr lang="en-US" dirty="0" smtClean="0"/>
              <a:t>cluster</a:t>
            </a:r>
          </a:p>
          <a:p>
            <a:endParaRPr lang="en-US" dirty="0" smtClean="0"/>
          </a:p>
          <a:p>
            <a:r>
              <a:rPr lang="en-US" dirty="0" smtClean="0"/>
              <a:t>Incrementally adding Linux servers to distribute data- and event-serving, and between-shot processing.</a:t>
            </a:r>
            <a:endParaRPr lang="en-US" dirty="0"/>
          </a:p>
        </p:txBody>
      </p:sp>
      <p:sp>
        <p:nvSpPr>
          <p:cNvPr id="4" name="Slide Number Placeholder 3"/>
          <p:cNvSpPr>
            <a:spLocks noGrp="1"/>
          </p:cNvSpPr>
          <p:nvPr>
            <p:ph type="sldNum" sz="quarter" idx="10"/>
          </p:nvPr>
        </p:nvSpPr>
        <p:spPr/>
        <p:txBody>
          <a:bodyPr/>
          <a:lstStyle/>
          <a:p>
            <a:pPr>
              <a:defRPr/>
            </a:pPr>
            <a:fld id="{BB660729-4B3F-4B1F-82AF-B7E119EFB3FF}" type="slidenum">
              <a:rPr lang="en-US" smtClean="0"/>
              <a:pPr>
                <a:defRPr/>
              </a:pPr>
              <a:t>20</a:t>
            </a:fld>
            <a:endParaRPr lang="en-US"/>
          </a:p>
        </p:txBody>
      </p:sp>
    </p:spTree>
    <p:extLst>
      <p:ext uri="{BB962C8B-B14F-4D97-AF65-F5344CB8AC3E}">
        <p14:creationId xmlns:p14="http://schemas.microsoft.com/office/powerpoint/2010/main" val="24069046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NSTX </a:t>
            </a:r>
            <a:r>
              <a:rPr lang="en-US" dirty="0"/>
              <a:t>Upgrade (NSTX-U) Project </a:t>
            </a:r>
          </a:p>
          <a:p>
            <a:pPr lvl="1"/>
            <a:r>
              <a:rPr lang="en-US" dirty="0" smtClean="0"/>
              <a:t>3-years and US$94M</a:t>
            </a:r>
          </a:p>
          <a:p>
            <a:pPr lvl="1"/>
            <a:r>
              <a:rPr lang="en-US" dirty="0" smtClean="0"/>
              <a:t>Doubling the </a:t>
            </a:r>
            <a:r>
              <a:rPr lang="en-US" dirty="0"/>
              <a:t>toroidal field strength (to </a:t>
            </a:r>
            <a:r>
              <a:rPr lang="en-US" dirty="0" smtClean="0"/>
              <a:t>1T) and the </a:t>
            </a:r>
            <a:r>
              <a:rPr lang="en-US" dirty="0"/>
              <a:t>Neutral Beam heating power (to </a:t>
            </a:r>
            <a:r>
              <a:rPr lang="en-US" dirty="0" smtClean="0"/>
              <a:t>12MW), and increasing the maximum pulse length from 1.5 s to 5 s</a:t>
            </a:r>
          </a:p>
          <a:p>
            <a:r>
              <a:rPr lang="en-US" dirty="0" smtClean="0"/>
              <a:t>Most data loads and computing requirements increasing with Moore’s Law</a:t>
            </a:r>
          </a:p>
          <a:p>
            <a:pPr lvl="1"/>
            <a:r>
              <a:rPr lang="en-US" dirty="0" smtClean="0"/>
              <a:t>fluctuation </a:t>
            </a:r>
            <a:r>
              <a:rPr lang="en-US" dirty="0"/>
              <a:t>data will increase from 2.5 to 5 GB per </a:t>
            </a:r>
            <a:r>
              <a:rPr lang="en-US" dirty="0" smtClean="0"/>
              <a:t>second</a:t>
            </a:r>
          </a:p>
          <a:p>
            <a:pPr lvl="1"/>
            <a:r>
              <a:rPr lang="en-US" dirty="0" smtClean="0"/>
              <a:t>2-D </a:t>
            </a:r>
            <a:r>
              <a:rPr lang="en-US" dirty="0"/>
              <a:t>Fast Camera data is expected to go from 2.5 GB/shot to 10, and </a:t>
            </a:r>
            <a:endParaRPr lang="en-US" dirty="0" smtClean="0"/>
          </a:p>
          <a:p>
            <a:pPr lvl="1"/>
            <a:r>
              <a:rPr lang="en-US" dirty="0" smtClean="0"/>
              <a:t>another </a:t>
            </a:r>
            <a:r>
              <a:rPr lang="en-US" dirty="0"/>
              <a:t>2 GB/shot is expected from new IR </a:t>
            </a:r>
            <a:r>
              <a:rPr lang="en-US" dirty="0" smtClean="0"/>
              <a:t>cameras</a:t>
            </a:r>
          </a:p>
          <a:p>
            <a:pPr lvl="1"/>
            <a:r>
              <a:rPr lang="en-US" dirty="0" smtClean="0"/>
              <a:t>New processing power required</a:t>
            </a:r>
          </a:p>
          <a:p>
            <a:pPr lvl="2"/>
            <a:r>
              <a:rPr lang="en-US" dirty="0" smtClean="0"/>
              <a:t>DCPS</a:t>
            </a:r>
          </a:p>
          <a:p>
            <a:pPr lvl="2"/>
            <a:r>
              <a:rPr lang="en-US" dirty="0" smtClean="0"/>
              <a:t>Between-shot TRANSP</a:t>
            </a:r>
          </a:p>
        </p:txBody>
      </p:sp>
      <p:sp>
        <p:nvSpPr>
          <p:cNvPr id="4" name="Slide Number Placeholder 3"/>
          <p:cNvSpPr>
            <a:spLocks noGrp="1"/>
          </p:cNvSpPr>
          <p:nvPr>
            <p:ph type="sldNum" sz="quarter" idx="10"/>
          </p:nvPr>
        </p:nvSpPr>
        <p:spPr/>
        <p:txBody>
          <a:bodyPr/>
          <a:lstStyle/>
          <a:p>
            <a:pPr>
              <a:defRPr/>
            </a:pPr>
            <a:fld id="{BB660729-4B3F-4B1F-82AF-B7E119EFB3FF}" type="slidenum">
              <a:rPr lang="en-US" smtClean="0"/>
              <a:pPr>
                <a:defRPr/>
              </a:pPr>
              <a:t>21</a:t>
            </a:fld>
            <a:endParaRPr lang="en-US"/>
          </a:p>
        </p:txBody>
      </p:sp>
    </p:spTree>
    <p:extLst>
      <p:ext uri="{BB962C8B-B14F-4D97-AF65-F5344CB8AC3E}">
        <p14:creationId xmlns:p14="http://schemas.microsoft.com/office/powerpoint/2010/main" val="12907377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286000" y="1288286"/>
            <a:ext cx="3810000" cy="1371600"/>
          </a:xfrm>
        </p:spPr>
        <p:txBody>
          <a:bodyPr/>
          <a:lstStyle/>
          <a:p>
            <a:pPr algn="ctr"/>
            <a:r>
              <a:rPr lang="en-US" altLang="en-US" dirty="0">
                <a:latin typeface="Times New Roman" pitchFamily="18" charset="0"/>
              </a:rPr>
              <a:t>Questions?</a:t>
            </a:r>
          </a:p>
        </p:txBody>
      </p:sp>
      <p:sp>
        <p:nvSpPr>
          <p:cNvPr id="60427" name="Text Box 11"/>
          <p:cNvSpPr txBox="1">
            <a:spLocks noChangeArrowheads="1"/>
          </p:cNvSpPr>
          <p:nvPr/>
        </p:nvSpPr>
        <p:spPr bwMode="auto">
          <a:xfrm>
            <a:off x="1524001" y="2635250"/>
            <a:ext cx="5486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en-US" altLang="en-US" sz="3600" dirty="0">
                <a:latin typeface="Arial Narrow" pitchFamily="34" charset="0"/>
              </a:rPr>
              <a:t>Bill Davis, bdavis@pppl.gov</a:t>
            </a:r>
          </a:p>
        </p:txBody>
      </p:sp>
      <p:sp>
        <p:nvSpPr>
          <p:cNvPr id="60428" name="Text Box 12"/>
          <p:cNvSpPr txBox="1">
            <a:spLocks noChangeArrowheads="1"/>
          </p:cNvSpPr>
          <p:nvPr/>
        </p:nvSpPr>
        <p:spPr bwMode="auto">
          <a:xfrm>
            <a:off x="457200" y="3429000"/>
            <a:ext cx="8153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endParaRPr lang="en-GB" altLang="en-US" sz="1800" baseline="30000" dirty="0">
              <a:latin typeface="Times New Roman" pitchFamily="18" charset="0"/>
            </a:endParaRPr>
          </a:p>
          <a:p>
            <a:pPr algn="ctr" eaLnBrk="1" hangingPunct="1"/>
            <a:r>
              <a:rPr lang="en-US" altLang="en-US" sz="1800" i="1" dirty="0" smtClean="0">
                <a:latin typeface="Times New Roman" pitchFamily="18" charset="0"/>
              </a:rPr>
              <a:t>Princeton </a:t>
            </a:r>
            <a:r>
              <a:rPr lang="en-US" altLang="en-US" sz="1800" i="1" dirty="0">
                <a:latin typeface="Times New Roman" pitchFamily="18" charset="0"/>
              </a:rPr>
              <a:t>Plasma Physics </a:t>
            </a:r>
            <a:r>
              <a:rPr lang="en-US" altLang="en-US" sz="1800" i="1" dirty="0" smtClean="0">
                <a:latin typeface="Times New Roman" pitchFamily="18" charset="0"/>
              </a:rPr>
              <a:t>Laboratory</a:t>
            </a:r>
          </a:p>
          <a:p>
            <a:pPr algn="ctr" eaLnBrk="1" hangingPunct="1"/>
            <a:r>
              <a:rPr lang="en-US" altLang="en-US" sz="1800" i="1" dirty="0" smtClean="0">
                <a:latin typeface="Times New Roman" pitchFamily="18" charset="0"/>
              </a:rPr>
              <a:t>P.O</a:t>
            </a:r>
            <a:r>
              <a:rPr lang="en-US" altLang="en-US" sz="1800" i="1" dirty="0">
                <a:latin typeface="Times New Roman" pitchFamily="18" charset="0"/>
              </a:rPr>
              <a:t>. Box 451, Princeton, NJ, 08543, USA</a:t>
            </a:r>
            <a:endParaRPr lang="en-GB" altLang="en-US" sz="1800" i="1" dirty="0">
              <a:latin typeface="Times New Roman" pitchFamily="18" charset="0"/>
            </a:endParaRPr>
          </a:p>
        </p:txBody>
      </p:sp>
      <p:sp>
        <p:nvSpPr>
          <p:cNvPr id="106500" name="Text Box 4"/>
          <p:cNvSpPr txBox="1">
            <a:spLocks noChangeArrowheads="1"/>
          </p:cNvSpPr>
          <p:nvPr/>
        </p:nvSpPr>
        <p:spPr bwMode="auto">
          <a:xfrm>
            <a:off x="2286000" y="5714999"/>
            <a:ext cx="378481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Supported by DOE Contract DE-AC02-09CH11466</a:t>
            </a:r>
          </a:p>
        </p:txBody>
      </p:sp>
      <p:pic>
        <p:nvPicPr>
          <p:cNvPr id="106501" name="Picture 5" descr="DOE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5472113"/>
            <a:ext cx="2209800" cy="776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4880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52400"/>
            <a:ext cx="8153400" cy="6555641"/>
          </a:xfrm>
          <a:prstGeom prst="rect">
            <a:avLst/>
          </a:prstGeom>
        </p:spPr>
        <p:txBody>
          <a:bodyPr wrap="square">
            <a:spAutoFit/>
          </a:bodyPr>
          <a:lstStyle/>
          <a:p>
            <a:r>
              <a:rPr lang="en-GB" altLang="en-US" i="0" dirty="0">
                <a:solidFill>
                  <a:schemeClr val="accent2">
                    <a:lumMod val="75000"/>
                  </a:schemeClr>
                </a:solidFill>
                <a:latin typeface="Arial" pitchFamily="34" charset="0"/>
              </a:rPr>
              <a:t>References</a:t>
            </a:r>
          </a:p>
          <a:p>
            <a:endParaRPr lang="en-GB" altLang="en-US" b="0" i="0" dirty="0">
              <a:solidFill>
                <a:schemeClr val="accent2">
                  <a:lumMod val="75000"/>
                </a:schemeClr>
              </a:solidFill>
              <a:latin typeface="Arial" pitchFamily="34" charset="0"/>
            </a:endParaRPr>
          </a:p>
          <a:p>
            <a:r>
              <a:rPr lang="en-GB" altLang="en-US" b="0" i="0" dirty="0">
                <a:solidFill>
                  <a:schemeClr val="accent2">
                    <a:lumMod val="75000"/>
                  </a:schemeClr>
                </a:solidFill>
              </a:rPr>
              <a:t>J.A. </a:t>
            </a:r>
            <a:r>
              <a:rPr lang="en-GB" altLang="en-US" b="0" i="0" dirty="0" err="1">
                <a:solidFill>
                  <a:schemeClr val="accent2">
                    <a:lumMod val="75000"/>
                  </a:schemeClr>
                </a:solidFill>
              </a:rPr>
              <a:t>Stillerman</a:t>
            </a:r>
            <a:r>
              <a:rPr lang="en-GB" altLang="en-US" b="0" i="0" dirty="0">
                <a:solidFill>
                  <a:schemeClr val="accent2">
                    <a:lumMod val="75000"/>
                  </a:schemeClr>
                </a:solidFill>
              </a:rPr>
              <a:t>, T.W. </a:t>
            </a:r>
            <a:r>
              <a:rPr lang="en-GB" altLang="en-US" b="0" i="0" dirty="0" err="1">
                <a:solidFill>
                  <a:schemeClr val="accent2">
                    <a:lumMod val="75000"/>
                  </a:schemeClr>
                </a:solidFill>
              </a:rPr>
              <a:t>Fredian</a:t>
            </a:r>
            <a:r>
              <a:rPr lang="en-GB" altLang="en-US" b="0" i="0" dirty="0">
                <a:solidFill>
                  <a:schemeClr val="accent2">
                    <a:lumMod val="75000"/>
                  </a:schemeClr>
                </a:solidFill>
              </a:rPr>
              <a:t>, K.A. </a:t>
            </a:r>
            <a:r>
              <a:rPr lang="en-GB" altLang="en-US" b="0" i="0" dirty="0" err="1">
                <a:solidFill>
                  <a:schemeClr val="accent2">
                    <a:lumMod val="75000"/>
                  </a:schemeClr>
                </a:solidFill>
              </a:rPr>
              <a:t>Klare</a:t>
            </a:r>
            <a:r>
              <a:rPr lang="en-GB" altLang="en-US" b="0" i="0" dirty="0">
                <a:solidFill>
                  <a:schemeClr val="accent2">
                    <a:lumMod val="75000"/>
                  </a:schemeClr>
                </a:solidFill>
              </a:rPr>
              <a:t>, G. </a:t>
            </a:r>
            <a:r>
              <a:rPr lang="en-GB" altLang="en-US" b="0" i="0" dirty="0" err="1">
                <a:solidFill>
                  <a:schemeClr val="accent2">
                    <a:lumMod val="75000"/>
                  </a:schemeClr>
                </a:solidFill>
              </a:rPr>
              <a:t>Manduchi</a:t>
            </a:r>
            <a:r>
              <a:rPr lang="en-GB" altLang="en-US" b="0" i="0" dirty="0">
                <a:solidFill>
                  <a:schemeClr val="accent2">
                    <a:lumMod val="75000"/>
                  </a:schemeClr>
                </a:solidFill>
              </a:rPr>
              <a:t>, “</a:t>
            </a:r>
            <a:r>
              <a:rPr lang="en-GB" altLang="en-US" b="0" i="0" dirty="0" err="1">
                <a:solidFill>
                  <a:schemeClr val="accent2">
                    <a:lumMod val="75000"/>
                  </a:schemeClr>
                </a:solidFill>
              </a:rPr>
              <a:t>MDSplus</a:t>
            </a:r>
            <a:r>
              <a:rPr lang="en-GB" altLang="en-US" b="0" i="0" dirty="0">
                <a:solidFill>
                  <a:schemeClr val="accent2">
                    <a:lumMod val="75000"/>
                  </a:schemeClr>
                </a:solidFill>
              </a:rPr>
              <a:t> Data Acquisition System”. </a:t>
            </a:r>
            <a:r>
              <a:rPr lang="en-GB" altLang="en-US" b="0" dirty="0">
                <a:solidFill>
                  <a:schemeClr val="accent2">
                    <a:lumMod val="75000"/>
                  </a:schemeClr>
                </a:solidFill>
              </a:rPr>
              <a:t>Rev. of Sci. </a:t>
            </a:r>
            <a:r>
              <a:rPr lang="en-GB" altLang="en-US" b="0" dirty="0" err="1">
                <a:solidFill>
                  <a:schemeClr val="accent2">
                    <a:lumMod val="75000"/>
                  </a:schemeClr>
                </a:solidFill>
              </a:rPr>
              <a:t>Instrum</a:t>
            </a:r>
            <a:r>
              <a:rPr lang="en-GB" altLang="en-US" b="0" dirty="0">
                <a:solidFill>
                  <a:schemeClr val="accent2">
                    <a:lumMod val="75000"/>
                  </a:schemeClr>
                </a:solidFill>
              </a:rPr>
              <a:t>.</a:t>
            </a:r>
            <a:r>
              <a:rPr lang="en-GB" altLang="en-US" b="0" i="0" dirty="0">
                <a:solidFill>
                  <a:schemeClr val="accent2">
                    <a:lumMod val="75000"/>
                  </a:schemeClr>
                </a:solidFill>
              </a:rPr>
              <a:t> 68 (1) January 1997, p. 939.</a:t>
            </a:r>
          </a:p>
          <a:p>
            <a:endParaRPr lang="en-US" altLang="en-US" b="0" i="0" dirty="0">
              <a:solidFill>
                <a:schemeClr val="accent2">
                  <a:lumMod val="75000"/>
                </a:schemeClr>
              </a:solidFill>
            </a:endParaRPr>
          </a:p>
          <a:p>
            <a:r>
              <a:rPr lang="en-GB" altLang="en-US" b="0" i="0" dirty="0">
                <a:solidFill>
                  <a:schemeClr val="accent2">
                    <a:lumMod val="75000"/>
                  </a:schemeClr>
                </a:solidFill>
              </a:rPr>
              <a:t>EPICS - Experimental Physics and Industrial Control System, </a:t>
            </a:r>
            <a:r>
              <a:rPr lang="en-GB" altLang="en-US" b="0" i="0" dirty="0">
                <a:solidFill>
                  <a:schemeClr val="accent2">
                    <a:lumMod val="75000"/>
                  </a:schemeClr>
                </a:solidFill>
                <a:hlinkClick r:id="rId2"/>
              </a:rPr>
              <a:t>http://www.aps.anl.gov/epics/</a:t>
            </a:r>
            <a:endParaRPr lang="en-GB" altLang="en-US" b="0" i="0" dirty="0">
              <a:solidFill>
                <a:schemeClr val="accent2">
                  <a:lumMod val="75000"/>
                </a:schemeClr>
              </a:solidFill>
            </a:endParaRPr>
          </a:p>
          <a:p>
            <a:endParaRPr lang="en-US" altLang="en-US" b="0" i="0" dirty="0">
              <a:solidFill>
                <a:schemeClr val="accent2">
                  <a:lumMod val="75000"/>
                </a:schemeClr>
              </a:solidFill>
            </a:endParaRPr>
          </a:p>
          <a:p>
            <a:r>
              <a:rPr lang="en-GB" altLang="en-US" b="0" i="0" dirty="0">
                <a:solidFill>
                  <a:schemeClr val="accent2">
                    <a:lumMod val="75000"/>
                  </a:schemeClr>
                </a:solidFill>
              </a:rPr>
              <a:t>S. Kaye, M. Ono, Y.-</a:t>
            </a:r>
            <a:r>
              <a:rPr lang="en-GB" altLang="en-US" b="0" i="0" dirty="0" err="1">
                <a:solidFill>
                  <a:schemeClr val="accent2">
                    <a:lumMod val="75000"/>
                  </a:schemeClr>
                </a:solidFill>
              </a:rPr>
              <a:t>K.M.Peng</a:t>
            </a:r>
            <a:r>
              <a:rPr lang="en-GB" altLang="en-US" b="0" i="0" dirty="0">
                <a:solidFill>
                  <a:schemeClr val="accent2">
                    <a:lumMod val="75000"/>
                  </a:schemeClr>
                </a:solidFill>
              </a:rPr>
              <a:t>, D.B. Batchelor, M.D. Carter, W. </a:t>
            </a:r>
            <a:r>
              <a:rPr lang="en-GB" altLang="en-US" b="0" i="0" dirty="0" err="1">
                <a:solidFill>
                  <a:schemeClr val="accent2">
                    <a:lumMod val="75000"/>
                  </a:schemeClr>
                </a:solidFill>
              </a:rPr>
              <a:t>Choe</a:t>
            </a:r>
            <a:r>
              <a:rPr lang="en-GB" altLang="en-US" b="0" i="0" dirty="0">
                <a:solidFill>
                  <a:schemeClr val="accent2">
                    <a:lumMod val="75000"/>
                  </a:schemeClr>
                </a:solidFill>
              </a:rPr>
              <a:t>,  et al., “The Physics Design of the National Spherical Torus Experiment”. </a:t>
            </a:r>
            <a:r>
              <a:rPr lang="en-GB" altLang="en-US" b="0" dirty="0">
                <a:solidFill>
                  <a:schemeClr val="accent2">
                    <a:lumMod val="75000"/>
                  </a:schemeClr>
                </a:solidFill>
              </a:rPr>
              <a:t>Fusion Technology</a:t>
            </a:r>
            <a:r>
              <a:rPr lang="en-GB" altLang="en-US" b="0" i="0" dirty="0">
                <a:solidFill>
                  <a:schemeClr val="accent2">
                    <a:lumMod val="75000"/>
                  </a:schemeClr>
                </a:solidFill>
              </a:rPr>
              <a:t>, 36, July 1999, p. 16, or </a:t>
            </a:r>
            <a:r>
              <a:rPr lang="en-GB" altLang="en-US" b="0" i="0" dirty="0">
                <a:solidFill>
                  <a:schemeClr val="accent2">
                    <a:lumMod val="75000"/>
                  </a:schemeClr>
                </a:solidFill>
                <a:hlinkClick r:id="rId3"/>
              </a:rPr>
              <a:t>http://nstx.pppl.gov/</a:t>
            </a:r>
            <a:endParaRPr lang="en-GB" altLang="en-US" b="0" i="0" dirty="0">
              <a:solidFill>
                <a:schemeClr val="accent2">
                  <a:lumMod val="75000"/>
                </a:schemeClr>
              </a:solidFill>
            </a:endParaRPr>
          </a:p>
          <a:p>
            <a:endParaRPr lang="en-US" altLang="en-US" b="0" i="0" dirty="0">
              <a:solidFill>
                <a:schemeClr val="accent2">
                  <a:lumMod val="75000"/>
                </a:schemeClr>
              </a:solidFill>
            </a:endParaRPr>
          </a:p>
          <a:p>
            <a:r>
              <a:rPr lang="en-US" altLang="en-US" b="0" i="0" dirty="0">
                <a:solidFill>
                  <a:schemeClr val="accent2">
                    <a:lumMod val="75000"/>
                  </a:schemeClr>
                </a:solidFill>
              </a:rPr>
              <a:t>J. E. Menard, S. Gerhardt, M. Bell, J. </a:t>
            </a:r>
            <a:r>
              <a:rPr lang="en-US" altLang="en-US" b="0" i="0" dirty="0" err="1">
                <a:solidFill>
                  <a:schemeClr val="accent2">
                    <a:lumMod val="75000"/>
                  </a:schemeClr>
                </a:solidFill>
              </a:rPr>
              <a:t>Bialek</a:t>
            </a:r>
            <a:r>
              <a:rPr lang="en-US" altLang="en-US" b="0" i="0" dirty="0">
                <a:solidFill>
                  <a:schemeClr val="accent2">
                    <a:lumMod val="75000"/>
                  </a:schemeClr>
                </a:solidFill>
              </a:rPr>
              <a:t>, A. Brooks, J. </a:t>
            </a:r>
            <a:r>
              <a:rPr lang="en-US" altLang="en-US" b="0" i="0" dirty="0" err="1">
                <a:solidFill>
                  <a:schemeClr val="accent2">
                    <a:lumMod val="75000"/>
                  </a:schemeClr>
                </a:solidFill>
              </a:rPr>
              <a:t>Canik</a:t>
            </a:r>
            <a:r>
              <a:rPr lang="en-US" altLang="en-US" b="0" i="0" dirty="0">
                <a:solidFill>
                  <a:schemeClr val="accent2">
                    <a:lumMod val="75000"/>
                  </a:schemeClr>
                </a:solidFill>
              </a:rPr>
              <a:t>, J. </a:t>
            </a:r>
            <a:r>
              <a:rPr lang="en-US" altLang="en-US" b="0" i="0" dirty="0" err="1">
                <a:solidFill>
                  <a:schemeClr val="accent2">
                    <a:lumMod val="75000"/>
                  </a:schemeClr>
                </a:solidFill>
              </a:rPr>
              <a:t>Chrzanowski</a:t>
            </a:r>
            <a:r>
              <a:rPr lang="en-US" altLang="en-US" b="0" i="0" dirty="0">
                <a:solidFill>
                  <a:schemeClr val="accent2">
                    <a:lumMod val="75000"/>
                  </a:schemeClr>
                </a:solidFill>
              </a:rPr>
              <a:t>, M. </a:t>
            </a:r>
            <a:r>
              <a:rPr lang="en-US" altLang="en-US" b="0" i="0" dirty="0" err="1">
                <a:solidFill>
                  <a:schemeClr val="accent2">
                    <a:lumMod val="75000"/>
                  </a:schemeClr>
                </a:solidFill>
              </a:rPr>
              <a:t>Denault</a:t>
            </a:r>
            <a:r>
              <a:rPr lang="en-US" altLang="en-US" b="0" i="0" dirty="0">
                <a:solidFill>
                  <a:schemeClr val="accent2">
                    <a:lumMod val="75000"/>
                  </a:schemeClr>
                </a:solidFill>
              </a:rPr>
              <a:t>, L. </a:t>
            </a:r>
            <a:r>
              <a:rPr lang="en-US" altLang="en-US" b="0" i="0" dirty="0" err="1">
                <a:solidFill>
                  <a:schemeClr val="accent2">
                    <a:lumMod val="75000"/>
                  </a:schemeClr>
                </a:solidFill>
              </a:rPr>
              <a:t>Dudek</a:t>
            </a:r>
            <a:r>
              <a:rPr lang="en-US" altLang="en-US" b="0" i="0" dirty="0">
                <a:solidFill>
                  <a:schemeClr val="accent2">
                    <a:lumMod val="75000"/>
                  </a:schemeClr>
                </a:solidFill>
              </a:rPr>
              <a:t>, D. A. Gates, N. </a:t>
            </a:r>
            <a:r>
              <a:rPr lang="en-US" altLang="en-US" b="0" i="0" dirty="0" err="1">
                <a:solidFill>
                  <a:schemeClr val="accent2">
                    <a:lumMod val="75000"/>
                  </a:schemeClr>
                </a:solidFill>
              </a:rPr>
              <a:t>Gorelenkov</a:t>
            </a:r>
            <a:r>
              <a:rPr lang="en-US" altLang="en-US" b="0" i="0" dirty="0">
                <a:solidFill>
                  <a:schemeClr val="accent2">
                    <a:lumMod val="75000"/>
                  </a:schemeClr>
                </a:solidFill>
              </a:rPr>
              <a:t>, W. </a:t>
            </a:r>
            <a:r>
              <a:rPr lang="en-US" altLang="en-US" b="0" i="0" dirty="0" err="1">
                <a:solidFill>
                  <a:schemeClr val="accent2">
                    <a:lumMod val="75000"/>
                  </a:schemeClr>
                </a:solidFill>
              </a:rPr>
              <a:t>Guttenfelder</a:t>
            </a:r>
            <a:r>
              <a:rPr lang="en-US" altLang="en-US" b="0" i="0" dirty="0">
                <a:solidFill>
                  <a:schemeClr val="accent2">
                    <a:lumMod val="75000"/>
                  </a:schemeClr>
                </a:solidFill>
              </a:rPr>
              <a:t>, “Overview of the physics and engineering design of NSTX upgrade”,  NUCL FUSION , vol. 52, no. 8, 2012 DOI: 10.1088/0029-5515/52/8/083015</a:t>
            </a:r>
          </a:p>
          <a:p>
            <a:endParaRPr lang="en-US" altLang="en-US" b="0" i="0" dirty="0">
              <a:solidFill>
                <a:schemeClr val="accent2">
                  <a:lumMod val="75000"/>
                </a:schemeClr>
              </a:solidFill>
            </a:endParaRPr>
          </a:p>
          <a:p>
            <a:r>
              <a:rPr lang="en-GB" altLang="en-US" b="0" i="0" dirty="0">
                <a:solidFill>
                  <a:schemeClr val="accent2">
                    <a:lumMod val="75000"/>
                  </a:schemeClr>
                </a:solidFill>
              </a:rPr>
              <a:t> </a:t>
            </a:r>
            <a:r>
              <a:rPr lang="en-US" altLang="en-US" b="0" i="0" dirty="0">
                <a:solidFill>
                  <a:schemeClr val="accent2">
                    <a:lumMod val="75000"/>
                  </a:schemeClr>
                </a:solidFill>
              </a:rPr>
              <a:t>P. </a:t>
            </a:r>
            <a:r>
              <a:rPr lang="en-US" altLang="en-US" b="0" i="0" dirty="0" err="1">
                <a:solidFill>
                  <a:schemeClr val="accent2">
                    <a:lumMod val="75000"/>
                  </a:schemeClr>
                </a:solidFill>
              </a:rPr>
              <a:t>Sichta</a:t>
            </a:r>
            <a:r>
              <a:rPr lang="en-US" altLang="en-US" b="0" i="0" dirty="0">
                <a:solidFill>
                  <a:schemeClr val="accent2">
                    <a:lumMod val="75000"/>
                  </a:schemeClr>
                </a:solidFill>
              </a:rPr>
              <a:t>, J. Dong, G. </a:t>
            </a:r>
            <a:r>
              <a:rPr lang="en-US" altLang="en-US" b="0" i="0" dirty="0" err="1">
                <a:solidFill>
                  <a:schemeClr val="accent2">
                    <a:lumMod val="75000"/>
                  </a:schemeClr>
                </a:solidFill>
              </a:rPr>
              <a:t>Oliaro</a:t>
            </a:r>
            <a:r>
              <a:rPr lang="en-US" altLang="en-US" b="0" i="0" dirty="0">
                <a:solidFill>
                  <a:schemeClr val="accent2">
                    <a:lumMod val="75000"/>
                  </a:schemeClr>
                </a:solidFill>
              </a:rPr>
              <a:t>, P. </a:t>
            </a:r>
            <a:r>
              <a:rPr lang="en-US" altLang="en-US" b="0" i="0" dirty="0" err="1">
                <a:solidFill>
                  <a:schemeClr val="accent2">
                    <a:lumMod val="75000"/>
                  </a:schemeClr>
                </a:solidFill>
              </a:rPr>
              <a:t>Roney</a:t>
            </a:r>
            <a:r>
              <a:rPr lang="en-US" altLang="en-US" b="0" i="0" dirty="0">
                <a:solidFill>
                  <a:schemeClr val="accent2">
                    <a:lumMod val="75000"/>
                  </a:schemeClr>
                </a:solidFill>
              </a:rPr>
              <a:t>, “Overview of the NSTX Control System”, 8th ICALEPCS – International Conference on Accelerator and Large Experimental  Physics and Control Systems, San Jose, CA . (2001)</a:t>
            </a:r>
          </a:p>
          <a:p>
            <a:endParaRPr lang="en-US" altLang="en-US" b="0" i="0" dirty="0">
              <a:solidFill>
                <a:schemeClr val="accent2">
                  <a:lumMod val="75000"/>
                </a:schemeClr>
              </a:solidFill>
            </a:endParaRPr>
          </a:p>
          <a:p>
            <a:r>
              <a:rPr lang="en-GB" altLang="en-US" b="0" i="0" dirty="0">
                <a:solidFill>
                  <a:schemeClr val="accent2">
                    <a:lumMod val="75000"/>
                  </a:schemeClr>
                </a:solidFill>
              </a:rPr>
              <a:t>W. Davis, P. </a:t>
            </a:r>
            <a:r>
              <a:rPr lang="en-GB" altLang="en-US" b="0" i="0" dirty="0" err="1">
                <a:solidFill>
                  <a:schemeClr val="accent2">
                    <a:lumMod val="75000"/>
                  </a:schemeClr>
                </a:solidFill>
              </a:rPr>
              <a:t>Roney</a:t>
            </a:r>
            <a:r>
              <a:rPr lang="en-GB" altLang="en-US" b="0" i="0" dirty="0">
                <a:solidFill>
                  <a:schemeClr val="accent2">
                    <a:lumMod val="75000"/>
                  </a:schemeClr>
                </a:solidFill>
              </a:rPr>
              <a:t>, T. Carroll, T. </a:t>
            </a:r>
            <a:r>
              <a:rPr lang="en-GB" altLang="en-US" b="0" i="0" dirty="0" err="1">
                <a:solidFill>
                  <a:schemeClr val="accent2">
                    <a:lumMod val="75000"/>
                  </a:schemeClr>
                </a:solidFill>
              </a:rPr>
              <a:t>Gibney</a:t>
            </a:r>
            <a:r>
              <a:rPr lang="en-GB" altLang="en-US" b="0" i="0" dirty="0">
                <a:solidFill>
                  <a:schemeClr val="accent2">
                    <a:lumMod val="75000"/>
                  </a:schemeClr>
                </a:solidFill>
              </a:rPr>
              <a:t>, D. </a:t>
            </a:r>
            <a:r>
              <a:rPr lang="en-GB" altLang="en-US" b="0" i="0" dirty="0" err="1">
                <a:solidFill>
                  <a:schemeClr val="accent2">
                    <a:lumMod val="75000"/>
                  </a:schemeClr>
                </a:solidFill>
              </a:rPr>
              <a:t>Mastrovito</a:t>
            </a:r>
            <a:r>
              <a:rPr lang="en-GB" altLang="en-US" b="0" i="0" dirty="0">
                <a:solidFill>
                  <a:schemeClr val="accent2">
                    <a:lumMod val="75000"/>
                  </a:schemeClr>
                </a:solidFill>
              </a:rPr>
              <a:t>, “The use of </a:t>
            </a:r>
            <a:r>
              <a:rPr lang="en-GB" altLang="en-US" b="0" i="0" dirty="0" err="1">
                <a:solidFill>
                  <a:schemeClr val="accent2">
                    <a:lumMod val="75000"/>
                  </a:schemeClr>
                </a:solidFill>
              </a:rPr>
              <a:t>MDSplus</a:t>
            </a:r>
            <a:r>
              <a:rPr lang="en-GB" altLang="en-US" b="0" i="0" dirty="0">
                <a:solidFill>
                  <a:schemeClr val="accent2">
                    <a:lumMod val="75000"/>
                  </a:schemeClr>
                </a:solidFill>
              </a:rPr>
              <a:t> on NSTX at PPPL”, </a:t>
            </a:r>
            <a:r>
              <a:rPr lang="en-GB" altLang="en-US" b="0" dirty="0">
                <a:solidFill>
                  <a:schemeClr val="accent2">
                    <a:lumMod val="75000"/>
                  </a:schemeClr>
                </a:solidFill>
              </a:rPr>
              <a:t>Fusion Eng. Des</a:t>
            </a:r>
            <a:r>
              <a:rPr lang="en-GB" altLang="en-US" b="0" i="0" dirty="0">
                <a:solidFill>
                  <a:schemeClr val="accent2">
                    <a:lumMod val="75000"/>
                  </a:schemeClr>
                </a:solidFill>
              </a:rPr>
              <a:t>. 60 (2002), 247-251..</a:t>
            </a:r>
          </a:p>
          <a:p>
            <a:endParaRPr lang="en-GB" altLang="en-US" b="0" i="0" dirty="0">
              <a:solidFill>
                <a:schemeClr val="accent2">
                  <a:lumMod val="75000"/>
                </a:schemeClr>
              </a:solidFill>
            </a:endParaRPr>
          </a:p>
          <a:p>
            <a:r>
              <a:rPr lang="en-US" altLang="en-US" b="0" i="0" dirty="0">
                <a:solidFill>
                  <a:schemeClr val="accent2">
                    <a:lumMod val="75000"/>
                  </a:schemeClr>
                </a:solidFill>
              </a:rPr>
              <a:t>[6] F. </a:t>
            </a:r>
            <a:r>
              <a:rPr lang="en-US" altLang="en-US" b="0" i="0" dirty="0" err="1">
                <a:solidFill>
                  <a:schemeClr val="accent2">
                    <a:lumMod val="75000"/>
                  </a:schemeClr>
                </a:solidFill>
              </a:rPr>
              <a:t>Scotti</a:t>
            </a:r>
            <a:r>
              <a:rPr lang="en-US" altLang="en-US" b="0" i="0" dirty="0">
                <a:solidFill>
                  <a:schemeClr val="accent2">
                    <a:lumMod val="75000"/>
                  </a:schemeClr>
                </a:solidFill>
              </a:rPr>
              <a:t>, A. L. </a:t>
            </a:r>
            <a:r>
              <a:rPr lang="en-US" altLang="en-US" b="0" i="0" dirty="0" err="1">
                <a:solidFill>
                  <a:schemeClr val="accent2">
                    <a:lumMod val="75000"/>
                  </a:schemeClr>
                </a:solidFill>
              </a:rPr>
              <a:t>Roquemore</a:t>
            </a:r>
            <a:r>
              <a:rPr lang="en-US" altLang="en-US" b="0" i="0" dirty="0">
                <a:solidFill>
                  <a:schemeClr val="accent2">
                    <a:lumMod val="75000"/>
                  </a:schemeClr>
                </a:solidFill>
              </a:rPr>
              <a:t>, V.A. </a:t>
            </a:r>
            <a:r>
              <a:rPr lang="en-US" altLang="en-US" b="0" i="0" dirty="0" err="1">
                <a:solidFill>
                  <a:schemeClr val="accent2">
                    <a:lumMod val="75000"/>
                  </a:schemeClr>
                </a:solidFill>
              </a:rPr>
              <a:t>Soukhanovskii</a:t>
            </a:r>
            <a:r>
              <a:rPr lang="en-US" altLang="en-US" b="0" i="0" dirty="0">
                <a:solidFill>
                  <a:schemeClr val="accent2">
                    <a:lumMod val="75000"/>
                  </a:schemeClr>
                </a:solidFill>
              </a:rPr>
              <a:t>, “Full toroidal imaging of non-axisymmetric plasma material interaction in the NSTX </a:t>
            </a:r>
            <a:r>
              <a:rPr lang="en-US" altLang="en-US" b="0" i="0" dirty="0" err="1">
                <a:solidFill>
                  <a:schemeClr val="accent2">
                    <a:lumMod val="75000"/>
                  </a:schemeClr>
                </a:solidFill>
              </a:rPr>
              <a:t>divertor</a:t>
            </a:r>
            <a:r>
              <a:rPr lang="en-US" altLang="en-US" b="0" i="0" dirty="0">
                <a:solidFill>
                  <a:schemeClr val="accent2">
                    <a:lumMod val="75000"/>
                  </a:schemeClr>
                </a:solidFill>
              </a:rPr>
              <a:t>”,  Rev. Sci. </a:t>
            </a:r>
            <a:r>
              <a:rPr lang="en-US" altLang="en-US" b="0" i="0" dirty="0" err="1">
                <a:solidFill>
                  <a:schemeClr val="accent2">
                    <a:lumMod val="75000"/>
                  </a:schemeClr>
                </a:solidFill>
              </a:rPr>
              <a:t>Instrum</a:t>
            </a:r>
            <a:r>
              <a:rPr lang="en-US" altLang="en-US" b="0" i="0" dirty="0">
                <a:solidFill>
                  <a:schemeClr val="accent2">
                    <a:lumMod val="75000"/>
                  </a:schemeClr>
                </a:solidFill>
              </a:rPr>
              <a:t>. 83 (2012), p10E532.</a:t>
            </a:r>
          </a:p>
          <a:p>
            <a:r>
              <a:rPr lang="en-US" altLang="en-US" b="0" i="0" dirty="0">
                <a:solidFill>
                  <a:schemeClr val="accent2">
                    <a:lumMod val="75000"/>
                  </a:schemeClr>
                </a:solidFill>
              </a:rPr>
              <a:t> </a:t>
            </a:r>
          </a:p>
          <a:p>
            <a:r>
              <a:rPr lang="en-US" altLang="en-US" b="0" i="0" dirty="0">
                <a:solidFill>
                  <a:schemeClr val="accent2">
                    <a:lumMod val="75000"/>
                  </a:schemeClr>
                </a:solidFill>
              </a:rPr>
              <a:t>[7] J.-W. </a:t>
            </a:r>
            <a:r>
              <a:rPr lang="en-US" altLang="en-US" b="0" i="0" dirty="0" err="1">
                <a:solidFill>
                  <a:schemeClr val="accent2">
                    <a:lumMod val="75000"/>
                  </a:schemeClr>
                </a:solidFill>
              </a:rPr>
              <a:t>Ahn</a:t>
            </a:r>
            <a:r>
              <a:rPr lang="en-US" altLang="en-US" b="0" i="0" dirty="0">
                <a:solidFill>
                  <a:schemeClr val="accent2">
                    <a:lumMod val="75000"/>
                  </a:schemeClr>
                </a:solidFill>
              </a:rPr>
              <a:t>, R. </a:t>
            </a:r>
            <a:r>
              <a:rPr lang="en-US" altLang="en-US" b="0" i="0" dirty="0" err="1">
                <a:solidFill>
                  <a:schemeClr val="accent2">
                    <a:lumMod val="75000"/>
                  </a:schemeClr>
                </a:solidFill>
              </a:rPr>
              <a:t>Maingi</a:t>
            </a:r>
            <a:r>
              <a:rPr lang="en-US" altLang="en-US" b="0" i="0" dirty="0">
                <a:solidFill>
                  <a:schemeClr val="accent2">
                    <a:lumMod val="75000"/>
                  </a:schemeClr>
                </a:solidFill>
              </a:rPr>
              <a:t>, D. </a:t>
            </a:r>
            <a:r>
              <a:rPr lang="en-US" altLang="en-US" b="0" i="0" dirty="0" err="1">
                <a:solidFill>
                  <a:schemeClr val="accent2">
                    <a:lumMod val="75000"/>
                  </a:schemeClr>
                </a:solidFill>
              </a:rPr>
              <a:t>Mastrovito</a:t>
            </a:r>
            <a:r>
              <a:rPr lang="en-US" altLang="en-US" b="0" i="0" dirty="0">
                <a:solidFill>
                  <a:schemeClr val="accent2">
                    <a:lumMod val="75000"/>
                  </a:schemeClr>
                </a:solidFill>
              </a:rPr>
              <a:t>, and A. L. </a:t>
            </a:r>
            <a:r>
              <a:rPr lang="en-US" altLang="en-US" b="0" i="0" dirty="0" err="1">
                <a:solidFill>
                  <a:schemeClr val="accent2">
                    <a:lumMod val="75000"/>
                  </a:schemeClr>
                </a:solidFill>
              </a:rPr>
              <a:t>Roquemore</a:t>
            </a:r>
            <a:r>
              <a:rPr lang="en-US" altLang="en-US" b="0" i="0" dirty="0">
                <a:solidFill>
                  <a:schemeClr val="accent2">
                    <a:lumMod val="75000"/>
                  </a:schemeClr>
                </a:solidFill>
              </a:rPr>
              <a:t>, “High speed infrared camera diagnostic for heat flux measurement in NSTX”, Rev. Sci. </a:t>
            </a:r>
            <a:r>
              <a:rPr lang="en-US" altLang="en-US" b="0" i="0" dirty="0" err="1">
                <a:solidFill>
                  <a:schemeClr val="accent2">
                    <a:lumMod val="75000"/>
                  </a:schemeClr>
                </a:solidFill>
              </a:rPr>
              <a:t>Instrum</a:t>
            </a:r>
            <a:r>
              <a:rPr lang="en-US" altLang="en-US" b="0" i="0" dirty="0">
                <a:solidFill>
                  <a:schemeClr val="accent2">
                    <a:lumMod val="75000"/>
                  </a:schemeClr>
                </a:solidFill>
              </a:rPr>
              <a:t>. 81 (2010) 023501</a:t>
            </a:r>
          </a:p>
          <a:p>
            <a:r>
              <a:rPr lang="en-US" altLang="en-US" b="0" i="0" dirty="0">
                <a:solidFill>
                  <a:schemeClr val="accent2">
                    <a:lumMod val="75000"/>
                  </a:schemeClr>
                </a:solidFill>
              </a:rPr>
              <a:t> </a:t>
            </a:r>
          </a:p>
          <a:p>
            <a:pPr>
              <a:spcBef>
                <a:spcPts val="0"/>
              </a:spcBef>
              <a:spcAft>
                <a:spcPts val="0"/>
              </a:spcAft>
            </a:pPr>
            <a:r>
              <a:rPr lang="en-US" b="0" i="0" dirty="0">
                <a:solidFill>
                  <a:schemeClr val="accent2">
                    <a:lumMod val="75000"/>
                  </a:schemeClr>
                </a:solidFill>
              </a:rPr>
              <a:t>Erickson, K.G., </a:t>
            </a:r>
            <a:r>
              <a:rPr lang="en-US" b="0" i="0" dirty="0" err="1">
                <a:solidFill>
                  <a:schemeClr val="accent2">
                    <a:lumMod val="75000"/>
                  </a:schemeClr>
                </a:solidFill>
              </a:rPr>
              <a:t>Tchilinguirian</a:t>
            </a:r>
            <a:r>
              <a:rPr lang="en-US" b="0" i="0" dirty="0">
                <a:solidFill>
                  <a:schemeClr val="accent2">
                    <a:lumMod val="75000"/>
                  </a:schemeClr>
                </a:solidFill>
              </a:rPr>
              <a:t>, G.J., Hatcher, R.J., Davis, W.M., “NSTX-U digital coil protection system software detailed design” IEEE TRANS. ON PLASMA SCIENCE 42 1811 (June 2014)</a:t>
            </a:r>
          </a:p>
          <a:p>
            <a:pPr>
              <a:spcBef>
                <a:spcPts val="0"/>
              </a:spcBef>
              <a:spcAft>
                <a:spcPts val="0"/>
              </a:spcAft>
            </a:pPr>
            <a:endParaRPr lang="en-US" b="0" dirty="0">
              <a:solidFill>
                <a:schemeClr val="accent2">
                  <a:lumMod val="75000"/>
                </a:schemeClr>
              </a:solidFill>
            </a:endParaRPr>
          </a:p>
          <a:p>
            <a:r>
              <a:rPr lang="en-US" b="0" i="0" dirty="0">
                <a:solidFill>
                  <a:schemeClr val="accent2">
                    <a:lumMod val="75000"/>
                  </a:schemeClr>
                </a:solidFill>
              </a:rPr>
              <a:t>Erickson, K.G., “NSTX-U Real-time Coil Protection and Power Supply Control” (this conference)</a:t>
            </a:r>
          </a:p>
          <a:p>
            <a:endParaRPr lang="en-US" b="0" i="0" dirty="0">
              <a:solidFill>
                <a:schemeClr val="accent2">
                  <a:lumMod val="75000"/>
                </a:schemeClr>
              </a:solidFill>
            </a:endParaRPr>
          </a:p>
          <a:p>
            <a:r>
              <a:rPr lang="en-US" b="0" i="0" dirty="0">
                <a:solidFill>
                  <a:schemeClr val="accent2">
                    <a:lumMod val="75000"/>
                  </a:schemeClr>
                </a:solidFill>
              </a:rPr>
              <a:t>Erickson, K.G., </a:t>
            </a:r>
            <a:r>
              <a:rPr lang="en-US" b="0" i="0" dirty="0" err="1">
                <a:solidFill>
                  <a:schemeClr val="accent2">
                    <a:lumMod val="75000"/>
                  </a:schemeClr>
                </a:solidFill>
              </a:rPr>
              <a:t>Tchilinguirian</a:t>
            </a:r>
            <a:r>
              <a:rPr lang="en-US" b="0" i="0" dirty="0">
                <a:solidFill>
                  <a:schemeClr val="accent2">
                    <a:lumMod val="75000"/>
                  </a:schemeClr>
                </a:solidFill>
              </a:rPr>
              <a:t>, G.J., Hatcher, R.J., Davis, W.M., “NSTX-U digital coil protection system software detailed design” IEEE TRANS. ON PLASMA SCIENCE 42 1811 (June 2014</a:t>
            </a:r>
            <a:r>
              <a:rPr lang="en-US" b="0" i="0" dirty="0" smtClean="0">
                <a:solidFill>
                  <a:schemeClr val="accent2">
                    <a:lumMod val="75000"/>
                  </a:schemeClr>
                </a:solidFill>
              </a:rPr>
              <a:t>)</a:t>
            </a:r>
          </a:p>
          <a:p>
            <a:endParaRPr lang="en-US" b="0" dirty="0">
              <a:solidFill>
                <a:schemeClr val="accent2">
                  <a:lumMod val="75000"/>
                </a:schemeClr>
              </a:solidFill>
            </a:endParaRPr>
          </a:p>
          <a:p>
            <a:r>
              <a:rPr lang="en-US" b="0" i="0" dirty="0" smtClean="0">
                <a:solidFill>
                  <a:schemeClr val="accent6">
                    <a:lumMod val="50000"/>
                  </a:schemeClr>
                </a:solidFill>
              </a:rPr>
              <a:t>Erickson</a:t>
            </a:r>
            <a:r>
              <a:rPr lang="en-US" b="0" i="0" dirty="0">
                <a:solidFill>
                  <a:schemeClr val="accent6">
                    <a:lumMod val="50000"/>
                  </a:schemeClr>
                </a:solidFill>
              </a:rPr>
              <a:t>, K.G., “NSTX-U Real-time Coil Protection and Power Supply Control” (this conference)</a:t>
            </a:r>
            <a:endParaRPr lang="en-GB" altLang="en-US" b="0" i="0" dirty="0">
              <a:solidFill>
                <a:schemeClr val="accent6">
                  <a:lumMod val="50000"/>
                </a:schemeClr>
              </a:solidFill>
              <a:latin typeface="Arial" pitchFamily="34" charset="0"/>
            </a:endParaRPr>
          </a:p>
        </p:txBody>
      </p:sp>
    </p:spTree>
    <p:extLst>
      <p:ext uri="{BB962C8B-B14F-4D97-AF65-F5344CB8AC3E}">
        <p14:creationId xmlns:p14="http://schemas.microsoft.com/office/powerpoint/2010/main" val="792107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NSTX upgraded to NSTX-U </a:t>
            </a:r>
            <a:endParaRPr lang="en-US" dirty="0"/>
          </a:p>
        </p:txBody>
      </p:sp>
      <p:sp>
        <p:nvSpPr>
          <p:cNvPr id="3" name="Content Placeholder 2"/>
          <p:cNvSpPr>
            <a:spLocks noGrp="1"/>
          </p:cNvSpPr>
          <p:nvPr>
            <p:ph idx="1"/>
          </p:nvPr>
        </p:nvSpPr>
        <p:spPr>
          <a:xfrm>
            <a:off x="2514600" y="1219200"/>
            <a:ext cx="6400800" cy="4953000"/>
          </a:xfrm>
        </p:spPr>
        <p:txBody>
          <a:bodyPr/>
          <a:lstStyle/>
          <a:p>
            <a:r>
              <a:rPr lang="en-US" dirty="0" smtClean="0"/>
              <a:t>NSTX, a medium sized Spherical </a:t>
            </a:r>
            <a:r>
              <a:rPr lang="en-US" dirty="0" err="1" smtClean="0"/>
              <a:t>Tokamak</a:t>
            </a:r>
            <a:r>
              <a:rPr lang="en-US" dirty="0" smtClean="0"/>
              <a:t>, ran from 1999 to 2010.</a:t>
            </a:r>
          </a:p>
          <a:p>
            <a:r>
              <a:rPr lang="en-US" dirty="0" smtClean="0"/>
              <a:t>US$94M upgrade over 3 years just about complete</a:t>
            </a:r>
          </a:p>
          <a:p>
            <a:r>
              <a:rPr lang="en-US" dirty="0" smtClean="0"/>
              <a:t>Toroidal field strength will go from 0.55 T to 1 T</a:t>
            </a:r>
          </a:p>
          <a:p>
            <a:r>
              <a:rPr lang="en-US" dirty="0" smtClean="0"/>
              <a:t>Neutral Beam heating power will go from 6 MW to 12 MW (HHFW remains at 6 MW)</a:t>
            </a:r>
          </a:p>
          <a:p>
            <a:r>
              <a:rPr lang="en-US" dirty="0" smtClean="0"/>
              <a:t>The maximum pulse length will increase from 1.5 s to 5 s.</a:t>
            </a:r>
          </a:p>
          <a:p>
            <a:r>
              <a:rPr lang="en-US" dirty="0" smtClean="0"/>
              <a:t>The maximum plasma current will increase from 1 MA to 2 MA</a:t>
            </a:r>
          </a:p>
          <a:p>
            <a:endParaRPr lang="en-US" dirty="0"/>
          </a:p>
        </p:txBody>
      </p:sp>
      <p:pic>
        <p:nvPicPr>
          <p:cNvPr id="4" name="Picture 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68811"/>
            <a:ext cx="2362200" cy="2531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2483935" cy="2878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own Arrow 5"/>
          <p:cNvSpPr/>
          <p:nvPr/>
        </p:nvSpPr>
        <p:spPr bwMode="auto">
          <a:xfrm>
            <a:off x="990600" y="3636975"/>
            <a:ext cx="381000" cy="304800"/>
          </a:xfrm>
          <a:prstGeom prst="downArrow">
            <a:avLst/>
          </a:prstGeom>
          <a:solidFill>
            <a:srgbClr val="FF0000"/>
          </a:solidFill>
          <a:ln w="15875" cap="flat" cmpd="sng" algn="ctr">
            <a:solidFill>
              <a:schemeClr val="tx1"/>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128" charset="0"/>
            </a:endParaRPr>
          </a:p>
        </p:txBody>
      </p:sp>
    </p:spTree>
    <p:extLst>
      <p:ext uri="{BB962C8B-B14F-4D97-AF65-F5344CB8AC3E}">
        <p14:creationId xmlns:p14="http://schemas.microsoft.com/office/powerpoint/2010/main" val="7650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4" descr="com_Machinecutawa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9938" y="2687638"/>
            <a:ext cx="1419225"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p:cNvSpPr>
            <a:spLocks noGrp="1"/>
          </p:cNvSpPr>
          <p:nvPr>
            <p:ph type="title"/>
          </p:nvPr>
        </p:nvSpPr>
        <p:spPr>
          <a:xfrm>
            <a:off x="0" y="7938"/>
            <a:ext cx="9144000" cy="815975"/>
          </a:xfrm>
        </p:spPr>
        <p:txBody>
          <a:bodyPr/>
          <a:lstStyle/>
          <a:p>
            <a:r>
              <a:rPr lang="en-US" altLang="en-US" dirty="0" smtClean="0">
                <a:solidFill>
                  <a:srgbClr val="1822CD"/>
                </a:solidFill>
                <a:latin typeface="Helvetica" charset="0"/>
              </a:rPr>
              <a:t>NSTX-U research targets predictive physics understanding needed for fusion energy development facilities</a:t>
            </a:r>
            <a:endParaRPr lang="en-US" altLang="en-US" dirty="0" smtClean="0"/>
          </a:p>
        </p:txBody>
      </p:sp>
      <p:sp>
        <p:nvSpPr>
          <p:cNvPr id="3" name="Content Placeholder 2"/>
          <p:cNvSpPr>
            <a:spLocks noGrp="1"/>
          </p:cNvSpPr>
          <p:nvPr>
            <p:ph idx="1"/>
          </p:nvPr>
        </p:nvSpPr>
        <p:spPr>
          <a:xfrm>
            <a:off x="117475" y="1019175"/>
            <a:ext cx="6630988" cy="2740025"/>
          </a:xfrm>
        </p:spPr>
        <p:txBody>
          <a:bodyPr/>
          <a:lstStyle/>
          <a:p>
            <a:pPr>
              <a:defRPr/>
            </a:pPr>
            <a:r>
              <a:rPr lang="en-US" dirty="0" smtClean="0"/>
              <a:t>Enable key </a:t>
            </a:r>
            <a:r>
              <a:rPr lang="en-US" dirty="0"/>
              <a:t>ST </a:t>
            </a:r>
            <a:r>
              <a:rPr lang="en-US" dirty="0" smtClean="0"/>
              <a:t>applications</a:t>
            </a:r>
          </a:p>
          <a:p>
            <a:pPr lvl="1">
              <a:defRPr/>
            </a:pPr>
            <a:r>
              <a:rPr lang="en-US" dirty="0" smtClean="0"/>
              <a:t>Move toward steady-state ST FNSF, pilot plant</a:t>
            </a:r>
          </a:p>
          <a:p>
            <a:pPr lvl="1">
              <a:defRPr/>
            </a:pPr>
            <a:r>
              <a:rPr lang="en-US" dirty="0" smtClean="0"/>
              <a:t>Close key gaps to DEMO</a:t>
            </a:r>
          </a:p>
          <a:p>
            <a:pPr>
              <a:defRPr/>
            </a:pPr>
            <a:r>
              <a:rPr lang="en-US" dirty="0" smtClean="0"/>
              <a:t>Extend </a:t>
            </a:r>
            <a:r>
              <a:rPr lang="en-US" dirty="0"/>
              <a:t>understanding </a:t>
            </a:r>
            <a:r>
              <a:rPr lang="en-US" dirty="0" smtClean="0"/>
              <a:t>to tokamak </a:t>
            </a:r>
            <a:r>
              <a:rPr lang="en-US" dirty="0"/>
              <a:t>/ ITER</a:t>
            </a:r>
          </a:p>
          <a:p>
            <a:pPr lvl="1">
              <a:defRPr/>
            </a:pPr>
            <a:r>
              <a:rPr lang="en-US" dirty="0" smtClean="0"/>
              <a:t>Leverage ST to develop </a:t>
            </a:r>
            <a:r>
              <a:rPr lang="en-US" dirty="0"/>
              <a:t>predictive </a:t>
            </a:r>
            <a:r>
              <a:rPr lang="en-US" dirty="0" smtClean="0"/>
              <a:t>capability</a:t>
            </a:r>
            <a:endParaRPr lang="en-US" dirty="0"/>
          </a:p>
          <a:p>
            <a:pPr marL="0" indent="0">
              <a:buFontTx/>
              <a:buNone/>
              <a:defRPr/>
            </a:pPr>
            <a:endParaRPr lang="en-US" dirty="0" smtClean="0"/>
          </a:p>
          <a:p>
            <a:pPr>
              <a:defRPr/>
            </a:pPr>
            <a:endParaRPr lang="en-US" dirty="0"/>
          </a:p>
          <a:p>
            <a:pPr>
              <a:defRPr/>
            </a:pPr>
            <a:endParaRPr lang="en-US" dirty="0"/>
          </a:p>
        </p:txBody>
      </p:sp>
      <p:sp>
        <p:nvSpPr>
          <p:cNvPr id="20" name="Slide Number Placeholder 3"/>
          <p:cNvSpPr>
            <a:spLocks noGrp="1"/>
          </p:cNvSpPr>
          <p:nvPr>
            <p:ph type="sldNum" sz="quarter" idx="10"/>
          </p:nvPr>
        </p:nvSpPr>
        <p:spPr>
          <a:xfrm>
            <a:off x="8366125" y="6637338"/>
            <a:ext cx="762000" cy="152400"/>
          </a:xfrm>
        </p:spPr>
        <p:txBody>
          <a:bodyPr/>
          <a:lstStyle/>
          <a:p>
            <a:pPr>
              <a:defRPr/>
            </a:pPr>
            <a:fld id="{E3B4577A-96C3-4009-9B13-B09F2F104192}" type="slidenum">
              <a:rPr lang="en-US" smtClean="0">
                <a:solidFill>
                  <a:srgbClr val="3333CC"/>
                </a:solidFill>
              </a:rPr>
              <a:pPr>
                <a:defRPr/>
              </a:pPr>
              <a:t>4</a:t>
            </a:fld>
            <a:endParaRPr lang="en-US">
              <a:solidFill>
                <a:srgbClr val="3333CC"/>
              </a:solidFill>
            </a:endParaRPr>
          </a:p>
        </p:txBody>
      </p:sp>
      <p:pic>
        <p:nvPicPr>
          <p:cNvPr id="3076"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1030288"/>
            <a:ext cx="112553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17"/>
          <p:cNvSpPr txBox="1">
            <a:spLocks noChangeArrowheads="1"/>
          </p:cNvSpPr>
          <p:nvPr/>
        </p:nvSpPr>
        <p:spPr bwMode="auto">
          <a:xfrm>
            <a:off x="6629400" y="2173288"/>
            <a:ext cx="11430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i="1">
                <a:solidFill>
                  <a:srgbClr val="1822CD"/>
                </a:solidFill>
                <a:latin typeface="Helvetica" charset="0"/>
                <a:cs typeface="Arial" pitchFamily="34" charset="0"/>
              </a:defRPr>
            </a:lvl1pPr>
            <a:lvl2pPr marL="742950" indent="-285750" eaLnBrk="0" hangingPunct="0">
              <a:defRPr sz="1200" b="1" i="1">
                <a:solidFill>
                  <a:srgbClr val="1822CD"/>
                </a:solidFill>
                <a:latin typeface="Helvetica" charset="0"/>
                <a:cs typeface="Arial" pitchFamily="34" charset="0"/>
              </a:defRPr>
            </a:lvl2pPr>
            <a:lvl3pPr marL="1143000" indent="-228600" eaLnBrk="0" hangingPunct="0">
              <a:defRPr sz="1200" b="1" i="1">
                <a:solidFill>
                  <a:srgbClr val="1822CD"/>
                </a:solidFill>
                <a:latin typeface="Helvetica" charset="0"/>
                <a:cs typeface="Arial" pitchFamily="34" charset="0"/>
              </a:defRPr>
            </a:lvl3pPr>
            <a:lvl4pPr marL="1600200" indent="-228600" eaLnBrk="0" hangingPunct="0">
              <a:defRPr sz="1200" b="1" i="1">
                <a:solidFill>
                  <a:srgbClr val="1822CD"/>
                </a:solidFill>
                <a:latin typeface="Helvetica" charset="0"/>
                <a:cs typeface="Arial" pitchFamily="34" charset="0"/>
              </a:defRPr>
            </a:lvl4pPr>
            <a:lvl5pPr marL="2057400" indent="-228600" eaLnBrk="0" hangingPunct="0">
              <a:defRPr sz="1200" b="1" i="1">
                <a:solidFill>
                  <a:srgbClr val="1822CD"/>
                </a:solidFill>
                <a:latin typeface="Helvetica" charset="0"/>
                <a:cs typeface="Arial" pitchFamily="34" charset="0"/>
              </a:defRPr>
            </a:lvl5pPr>
            <a:lvl6pPr marL="2514600" indent="-228600" eaLnBrk="0" fontAlgn="base" hangingPunct="0">
              <a:spcBef>
                <a:spcPct val="0"/>
              </a:spcBef>
              <a:spcAft>
                <a:spcPct val="0"/>
              </a:spcAft>
              <a:defRPr sz="1200" b="1" i="1">
                <a:solidFill>
                  <a:srgbClr val="1822CD"/>
                </a:solidFill>
                <a:latin typeface="Helvetica" charset="0"/>
                <a:cs typeface="Arial" pitchFamily="34" charset="0"/>
              </a:defRPr>
            </a:lvl6pPr>
            <a:lvl7pPr marL="2971800" indent="-228600" eaLnBrk="0" fontAlgn="base" hangingPunct="0">
              <a:spcBef>
                <a:spcPct val="0"/>
              </a:spcBef>
              <a:spcAft>
                <a:spcPct val="0"/>
              </a:spcAft>
              <a:defRPr sz="1200" b="1" i="1">
                <a:solidFill>
                  <a:srgbClr val="1822CD"/>
                </a:solidFill>
                <a:latin typeface="Helvetica" charset="0"/>
                <a:cs typeface="Arial" pitchFamily="34" charset="0"/>
              </a:defRPr>
            </a:lvl7pPr>
            <a:lvl8pPr marL="3429000" indent="-228600" eaLnBrk="0" fontAlgn="base" hangingPunct="0">
              <a:spcBef>
                <a:spcPct val="0"/>
              </a:spcBef>
              <a:spcAft>
                <a:spcPct val="0"/>
              </a:spcAft>
              <a:defRPr sz="1200" b="1" i="1">
                <a:solidFill>
                  <a:srgbClr val="1822CD"/>
                </a:solidFill>
                <a:latin typeface="Helvetica" charset="0"/>
                <a:cs typeface="Arial" pitchFamily="34" charset="0"/>
              </a:defRPr>
            </a:lvl8pPr>
            <a:lvl9pPr marL="3886200" indent="-228600" eaLnBrk="0" fontAlgn="base" hangingPunct="0">
              <a:spcBef>
                <a:spcPct val="0"/>
              </a:spcBef>
              <a:spcAft>
                <a:spcPct val="0"/>
              </a:spcAft>
              <a:defRPr sz="1200" b="1" i="1">
                <a:solidFill>
                  <a:srgbClr val="1822CD"/>
                </a:solidFill>
                <a:latin typeface="Helvetica" charset="0"/>
                <a:cs typeface="Arial" pitchFamily="34" charset="0"/>
              </a:defRPr>
            </a:lvl9pPr>
          </a:lstStyle>
          <a:p>
            <a:pPr algn="ctr" eaLnBrk="1" hangingPunct="1">
              <a:lnSpc>
                <a:spcPct val="90000"/>
              </a:lnSpc>
              <a:spcBef>
                <a:spcPct val="20000"/>
              </a:spcBef>
            </a:pPr>
            <a:r>
              <a:rPr lang="en-US" altLang="en-US" sz="1100" i="0"/>
              <a:t>Fusion Nuclear Science Facility (FNSF)</a:t>
            </a:r>
          </a:p>
        </p:txBody>
      </p:sp>
      <p:pic>
        <p:nvPicPr>
          <p:cNvPr id="307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3400" y="990600"/>
            <a:ext cx="844550"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Rectangle 18"/>
          <p:cNvSpPr>
            <a:spLocks noChangeArrowheads="1"/>
          </p:cNvSpPr>
          <p:nvPr/>
        </p:nvSpPr>
        <p:spPr bwMode="auto">
          <a:xfrm>
            <a:off x="8229600" y="2498725"/>
            <a:ext cx="8556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cs typeface="Arial" pitchFamily="34" charset="0"/>
              </a:defRPr>
            </a:lvl1pPr>
            <a:lvl2pPr marL="742950" indent="-285750" eaLnBrk="0" hangingPunct="0">
              <a:defRPr sz="1200" b="1" i="1">
                <a:solidFill>
                  <a:srgbClr val="1822CD"/>
                </a:solidFill>
                <a:latin typeface="Helvetica" charset="0"/>
                <a:cs typeface="Arial" pitchFamily="34" charset="0"/>
              </a:defRPr>
            </a:lvl2pPr>
            <a:lvl3pPr marL="1143000" indent="-228600" eaLnBrk="0" hangingPunct="0">
              <a:defRPr sz="1200" b="1" i="1">
                <a:solidFill>
                  <a:srgbClr val="1822CD"/>
                </a:solidFill>
                <a:latin typeface="Helvetica" charset="0"/>
                <a:cs typeface="Arial" pitchFamily="34" charset="0"/>
              </a:defRPr>
            </a:lvl3pPr>
            <a:lvl4pPr marL="1600200" indent="-228600" eaLnBrk="0" hangingPunct="0">
              <a:defRPr sz="1200" b="1" i="1">
                <a:solidFill>
                  <a:srgbClr val="1822CD"/>
                </a:solidFill>
                <a:latin typeface="Helvetica" charset="0"/>
                <a:cs typeface="Arial" pitchFamily="34" charset="0"/>
              </a:defRPr>
            </a:lvl4pPr>
            <a:lvl5pPr marL="2057400" indent="-228600" eaLnBrk="0" hangingPunct="0">
              <a:defRPr sz="1200" b="1" i="1">
                <a:solidFill>
                  <a:srgbClr val="1822CD"/>
                </a:solidFill>
                <a:latin typeface="Helvetica" charset="0"/>
                <a:cs typeface="Arial" pitchFamily="34" charset="0"/>
              </a:defRPr>
            </a:lvl5pPr>
            <a:lvl6pPr marL="2514600" indent="-228600" eaLnBrk="0" fontAlgn="base" hangingPunct="0">
              <a:spcBef>
                <a:spcPct val="0"/>
              </a:spcBef>
              <a:spcAft>
                <a:spcPct val="0"/>
              </a:spcAft>
              <a:defRPr sz="1200" b="1" i="1">
                <a:solidFill>
                  <a:srgbClr val="1822CD"/>
                </a:solidFill>
                <a:latin typeface="Helvetica" charset="0"/>
                <a:cs typeface="Arial" pitchFamily="34" charset="0"/>
              </a:defRPr>
            </a:lvl6pPr>
            <a:lvl7pPr marL="2971800" indent="-228600" eaLnBrk="0" fontAlgn="base" hangingPunct="0">
              <a:spcBef>
                <a:spcPct val="0"/>
              </a:spcBef>
              <a:spcAft>
                <a:spcPct val="0"/>
              </a:spcAft>
              <a:defRPr sz="1200" b="1" i="1">
                <a:solidFill>
                  <a:srgbClr val="1822CD"/>
                </a:solidFill>
                <a:latin typeface="Helvetica" charset="0"/>
                <a:cs typeface="Arial" pitchFamily="34" charset="0"/>
              </a:defRPr>
            </a:lvl7pPr>
            <a:lvl8pPr marL="3429000" indent="-228600" eaLnBrk="0" fontAlgn="base" hangingPunct="0">
              <a:spcBef>
                <a:spcPct val="0"/>
              </a:spcBef>
              <a:spcAft>
                <a:spcPct val="0"/>
              </a:spcAft>
              <a:defRPr sz="1200" b="1" i="1">
                <a:solidFill>
                  <a:srgbClr val="1822CD"/>
                </a:solidFill>
                <a:latin typeface="Helvetica" charset="0"/>
                <a:cs typeface="Arial" pitchFamily="34" charset="0"/>
              </a:defRPr>
            </a:lvl8pPr>
            <a:lvl9pPr marL="3886200" indent="-228600" eaLnBrk="0" fontAlgn="base" hangingPunct="0">
              <a:spcBef>
                <a:spcPct val="0"/>
              </a:spcBef>
              <a:spcAft>
                <a:spcPct val="0"/>
              </a:spcAft>
              <a:defRPr sz="1200" b="1" i="1">
                <a:solidFill>
                  <a:srgbClr val="1822CD"/>
                </a:solidFill>
                <a:latin typeface="Helvetica" charset="0"/>
                <a:cs typeface="Arial" pitchFamily="34" charset="0"/>
              </a:defRPr>
            </a:lvl9pPr>
          </a:lstStyle>
          <a:p>
            <a:pPr algn="ctr" eaLnBrk="1" hangingPunct="1">
              <a:lnSpc>
                <a:spcPct val="90000"/>
              </a:lnSpc>
            </a:pPr>
            <a:r>
              <a:rPr lang="en-US" altLang="en-US" sz="1100" i="0"/>
              <a:t>ST Pilot Plant</a:t>
            </a:r>
          </a:p>
        </p:txBody>
      </p:sp>
      <p:sp>
        <p:nvSpPr>
          <p:cNvPr id="3080" name="Text Box 12"/>
          <p:cNvSpPr txBox="1">
            <a:spLocks noChangeArrowheads="1"/>
          </p:cNvSpPr>
          <p:nvPr/>
        </p:nvSpPr>
        <p:spPr bwMode="auto">
          <a:xfrm>
            <a:off x="6731000" y="3886200"/>
            <a:ext cx="531813"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eaLnBrk="0" hangingPunct="0">
              <a:defRPr sz="1200" b="1" i="1">
                <a:solidFill>
                  <a:srgbClr val="1822CD"/>
                </a:solidFill>
                <a:latin typeface="Helvetica" charset="0"/>
                <a:cs typeface="Arial" pitchFamily="34" charset="0"/>
              </a:defRPr>
            </a:lvl1pPr>
            <a:lvl2pPr marL="742950" indent="-285750" eaLnBrk="0" hangingPunct="0">
              <a:defRPr sz="1200" b="1" i="1">
                <a:solidFill>
                  <a:srgbClr val="1822CD"/>
                </a:solidFill>
                <a:latin typeface="Helvetica" charset="0"/>
                <a:cs typeface="Arial" pitchFamily="34" charset="0"/>
              </a:defRPr>
            </a:lvl2pPr>
            <a:lvl3pPr marL="1143000" indent="-228600" eaLnBrk="0" hangingPunct="0">
              <a:defRPr sz="1200" b="1" i="1">
                <a:solidFill>
                  <a:srgbClr val="1822CD"/>
                </a:solidFill>
                <a:latin typeface="Helvetica" charset="0"/>
                <a:cs typeface="Arial" pitchFamily="34" charset="0"/>
              </a:defRPr>
            </a:lvl3pPr>
            <a:lvl4pPr marL="1600200" indent="-228600" eaLnBrk="0" hangingPunct="0">
              <a:defRPr sz="1200" b="1" i="1">
                <a:solidFill>
                  <a:srgbClr val="1822CD"/>
                </a:solidFill>
                <a:latin typeface="Helvetica" charset="0"/>
                <a:cs typeface="Arial" pitchFamily="34" charset="0"/>
              </a:defRPr>
            </a:lvl4pPr>
            <a:lvl5pPr marL="2057400" indent="-228600" eaLnBrk="0" hangingPunct="0">
              <a:defRPr sz="1200" b="1" i="1">
                <a:solidFill>
                  <a:srgbClr val="1822CD"/>
                </a:solidFill>
                <a:latin typeface="Helvetica" charset="0"/>
                <a:cs typeface="Arial" pitchFamily="34" charset="0"/>
              </a:defRPr>
            </a:lvl5pPr>
            <a:lvl6pPr marL="2514600" indent="-228600" eaLnBrk="0" fontAlgn="base" hangingPunct="0">
              <a:spcBef>
                <a:spcPct val="0"/>
              </a:spcBef>
              <a:spcAft>
                <a:spcPct val="0"/>
              </a:spcAft>
              <a:defRPr sz="1200" b="1" i="1">
                <a:solidFill>
                  <a:srgbClr val="1822CD"/>
                </a:solidFill>
                <a:latin typeface="Helvetica" charset="0"/>
                <a:cs typeface="Arial" pitchFamily="34" charset="0"/>
              </a:defRPr>
            </a:lvl6pPr>
            <a:lvl7pPr marL="2971800" indent="-228600" eaLnBrk="0" fontAlgn="base" hangingPunct="0">
              <a:spcBef>
                <a:spcPct val="0"/>
              </a:spcBef>
              <a:spcAft>
                <a:spcPct val="0"/>
              </a:spcAft>
              <a:defRPr sz="1200" b="1" i="1">
                <a:solidFill>
                  <a:srgbClr val="1822CD"/>
                </a:solidFill>
                <a:latin typeface="Helvetica" charset="0"/>
                <a:cs typeface="Arial" pitchFamily="34" charset="0"/>
              </a:defRPr>
            </a:lvl7pPr>
            <a:lvl8pPr marL="3429000" indent="-228600" eaLnBrk="0" fontAlgn="base" hangingPunct="0">
              <a:spcBef>
                <a:spcPct val="0"/>
              </a:spcBef>
              <a:spcAft>
                <a:spcPct val="0"/>
              </a:spcAft>
              <a:defRPr sz="1200" b="1" i="1">
                <a:solidFill>
                  <a:srgbClr val="1822CD"/>
                </a:solidFill>
                <a:latin typeface="Helvetica" charset="0"/>
                <a:cs typeface="Arial" pitchFamily="34" charset="0"/>
              </a:defRPr>
            </a:lvl8pPr>
            <a:lvl9pPr marL="3886200" indent="-228600" eaLnBrk="0" fontAlgn="base" hangingPunct="0">
              <a:spcBef>
                <a:spcPct val="0"/>
              </a:spcBef>
              <a:spcAft>
                <a:spcPct val="0"/>
              </a:spcAft>
              <a:defRPr sz="1200" b="1" i="1">
                <a:solidFill>
                  <a:srgbClr val="1822CD"/>
                </a:solidFill>
                <a:latin typeface="Helvetica" charset="0"/>
                <a:cs typeface="Arial" pitchFamily="34" charset="0"/>
              </a:defRPr>
            </a:lvl9pPr>
          </a:lstStyle>
          <a:p>
            <a:pPr eaLnBrk="1" hangingPunct="1">
              <a:spcBef>
                <a:spcPct val="20000"/>
              </a:spcBef>
            </a:pPr>
            <a:r>
              <a:rPr lang="en-US" altLang="en-US" i="0"/>
              <a:t>ITER</a:t>
            </a:r>
          </a:p>
        </p:txBody>
      </p:sp>
      <p:sp>
        <p:nvSpPr>
          <p:cNvPr id="3083" name="TextBox 13"/>
          <p:cNvSpPr txBox="1">
            <a:spLocks noChangeArrowheads="1"/>
          </p:cNvSpPr>
          <p:nvPr/>
        </p:nvSpPr>
        <p:spPr bwMode="auto">
          <a:xfrm>
            <a:off x="2133600" y="3338513"/>
            <a:ext cx="2649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i="1">
                <a:solidFill>
                  <a:srgbClr val="1822CD"/>
                </a:solidFill>
                <a:latin typeface="Helvetica" charset="0"/>
                <a:cs typeface="Arial" pitchFamily="34" charset="0"/>
              </a:defRPr>
            </a:lvl1pPr>
            <a:lvl2pPr marL="742950" indent="-285750" eaLnBrk="0" hangingPunct="0">
              <a:defRPr sz="1200" b="1" i="1">
                <a:solidFill>
                  <a:srgbClr val="1822CD"/>
                </a:solidFill>
                <a:latin typeface="Helvetica" charset="0"/>
                <a:cs typeface="Arial" pitchFamily="34" charset="0"/>
              </a:defRPr>
            </a:lvl2pPr>
            <a:lvl3pPr marL="1143000" indent="-228600" eaLnBrk="0" hangingPunct="0">
              <a:defRPr sz="1200" b="1" i="1">
                <a:solidFill>
                  <a:srgbClr val="1822CD"/>
                </a:solidFill>
                <a:latin typeface="Helvetica" charset="0"/>
                <a:cs typeface="Arial" pitchFamily="34" charset="0"/>
              </a:defRPr>
            </a:lvl3pPr>
            <a:lvl4pPr marL="1600200" indent="-228600" eaLnBrk="0" hangingPunct="0">
              <a:defRPr sz="1200" b="1" i="1">
                <a:solidFill>
                  <a:srgbClr val="1822CD"/>
                </a:solidFill>
                <a:latin typeface="Helvetica" charset="0"/>
                <a:cs typeface="Arial" pitchFamily="34" charset="0"/>
              </a:defRPr>
            </a:lvl4pPr>
            <a:lvl5pPr marL="2057400" indent="-228600" eaLnBrk="0" hangingPunct="0">
              <a:defRPr sz="1200" b="1" i="1">
                <a:solidFill>
                  <a:srgbClr val="1822CD"/>
                </a:solidFill>
                <a:latin typeface="Helvetica" charset="0"/>
                <a:cs typeface="Arial" pitchFamily="34" charset="0"/>
              </a:defRPr>
            </a:lvl5pPr>
            <a:lvl6pPr marL="2514600" indent="-228600" eaLnBrk="0" fontAlgn="base" hangingPunct="0">
              <a:spcBef>
                <a:spcPct val="0"/>
              </a:spcBef>
              <a:spcAft>
                <a:spcPct val="0"/>
              </a:spcAft>
              <a:defRPr sz="1200" b="1" i="1">
                <a:solidFill>
                  <a:srgbClr val="1822CD"/>
                </a:solidFill>
                <a:latin typeface="Helvetica" charset="0"/>
                <a:cs typeface="Arial" pitchFamily="34" charset="0"/>
              </a:defRPr>
            </a:lvl6pPr>
            <a:lvl7pPr marL="2971800" indent="-228600" eaLnBrk="0" fontAlgn="base" hangingPunct="0">
              <a:spcBef>
                <a:spcPct val="0"/>
              </a:spcBef>
              <a:spcAft>
                <a:spcPct val="0"/>
              </a:spcAft>
              <a:defRPr sz="1200" b="1" i="1">
                <a:solidFill>
                  <a:srgbClr val="1822CD"/>
                </a:solidFill>
                <a:latin typeface="Helvetica" charset="0"/>
                <a:cs typeface="Arial" pitchFamily="34" charset="0"/>
              </a:defRPr>
            </a:lvl7pPr>
            <a:lvl8pPr marL="3429000" indent="-228600" eaLnBrk="0" fontAlgn="base" hangingPunct="0">
              <a:spcBef>
                <a:spcPct val="0"/>
              </a:spcBef>
              <a:spcAft>
                <a:spcPct val="0"/>
              </a:spcAft>
              <a:defRPr sz="1200" b="1" i="1">
                <a:solidFill>
                  <a:srgbClr val="1822CD"/>
                </a:solidFill>
                <a:latin typeface="Helvetica" charset="0"/>
                <a:cs typeface="Arial" pitchFamily="34" charset="0"/>
              </a:defRPr>
            </a:lvl8pPr>
            <a:lvl9pPr marL="3886200" indent="-228600" eaLnBrk="0" fontAlgn="base" hangingPunct="0">
              <a:spcBef>
                <a:spcPct val="0"/>
              </a:spcBef>
              <a:spcAft>
                <a:spcPct val="0"/>
              </a:spcAft>
              <a:defRPr sz="1200" b="1" i="1">
                <a:solidFill>
                  <a:srgbClr val="1822CD"/>
                </a:solidFill>
                <a:latin typeface="Helvetica" charset="0"/>
                <a:cs typeface="Arial" pitchFamily="34" charset="0"/>
              </a:defRPr>
            </a:lvl9pPr>
          </a:lstStyle>
          <a:p>
            <a:pPr eaLnBrk="1" hangingPunct="1"/>
            <a:r>
              <a:rPr lang="en-US" altLang="en-US" sz="2400" u="sng">
                <a:solidFill>
                  <a:srgbClr val="FF0000"/>
                </a:solidFill>
              </a:rPr>
              <a:t>Present Research</a:t>
            </a:r>
          </a:p>
        </p:txBody>
      </p:sp>
      <p:pic>
        <p:nvPicPr>
          <p:cNvPr id="3084" name="Picture 75"/>
          <p:cNvPicPr>
            <a:picLocks noChangeAspect="1" noChangeArrowheads="1"/>
          </p:cNvPicPr>
          <p:nvPr/>
        </p:nvPicPr>
        <p:blipFill>
          <a:blip r:embed="rId6">
            <a:extLst>
              <a:ext uri="{28A0092B-C50C-407E-A947-70E740481C1C}">
                <a14:useLocalDpi xmlns:a14="http://schemas.microsoft.com/office/drawing/2010/main" val="0"/>
              </a:ext>
            </a:extLst>
          </a:blip>
          <a:srcRect l="12645" r="7295"/>
          <a:stretch>
            <a:fillRect/>
          </a:stretch>
        </p:blipFill>
        <p:spPr bwMode="auto">
          <a:xfrm>
            <a:off x="6053138" y="4564063"/>
            <a:ext cx="135890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5" name="Text Box 81"/>
          <p:cNvSpPr txBox="1">
            <a:spLocks noChangeArrowheads="1"/>
          </p:cNvSpPr>
          <p:nvPr/>
        </p:nvSpPr>
        <p:spPr bwMode="auto">
          <a:xfrm>
            <a:off x="5943600" y="6303963"/>
            <a:ext cx="15509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60425" eaLnBrk="0" hangingPunct="0">
              <a:defRPr sz="1200" b="1" i="1">
                <a:solidFill>
                  <a:srgbClr val="1822CD"/>
                </a:solidFill>
                <a:latin typeface="Helvetica" charset="0"/>
                <a:cs typeface="Arial" pitchFamily="34" charset="0"/>
              </a:defRPr>
            </a:lvl1pPr>
            <a:lvl2pPr marL="742950" indent="-285750" defTabSz="860425" eaLnBrk="0" hangingPunct="0">
              <a:defRPr sz="1200" b="1" i="1">
                <a:solidFill>
                  <a:srgbClr val="1822CD"/>
                </a:solidFill>
                <a:latin typeface="Helvetica" charset="0"/>
                <a:cs typeface="Arial" pitchFamily="34" charset="0"/>
              </a:defRPr>
            </a:lvl2pPr>
            <a:lvl3pPr marL="1143000" indent="-228600" defTabSz="860425" eaLnBrk="0" hangingPunct="0">
              <a:defRPr sz="1200" b="1" i="1">
                <a:solidFill>
                  <a:srgbClr val="1822CD"/>
                </a:solidFill>
                <a:latin typeface="Helvetica" charset="0"/>
                <a:cs typeface="Arial" pitchFamily="34" charset="0"/>
              </a:defRPr>
            </a:lvl3pPr>
            <a:lvl4pPr marL="1600200" indent="-228600" defTabSz="860425" eaLnBrk="0" hangingPunct="0">
              <a:defRPr sz="1200" b="1" i="1">
                <a:solidFill>
                  <a:srgbClr val="1822CD"/>
                </a:solidFill>
                <a:latin typeface="Helvetica" charset="0"/>
                <a:cs typeface="Arial" pitchFamily="34" charset="0"/>
              </a:defRPr>
            </a:lvl4pPr>
            <a:lvl5pPr marL="2057400" indent="-228600" defTabSz="860425" eaLnBrk="0" hangingPunct="0">
              <a:defRPr sz="1200" b="1" i="1">
                <a:solidFill>
                  <a:srgbClr val="1822CD"/>
                </a:solidFill>
                <a:latin typeface="Helvetica" charset="0"/>
                <a:cs typeface="Arial" pitchFamily="34" charset="0"/>
              </a:defRPr>
            </a:lvl5pPr>
            <a:lvl6pPr marL="2514600" indent="-228600" defTabSz="860425" eaLnBrk="0" fontAlgn="base" hangingPunct="0">
              <a:spcBef>
                <a:spcPct val="0"/>
              </a:spcBef>
              <a:spcAft>
                <a:spcPct val="0"/>
              </a:spcAft>
              <a:defRPr sz="1200" b="1" i="1">
                <a:solidFill>
                  <a:srgbClr val="1822CD"/>
                </a:solidFill>
                <a:latin typeface="Helvetica" charset="0"/>
                <a:cs typeface="Arial" pitchFamily="34" charset="0"/>
              </a:defRPr>
            </a:lvl6pPr>
            <a:lvl7pPr marL="2971800" indent="-228600" defTabSz="860425" eaLnBrk="0" fontAlgn="base" hangingPunct="0">
              <a:spcBef>
                <a:spcPct val="0"/>
              </a:spcBef>
              <a:spcAft>
                <a:spcPct val="0"/>
              </a:spcAft>
              <a:defRPr sz="1200" b="1" i="1">
                <a:solidFill>
                  <a:srgbClr val="1822CD"/>
                </a:solidFill>
                <a:latin typeface="Helvetica" charset="0"/>
                <a:cs typeface="Arial" pitchFamily="34" charset="0"/>
              </a:defRPr>
            </a:lvl7pPr>
            <a:lvl8pPr marL="3429000" indent="-228600" defTabSz="860425" eaLnBrk="0" fontAlgn="base" hangingPunct="0">
              <a:spcBef>
                <a:spcPct val="0"/>
              </a:spcBef>
              <a:spcAft>
                <a:spcPct val="0"/>
              </a:spcAft>
              <a:defRPr sz="1200" b="1" i="1">
                <a:solidFill>
                  <a:srgbClr val="1822CD"/>
                </a:solidFill>
                <a:latin typeface="Helvetica" charset="0"/>
                <a:cs typeface="Arial" pitchFamily="34" charset="0"/>
              </a:defRPr>
            </a:lvl8pPr>
            <a:lvl9pPr marL="3886200" indent="-228600" defTabSz="860425" eaLnBrk="0" fontAlgn="base" hangingPunct="0">
              <a:spcBef>
                <a:spcPct val="0"/>
              </a:spcBef>
              <a:spcAft>
                <a:spcPct val="0"/>
              </a:spcAft>
              <a:defRPr sz="1200" b="1" i="1">
                <a:solidFill>
                  <a:srgbClr val="1822CD"/>
                </a:solidFill>
                <a:latin typeface="Helvetica" charset="0"/>
                <a:cs typeface="Arial" pitchFamily="34" charset="0"/>
              </a:defRPr>
            </a:lvl9pPr>
          </a:lstStyle>
          <a:p>
            <a:r>
              <a:rPr lang="en-US" altLang="en-US" sz="1400" i="0">
                <a:solidFill>
                  <a:srgbClr val="090CFF"/>
                </a:solidFill>
                <a:ea typeface="MS PGothic" pitchFamily="34" charset="-128"/>
              </a:rPr>
              <a:t>New center-stack</a:t>
            </a:r>
          </a:p>
        </p:txBody>
      </p:sp>
      <p:sp>
        <p:nvSpPr>
          <p:cNvPr id="3086" name="Text Box 15"/>
          <p:cNvSpPr txBox="1">
            <a:spLocks noChangeArrowheads="1"/>
          </p:cNvSpPr>
          <p:nvPr/>
        </p:nvSpPr>
        <p:spPr bwMode="auto">
          <a:xfrm>
            <a:off x="7137400" y="4410075"/>
            <a:ext cx="811213" cy="2460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i="1">
                <a:solidFill>
                  <a:srgbClr val="1822CD"/>
                </a:solidFill>
                <a:latin typeface="Helvetica" charset="0"/>
                <a:cs typeface="Arial" pitchFamily="34" charset="0"/>
              </a:defRPr>
            </a:lvl1pPr>
            <a:lvl2pPr marL="742950" indent="-285750" eaLnBrk="0" hangingPunct="0">
              <a:defRPr sz="1200" b="1" i="1">
                <a:solidFill>
                  <a:srgbClr val="1822CD"/>
                </a:solidFill>
                <a:latin typeface="Helvetica" charset="0"/>
                <a:cs typeface="Arial" pitchFamily="34" charset="0"/>
              </a:defRPr>
            </a:lvl2pPr>
            <a:lvl3pPr marL="1143000" indent="-228600" eaLnBrk="0" hangingPunct="0">
              <a:defRPr sz="1200" b="1" i="1">
                <a:solidFill>
                  <a:srgbClr val="1822CD"/>
                </a:solidFill>
                <a:latin typeface="Helvetica" charset="0"/>
                <a:cs typeface="Arial" pitchFamily="34" charset="0"/>
              </a:defRPr>
            </a:lvl3pPr>
            <a:lvl4pPr marL="1600200" indent="-228600" eaLnBrk="0" hangingPunct="0">
              <a:defRPr sz="1200" b="1" i="1">
                <a:solidFill>
                  <a:srgbClr val="1822CD"/>
                </a:solidFill>
                <a:latin typeface="Helvetica" charset="0"/>
                <a:cs typeface="Arial" pitchFamily="34" charset="0"/>
              </a:defRPr>
            </a:lvl4pPr>
            <a:lvl5pPr marL="2057400" indent="-228600" eaLnBrk="0" hangingPunct="0">
              <a:defRPr sz="1200" b="1" i="1">
                <a:solidFill>
                  <a:srgbClr val="1822CD"/>
                </a:solidFill>
                <a:latin typeface="Helvetica" charset="0"/>
                <a:cs typeface="Arial" pitchFamily="34" charset="0"/>
              </a:defRPr>
            </a:lvl5pPr>
            <a:lvl6pPr marL="2514600" indent="-228600" eaLnBrk="0" fontAlgn="base" hangingPunct="0">
              <a:spcBef>
                <a:spcPct val="0"/>
              </a:spcBef>
              <a:spcAft>
                <a:spcPct val="0"/>
              </a:spcAft>
              <a:defRPr sz="1200" b="1" i="1">
                <a:solidFill>
                  <a:srgbClr val="1822CD"/>
                </a:solidFill>
                <a:latin typeface="Helvetica" charset="0"/>
                <a:cs typeface="Arial" pitchFamily="34" charset="0"/>
              </a:defRPr>
            </a:lvl6pPr>
            <a:lvl7pPr marL="2971800" indent="-228600" eaLnBrk="0" fontAlgn="base" hangingPunct="0">
              <a:spcBef>
                <a:spcPct val="0"/>
              </a:spcBef>
              <a:spcAft>
                <a:spcPct val="0"/>
              </a:spcAft>
              <a:defRPr sz="1200" b="1" i="1">
                <a:solidFill>
                  <a:srgbClr val="1822CD"/>
                </a:solidFill>
                <a:latin typeface="Helvetica" charset="0"/>
                <a:cs typeface="Arial" pitchFamily="34" charset="0"/>
              </a:defRPr>
            </a:lvl7pPr>
            <a:lvl8pPr marL="3429000" indent="-228600" eaLnBrk="0" fontAlgn="base" hangingPunct="0">
              <a:spcBef>
                <a:spcPct val="0"/>
              </a:spcBef>
              <a:spcAft>
                <a:spcPct val="0"/>
              </a:spcAft>
              <a:defRPr sz="1200" b="1" i="1">
                <a:solidFill>
                  <a:srgbClr val="1822CD"/>
                </a:solidFill>
                <a:latin typeface="Helvetica" charset="0"/>
                <a:cs typeface="Arial" pitchFamily="34" charset="0"/>
              </a:defRPr>
            </a:lvl8pPr>
            <a:lvl9pPr marL="3886200" indent="-228600" eaLnBrk="0" fontAlgn="base" hangingPunct="0">
              <a:spcBef>
                <a:spcPct val="0"/>
              </a:spcBef>
              <a:spcAft>
                <a:spcPct val="0"/>
              </a:spcAft>
              <a:defRPr sz="1200" b="1" i="1">
                <a:solidFill>
                  <a:srgbClr val="1822CD"/>
                </a:solidFill>
                <a:latin typeface="Helvetica" charset="0"/>
                <a:cs typeface="Arial" pitchFamily="34" charset="0"/>
              </a:defRPr>
            </a:lvl9pPr>
          </a:lstStyle>
          <a:p>
            <a:pPr algn="ctr" eaLnBrk="1" hangingPunct="1">
              <a:spcBef>
                <a:spcPct val="20000"/>
              </a:spcBef>
            </a:pPr>
            <a:r>
              <a:rPr lang="en-US" altLang="en-US" sz="1600" i="0">
                <a:solidFill>
                  <a:srgbClr val="FF0000"/>
                </a:solidFill>
                <a:ea typeface="MS PGothic" pitchFamily="34" charset="-128"/>
              </a:rPr>
              <a:t>NSTX-U</a:t>
            </a:r>
          </a:p>
        </p:txBody>
      </p:sp>
      <p:pic>
        <p:nvPicPr>
          <p:cNvPr id="3087" name="Picture 79" descr="NB2 iso"/>
          <p:cNvPicPr>
            <a:picLocks noChangeAspect="1" noChangeArrowheads="1"/>
          </p:cNvPicPr>
          <p:nvPr/>
        </p:nvPicPr>
        <p:blipFill>
          <a:blip r:embed="rId7">
            <a:extLst>
              <a:ext uri="{28A0092B-C50C-407E-A947-70E740481C1C}">
                <a14:useLocalDpi xmlns:a14="http://schemas.microsoft.com/office/drawing/2010/main" val="0"/>
              </a:ext>
            </a:extLst>
          </a:blip>
          <a:srcRect l="12279" r="5556"/>
          <a:stretch>
            <a:fillRect/>
          </a:stretch>
        </p:blipFill>
        <p:spPr bwMode="auto">
          <a:xfrm>
            <a:off x="7519988" y="4826000"/>
            <a:ext cx="159702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8" name="Text Box 81"/>
          <p:cNvSpPr txBox="1">
            <a:spLocks noChangeArrowheads="1"/>
          </p:cNvSpPr>
          <p:nvPr/>
        </p:nvSpPr>
        <p:spPr bwMode="auto">
          <a:xfrm>
            <a:off x="7585075" y="6303963"/>
            <a:ext cx="15509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60425" eaLnBrk="0" hangingPunct="0">
              <a:defRPr sz="1200" b="1" i="1">
                <a:solidFill>
                  <a:srgbClr val="1822CD"/>
                </a:solidFill>
                <a:latin typeface="Helvetica" charset="0"/>
                <a:cs typeface="Arial" pitchFamily="34" charset="0"/>
              </a:defRPr>
            </a:lvl1pPr>
            <a:lvl2pPr marL="742950" indent="-285750" defTabSz="860425" eaLnBrk="0" hangingPunct="0">
              <a:defRPr sz="1200" b="1" i="1">
                <a:solidFill>
                  <a:srgbClr val="1822CD"/>
                </a:solidFill>
                <a:latin typeface="Helvetica" charset="0"/>
                <a:cs typeface="Arial" pitchFamily="34" charset="0"/>
              </a:defRPr>
            </a:lvl2pPr>
            <a:lvl3pPr marL="1143000" indent="-228600" defTabSz="860425" eaLnBrk="0" hangingPunct="0">
              <a:defRPr sz="1200" b="1" i="1">
                <a:solidFill>
                  <a:srgbClr val="1822CD"/>
                </a:solidFill>
                <a:latin typeface="Helvetica" charset="0"/>
                <a:cs typeface="Arial" pitchFamily="34" charset="0"/>
              </a:defRPr>
            </a:lvl3pPr>
            <a:lvl4pPr marL="1600200" indent="-228600" defTabSz="860425" eaLnBrk="0" hangingPunct="0">
              <a:defRPr sz="1200" b="1" i="1">
                <a:solidFill>
                  <a:srgbClr val="1822CD"/>
                </a:solidFill>
                <a:latin typeface="Helvetica" charset="0"/>
                <a:cs typeface="Arial" pitchFamily="34" charset="0"/>
              </a:defRPr>
            </a:lvl4pPr>
            <a:lvl5pPr marL="2057400" indent="-228600" defTabSz="860425" eaLnBrk="0" hangingPunct="0">
              <a:defRPr sz="1200" b="1" i="1">
                <a:solidFill>
                  <a:srgbClr val="1822CD"/>
                </a:solidFill>
                <a:latin typeface="Helvetica" charset="0"/>
                <a:cs typeface="Arial" pitchFamily="34" charset="0"/>
              </a:defRPr>
            </a:lvl5pPr>
            <a:lvl6pPr marL="2514600" indent="-228600" defTabSz="860425" eaLnBrk="0" fontAlgn="base" hangingPunct="0">
              <a:spcBef>
                <a:spcPct val="0"/>
              </a:spcBef>
              <a:spcAft>
                <a:spcPct val="0"/>
              </a:spcAft>
              <a:defRPr sz="1200" b="1" i="1">
                <a:solidFill>
                  <a:srgbClr val="1822CD"/>
                </a:solidFill>
                <a:latin typeface="Helvetica" charset="0"/>
                <a:cs typeface="Arial" pitchFamily="34" charset="0"/>
              </a:defRPr>
            </a:lvl6pPr>
            <a:lvl7pPr marL="2971800" indent="-228600" defTabSz="860425" eaLnBrk="0" fontAlgn="base" hangingPunct="0">
              <a:spcBef>
                <a:spcPct val="0"/>
              </a:spcBef>
              <a:spcAft>
                <a:spcPct val="0"/>
              </a:spcAft>
              <a:defRPr sz="1200" b="1" i="1">
                <a:solidFill>
                  <a:srgbClr val="1822CD"/>
                </a:solidFill>
                <a:latin typeface="Helvetica" charset="0"/>
                <a:cs typeface="Arial" pitchFamily="34" charset="0"/>
              </a:defRPr>
            </a:lvl7pPr>
            <a:lvl8pPr marL="3429000" indent="-228600" defTabSz="860425" eaLnBrk="0" fontAlgn="base" hangingPunct="0">
              <a:spcBef>
                <a:spcPct val="0"/>
              </a:spcBef>
              <a:spcAft>
                <a:spcPct val="0"/>
              </a:spcAft>
              <a:defRPr sz="1200" b="1" i="1">
                <a:solidFill>
                  <a:srgbClr val="1822CD"/>
                </a:solidFill>
                <a:latin typeface="Helvetica" charset="0"/>
                <a:cs typeface="Arial" pitchFamily="34" charset="0"/>
              </a:defRPr>
            </a:lvl8pPr>
            <a:lvl9pPr marL="3886200" indent="-228600" defTabSz="860425" eaLnBrk="0" fontAlgn="base" hangingPunct="0">
              <a:spcBef>
                <a:spcPct val="0"/>
              </a:spcBef>
              <a:spcAft>
                <a:spcPct val="0"/>
              </a:spcAft>
              <a:defRPr sz="1200" b="1" i="1">
                <a:solidFill>
                  <a:srgbClr val="1822CD"/>
                </a:solidFill>
                <a:latin typeface="Helvetica" charset="0"/>
                <a:cs typeface="Arial" pitchFamily="34" charset="0"/>
              </a:defRPr>
            </a:lvl9pPr>
          </a:lstStyle>
          <a:p>
            <a:r>
              <a:rPr lang="en-US" altLang="en-US" sz="1400" i="0">
                <a:solidFill>
                  <a:srgbClr val="090CFF"/>
                </a:solidFill>
                <a:ea typeface="MS PGothic" pitchFamily="34" charset="-128"/>
              </a:rPr>
              <a:t>2</a:t>
            </a:r>
            <a:r>
              <a:rPr lang="en-US" altLang="en-US" sz="1400" i="0" baseline="30000">
                <a:solidFill>
                  <a:srgbClr val="090CFF"/>
                </a:solidFill>
                <a:ea typeface="MS PGothic" pitchFamily="34" charset="-128"/>
              </a:rPr>
              <a:t>nd</a:t>
            </a:r>
            <a:r>
              <a:rPr lang="en-US" altLang="en-US" sz="1400" i="0">
                <a:solidFill>
                  <a:srgbClr val="090CFF"/>
                </a:solidFill>
                <a:ea typeface="MS PGothic" pitchFamily="34" charset="-128"/>
              </a:rPr>
              <a:t> Neutral Beam</a:t>
            </a:r>
          </a:p>
        </p:txBody>
      </p:sp>
      <p:sp>
        <p:nvSpPr>
          <p:cNvPr id="3089" name="Content Placeholder 2"/>
          <p:cNvSpPr txBox="1">
            <a:spLocks/>
          </p:cNvSpPr>
          <p:nvPr/>
        </p:nvSpPr>
        <p:spPr bwMode="auto">
          <a:xfrm>
            <a:off x="117475" y="3833813"/>
            <a:ext cx="6173788" cy="256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b="1" i="1">
                <a:solidFill>
                  <a:srgbClr val="1822CD"/>
                </a:solidFill>
                <a:latin typeface="Helvetica" charset="0"/>
                <a:cs typeface="Arial" pitchFamily="34" charset="0"/>
              </a:defRPr>
            </a:lvl1pPr>
            <a:lvl2pPr marL="742950" indent="-285750" eaLnBrk="0" hangingPunct="0">
              <a:defRPr sz="1200" b="1" i="1">
                <a:solidFill>
                  <a:srgbClr val="1822CD"/>
                </a:solidFill>
                <a:latin typeface="Helvetica" charset="0"/>
                <a:cs typeface="Arial" pitchFamily="34" charset="0"/>
              </a:defRPr>
            </a:lvl2pPr>
            <a:lvl3pPr marL="1143000" indent="-228600" eaLnBrk="0" hangingPunct="0">
              <a:defRPr sz="1200" b="1" i="1">
                <a:solidFill>
                  <a:srgbClr val="1822CD"/>
                </a:solidFill>
                <a:latin typeface="Helvetica" charset="0"/>
                <a:cs typeface="Arial" pitchFamily="34" charset="0"/>
              </a:defRPr>
            </a:lvl3pPr>
            <a:lvl4pPr marL="1600200" indent="-228600" eaLnBrk="0" hangingPunct="0">
              <a:defRPr sz="1200" b="1" i="1">
                <a:solidFill>
                  <a:srgbClr val="1822CD"/>
                </a:solidFill>
                <a:latin typeface="Helvetica" charset="0"/>
                <a:cs typeface="Arial" pitchFamily="34" charset="0"/>
              </a:defRPr>
            </a:lvl4pPr>
            <a:lvl5pPr marL="2057400" indent="-228600" eaLnBrk="0" hangingPunct="0">
              <a:defRPr sz="1200" b="1" i="1">
                <a:solidFill>
                  <a:srgbClr val="1822CD"/>
                </a:solidFill>
                <a:latin typeface="Helvetica" charset="0"/>
                <a:cs typeface="Arial" pitchFamily="34" charset="0"/>
              </a:defRPr>
            </a:lvl5pPr>
            <a:lvl6pPr marL="2514600" indent="-228600" eaLnBrk="0" fontAlgn="base" hangingPunct="0">
              <a:spcBef>
                <a:spcPct val="0"/>
              </a:spcBef>
              <a:spcAft>
                <a:spcPct val="0"/>
              </a:spcAft>
              <a:defRPr sz="1200" b="1" i="1">
                <a:solidFill>
                  <a:srgbClr val="1822CD"/>
                </a:solidFill>
                <a:latin typeface="Helvetica" charset="0"/>
                <a:cs typeface="Arial" pitchFamily="34" charset="0"/>
              </a:defRPr>
            </a:lvl6pPr>
            <a:lvl7pPr marL="2971800" indent="-228600" eaLnBrk="0" fontAlgn="base" hangingPunct="0">
              <a:spcBef>
                <a:spcPct val="0"/>
              </a:spcBef>
              <a:spcAft>
                <a:spcPct val="0"/>
              </a:spcAft>
              <a:defRPr sz="1200" b="1" i="1">
                <a:solidFill>
                  <a:srgbClr val="1822CD"/>
                </a:solidFill>
                <a:latin typeface="Helvetica" charset="0"/>
                <a:cs typeface="Arial" pitchFamily="34" charset="0"/>
              </a:defRPr>
            </a:lvl7pPr>
            <a:lvl8pPr marL="3429000" indent="-228600" eaLnBrk="0" fontAlgn="base" hangingPunct="0">
              <a:spcBef>
                <a:spcPct val="0"/>
              </a:spcBef>
              <a:spcAft>
                <a:spcPct val="0"/>
              </a:spcAft>
              <a:defRPr sz="1200" b="1" i="1">
                <a:solidFill>
                  <a:srgbClr val="1822CD"/>
                </a:solidFill>
                <a:latin typeface="Helvetica" charset="0"/>
                <a:cs typeface="Arial" pitchFamily="34" charset="0"/>
              </a:defRPr>
            </a:lvl8pPr>
            <a:lvl9pPr marL="3886200" indent="-228600" eaLnBrk="0" fontAlgn="base" hangingPunct="0">
              <a:spcBef>
                <a:spcPct val="0"/>
              </a:spcBef>
              <a:spcAft>
                <a:spcPct val="0"/>
              </a:spcAft>
              <a:defRPr sz="1200" b="1" i="1">
                <a:solidFill>
                  <a:srgbClr val="1822CD"/>
                </a:solidFill>
                <a:latin typeface="Helvetica" charset="0"/>
                <a:cs typeface="Arial" pitchFamily="34" charset="0"/>
              </a:defRPr>
            </a:lvl9pPr>
          </a:lstStyle>
          <a:p>
            <a:pPr>
              <a:spcBef>
                <a:spcPts val="1200"/>
              </a:spcBef>
              <a:buClr>
                <a:srgbClr val="FF3300"/>
              </a:buClr>
              <a:buSzPct val="75000"/>
              <a:buFont typeface="Wingdings" pitchFamily="2" charset="2"/>
              <a:buChar char="q"/>
            </a:pPr>
            <a:r>
              <a:rPr lang="en-US" altLang="en-US" sz="2000" b="0" i="0" dirty="0">
                <a:solidFill>
                  <a:srgbClr val="0000FF"/>
                </a:solidFill>
                <a:latin typeface="Arial" pitchFamily="34" charset="0"/>
              </a:rPr>
              <a:t>Develop key physics understanding to be tested in unexplored, hotter ST plasmas </a:t>
            </a:r>
          </a:p>
          <a:p>
            <a:pPr lvl="1">
              <a:spcBef>
                <a:spcPct val="20000"/>
              </a:spcBef>
              <a:buClr>
                <a:srgbClr val="3333FF"/>
              </a:buClr>
              <a:buSzPct val="75000"/>
              <a:buFont typeface="Wingdings" pitchFamily="2" charset="2"/>
              <a:buChar char="q"/>
            </a:pPr>
            <a:r>
              <a:rPr lang="en-US" altLang="en-US" sz="1800" b="0" i="0" dirty="0">
                <a:solidFill>
                  <a:srgbClr val="000000"/>
                </a:solidFill>
                <a:latin typeface="Arial" pitchFamily="34" charset="0"/>
              </a:rPr>
              <a:t>Study high beta plasma transport and stability at </a:t>
            </a:r>
            <a:r>
              <a:rPr lang="en-US" altLang="en-US" sz="1800" b="0" i="0" dirty="0">
                <a:solidFill>
                  <a:srgbClr val="FF0000"/>
                </a:solidFill>
                <a:latin typeface="Arial" pitchFamily="34" charset="0"/>
              </a:rPr>
              <a:t>reduced </a:t>
            </a:r>
            <a:r>
              <a:rPr lang="en-US" altLang="en-US" sz="1800" b="0" i="0" dirty="0" err="1">
                <a:solidFill>
                  <a:srgbClr val="FF0000"/>
                </a:solidFill>
                <a:latin typeface="Arial" pitchFamily="34" charset="0"/>
              </a:rPr>
              <a:t>collisionality</a:t>
            </a:r>
            <a:r>
              <a:rPr lang="en-US" altLang="en-US" sz="1800" b="0" i="0" dirty="0">
                <a:solidFill>
                  <a:srgbClr val="000000"/>
                </a:solidFill>
                <a:latin typeface="Arial" pitchFamily="34" charset="0"/>
              </a:rPr>
              <a:t>, </a:t>
            </a:r>
            <a:r>
              <a:rPr lang="en-US" altLang="en-US" sz="1800" b="0" i="0" dirty="0">
                <a:solidFill>
                  <a:srgbClr val="FF0000"/>
                </a:solidFill>
                <a:latin typeface="Arial" pitchFamily="34" charset="0"/>
              </a:rPr>
              <a:t>extended pulse</a:t>
            </a:r>
          </a:p>
          <a:p>
            <a:pPr lvl="1">
              <a:spcBef>
                <a:spcPct val="20000"/>
              </a:spcBef>
              <a:buClr>
                <a:srgbClr val="3333FF"/>
              </a:buClr>
              <a:buSzPct val="75000"/>
              <a:buFont typeface="Wingdings" pitchFamily="2" charset="2"/>
              <a:buChar char="q"/>
            </a:pPr>
            <a:r>
              <a:rPr lang="en-US" altLang="en-US" sz="1800" b="0" i="0" dirty="0">
                <a:solidFill>
                  <a:srgbClr val="000000"/>
                </a:solidFill>
                <a:latin typeface="Arial" pitchFamily="34" charset="0"/>
              </a:rPr>
              <a:t>Prototype methods to mitigate </a:t>
            </a:r>
            <a:r>
              <a:rPr lang="en-US" altLang="en-US" sz="1800" b="0" i="0" dirty="0">
                <a:solidFill>
                  <a:srgbClr val="FF0000"/>
                </a:solidFill>
                <a:latin typeface="Arial" pitchFamily="34" charset="0"/>
              </a:rPr>
              <a:t>very high heat/particle flux</a:t>
            </a:r>
          </a:p>
          <a:p>
            <a:pPr lvl="1">
              <a:spcBef>
                <a:spcPct val="20000"/>
              </a:spcBef>
              <a:buClr>
                <a:srgbClr val="3333FF"/>
              </a:buClr>
              <a:buSzPct val="75000"/>
              <a:buFont typeface="Wingdings" pitchFamily="2" charset="2"/>
              <a:buChar char="q"/>
            </a:pPr>
            <a:r>
              <a:rPr lang="en-US" altLang="en-US" sz="1800" b="0" i="0" dirty="0">
                <a:solidFill>
                  <a:srgbClr val="000000"/>
                </a:solidFill>
                <a:latin typeface="Arial" pitchFamily="34" charset="0"/>
              </a:rPr>
              <a:t>Move toward </a:t>
            </a:r>
            <a:r>
              <a:rPr lang="en-US" altLang="en-US" sz="1800" b="0" i="0" dirty="0">
                <a:solidFill>
                  <a:srgbClr val="FF0000"/>
                </a:solidFill>
                <a:latin typeface="Arial" pitchFamily="34" charset="0"/>
              </a:rPr>
              <a:t>fully non-inductive operation</a:t>
            </a:r>
          </a:p>
          <a:p>
            <a:pPr>
              <a:spcBef>
                <a:spcPts val="1200"/>
              </a:spcBef>
              <a:buClr>
                <a:srgbClr val="FF3300"/>
              </a:buClr>
              <a:buSzPct val="75000"/>
              <a:buFont typeface="Wingdings" pitchFamily="2" charset="2"/>
              <a:buChar char="q"/>
            </a:pPr>
            <a:endParaRPr lang="en-US" altLang="en-US" sz="2000" b="0" i="0" dirty="0">
              <a:solidFill>
                <a:srgbClr val="0000FF"/>
              </a:solidFill>
              <a:latin typeface="Arial" pitchFamily="34" charset="0"/>
            </a:endParaRPr>
          </a:p>
          <a:p>
            <a:pPr>
              <a:spcBef>
                <a:spcPts val="1200"/>
              </a:spcBef>
              <a:buClr>
                <a:srgbClr val="FF3300"/>
              </a:buClr>
              <a:buSzPct val="75000"/>
              <a:buFont typeface="Wingdings" pitchFamily="2" charset="2"/>
              <a:buChar char="q"/>
            </a:pPr>
            <a:endParaRPr lang="en-US" altLang="en-US" sz="2000" b="0" i="0" dirty="0">
              <a:solidFill>
                <a:srgbClr val="0000FF"/>
              </a:solidFill>
              <a:latin typeface="Arial" pitchFamily="34" charset="0"/>
            </a:endParaRPr>
          </a:p>
          <a:p>
            <a:pPr>
              <a:spcBef>
                <a:spcPts val="1200"/>
              </a:spcBef>
              <a:buClr>
                <a:srgbClr val="FF3300"/>
              </a:buClr>
              <a:buSzPct val="75000"/>
              <a:buFont typeface="Wingdings" pitchFamily="2" charset="2"/>
              <a:buChar char="q"/>
            </a:pPr>
            <a:endParaRPr lang="en-US" altLang="en-US" sz="2000" b="0" i="0" dirty="0">
              <a:solidFill>
                <a:srgbClr val="0000FF"/>
              </a:solidFill>
              <a:latin typeface="Arial" pitchFamily="34" charset="0"/>
            </a:endParaRPr>
          </a:p>
        </p:txBody>
      </p:sp>
      <p:sp>
        <p:nvSpPr>
          <p:cNvPr id="18" name="Text Box 32"/>
          <p:cNvSpPr txBox="1">
            <a:spLocks noChangeArrowheads="1"/>
          </p:cNvSpPr>
          <p:nvPr/>
        </p:nvSpPr>
        <p:spPr bwMode="auto">
          <a:xfrm>
            <a:off x="1219200" y="6210498"/>
            <a:ext cx="3352800" cy="307777"/>
          </a:xfrm>
          <a:prstGeom prst="rect">
            <a:avLst/>
          </a:prstGeom>
          <a:noFill/>
          <a:ln w="12700">
            <a:solidFill>
              <a:srgbClr val="99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200" b="1" i="1">
                <a:solidFill>
                  <a:srgbClr val="1822CD"/>
                </a:solidFill>
                <a:latin typeface="Helvetica" charset="0"/>
                <a:cs typeface="Arial" pitchFamily="34" charset="0"/>
              </a:defRPr>
            </a:lvl1pPr>
            <a:lvl2pPr marL="742950" indent="-285750" eaLnBrk="0" hangingPunct="0">
              <a:defRPr sz="1200" b="1" i="1">
                <a:solidFill>
                  <a:srgbClr val="1822CD"/>
                </a:solidFill>
                <a:latin typeface="Helvetica" charset="0"/>
                <a:cs typeface="Arial" pitchFamily="34" charset="0"/>
              </a:defRPr>
            </a:lvl2pPr>
            <a:lvl3pPr marL="1143000" indent="-228600" eaLnBrk="0" hangingPunct="0">
              <a:defRPr sz="1200" b="1" i="1">
                <a:solidFill>
                  <a:srgbClr val="1822CD"/>
                </a:solidFill>
                <a:latin typeface="Helvetica" charset="0"/>
                <a:cs typeface="Arial" pitchFamily="34" charset="0"/>
              </a:defRPr>
            </a:lvl3pPr>
            <a:lvl4pPr marL="1600200" indent="-228600" eaLnBrk="0" hangingPunct="0">
              <a:defRPr sz="1200" b="1" i="1">
                <a:solidFill>
                  <a:srgbClr val="1822CD"/>
                </a:solidFill>
                <a:latin typeface="Helvetica" charset="0"/>
                <a:cs typeface="Arial" pitchFamily="34" charset="0"/>
              </a:defRPr>
            </a:lvl4pPr>
            <a:lvl5pPr marL="2057400" indent="-228600" eaLnBrk="0" hangingPunct="0">
              <a:defRPr sz="1200" b="1" i="1">
                <a:solidFill>
                  <a:srgbClr val="1822CD"/>
                </a:solidFill>
                <a:latin typeface="Helvetica" charset="0"/>
                <a:cs typeface="Arial" pitchFamily="34" charset="0"/>
              </a:defRPr>
            </a:lvl5pPr>
            <a:lvl6pPr marL="2514600" indent="-228600" eaLnBrk="0" fontAlgn="base" hangingPunct="0">
              <a:spcBef>
                <a:spcPct val="0"/>
              </a:spcBef>
              <a:spcAft>
                <a:spcPct val="0"/>
              </a:spcAft>
              <a:defRPr sz="1200" b="1" i="1">
                <a:solidFill>
                  <a:srgbClr val="1822CD"/>
                </a:solidFill>
                <a:latin typeface="Helvetica" charset="0"/>
                <a:cs typeface="Arial" pitchFamily="34" charset="0"/>
              </a:defRPr>
            </a:lvl6pPr>
            <a:lvl7pPr marL="2971800" indent="-228600" eaLnBrk="0" fontAlgn="base" hangingPunct="0">
              <a:spcBef>
                <a:spcPct val="0"/>
              </a:spcBef>
              <a:spcAft>
                <a:spcPct val="0"/>
              </a:spcAft>
              <a:defRPr sz="1200" b="1" i="1">
                <a:solidFill>
                  <a:srgbClr val="1822CD"/>
                </a:solidFill>
                <a:latin typeface="Helvetica" charset="0"/>
                <a:cs typeface="Arial" pitchFamily="34" charset="0"/>
              </a:defRPr>
            </a:lvl7pPr>
            <a:lvl8pPr marL="3429000" indent="-228600" eaLnBrk="0" fontAlgn="base" hangingPunct="0">
              <a:spcBef>
                <a:spcPct val="0"/>
              </a:spcBef>
              <a:spcAft>
                <a:spcPct val="0"/>
              </a:spcAft>
              <a:defRPr sz="1200" b="1" i="1">
                <a:solidFill>
                  <a:srgbClr val="1822CD"/>
                </a:solidFill>
                <a:latin typeface="Helvetica" charset="0"/>
                <a:cs typeface="Arial" pitchFamily="34" charset="0"/>
              </a:defRPr>
            </a:lvl8pPr>
            <a:lvl9pPr marL="3886200" indent="-228600" eaLnBrk="0" fontAlgn="base" hangingPunct="0">
              <a:spcBef>
                <a:spcPct val="0"/>
              </a:spcBef>
              <a:spcAft>
                <a:spcPct val="0"/>
              </a:spcAft>
              <a:defRPr sz="1200" b="1" i="1">
                <a:solidFill>
                  <a:srgbClr val="1822CD"/>
                </a:solidFill>
                <a:latin typeface="Helvetica" charset="0"/>
                <a:cs typeface="Arial" pitchFamily="34" charset="0"/>
              </a:defRPr>
            </a:lvl9pPr>
          </a:lstStyle>
          <a:p>
            <a:pPr eaLnBrk="1" hangingPunct="1"/>
            <a:r>
              <a:rPr lang="en-US" altLang="en-US" sz="1400" dirty="0" smtClean="0">
                <a:solidFill>
                  <a:srgbClr val="9900CC"/>
                </a:solidFill>
                <a:cs typeface="Helvetica" charset="0"/>
              </a:rPr>
              <a:t>Menard, IAEA FEC Meeting, 2012</a:t>
            </a:r>
            <a:endParaRPr lang="en-US" altLang="en-US" sz="1400" dirty="0">
              <a:solidFill>
                <a:srgbClr val="9900CC"/>
              </a:solidFill>
              <a:cs typeface="Helvetica" charset="0"/>
            </a:endParaRPr>
          </a:p>
        </p:txBody>
      </p:sp>
    </p:spTree>
    <p:extLst>
      <p:ext uri="{BB962C8B-B14F-4D97-AF65-F5344CB8AC3E}">
        <p14:creationId xmlns:p14="http://schemas.microsoft.com/office/powerpoint/2010/main" val="1362021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NSTX-U Heating Systems</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31900" y="1219200"/>
            <a:ext cx="6603999" cy="4953000"/>
          </a:xfrm>
        </p:spPr>
      </p:pic>
      <p:sp>
        <p:nvSpPr>
          <p:cNvPr id="7" name="TextBox 6"/>
          <p:cNvSpPr txBox="1"/>
          <p:nvPr/>
        </p:nvSpPr>
        <p:spPr>
          <a:xfrm>
            <a:off x="1371600" y="3962400"/>
            <a:ext cx="668773" cy="276999"/>
          </a:xfrm>
          <a:prstGeom prst="rect">
            <a:avLst/>
          </a:prstGeom>
          <a:solidFill>
            <a:schemeClr val="accent3"/>
          </a:solidFill>
        </p:spPr>
        <p:txBody>
          <a:bodyPr wrap="none" rtlCol="0">
            <a:spAutoFit/>
          </a:bodyPr>
          <a:lstStyle/>
          <a:p>
            <a:r>
              <a:rPr lang="en-US" i="0" dirty="0" smtClean="0"/>
              <a:t>1</a:t>
            </a:r>
            <a:r>
              <a:rPr lang="en-US" i="0" baseline="30000" dirty="0" smtClean="0"/>
              <a:t>st</a:t>
            </a:r>
            <a:r>
              <a:rPr lang="en-US" i="0" dirty="0" smtClean="0"/>
              <a:t> NBI</a:t>
            </a:r>
            <a:endParaRPr lang="en-US" i="0" dirty="0"/>
          </a:p>
        </p:txBody>
      </p:sp>
      <p:sp>
        <p:nvSpPr>
          <p:cNvPr id="8" name="TextBox 7"/>
          <p:cNvSpPr txBox="1"/>
          <p:nvPr/>
        </p:nvSpPr>
        <p:spPr>
          <a:xfrm>
            <a:off x="3200400" y="4953000"/>
            <a:ext cx="702436" cy="276999"/>
          </a:xfrm>
          <a:prstGeom prst="rect">
            <a:avLst/>
          </a:prstGeom>
          <a:solidFill>
            <a:schemeClr val="accent3"/>
          </a:solidFill>
        </p:spPr>
        <p:txBody>
          <a:bodyPr wrap="none" rtlCol="0">
            <a:spAutoFit/>
          </a:bodyPr>
          <a:lstStyle/>
          <a:p>
            <a:r>
              <a:rPr lang="en-US" i="0" dirty="0" smtClean="0"/>
              <a:t>2</a:t>
            </a:r>
            <a:r>
              <a:rPr lang="en-US" i="0" baseline="30000" dirty="0" smtClean="0"/>
              <a:t>nd</a:t>
            </a:r>
            <a:r>
              <a:rPr lang="en-US" i="0" dirty="0" smtClean="0"/>
              <a:t> </a:t>
            </a:r>
            <a:r>
              <a:rPr lang="en-US" i="0" dirty="0"/>
              <a:t>NBI</a:t>
            </a:r>
          </a:p>
        </p:txBody>
      </p:sp>
      <p:sp>
        <p:nvSpPr>
          <p:cNvPr id="9" name="TextBox 8"/>
          <p:cNvSpPr txBox="1"/>
          <p:nvPr/>
        </p:nvSpPr>
        <p:spPr>
          <a:xfrm>
            <a:off x="4114800" y="1828800"/>
            <a:ext cx="729687" cy="461665"/>
          </a:xfrm>
          <a:prstGeom prst="rect">
            <a:avLst/>
          </a:prstGeom>
          <a:solidFill>
            <a:schemeClr val="accent3"/>
          </a:solidFill>
        </p:spPr>
        <p:txBody>
          <a:bodyPr wrap="none" rtlCol="0">
            <a:spAutoFit/>
          </a:bodyPr>
          <a:lstStyle/>
          <a:p>
            <a:r>
              <a:rPr lang="en-US" i="0" dirty="0" smtClean="0"/>
              <a:t>HHFW</a:t>
            </a:r>
          </a:p>
          <a:p>
            <a:r>
              <a:rPr lang="en-US" i="0" dirty="0" smtClean="0"/>
              <a:t>System</a:t>
            </a:r>
            <a:endParaRPr lang="en-US" i="0" dirty="0"/>
          </a:p>
        </p:txBody>
      </p:sp>
    </p:spTree>
    <p:extLst>
      <p:ext uri="{BB962C8B-B14F-4D97-AF65-F5344CB8AC3E}">
        <p14:creationId xmlns:p14="http://schemas.microsoft.com/office/powerpoint/2010/main" val="2195941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 Stack Upgrade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19400" y="1143000"/>
            <a:ext cx="1403101" cy="49530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919264"/>
            <a:ext cx="4315161" cy="5607437"/>
          </a:xfrm>
          <a:prstGeom prst="rect">
            <a:avLst/>
          </a:prstGeom>
        </p:spPr>
      </p:pic>
      <p:pic>
        <p:nvPicPr>
          <p:cNvPr id="6" name="Picture 42" descr="CS_comparison"/>
          <p:cNvPicPr>
            <a:picLocks noChangeAspect="1" noChangeArrowheads="1"/>
          </p:cNvPicPr>
          <p:nvPr/>
        </p:nvPicPr>
        <p:blipFill>
          <a:blip r:embed="rId4" cstate="print">
            <a:extLst>
              <a:ext uri="{28A0092B-C50C-407E-A947-70E740481C1C}">
                <a14:useLocalDpi xmlns:a14="http://schemas.microsoft.com/office/drawing/2010/main" val="0"/>
              </a:ext>
            </a:extLst>
          </a:blip>
          <a:srcRect b="16682"/>
          <a:stretch>
            <a:fillRect/>
          </a:stretch>
        </p:blipFill>
        <p:spPr bwMode="auto">
          <a:xfrm>
            <a:off x="381000" y="1752600"/>
            <a:ext cx="2263775"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04800" y="4500193"/>
            <a:ext cx="1122423" cy="461665"/>
          </a:xfrm>
          <a:prstGeom prst="rect">
            <a:avLst/>
          </a:prstGeom>
          <a:noFill/>
        </p:spPr>
        <p:txBody>
          <a:bodyPr wrap="none" rtlCol="0">
            <a:spAutoFit/>
          </a:bodyPr>
          <a:lstStyle/>
          <a:p>
            <a:pPr algn="ctr"/>
            <a:r>
              <a:rPr lang="en-US" i="0" dirty="0" smtClean="0"/>
              <a:t>Old </a:t>
            </a:r>
          </a:p>
          <a:p>
            <a:pPr algn="ctr"/>
            <a:r>
              <a:rPr lang="en-US" i="0" dirty="0" smtClean="0"/>
              <a:t>Center Stack</a:t>
            </a:r>
            <a:endParaRPr lang="en-US" i="0" dirty="0"/>
          </a:p>
        </p:txBody>
      </p:sp>
      <p:sp>
        <p:nvSpPr>
          <p:cNvPr id="8" name="TextBox 7"/>
          <p:cNvSpPr txBox="1"/>
          <p:nvPr/>
        </p:nvSpPr>
        <p:spPr>
          <a:xfrm>
            <a:off x="1512887" y="4500192"/>
            <a:ext cx="1122423" cy="461665"/>
          </a:xfrm>
          <a:prstGeom prst="rect">
            <a:avLst/>
          </a:prstGeom>
          <a:noFill/>
        </p:spPr>
        <p:txBody>
          <a:bodyPr wrap="none" rtlCol="0">
            <a:spAutoFit/>
          </a:bodyPr>
          <a:lstStyle/>
          <a:p>
            <a:pPr algn="ctr"/>
            <a:r>
              <a:rPr lang="en-US" i="0" dirty="0" smtClean="0"/>
              <a:t>New</a:t>
            </a:r>
          </a:p>
          <a:p>
            <a:pPr algn="ctr"/>
            <a:r>
              <a:rPr lang="en-US" i="0" dirty="0" smtClean="0"/>
              <a:t>Center Stack</a:t>
            </a:r>
            <a:endParaRPr lang="en-US" i="0" dirty="0"/>
          </a:p>
        </p:txBody>
      </p:sp>
      <p:sp>
        <p:nvSpPr>
          <p:cNvPr id="3" name="Rectangle 2"/>
          <p:cNvSpPr/>
          <p:nvPr/>
        </p:nvSpPr>
        <p:spPr bwMode="auto">
          <a:xfrm>
            <a:off x="2743200" y="1143000"/>
            <a:ext cx="1600200" cy="1676400"/>
          </a:xfrm>
          <a:prstGeom prst="rect">
            <a:avLst/>
          </a:prstGeom>
          <a:noFill/>
          <a:ln w="15875" cap="flat" cmpd="sng" algn="ctr">
            <a:solidFill>
              <a:schemeClr val="tx1"/>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128" charset="0"/>
            </a:endParaRPr>
          </a:p>
        </p:txBody>
      </p:sp>
      <p:cxnSp>
        <p:nvCxnSpPr>
          <p:cNvPr id="14" name="Straight Connector 13"/>
          <p:cNvCxnSpPr/>
          <p:nvPr/>
        </p:nvCxnSpPr>
        <p:spPr bwMode="auto">
          <a:xfrm flipV="1">
            <a:off x="4419600" y="990600"/>
            <a:ext cx="2133600" cy="152400"/>
          </a:xfrm>
          <a:prstGeom prst="line">
            <a:avLst/>
          </a:prstGeom>
          <a:noFill/>
          <a:ln w="15875" cap="flat" cmpd="sng" algn="ctr">
            <a:solidFill>
              <a:schemeClr val="tx1"/>
            </a:solidFill>
            <a:prstDash val="solid"/>
            <a:round/>
            <a:headEnd type="none" w="med" len="med"/>
            <a:tailEnd type="triangle" w="med" len="med"/>
          </a:ln>
          <a:effectLst/>
        </p:spPr>
      </p:cxnSp>
      <p:cxnSp>
        <p:nvCxnSpPr>
          <p:cNvPr id="16" name="Straight Connector 15"/>
          <p:cNvCxnSpPr/>
          <p:nvPr/>
        </p:nvCxnSpPr>
        <p:spPr bwMode="auto">
          <a:xfrm>
            <a:off x="2743200" y="2819400"/>
            <a:ext cx="3276600" cy="3707301"/>
          </a:xfrm>
          <a:prstGeom prst="line">
            <a:avLst/>
          </a:prstGeom>
          <a:noFill/>
          <a:ln w="15875" cap="flat" cmpd="sng" algn="ctr">
            <a:solidFill>
              <a:schemeClr val="tx1"/>
            </a:solidFill>
            <a:prstDash val="solid"/>
            <a:round/>
            <a:headEnd type="none" w="med" len="med"/>
            <a:tailEnd type="triangle" w="med" len="med"/>
          </a:ln>
          <a:effectLst/>
        </p:spPr>
      </p:cxnSp>
    </p:spTree>
    <p:extLst>
      <p:ext uri="{BB962C8B-B14F-4D97-AF65-F5344CB8AC3E}">
        <p14:creationId xmlns:p14="http://schemas.microsoft.com/office/powerpoint/2010/main" val="18439636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a:t>
            </a:r>
            <a:r>
              <a:rPr lang="en-US" dirty="0"/>
              <a:t>c</a:t>
            </a:r>
            <a:r>
              <a:rPr lang="en-US" dirty="0" smtClean="0"/>
              <a:t>omputer-related upgrades for NSTX-U</a:t>
            </a:r>
            <a:endParaRPr lang="en-US" dirty="0"/>
          </a:p>
        </p:txBody>
      </p:sp>
      <p:sp>
        <p:nvSpPr>
          <p:cNvPr id="3" name="Content Placeholder 2"/>
          <p:cNvSpPr>
            <a:spLocks noGrp="1"/>
          </p:cNvSpPr>
          <p:nvPr>
            <p:ph idx="1"/>
          </p:nvPr>
        </p:nvSpPr>
        <p:spPr>
          <a:xfrm>
            <a:off x="533400" y="1122950"/>
            <a:ext cx="8382000" cy="2819400"/>
          </a:xfrm>
        </p:spPr>
        <p:txBody>
          <a:bodyPr/>
          <a:lstStyle/>
          <a:p>
            <a:r>
              <a:rPr lang="en-US" dirty="0" smtClean="0"/>
              <a:t>Digital Coil Protection System</a:t>
            </a:r>
            <a:r>
              <a:rPr lang="en-US" baseline="30000" dirty="0" smtClean="0"/>
              <a:t>1</a:t>
            </a:r>
            <a:r>
              <a:rPr lang="en-US" dirty="0" smtClean="0"/>
              <a:t>, a new real-time system</a:t>
            </a:r>
          </a:p>
          <a:p>
            <a:r>
              <a:rPr lang="en-US" dirty="0" smtClean="0"/>
              <a:t>Network trunks increased from 1 Gb/s to 10 Gb/s.</a:t>
            </a:r>
          </a:p>
          <a:p>
            <a:r>
              <a:rPr lang="en-US" dirty="0" smtClean="0"/>
              <a:t>300 TB added to our Hitachi SAN array</a:t>
            </a:r>
          </a:p>
          <a:p>
            <a:pPr lvl="1"/>
            <a:r>
              <a:rPr lang="en-US" dirty="0" smtClean="0"/>
              <a:t>Expecting a 2x increase in fluctuation data</a:t>
            </a:r>
          </a:p>
          <a:p>
            <a:pPr lvl="1"/>
            <a:r>
              <a:rPr lang="en-US" dirty="0"/>
              <a:t>Expecting a </a:t>
            </a:r>
            <a:r>
              <a:rPr lang="en-US" dirty="0" smtClean="0"/>
              <a:t>4x increase in Fast 2-D and IR Camera data</a:t>
            </a:r>
          </a:p>
          <a:p>
            <a:r>
              <a:rPr lang="en-US" dirty="0" smtClean="0"/>
              <a:t>4x increase in between-shot processing power, plus the ability to get results from TRANSP code between shots</a:t>
            </a:r>
          </a:p>
          <a:p>
            <a:endParaRPr lang="en-US" dirty="0"/>
          </a:p>
        </p:txBody>
      </p:sp>
      <p:sp>
        <p:nvSpPr>
          <p:cNvPr id="4" name="Slide Number Placeholder 3"/>
          <p:cNvSpPr>
            <a:spLocks noGrp="1"/>
          </p:cNvSpPr>
          <p:nvPr>
            <p:ph type="sldNum" sz="quarter" idx="10"/>
          </p:nvPr>
        </p:nvSpPr>
        <p:spPr/>
        <p:txBody>
          <a:bodyPr/>
          <a:lstStyle/>
          <a:p>
            <a:pPr>
              <a:defRPr/>
            </a:pPr>
            <a:fld id="{BB660729-4B3F-4B1F-82AF-B7E119EFB3FF}" type="slidenum">
              <a:rPr lang="en-US" smtClean="0"/>
              <a:pPr>
                <a:defRPr/>
              </a:pPr>
              <a:t>7</a:t>
            </a:fld>
            <a:endParaRPr lang="en-US"/>
          </a:p>
        </p:txBody>
      </p:sp>
      <p:sp>
        <p:nvSpPr>
          <p:cNvPr id="5" name="TextBox 4"/>
          <p:cNvSpPr txBox="1"/>
          <p:nvPr/>
        </p:nvSpPr>
        <p:spPr>
          <a:xfrm>
            <a:off x="152400" y="4114800"/>
            <a:ext cx="8154797" cy="400110"/>
          </a:xfrm>
          <a:prstGeom prst="rect">
            <a:avLst/>
          </a:prstGeom>
          <a:noFill/>
        </p:spPr>
        <p:txBody>
          <a:bodyPr wrap="none" rtlCol="0">
            <a:spAutoFit/>
          </a:bodyPr>
          <a:lstStyle/>
          <a:p>
            <a:r>
              <a:rPr lang="en-US" sz="2000" i="0" dirty="0" smtClean="0"/>
              <a:t>After the construction phase is certified (DoE Critical Decision 4):</a:t>
            </a:r>
            <a:endParaRPr lang="en-US" sz="2000" i="0" dirty="0"/>
          </a:p>
        </p:txBody>
      </p:sp>
      <p:sp>
        <p:nvSpPr>
          <p:cNvPr id="7" name="Content Placeholder 2"/>
          <p:cNvSpPr txBox="1">
            <a:spLocks/>
          </p:cNvSpPr>
          <p:nvPr/>
        </p:nvSpPr>
        <p:spPr bwMode="auto">
          <a:xfrm>
            <a:off x="533400" y="4572000"/>
            <a:ext cx="7924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defRPr>
            </a:lvl2pPr>
            <a:lvl3pPr marL="1143000" indent="-228600" algn="l" rtl="0" eaLnBrk="0" fontAlgn="base" hangingPunct="0">
              <a:spcBef>
                <a:spcPct val="20000"/>
              </a:spcBef>
              <a:spcAft>
                <a:spcPct val="0"/>
              </a:spcAft>
              <a:buChar char="•"/>
              <a:defRPr>
                <a:solidFill>
                  <a:srgbClr val="FF0000"/>
                </a:solidFill>
                <a:latin typeface="+mn-lt"/>
              </a:defRPr>
            </a:lvl3pPr>
            <a:lvl4pPr marL="1600200" indent="-228600" algn="l" rtl="0" eaLnBrk="0" fontAlgn="base" hangingPunct="0">
              <a:spcBef>
                <a:spcPct val="20000"/>
              </a:spcBef>
              <a:spcAft>
                <a:spcPct val="0"/>
              </a:spcAft>
              <a:buChar char="–"/>
              <a:defRPr sz="1600">
                <a:solidFill>
                  <a:srgbClr val="009999"/>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pPr marL="171450" indent="-171450">
              <a:buFont typeface="Arial" panose="020B0604020202020204" pitchFamily="34" charset="0"/>
              <a:buChar char="•"/>
            </a:pPr>
            <a:r>
              <a:rPr lang="en-US" b="0" i="0" dirty="0" smtClean="0"/>
              <a:t>  Upgrade </a:t>
            </a:r>
            <a:r>
              <a:rPr lang="en-US" b="0" i="0" dirty="0"/>
              <a:t>to version 6 of </a:t>
            </a:r>
            <a:r>
              <a:rPr lang="en-US" b="0" i="0" dirty="0" err="1"/>
              <a:t>MDSplus</a:t>
            </a:r>
            <a:endParaRPr lang="en-US" b="0" i="0" dirty="0"/>
          </a:p>
          <a:p>
            <a:r>
              <a:rPr lang="en-US" b="0" i="0" kern="0" dirty="0" smtClean="0"/>
              <a:t>Upgrade to RHEL 6</a:t>
            </a:r>
          </a:p>
          <a:p>
            <a:r>
              <a:rPr lang="en-US" b="0" i="0" kern="0" dirty="0" smtClean="0"/>
              <a:t>Upgrade </a:t>
            </a:r>
            <a:r>
              <a:rPr lang="en-US" b="0" i="0" kern="0" dirty="0" err="1" smtClean="0"/>
              <a:t>MDSplus</a:t>
            </a:r>
            <a:r>
              <a:rPr lang="en-US" b="0" i="0" kern="0" dirty="0" smtClean="0"/>
              <a:t> server host</a:t>
            </a:r>
          </a:p>
          <a:p>
            <a:r>
              <a:rPr lang="en-US" b="0" i="0" kern="0" dirty="0" smtClean="0"/>
              <a:t>Reconfigure internal VLANs to avoid Internal Firewall</a:t>
            </a:r>
            <a:endParaRPr lang="en-US" b="0" i="0" kern="0" dirty="0"/>
          </a:p>
        </p:txBody>
      </p:sp>
      <p:sp>
        <p:nvSpPr>
          <p:cNvPr id="8" name="Rectangle 7"/>
          <p:cNvSpPr/>
          <p:nvPr/>
        </p:nvSpPr>
        <p:spPr>
          <a:xfrm>
            <a:off x="76200" y="6276201"/>
            <a:ext cx="3326552" cy="276999"/>
          </a:xfrm>
          <a:prstGeom prst="rect">
            <a:avLst/>
          </a:prstGeom>
        </p:spPr>
        <p:txBody>
          <a:bodyPr wrap="none">
            <a:spAutoFit/>
          </a:bodyPr>
          <a:lstStyle/>
          <a:p>
            <a:r>
              <a:rPr lang="en-US" b="0" i="0" dirty="0" smtClean="0"/>
              <a:t>1 – see K. Erickson presentation, abstract 157</a:t>
            </a:r>
            <a:endParaRPr lang="en-US" dirty="0"/>
          </a:p>
        </p:txBody>
      </p:sp>
    </p:spTree>
    <p:extLst>
      <p:ext uri="{BB962C8B-B14F-4D97-AF65-F5344CB8AC3E}">
        <p14:creationId xmlns:p14="http://schemas.microsoft.com/office/powerpoint/2010/main" val="1249078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Increasing quantities of data, users, and </a:t>
            </a:r>
            <a:br>
              <a:rPr lang="en-US" dirty="0" smtClean="0"/>
            </a:br>
            <a:r>
              <a:rPr lang="en-US" dirty="0" smtClean="0"/>
              <a:t>computer resources from NSTX to NSTX-U</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496243483"/>
              </p:ext>
            </p:extLst>
          </p:nvPr>
        </p:nvGraphicFramePr>
        <p:xfrm>
          <a:off x="838201" y="1066800"/>
          <a:ext cx="7391401" cy="5396483"/>
        </p:xfrm>
        <a:graphic>
          <a:graphicData uri="http://schemas.openxmlformats.org/drawingml/2006/table">
            <a:tbl>
              <a:tblPr>
                <a:tableStyleId>{5C22544A-7EE6-4342-B048-85BDC9FD1C3A}</a:tableStyleId>
              </a:tblPr>
              <a:tblGrid>
                <a:gridCol w="3657599"/>
                <a:gridCol w="1220724"/>
                <a:gridCol w="1217676"/>
                <a:gridCol w="1295402"/>
              </a:tblGrid>
              <a:tr h="685799">
                <a:tc>
                  <a:txBody>
                    <a:bodyPr/>
                    <a:lstStyle/>
                    <a:p>
                      <a:pPr marL="0" marR="0">
                        <a:lnSpc>
                          <a:spcPct val="115000"/>
                        </a:lnSpc>
                        <a:spcBef>
                          <a:spcPts val="0"/>
                        </a:spcBef>
                        <a:spcAft>
                          <a:spcPts val="0"/>
                        </a:spcAft>
                      </a:pPr>
                      <a:r>
                        <a:rPr lang="en-US" sz="1800" dirty="0">
                          <a:effectLst/>
                        </a:rPr>
                        <a:t> </a:t>
                      </a:r>
                      <a:endParaRPr lang="en-US" sz="1800" dirty="0">
                        <a:solidFill>
                          <a:srgbClr val="000000"/>
                        </a:solidFill>
                        <a:effectLst/>
                        <a:latin typeface="Arial"/>
                        <a:ea typeface="Arial"/>
                      </a:endParaRPr>
                    </a:p>
                  </a:txBody>
                  <a:tcPr marL="25400" marR="25400" marT="25400" marB="25400" anchor="b"/>
                </a:tc>
                <a:tc>
                  <a:txBody>
                    <a:bodyPr/>
                    <a:lstStyle/>
                    <a:p>
                      <a:pPr marL="0" marR="0" algn="ctr">
                        <a:lnSpc>
                          <a:spcPct val="115000"/>
                        </a:lnSpc>
                        <a:spcBef>
                          <a:spcPts val="0"/>
                        </a:spcBef>
                        <a:spcAft>
                          <a:spcPts val="0"/>
                        </a:spcAft>
                      </a:pPr>
                      <a:r>
                        <a:rPr lang="en-US" sz="1800" dirty="0" smtClean="0">
                          <a:effectLst/>
                        </a:rPr>
                        <a:t>NSTX 2010 </a:t>
                      </a:r>
                      <a:r>
                        <a:rPr lang="en-US" sz="1800" dirty="0">
                          <a:effectLst/>
                        </a:rPr>
                        <a:t>run</a:t>
                      </a:r>
                      <a:endParaRPr lang="en-US" sz="1800" dirty="0">
                        <a:solidFill>
                          <a:srgbClr val="000000"/>
                        </a:solidFill>
                        <a:effectLst/>
                        <a:latin typeface="Arial"/>
                        <a:ea typeface="Arial"/>
                      </a:endParaRPr>
                    </a:p>
                  </a:txBody>
                  <a:tcPr marL="25400" marR="25400" marT="25400" marB="25400" anchor="b"/>
                </a:tc>
                <a:tc>
                  <a:txBody>
                    <a:bodyPr/>
                    <a:lstStyle/>
                    <a:p>
                      <a:pPr marL="0" marR="0" algn="ctr">
                        <a:lnSpc>
                          <a:spcPct val="115000"/>
                        </a:lnSpc>
                        <a:spcBef>
                          <a:spcPts val="0"/>
                        </a:spcBef>
                        <a:spcAft>
                          <a:spcPts val="0"/>
                        </a:spcAft>
                      </a:pPr>
                      <a:r>
                        <a:rPr lang="en-US" sz="1800" dirty="0" smtClean="0">
                          <a:effectLst/>
                        </a:rPr>
                        <a:t>NSTX-U 2015 </a:t>
                      </a:r>
                      <a:r>
                        <a:rPr lang="en-US" sz="1800" dirty="0">
                          <a:effectLst/>
                        </a:rPr>
                        <a:t>est.</a:t>
                      </a:r>
                      <a:endParaRPr lang="en-US" sz="1800" dirty="0">
                        <a:solidFill>
                          <a:srgbClr val="000000"/>
                        </a:solidFill>
                        <a:effectLst/>
                        <a:latin typeface="Arial"/>
                        <a:ea typeface="Arial"/>
                      </a:endParaRPr>
                    </a:p>
                  </a:txBody>
                  <a:tcPr marL="25400" marR="25400" marT="25400" marB="25400" anchor="b"/>
                </a:tc>
                <a:tc>
                  <a:txBody>
                    <a:bodyPr/>
                    <a:lstStyle/>
                    <a:p>
                      <a:pPr marL="0" marR="0" algn="ctr">
                        <a:lnSpc>
                          <a:spcPct val="115000"/>
                        </a:lnSpc>
                        <a:spcBef>
                          <a:spcPts val="0"/>
                        </a:spcBef>
                        <a:spcAft>
                          <a:spcPts val="0"/>
                        </a:spcAft>
                      </a:pPr>
                      <a:r>
                        <a:rPr lang="en-US" sz="1800" dirty="0">
                          <a:effectLst/>
                        </a:rPr>
                        <a:t>2018 est.</a:t>
                      </a:r>
                      <a:endParaRPr lang="en-US" sz="1800" dirty="0">
                        <a:solidFill>
                          <a:srgbClr val="000000"/>
                        </a:solidFill>
                        <a:effectLst/>
                        <a:latin typeface="Arial"/>
                        <a:ea typeface="Arial"/>
                      </a:endParaRPr>
                    </a:p>
                  </a:txBody>
                  <a:tcPr marL="25400" marR="25400" marT="25400" marB="25400" anchor="b"/>
                </a:tc>
              </a:tr>
              <a:tr h="356424">
                <a:tc>
                  <a:txBody>
                    <a:bodyPr/>
                    <a:lstStyle/>
                    <a:p>
                      <a:pPr marL="0" marR="0">
                        <a:lnSpc>
                          <a:spcPct val="115000"/>
                        </a:lnSpc>
                        <a:spcBef>
                          <a:spcPts val="0"/>
                        </a:spcBef>
                        <a:spcAft>
                          <a:spcPts val="0"/>
                        </a:spcAft>
                      </a:pPr>
                      <a:r>
                        <a:rPr lang="en-US" sz="1800">
                          <a:effectLst/>
                        </a:rPr>
                        <a:t>Max pulse length (sec)</a:t>
                      </a:r>
                      <a:endParaRPr lang="en-US" sz="1800">
                        <a:solidFill>
                          <a:srgbClr val="000000"/>
                        </a:solidFill>
                        <a:effectLst/>
                        <a:latin typeface="Arial"/>
                        <a:ea typeface="Arial"/>
                      </a:endParaRPr>
                    </a:p>
                  </a:txBody>
                  <a:tcPr marL="25400" marR="25400" marT="25400" marB="25400" anchor="b"/>
                </a:tc>
                <a:tc>
                  <a:txBody>
                    <a:bodyPr/>
                    <a:lstStyle/>
                    <a:p>
                      <a:pPr marL="0" marR="0" algn="ctr">
                        <a:lnSpc>
                          <a:spcPct val="115000"/>
                        </a:lnSpc>
                        <a:spcBef>
                          <a:spcPts val="0"/>
                        </a:spcBef>
                        <a:spcAft>
                          <a:spcPts val="0"/>
                        </a:spcAft>
                      </a:pPr>
                      <a:r>
                        <a:rPr lang="en-US" sz="1800">
                          <a:effectLst/>
                        </a:rPr>
                        <a:t>1.5</a:t>
                      </a:r>
                      <a:endParaRPr lang="en-US" sz="1800">
                        <a:solidFill>
                          <a:srgbClr val="000000"/>
                        </a:solidFill>
                        <a:effectLst/>
                        <a:latin typeface="Arial"/>
                        <a:ea typeface="Arial"/>
                      </a:endParaRPr>
                    </a:p>
                  </a:txBody>
                  <a:tcPr marL="25400" marR="25400" marT="25400" marB="25400" anchor="b"/>
                </a:tc>
                <a:tc>
                  <a:txBody>
                    <a:bodyPr/>
                    <a:lstStyle/>
                    <a:p>
                      <a:pPr marL="0" marR="0" algn="ctr">
                        <a:lnSpc>
                          <a:spcPct val="115000"/>
                        </a:lnSpc>
                        <a:spcBef>
                          <a:spcPts val="0"/>
                        </a:spcBef>
                        <a:spcAft>
                          <a:spcPts val="0"/>
                        </a:spcAft>
                      </a:pPr>
                      <a:r>
                        <a:rPr lang="en-US" sz="1800">
                          <a:effectLst/>
                        </a:rPr>
                        <a:t>3.5</a:t>
                      </a:r>
                      <a:endParaRPr lang="en-US" sz="1800">
                        <a:solidFill>
                          <a:srgbClr val="000000"/>
                        </a:solidFill>
                        <a:effectLst/>
                        <a:latin typeface="Arial"/>
                        <a:ea typeface="Arial"/>
                      </a:endParaRPr>
                    </a:p>
                  </a:txBody>
                  <a:tcPr marL="25400" marR="25400" marT="25400" marB="25400" anchor="b"/>
                </a:tc>
                <a:tc>
                  <a:txBody>
                    <a:bodyPr/>
                    <a:lstStyle/>
                    <a:p>
                      <a:pPr marL="0" marR="0" algn="ctr">
                        <a:lnSpc>
                          <a:spcPct val="115000"/>
                        </a:lnSpc>
                        <a:spcBef>
                          <a:spcPts val="0"/>
                        </a:spcBef>
                        <a:spcAft>
                          <a:spcPts val="0"/>
                        </a:spcAft>
                      </a:pPr>
                      <a:r>
                        <a:rPr lang="en-US" sz="1800">
                          <a:effectLst/>
                        </a:rPr>
                        <a:t>5</a:t>
                      </a:r>
                      <a:endParaRPr lang="en-US" sz="1800">
                        <a:solidFill>
                          <a:srgbClr val="000000"/>
                        </a:solidFill>
                        <a:effectLst/>
                        <a:latin typeface="Arial"/>
                        <a:ea typeface="Arial"/>
                      </a:endParaRPr>
                    </a:p>
                  </a:txBody>
                  <a:tcPr marL="25400" marR="25400" marT="25400" marB="25400" anchor="b"/>
                </a:tc>
              </a:tr>
              <a:tr h="356424">
                <a:tc>
                  <a:txBody>
                    <a:bodyPr/>
                    <a:lstStyle/>
                    <a:p>
                      <a:pPr marL="0" marR="0">
                        <a:lnSpc>
                          <a:spcPct val="115000"/>
                        </a:lnSpc>
                        <a:spcBef>
                          <a:spcPts val="0"/>
                        </a:spcBef>
                        <a:spcAft>
                          <a:spcPts val="0"/>
                        </a:spcAft>
                      </a:pPr>
                      <a:r>
                        <a:rPr lang="en-US" sz="1800">
                          <a:effectLst/>
                        </a:rPr>
                        <a:t>Fast Camera data/sec (GB)</a:t>
                      </a:r>
                      <a:endParaRPr lang="en-US" sz="1800">
                        <a:solidFill>
                          <a:srgbClr val="000000"/>
                        </a:solidFill>
                        <a:effectLst/>
                        <a:latin typeface="Arial"/>
                        <a:ea typeface="Arial"/>
                      </a:endParaRPr>
                    </a:p>
                  </a:txBody>
                  <a:tcPr marL="25400" marR="25400" marT="25400" marB="25400" anchor="b"/>
                </a:tc>
                <a:tc>
                  <a:txBody>
                    <a:bodyPr/>
                    <a:lstStyle/>
                    <a:p>
                      <a:pPr marL="0" marR="0" algn="ctr">
                        <a:lnSpc>
                          <a:spcPct val="115000"/>
                        </a:lnSpc>
                        <a:spcBef>
                          <a:spcPts val="0"/>
                        </a:spcBef>
                        <a:spcAft>
                          <a:spcPts val="0"/>
                        </a:spcAft>
                      </a:pPr>
                      <a:r>
                        <a:rPr lang="en-US" sz="1800" dirty="0">
                          <a:effectLst/>
                        </a:rPr>
                        <a:t>2.5</a:t>
                      </a:r>
                      <a:endParaRPr lang="en-US" sz="1800" dirty="0">
                        <a:solidFill>
                          <a:srgbClr val="000000"/>
                        </a:solidFill>
                        <a:effectLst/>
                        <a:latin typeface="Arial"/>
                        <a:ea typeface="Arial"/>
                      </a:endParaRPr>
                    </a:p>
                  </a:txBody>
                  <a:tcPr marL="25400" marR="25400" marT="25400" marB="25400" anchor="b"/>
                </a:tc>
                <a:tc>
                  <a:txBody>
                    <a:bodyPr/>
                    <a:lstStyle/>
                    <a:p>
                      <a:pPr marL="0" marR="0" algn="ctr">
                        <a:lnSpc>
                          <a:spcPct val="115000"/>
                        </a:lnSpc>
                        <a:spcBef>
                          <a:spcPts val="0"/>
                        </a:spcBef>
                        <a:spcAft>
                          <a:spcPts val="0"/>
                        </a:spcAft>
                      </a:pPr>
                      <a:r>
                        <a:rPr lang="en-US" sz="1800">
                          <a:effectLst/>
                        </a:rPr>
                        <a:t>10</a:t>
                      </a:r>
                      <a:endParaRPr lang="en-US" sz="1800">
                        <a:solidFill>
                          <a:srgbClr val="000000"/>
                        </a:solidFill>
                        <a:effectLst/>
                        <a:latin typeface="Arial"/>
                        <a:ea typeface="Arial"/>
                      </a:endParaRPr>
                    </a:p>
                  </a:txBody>
                  <a:tcPr marL="25400" marR="25400" marT="25400" marB="25400" anchor="b"/>
                </a:tc>
                <a:tc>
                  <a:txBody>
                    <a:bodyPr/>
                    <a:lstStyle/>
                    <a:p>
                      <a:pPr marL="0" marR="0" algn="ctr">
                        <a:lnSpc>
                          <a:spcPct val="115000"/>
                        </a:lnSpc>
                        <a:spcBef>
                          <a:spcPts val="0"/>
                        </a:spcBef>
                        <a:spcAft>
                          <a:spcPts val="0"/>
                        </a:spcAft>
                      </a:pPr>
                      <a:r>
                        <a:rPr lang="en-US" sz="1800">
                          <a:effectLst/>
                        </a:rPr>
                        <a:t>40</a:t>
                      </a:r>
                      <a:endParaRPr lang="en-US" sz="1800">
                        <a:solidFill>
                          <a:srgbClr val="000000"/>
                        </a:solidFill>
                        <a:effectLst/>
                        <a:latin typeface="Arial"/>
                        <a:ea typeface="Arial"/>
                      </a:endParaRPr>
                    </a:p>
                  </a:txBody>
                  <a:tcPr marL="25400" marR="25400" marT="25400" marB="25400" anchor="b"/>
                </a:tc>
              </a:tr>
              <a:tr h="356424">
                <a:tc>
                  <a:txBody>
                    <a:bodyPr/>
                    <a:lstStyle/>
                    <a:p>
                      <a:pPr marL="0" marR="0">
                        <a:lnSpc>
                          <a:spcPct val="115000"/>
                        </a:lnSpc>
                        <a:spcBef>
                          <a:spcPts val="0"/>
                        </a:spcBef>
                        <a:spcAft>
                          <a:spcPts val="0"/>
                        </a:spcAft>
                      </a:pPr>
                      <a:r>
                        <a:rPr lang="en-US" sz="1800">
                          <a:effectLst/>
                        </a:rPr>
                        <a:t>IR Camera data/sec (GB)</a:t>
                      </a:r>
                      <a:endParaRPr lang="en-US" sz="1800">
                        <a:solidFill>
                          <a:srgbClr val="000000"/>
                        </a:solidFill>
                        <a:effectLst/>
                        <a:latin typeface="Arial"/>
                        <a:ea typeface="Arial"/>
                      </a:endParaRPr>
                    </a:p>
                  </a:txBody>
                  <a:tcPr marL="25400" marR="25400" marT="25400" marB="25400" anchor="b"/>
                </a:tc>
                <a:tc>
                  <a:txBody>
                    <a:bodyPr/>
                    <a:lstStyle/>
                    <a:p>
                      <a:pPr marL="0" marR="0" algn="ctr">
                        <a:lnSpc>
                          <a:spcPct val="115000"/>
                        </a:lnSpc>
                        <a:spcBef>
                          <a:spcPts val="0"/>
                        </a:spcBef>
                        <a:spcAft>
                          <a:spcPts val="0"/>
                        </a:spcAft>
                      </a:pPr>
                      <a:r>
                        <a:rPr lang="en-US" sz="1800">
                          <a:effectLst/>
                        </a:rPr>
                        <a:t>0.1</a:t>
                      </a:r>
                      <a:endParaRPr lang="en-US" sz="1800">
                        <a:solidFill>
                          <a:srgbClr val="000000"/>
                        </a:solidFill>
                        <a:effectLst/>
                        <a:latin typeface="Arial"/>
                        <a:ea typeface="Arial"/>
                      </a:endParaRPr>
                    </a:p>
                  </a:txBody>
                  <a:tcPr marL="25400" marR="25400" marT="25400" marB="25400" anchor="b"/>
                </a:tc>
                <a:tc>
                  <a:txBody>
                    <a:bodyPr/>
                    <a:lstStyle/>
                    <a:p>
                      <a:pPr marL="0" marR="0" algn="ctr">
                        <a:lnSpc>
                          <a:spcPct val="115000"/>
                        </a:lnSpc>
                        <a:spcBef>
                          <a:spcPts val="0"/>
                        </a:spcBef>
                        <a:spcAft>
                          <a:spcPts val="0"/>
                        </a:spcAft>
                      </a:pPr>
                      <a:r>
                        <a:rPr lang="en-US" sz="1800">
                          <a:effectLst/>
                        </a:rPr>
                        <a:t>2</a:t>
                      </a:r>
                      <a:endParaRPr lang="en-US" sz="1800">
                        <a:solidFill>
                          <a:srgbClr val="000000"/>
                        </a:solidFill>
                        <a:effectLst/>
                        <a:latin typeface="Arial"/>
                        <a:ea typeface="Arial"/>
                      </a:endParaRPr>
                    </a:p>
                  </a:txBody>
                  <a:tcPr marL="25400" marR="25400" marT="25400" marB="25400" anchor="b"/>
                </a:tc>
                <a:tc>
                  <a:txBody>
                    <a:bodyPr/>
                    <a:lstStyle/>
                    <a:p>
                      <a:pPr marL="0" marR="0" algn="ctr">
                        <a:lnSpc>
                          <a:spcPct val="115000"/>
                        </a:lnSpc>
                        <a:spcBef>
                          <a:spcPts val="0"/>
                        </a:spcBef>
                        <a:spcAft>
                          <a:spcPts val="0"/>
                        </a:spcAft>
                      </a:pPr>
                      <a:r>
                        <a:rPr lang="en-US" sz="1800">
                          <a:effectLst/>
                        </a:rPr>
                        <a:t>8</a:t>
                      </a:r>
                      <a:endParaRPr lang="en-US" sz="1800">
                        <a:solidFill>
                          <a:srgbClr val="000000"/>
                        </a:solidFill>
                        <a:effectLst/>
                        <a:latin typeface="Arial"/>
                        <a:ea typeface="Arial"/>
                      </a:endParaRPr>
                    </a:p>
                  </a:txBody>
                  <a:tcPr marL="25400" marR="25400" marT="25400" marB="25400" anchor="b"/>
                </a:tc>
              </a:tr>
              <a:tr h="356424">
                <a:tc>
                  <a:txBody>
                    <a:bodyPr/>
                    <a:lstStyle/>
                    <a:p>
                      <a:pPr marL="0" marR="0">
                        <a:lnSpc>
                          <a:spcPct val="115000"/>
                        </a:lnSpc>
                        <a:spcBef>
                          <a:spcPts val="0"/>
                        </a:spcBef>
                        <a:spcAft>
                          <a:spcPts val="0"/>
                        </a:spcAft>
                      </a:pPr>
                      <a:r>
                        <a:rPr lang="en-US" sz="1800">
                          <a:effectLst/>
                        </a:rPr>
                        <a:t>Fluctuation data/sec (GB)</a:t>
                      </a:r>
                      <a:endParaRPr lang="en-US" sz="1800">
                        <a:solidFill>
                          <a:srgbClr val="000000"/>
                        </a:solidFill>
                        <a:effectLst/>
                        <a:latin typeface="Arial"/>
                        <a:ea typeface="Arial"/>
                      </a:endParaRPr>
                    </a:p>
                  </a:txBody>
                  <a:tcPr marL="25400" marR="25400" marT="25400" marB="25400" anchor="b"/>
                </a:tc>
                <a:tc>
                  <a:txBody>
                    <a:bodyPr/>
                    <a:lstStyle/>
                    <a:p>
                      <a:pPr marL="0" marR="0" algn="ctr">
                        <a:lnSpc>
                          <a:spcPct val="115000"/>
                        </a:lnSpc>
                        <a:spcBef>
                          <a:spcPts val="0"/>
                        </a:spcBef>
                        <a:spcAft>
                          <a:spcPts val="0"/>
                        </a:spcAft>
                      </a:pPr>
                      <a:r>
                        <a:rPr lang="en-US" sz="1800">
                          <a:effectLst/>
                        </a:rPr>
                        <a:t>2.5</a:t>
                      </a:r>
                      <a:endParaRPr lang="en-US" sz="1800">
                        <a:solidFill>
                          <a:srgbClr val="000000"/>
                        </a:solidFill>
                        <a:effectLst/>
                        <a:latin typeface="Arial"/>
                        <a:ea typeface="Arial"/>
                      </a:endParaRPr>
                    </a:p>
                  </a:txBody>
                  <a:tcPr marL="25400" marR="25400" marT="25400" marB="25400" anchor="b"/>
                </a:tc>
                <a:tc>
                  <a:txBody>
                    <a:bodyPr/>
                    <a:lstStyle/>
                    <a:p>
                      <a:pPr marL="0" marR="0" algn="ctr">
                        <a:lnSpc>
                          <a:spcPct val="115000"/>
                        </a:lnSpc>
                        <a:spcBef>
                          <a:spcPts val="0"/>
                        </a:spcBef>
                        <a:spcAft>
                          <a:spcPts val="0"/>
                        </a:spcAft>
                      </a:pPr>
                      <a:r>
                        <a:rPr lang="en-US" sz="1800">
                          <a:effectLst/>
                        </a:rPr>
                        <a:t>5</a:t>
                      </a:r>
                      <a:endParaRPr lang="en-US" sz="1800">
                        <a:solidFill>
                          <a:srgbClr val="000000"/>
                        </a:solidFill>
                        <a:effectLst/>
                        <a:latin typeface="Arial"/>
                        <a:ea typeface="Arial"/>
                      </a:endParaRPr>
                    </a:p>
                  </a:txBody>
                  <a:tcPr marL="25400" marR="25400" marT="25400" marB="25400" anchor="b"/>
                </a:tc>
                <a:tc>
                  <a:txBody>
                    <a:bodyPr/>
                    <a:lstStyle/>
                    <a:p>
                      <a:pPr marL="0" marR="0" algn="ctr">
                        <a:lnSpc>
                          <a:spcPct val="115000"/>
                        </a:lnSpc>
                        <a:spcBef>
                          <a:spcPts val="0"/>
                        </a:spcBef>
                        <a:spcAft>
                          <a:spcPts val="0"/>
                        </a:spcAft>
                      </a:pPr>
                      <a:r>
                        <a:rPr lang="en-US" sz="1800">
                          <a:effectLst/>
                        </a:rPr>
                        <a:t>20</a:t>
                      </a:r>
                      <a:endParaRPr lang="en-US" sz="1800">
                        <a:solidFill>
                          <a:srgbClr val="000000"/>
                        </a:solidFill>
                        <a:effectLst/>
                        <a:latin typeface="Arial"/>
                        <a:ea typeface="Arial"/>
                      </a:endParaRPr>
                    </a:p>
                  </a:txBody>
                  <a:tcPr marL="25400" marR="25400" marT="25400" marB="25400" anchor="b"/>
                </a:tc>
              </a:tr>
              <a:tr h="356424">
                <a:tc>
                  <a:txBody>
                    <a:bodyPr/>
                    <a:lstStyle/>
                    <a:p>
                      <a:pPr marL="0" marR="0">
                        <a:lnSpc>
                          <a:spcPct val="115000"/>
                        </a:lnSpc>
                        <a:spcBef>
                          <a:spcPts val="0"/>
                        </a:spcBef>
                        <a:spcAft>
                          <a:spcPts val="0"/>
                        </a:spcAft>
                      </a:pPr>
                      <a:r>
                        <a:rPr lang="en-US" sz="1800">
                          <a:effectLst/>
                        </a:rPr>
                        <a:t>Total GB for typical pulse</a:t>
                      </a:r>
                      <a:endParaRPr lang="en-US" sz="1800">
                        <a:solidFill>
                          <a:srgbClr val="000000"/>
                        </a:solidFill>
                        <a:effectLst/>
                        <a:latin typeface="Arial"/>
                        <a:ea typeface="Arial"/>
                      </a:endParaRPr>
                    </a:p>
                  </a:txBody>
                  <a:tcPr marL="25400" marR="25400" marT="25400" marB="25400" anchor="b"/>
                </a:tc>
                <a:tc>
                  <a:txBody>
                    <a:bodyPr/>
                    <a:lstStyle/>
                    <a:p>
                      <a:pPr marL="0" marR="0" algn="ctr">
                        <a:lnSpc>
                          <a:spcPct val="115000"/>
                        </a:lnSpc>
                        <a:spcBef>
                          <a:spcPts val="0"/>
                        </a:spcBef>
                        <a:spcAft>
                          <a:spcPts val="0"/>
                        </a:spcAft>
                      </a:pPr>
                      <a:r>
                        <a:rPr lang="en-US" sz="1800">
                          <a:effectLst/>
                        </a:rPr>
                        <a:t>5</a:t>
                      </a:r>
                      <a:endParaRPr lang="en-US" sz="1800">
                        <a:solidFill>
                          <a:srgbClr val="000000"/>
                        </a:solidFill>
                        <a:effectLst/>
                        <a:latin typeface="Arial"/>
                        <a:ea typeface="Arial"/>
                      </a:endParaRPr>
                    </a:p>
                  </a:txBody>
                  <a:tcPr marL="25400" marR="25400" marT="25400" marB="25400" anchor="b"/>
                </a:tc>
                <a:tc>
                  <a:txBody>
                    <a:bodyPr/>
                    <a:lstStyle/>
                    <a:p>
                      <a:pPr marL="0" marR="0" algn="ctr">
                        <a:lnSpc>
                          <a:spcPct val="115000"/>
                        </a:lnSpc>
                        <a:spcBef>
                          <a:spcPts val="0"/>
                        </a:spcBef>
                        <a:spcAft>
                          <a:spcPts val="0"/>
                        </a:spcAft>
                      </a:pPr>
                      <a:r>
                        <a:rPr lang="en-US" sz="1800">
                          <a:effectLst/>
                        </a:rPr>
                        <a:t>17</a:t>
                      </a:r>
                      <a:endParaRPr lang="en-US" sz="1800">
                        <a:solidFill>
                          <a:srgbClr val="000000"/>
                        </a:solidFill>
                        <a:effectLst/>
                        <a:latin typeface="Arial"/>
                        <a:ea typeface="Arial"/>
                      </a:endParaRPr>
                    </a:p>
                  </a:txBody>
                  <a:tcPr marL="25400" marR="25400" marT="25400" marB="25400" anchor="b"/>
                </a:tc>
                <a:tc>
                  <a:txBody>
                    <a:bodyPr/>
                    <a:lstStyle/>
                    <a:p>
                      <a:pPr marL="0" marR="0" algn="ctr">
                        <a:lnSpc>
                          <a:spcPct val="115000"/>
                        </a:lnSpc>
                        <a:spcBef>
                          <a:spcPts val="0"/>
                        </a:spcBef>
                        <a:spcAft>
                          <a:spcPts val="0"/>
                        </a:spcAft>
                      </a:pPr>
                      <a:r>
                        <a:rPr lang="en-US" sz="1800">
                          <a:effectLst/>
                        </a:rPr>
                        <a:t>68</a:t>
                      </a:r>
                      <a:endParaRPr lang="en-US" sz="1800">
                        <a:solidFill>
                          <a:srgbClr val="000000"/>
                        </a:solidFill>
                        <a:effectLst/>
                        <a:latin typeface="Arial"/>
                        <a:ea typeface="Arial"/>
                      </a:endParaRPr>
                    </a:p>
                  </a:txBody>
                  <a:tcPr marL="25400" marR="25400" marT="25400" marB="25400" anchor="b"/>
                </a:tc>
              </a:tr>
              <a:tr h="356424">
                <a:tc>
                  <a:txBody>
                    <a:bodyPr/>
                    <a:lstStyle/>
                    <a:p>
                      <a:pPr marL="0" marR="0">
                        <a:lnSpc>
                          <a:spcPct val="115000"/>
                        </a:lnSpc>
                        <a:spcBef>
                          <a:spcPts val="0"/>
                        </a:spcBef>
                        <a:spcAft>
                          <a:spcPts val="0"/>
                        </a:spcAft>
                      </a:pPr>
                      <a:r>
                        <a:rPr lang="en-US" sz="1800">
                          <a:effectLst/>
                        </a:rPr>
                        <a:t>Total GB for max pulse</a:t>
                      </a:r>
                      <a:endParaRPr lang="en-US" sz="1800">
                        <a:solidFill>
                          <a:srgbClr val="000000"/>
                        </a:solidFill>
                        <a:effectLst/>
                        <a:latin typeface="Arial"/>
                        <a:ea typeface="Arial"/>
                      </a:endParaRPr>
                    </a:p>
                  </a:txBody>
                  <a:tcPr marL="25400" marR="25400" marT="25400" marB="25400" anchor="b"/>
                </a:tc>
                <a:tc>
                  <a:txBody>
                    <a:bodyPr/>
                    <a:lstStyle/>
                    <a:p>
                      <a:pPr marL="0" marR="0" algn="ctr">
                        <a:lnSpc>
                          <a:spcPct val="115000"/>
                        </a:lnSpc>
                        <a:spcBef>
                          <a:spcPts val="0"/>
                        </a:spcBef>
                        <a:spcAft>
                          <a:spcPts val="0"/>
                        </a:spcAft>
                      </a:pPr>
                      <a:r>
                        <a:rPr lang="en-US" sz="1800">
                          <a:effectLst/>
                        </a:rPr>
                        <a:t>8</a:t>
                      </a:r>
                      <a:endParaRPr lang="en-US" sz="1800">
                        <a:solidFill>
                          <a:srgbClr val="000000"/>
                        </a:solidFill>
                        <a:effectLst/>
                        <a:latin typeface="Arial"/>
                        <a:ea typeface="Arial"/>
                      </a:endParaRPr>
                    </a:p>
                  </a:txBody>
                  <a:tcPr marL="25400" marR="25400" marT="25400" marB="25400" anchor="b"/>
                </a:tc>
                <a:tc>
                  <a:txBody>
                    <a:bodyPr/>
                    <a:lstStyle/>
                    <a:p>
                      <a:pPr marL="0" marR="0" algn="ctr">
                        <a:lnSpc>
                          <a:spcPct val="115000"/>
                        </a:lnSpc>
                        <a:spcBef>
                          <a:spcPts val="0"/>
                        </a:spcBef>
                        <a:spcAft>
                          <a:spcPts val="0"/>
                        </a:spcAft>
                      </a:pPr>
                      <a:r>
                        <a:rPr lang="en-US" sz="1800">
                          <a:effectLst/>
                        </a:rPr>
                        <a:t>60</a:t>
                      </a:r>
                      <a:endParaRPr lang="en-US" sz="1800">
                        <a:solidFill>
                          <a:srgbClr val="000000"/>
                        </a:solidFill>
                        <a:effectLst/>
                        <a:latin typeface="Arial"/>
                        <a:ea typeface="Arial"/>
                      </a:endParaRPr>
                    </a:p>
                  </a:txBody>
                  <a:tcPr marL="25400" marR="25400" marT="25400" marB="25400" anchor="b"/>
                </a:tc>
                <a:tc>
                  <a:txBody>
                    <a:bodyPr/>
                    <a:lstStyle/>
                    <a:p>
                      <a:pPr marL="0" marR="0" algn="ctr">
                        <a:lnSpc>
                          <a:spcPct val="115000"/>
                        </a:lnSpc>
                        <a:spcBef>
                          <a:spcPts val="0"/>
                        </a:spcBef>
                        <a:spcAft>
                          <a:spcPts val="0"/>
                        </a:spcAft>
                      </a:pPr>
                      <a:r>
                        <a:rPr lang="en-US" sz="1800">
                          <a:effectLst/>
                        </a:rPr>
                        <a:t>340</a:t>
                      </a:r>
                      <a:endParaRPr lang="en-US" sz="1800">
                        <a:solidFill>
                          <a:srgbClr val="000000"/>
                        </a:solidFill>
                        <a:effectLst/>
                        <a:latin typeface="Arial"/>
                        <a:ea typeface="Arial"/>
                      </a:endParaRPr>
                    </a:p>
                  </a:txBody>
                  <a:tcPr marL="25400" marR="25400" marT="25400" marB="25400" anchor="b"/>
                </a:tc>
              </a:tr>
              <a:tr h="356424">
                <a:tc>
                  <a:txBody>
                    <a:bodyPr/>
                    <a:lstStyle/>
                    <a:p>
                      <a:pPr marL="0" marR="0">
                        <a:lnSpc>
                          <a:spcPct val="115000"/>
                        </a:lnSpc>
                        <a:spcBef>
                          <a:spcPts val="0"/>
                        </a:spcBef>
                        <a:spcAft>
                          <a:spcPts val="0"/>
                        </a:spcAft>
                      </a:pPr>
                      <a:r>
                        <a:rPr lang="en-US" sz="1800">
                          <a:effectLst/>
                        </a:rPr>
                        <a:t>run days/year</a:t>
                      </a:r>
                      <a:endParaRPr lang="en-US" sz="1800">
                        <a:solidFill>
                          <a:srgbClr val="000000"/>
                        </a:solidFill>
                        <a:effectLst/>
                        <a:latin typeface="Arial"/>
                        <a:ea typeface="Arial"/>
                      </a:endParaRPr>
                    </a:p>
                  </a:txBody>
                  <a:tcPr marL="25400" marR="25400" marT="25400" marB="25400" anchor="b"/>
                </a:tc>
                <a:tc>
                  <a:txBody>
                    <a:bodyPr/>
                    <a:lstStyle/>
                    <a:p>
                      <a:pPr marL="0" marR="0" algn="ctr">
                        <a:lnSpc>
                          <a:spcPct val="115000"/>
                        </a:lnSpc>
                        <a:spcBef>
                          <a:spcPts val="0"/>
                        </a:spcBef>
                        <a:spcAft>
                          <a:spcPts val="0"/>
                        </a:spcAft>
                      </a:pPr>
                      <a:r>
                        <a:rPr lang="en-US" sz="1800">
                          <a:effectLst/>
                        </a:rPr>
                        <a:t>100</a:t>
                      </a:r>
                      <a:endParaRPr lang="en-US" sz="1800">
                        <a:solidFill>
                          <a:srgbClr val="000000"/>
                        </a:solidFill>
                        <a:effectLst/>
                        <a:latin typeface="Arial"/>
                        <a:ea typeface="Arial"/>
                      </a:endParaRPr>
                    </a:p>
                  </a:txBody>
                  <a:tcPr marL="25400" marR="25400" marT="25400" marB="25400" anchor="b"/>
                </a:tc>
                <a:tc>
                  <a:txBody>
                    <a:bodyPr/>
                    <a:lstStyle/>
                    <a:p>
                      <a:pPr marL="0" marR="0" algn="ctr">
                        <a:lnSpc>
                          <a:spcPct val="115000"/>
                        </a:lnSpc>
                        <a:spcBef>
                          <a:spcPts val="0"/>
                        </a:spcBef>
                        <a:spcAft>
                          <a:spcPts val="0"/>
                        </a:spcAft>
                      </a:pPr>
                      <a:r>
                        <a:rPr lang="en-US" sz="1800">
                          <a:effectLst/>
                        </a:rPr>
                        <a:t>75</a:t>
                      </a:r>
                      <a:endParaRPr lang="en-US" sz="1800">
                        <a:solidFill>
                          <a:srgbClr val="000000"/>
                        </a:solidFill>
                        <a:effectLst/>
                        <a:latin typeface="Arial"/>
                        <a:ea typeface="Arial"/>
                      </a:endParaRPr>
                    </a:p>
                  </a:txBody>
                  <a:tcPr marL="25400" marR="25400" marT="25400" marB="25400" anchor="b"/>
                </a:tc>
                <a:tc>
                  <a:txBody>
                    <a:bodyPr/>
                    <a:lstStyle/>
                    <a:p>
                      <a:pPr marL="0" marR="0" algn="ctr">
                        <a:lnSpc>
                          <a:spcPct val="115000"/>
                        </a:lnSpc>
                        <a:spcBef>
                          <a:spcPts val="0"/>
                        </a:spcBef>
                        <a:spcAft>
                          <a:spcPts val="0"/>
                        </a:spcAft>
                      </a:pPr>
                      <a:r>
                        <a:rPr lang="en-US" sz="1800">
                          <a:effectLst/>
                        </a:rPr>
                        <a:t>75</a:t>
                      </a:r>
                      <a:endParaRPr lang="en-US" sz="1800">
                        <a:solidFill>
                          <a:srgbClr val="000000"/>
                        </a:solidFill>
                        <a:effectLst/>
                        <a:latin typeface="Arial"/>
                        <a:ea typeface="Arial"/>
                      </a:endParaRPr>
                    </a:p>
                  </a:txBody>
                  <a:tcPr marL="25400" marR="25400" marT="25400" marB="25400" anchor="b"/>
                </a:tc>
              </a:tr>
              <a:tr h="356424">
                <a:tc>
                  <a:txBody>
                    <a:bodyPr/>
                    <a:lstStyle/>
                    <a:p>
                      <a:pPr marL="0" marR="0">
                        <a:lnSpc>
                          <a:spcPct val="115000"/>
                        </a:lnSpc>
                        <a:spcBef>
                          <a:spcPts val="0"/>
                        </a:spcBef>
                        <a:spcAft>
                          <a:spcPts val="0"/>
                        </a:spcAft>
                      </a:pPr>
                      <a:r>
                        <a:rPr lang="en-US" sz="1800">
                          <a:effectLst/>
                        </a:rPr>
                        <a:t>pulses of interest</a:t>
                      </a:r>
                      <a:endParaRPr lang="en-US" sz="1800">
                        <a:solidFill>
                          <a:srgbClr val="000000"/>
                        </a:solidFill>
                        <a:effectLst/>
                        <a:latin typeface="Arial"/>
                        <a:ea typeface="Arial"/>
                      </a:endParaRPr>
                    </a:p>
                  </a:txBody>
                  <a:tcPr marL="25400" marR="25400" marT="25400" marB="25400" anchor="b"/>
                </a:tc>
                <a:tc>
                  <a:txBody>
                    <a:bodyPr/>
                    <a:lstStyle/>
                    <a:p>
                      <a:pPr marL="0" marR="0" algn="ctr">
                        <a:lnSpc>
                          <a:spcPct val="115000"/>
                        </a:lnSpc>
                        <a:spcBef>
                          <a:spcPts val="0"/>
                        </a:spcBef>
                        <a:spcAft>
                          <a:spcPts val="0"/>
                        </a:spcAft>
                      </a:pPr>
                      <a:r>
                        <a:rPr lang="en-US" sz="1800">
                          <a:effectLst/>
                        </a:rPr>
                        <a:t>4000</a:t>
                      </a:r>
                      <a:endParaRPr lang="en-US" sz="1800">
                        <a:solidFill>
                          <a:srgbClr val="000000"/>
                        </a:solidFill>
                        <a:effectLst/>
                        <a:latin typeface="Arial"/>
                        <a:ea typeface="Arial"/>
                      </a:endParaRPr>
                    </a:p>
                  </a:txBody>
                  <a:tcPr marL="25400" marR="25400" marT="25400" marB="25400" anchor="b"/>
                </a:tc>
                <a:tc>
                  <a:txBody>
                    <a:bodyPr/>
                    <a:lstStyle/>
                    <a:p>
                      <a:pPr marL="0" marR="0" algn="ctr">
                        <a:lnSpc>
                          <a:spcPct val="115000"/>
                        </a:lnSpc>
                        <a:spcBef>
                          <a:spcPts val="0"/>
                        </a:spcBef>
                        <a:spcAft>
                          <a:spcPts val="0"/>
                        </a:spcAft>
                      </a:pPr>
                      <a:r>
                        <a:rPr lang="en-US" sz="1800">
                          <a:effectLst/>
                        </a:rPr>
                        <a:t>3000</a:t>
                      </a:r>
                      <a:endParaRPr lang="en-US" sz="1800">
                        <a:solidFill>
                          <a:srgbClr val="000000"/>
                        </a:solidFill>
                        <a:effectLst/>
                        <a:latin typeface="Arial"/>
                        <a:ea typeface="Arial"/>
                      </a:endParaRPr>
                    </a:p>
                  </a:txBody>
                  <a:tcPr marL="25400" marR="25400" marT="25400" marB="25400" anchor="b"/>
                </a:tc>
                <a:tc>
                  <a:txBody>
                    <a:bodyPr/>
                    <a:lstStyle/>
                    <a:p>
                      <a:pPr marL="0" marR="0" algn="ctr">
                        <a:lnSpc>
                          <a:spcPct val="115000"/>
                        </a:lnSpc>
                        <a:spcBef>
                          <a:spcPts val="0"/>
                        </a:spcBef>
                        <a:spcAft>
                          <a:spcPts val="0"/>
                        </a:spcAft>
                      </a:pPr>
                      <a:r>
                        <a:rPr lang="en-US" sz="1800">
                          <a:effectLst/>
                        </a:rPr>
                        <a:t>2025</a:t>
                      </a:r>
                      <a:endParaRPr lang="en-US" sz="1800">
                        <a:solidFill>
                          <a:srgbClr val="000000"/>
                        </a:solidFill>
                        <a:effectLst/>
                        <a:latin typeface="Arial"/>
                        <a:ea typeface="Arial"/>
                      </a:endParaRPr>
                    </a:p>
                  </a:txBody>
                  <a:tcPr marL="25400" marR="25400" marT="25400" marB="25400" anchor="b"/>
                </a:tc>
              </a:tr>
              <a:tr h="356424">
                <a:tc>
                  <a:txBody>
                    <a:bodyPr/>
                    <a:lstStyle/>
                    <a:p>
                      <a:pPr marL="0" marR="0">
                        <a:lnSpc>
                          <a:spcPct val="115000"/>
                        </a:lnSpc>
                        <a:spcBef>
                          <a:spcPts val="0"/>
                        </a:spcBef>
                        <a:spcAft>
                          <a:spcPts val="0"/>
                        </a:spcAft>
                      </a:pPr>
                      <a:r>
                        <a:rPr lang="en-US" sz="1800">
                          <a:effectLst/>
                        </a:rPr>
                        <a:t>Concurrent users</a:t>
                      </a:r>
                      <a:endParaRPr lang="en-US" sz="1800">
                        <a:solidFill>
                          <a:srgbClr val="000000"/>
                        </a:solidFill>
                        <a:effectLst/>
                        <a:latin typeface="Arial"/>
                        <a:ea typeface="Arial"/>
                      </a:endParaRPr>
                    </a:p>
                  </a:txBody>
                  <a:tcPr marL="25400" marR="25400" marT="25400" marB="25400" anchor="b"/>
                </a:tc>
                <a:tc>
                  <a:txBody>
                    <a:bodyPr/>
                    <a:lstStyle/>
                    <a:p>
                      <a:pPr marL="0" marR="0" algn="ctr">
                        <a:lnSpc>
                          <a:spcPct val="115000"/>
                        </a:lnSpc>
                        <a:spcBef>
                          <a:spcPts val="0"/>
                        </a:spcBef>
                        <a:spcAft>
                          <a:spcPts val="0"/>
                        </a:spcAft>
                      </a:pPr>
                      <a:r>
                        <a:rPr lang="en-US" sz="1800">
                          <a:effectLst/>
                        </a:rPr>
                        <a:t>50</a:t>
                      </a:r>
                      <a:endParaRPr lang="en-US" sz="1800">
                        <a:solidFill>
                          <a:srgbClr val="000000"/>
                        </a:solidFill>
                        <a:effectLst/>
                        <a:latin typeface="Arial"/>
                        <a:ea typeface="Arial"/>
                      </a:endParaRPr>
                    </a:p>
                  </a:txBody>
                  <a:tcPr marL="25400" marR="25400" marT="25400" marB="25400" anchor="b"/>
                </a:tc>
                <a:tc>
                  <a:txBody>
                    <a:bodyPr/>
                    <a:lstStyle/>
                    <a:p>
                      <a:pPr marL="0" marR="0" algn="ctr">
                        <a:lnSpc>
                          <a:spcPct val="115000"/>
                        </a:lnSpc>
                        <a:spcBef>
                          <a:spcPts val="0"/>
                        </a:spcBef>
                        <a:spcAft>
                          <a:spcPts val="0"/>
                        </a:spcAft>
                      </a:pPr>
                      <a:r>
                        <a:rPr lang="en-US" sz="1800">
                          <a:effectLst/>
                        </a:rPr>
                        <a:t>60</a:t>
                      </a:r>
                      <a:endParaRPr lang="en-US" sz="1800">
                        <a:solidFill>
                          <a:srgbClr val="000000"/>
                        </a:solidFill>
                        <a:effectLst/>
                        <a:latin typeface="Arial"/>
                        <a:ea typeface="Arial"/>
                      </a:endParaRPr>
                    </a:p>
                  </a:txBody>
                  <a:tcPr marL="25400" marR="25400" marT="25400" marB="25400" anchor="b"/>
                </a:tc>
                <a:tc>
                  <a:txBody>
                    <a:bodyPr/>
                    <a:lstStyle/>
                    <a:p>
                      <a:pPr marL="0" marR="0" algn="ctr">
                        <a:lnSpc>
                          <a:spcPct val="115000"/>
                        </a:lnSpc>
                        <a:spcBef>
                          <a:spcPts val="0"/>
                        </a:spcBef>
                        <a:spcAft>
                          <a:spcPts val="0"/>
                        </a:spcAft>
                      </a:pPr>
                      <a:r>
                        <a:rPr lang="en-US" sz="1800">
                          <a:effectLst/>
                        </a:rPr>
                        <a:t>80</a:t>
                      </a:r>
                      <a:endParaRPr lang="en-US" sz="1800">
                        <a:solidFill>
                          <a:srgbClr val="000000"/>
                        </a:solidFill>
                        <a:effectLst/>
                        <a:latin typeface="Arial"/>
                        <a:ea typeface="Arial"/>
                      </a:endParaRPr>
                    </a:p>
                  </a:txBody>
                  <a:tcPr marL="25400" marR="25400" marT="25400" marB="25400" anchor="b"/>
                </a:tc>
              </a:tr>
              <a:tr h="356424">
                <a:tc>
                  <a:txBody>
                    <a:bodyPr/>
                    <a:lstStyle/>
                    <a:p>
                      <a:pPr marL="0" marR="0">
                        <a:lnSpc>
                          <a:spcPct val="115000"/>
                        </a:lnSpc>
                        <a:spcBef>
                          <a:spcPts val="0"/>
                        </a:spcBef>
                        <a:spcAft>
                          <a:spcPts val="0"/>
                        </a:spcAft>
                      </a:pPr>
                      <a:r>
                        <a:rPr lang="en-US" sz="1800">
                          <a:effectLst/>
                        </a:rPr>
                        <a:t>Diagnostic systems</a:t>
                      </a:r>
                      <a:endParaRPr lang="en-US" sz="1800">
                        <a:solidFill>
                          <a:srgbClr val="000000"/>
                        </a:solidFill>
                        <a:effectLst/>
                        <a:latin typeface="Arial"/>
                        <a:ea typeface="Arial"/>
                      </a:endParaRPr>
                    </a:p>
                  </a:txBody>
                  <a:tcPr marL="25400" marR="25400" marT="25400" marB="25400" anchor="b"/>
                </a:tc>
                <a:tc>
                  <a:txBody>
                    <a:bodyPr/>
                    <a:lstStyle/>
                    <a:p>
                      <a:pPr marL="0" marR="0" algn="ctr">
                        <a:lnSpc>
                          <a:spcPct val="115000"/>
                        </a:lnSpc>
                        <a:spcBef>
                          <a:spcPts val="0"/>
                        </a:spcBef>
                        <a:spcAft>
                          <a:spcPts val="0"/>
                        </a:spcAft>
                      </a:pPr>
                      <a:r>
                        <a:rPr lang="en-US" sz="1800">
                          <a:effectLst/>
                        </a:rPr>
                        <a:t>45</a:t>
                      </a:r>
                      <a:endParaRPr lang="en-US" sz="1800">
                        <a:solidFill>
                          <a:srgbClr val="000000"/>
                        </a:solidFill>
                        <a:effectLst/>
                        <a:latin typeface="Arial"/>
                        <a:ea typeface="Arial"/>
                      </a:endParaRPr>
                    </a:p>
                  </a:txBody>
                  <a:tcPr marL="25400" marR="25400" marT="25400" marB="25400" anchor="b"/>
                </a:tc>
                <a:tc>
                  <a:txBody>
                    <a:bodyPr/>
                    <a:lstStyle/>
                    <a:p>
                      <a:pPr marL="0" marR="0" algn="ctr">
                        <a:lnSpc>
                          <a:spcPct val="115000"/>
                        </a:lnSpc>
                        <a:spcBef>
                          <a:spcPts val="0"/>
                        </a:spcBef>
                        <a:spcAft>
                          <a:spcPts val="0"/>
                        </a:spcAft>
                      </a:pPr>
                      <a:r>
                        <a:rPr lang="en-US" sz="1800">
                          <a:effectLst/>
                        </a:rPr>
                        <a:t>52</a:t>
                      </a:r>
                      <a:endParaRPr lang="en-US" sz="1800">
                        <a:solidFill>
                          <a:srgbClr val="000000"/>
                        </a:solidFill>
                        <a:effectLst/>
                        <a:latin typeface="Arial"/>
                        <a:ea typeface="Arial"/>
                      </a:endParaRPr>
                    </a:p>
                  </a:txBody>
                  <a:tcPr marL="25400" marR="25400" marT="25400" marB="25400" anchor="b"/>
                </a:tc>
                <a:tc>
                  <a:txBody>
                    <a:bodyPr/>
                    <a:lstStyle/>
                    <a:p>
                      <a:pPr marL="0" marR="0" algn="ctr">
                        <a:lnSpc>
                          <a:spcPct val="115000"/>
                        </a:lnSpc>
                        <a:spcBef>
                          <a:spcPts val="0"/>
                        </a:spcBef>
                        <a:spcAft>
                          <a:spcPts val="0"/>
                        </a:spcAft>
                      </a:pPr>
                      <a:r>
                        <a:rPr lang="en-US" sz="1800">
                          <a:effectLst/>
                        </a:rPr>
                        <a:t>65</a:t>
                      </a:r>
                      <a:endParaRPr lang="en-US" sz="1800">
                        <a:solidFill>
                          <a:srgbClr val="000000"/>
                        </a:solidFill>
                        <a:effectLst/>
                        <a:latin typeface="Arial"/>
                        <a:ea typeface="Arial"/>
                      </a:endParaRPr>
                    </a:p>
                  </a:txBody>
                  <a:tcPr marL="25400" marR="25400" marT="25400" marB="25400" anchor="b"/>
                </a:tc>
              </a:tr>
              <a:tr h="663413">
                <a:tc>
                  <a:txBody>
                    <a:bodyPr/>
                    <a:lstStyle/>
                    <a:p>
                      <a:pPr marL="0" marR="0">
                        <a:lnSpc>
                          <a:spcPct val="115000"/>
                        </a:lnSpc>
                        <a:spcBef>
                          <a:spcPts val="0"/>
                        </a:spcBef>
                        <a:spcAft>
                          <a:spcPts val="0"/>
                        </a:spcAft>
                      </a:pPr>
                      <a:r>
                        <a:rPr lang="en-US" sz="1800">
                          <a:effectLst/>
                        </a:rPr>
                        <a:t>Linux CPU cores for between shot processing</a:t>
                      </a:r>
                      <a:endParaRPr lang="en-US" sz="1800">
                        <a:solidFill>
                          <a:srgbClr val="000000"/>
                        </a:solidFill>
                        <a:effectLst/>
                        <a:latin typeface="Arial"/>
                        <a:ea typeface="Arial"/>
                      </a:endParaRPr>
                    </a:p>
                  </a:txBody>
                  <a:tcPr marL="25400" marR="25400" marT="25400" marB="25400" anchor="b"/>
                </a:tc>
                <a:tc>
                  <a:txBody>
                    <a:bodyPr/>
                    <a:lstStyle/>
                    <a:p>
                      <a:pPr marL="0" marR="0" algn="ctr">
                        <a:lnSpc>
                          <a:spcPct val="115000"/>
                        </a:lnSpc>
                        <a:spcBef>
                          <a:spcPts val="0"/>
                        </a:spcBef>
                        <a:spcAft>
                          <a:spcPts val="0"/>
                        </a:spcAft>
                      </a:pPr>
                      <a:r>
                        <a:rPr lang="en-US" sz="1800">
                          <a:effectLst/>
                        </a:rPr>
                        <a:t>58</a:t>
                      </a:r>
                      <a:endParaRPr lang="en-US" sz="1800">
                        <a:solidFill>
                          <a:srgbClr val="000000"/>
                        </a:solidFill>
                        <a:effectLst/>
                        <a:latin typeface="Arial"/>
                        <a:ea typeface="Arial"/>
                      </a:endParaRPr>
                    </a:p>
                  </a:txBody>
                  <a:tcPr marL="25400" marR="25400" marT="25400" marB="25400" anchor="b"/>
                </a:tc>
                <a:tc>
                  <a:txBody>
                    <a:bodyPr/>
                    <a:lstStyle/>
                    <a:p>
                      <a:pPr marL="0" marR="0" algn="ctr">
                        <a:lnSpc>
                          <a:spcPct val="115000"/>
                        </a:lnSpc>
                        <a:spcBef>
                          <a:spcPts val="0"/>
                        </a:spcBef>
                        <a:spcAft>
                          <a:spcPts val="0"/>
                        </a:spcAft>
                      </a:pPr>
                      <a:r>
                        <a:rPr lang="en-US" sz="1800">
                          <a:effectLst/>
                        </a:rPr>
                        <a:t>194</a:t>
                      </a:r>
                      <a:endParaRPr lang="en-US" sz="1800">
                        <a:solidFill>
                          <a:srgbClr val="000000"/>
                        </a:solidFill>
                        <a:effectLst/>
                        <a:latin typeface="Arial"/>
                        <a:ea typeface="Arial"/>
                      </a:endParaRPr>
                    </a:p>
                  </a:txBody>
                  <a:tcPr marL="25400" marR="25400" marT="25400" marB="25400" anchor="b"/>
                </a:tc>
                <a:tc>
                  <a:txBody>
                    <a:bodyPr/>
                    <a:lstStyle/>
                    <a:p>
                      <a:pPr marL="0" marR="0" algn="ctr">
                        <a:lnSpc>
                          <a:spcPct val="115000"/>
                        </a:lnSpc>
                        <a:spcBef>
                          <a:spcPts val="0"/>
                        </a:spcBef>
                        <a:spcAft>
                          <a:spcPts val="0"/>
                        </a:spcAft>
                      </a:pPr>
                      <a:r>
                        <a:rPr lang="en-US" sz="1800" dirty="0">
                          <a:effectLst/>
                        </a:rPr>
                        <a:t>776</a:t>
                      </a:r>
                      <a:endParaRPr lang="en-US" sz="1800" dirty="0">
                        <a:solidFill>
                          <a:srgbClr val="000000"/>
                        </a:solidFill>
                        <a:effectLst/>
                        <a:latin typeface="Arial"/>
                        <a:ea typeface="Arial"/>
                      </a:endParaRPr>
                    </a:p>
                  </a:txBody>
                  <a:tcPr marL="25400" marR="25400" marT="25400" marB="25400" anchor="b"/>
                </a:tc>
              </a:tr>
              <a:tr h="356424">
                <a:tc>
                  <a:txBody>
                    <a:bodyPr/>
                    <a:lstStyle/>
                    <a:p>
                      <a:pPr marL="0" marR="0">
                        <a:lnSpc>
                          <a:spcPct val="115000"/>
                        </a:lnSpc>
                        <a:spcBef>
                          <a:spcPts val="0"/>
                        </a:spcBef>
                        <a:spcAft>
                          <a:spcPts val="0"/>
                        </a:spcAft>
                      </a:pPr>
                      <a:r>
                        <a:rPr lang="en-US" sz="1800">
                          <a:effectLst/>
                        </a:rPr>
                        <a:t>Cores for Real-time processing</a:t>
                      </a:r>
                      <a:endParaRPr lang="en-US" sz="1800">
                        <a:solidFill>
                          <a:srgbClr val="000000"/>
                        </a:solidFill>
                        <a:effectLst/>
                        <a:latin typeface="Arial"/>
                        <a:ea typeface="Arial"/>
                      </a:endParaRPr>
                    </a:p>
                  </a:txBody>
                  <a:tcPr marL="25400" marR="25400" marT="25400" marB="25400" anchor="b"/>
                </a:tc>
                <a:tc>
                  <a:txBody>
                    <a:bodyPr/>
                    <a:lstStyle/>
                    <a:p>
                      <a:pPr marL="0" marR="0" algn="ctr">
                        <a:lnSpc>
                          <a:spcPct val="115000"/>
                        </a:lnSpc>
                        <a:spcBef>
                          <a:spcPts val="0"/>
                        </a:spcBef>
                        <a:spcAft>
                          <a:spcPts val="0"/>
                        </a:spcAft>
                      </a:pPr>
                      <a:r>
                        <a:rPr lang="en-US" sz="1800" dirty="0" smtClean="0">
                          <a:solidFill>
                            <a:schemeClr val="dk1"/>
                          </a:solidFill>
                          <a:effectLst/>
                          <a:latin typeface="+mn-lt"/>
                          <a:ea typeface="+mn-ea"/>
                        </a:rPr>
                        <a:t>8</a:t>
                      </a:r>
                      <a:endParaRPr lang="en-US" sz="1800" dirty="0">
                        <a:solidFill>
                          <a:srgbClr val="000000"/>
                        </a:solidFill>
                        <a:effectLst/>
                        <a:latin typeface="Arial"/>
                        <a:ea typeface="Arial"/>
                      </a:endParaRPr>
                    </a:p>
                  </a:txBody>
                  <a:tcPr marL="25400" marR="25400" marT="25400" marB="25400" anchor="b"/>
                </a:tc>
                <a:tc>
                  <a:txBody>
                    <a:bodyPr/>
                    <a:lstStyle/>
                    <a:p>
                      <a:pPr marL="0" marR="0" algn="ctr">
                        <a:lnSpc>
                          <a:spcPct val="115000"/>
                        </a:lnSpc>
                        <a:spcBef>
                          <a:spcPts val="0"/>
                        </a:spcBef>
                        <a:spcAft>
                          <a:spcPts val="0"/>
                        </a:spcAft>
                      </a:pPr>
                      <a:r>
                        <a:rPr lang="en-US" sz="1800">
                          <a:effectLst/>
                        </a:rPr>
                        <a:t>64</a:t>
                      </a:r>
                      <a:endParaRPr lang="en-US" sz="1800">
                        <a:solidFill>
                          <a:srgbClr val="000000"/>
                        </a:solidFill>
                        <a:effectLst/>
                        <a:latin typeface="Arial"/>
                        <a:ea typeface="Arial"/>
                      </a:endParaRPr>
                    </a:p>
                  </a:txBody>
                  <a:tcPr marL="25400" marR="25400" marT="25400" marB="25400" anchor="b"/>
                </a:tc>
                <a:tc>
                  <a:txBody>
                    <a:bodyPr/>
                    <a:lstStyle/>
                    <a:p>
                      <a:pPr marL="0" marR="0">
                        <a:lnSpc>
                          <a:spcPct val="115000"/>
                        </a:lnSpc>
                        <a:spcBef>
                          <a:spcPts val="0"/>
                        </a:spcBef>
                        <a:spcAft>
                          <a:spcPts val="0"/>
                        </a:spcAft>
                      </a:pPr>
                      <a:r>
                        <a:rPr lang="en-US" sz="1800" dirty="0">
                          <a:effectLst/>
                        </a:rPr>
                        <a:t> </a:t>
                      </a:r>
                      <a:endParaRPr lang="en-US" sz="1800" dirty="0">
                        <a:solidFill>
                          <a:srgbClr val="000000"/>
                        </a:solidFill>
                        <a:effectLst/>
                        <a:latin typeface="Arial"/>
                        <a:ea typeface="Arial"/>
                      </a:endParaRPr>
                    </a:p>
                  </a:txBody>
                  <a:tcPr marL="25400" marR="25400" marT="25400" marB="25400" anchor="b"/>
                </a:tc>
              </a:tr>
            </a:tbl>
          </a:graphicData>
        </a:graphic>
      </p:graphicFrame>
    </p:spTree>
    <p:extLst>
      <p:ext uri="{BB962C8B-B14F-4D97-AF65-F5344CB8AC3E}">
        <p14:creationId xmlns:p14="http://schemas.microsoft.com/office/powerpoint/2010/main" val="20403925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Camera-based diagnostics are increasing </a:t>
            </a:r>
            <a:endParaRPr lang="en-US" dirty="0"/>
          </a:p>
        </p:txBody>
      </p:sp>
      <p:sp>
        <p:nvSpPr>
          <p:cNvPr id="3" name="Content Placeholder 2"/>
          <p:cNvSpPr>
            <a:spLocks noGrp="1"/>
          </p:cNvSpPr>
          <p:nvPr>
            <p:ph idx="1"/>
          </p:nvPr>
        </p:nvSpPr>
        <p:spPr/>
        <p:txBody>
          <a:bodyPr/>
          <a:lstStyle/>
          <a:p>
            <a:r>
              <a:rPr lang="en-US" dirty="0"/>
              <a:t>Fast 2-D Camera data </a:t>
            </a:r>
            <a:r>
              <a:rPr lang="en-US" dirty="0" smtClean="0"/>
              <a:t>is an important </a:t>
            </a:r>
            <a:r>
              <a:rPr lang="en-US" dirty="0"/>
              <a:t>source of understanding the plasma </a:t>
            </a:r>
            <a:r>
              <a:rPr lang="en-US" dirty="0" err="1" smtClean="0"/>
              <a:t>behaviour</a:t>
            </a:r>
            <a:endParaRPr lang="en-US" dirty="0" smtClean="0"/>
          </a:p>
          <a:p>
            <a:pPr lvl="1"/>
            <a:r>
              <a:rPr lang="en-US" dirty="0" smtClean="0"/>
              <a:t>macroscopically (full vessel view)</a:t>
            </a:r>
          </a:p>
          <a:p>
            <a:pPr lvl="1"/>
            <a:r>
              <a:rPr lang="en-US" dirty="0" smtClean="0"/>
              <a:t>edge turbulence</a:t>
            </a:r>
            <a:endParaRPr lang="en-US" dirty="0"/>
          </a:p>
          <a:p>
            <a:pPr lvl="1"/>
            <a:r>
              <a:rPr lang="en-US" dirty="0" err="1" smtClean="0"/>
              <a:t>Divertor</a:t>
            </a:r>
            <a:r>
              <a:rPr lang="en-US" dirty="0" smtClean="0"/>
              <a:t> studies</a:t>
            </a:r>
          </a:p>
          <a:p>
            <a:r>
              <a:rPr lang="en-US" dirty="0"/>
              <a:t>IR camera </a:t>
            </a:r>
            <a:r>
              <a:rPr lang="en-US" dirty="0" smtClean="0"/>
              <a:t>data is increasing on NSTX-U</a:t>
            </a:r>
          </a:p>
          <a:p>
            <a:pPr lvl="1"/>
            <a:r>
              <a:rPr lang="en-US" dirty="0" smtClean="0"/>
              <a:t>Understanding heat transport is critical for confinement and plasma-material </a:t>
            </a:r>
            <a:r>
              <a:rPr lang="en-US" dirty="0"/>
              <a:t>interface (PMI</a:t>
            </a:r>
            <a:r>
              <a:rPr lang="en-US" dirty="0" smtClean="0"/>
              <a:t>) issues in ITER and beyond</a:t>
            </a:r>
          </a:p>
          <a:p>
            <a:pPr lvl="1"/>
            <a:r>
              <a:rPr lang="en-US" dirty="0" smtClean="0"/>
              <a:t>The ST is well suited for these studies</a:t>
            </a:r>
          </a:p>
          <a:p>
            <a:pPr lvl="1"/>
            <a:r>
              <a:rPr lang="en-US" dirty="0" smtClean="0"/>
              <a:t>NSTX-U plans new lithium studies and </a:t>
            </a:r>
            <a:r>
              <a:rPr lang="en-US" dirty="0" err="1" smtClean="0"/>
              <a:t>divertor</a:t>
            </a:r>
            <a:r>
              <a:rPr lang="en-US" dirty="0" smtClean="0"/>
              <a:t> technology</a:t>
            </a:r>
            <a:endParaRPr lang="en-US" dirty="0"/>
          </a:p>
        </p:txBody>
      </p:sp>
      <p:sp>
        <p:nvSpPr>
          <p:cNvPr id="4" name="Slide Number Placeholder 3"/>
          <p:cNvSpPr>
            <a:spLocks noGrp="1"/>
          </p:cNvSpPr>
          <p:nvPr>
            <p:ph type="sldNum" sz="quarter" idx="10"/>
          </p:nvPr>
        </p:nvSpPr>
        <p:spPr/>
        <p:txBody>
          <a:bodyPr/>
          <a:lstStyle/>
          <a:p>
            <a:pPr>
              <a:defRPr/>
            </a:pPr>
            <a:fld id="{BB660729-4B3F-4B1F-82AF-B7E119EFB3FF}" type="slidenum">
              <a:rPr lang="en-US" smtClean="0"/>
              <a:pPr>
                <a:defRPr/>
              </a:pPr>
              <a:t>9</a:t>
            </a:fld>
            <a:endParaRPr lang="en-US"/>
          </a:p>
        </p:txBody>
      </p:sp>
    </p:spTree>
    <p:extLst>
      <p:ext uri="{BB962C8B-B14F-4D97-AF65-F5344CB8AC3E}">
        <p14:creationId xmlns:p14="http://schemas.microsoft.com/office/powerpoint/2010/main" val="333968591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128"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12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128"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12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128"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12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128"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12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128"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12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128"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12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128"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12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128"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12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128"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12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128"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12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128"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12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128"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12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70283</TotalTime>
  <Words>2366</Words>
  <Application>Microsoft Office PowerPoint</Application>
  <PresentationFormat>On-screen Show (4:3)</PresentationFormat>
  <Paragraphs>430</Paragraphs>
  <Slides>23</Slides>
  <Notes>2</Notes>
  <HiddenSlides>0</HiddenSlides>
  <MMClips>0</MMClips>
  <ScaleCrop>false</ScaleCrop>
  <HeadingPairs>
    <vt:vector size="4" baseType="variant">
      <vt:variant>
        <vt:lpstr>Theme</vt:lpstr>
      </vt:variant>
      <vt:variant>
        <vt:i4>15</vt:i4>
      </vt:variant>
      <vt:variant>
        <vt:lpstr>Slide Titles</vt:lpstr>
      </vt:variant>
      <vt:variant>
        <vt:i4>23</vt:i4>
      </vt:variant>
    </vt:vector>
  </HeadingPairs>
  <TitlesOfParts>
    <vt:vector size="38" baseType="lpstr">
      <vt:lpstr>1_Blank Presentation</vt:lpstr>
      <vt:lpstr>12_Blank Presentation</vt:lpstr>
      <vt:lpstr>11_Blank Presentation</vt:lpstr>
      <vt:lpstr>10_Blank Presentation</vt:lpstr>
      <vt:lpstr>9_Blank Presentation</vt:lpstr>
      <vt:lpstr>8_Blank Presentation</vt:lpstr>
      <vt:lpstr>7_Blank Presentation</vt:lpstr>
      <vt:lpstr>2_Blank Presentation</vt:lpstr>
      <vt:lpstr>Office Theme</vt:lpstr>
      <vt:lpstr>6_Blank Presentation</vt:lpstr>
      <vt:lpstr>3_Blank Presentation</vt:lpstr>
      <vt:lpstr>4_Blank Presentation</vt:lpstr>
      <vt:lpstr>2_Office Theme</vt:lpstr>
      <vt:lpstr>5_Blank Presentation</vt:lpstr>
      <vt:lpstr>3_Office Theme</vt:lpstr>
      <vt:lpstr>PowerPoint Presentation</vt:lpstr>
      <vt:lpstr>Abstract</vt:lpstr>
      <vt:lpstr>NSTX upgraded to NSTX-U </vt:lpstr>
      <vt:lpstr>NSTX-U research targets predictive physics understanding needed for fusion energy development facilities</vt:lpstr>
      <vt:lpstr>NSTX-U Heating Systems</vt:lpstr>
      <vt:lpstr>Center Stack Upgrade</vt:lpstr>
      <vt:lpstr>Major computer-related upgrades for NSTX-U</vt:lpstr>
      <vt:lpstr>Increasing quantities of data, users, and  computer resources from NSTX to NSTX-U</vt:lpstr>
      <vt:lpstr>Camera-based diagnostics are increasing </vt:lpstr>
      <vt:lpstr>Camera types contributing the most data</vt:lpstr>
      <vt:lpstr>Camera Types used by NSTX-U Diagnostic</vt:lpstr>
      <vt:lpstr>Computer enhancements</vt:lpstr>
      <vt:lpstr>Configuration changes planned</vt:lpstr>
      <vt:lpstr>In the current PPPL network  all inter-VLAN traffic goes through the iFw </vt:lpstr>
      <vt:lpstr>An iScience Network avoids the iFw</vt:lpstr>
      <vt:lpstr>MDSplus Event Serving enhancements</vt:lpstr>
      <vt:lpstr>PowerPoint Presentation</vt:lpstr>
      <vt:lpstr>15 new desk locations identified in the NSXT-U Control Room</vt:lpstr>
      <vt:lpstr>Orders for stations using Macintoshes</vt:lpstr>
      <vt:lpstr>Future possibilities</vt:lpstr>
      <vt:lpstr>Summary</vt:lpstr>
      <vt:lpstr>Questions?</vt:lpstr>
      <vt:lpstr>PowerPoint Presentation</vt:lpstr>
    </vt:vector>
  </TitlesOfParts>
  <Company>Princeton Plasma Physics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NSTX presentation</dc:title>
  <dc:creator>NSTX team member</dc:creator>
  <cp:lastModifiedBy>Bill Davis</cp:lastModifiedBy>
  <cp:revision>12413</cp:revision>
  <dcterms:created xsi:type="dcterms:W3CDTF">2003-10-01T16:23:57Z</dcterms:created>
  <dcterms:modified xsi:type="dcterms:W3CDTF">2015-04-15T21:38:10Z</dcterms:modified>
</cp:coreProperties>
</file>