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8" r:id="rId6"/>
    <p:sldId id="262" r:id="rId7"/>
    <p:sldId id="264" r:id="rId8"/>
    <p:sldId id="265" r:id="rId9"/>
    <p:sldId id="266" r:id="rId10"/>
    <p:sldId id="267" r:id="rId11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940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14B92-D7A8-43A1-AE79-852B594A2FB7}" type="datetimeFigureOut">
              <a:rPr lang="en-US" smtClean="0"/>
              <a:pPr/>
              <a:t>8/16/2012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401D5-6B8A-4692-A857-482199D338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55B543-9021-43F5-A091-DCD22C3754B4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D3E01B-C9EC-4D27-AFF5-C9834C4E39A3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4D3FD2-AE9D-43AE-ABC0-16A7C770A6BB}" type="datetimeFigureOut">
              <a:rPr lang="en-US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11DC6-7971-4F45-9D1F-6130CD4927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53A019-9AB9-49F2-9614-7BA3266280A9}" type="datetimeFigureOut">
              <a:rPr lang="en-US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6C411-69F1-4866-83AB-23EFAEDB3C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17EA68-691D-4873-8049-DD891F67AB33}" type="datetimeFigureOut">
              <a:rPr lang="en-US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045B1-CDA9-424D-81C9-06A46D849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3A2787-964A-43BD-952D-2FE2D48F29A5}" type="datetimeFigureOut">
              <a:rPr lang="en-US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2AD50-DD10-4034-A918-6A3B6C4DDB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9A4841-F971-4AF2-9282-DCAE7126E095}" type="datetimeFigureOut">
              <a:rPr lang="en-US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B9678-AF1D-4B51-BF90-CD294076A4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638D0C-86F1-414E-8294-611066BCD8EE}" type="datetimeFigureOut">
              <a:rPr lang="en-US"/>
              <a:pPr/>
              <a:t>8/16/2012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F3F8B-8EFE-4219-909C-D5BD0E0968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64969F-E08F-409A-B030-EE6345228F3D}" type="datetimeFigureOut">
              <a:rPr lang="en-US"/>
              <a:pPr/>
              <a:t>8/16/2012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52127-3BF2-461E-A38B-AAD87AE4ED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34E821-5DA9-46EB-9CEC-F1C7D0CF82B1}" type="datetimeFigureOut">
              <a:rPr lang="en-US"/>
              <a:pPr/>
              <a:t>8/16/2012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4661F-6CF4-43F9-8B08-5936A085A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7BAFE0-9DF5-418E-9907-4FEDB5539998}" type="datetimeFigureOut">
              <a:rPr lang="en-US"/>
              <a:pPr/>
              <a:t>8/16/2012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BD5FC-BE76-4FB7-A164-EC65028809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32B7B2-1ABF-417F-B7B5-CB882DD855F4}" type="datetimeFigureOut">
              <a:rPr lang="en-US"/>
              <a:pPr/>
              <a:t>8/16/2012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2F478-C309-46CB-B45A-4A59CFC4C9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4E8BF0-F9DA-4F2D-8D12-19B5146BE282}" type="datetimeFigureOut">
              <a:rPr lang="en-US"/>
              <a:pPr/>
              <a:t>8/16/2012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1C741-ACDB-4E6F-9B58-528A0CD388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9FFAC74-766B-4A72-BAC2-51883495E98B}" type="datetimeFigureOut">
              <a:rPr lang="en-US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3129F01-F1B9-4D7E-A691-1EC2C6D63E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63562"/>
            <a:ext cx="685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Osaka" pitchFamily="1" charset="-128"/>
                <a:cs typeface="Arial" pitchFamily="34" charset="0"/>
              </a:rPr>
              <a:t>Macroscopic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Osaka" pitchFamily="1" charset="-128"/>
                <a:cs typeface="Arial" pitchFamily="34" charset="0"/>
              </a:rPr>
              <a:t>Stability Research Timeline</a:t>
            </a:r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228600" y="968375"/>
            <a:ext cx="673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FY13</a:t>
            </a:r>
          </a:p>
        </p:txBody>
      </p:sp>
      <p:sp>
        <p:nvSpPr>
          <p:cNvPr id="2053" name="Text Box 12"/>
          <p:cNvSpPr txBox="1">
            <a:spLocks noChangeArrowheads="1"/>
          </p:cNvSpPr>
          <p:nvPr/>
        </p:nvSpPr>
        <p:spPr bwMode="auto">
          <a:xfrm>
            <a:off x="1249363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14</a:t>
            </a:r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2171700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15</a:t>
            </a:r>
          </a:p>
        </p:txBody>
      </p:sp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3095625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16</a:t>
            </a:r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4017963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17</a:t>
            </a: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4941888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18</a:t>
            </a:r>
          </a:p>
        </p:txBody>
      </p:sp>
      <p:sp>
        <p:nvSpPr>
          <p:cNvPr id="2058" name="Line 20"/>
          <p:cNvSpPr>
            <a:spLocks noChangeShapeType="1"/>
          </p:cNvSpPr>
          <p:nvPr/>
        </p:nvSpPr>
        <p:spPr bwMode="auto">
          <a:xfrm>
            <a:off x="1023938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Line 21"/>
          <p:cNvSpPr>
            <a:spLocks noChangeShapeType="1"/>
          </p:cNvSpPr>
          <p:nvPr/>
        </p:nvSpPr>
        <p:spPr bwMode="auto">
          <a:xfrm>
            <a:off x="1939925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Line 22"/>
          <p:cNvSpPr>
            <a:spLocks noChangeShapeType="1"/>
          </p:cNvSpPr>
          <p:nvPr/>
        </p:nvSpPr>
        <p:spPr bwMode="auto">
          <a:xfrm>
            <a:off x="2859088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23"/>
          <p:cNvSpPr>
            <a:spLocks noChangeShapeType="1"/>
          </p:cNvSpPr>
          <p:nvPr/>
        </p:nvSpPr>
        <p:spPr bwMode="auto">
          <a:xfrm>
            <a:off x="3776663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24"/>
          <p:cNvSpPr>
            <a:spLocks noChangeShapeType="1"/>
          </p:cNvSpPr>
          <p:nvPr/>
        </p:nvSpPr>
        <p:spPr bwMode="auto">
          <a:xfrm>
            <a:off x="4692650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40"/>
          <p:cNvSpPr>
            <a:spLocks noChangeArrowheads="1"/>
          </p:cNvSpPr>
          <p:nvPr/>
        </p:nvSpPr>
        <p:spPr bwMode="auto">
          <a:xfrm>
            <a:off x="76200" y="2133600"/>
            <a:ext cx="958850" cy="338138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000000"/>
                </a:solidFill>
                <a:latin typeface="Arial" charset="0"/>
                <a:cs typeface="Arial" charset="0"/>
              </a:rPr>
              <a:t>Physics</a:t>
            </a:r>
            <a:endParaRPr lang="en-US" sz="2000" b="1" i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Rectangle 124"/>
          <p:cNvSpPr>
            <a:spLocks noChangeArrowheads="1"/>
          </p:cNvSpPr>
          <p:nvPr/>
        </p:nvSpPr>
        <p:spPr bwMode="auto">
          <a:xfrm>
            <a:off x="1063625" y="2514600"/>
            <a:ext cx="2174875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Optimize shaping, RWM/TM control (n≥1 using the second SPA), validate internal mode physics and RMW kinetic physics</a:t>
            </a:r>
          </a:p>
        </p:txBody>
      </p:sp>
      <p:sp>
        <p:nvSpPr>
          <p:cNvPr id="48" name="Rectangle 127"/>
          <p:cNvSpPr>
            <a:spLocks noChangeArrowheads="1"/>
          </p:cNvSpPr>
          <p:nvPr/>
        </p:nvSpPr>
        <p:spPr bwMode="auto">
          <a:xfrm>
            <a:off x="1066800" y="3284538"/>
            <a:ext cx="2171700" cy="525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Optimize error field correction (n≥1), dynamic correction, and understand NTV physics in reduced v* and controlled rotation</a:t>
            </a:r>
          </a:p>
        </p:txBody>
      </p:sp>
      <p:grpSp>
        <p:nvGrpSpPr>
          <p:cNvPr id="2066" name="Group 68"/>
          <p:cNvGrpSpPr>
            <a:grpSpLocks/>
          </p:cNvGrpSpPr>
          <p:nvPr/>
        </p:nvGrpSpPr>
        <p:grpSpPr bwMode="auto">
          <a:xfrm>
            <a:off x="457200" y="304800"/>
            <a:ext cx="5930900" cy="279400"/>
            <a:chOff x="457200" y="7772400"/>
            <a:chExt cx="5930900" cy="279400"/>
          </a:xfrm>
        </p:grpSpPr>
        <p:sp>
          <p:nvSpPr>
            <p:cNvPr id="2100" name="AutoShape 3"/>
            <p:cNvSpPr>
              <a:spLocks noChangeAspect="1" noChangeArrowheads="1" noTextEdit="1"/>
            </p:cNvSpPr>
            <p:nvPr/>
          </p:nvSpPr>
          <p:spPr bwMode="auto">
            <a:xfrm>
              <a:off x="457200" y="7772400"/>
              <a:ext cx="5930900" cy="27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Freeform 5"/>
            <p:cNvSpPr>
              <a:spLocks/>
            </p:cNvSpPr>
            <p:nvPr/>
          </p:nvSpPr>
          <p:spPr bwMode="auto">
            <a:xfrm>
              <a:off x="3365500" y="7899400"/>
              <a:ext cx="2146300" cy="1588"/>
            </a:xfrm>
            <a:custGeom>
              <a:avLst/>
              <a:gdLst>
                <a:gd name="T0" fmla="*/ 0 w 1352"/>
                <a:gd name="T1" fmla="*/ 0 h 1588"/>
                <a:gd name="T2" fmla="*/ 2147483647 w 1352"/>
                <a:gd name="T3" fmla="*/ 0 h 1588"/>
                <a:gd name="T4" fmla="*/ 2147483647 w 1352"/>
                <a:gd name="T5" fmla="*/ 0 h 1588"/>
                <a:gd name="T6" fmla="*/ 2147483647 w 1352"/>
                <a:gd name="T7" fmla="*/ 0 h 1588"/>
                <a:gd name="T8" fmla="*/ 2147483647 w 1352"/>
                <a:gd name="T9" fmla="*/ 0 h 1588"/>
                <a:gd name="T10" fmla="*/ 2147483647 w 1352"/>
                <a:gd name="T11" fmla="*/ 0 h 1588"/>
                <a:gd name="T12" fmla="*/ 2147483647 w 1352"/>
                <a:gd name="T13" fmla="*/ 0 h 1588"/>
                <a:gd name="T14" fmla="*/ 2147483647 w 1352"/>
                <a:gd name="T15" fmla="*/ 0 h 1588"/>
                <a:gd name="T16" fmla="*/ 2147483647 w 1352"/>
                <a:gd name="T17" fmla="*/ 0 h 1588"/>
                <a:gd name="T18" fmla="*/ 2147483647 w 1352"/>
                <a:gd name="T19" fmla="*/ 0 h 1588"/>
                <a:gd name="T20" fmla="*/ 0 w 1352"/>
                <a:gd name="T21" fmla="*/ 0 h 1588"/>
                <a:gd name="T22" fmla="*/ 0 w 1352"/>
                <a:gd name="T23" fmla="*/ 0 h 1588"/>
                <a:gd name="T24" fmla="*/ 0 w 1352"/>
                <a:gd name="T25" fmla="*/ 0 h 1588"/>
                <a:gd name="T26" fmla="*/ 0 w 1352"/>
                <a:gd name="T27" fmla="*/ 0 h 1588"/>
                <a:gd name="T28" fmla="*/ 0 w 1352"/>
                <a:gd name="T29" fmla="*/ 0 h 1588"/>
                <a:gd name="T30" fmla="*/ 0 w 1352"/>
                <a:gd name="T31" fmla="*/ 0 h 1588"/>
                <a:gd name="T32" fmla="*/ 0 w 1352"/>
                <a:gd name="T33" fmla="*/ 0 h 1588"/>
                <a:gd name="T34" fmla="*/ 0 w 1352"/>
                <a:gd name="T35" fmla="*/ 0 h 1588"/>
                <a:gd name="T36" fmla="*/ 0 w 1352"/>
                <a:gd name="T37" fmla="*/ 0 h 1588"/>
                <a:gd name="T38" fmla="*/ 0 w 1352"/>
                <a:gd name="T39" fmla="*/ 0 h 158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52"/>
                <a:gd name="T61" fmla="*/ 0 h 1588"/>
                <a:gd name="T62" fmla="*/ 1352 w 1352"/>
                <a:gd name="T63" fmla="*/ 1588 h 158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52" h="1588">
                  <a:moveTo>
                    <a:pt x="0" y="0"/>
                  </a:moveTo>
                  <a:lnTo>
                    <a:pt x="1344" y="0"/>
                  </a:lnTo>
                  <a:lnTo>
                    <a:pt x="1352" y="0"/>
                  </a:lnTo>
                  <a:lnTo>
                    <a:pt x="13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Freeform 6"/>
            <p:cNvSpPr>
              <a:spLocks/>
            </p:cNvSpPr>
            <p:nvPr/>
          </p:nvSpPr>
          <p:spPr bwMode="auto">
            <a:xfrm>
              <a:off x="3390900" y="7912100"/>
              <a:ext cx="2108200" cy="12700"/>
            </a:xfrm>
            <a:custGeom>
              <a:avLst/>
              <a:gdLst>
                <a:gd name="T0" fmla="*/ 2147483647 w 1328"/>
                <a:gd name="T1" fmla="*/ 0 h 8"/>
                <a:gd name="T2" fmla="*/ 2147483647 w 1328"/>
                <a:gd name="T3" fmla="*/ 0 h 8"/>
                <a:gd name="T4" fmla="*/ 2147483647 w 1328"/>
                <a:gd name="T5" fmla="*/ 0 h 8"/>
                <a:gd name="T6" fmla="*/ 2147483647 w 1328"/>
                <a:gd name="T7" fmla="*/ 0 h 8"/>
                <a:gd name="T8" fmla="*/ 2147483647 w 1328"/>
                <a:gd name="T9" fmla="*/ 2147483647 h 8"/>
                <a:gd name="T10" fmla="*/ 2147483647 w 1328"/>
                <a:gd name="T11" fmla="*/ 2147483647 h 8"/>
                <a:gd name="T12" fmla="*/ 2147483647 w 1328"/>
                <a:gd name="T13" fmla="*/ 2147483647 h 8"/>
                <a:gd name="T14" fmla="*/ 0 w 1328"/>
                <a:gd name="T15" fmla="*/ 2147483647 h 8"/>
                <a:gd name="T16" fmla="*/ 0 w 1328"/>
                <a:gd name="T17" fmla="*/ 0 h 8"/>
                <a:gd name="T18" fmla="*/ 0 w 1328"/>
                <a:gd name="T19" fmla="*/ 0 h 8"/>
                <a:gd name="T20" fmla="*/ 2147483647 w 1328"/>
                <a:gd name="T21" fmla="*/ 0 h 8"/>
                <a:gd name="T22" fmla="*/ 2147483647 w 1328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28"/>
                <a:gd name="T37" fmla="*/ 0 h 8"/>
                <a:gd name="T38" fmla="*/ 1328 w 1328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28" h="8">
                  <a:moveTo>
                    <a:pt x="8" y="0"/>
                  </a:moveTo>
                  <a:lnTo>
                    <a:pt x="1328" y="0"/>
                  </a:lnTo>
                  <a:lnTo>
                    <a:pt x="1328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Freeform 7"/>
            <p:cNvSpPr>
              <a:spLocks/>
            </p:cNvSpPr>
            <p:nvPr/>
          </p:nvSpPr>
          <p:spPr bwMode="auto">
            <a:xfrm>
              <a:off x="6184900" y="7899400"/>
              <a:ext cx="177800" cy="1588"/>
            </a:xfrm>
            <a:custGeom>
              <a:avLst/>
              <a:gdLst>
                <a:gd name="T0" fmla="*/ 0 w 112"/>
                <a:gd name="T1" fmla="*/ 0 h 1588"/>
                <a:gd name="T2" fmla="*/ 2147483647 w 112"/>
                <a:gd name="T3" fmla="*/ 0 h 1588"/>
                <a:gd name="T4" fmla="*/ 2147483647 w 112"/>
                <a:gd name="T5" fmla="*/ 0 h 1588"/>
                <a:gd name="T6" fmla="*/ 2147483647 w 112"/>
                <a:gd name="T7" fmla="*/ 0 h 1588"/>
                <a:gd name="T8" fmla="*/ 2147483647 w 112"/>
                <a:gd name="T9" fmla="*/ 0 h 1588"/>
                <a:gd name="T10" fmla="*/ 2147483647 w 112"/>
                <a:gd name="T11" fmla="*/ 0 h 1588"/>
                <a:gd name="T12" fmla="*/ 2147483647 w 112"/>
                <a:gd name="T13" fmla="*/ 0 h 1588"/>
                <a:gd name="T14" fmla="*/ 0 w 112"/>
                <a:gd name="T15" fmla="*/ 0 h 1588"/>
                <a:gd name="T16" fmla="*/ 0 w 112"/>
                <a:gd name="T17" fmla="*/ 0 h 1588"/>
                <a:gd name="T18" fmla="*/ 0 w 112"/>
                <a:gd name="T19" fmla="*/ 0 h 1588"/>
                <a:gd name="T20" fmla="*/ 0 w 112"/>
                <a:gd name="T21" fmla="*/ 0 h 1588"/>
                <a:gd name="T22" fmla="*/ 0 w 112"/>
                <a:gd name="T23" fmla="*/ 0 h 1588"/>
                <a:gd name="T24" fmla="*/ 0 w 112"/>
                <a:gd name="T25" fmla="*/ 0 h 1588"/>
                <a:gd name="T26" fmla="*/ 0 w 112"/>
                <a:gd name="T27" fmla="*/ 0 h 1588"/>
                <a:gd name="T28" fmla="*/ 0 w 112"/>
                <a:gd name="T29" fmla="*/ 0 h 1588"/>
                <a:gd name="T30" fmla="*/ 0 w 112"/>
                <a:gd name="T31" fmla="*/ 0 h 158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2"/>
                <a:gd name="T49" fmla="*/ 0 h 1588"/>
                <a:gd name="T50" fmla="*/ 112 w 112"/>
                <a:gd name="T51" fmla="*/ 1588 h 158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2" h="1588">
                  <a:moveTo>
                    <a:pt x="0" y="0"/>
                  </a:moveTo>
                  <a:lnTo>
                    <a:pt x="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4" name="Freeform 8"/>
            <p:cNvSpPr>
              <a:spLocks/>
            </p:cNvSpPr>
            <p:nvPr/>
          </p:nvSpPr>
          <p:spPr bwMode="auto">
            <a:xfrm>
              <a:off x="6184900" y="7912100"/>
              <a:ext cx="152400" cy="12700"/>
            </a:xfrm>
            <a:custGeom>
              <a:avLst/>
              <a:gdLst>
                <a:gd name="T0" fmla="*/ 2147483647 w 96"/>
                <a:gd name="T1" fmla="*/ 2147483647 h 8"/>
                <a:gd name="T2" fmla="*/ 0 w 96"/>
                <a:gd name="T3" fmla="*/ 2147483647 h 8"/>
                <a:gd name="T4" fmla="*/ 0 w 96"/>
                <a:gd name="T5" fmla="*/ 2147483647 h 8"/>
                <a:gd name="T6" fmla="*/ 0 w 96"/>
                <a:gd name="T7" fmla="*/ 0 h 8"/>
                <a:gd name="T8" fmla="*/ 0 w 96"/>
                <a:gd name="T9" fmla="*/ 0 h 8"/>
                <a:gd name="T10" fmla="*/ 0 w 96"/>
                <a:gd name="T11" fmla="*/ 0 h 8"/>
                <a:gd name="T12" fmla="*/ 2147483647 w 96"/>
                <a:gd name="T13" fmla="*/ 0 h 8"/>
                <a:gd name="T14" fmla="*/ 2147483647 w 96"/>
                <a:gd name="T15" fmla="*/ 0 h 8"/>
                <a:gd name="T16" fmla="*/ 2147483647 w 96"/>
                <a:gd name="T17" fmla="*/ 0 h 8"/>
                <a:gd name="T18" fmla="*/ 2147483647 w 96"/>
                <a:gd name="T19" fmla="*/ 2147483647 h 8"/>
                <a:gd name="T20" fmla="*/ 2147483647 w 96"/>
                <a:gd name="T21" fmla="*/ 2147483647 h 8"/>
                <a:gd name="T22" fmla="*/ 2147483647 w 96"/>
                <a:gd name="T23" fmla="*/ 2147483647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6"/>
                <a:gd name="T37" fmla="*/ 0 h 8"/>
                <a:gd name="T38" fmla="*/ 96 w 96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6" h="8">
                  <a:moveTo>
                    <a:pt x="96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96" y="0"/>
                  </a:lnTo>
                  <a:lnTo>
                    <a:pt x="96" y="8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5" name="Rectangle 9"/>
            <p:cNvSpPr>
              <a:spLocks noChangeArrowheads="1"/>
            </p:cNvSpPr>
            <p:nvPr/>
          </p:nvSpPr>
          <p:spPr bwMode="auto">
            <a:xfrm>
              <a:off x="533400" y="7848600"/>
              <a:ext cx="2651367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0000"/>
                  </a:solidFill>
                  <a:latin typeface="Times New Roman" pitchFamily="18" charset="0"/>
                </a:rPr>
                <a:t> NSTX Upgrade Research Timeline for 2014-2018</a:t>
              </a:r>
              <a:endParaRPr lang="en-US"/>
            </a:p>
          </p:txBody>
        </p:sp>
        <p:pic>
          <p:nvPicPr>
            <p:cNvPr id="2106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37200" y="7823200"/>
              <a:ext cx="1651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07" name="Rectangle 13"/>
            <p:cNvSpPr>
              <a:spLocks noChangeArrowheads="1"/>
            </p:cNvSpPr>
            <p:nvPr/>
          </p:nvSpPr>
          <p:spPr bwMode="auto">
            <a:xfrm>
              <a:off x="5702300" y="7848600"/>
              <a:ext cx="4064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NSTX</a:t>
              </a:r>
              <a:endParaRPr lang="en-US"/>
            </a:p>
          </p:txBody>
        </p:sp>
        <p:sp>
          <p:nvSpPr>
            <p:cNvPr id="2108" name="Rectangle 14"/>
            <p:cNvSpPr>
              <a:spLocks noChangeArrowheads="1"/>
            </p:cNvSpPr>
            <p:nvPr/>
          </p:nvSpPr>
          <p:spPr bwMode="auto">
            <a:xfrm>
              <a:off x="6045200" y="7848600"/>
              <a:ext cx="1016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-</a:t>
              </a:r>
              <a:endParaRPr lang="en-US"/>
            </a:p>
          </p:txBody>
        </p:sp>
        <p:sp>
          <p:nvSpPr>
            <p:cNvPr id="2109" name="Rectangle 15"/>
            <p:cNvSpPr>
              <a:spLocks noChangeArrowheads="1"/>
            </p:cNvSpPr>
            <p:nvPr/>
          </p:nvSpPr>
          <p:spPr bwMode="auto">
            <a:xfrm>
              <a:off x="6083300" y="7848600"/>
              <a:ext cx="1524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U</a:t>
              </a:r>
              <a:endParaRPr lang="en-US"/>
            </a:p>
          </p:txBody>
        </p:sp>
      </p:grpSp>
      <p:sp>
        <p:nvSpPr>
          <p:cNvPr id="2067" name="Text Box 8"/>
          <p:cNvSpPr txBox="1">
            <a:spLocks noChangeArrowheads="1"/>
          </p:cNvSpPr>
          <p:nvPr/>
        </p:nvSpPr>
        <p:spPr bwMode="auto">
          <a:xfrm>
            <a:off x="2209800" y="1371600"/>
            <a:ext cx="20574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 Narrow" pitchFamily="34" charset="0"/>
                <a:ea typeface="ＭＳ Ｐゴシック" pitchFamily="34" charset="-128"/>
              </a:rPr>
              <a:t>5 year plan period</a:t>
            </a:r>
          </a:p>
        </p:txBody>
      </p:sp>
      <p:sp>
        <p:nvSpPr>
          <p:cNvPr id="79" name="Rectangle 127"/>
          <p:cNvSpPr>
            <a:spLocks noChangeArrowheads="1"/>
          </p:cNvSpPr>
          <p:nvPr/>
        </p:nvSpPr>
        <p:spPr bwMode="auto">
          <a:xfrm>
            <a:off x="1066800" y="4046538"/>
            <a:ext cx="2171700" cy="525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Study halo currents, disruption loads, and precursors, and test MGI or other mitigation techniques   </a:t>
            </a:r>
          </a:p>
        </p:txBody>
      </p:sp>
      <p:sp>
        <p:nvSpPr>
          <p:cNvPr id="80" name="Right Arrow 79"/>
          <p:cNvSpPr/>
          <p:nvPr/>
        </p:nvSpPr>
        <p:spPr>
          <a:xfrm>
            <a:off x="3302000" y="2446338"/>
            <a:ext cx="2032000" cy="677862"/>
          </a:xfrm>
          <a:prstGeom prst="rightArrow">
            <a:avLst>
              <a:gd name="adj1" fmla="val 78667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latin typeface="Arial Narrow" pitchFamily="34" charset="0"/>
              </a:rPr>
              <a:t>Optimize and combine rotation profile and </a:t>
            </a:r>
            <a:r>
              <a:rPr lang="el-GR" sz="900" b="1" dirty="0">
                <a:latin typeface="Arial Narrow" pitchFamily="34" charset="0"/>
              </a:rPr>
              <a:t>β</a:t>
            </a:r>
            <a:r>
              <a:rPr lang="en-US" sz="900" b="1" dirty="0">
                <a:latin typeface="Arial Narrow" pitchFamily="34" charset="0"/>
              </a:rPr>
              <a:t>-feedback control using NCC, to improve stability and for fully non-inductive operation</a:t>
            </a:r>
          </a:p>
        </p:txBody>
      </p:sp>
      <p:sp>
        <p:nvSpPr>
          <p:cNvPr id="81" name="Right Arrow 80"/>
          <p:cNvSpPr/>
          <p:nvPr/>
        </p:nvSpPr>
        <p:spPr>
          <a:xfrm>
            <a:off x="3302000" y="3200400"/>
            <a:ext cx="2057400" cy="685800"/>
          </a:xfrm>
          <a:prstGeom prst="rightArrow">
            <a:avLst>
              <a:gd name="adj1" fmla="val 78667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latin typeface="Arial Narrow" pitchFamily="34" charset="0"/>
              </a:rPr>
              <a:t>Understand non-resonant error field effects using NCC, NTV effects vs. rotation profile on transport, utilize 3D field to improve stability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5410200" y="2590800"/>
            <a:ext cx="1295400" cy="1981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lvl="3" algn="ctr"/>
            <a:r>
              <a:rPr lang="en-US" sz="900" b="1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Provide FSNF/Pilot projection,</a:t>
            </a:r>
          </a:p>
          <a:p>
            <a:pPr marL="0" lvl="3" algn="ctr"/>
            <a:r>
              <a:rPr lang="en-US" sz="900" b="1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Integrate MS control to improve RWM/TM/ELM/ internal mode stability, disruption avoidance, with disruption mitigation protection</a:t>
            </a:r>
            <a:endParaRPr lang="en-US" sz="900" b="1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072" name="Rectangle 40"/>
          <p:cNvSpPr>
            <a:spLocks noChangeArrowheads="1"/>
          </p:cNvSpPr>
          <p:nvPr/>
        </p:nvSpPr>
        <p:spPr bwMode="auto">
          <a:xfrm>
            <a:off x="152400" y="4724400"/>
            <a:ext cx="723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/>
              <a:t>Tools</a:t>
            </a:r>
            <a:endParaRPr lang="en-US" sz="2000" b="1" i="1"/>
          </a:p>
        </p:txBody>
      </p:sp>
      <p:sp>
        <p:nvSpPr>
          <p:cNvPr id="87" name="Rectangle 127"/>
          <p:cNvSpPr>
            <a:spLocks noChangeArrowheads="1"/>
          </p:cNvSpPr>
          <p:nvPr/>
        </p:nvSpPr>
        <p:spPr bwMode="auto">
          <a:xfrm>
            <a:off x="1066800" y="5105400"/>
            <a:ext cx="19050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Enhanced magnetic 3D sensors, Real-time velocity measurement and MSE, </a:t>
            </a:r>
            <a:r>
              <a:rPr lang="en-US" sz="900" b="1" dirty="0" err="1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Toroidally</a:t>
            </a:r>
            <a:r>
              <a:rPr lang="en-US" sz="9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 displaced MESXR</a:t>
            </a:r>
          </a:p>
        </p:txBody>
      </p:sp>
      <p:sp>
        <p:nvSpPr>
          <p:cNvPr id="89" name="Right Arrow 88"/>
          <p:cNvSpPr/>
          <p:nvPr/>
        </p:nvSpPr>
        <p:spPr>
          <a:xfrm>
            <a:off x="2719388" y="7467600"/>
            <a:ext cx="2462212" cy="685800"/>
          </a:xfrm>
          <a:prstGeom prst="rightArrow">
            <a:avLst>
              <a:gd name="adj1" fmla="val 78667"/>
              <a:gd name="adj2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latin typeface="Arial Narrow" pitchFamily="34" charset="0"/>
              </a:rPr>
              <a:t>Utilize 3D field for rotation (profile) and </a:t>
            </a:r>
            <a:r>
              <a:rPr lang="el-GR" sz="900" b="1" dirty="0">
                <a:latin typeface="Arial Narrow" pitchFamily="34" charset="0"/>
              </a:rPr>
              <a:t>β</a:t>
            </a:r>
            <a:r>
              <a:rPr lang="en-US" sz="900" b="1" dirty="0">
                <a:latin typeface="Arial Narrow" pitchFamily="34" charset="0"/>
              </a:rPr>
              <a:t>-feedback control, to improve RWM/TM/internal mode stability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5410200" y="1371600"/>
            <a:ext cx="1295400" cy="304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Arial Narrow" pitchFamily="34" charset="0"/>
              </a:rPr>
              <a:t>5 year goal</a:t>
            </a:r>
          </a:p>
        </p:txBody>
      </p:sp>
      <p:sp>
        <p:nvSpPr>
          <p:cNvPr id="95" name="Rectangle 40"/>
          <p:cNvSpPr>
            <a:spLocks noChangeArrowheads="1"/>
          </p:cNvSpPr>
          <p:nvPr/>
        </p:nvSpPr>
        <p:spPr bwMode="auto">
          <a:xfrm>
            <a:off x="79375" y="5113338"/>
            <a:ext cx="908050" cy="246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sz="1000" b="1" i="1">
                <a:solidFill>
                  <a:srgbClr val="000000"/>
                </a:solidFill>
                <a:latin typeface="Arial" charset="0"/>
                <a:cs typeface="Arial" charset="0"/>
              </a:rPr>
              <a:t>Diagnostics</a:t>
            </a:r>
            <a:endParaRPr lang="en-US" sz="1100" b="1" i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7" name="Rectangle 40"/>
          <p:cNvSpPr>
            <a:spLocks noChangeArrowheads="1"/>
          </p:cNvSpPr>
          <p:nvPr/>
        </p:nvSpPr>
        <p:spPr bwMode="auto">
          <a:xfrm>
            <a:off x="76200" y="6094413"/>
            <a:ext cx="914400" cy="246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1000" b="1" i="1">
                <a:solidFill>
                  <a:srgbClr val="000000"/>
                </a:solidFill>
                <a:latin typeface="Arial" charset="0"/>
                <a:cs typeface="Arial" charset="0"/>
              </a:rPr>
              <a:t>Theory</a:t>
            </a:r>
            <a:endParaRPr lang="en-US" sz="1100" b="1" i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8" name="Rectangle 40"/>
          <p:cNvSpPr>
            <a:spLocks noChangeArrowheads="1"/>
          </p:cNvSpPr>
          <p:nvPr/>
        </p:nvSpPr>
        <p:spPr bwMode="auto">
          <a:xfrm>
            <a:off x="76200" y="6858000"/>
            <a:ext cx="914400" cy="246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1000" b="1" i="1">
                <a:solidFill>
                  <a:srgbClr val="000000"/>
                </a:solidFill>
                <a:latin typeface="Arial" charset="0"/>
                <a:cs typeface="Arial" charset="0"/>
              </a:rPr>
              <a:t>Facility</a:t>
            </a:r>
            <a:endParaRPr lang="en-US" sz="1100" b="1" i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9" name="Rectangle 40"/>
          <p:cNvSpPr>
            <a:spLocks noChangeArrowheads="1"/>
          </p:cNvSpPr>
          <p:nvPr/>
        </p:nvSpPr>
        <p:spPr bwMode="auto">
          <a:xfrm>
            <a:off x="76200" y="7543800"/>
            <a:ext cx="914400" cy="400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1000" b="1" i="1">
                <a:solidFill>
                  <a:srgbClr val="000000"/>
                </a:solidFill>
                <a:latin typeface="Arial" charset="0"/>
                <a:cs typeface="Arial" charset="0"/>
              </a:rPr>
              <a:t>Plasma Control</a:t>
            </a:r>
            <a:endParaRPr lang="en-US" sz="1100" b="1" i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2" name="Right Arrow 101"/>
          <p:cNvSpPr/>
          <p:nvPr/>
        </p:nvSpPr>
        <p:spPr>
          <a:xfrm>
            <a:off x="3657600" y="6103938"/>
            <a:ext cx="1676400" cy="609600"/>
          </a:xfrm>
          <a:prstGeom prst="rightArrow">
            <a:avLst>
              <a:gd name="adj1" fmla="val 78667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latin typeface="Arial Narrow" pitchFamily="34" charset="0"/>
              </a:rPr>
              <a:t>Integrate and validate 3D equilibrium, stability, and transport codes</a:t>
            </a:r>
          </a:p>
        </p:txBody>
      </p:sp>
      <p:sp>
        <p:nvSpPr>
          <p:cNvPr id="103" name="Right Arrow 102"/>
          <p:cNvSpPr/>
          <p:nvPr/>
        </p:nvSpPr>
        <p:spPr>
          <a:xfrm>
            <a:off x="1008686" y="1295400"/>
            <a:ext cx="4401514" cy="457200"/>
          </a:xfrm>
          <a:prstGeom prst="rightArrow">
            <a:avLst>
              <a:gd name="adj1" fmla="val 62000"/>
              <a:gd name="adj2" fmla="val 7833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5 year plan period</a:t>
            </a:r>
          </a:p>
        </p:txBody>
      </p:sp>
      <p:sp>
        <p:nvSpPr>
          <p:cNvPr id="46" name="Right Arrow 45"/>
          <p:cNvSpPr/>
          <p:nvPr/>
        </p:nvSpPr>
        <p:spPr>
          <a:xfrm>
            <a:off x="3302000" y="3962400"/>
            <a:ext cx="2032000" cy="685800"/>
          </a:xfrm>
          <a:prstGeom prst="rightArrow">
            <a:avLst>
              <a:gd name="adj1" fmla="val 78667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latin typeface="Arial Narrow" pitchFamily="34" charset="0"/>
              </a:rPr>
              <a:t>Investigate avoidance scenarios and couple to mitigation techniques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257800" y="7543800"/>
            <a:ext cx="14478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latin typeface="Arial Narrow" pitchFamily="34" charset="0"/>
              </a:rPr>
              <a:t>Integrate MS control with disruption avoidance and mitigation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066800" y="6096000"/>
            <a:ext cx="25146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latin typeface="Arial Narrow" pitchFamily="34" charset="0"/>
              </a:rPr>
              <a:t>Utilize equilibrium reconstruction, 3D equilibrium and transport, and stability codes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066800" y="7543800"/>
            <a:ext cx="16002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latin typeface="Arial Narrow" pitchFamily="34" charset="0"/>
              </a:rPr>
              <a:t>RWM state-space control </a:t>
            </a:r>
            <a:r>
              <a:rPr lang="en-US" sz="9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(n≥1), </a:t>
            </a:r>
            <a:r>
              <a:rPr lang="en-US" sz="900" b="1" dirty="0">
                <a:latin typeface="Arial Narrow" pitchFamily="34" charset="0"/>
              </a:rPr>
              <a:t>error field control</a:t>
            </a:r>
          </a:p>
        </p:txBody>
      </p:sp>
      <p:sp>
        <p:nvSpPr>
          <p:cNvPr id="52" name="Right Arrow 51"/>
          <p:cNvSpPr/>
          <p:nvPr/>
        </p:nvSpPr>
        <p:spPr>
          <a:xfrm>
            <a:off x="4267200" y="6737351"/>
            <a:ext cx="1447800" cy="425450"/>
          </a:xfrm>
          <a:prstGeom prst="rightArrow">
            <a:avLst>
              <a:gd name="adj1" fmla="val 78667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latin typeface="Arial Narrow" pitchFamily="34" charset="0"/>
              </a:rPr>
              <a:t>Non-axisymmetric Control </a:t>
            </a:r>
            <a:r>
              <a:rPr lang="en-US" sz="900" b="1" dirty="0" smtClean="0">
                <a:latin typeface="Arial Narrow" pitchFamily="34" charset="0"/>
              </a:rPr>
              <a:t>Coils </a:t>
            </a:r>
            <a:r>
              <a:rPr lang="en-US" sz="900" b="1" dirty="0">
                <a:latin typeface="Arial Narrow" pitchFamily="34" charset="0"/>
              </a:rPr>
              <a:t>(NCC)</a:t>
            </a:r>
          </a:p>
        </p:txBody>
      </p:sp>
      <p:sp>
        <p:nvSpPr>
          <p:cNvPr id="58" name="Rectangle 40"/>
          <p:cNvSpPr>
            <a:spLocks noChangeArrowheads="1"/>
          </p:cNvSpPr>
          <p:nvPr/>
        </p:nvSpPr>
        <p:spPr bwMode="auto">
          <a:xfrm>
            <a:off x="230188" y="2514600"/>
            <a:ext cx="757237" cy="246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1000" b="1" i="1">
                <a:solidFill>
                  <a:srgbClr val="000000"/>
                </a:solidFill>
                <a:latin typeface="Arial" charset="0"/>
                <a:cs typeface="Arial" charset="0"/>
              </a:rPr>
              <a:t>Thrust #1</a:t>
            </a:r>
            <a:endParaRPr lang="en-US" sz="1100" b="1" i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9" name="Rectangle 40"/>
          <p:cNvSpPr>
            <a:spLocks noChangeArrowheads="1"/>
          </p:cNvSpPr>
          <p:nvPr/>
        </p:nvSpPr>
        <p:spPr bwMode="auto">
          <a:xfrm>
            <a:off x="227013" y="3284538"/>
            <a:ext cx="760412" cy="246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1000" b="1" i="1">
                <a:solidFill>
                  <a:srgbClr val="000000"/>
                </a:solidFill>
                <a:latin typeface="Arial" charset="0"/>
                <a:cs typeface="Arial" charset="0"/>
              </a:rPr>
              <a:t>Thrust #2</a:t>
            </a:r>
            <a:endParaRPr lang="en-US" sz="1100" b="1" i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0" name="Rectangle 40"/>
          <p:cNvSpPr>
            <a:spLocks noChangeArrowheads="1"/>
          </p:cNvSpPr>
          <p:nvPr/>
        </p:nvSpPr>
        <p:spPr bwMode="auto">
          <a:xfrm>
            <a:off x="230188" y="4046538"/>
            <a:ext cx="760412" cy="246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1000" b="1" i="1">
                <a:solidFill>
                  <a:srgbClr val="000000"/>
                </a:solidFill>
                <a:latin typeface="Arial" charset="0"/>
                <a:cs typeface="Arial" charset="0"/>
              </a:rPr>
              <a:t>Thrust #3</a:t>
            </a:r>
            <a:endParaRPr lang="en-US" sz="1100" b="1" i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3365500" y="5262563"/>
            <a:ext cx="1968500" cy="685800"/>
          </a:xfrm>
          <a:prstGeom prst="rightArrow">
            <a:avLst>
              <a:gd name="adj1" fmla="val 78667"/>
              <a:gd name="adj2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Real-time MPTS, X-ray imaging spectrometer, Internal </a:t>
            </a:r>
            <a:r>
              <a:rPr lang="en-US" sz="900" b="1" dirty="0">
                <a:solidFill>
                  <a:srgbClr val="000000"/>
                </a:solidFill>
                <a:latin typeface="Symbol" pitchFamily="18" charset="2"/>
                <a:ea typeface="ＭＳ Ｐゴシック" pitchFamily="1" charset="-128"/>
              </a:rPr>
              <a:t>d</a:t>
            </a:r>
            <a:r>
              <a:rPr lang="en-US" sz="9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B measurement from MSE</a:t>
            </a:r>
          </a:p>
        </p:txBody>
      </p:sp>
      <p:sp>
        <p:nvSpPr>
          <p:cNvPr id="54" name="Rectangle 127"/>
          <p:cNvSpPr>
            <a:spLocks noChangeArrowheads="1"/>
          </p:cNvSpPr>
          <p:nvPr/>
        </p:nvSpPr>
        <p:spPr bwMode="auto">
          <a:xfrm>
            <a:off x="1295400" y="5688013"/>
            <a:ext cx="1981200" cy="3317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Expanded shunt tile measurement, disruption load diagnostics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066800" y="6450013"/>
            <a:ext cx="151765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latin typeface="Arial Narrow" pitchFamily="34" charset="0"/>
              </a:rPr>
              <a:t>Gas penetration dynamics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667000" y="6432550"/>
            <a:ext cx="9144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latin typeface="Arial Narrow" pitchFamily="34" charset="0"/>
              </a:rPr>
              <a:t>Disruption simulation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066800" y="6862763"/>
            <a:ext cx="2209800" cy="2238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latin typeface="Arial Narrow" pitchFamily="34" charset="0"/>
              </a:rPr>
              <a:t>Second SPA</a:t>
            </a:r>
          </a:p>
        </p:txBody>
      </p:sp>
      <p:sp>
        <p:nvSpPr>
          <p:cNvPr id="64" name="Right Arrow 63"/>
          <p:cNvSpPr/>
          <p:nvPr/>
        </p:nvSpPr>
        <p:spPr>
          <a:xfrm>
            <a:off x="3657600" y="7162800"/>
            <a:ext cx="1600200" cy="304800"/>
          </a:xfrm>
          <a:prstGeom prst="rightArrow">
            <a:avLst>
              <a:gd name="adj1" fmla="val 78667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 err="1" smtClean="0">
                <a:latin typeface="Arial Narrow" pitchFamily="34" charset="0"/>
              </a:rPr>
              <a:t>Cryo</a:t>
            </a:r>
            <a:r>
              <a:rPr lang="en-US" sz="900" b="1" dirty="0" smtClean="0">
                <a:latin typeface="Arial Narrow" pitchFamily="34" charset="0"/>
              </a:rPr>
              <a:t>-pump for lower </a:t>
            </a:r>
            <a:r>
              <a:rPr lang="en-US" sz="900" b="1" dirty="0" smtClean="0">
                <a:latin typeface="Symbol" pitchFamily="18" charset="2"/>
              </a:rPr>
              <a:t>n</a:t>
            </a:r>
            <a:r>
              <a:rPr lang="en-US" sz="900" b="1" dirty="0" smtClean="0">
                <a:latin typeface="Arial Narrow" pitchFamily="34" charset="0"/>
              </a:rPr>
              <a:t>*</a:t>
            </a:r>
            <a:endParaRPr lang="en-US" sz="9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5"/>
          <p:cNvSpPr>
            <a:spLocks noChangeArrowheads="1"/>
          </p:cNvSpPr>
          <p:nvPr/>
        </p:nvSpPr>
        <p:spPr bwMode="auto">
          <a:xfrm>
            <a:off x="-1493838" y="-392113"/>
            <a:ext cx="18415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57200" y="304800"/>
            <a:ext cx="5930900" cy="279400"/>
            <a:chOff x="457200" y="7772400"/>
            <a:chExt cx="5930900" cy="279400"/>
          </a:xfrm>
        </p:grpSpPr>
        <p:sp>
          <p:nvSpPr>
            <p:cNvPr id="1643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57200" y="7772400"/>
              <a:ext cx="5930900" cy="27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Freeform 5"/>
            <p:cNvSpPr>
              <a:spLocks/>
            </p:cNvSpPr>
            <p:nvPr/>
          </p:nvSpPr>
          <p:spPr bwMode="auto">
            <a:xfrm>
              <a:off x="3365500" y="7899400"/>
              <a:ext cx="2146300" cy="1588"/>
            </a:xfrm>
            <a:custGeom>
              <a:avLst/>
              <a:gdLst>
                <a:gd name="T0" fmla="*/ 0 w 1352"/>
                <a:gd name="T1" fmla="*/ 0 h 1588"/>
                <a:gd name="T2" fmla="*/ 2147483647 w 1352"/>
                <a:gd name="T3" fmla="*/ 0 h 1588"/>
                <a:gd name="T4" fmla="*/ 2147483647 w 1352"/>
                <a:gd name="T5" fmla="*/ 0 h 1588"/>
                <a:gd name="T6" fmla="*/ 2147483647 w 1352"/>
                <a:gd name="T7" fmla="*/ 0 h 1588"/>
                <a:gd name="T8" fmla="*/ 2147483647 w 1352"/>
                <a:gd name="T9" fmla="*/ 0 h 1588"/>
                <a:gd name="T10" fmla="*/ 2147483647 w 1352"/>
                <a:gd name="T11" fmla="*/ 0 h 1588"/>
                <a:gd name="T12" fmla="*/ 2147483647 w 1352"/>
                <a:gd name="T13" fmla="*/ 0 h 1588"/>
                <a:gd name="T14" fmla="*/ 2147483647 w 1352"/>
                <a:gd name="T15" fmla="*/ 0 h 1588"/>
                <a:gd name="T16" fmla="*/ 2147483647 w 1352"/>
                <a:gd name="T17" fmla="*/ 0 h 1588"/>
                <a:gd name="T18" fmla="*/ 2147483647 w 1352"/>
                <a:gd name="T19" fmla="*/ 0 h 1588"/>
                <a:gd name="T20" fmla="*/ 0 w 1352"/>
                <a:gd name="T21" fmla="*/ 0 h 1588"/>
                <a:gd name="T22" fmla="*/ 0 w 1352"/>
                <a:gd name="T23" fmla="*/ 0 h 1588"/>
                <a:gd name="T24" fmla="*/ 0 w 1352"/>
                <a:gd name="T25" fmla="*/ 0 h 1588"/>
                <a:gd name="T26" fmla="*/ 0 w 1352"/>
                <a:gd name="T27" fmla="*/ 0 h 1588"/>
                <a:gd name="T28" fmla="*/ 0 w 1352"/>
                <a:gd name="T29" fmla="*/ 0 h 1588"/>
                <a:gd name="T30" fmla="*/ 0 w 1352"/>
                <a:gd name="T31" fmla="*/ 0 h 1588"/>
                <a:gd name="T32" fmla="*/ 0 w 1352"/>
                <a:gd name="T33" fmla="*/ 0 h 1588"/>
                <a:gd name="T34" fmla="*/ 0 w 1352"/>
                <a:gd name="T35" fmla="*/ 0 h 1588"/>
                <a:gd name="T36" fmla="*/ 0 w 1352"/>
                <a:gd name="T37" fmla="*/ 0 h 1588"/>
                <a:gd name="T38" fmla="*/ 0 w 1352"/>
                <a:gd name="T39" fmla="*/ 0 h 158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52"/>
                <a:gd name="T61" fmla="*/ 0 h 1588"/>
                <a:gd name="T62" fmla="*/ 1352 w 1352"/>
                <a:gd name="T63" fmla="*/ 1588 h 158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52" h="1588">
                  <a:moveTo>
                    <a:pt x="0" y="0"/>
                  </a:moveTo>
                  <a:lnTo>
                    <a:pt x="1344" y="0"/>
                  </a:lnTo>
                  <a:lnTo>
                    <a:pt x="1352" y="0"/>
                  </a:lnTo>
                  <a:lnTo>
                    <a:pt x="13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Freeform 6"/>
            <p:cNvSpPr>
              <a:spLocks/>
            </p:cNvSpPr>
            <p:nvPr/>
          </p:nvSpPr>
          <p:spPr bwMode="auto">
            <a:xfrm>
              <a:off x="3390900" y="7912100"/>
              <a:ext cx="2108200" cy="12700"/>
            </a:xfrm>
            <a:custGeom>
              <a:avLst/>
              <a:gdLst>
                <a:gd name="T0" fmla="*/ 2147483647 w 1328"/>
                <a:gd name="T1" fmla="*/ 0 h 8"/>
                <a:gd name="T2" fmla="*/ 2147483647 w 1328"/>
                <a:gd name="T3" fmla="*/ 0 h 8"/>
                <a:gd name="T4" fmla="*/ 2147483647 w 1328"/>
                <a:gd name="T5" fmla="*/ 0 h 8"/>
                <a:gd name="T6" fmla="*/ 2147483647 w 1328"/>
                <a:gd name="T7" fmla="*/ 0 h 8"/>
                <a:gd name="T8" fmla="*/ 2147483647 w 1328"/>
                <a:gd name="T9" fmla="*/ 2147483647 h 8"/>
                <a:gd name="T10" fmla="*/ 2147483647 w 1328"/>
                <a:gd name="T11" fmla="*/ 2147483647 h 8"/>
                <a:gd name="T12" fmla="*/ 2147483647 w 1328"/>
                <a:gd name="T13" fmla="*/ 2147483647 h 8"/>
                <a:gd name="T14" fmla="*/ 0 w 1328"/>
                <a:gd name="T15" fmla="*/ 2147483647 h 8"/>
                <a:gd name="T16" fmla="*/ 0 w 1328"/>
                <a:gd name="T17" fmla="*/ 0 h 8"/>
                <a:gd name="T18" fmla="*/ 0 w 1328"/>
                <a:gd name="T19" fmla="*/ 0 h 8"/>
                <a:gd name="T20" fmla="*/ 2147483647 w 1328"/>
                <a:gd name="T21" fmla="*/ 0 h 8"/>
                <a:gd name="T22" fmla="*/ 2147483647 w 1328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28"/>
                <a:gd name="T37" fmla="*/ 0 h 8"/>
                <a:gd name="T38" fmla="*/ 1328 w 1328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28" h="8">
                  <a:moveTo>
                    <a:pt x="8" y="0"/>
                  </a:moveTo>
                  <a:lnTo>
                    <a:pt x="1328" y="0"/>
                  </a:lnTo>
                  <a:lnTo>
                    <a:pt x="1328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Freeform 7"/>
            <p:cNvSpPr>
              <a:spLocks/>
            </p:cNvSpPr>
            <p:nvPr/>
          </p:nvSpPr>
          <p:spPr bwMode="auto">
            <a:xfrm>
              <a:off x="6184900" y="7899400"/>
              <a:ext cx="177800" cy="1588"/>
            </a:xfrm>
            <a:custGeom>
              <a:avLst/>
              <a:gdLst>
                <a:gd name="T0" fmla="*/ 0 w 112"/>
                <a:gd name="T1" fmla="*/ 0 h 1588"/>
                <a:gd name="T2" fmla="*/ 2147483647 w 112"/>
                <a:gd name="T3" fmla="*/ 0 h 1588"/>
                <a:gd name="T4" fmla="*/ 2147483647 w 112"/>
                <a:gd name="T5" fmla="*/ 0 h 1588"/>
                <a:gd name="T6" fmla="*/ 2147483647 w 112"/>
                <a:gd name="T7" fmla="*/ 0 h 1588"/>
                <a:gd name="T8" fmla="*/ 2147483647 w 112"/>
                <a:gd name="T9" fmla="*/ 0 h 1588"/>
                <a:gd name="T10" fmla="*/ 2147483647 w 112"/>
                <a:gd name="T11" fmla="*/ 0 h 1588"/>
                <a:gd name="T12" fmla="*/ 2147483647 w 112"/>
                <a:gd name="T13" fmla="*/ 0 h 1588"/>
                <a:gd name="T14" fmla="*/ 0 w 112"/>
                <a:gd name="T15" fmla="*/ 0 h 1588"/>
                <a:gd name="T16" fmla="*/ 0 w 112"/>
                <a:gd name="T17" fmla="*/ 0 h 1588"/>
                <a:gd name="T18" fmla="*/ 0 w 112"/>
                <a:gd name="T19" fmla="*/ 0 h 1588"/>
                <a:gd name="T20" fmla="*/ 0 w 112"/>
                <a:gd name="T21" fmla="*/ 0 h 1588"/>
                <a:gd name="T22" fmla="*/ 0 w 112"/>
                <a:gd name="T23" fmla="*/ 0 h 1588"/>
                <a:gd name="T24" fmla="*/ 0 w 112"/>
                <a:gd name="T25" fmla="*/ 0 h 1588"/>
                <a:gd name="T26" fmla="*/ 0 w 112"/>
                <a:gd name="T27" fmla="*/ 0 h 1588"/>
                <a:gd name="T28" fmla="*/ 0 w 112"/>
                <a:gd name="T29" fmla="*/ 0 h 1588"/>
                <a:gd name="T30" fmla="*/ 0 w 112"/>
                <a:gd name="T31" fmla="*/ 0 h 158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2"/>
                <a:gd name="T49" fmla="*/ 0 h 1588"/>
                <a:gd name="T50" fmla="*/ 112 w 112"/>
                <a:gd name="T51" fmla="*/ 1588 h 158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2" h="1588">
                  <a:moveTo>
                    <a:pt x="0" y="0"/>
                  </a:moveTo>
                  <a:lnTo>
                    <a:pt x="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7" name="Freeform 8"/>
            <p:cNvSpPr>
              <a:spLocks/>
            </p:cNvSpPr>
            <p:nvPr/>
          </p:nvSpPr>
          <p:spPr bwMode="auto">
            <a:xfrm>
              <a:off x="6184900" y="7912100"/>
              <a:ext cx="152400" cy="12700"/>
            </a:xfrm>
            <a:custGeom>
              <a:avLst/>
              <a:gdLst>
                <a:gd name="T0" fmla="*/ 2147483647 w 96"/>
                <a:gd name="T1" fmla="*/ 2147483647 h 8"/>
                <a:gd name="T2" fmla="*/ 0 w 96"/>
                <a:gd name="T3" fmla="*/ 2147483647 h 8"/>
                <a:gd name="T4" fmla="*/ 0 w 96"/>
                <a:gd name="T5" fmla="*/ 2147483647 h 8"/>
                <a:gd name="T6" fmla="*/ 0 w 96"/>
                <a:gd name="T7" fmla="*/ 0 h 8"/>
                <a:gd name="T8" fmla="*/ 0 w 96"/>
                <a:gd name="T9" fmla="*/ 0 h 8"/>
                <a:gd name="T10" fmla="*/ 0 w 96"/>
                <a:gd name="T11" fmla="*/ 0 h 8"/>
                <a:gd name="T12" fmla="*/ 2147483647 w 96"/>
                <a:gd name="T13" fmla="*/ 0 h 8"/>
                <a:gd name="T14" fmla="*/ 2147483647 w 96"/>
                <a:gd name="T15" fmla="*/ 0 h 8"/>
                <a:gd name="T16" fmla="*/ 2147483647 w 96"/>
                <a:gd name="T17" fmla="*/ 0 h 8"/>
                <a:gd name="T18" fmla="*/ 2147483647 w 96"/>
                <a:gd name="T19" fmla="*/ 2147483647 h 8"/>
                <a:gd name="T20" fmla="*/ 2147483647 w 96"/>
                <a:gd name="T21" fmla="*/ 2147483647 h 8"/>
                <a:gd name="T22" fmla="*/ 2147483647 w 96"/>
                <a:gd name="T23" fmla="*/ 2147483647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6"/>
                <a:gd name="T37" fmla="*/ 0 h 8"/>
                <a:gd name="T38" fmla="*/ 96 w 96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6" h="8">
                  <a:moveTo>
                    <a:pt x="96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96" y="0"/>
                  </a:lnTo>
                  <a:lnTo>
                    <a:pt x="96" y="8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8" name="Rectangle 9"/>
            <p:cNvSpPr>
              <a:spLocks noChangeArrowheads="1"/>
            </p:cNvSpPr>
            <p:nvPr/>
          </p:nvSpPr>
          <p:spPr bwMode="auto">
            <a:xfrm>
              <a:off x="533400" y="7848600"/>
              <a:ext cx="2651367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0000"/>
                  </a:solidFill>
                  <a:latin typeface="Times New Roman" pitchFamily="18" charset="0"/>
                </a:rPr>
                <a:t> NSTX Upgrade Research Timeline for 2014-2018</a:t>
              </a:r>
              <a:endParaRPr lang="en-US"/>
            </a:p>
          </p:txBody>
        </p:sp>
        <p:pic>
          <p:nvPicPr>
            <p:cNvPr id="16439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37200" y="7823200"/>
              <a:ext cx="1651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40" name="Rectangle 13"/>
            <p:cNvSpPr>
              <a:spLocks noChangeArrowheads="1"/>
            </p:cNvSpPr>
            <p:nvPr/>
          </p:nvSpPr>
          <p:spPr bwMode="auto">
            <a:xfrm>
              <a:off x="5702300" y="7848600"/>
              <a:ext cx="4064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NSTX</a:t>
              </a:r>
              <a:endParaRPr lang="en-US"/>
            </a:p>
          </p:txBody>
        </p:sp>
        <p:sp>
          <p:nvSpPr>
            <p:cNvPr id="16441" name="Rectangle 14"/>
            <p:cNvSpPr>
              <a:spLocks noChangeArrowheads="1"/>
            </p:cNvSpPr>
            <p:nvPr/>
          </p:nvSpPr>
          <p:spPr bwMode="auto">
            <a:xfrm>
              <a:off x="6045200" y="7848600"/>
              <a:ext cx="1016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-</a:t>
              </a:r>
              <a:endParaRPr lang="en-US"/>
            </a:p>
          </p:txBody>
        </p:sp>
        <p:sp>
          <p:nvSpPr>
            <p:cNvPr id="16442" name="Rectangle 15"/>
            <p:cNvSpPr>
              <a:spLocks noChangeArrowheads="1"/>
            </p:cNvSpPr>
            <p:nvPr/>
          </p:nvSpPr>
          <p:spPr bwMode="auto">
            <a:xfrm>
              <a:off x="6083300" y="7848600"/>
              <a:ext cx="1524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U</a:t>
              </a:r>
              <a:endParaRPr lang="en-US"/>
            </a:p>
          </p:txBody>
        </p:sp>
      </p:grpSp>
      <p:sp>
        <p:nvSpPr>
          <p:cNvPr id="87" name="Rectangle 40"/>
          <p:cNvSpPr>
            <a:spLocks noChangeArrowheads="1"/>
          </p:cNvSpPr>
          <p:nvPr/>
        </p:nvSpPr>
        <p:spPr bwMode="auto">
          <a:xfrm>
            <a:off x="0" y="1905000"/>
            <a:ext cx="1066800" cy="83026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200" b="1" i="1" dirty="0">
                <a:solidFill>
                  <a:srgbClr val="FF0000"/>
                </a:solidFill>
                <a:latin typeface="Arial"/>
                <a:ea typeface="Arial" charset="0"/>
                <a:cs typeface="Arial"/>
              </a:rPr>
              <a:t>Thrust 1:</a:t>
            </a:r>
          </a:p>
          <a:p>
            <a:pPr>
              <a:defRPr/>
            </a:pPr>
            <a:r>
              <a:rPr lang="en-US" sz="1200" b="1" i="1" dirty="0">
                <a:solidFill>
                  <a:srgbClr val="FF0000"/>
                </a:solidFill>
                <a:latin typeface="Arial"/>
                <a:ea typeface="Arial" charset="0"/>
                <a:cs typeface="Arial"/>
              </a:rPr>
              <a:t>NSTX-U</a:t>
            </a:r>
          </a:p>
          <a:p>
            <a:pPr>
              <a:defRPr/>
            </a:pPr>
            <a:r>
              <a:rPr lang="en-US" sz="1200" b="1" i="1" dirty="0">
                <a:solidFill>
                  <a:srgbClr val="FF0000"/>
                </a:solidFill>
                <a:latin typeface="Arial"/>
                <a:ea typeface="Arial" charset="0"/>
                <a:cs typeface="Arial"/>
              </a:rPr>
              <a:t>Integrated Scenarios</a:t>
            </a:r>
          </a:p>
        </p:txBody>
      </p:sp>
      <p:sp>
        <p:nvSpPr>
          <p:cNvPr id="88" name="Rectangle 40"/>
          <p:cNvSpPr>
            <a:spLocks noChangeArrowheads="1"/>
          </p:cNvSpPr>
          <p:nvPr/>
        </p:nvSpPr>
        <p:spPr bwMode="auto">
          <a:xfrm>
            <a:off x="0" y="3962400"/>
            <a:ext cx="1143000" cy="64611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Thrust 4:</a:t>
            </a:r>
          </a:p>
          <a:p>
            <a:pPr>
              <a:defRPr/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Next Step Scenarios</a:t>
            </a:r>
          </a:p>
        </p:txBody>
      </p:sp>
      <p:sp>
        <p:nvSpPr>
          <p:cNvPr id="89" name="Rectangle 40"/>
          <p:cNvSpPr>
            <a:spLocks noChangeArrowheads="1"/>
          </p:cNvSpPr>
          <p:nvPr/>
        </p:nvSpPr>
        <p:spPr bwMode="auto">
          <a:xfrm>
            <a:off x="0" y="3124200"/>
            <a:ext cx="990600" cy="64611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Thrust 3:</a:t>
            </a:r>
          </a:p>
          <a:p>
            <a:pPr>
              <a:defRPr/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Event Handling</a:t>
            </a:r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0" y="5145088"/>
            <a:ext cx="1371600" cy="64611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Thrust 2:</a:t>
            </a:r>
          </a:p>
          <a:p>
            <a:pPr>
              <a:defRPr/>
            </a:pPr>
            <a:r>
              <a:rPr lang="en-US" sz="1200" b="1" i="1" dirty="0" err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sz="12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=0 Control</a:t>
            </a:r>
          </a:p>
          <a:p>
            <a:pPr>
              <a:defRPr/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Development</a:t>
            </a:r>
          </a:p>
        </p:txBody>
      </p:sp>
      <p:sp>
        <p:nvSpPr>
          <p:cNvPr id="105" name="Rectangle 124"/>
          <p:cNvSpPr>
            <a:spLocks noChangeArrowheads="1"/>
          </p:cNvSpPr>
          <p:nvPr/>
        </p:nvSpPr>
        <p:spPr bwMode="auto">
          <a:xfrm>
            <a:off x="1066800" y="1944688"/>
            <a:ext cx="1908175" cy="1524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  <a:cs typeface="+mn-cs"/>
              </a:rPr>
              <a:t>Opt. startup for reduced density</a:t>
            </a:r>
          </a:p>
        </p:txBody>
      </p:sp>
      <p:sp>
        <p:nvSpPr>
          <p:cNvPr id="106" name="Rectangle 127"/>
          <p:cNvSpPr>
            <a:spLocks noChangeArrowheads="1"/>
          </p:cNvSpPr>
          <p:nvPr/>
        </p:nvSpPr>
        <p:spPr bwMode="auto">
          <a:xfrm>
            <a:off x="1066800" y="2152650"/>
            <a:ext cx="1600200" cy="36195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High </a:t>
            </a:r>
            <a:r>
              <a:rPr lang="en-US" sz="1000" b="1" dirty="0" err="1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f</a:t>
            </a:r>
            <a:r>
              <a:rPr lang="en-US" sz="1000" b="1" baseline="-25000" dirty="0" err="1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NI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 scenarios at high </a:t>
            </a:r>
            <a:r>
              <a:rPr lang="en-US" sz="1000" b="1" dirty="0" err="1">
                <a:solidFill>
                  <a:srgbClr val="000000"/>
                </a:solidFill>
                <a:latin typeface="Symbol" charset="2"/>
                <a:ea typeface="ＭＳ Ｐゴシック" pitchFamily="48" charset="-128"/>
              </a:rPr>
              <a:t>b</a:t>
            </a:r>
            <a:r>
              <a:rPr lang="en-US" sz="1000" b="1" baseline="-25000" dirty="0" err="1">
                <a:solidFill>
                  <a:srgbClr val="000000"/>
                </a:solidFill>
                <a:latin typeface="Arial" pitchFamily="34" charset="0"/>
                <a:ea typeface="ＭＳ Ｐゴシック" pitchFamily="48" charset="-128"/>
                <a:cs typeface="Arial" pitchFamily="34" charset="0"/>
              </a:rPr>
              <a:t>N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, B</a:t>
            </a:r>
            <a:r>
              <a:rPr lang="en-US" sz="1000" b="1" baseline="-25000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T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=0.75-1.0  T, </a:t>
            </a:r>
            <a:r>
              <a:rPr lang="en-US" sz="1000" b="1" dirty="0" err="1">
                <a:solidFill>
                  <a:srgbClr val="000000"/>
                </a:solidFill>
                <a:latin typeface="Symbol" charset="2"/>
                <a:ea typeface="ＭＳ Ｐゴシック" pitchFamily="48" charset="-128"/>
              </a:rPr>
              <a:t>t</a:t>
            </a:r>
            <a:r>
              <a:rPr lang="en-US" sz="1000" b="1" dirty="0" err="1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~few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Symbol" charset="2"/>
                <a:ea typeface="ＭＳ Ｐゴシック" pitchFamily="48" charset="-128"/>
              </a:rPr>
              <a:t>t</a:t>
            </a:r>
            <a:r>
              <a:rPr lang="en-US" sz="1000" b="1" baseline="-25000" dirty="0" err="1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E</a:t>
            </a:r>
            <a:endParaRPr lang="en-US" sz="1000" b="1" dirty="0">
              <a:solidFill>
                <a:srgbClr val="000000"/>
              </a:solidFill>
              <a:latin typeface="Arial Narrow" charset="0"/>
              <a:ea typeface="ＭＳ Ｐゴシック" pitchFamily="48" charset="-128"/>
            </a:endParaRPr>
          </a:p>
        </p:txBody>
      </p:sp>
      <p:sp>
        <p:nvSpPr>
          <p:cNvPr id="108" name="Rectangle 127"/>
          <p:cNvSpPr>
            <a:spLocks noChangeArrowheads="1"/>
          </p:cNvSpPr>
          <p:nvPr/>
        </p:nvSpPr>
        <p:spPr bwMode="auto">
          <a:xfrm>
            <a:off x="990600" y="3246438"/>
            <a:ext cx="1752600" cy="1524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  <a:cs typeface="+mn-cs"/>
              </a:rPr>
              <a:t>Simple Disruption Detector</a:t>
            </a:r>
          </a:p>
        </p:txBody>
      </p:sp>
      <p:sp>
        <p:nvSpPr>
          <p:cNvPr id="109" name="Right Arrow 108"/>
          <p:cNvSpPr>
            <a:spLocks noChangeArrowheads="1"/>
          </p:cNvSpPr>
          <p:nvPr/>
        </p:nvSpPr>
        <p:spPr bwMode="auto">
          <a:xfrm>
            <a:off x="3048000" y="1800225"/>
            <a:ext cx="1828800" cy="381000"/>
          </a:xfrm>
          <a:prstGeom prst="rightArrow">
            <a:avLst>
              <a:gd name="adj1" fmla="val 78667"/>
              <a:gd name="adj2" fmla="val 50008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Arial" charset="0"/>
              </a:rPr>
              <a:t>Develop  long pulse full field &amp; current scenarios</a:t>
            </a:r>
          </a:p>
        </p:txBody>
      </p:sp>
      <p:sp>
        <p:nvSpPr>
          <p:cNvPr id="110" name="Right Arrow 109"/>
          <p:cNvSpPr>
            <a:spLocks noChangeArrowheads="1"/>
          </p:cNvSpPr>
          <p:nvPr/>
        </p:nvSpPr>
        <p:spPr bwMode="auto">
          <a:xfrm>
            <a:off x="3962400" y="2236788"/>
            <a:ext cx="1371600" cy="201612"/>
          </a:xfrm>
          <a:prstGeom prst="rightArrow">
            <a:avLst>
              <a:gd name="adj1" fmla="val 78667"/>
              <a:gd name="adj2" fmla="val 50008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  <a:ea typeface="Arial" charset="0"/>
              </a:rPr>
              <a:t>100 % NI Integrated</a:t>
            </a:r>
          </a:p>
        </p:txBody>
      </p:sp>
      <p:sp>
        <p:nvSpPr>
          <p:cNvPr id="111" name="Rounded Rectangle 110"/>
          <p:cNvSpPr>
            <a:spLocks noChangeArrowheads="1"/>
          </p:cNvSpPr>
          <p:nvPr/>
        </p:nvSpPr>
        <p:spPr bwMode="auto">
          <a:xfrm>
            <a:off x="5443538" y="2286000"/>
            <a:ext cx="1262062" cy="213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marL="0" lvl="2" algn="ctr">
              <a:defRPr/>
            </a:pPr>
            <a:r>
              <a:rPr lang="en-US" sz="1000" b="1" dirty="0">
                <a:ea typeface="Arial" charset="0"/>
              </a:rPr>
              <a:t>Develop the basis for steady state operations and </a:t>
            </a:r>
            <a:r>
              <a:rPr lang="en-US" sz="1000" b="1" dirty="0" err="1" smtClean="0">
                <a:ea typeface="Arial" charset="0"/>
              </a:rPr>
              <a:t>axisymmetric</a:t>
            </a:r>
            <a:r>
              <a:rPr lang="en-US" sz="1000" b="1" dirty="0" smtClean="0">
                <a:ea typeface="Arial" charset="0"/>
              </a:rPr>
              <a:t> </a:t>
            </a:r>
            <a:r>
              <a:rPr lang="en-US" sz="1000" b="1" dirty="0">
                <a:ea typeface="Arial" charset="0"/>
              </a:rPr>
              <a:t>control for next-step STs while helping resolve key scenario and control issues for ITER</a:t>
            </a:r>
          </a:p>
        </p:txBody>
      </p:sp>
      <p:sp>
        <p:nvSpPr>
          <p:cNvPr id="112" name="Rectangle 127"/>
          <p:cNvSpPr>
            <a:spLocks noChangeArrowheads="1"/>
          </p:cNvSpPr>
          <p:nvPr/>
        </p:nvSpPr>
        <p:spPr bwMode="auto">
          <a:xfrm>
            <a:off x="1176338" y="6470650"/>
            <a:ext cx="1752600" cy="2286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Arial Narrow" charset="0"/>
                <a:ea typeface="ＭＳ Ｐゴシック" pitchFamily="48" charset="-128"/>
                <a:cs typeface="ＭＳ Ｐゴシック" pitchFamily="48" charset="-128"/>
              </a:rPr>
              <a:t>Real-time 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  <a:cs typeface="ＭＳ Ｐゴシック" pitchFamily="48" charset="-128"/>
              </a:rPr>
              <a:t>MSE Dev.</a:t>
            </a:r>
          </a:p>
        </p:txBody>
      </p:sp>
      <p:sp>
        <p:nvSpPr>
          <p:cNvPr id="114" name="Rectangle 40"/>
          <p:cNvSpPr>
            <a:spLocks noChangeArrowheads="1"/>
          </p:cNvSpPr>
          <p:nvPr/>
        </p:nvSpPr>
        <p:spPr bwMode="auto">
          <a:xfrm>
            <a:off x="76200" y="6630988"/>
            <a:ext cx="1008063" cy="40005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000" b="1" i="1">
                <a:solidFill>
                  <a:srgbClr val="000000"/>
                </a:solidFill>
              </a:rPr>
              <a:t>Diagnostic Development</a:t>
            </a:r>
            <a:endParaRPr lang="en-US" sz="1100" b="1" i="1">
              <a:solidFill>
                <a:srgbClr val="000000"/>
              </a:solidFill>
            </a:endParaRPr>
          </a:p>
        </p:txBody>
      </p:sp>
      <p:sp>
        <p:nvSpPr>
          <p:cNvPr id="115" name="Rectangle 40"/>
          <p:cNvSpPr>
            <a:spLocks noChangeArrowheads="1"/>
          </p:cNvSpPr>
          <p:nvPr/>
        </p:nvSpPr>
        <p:spPr bwMode="auto">
          <a:xfrm>
            <a:off x="93663" y="7339013"/>
            <a:ext cx="914400" cy="246062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00" b="1" i="1">
                <a:solidFill>
                  <a:srgbClr val="000000"/>
                </a:solidFill>
              </a:rPr>
              <a:t>Theory</a:t>
            </a:r>
            <a:endParaRPr lang="en-US" sz="1100" b="1" i="1">
              <a:solidFill>
                <a:srgbClr val="000000"/>
              </a:solidFill>
            </a:endParaRPr>
          </a:p>
        </p:txBody>
      </p:sp>
      <p:sp>
        <p:nvSpPr>
          <p:cNvPr id="116" name="Rectangle 40"/>
          <p:cNvSpPr>
            <a:spLocks noChangeArrowheads="1"/>
          </p:cNvSpPr>
          <p:nvPr/>
        </p:nvSpPr>
        <p:spPr bwMode="auto">
          <a:xfrm>
            <a:off x="93663" y="8278813"/>
            <a:ext cx="914400" cy="246062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00" b="1" i="1">
                <a:solidFill>
                  <a:srgbClr val="000000"/>
                </a:solidFill>
              </a:rPr>
              <a:t>Facility</a:t>
            </a:r>
            <a:endParaRPr lang="en-US" sz="1100" b="1" i="1">
              <a:solidFill>
                <a:srgbClr val="000000"/>
              </a:solidFill>
            </a:endParaRPr>
          </a:p>
        </p:txBody>
      </p:sp>
      <p:sp>
        <p:nvSpPr>
          <p:cNvPr id="117" name="Right Arrow 116"/>
          <p:cNvSpPr>
            <a:spLocks noChangeArrowheads="1"/>
          </p:cNvSpPr>
          <p:nvPr/>
        </p:nvSpPr>
        <p:spPr bwMode="auto">
          <a:xfrm>
            <a:off x="1143000" y="7280275"/>
            <a:ext cx="1905000" cy="381000"/>
          </a:xfrm>
          <a:prstGeom prst="rightArrow">
            <a:avLst>
              <a:gd name="adj1" fmla="val 78667"/>
              <a:gd name="adj2" fmla="val 50002"/>
            </a:avLst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dk1"/>
                </a:solidFill>
                <a:latin typeface="Arial Narrow" pitchFamily="34" charset="0"/>
                <a:cs typeface="+mn-cs"/>
              </a:rPr>
              <a:t>Free Boundary TRANSP </a:t>
            </a:r>
            <a:r>
              <a:rPr lang="en-US" sz="1000" b="1" dirty="0" smtClean="0">
                <a:solidFill>
                  <a:schemeClr val="dk1"/>
                </a:solidFill>
                <a:latin typeface="Arial Narrow" pitchFamily="34" charset="0"/>
                <a:cs typeface="+mn-cs"/>
              </a:rPr>
              <a:t>with </a:t>
            </a:r>
            <a:r>
              <a:rPr lang="en-US" sz="1000" b="1" dirty="0">
                <a:solidFill>
                  <a:schemeClr val="dk1"/>
                </a:solidFill>
                <a:latin typeface="Arial Narrow" pitchFamily="34" charset="0"/>
                <a:cs typeface="+mn-cs"/>
              </a:rPr>
              <a:t>Passive Conductors</a:t>
            </a:r>
          </a:p>
        </p:txBody>
      </p:sp>
      <p:sp>
        <p:nvSpPr>
          <p:cNvPr id="119" name="Rectangle 127"/>
          <p:cNvSpPr>
            <a:spLocks noChangeArrowheads="1"/>
          </p:cNvSpPr>
          <p:nvPr/>
        </p:nvSpPr>
        <p:spPr bwMode="auto">
          <a:xfrm>
            <a:off x="1828800" y="7004050"/>
            <a:ext cx="1371600" cy="220663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Real-time </a:t>
            </a:r>
            <a:r>
              <a:rPr lang="en-US" sz="1000" b="1" dirty="0" err="1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V</a:t>
            </a:r>
            <a:r>
              <a:rPr lang="en-US" sz="1000" b="1" baseline="-25000" dirty="0" err="1">
                <a:solidFill>
                  <a:srgbClr val="000000"/>
                </a:solidFill>
                <a:latin typeface="Symbol" charset="2"/>
                <a:ea typeface="ＭＳ Ｐゴシック" pitchFamily="48" charset="-128"/>
              </a:rPr>
              <a:t>f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 Dev.</a:t>
            </a:r>
          </a:p>
        </p:txBody>
      </p:sp>
      <p:sp>
        <p:nvSpPr>
          <p:cNvPr id="120" name="Rectangle 127"/>
          <p:cNvSpPr>
            <a:spLocks noChangeArrowheads="1"/>
          </p:cNvSpPr>
          <p:nvPr/>
        </p:nvSpPr>
        <p:spPr bwMode="auto">
          <a:xfrm>
            <a:off x="2438400" y="6742113"/>
            <a:ext cx="1752600" cy="220662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Arial Narrow" charset="0"/>
                <a:ea typeface="ＭＳ Ｐゴシック" pitchFamily="48" charset="-128"/>
                <a:cs typeface="ＭＳ Ｐゴシック" pitchFamily="48" charset="-128"/>
              </a:rPr>
              <a:t>Real-time 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  <a:cs typeface="ＭＳ Ｐゴシック" pitchFamily="48" charset="-128"/>
              </a:rPr>
              <a:t>MPTS Dev.</a:t>
            </a:r>
          </a:p>
        </p:txBody>
      </p:sp>
      <p:sp>
        <p:nvSpPr>
          <p:cNvPr id="121" name="Right Arrow 120"/>
          <p:cNvSpPr>
            <a:spLocks noChangeArrowheads="1"/>
          </p:cNvSpPr>
          <p:nvPr/>
        </p:nvSpPr>
        <p:spPr bwMode="auto">
          <a:xfrm>
            <a:off x="3276600" y="5022850"/>
            <a:ext cx="1828800" cy="228600"/>
          </a:xfrm>
          <a:prstGeom prst="rightArrow">
            <a:avLst>
              <a:gd name="adj1" fmla="val 78667"/>
              <a:gd name="adj2" fmla="val 50004"/>
            </a:avLst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</a:rPr>
              <a:t>Combined </a:t>
            </a:r>
            <a:r>
              <a:rPr lang="en-US" sz="1000" b="1">
                <a:solidFill>
                  <a:srgbClr val="000000"/>
                </a:solidFill>
                <a:latin typeface="Symbol" charset="2"/>
              </a:rPr>
              <a:t>b</a:t>
            </a:r>
            <a:r>
              <a:rPr lang="en-US" sz="1000" b="1" baseline="-25000">
                <a:solidFill>
                  <a:srgbClr val="000000"/>
                </a:solidFill>
                <a:latin typeface="Arial Narrow" charset="0"/>
              </a:rPr>
              <a:t>N</a:t>
            </a:r>
            <a:r>
              <a:rPr lang="en-US" sz="1000" b="1">
                <a:solidFill>
                  <a:srgbClr val="000000"/>
                </a:solidFill>
                <a:latin typeface="Arial Narrow" charset="0"/>
              </a:rPr>
              <a:t>, F</a:t>
            </a:r>
            <a:r>
              <a:rPr lang="en-US" sz="1000" b="1" baseline="-25000">
                <a:solidFill>
                  <a:srgbClr val="000000"/>
                </a:solidFill>
                <a:latin typeface="Arial Narrow" charset="0"/>
              </a:rPr>
              <a:t>T</a:t>
            </a:r>
            <a:r>
              <a:rPr lang="en-US" sz="1000" b="1">
                <a:solidFill>
                  <a:srgbClr val="000000"/>
                </a:solidFill>
                <a:latin typeface="Arial Narrow" charset="0"/>
              </a:rPr>
              <a:t> Profile control</a:t>
            </a:r>
          </a:p>
        </p:txBody>
      </p:sp>
      <p:sp>
        <p:nvSpPr>
          <p:cNvPr id="122" name="Right Arrow 121"/>
          <p:cNvSpPr>
            <a:spLocks noChangeArrowheads="1"/>
          </p:cNvSpPr>
          <p:nvPr/>
        </p:nvSpPr>
        <p:spPr bwMode="auto">
          <a:xfrm>
            <a:off x="3657600" y="4776787"/>
            <a:ext cx="1828800" cy="228600"/>
          </a:xfrm>
          <a:prstGeom prst="rightArrow">
            <a:avLst>
              <a:gd name="adj1" fmla="val 78667"/>
              <a:gd name="adj2" fmla="val 50004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</a:rPr>
              <a:t>Combined </a:t>
            </a:r>
            <a:r>
              <a:rPr lang="en-US" sz="1000" b="1" dirty="0" err="1">
                <a:solidFill>
                  <a:srgbClr val="000000"/>
                </a:solidFill>
                <a:latin typeface="Symbol" charset="2"/>
              </a:rPr>
              <a:t>b</a:t>
            </a:r>
            <a:r>
              <a:rPr lang="en-US" sz="1000" b="1" baseline="-25000" dirty="0" err="1">
                <a:solidFill>
                  <a:srgbClr val="000000"/>
                </a:solidFill>
                <a:latin typeface="Arial Narrow" charset="0"/>
              </a:rPr>
              <a:t>N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</a:rPr>
              <a:t>, F</a:t>
            </a:r>
            <a:r>
              <a:rPr lang="en-US" sz="1000" b="1" baseline="-25000" dirty="0">
                <a:solidFill>
                  <a:srgbClr val="000000"/>
                </a:solidFill>
                <a:latin typeface="Arial Narrow" charset="0"/>
              </a:rPr>
              <a:t>T,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</a:rPr>
              <a:t>, </a:t>
            </a:r>
            <a:r>
              <a:rPr lang="en-US" sz="1000" b="1" dirty="0" err="1">
                <a:solidFill>
                  <a:srgbClr val="000000"/>
                </a:solidFill>
                <a:latin typeface="Arial Narrow" charset="0"/>
              </a:rPr>
              <a:t>q</a:t>
            </a:r>
            <a:r>
              <a:rPr lang="en-US" sz="1000" b="1" baseline="-25000" dirty="0" err="1">
                <a:solidFill>
                  <a:srgbClr val="000000"/>
                </a:solidFill>
                <a:latin typeface="Arial Narrow" charset="0"/>
              </a:rPr>
              <a:t>min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</a:rPr>
              <a:t> control</a:t>
            </a:r>
          </a:p>
        </p:txBody>
      </p:sp>
      <p:sp>
        <p:nvSpPr>
          <p:cNvPr id="123" name="Right Arrow 122"/>
          <p:cNvSpPr>
            <a:spLocks noChangeArrowheads="1"/>
          </p:cNvSpPr>
          <p:nvPr/>
        </p:nvSpPr>
        <p:spPr bwMode="auto">
          <a:xfrm>
            <a:off x="3429000" y="5267325"/>
            <a:ext cx="2133600" cy="228600"/>
          </a:xfrm>
          <a:prstGeom prst="rightArrow">
            <a:avLst>
              <a:gd name="adj1" fmla="val 78667"/>
              <a:gd name="adj2" fmla="val 50004"/>
            </a:avLst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err="1" smtClean="0">
                <a:solidFill>
                  <a:schemeClr val="dk1"/>
                </a:solidFill>
                <a:latin typeface="Arial Narrow" pitchFamily="34" charset="0"/>
                <a:cs typeface="+mn-cs"/>
              </a:rPr>
              <a:t>Radiative</a:t>
            </a:r>
            <a:r>
              <a:rPr lang="en-US" sz="1000" b="1" dirty="0" smtClean="0">
                <a:solidFill>
                  <a:schemeClr val="dk1"/>
                </a:solidFill>
                <a:latin typeface="Arial Narrow" pitchFamily="34" charset="0"/>
                <a:cs typeface="+mn-cs"/>
              </a:rPr>
              <a:t> </a:t>
            </a:r>
            <a:r>
              <a:rPr lang="en-US" sz="1000" b="1" dirty="0" err="1">
                <a:solidFill>
                  <a:schemeClr val="dk1"/>
                </a:solidFill>
                <a:latin typeface="Arial Narrow" pitchFamily="34" charset="0"/>
                <a:cs typeface="+mn-cs"/>
              </a:rPr>
              <a:t>Divertor</a:t>
            </a:r>
            <a:r>
              <a:rPr lang="en-US" sz="1000" b="1" dirty="0">
                <a:solidFill>
                  <a:schemeClr val="dk1"/>
                </a:solidFill>
                <a:latin typeface="Arial Narrow" pitchFamily="34" charset="0"/>
                <a:cs typeface="+mn-cs"/>
              </a:rPr>
              <a:t> Control</a:t>
            </a:r>
          </a:p>
        </p:txBody>
      </p:sp>
      <p:sp>
        <p:nvSpPr>
          <p:cNvPr id="124" name="Rectangle 127"/>
          <p:cNvSpPr>
            <a:spLocks noChangeArrowheads="1"/>
          </p:cNvSpPr>
          <p:nvPr/>
        </p:nvSpPr>
        <p:spPr bwMode="auto">
          <a:xfrm>
            <a:off x="2979738" y="6470650"/>
            <a:ext cx="2286000" cy="220663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Divertor q</a:t>
            </a:r>
            <a:r>
              <a:rPr lang="en-US" sz="1000" b="1" baseline="-2500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perp</a:t>
            </a:r>
            <a:r>
              <a:rPr lang="en-US" sz="1000" b="1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 or detachment diagnostics</a:t>
            </a: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973138" y="4065586"/>
            <a:ext cx="1981200" cy="3048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Assess q</a:t>
            </a:r>
            <a:r>
              <a:rPr lang="en-US" sz="1000" b="1" baseline="-25000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0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 modification by different </a:t>
            </a:r>
            <a:r>
              <a:rPr lang="en-US" sz="1000" b="1" dirty="0" err="1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R</a:t>
            </a:r>
            <a:r>
              <a:rPr lang="en-US" sz="1000" b="1" baseline="-25000" dirty="0" err="1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tan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 sources, compare to TRANSP</a:t>
            </a:r>
          </a:p>
        </p:txBody>
      </p:sp>
      <p:sp>
        <p:nvSpPr>
          <p:cNvPr id="126" name="Rectangle 124"/>
          <p:cNvSpPr>
            <a:spLocks noChangeArrowheads="1"/>
          </p:cNvSpPr>
          <p:nvPr/>
        </p:nvSpPr>
        <p:spPr bwMode="auto">
          <a:xfrm>
            <a:off x="1752600" y="4446586"/>
            <a:ext cx="1905000" cy="195262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Effect of NBCD D</a:t>
            </a:r>
            <a:r>
              <a:rPr lang="en-US" sz="1000" b="1" baseline="-25000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FI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 on J</a:t>
            </a:r>
            <a:r>
              <a:rPr lang="en-US" sz="1000" b="1" baseline="-25000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NBCD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prof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.</a:t>
            </a:r>
          </a:p>
        </p:txBody>
      </p:sp>
      <p:sp>
        <p:nvSpPr>
          <p:cNvPr id="127" name="Right Arrow 126"/>
          <p:cNvSpPr>
            <a:spLocks noChangeArrowheads="1"/>
          </p:cNvSpPr>
          <p:nvPr/>
        </p:nvSpPr>
        <p:spPr bwMode="auto">
          <a:xfrm>
            <a:off x="2952750" y="7939088"/>
            <a:ext cx="2590800" cy="228600"/>
          </a:xfrm>
          <a:prstGeom prst="rightArrow">
            <a:avLst>
              <a:gd name="adj1" fmla="val 78667"/>
              <a:gd name="adj2" fmla="val 50002"/>
            </a:avLst>
          </a:prstGeom>
          <a:gradFill rotWithShape="1">
            <a:gsLst>
              <a:gs pos="0">
                <a:schemeClr val="bg1">
                  <a:lumMod val="65000"/>
                </a:schemeClr>
              </a:gs>
              <a:gs pos="35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dk1"/>
                </a:solidFill>
                <a:latin typeface="Arial Narrow" pitchFamily="34" charset="0"/>
                <a:cs typeface="+mn-cs"/>
              </a:rPr>
              <a:t>Metal PFC Upgrades</a:t>
            </a:r>
          </a:p>
        </p:txBody>
      </p:sp>
      <p:sp>
        <p:nvSpPr>
          <p:cNvPr id="128" name="Right Arrow 127"/>
          <p:cNvSpPr>
            <a:spLocks noChangeArrowheads="1"/>
          </p:cNvSpPr>
          <p:nvPr/>
        </p:nvSpPr>
        <p:spPr bwMode="auto">
          <a:xfrm>
            <a:off x="3581400" y="7339013"/>
            <a:ext cx="2133600" cy="228600"/>
          </a:xfrm>
          <a:prstGeom prst="rightArrow">
            <a:avLst>
              <a:gd name="adj1" fmla="val 78667"/>
              <a:gd name="adj2" fmla="val 50002"/>
            </a:avLst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dk1"/>
                </a:solidFill>
                <a:latin typeface="Arial Narrow" pitchFamily="34" charset="0"/>
                <a:cs typeface="+mn-cs"/>
              </a:rPr>
              <a:t>Reduced Thermal Transport Models</a:t>
            </a:r>
          </a:p>
        </p:txBody>
      </p:sp>
      <p:sp>
        <p:nvSpPr>
          <p:cNvPr id="129" name="Rectangle 127"/>
          <p:cNvSpPr>
            <a:spLocks noChangeArrowheads="1"/>
          </p:cNvSpPr>
          <p:nvPr/>
        </p:nvSpPr>
        <p:spPr bwMode="auto">
          <a:xfrm>
            <a:off x="990600" y="3429000"/>
            <a:ext cx="1752600" cy="3048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  <a:cs typeface="+mn-cs"/>
              </a:rPr>
              <a:t>First automated discharge </a:t>
            </a:r>
            <a:r>
              <a:rPr lang="en-US" sz="1000" b="1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  <a:cs typeface="+mn-cs"/>
              </a:rPr>
              <a:t>ramp-downs</a:t>
            </a:r>
            <a:endParaRPr lang="en-US" sz="1000" b="1" dirty="0">
              <a:solidFill>
                <a:srgbClr val="000000"/>
              </a:solidFill>
              <a:latin typeface="Arial Narrow" pitchFamily="34" charset="0"/>
              <a:ea typeface="ＭＳ Ｐゴシック" pitchFamily="1" charset="-128"/>
              <a:cs typeface="+mn-cs"/>
            </a:endParaRPr>
          </a:p>
        </p:txBody>
      </p:sp>
      <p:sp>
        <p:nvSpPr>
          <p:cNvPr id="130" name="Right Arrow 129"/>
          <p:cNvSpPr>
            <a:spLocks noChangeArrowheads="1"/>
          </p:cNvSpPr>
          <p:nvPr/>
        </p:nvSpPr>
        <p:spPr bwMode="auto">
          <a:xfrm>
            <a:off x="2981325" y="4037011"/>
            <a:ext cx="2362200" cy="409575"/>
          </a:xfrm>
          <a:prstGeom prst="rightArrow">
            <a:avLst>
              <a:gd name="adj1" fmla="val 78667"/>
              <a:gd name="adj2" fmla="val 50008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Explore q and F</a:t>
            </a:r>
            <a:r>
              <a:rPr lang="en-US" sz="1000" b="1" baseline="-25000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T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 profiles for optimal  simultaneous stability and confinement</a:t>
            </a:r>
          </a:p>
        </p:txBody>
      </p:sp>
      <p:sp>
        <p:nvSpPr>
          <p:cNvPr id="131" name="Right Arrow 130"/>
          <p:cNvSpPr>
            <a:spLocks noChangeArrowheads="1"/>
          </p:cNvSpPr>
          <p:nvPr/>
        </p:nvSpPr>
        <p:spPr bwMode="auto">
          <a:xfrm>
            <a:off x="4038600" y="2514600"/>
            <a:ext cx="1295400" cy="381000"/>
          </a:xfrm>
          <a:prstGeom prst="rightArrow">
            <a:avLst>
              <a:gd name="adj1" fmla="val 78667"/>
              <a:gd name="adj2" fmla="val 50008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dk1"/>
                </a:solidFill>
                <a:latin typeface="Arial Narrow" pitchFamily="34" charset="0"/>
                <a:cs typeface="+mn-cs"/>
              </a:rPr>
              <a:t>Couple to NI Ramp-Up Plasmas</a:t>
            </a:r>
          </a:p>
        </p:txBody>
      </p:sp>
      <p:sp>
        <p:nvSpPr>
          <p:cNvPr id="132" name="Right Arrow 131"/>
          <p:cNvSpPr>
            <a:spLocks noChangeArrowheads="1"/>
          </p:cNvSpPr>
          <p:nvPr/>
        </p:nvSpPr>
        <p:spPr bwMode="auto">
          <a:xfrm>
            <a:off x="3352800" y="2895600"/>
            <a:ext cx="1371600" cy="228600"/>
          </a:xfrm>
          <a:prstGeom prst="rightArrow">
            <a:avLst>
              <a:gd name="adj1" fmla="val 78667"/>
              <a:gd name="adj2" fmla="val 50008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  <a:cs typeface="ＭＳ Ｐゴシック" pitchFamily="48" charset="-128"/>
              </a:rPr>
              <a:t>EBW H&amp;CD Scoping</a:t>
            </a:r>
          </a:p>
        </p:txBody>
      </p:sp>
      <p:sp>
        <p:nvSpPr>
          <p:cNvPr id="133" name="Right Arrow 132"/>
          <p:cNvSpPr>
            <a:spLocks noChangeArrowheads="1"/>
          </p:cNvSpPr>
          <p:nvPr/>
        </p:nvSpPr>
        <p:spPr bwMode="auto">
          <a:xfrm>
            <a:off x="3124200" y="6096000"/>
            <a:ext cx="2057400" cy="228600"/>
          </a:xfrm>
          <a:prstGeom prst="rightArrow">
            <a:avLst>
              <a:gd name="adj1" fmla="val 78667"/>
              <a:gd name="adj2" fmla="val 50004"/>
            </a:avLst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err="1" smtClean="0">
                <a:solidFill>
                  <a:schemeClr val="dk1"/>
                </a:solidFill>
                <a:latin typeface="Arial Narrow" pitchFamily="34" charset="0"/>
                <a:cs typeface="+mn-cs"/>
              </a:rPr>
              <a:t>rt</a:t>
            </a:r>
            <a:r>
              <a:rPr lang="en-US" sz="1000" b="1" dirty="0" smtClean="0">
                <a:solidFill>
                  <a:schemeClr val="dk1"/>
                </a:solidFill>
                <a:latin typeface="Arial Narrow" pitchFamily="34" charset="0"/>
                <a:cs typeface="+mn-cs"/>
              </a:rPr>
              <a:t>-EFIT </a:t>
            </a:r>
            <a:r>
              <a:rPr lang="en-US" sz="1000" b="1" dirty="0">
                <a:solidFill>
                  <a:schemeClr val="dk1"/>
                </a:solidFill>
                <a:latin typeface="Arial Narrow" pitchFamily="34" charset="0"/>
                <a:cs typeface="+mn-cs"/>
              </a:rPr>
              <a:t>w/ partial kinetic </a:t>
            </a:r>
            <a:r>
              <a:rPr lang="en-US" sz="1000" b="1" dirty="0" err="1">
                <a:solidFill>
                  <a:schemeClr val="dk1"/>
                </a:solidFill>
                <a:latin typeface="Arial Narrow" pitchFamily="34" charset="0"/>
                <a:cs typeface="+mn-cs"/>
              </a:rPr>
              <a:t>contstraint</a:t>
            </a:r>
            <a:endParaRPr lang="en-US" sz="1000" b="1" dirty="0">
              <a:solidFill>
                <a:schemeClr val="dk1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34" name="Right Arrow 133"/>
          <p:cNvSpPr>
            <a:spLocks noChangeArrowheads="1"/>
          </p:cNvSpPr>
          <p:nvPr/>
        </p:nvSpPr>
        <p:spPr bwMode="auto">
          <a:xfrm>
            <a:off x="2133600" y="7661275"/>
            <a:ext cx="1981200" cy="263525"/>
          </a:xfrm>
          <a:prstGeom prst="rightArrow">
            <a:avLst>
              <a:gd name="adj1" fmla="val 78667"/>
              <a:gd name="adj2" fmla="val 50002"/>
            </a:avLst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dk1"/>
                </a:solidFill>
                <a:latin typeface="Arial Narrow" pitchFamily="34" charset="0"/>
                <a:cs typeface="+mn-cs"/>
              </a:rPr>
              <a:t>Fast Ion Transport/Simulation</a:t>
            </a:r>
          </a:p>
        </p:txBody>
      </p:sp>
      <p:cxnSp>
        <p:nvCxnSpPr>
          <p:cNvPr id="135" name="Straight Connector 134"/>
          <p:cNvCxnSpPr>
            <a:cxnSpLocks noChangeShapeType="1"/>
          </p:cNvCxnSpPr>
          <p:nvPr/>
        </p:nvCxnSpPr>
        <p:spPr bwMode="auto">
          <a:xfrm rot="10800000">
            <a:off x="990600" y="3170238"/>
            <a:ext cx="4267200" cy="158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36" name="Straight Connector 135"/>
          <p:cNvCxnSpPr>
            <a:cxnSpLocks noChangeShapeType="1"/>
          </p:cNvCxnSpPr>
          <p:nvPr/>
        </p:nvCxnSpPr>
        <p:spPr bwMode="auto">
          <a:xfrm rot="10800000">
            <a:off x="990600" y="3808412"/>
            <a:ext cx="4267200" cy="158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37" name="Straight Connector 136"/>
          <p:cNvCxnSpPr>
            <a:cxnSpLocks noChangeShapeType="1"/>
          </p:cNvCxnSpPr>
          <p:nvPr/>
        </p:nvCxnSpPr>
        <p:spPr bwMode="auto">
          <a:xfrm rot="10800000">
            <a:off x="990600" y="4722811"/>
            <a:ext cx="4267200" cy="158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39" name="Right Arrow 138"/>
          <p:cNvSpPr>
            <a:spLocks noChangeArrowheads="1"/>
          </p:cNvSpPr>
          <p:nvPr/>
        </p:nvSpPr>
        <p:spPr bwMode="auto">
          <a:xfrm>
            <a:off x="2590800" y="2514600"/>
            <a:ext cx="1295400" cy="381000"/>
          </a:xfrm>
          <a:prstGeom prst="rightArrow">
            <a:avLst>
              <a:gd name="adj1" fmla="val 78667"/>
              <a:gd name="adj2" fmla="val 50008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  <a:cs typeface="ＭＳ Ｐゴシック" pitchFamily="48" charset="-128"/>
              </a:rPr>
              <a:t>HHFW in Advanced Scenarios</a:t>
            </a:r>
          </a:p>
        </p:txBody>
      </p:sp>
      <p:sp>
        <p:nvSpPr>
          <p:cNvPr id="142" name="Right Arrow 141"/>
          <p:cNvSpPr>
            <a:spLocks noChangeArrowheads="1"/>
          </p:cNvSpPr>
          <p:nvPr/>
        </p:nvSpPr>
        <p:spPr bwMode="auto">
          <a:xfrm>
            <a:off x="3048000" y="3249613"/>
            <a:ext cx="1828800" cy="255587"/>
          </a:xfrm>
          <a:prstGeom prst="rightArrow">
            <a:avLst>
              <a:gd name="adj1" fmla="val 78667"/>
              <a:gd name="adj2" fmla="val 50008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  <a:ea typeface="ＭＳ Ｐゴシック" pitchFamily="48" charset="-128"/>
                <a:cs typeface="ＭＳ Ｐゴシック" pitchFamily="48" charset="-128"/>
              </a:rPr>
              <a:t>Improved Disruption Detector</a:t>
            </a:r>
          </a:p>
        </p:txBody>
      </p:sp>
      <p:sp>
        <p:nvSpPr>
          <p:cNvPr id="143" name="Right Arrow 142"/>
          <p:cNvSpPr>
            <a:spLocks noChangeArrowheads="1"/>
          </p:cNvSpPr>
          <p:nvPr/>
        </p:nvSpPr>
        <p:spPr bwMode="auto">
          <a:xfrm>
            <a:off x="2438400" y="3836986"/>
            <a:ext cx="2438400" cy="228600"/>
          </a:xfrm>
          <a:prstGeom prst="rightArrow">
            <a:avLst>
              <a:gd name="adj1" fmla="val 78667"/>
              <a:gd name="adj2" fmla="val 50008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Arial" charset="0"/>
              </a:rPr>
              <a:t>Pedestal Optimization</a:t>
            </a:r>
          </a:p>
        </p:txBody>
      </p:sp>
      <p:sp>
        <p:nvSpPr>
          <p:cNvPr id="144" name="Rectangle 127"/>
          <p:cNvSpPr>
            <a:spLocks noChangeArrowheads="1"/>
          </p:cNvSpPr>
          <p:nvPr/>
        </p:nvSpPr>
        <p:spPr bwMode="auto">
          <a:xfrm>
            <a:off x="2743200" y="2209800"/>
            <a:ext cx="1143000" cy="3048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Arial" charset="0"/>
              </a:rPr>
              <a:t>100 % NI at 1.0 T, fully relaxed</a:t>
            </a:r>
          </a:p>
        </p:txBody>
      </p:sp>
      <p:sp>
        <p:nvSpPr>
          <p:cNvPr id="145" name="Right Arrow 144"/>
          <p:cNvSpPr>
            <a:spLocks noChangeArrowheads="1"/>
          </p:cNvSpPr>
          <p:nvPr/>
        </p:nvSpPr>
        <p:spPr bwMode="auto">
          <a:xfrm>
            <a:off x="3048000" y="3478212"/>
            <a:ext cx="2057400" cy="255588"/>
          </a:xfrm>
          <a:prstGeom prst="rightArrow">
            <a:avLst>
              <a:gd name="adj1" fmla="val 78667"/>
              <a:gd name="adj2" fmla="val 50008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Event-based </a:t>
            </a:r>
            <a:r>
              <a:rPr lang="en-US" sz="1000" b="1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ramp-down </a:t>
            </a: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strategies</a:t>
            </a:r>
          </a:p>
        </p:txBody>
      </p:sp>
      <p:sp>
        <p:nvSpPr>
          <p:cNvPr id="146" name="Rectangle 124"/>
          <p:cNvSpPr>
            <a:spLocks noChangeArrowheads="1"/>
          </p:cNvSpPr>
          <p:nvPr/>
        </p:nvSpPr>
        <p:spPr bwMode="auto">
          <a:xfrm>
            <a:off x="1219200" y="5638800"/>
            <a:ext cx="11430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Arial Narrow" charset="0"/>
                <a:ea typeface="ＭＳ Ｐゴシック" pitchFamily="48" charset="-128"/>
                <a:cs typeface="ＭＳ Ｐゴシック" pitchFamily="48" charset="-128"/>
              </a:rPr>
              <a:t>Assess &amp;  improve 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  <a:cs typeface="ＭＳ Ｐゴシック" pitchFamily="48" charset="-128"/>
              </a:rPr>
              <a:t>VDE Control</a:t>
            </a:r>
          </a:p>
        </p:txBody>
      </p:sp>
      <p:sp>
        <p:nvSpPr>
          <p:cNvPr id="147" name="Rectangle 124"/>
          <p:cNvSpPr>
            <a:spLocks noChangeArrowheads="1"/>
          </p:cNvSpPr>
          <p:nvPr/>
        </p:nvSpPr>
        <p:spPr bwMode="auto">
          <a:xfrm>
            <a:off x="1276350" y="5334000"/>
            <a:ext cx="20574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  <a:cs typeface="ＭＳ Ｐゴシック" pitchFamily="48" charset="-128"/>
              </a:rPr>
              <a:t>Up/Down Symmetric SFD Control</a:t>
            </a:r>
          </a:p>
        </p:txBody>
      </p:sp>
      <p:sp>
        <p:nvSpPr>
          <p:cNvPr id="148" name="Rectangle 124"/>
          <p:cNvSpPr>
            <a:spLocks noChangeArrowheads="1"/>
          </p:cNvSpPr>
          <p:nvPr/>
        </p:nvSpPr>
        <p:spPr bwMode="auto">
          <a:xfrm>
            <a:off x="2438400" y="5638800"/>
            <a:ext cx="10668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Density Feedback During I</a:t>
            </a:r>
            <a:r>
              <a:rPr lang="en-US" sz="1000" b="1" baseline="-25000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P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</a:rPr>
              <a:t> Ramp</a:t>
            </a:r>
          </a:p>
        </p:txBody>
      </p:sp>
      <p:sp>
        <p:nvSpPr>
          <p:cNvPr id="149" name="Rectangle 124"/>
          <p:cNvSpPr>
            <a:spLocks noChangeArrowheads="1"/>
          </p:cNvSpPr>
          <p:nvPr/>
        </p:nvSpPr>
        <p:spPr bwMode="auto">
          <a:xfrm>
            <a:off x="1828800" y="6096000"/>
            <a:ext cx="12192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 err="1" smtClean="0">
                <a:solidFill>
                  <a:srgbClr val="000000"/>
                </a:solidFill>
                <a:latin typeface="Arial Narrow" charset="0"/>
                <a:ea typeface="ＭＳ Ｐゴシック" pitchFamily="48" charset="-128"/>
                <a:cs typeface="ＭＳ Ｐゴシック" pitchFamily="48" charset="-128"/>
              </a:rPr>
              <a:t>rt</a:t>
            </a:r>
            <a:r>
              <a:rPr lang="en-US" sz="1000" b="1" dirty="0" smtClean="0">
                <a:solidFill>
                  <a:srgbClr val="000000"/>
                </a:solidFill>
                <a:latin typeface="Arial Narrow" charset="0"/>
                <a:ea typeface="ＭＳ Ｐゴシック" pitchFamily="48" charset="-128"/>
                <a:cs typeface="ＭＳ Ｐゴシック" pitchFamily="48" charset="-128"/>
              </a:rPr>
              <a:t>-EFIT 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  <a:cs typeface="ＭＳ Ｐゴシック" pitchFamily="48" charset="-128"/>
              </a:rPr>
              <a:t>w/ MSE</a:t>
            </a:r>
          </a:p>
        </p:txBody>
      </p:sp>
      <p:sp>
        <p:nvSpPr>
          <p:cNvPr id="150" name="Rectangle 124"/>
          <p:cNvSpPr>
            <a:spLocks noChangeArrowheads="1"/>
          </p:cNvSpPr>
          <p:nvPr/>
        </p:nvSpPr>
        <p:spPr bwMode="auto">
          <a:xfrm>
            <a:off x="1524000" y="4773613"/>
            <a:ext cx="16764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</a:rPr>
              <a:t>Combined </a:t>
            </a:r>
            <a:r>
              <a:rPr lang="en-US" sz="1000" b="1">
                <a:solidFill>
                  <a:srgbClr val="000000"/>
                </a:solidFill>
                <a:latin typeface="Symbol" charset="2"/>
              </a:rPr>
              <a:t>b</a:t>
            </a:r>
            <a:r>
              <a:rPr lang="en-US" sz="1000" b="1" baseline="-25000">
                <a:solidFill>
                  <a:srgbClr val="000000"/>
                </a:solidFill>
                <a:latin typeface="Arial Narrow" charset="0"/>
              </a:rPr>
              <a:t>N</a:t>
            </a:r>
            <a:r>
              <a:rPr lang="en-US" sz="1000" b="1">
                <a:solidFill>
                  <a:srgbClr val="000000"/>
                </a:solidFill>
                <a:latin typeface="Arial Narrow" charset="0"/>
              </a:rPr>
              <a:t>, q</a:t>
            </a:r>
            <a:r>
              <a:rPr lang="en-US" sz="1000" b="1" baseline="-25000">
                <a:solidFill>
                  <a:srgbClr val="000000"/>
                </a:solidFill>
                <a:latin typeface="Arial Narrow" charset="0"/>
              </a:rPr>
              <a:t>min</a:t>
            </a:r>
            <a:r>
              <a:rPr lang="en-US" sz="1000" b="1">
                <a:solidFill>
                  <a:srgbClr val="000000"/>
                </a:solidFill>
                <a:latin typeface="Arial Narrow" charset="0"/>
              </a:rPr>
              <a:t> control</a:t>
            </a:r>
          </a:p>
        </p:txBody>
      </p:sp>
      <p:sp>
        <p:nvSpPr>
          <p:cNvPr id="151" name="Rectangle 124"/>
          <p:cNvSpPr>
            <a:spLocks noChangeArrowheads="1"/>
          </p:cNvSpPr>
          <p:nvPr/>
        </p:nvSpPr>
        <p:spPr bwMode="auto">
          <a:xfrm>
            <a:off x="1524000" y="5038725"/>
            <a:ext cx="16764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</a:rPr>
              <a:t>Combined </a:t>
            </a:r>
            <a:r>
              <a:rPr lang="en-US" sz="1000" b="1">
                <a:solidFill>
                  <a:srgbClr val="000000"/>
                </a:solidFill>
                <a:latin typeface="Symbol" charset="2"/>
              </a:rPr>
              <a:t>b</a:t>
            </a:r>
            <a:r>
              <a:rPr lang="en-US" sz="1000" b="1" baseline="-25000">
                <a:solidFill>
                  <a:srgbClr val="000000"/>
                </a:solidFill>
                <a:latin typeface="Arial Narrow" charset="0"/>
              </a:rPr>
              <a:t>N</a:t>
            </a:r>
            <a:r>
              <a:rPr lang="en-US" sz="1000" b="1">
                <a:solidFill>
                  <a:srgbClr val="000000"/>
                </a:solidFill>
                <a:latin typeface="Arial Narrow" charset="0"/>
              </a:rPr>
              <a:t>, F</a:t>
            </a:r>
            <a:r>
              <a:rPr lang="en-US" sz="1000" b="1" baseline="-25000">
                <a:solidFill>
                  <a:srgbClr val="000000"/>
                </a:solidFill>
                <a:latin typeface="Arial Narrow" charset="0"/>
              </a:rPr>
              <a:t>T,0</a:t>
            </a:r>
            <a:r>
              <a:rPr lang="en-US" sz="1000" b="1">
                <a:solidFill>
                  <a:srgbClr val="000000"/>
                </a:solidFill>
                <a:latin typeface="Arial Narrow" charset="0"/>
              </a:rPr>
              <a:t> control </a:t>
            </a:r>
            <a:endParaRPr lang="en-US" sz="1000" b="1">
              <a:solidFill>
                <a:srgbClr val="000000"/>
              </a:solidFill>
              <a:latin typeface="Arial Narrow" charset="0"/>
              <a:ea typeface="ＭＳ Ｐゴシック" pitchFamily="48" charset="-128"/>
            </a:endParaRPr>
          </a:p>
        </p:txBody>
      </p:sp>
      <p:sp>
        <p:nvSpPr>
          <p:cNvPr id="152" name="Rectangle 124"/>
          <p:cNvSpPr>
            <a:spLocks noChangeArrowheads="1"/>
          </p:cNvSpPr>
          <p:nvPr/>
        </p:nvSpPr>
        <p:spPr bwMode="auto">
          <a:xfrm>
            <a:off x="3581399" y="5638800"/>
            <a:ext cx="1371601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  <a:cs typeface="ＭＳ Ｐゴシック" pitchFamily="48" charset="-128"/>
              </a:rPr>
              <a:t>Density Control </a:t>
            </a:r>
            <a:r>
              <a:rPr lang="en-US" sz="1000" b="1" dirty="0" smtClean="0">
                <a:solidFill>
                  <a:srgbClr val="000000"/>
                </a:solidFill>
                <a:latin typeface="Arial Narrow" charset="0"/>
                <a:ea typeface="ＭＳ Ｐゴシック" pitchFamily="48" charset="-128"/>
                <a:cs typeface="ＭＳ Ｐゴシック" pitchFamily="48" charset="-128"/>
              </a:rPr>
              <a:t>with </a:t>
            </a:r>
            <a:r>
              <a:rPr lang="en-US" sz="1000" b="1" dirty="0" err="1" smtClean="0">
                <a:solidFill>
                  <a:srgbClr val="000000"/>
                </a:solidFill>
                <a:latin typeface="Arial Narrow" charset="0"/>
                <a:ea typeface="ＭＳ Ｐゴシック" pitchFamily="48" charset="-128"/>
                <a:cs typeface="ＭＳ Ｐゴシック" pitchFamily="48" charset="-128"/>
              </a:rPr>
              <a:t>cryo</a:t>
            </a:r>
            <a:r>
              <a:rPr lang="en-US" sz="1000" b="1" dirty="0" smtClean="0">
                <a:solidFill>
                  <a:srgbClr val="000000"/>
                </a:solidFill>
                <a:latin typeface="Arial Narrow" charset="0"/>
                <a:ea typeface="ＭＳ Ｐゴシック" pitchFamily="48" charset="-128"/>
                <a:cs typeface="ＭＳ Ｐゴシック" pitchFamily="48" charset="-128"/>
              </a:rPr>
              <a:t>-pumping + 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pitchFamily="48" charset="-128"/>
                <a:cs typeface="ＭＳ Ｐゴシック" pitchFamily="48" charset="-128"/>
              </a:rPr>
              <a:t>fuelling</a:t>
            </a:r>
          </a:p>
        </p:txBody>
      </p:sp>
      <p:sp>
        <p:nvSpPr>
          <p:cNvPr id="153" name="Rectangle 40"/>
          <p:cNvSpPr>
            <a:spLocks noChangeArrowheads="1"/>
          </p:cNvSpPr>
          <p:nvPr/>
        </p:nvSpPr>
        <p:spPr bwMode="auto">
          <a:xfrm>
            <a:off x="3776663" y="8429625"/>
            <a:ext cx="1176337" cy="173038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tIns="9144" bIns="9144">
            <a:spAutoFit/>
          </a:bodyPr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</a:rPr>
              <a:t>PF-1B U/L Powered</a:t>
            </a:r>
            <a:endParaRPr lang="en-US" sz="1100" b="1">
              <a:solidFill>
                <a:srgbClr val="000000"/>
              </a:solidFill>
              <a:latin typeface="Arial Narrow" charset="0"/>
            </a:endParaRPr>
          </a:p>
        </p:txBody>
      </p:sp>
      <p:sp>
        <p:nvSpPr>
          <p:cNvPr id="154" name="Rectangle 40"/>
          <p:cNvSpPr>
            <a:spLocks noChangeArrowheads="1"/>
          </p:cNvSpPr>
          <p:nvPr/>
        </p:nvSpPr>
        <p:spPr bwMode="auto">
          <a:xfrm>
            <a:off x="3776663" y="8218488"/>
            <a:ext cx="1176337" cy="173037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tIns="9144" bIns="9144">
            <a:spAutoFit/>
          </a:bodyPr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</a:rPr>
              <a:t>TF Feed Upgrade</a:t>
            </a:r>
            <a:endParaRPr lang="en-US" sz="1100" b="1">
              <a:solidFill>
                <a:srgbClr val="000000"/>
              </a:solidFill>
              <a:latin typeface="Arial Narrow" charset="0"/>
            </a:endParaRPr>
          </a:p>
        </p:txBody>
      </p:sp>
      <p:sp>
        <p:nvSpPr>
          <p:cNvPr id="155" name="Rectangle 40"/>
          <p:cNvSpPr>
            <a:spLocks noChangeArrowheads="1"/>
          </p:cNvSpPr>
          <p:nvPr/>
        </p:nvSpPr>
        <p:spPr bwMode="auto">
          <a:xfrm>
            <a:off x="2533650" y="8437563"/>
            <a:ext cx="1176338" cy="173037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tIns="9144" bIns="9144">
            <a:spAutoFit/>
          </a:bodyPr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</a:rPr>
              <a:t>Bipolar PF-2</a:t>
            </a:r>
            <a:endParaRPr lang="en-US" sz="1100" b="1">
              <a:solidFill>
                <a:srgbClr val="000000"/>
              </a:solidFill>
              <a:latin typeface="Arial Narrow" charset="0"/>
            </a:endParaRPr>
          </a:p>
        </p:txBody>
      </p:sp>
      <p:sp>
        <p:nvSpPr>
          <p:cNvPr id="156" name="Rectangle 40"/>
          <p:cNvSpPr>
            <a:spLocks noChangeArrowheads="1"/>
          </p:cNvSpPr>
          <p:nvPr/>
        </p:nvSpPr>
        <p:spPr bwMode="auto">
          <a:xfrm>
            <a:off x="2533650" y="8226425"/>
            <a:ext cx="1176338" cy="173038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tIns="9144" bIns="9144">
            <a:spAutoFit/>
          </a:bodyPr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</a:rPr>
              <a:t>28 GHz Gyrotron</a:t>
            </a:r>
            <a:endParaRPr lang="en-US" sz="1100" b="1">
              <a:solidFill>
                <a:srgbClr val="000000"/>
              </a:solidFill>
              <a:latin typeface="Arial Narrow" charset="0"/>
            </a:endParaRPr>
          </a:p>
        </p:txBody>
      </p:sp>
      <p:sp>
        <p:nvSpPr>
          <p:cNvPr id="157" name="Rectangle 40"/>
          <p:cNvSpPr>
            <a:spLocks noChangeArrowheads="1"/>
          </p:cNvSpPr>
          <p:nvPr/>
        </p:nvSpPr>
        <p:spPr bwMode="auto">
          <a:xfrm>
            <a:off x="2895600" y="8686800"/>
            <a:ext cx="1176338" cy="173038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tIns="9144" bIns="9144">
            <a:spAutoFit/>
          </a:bodyPr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</a:rPr>
              <a:t>Cryopump</a:t>
            </a:r>
            <a:endParaRPr lang="en-US" sz="1100" b="1">
              <a:solidFill>
                <a:srgbClr val="000000"/>
              </a:solidFill>
              <a:latin typeface="Arial Narrow" charset="0"/>
            </a:endParaRPr>
          </a:p>
        </p:txBody>
      </p:sp>
      <p:sp>
        <p:nvSpPr>
          <p:cNvPr id="158" name="Rectangle 40"/>
          <p:cNvSpPr>
            <a:spLocks noChangeArrowheads="1"/>
          </p:cNvSpPr>
          <p:nvPr/>
        </p:nvSpPr>
        <p:spPr bwMode="auto">
          <a:xfrm>
            <a:off x="4462463" y="8686800"/>
            <a:ext cx="1176337" cy="173038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tIns="9144" bIns="9144">
            <a:spAutoFit/>
          </a:bodyPr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</a:rPr>
              <a:t>NCC</a:t>
            </a:r>
            <a:endParaRPr lang="en-US" sz="1100" b="1">
              <a:solidFill>
                <a:srgbClr val="000000"/>
              </a:solidFill>
              <a:latin typeface="Arial Narrow" charset="0"/>
            </a:endParaRPr>
          </a:p>
        </p:txBody>
      </p:sp>
      <p:sp>
        <p:nvSpPr>
          <p:cNvPr id="159" name="Rectangle 40"/>
          <p:cNvSpPr>
            <a:spLocks noChangeArrowheads="1"/>
          </p:cNvSpPr>
          <p:nvPr/>
        </p:nvSpPr>
        <p:spPr bwMode="auto">
          <a:xfrm>
            <a:off x="1143000" y="8229600"/>
            <a:ext cx="1176338" cy="173038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tIns="9144" bIns="9144">
            <a:spAutoFit/>
          </a:bodyPr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</a:rPr>
              <a:t>Li Granule Injector</a:t>
            </a:r>
            <a:endParaRPr lang="en-US" sz="1100" b="1">
              <a:solidFill>
                <a:srgbClr val="000000"/>
              </a:solidFill>
              <a:latin typeface="Arial Narrow" charset="0"/>
            </a:endParaRPr>
          </a:p>
        </p:txBody>
      </p:sp>
      <p:sp>
        <p:nvSpPr>
          <p:cNvPr id="160" name="Rectangle 40"/>
          <p:cNvSpPr>
            <a:spLocks noChangeArrowheads="1"/>
          </p:cNvSpPr>
          <p:nvPr/>
        </p:nvSpPr>
        <p:spPr bwMode="auto">
          <a:xfrm>
            <a:off x="1143000" y="8894763"/>
            <a:ext cx="4724400" cy="173037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tIns="9144" bIns="9144">
            <a:spAutoFit/>
          </a:bodyPr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</a:rPr>
              <a:t>Exploitation of Higher Field and Current, Increased NB H &amp; CD, 2</a:t>
            </a:r>
            <a:r>
              <a:rPr lang="en-US" sz="1000" b="1" baseline="30000">
                <a:solidFill>
                  <a:srgbClr val="000000"/>
                </a:solidFill>
                <a:latin typeface="Arial Narrow" charset="0"/>
              </a:rPr>
              <a:t>ND</a:t>
            </a:r>
            <a:r>
              <a:rPr lang="en-US" sz="1000" b="1">
                <a:solidFill>
                  <a:srgbClr val="000000"/>
                </a:solidFill>
                <a:latin typeface="Arial Narrow" charset="0"/>
              </a:rPr>
              <a:t> SPA</a:t>
            </a:r>
            <a:endParaRPr lang="en-US" sz="1100" b="1">
              <a:solidFill>
                <a:srgbClr val="000000"/>
              </a:solidFill>
              <a:latin typeface="Arial Narrow" charset="0"/>
            </a:endParaRPr>
          </a:p>
        </p:txBody>
      </p:sp>
      <p:cxnSp>
        <p:nvCxnSpPr>
          <p:cNvPr id="161" name="Straight Connector 160"/>
          <p:cNvCxnSpPr>
            <a:cxnSpLocks noChangeShapeType="1"/>
          </p:cNvCxnSpPr>
          <p:nvPr/>
        </p:nvCxnSpPr>
        <p:spPr bwMode="auto">
          <a:xfrm rot="10800000">
            <a:off x="990601" y="6400800"/>
            <a:ext cx="4267200" cy="158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76" name="Rectangle 2"/>
          <p:cNvSpPr>
            <a:spLocks noChangeArrowheads="1"/>
          </p:cNvSpPr>
          <p:nvPr/>
        </p:nvSpPr>
        <p:spPr bwMode="auto">
          <a:xfrm>
            <a:off x="0" y="563562"/>
            <a:ext cx="685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Osaka" charset="-128"/>
                <a:cs typeface="Osaka" charset="-128"/>
              </a:rPr>
              <a:t>Advanced Scenarios and Control Research Timeline</a:t>
            </a:r>
            <a:endParaRPr lang="en-US" b="1" dirty="0">
              <a:effectLst>
                <a:outerShdw blurRad="38100" dist="38100" dir="2700000" algn="tl">
                  <a:srgbClr val="DDDDDD"/>
                </a:outerShdw>
              </a:effectLst>
              <a:ea typeface="Osaka" charset="-128"/>
              <a:cs typeface="Osaka" charset="-128"/>
            </a:endParaRPr>
          </a:p>
        </p:txBody>
      </p:sp>
      <p:sp>
        <p:nvSpPr>
          <p:cNvPr id="177" name="Text Box 11"/>
          <p:cNvSpPr txBox="1">
            <a:spLocks noChangeArrowheads="1"/>
          </p:cNvSpPr>
          <p:nvPr/>
        </p:nvSpPr>
        <p:spPr bwMode="auto">
          <a:xfrm>
            <a:off x="228600" y="968375"/>
            <a:ext cx="673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FY13</a:t>
            </a:r>
          </a:p>
        </p:txBody>
      </p:sp>
      <p:sp>
        <p:nvSpPr>
          <p:cNvPr id="178" name="Text Box 12"/>
          <p:cNvSpPr txBox="1">
            <a:spLocks noChangeArrowheads="1"/>
          </p:cNvSpPr>
          <p:nvPr/>
        </p:nvSpPr>
        <p:spPr bwMode="auto">
          <a:xfrm>
            <a:off x="1249363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14</a:t>
            </a:r>
          </a:p>
        </p:txBody>
      </p:sp>
      <p:sp>
        <p:nvSpPr>
          <p:cNvPr id="179" name="Text Box 13"/>
          <p:cNvSpPr txBox="1">
            <a:spLocks noChangeArrowheads="1"/>
          </p:cNvSpPr>
          <p:nvPr/>
        </p:nvSpPr>
        <p:spPr bwMode="auto">
          <a:xfrm>
            <a:off x="2171700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180" name="Text Box 14"/>
          <p:cNvSpPr txBox="1">
            <a:spLocks noChangeArrowheads="1"/>
          </p:cNvSpPr>
          <p:nvPr/>
        </p:nvSpPr>
        <p:spPr bwMode="auto">
          <a:xfrm>
            <a:off x="3095625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181" name="Text Box 15"/>
          <p:cNvSpPr txBox="1">
            <a:spLocks noChangeArrowheads="1"/>
          </p:cNvSpPr>
          <p:nvPr/>
        </p:nvSpPr>
        <p:spPr bwMode="auto">
          <a:xfrm>
            <a:off x="4017963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182" name="Text Box 16"/>
          <p:cNvSpPr txBox="1">
            <a:spLocks noChangeArrowheads="1"/>
          </p:cNvSpPr>
          <p:nvPr/>
        </p:nvSpPr>
        <p:spPr bwMode="auto">
          <a:xfrm>
            <a:off x="4941888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183" name="Line 20"/>
          <p:cNvSpPr>
            <a:spLocks noChangeShapeType="1"/>
          </p:cNvSpPr>
          <p:nvPr/>
        </p:nvSpPr>
        <p:spPr bwMode="auto">
          <a:xfrm>
            <a:off x="1023938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Line 21"/>
          <p:cNvSpPr>
            <a:spLocks noChangeShapeType="1"/>
          </p:cNvSpPr>
          <p:nvPr/>
        </p:nvSpPr>
        <p:spPr bwMode="auto">
          <a:xfrm>
            <a:off x="1939925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22"/>
          <p:cNvSpPr>
            <a:spLocks noChangeShapeType="1"/>
          </p:cNvSpPr>
          <p:nvPr/>
        </p:nvSpPr>
        <p:spPr bwMode="auto">
          <a:xfrm>
            <a:off x="2859088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23"/>
          <p:cNvSpPr>
            <a:spLocks noChangeShapeType="1"/>
          </p:cNvSpPr>
          <p:nvPr/>
        </p:nvSpPr>
        <p:spPr bwMode="auto">
          <a:xfrm>
            <a:off x="3776663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Line 24"/>
          <p:cNvSpPr>
            <a:spLocks noChangeShapeType="1"/>
          </p:cNvSpPr>
          <p:nvPr/>
        </p:nvSpPr>
        <p:spPr bwMode="auto">
          <a:xfrm>
            <a:off x="4692650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Text Box 8"/>
          <p:cNvSpPr txBox="1">
            <a:spLocks noChangeArrowheads="1"/>
          </p:cNvSpPr>
          <p:nvPr/>
        </p:nvSpPr>
        <p:spPr bwMode="auto">
          <a:xfrm>
            <a:off x="2209800" y="1371600"/>
            <a:ext cx="20574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5 year plan period</a:t>
            </a:r>
          </a:p>
        </p:txBody>
      </p:sp>
      <p:sp>
        <p:nvSpPr>
          <p:cNvPr id="189" name="Rounded Rectangle 188"/>
          <p:cNvSpPr/>
          <p:nvPr/>
        </p:nvSpPr>
        <p:spPr>
          <a:xfrm>
            <a:off x="5410200" y="1371600"/>
            <a:ext cx="1295400" cy="304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Arial Narrow" pitchFamily="34" charset="0"/>
              </a:rPr>
              <a:t>5 year goal</a:t>
            </a:r>
          </a:p>
        </p:txBody>
      </p:sp>
      <p:sp>
        <p:nvSpPr>
          <p:cNvPr id="190" name="Right Arrow 189"/>
          <p:cNvSpPr/>
          <p:nvPr/>
        </p:nvSpPr>
        <p:spPr>
          <a:xfrm>
            <a:off x="1008686" y="1295400"/>
            <a:ext cx="4401514" cy="457200"/>
          </a:xfrm>
          <a:prstGeom prst="rightArrow">
            <a:avLst>
              <a:gd name="adj1" fmla="val 62000"/>
              <a:gd name="adj2" fmla="val 7833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5 year plan 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63562"/>
            <a:ext cx="685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Osaka" pitchFamily="1" charset="-128"/>
                <a:cs typeface="Arial" pitchFamily="34" charset="0"/>
              </a:rPr>
              <a:t>Transport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Osaka" pitchFamily="1" charset="-128"/>
                <a:cs typeface="Arial" pitchFamily="34" charset="0"/>
              </a:rPr>
              <a:t>and Turbulence Research Timeline</a:t>
            </a:r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228600" y="968375"/>
            <a:ext cx="673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FY13</a:t>
            </a:r>
          </a:p>
        </p:txBody>
      </p:sp>
      <p:sp>
        <p:nvSpPr>
          <p:cNvPr id="2053" name="Text Box 12"/>
          <p:cNvSpPr txBox="1">
            <a:spLocks noChangeArrowheads="1"/>
          </p:cNvSpPr>
          <p:nvPr/>
        </p:nvSpPr>
        <p:spPr bwMode="auto">
          <a:xfrm>
            <a:off x="1249363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14</a:t>
            </a:r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2171700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15</a:t>
            </a:r>
          </a:p>
        </p:txBody>
      </p:sp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3095625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16</a:t>
            </a:r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4017963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17</a:t>
            </a: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4941888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18</a:t>
            </a:r>
          </a:p>
        </p:txBody>
      </p:sp>
      <p:sp>
        <p:nvSpPr>
          <p:cNvPr id="2058" name="Line 20"/>
          <p:cNvSpPr>
            <a:spLocks noChangeShapeType="1"/>
          </p:cNvSpPr>
          <p:nvPr/>
        </p:nvSpPr>
        <p:spPr bwMode="auto">
          <a:xfrm>
            <a:off x="1023938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Line 21"/>
          <p:cNvSpPr>
            <a:spLocks noChangeShapeType="1"/>
          </p:cNvSpPr>
          <p:nvPr/>
        </p:nvSpPr>
        <p:spPr bwMode="auto">
          <a:xfrm>
            <a:off x="1939925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Line 22"/>
          <p:cNvSpPr>
            <a:spLocks noChangeShapeType="1"/>
          </p:cNvSpPr>
          <p:nvPr/>
        </p:nvSpPr>
        <p:spPr bwMode="auto">
          <a:xfrm>
            <a:off x="2859088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23"/>
          <p:cNvSpPr>
            <a:spLocks noChangeShapeType="1"/>
          </p:cNvSpPr>
          <p:nvPr/>
        </p:nvSpPr>
        <p:spPr bwMode="auto">
          <a:xfrm>
            <a:off x="3776663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24"/>
          <p:cNvSpPr>
            <a:spLocks noChangeShapeType="1"/>
          </p:cNvSpPr>
          <p:nvPr/>
        </p:nvSpPr>
        <p:spPr bwMode="auto">
          <a:xfrm>
            <a:off x="4692650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40"/>
          <p:cNvSpPr>
            <a:spLocks noChangeArrowheads="1"/>
          </p:cNvSpPr>
          <p:nvPr/>
        </p:nvSpPr>
        <p:spPr bwMode="auto">
          <a:xfrm>
            <a:off x="0" y="1871663"/>
            <a:ext cx="958850" cy="33813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000000"/>
                </a:solidFill>
                <a:latin typeface="Arial" charset="0"/>
                <a:cs typeface="Arial" charset="0"/>
              </a:rPr>
              <a:t>Physics</a:t>
            </a:r>
            <a:endParaRPr lang="en-US" sz="2000" b="1" i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Rectangle 124"/>
          <p:cNvSpPr>
            <a:spLocks noChangeArrowheads="1"/>
          </p:cNvSpPr>
          <p:nvPr/>
        </p:nvSpPr>
        <p:spPr bwMode="auto">
          <a:xfrm>
            <a:off x="990600" y="3352800"/>
            <a:ext cx="12192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800" b="1" dirty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" charset="0"/>
              </a:rPr>
              <a:t>Assess neo-classical model to ion thermal, particle/impurity transport in </a:t>
            </a:r>
            <a:r>
              <a:rPr lang="en-US" sz="800" b="1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" charset="0"/>
              </a:rPr>
              <a:t>lower </a:t>
            </a:r>
            <a:r>
              <a:rPr lang="en-US" sz="800" b="1" dirty="0" smtClean="0">
                <a:solidFill>
                  <a:srgbClr val="000000"/>
                </a:solidFill>
                <a:latin typeface="Symbol" pitchFamily="18" charset="2"/>
                <a:ea typeface="ＭＳ Ｐゴシック" pitchFamily="34" charset="-128"/>
                <a:cs typeface="Arial" charset="0"/>
              </a:rPr>
              <a:t>n</a:t>
            </a:r>
            <a:r>
              <a:rPr lang="en-US" sz="800" b="1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*</a:t>
            </a:r>
            <a:r>
              <a:rPr lang="en-US" sz="800" b="1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sz="800" b="1" dirty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" charset="0"/>
              </a:rPr>
              <a:t>regime</a:t>
            </a:r>
            <a:endParaRPr lang="en-US" sz="800" b="1" dirty="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8" name="Rectangle 127"/>
          <p:cNvSpPr>
            <a:spLocks noChangeArrowheads="1"/>
          </p:cNvSpPr>
          <p:nvPr/>
        </p:nvSpPr>
        <p:spPr bwMode="auto">
          <a:xfrm>
            <a:off x="990600" y="2674938"/>
            <a:ext cx="1828800" cy="525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Compare with gyro-kinetic and neo-classical calculations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57200" y="304800"/>
            <a:ext cx="5930900" cy="279400"/>
            <a:chOff x="457200" y="7772400"/>
            <a:chExt cx="5930900" cy="279400"/>
          </a:xfrm>
        </p:grpSpPr>
        <p:sp>
          <p:nvSpPr>
            <p:cNvPr id="210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57200" y="7772400"/>
              <a:ext cx="5930900" cy="27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9" name="Freeform 5"/>
            <p:cNvSpPr>
              <a:spLocks/>
            </p:cNvSpPr>
            <p:nvPr/>
          </p:nvSpPr>
          <p:spPr bwMode="auto">
            <a:xfrm>
              <a:off x="3365500" y="7899400"/>
              <a:ext cx="2146300" cy="1588"/>
            </a:xfrm>
            <a:custGeom>
              <a:avLst/>
              <a:gdLst>
                <a:gd name="T0" fmla="*/ 0 w 1352"/>
                <a:gd name="T1" fmla="*/ 0 h 1588"/>
                <a:gd name="T2" fmla="*/ 2147483647 w 1352"/>
                <a:gd name="T3" fmla="*/ 0 h 1588"/>
                <a:gd name="T4" fmla="*/ 2147483647 w 1352"/>
                <a:gd name="T5" fmla="*/ 0 h 1588"/>
                <a:gd name="T6" fmla="*/ 2147483647 w 1352"/>
                <a:gd name="T7" fmla="*/ 0 h 1588"/>
                <a:gd name="T8" fmla="*/ 2147483647 w 1352"/>
                <a:gd name="T9" fmla="*/ 0 h 1588"/>
                <a:gd name="T10" fmla="*/ 2147483647 w 1352"/>
                <a:gd name="T11" fmla="*/ 0 h 1588"/>
                <a:gd name="T12" fmla="*/ 2147483647 w 1352"/>
                <a:gd name="T13" fmla="*/ 0 h 1588"/>
                <a:gd name="T14" fmla="*/ 2147483647 w 1352"/>
                <a:gd name="T15" fmla="*/ 0 h 1588"/>
                <a:gd name="T16" fmla="*/ 2147483647 w 1352"/>
                <a:gd name="T17" fmla="*/ 0 h 1588"/>
                <a:gd name="T18" fmla="*/ 2147483647 w 1352"/>
                <a:gd name="T19" fmla="*/ 0 h 1588"/>
                <a:gd name="T20" fmla="*/ 0 w 1352"/>
                <a:gd name="T21" fmla="*/ 0 h 1588"/>
                <a:gd name="T22" fmla="*/ 0 w 1352"/>
                <a:gd name="T23" fmla="*/ 0 h 1588"/>
                <a:gd name="T24" fmla="*/ 0 w 1352"/>
                <a:gd name="T25" fmla="*/ 0 h 1588"/>
                <a:gd name="T26" fmla="*/ 0 w 1352"/>
                <a:gd name="T27" fmla="*/ 0 h 1588"/>
                <a:gd name="T28" fmla="*/ 0 w 1352"/>
                <a:gd name="T29" fmla="*/ 0 h 1588"/>
                <a:gd name="T30" fmla="*/ 0 w 1352"/>
                <a:gd name="T31" fmla="*/ 0 h 1588"/>
                <a:gd name="T32" fmla="*/ 0 w 1352"/>
                <a:gd name="T33" fmla="*/ 0 h 1588"/>
                <a:gd name="T34" fmla="*/ 0 w 1352"/>
                <a:gd name="T35" fmla="*/ 0 h 1588"/>
                <a:gd name="T36" fmla="*/ 0 w 1352"/>
                <a:gd name="T37" fmla="*/ 0 h 1588"/>
                <a:gd name="T38" fmla="*/ 0 w 1352"/>
                <a:gd name="T39" fmla="*/ 0 h 158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52"/>
                <a:gd name="T61" fmla="*/ 0 h 1588"/>
                <a:gd name="T62" fmla="*/ 1352 w 1352"/>
                <a:gd name="T63" fmla="*/ 1588 h 158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52" h="1588">
                  <a:moveTo>
                    <a:pt x="0" y="0"/>
                  </a:moveTo>
                  <a:lnTo>
                    <a:pt x="1344" y="0"/>
                  </a:lnTo>
                  <a:lnTo>
                    <a:pt x="1352" y="0"/>
                  </a:lnTo>
                  <a:lnTo>
                    <a:pt x="13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0" name="Freeform 6"/>
            <p:cNvSpPr>
              <a:spLocks/>
            </p:cNvSpPr>
            <p:nvPr/>
          </p:nvSpPr>
          <p:spPr bwMode="auto">
            <a:xfrm>
              <a:off x="3390900" y="7912100"/>
              <a:ext cx="2108200" cy="12700"/>
            </a:xfrm>
            <a:custGeom>
              <a:avLst/>
              <a:gdLst>
                <a:gd name="T0" fmla="*/ 2147483647 w 1328"/>
                <a:gd name="T1" fmla="*/ 0 h 8"/>
                <a:gd name="T2" fmla="*/ 2147483647 w 1328"/>
                <a:gd name="T3" fmla="*/ 0 h 8"/>
                <a:gd name="T4" fmla="*/ 2147483647 w 1328"/>
                <a:gd name="T5" fmla="*/ 0 h 8"/>
                <a:gd name="T6" fmla="*/ 2147483647 w 1328"/>
                <a:gd name="T7" fmla="*/ 0 h 8"/>
                <a:gd name="T8" fmla="*/ 2147483647 w 1328"/>
                <a:gd name="T9" fmla="*/ 2147483647 h 8"/>
                <a:gd name="T10" fmla="*/ 2147483647 w 1328"/>
                <a:gd name="T11" fmla="*/ 2147483647 h 8"/>
                <a:gd name="T12" fmla="*/ 2147483647 w 1328"/>
                <a:gd name="T13" fmla="*/ 2147483647 h 8"/>
                <a:gd name="T14" fmla="*/ 0 w 1328"/>
                <a:gd name="T15" fmla="*/ 2147483647 h 8"/>
                <a:gd name="T16" fmla="*/ 0 w 1328"/>
                <a:gd name="T17" fmla="*/ 0 h 8"/>
                <a:gd name="T18" fmla="*/ 0 w 1328"/>
                <a:gd name="T19" fmla="*/ 0 h 8"/>
                <a:gd name="T20" fmla="*/ 2147483647 w 1328"/>
                <a:gd name="T21" fmla="*/ 0 h 8"/>
                <a:gd name="T22" fmla="*/ 2147483647 w 1328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28"/>
                <a:gd name="T37" fmla="*/ 0 h 8"/>
                <a:gd name="T38" fmla="*/ 1328 w 1328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28" h="8">
                  <a:moveTo>
                    <a:pt x="8" y="0"/>
                  </a:moveTo>
                  <a:lnTo>
                    <a:pt x="1328" y="0"/>
                  </a:lnTo>
                  <a:lnTo>
                    <a:pt x="1328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1" name="Freeform 7"/>
            <p:cNvSpPr>
              <a:spLocks/>
            </p:cNvSpPr>
            <p:nvPr/>
          </p:nvSpPr>
          <p:spPr bwMode="auto">
            <a:xfrm>
              <a:off x="6184900" y="7899400"/>
              <a:ext cx="177800" cy="1588"/>
            </a:xfrm>
            <a:custGeom>
              <a:avLst/>
              <a:gdLst>
                <a:gd name="T0" fmla="*/ 0 w 112"/>
                <a:gd name="T1" fmla="*/ 0 h 1588"/>
                <a:gd name="T2" fmla="*/ 2147483647 w 112"/>
                <a:gd name="T3" fmla="*/ 0 h 1588"/>
                <a:gd name="T4" fmla="*/ 2147483647 w 112"/>
                <a:gd name="T5" fmla="*/ 0 h 1588"/>
                <a:gd name="T6" fmla="*/ 2147483647 w 112"/>
                <a:gd name="T7" fmla="*/ 0 h 1588"/>
                <a:gd name="T8" fmla="*/ 2147483647 w 112"/>
                <a:gd name="T9" fmla="*/ 0 h 1588"/>
                <a:gd name="T10" fmla="*/ 2147483647 w 112"/>
                <a:gd name="T11" fmla="*/ 0 h 1588"/>
                <a:gd name="T12" fmla="*/ 2147483647 w 112"/>
                <a:gd name="T13" fmla="*/ 0 h 1588"/>
                <a:gd name="T14" fmla="*/ 0 w 112"/>
                <a:gd name="T15" fmla="*/ 0 h 1588"/>
                <a:gd name="T16" fmla="*/ 0 w 112"/>
                <a:gd name="T17" fmla="*/ 0 h 1588"/>
                <a:gd name="T18" fmla="*/ 0 w 112"/>
                <a:gd name="T19" fmla="*/ 0 h 1588"/>
                <a:gd name="T20" fmla="*/ 0 w 112"/>
                <a:gd name="T21" fmla="*/ 0 h 1588"/>
                <a:gd name="T22" fmla="*/ 0 w 112"/>
                <a:gd name="T23" fmla="*/ 0 h 1588"/>
                <a:gd name="T24" fmla="*/ 0 w 112"/>
                <a:gd name="T25" fmla="*/ 0 h 1588"/>
                <a:gd name="T26" fmla="*/ 0 w 112"/>
                <a:gd name="T27" fmla="*/ 0 h 1588"/>
                <a:gd name="T28" fmla="*/ 0 w 112"/>
                <a:gd name="T29" fmla="*/ 0 h 1588"/>
                <a:gd name="T30" fmla="*/ 0 w 112"/>
                <a:gd name="T31" fmla="*/ 0 h 158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2"/>
                <a:gd name="T49" fmla="*/ 0 h 1588"/>
                <a:gd name="T50" fmla="*/ 112 w 112"/>
                <a:gd name="T51" fmla="*/ 1588 h 158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2" h="1588">
                  <a:moveTo>
                    <a:pt x="0" y="0"/>
                  </a:moveTo>
                  <a:lnTo>
                    <a:pt x="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2" name="Freeform 8"/>
            <p:cNvSpPr>
              <a:spLocks/>
            </p:cNvSpPr>
            <p:nvPr/>
          </p:nvSpPr>
          <p:spPr bwMode="auto">
            <a:xfrm>
              <a:off x="6184900" y="7912100"/>
              <a:ext cx="152400" cy="12700"/>
            </a:xfrm>
            <a:custGeom>
              <a:avLst/>
              <a:gdLst>
                <a:gd name="T0" fmla="*/ 2147483647 w 96"/>
                <a:gd name="T1" fmla="*/ 2147483647 h 8"/>
                <a:gd name="T2" fmla="*/ 0 w 96"/>
                <a:gd name="T3" fmla="*/ 2147483647 h 8"/>
                <a:gd name="T4" fmla="*/ 0 w 96"/>
                <a:gd name="T5" fmla="*/ 2147483647 h 8"/>
                <a:gd name="T6" fmla="*/ 0 w 96"/>
                <a:gd name="T7" fmla="*/ 0 h 8"/>
                <a:gd name="T8" fmla="*/ 0 w 96"/>
                <a:gd name="T9" fmla="*/ 0 h 8"/>
                <a:gd name="T10" fmla="*/ 0 w 96"/>
                <a:gd name="T11" fmla="*/ 0 h 8"/>
                <a:gd name="T12" fmla="*/ 2147483647 w 96"/>
                <a:gd name="T13" fmla="*/ 0 h 8"/>
                <a:gd name="T14" fmla="*/ 2147483647 w 96"/>
                <a:gd name="T15" fmla="*/ 0 h 8"/>
                <a:gd name="T16" fmla="*/ 2147483647 w 96"/>
                <a:gd name="T17" fmla="*/ 0 h 8"/>
                <a:gd name="T18" fmla="*/ 2147483647 w 96"/>
                <a:gd name="T19" fmla="*/ 2147483647 h 8"/>
                <a:gd name="T20" fmla="*/ 2147483647 w 96"/>
                <a:gd name="T21" fmla="*/ 2147483647 h 8"/>
                <a:gd name="T22" fmla="*/ 2147483647 w 96"/>
                <a:gd name="T23" fmla="*/ 2147483647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6"/>
                <a:gd name="T37" fmla="*/ 0 h 8"/>
                <a:gd name="T38" fmla="*/ 96 w 96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6" h="8">
                  <a:moveTo>
                    <a:pt x="96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96" y="0"/>
                  </a:lnTo>
                  <a:lnTo>
                    <a:pt x="96" y="8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3" name="Rectangle 9"/>
            <p:cNvSpPr>
              <a:spLocks noChangeArrowheads="1"/>
            </p:cNvSpPr>
            <p:nvPr/>
          </p:nvSpPr>
          <p:spPr bwMode="auto">
            <a:xfrm>
              <a:off x="533400" y="7848600"/>
              <a:ext cx="2651367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0000"/>
                  </a:solidFill>
                  <a:latin typeface="Times New Roman" pitchFamily="18" charset="0"/>
                </a:rPr>
                <a:t> NSTX Upgrade Research Timeline for 2014-2018</a:t>
              </a:r>
              <a:endParaRPr lang="en-US"/>
            </a:p>
          </p:txBody>
        </p:sp>
        <p:pic>
          <p:nvPicPr>
            <p:cNvPr id="2114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37200" y="7823200"/>
              <a:ext cx="1651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15" name="Rectangle 13"/>
            <p:cNvSpPr>
              <a:spLocks noChangeArrowheads="1"/>
            </p:cNvSpPr>
            <p:nvPr/>
          </p:nvSpPr>
          <p:spPr bwMode="auto">
            <a:xfrm>
              <a:off x="5702300" y="7848600"/>
              <a:ext cx="4064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NSTX</a:t>
              </a:r>
              <a:endParaRPr lang="en-US"/>
            </a:p>
          </p:txBody>
        </p:sp>
        <p:sp>
          <p:nvSpPr>
            <p:cNvPr id="2116" name="Rectangle 14"/>
            <p:cNvSpPr>
              <a:spLocks noChangeArrowheads="1"/>
            </p:cNvSpPr>
            <p:nvPr/>
          </p:nvSpPr>
          <p:spPr bwMode="auto">
            <a:xfrm>
              <a:off x="6045200" y="7848600"/>
              <a:ext cx="1016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-</a:t>
              </a:r>
              <a:endParaRPr lang="en-US"/>
            </a:p>
          </p:txBody>
        </p:sp>
        <p:sp>
          <p:nvSpPr>
            <p:cNvPr id="2117" name="Rectangle 15"/>
            <p:cNvSpPr>
              <a:spLocks noChangeArrowheads="1"/>
            </p:cNvSpPr>
            <p:nvPr/>
          </p:nvSpPr>
          <p:spPr bwMode="auto">
            <a:xfrm>
              <a:off x="6083300" y="7848600"/>
              <a:ext cx="1524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U</a:t>
              </a:r>
              <a:endParaRPr lang="en-US"/>
            </a:p>
          </p:txBody>
        </p:sp>
      </p:grpSp>
      <p:sp>
        <p:nvSpPr>
          <p:cNvPr id="2067" name="Text Box 8"/>
          <p:cNvSpPr txBox="1">
            <a:spLocks noChangeArrowheads="1"/>
          </p:cNvSpPr>
          <p:nvPr/>
        </p:nvSpPr>
        <p:spPr bwMode="auto">
          <a:xfrm>
            <a:off x="2209800" y="1371600"/>
            <a:ext cx="20574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 Narrow" pitchFamily="34" charset="0"/>
                <a:ea typeface="ＭＳ Ｐゴシック" pitchFamily="34" charset="-128"/>
              </a:rPr>
              <a:t>5 year plan period</a:t>
            </a:r>
          </a:p>
        </p:txBody>
      </p:sp>
      <p:sp>
        <p:nvSpPr>
          <p:cNvPr id="79" name="Rectangle 127"/>
          <p:cNvSpPr>
            <a:spLocks noChangeArrowheads="1"/>
          </p:cNvSpPr>
          <p:nvPr/>
        </p:nvSpPr>
        <p:spPr bwMode="auto">
          <a:xfrm>
            <a:off x="990600" y="3970338"/>
            <a:ext cx="1066800" cy="525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800" b="1" dirty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" charset="0"/>
              </a:rPr>
              <a:t>Establish/Validate 0D confinement </a:t>
            </a:r>
            <a:r>
              <a:rPr lang="en-US" sz="800" b="1" dirty="0" err="1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" charset="0"/>
              </a:rPr>
              <a:t>scalings</a:t>
            </a:r>
            <a:r>
              <a:rPr lang="en-US" sz="800" b="1" dirty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" charset="0"/>
              </a:rPr>
              <a:t> with higher BT, </a:t>
            </a:r>
            <a:r>
              <a:rPr lang="en-US" sz="800" b="1" dirty="0" err="1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" charset="0"/>
              </a:rPr>
              <a:t>Ip</a:t>
            </a:r>
            <a:r>
              <a:rPr lang="en-US" sz="800" b="1" dirty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" charset="0"/>
              </a:rPr>
              <a:t> and lower </a:t>
            </a:r>
            <a:r>
              <a:rPr lang="en-US" sz="800" b="1" dirty="0" smtClean="0">
                <a:solidFill>
                  <a:srgbClr val="000000"/>
                </a:solidFill>
                <a:latin typeface="Symbol" pitchFamily="18" charset="2"/>
                <a:ea typeface="ＭＳ Ｐゴシック" pitchFamily="34" charset="-128"/>
                <a:cs typeface="Arial" charset="0"/>
              </a:rPr>
              <a:t>n</a:t>
            </a:r>
            <a:r>
              <a:rPr lang="en-US" sz="800" b="1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*</a:t>
            </a:r>
            <a:endParaRPr lang="en-US" sz="800" b="1" dirty="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5334000" y="2209800"/>
            <a:ext cx="1447800" cy="32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Identify regime of validity for instabilities responsible for anomalous  electron thermal, momentum, and particle/impurity transport in NSTX-U </a:t>
            </a:r>
          </a:p>
          <a:p>
            <a:pPr algn="ctr"/>
            <a:endParaRPr lang="en-US" sz="1000" b="1">
              <a:solidFill>
                <a:schemeClr val="tx1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1000" b="1">
              <a:solidFill>
                <a:schemeClr val="tx1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1000" b="1">
              <a:solidFill>
                <a:schemeClr val="tx1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1000" b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Establish and validate reduced transport models (0D and 1D)</a:t>
            </a:r>
          </a:p>
        </p:txBody>
      </p:sp>
      <p:sp>
        <p:nvSpPr>
          <p:cNvPr id="2070" name="Rectangle 40"/>
          <p:cNvSpPr>
            <a:spLocks noChangeArrowheads="1"/>
          </p:cNvSpPr>
          <p:nvPr/>
        </p:nvSpPr>
        <p:spPr bwMode="auto">
          <a:xfrm>
            <a:off x="152400" y="5486400"/>
            <a:ext cx="723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/>
              <a:t>Tools</a:t>
            </a:r>
            <a:endParaRPr lang="en-US" sz="2000" b="1" i="1"/>
          </a:p>
        </p:txBody>
      </p:sp>
      <p:sp>
        <p:nvSpPr>
          <p:cNvPr id="87" name="Rectangle 127"/>
          <p:cNvSpPr>
            <a:spLocks noChangeArrowheads="1"/>
          </p:cNvSpPr>
          <p:nvPr/>
        </p:nvSpPr>
        <p:spPr bwMode="auto">
          <a:xfrm>
            <a:off x="1066800" y="5791200"/>
            <a:ext cx="17526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New FIR high-</a:t>
            </a:r>
            <a:r>
              <a:rPr lang="en-US" sz="1000" b="1" dirty="0" err="1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k</a:t>
            </a:r>
            <a:r>
              <a:rPr lang="en-US" sz="1000" b="1" baseline="-25000" dirty="0" err="1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θ</a:t>
            </a: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 scattering system</a:t>
            </a:r>
          </a:p>
        </p:txBody>
      </p:sp>
      <p:sp>
        <p:nvSpPr>
          <p:cNvPr id="89" name="Right Arrow 88"/>
          <p:cNvSpPr/>
          <p:nvPr/>
        </p:nvSpPr>
        <p:spPr>
          <a:xfrm>
            <a:off x="1447800" y="8610600"/>
            <a:ext cx="3429000" cy="381000"/>
          </a:xfrm>
          <a:prstGeom prst="rightArrow">
            <a:avLst>
              <a:gd name="adj1" fmla="val 78667"/>
              <a:gd name="adj2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Arial Narrow" pitchFamily="34" charset="0"/>
              </a:rPr>
              <a:t>q, flow profile control with 2</a:t>
            </a:r>
            <a:r>
              <a:rPr lang="en-US" sz="1000" b="1" baseline="30000" dirty="0">
                <a:latin typeface="Arial Narrow" pitchFamily="34" charset="0"/>
              </a:rPr>
              <a:t>nd</a:t>
            </a:r>
            <a:r>
              <a:rPr lang="en-US" sz="1000" b="1" dirty="0">
                <a:latin typeface="Arial Narrow" pitchFamily="34" charset="0"/>
              </a:rPr>
              <a:t> NBI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Arial Narrow" pitchFamily="34" charset="0"/>
              </a:rPr>
              <a:t>Flow profile control with 3D coils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5410200" y="1371600"/>
            <a:ext cx="1295400" cy="304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Arial Narrow" pitchFamily="34" charset="0"/>
              </a:rPr>
              <a:t>5 year goal</a:t>
            </a:r>
          </a:p>
        </p:txBody>
      </p:sp>
      <p:sp>
        <p:nvSpPr>
          <p:cNvPr id="95" name="Rectangle 40"/>
          <p:cNvSpPr>
            <a:spLocks noChangeArrowheads="1"/>
          </p:cNvSpPr>
          <p:nvPr/>
        </p:nvSpPr>
        <p:spPr bwMode="auto">
          <a:xfrm>
            <a:off x="79375" y="6096000"/>
            <a:ext cx="908050" cy="246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sz="1000" b="1" i="1">
                <a:solidFill>
                  <a:srgbClr val="000000"/>
                </a:solidFill>
                <a:latin typeface="Arial" charset="0"/>
                <a:cs typeface="Arial" charset="0"/>
              </a:rPr>
              <a:t>Diagnostics</a:t>
            </a:r>
            <a:endParaRPr lang="en-US" sz="1100" b="1" i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7" name="Rectangle 40"/>
          <p:cNvSpPr>
            <a:spLocks noChangeArrowheads="1"/>
          </p:cNvSpPr>
          <p:nvPr/>
        </p:nvSpPr>
        <p:spPr bwMode="auto">
          <a:xfrm>
            <a:off x="76200" y="6858000"/>
            <a:ext cx="914400" cy="246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1000" b="1" i="1">
                <a:solidFill>
                  <a:srgbClr val="000000"/>
                </a:solidFill>
                <a:latin typeface="Arial" charset="0"/>
                <a:cs typeface="Arial" charset="0"/>
              </a:rPr>
              <a:t>Theory</a:t>
            </a:r>
            <a:endParaRPr lang="en-US" sz="1100" b="1" i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8" name="Rectangle 40"/>
          <p:cNvSpPr>
            <a:spLocks noChangeArrowheads="1"/>
          </p:cNvSpPr>
          <p:nvPr/>
        </p:nvSpPr>
        <p:spPr bwMode="auto">
          <a:xfrm>
            <a:off x="76200" y="7551738"/>
            <a:ext cx="914400" cy="246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1000" b="1" i="1">
                <a:solidFill>
                  <a:srgbClr val="000000"/>
                </a:solidFill>
                <a:latin typeface="Arial" charset="0"/>
                <a:cs typeface="Arial" charset="0"/>
              </a:rPr>
              <a:t>Facility</a:t>
            </a:r>
            <a:endParaRPr lang="en-US" sz="1100" b="1" i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9" name="Rectangle 40"/>
          <p:cNvSpPr>
            <a:spLocks noChangeArrowheads="1"/>
          </p:cNvSpPr>
          <p:nvPr/>
        </p:nvSpPr>
        <p:spPr bwMode="auto">
          <a:xfrm>
            <a:off x="76200" y="8229600"/>
            <a:ext cx="914400" cy="554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1000" b="1" i="1">
                <a:solidFill>
                  <a:srgbClr val="000000"/>
                </a:solidFill>
                <a:latin typeface="Arial" charset="0"/>
                <a:cs typeface="Arial" charset="0"/>
              </a:rPr>
              <a:t>Plasma  Parameter and Control</a:t>
            </a:r>
            <a:endParaRPr lang="en-US" sz="1100" b="1" i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0" name="Rectangle 127"/>
          <p:cNvSpPr>
            <a:spLocks noChangeArrowheads="1"/>
          </p:cNvSpPr>
          <p:nvPr/>
        </p:nvSpPr>
        <p:spPr bwMode="auto">
          <a:xfrm>
            <a:off x="2209800" y="7475538"/>
            <a:ext cx="1752600" cy="525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Repetitive laser blow-off impurity injection system</a:t>
            </a:r>
          </a:p>
        </p:txBody>
      </p:sp>
      <p:sp>
        <p:nvSpPr>
          <p:cNvPr id="102" name="Right Arrow 101"/>
          <p:cNvSpPr/>
          <p:nvPr/>
        </p:nvSpPr>
        <p:spPr>
          <a:xfrm>
            <a:off x="1066800" y="6705600"/>
            <a:ext cx="2895600" cy="304800"/>
          </a:xfrm>
          <a:prstGeom prst="rightArrow">
            <a:avLst>
              <a:gd name="adj1" fmla="val 78667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Arial Narrow" pitchFamily="34" charset="0"/>
              </a:rPr>
              <a:t>Synthetic diagnostics for GYRO/GENE/GTS</a:t>
            </a:r>
          </a:p>
        </p:txBody>
      </p:sp>
      <p:sp>
        <p:nvSpPr>
          <p:cNvPr id="103" name="Right Arrow 102"/>
          <p:cNvSpPr/>
          <p:nvPr/>
        </p:nvSpPr>
        <p:spPr>
          <a:xfrm>
            <a:off x="1008686" y="1295400"/>
            <a:ext cx="4401514" cy="457200"/>
          </a:xfrm>
          <a:prstGeom prst="rightArrow">
            <a:avLst>
              <a:gd name="adj1" fmla="val 62000"/>
              <a:gd name="adj2" fmla="val 7833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5 year plan period</a:t>
            </a:r>
          </a:p>
        </p:txBody>
      </p:sp>
      <p:sp>
        <p:nvSpPr>
          <p:cNvPr id="51" name="Rectangle 127"/>
          <p:cNvSpPr>
            <a:spLocks noChangeArrowheads="1"/>
          </p:cNvSpPr>
          <p:nvPr/>
        </p:nvSpPr>
        <p:spPr bwMode="auto">
          <a:xfrm>
            <a:off x="2057400" y="5105400"/>
            <a:ext cx="15240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800" b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ORBIT electron simulations  w/ measured *AE structure</a:t>
            </a:r>
          </a:p>
        </p:txBody>
      </p:sp>
      <p:sp>
        <p:nvSpPr>
          <p:cNvPr id="52" name="Right Arrow 51"/>
          <p:cNvSpPr/>
          <p:nvPr/>
        </p:nvSpPr>
        <p:spPr>
          <a:xfrm>
            <a:off x="3352800" y="4572000"/>
            <a:ext cx="1905000" cy="457200"/>
          </a:xfrm>
          <a:prstGeom prst="rightArrow">
            <a:avLst>
              <a:gd name="adj1" fmla="val 78667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900" b="1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Integrated predictions with  thermal (TGLF, …) and *AE model</a:t>
            </a:r>
          </a:p>
          <a:p>
            <a:pPr algn="ctr"/>
            <a:endParaRPr lang="en-US" sz="1000" b="1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2819400" y="1905000"/>
            <a:ext cx="2438400" cy="685800"/>
            <a:chOff x="2895600" y="2286000"/>
            <a:chExt cx="2438400" cy="533400"/>
          </a:xfrm>
        </p:grpSpPr>
        <p:sp>
          <p:nvSpPr>
            <p:cNvPr id="80" name="Right Arrow 79"/>
            <p:cNvSpPr/>
            <p:nvPr/>
          </p:nvSpPr>
          <p:spPr>
            <a:xfrm>
              <a:off x="2971800" y="2286000"/>
              <a:ext cx="2362200" cy="533400"/>
            </a:xfrm>
            <a:prstGeom prst="rightArrow">
              <a:avLst>
                <a:gd name="adj1" fmla="val 78667"/>
                <a:gd name="adj2" fmla="val 50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endParaRPr lang="en-US" sz="1000" b="1">
                <a:solidFill>
                  <a:srgbClr val="000000"/>
                </a:solidFill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2105" name="TextBox 52"/>
            <p:cNvSpPr txBox="1">
              <a:spLocks noChangeArrowheads="1"/>
            </p:cNvSpPr>
            <p:nvPr/>
          </p:nvSpPr>
          <p:spPr bwMode="auto">
            <a:xfrm>
              <a:off x="2895600" y="2345267"/>
              <a:ext cx="22098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000" b="1">
                  <a:latin typeface="Arial Narrow" pitchFamily="34" charset="0"/>
                </a:rPr>
                <a:t>Identify ETG and micro-tearing</a:t>
              </a:r>
            </a:p>
            <a:p>
              <a:pPr algn="ctr"/>
              <a:r>
                <a:rPr lang="en-US" sz="1000" b="1">
                  <a:latin typeface="Arial Narrow" pitchFamily="34" charset="0"/>
                </a:rPr>
                <a:t>modes and their operational regimes for anomalous electron thermal transport </a:t>
              </a:r>
              <a:endParaRPr lang="en-US" sz="1000">
                <a:latin typeface="Arial Narrow" pitchFamily="34" charset="0"/>
              </a:endParaRPr>
            </a:p>
          </p:txBody>
        </p:sp>
      </p:grpSp>
      <p:sp>
        <p:nvSpPr>
          <p:cNvPr id="60" name="Rectangle 127"/>
          <p:cNvSpPr>
            <a:spLocks noChangeArrowheads="1"/>
          </p:cNvSpPr>
          <p:nvPr/>
        </p:nvSpPr>
        <p:spPr bwMode="auto">
          <a:xfrm>
            <a:off x="990600" y="2065338"/>
            <a:ext cx="1828800" cy="525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Measure low/high k turbulence and correlate with transport channels</a:t>
            </a:r>
          </a:p>
        </p:txBody>
      </p:sp>
      <p:sp>
        <p:nvSpPr>
          <p:cNvPr id="65" name="Rectangle 40"/>
          <p:cNvSpPr>
            <a:spLocks noChangeArrowheads="1"/>
          </p:cNvSpPr>
          <p:nvPr/>
        </p:nvSpPr>
        <p:spPr bwMode="auto">
          <a:xfrm>
            <a:off x="1066800" y="8212138"/>
            <a:ext cx="1371600" cy="246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Higher B</a:t>
            </a:r>
            <a:r>
              <a:rPr lang="en-US" sz="10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T</a:t>
            </a:r>
            <a:r>
              <a:rPr lang="en-US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US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</a:t>
            </a:r>
            <a:r>
              <a:rPr lang="en-US" sz="1000" b="1" i="1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</a:t>
            </a:r>
            <a:endParaRPr lang="en-US" sz="1100" b="1" i="1" baseline="-25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6" name="Rectangle 40"/>
          <p:cNvSpPr>
            <a:spLocks noChangeArrowheads="1"/>
          </p:cNvSpPr>
          <p:nvPr/>
        </p:nvSpPr>
        <p:spPr bwMode="auto">
          <a:xfrm>
            <a:off x="2514600" y="8229600"/>
            <a:ext cx="1524000" cy="338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Full range of  B</a:t>
            </a:r>
            <a:r>
              <a:rPr lang="en-US" sz="8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T</a:t>
            </a:r>
            <a:r>
              <a:rPr lang="en-US" sz="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and </a:t>
            </a:r>
            <a:r>
              <a:rPr lang="en-US" sz="8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</a:t>
            </a:r>
            <a:r>
              <a:rPr lang="en-US" sz="800" b="1" i="1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</a:t>
            </a:r>
            <a:r>
              <a:rPr lang="en-US" sz="8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(short pulse)</a:t>
            </a:r>
          </a:p>
        </p:txBody>
      </p:sp>
      <p:sp>
        <p:nvSpPr>
          <p:cNvPr id="58" name="Right Arrow 57"/>
          <p:cNvSpPr/>
          <p:nvPr/>
        </p:nvSpPr>
        <p:spPr>
          <a:xfrm>
            <a:off x="1066800" y="7010400"/>
            <a:ext cx="2895600" cy="304800"/>
          </a:xfrm>
          <a:prstGeom prst="rightArrow">
            <a:avLst>
              <a:gd name="adj1" fmla="val 78667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Arial Narrow" pitchFamily="34" charset="0"/>
              </a:rPr>
              <a:t>Development of XGC1-EM, GTS-EM, </a:t>
            </a:r>
            <a:r>
              <a:rPr lang="en-US" sz="1000" b="1" dirty="0" err="1">
                <a:latin typeface="Arial Narrow" pitchFamily="34" charset="0"/>
              </a:rPr>
              <a:t>Gkeyll</a:t>
            </a:r>
            <a:endParaRPr lang="en-US" sz="1000" b="1" dirty="0">
              <a:latin typeface="Arial Narrow" pitchFamily="34" charset="0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4724400" y="6019800"/>
            <a:ext cx="1066800" cy="381000"/>
          </a:xfrm>
          <a:prstGeom prst="rightArrow">
            <a:avLst>
              <a:gd name="adj1" fmla="val 78667"/>
              <a:gd name="adj2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PCI/Doppler </a:t>
            </a:r>
            <a:r>
              <a:rPr lang="en-US" sz="1000" b="1" dirty="0" err="1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reflectometry</a:t>
            </a:r>
            <a:endParaRPr lang="en-US" sz="1000" b="1" dirty="0">
              <a:solidFill>
                <a:srgbClr val="000000"/>
              </a:solidFill>
              <a:latin typeface="Arial Narrow" pitchFamily="34" charset="0"/>
              <a:ea typeface="ＭＳ Ｐゴシック" pitchFamily="1" charset="-128"/>
            </a:endParaRPr>
          </a:p>
        </p:txBody>
      </p:sp>
      <p:sp>
        <p:nvSpPr>
          <p:cNvPr id="64" name="Rectangle 127"/>
          <p:cNvSpPr>
            <a:spLocks noChangeArrowheads="1"/>
          </p:cNvSpPr>
          <p:nvPr/>
        </p:nvSpPr>
        <p:spPr bwMode="auto">
          <a:xfrm>
            <a:off x="1066800" y="6248400"/>
            <a:ext cx="10668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BES/</a:t>
            </a:r>
            <a:r>
              <a:rPr lang="en-US" sz="900" b="1" dirty="0" err="1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reflectometry</a:t>
            </a:r>
            <a:r>
              <a:rPr lang="en-US" sz="9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/ </a:t>
            </a:r>
            <a:r>
              <a:rPr lang="en-US" sz="900" b="1" dirty="0" err="1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polarimetry</a:t>
            </a:r>
            <a:endParaRPr lang="en-US" sz="900" b="1" dirty="0">
              <a:solidFill>
                <a:srgbClr val="000000"/>
              </a:solidFill>
              <a:latin typeface="Arial Narrow" pitchFamily="34" charset="0"/>
              <a:ea typeface="ＭＳ Ｐゴシック" pitchFamily="1" charset="-128"/>
            </a:endParaRPr>
          </a:p>
        </p:txBody>
      </p: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2743200" y="2514600"/>
            <a:ext cx="2514600" cy="838200"/>
            <a:chOff x="2819400" y="3048000"/>
            <a:chExt cx="2514600" cy="533400"/>
          </a:xfrm>
        </p:grpSpPr>
        <p:sp>
          <p:nvSpPr>
            <p:cNvPr id="68" name="Right Arrow 67"/>
            <p:cNvSpPr/>
            <p:nvPr/>
          </p:nvSpPr>
          <p:spPr>
            <a:xfrm>
              <a:off x="2971800" y="3048000"/>
              <a:ext cx="2362200" cy="533400"/>
            </a:xfrm>
            <a:prstGeom prst="rightArrow">
              <a:avLst>
                <a:gd name="adj1" fmla="val 78667"/>
                <a:gd name="adj2" fmla="val 50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endParaRPr lang="en-US" sz="1000" b="1">
                <a:solidFill>
                  <a:srgbClr val="000000"/>
                </a:solidFill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2103" name="TextBox 52"/>
            <p:cNvSpPr txBox="1">
              <a:spLocks noChangeArrowheads="1"/>
            </p:cNvSpPr>
            <p:nvPr/>
          </p:nvSpPr>
          <p:spPr bwMode="auto">
            <a:xfrm>
              <a:off x="2819400" y="3082437"/>
              <a:ext cx="2438400" cy="450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000" b="1" dirty="0">
                  <a:latin typeface="Arial Narrow" pitchFamily="34" charset="0"/>
                </a:rPr>
                <a:t>Identify ITG/TEM and KBM</a:t>
              </a:r>
            </a:p>
            <a:p>
              <a:pPr algn="ctr"/>
              <a:r>
                <a:rPr lang="en-US" sz="1000" b="1" dirty="0">
                  <a:latin typeface="Arial Narrow" pitchFamily="34" charset="0"/>
                </a:rPr>
                <a:t>modes and their operational regimes </a:t>
              </a:r>
              <a:r>
                <a:rPr lang="en-US" sz="1000" b="1" dirty="0">
                  <a:latin typeface="Arial Narrow" pitchFamily="34" charset="0"/>
                  <a:ea typeface="Arial Unicode MS" pitchFamily="34" charset="-128"/>
                  <a:cs typeface="Arial Unicode MS" pitchFamily="34" charset="-128"/>
                </a:rPr>
                <a:t>anomalous  electron thermal, momentum, and particle/impurity transport</a:t>
              </a:r>
              <a:endParaRPr lang="en-US" sz="1000" dirty="0">
                <a:latin typeface="Arial Narrow" pitchFamily="34" charset="0"/>
              </a:endParaRPr>
            </a:p>
          </p:txBody>
        </p:sp>
      </p:grpSp>
      <p:sp>
        <p:nvSpPr>
          <p:cNvPr id="61" name="Rectangle 40"/>
          <p:cNvSpPr>
            <a:spLocks noChangeArrowheads="1"/>
          </p:cNvSpPr>
          <p:nvPr/>
        </p:nvSpPr>
        <p:spPr bwMode="auto">
          <a:xfrm>
            <a:off x="4114800" y="8229600"/>
            <a:ext cx="1600200" cy="338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Full range of  B</a:t>
            </a:r>
            <a:r>
              <a:rPr lang="en-US" sz="8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T</a:t>
            </a:r>
            <a:r>
              <a:rPr lang="en-US" sz="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and </a:t>
            </a:r>
            <a:r>
              <a:rPr lang="en-US" sz="8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</a:t>
            </a:r>
            <a:r>
              <a:rPr lang="en-US" sz="800" b="1" i="1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</a:t>
            </a:r>
            <a:r>
              <a:rPr lang="en-US" sz="8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(long pulse, ASC scenarios)</a:t>
            </a:r>
          </a:p>
        </p:txBody>
      </p:sp>
      <p:sp>
        <p:nvSpPr>
          <p:cNvPr id="62" name="Rectangle 124"/>
          <p:cNvSpPr>
            <a:spLocks noChangeArrowheads="1"/>
          </p:cNvSpPr>
          <p:nvPr/>
        </p:nvSpPr>
        <p:spPr bwMode="auto">
          <a:xfrm>
            <a:off x="2286000" y="3352800"/>
            <a:ext cx="12192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" charset="0"/>
              </a:rPr>
              <a:t>Assess neo-classical model for full range </a:t>
            </a:r>
            <a:r>
              <a:rPr lang="en-US" sz="1000" b="1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" charset="0"/>
              </a:rPr>
              <a:t>B</a:t>
            </a:r>
            <a:r>
              <a:rPr lang="en-US" sz="1000" b="1" baseline="-250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" charset="0"/>
              </a:rPr>
              <a:t>T</a:t>
            </a:r>
            <a:r>
              <a:rPr lang="en-US" sz="1000" b="1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" charset="0"/>
              </a:rPr>
              <a:t>, I</a:t>
            </a:r>
            <a:r>
              <a:rPr lang="en-US" sz="1000" b="1" baseline="-250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" charset="0"/>
              </a:rPr>
              <a:t>P</a:t>
            </a:r>
            <a:r>
              <a:rPr lang="en-US" sz="1000" b="1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" charset="0"/>
              </a:rPr>
              <a:t>, </a:t>
            </a:r>
            <a:r>
              <a:rPr lang="en-US" sz="1000" b="1" dirty="0" smtClean="0">
                <a:solidFill>
                  <a:srgbClr val="000000"/>
                </a:solidFill>
                <a:latin typeface="Symbol" pitchFamily="18" charset="2"/>
                <a:ea typeface="ＭＳ Ｐゴシック" pitchFamily="34" charset="-128"/>
                <a:cs typeface="Arial" charset="0"/>
              </a:rPr>
              <a:t>n</a:t>
            </a:r>
            <a:endParaRPr lang="en-US" sz="1000" b="1" dirty="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7" name="Rectangle 127"/>
          <p:cNvSpPr>
            <a:spLocks noChangeArrowheads="1"/>
          </p:cNvSpPr>
          <p:nvPr/>
        </p:nvSpPr>
        <p:spPr bwMode="auto">
          <a:xfrm>
            <a:off x="2133600" y="3962400"/>
            <a:ext cx="1219200" cy="5254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800" b="1" dirty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" charset="0"/>
              </a:rPr>
              <a:t>Extend 0D confinement </a:t>
            </a:r>
            <a:r>
              <a:rPr lang="en-US" sz="800" b="1" dirty="0" err="1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" charset="0"/>
              </a:rPr>
              <a:t>scalings</a:t>
            </a:r>
            <a:r>
              <a:rPr lang="en-US" sz="800" b="1" dirty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" charset="0"/>
              </a:rPr>
              <a:t> with full BT, </a:t>
            </a:r>
            <a:r>
              <a:rPr lang="en-US" sz="800" b="1" dirty="0" err="1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" charset="0"/>
              </a:rPr>
              <a:t>Ip</a:t>
            </a:r>
            <a:r>
              <a:rPr lang="en-US" sz="800" b="1" dirty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" charset="0"/>
              </a:rPr>
              <a:t> and lower </a:t>
            </a:r>
            <a:r>
              <a:rPr lang="en-US" sz="800" b="1" dirty="0" smtClean="0">
                <a:solidFill>
                  <a:srgbClr val="000000"/>
                </a:solidFill>
                <a:latin typeface="Symbol" pitchFamily="18" charset="2"/>
                <a:ea typeface="ＭＳ Ｐゴシック" pitchFamily="34" charset="-128"/>
                <a:cs typeface="Arial" charset="0"/>
              </a:rPr>
              <a:t>n</a:t>
            </a:r>
            <a:r>
              <a:rPr lang="en-US" sz="800" b="1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*</a:t>
            </a:r>
            <a:endParaRPr lang="en-US" sz="800" b="1" dirty="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9" name="Rectangle 127"/>
          <p:cNvSpPr>
            <a:spLocks noChangeArrowheads="1"/>
          </p:cNvSpPr>
          <p:nvPr/>
        </p:nvSpPr>
        <p:spPr bwMode="auto">
          <a:xfrm>
            <a:off x="3429000" y="3962400"/>
            <a:ext cx="1371600" cy="5254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800" b="1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  <a:cs typeface="Arial" charset="0"/>
              </a:rPr>
              <a:t>Project 0D confinement for FNSF/Pilot</a:t>
            </a:r>
            <a:endParaRPr lang="en-US" sz="800" b="1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70" name="Rectangle 127"/>
          <p:cNvSpPr>
            <a:spLocks noChangeArrowheads="1"/>
          </p:cNvSpPr>
          <p:nvPr/>
        </p:nvSpPr>
        <p:spPr bwMode="auto">
          <a:xfrm>
            <a:off x="990600" y="4572000"/>
            <a:ext cx="2286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8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Predict confinement and profiles (w/ TGLF, etc …) coupled with linear/nonlinear GK calculations</a:t>
            </a:r>
          </a:p>
          <a:p>
            <a:pPr algn="ctr"/>
            <a:endParaRPr lang="en-US" sz="1000" b="1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71" name="Rectangle 127"/>
          <p:cNvSpPr>
            <a:spLocks noChangeArrowheads="1"/>
          </p:cNvSpPr>
          <p:nvPr/>
        </p:nvSpPr>
        <p:spPr bwMode="auto">
          <a:xfrm>
            <a:off x="3657600" y="5105400"/>
            <a:ext cx="10668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8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Develop model for *AE driven </a:t>
            </a:r>
            <a:r>
              <a:rPr lang="en-US" sz="800">
                <a:solidFill>
                  <a:srgbClr val="000000"/>
                </a:solidFill>
                <a:latin typeface="Symbol" pitchFamily="18" charset="2"/>
                <a:ea typeface="ＭＳ Ｐゴシック" pitchFamily="34" charset="-128"/>
                <a:cs typeface="Arial" charset="0"/>
              </a:rPr>
              <a:t>c</a:t>
            </a:r>
            <a:r>
              <a:rPr lang="en-US" sz="800" b="1" baseline="-2500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e</a:t>
            </a:r>
          </a:p>
          <a:p>
            <a:pPr algn="ctr"/>
            <a:endParaRPr lang="en-US" sz="1000" b="1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/>
          <p:cNvSpPr>
            <a:spLocks/>
          </p:cNvSpPr>
          <p:nvPr/>
        </p:nvSpPr>
        <p:spPr bwMode="auto">
          <a:xfrm>
            <a:off x="76200" y="2119312"/>
            <a:ext cx="922338" cy="3190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25399" dir="5400000" algn="ctr" rotWithShape="0">
              <a:schemeClr val="bg2">
                <a:alpha val="37997"/>
              </a:schemeClr>
            </a:outerShdw>
          </a:effec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 b="1" i="1" dirty="0">
                <a:solidFill>
                  <a:schemeClr val="tx1"/>
                </a:solidFill>
                <a:cs typeface="Arial" charset="0"/>
              </a:rPr>
              <a:t>Physics</a:t>
            </a:r>
          </a:p>
        </p:txBody>
      </p:sp>
      <p:sp>
        <p:nvSpPr>
          <p:cNvPr id="2062" name="Rectangle 14"/>
          <p:cNvSpPr>
            <a:spLocks/>
          </p:cNvSpPr>
          <p:nvPr/>
        </p:nvSpPr>
        <p:spPr bwMode="auto">
          <a:xfrm>
            <a:off x="101600" y="2828925"/>
            <a:ext cx="965200" cy="157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2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Assess, optimize, and control the pedestal structure, edge transport and stability</a:t>
            </a:r>
          </a:p>
        </p:txBody>
      </p:sp>
      <p:sp>
        <p:nvSpPr>
          <p:cNvPr id="2063" name="Rectangle 15"/>
          <p:cNvSpPr>
            <a:spLocks/>
          </p:cNvSpPr>
          <p:nvPr/>
        </p:nvSpPr>
        <p:spPr bwMode="auto">
          <a:xfrm>
            <a:off x="1092200" y="2667000"/>
            <a:ext cx="1739900" cy="330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2075" name="AutoShape 27"/>
          <p:cNvSpPr>
            <a:spLocks/>
          </p:cNvSpPr>
          <p:nvPr/>
        </p:nvSpPr>
        <p:spPr bwMode="auto">
          <a:xfrm>
            <a:off x="3033713" y="4419600"/>
            <a:ext cx="2413000" cy="863600"/>
          </a:xfrm>
          <a:prstGeom prst="rightArrow">
            <a:avLst>
              <a:gd name="adj1" fmla="val 78667"/>
              <a:gd name="adj2" fmla="val 3971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2076" name="Rectangle 28"/>
          <p:cNvSpPr>
            <a:spLocks/>
          </p:cNvSpPr>
          <p:nvPr/>
        </p:nvSpPr>
        <p:spPr bwMode="auto">
          <a:xfrm>
            <a:off x="3033713" y="4514850"/>
            <a:ext cx="2362200" cy="723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81326" bIns="38100" anchor="ctr"/>
          <a:lstStyle/>
          <a:p>
            <a:pPr marL="14288"/>
            <a:r>
              <a:rPr lang="en-US" sz="10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Develop methods for active control of SOL/edge profiles; Support projections of heat flux width and </a:t>
            </a:r>
            <a:r>
              <a:rPr lang="en-US" sz="1000" b="1" dirty="0" err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divertor</a:t>
            </a:r>
            <a:r>
              <a:rPr lang="en-US" sz="10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 scenarios to ST-FNSF</a:t>
            </a:r>
          </a:p>
        </p:txBody>
      </p:sp>
      <p:sp>
        <p:nvSpPr>
          <p:cNvPr id="2077" name="AutoShape 29"/>
          <p:cNvSpPr>
            <a:spLocks/>
          </p:cNvSpPr>
          <p:nvPr/>
        </p:nvSpPr>
        <p:spPr bwMode="auto">
          <a:xfrm>
            <a:off x="5473700" y="2659062"/>
            <a:ext cx="1295400" cy="1312863"/>
          </a:xfrm>
          <a:prstGeom prst="roundRect">
            <a:avLst>
              <a:gd name="adj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2078" name="Rectangle 30"/>
          <p:cNvSpPr>
            <a:spLocks/>
          </p:cNvSpPr>
          <p:nvPr/>
        </p:nvSpPr>
        <p:spPr bwMode="auto">
          <a:xfrm>
            <a:off x="5588000" y="2643187"/>
            <a:ext cx="1066800" cy="1333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86978" bIns="38100" anchor="ctr"/>
          <a:lstStyle/>
          <a:p>
            <a:pPr marL="9525" algn="ctr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Develop understanding of of the physical properties of pedestal structure and stability for ITER and FNSF</a:t>
            </a:r>
          </a:p>
        </p:txBody>
      </p:sp>
      <p:sp>
        <p:nvSpPr>
          <p:cNvPr id="2086" name="Rectangle 38"/>
          <p:cNvSpPr>
            <a:spLocks/>
          </p:cNvSpPr>
          <p:nvPr/>
        </p:nvSpPr>
        <p:spPr bwMode="auto">
          <a:xfrm>
            <a:off x="1079500" y="2667000"/>
            <a:ext cx="1739900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0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Characterize the pedestal structure </a:t>
            </a:r>
            <a:r>
              <a:rPr lang="en-US" sz="1000" b="1" dirty="0" err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vs</a:t>
            </a:r>
            <a:r>
              <a:rPr lang="en-US" sz="10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 Bt, </a:t>
            </a:r>
            <a:r>
              <a:rPr lang="en-US" sz="1000" b="1" dirty="0" err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Ip</a:t>
            </a:r>
            <a:r>
              <a:rPr lang="en-US" sz="10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, shaping </a:t>
            </a:r>
          </a:p>
        </p:txBody>
      </p:sp>
      <p:sp>
        <p:nvSpPr>
          <p:cNvPr id="2087" name="Rectangle 39"/>
          <p:cNvSpPr>
            <a:spLocks/>
          </p:cNvSpPr>
          <p:nvPr/>
        </p:nvSpPr>
        <p:spPr bwMode="auto">
          <a:xfrm>
            <a:off x="34925" y="2730500"/>
            <a:ext cx="955675" cy="317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25399" dir="5400000" algn="ctr" rotWithShape="0">
              <a:schemeClr val="bg2">
                <a:alpha val="37997"/>
              </a:schemeClr>
            </a:outerShdw>
          </a:effec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 b="1" dirty="0">
                <a:solidFill>
                  <a:schemeClr val="tx1"/>
                </a:solidFill>
                <a:cs typeface="Arial" charset="0"/>
              </a:rPr>
              <a:t>Thrust 1</a:t>
            </a:r>
          </a:p>
        </p:txBody>
      </p:sp>
      <p:sp>
        <p:nvSpPr>
          <p:cNvPr id="2088" name="Rectangle 40"/>
          <p:cNvSpPr>
            <a:spLocks/>
          </p:cNvSpPr>
          <p:nvPr/>
        </p:nvSpPr>
        <p:spPr bwMode="auto">
          <a:xfrm>
            <a:off x="1079500" y="3090863"/>
            <a:ext cx="1739900" cy="5667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2089" name="Rectangle 41"/>
          <p:cNvSpPr>
            <a:spLocks/>
          </p:cNvSpPr>
          <p:nvPr/>
        </p:nvSpPr>
        <p:spPr bwMode="auto">
          <a:xfrm>
            <a:off x="1092200" y="3095639"/>
            <a:ext cx="1739900" cy="56672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Pedestal control to achieve temperature and moderate density</a:t>
            </a:r>
          </a:p>
        </p:txBody>
      </p:sp>
      <p:sp>
        <p:nvSpPr>
          <p:cNvPr id="2091" name="Rectangle 43"/>
          <p:cNvSpPr>
            <a:spLocks/>
          </p:cNvSpPr>
          <p:nvPr/>
        </p:nvSpPr>
        <p:spPr bwMode="auto">
          <a:xfrm>
            <a:off x="1092200" y="2133599"/>
            <a:ext cx="1752600" cy="444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2092" name="Rectangle 44"/>
          <p:cNvSpPr>
            <a:spLocks/>
          </p:cNvSpPr>
          <p:nvPr/>
        </p:nvSpPr>
        <p:spPr bwMode="auto">
          <a:xfrm>
            <a:off x="1092200" y="2082799"/>
            <a:ext cx="1752600" cy="5461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0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L-H transition physics: threshold studies, pedestal formation</a:t>
            </a:r>
          </a:p>
        </p:txBody>
      </p:sp>
      <p:sp>
        <p:nvSpPr>
          <p:cNvPr id="2093" name="Rectangle 45"/>
          <p:cNvSpPr>
            <a:spLocks/>
          </p:cNvSpPr>
          <p:nvPr/>
        </p:nvSpPr>
        <p:spPr bwMode="auto">
          <a:xfrm>
            <a:off x="3035300" y="3090862"/>
            <a:ext cx="2286000" cy="4143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2094" name="Rectangle 46"/>
          <p:cNvSpPr>
            <a:spLocks/>
          </p:cNvSpPr>
          <p:nvPr/>
        </p:nvSpPr>
        <p:spPr bwMode="auto">
          <a:xfrm>
            <a:off x="3035300" y="3089275"/>
            <a:ext cx="2286000" cy="41592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0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Develop projections to FNSF based on experiment and models</a:t>
            </a:r>
          </a:p>
        </p:txBody>
      </p:sp>
      <p:sp>
        <p:nvSpPr>
          <p:cNvPr id="2096" name="Rectangle 48"/>
          <p:cNvSpPr>
            <a:spLocks/>
          </p:cNvSpPr>
          <p:nvPr/>
        </p:nvSpPr>
        <p:spPr bwMode="auto">
          <a:xfrm>
            <a:off x="3035300" y="2425699"/>
            <a:ext cx="2286000" cy="4143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2097" name="Rectangle 49"/>
          <p:cNvSpPr>
            <a:spLocks/>
          </p:cNvSpPr>
          <p:nvPr/>
        </p:nvSpPr>
        <p:spPr bwMode="auto">
          <a:xfrm>
            <a:off x="3035300" y="2428874"/>
            <a:ext cx="2286000" cy="41592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Optimize and control the pedestal structure</a:t>
            </a:r>
          </a:p>
        </p:txBody>
      </p:sp>
      <p:sp>
        <p:nvSpPr>
          <p:cNvPr id="2099" name="Rectangle 51"/>
          <p:cNvSpPr>
            <a:spLocks/>
          </p:cNvSpPr>
          <p:nvPr/>
        </p:nvSpPr>
        <p:spPr bwMode="auto">
          <a:xfrm>
            <a:off x="1104900" y="3732256"/>
            <a:ext cx="1727200" cy="700046"/>
          </a:xfrm>
          <a:prstGeom prst="rect">
            <a:avLst/>
          </a:prstGeom>
          <a:gradFill rotWithShape="0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 cap="flat">
            <a:solidFill>
              <a:srgbClr val="4A7EBB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25399" dir="5400000" algn="ctr" rotWithShape="0">
              <a:schemeClr val="bg2">
                <a:alpha val="37997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00" name="Rectangle 52"/>
          <p:cNvSpPr>
            <a:spLocks/>
          </p:cNvSpPr>
          <p:nvPr/>
        </p:nvSpPr>
        <p:spPr bwMode="auto">
          <a:xfrm>
            <a:off x="1092200" y="3713164"/>
            <a:ext cx="1816100" cy="71277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ELM studies and mitigations: response to 3D magnetic field perturbations and Lithium coatings </a:t>
            </a:r>
          </a:p>
        </p:txBody>
      </p:sp>
      <p:sp>
        <p:nvSpPr>
          <p:cNvPr id="2102" name="Rectangle 54"/>
          <p:cNvSpPr>
            <a:spLocks/>
          </p:cNvSpPr>
          <p:nvPr/>
        </p:nvSpPr>
        <p:spPr bwMode="auto">
          <a:xfrm>
            <a:off x="3810000" y="3722687"/>
            <a:ext cx="1435100" cy="5826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2103" name="Rectangle 55"/>
          <p:cNvSpPr>
            <a:spLocks/>
          </p:cNvSpPr>
          <p:nvPr/>
        </p:nvSpPr>
        <p:spPr bwMode="auto">
          <a:xfrm>
            <a:off x="3810000" y="3727450"/>
            <a:ext cx="1371600" cy="57784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0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Utilize 3D fields (NCC) to optimize pedestal transport and stability</a:t>
            </a:r>
          </a:p>
        </p:txBody>
      </p:sp>
      <p:sp>
        <p:nvSpPr>
          <p:cNvPr id="2105" name="Rectangle 57"/>
          <p:cNvSpPr>
            <a:spLocks/>
          </p:cNvSpPr>
          <p:nvPr/>
        </p:nvSpPr>
        <p:spPr bwMode="auto">
          <a:xfrm>
            <a:off x="76200" y="5473700"/>
            <a:ext cx="914400" cy="13081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2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Assess and control </a:t>
            </a:r>
            <a:r>
              <a:rPr lang="en-US" sz="1200" b="1" dirty="0" err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divertor</a:t>
            </a:r>
            <a:r>
              <a:rPr lang="en-US" sz="12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/SOL heat and particle fluxes</a:t>
            </a:r>
          </a:p>
        </p:txBody>
      </p:sp>
      <p:sp>
        <p:nvSpPr>
          <p:cNvPr id="2106" name="Rectangle 58"/>
          <p:cNvSpPr>
            <a:spLocks/>
          </p:cNvSpPr>
          <p:nvPr/>
        </p:nvSpPr>
        <p:spPr bwMode="auto">
          <a:xfrm>
            <a:off x="12700" y="5118100"/>
            <a:ext cx="955675" cy="317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25399" dir="5400000" algn="ctr" rotWithShape="0">
              <a:schemeClr val="bg2">
                <a:alpha val="37997"/>
              </a:schemeClr>
            </a:outerShdw>
          </a:effec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 b="1" dirty="0">
                <a:solidFill>
                  <a:schemeClr val="tx1"/>
                </a:solidFill>
                <a:cs typeface="Arial" charset="0"/>
              </a:rPr>
              <a:t>Thrust 2</a:t>
            </a:r>
          </a:p>
        </p:txBody>
      </p:sp>
      <p:sp>
        <p:nvSpPr>
          <p:cNvPr id="2107" name="Rectangle 59"/>
          <p:cNvSpPr>
            <a:spLocks/>
          </p:cNvSpPr>
          <p:nvPr/>
        </p:nvSpPr>
        <p:spPr bwMode="auto">
          <a:xfrm>
            <a:off x="1066800" y="4594225"/>
            <a:ext cx="1774825" cy="6175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2108" name="Rectangle 60"/>
          <p:cNvSpPr>
            <a:spLocks/>
          </p:cNvSpPr>
          <p:nvPr/>
        </p:nvSpPr>
        <p:spPr bwMode="auto">
          <a:xfrm>
            <a:off x="1054100" y="4578350"/>
            <a:ext cx="1765300" cy="6286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0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Heat flux width; connections to SOL models; Zonal (</a:t>
            </a:r>
            <a:r>
              <a:rPr lang="en-US" sz="1000" b="1" dirty="0" err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poloidal</a:t>
            </a:r>
            <a:r>
              <a:rPr lang="en-US" sz="10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) flow and 3D  structure of SOL/edge turbulence</a:t>
            </a:r>
          </a:p>
        </p:txBody>
      </p:sp>
      <p:sp>
        <p:nvSpPr>
          <p:cNvPr id="2110" name="Rectangle 62"/>
          <p:cNvSpPr>
            <a:spLocks/>
          </p:cNvSpPr>
          <p:nvPr/>
        </p:nvSpPr>
        <p:spPr bwMode="auto">
          <a:xfrm>
            <a:off x="1066800" y="5332454"/>
            <a:ext cx="1727200" cy="4222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2111" name="Rectangle 63"/>
          <p:cNvSpPr>
            <a:spLocks/>
          </p:cNvSpPr>
          <p:nvPr/>
        </p:nvSpPr>
        <p:spPr bwMode="auto">
          <a:xfrm>
            <a:off x="1054100" y="5321300"/>
            <a:ext cx="1816100" cy="42861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Snowflake divertor studies and control development</a:t>
            </a:r>
          </a:p>
        </p:txBody>
      </p:sp>
      <p:sp>
        <p:nvSpPr>
          <p:cNvPr id="2113" name="Rectangle 65"/>
          <p:cNvSpPr>
            <a:spLocks/>
          </p:cNvSpPr>
          <p:nvPr/>
        </p:nvSpPr>
        <p:spPr bwMode="auto">
          <a:xfrm>
            <a:off x="1066800" y="5878554"/>
            <a:ext cx="1727200" cy="4222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2114" name="Rectangle 66"/>
          <p:cNvSpPr>
            <a:spLocks/>
          </p:cNvSpPr>
          <p:nvPr/>
        </p:nvSpPr>
        <p:spPr bwMode="auto">
          <a:xfrm>
            <a:off x="1054100" y="5867400"/>
            <a:ext cx="1816100" cy="42861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Radiative divertor with D</a:t>
            </a:r>
            <a:r>
              <a:rPr lang="en-US" sz="1000" b="1" baseline="-600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2</a:t>
            </a:r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, Ne, Ar seeding; Li radiator, Mantles</a:t>
            </a:r>
          </a:p>
        </p:txBody>
      </p:sp>
      <p:sp>
        <p:nvSpPr>
          <p:cNvPr id="2116" name="AutoShape 68"/>
          <p:cNvSpPr>
            <a:spLocks/>
          </p:cNvSpPr>
          <p:nvPr/>
        </p:nvSpPr>
        <p:spPr bwMode="auto">
          <a:xfrm>
            <a:off x="5575300" y="5078413"/>
            <a:ext cx="1193800" cy="2038350"/>
          </a:xfrm>
          <a:prstGeom prst="roundRect">
            <a:avLst>
              <a:gd name="adj" fmla="val 1808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2117" name="Rectangle 69"/>
          <p:cNvSpPr>
            <a:spLocks/>
          </p:cNvSpPr>
          <p:nvPr/>
        </p:nvSpPr>
        <p:spPr bwMode="auto">
          <a:xfrm>
            <a:off x="5680075" y="5054600"/>
            <a:ext cx="982663" cy="20701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86978" bIns="38100" anchor="ctr"/>
          <a:lstStyle/>
          <a:p>
            <a:pPr marL="9525" algn="ctr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Develop and validate divertor and SOL heat and particle control to support projections of divertor scenarios to ST-FNSF</a:t>
            </a:r>
          </a:p>
        </p:txBody>
      </p:sp>
      <p:sp>
        <p:nvSpPr>
          <p:cNvPr id="2119" name="AutoShape 71"/>
          <p:cNvSpPr>
            <a:spLocks/>
          </p:cNvSpPr>
          <p:nvPr/>
        </p:nvSpPr>
        <p:spPr bwMode="auto">
          <a:xfrm>
            <a:off x="3035300" y="5359400"/>
            <a:ext cx="2413000" cy="495300"/>
          </a:xfrm>
          <a:prstGeom prst="rightArrow">
            <a:avLst>
              <a:gd name="adj1" fmla="val 78667"/>
              <a:gd name="adj2" fmla="val 6924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2120" name="Rectangle 72"/>
          <p:cNvSpPr>
            <a:spLocks/>
          </p:cNvSpPr>
          <p:nvPr/>
        </p:nvSpPr>
        <p:spPr bwMode="auto">
          <a:xfrm>
            <a:off x="3035300" y="5397500"/>
            <a:ext cx="2463800" cy="406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81326" bIns="38100" anchor="ctr"/>
          <a:lstStyle/>
          <a:p>
            <a:pPr marL="14288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Utilize magnetic control for long-pulse snowflakes with reduced heat flux</a:t>
            </a:r>
          </a:p>
        </p:txBody>
      </p:sp>
      <p:sp>
        <p:nvSpPr>
          <p:cNvPr id="2121" name="AutoShape 73"/>
          <p:cNvSpPr>
            <a:spLocks/>
          </p:cNvSpPr>
          <p:nvPr/>
        </p:nvSpPr>
        <p:spPr bwMode="auto">
          <a:xfrm>
            <a:off x="3035300" y="5943600"/>
            <a:ext cx="2413000" cy="647700"/>
          </a:xfrm>
          <a:prstGeom prst="rightArrow">
            <a:avLst>
              <a:gd name="adj1" fmla="val 78667"/>
              <a:gd name="adj2" fmla="val 5295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2122" name="Rectangle 74"/>
          <p:cNvSpPr>
            <a:spLocks/>
          </p:cNvSpPr>
          <p:nvPr/>
        </p:nvSpPr>
        <p:spPr bwMode="auto">
          <a:xfrm>
            <a:off x="3035300" y="5969000"/>
            <a:ext cx="2133600" cy="622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81326" bIns="38100" anchor="ctr"/>
          <a:lstStyle/>
          <a:p>
            <a:pPr marL="14288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Implement radiative divertor control; Integration of snowflake and radiative divertor</a:t>
            </a:r>
          </a:p>
        </p:txBody>
      </p:sp>
      <p:sp>
        <p:nvSpPr>
          <p:cNvPr id="2123" name="AutoShape 75"/>
          <p:cNvSpPr>
            <a:spLocks/>
          </p:cNvSpPr>
          <p:nvPr/>
        </p:nvSpPr>
        <p:spPr bwMode="auto">
          <a:xfrm>
            <a:off x="3035300" y="7048500"/>
            <a:ext cx="2413000" cy="482600"/>
          </a:xfrm>
          <a:prstGeom prst="rightArrow">
            <a:avLst>
              <a:gd name="adj1" fmla="val 78667"/>
              <a:gd name="adj2" fmla="val 7106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2124" name="Rectangle 76"/>
          <p:cNvSpPr>
            <a:spLocks/>
          </p:cNvSpPr>
          <p:nvPr/>
        </p:nvSpPr>
        <p:spPr bwMode="auto">
          <a:xfrm>
            <a:off x="3035300" y="7073900"/>
            <a:ext cx="1993900" cy="431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81326" bIns="38100" anchor="ctr"/>
          <a:lstStyle/>
          <a:p>
            <a:pPr marL="14288"/>
            <a:r>
              <a:rPr lang="en-US" sz="10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Assess Mo/PFCs and their impact on H-mode confinement</a:t>
            </a:r>
          </a:p>
        </p:txBody>
      </p:sp>
      <p:sp>
        <p:nvSpPr>
          <p:cNvPr id="2125" name="Rectangle 77"/>
          <p:cNvSpPr>
            <a:spLocks/>
          </p:cNvSpPr>
          <p:nvPr/>
        </p:nvSpPr>
        <p:spPr bwMode="auto">
          <a:xfrm>
            <a:off x="1066800" y="6411954"/>
            <a:ext cx="1727200" cy="4222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2126" name="Rectangle 78"/>
          <p:cNvSpPr>
            <a:spLocks/>
          </p:cNvSpPr>
          <p:nvPr/>
        </p:nvSpPr>
        <p:spPr bwMode="auto">
          <a:xfrm>
            <a:off x="1054100" y="6400800"/>
            <a:ext cx="1816100" cy="42861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0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Experiments validation of </a:t>
            </a:r>
            <a:r>
              <a:rPr lang="en-US" sz="1000" b="1" dirty="0" err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cryo</a:t>
            </a:r>
            <a:r>
              <a:rPr lang="en-US" sz="10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-pump designs</a:t>
            </a:r>
          </a:p>
        </p:txBody>
      </p:sp>
      <p:sp>
        <p:nvSpPr>
          <p:cNvPr id="2128" name="AutoShape 80"/>
          <p:cNvSpPr>
            <a:spLocks/>
          </p:cNvSpPr>
          <p:nvPr/>
        </p:nvSpPr>
        <p:spPr bwMode="auto">
          <a:xfrm>
            <a:off x="3035300" y="6629400"/>
            <a:ext cx="2413000" cy="342900"/>
          </a:xfrm>
          <a:prstGeom prst="rightArrow">
            <a:avLst>
              <a:gd name="adj1" fmla="val 78667"/>
              <a:gd name="adj2" fmla="val 10001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2129" name="Rectangle 81"/>
          <p:cNvSpPr>
            <a:spLocks/>
          </p:cNvSpPr>
          <p:nvPr/>
        </p:nvSpPr>
        <p:spPr bwMode="auto">
          <a:xfrm>
            <a:off x="3035300" y="6642100"/>
            <a:ext cx="23876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81326" bIns="38100" anchor="ctr"/>
          <a:lstStyle/>
          <a:p>
            <a:pPr marL="14288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Validation of cryopump performance</a:t>
            </a:r>
          </a:p>
        </p:txBody>
      </p:sp>
      <p:sp>
        <p:nvSpPr>
          <p:cNvPr id="2130" name="Rectangle 82"/>
          <p:cNvSpPr>
            <a:spLocks/>
          </p:cNvSpPr>
          <p:nvPr/>
        </p:nvSpPr>
        <p:spPr bwMode="auto">
          <a:xfrm>
            <a:off x="1066800" y="6932654"/>
            <a:ext cx="1727200" cy="4222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2131" name="Rectangle 83"/>
          <p:cNvSpPr>
            <a:spLocks/>
          </p:cNvSpPr>
          <p:nvPr/>
        </p:nvSpPr>
        <p:spPr bwMode="auto">
          <a:xfrm>
            <a:off x="1054100" y="6921500"/>
            <a:ext cx="1816100" cy="42861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Impurity erosion and SOL transport studies</a:t>
            </a:r>
          </a:p>
        </p:txBody>
      </p:sp>
      <p:sp>
        <p:nvSpPr>
          <p:cNvPr id="87" name="Rectangle 2"/>
          <p:cNvSpPr>
            <a:spLocks noChangeArrowheads="1"/>
          </p:cNvSpPr>
          <p:nvPr/>
        </p:nvSpPr>
        <p:spPr bwMode="auto">
          <a:xfrm>
            <a:off x="0" y="563562"/>
            <a:ext cx="685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Boundary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Physics Research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Timeline (Part 1)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Osaka" pitchFamily="1" charset="-128"/>
              <a:cs typeface="Arial" pitchFamily="34" charset="0"/>
            </a:endParaRPr>
          </a:p>
        </p:txBody>
      </p:sp>
      <p:grpSp>
        <p:nvGrpSpPr>
          <p:cNvPr id="88" name="Group 68"/>
          <p:cNvGrpSpPr>
            <a:grpSpLocks/>
          </p:cNvGrpSpPr>
          <p:nvPr/>
        </p:nvGrpSpPr>
        <p:grpSpPr bwMode="auto">
          <a:xfrm>
            <a:off x="457200" y="304800"/>
            <a:ext cx="5930900" cy="279400"/>
            <a:chOff x="457200" y="7772400"/>
            <a:chExt cx="5930900" cy="279400"/>
          </a:xfrm>
        </p:grpSpPr>
        <p:sp>
          <p:nvSpPr>
            <p:cNvPr id="89" name="AutoShape 3"/>
            <p:cNvSpPr>
              <a:spLocks noChangeAspect="1" noChangeArrowheads="1" noTextEdit="1"/>
            </p:cNvSpPr>
            <p:nvPr/>
          </p:nvSpPr>
          <p:spPr bwMode="auto">
            <a:xfrm>
              <a:off x="457200" y="7772400"/>
              <a:ext cx="5930900" cy="27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5"/>
            <p:cNvSpPr>
              <a:spLocks/>
            </p:cNvSpPr>
            <p:nvPr/>
          </p:nvSpPr>
          <p:spPr bwMode="auto">
            <a:xfrm>
              <a:off x="3365500" y="7899400"/>
              <a:ext cx="2146300" cy="1588"/>
            </a:xfrm>
            <a:custGeom>
              <a:avLst/>
              <a:gdLst>
                <a:gd name="T0" fmla="*/ 0 w 1352"/>
                <a:gd name="T1" fmla="*/ 0 h 1588"/>
                <a:gd name="T2" fmla="*/ 2147483647 w 1352"/>
                <a:gd name="T3" fmla="*/ 0 h 1588"/>
                <a:gd name="T4" fmla="*/ 2147483647 w 1352"/>
                <a:gd name="T5" fmla="*/ 0 h 1588"/>
                <a:gd name="T6" fmla="*/ 2147483647 w 1352"/>
                <a:gd name="T7" fmla="*/ 0 h 1588"/>
                <a:gd name="T8" fmla="*/ 2147483647 w 1352"/>
                <a:gd name="T9" fmla="*/ 0 h 1588"/>
                <a:gd name="T10" fmla="*/ 2147483647 w 1352"/>
                <a:gd name="T11" fmla="*/ 0 h 1588"/>
                <a:gd name="T12" fmla="*/ 2147483647 w 1352"/>
                <a:gd name="T13" fmla="*/ 0 h 1588"/>
                <a:gd name="T14" fmla="*/ 2147483647 w 1352"/>
                <a:gd name="T15" fmla="*/ 0 h 1588"/>
                <a:gd name="T16" fmla="*/ 2147483647 w 1352"/>
                <a:gd name="T17" fmla="*/ 0 h 1588"/>
                <a:gd name="T18" fmla="*/ 2147483647 w 1352"/>
                <a:gd name="T19" fmla="*/ 0 h 1588"/>
                <a:gd name="T20" fmla="*/ 0 w 1352"/>
                <a:gd name="T21" fmla="*/ 0 h 1588"/>
                <a:gd name="T22" fmla="*/ 0 w 1352"/>
                <a:gd name="T23" fmla="*/ 0 h 1588"/>
                <a:gd name="T24" fmla="*/ 0 w 1352"/>
                <a:gd name="T25" fmla="*/ 0 h 1588"/>
                <a:gd name="T26" fmla="*/ 0 w 1352"/>
                <a:gd name="T27" fmla="*/ 0 h 1588"/>
                <a:gd name="T28" fmla="*/ 0 w 1352"/>
                <a:gd name="T29" fmla="*/ 0 h 1588"/>
                <a:gd name="T30" fmla="*/ 0 w 1352"/>
                <a:gd name="T31" fmla="*/ 0 h 1588"/>
                <a:gd name="T32" fmla="*/ 0 w 1352"/>
                <a:gd name="T33" fmla="*/ 0 h 1588"/>
                <a:gd name="T34" fmla="*/ 0 w 1352"/>
                <a:gd name="T35" fmla="*/ 0 h 1588"/>
                <a:gd name="T36" fmla="*/ 0 w 1352"/>
                <a:gd name="T37" fmla="*/ 0 h 1588"/>
                <a:gd name="T38" fmla="*/ 0 w 1352"/>
                <a:gd name="T39" fmla="*/ 0 h 158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52"/>
                <a:gd name="T61" fmla="*/ 0 h 1588"/>
                <a:gd name="T62" fmla="*/ 1352 w 1352"/>
                <a:gd name="T63" fmla="*/ 1588 h 158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52" h="1588">
                  <a:moveTo>
                    <a:pt x="0" y="0"/>
                  </a:moveTo>
                  <a:lnTo>
                    <a:pt x="1344" y="0"/>
                  </a:lnTo>
                  <a:lnTo>
                    <a:pt x="1352" y="0"/>
                  </a:lnTo>
                  <a:lnTo>
                    <a:pt x="13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6"/>
            <p:cNvSpPr>
              <a:spLocks/>
            </p:cNvSpPr>
            <p:nvPr/>
          </p:nvSpPr>
          <p:spPr bwMode="auto">
            <a:xfrm>
              <a:off x="3390900" y="7912100"/>
              <a:ext cx="2108200" cy="12700"/>
            </a:xfrm>
            <a:custGeom>
              <a:avLst/>
              <a:gdLst>
                <a:gd name="T0" fmla="*/ 2147483647 w 1328"/>
                <a:gd name="T1" fmla="*/ 0 h 8"/>
                <a:gd name="T2" fmla="*/ 2147483647 w 1328"/>
                <a:gd name="T3" fmla="*/ 0 h 8"/>
                <a:gd name="T4" fmla="*/ 2147483647 w 1328"/>
                <a:gd name="T5" fmla="*/ 0 h 8"/>
                <a:gd name="T6" fmla="*/ 2147483647 w 1328"/>
                <a:gd name="T7" fmla="*/ 0 h 8"/>
                <a:gd name="T8" fmla="*/ 2147483647 w 1328"/>
                <a:gd name="T9" fmla="*/ 2147483647 h 8"/>
                <a:gd name="T10" fmla="*/ 2147483647 w 1328"/>
                <a:gd name="T11" fmla="*/ 2147483647 h 8"/>
                <a:gd name="T12" fmla="*/ 2147483647 w 1328"/>
                <a:gd name="T13" fmla="*/ 2147483647 h 8"/>
                <a:gd name="T14" fmla="*/ 0 w 1328"/>
                <a:gd name="T15" fmla="*/ 2147483647 h 8"/>
                <a:gd name="T16" fmla="*/ 0 w 1328"/>
                <a:gd name="T17" fmla="*/ 0 h 8"/>
                <a:gd name="T18" fmla="*/ 0 w 1328"/>
                <a:gd name="T19" fmla="*/ 0 h 8"/>
                <a:gd name="T20" fmla="*/ 2147483647 w 1328"/>
                <a:gd name="T21" fmla="*/ 0 h 8"/>
                <a:gd name="T22" fmla="*/ 2147483647 w 1328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28"/>
                <a:gd name="T37" fmla="*/ 0 h 8"/>
                <a:gd name="T38" fmla="*/ 1328 w 1328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28" h="8">
                  <a:moveTo>
                    <a:pt x="8" y="0"/>
                  </a:moveTo>
                  <a:lnTo>
                    <a:pt x="1328" y="0"/>
                  </a:lnTo>
                  <a:lnTo>
                    <a:pt x="1328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7"/>
            <p:cNvSpPr>
              <a:spLocks/>
            </p:cNvSpPr>
            <p:nvPr/>
          </p:nvSpPr>
          <p:spPr bwMode="auto">
            <a:xfrm>
              <a:off x="6184900" y="7899400"/>
              <a:ext cx="177800" cy="1588"/>
            </a:xfrm>
            <a:custGeom>
              <a:avLst/>
              <a:gdLst>
                <a:gd name="T0" fmla="*/ 0 w 112"/>
                <a:gd name="T1" fmla="*/ 0 h 1588"/>
                <a:gd name="T2" fmla="*/ 2147483647 w 112"/>
                <a:gd name="T3" fmla="*/ 0 h 1588"/>
                <a:gd name="T4" fmla="*/ 2147483647 w 112"/>
                <a:gd name="T5" fmla="*/ 0 h 1588"/>
                <a:gd name="T6" fmla="*/ 2147483647 w 112"/>
                <a:gd name="T7" fmla="*/ 0 h 1588"/>
                <a:gd name="T8" fmla="*/ 2147483647 w 112"/>
                <a:gd name="T9" fmla="*/ 0 h 1588"/>
                <a:gd name="T10" fmla="*/ 2147483647 w 112"/>
                <a:gd name="T11" fmla="*/ 0 h 1588"/>
                <a:gd name="T12" fmla="*/ 2147483647 w 112"/>
                <a:gd name="T13" fmla="*/ 0 h 1588"/>
                <a:gd name="T14" fmla="*/ 0 w 112"/>
                <a:gd name="T15" fmla="*/ 0 h 1588"/>
                <a:gd name="T16" fmla="*/ 0 w 112"/>
                <a:gd name="T17" fmla="*/ 0 h 1588"/>
                <a:gd name="T18" fmla="*/ 0 w 112"/>
                <a:gd name="T19" fmla="*/ 0 h 1588"/>
                <a:gd name="T20" fmla="*/ 0 w 112"/>
                <a:gd name="T21" fmla="*/ 0 h 1588"/>
                <a:gd name="T22" fmla="*/ 0 w 112"/>
                <a:gd name="T23" fmla="*/ 0 h 1588"/>
                <a:gd name="T24" fmla="*/ 0 w 112"/>
                <a:gd name="T25" fmla="*/ 0 h 1588"/>
                <a:gd name="T26" fmla="*/ 0 w 112"/>
                <a:gd name="T27" fmla="*/ 0 h 1588"/>
                <a:gd name="T28" fmla="*/ 0 w 112"/>
                <a:gd name="T29" fmla="*/ 0 h 1588"/>
                <a:gd name="T30" fmla="*/ 0 w 112"/>
                <a:gd name="T31" fmla="*/ 0 h 158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2"/>
                <a:gd name="T49" fmla="*/ 0 h 1588"/>
                <a:gd name="T50" fmla="*/ 112 w 112"/>
                <a:gd name="T51" fmla="*/ 1588 h 158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2" h="1588">
                  <a:moveTo>
                    <a:pt x="0" y="0"/>
                  </a:moveTo>
                  <a:lnTo>
                    <a:pt x="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8"/>
            <p:cNvSpPr>
              <a:spLocks/>
            </p:cNvSpPr>
            <p:nvPr/>
          </p:nvSpPr>
          <p:spPr bwMode="auto">
            <a:xfrm>
              <a:off x="6184900" y="7912100"/>
              <a:ext cx="152400" cy="12700"/>
            </a:xfrm>
            <a:custGeom>
              <a:avLst/>
              <a:gdLst>
                <a:gd name="T0" fmla="*/ 2147483647 w 96"/>
                <a:gd name="T1" fmla="*/ 2147483647 h 8"/>
                <a:gd name="T2" fmla="*/ 0 w 96"/>
                <a:gd name="T3" fmla="*/ 2147483647 h 8"/>
                <a:gd name="T4" fmla="*/ 0 w 96"/>
                <a:gd name="T5" fmla="*/ 2147483647 h 8"/>
                <a:gd name="T6" fmla="*/ 0 w 96"/>
                <a:gd name="T7" fmla="*/ 0 h 8"/>
                <a:gd name="T8" fmla="*/ 0 w 96"/>
                <a:gd name="T9" fmla="*/ 0 h 8"/>
                <a:gd name="T10" fmla="*/ 0 w 96"/>
                <a:gd name="T11" fmla="*/ 0 h 8"/>
                <a:gd name="T12" fmla="*/ 2147483647 w 96"/>
                <a:gd name="T13" fmla="*/ 0 h 8"/>
                <a:gd name="T14" fmla="*/ 2147483647 w 96"/>
                <a:gd name="T15" fmla="*/ 0 h 8"/>
                <a:gd name="T16" fmla="*/ 2147483647 w 96"/>
                <a:gd name="T17" fmla="*/ 0 h 8"/>
                <a:gd name="T18" fmla="*/ 2147483647 w 96"/>
                <a:gd name="T19" fmla="*/ 2147483647 h 8"/>
                <a:gd name="T20" fmla="*/ 2147483647 w 96"/>
                <a:gd name="T21" fmla="*/ 2147483647 h 8"/>
                <a:gd name="T22" fmla="*/ 2147483647 w 96"/>
                <a:gd name="T23" fmla="*/ 2147483647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6"/>
                <a:gd name="T37" fmla="*/ 0 h 8"/>
                <a:gd name="T38" fmla="*/ 96 w 96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6" h="8">
                  <a:moveTo>
                    <a:pt x="96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96" y="0"/>
                  </a:lnTo>
                  <a:lnTo>
                    <a:pt x="96" y="8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Rectangle 9"/>
            <p:cNvSpPr>
              <a:spLocks noChangeArrowheads="1"/>
            </p:cNvSpPr>
            <p:nvPr/>
          </p:nvSpPr>
          <p:spPr bwMode="auto">
            <a:xfrm>
              <a:off x="533400" y="7848600"/>
              <a:ext cx="2651367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0000"/>
                  </a:solidFill>
                  <a:latin typeface="Times New Roman" pitchFamily="18" charset="0"/>
                </a:rPr>
                <a:t> NSTX Upgrade Research Timeline for 2014-2018</a:t>
              </a:r>
              <a:endParaRPr lang="en-US"/>
            </a:p>
          </p:txBody>
        </p:sp>
        <p:pic>
          <p:nvPicPr>
            <p:cNvPr id="95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37200" y="7823200"/>
              <a:ext cx="1651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" name="Rectangle 13"/>
            <p:cNvSpPr>
              <a:spLocks noChangeArrowheads="1"/>
            </p:cNvSpPr>
            <p:nvPr/>
          </p:nvSpPr>
          <p:spPr bwMode="auto">
            <a:xfrm>
              <a:off x="5702300" y="7848600"/>
              <a:ext cx="4064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NSTX</a:t>
              </a:r>
              <a:endParaRPr lang="en-US"/>
            </a:p>
          </p:txBody>
        </p:sp>
        <p:sp>
          <p:nvSpPr>
            <p:cNvPr id="97" name="Rectangle 14"/>
            <p:cNvSpPr>
              <a:spLocks noChangeArrowheads="1"/>
            </p:cNvSpPr>
            <p:nvPr/>
          </p:nvSpPr>
          <p:spPr bwMode="auto">
            <a:xfrm>
              <a:off x="6045200" y="7848600"/>
              <a:ext cx="1016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-</a:t>
              </a:r>
              <a:endParaRPr lang="en-US"/>
            </a:p>
          </p:txBody>
        </p:sp>
        <p:sp>
          <p:nvSpPr>
            <p:cNvPr id="98" name="Rectangle 15"/>
            <p:cNvSpPr>
              <a:spLocks noChangeArrowheads="1"/>
            </p:cNvSpPr>
            <p:nvPr/>
          </p:nvSpPr>
          <p:spPr bwMode="auto">
            <a:xfrm>
              <a:off x="6083300" y="7848600"/>
              <a:ext cx="1524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U</a:t>
              </a:r>
              <a:endParaRPr lang="en-US"/>
            </a:p>
          </p:txBody>
        </p:sp>
      </p:grpSp>
      <p:sp>
        <p:nvSpPr>
          <p:cNvPr id="99" name="Text Box 11"/>
          <p:cNvSpPr txBox="1">
            <a:spLocks noChangeArrowheads="1"/>
          </p:cNvSpPr>
          <p:nvPr/>
        </p:nvSpPr>
        <p:spPr bwMode="auto">
          <a:xfrm>
            <a:off x="228600" y="968375"/>
            <a:ext cx="673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FY13</a:t>
            </a:r>
          </a:p>
        </p:txBody>
      </p:sp>
      <p:sp>
        <p:nvSpPr>
          <p:cNvPr id="100" name="Text Box 12"/>
          <p:cNvSpPr txBox="1">
            <a:spLocks noChangeArrowheads="1"/>
          </p:cNvSpPr>
          <p:nvPr/>
        </p:nvSpPr>
        <p:spPr bwMode="auto">
          <a:xfrm>
            <a:off x="1249363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14</a:t>
            </a:r>
          </a:p>
        </p:txBody>
      </p:sp>
      <p:sp>
        <p:nvSpPr>
          <p:cNvPr id="101" name="Text Box 13"/>
          <p:cNvSpPr txBox="1">
            <a:spLocks noChangeArrowheads="1"/>
          </p:cNvSpPr>
          <p:nvPr/>
        </p:nvSpPr>
        <p:spPr bwMode="auto">
          <a:xfrm>
            <a:off x="2171700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15</a:t>
            </a:r>
          </a:p>
        </p:txBody>
      </p:sp>
      <p:sp>
        <p:nvSpPr>
          <p:cNvPr id="102" name="Text Box 14"/>
          <p:cNvSpPr txBox="1">
            <a:spLocks noChangeArrowheads="1"/>
          </p:cNvSpPr>
          <p:nvPr/>
        </p:nvSpPr>
        <p:spPr bwMode="auto">
          <a:xfrm>
            <a:off x="3095625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16</a:t>
            </a:r>
          </a:p>
        </p:txBody>
      </p:sp>
      <p:sp>
        <p:nvSpPr>
          <p:cNvPr id="103" name="Text Box 15"/>
          <p:cNvSpPr txBox="1">
            <a:spLocks noChangeArrowheads="1"/>
          </p:cNvSpPr>
          <p:nvPr/>
        </p:nvSpPr>
        <p:spPr bwMode="auto">
          <a:xfrm>
            <a:off x="4017963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17</a:t>
            </a:r>
          </a:p>
        </p:txBody>
      </p:sp>
      <p:sp>
        <p:nvSpPr>
          <p:cNvPr id="104" name="Text Box 16"/>
          <p:cNvSpPr txBox="1">
            <a:spLocks noChangeArrowheads="1"/>
          </p:cNvSpPr>
          <p:nvPr/>
        </p:nvSpPr>
        <p:spPr bwMode="auto">
          <a:xfrm>
            <a:off x="4941888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18</a:t>
            </a:r>
          </a:p>
        </p:txBody>
      </p:sp>
      <p:sp>
        <p:nvSpPr>
          <p:cNvPr id="105" name="Line 20"/>
          <p:cNvSpPr>
            <a:spLocks noChangeShapeType="1"/>
          </p:cNvSpPr>
          <p:nvPr/>
        </p:nvSpPr>
        <p:spPr bwMode="auto">
          <a:xfrm>
            <a:off x="1023938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Line 21"/>
          <p:cNvSpPr>
            <a:spLocks noChangeShapeType="1"/>
          </p:cNvSpPr>
          <p:nvPr/>
        </p:nvSpPr>
        <p:spPr bwMode="auto">
          <a:xfrm>
            <a:off x="1939925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22"/>
          <p:cNvSpPr>
            <a:spLocks noChangeShapeType="1"/>
          </p:cNvSpPr>
          <p:nvPr/>
        </p:nvSpPr>
        <p:spPr bwMode="auto">
          <a:xfrm>
            <a:off x="2859088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23"/>
          <p:cNvSpPr>
            <a:spLocks noChangeShapeType="1"/>
          </p:cNvSpPr>
          <p:nvPr/>
        </p:nvSpPr>
        <p:spPr bwMode="auto">
          <a:xfrm>
            <a:off x="3776663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Line 24"/>
          <p:cNvSpPr>
            <a:spLocks noChangeShapeType="1"/>
          </p:cNvSpPr>
          <p:nvPr/>
        </p:nvSpPr>
        <p:spPr bwMode="auto">
          <a:xfrm>
            <a:off x="4692650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Text Box 8"/>
          <p:cNvSpPr txBox="1">
            <a:spLocks noChangeArrowheads="1"/>
          </p:cNvSpPr>
          <p:nvPr/>
        </p:nvSpPr>
        <p:spPr bwMode="auto">
          <a:xfrm>
            <a:off x="2209800" y="1371600"/>
            <a:ext cx="20574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 Narrow" pitchFamily="34" charset="0"/>
                <a:ea typeface="ＭＳ Ｐゴシック" pitchFamily="34" charset="-128"/>
              </a:rPr>
              <a:t>5 year plan period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5410200" y="1371600"/>
            <a:ext cx="1295400" cy="304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Arial Narrow" pitchFamily="34" charset="0"/>
              </a:rPr>
              <a:t>5 year goal</a:t>
            </a:r>
          </a:p>
        </p:txBody>
      </p:sp>
      <p:sp>
        <p:nvSpPr>
          <p:cNvPr id="112" name="Right Arrow 111"/>
          <p:cNvSpPr/>
          <p:nvPr/>
        </p:nvSpPr>
        <p:spPr>
          <a:xfrm>
            <a:off x="1008686" y="1295400"/>
            <a:ext cx="4401514" cy="457200"/>
          </a:xfrm>
          <a:prstGeom prst="rightArrow">
            <a:avLst>
              <a:gd name="adj1" fmla="val 62000"/>
              <a:gd name="adj2" fmla="val 7833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5 year plan period</a:t>
            </a:r>
          </a:p>
        </p:txBody>
      </p:sp>
      <p:sp>
        <p:nvSpPr>
          <p:cNvPr id="77" name="Rectangle 40"/>
          <p:cNvSpPr>
            <a:spLocks noChangeArrowheads="1"/>
          </p:cNvSpPr>
          <p:nvPr/>
        </p:nvSpPr>
        <p:spPr bwMode="auto">
          <a:xfrm>
            <a:off x="152400" y="7415212"/>
            <a:ext cx="723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/>
              <a:t>Tools</a:t>
            </a:r>
            <a:endParaRPr lang="en-US" sz="2000" b="1" i="1"/>
          </a:p>
        </p:txBody>
      </p:sp>
      <p:sp>
        <p:nvSpPr>
          <p:cNvPr id="78" name="Rectangle 40"/>
          <p:cNvSpPr>
            <a:spLocks noChangeArrowheads="1"/>
          </p:cNvSpPr>
          <p:nvPr/>
        </p:nvSpPr>
        <p:spPr bwMode="auto">
          <a:xfrm>
            <a:off x="76200" y="7839075"/>
            <a:ext cx="914400" cy="246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1000" b="1" i="1">
                <a:solidFill>
                  <a:srgbClr val="000000"/>
                </a:solidFill>
                <a:latin typeface="Arial" charset="0"/>
                <a:cs typeface="Arial" charset="0"/>
              </a:rPr>
              <a:t>Theory</a:t>
            </a:r>
            <a:endParaRPr lang="en-US" sz="1100" b="1" i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9" name="Right Arrow 78"/>
          <p:cNvSpPr/>
          <p:nvPr/>
        </p:nvSpPr>
        <p:spPr>
          <a:xfrm>
            <a:off x="3657600" y="7848600"/>
            <a:ext cx="1676400" cy="609600"/>
          </a:xfrm>
          <a:prstGeom prst="rightArrow">
            <a:avLst>
              <a:gd name="adj1" fmla="val 78667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 smtClean="0">
                <a:latin typeface="Arial Narrow" pitchFamily="34" charset="0"/>
              </a:rPr>
              <a:t>Extend </a:t>
            </a:r>
            <a:r>
              <a:rPr lang="en-US" sz="900" b="1" dirty="0" err="1" smtClean="0">
                <a:latin typeface="Arial Narrow" pitchFamily="34" charset="0"/>
              </a:rPr>
              <a:t>gyrokinetic</a:t>
            </a:r>
            <a:r>
              <a:rPr lang="en-US" sz="900" b="1" dirty="0" smtClean="0">
                <a:latin typeface="Arial Narrow" pitchFamily="34" charset="0"/>
              </a:rPr>
              <a:t> codes to the pedestal</a:t>
            </a:r>
            <a:endParaRPr lang="en-US" sz="900" b="1" dirty="0">
              <a:latin typeface="Arial Narrow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066800" y="7840662"/>
            <a:ext cx="25146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 smtClean="0">
                <a:latin typeface="Arial Narrow" pitchFamily="34" charset="0"/>
              </a:rPr>
              <a:t>Edge </a:t>
            </a:r>
            <a:r>
              <a:rPr lang="en-US" sz="900" b="1" dirty="0" err="1" smtClean="0">
                <a:latin typeface="Arial Narrow" pitchFamily="34" charset="0"/>
              </a:rPr>
              <a:t>gyrokinetic</a:t>
            </a:r>
            <a:r>
              <a:rPr lang="en-US" sz="900" b="1" dirty="0" smtClean="0">
                <a:latin typeface="Arial Narrow" pitchFamily="34" charset="0"/>
              </a:rPr>
              <a:t> codes – XGC1 &amp; XGC0</a:t>
            </a:r>
            <a:endParaRPr lang="en-US" sz="900" b="1" dirty="0">
              <a:latin typeface="Arial Narrow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066800" y="8229600"/>
            <a:ext cx="25146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 smtClean="0">
                <a:latin typeface="Arial Narrow" pitchFamily="34" charset="0"/>
              </a:rPr>
              <a:t>3D Turbulence codes, UEDGE, SOLPS to support transport characterizations </a:t>
            </a:r>
            <a:endParaRPr lang="en-US" sz="900" b="1" dirty="0">
              <a:latin typeface="Arial Narrow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066800" y="8610600"/>
            <a:ext cx="25146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 smtClean="0">
                <a:latin typeface="Arial Narrow" pitchFamily="34" charset="0"/>
              </a:rPr>
              <a:t>GYRO, GENE for mode identification in the pedestal region</a:t>
            </a:r>
            <a:endParaRPr lang="en-US" sz="9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2"/>
          <p:cNvSpPr>
            <a:spLocks noChangeArrowheads="1"/>
          </p:cNvSpPr>
          <p:nvPr/>
        </p:nvSpPr>
        <p:spPr bwMode="auto">
          <a:xfrm>
            <a:off x="0" y="563562"/>
            <a:ext cx="685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Boundary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Physics Research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Timeline (Part 2)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Osaka" pitchFamily="1" charset="-128"/>
              <a:cs typeface="Arial" pitchFamily="34" charset="0"/>
            </a:endParaRP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57200" y="304800"/>
            <a:ext cx="5930900" cy="279400"/>
            <a:chOff x="457200" y="7772400"/>
            <a:chExt cx="5930900" cy="279400"/>
          </a:xfrm>
        </p:grpSpPr>
        <p:sp>
          <p:nvSpPr>
            <p:cNvPr id="89" name="AutoShape 3"/>
            <p:cNvSpPr>
              <a:spLocks noChangeAspect="1" noChangeArrowheads="1" noTextEdit="1"/>
            </p:cNvSpPr>
            <p:nvPr/>
          </p:nvSpPr>
          <p:spPr bwMode="auto">
            <a:xfrm>
              <a:off x="457200" y="7772400"/>
              <a:ext cx="5930900" cy="27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5"/>
            <p:cNvSpPr>
              <a:spLocks/>
            </p:cNvSpPr>
            <p:nvPr/>
          </p:nvSpPr>
          <p:spPr bwMode="auto">
            <a:xfrm>
              <a:off x="3365500" y="7899400"/>
              <a:ext cx="2146300" cy="1588"/>
            </a:xfrm>
            <a:custGeom>
              <a:avLst/>
              <a:gdLst>
                <a:gd name="T0" fmla="*/ 0 w 1352"/>
                <a:gd name="T1" fmla="*/ 0 h 1588"/>
                <a:gd name="T2" fmla="*/ 2147483647 w 1352"/>
                <a:gd name="T3" fmla="*/ 0 h 1588"/>
                <a:gd name="T4" fmla="*/ 2147483647 w 1352"/>
                <a:gd name="T5" fmla="*/ 0 h 1588"/>
                <a:gd name="T6" fmla="*/ 2147483647 w 1352"/>
                <a:gd name="T7" fmla="*/ 0 h 1588"/>
                <a:gd name="T8" fmla="*/ 2147483647 w 1352"/>
                <a:gd name="T9" fmla="*/ 0 h 1588"/>
                <a:gd name="T10" fmla="*/ 2147483647 w 1352"/>
                <a:gd name="T11" fmla="*/ 0 h 1588"/>
                <a:gd name="T12" fmla="*/ 2147483647 w 1352"/>
                <a:gd name="T13" fmla="*/ 0 h 1588"/>
                <a:gd name="T14" fmla="*/ 2147483647 w 1352"/>
                <a:gd name="T15" fmla="*/ 0 h 1588"/>
                <a:gd name="T16" fmla="*/ 2147483647 w 1352"/>
                <a:gd name="T17" fmla="*/ 0 h 1588"/>
                <a:gd name="T18" fmla="*/ 2147483647 w 1352"/>
                <a:gd name="T19" fmla="*/ 0 h 1588"/>
                <a:gd name="T20" fmla="*/ 0 w 1352"/>
                <a:gd name="T21" fmla="*/ 0 h 1588"/>
                <a:gd name="T22" fmla="*/ 0 w 1352"/>
                <a:gd name="T23" fmla="*/ 0 h 1588"/>
                <a:gd name="T24" fmla="*/ 0 w 1352"/>
                <a:gd name="T25" fmla="*/ 0 h 1588"/>
                <a:gd name="T26" fmla="*/ 0 w 1352"/>
                <a:gd name="T27" fmla="*/ 0 h 1588"/>
                <a:gd name="T28" fmla="*/ 0 w 1352"/>
                <a:gd name="T29" fmla="*/ 0 h 1588"/>
                <a:gd name="T30" fmla="*/ 0 w 1352"/>
                <a:gd name="T31" fmla="*/ 0 h 1588"/>
                <a:gd name="T32" fmla="*/ 0 w 1352"/>
                <a:gd name="T33" fmla="*/ 0 h 1588"/>
                <a:gd name="T34" fmla="*/ 0 w 1352"/>
                <a:gd name="T35" fmla="*/ 0 h 1588"/>
                <a:gd name="T36" fmla="*/ 0 w 1352"/>
                <a:gd name="T37" fmla="*/ 0 h 1588"/>
                <a:gd name="T38" fmla="*/ 0 w 1352"/>
                <a:gd name="T39" fmla="*/ 0 h 158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52"/>
                <a:gd name="T61" fmla="*/ 0 h 1588"/>
                <a:gd name="T62" fmla="*/ 1352 w 1352"/>
                <a:gd name="T63" fmla="*/ 1588 h 158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52" h="1588">
                  <a:moveTo>
                    <a:pt x="0" y="0"/>
                  </a:moveTo>
                  <a:lnTo>
                    <a:pt x="1344" y="0"/>
                  </a:lnTo>
                  <a:lnTo>
                    <a:pt x="1352" y="0"/>
                  </a:lnTo>
                  <a:lnTo>
                    <a:pt x="13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6"/>
            <p:cNvSpPr>
              <a:spLocks/>
            </p:cNvSpPr>
            <p:nvPr/>
          </p:nvSpPr>
          <p:spPr bwMode="auto">
            <a:xfrm>
              <a:off x="3390900" y="7912100"/>
              <a:ext cx="2108200" cy="12700"/>
            </a:xfrm>
            <a:custGeom>
              <a:avLst/>
              <a:gdLst>
                <a:gd name="T0" fmla="*/ 2147483647 w 1328"/>
                <a:gd name="T1" fmla="*/ 0 h 8"/>
                <a:gd name="T2" fmla="*/ 2147483647 w 1328"/>
                <a:gd name="T3" fmla="*/ 0 h 8"/>
                <a:gd name="T4" fmla="*/ 2147483647 w 1328"/>
                <a:gd name="T5" fmla="*/ 0 h 8"/>
                <a:gd name="T6" fmla="*/ 2147483647 w 1328"/>
                <a:gd name="T7" fmla="*/ 0 h 8"/>
                <a:gd name="T8" fmla="*/ 2147483647 w 1328"/>
                <a:gd name="T9" fmla="*/ 2147483647 h 8"/>
                <a:gd name="T10" fmla="*/ 2147483647 w 1328"/>
                <a:gd name="T11" fmla="*/ 2147483647 h 8"/>
                <a:gd name="T12" fmla="*/ 2147483647 w 1328"/>
                <a:gd name="T13" fmla="*/ 2147483647 h 8"/>
                <a:gd name="T14" fmla="*/ 0 w 1328"/>
                <a:gd name="T15" fmla="*/ 2147483647 h 8"/>
                <a:gd name="T16" fmla="*/ 0 w 1328"/>
                <a:gd name="T17" fmla="*/ 0 h 8"/>
                <a:gd name="T18" fmla="*/ 0 w 1328"/>
                <a:gd name="T19" fmla="*/ 0 h 8"/>
                <a:gd name="T20" fmla="*/ 2147483647 w 1328"/>
                <a:gd name="T21" fmla="*/ 0 h 8"/>
                <a:gd name="T22" fmla="*/ 2147483647 w 1328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28"/>
                <a:gd name="T37" fmla="*/ 0 h 8"/>
                <a:gd name="T38" fmla="*/ 1328 w 1328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28" h="8">
                  <a:moveTo>
                    <a:pt x="8" y="0"/>
                  </a:moveTo>
                  <a:lnTo>
                    <a:pt x="1328" y="0"/>
                  </a:lnTo>
                  <a:lnTo>
                    <a:pt x="1328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7"/>
            <p:cNvSpPr>
              <a:spLocks/>
            </p:cNvSpPr>
            <p:nvPr/>
          </p:nvSpPr>
          <p:spPr bwMode="auto">
            <a:xfrm>
              <a:off x="6184900" y="7899400"/>
              <a:ext cx="177800" cy="1588"/>
            </a:xfrm>
            <a:custGeom>
              <a:avLst/>
              <a:gdLst>
                <a:gd name="T0" fmla="*/ 0 w 112"/>
                <a:gd name="T1" fmla="*/ 0 h 1588"/>
                <a:gd name="T2" fmla="*/ 2147483647 w 112"/>
                <a:gd name="T3" fmla="*/ 0 h 1588"/>
                <a:gd name="T4" fmla="*/ 2147483647 w 112"/>
                <a:gd name="T5" fmla="*/ 0 h 1588"/>
                <a:gd name="T6" fmla="*/ 2147483647 w 112"/>
                <a:gd name="T7" fmla="*/ 0 h 1588"/>
                <a:gd name="T8" fmla="*/ 2147483647 w 112"/>
                <a:gd name="T9" fmla="*/ 0 h 1588"/>
                <a:gd name="T10" fmla="*/ 2147483647 w 112"/>
                <a:gd name="T11" fmla="*/ 0 h 1588"/>
                <a:gd name="T12" fmla="*/ 2147483647 w 112"/>
                <a:gd name="T13" fmla="*/ 0 h 1588"/>
                <a:gd name="T14" fmla="*/ 0 w 112"/>
                <a:gd name="T15" fmla="*/ 0 h 1588"/>
                <a:gd name="T16" fmla="*/ 0 w 112"/>
                <a:gd name="T17" fmla="*/ 0 h 1588"/>
                <a:gd name="T18" fmla="*/ 0 w 112"/>
                <a:gd name="T19" fmla="*/ 0 h 1588"/>
                <a:gd name="T20" fmla="*/ 0 w 112"/>
                <a:gd name="T21" fmla="*/ 0 h 1588"/>
                <a:gd name="T22" fmla="*/ 0 w 112"/>
                <a:gd name="T23" fmla="*/ 0 h 1588"/>
                <a:gd name="T24" fmla="*/ 0 w 112"/>
                <a:gd name="T25" fmla="*/ 0 h 1588"/>
                <a:gd name="T26" fmla="*/ 0 w 112"/>
                <a:gd name="T27" fmla="*/ 0 h 1588"/>
                <a:gd name="T28" fmla="*/ 0 w 112"/>
                <a:gd name="T29" fmla="*/ 0 h 1588"/>
                <a:gd name="T30" fmla="*/ 0 w 112"/>
                <a:gd name="T31" fmla="*/ 0 h 158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2"/>
                <a:gd name="T49" fmla="*/ 0 h 1588"/>
                <a:gd name="T50" fmla="*/ 112 w 112"/>
                <a:gd name="T51" fmla="*/ 1588 h 158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2" h="1588">
                  <a:moveTo>
                    <a:pt x="0" y="0"/>
                  </a:moveTo>
                  <a:lnTo>
                    <a:pt x="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8"/>
            <p:cNvSpPr>
              <a:spLocks/>
            </p:cNvSpPr>
            <p:nvPr/>
          </p:nvSpPr>
          <p:spPr bwMode="auto">
            <a:xfrm>
              <a:off x="6184900" y="7912100"/>
              <a:ext cx="152400" cy="12700"/>
            </a:xfrm>
            <a:custGeom>
              <a:avLst/>
              <a:gdLst>
                <a:gd name="T0" fmla="*/ 2147483647 w 96"/>
                <a:gd name="T1" fmla="*/ 2147483647 h 8"/>
                <a:gd name="T2" fmla="*/ 0 w 96"/>
                <a:gd name="T3" fmla="*/ 2147483647 h 8"/>
                <a:gd name="T4" fmla="*/ 0 w 96"/>
                <a:gd name="T5" fmla="*/ 2147483647 h 8"/>
                <a:gd name="T6" fmla="*/ 0 w 96"/>
                <a:gd name="T7" fmla="*/ 0 h 8"/>
                <a:gd name="T8" fmla="*/ 0 w 96"/>
                <a:gd name="T9" fmla="*/ 0 h 8"/>
                <a:gd name="T10" fmla="*/ 0 w 96"/>
                <a:gd name="T11" fmla="*/ 0 h 8"/>
                <a:gd name="T12" fmla="*/ 2147483647 w 96"/>
                <a:gd name="T13" fmla="*/ 0 h 8"/>
                <a:gd name="T14" fmla="*/ 2147483647 w 96"/>
                <a:gd name="T15" fmla="*/ 0 h 8"/>
                <a:gd name="T16" fmla="*/ 2147483647 w 96"/>
                <a:gd name="T17" fmla="*/ 0 h 8"/>
                <a:gd name="T18" fmla="*/ 2147483647 w 96"/>
                <a:gd name="T19" fmla="*/ 2147483647 h 8"/>
                <a:gd name="T20" fmla="*/ 2147483647 w 96"/>
                <a:gd name="T21" fmla="*/ 2147483647 h 8"/>
                <a:gd name="T22" fmla="*/ 2147483647 w 96"/>
                <a:gd name="T23" fmla="*/ 2147483647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6"/>
                <a:gd name="T37" fmla="*/ 0 h 8"/>
                <a:gd name="T38" fmla="*/ 96 w 96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6" h="8">
                  <a:moveTo>
                    <a:pt x="96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96" y="0"/>
                  </a:lnTo>
                  <a:lnTo>
                    <a:pt x="96" y="8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Rectangle 9"/>
            <p:cNvSpPr>
              <a:spLocks noChangeArrowheads="1"/>
            </p:cNvSpPr>
            <p:nvPr/>
          </p:nvSpPr>
          <p:spPr bwMode="auto">
            <a:xfrm>
              <a:off x="533400" y="7848600"/>
              <a:ext cx="2651367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0000"/>
                  </a:solidFill>
                  <a:latin typeface="Times New Roman" pitchFamily="18" charset="0"/>
                </a:rPr>
                <a:t> NSTX Upgrade Research Timeline for 2014-2018</a:t>
              </a:r>
              <a:endParaRPr lang="en-US"/>
            </a:p>
          </p:txBody>
        </p:sp>
        <p:pic>
          <p:nvPicPr>
            <p:cNvPr id="95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37200" y="7823200"/>
              <a:ext cx="1651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" name="Rectangle 13"/>
            <p:cNvSpPr>
              <a:spLocks noChangeArrowheads="1"/>
            </p:cNvSpPr>
            <p:nvPr/>
          </p:nvSpPr>
          <p:spPr bwMode="auto">
            <a:xfrm>
              <a:off x="5702300" y="7848600"/>
              <a:ext cx="4064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NSTX</a:t>
              </a:r>
              <a:endParaRPr lang="en-US"/>
            </a:p>
          </p:txBody>
        </p:sp>
        <p:sp>
          <p:nvSpPr>
            <p:cNvPr id="97" name="Rectangle 14"/>
            <p:cNvSpPr>
              <a:spLocks noChangeArrowheads="1"/>
            </p:cNvSpPr>
            <p:nvPr/>
          </p:nvSpPr>
          <p:spPr bwMode="auto">
            <a:xfrm>
              <a:off x="6045200" y="7848600"/>
              <a:ext cx="1016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-</a:t>
              </a:r>
              <a:endParaRPr lang="en-US"/>
            </a:p>
          </p:txBody>
        </p:sp>
        <p:sp>
          <p:nvSpPr>
            <p:cNvPr id="98" name="Rectangle 15"/>
            <p:cNvSpPr>
              <a:spLocks noChangeArrowheads="1"/>
            </p:cNvSpPr>
            <p:nvPr/>
          </p:nvSpPr>
          <p:spPr bwMode="auto">
            <a:xfrm>
              <a:off x="6083300" y="7848600"/>
              <a:ext cx="1524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U</a:t>
              </a:r>
              <a:endParaRPr lang="en-US"/>
            </a:p>
          </p:txBody>
        </p:sp>
      </p:grpSp>
      <p:sp>
        <p:nvSpPr>
          <p:cNvPr id="99" name="Text Box 11"/>
          <p:cNvSpPr txBox="1">
            <a:spLocks noChangeArrowheads="1"/>
          </p:cNvSpPr>
          <p:nvPr/>
        </p:nvSpPr>
        <p:spPr bwMode="auto">
          <a:xfrm>
            <a:off x="228600" y="968375"/>
            <a:ext cx="673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FY13</a:t>
            </a:r>
          </a:p>
        </p:txBody>
      </p:sp>
      <p:sp>
        <p:nvSpPr>
          <p:cNvPr id="100" name="Text Box 12"/>
          <p:cNvSpPr txBox="1">
            <a:spLocks noChangeArrowheads="1"/>
          </p:cNvSpPr>
          <p:nvPr/>
        </p:nvSpPr>
        <p:spPr bwMode="auto">
          <a:xfrm>
            <a:off x="1249363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14</a:t>
            </a:r>
          </a:p>
        </p:txBody>
      </p:sp>
      <p:sp>
        <p:nvSpPr>
          <p:cNvPr id="101" name="Text Box 13"/>
          <p:cNvSpPr txBox="1">
            <a:spLocks noChangeArrowheads="1"/>
          </p:cNvSpPr>
          <p:nvPr/>
        </p:nvSpPr>
        <p:spPr bwMode="auto">
          <a:xfrm>
            <a:off x="2171700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15</a:t>
            </a:r>
          </a:p>
        </p:txBody>
      </p:sp>
      <p:sp>
        <p:nvSpPr>
          <p:cNvPr id="102" name="Text Box 14"/>
          <p:cNvSpPr txBox="1">
            <a:spLocks noChangeArrowheads="1"/>
          </p:cNvSpPr>
          <p:nvPr/>
        </p:nvSpPr>
        <p:spPr bwMode="auto">
          <a:xfrm>
            <a:off x="3095625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16</a:t>
            </a:r>
          </a:p>
        </p:txBody>
      </p:sp>
      <p:sp>
        <p:nvSpPr>
          <p:cNvPr id="103" name="Text Box 15"/>
          <p:cNvSpPr txBox="1">
            <a:spLocks noChangeArrowheads="1"/>
          </p:cNvSpPr>
          <p:nvPr/>
        </p:nvSpPr>
        <p:spPr bwMode="auto">
          <a:xfrm>
            <a:off x="4017963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17</a:t>
            </a:r>
          </a:p>
        </p:txBody>
      </p:sp>
      <p:sp>
        <p:nvSpPr>
          <p:cNvPr id="104" name="Text Box 16"/>
          <p:cNvSpPr txBox="1">
            <a:spLocks noChangeArrowheads="1"/>
          </p:cNvSpPr>
          <p:nvPr/>
        </p:nvSpPr>
        <p:spPr bwMode="auto">
          <a:xfrm>
            <a:off x="4941888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18</a:t>
            </a:r>
          </a:p>
        </p:txBody>
      </p:sp>
      <p:sp>
        <p:nvSpPr>
          <p:cNvPr id="105" name="Line 20"/>
          <p:cNvSpPr>
            <a:spLocks noChangeShapeType="1"/>
          </p:cNvSpPr>
          <p:nvPr/>
        </p:nvSpPr>
        <p:spPr bwMode="auto">
          <a:xfrm>
            <a:off x="1023938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Line 21"/>
          <p:cNvSpPr>
            <a:spLocks noChangeShapeType="1"/>
          </p:cNvSpPr>
          <p:nvPr/>
        </p:nvSpPr>
        <p:spPr bwMode="auto">
          <a:xfrm>
            <a:off x="1939925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22"/>
          <p:cNvSpPr>
            <a:spLocks noChangeShapeType="1"/>
          </p:cNvSpPr>
          <p:nvPr/>
        </p:nvSpPr>
        <p:spPr bwMode="auto">
          <a:xfrm>
            <a:off x="2859088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23"/>
          <p:cNvSpPr>
            <a:spLocks noChangeShapeType="1"/>
          </p:cNvSpPr>
          <p:nvPr/>
        </p:nvSpPr>
        <p:spPr bwMode="auto">
          <a:xfrm>
            <a:off x="3776663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Line 24"/>
          <p:cNvSpPr>
            <a:spLocks noChangeShapeType="1"/>
          </p:cNvSpPr>
          <p:nvPr/>
        </p:nvSpPr>
        <p:spPr bwMode="auto">
          <a:xfrm>
            <a:off x="4692650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Text Box 8"/>
          <p:cNvSpPr txBox="1">
            <a:spLocks noChangeArrowheads="1"/>
          </p:cNvSpPr>
          <p:nvPr/>
        </p:nvSpPr>
        <p:spPr bwMode="auto">
          <a:xfrm>
            <a:off x="2209800" y="1371600"/>
            <a:ext cx="20574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 Narrow" pitchFamily="34" charset="0"/>
                <a:ea typeface="ＭＳ Ｐゴシック" pitchFamily="34" charset="-128"/>
              </a:rPr>
              <a:t>5 year plan period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5410200" y="1371600"/>
            <a:ext cx="1295400" cy="304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Arial Narrow" pitchFamily="34" charset="0"/>
              </a:rPr>
              <a:t>5 year goal</a:t>
            </a:r>
          </a:p>
        </p:txBody>
      </p:sp>
      <p:sp>
        <p:nvSpPr>
          <p:cNvPr id="112" name="Right Arrow 111"/>
          <p:cNvSpPr/>
          <p:nvPr/>
        </p:nvSpPr>
        <p:spPr>
          <a:xfrm>
            <a:off x="1008686" y="1295400"/>
            <a:ext cx="4401514" cy="457200"/>
          </a:xfrm>
          <a:prstGeom prst="rightArrow">
            <a:avLst>
              <a:gd name="adj1" fmla="val 62000"/>
              <a:gd name="adj2" fmla="val 7833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5 year plan period</a:t>
            </a:r>
          </a:p>
        </p:txBody>
      </p:sp>
      <p:sp>
        <p:nvSpPr>
          <p:cNvPr id="71" name="Rectangle 24"/>
          <p:cNvSpPr>
            <a:spLocks/>
          </p:cNvSpPr>
          <p:nvPr/>
        </p:nvSpPr>
        <p:spPr bwMode="auto">
          <a:xfrm>
            <a:off x="152400" y="2044700"/>
            <a:ext cx="688975" cy="317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 b="1" i="1" dirty="0">
                <a:solidFill>
                  <a:schemeClr val="tx1"/>
                </a:solidFill>
                <a:cs typeface="Arial" charset="0"/>
              </a:rPr>
              <a:t>Tools</a:t>
            </a:r>
          </a:p>
        </p:txBody>
      </p:sp>
      <p:sp>
        <p:nvSpPr>
          <p:cNvPr id="72" name="Rectangle 25"/>
          <p:cNvSpPr>
            <a:spLocks/>
          </p:cNvSpPr>
          <p:nvPr/>
        </p:nvSpPr>
        <p:spPr bwMode="auto">
          <a:xfrm>
            <a:off x="2019300" y="2343207"/>
            <a:ext cx="927100" cy="3444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73" name="Rectangle 26"/>
          <p:cNvSpPr>
            <a:spLocks/>
          </p:cNvSpPr>
          <p:nvPr/>
        </p:nvSpPr>
        <p:spPr bwMode="auto">
          <a:xfrm>
            <a:off x="2033588" y="2330450"/>
            <a:ext cx="901700" cy="35081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Upgraded MPTS </a:t>
            </a:r>
          </a:p>
        </p:txBody>
      </p:sp>
      <p:sp>
        <p:nvSpPr>
          <p:cNvPr id="75" name="Rectangle 32"/>
          <p:cNvSpPr>
            <a:spLocks/>
          </p:cNvSpPr>
          <p:nvPr/>
        </p:nvSpPr>
        <p:spPr bwMode="auto">
          <a:xfrm>
            <a:off x="3937000" y="3238500"/>
            <a:ext cx="2463800" cy="622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SOL flows, divertor ion energy or temperature (fast thermocouple), and SOL current sensors</a:t>
            </a:r>
          </a:p>
        </p:txBody>
      </p:sp>
      <p:sp>
        <p:nvSpPr>
          <p:cNvPr id="76" name="Rectangle 33"/>
          <p:cNvSpPr>
            <a:spLocks/>
          </p:cNvSpPr>
          <p:nvPr/>
        </p:nvSpPr>
        <p:spPr bwMode="auto">
          <a:xfrm>
            <a:off x="2017713" y="2816225"/>
            <a:ext cx="927100" cy="2698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77" name="Rectangle 34"/>
          <p:cNvSpPr>
            <a:spLocks/>
          </p:cNvSpPr>
          <p:nvPr/>
        </p:nvSpPr>
        <p:spPr bwMode="auto">
          <a:xfrm>
            <a:off x="2032001" y="2806700"/>
            <a:ext cx="901700" cy="27463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2D BES</a:t>
            </a:r>
          </a:p>
        </p:txBody>
      </p:sp>
      <p:sp>
        <p:nvSpPr>
          <p:cNvPr id="78" name="Rectangle 36"/>
          <p:cNvSpPr>
            <a:spLocks/>
          </p:cNvSpPr>
          <p:nvPr/>
        </p:nvSpPr>
        <p:spPr bwMode="auto">
          <a:xfrm>
            <a:off x="2017713" y="4030663"/>
            <a:ext cx="1866900" cy="7826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79" name="Rectangle 37"/>
          <p:cNvSpPr>
            <a:spLocks/>
          </p:cNvSpPr>
          <p:nvPr/>
        </p:nvSpPr>
        <p:spPr bwMode="auto">
          <a:xfrm>
            <a:off x="2046312" y="4000500"/>
            <a:ext cx="1819234" cy="8001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Upper divertor spectroscopic sightlines &amp; IR cameras; Divertor spectroscopy (VUV, visible)</a:t>
            </a:r>
          </a:p>
        </p:txBody>
      </p:sp>
      <p:sp>
        <p:nvSpPr>
          <p:cNvPr id="80" name="Rectangle 39"/>
          <p:cNvSpPr>
            <a:spLocks/>
          </p:cNvSpPr>
          <p:nvPr/>
        </p:nvSpPr>
        <p:spPr bwMode="auto">
          <a:xfrm>
            <a:off x="2019300" y="4902240"/>
            <a:ext cx="1104900" cy="43334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81" name="Rectangle 40"/>
          <p:cNvSpPr>
            <a:spLocks/>
          </p:cNvSpPr>
          <p:nvPr/>
        </p:nvSpPr>
        <p:spPr bwMode="auto">
          <a:xfrm>
            <a:off x="2038350" y="4891088"/>
            <a:ext cx="1085850" cy="43334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000" b="1" dirty="0" err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Reflectometry</a:t>
            </a:r>
            <a:r>
              <a:rPr lang="en-US" sz="10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/DBS </a:t>
            </a:r>
            <a:r>
              <a:rPr lang="en-US" sz="1000" b="1" dirty="0" smtClean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(TBD</a:t>
            </a:r>
            <a:r>
              <a:rPr lang="en-US" sz="1000" b="1" dirty="0" smtClean="0"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)</a:t>
            </a:r>
            <a:endParaRPr lang="en-US" sz="1000" b="1" dirty="0">
              <a:solidFill>
                <a:schemeClr val="tx1"/>
              </a:solidFill>
              <a:latin typeface="Arial Narrow" pitchFamily="34" charset="0"/>
              <a:ea typeface="Arial Narrow" pitchFamily="34" charset="0"/>
              <a:cs typeface="Arial Narrow" pitchFamily="34" charset="0"/>
              <a:sym typeface="Arial Narrow" pitchFamily="34" charset="0"/>
            </a:endParaRPr>
          </a:p>
        </p:txBody>
      </p:sp>
      <p:sp>
        <p:nvSpPr>
          <p:cNvPr id="82" name="Rectangle 42"/>
          <p:cNvSpPr>
            <a:spLocks/>
          </p:cNvSpPr>
          <p:nvPr/>
        </p:nvSpPr>
        <p:spPr bwMode="auto">
          <a:xfrm>
            <a:off x="3949700" y="5018088"/>
            <a:ext cx="2451100" cy="3921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83" name="Rectangle 43"/>
          <p:cNvSpPr>
            <a:spLocks/>
          </p:cNvSpPr>
          <p:nvPr/>
        </p:nvSpPr>
        <p:spPr bwMode="auto">
          <a:xfrm>
            <a:off x="3987800" y="5003800"/>
            <a:ext cx="2386013" cy="4000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0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Real-time density measurements: </a:t>
            </a:r>
            <a:r>
              <a:rPr lang="en-US" sz="1000" b="1" dirty="0" err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Interferometry</a:t>
            </a:r>
            <a:r>
              <a:rPr lang="en-US" sz="10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 and MPTS</a:t>
            </a:r>
          </a:p>
        </p:txBody>
      </p:sp>
      <p:sp>
        <p:nvSpPr>
          <p:cNvPr id="84" name="Rectangle 45"/>
          <p:cNvSpPr>
            <a:spLocks/>
          </p:cNvSpPr>
          <p:nvPr/>
        </p:nvSpPr>
        <p:spPr bwMode="auto">
          <a:xfrm>
            <a:off x="3937000" y="3949700"/>
            <a:ext cx="2463800" cy="279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Full plasma radiation tomography</a:t>
            </a:r>
          </a:p>
        </p:txBody>
      </p:sp>
      <p:sp>
        <p:nvSpPr>
          <p:cNvPr id="85" name="Rectangle 46"/>
          <p:cNvSpPr>
            <a:spLocks/>
          </p:cNvSpPr>
          <p:nvPr/>
        </p:nvSpPr>
        <p:spPr bwMode="auto">
          <a:xfrm>
            <a:off x="3949700" y="4292600"/>
            <a:ext cx="2451100" cy="279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/>
            <a:r>
              <a:rPr lang="en-US" sz="9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Edge neutral density measurements (LIF or LII)</a:t>
            </a:r>
          </a:p>
        </p:txBody>
      </p:sp>
      <p:sp>
        <p:nvSpPr>
          <p:cNvPr id="86" name="Rectangle 47"/>
          <p:cNvSpPr>
            <a:spLocks/>
          </p:cNvSpPr>
          <p:nvPr/>
        </p:nvSpPr>
        <p:spPr bwMode="auto">
          <a:xfrm>
            <a:off x="3937000" y="4660900"/>
            <a:ext cx="2463800" cy="2667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Edge profile reflectometry </a:t>
            </a:r>
          </a:p>
        </p:txBody>
      </p:sp>
      <p:sp>
        <p:nvSpPr>
          <p:cNvPr id="88" name="Rectangle 48"/>
          <p:cNvSpPr>
            <a:spLocks/>
          </p:cNvSpPr>
          <p:nvPr/>
        </p:nvSpPr>
        <p:spPr bwMode="auto">
          <a:xfrm>
            <a:off x="4787900" y="2755900"/>
            <a:ext cx="1612900" cy="355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113" name="Rectangle 49"/>
          <p:cNvSpPr>
            <a:spLocks/>
          </p:cNvSpPr>
          <p:nvPr/>
        </p:nvSpPr>
        <p:spPr bwMode="auto">
          <a:xfrm>
            <a:off x="4811713" y="2743200"/>
            <a:ext cx="1571625" cy="3619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Divertor Thomson Scattering system</a:t>
            </a:r>
          </a:p>
        </p:txBody>
      </p:sp>
      <p:sp>
        <p:nvSpPr>
          <p:cNvPr id="114" name="Rectangle 51"/>
          <p:cNvSpPr>
            <a:spLocks/>
          </p:cNvSpPr>
          <p:nvPr/>
        </p:nvSpPr>
        <p:spPr bwMode="auto">
          <a:xfrm>
            <a:off x="3911600" y="2373313"/>
            <a:ext cx="2487613" cy="3063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115" name="Rectangle 52"/>
          <p:cNvSpPr>
            <a:spLocks/>
          </p:cNvSpPr>
          <p:nvPr/>
        </p:nvSpPr>
        <p:spPr bwMode="auto">
          <a:xfrm>
            <a:off x="3949700" y="2362200"/>
            <a:ext cx="2424113" cy="31273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Third laser for MPTS</a:t>
            </a:r>
          </a:p>
        </p:txBody>
      </p:sp>
      <p:sp>
        <p:nvSpPr>
          <p:cNvPr id="116" name="Rectangle 54"/>
          <p:cNvSpPr>
            <a:spLocks/>
          </p:cNvSpPr>
          <p:nvPr/>
        </p:nvSpPr>
        <p:spPr bwMode="auto">
          <a:xfrm>
            <a:off x="2019300" y="3178236"/>
            <a:ext cx="963613" cy="72225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 dirty="0"/>
          </a:p>
        </p:txBody>
      </p:sp>
      <p:sp>
        <p:nvSpPr>
          <p:cNvPr id="118" name="Rectangle 57"/>
          <p:cNvSpPr>
            <a:spLocks/>
          </p:cNvSpPr>
          <p:nvPr/>
        </p:nvSpPr>
        <p:spPr bwMode="auto">
          <a:xfrm>
            <a:off x="3937000" y="2757488"/>
            <a:ext cx="812800" cy="3667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119" name="Rectangle 58"/>
          <p:cNvSpPr>
            <a:spLocks/>
          </p:cNvSpPr>
          <p:nvPr/>
        </p:nvSpPr>
        <p:spPr bwMode="auto">
          <a:xfrm>
            <a:off x="3948113" y="2743200"/>
            <a:ext cx="792163" cy="3746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9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Center stack IR camera</a:t>
            </a:r>
          </a:p>
        </p:txBody>
      </p:sp>
      <p:sp>
        <p:nvSpPr>
          <p:cNvPr id="120" name="Rectangle 60"/>
          <p:cNvSpPr>
            <a:spLocks/>
          </p:cNvSpPr>
          <p:nvPr/>
        </p:nvSpPr>
        <p:spPr bwMode="auto">
          <a:xfrm>
            <a:off x="2984500" y="2816225"/>
            <a:ext cx="914400" cy="2698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121" name="Rectangle 61"/>
          <p:cNvSpPr>
            <a:spLocks/>
          </p:cNvSpPr>
          <p:nvPr/>
        </p:nvSpPr>
        <p:spPr bwMode="auto">
          <a:xfrm>
            <a:off x="2997200" y="2806700"/>
            <a:ext cx="892175" cy="27463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3D GPI</a:t>
            </a:r>
          </a:p>
        </p:txBody>
      </p:sp>
      <p:sp>
        <p:nvSpPr>
          <p:cNvPr id="124" name="Rectangle 65"/>
          <p:cNvSpPr>
            <a:spLocks/>
          </p:cNvSpPr>
          <p:nvPr/>
        </p:nvSpPr>
        <p:spPr bwMode="auto">
          <a:xfrm>
            <a:off x="2019300" y="5554663"/>
            <a:ext cx="1930400" cy="279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125" name="Rectangle 66"/>
          <p:cNvSpPr>
            <a:spLocks/>
          </p:cNvSpPr>
          <p:nvPr/>
        </p:nvSpPr>
        <p:spPr bwMode="auto">
          <a:xfrm>
            <a:off x="2019300" y="5524500"/>
            <a:ext cx="18796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9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Lithium granule injection; improved Liters</a:t>
            </a:r>
          </a:p>
        </p:txBody>
      </p:sp>
      <p:sp>
        <p:nvSpPr>
          <p:cNvPr id="126" name="Rectangle 67"/>
          <p:cNvSpPr>
            <a:spLocks/>
          </p:cNvSpPr>
          <p:nvPr/>
        </p:nvSpPr>
        <p:spPr bwMode="auto">
          <a:xfrm>
            <a:off x="4787900" y="6388100"/>
            <a:ext cx="1612900" cy="3429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127" name="Rectangle 68"/>
          <p:cNvSpPr>
            <a:spLocks/>
          </p:cNvSpPr>
          <p:nvPr/>
        </p:nvSpPr>
        <p:spPr bwMode="auto">
          <a:xfrm>
            <a:off x="4800600" y="6400800"/>
            <a:ext cx="1524000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9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Non-</a:t>
            </a:r>
            <a:r>
              <a:rPr lang="en-US" sz="900" b="1" dirty="0" err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axisymmetric</a:t>
            </a:r>
            <a:r>
              <a:rPr lang="en-US" sz="9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 control coils</a:t>
            </a:r>
          </a:p>
        </p:txBody>
      </p:sp>
      <p:sp>
        <p:nvSpPr>
          <p:cNvPr id="128" name="Rectangle 69"/>
          <p:cNvSpPr>
            <a:spLocks/>
          </p:cNvSpPr>
          <p:nvPr/>
        </p:nvSpPr>
        <p:spPr bwMode="auto">
          <a:xfrm>
            <a:off x="2019300" y="5956300"/>
            <a:ext cx="1930400" cy="431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129" name="Rectangle 70"/>
          <p:cNvSpPr>
            <a:spLocks/>
          </p:cNvSpPr>
          <p:nvPr/>
        </p:nvSpPr>
        <p:spPr bwMode="auto">
          <a:xfrm>
            <a:off x="2019300" y="5930900"/>
            <a:ext cx="1943100" cy="482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9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Edge gas injection and SGI with PCS feedback control; HFS gas injection shut-off valve</a:t>
            </a:r>
          </a:p>
        </p:txBody>
      </p:sp>
      <p:sp>
        <p:nvSpPr>
          <p:cNvPr id="130" name="Rectangle 71"/>
          <p:cNvSpPr>
            <a:spLocks/>
          </p:cNvSpPr>
          <p:nvPr/>
        </p:nvSpPr>
        <p:spPr bwMode="auto">
          <a:xfrm>
            <a:off x="4000500" y="5956300"/>
            <a:ext cx="2400300" cy="3429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131" name="Rectangle 72"/>
          <p:cNvSpPr>
            <a:spLocks/>
          </p:cNvSpPr>
          <p:nvPr/>
        </p:nvSpPr>
        <p:spPr bwMode="auto">
          <a:xfrm>
            <a:off x="4038600" y="5969000"/>
            <a:ext cx="23622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9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Pellet, molecular cluster, compact </a:t>
            </a:r>
            <a:r>
              <a:rPr lang="en-US" sz="900" b="1" dirty="0" err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toroid</a:t>
            </a:r>
            <a:r>
              <a:rPr lang="en-US" sz="9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 injectors</a:t>
            </a:r>
          </a:p>
        </p:txBody>
      </p:sp>
      <p:sp>
        <p:nvSpPr>
          <p:cNvPr id="132" name="Rectangle 73"/>
          <p:cNvSpPr>
            <a:spLocks/>
          </p:cNvSpPr>
          <p:nvPr/>
        </p:nvSpPr>
        <p:spPr bwMode="auto">
          <a:xfrm>
            <a:off x="4000500" y="6819900"/>
            <a:ext cx="2400300" cy="3429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133" name="Rectangle 74"/>
          <p:cNvSpPr>
            <a:spLocks/>
          </p:cNvSpPr>
          <p:nvPr/>
        </p:nvSpPr>
        <p:spPr bwMode="auto">
          <a:xfrm>
            <a:off x="4025900" y="6845300"/>
            <a:ext cx="2070100" cy="317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900" b="1" dirty="0" err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Cryo</a:t>
            </a:r>
            <a:r>
              <a:rPr lang="en-US" sz="9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-pumping &amp; associated diagnostics</a:t>
            </a:r>
          </a:p>
        </p:txBody>
      </p:sp>
      <p:sp>
        <p:nvSpPr>
          <p:cNvPr id="134" name="Rectangle 75"/>
          <p:cNvSpPr>
            <a:spLocks/>
          </p:cNvSpPr>
          <p:nvPr/>
        </p:nvSpPr>
        <p:spPr bwMode="auto">
          <a:xfrm>
            <a:off x="2019300" y="6464300"/>
            <a:ext cx="1231900" cy="279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135" name="Rectangle 76"/>
          <p:cNvSpPr>
            <a:spLocks/>
          </p:cNvSpPr>
          <p:nvPr/>
        </p:nvSpPr>
        <p:spPr bwMode="auto">
          <a:xfrm>
            <a:off x="2019300" y="6461125"/>
            <a:ext cx="1231900" cy="2444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000" b="1" dirty="0" err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Divertor</a:t>
            </a:r>
            <a:r>
              <a:rPr lang="en-US" sz="10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 gas seeding</a:t>
            </a:r>
          </a:p>
        </p:txBody>
      </p:sp>
      <p:sp>
        <p:nvSpPr>
          <p:cNvPr id="136" name="Rectangle 77"/>
          <p:cNvSpPr>
            <a:spLocks/>
          </p:cNvSpPr>
          <p:nvPr/>
        </p:nvSpPr>
        <p:spPr bwMode="auto">
          <a:xfrm>
            <a:off x="2019300" y="6819900"/>
            <a:ext cx="1231900" cy="3429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137" name="Rectangle 78"/>
          <p:cNvSpPr>
            <a:spLocks/>
          </p:cNvSpPr>
          <p:nvPr/>
        </p:nvSpPr>
        <p:spPr bwMode="auto">
          <a:xfrm>
            <a:off x="2019300" y="6769100"/>
            <a:ext cx="1358900" cy="368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0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Improved </a:t>
            </a:r>
            <a:r>
              <a:rPr lang="en-US" sz="1000" b="1" dirty="0" err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divertor</a:t>
            </a:r>
            <a:r>
              <a:rPr lang="en-US" sz="10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 tile alignment </a:t>
            </a:r>
          </a:p>
        </p:txBody>
      </p:sp>
      <p:sp>
        <p:nvSpPr>
          <p:cNvPr id="138" name="Rectangle 79"/>
          <p:cNvSpPr>
            <a:spLocks/>
          </p:cNvSpPr>
          <p:nvPr/>
        </p:nvSpPr>
        <p:spPr bwMode="auto">
          <a:xfrm>
            <a:off x="2019300" y="7391400"/>
            <a:ext cx="1930400" cy="3937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Control of divertor coils for X- and strike-point positions</a:t>
            </a:r>
          </a:p>
        </p:txBody>
      </p:sp>
      <p:sp>
        <p:nvSpPr>
          <p:cNvPr id="139" name="Rectangle 80"/>
          <p:cNvSpPr>
            <a:spLocks/>
          </p:cNvSpPr>
          <p:nvPr/>
        </p:nvSpPr>
        <p:spPr bwMode="auto">
          <a:xfrm>
            <a:off x="2019300" y="7861300"/>
            <a:ext cx="4381500" cy="2921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Implement and advance snowflake divertor configuration control</a:t>
            </a:r>
          </a:p>
        </p:txBody>
      </p:sp>
      <p:sp>
        <p:nvSpPr>
          <p:cNvPr id="140" name="Rectangle 81"/>
          <p:cNvSpPr>
            <a:spLocks/>
          </p:cNvSpPr>
          <p:nvPr/>
        </p:nvSpPr>
        <p:spPr bwMode="auto">
          <a:xfrm>
            <a:off x="2019300" y="8229600"/>
            <a:ext cx="1930400" cy="6731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/>
            <a:r>
              <a:rPr lang="en-US" sz="1000" b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Gas injection feedback control; PCS control of divertor gas injection</a:t>
            </a:r>
          </a:p>
        </p:txBody>
      </p:sp>
      <p:sp>
        <p:nvSpPr>
          <p:cNvPr id="141" name="Rectangle 82"/>
          <p:cNvSpPr>
            <a:spLocks/>
          </p:cNvSpPr>
          <p:nvPr/>
        </p:nvSpPr>
        <p:spPr bwMode="auto">
          <a:xfrm>
            <a:off x="4000500" y="8572500"/>
            <a:ext cx="2400300" cy="3429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/>
            <a:r>
              <a:rPr lang="en-US" sz="1000" b="1" dirty="0" smtClean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  </a:t>
            </a:r>
            <a:r>
              <a:rPr lang="en-US" sz="1000" b="1" dirty="0" err="1" smtClean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Radiative</a:t>
            </a:r>
            <a:r>
              <a:rPr lang="en-US" sz="1000" b="1" dirty="0" smtClean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divertor</a:t>
            </a:r>
            <a:r>
              <a:rPr lang="en-US" sz="10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 control</a:t>
            </a:r>
          </a:p>
        </p:txBody>
      </p:sp>
      <p:sp>
        <p:nvSpPr>
          <p:cNvPr id="142" name="Rectangle 83"/>
          <p:cNvSpPr>
            <a:spLocks/>
          </p:cNvSpPr>
          <p:nvPr/>
        </p:nvSpPr>
        <p:spPr bwMode="auto">
          <a:xfrm>
            <a:off x="4000500" y="5562600"/>
            <a:ext cx="2400300" cy="2921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en-US"/>
          </a:p>
        </p:txBody>
      </p:sp>
      <p:sp>
        <p:nvSpPr>
          <p:cNvPr id="143" name="Rectangle 84"/>
          <p:cNvSpPr>
            <a:spLocks/>
          </p:cNvSpPr>
          <p:nvPr/>
        </p:nvSpPr>
        <p:spPr bwMode="auto">
          <a:xfrm>
            <a:off x="4013200" y="5575300"/>
            <a:ext cx="2387600" cy="2921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9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EHO antenna</a:t>
            </a:r>
          </a:p>
        </p:txBody>
      </p:sp>
      <p:sp>
        <p:nvSpPr>
          <p:cNvPr id="144" name="Rectangle 85"/>
          <p:cNvSpPr>
            <a:spLocks/>
          </p:cNvSpPr>
          <p:nvPr/>
        </p:nvSpPr>
        <p:spPr bwMode="auto">
          <a:xfrm>
            <a:off x="4470400" y="7391400"/>
            <a:ext cx="1930400" cy="3937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/>
            <a:r>
              <a:rPr lang="en-US" sz="10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control scenarios using both strike-point and </a:t>
            </a:r>
            <a:r>
              <a:rPr lang="en-US" sz="1000" b="1" dirty="0" err="1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cryopump</a:t>
            </a:r>
            <a:endParaRPr lang="en-US" sz="1000" b="1" dirty="0">
              <a:solidFill>
                <a:schemeClr val="tx1"/>
              </a:solidFill>
              <a:latin typeface="Arial Narrow" pitchFamily="34" charset="0"/>
              <a:ea typeface="Arial Narrow" pitchFamily="34" charset="0"/>
              <a:cs typeface="Arial Narrow" pitchFamily="34" charset="0"/>
              <a:sym typeface="Arial Narrow" pitchFamily="34" charset="0"/>
            </a:endParaRPr>
          </a:p>
        </p:txBody>
      </p:sp>
      <p:sp>
        <p:nvSpPr>
          <p:cNvPr id="145" name="Rectangle 86"/>
          <p:cNvSpPr>
            <a:spLocks/>
          </p:cNvSpPr>
          <p:nvPr/>
        </p:nvSpPr>
        <p:spPr bwMode="auto">
          <a:xfrm>
            <a:off x="4000500" y="8191500"/>
            <a:ext cx="2400300" cy="3429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/>
            <a:r>
              <a:rPr lang="en-US" sz="1000" b="1" dirty="0" smtClean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  PFC </a:t>
            </a:r>
            <a:r>
              <a:rPr lang="en-US" sz="1000" b="1" dirty="0">
                <a:solidFill>
                  <a:schemeClr val="tx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  <a:sym typeface="Arial Narrow" pitchFamily="34" charset="0"/>
              </a:rPr>
              <a:t>temperature control</a:t>
            </a:r>
          </a:p>
        </p:txBody>
      </p:sp>
      <p:sp>
        <p:nvSpPr>
          <p:cNvPr id="146" name="Rectangle 40"/>
          <p:cNvSpPr>
            <a:spLocks noChangeArrowheads="1"/>
          </p:cNvSpPr>
          <p:nvPr/>
        </p:nvSpPr>
        <p:spPr bwMode="auto">
          <a:xfrm>
            <a:off x="685800" y="2362200"/>
            <a:ext cx="908050" cy="246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US" sz="1000" b="1" i="1">
                <a:solidFill>
                  <a:srgbClr val="000000"/>
                </a:solidFill>
                <a:latin typeface="Arial" charset="0"/>
                <a:cs typeface="Arial" charset="0"/>
              </a:rPr>
              <a:t>Diagnostics</a:t>
            </a:r>
            <a:endParaRPr lang="en-US" sz="1100" b="1" i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48" name="Rectangle 40"/>
          <p:cNvSpPr>
            <a:spLocks noChangeArrowheads="1"/>
          </p:cNvSpPr>
          <p:nvPr/>
        </p:nvSpPr>
        <p:spPr bwMode="auto">
          <a:xfrm>
            <a:off x="685800" y="5562600"/>
            <a:ext cx="914400" cy="246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1000" b="1" i="1">
                <a:solidFill>
                  <a:srgbClr val="000000"/>
                </a:solidFill>
                <a:latin typeface="Arial" charset="0"/>
                <a:cs typeface="Arial" charset="0"/>
              </a:rPr>
              <a:t>Facility</a:t>
            </a:r>
            <a:endParaRPr lang="en-US" sz="1100" b="1" i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49" name="Rectangle 40"/>
          <p:cNvSpPr>
            <a:spLocks noChangeArrowheads="1"/>
          </p:cNvSpPr>
          <p:nvPr/>
        </p:nvSpPr>
        <p:spPr bwMode="auto">
          <a:xfrm>
            <a:off x="685800" y="7391400"/>
            <a:ext cx="914400" cy="400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1000" b="1" i="1">
                <a:solidFill>
                  <a:srgbClr val="000000"/>
                </a:solidFill>
                <a:latin typeface="Arial" charset="0"/>
                <a:cs typeface="Arial" charset="0"/>
              </a:rPr>
              <a:t>Plasma Control</a:t>
            </a:r>
            <a:endParaRPr lang="en-US" sz="1100" b="1" i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981200" y="33644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 smtClean="0">
                <a:latin typeface="Arial Narrow" pitchFamily="34" charset="0"/>
              </a:rPr>
              <a:t>Divertor</a:t>
            </a:r>
            <a:r>
              <a:rPr lang="en-US" sz="900" b="1" dirty="0" smtClean="0">
                <a:latin typeface="Arial Narrow" pitchFamily="34" charset="0"/>
              </a:rPr>
              <a:t> Langmuir probes, </a:t>
            </a:r>
            <a:r>
              <a:rPr lang="en-US" sz="900" b="1" dirty="0" err="1" smtClean="0">
                <a:latin typeface="Arial Narrow" pitchFamily="34" charset="0"/>
              </a:rPr>
              <a:t>bolometry</a:t>
            </a:r>
            <a:endParaRPr lang="en-US" sz="9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63562"/>
            <a:ext cx="685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  <a:ea typeface="Osaka" pitchFamily="-112" charset="-128"/>
                <a:cs typeface="Osaka" pitchFamily="-112" charset="-128"/>
              </a:rPr>
              <a:t>Materials and Plasma Facing Component Research Timeline</a:t>
            </a:r>
            <a:endParaRPr lang="en-US" b="1" dirty="0">
              <a:effectLst>
                <a:outerShdw blurRad="38100" dist="38100" dir="2700000" algn="tl">
                  <a:srgbClr val="DDDDDD"/>
                </a:outerShdw>
              </a:effectLst>
              <a:latin typeface="Arial" pitchFamily="-112" charset="0"/>
              <a:ea typeface="Osaka" pitchFamily="-112" charset="-128"/>
              <a:cs typeface="Osaka" pitchFamily="-112" charset="-128"/>
            </a:endParaRPr>
          </a:p>
        </p:txBody>
      </p:sp>
      <p:sp>
        <p:nvSpPr>
          <p:cNvPr id="2051" name="Rectangle 105"/>
          <p:cNvSpPr>
            <a:spLocks noChangeArrowheads="1"/>
          </p:cNvSpPr>
          <p:nvPr/>
        </p:nvSpPr>
        <p:spPr bwMode="auto">
          <a:xfrm>
            <a:off x="-1493838" y="-392113"/>
            <a:ext cx="18415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228600" y="968375"/>
            <a:ext cx="673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48" charset="-128"/>
              </a:rPr>
              <a:t>FY13</a:t>
            </a:r>
          </a:p>
        </p:txBody>
      </p:sp>
      <p:sp>
        <p:nvSpPr>
          <p:cNvPr id="2053" name="Text Box 12"/>
          <p:cNvSpPr txBox="1">
            <a:spLocks noChangeArrowheads="1"/>
          </p:cNvSpPr>
          <p:nvPr/>
        </p:nvSpPr>
        <p:spPr bwMode="auto">
          <a:xfrm>
            <a:off x="1249363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48" charset="-128"/>
              </a:rPr>
              <a:t>14</a:t>
            </a:r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2171700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48" charset="-128"/>
              </a:rPr>
              <a:t>15</a:t>
            </a:r>
          </a:p>
        </p:txBody>
      </p:sp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3095625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48" charset="-128"/>
              </a:rPr>
              <a:t>16</a:t>
            </a:r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4017963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48" charset="-128"/>
              </a:rPr>
              <a:t>17</a:t>
            </a: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4941888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48" charset="-128"/>
              </a:rPr>
              <a:t>18</a:t>
            </a:r>
          </a:p>
        </p:txBody>
      </p:sp>
      <p:sp>
        <p:nvSpPr>
          <p:cNvPr id="2058" name="Line 20"/>
          <p:cNvSpPr>
            <a:spLocks noChangeShapeType="1"/>
          </p:cNvSpPr>
          <p:nvPr/>
        </p:nvSpPr>
        <p:spPr bwMode="auto">
          <a:xfrm>
            <a:off x="1023938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Line 21"/>
          <p:cNvSpPr>
            <a:spLocks noChangeShapeType="1"/>
          </p:cNvSpPr>
          <p:nvPr/>
        </p:nvSpPr>
        <p:spPr bwMode="auto">
          <a:xfrm>
            <a:off x="1939925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Line 22"/>
          <p:cNvSpPr>
            <a:spLocks noChangeShapeType="1"/>
          </p:cNvSpPr>
          <p:nvPr/>
        </p:nvSpPr>
        <p:spPr bwMode="auto">
          <a:xfrm>
            <a:off x="2859088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23"/>
          <p:cNvSpPr>
            <a:spLocks noChangeShapeType="1"/>
          </p:cNvSpPr>
          <p:nvPr/>
        </p:nvSpPr>
        <p:spPr bwMode="auto">
          <a:xfrm>
            <a:off x="3776663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24"/>
          <p:cNvSpPr>
            <a:spLocks noChangeShapeType="1"/>
          </p:cNvSpPr>
          <p:nvPr/>
        </p:nvSpPr>
        <p:spPr bwMode="auto">
          <a:xfrm>
            <a:off x="4692650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40"/>
          <p:cNvSpPr>
            <a:spLocks noChangeArrowheads="1"/>
          </p:cNvSpPr>
          <p:nvPr/>
        </p:nvSpPr>
        <p:spPr bwMode="auto">
          <a:xfrm>
            <a:off x="76200" y="1905000"/>
            <a:ext cx="958850" cy="338138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latin typeface="Arial" pitchFamily="34" charset="0"/>
                <a:cs typeface="Arial" pitchFamily="34" charset="0"/>
              </a:rPr>
              <a:t>Physics</a:t>
            </a:r>
            <a:endParaRPr lang="en-US" sz="20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57200" y="304800"/>
            <a:ext cx="5930900" cy="279400"/>
            <a:chOff x="457200" y="7772400"/>
            <a:chExt cx="5930900" cy="279400"/>
          </a:xfrm>
        </p:grpSpPr>
        <p:sp>
          <p:nvSpPr>
            <p:cNvPr id="2099" name="AutoShape 3"/>
            <p:cNvSpPr>
              <a:spLocks noChangeAspect="1" noChangeArrowheads="1" noTextEdit="1"/>
            </p:cNvSpPr>
            <p:nvPr/>
          </p:nvSpPr>
          <p:spPr bwMode="auto">
            <a:xfrm>
              <a:off x="457200" y="7772400"/>
              <a:ext cx="5930900" cy="27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Freeform 5"/>
            <p:cNvSpPr>
              <a:spLocks/>
            </p:cNvSpPr>
            <p:nvPr/>
          </p:nvSpPr>
          <p:spPr bwMode="auto">
            <a:xfrm>
              <a:off x="3365500" y="7899400"/>
              <a:ext cx="2146300" cy="1588"/>
            </a:xfrm>
            <a:custGeom>
              <a:avLst/>
              <a:gdLst>
                <a:gd name="T0" fmla="*/ 0 w 1352"/>
                <a:gd name="T1" fmla="*/ 0 h 1588"/>
                <a:gd name="T2" fmla="*/ 2147483647 w 1352"/>
                <a:gd name="T3" fmla="*/ 0 h 1588"/>
                <a:gd name="T4" fmla="*/ 2147483647 w 1352"/>
                <a:gd name="T5" fmla="*/ 0 h 1588"/>
                <a:gd name="T6" fmla="*/ 2147483647 w 1352"/>
                <a:gd name="T7" fmla="*/ 0 h 1588"/>
                <a:gd name="T8" fmla="*/ 2147483647 w 1352"/>
                <a:gd name="T9" fmla="*/ 0 h 1588"/>
                <a:gd name="T10" fmla="*/ 2147483647 w 1352"/>
                <a:gd name="T11" fmla="*/ 0 h 1588"/>
                <a:gd name="T12" fmla="*/ 2147483647 w 1352"/>
                <a:gd name="T13" fmla="*/ 0 h 1588"/>
                <a:gd name="T14" fmla="*/ 2147483647 w 1352"/>
                <a:gd name="T15" fmla="*/ 0 h 1588"/>
                <a:gd name="T16" fmla="*/ 2147483647 w 1352"/>
                <a:gd name="T17" fmla="*/ 0 h 1588"/>
                <a:gd name="T18" fmla="*/ 2147483647 w 1352"/>
                <a:gd name="T19" fmla="*/ 0 h 1588"/>
                <a:gd name="T20" fmla="*/ 0 w 1352"/>
                <a:gd name="T21" fmla="*/ 0 h 1588"/>
                <a:gd name="T22" fmla="*/ 0 w 1352"/>
                <a:gd name="T23" fmla="*/ 0 h 1588"/>
                <a:gd name="T24" fmla="*/ 0 w 1352"/>
                <a:gd name="T25" fmla="*/ 0 h 1588"/>
                <a:gd name="T26" fmla="*/ 0 w 1352"/>
                <a:gd name="T27" fmla="*/ 0 h 1588"/>
                <a:gd name="T28" fmla="*/ 0 w 1352"/>
                <a:gd name="T29" fmla="*/ 0 h 1588"/>
                <a:gd name="T30" fmla="*/ 0 w 1352"/>
                <a:gd name="T31" fmla="*/ 0 h 1588"/>
                <a:gd name="T32" fmla="*/ 0 w 1352"/>
                <a:gd name="T33" fmla="*/ 0 h 1588"/>
                <a:gd name="T34" fmla="*/ 0 w 1352"/>
                <a:gd name="T35" fmla="*/ 0 h 1588"/>
                <a:gd name="T36" fmla="*/ 0 w 1352"/>
                <a:gd name="T37" fmla="*/ 0 h 1588"/>
                <a:gd name="T38" fmla="*/ 0 w 1352"/>
                <a:gd name="T39" fmla="*/ 0 h 158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52"/>
                <a:gd name="T61" fmla="*/ 0 h 1588"/>
                <a:gd name="T62" fmla="*/ 1352 w 1352"/>
                <a:gd name="T63" fmla="*/ 1588 h 158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52" h="1588">
                  <a:moveTo>
                    <a:pt x="0" y="0"/>
                  </a:moveTo>
                  <a:lnTo>
                    <a:pt x="1344" y="0"/>
                  </a:lnTo>
                  <a:lnTo>
                    <a:pt x="1352" y="0"/>
                  </a:lnTo>
                  <a:lnTo>
                    <a:pt x="13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Freeform 6"/>
            <p:cNvSpPr>
              <a:spLocks/>
            </p:cNvSpPr>
            <p:nvPr/>
          </p:nvSpPr>
          <p:spPr bwMode="auto">
            <a:xfrm>
              <a:off x="3390900" y="7912100"/>
              <a:ext cx="2108200" cy="12700"/>
            </a:xfrm>
            <a:custGeom>
              <a:avLst/>
              <a:gdLst>
                <a:gd name="T0" fmla="*/ 20161249 w 1328"/>
                <a:gd name="T1" fmla="*/ 0 h 8"/>
                <a:gd name="T2" fmla="*/ 2147483647 w 1328"/>
                <a:gd name="T3" fmla="*/ 0 h 8"/>
                <a:gd name="T4" fmla="*/ 2147483647 w 1328"/>
                <a:gd name="T5" fmla="*/ 0 h 8"/>
                <a:gd name="T6" fmla="*/ 2147483647 w 1328"/>
                <a:gd name="T7" fmla="*/ 0 h 8"/>
                <a:gd name="T8" fmla="*/ 2147483647 w 1328"/>
                <a:gd name="T9" fmla="*/ 20161247 h 8"/>
                <a:gd name="T10" fmla="*/ 2147483647 w 1328"/>
                <a:gd name="T11" fmla="*/ 20161247 h 8"/>
                <a:gd name="T12" fmla="*/ 20161249 w 1328"/>
                <a:gd name="T13" fmla="*/ 20161247 h 8"/>
                <a:gd name="T14" fmla="*/ 0 w 1328"/>
                <a:gd name="T15" fmla="*/ 20161247 h 8"/>
                <a:gd name="T16" fmla="*/ 0 w 1328"/>
                <a:gd name="T17" fmla="*/ 0 h 8"/>
                <a:gd name="T18" fmla="*/ 0 w 1328"/>
                <a:gd name="T19" fmla="*/ 0 h 8"/>
                <a:gd name="T20" fmla="*/ 20161249 w 1328"/>
                <a:gd name="T21" fmla="*/ 0 h 8"/>
                <a:gd name="T22" fmla="*/ 20161249 w 1328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28"/>
                <a:gd name="T37" fmla="*/ 0 h 8"/>
                <a:gd name="T38" fmla="*/ 1328 w 1328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28" h="8">
                  <a:moveTo>
                    <a:pt x="8" y="0"/>
                  </a:moveTo>
                  <a:lnTo>
                    <a:pt x="1328" y="0"/>
                  </a:lnTo>
                  <a:lnTo>
                    <a:pt x="1328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Freeform 7"/>
            <p:cNvSpPr>
              <a:spLocks/>
            </p:cNvSpPr>
            <p:nvPr/>
          </p:nvSpPr>
          <p:spPr bwMode="auto">
            <a:xfrm>
              <a:off x="6184900" y="7899400"/>
              <a:ext cx="177800" cy="1588"/>
            </a:xfrm>
            <a:custGeom>
              <a:avLst/>
              <a:gdLst>
                <a:gd name="T0" fmla="*/ 0 w 112"/>
                <a:gd name="T1" fmla="*/ 0 h 1588"/>
                <a:gd name="T2" fmla="*/ 282257522 w 112"/>
                <a:gd name="T3" fmla="*/ 0 h 1588"/>
                <a:gd name="T4" fmla="*/ 282257522 w 112"/>
                <a:gd name="T5" fmla="*/ 0 h 1588"/>
                <a:gd name="T6" fmla="*/ 282257522 w 112"/>
                <a:gd name="T7" fmla="*/ 0 h 1588"/>
                <a:gd name="T8" fmla="*/ 282257522 w 112"/>
                <a:gd name="T9" fmla="*/ 0 h 1588"/>
                <a:gd name="T10" fmla="*/ 282257522 w 112"/>
                <a:gd name="T11" fmla="*/ 0 h 1588"/>
                <a:gd name="T12" fmla="*/ 282257522 w 112"/>
                <a:gd name="T13" fmla="*/ 0 h 1588"/>
                <a:gd name="T14" fmla="*/ 0 w 112"/>
                <a:gd name="T15" fmla="*/ 0 h 1588"/>
                <a:gd name="T16" fmla="*/ 0 w 112"/>
                <a:gd name="T17" fmla="*/ 0 h 1588"/>
                <a:gd name="T18" fmla="*/ 0 w 112"/>
                <a:gd name="T19" fmla="*/ 0 h 1588"/>
                <a:gd name="T20" fmla="*/ 0 w 112"/>
                <a:gd name="T21" fmla="*/ 0 h 1588"/>
                <a:gd name="T22" fmla="*/ 0 w 112"/>
                <a:gd name="T23" fmla="*/ 0 h 1588"/>
                <a:gd name="T24" fmla="*/ 0 w 112"/>
                <a:gd name="T25" fmla="*/ 0 h 1588"/>
                <a:gd name="T26" fmla="*/ 0 w 112"/>
                <a:gd name="T27" fmla="*/ 0 h 1588"/>
                <a:gd name="T28" fmla="*/ 0 w 112"/>
                <a:gd name="T29" fmla="*/ 0 h 1588"/>
                <a:gd name="T30" fmla="*/ 0 w 112"/>
                <a:gd name="T31" fmla="*/ 0 h 158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2"/>
                <a:gd name="T49" fmla="*/ 0 h 1588"/>
                <a:gd name="T50" fmla="*/ 112 w 112"/>
                <a:gd name="T51" fmla="*/ 1588 h 158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2" h="1588">
                  <a:moveTo>
                    <a:pt x="0" y="0"/>
                  </a:moveTo>
                  <a:lnTo>
                    <a:pt x="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Freeform 8"/>
            <p:cNvSpPr>
              <a:spLocks/>
            </p:cNvSpPr>
            <p:nvPr/>
          </p:nvSpPr>
          <p:spPr bwMode="auto">
            <a:xfrm>
              <a:off x="6184900" y="7912100"/>
              <a:ext cx="152400" cy="12700"/>
            </a:xfrm>
            <a:custGeom>
              <a:avLst/>
              <a:gdLst>
                <a:gd name="T0" fmla="*/ 241935022 w 96"/>
                <a:gd name="T1" fmla="*/ 20161247 h 8"/>
                <a:gd name="T2" fmla="*/ 0 w 96"/>
                <a:gd name="T3" fmla="*/ 20161247 h 8"/>
                <a:gd name="T4" fmla="*/ 0 w 96"/>
                <a:gd name="T5" fmla="*/ 20161247 h 8"/>
                <a:gd name="T6" fmla="*/ 0 w 96"/>
                <a:gd name="T7" fmla="*/ 0 h 8"/>
                <a:gd name="T8" fmla="*/ 0 w 96"/>
                <a:gd name="T9" fmla="*/ 0 h 8"/>
                <a:gd name="T10" fmla="*/ 0 w 96"/>
                <a:gd name="T11" fmla="*/ 0 h 8"/>
                <a:gd name="T12" fmla="*/ 241935022 w 96"/>
                <a:gd name="T13" fmla="*/ 0 h 8"/>
                <a:gd name="T14" fmla="*/ 241935022 w 96"/>
                <a:gd name="T15" fmla="*/ 0 h 8"/>
                <a:gd name="T16" fmla="*/ 241935022 w 96"/>
                <a:gd name="T17" fmla="*/ 0 h 8"/>
                <a:gd name="T18" fmla="*/ 241935022 w 96"/>
                <a:gd name="T19" fmla="*/ 20161247 h 8"/>
                <a:gd name="T20" fmla="*/ 241935022 w 96"/>
                <a:gd name="T21" fmla="*/ 20161247 h 8"/>
                <a:gd name="T22" fmla="*/ 241935022 w 96"/>
                <a:gd name="T23" fmla="*/ 20161247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6"/>
                <a:gd name="T37" fmla="*/ 0 h 8"/>
                <a:gd name="T38" fmla="*/ 96 w 96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6" h="8">
                  <a:moveTo>
                    <a:pt x="96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96" y="0"/>
                  </a:lnTo>
                  <a:lnTo>
                    <a:pt x="96" y="8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4" name="Rectangle 9"/>
            <p:cNvSpPr>
              <a:spLocks noChangeArrowheads="1"/>
            </p:cNvSpPr>
            <p:nvPr/>
          </p:nvSpPr>
          <p:spPr bwMode="auto">
            <a:xfrm>
              <a:off x="533400" y="7848600"/>
              <a:ext cx="2651367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0000"/>
                  </a:solidFill>
                  <a:latin typeface="Times New Roman" charset="0"/>
                </a:rPr>
                <a:t> NSTX Upgrade Research Timeline for 2014-2018</a:t>
              </a:r>
              <a:endParaRPr lang="en-US"/>
            </a:p>
          </p:txBody>
        </p:sp>
        <p:pic>
          <p:nvPicPr>
            <p:cNvPr id="2105" name="Picture 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37200" y="7823200"/>
              <a:ext cx="1651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06" name="Rectangle 13"/>
            <p:cNvSpPr>
              <a:spLocks noChangeArrowheads="1"/>
            </p:cNvSpPr>
            <p:nvPr/>
          </p:nvSpPr>
          <p:spPr bwMode="auto">
            <a:xfrm>
              <a:off x="5702300" y="7848600"/>
              <a:ext cx="4064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NSTX</a:t>
              </a:r>
              <a:endParaRPr lang="en-US"/>
            </a:p>
          </p:txBody>
        </p:sp>
        <p:sp>
          <p:nvSpPr>
            <p:cNvPr id="2107" name="Rectangle 14"/>
            <p:cNvSpPr>
              <a:spLocks noChangeArrowheads="1"/>
            </p:cNvSpPr>
            <p:nvPr/>
          </p:nvSpPr>
          <p:spPr bwMode="auto">
            <a:xfrm>
              <a:off x="6045200" y="7848600"/>
              <a:ext cx="1016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-</a:t>
              </a:r>
              <a:endParaRPr lang="en-US"/>
            </a:p>
          </p:txBody>
        </p:sp>
        <p:sp>
          <p:nvSpPr>
            <p:cNvPr id="2108" name="Rectangle 15"/>
            <p:cNvSpPr>
              <a:spLocks noChangeArrowheads="1"/>
            </p:cNvSpPr>
            <p:nvPr/>
          </p:nvSpPr>
          <p:spPr bwMode="auto">
            <a:xfrm>
              <a:off x="6083300" y="7848600"/>
              <a:ext cx="1524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U</a:t>
              </a:r>
              <a:endParaRPr lang="en-US"/>
            </a:p>
          </p:txBody>
        </p:sp>
      </p:grpSp>
      <p:sp>
        <p:nvSpPr>
          <p:cNvPr id="2065" name="Text Box 8"/>
          <p:cNvSpPr txBox="1">
            <a:spLocks noChangeArrowheads="1"/>
          </p:cNvSpPr>
          <p:nvPr/>
        </p:nvSpPr>
        <p:spPr bwMode="auto">
          <a:xfrm>
            <a:off x="2209800" y="1371600"/>
            <a:ext cx="20574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 Narrow" charset="0"/>
                <a:ea typeface="ＭＳ Ｐゴシック" pitchFamily="48" charset="-128"/>
              </a:rPr>
              <a:t>5 year plan period</a:t>
            </a:r>
          </a:p>
        </p:txBody>
      </p:sp>
      <p:sp>
        <p:nvSpPr>
          <p:cNvPr id="80" name="Right Arrow 79"/>
          <p:cNvSpPr/>
          <p:nvPr/>
        </p:nvSpPr>
        <p:spPr>
          <a:xfrm>
            <a:off x="304800" y="2209800"/>
            <a:ext cx="2438400" cy="685800"/>
          </a:xfrm>
          <a:prstGeom prst="rightArrow">
            <a:avLst>
              <a:gd name="adj1" fmla="val 78667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Arial Narrow" pitchFamily="34" charset="0"/>
              </a:rPr>
              <a:t>Lithium performance (e.g. D-uptake, wetting), impact on machine performance</a:t>
            </a:r>
          </a:p>
        </p:txBody>
      </p:sp>
      <p:sp>
        <p:nvSpPr>
          <p:cNvPr id="81" name="Right Arrow 80"/>
          <p:cNvSpPr/>
          <p:nvPr/>
        </p:nvSpPr>
        <p:spPr>
          <a:xfrm>
            <a:off x="2895600" y="2362200"/>
            <a:ext cx="2438400" cy="685800"/>
          </a:xfrm>
          <a:prstGeom prst="rightArrow">
            <a:avLst>
              <a:gd name="adj1" fmla="val 78667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Arial Narrow" pitchFamily="34" charset="0"/>
              </a:rPr>
              <a:t>Surface evolution of liquid PFCs under evaporation and condensation 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5410200" y="2133600"/>
            <a:ext cx="12954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Understand the Li Surface-Science for Long-Pulse PMI and PFCs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069" name="Rectangle 40"/>
          <p:cNvSpPr>
            <a:spLocks noChangeArrowheads="1"/>
          </p:cNvSpPr>
          <p:nvPr/>
        </p:nvSpPr>
        <p:spPr bwMode="auto">
          <a:xfrm>
            <a:off x="152400" y="4919663"/>
            <a:ext cx="723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/>
              <a:t>Tools</a:t>
            </a:r>
            <a:endParaRPr lang="en-US" sz="2000" b="1" i="1"/>
          </a:p>
        </p:txBody>
      </p:sp>
      <p:sp>
        <p:nvSpPr>
          <p:cNvPr id="87" name="Rectangle 127"/>
          <p:cNvSpPr>
            <a:spLocks noChangeArrowheads="1"/>
          </p:cNvSpPr>
          <p:nvPr/>
        </p:nvSpPr>
        <p:spPr bwMode="auto">
          <a:xfrm>
            <a:off x="1066800" y="5105400"/>
            <a:ext cx="4343400" cy="525463"/>
          </a:xfrm>
          <a:prstGeom prst="rightArrow">
            <a:avLst>
              <a:gd name="adj1" fmla="val 79003"/>
              <a:gd name="adj2" fmla="val 5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MAPP, QMBs, Spectroscopy, Probes, 2D Fast Cameras, IR </a:t>
            </a:r>
            <a:r>
              <a:rPr lang="en-US" sz="1000" b="1" dirty="0" err="1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Thermography</a:t>
            </a: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, </a:t>
            </a:r>
            <a:r>
              <a:rPr lang="en-US" sz="1000" b="1" dirty="0" err="1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Bolometry</a:t>
            </a: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,</a:t>
            </a:r>
          </a:p>
        </p:txBody>
      </p:sp>
      <p:sp>
        <p:nvSpPr>
          <p:cNvPr id="89" name="Right Arrow 88"/>
          <p:cNvSpPr/>
          <p:nvPr/>
        </p:nvSpPr>
        <p:spPr>
          <a:xfrm>
            <a:off x="1143000" y="8610600"/>
            <a:ext cx="4038600" cy="457200"/>
          </a:xfrm>
          <a:prstGeom prst="rightArrow">
            <a:avLst>
              <a:gd name="adj1" fmla="val 73112"/>
              <a:gd name="adj2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Arial Narrow" pitchFamily="34" charset="0"/>
              </a:rPr>
              <a:t>NSTX-U Upward Li evaporator, granule injector, powder dropper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5410200" y="1371600"/>
            <a:ext cx="1295400" cy="304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Arial Narrow" pitchFamily="34" charset="0"/>
              </a:rPr>
              <a:t>5 year goal</a:t>
            </a:r>
          </a:p>
        </p:txBody>
      </p:sp>
      <p:sp>
        <p:nvSpPr>
          <p:cNvPr id="95" name="Rectangle 40"/>
          <p:cNvSpPr>
            <a:spLocks noChangeArrowheads="1"/>
          </p:cNvSpPr>
          <p:nvPr/>
        </p:nvSpPr>
        <p:spPr bwMode="auto">
          <a:xfrm>
            <a:off x="79375" y="5334000"/>
            <a:ext cx="908050" cy="246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1" dirty="0">
                <a:latin typeface="Arial" pitchFamily="34" charset="0"/>
                <a:cs typeface="Arial" pitchFamily="34" charset="0"/>
              </a:rPr>
              <a:t>Diagnostics</a:t>
            </a:r>
            <a:endParaRPr lang="en-US" sz="11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ectangle 40"/>
          <p:cNvSpPr>
            <a:spLocks noChangeArrowheads="1"/>
          </p:cNvSpPr>
          <p:nvPr/>
        </p:nvSpPr>
        <p:spPr bwMode="auto">
          <a:xfrm>
            <a:off x="76200" y="6248400"/>
            <a:ext cx="914400" cy="246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1" dirty="0">
                <a:latin typeface="Arial" pitchFamily="34" charset="0"/>
                <a:cs typeface="Arial" pitchFamily="34" charset="0"/>
              </a:rPr>
              <a:t>Theory</a:t>
            </a:r>
            <a:endParaRPr lang="en-US" sz="11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ctangle 40"/>
          <p:cNvSpPr>
            <a:spLocks noChangeArrowheads="1"/>
          </p:cNvSpPr>
          <p:nvPr/>
        </p:nvSpPr>
        <p:spPr bwMode="auto">
          <a:xfrm>
            <a:off x="76200" y="6858000"/>
            <a:ext cx="914400" cy="246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1" dirty="0">
                <a:latin typeface="Arial" pitchFamily="34" charset="0"/>
                <a:cs typeface="Arial" pitchFamily="34" charset="0"/>
              </a:rPr>
              <a:t>Facility</a:t>
            </a:r>
            <a:endParaRPr lang="en-US" sz="11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Rectangle 40"/>
          <p:cNvSpPr>
            <a:spLocks noChangeArrowheads="1"/>
          </p:cNvSpPr>
          <p:nvPr/>
        </p:nvSpPr>
        <p:spPr bwMode="auto">
          <a:xfrm>
            <a:off x="76200" y="8651875"/>
            <a:ext cx="914400" cy="415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1" dirty="0">
                <a:latin typeface="Arial" pitchFamily="34" charset="0"/>
                <a:cs typeface="Arial" pitchFamily="34" charset="0"/>
              </a:rPr>
              <a:t>Lithium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1" dirty="0">
                <a:latin typeface="Arial" pitchFamily="34" charset="0"/>
                <a:cs typeface="Arial" pitchFamily="34" charset="0"/>
              </a:rPr>
              <a:t>Control</a:t>
            </a:r>
            <a:endParaRPr lang="en-US" sz="11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Rectangle 127"/>
          <p:cNvSpPr>
            <a:spLocks noChangeArrowheads="1"/>
          </p:cNvSpPr>
          <p:nvPr/>
        </p:nvSpPr>
        <p:spPr bwMode="auto">
          <a:xfrm>
            <a:off x="762000" y="7391400"/>
            <a:ext cx="990600" cy="5254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All Graphite</a:t>
            </a:r>
          </a:p>
        </p:txBody>
      </p:sp>
      <p:sp>
        <p:nvSpPr>
          <p:cNvPr id="102" name="Right Arrow 101"/>
          <p:cNvSpPr/>
          <p:nvPr/>
        </p:nvSpPr>
        <p:spPr>
          <a:xfrm>
            <a:off x="1143000" y="6172200"/>
            <a:ext cx="4343400" cy="685800"/>
          </a:xfrm>
          <a:prstGeom prst="rightArrow">
            <a:avLst>
              <a:gd name="adj1" fmla="val 78667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Arial Narrow" pitchFamily="34" charset="0"/>
              </a:rPr>
              <a:t>Fluid Codes (e.g. UEDGE/B2/SOLPS/OEDGE),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Arial Narrow" pitchFamily="34" charset="0"/>
              </a:rPr>
              <a:t>Kinetic Codes (e.g. DEGAS2/EIRENE/XGC0-1/WBC-</a:t>
            </a:r>
            <a:r>
              <a:rPr lang="en-US" sz="1000" b="1" dirty="0" err="1">
                <a:latin typeface="Arial Narrow" pitchFamily="34" charset="0"/>
              </a:rPr>
              <a:t>Redep,DIVIMP</a:t>
            </a:r>
            <a:r>
              <a:rPr lang="en-US" sz="1000" b="1" dirty="0">
                <a:latin typeface="Arial Narrow" pitchFamily="34" charset="0"/>
              </a:rPr>
              <a:t>),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Arial Narrow" pitchFamily="34" charset="0"/>
              </a:rPr>
              <a:t>Material Codes (e.g. MD/DFT/QCMD)</a:t>
            </a:r>
          </a:p>
        </p:txBody>
      </p:sp>
      <p:sp>
        <p:nvSpPr>
          <p:cNvPr id="103" name="Right Arrow 102"/>
          <p:cNvSpPr/>
          <p:nvPr/>
        </p:nvSpPr>
        <p:spPr>
          <a:xfrm>
            <a:off x="1008686" y="1295400"/>
            <a:ext cx="4401514" cy="457200"/>
          </a:xfrm>
          <a:prstGeom prst="rightArrow">
            <a:avLst>
              <a:gd name="adj1" fmla="val 62000"/>
              <a:gd name="adj2" fmla="val 7833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5 year plan period</a:t>
            </a:r>
          </a:p>
        </p:txBody>
      </p:sp>
      <p:sp>
        <p:nvSpPr>
          <p:cNvPr id="49" name="Rectangle 127"/>
          <p:cNvSpPr>
            <a:spLocks noChangeArrowheads="1"/>
          </p:cNvSpPr>
          <p:nvPr/>
        </p:nvSpPr>
        <p:spPr bwMode="auto">
          <a:xfrm>
            <a:off x="1219200" y="6865938"/>
            <a:ext cx="4038600" cy="525462"/>
          </a:xfrm>
          <a:prstGeom prst="rightArrow">
            <a:avLst>
              <a:gd name="adj1" fmla="val 79003"/>
              <a:gd name="adj2" fmla="val 451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Li Surface-Science Investigations (e.g. D-uptake, wetting)</a:t>
            </a:r>
          </a:p>
        </p:txBody>
      </p:sp>
      <p:sp>
        <p:nvSpPr>
          <p:cNvPr id="50" name="Rectangle 127"/>
          <p:cNvSpPr>
            <a:spLocks noChangeArrowheads="1"/>
          </p:cNvSpPr>
          <p:nvPr/>
        </p:nvSpPr>
        <p:spPr bwMode="auto">
          <a:xfrm>
            <a:off x="1828800" y="7391400"/>
            <a:ext cx="990600" cy="5254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One Molybdenum </a:t>
            </a:r>
            <a:r>
              <a:rPr lang="en-US" sz="1000" b="1" dirty="0" err="1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Divertor</a:t>
            </a:r>
            <a:endParaRPr lang="en-US" sz="1000" b="1" dirty="0">
              <a:solidFill>
                <a:srgbClr val="000000"/>
              </a:solidFill>
              <a:latin typeface="Arial Narrow" pitchFamily="34" charset="0"/>
              <a:ea typeface="ＭＳ Ｐゴシック" pitchFamily="1" charset="-128"/>
            </a:endParaRPr>
          </a:p>
        </p:txBody>
      </p:sp>
      <p:sp>
        <p:nvSpPr>
          <p:cNvPr id="51" name="Rectangle 127"/>
          <p:cNvSpPr>
            <a:spLocks noChangeArrowheads="1"/>
          </p:cNvSpPr>
          <p:nvPr/>
        </p:nvSpPr>
        <p:spPr bwMode="auto">
          <a:xfrm>
            <a:off x="2895600" y="7391400"/>
            <a:ext cx="1600200" cy="5254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All Molybdenum </a:t>
            </a:r>
            <a:r>
              <a:rPr lang="en-US" sz="1000" b="1" dirty="0" err="1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Divertor</a:t>
            </a: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 Targets</a:t>
            </a:r>
          </a:p>
        </p:txBody>
      </p:sp>
      <p:sp>
        <p:nvSpPr>
          <p:cNvPr id="53" name="Rectangle 127"/>
          <p:cNvSpPr>
            <a:spLocks noChangeArrowheads="1"/>
          </p:cNvSpPr>
          <p:nvPr/>
        </p:nvSpPr>
        <p:spPr bwMode="auto">
          <a:xfrm>
            <a:off x="4572000" y="7391400"/>
            <a:ext cx="1752600" cy="525463"/>
          </a:xfrm>
          <a:prstGeom prst="rightArrow">
            <a:avLst>
              <a:gd name="adj1" fmla="val 79003"/>
              <a:gd name="adj2" fmla="val 451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Molybdenum  Wall Conversion</a:t>
            </a:r>
          </a:p>
        </p:txBody>
      </p:sp>
      <p:sp>
        <p:nvSpPr>
          <p:cNvPr id="54" name="Rectangle 127"/>
          <p:cNvSpPr>
            <a:spLocks noChangeArrowheads="1"/>
          </p:cNvSpPr>
          <p:nvPr/>
        </p:nvSpPr>
        <p:spPr bwMode="auto">
          <a:xfrm>
            <a:off x="152400" y="7970838"/>
            <a:ext cx="3581400" cy="525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Develop Flowing Li-PFC and Support Systems; Test Target Materials/PFCs at Test Stands (e.g. Magnum-PSI)</a:t>
            </a:r>
          </a:p>
        </p:txBody>
      </p:sp>
      <p:sp>
        <p:nvSpPr>
          <p:cNvPr id="55" name="Rectangle 127"/>
          <p:cNvSpPr>
            <a:spLocks noChangeArrowheads="1"/>
          </p:cNvSpPr>
          <p:nvPr/>
        </p:nvSpPr>
        <p:spPr bwMode="auto">
          <a:xfrm>
            <a:off x="3784600" y="7962900"/>
            <a:ext cx="1625600" cy="525463"/>
          </a:xfrm>
          <a:prstGeom prst="rightArrow">
            <a:avLst>
              <a:gd name="adj1" fmla="val 79003"/>
              <a:gd name="adj2" fmla="val 451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Test Flowing Liquid Lithium </a:t>
            </a:r>
            <a:r>
              <a:rPr lang="en-US" sz="1000" b="1" dirty="0" err="1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Divertor</a:t>
            </a: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 Module</a:t>
            </a:r>
          </a:p>
        </p:txBody>
      </p:sp>
      <p:sp>
        <p:nvSpPr>
          <p:cNvPr id="56" name="Rectangle 127"/>
          <p:cNvSpPr>
            <a:spLocks noChangeArrowheads="1"/>
          </p:cNvSpPr>
          <p:nvPr/>
        </p:nvSpPr>
        <p:spPr bwMode="auto">
          <a:xfrm>
            <a:off x="5486400" y="7937500"/>
            <a:ext cx="1219200" cy="6731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Design for Full </a:t>
            </a:r>
            <a:r>
              <a:rPr lang="en-US" sz="1000" b="1" dirty="0" err="1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Toroidal</a:t>
            </a: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 Liquid Metal </a:t>
            </a:r>
            <a:r>
              <a:rPr lang="en-US" sz="1000" b="1" dirty="0" err="1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Divertor</a:t>
            </a: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 for NSTX-U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5562600" y="6096000"/>
            <a:ext cx="1219200" cy="838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Arial Narrow" pitchFamily="34" charset="0"/>
              </a:rPr>
              <a:t>Establish </a:t>
            </a:r>
            <a:r>
              <a:rPr lang="en-US" sz="1000" b="1" dirty="0" err="1">
                <a:latin typeface="Arial Narrow" pitchFamily="34" charset="0"/>
              </a:rPr>
              <a:t>aAtoms</a:t>
            </a:r>
            <a:r>
              <a:rPr lang="en-US" sz="1000" b="1" dirty="0">
                <a:latin typeface="Arial Narrow" pitchFamily="34" charset="0"/>
              </a:rPr>
              <a:t>-to-PFCs Theory Base for Liquid Metal PFCs</a:t>
            </a:r>
          </a:p>
        </p:txBody>
      </p:sp>
      <p:sp>
        <p:nvSpPr>
          <p:cNvPr id="59" name="Rectangle 127"/>
          <p:cNvSpPr>
            <a:spLocks noChangeArrowheads="1"/>
          </p:cNvSpPr>
          <p:nvPr/>
        </p:nvSpPr>
        <p:spPr bwMode="auto">
          <a:xfrm>
            <a:off x="2895600" y="5638800"/>
            <a:ext cx="2590800" cy="525463"/>
          </a:xfrm>
          <a:prstGeom prst="rightArrow">
            <a:avLst>
              <a:gd name="adj1" fmla="val 79003"/>
              <a:gd name="adj2" fmla="val 5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Liquid-metal surface and PFC diagnostics (e.g. SLLS, LIBS)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5410200" y="3124200"/>
            <a:ext cx="12954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Advance the Physics of </a:t>
            </a:r>
            <a:r>
              <a:rPr lang="en-US" sz="1050" b="1" dirty="0" err="1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Tokamak</a:t>
            </a:r>
            <a:r>
              <a:rPr lang="en-US" sz="1050" b="1" dirty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-Induced Material Migration and Evolution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1" name="Right Arrow 60"/>
          <p:cNvSpPr/>
          <p:nvPr/>
        </p:nvSpPr>
        <p:spPr>
          <a:xfrm>
            <a:off x="2895600" y="3276600"/>
            <a:ext cx="2438400" cy="685800"/>
          </a:xfrm>
          <a:prstGeom prst="rightArrow">
            <a:avLst>
              <a:gd name="adj1" fmla="val 78667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Arial Narrow" pitchFamily="34" charset="0"/>
              </a:rPr>
              <a:t>Erosion, migration and </a:t>
            </a:r>
            <a:r>
              <a:rPr lang="en-US" sz="1000" b="1" dirty="0" err="1">
                <a:latin typeface="Arial Narrow" pitchFamily="34" charset="0"/>
              </a:rPr>
              <a:t>redeposition</a:t>
            </a:r>
            <a:r>
              <a:rPr lang="en-US" sz="1000" b="1" dirty="0">
                <a:latin typeface="Arial Narrow" pitchFamily="34" charset="0"/>
              </a:rPr>
              <a:t> in the continuous vapor shielding regime</a:t>
            </a:r>
          </a:p>
        </p:txBody>
      </p:sp>
      <p:sp>
        <p:nvSpPr>
          <p:cNvPr id="62" name="Right Arrow 61"/>
          <p:cNvSpPr/>
          <p:nvPr/>
        </p:nvSpPr>
        <p:spPr>
          <a:xfrm>
            <a:off x="914400" y="3048000"/>
            <a:ext cx="1905000" cy="685800"/>
          </a:xfrm>
          <a:prstGeom prst="rightArrow">
            <a:avLst>
              <a:gd name="adj1" fmla="val 78667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Arial Narrow" pitchFamily="34" charset="0"/>
              </a:rPr>
              <a:t>Transport and lifetime of low-Z deposited material and substrate materials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5410200" y="4114800"/>
            <a:ext cx="12954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Establish the Science of Continuous Vapor Shielding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4" name="Right Arrow 63"/>
          <p:cNvSpPr/>
          <p:nvPr/>
        </p:nvSpPr>
        <p:spPr>
          <a:xfrm>
            <a:off x="3886200" y="4267200"/>
            <a:ext cx="1447800" cy="762000"/>
          </a:xfrm>
          <a:prstGeom prst="rightArrow">
            <a:avLst>
              <a:gd name="adj1" fmla="val 78667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Arial Narrow" pitchFamily="34" charset="0"/>
              </a:rPr>
              <a:t>Long-pulse operation of vapor-shielded PFCs</a:t>
            </a:r>
          </a:p>
        </p:txBody>
      </p:sp>
      <p:sp>
        <p:nvSpPr>
          <p:cNvPr id="65" name="Right Arrow 64"/>
          <p:cNvSpPr/>
          <p:nvPr/>
        </p:nvSpPr>
        <p:spPr>
          <a:xfrm>
            <a:off x="2209800" y="4038600"/>
            <a:ext cx="1524000" cy="685800"/>
          </a:xfrm>
          <a:prstGeom prst="rightArrow">
            <a:avLst>
              <a:gd name="adj1" fmla="val 78667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Arial Narrow" pitchFamily="34" charset="0"/>
              </a:rPr>
              <a:t>Transient operation of vapor-shielded, high-Z PFCs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09600"/>
            <a:ext cx="685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  <a:ea typeface="Osaka" pitchFamily="-112" charset="-128"/>
                <a:cs typeface="Osaka" pitchFamily="-112" charset="-128"/>
              </a:rPr>
              <a:t>Energetic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2" charset="0"/>
                <a:ea typeface="Osaka" pitchFamily="-112" charset="-128"/>
                <a:cs typeface="Osaka" pitchFamily="-112" charset="-128"/>
              </a:rPr>
              <a:t>Particles Research Timeline</a:t>
            </a:r>
          </a:p>
        </p:txBody>
      </p:sp>
      <p:sp>
        <p:nvSpPr>
          <p:cNvPr id="14339" name="Text Box 11"/>
          <p:cNvSpPr txBox="1">
            <a:spLocks noChangeArrowheads="1"/>
          </p:cNvSpPr>
          <p:nvPr/>
        </p:nvSpPr>
        <p:spPr bwMode="auto">
          <a:xfrm>
            <a:off x="228600" y="968375"/>
            <a:ext cx="673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FY13</a:t>
            </a:r>
          </a:p>
        </p:txBody>
      </p:sp>
      <p:sp>
        <p:nvSpPr>
          <p:cNvPr id="14340" name="Text Box 12"/>
          <p:cNvSpPr txBox="1">
            <a:spLocks noChangeArrowheads="1"/>
          </p:cNvSpPr>
          <p:nvPr/>
        </p:nvSpPr>
        <p:spPr bwMode="auto">
          <a:xfrm>
            <a:off x="1249363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14</a:t>
            </a: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2171700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14342" name="Text Box 14"/>
          <p:cNvSpPr txBox="1">
            <a:spLocks noChangeArrowheads="1"/>
          </p:cNvSpPr>
          <p:nvPr/>
        </p:nvSpPr>
        <p:spPr bwMode="auto">
          <a:xfrm>
            <a:off x="3095625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14343" name="Text Box 15"/>
          <p:cNvSpPr txBox="1">
            <a:spLocks noChangeArrowheads="1"/>
          </p:cNvSpPr>
          <p:nvPr/>
        </p:nvSpPr>
        <p:spPr bwMode="auto">
          <a:xfrm>
            <a:off x="4017963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14344" name="Text Box 16"/>
          <p:cNvSpPr txBox="1">
            <a:spLocks noChangeArrowheads="1"/>
          </p:cNvSpPr>
          <p:nvPr/>
        </p:nvSpPr>
        <p:spPr bwMode="auto">
          <a:xfrm>
            <a:off x="4941888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14345" name="Line 20"/>
          <p:cNvSpPr>
            <a:spLocks noChangeShapeType="1"/>
          </p:cNvSpPr>
          <p:nvPr/>
        </p:nvSpPr>
        <p:spPr bwMode="auto">
          <a:xfrm>
            <a:off x="1023938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21"/>
          <p:cNvSpPr>
            <a:spLocks noChangeShapeType="1"/>
          </p:cNvSpPr>
          <p:nvPr/>
        </p:nvSpPr>
        <p:spPr bwMode="auto">
          <a:xfrm>
            <a:off x="1939925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22"/>
          <p:cNvSpPr>
            <a:spLocks noChangeShapeType="1"/>
          </p:cNvSpPr>
          <p:nvPr/>
        </p:nvSpPr>
        <p:spPr bwMode="auto">
          <a:xfrm>
            <a:off x="2859088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23"/>
          <p:cNvSpPr>
            <a:spLocks noChangeShapeType="1"/>
          </p:cNvSpPr>
          <p:nvPr/>
        </p:nvSpPr>
        <p:spPr bwMode="auto">
          <a:xfrm>
            <a:off x="3776663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24"/>
          <p:cNvSpPr>
            <a:spLocks noChangeShapeType="1"/>
          </p:cNvSpPr>
          <p:nvPr/>
        </p:nvSpPr>
        <p:spPr bwMode="auto">
          <a:xfrm>
            <a:off x="4692650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40"/>
          <p:cNvSpPr>
            <a:spLocks noChangeArrowheads="1"/>
          </p:cNvSpPr>
          <p:nvPr/>
        </p:nvSpPr>
        <p:spPr bwMode="auto">
          <a:xfrm>
            <a:off x="76200" y="2133600"/>
            <a:ext cx="958850" cy="338138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Physics</a:t>
            </a:r>
            <a:endParaRPr lang="en-US" sz="2000" b="1" i="1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5" name="Rectangle 124"/>
          <p:cNvSpPr>
            <a:spLocks noChangeArrowheads="1"/>
          </p:cNvSpPr>
          <p:nvPr/>
        </p:nvSpPr>
        <p:spPr bwMode="auto">
          <a:xfrm>
            <a:off x="1016000" y="1998663"/>
            <a:ext cx="1831975" cy="5334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Investigate *AE dynamics and fast ion transport mechanisms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57200" y="304800"/>
            <a:ext cx="5930900" cy="279400"/>
            <a:chOff x="457200" y="7772400"/>
            <a:chExt cx="5930900" cy="279400"/>
          </a:xfrm>
        </p:grpSpPr>
        <p:sp>
          <p:nvSpPr>
            <p:cNvPr id="14392" name="AutoShape 3"/>
            <p:cNvSpPr>
              <a:spLocks noChangeAspect="1" noChangeArrowheads="1" noTextEdit="1"/>
            </p:cNvSpPr>
            <p:nvPr/>
          </p:nvSpPr>
          <p:spPr bwMode="auto">
            <a:xfrm>
              <a:off x="457200" y="7772400"/>
              <a:ext cx="5930900" cy="27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Freeform 5"/>
            <p:cNvSpPr>
              <a:spLocks/>
            </p:cNvSpPr>
            <p:nvPr/>
          </p:nvSpPr>
          <p:spPr bwMode="auto">
            <a:xfrm>
              <a:off x="3365500" y="7899400"/>
              <a:ext cx="2146300" cy="1588"/>
            </a:xfrm>
            <a:custGeom>
              <a:avLst/>
              <a:gdLst>
                <a:gd name="T0" fmla="*/ 0 w 1352"/>
                <a:gd name="T1" fmla="*/ 0 h 1588"/>
                <a:gd name="T2" fmla="*/ 2147483647 w 1352"/>
                <a:gd name="T3" fmla="*/ 0 h 1588"/>
                <a:gd name="T4" fmla="*/ 2147483647 w 1352"/>
                <a:gd name="T5" fmla="*/ 0 h 1588"/>
                <a:gd name="T6" fmla="*/ 2147483647 w 1352"/>
                <a:gd name="T7" fmla="*/ 0 h 1588"/>
                <a:gd name="T8" fmla="*/ 2147483647 w 1352"/>
                <a:gd name="T9" fmla="*/ 0 h 1588"/>
                <a:gd name="T10" fmla="*/ 2147483647 w 1352"/>
                <a:gd name="T11" fmla="*/ 0 h 1588"/>
                <a:gd name="T12" fmla="*/ 2147483647 w 1352"/>
                <a:gd name="T13" fmla="*/ 0 h 1588"/>
                <a:gd name="T14" fmla="*/ 2147483647 w 1352"/>
                <a:gd name="T15" fmla="*/ 0 h 1588"/>
                <a:gd name="T16" fmla="*/ 2147483647 w 1352"/>
                <a:gd name="T17" fmla="*/ 0 h 1588"/>
                <a:gd name="T18" fmla="*/ 2147483647 w 1352"/>
                <a:gd name="T19" fmla="*/ 0 h 1588"/>
                <a:gd name="T20" fmla="*/ 0 w 1352"/>
                <a:gd name="T21" fmla="*/ 0 h 1588"/>
                <a:gd name="T22" fmla="*/ 0 w 1352"/>
                <a:gd name="T23" fmla="*/ 0 h 1588"/>
                <a:gd name="T24" fmla="*/ 0 w 1352"/>
                <a:gd name="T25" fmla="*/ 0 h 1588"/>
                <a:gd name="T26" fmla="*/ 0 w 1352"/>
                <a:gd name="T27" fmla="*/ 0 h 1588"/>
                <a:gd name="T28" fmla="*/ 0 w 1352"/>
                <a:gd name="T29" fmla="*/ 0 h 1588"/>
                <a:gd name="T30" fmla="*/ 0 w 1352"/>
                <a:gd name="T31" fmla="*/ 0 h 1588"/>
                <a:gd name="T32" fmla="*/ 0 w 1352"/>
                <a:gd name="T33" fmla="*/ 0 h 1588"/>
                <a:gd name="T34" fmla="*/ 0 w 1352"/>
                <a:gd name="T35" fmla="*/ 0 h 1588"/>
                <a:gd name="T36" fmla="*/ 0 w 1352"/>
                <a:gd name="T37" fmla="*/ 0 h 1588"/>
                <a:gd name="T38" fmla="*/ 0 w 1352"/>
                <a:gd name="T39" fmla="*/ 0 h 158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52"/>
                <a:gd name="T61" fmla="*/ 0 h 1588"/>
                <a:gd name="T62" fmla="*/ 1352 w 1352"/>
                <a:gd name="T63" fmla="*/ 1588 h 158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52" h="1588">
                  <a:moveTo>
                    <a:pt x="0" y="0"/>
                  </a:moveTo>
                  <a:lnTo>
                    <a:pt x="1344" y="0"/>
                  </a:lnTo>
                  <a:lnTo>
                    <a:pt x="1352" y="0"/>
                  </a:lnTo>
                  <a:lnTo>
                    <a:pt x="13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Freeform 6"/>
            <p:cNvSpPr>
              <a:spLocks/>
            </p:cNvSpPr>
            <p:nvPr/>
          </p:nvSpPr>
          <p:spPr bwMode="auto">
            <a:xfrm>
              <a:off x="3390900" y="7912100"/>
              <a:ext cx="2108200" cy="12700"/>
            </a:xfrm>
            <a:custGeom>
              <a:avLst/>
              <a:gdLst>
                <a:gd name="T0" fmla="*/ 2147483647 w 1328"/>
                <a:gd name="T1" fmla="*/ 0 h 8"/>
                <a:gd name="T2" fmla="*/ 2147483647 w 1328"/>
                <a:gd name="T3" fmla="*/ 0 h 8"/>
                <a:gd name="T4" fmla="*/ 2147483647 w 1328"/>
                <a:gd name="T5" fmla="*/ 0 h 8"/>
                <a:gd name="T6" fmla="*/ 2147483647 w 1328"/>
                <a:gd name="T7" fmla="*/ 0 h 8"/>
                <a:gd name="T8" fmla="*/ 2147483647 w 1328"/>
                <a:gd name="T9" fmla="*/ 2147483647 h 8"/>
                <a:gd name="T10" fmla="*/ 2147483647 w 1328"/>
                <a:gd name="T11" fmla="*/ 2147483647 h 8"/>
                <a:gd name="T12" fmla="*/ 2147483647 w 1328"/>
                <a:gd name="T13" fmla="*/ 2147483647 h 8"/>
                <a:gd name="T14" fmla="*/ 0 w 1328"/>
                <a:gd name="T15" fmla="*/ 2147483647 h 8"/>
                <a:gd name="T16" fmla="*/ 0 w 1328"/>
                <a:gd name="T17" fmla="*/ 0 h 8"/>
                <a:gd name="T18" fmla="*/ 0 w 1328"/>
                <a:gd name="T19" fmla="*/ 0 h 8"/>
                <a:gd name="T20" fmla="*/ 2147483647 w 1328"/>
                <a:gd name="T21" fmla="*/ 0 h 8"/>
                <a:gd name="T22" fmla="*/ 2147483647 w 1328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28"/>
                <a:gd name="T37" fmla="*/ 0 h 8"/>
                <a:gd name="T38" fmla="*/ 1328 w 1328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28" h="8">
                  <a:moveTo>
                    <a:pt x="8" y="0"/>
                  </a:moveTo>
                  <a:lnTo>
                    <a:pt x="1328" y="0"/>
                  </a:lnTo>
                  <a:lnTo>
                    <a:pt x="1328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Freeform 7"/>
            <p:cNvSpPr>
              <a:spLocks/>
            </p:cNvSpPr>
            <p:nvPr/>
          </p:nvSpPr>
          <p:spPr bwMode="auto">
            <a:xfrm>
              <a:off x="6184900" y="7899400"/>
              <a:ext cx="177800" cy="1588"/>
            </a:xfrm>
            <a:custGeom>
              <a:avLst/>
              <a:gdLst>
                <a:gd name="T0" fmla="*/ 0 w 112"/>
                <a:gd name="T1" fmla="*/ 0 h 1588"/>
                <a:gd name="T2" fmla="*/ 2147483647 w 112"/>
                <a:gd name="T3" fmla="*/ 0 h 1588"/>
                <a:gd name="T4" fmla="*/ 2147483647 w 112"/>
                <a:gd name="T5" fmla="*/ 0 h 1588"/>
                <a:gd name="T6" fmla="*/ 2147483647 w 112"/>
                <a:gd name="T7" fmla="*/ 0 h 1588"/>
                <a:gd name="T8" fmla="*/ 2147483647 w 112"/>
                <a:gd name="T9" fmla="*/ 0 h 1588"/>
                <a:gd name="T10" fmla="*/ 2147483647 w 112"/>
                <a:gd name="T11" fmla="*/ 0 h 1588"/>
                <a:gd name="T12" fmla="*/ 2147483647 w 112"/>
                <a:gd name="T13" fmla="*/ 0 h 1588"/>
                <a:gd name="T14" fmla="*/ 0 w 112"/>
                <a:gd name="T15" fmla="*/ 0 h 1588"/>
                <a:gd name="T16" fmla="*/ 0 w 112"/>
                <a:gd name="T17" fmla="*/ 0 h 1588"/>
                <a:gd name="T18" fmla="*/ 0 w 112"/>
                <a:gd name="T19" fmla="*/ 0 h 1588"/>
                <a:gd name="T20" fmla="*/ 0 w 112"/>
                <a:gd name="T21" fmla="*/ 0 h 1588"/>
                <a:gd name="T22" fmla="*/ 0 w 112"/>
                <a:gd name="T23" fmla="*/ 0 h 1588"/>
                <a:gd name="T24" fmla="*/ 0 w 112"/>
                <a:gd name="T25" fmla="*/ 0 h 1588"/>
                <a:gd name="T26" fmla="*/ 0 w 112"/>
                <a:gd name="T27" fmla="*/ 0 h 1588"/>
                <a:gd name="T28" fmla="*/ 0 w 112"/>
                <a:gd name="T29" fmla="*/ 0 h 1588"/>
                <a:gd name="T30" fmla="*/ 0 w 112"/>
                <a:gd name="T31" fmla="*/ 0 h 158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2"/>
                <a:gd name="T49" fmla="*/ 0 h 1588"/>
                <a:gd name="T50" fmla="*/ 112 w 112"/>
                <a:gd name="T51" fmla="*/ 1588 h 158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2" h="1588">
                  <a:moveTo>
                    <a:pt x="0" y="0"/>
                  </a:moveTo>
                  <a:lnTo>
                    <a:pt x="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Freeform 8"/>
            <p:cNvSpPr>
              <a:spLocks/>
            </p:cNvSpPr>
            <p:nvPr/>
          </p:nvSpPr>
          <p:spPr bwMode="auto">
            <a:xfrm>
              <a:off x="6184900" y="7912100"/>
              <a:ext cx="152400" cy="12700"/>
            </a:xfrm>
            <a:custGeom>
              <a:avLst/>
              <a:gdLst>
                <a:gd name="T0" fmla="*/ 2147483647 w 96"/>
                <a:gd name="T1" fmla="*/ 2147483647 h 8"/>
                <a:gd name="T2" fmla="*/ 0 w 96"/>
                <a:gd name="T3" fmla="*/ 2147483647 h 8"/>
                <a:gd name="T4" fmla="*/ 0 w 96"/>
                <a:gd name="T5" fmla="*/ 2147483647 h 8"/>
                <a:gd name="T6" fmla="*/ 0 w 96"/>
                <a:gd name="T7" fmla="*/ 0 h 8"/>
                <a:gd name="T8" fmla="*/ 0 w 96"/>
                <a:gd name="T9" fmla="*/ 0 h 8"/>
                <a:gd name="T10" fmla="*/ 0 w 96"/>
                <a:gd name="T11" fmla="*/ 0 h 8"/>
                <a:gd name="T12" fmla="*/ 2147483647 w 96"/>
                <a:gd name="T13" fmla="*/ 0 h 8"/>
                <a:gd name="T14" fmla="*/ 2147483647 w 96"/>
                <a:gd name="T15" fmla="*/ 0 h 8"/>
                <a:gd name="T16" fmla="*/ 2147483647 w 96"/>
                <a:gd name="T17" fmla="*/ 0 h 8"/>
                <a:gd name="T18" fmla="*/ 2147483647 w 96"/>
                <a:gd name="T19" fmla="*/ 2147483647 h 8"/>
                <a:gd name="T20" fmla="*/ 2147483647 w 96"/>
                <a:gd name="T21" fmla="*/ 2147483647 h 8"/>
                <a:gd name="T22" fmla="*/ 2147483647 w 96"/>
                <a:gd name="T23" fmla="*/ 2147483647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6"/>
                <a:gd name="T37" fmla="*/ 0 h 8"/>
                <a:gd name="T38" fmla="*/ 96 w 96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6" h="8">
                  <a:moveTo>
                    <a:pt x="96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96" y="0"/>
                  </a:lnTo>
                  <a:lnTo>
                    <a:pt x="96" y="8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Rectangle 9"/>
            <p:cNvSpPr>
              <a:spLocks noChangeArrowheads="1"/>
            </p:cNvSpPr>
            <p:nvPr/>
          </p:nvSpPr>
          <p:spPr bwMode="auto">
            <a:xfrm>
              <a:off x="533400" y="7848600"/>
              <a:ext cx="2651367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0000"/>
                  </a:solidFill>
                  <a:latin typeface="Times New Roman" pitchFamily="18" charset="0"/>
                </a:rPr>
                <a:t> NSTX Upgrade Research Timeline for 2014-2018</a:t>
              </a:r>
              <a:endParaRPr lang="en-US"/>
            </a:p>
          </p:txBody>
        </p:sp>
        <p:pic>
          <p:nvPicPr>
            <p:cNvPr id="14398" name="Picture 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37200" y="7823200"/>
              <a:ext cx="1651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99" name="Rectangle 13"/>
            <p:cNvSpPr>
              <a:spLocks noChangeArrowheads="1"/>
            </p:cNvSpPr>
            <p:nvPr/>
          </p:nvSpPr>
          <p:spPr bwMode="auto">
            <a:xfrm>
              <a:off x="5702300" y="7848600"/>
              <a:ext cx="4064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NSTX</a:t>
              </a:r>
              <a:endParaRPr lang="en-US"/>
            </a:p>
          </p:txBody>
        </p:sp>
        <p:sp>
          <p:nvSpPr>
            <p:cNvPr id="14400" name="Rectangle 14"/>
            <p:cNvSpPr>
              <a:spLocks noChangeArrowheads="1"/>
            </p:cNvSpPr>
            <p:nvPr/>
          </p:nvSpPr>
          <p:spPr bwMode="auto">
            <a:xfrm>
              <a:off x="6045200" y="7848600"/>
              <a:ext cx="1016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-</a:t>
              </a:r>
              <a:endParaRPr lang="en-US"/>
            </a:p>
          </p:txBody>
        </p:sp>
        <p:sp>
          <p:nvSpPr>
            <p:cNvPr id="14401" name="Rectangle 15"/>
            <p:cNvSpPr>
              <a:spLocks noChangeArrowheads="1"/>
            </p:cNvSpPr>
            <p:nvPr/>
          </p:nvSpPr>
          <p:spPr bwMode="auto">
            <a:xfrm>
              <a:off x="6083300" y="7848600"/>
              <a:ext cx="1524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U</a:t>
              </a:r>
              <a:endParaRPr lang="en-US"/>
            </a:p>
          </p:txBody>
        </p:sp>
      </p:grpSp>
      <p:sp>
        <p:nvSpPr>
          <p:cNvPr id="14353" name="Text Box 8"/>
          <p:cNvSpPr txBox="1">
            <a:spLocks noChangeArrowheads="1"/>
          </p:cNvSpPr>
          <p:nvPr/>
        </p:nvSpPr>
        <p:spPr bwMode="auto">
          <a:xfrm>
            <a:off x="2209800" y="1371600"/>
            <a:ext cx="20574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5 year plan period</a:t>
            </a:r>
          </a:p>
        </p:txBody>
      </p:sp>
      <p:sp>
        <p:nvSpPr>
          <p:cNvPr id="79" name="Rectangle 127"/>
          <p:cNvSpPr>
            <a:spLocks noChangeArrowheads="1"/>
          </p:cNvSpPr>
          <p:nvPr/>
        </p:nvSpPr>
        <p:spPr bwMode="auto">
          <a:xfrm>
            <a:off x="1027113" y="3127375"/>
            <a:ext cx="2743200" cy="32385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pitchFamily="-112" charset="0"/>
                <a:ea typeface="ＭＳ Ｐゴシック" pitchFamily="-112" charset="-128"/>
                <a:cs typeface="ＭＳ Ｐゴシック" pitchFamily="-112" charset="-128"/>
              </a:rPr>
              <a:t>Validate reduced models for *AE-induced fast ion transport</a:t>
            </a:r>
          </a:p>
        </p:txBody>
      </p:sp>
      <p:sp>
        <p:nvSpPr>
          <p:cNvPr id="81" name="Right Arrow 80"/>
          <p:cNvSpPr>
            <a:spLocks noChangeArrowheads="1"/>
          </p:cNvSpPr>
          <p:nvPr/>
        </p:nvSpPr>
        <p:spPr bwMode="auto">
          <a:xfrm>
            <a:off x="2947988" y="3532188"/>
            <a:ext cx="2438400" cy="506412"/>
          </a:xfrm>
          <a:prstGeom prst="rightArrow">
            <a:avLst>
              <a:gd name="adj1" fmla="val 78667"/>
              <a:gd name="adj2" fmla="val 50008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Arial" charset="0"/>
              </a:rPr>
              <a:t>Optimize *AE antenna for efficient coupling to *AE modes</a:t>
            </a:r>
          </a:p>
        </p:txBody>
      </p:sp>
      <p:sp>
        <p:nvSpPr>
          <p:cNvPr id="84" name="Rounded Rectangle 83"/>
          <p:cNvSpPr>
            <a:spLocks noChangeArrowheads="1"/>
          </p:cNvSpPr>
          <p:nvPr/>
        </p:nvSpPr>
        <p:spPr bwMode="auto">
          <a:xfrm>
            <a:off x="5422900" y="2087563"/>
            <a:ext cx="12954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/>
            <a:r>
              <a:rPr lang="en-US" sz="1000" b="1">
                <a:latin typeface="Arial Narrow" pitchFamily="34" charset="0"/>
              </a:rPr>
              <a:t>1. Develop predictive tools for projections of *AE-induced transport to FNSF/ITER</a:t>
            </a:r>
            <a:endParaRPr lang="en-US" sz="2000" b="1">
              <a:latin typeface="Calibri" pitchFamily="34" charset="0"/>
            </a:endParaRPr>
          </a:p>
        </p:txBody>
      </p:sp>
      <p:sp>
        <p:nvSpPr>
          <p:cNvPr id="14357" name="Rectangle 40"/>
          <p:cNvSpPr>
            <a:spLocks noChangeArrowheads="1"/>
          </p:cNvSpPr>
          <p:nvPr/>
        </p:nvSpPr>
        <p:spPr bwMode="auto">
          <a:xfrm>
            <a:off x="152400" y="4267200"/>
            <a:ext cx="723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/>
              <a:t>Tools</a:t>
            </a:r>
            <a:endParaRPr lang="en-US" sz="2000" b="1" i="1"/>
          </a:p>
        </p:txBody>
      </p:sp>
      <p:sp>
        <p:nvSpPr>
          <p:cNvPr id="87" name="Rectangle 127"/>
          <p:cNvSpPr>
            <a:spLocks noChangeArrowheads="1"/>
          </p:cNvSpPr>
          <p:nvPr/>
        </p:nvSpPr>
        <p:spPr bwMode="auto">
          <a:xfrm>
            <a:off x="1066800" y="4343400"/>
            <a:ext cx="1752600" cy="5334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900" b="1">
                <a:solidFill>
                  <a:srgbClr val="000000"/>
                </a:solidFill>
                <a:latin typeface="Arial Narrow" pitchFamily="-112" charset="0"/>
                <a:ea typeface="ＭＳ Ｐゴシック" pitchFamily="-112" charset="-128"/>
                <a:cs typeface="ＭＳ Ｐゴシック" pitchFamily="-112" charset="-128"/>
              </a:rPr>
              <a:t>Fast ion distribution measurements: Tangential FIDA; upgraded ssNPA</a:t>
            </a:r>
          </a:p>
        </p:txBody>
      </p:sp>
      <p:sp>
        <p:nvSpPr>
          <p:cNvPr id="89" name="Right Arrow 88"/>
          <p:cNvSpPr>
            <a:spLocks noChangeArrowheads="1"/>
          </p:cNvSpPr>
          <p:nvPr/>
        </p:nvSpPr>
        <p:spPr bwMode="auto">
          <a:xfrm>
            <a:off x="2819400" y="8015288"/>
            <a:ext cx="2514600" cy="568325"/>
          </a:xfrm>
          <a:prstGeom prst="rightArrow">
            <a:avLst>
              <a:gd name="adj1" fmla="val 78667"/>
              <a:gd name="adj2" fmla="val 50004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pitchFamily="-112" charset="0"/>
                <a:ea typeface="Arial" pitchFamily="-112" charset="0"/>
                <a:cs typeface="Arial" pitchFamily="-112" charset="0"/>
              </a:rPr>
              <a:t>q-profile, rotation control</a:t>
            </a:r>
          </a:p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pitchFamily="-112" charset="0"/>
                <a:ea typeface="Arial" pitchFamily="-112" charset="0"/>
                <a:cs typeface="Arial" pitchFamily="-112" charset="0"/>
              </a:rPr>
              <a:t>with 2</a:t>
            </a:r>
            <a:r>
              <a:rPr lang="en-US" sz="1000" b="1" baseline="30000">
                <a:solidFill>
                  <a:srgbClr val="000000"/>
                </a:solidFill>
                <a:latin typeface="Arial Narrow" pitchFamily="-112" charset="0"/>
                <a:ea typeface="Arial" pitchFamily="-112" charset="0"/>
                <a:cs typeface="Arial" pitchFamily="-112" charset="0"/>
              </a:rPr>
              <a:t>nd</a:t>
            </a:r>
            <a:r>
              <a:rPr lang="en-US" sz="1000" b="1">
                <a:solidFill>
                  <a:srgbClr val="000000"/>
                </a:solidFill>
                <a:latin typeface="Arial Narrow" pitchFamily="-112" charset="0"/>
                <a:ea typeface="Arial" pitchFamily="-112" charset="0"/>
                <a:cs typeface="Arial" pitchFamily="-112" charset="0"/>
              </a:rPr>
              <a:t> NBI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5410200" y="1371600"/>
            <a:ext cx="1295400" cy="304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Arial Narrow" pitchFamily="34" charset="0"/>
              </a:rPr>
              <a:t>5 year goal</a:t>
            </a:r>
          </a:p>
        </p:txBody>
      </p:sp>
      <p:sp>
        <p:nvSpPr>
          <p:cNvPr id="95" name="Rectangle 40"/>
          <p:cNvSpPr>
            <a:spLocks noChangeArrowheads="1"/>
          </p:cNvSpPr>
          <p:nvPr/>
        </p:nvSpPr>
        <p:spPr bwMode="auto">
          <a:xfrm>
            <a:off x="79375" y="4833938"/>
            <a:ext cx="908050" cy="246062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>
            <a:spAutoFit/>
          </a:bodyPr>
          <a:lstStyle/>
          <a:p>
            <a:pPr algn="ctr"/>
            <a:r>
              <a:rPr lang="en-US" sz="1000" b="1" i="1">
                <a:solidFill>
                  <a:srgbClr val="000000"/>
                </a:solidFill>
              </a:rPr>
              <a:t>Diagnostics</a:t>
            </a:r>
            <a:endParaRPr lang="en-US" sz="1100" b="1" i="1">
              <a:solidFill>
                <a:srgbClr val="000000"/>
              </a:solidFill>
            </a:endParaRPr>
          </a:p>
        </p:txBody>
      </p:sp>
      <p:sp>
        <p:nvSpPr>
          <p:cNvPr id="97" name="Rectangle 40"/>
          <p:cNvSpPr>
            <a:spLocks noChangeArrowheads="1"/>
          </p:cNvSpPr>
          <p:nvPr/>
        </p:nvSpPr>
        <p:spPr bwMode="auto">
          <a:xfrm>
            <a:off x="76200" y="5756275"/>
            <a:ext cx="914400" cy="246063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1000" b="1" i="1">
                <a:solidFill>
                  <a:srgbClr val="000000"/>
                </a:solidFill>
              </a:rPr>
              <a:t>Theory</a:t>
            </a:r>
            <a:endParaRPr lang="en-US" sz="1100" b="1" i="1">
              <a:solidFill>
                <a:srgbClr val="000000"/>
              </a:solidFill>
            </a:endParaRPr>
          </a:p>
        </p:txBody>
      </p:sp>
      <p:sp>
        <p:nvSpPr>
          <p:cNvPr id="98" name="Rectangle 40"/>
          <p:cNvSpPr>
            <a:spLocks noChangeArrowheads="1"/>
          </p:cNvSpPr>
          <p:nvPr/>
        </p:nvSpPr>
        <p:spPr bwMode="auto">
          <a:xfrm>
            <a:off x="76200" y="7423150"/>
            <a:ext cx="914400" cy="246063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1000" b="1" i="1">
                <a:solidFill>
                  <a:srgbClr val="000000"/>
                </a:solidFill>
              </a:rPr>
              <a:t>Facility</a:t>
            </a:r>
            <a:endParaRPr lang="en-US" sz="1100" b="1" i="1">
              <a:solidFill>
                <a:srgbClr val="000000"/>
              </a:solidFill>
            </a:endParaRPr>
          </a:p>
        </p:txBody>
      </p:sp>
      <p:sp>
        <p:nvSpPr>
          <p:cNvPr id="99" name="Rectangle 40"/>
          <p:cNvSpPr>
            <a:spLocks noChangeArrowheads="1"/>
          </p:cNvSpPr>
          <p:nvPr/>
        </p:nvSpPr>
        <p:spPr bwMode="auto">
          <a:xfrm>
            <a:off x="76200" y="8108950"/>
            <a:ext cx="914400" cy="40005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1000" b="1" i="1">
                <a:solidFill>
                  <a:srgbClr val="000000"/>
                </a:solidFill>
              </a:rPr>
              <a:t>Plasma Control</a:t>
            </a:r>
            <a:endParaRPr lang="en-US" sz="1100" b="1" i="1">
              <a:solidFill>
                <a:srgbClr val="000000"/>
              </a:solidFill>
            </a:endParaRPr>
          </a:p>
        </p:txBody>
      </p:sp>
      <p:sp>
        <p:nvSpPr>
          <p:cNvPr id="100" name="Rectangle 127"/>
          <p:cNvSpPr>
            <a:spLocks noChangeArrowheads="1"/>
          </p:cNvSpPr>
          <p:nvPr/>
        </p:nvSpPr>
        <p:spPr bwMode="auto">
          <a:xfrm>
            <a:off x="1066800" y="7423150"/>
            <a:ext cx="1752600" cy="438150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1000" b="1" baseline="30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nd</a:t>
            </a:r>
            <a:r>
              <a:rPr lang="en-US" sz="1000" b="1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(more tangential) NB line</a:t>
            </a:r>
          </a:p>
        </p:txBody>
      </p:sp>
      <p:sp>
        <p:nvSpPr>
          <p:cNvPr id="102" name="Right Arrow 101"/>
          <p:cNvSpPr>
            <a:spLocks noChangeArrowheads="1"/>
          </p:cNvSpPr>
          <p:nvPr/>
        </p:nvSpPr>
        <p:spPr bwMode="auto">
          <a:xfrm>
            <a:off x="1074738" y="6521450"/>
            <a:ext cx="2057400" cy="371475"/>
          </a:xfrm>
          <a:prstGeom prst="rightArrow">
            <a:avLst>
              <a:gd name="adj1" fmla="val 78667"/>
              <a:gd name="adj2" fmla="val 50002"/>
            </a:avLst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-112" charset="0"/>
                <a:ea typeface="ＭＳ Ｐゴシック" pitchFamily="-112" charset="-128"/>
                <a:cs typeface="ＭＳ Ｐゴシック" pitchFamily="-112" charset="-128"/>
              </a:rPr>
              <a:t>Develop/apply reduced fast ion transport models</a:t>
            </a:r>
          </a:p>
        </p:txBody>
      </p:sp>
      <p:sp>
        <p:nvSpPr>
          <p:cNvPr id="103" name="Right Arrow 102"/>
          <p:cNvSpPr/>
          <p:nvPr/>
        </p:nvSpPr>
        <p:spPr>
          <a:xfrm>
            <a:off x="1008686" y="1295400"/>
            <a:ext cx="4401514" cy="457200"/>
          </a:xfrm>
          <a:prstGeom prst="rightArrow">
            <a:avLst>
              <a:gd name="adj1" fmla="val 62000"/>
              <a:gd name="adj2" fmla="val 7833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5 year plan period</a:t>
            </a:r>
          </a:p>
        </p:txBody>
      </p:sp>
      <p:sp>
        <p:nvSpPr>
          <p:cNvPr id="46" name="Rectangle 127"/>
          <p:cNvSpPr>
            <a:spLocks noChangeArrowheads="1"/>
          </p:cNvSpPr>
          <p:nvPr/>
        </p:nvSpPr>
        <p:spPr bwMode="auto">
          <a:xfrm>
            <a:off x="1060450" y="5376863"/>
            <a:ext cx="2597150" cy="296862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pitchFamily="-112" charset="0"/>
                <a:ea typeface="ＭＳ Ｐゴシック" pitchFamily="-112" charset="-128"/>
                <a:cs typeface="ＭＳ Ｐゴシック" pitchFamily="-112" charset="-128"/>
              </a:rPr>
              <a:t>*AE antenna for damping rate measurements</a:t>
            </a:r>
          </a:p>
        </p:txBody>
      </p:sp>
      <p:sp>
        <p:nvSpPr>
          <p:cNvPr id="47" name="Rectangle 127"/>
          <p:cNvSpPr>
            <a:spLocks noChangeArrowheads="1"/>
          </p:cNvSpPr>
          <p:nvPr/>
        </p:nvSpPr>
        <p:spPr bwMode="auto">
          <a:xfrm>
            <a:off x="3876675" y="7496175"/>
            <a:ext cx="1447800" cy="449263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*AE antenna for mode excitation</a:t>
            </a:r>
          </a:p>
        </p:txBody>
      </p:sp>
      <p:sp>
        <p:nvSpPr>
          <p:cNvPr id="50" name="Rectangle 127"/>
          <p:cNvSpPr>
            <a:spLocks noChangeArrowheads="1"/>
          </p:cNvSpPr>
          <p:nvPr/>
        </p:nvSpPr>
        <p:spPr bwMode="auto">
          <a:xfrm>
            <a:off x="2895600" y="4621213"/>
            <a:ext cx="2438400" cy="2286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pitchFamily="-112" charset="0"/>
                <a:ea typeface="ＭＳ Ｐゴシック" pitchFamily="-112" charset="-128"/>
                <a:cs typeface="ＭＳ Ｐゴシック" pitchFamily="-112" charset="-128"/>
              </a:rPr>
              <a:t>fusion source profile array</a:t>
            </a:r>
          </a:p>
        </p:txBody>
      </p:sp>
      <p:sp>
        <p:nvSpPr>
          <p:cNvPr id="52" name="Rectangle 127"/>
          <p:cNvSpPr>
            <a:spLocks noChangeArrowheads="1"/>
          </p:cNvSpPr>
          <p:nvPr/>
        </p:nvSpPr>
        <p:spPr bwMode="auto">
          <a:xfrm>
            <a:off x="2895600" y="4926013"/>
            <a:ext cx="2438400" cy="296862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pitchFamily="-112" charset="0"/>
                <a:ea typeface="ＭＳ Ｐゴシック" pitchFamily="-112" charset="-128"/>
                <a:cs typeface="ＭＳ Ｐゴシック" pitchFamily="-112" charset="-128"/>
              </a:rPr>
              <a:t>neutron collimator for high density scenarios</a:t>
            </a:r>
          </a:p>
        </p:txBody>
      </p:sp>
      <p:sp>
        <p:nvSpPr>
          <p:cNvPr id="53" name="Rectangle 124"/>
          <p:cNvSpPr>
            <a:spLocks noChangeArrowheads="1"/>
          </p:cNvSpPr>
          <p:nvPr/>
        </p:nvSpPr>
        <p:spPr bwMode="auto">
          <a:xfrm>
            <a:off x="1025525" y="3570288"/>
            <a:ext cx="920750" cy="6604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/>
            <a:r>
              <a:rPr lang="en-US" sz="1000" b="1">
                <a:solidFill>
                  <a:srgbClr val="000000"/>
                </a:solidFill>
                <a:latin typeface="Arial Narrow" pitchFamily="34" charset="0"/>
              </a:rPr>
              <a:t>Characterize F</a:t>
            </a:r>
            <a:r>
              <a:rPr lang="en-US" sz="1000" b="1" baseline="-25000">
                <a:solidFill>
                  <a:srgbClr val="000000"/>
                </a:solidFill>
                <a:latin typeface="Arial Narrow" pitchFamily="34" charset="0"/>
              </a:rPr>
              <a:t>nb</a:t>
            </a:r>
            <a:r>
              <a:rPr lang="en-US" sz="1000" b="1">
                <a:solidFill>
                  <a:srgbClr val="000000"/>
                </a:solidFill>
                <a:latin typeface="Arial Narrow" pitchFamily="34" charset="0"/>
              </a:rPr>
              <a:t> w/ 2</a:t>
            </a:r>
            <a:r>
              <a:rPr lang="en-US" sz="1000" b="1" baseline="30000">
                <a:solidFill>
                  <a:srgbClr val="000000"/>
                </a:solidFill>
                <a:latin typeface="Arial Narrow" pitchFamily="34" charset="0"/>
              </a:rPr>
              <a:t>nd</a:t>
            </a:r>
            <a:r>
              <a:rPr lang="en-US" sz="1000" b="1">
                <a:solidFill>
                  <a:srgbClr val="000000"/>
                </a:solidFill>
                <a:latin typeface="Arial Narrow" pitchFamily="34" charset="0"/>
              </a:rPr>
              <a:t> NB line; compare to TRANSP</a:t>
            </a:r>
          </a:p>
        </p:txBody>
      </p:sp>
      <p:sp>
        <p:nvSpPr>
          <p:cNvPr id="54" name="Right Arrow 53"/>
          <p:cNvSpPr>
            <a:spLocks noChangeArrowheads="1"/>
          </p:cNvSpPr>
          <p:nvPr/>
        </p:nvSpPr>
        <p:spPr bwMode="auto">
          <a:xfrm>
            <a:off x="4038600" y="6572250"/>
            <a:ext cx="1676400" cy="354013"/>
          </a:xfrm>
          <a:prstGeom prst="rightArrow">
            <a:avLst>
              <a:gd name="adj1" fmla="val 78667"/>
              <a:gd name="adj2" fmla="val 50002"/>
            </a:avLst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pitchFamily="-112" charset="0"/>
                <a:ea typeface="ＭＳ Ｐゴシック" pitchFamily="-112" charset="-128"/>
                <a:cs typeface="ＭＳ Ｐゴシック" pitchFamily="-112" charset="-128"/>
              </a:rPr>
              <a:t>Extend to FNSF/Pilot</a:t>
            </a:r>
          </a:p>
        </p:txBody>
      </p:sp>
      <p:sp>
        <p:nvSpPr>
          <p:cNvPr id="55" name="Rectangle 124"/>
          <p:cNvSpPr>
            <a:spLocks noChangeArrowheads="1"/>
          </p:cNvSpPr>
          <p:nvPr/>
        </p:nvSpPr>
        <p:spPr bwMode="auto">
          <a:xfrm>
            <a:off x="1990725" y="3579813"/>
            <a:ext cx="869950" cy="650875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Characterize scenarios with NBI+HHFW</a:t>
            </a:r>
          </a:p>
        </p:txBody>
      </p:sp>
      <p:sp>
        <p:nvSpPr>
          <p:cNvPr id="56" name="Rectangle 124"/>
          <p:cNvSpPr>
            <a:spLocks noChangeArrowheads="1"/>
          </p:cNvSpPr>
          <p:nvPr/>
        </p:nvSpPr>
        <p:spPr bwMode="auto">
          <a:xfrm>
            <a:off x="2971800" y="1998663"/>
            <a:ext cx="2286000" cy="5334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pitchFamily="-112" charset="0"/>
                <a:ea typeface="ＭＳ Ｐゴシック" pitchFamily="-112" charset="-128"/>
                <a:cs typeface="ＭＳ Ｐゴシック" pitchFamily="-112" charset="-128"/>
              </a:rPr>
              <a:t>Extend fast ion studies to</a:t>
            </a:r>
          </a:p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pitchFamily="-112" charset="0"/>
                <a:ea typeface="ＭＳ Ｐゴシック" pitchFamily="-112" charset="-128"/>
                <a:cs typeface="ＭＳ Ｐゴシック" pitchFamily="-112" charset="-128"/>
              </a:rPr>
              <a:t>full 1T, 2MA scenarios</a:t>
            </a:r>
          </a:p>
        </p:txBody>
      </p:sp>
      <p:sp>
        <p:nvSpPr>
          <p:cNvPr id="58" name="Right Arrow 57"/>
          <p:cNvSpPr>
            <a:spLocks noChangeArrowheads="1"/>
          </p:cNvSpPr>
          <p:nvPr/>
        </p:nvSpPr>
        <p:spPr bwMode="auto">
          <a:xfrm>
            <a:off x="3505200" y="4094163"/>
            <a:ext cx="1905000" cy="457200"/>
          </a:xfrm>
          <a:prstGeom prst="rightArrow">
            <a:avLst>
              <a:gd name="adj1" fmla="val 84840"/>
              <a:gd name="adj2" fmla="val 38444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Arial" charset="0"/>
              </a:rPr>
              <a:t>NB, HHFW,  antenna as actuators for *AE activity</a:t>
            </a:r>
          </a:p>
        </p:txBody>
      </p:sp>
      <p:sp>
        <p:nvSpPr>
          <p:cNvPr id="60" name="Right Arrow 59"/>
          <p:cNvSpPr>
            <a:spLocks noChangeArrowheads="1"/>
          </p:cNvSpPr>
          <p:nvPr/>
        </p:nvSpPr>
        <p:spPr bwMode="auto">
          <a:xfrm>
            <a:off x="4602163" y="6900863"/>
            <a:ext cx="1366837" cy="600075"/>
          </a:xfrm>
          <a:prstGeom prst="rightArrow">
            <a:avLst>
              <a:gd name="adj1" fmla="val 78667"/>
              <a:gd name="adj2" fmla="val 32606"/>
            </a:avLst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-112" charset="0"/>
                <a:ea typeface="ＭＳ Ｐゴシック" pitchFamily="-112" charset="-128"/>
                <a:cs typeface="ＭＳ Ｐゴシック" pitchFamily="-112" charset="-128"/>
              </a:rPr>
              <a:t>Extend to current ramp-up in FNSF/Pilot</a:t>
            </a:r>
          </a:p>
        </p:txBody>
      </p:sp>
      <p:sp>
        <p:nvSpPr>
          <p:cNvPr id="62" name="Rectangle 127"/>
          <p:cNvSpPr>
            <a:spLocks noChangeArrowheads="1"/>
          </p:cNvSpPr>
          <p:nvPr/>
        </p:nvSpPr>
        <p:spPr bwMode="auto">
          <a:xfrm>
            <a:off x="1066800" y="4902200"/>
            <a:ext cx="1752600" cy="4318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>
            <a:norm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-112" charset="0"/>
                <a:ea typeface="ＭＳ Ｐゴシック" pitchFamily="-112" charset="-128"/>
                <a:cs typeface="ＭＳ Ｐゴシック" pitchFamily="-112" charset="-128"/>
              </a:rPr>
              <a:t>Mode structure measurements: BES, </a:t>
            </a:r>
            <a:r>
              <a:rPr lang="en-US" sz="1000" b="1" dirty="0" err="1">
                <a:solidFill>
                  <a:srgbClr val="000000"/>
                </a:solidFill>
                <a:latin typeface="Arial Narrow" pitchFamily="-112" charset="0"/>
                <a:ea typeface="ＭＳ Ｐゴシック" pitchFamily="-112" charset="-128"/>
                <a:cs typeface="ＭＳ Ｐゴシック" pitchFamily="-112" charset="-128"/>
              </a:rPr>
              <a:t>reflectometers</a:t>
            </a:r>
            <a:endParaRPr lang="en-US" sz="1000" b="1" dirty="0">
              <a:solidFill>
                <a:srgbClr val="000000"/>
              </a:solidFill>
              <a:latin typeface="Arial Narrow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63" name="Right Arrow 62"/>
          <p:cNvSpPr>
            <a:spLocks noChangeArrowheads="1"/>
          </p:cNvSpPr>
          <p:nvPr/>
        </p:nvSpPr>
        <p:spPr bwMode="auto">
          <a:xfrm>
            <a:off x="3803650" y="5265738"/>
            <a:ext cx="1905000" cy="449262"/>
          </a:xfrm>
          <a:prstGeom prst="rightArrow">
            <a:avLst>
              <a:gd name="adj1" fmla="val 78667"/>
              <a:gd name="adj2" fmla="val 50002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  <a:gs pos="8000">
                <a:srgbClr val="F3A7A5"/>
              </a:gs>
            </a:gsLst>
            <a:lin ang="16200000" scaled="0"/>
            <a:tileRect/>
          </a:gra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-112" charset="0"/>
                <a:ea typeface="ＭＳ Ｐゴシック" pitchFamily="-112" charset="-128"/>
                <a:cs typeface="ＭＳ Ｐゴシック" pitchFamily="-112" charset="-128"/>
              </a:rPr>
              <a:t>upgraded *AE antenna for mode excitation</a:t>
            </a:r>
          </a:p>
        </p:txBody>
      </p:sp>
      <p:sp>
        <p:nvSpPr>
          <p:cNvPr id="64" name="Rectangle 124"/>
          <p:cNvSpPr>
            <a:spLocks noChangeArrowheads="1"/>
          </p:cNvSpPr>
          <p:nvPr/>
        </p:nvSpPr>
        <p:spPr bwMode="auto">
          <a:xfrm>
            <a:off x="3875088" y="2676525"/>
            <a:ext cx="1397000" cy="658813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Develop ramp-up scenarios with reduced/optimized *AE activity</a:t>
            </a:r>
          </a:p>
        </p:txBody>
      </p:sp>
      <p:sp>
        <p:nvSpPr>
          <p:cNvPr id="65" name="Rectangle 40"/>
          <p:cNvSpPr>
            <a:spLocks noChangeArrowheads="1"/>
          </p:cNvSpPr>
          <p:nvPr/>
        </p:nvSpPr>
        <p:spPr bwMode="auto">
          <a:xfrm>
            <a:off x="1074738" y="6921500"/>
            <a:ext cx="1058862" cy="40005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0" rIns="0">
            <a:spAutoFit/>
          </a:bodyPr>
          <a:lstStyle/>
          <a:p>
            <a:pPr algn="ctr"/>
            <a:r>
              <a:rPr lang="en-US" sz="1000" b="1">
                <a:solidFill>
                  <a:srgbClr val="000000"/>
                </a:solidFill>
                <a:latin typeface="Arial Narrow" pitchFamily="34" charset="0"/>
              </a:rPr>
              <a:t>3D ‘Halo’ model in TRANSP</a:t>
            </a:r>
          </a:p>
        </p:txBody>
      </p:sp>
      <p:sp>
        <p:nvSpPr>
          <p:cNvPr id="66" name="Rectangle 40"/>
          <p:cNvSpPr>
            <a:spLocks noChangeArrowheads="1"/>
          </p:cNvSpPr>
          <p:nvPr/>
        </p:nvSpPr>
        <p:spPr bwMode="auto">
          <a:xfrm>
            <a:off x="1058863" y="5722938"/>
            <a:ext cx="2751137" cy="307975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algn="ctr"/>
            <a:r>
              <a:rPr lang="en-US" sz="1000" b="1">
                <a:solidFill>
                  <a:srgbClr val="000000"/>
                </a:solidFill>
                <a:latin typeface="Arial Narrow" pitchFamily="34" charset="0"/>
              </a:rPr>
              <a:t>Implement improved F</a:t>
            </a:r>
            <a:r>
              <a:rPr lang="en-US" sz="1000" b="1" baseline="-25000">
                <a:solidFill>
                  <a:srgbClr val="000000"/>
                </a:solidFill>
                <a:latin typeface="Arial Narrow" pitchFamily="34" charset="0"/>
              </a:rPr>
              <a:t>nb</a:t>
            </a:r>
            <a:r>
              <a:rPr lang="en-US" sz="1000" b="1">
                <a:solidFill>
                  <a:srgbClr val="000000"/>
                </a:solidFill>
                <a:latin typeface="Arial Narrow" pitchFamily="34" charset="0"/>
              </a:rPr>
              <a:t> description in</a:t>
            </a:r>
          </a:p>
          <a:p>
            <a:pPr algn="ctr"/>
            <a:r>
              <a:rPr lang="en-US" sz="1000" b="1">
                <a:solidFill>
                  <a:srgbClr val="000000"/>
                </a:solidFill>
                <a:latin typeface="Arial Narrow" pitchFamily="34" charset="0"/>
              </a:rPr>
              <a:t> NOVA-K, M3D-K and HYM</a:t>
            </a:r>
          </a:p>
        </p:txBody>
      </p:sp>
      <p:sp>
        <p:nvSpPr>
          <p:cNvPr id="67" name="Right Arrow 66"/>
          <p:cNvSpPr>
            <a:spLocks noChangeArrowheads="1"/>
          </p:cNvSpPr>
          <p:nvPr/>
        </p:nvSpPr>
        <p:spPr bwMode="auto">
          <a:xfrm>
            <a:off x="1023938" y="2600325"/>
            <a:ext cx="2633662" cy="463550"/>
          </a:xfrm>
          <a:prstGeom prst="rightArrow">
            <a:avLst>
              <a:gd name="adj1" fmla="val 78667"/>
              <a:gd name="adj2" fmla="val 50008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pitchFamily="-112" charset="0"/>
                <a:ea typeface="ＭＳ Ｐゴシック" pitchFamily="-112" charset="-128"/>
                <a:cs typeface="ＭＳ Ｐゴシック" pitchFamily="-112" charset="-128"/>
              </a:rPr>
              <a:t>Compare with linear/nonlinear predictions</a:t>
            </a:r>
          </a:p>
        </p:txBody>
      </p:sp>
      <p:sp>
        <p:nvSpPr>
          <p:cNvPr id="69" name="Right Arrow 68"/>
          <p:cNvSpPr>
            <a:spLocks noChangeArrowheads="1"/>
          </p:cNvSpPr>
          <p:nvPr/>
        </p:nvSpPr>
        <p:spPr bwMode="auto">
          <a:xfrm>
            <a:off x="1066800" y="6088063"/>
            <a:ext cx="2057400" cy="371475"/>
          </a:xfrm>
          <a:prstGeom prst="rightArrow">
            <a:avLst>
              <a:gd name="adj1" fmla="val 78667"/>
              <a:gd name="adj2" fmla="val 50002"/>
            </a:avLst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-112" charset="0"/>
                <a:ea typeface="ＭＳ Ｐゴシック" pitchFamily="-112" charset="-128"/>
                <a:cs typeface="ＭＳ Ｐゴシック" pitchFamily="-112" charset="-128"/>
              </a:rPr>
              <a:t>ORBIT, SPIRAL for fast ion response to *AE modes</a:t>
            </a:r>
          </a:p>
        </p:txBody>
      </p:sp>
      <p:sp>
        <p:nvSpPr>
          <p:cNvPr id="71" name="Rectangle 40"/>
          <p:cNvSpPr>
            <a:spLocks noChangeArrowheads="1"/>
          </p:cNvSpPr>
          <p:nvPr/>
        </p:nvSpPr>
        <p:spPr bwMode="auto">
          <a:xfrm>
            <a:off x="3200400" y="6096000"/>
            <a:ext cx="2135188" cy="45720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-112" charset="0"/>
                <a:ea typeface="ＭＳ Ｐゴシック" pitchFamily="-112" charset="-128"/>
                <a:cs typeface="ＭＳ Ｐゴシック" pitchFamily="-112" charset="-128"/>
              </a:rPr>
              <a:t>Extend simulations to full 1T, 2MA NSTX-U scenarios</a:t>
            </a:r>
          </a:p>
        </p:txBody>
      </p:sp>
      <p:sp>
        <p:nvSpPr>
          <p:cNvPr id="61" name="Rounded Rectangle 60"/>
          <p:cNvSpPr>
            <a:spLocks noChangeArrowheads="1"/>
          </p:cNvSpPr>
          <p:nvPr/>
        </p:nvSpPr>
        <p:spPr bwMode="auto">
          <a:xfrm>
            <a:off x="5429250" y="3138488"/>
            <a:ext cx="1295400" cy="14747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/>
            <a:r>
              <a:rPr lang="en-US" sz="1000" b="1">
                <a:latin typeface="Arial Narrow" pitchFamily="34" charset="0"/>
              </a:rPr>
              <a:t>2. Assess requirements for fast ion phase space engineering through selective excitation/suppression of *AE modes</a:t>
            </a:r>
            <a:endParaRPr lang="en-US" sz="2000" b="1">
              <a:latin typeface="Calibri" pitchFamily="34" charset="0"/>
            </a:endParaRPr>
          </a:p>
        </p:txBody>
      </p:sp>
      <p:sp>
        <p:nvSpPr>
          <p:cNvPr id="14391" name="TextBox 67"/>
          <p:cNvSpPr txBox="1">
            <a:spLocks noChangeArrowheads="1"/>
          </p:cNvSpPr>
          <p:nvPr/>
        </p:nvSpPr>
        <p:spPr bwMode="auto">
          <a:xfrm>
            <a:off x="8558213" y="14001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63562"/>
            <a:ext cx="685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Osaka" charset="-128"/>
                <a:cs typeface="Osaka" charset="-128"/>
              </a:rPr>
              <a:t>Wave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Osaka" charset="-128"/>
                <a:cs typeface="Osaka" charset="-128"/>
              </a:rPr>
              <a:t>Heating </a:t>
            </a: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Osaka" charset="-128"/>
                <a:cs typeface="Osaka" charset="-128"/>
              </a:rPr>
              <a:t>and Current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Osaka" charset="-128"/>
                <a:cs typeface="Osaka" charset="-128"/>
              </a:rPr>
              <a:t>Drive Research </a:t>
            </a: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Osaka" charset="-128"/>
                <a:cs typeface="Osaka" charset="-128"/>
              </a:rPr>
              <a:t>Timeline (Part 1)</a:t>
            </a:r>
            <a:endParaRPr lang="en-US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Osaka" charset="-128"/>
              <a:cs typeface="Osaka" charset="-128"/>
            </a:endParaRPr>
          </a:p>
        </p:txBody>
      </p:sp>
      <p:sp>
        <p:nvSpPr>
          <p:cNvPr id="13315" name="Rectangle 105"/>
          <p:cNvSpPr>
            <a:spLocks noChangeArrowheads="1"/>
          </p:cNvSpPr>
          <p:nvPr/>
        </p:nvSpPr>
        <p:spPr bwMode="auto">
          <a:xfrm>
            <a:off x="-1493838" y="-392113"/>
            <a:ext cx="18415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228600" y="968375"/>
            <a:ext cx="673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FY13</a:t>
            </a:r>
          </a:p>
        </p:txBody>
      </p:sp>
      <p:sp>
        <p:nvSpPr>
          <p:cNvPr id="13317" name="Text Box 12"/>
          <p:cNvSpPr txBox="1">
            <a:spLocks noChangeArrowheads="1"/>
          </p:cNvSpPr>
          <p:nvPr/>
        </p:nvSpPr>
        <p:spPr bwMode="auto">
          <a:xfrm>
            <a:off x="1249363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14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2171700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15</a:t>
            </a:r>
          </a:p>
        </p:txBody>
      </p:sp>
      <p:sp>
        <p:nvSpPr>
          <p:cNvPr id="13319" name="Text Box 14"/>
          <p:cNvSpPr txBox="1">
            <a:spLocks noChangeArrowheads="1"/>
          </p:cNvSpPr>
          <p:nvPr/>
        </p:nvSpPr>
        <p:spPr bwMode="auto">
          <a:xfrm>
            <a:off x="3095625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16</a:t>
            </a:r>
          </a:p>
        </p:txBody>
      </p:sp>
      <p:sp>
        <p:nvSpPr>
          <p:cNvPr id="13320" name="Text Box 15"/>
          <p:cNvSpPr txBox="1">
            <a:spLocks noChangeArrowheads="1"/>
          </p:cNvSpPr>
          <p:nvPr/>
        </p:nvSpPr>
        <p:spPr bwMode="auto">
          <a:xfrm>
            <a:off x="4017963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17</a:t>
            </a:r>
          </a:p>
        </p:txBody>
      </p:sp>
      <p:sp>
        <p:nvSpPr>
          <p:cNvPr id="13321" name="Text Box 16"/>
          <p:cNvSpPr txBox="1">
            <a:spLocks noChangeArrowheads="1"/>
          </p:cNvSpPr>
          <p:nvPr/>
        </p:nvSpPr>
        <p:spPr bwMode="auto">
          <a:xfrm>
            <a:off x="4941888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18</a:t>
            </a:r>
          </a:p>
        </p:txBody>
      </p:sp>
      <p:sp>
        <p:nvSpPr>
          <p:cNvPr id="13322" name="Line 20"/>
          <p:cNvSpPr>
            <a:spLocks noChangeShapeType="1"/>
          </p:cNvSpPr>
          <p:nvPr/>
        </p:nvSpPr>
        <p:spPr bwMode="auto">
          <a:xfrm>
            <a:off x="1023938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21"/>
          <p:cNvSpPr>
            <a:spLocks noChangeShapeType="1"/>
          </p:cNvSpPr>
          <p:nvPr/>
        </p:nvSpPr>
        <p:spPr bwMode="auto">
          <a:xfrm>
            <a:off x="1939925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22"/>
          <p:cNvSpPr>
            <a:spLocks noChangeShapeType="1"/>
          </p:cNvSpPr>
          <p:nvPr/>
        </p:nvSpPr>
        <p:spPr bwMode="auto">
          <a:xfrm>
            <a:off x="2859088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23"/>
          <p:cNvSpPr>
            <a:spLocks noChangeShapeType="1"/>
          </p:cNvSpPr>
          <p:nvPr/>
        </p:nvSpPr>
        <p:spPr bwMode="auto">
          <a:xfrm>
            <a:off x="3776663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24"/>
          <p:cNvSpPr>
            <a:spLocks noChangeShapeType="1"/>
          </p:cNvSpPr>
          <p:nvPr/>
        </p:nvSpPr>
        <p:spPr bwMode="auto">
          <a:xfrm>
            <a:off x="4692650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40"/>
          <p:cNvSpPr>
            <a:spLocks noChangeArrowheads="1"/>
          </p:cNvSpPr>
          <p:nvPr/>
        </p:nvSpPr>
        <p:spPr bwMode="auto">
          <a:xfrm>
            <a:off x="76200" y="1905000"/>
            <a:ext cx="958850" cy="338138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Physics</a:t>
            </a:r>
            <a:endParaRPr lang="en-US" sz="2000" b="1" i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24"/>
          <p:cNvSpPr>
            <a:spLocks noChangeArrowheads="1"/>
          </p:cNvSpPr>
          <p:nvPr/>
        </p:nvSpPr>
        <p:spPr bwMode="auto">
          <a:xfrm>
            <a:off x="1447800" y="1981200"/>
            <a:ext cx="1524000" cy="6858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000" b="1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</a:rPr>
              <a:t>Assess performance of 12-strap double-feed antenna and compatibility with NBI H-modes at higher B</a:t>
            </a:r>
            <a:r>
              <a:rPr lang="en-US" sz="1000" b="1" baseline="-2500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</a:rPr>
              <a:t>T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57200" y="304800"/>
            <a:ext cx="5930900" cy="279400"/>
            <a:chOff x="457200" y="7772400"/>
            <a:chExt cx="5930900" cy="279400"/>
          </a:xfrm>
        </p:grpSpPr>
        <p:sp>
          <p:nvSpPr>
            <p:cNvPr id="13359" name="AutoShape 3"/>
            <p:cNvSpPr>
              <a:spLocks noChangeAspect="1" noChangeArrowheads="1" noTextEdit="1"/>
            </p:cNvSpPr>
            <p:nvPr/>
          </p:nvSpPr>
          <p:spPr bwMode="auto">
            <a:xfrm>
              <a:off x="457200" y="7772400"/>
              <a:ext cx="5930900" cy="27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Freeform 5"/>
            <p:cNvSpPr>
              <a:spLocks/>
            </p:cNvSpPr>
            <p:nvPr/>
          </p:nvSpPr>
          <p:spPr bwMode="auto">
            <a:xfrm>
              <a:off x="3365500" y="7899400"/>
              <a:ext cx="2146300" cy="1588"/>
            </a:xfrm>
            <a:custGeom>
              <a:avLst/>
              <a:gdLst>
                <a:gd name="T0" fmla="*/ 0 w 1352"/>
                <a:gd name="T1" fmla="*/ 0 h 1588"/>
                <a:gd name="T2" fmla="*/ 2147483647 w 1352"/>
                <a:gd name="T3" fmla="*/ 0 h 1588"/>
                <a:gd name="T4" fmla="*/ 2147483647 w 1352"/>
                <a:gd name="T5" fmla="*/ 0 h 1588"/>
                <a:gd name="T6" fmla="*/ 2147483647 w 1352"/>
                <a:gd name="T7" fmla="*/ 0 h 1588"/>
                <a:gd name="T8" fmla="*/ 2147483647 w 1352"/>
                <a:gd name="T9" fmla="*/ 0 h 1588"/>
                <a:gd name="T10" fmla="*/ 2147483647 w 1352"/>
                <a:gd name="T11" fmla="*/ 0 h 1588"/>
                <a:gd name="T12" fmla="*/ 2147483647 w 1352"/>
                <a:gd name="T13" fmla="*/ 0 h 1588"/>
                <a:gd name="T14" fmla="*/ 2147483647 w 1352"/>
                <a:gd name="T15" fmla="*/ 0 h 1588"/>
                <a:gd name="T16" fmla="*/ 2147483647 w 1352"/>
                <a:gd name="T17" fmla="*/ 0 h 1588"/>
                <a:gd name="T18" fmla="*/ 2147483647 w 1352"/>
                <a:gd name="T19" fmla="*/ 0 h 1588"/>
                <a:gd name="T20" fmla="*/ 0 w 1352"/>
                <a:gd name="T21" fmla="*/ 0 h 1588"/>
                <a:gd name="T22" fmla="*/ 0 w 1352"/>
                <a:gd name="T23" fmla="*/ 0 h 1588"/>
                <a:gd name="T24" fmla="*/ 0 w 1352"/>
                <a:gd name="T25" fmla="*/ 0 h 1588"/>
                <a:gd name="T26" fmla="*/ 0 w 1352"/>
                <a:gd name="T27" fmla="*/ 0 h 1588"/>
                <a:gd name="T28" fmla="*/ 0 w 1352"/>
                <a:gd name="T29" fmla="*/ 0 h 1588"/>
                <a:gd name="T30" fmla="*/ 0 w 1352"/>
                <a:gd name="T31" fmla="*/ 0 h 1588"/>
                <a:gd name="T32" fmla="*/ 0 w 1352"/>
                <a:gd name="T33" fmla="*/ 0 h 1588"/>
                <a:gd name="T34" fmla="*/ 0 w 1352"/>
                <a:gd name="T35" fmla="*/ 0 h 1588"/>
                <a:gd name="T36" fmla="*/ 0 w 1352"/>
                <a:gd name="T37" fmla="*/ 0 h 1588"/>
                <a:gd name="T38" fmla="*/ 0 w 1352"/>
                <a:gd name="T39" fmla="*/ 0 h 158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52"/>
                <a:gd name="T61" fmla="*/ 0 h 1588"/>
                <a:gd name="T62" fmla="*/ 1352 w 1352"/>
                <a:gd name="T63" fmla="*/ 1588 h 158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52" h="1588">
                  <a:moveTo>
                    <a:pt x="0" y="0"/>
                  </a:moveTo>
                  <a:lnTo>
                    <a:pt x="1344" y="0"/>
                  </a:lnTo>
                  <a:lnTo>
                    <a:pt x="1352" y="0"/>
                  </a:lnTo>
                  <a:lnTo>
                    <a:pt x="13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Freeform 6"/>
            <p:cNvSpPr>
              <a:spLocks/>
            </p:cNvSpPr>
            <p:nvPr/>
          </p:nvSpPr>
          <p:spPr bwMode="auto">
            <a:xfrm>
              <a:off x="3390900" y="7912100"/>
              <a:ext cx="2108200" cy="12700"/>
            </a:xfrm>
            <a:custGeom>
              <a:avLst/>
              <a:gdLst>
                <a:gd name="T0" fmla="*/ 2147483647 w 1328"/>
                <a:gd name="T1" fmla="*/ 0 h 8"/>
                <a:gd name="T2" fmla="*/ 2147483647 w 1328"/>
                <a:gd name="T3" fmla="*/ 0 h 8"/>
                <a:gd name="T4" fmla="*/ 2147483647 w 1328"/>
                <a:gd name="T5" fmla="*/ 0 h 8"/>
                <a:gd name="T6" fmla="*/ 2147483647 w 1328"/>
                <a:gd name="T7" fmla="*/ 0 h 8"/>
                <a:gd name="T8" fmla="*/ 2147483647 w 1328"/>
                <a:gd name="T9" fmla="*/ 2147483647 h 8"/>
                <a:gd name="T10" fmla="*/ 2147483647 w 1328"/>
                <a:gd name="T11" fmla="*/ 2147483647 h 8"/>
                <a:gd name="T12" fmla="*/ 2147483647 w 1328"/>
                <a:gd name="T13" fmla="*/ 2147483647 h 8"/>
                <a:gd name="T14" fmla="*/ 0 w 1328"/>
                <a:gd name="T15" fmla="*/ 2147483647 h 8"/>
                <a:gd name="T16" fmla="*/ 0 w 1328"/>
                <a:gd name="T17" fmla="*/ 0 h 8"/>
                <a:gd name="T18" fmla="*/ 0 w 1328"/>
                <a:gd name="T19" fmla="*/ 0 h 8"/>
                <a:gd name="T20" fmla="*/ 2147483647 w 1328"/>
                <a:gd name="T21" fmla="*/ 0 h 8"/>
                <a:gd name="T22" fmla="*/ 2147483647 w 1328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28"/>
                <a:gd name="T37" fmla="*/ 0 h 8"/>
                <a:gd name="T38" fmla="*/ 1328 w 1328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28" h="8">
                  <a:moveTo>
                    <a:pt x="8" y="0"/>
                  </a:moveTo>
                  <a:lnTo>
                    <a:pt x="1328" y="0"/>
                  </a:lnTo>
                  <a:lnTo>
                    <a:pt x="1328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Freeform 7"/>
            <p:cNvSpPr>
              <a:spLocks/>
            </p:cNvSpPr>
            <p:nvPr/>
          </p:nvSpPr>
          <p:spPr bwMode="auto">
            <a:xfrm>
              <a:off x="6184900" y="7899400"/>
              <a:ext cx="177800" cy="1588"/>
            </a:xfrm>
            <a:custGeom>
              <a:avLst/>
              <a:gdLst>
                <a:gd name="T0" fmla="*/ 0 w 112"/>
                <a:gd name="T1" fmla="*/ 0 h 1588"/>
                <a:gd name="T2" fmla="*/ 2147483647 w 112"/>
                <a:gd name="T3" fmla="*/ 0 h 1588"/>
                <a:gd name="T4" fmla="*/ 2147483647 w 112"/>
                <a:gd name="T5" fmla="*/ 0 h 1588"/>
                <a:gd name="T6" fmla="*/ 2147483647 w 112"/>
                <a:gd name="T7" fmla="*/ 0 h 1588"/>
                <a:gd name="T8" fmla="*/ 2147483647 w 112"/>
                <a:gd name="T9" fmla="*/ 0 h 1588"/>
                <a:gd name="T10" fmla="*/ 2147483647 w 112"/>
                <a:gd name="T11" fmla="*/ 0 h 1588"/>
                <a:gd name="T12" fmla="*/ 2147483647 w 112"/>
                <a:gd name="T13" fmla="*/ 0 h 1588"/>
                <a:gd name="T14" fmla="*/ 0 w 112"/>
                <a:gd name="T15" fmla="*/ 0 h 1588"/>
                <a:gd name="T16" fmla="*/ 0 w 112"/>
                <a:gd name="T17" fmla="*/ 0 h 1588"/>
                <a:gd name="T18" fmla="*/ 0 w 112"/>
                <a:gd name="T19" fmla="*/ 0 h 1588"/>
                <a:gd name="T20" fmla="*/ 0 w 112"/>
                <a:gd name="T21" fmla="*/ 0 h 1588"/>
                <a:gd name="T22" fmla="*/ 0 w 112"/>
                <a:gd name="T23" fmla="*/ 0 h 1588"/>
                <a:gd name="T24" fmla="*/ 0 w 112"/>
                <a:gd name="T25" fmla="*/ 0 h 1588"/>
                <a:gd name="T26" fmla="*/ 0 w 112"/>
                <a:gd name="T27" fmla="*/ 0 h 1588"/>
                <a:gd name="T28" fmla="*/ 0 w 112"/>
                <a:gd name="T29" fmla="*/ 0 h 1588"/>
                <a:gd name="T30" fmla="*/ 0 w 112"/>
                <a:gd name="T31" fmla="*/ 0 h 158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2"/>
                <a:gd name="T49" fmla="*/ 0 h 1588"/>
                <a:gd name="T50" fmla="*/ 112 w 112"/>
                <a:gd name="T51" fmla="*/ 1588 h 158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2" h="1588">
                  <a:moveTo>
                    <a:pt x="0" y="0"/>
                  </a:moveTo>
                  <a:lnTo>
                    <a:pt x="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3" name="Freeform 8"/>
            <p:cNvSpPr>
              <a:spLocks/>
            </p:cNvSpPr>
            <p:nvPr/>
          </p:nvSpPr>
          <p:spPr bwMode="auto">
            <a:xfrm>
              <a:off x="6184900" y="7912100"/>
              <a:ext cx="152400" cy="12700"/>
            </a:xfrm>
            <a:custGeom>
              <a:avLst/>
              <a:gdLst>
                <a:gd name="T0" fmla="*/ 2147483647 w 96"/>
                <a:gd name="T1" fmla="*/ 2147483647 h 8"/>
                <a:gd name="T2" fmla="*/ 0 w 96"/>
                <a:gd name="T3" fmla="*/ 2147483647 h 8"/>
                <a:gd name="T4" fmla="*/ 0 w 96"/>
                <a:gd name="T5" fmla="*/ 2147483647 h 8"/>
                <a:gd name="T6" fmla="*/ 0 w 96"/>
                <a:gd name="T7" fmla="*/ 0 h 8"/>
                <a:gd name="T8" fmla="*/ 0 w 96"/>
                <a:gd name="T9" fmla="*/ 0 h 8"/>
                <a:gd name="T10" fmla="*/ 0 w 96"/>
                <a:gd name="T11" fmla="*/ 0 h 8"/>
                <a:gd name="T12" fmla="*/ 2147483647 w 96"/>
                <a:gd name="T13" fmla="*/ 0 h 8"/>
                <a:gd name="T14" fmla="*/ 2147483647 w 96"/>
                <a:gd name="T15" fmla="*/ 0 h 8"/>
                <a:gd name="T16" fmla="*/ 2147483647 w 96"/>
                <a:gd name="T17" fmla="*/ 0 h 8"/>
                <a:gd name="T18" fmla="*/ 2147483647 w 96"/>
                <a:gd name="T19" fmla="*/ 2147483647 h 8"/>
                <a:gd name="T20" fmla="*/ 2147483647 w 96"/>
                <a:gd name="T21" fmla="*/ 2147483647 h 8"/>
                <a:gd name="T22" fmla="*/ 2147483647 w 96"/>
                <a:gd name="T23" fmla="*/ 2147483647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6"/>
                <a:gd name="T37" fmla="*/ 0 h 8"/>
                <a:gd name="T38" fmla="*/ 96 w 96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6" h="8">
                  <a:moveTo>
                    <a:pt x="96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96" y="0"/>
                  </a:lnTo>
                  <a:lnTo>
                    <a:pt x="96" y="8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4" name="Rectangle 9"/>
            <p:cNvSpPr>
              <a:spLocks noChangeArrowheads="1"/>
            </p:cNvSpPr>
            <p:nvPr/>
          </p:nvSpPr>
          <p:spPr bwMode="auto">
            <a:xfrm>
              <a:off x="533400" y="7848600"/>
              <a:ext cx="2651367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0000"/>
                  </a:solidFill>
                  <a:latin typeface="Times New Roman" pitchFamily="18" charset="0"/>
                </a:rPr>
                <a:t> NSTX Upgrade Research Timeline for 2014-2018</a:t>
              </a:r>
              <a:endParaRPr lang="en-US"/>
            </a:p>
          </p:txBody>
        </p:sp>
        <p:pic>
          <p:nvPicPr>
            <p:cNvPr id="13365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37200" y="7823200"/>
              <a:ext cx="1651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66" name="Rectangle 13"/>
            <p:cNvSpPr>
              <a:spLocks noChangeArrowheads="1"/>
            </p:cNvSpPr>
            <p:nvPr/>
          </p:nvSpPr>
          <p:spPr bwMode="auto">
            <a:xfrm>
              <a:off x="5702300" y="7848600"/>
              <a:ext cx="4064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NSTX</a:t>
              </a:r>
              <a:endParaRPr lang="en-US"/>
            </a:p>
          </p:txBody>
        </p:sp>
        <p:sp>
          <p:nvSpPr>
            <p:cNvPr id="13367" name="Rectangle 14"/>
            <p:cNvSpPr>
              <a:spLocks noChangeArrowheads="1"/>
            </p:cNvSpPr>
            <p:nvPr/>
          </p:nvSpPr>
          <p:spPr bwMode="auto">
            <a:xfrm>
              <a:off x="6045200" y="7848600"/>
              <a:ext cx="1016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-</a:t>
              </a:r>
              <a:endParaRPr lang="en-US"/>
            </a:p>
          </p:txBody>
        </p:sp>
        <p:sp>
          <p:nvSpPr>
            <p:cNvPr id="13368" name="Rectangle 15"/>
            <p:cNvSpPr>
              <a:spLocks noChangeArrowheads="1"/>
            </p:cNvSpPr>
            <p:nvPr/>
          </p:nvSpPr>
          <p:spPr bwMode="auto">
            <a:xfrm>
              <a:off x="6083300" y="7848600"/>
              <a:ext cx="1524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U</a:t>
              </a:r>
              <a:endParaRPr lang="en-US"/>
            </a:p>
          </p:txBody>
        </p:sp>
      </p:grpSp>
      <p:sp>
        <p:nvSpPr>
          <p:cNvPr id="13330" name="Text Box 8"/>
          <p:cNvSpPr txBox="1">
            <a:spLocks noChangeArrowheads="1"/>
          </p:cNvSpPr>
          <p:nvPr/>
        </p:nvSpPr>
        <p:spPr bwMode="auto">
          <a:xfrm>
            <a:off x="2209800" y="1371600"/>
            <a:ext cx="20574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 Narrow" pitchFamily="34" charset="0"/>
                <a:ea typeface="ＭＳ Ｐゴシック" pitchFamily="34" charset="-128"/>
              </a:rPr>
              <a:t>5 year plan period</a:t>
            </a:r>
          </a:p>
        </p:txBody>
      </p:sp>
      <p:sp>
        <p:nvSpPr>
          <p:cNvPr id="84" name="Rounded Rectangle 83"/>
          <p:cNvSpPr>
            <a:spLocks noChangeArrowheads="1"/>
          </p:cNvSpPr>
          <p:nvPr/>
        </p:nvSpPr>
        <p:spPr bwMode="auto">
          <a:xfrm>
            <a:off x="5486400" y="3733800"/>
            <a:ext cx="1295400" cy="4800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200" b="1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Develop plasma scenarios with fully non-inductive ramp-up and </a:t>
            </a:r>
            <a:br>
              <a:rPr lang="en-US" sz="1200" b="1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n-US" sz="1200" b="1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H-mode sustainment that utilize RF heating and current drive, and determine the validity of  advanced RF codes.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5410200" y="1371600"/>
            <a:ext cx="1295400" cy="304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Arial Narrow" pitchFamily="34" charset="0"/>
              </a:rPr>
              <a:t>5 year goal</a:t>
            </a:r>
          </a:p>
        </p:txBody>
      </p:sp>
      <p:sp>
        <p:nvSpPr>
          <p:cNvPr id="103" name="Right Arrow 102"/>
          <p:cNvSpPr/>
          <p:nvPr/>
        </p:nvSpPr>
        <p:spPr>
          <a:xfrm>
            <a:off x="1008686" y="1295400"/>
            <a:ext cx="4401514" cy="457200"/>
          </a:xfrm>
          <a:prstGeom prst="rightArrow">
            <a:avLst>
              <a:gd name="adj1" fmla="val 62000"/>
              <a:gd name="adj2" fmla="val 7833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5 year plan period</a:t>
            </a:r>
          </a:p>
        </p:txBody>
      </p:sp>
      <p:sp>
        <p:nvSpPr>
          <p:cNvPr id="61" name="Rectangle 124"/>
          <p:cNvSpPr>
            <a:spLocks noChangeArrowheads="1"/>
          </p:cNvSpPr>
          <p:nvPr/>
        </p:nvSpPr>
        <p:spPr bwMode="auto">
          <a:xfrm>
            <a:off x="1447800" y="2743200"/>
            <a:ext cx="1524000" cy="6858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  <a:ea typeface="Arial" charset="0"/>
                <a:cs typeface="Arial" charset="0"/>
              </a:rPr>
              <a:t>Measure and mitigate RF power flows in the SOL and to the divertors in </a:t>
            </a:r>
            <a:br>
              <a:rPr lang="en-US" sz="1000" b="1">
                <a:solidFill>
                  <a:srgbClr val="000000"/>
                </a:solidFill>
                <a:latin typeface="Arial Narrow" charset="0"/>
                <a:ea typeface="Arial" charset="0"/>
                <a:cs typeface="Arial" charset="0"/>
              </a:rPr>
            </a:br>
            <a:r>
              <a:rPr lang="en-US" sz="1000" b="1">
                <a:solidFill>
                  <a:srgbClr val="000000"/>
                </a:solidFill>
                <a:latin typeface="Arial Narrow" charset="0"/>
                <a:ea typeface="Arial" charset="0"/>
                <a:cs typeface="Arial" charset="0"/>
              </a:rPr>
              <a:t>the H-mode regime </a:t>
            </a:r>
          </a:p>
        </p:txBody>
      </p:sp>
      <p:sp>
        <p:nvSpPr>
          <p:cNvPr id="62" name="Rectangle 124"/>
          <p:cNvSpPr>
            <a:spLocks noChangeArrowheads="1"/>
          </p:cNvSpPr>
          <p:nvPr/>
        </p:nvSpPr>
        <p:spPr bwMode="auto">
          <a:xfrm>
            <a:off x="1447800" y="3505200"/>
            <a:ext cx="3200400" cy="3048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  <a:ea typeface="Arial" charset="0"/>
                <a:cs typeface="Arial" charset="0"/>
              </a:rPr>
              <a:t>Study and minimize HHFW interaction with NBI fast-ions</a:t>
            </a:r>
          </a:p>
        </p:txBody>
      </p:sp>
      <p:sp>
        <p:nvSpPr>
          <p:cNvPr id="69" name="Rectangle 127"/>
          <p:cNvSpPr>
            <a:spLocks noChangeArrowheads="1"/>
          </p:cNvSpPr>
          <p:nvPr/>
        </p:nvSpPr>
        <p:spPr bwMode="auto">
          <a:xfrm>
            <a:off x="3048000" y="2057400"/>
            <a:ext cx="838200" cy="12954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Simulate/mockup reduced- strap HHF antenna performance</a:t>
            </a:r>
          </a:p>
        </p:txBody>
      </p:sp>
      <p:sp>
        <p:nvSpPr>
          <p:cNvPr id="72" name="Rectangle 124"/>
          <p:cNvSpPr>
            <a:spLocks noChangeArrowheads="1"/>
          </p:cNvSpPr>
          <p:nvPr/>
        </p:nvSpPr>
        <p:spPr bwMode="auto">
          <a:xfrm>
            <a:off x="1066800" y="7696200"/>
            <a:ext cx="2667000" cy="6858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Arial" charset="0"/>
                <a:cs typeface="Arial" charset="0"/>
              </a:rPr>
              <a:t>Determine validity of advanced RF codes that include SOL, realistic antenna geometry, accurate modeling of fast-ion interaction and effect of edge fluctuations</a:t>
            </a:r>
          </a:p>
        </p:txBody>
      </p:sp>
      <p:sp>
        <p:nvSpPr>
          <p:cNvPr id="74" name="Right Arrow 73"/>
          <p:cNvSpPr>
            <a:spLocks noChangeArrowheads="1"/>
          </p:cNvSpPr>
          <p:nvPr/>
        </p:nvSpPr>
        <p:spPr bwMode="auto">
          <a:xfrm>
            <a:off x="3810000" y="7543800"/>
            <a:ext cx="1600200" cy="990600"/>
          </a:xfrm>
          <a:prstGeom prst="rightArrow">
            <a:avLst>
              <a:gd name="adj1" fmla="val 78667"/>
              <a:gd name="adj2" fmla="val 50008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Arial" charset="0"/>
                <a:cs typeface="Arial" charset="0"/>
              </a:rPr>
              <a:t>Use advanced RF codes to predict RF performance in FNSF and ITER</a:t>
            </a:r>
          </a:p>
        </p:txBody>
      </p:sp>
      <p:sp>
        <p:nvSpPr>
          <p:cNvPr id="75" name="Rectangle 40"/>
          <p:cNvSpPr>
            <a:spLocks noChangeArrowheads="1"/>
          </p:cNvSpPr>
          <p:nvPr/>
        </p:nvSpPr>
        <p:spPr bwMode="auto">
          <a:xfrm>
            <a:off x="152400" y="7907338"/>
            <a:ext cx="720725" cy="246062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b="1" i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Thrust 3</a:t>
            </a:r>
          </a:p>
        </p:txBody>
      </p:sp>
      <p:cxnSp>
        <p:nvCxnSpPr>
          <p:cNvPr id="77" name="Straight Connector 76"/>
          <p:cNvCxnSpPr>
            <a:cxnSpLocks noChangeShapeType="1"/>
          </p:cNvCxnSpPr>
          <p:nvPr/>
        </p:nvCxnSpPr>
        <p:spPr bwMode="auto">
          <a:xfrm>
            <a:off x="228600" y="7467600"/>
            <a:ext cx="5181600" cy="1588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sys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6" name="Rectangle 40"/>
          <p:cNvSpPr>
            <a:spLocks noChangeArrowheads="1"/>
          </p:cNvSpPr>
          <p:nvPr/>
        </p:nvSpPr>
        <p:spPr bwMode="auto">
          <a:xfrm>
            <a:off x="152400" y="6705600"/>
            <a:ext cx="720725" cy="246063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b="1" i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Thrust 2</a:t>
            </a:r>
          </a:p>
        </p:txBody>
      </p:sp>
      <p:cxnSp>
        <p:nvCxnSpPr>
          <p:cNvPr id="88" name="Straight Connector 87"/>
          <p:cNvCxnSpPr>
            <a:cxnSpLocks noChangeShapeType="1"/>
          </p:cNvCxnSpPr>
          <p:nvPr/>
        </p:nvCxnSpPr>
        <p:spPr bwMode="auto">
          <a:xfrm>
            <a:off x="228600" y="6248400"/>
            <a:ext cx="5181600" cy="1588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sys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9" name="Rectangle 127"/>
          <p:cNvSpPr>
            <a:spLocks noChangeArrowheads="1"/>
          </p:cNvSpPr>
          <p:nvPr/>
        </p:nvSpPr>
        <p:spPr bwMode="auto">
          <a:xfrm>
            <a:off x="1600200" y="4419600"/>
            <a:ext cx="1219200" cy="8382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000" b="1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</a:rPr>
              <a:t>Generate 100% non-inductive</a:t>
            </a:r>
            <a:br>
              <a:rPr lang="en-US" sz="1000" b="1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</a:rPr>
            </a:br>
            <a:r>
              <a:rPr lang="en-US" sz="1000" b="1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</a:rPr>
              <a:t> I</a:t>
            </a:r>
            <a:r>
              <a:rPr lang="en-US" sz="1000" b="1" baseline="-2500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</a:rPr>
              <a:t>p</a:t>
            </a:r>
            <a:r>
              <a:rPr lang="en-US" sz="1000" b="1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</a:rPr>
              <a:t> ~ 300 kA HHFW </a:t>
            </a:r>
            <a:br>
              <a:rPr lang="en-US" sz="1000" b="1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</a:rPr>
            </a:br>
            <a:r>
              <a:rPr lang="en-US" sz="1000" b="1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</a:rPr>
              <a:t>H-mode, and non-inductively ramp I</a:t>
            </a:r>
            <a:r>
              <a:rPr lang="en-US" sz="1000" b="1" baseline="-2500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</a:rPr>
              <a:t>p</a:t>
            </a:r>
            <a:endParaRPr lang="en-US" sz="1000" b="1">
              <a:solidFill>
                <a:srgbClr val="000000"/>
              </a:solidFill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90" name="Right Arrow 89"/>
          <p:cNvSpPr>
            <a:spLocks noChangeArrowheads="1"/>
          </p:cNvSpPr>
          <p:nvPr/>
        </p:nvSpPr>
        <p:spPr bwMode="auto">
          <a:xfrm>
            <a:off x="4267200" y="5562600"/>
            <a:ext cx="1143000" cy="609600"/>
          </a:xfrm>
          <a:prstGeom prst="rightArrow">
            <a:avLst>
              <a:gd name="adj1" fmla="val 78667"/>
              <a:gd name="adj2" fmla="val 31489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Long pulse </a:t>
            </a:r>
            <a:br>
              <a:rPr lang="en-US" sz="1000" b="1">
                <a:solidFill>
                  <a:srgbClr val="000000"/>
                </a:solidFill>
                <a:latin typeface="Arial Narrow" charset="0"/>
                <a:ea typeface="ＭＳ Ｐゴシック" charset="-128"/>
                <a:cs typeface="ＭＳ Ｐゴシック" charset="-128"/>
              </a:rPr>
            </a:br>
            <a:r>
              <a:rPr lang="en-US" sz="1000" b="1">
                <a:solidFill>
                  <a:srgbClr val="000000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28 GHz EBW heating &amp; CD</a:t>
            </a:r>
          </a:p>
        </p:txBody>
      </p:sp>
      <p:sp>
        <p:nvSpPr>
          <p:cNvPr id="93" name="Rectangle 127"/>
          <p:cNvSpPr>
            <a:spLocks noChangeArrowheads="1"/>
          </p:cNvSpPr>
          <p:nvPr/>
        </p:nvSpPr>
        <p:spPr bwMode="auto">
          <a:xfrm>
            <a:off x="2895600" y="4876800"/>
            <a:ext cx="1066800" cy="6096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Maximize</a:t>
            </a:r>
            <a:br>
              <a:rPr lang="en-US" sz="1000" b="1">
                <a:solidFill>
                  <a:srgbClr val="000000"/>
                </a:solidFill>
                <a:latin typeface="Arial Narrow" charset="0"/>
                <a:ea typeface="ＭＳ Ｐゴシック" charset="-128"/>
                <a:cs typeface="ＭＳ Ｐゴシック" charset="-128"/>
              </a:rPr>
            </a:br>
            <a:r>
              <a:rPr lang="en-US" sz="1000" b="1">
                <a:solidFill>
                  <a:srgbClr val="000000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 28 GHz EC heating in CHI start-up plasma</a:t>
            </a:r>
          </a:p>
        </p:txBody>
      </p:sp>
      <p:sp>
        <p:nvSpPr>
          <p:cNvPr id="94" name="Rectangle 127"/>
          <p:cNvSpPr>
            <a:spLocks noChangeArrowheads="1"/>
          </p:cNvSpPr>
          <p:nvPr/>
        </p:nvSpPr>
        <p:spPr bwMode="auto">
          <a:xfrm>
            <a:off x="2895600" y="3962400"/>
            <a:ext cx="1752600" cy="3048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dk1"/>
                </a:solidFill>
                <a:latin typeface="Arial Narrow" pitchFamily="34" charset="0"/>
                <a:ea typeface="Arial" charset="0"/>
                <a:cs typeface="Arial" charset="0"/>
              </a:rPr>
              <a:t>Assess HHFW electron heating during NBI current ramp-up </a:t>
            </a:r>
          </a:p>
        </p:txBody>
      </p:sp>
      <p:sp>
        <p:nvSpPr>
          <p:cNvPr id="96" name="Rectangle 127"/>
          <p:cNvSpPr>
            <a:spLocks noChangeArrowheads="1"/>
          </p:cNvSpPr>
          <p:nvPr/>
        </p:nvSpPr>
        <p:spPr bwMode="auto">
          <a:xfrm>
            <a:off x="2895600" y="4343400"/>
            <a:ext cx="1219200" cy="4572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  <a:ea typeface="Arial" charset="0"/>
                <a:cs typeface="Arial" charset="0"/>
              </a:rPr>
              <a:t>Use HHFW to assist start-up and compare to ECH </a:t>
            </a:r>
          </a:p>
        </p:txBody>
      </p:sp>
      <p:sp>
        <p:nvSpPr>
          <p:cNvPr id="99" name="Rectangle 40"/>
          <p:cNvSpPr>
            <a:spLocks noChangeArrowheads="1"/>
          </p:cNvSpPr>
          <p:nvPr/>
        </p:nvSpPr>
        <p:spPr bwMode="auto">
          <a:xfrm>
            <a:off x="152400" y="4630738"/>
            <a:ext cx="720725" cy="246062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b="1" i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Thrust 1</a:t>
            </a:r>
          </a:p>
        </p:txBody>
      </p:sp>
      <p:cxnSp>
        <p:nvCxnSpPr>
          <p:cNvPr id="100" name="Straight Connector 99"/>
          <p:cNvCxnSpPr>
            <a:cxnSpLocks noChangeShapeType="1"/>
          </p:cNvCxnSpPr>
          <p:nvPr/>
        </p:nvCxnSpPr>
        <p:spPr bwMode="auto">
          <a:xfrm>
            <a:off x="228600" y="3884613"/>
            <a:ext cx="5181600" cy="1587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sys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08" name="Rectangle 40"/>
          <p:cNvSpPr>
            <a:spLocks noChangeArrowheads="1"/>
          </p:cNvSpPr>
          <p:nvPr/>
        </p:nvSpPr>
        <p:spPr bwMode="auto">
          <a:xfrm>
            <a:off x="76200" y="2514600"/>
            <a:ext cx="1066800" cy="708025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b="1" i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Supporting HHFW Research for Thrusts 1-3</a:t>
            </a:r>
          </a:p>
        </p:txBody>
      </p:sp>
      <p:sp>
        <p:nvSpPr>
          <p:cNvPr id="109" name="Rectangle 127"/>
          <p:cNvSpPr>
            <a:spLocks noChangeArrowheads="1"/>
          </p:cNvSpPr>
          <p:nvPr/>
        </p:nvSpPr>
        <p:spPr bwMode="auto">
          <a:xfrm>
            <a:off x="1524000" y="6477000"/>
            <a:ext cx="2209800" cy="7620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  <a:cs typeface="+mn-cs"/>
              </a:rPr>
              <a:t>Maximize HHFW core current drive in </a:t>
            </a:r>
            <a:b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  <a:cs typeface="+mn-cs"/>
              </a:rPr>
            </a:b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  <a:cs typeface="+mn-cs"/>
              </a:rPr>
              <a:t>H-mode plasmas using 12-strap antenna</a:t>
            </a:r>
          </a:p>
        </p:txBody>
      </p:sp>
      <p:sp>
        <p:nvSpPr>
          <p:cNvPr id="111" name="Right Arrow 110"/>
          <p:cNvSpPr>
            <a:spLocks noChangeArrowheads="1"/>
          </p:cNvSpPr>
          <p:nvPr/>
        </p:nvSpPr>
        <p:spPr bwMode="auto">
          <a:xfrm>
            <a:off x="3810000" y="6324600"/>
            <a:ext cx="1600200" cy="1066800"/>
          </a:xfrm>
          <a:prstGeom prst="rightArrow">
            <a:avLst>
              <a:gd name="adj1" fmla="val 78667"/>
              <a:gd name="adj2" fmla="val 50008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Maximize HHFW core current drive in H-mode plasmas using reduced strap antenna</a:t>
            </a:r>
          </a:p>
        </p:txBody>
      </p:sp>
      <p:sp>
        <p:nvSpPr>
          <p:cNvPr id="113" name="Right Arrow 112"/>
          <p:cNvSpPr>
            <a:spLocks noChangeArrowheads="1"/>
          </p:cNvSpPr>
          <p:nvPr/>
        </p:nvSpPr>
        <p:spPr bwMode="auto">
          <a:xfrm>
            <a:off x="4038600" y="4800600"/>
            <a:ext cx="1371600" cy="762000"/>
          </a:xfrm>
          <a:prstGeom prst="rightArrow">
            <a:avLst>
              <a:gd name="adj1" fmla="val 78667"/>
              <a:gd name="adj2" fmla="val 31489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  <a:cs typeface="Arial" charset="0"/>
              </a:rPr>
              <a:t>Test ECH with CHI plasma conditions that extrapolate to FNSF </a:t>
            </a:r>
          </a:p>
        </p:txBody>
      </p:sp>
      <p:sp>
        <p:nvSpPr>
          <p:cNvPr id="114" name="Rectangle 127"/>
          <p:cNvSpPr>
            <a:spLocks noChangeArrowheads="1"/>
          </p:cNvSpPr>
          <p:nvPr/>
        </p:nvSpPr>
        <p:spPr bwMode="auto">
          <a:xfrm>
            <a:off x="3276600" y="5562600"/>
            <a:ext cx="914400" cy="5334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Non-inductive start-up with</a:t>
            </a:r>
            <a:br>
              <a:rPr lang="en-US" sz="1000" b="1">
                <a:solidFill>
                  <a:srgbClr val="000000"/>
                </a:solidFill>
                <a:latin typeface="Arial Narrow" charset="0"/>
                <a:ea typeface="ＭＳ Ｐゴシック" charset="-128"/>
                <a:cs typeface="ＭＳ Ｐゴシック" charset="-128"/>
              </a:rPr>
            </a:br>
            <a:r>
              <a:rPr lang="en-US" sz="1000" b="1">
                <a:solidFill>
                  <a:srgbClr val="000000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 28 GHz EBW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63562"/>
            <a:ext cx="685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Osaka" charset="-128"/>
                <a:cs typeface="Osaka" charset="-128"/>
              </a:rPr>
              <a:t>Wave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Osaka" charset="-128"/>
                <a:cs typeface="Osaka" charset="-128"/>
              </a:rPr>
              <a:t>Heating and Current Drive Research </a:t>
            </a: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Osaka" charset="-128"/>
                <a:cs typeface="Osaka" charset="-128"/>
              </a:rPr>
              <a:t>Timeline (Part 2)</a:t>
            </a:r>
            <a:endParaRPr lang="en-US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Osaka" charset="-128"/>
              <a:cs typeface="Osaka" charset="-128"/>
            </a:endParaRPr>
          </a:p>
        </p:txBody>
      </p:sp>
      <p:sp>
        <p:nvSpPr>
          <p:cNvPr id="14339" name="Rectangle 105"/>
          <p:cNvSpPr>
            <a:spLocks noChangeArrowheads="1"/>
          </p:cNvSpPr>
          <p:nvPr/>
        </p:nvSpPr>
        <p:spPr bwMode="auto">
          <a:xfrm>
            <a:off x="-1493838" y="-392113"/>
            <a:ext cx="18415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228600" y="968375"/>
            <a:ext cx="673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FY13</a:t>
            </a:r>
          </a:p>
        </p:txBody>
      </p:sp>
      <p:sp>
        <p:nvSpPr>
          <p:cNvPr id="14341" name="Text Box 12"/>
          <p:cNvSpPr txBox="1">
            <a:spLocks noChangeArrowheads="1"/>
          </p:cNvSpPr>
          <p:nvPr/>
        </p:nvSpPr>
        <p:spPr bwMode="auto">
          <a:xfrm>
            <a:off x="1249363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14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2171700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15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3095625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16</a:t>
            </a:r>
          </a:p>
        </p:txBody>
      </p:sp>
      <p:sp>
        <p:nvSpPr>
          <p:cNvPr id="14344" name="Text Box 15"/>
          <p:cNvSpPr txBox="1">
            <a:spLocks noChangeArrowheads="1"/>
          </p:cNvSpPr>
          <p:nvPr/>
        </p:nvSpPr>
        <p:spPr bwMode="auto">
          <a:xfrm>
            <a:off x="4017963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17</a:t>
            </a:r>
          </a:p>
        </p:txBody>
      </p:sp>
      <p:sp>
        <p:nvSpPr>
          <p:cNvPr id="14345" name="Text Box 16"/>
          <p:cNvSpPr txBox="1">
            <a:spLocks noChangeArrowheads="1"/>
          </p:cNvSpPr>
          <p:nvPr/>
        </p:nvSpPr>
        <p:spPr bwMode="auto">
          <a:xfrm>
            <a:off x="4941888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ea typeface="ＭＳ Ｐゴシック" pitchFamily="34" charset="-128"/>
              </a:rPr>
              <a:t>18</a:t>
            </a:r>
          </a:p>
        </p:txBody>
      </p:sp>
      <p:sp>
        <p:nvSpPr>
          <p:cNvPr id="14346" name="Line 20"/>
          <p:cNvSpPr>
            <a:spLocks noChangeShapeType="1"/>
          </p:cNvSpPr>
          <p:nvPr/>
        </p:nvSpPr>
        <p:spPr bwMode="auto">
          <a:xfrm>
            <a:off x="1023938" y="121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21"/>
          <p:cNvSpPr>
            <a:spLocks noChangeShapeType="1"/>
          </p:cNvSpPr>
          <p:nvPr/>
        </p:nvSpPr>
        <p:spPr bwMode="auto">
          <a:xfrm>
            <a:off x="1939925" y="121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22"/>
          <p:cNvSpPr>
            <a:spLocks noChangeShapeType="1"/>
          </p:cNvSpPr>
          <p:nvPr/>
        </p:nvSpPr>
        <p:spPr bwMode="auto">
          <a:xfrm>
            <a:off x="2859088" y="121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23"/>
          <p:cNvSpPr>
            <a:spLocks noChangeShapeType="1"/>
          </p:cNvSpPr>
          <p:nvPr/>
        </p:nvSpPr>
        <p:spPr bwMode="auto">
          <a:xfrm>
            <a:off x="3776663" y="121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24"/>
          <p:cNvSpPr>
            <a:spLocks noChangeShapeType="1"/>
          </p:cNvSpPr>
          <p:nvPr/>
        </p:nvSpPr>
        <p:spPr bwMode="auto">
          <a:xfrm>
            <a:off x="4692650" y="121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57200" y="304800"/>
            <a:ext cx="5930900" cy="279400"/>
            <a:chOff x="457200" y="7772400"/>
            <a:chExt cx="5930900" cy="279400"/>
          </a:xfrm>
        </p:grpSpPr>
        <p:sp>
          <p:nvSpPr>
            <p:cNvPr id="14377" name="AutoShape 3"/>
            <p:cNvSpPr>
              <a:spLocks noChangeAspect="1" noChangeArrowheads="1" noTextEdit="1"/>
            </p:cNvSpPr>
            <p:nvPr/>
          </p:nvSpPr>
          <p:spPr bwMode="auto">
            <a:xfrm>
              <a:off x="457200" y="7772400"/>
              <a:ext cx="5930900" cy="27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Freeform 5"/>
            <p:cNvSpPr>
              <a:spLocks/>
            </p:cNvSpPr>
            <p:nvPr/>
          </p:nvSpPr>
          <p:spPr bwMode="auto">
            <a:xfrm>
              <a:off x="3365500" y="7899400"/>
              <a:ext cx="2146300" cy="1588"/>
            </a:xfrm>
            <a:custGeom>
              <a:avLst/>
              <a:gdLst>
                <a:gd name="T0" fmla="*/ 0 w 1352"/>
                <a:gd name="T1" fmla="*/ 0 h 1588"/>
                <a:gd name="T2" fmla="*/ 2147483647 w 1352"/>
                <a:gd name="T3" fmla="*/ 0 h 1588"/>
                <a:gd name="T4" fmla="*/ 2147483647 w 1352"/>
                <a:gd name="T5" fmla="*/ 0 h 1588"/>
                <a:gd name="T6" fmla="*/ 2147483647 w 1352"/>
                <a:gd name="T7" fmla="*/ 0 h 1588"/>
                <a:gd name="T8" fmla="*/ 2147483647 w 1352"/>
                <a:gd name="T9" fmla="*/ 0 h 1588"/>
                <a:gd name="T10" fmla="*/ 2147483647 w 1352"/>
                <a:gd name="T11" fmla="*/ 0 h 1588"/>
                <a:gd name="T12" fmla="*/ 2147483647 w 1352"/>
                <a:gd name="T13" fmla="*/ 0 h 1588"/>
                <a:gd name="T14" fmla="*/ 2147483647 w 1352"/>
                <a:gd name="T15" fmla="*/ 0 h 1588"/>
                <a:gd name="T16" fmla="*/ 2147483647 w 1352"/>
                <a:gd name="T17" fmla="*/ 0 h 1588"/>
                <a:gd name="T18" fmla="*/ 2147483647 w 1352"/>
                <a:gd name="T19" fmla="*/ 0 h 1588"/>
                <a:gd name="T20" fmla="*/ 0 w 1352"/>
                <a:gd name="T21" fmla="*/ 0 h 1588"/>
                <a:gd name="T22" fmla="*/ 0 w 1352"/>
                <a:gd name="T23" fmla="*/ 0 h 1588"/>
                <a:gd name="T24" fmla="*/ 0 w 1352"/>
                <a:gd name="T25" fmla="*/ 0 h 1588"/>
                <a:gd name="T26" fmla="*/ 0 w 1352"/>
                <a:gd name="T27" fmla="*/ 0 h 1588"/>
                <a:gd name="T28" fmla="*/ 0 w 1352"/>
                <a:gd name="T29" fmla="*/ 0 h 1588"/>
                <a:gd name="T30" fmla="*/ 0 w 1352"/>
                <a:gd name="T31" fmla="*/ 0 h 1588"/>
                <a:gd name="T32" fmla="*/ 0 w 1352"/>
                <a:gd name="T33" fmla="*/ 0 h 1588"/>
                <a:gd name="T34" fmla="*/ 0 w 1352"/>
                <a:gd name="T35" fmla="*/ 0 h 1588"/>
                <a:gd name="T36" fmla="*/ 0 w 1352"/>
                <a:gd name="T37" fmla="*/ 0 h 1588"/>
                <a:gd name="T38" fmla="*/ 0 w 1352"/>
                <a:gd name="T39" fmla="*/ 0 h 158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52"/>
                <a:gd name="T61" fmla="*/ 0 h 1588"/>
                <a:gd name="T62" fmla="*/ 1352 w 1352"/>
                <a:gd name="T63" fmla="*/ 1588 h 158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52" h="1588">
                  <a:moveTo>
                    <a:pt x="0" y="0"/>
                  </a:moveTo>
                  <a:lnTo>
                    <a:pt x="1344" y="0"/>
                  </a:lnTo>
                  <a:lnTo>
                    <a:pt x="1352" y="0"/>
                  </a:lnTo>
                  <a:lnTo>
                    <a:pt x="13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Freeform 6"/>
            <p:cNvSpPr>
              <a:spLocks/>
            </p:cNvSpPr>
            <p:nvPr/>
          </p:nvSpPr>
          <p:spPr bwMode="auto">
            <a:xfrm>
              <a:off x="3390900" y="7912100"/>
              <a:ext cx="2108200" cy="12700"/>
            </a:xfrm>
            <a:custGeom>
              <a:avLst/>
              <a:gdLst>
                <a:gd name="T0" fmla="*/ 2147483647 w 1328"/>
                <a:gd name="T1" fmla="*/ 0 h 8"/>
                <a:gd name="T2" fmla="*/ 2147483647 w 1328"/>
                <a:gd name="T3" fmla="*/ 0 h 8"/>
                <a:gd name="T4" fmla="*/ 2147483647 w 1328"/>
                <a:gd name="T5" fmla="*/ 0 h 8"/>
                <a:gd name="T6" fmla="*/ 2147483647 w 1328"/>
                <a:gd name="T7" fmla="*/ 0 h 8"/>
                <a:gd name="T8" fmla="*/ 2147483647 w 1328"/>
                <a:gd name="T9" fmla="*/ 2147483647 h 8"/>
                <a:gd name="T10" fmla="*/ 2147483647 w 1328"/>
                <a:gd name="T11" fmla="*/ 2147483647 h 8"/>
                <a:gd name="T12" fmla="*/ 2147483647 w 1328"/>
                <a:gd name="T13" fmla="*/ 2147483647 h 8"/>
                <a:gd name="T14" fmla="*/ 0 w 1328"/>
                <a:gd name="T15" fmla="*/ 2147483647 h 8"/>
                <a:gd name="T16" fmla="*/ 0 w 1328"/>
                <a:gd name="T17" fmla="*/ 0 h 8"/>
                <a:gd name="T18" fmla="*/ 0 w 1328"/>
                <a:gd name="T19" fmla="*/ 0 h 8"/>
                <a:gd name="T20" fmla="*/ 2147483647 w 1328"/>
                <a:gd name="T21" fmla="*/ 0 h 8"/>
                <a:gd name="T22" fmla="*/ 2147483647 w 1328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28"/>
                <a:gd name="T37" fmla="*/ 0 h 8"/>
                <a:gd name="T38" fmla="*/ 1328 w 1328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28" h="8">
                  <a:moveTo>
                    <a:pt x="8" y="0"/>
                  </a:moveTo>
                  <a:lnTo>
                    <a:pt x="1328" y="0"/>
                  </a:lnTo>
                  <a:lnTo>
                    <a:pt x="1328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Freeform 7"/>
            <p:cNvSpPr>
              <a:spLocks/>
            </p:cNvSpPr>
            <p:nvPr/>
          </p:nvSpPr>
          <p:spPr bwMode="auto">
            <a:xfrm>
              <a:off x="6184900" y="7899400"/>
              <a:ext cx="177800" cy="1588"/>
            </a:xfrm>
            <a:custGeom>
              <a:avLst/>
              <a:gdLst>
                <a:gd name="T0" fmla="*/ 0 w 112"/>
                <a:gd name="T1" fmla="*/ 0 h 1588"/>
                <a:gd name="T2" fmla="*/ 2147483647 w 112"/>
                <a:gd name="T3" fmla="*/ 0 h 1588"/>
                <a:gd name="T4" fmla="*/ 2147483647 w 112"/>
                <a:gd name="T5" fmla="*/ 0 h 1588"/>
                <a:gd name="T6" fmla="*/ 2147483647 w 112"/>
                <a:gd name="T7" fmla="*/ 0 h 1588"/>
                <a:gd name="T8" fmla="*/ 2147483647 w 112"/>
                <a:gd name="T9" fmla="*/ 0 h 1588"/>
                <a:gd name="T10" fmla="*/ 2147483647 w 112"/>
                <a:gd name="T11" fmla="*/ 0 h 1588"/>
                <a:gd name="T12" fmla="*/ 2147483647 w 112"/>
                <a:gd name="T13" fmla="*/ 0 h 1588"/>
                <a:gd name="T14" fmla="*/ 0 w 112"/>
                <a:gd name="T15" fmla="*/ 0 h 1588"/>
                <a:gd name="T16" fmla="*/ 0 w 112"/>
                <a:gd name="T17" fmla="*/ 0 h 1588"/>
                <a:gd name="T18" fmla="*/ 0 w 112"/>
                <a:gd name="T19" fmla="*/ 0 h 1588"/>
                <a:gd name="T20" fmla="*/ 0 w 112"/>
                <a:gd name="T21" fmla="*/ 0 h 1588"/>
                <a:gd name="T22" fmla="*/ 0 w 112"/>
                <a:gd name="T23" fmla="*/ 0 h 1588"/>
                <a:gd name="T24" fmla="*/ 0 w 112"/>
                <a:gd name="T25" fmla="*/ 0 h 1588"/>
                <a:gd name="T26" fmla="*/ 0 w 112"/>
                <a:gd name="T27" fmla="*/ 0 h 1588"/>
                <a:gd name="T28" fmla="*/ 0 w 112"/>
                <a:gd name="T29" fmla="*/ 0 h 1588"/>
                <a:gd name="T30" fmla="*/ 0 w 112"/>
                <a:gd name="T31" fmla="*/ 0 h 158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2"/>
                <a:gd name="T49" fmla="*/ 0 h 1588"/>
                <a:gd name="T50" fmla="*/ 112 w 112"/>
                <a:gd name="T51" fmla="*/ 1588 h 158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2" h="1588">
                  <a:moveTo>
                    <a:pt x="0" y="0"/>
                  </a:moveTo>
                  <a:lnTo>
                    <a:pt x="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Freeform 8"/>
            <p:cNvSpPr>
              <a:spLocks/>
            </p:cNvSpPr>
            <p:nvPr/>
          </p:nvSpPr>
          <p:spPr bwMode="auto">
            <a:xfrm>
              <a:off x="6184900" y="7912100"/>
              <a:ext cx="152400" cy="12700"/>
            </a:xfrm>
            <a:custGeom>
              <a:avLst/>
              <a:gdLst>
                <a:gd name="T0" fmla="*/ 2147483647 w 96"/>
                <a:gd name="T1" fmla="*/ 2147483647 h 8"/>
                <a:gd name="T2" fmla="*/ 0 w 96"/>
                <a:gd name="T3" fmla="*/ 2147483647 h 8"/>
                <a:gd name="T4" fmla="*/ 0 w 96"/>
                <a:gd name="T5" fmla="*/ 2147483647 h 8"/>
                <a:gd name="T6" fmla="*/ 0 w 96"/>
                <a:gd name="T7" fmla="*/ 0 h 8"/>
                <a:gd name="T8" fmla="*/ 0 w 96"/>
                <a:gd name="T9" fmla="*/ 0 h 8"/>
                <a:gd name="T10" fmla="*/ 0 w 96"/>
                <a:gd name="T11" fmla="*/ 0 h 8"/>
                <a:gd name="T12" fmla="*/ 2147483647 w 96"/>
                <a:gd name="T13" fmla="*/ 0 h 8"/>
                <a:gd name="T14" fmla="*/ 2147483647 w 96"/>
                <a:gd name="T15" fmla="*/ 0 h 8"/>
                <a:gd name="T16" fmla="*/ 2147483647 w 96"/>
                <a:gd name="T17" fmla="*/ 0 h 8"/>
                <a:gd name="T18" fmla="*/ 2147483647 w 96"/>
                <a:gd name="T19" fmla="*/ 2147483647 h 8"/>
                <a:gd name="T20" fmla="*/ 2147483647 w 96"/>
                <a:gd name="T21" fmla="*/ 2147483647 h 8"/>
                <a:gd name="T22" fmla="*/ 2147483647 w 96"/>
                <a:gd name="T23" fmla="*/ 2147483647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6"/>
                <a:gd name="T37" fmla="*/ 0 h 8"/>
                <a:gd name="T38" fmla="*/ 96 w 96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6" h="8">
                  <a:moveTo>
                    <a:pt x="96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96" y="0"/>
                  </a:lnTo>
                  <a:lnTo>
                    <a:pt x="96" y="8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Rectangle 9"/>
            <p:cNvSpPr>
              <a:spLocks noChangeArrowheads="1"/>
            </p:cNvSpPr>
            <p:nvPr/>
          </p:nvSpPr>
          <p:spPr bwMode="auto">
            <a:xfrm>
              <a:off x="533400" y="7848600"/>
              <a:ext cx="2651367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0000"/>
                  </a:solidFill>
                  <a:latin typeface="Times New Roman" pitchFamily="18" charset="0"/>
                </a:rPr>
                <a:t> NSTX Upgrade Research Timeline for 2014-2018</a:t>
              </a:r>
              <a:endParaRPr lang="en-US"/>
            </a:p>
          </p:txBody>
        </p:sp>
        <p:pic>
          <p:nvPicPr>
            <p:cNvPr id="14383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37200" y="7823200"/>
              <a:ext cx="1651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84" name="Rectangle 13"/>
            <p:cNvSpPr>
              <a:spLocks noChangeArrowheads="1"/>
            </p:cNvSpPr>
            <p:nvPr/>
          </p:nvSpPr>
          <p:spPr bwMode="auto">
            <a:xfrm>
              <a:off x="5702300" y="7848600"/>
              <a:ext cx="4064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NSTX</a:t>
              </a:r>
              <a:endParaRPr lang="en-US"/>
            </a:p>
          </p:txBody>
        </p:sp>
        <p:sp>
          <p:nvSpPr>
            <p:cNvPr id="14385" name="Rectangle 14"/>
            <p:cNvSpPr>
              <a:spLocks noChangeArrowheads="1"/>
            </p:cNvSpPr>
            <p:nvPr/>
          </p:nvSpPr>
          <p:spPr bwMode="auto">
            <a:xfrm>
              <a:off x="6045200" y="7848600"/>
              <a:ext cx="1016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-</a:t>
              </a:r>
              <a:endParaRPr lang="en-US"/>
            </a:p>
          </p:txBody>
        </p:sp>
        <p:sp>
          <p:nvSpPr>
            <p:cNvPr id="14386" name="Rectangle 15"/>
            <p:cNvSpPr>
              <a:spLocks noChangeArrowheads="1"/>
            </p:cNvSpPr>
            <p:nvPr/>
          </p:nvSpPr>
          <p:spPr bwMode="auto">
            <a:xfrm>
              <a:off x="6083300" y="7848600"/>
              <a:ext cx="1524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U</a:t>
              </a:r>
              <a:endParaRPr lang="en-US"/>
            </a:p>
          </p:txBody>
        </p:sp>
      </p:grpSp>
      <p:sp>
        <p:nvSpPr>
          <p:cNvPr id="14352" name="Text Box 8"/>
          <p:cNvSpPr txBox="1">
            <a:spLocks noChangeArrowheads="1"/>
          </p:cNvSpPr>
          <p:nvPr/>
        </p:nvSpPr>
        <p:spPr bwMode="auto">
          <a:xfrm>
            <a:off x="2209800" y="1387475"/>
            <a:ext cx="20574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 Narrow" pitchFamily="34" charset="0"/>
                <a:ea typeface="ＭＳ Ｐゴシック" pitchFamily="34" charset="-128"/>
              </a:rPr>
              <a:t>5 year plan period</a:t>
            </a:r>
          </a:p>
        </p:txBody>
      </p:sp>
      <p:sp>
        <p:nvSpPr>
          <p:cNvPr id="14353" name="Rectangle 40"/>
          <p:cNvSpPr>
            <a:spLocks noChangeArrowheads="1"/>
          </p:cNvSpPr>
          <p:nvPr/>
        </p:nvSpPr>
        <p:spPr bwMode="auto">
          <a:xfrm>
            <a:off x="152400" y="1828800"/>
            <a:ext cx="723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/>
              <a:t>Tools</a:t>
            </a:r>
            <a:endParaRPr lang="en-US" sz="2000" b="1" i="1"/>
          </a:p>
        </p:txBody>
      </p:sp>
      <p:sp>
        <p:nvSpPr>
          <p:cNvPr id="92" name="Rounded Rectangle 91"/>
          <p:cNvSpPr/>
          <p:nvPr/>
        </p:nvSpPr>
        <p:spPr>
          <a:xfrm>
            <a:off x="5410200" y="1371600"/>
            <a:ext cx="1295400" cy="304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Arial Narrow" pitchFamily="34" charset="0"/>
              </a:rPr>
              <a:t>5 year goal</a:t>
            </a:r>
          </a:p>
        </p:txBody>
      </p:sp>
      <p:sp>
        <p:nvSpPr>
          <p:cNvPr id="97" name="Rectangle 40"/>
          <p:cNvSpPr>
            <a:spLocks noChangeArrowheads="1"/>
          </p:cNvSpPr>
          <p:nvPr/>
        </p:nvSpPr>
        <p:spPr bwMode="auto">
          <a:xfrm>
            <a:off x="76200" y="5638800"/>
            <a:ext cx="914400" cy="246063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1000" b="1" i="1">
                <a:solidFill>
                  <a:srgbClr val="000000"/>
                </a:solidFill>
              </a:rPr>
              <a:t>Theory</a:t>
            </a:r>
            <a:endParaRPr lang="en-US" sz="1100" b="1" i="1">
              <a:solidFill>
                <a:srgbClr val="000000"/>
              </a:solidFill>
            </a:endParaRPr>
          </a:p>
        </p:txBody>
      </p:sp>
      <p:sp>
        <p:nvSpPr>
          <p:cNvPr id="98" name="Rectangle 40"/>
          <p:cNvSpPr>
            <a:spLocks noChangeArrowheads="1"/>
          </p:cNvSpPr>
          <p:nvPr/>
        </p:nvSpPr>
        <p:spPr bwMode="auto">
          <a:xfrm>
            <a:off x="76200" y="7391400"/>
            <a:ext cx="914400" cy="246063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1000" b="1" i="1">
                <a:solidFill>
                  <a:srgbClr val="000000"/>
                </a:solidFill>
              </a:rPr>
              <a:t>Facility</a:t>
            </a:r>
            <a:endParaRPr lang="en-US" sz="1100" b="1" i="1">
              <a:solidFill>
                <a:srgbClr val="000000"/>
              </a:solidFill>
            </a:endParaRPr>
          </a:p>
        </p:txBody>
      </p:sp>
      <p:sp>
        <p:nvSpPr>
          <p:cNvPr id="102" name="Right Arrow 101"/>
          <p:cNvSpPr>
            <a:spLocks noChangeArrowheads="1"/>
          </p:cNvSpPr>
          <p:nvPr/>
        </p:nvSpPr>
        <p:spPr bwMode="auto">
          <a:xfrm>
            <a:off x="1066800" y="5562600"/>
            <a:ext cx="3581400" cy="457200"/>
          </a:xfrm>
          <a:prstGeom prst="rightArrow">
            <a:avLst>
              <a:gd name="adj1" fmla="val 78667"/>
              <a:gd name="adj2" fmla="val 50002"/>
            </a:avLst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  <a:ea typeface="Arial" charset="0"/>
                <a:cs typeface="Arial" charset="0"/>
              </a:rPr>
              <a:t>AORSA 3D with SOL and realistic antenna geometry and GENRAY with SOL and edge fluctuations for RF coupling</a:t>
            </a:r>
          </a:p>
        </p:txBody>
      </p:sp>
      <p:sp>
        <p:nvSpPr>
          <p:cNvPr id="103" name="Right Arrow 102"/>
          <p:cNvSpPr/>
          <p:nvPr/>
        </p:nvSpPr>
        <p:spPr>
          <a:xfrm>
            <a:off x="1008686" y="1295400"/>
            <a:ext cx="4401514" cy="457200"/>
          </a:xfrm>
          <a:prstGeom prst="rightArrow">
            <a:avLst>
              <a:gd name="adj1" fmla="val 62000"/>
              <a:gd name="adj2" fmla="val 7833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5 year plan period</a:t>
            </a:r>
          </a:p>
        </p:txBody>
      </p:sp>
      <p:sp>
        <p:nvSpPr>
          <p:cNvPr id="47" name="Right Arrow 46"/>
          <p:cNvSpPr>
            <a:spLocks noChangeArrowheads="1"/>
          </p:cNvSpPr>
          <p:nvPr/>
        </p:nvSpPr>
        <p:spPr bwMode="auto">
          <a:xfrm>
            <a:off x="4648200" y="7772400"/>
            <a:ext cx="1676400" cy="762000"/>
          </a:xfrm>
          <a:prstGeom prst="rightArrow">
            <a:avLst>
              <a:gd name="adj1" fmla="val 78667"/>
              <a:gd name="adj2" fmla="val 50002"/>
            </a:avLst>
          </a:prstGeom>
          <a:gradFill rotWithShape="1">
            <a:gsLst>
              <a:gs pos="0">
                <a:schemeClr val="bg1">
                  <a:lumMod val="65000"/>
                </a:schemeClr>
              </a:gs>
              <a:gs pos="35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Arial" charset="0"/>
                <a:cs typeface="Arial" charset="0"/>
              </a:rPr>
              <a:t>2 MW, 5 </a:t>
            </a:r>
            <a:r>
              <a:rPr lang="en-US" sz="1000" b="1" dirty="0" err="1">
                <a:solidFill>
                  <a:srgbClr val="000000"/>
                </a:solidFill>
                <a:latin typeface="Arial Narrow" charset="0"/>
                <a:ea typeface="Arial" charset="0"/>
                <a:cs typeface="Arial" charset="0"/>
              </a:rPr>
              <a:t>s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Arial" charset="0"/>
                <a:cs typeface="Arial" charset="0"/>
              </a:rPr>
              <a:t>, 28 GHz EBW heating &amp; current drive system with steerable mirror</a:t>
            </a:r>
          </a:p>
        </p:txBody>
      </p:sp>
      <p:sp>
        <p:nvSpPr>
          <p:cNvPr id="52" name="Rectangle 127"/>
          <p:cNvSpPr>
            <a:spLocks noChangeArrowheads="1"/>
          </p:cNvSpPr>
          <p:nvPr/>
        </p:nvSpPr>
        <p:spPr bwMode="auto">
          <a:xfrm>
            <a:off x="2819400" y="7924800"/>
            <a:ext cx="1752600" cy="457200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Arial" charset="0"/>
                <a:cs typeface="Arial" charset="0"/>
              </a:rPr>
              <a:t>1-2 MW 28 GHz EC/EBW heating system with fixed antenna</a:t>
            </a:r>
          </a:p>
        </p:txBody>
      </p:sp>
      <p:sp>
        <p:nvSpPr>
          <p:cNvPr id="53" name="Rectangle 127"/>
          <p:cNvSpPr>
            <a:spLocks noChangeArrowheads="1"/>
          </p:cNvSpPr>
          <p:nvPr/>
        </p:nvSpPr>
        <p:spPr bwMode="auto">
          <a:xfrm>
            <a:off x="685800" y="7696200"/>
            <a:ext cx="2057400" cy="601663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Arial" charset="0"/>
                <a:cs typeface="Arial" charset="0"/>
              </a:rPr>
              <a:t>Compliant HHFW </a:t>
            </a:r>
            <a:r>
              <a:rPr lang="en-US" sz="1000" b="1" dirty="0" err="1">
                <a:solidFill>
                  <a:srgbClr val="000000"/>
                </a:solidFill>
                <a:latin typeface="Arial Narrow" charset="0"/>
                <a:ea typeface="Arial" charset="0"/>
                <a:cs typeface="Arial" charset="0"/>
              </a:rPr>
              <a:t>feedthroughs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Arial" charset="0"/>
                <a:cs typeface="Arial" charset="0"/>
              </a:rPr>
              <a:t> &amp; upgrade to HHFW antenna limiter for high-power NBI</a:t>
            </a:r>
          </a:p>
        </p:txBody>
      </p:sp>
      <p:sp>
        <p:nvSpPr>
          <p:cNvPr id="55" name="Right Arrow 54"/>
          <p:cNvSpPr>
            <a:spLocks noChangeArrowheads="1"/>
          </p:cNvSpPr>
          <p:nvPr/>
        </p:nvSpPr>
        <p:spPr bwMode="auto">
          <a:xfrm>
            <a:off x="1066800" y="6096000"/>
            <a:ext cx="3581400" cy="457200"/>
          </a:xfrm>
          <a:prstGeom prst="rightArrow">
            <a:avLst>
              <a:gd name="adj1" fmla="val 78667"/>
              <a:gd name="adj2" fmla="val 50002"/>
            </a:avLst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  <a:ea typeface="Arial" charset="0"/>
                <a:cs typeface="Arial" charset="0"/>
              </a:rPr>
              <a:t>Full finite-orbit-width CQL3D and AORSA/ORBIT-RF for simulation of RF acceleration of NBI ions</a:t>
            </a:r>
          </a:p>
        </p:txBody>
      </p:sp>
      <p:sp>
        <p:nvSpPr>
          <p:cNvPr id="57" name="Right Arrow 56"/>
          <p:cNvSpPr>
            <a:spLocks noChangeArrowheads="1"/>
          </p:cNvSpPr>
          <p:nvPr/>
        </p:nvSpPr>
        <p:spPr bwMode="auto">
          <a:xfrm>
            <a:off x="1066800" y="6934200"/>
            <a:ext cx="1981200" cy="457200"/>
          </a:xfrm>
          <a:prstGeom prst="rightArrow">
            <a:avLst>
              <a:gd name="adj1" fmla="val 78667"/>
              <a:gd name="adj2" fmla="val 50002"/>
            </a:avLst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  <a:ea typeface="Arial" charset="0"/>
                <a:cs typeface="Arial" charset="0"/>
              </a:rPr>
              <a:t>Upgrade NUBEAM with RF operator</a:t>
            </a:r>
          </a:p>
        </p:txBody>
      </p:sp>
      <p:sp>
        <p:nvSpPr>
          <p:cNvPr id="64" name="Right Arrow 63"/>
          <p:cNvSpPr>
            <a:spLocks noChangeArrowheads="1"/>
          </p:cNvSpPr>
          <p:nvPr/>
        </p:nvSpPr>
        <p:spPr bwMode="auto">
          <a:xfrm>
            <a:off x="3733800" y="7315200"/>
            <a:ext cx="1676400" cy="457200"/>
          </a:xfrm>
          <a:prstGeom prst="rightArrow">
            <a:avLst>
              <a:gd name="adj1" fmla="val 78667"/>
              <a:gd name="adj2" fmla="val 50002"/>
            </a:avLst>
          </a:prstGeom>
          <a:gradFill rotWithShape="1">
            <a:gsLst>
              <a:gs pos="0">
                <a:schemeClr val="bg1">
                  <a:lumMod val="65000"/>
                </a:schemeClr>
              </a:gs>
              <a:gs pos="35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Arial" charset="0"/>
                <a:cs typeface="Arial" charset="0"/>
              </a:rPr>
              <a:t>Reduced strap HHFW antenna</a:t>
            </a:r>
          </a:p>
        </p:txBody>
      </p:sp>
      <p:sp>
        <p:nvSpPr>
          <p:cNvPr id="73" name="Right Arrow 72"/>
          <p:cNvSpPr>
            <a:spLocks noChangeArrowheads="1"/>
          </p:cNvSpPr>
          <p:nvPr/>
        </p:nvSpPr>
        <p:spPr bwMode="auto">
          <a:xfrm>
            <a:off x="1066800" y="6553200"/>
            <a:ext cx="2667000" cy="381000"/>
          </a:xfrm>
          <a:prstGeom prst="rightArrow">
            <a:avLst>
              <a:gd name="adj1" fmla="val 78667"/>
              <a:gd name="adj2" fmla="val 50002"/>
            </a:avLst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Arial" charset="0"/>
                <a:cs typeface="Arial" charset="0"/>
              </a:rPr>
              <a:t>TORIC with SOL and SPIRAL modeling of RF power loss to </a:t>
            </a:r>
            <a:r>
              <a:rPr lang="en-US" sz="1000" b="1" dirty="0" err="1">
                <a:solidFill>
                  <a:srgbClr val="000000"/>
                </a:solidFill>
                <a:latin typeface="Arial Narrow" charset="0"/>
                <a:ea typeface="Arial" charset="0"/>
                <a:cs typeface="Arial" charset="0"/>
              </a:rPr>
              <a:t>divertor</a:t>
            </a:r>
            <a:endParaRPr lang="en-US" sz="1000" b="1" dirty="0">
              <a:solidFill>
                <a:srgbClr val="000000"/>
              </a:solidFill>
              <a:latin typeface="Arial Narrow" charset="0"/>
              <a:ea typeface="Arial" charset="0"/>
              <a:cs typeface="Arial" charset="0"/>
            </a:endParaRPr>
          </a:p>
        </p:txBody>
      </p:sp>
      <p:sp>
        <p:nvSpPr>
          <p:cNvPr id="63" name="Rectangle 127"/>
          <p:cNvSpPr>
            <a:spLocks noChangeArrowheads="1"/>
          </p:cNvSpPr>
          <p:nvPr/>
        </p:nvSpPr>
        <p:spPr bwMode="auto">
          <a:xfrm>
            <a:off x="1749425" y="2743200"/>
            <a:ext cx="2133600" cy="2286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Fast IR for RF power SOL power losses </a:t>
            </a:r>
          </a:p>
        </p:txBody>
      </p:sp>
      <p:sp>
        <p:nvSpPr>
          <p:cNvPr id="71" name="Rectangle 40"/>
          <p:cNvSpPr>
            <a:spLocks noChangeArrowheads="1"/>
          </p:cNvSpPr>
          <p:nvPr/>
        </p:nvSpPr>
        <p:spPr bwMode="auto">
          <a:xfrm>
            <a:off x="76200" y="2209800"/>
            <a:ext cx="908050" cy="246063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en-US" sz="1000" b="1" i="1">
                <a:solidFill>
                  <a:srgbClr val="000000"/>
                </a:solidFill>
              </a:rPr>
              <a:t>Diagnostics</a:t>
            </a:r>
            <a:endParaRPr lang="en-US" sz="1100" b="1" i="1">
              <a:solidFill>
                <a:srgbClr val="000000"/>
              </a:solidFill>
            </a:endParaRPr>
          </a:p>
        </p:txBody>
      </p:sp>
      <p:sp>
        <p:nvSpPr>
          <p:cNvPr id="72" name="Rectangle 127"/>
          <p:cNvSpPr>
            <a:spLocks noChangeArrowheads="1"/>
          </p:cNvSpPr>
          <p:nvPr/>
        </p:nvSpPr>
        <p:spPr bwMode="auto">
          <a:xfrm>
            <a:off x="1749425" y="3733800"/>
            <a:ext cx="2133600" cy="3048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RF magnetic and Langmuir probes to measure RF power flow to divertor</a:t>
            </a:r>
          </a:p>
        </p:txBody>
      </p:sp>
      <p:sp>
        <p:nvSpPr>
          <p:cNvPr id="74" name="Rectangle 127"/>
          <p:cNvSpPr>
            <a:spLocks noChangeArrowheads="1"/>
          </p:cNvSpPr>
          <p:nvPr/>
        </p:nvSpPr>
        <p:spPr bwMode="auto">
          <a:xfrm>
            <a:off x="1749425" y="4114800"/>
            <a:ext cx="2974975" cy="4572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>
                <a:solidFill>
                  <a:srgbClr val="000000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Tangential FIDA and upgraded ssNPA for measuring RF acceleration of NBI ions</a:t>
            </a:r>
          </a:p>
        </p:txBody>
      </p:sp>
      <p:sp>
        <p:nvSpPr>
          <p:cNvPr id="75" name="Rectangle 127"/>
          <p:cNvSpPr>
            <a:spLocks noChangeArrowheads="1"/>
          </p:cNvSpPr>
          <p:nvPr/>
        </p:nvSpPr>
        <p:spPr bwMode="auto">
          <a:xfrm>
            <a:off x="1749425" y="3048000"/>
            <a:ext cx="2136775" cy="6096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10-40 GHz edge </a:t>
            </a:r>
            <a:r>
              <a:rPr lang="en-US" sz="1000" b="1" dirty="0" err="1">
                <a:solidFill>
                  <a:srgbClr val="000000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reflectometer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 for SOL measurements in front of antenna </a:t>
            </a:r>
          </a:p>
        </p:txBody>
      </p:sp>
      <p:sp>
        <p:nvSpPr>
          <p:cNvPr id="76" name="Right Arrow 75"/>
          <p:cNvSpPr>
            <a:spLocks noChangeArrowheads="1"/>
          </p:cNvSpPr>
          <p:nvPr/>
        </p:nvSpPr>
        <p:spPr bwMode="auto">
          <a:xfrm>
            <a:off x="1752600" y="2133600"/>
            <a:ext cx="3657600" cy="609600"/>
          </a:xfrm>
          <a:prstGeom prst="rightArrow">
            <a:avLst>
              <a:gd name="adj1" fmla="val 74444"/>
              <a:gd name="adj2" fmla="val 46167"/>
            </a:avLst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Diagnostics for measuring HHFW and EBW power deposition and current drive (</a:t>
            </a:r>
            <a:r>
              <a:rPr lang="en-US" sz="1000" b="1" dirty="0" smtClean="0">
                <a:solidFill>
                  <a:srgbClr val="000000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e.g</a:t>
            </a: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. Upgraded MPTS, ME-SXR, MSE-LIF, MSE-CIF)</a:t>
            </a:r>
          </a:p>
        </p:txBody>
      </p:sp>
      <p:sp>
        <p:nvSpPr>
          <p:cNvPr id="77" name="Rectangle 127"/>
          <p:cNvSpPr>
            <a:spLocks noChangeArrowheads="1"/>
          </p:cNvSpPr>
          <p:nvPr/>
        </p:nvSpPr>
        <p:spPr bwMode="auto">
          <a:xfrm>
            <a:off x="1752600" y="4648200"/>
            <a:ext cx="1219200" cy="8382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charset="-128"/>
                <a:cs typeface="ＭＳ Ｐゴシック" charset="-128"/>
              </a:rPr>
              <a:t>Microwave synthetic imaging diagnostic to measure EBW coupling efficiency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63562"/>
            <a:ext cx="685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Osaka" pitchFamily="-112" charset="-128"/>
              </a:rPr>
              <a:t>Solenoid-Free Start-up and Ramp-up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ea typeface="Osaka" pitchFamily="-112" charset="-128"/>
              </a:rPr>
              <a:t>Research Timeline</a:t>
            </a:r>
          </a:p>
        </p:txBody>
      </p:sp>
      <p:sp>
        <p:nvSpPr>
          <p:cNvPr id="16386" name="Rectangle 105"/>
          <p:cNvSpPr>
            <a:spLocks noChangeArrowheads="1"/>
          </p:cNvSpPr>
          <p:nvPr/>
        </p:nvSpPr>
        <p:spPr bwMode="auto">
          <a:xfrm>
            <a:off x="-1493838" y="-392113"/>
            <a:ext cx="18415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387" name="Text Box 11"/>
          <p:cNvSpPr txBox="1">
            <a:spLocks noChangeArrowheads="1"/>
          </p:cNvSpPr>
          <p:nvPr/>
        </p:nvSpPr>
        <p:spPr bwMode="auto">
          <a:xfrm>
            <a:off x="228600" y="968375"/>
            <a:ext cx="673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FY13</a:t>
            </a:r>
          </a:p>
        </p:txBody>
      </p:sp>
      <p:sp>
        <p:nvSpPr>
          <p:cNvPr id="16388" name="Text Box 12"/>
          <p:cNvSpPr txBox="1">
            <a:spLocks noChangeArrowheads="1"/>
          </p:cNvSpPr>
          <p:nvPr/>
        </p:nvSpPr>
        <p:spPr bwMode="auto">
          <a:xfrm>
            <a:off x="1249363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14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2171700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16390" name="Text Box 14"/>
          <p:cNvSpPr txBox="1">
            <a:spLocks noChangeArrowheads="1"/>
          </p:cNvSpPr>
          <p:nvPr/>
        </p:nvSpPr>
        <p:spPr bwMode="auto">
          <a:xfrm>
            <a:off x="3095625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16391" name="Text Box 15"/>
          <p:cNvSpPr txBox="1">
            <a:spLocks noChangeArrowheads="1"/>
          </p:cNvSpPr>
          <p:nvPr/>
        </p:nvSpPr>
        <p:spPr bwMode="auto">
          <a:xfrm>
            <a:off x="4017963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16392" name="Text Box 16"/>
          <p:cNvSpPr txBox="1">
            <a:spLocks noChangeArrowheads="1"/>
          </p:cNvSpPr>
          <p:nvPr/>
        </p:nvSpPr>
        <p:spPr bwMode="auto">
          <a:xfrm>
            <a:off x="4941888" y="968375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16393" name="Line 20"/>
          <p:cNvSpPr>
            <a:spLocks noChangeShapeType="1"/>
          </p:cNvSpPr>
          <p:nvPr/>
        </p:nvSpPr>
        <p:spPr bwMode="auto">
          <a:xfrm>
            <a:off x="1023938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21"/>
          <p:cNvSpPr>
            <a:spLocks noChangeShapeType="1"/>
          </p:cNvSpPr>
          <p:nvPr/>
        </p:nvSpPr>
        <p:spPr bwMode="auto">
          <a:xfrm>
            <a:off x="1939925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22"/>
          <p:cNvSpPr>
            <a:spLocks noChangeShapeType="1"/>
          </p:cNvSpPr>
          <p:nvPr/>
        </p:nvSpPr>
        <p:spPr bwMode="auto">
          <a:xfrm>
            <a:off x="2859088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23"/>
          <p:cNvSpPr>
            <a:spLocks noChangeShapeType="1"/>
          </p:cNvSpPr>
          <p:nvPr/>
        </p:nvSpPr>
        <p:spPr bwMode="auto">
          <a:xfrm>
            <a:off x="3776663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24"/>
          <p:cNvSpPr>
            <a:spLocks noChangeShapeType="1"/>
          </p:cNvSpPr>
          <p:nvPr/>
        </p:nvSpPr>
        <p:spPr bwMode="auto">
          <a:xfrm>
            <a:off x="4692650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40"/>
          <p:cNvSpPr>
            <a:spLocks noChangeArrowheads="1"/>
          </p:cNvSpPr>
          <p:nvPr/>
        </p:nvSpPr>
        <p:spPr bwMode="auto">
          <a:xfrm>
            <a:off x="76200" y="2133600"/>
            <a:ext cx="958850" cy="338138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latin typeface="Arial" pitchFamily="34" charset="0"/>
                <a:cs typeface="Arial" pitchFamily="34" charset="0"/>
              </a:rPr>
              <a:t>Physics</a:t>
            </a:r>
            <a:endParaRPr lang="en-US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24"/>
          <p:cNvSpPr>
            <a:spLocks noChangeArrowheads="1"/>
          </p:cNvSpPr>
          <p:nvPr/>
        </p:nvSpPr>
        <p:spPr bwMode="auto">
          <a:xfrm>
            <a:off x="1066800" y="1981200"/>
            <a:ext cx="914400" cy="5334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Establish CHI startup</a:t>
            </a:r>
          </a:p>
        </p:txBody>
      </p:sp>
      <p:sp>
        <p:nvSpPr>
          <p:cNvPr id="48" name="Rectangle 127"/>
          <p:cNvSpPr>
            <a:spLocks noChangeArrowheads="1"/>
          </p:cNvSpPr>
          <p:nvPr/>
        </p:nvSpPr>
        <p:spPr bwMode="auto">
          <a:xfrm>
            <a:off x="1219200" y="3200400"/>
            <a:ext cx="1752600" cy="525463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Validate start-up  with NIMROD and M3D-C1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57200" y="304800"/>
            <a:ext cx="5930900" cy="279400"/>
            <a:chOff x="457200" y="7772400"/>
            <a:chExt cx="5930900" cy="279400"/>
          </a:xfrm>
        </p:grpSpPr>
        <p:sp>
          <p:nvSpPr>
            <p:cNvPr id="1643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57200" y="7772400"/>
              <a:ext cx="5930900" cy="27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Freeform 5"/>
            <p:cNvSpPr>
              <a:spLocks/>
            </p:cNvSpPr>
            <p:nvPr/>
          </p:nvSpPr>
          <p:spPr bwMode="auto">
            <a:xfrm>
              <a:off x="3365500" y="7899400"/>
              <a:ext cx="2146300" cy="1588"/>
            </a:xfrm>
            <a:custGeom>
              <a:avLst/>
              <a:gdLst>
                <a:gd name="T0" fmla="*/ 0 w 1352"/>
                <a:gd name="T1" fmla="*/ 0 h 1588"/>
                <a:gd name="T2" fmla="*/ 2147483647 w 1352"/>
                <a:gd name="T3" fmla="*/ 0 h 1588"/>
                <a:gd name="T4" fmla="*/ 2147483647 w 1352"/>
                <a:gd name="T5" fmla="*/ 0 h 1588"/>
                <a:gd name="T6" fmla="*/ 2147483647 w 1352"/>
                <a:gd name="T7" fmla="*/ 0 h 1588"/>
                <a:gd name="T8" fmla="*/ 2147483647 w 1352"/>
                <a:gd name="T9" fmla="*/ 0 h 1588"/>
                <a:gd name="T10" fmla="*/ 2147483647 w 1352"/>
                <a:gd name="T11" fmla="*/ 0 h 1588"/>
                <a:gd name="T12" fmla="*/ 2147483647 w 1352"/>
                <a:gd name="T13" fmla="*/ 0 h 1588"/>
                <a:gd name="T14" fmla="*/ 2147483647 w 1352"/>
                <a:gd name="T15" fmla="*/ 0 h 1588"/>
                <a:gd name="T16" fmla="*/ 2147483647 w 1352"/>
                <a:gd name="T17" fmla="*/ 0 h 1588"/>
                <a:gd name="T18" fmla="*/ 2147483647 w 1352"/>
                <a:gd name="T19" fmla="*/ 0 h 1588"/>
                <a:gd name="T20" fmla="*/ 0 w 1352"/>
                <a:gd name="T21" fmla="*/ 0 h 1588"/>
                <a:gd name="T22" fmla="*/ 0 w 1352"/>
                <a:gd name="T23" fmla="*/ 0 h 1588"/>
                <a:gd name="T24" fmla="*/ 0 w 1352"/>
                <a:gd name="T25" fmla="*/ 0 h 1588"/>
                <a:gd name="T26" fmla="*/ 0 w 1352"/>
                <a:gd name="T27" fmla="*/ 0 h 1588"/>
                <a:gd name="T28" fmla="*/ 0 w 1352"/>
                <a:gd name="T29" fmla="*/ 0 h 1588"/>
                <a:gd name="T30" fmla="*/ 0 w 1352"/>
                <a:gd name="T31" fmla="*/ 0 h 1588"/>
                <a:gd name="T32" fmla="*/ 0 w 1352"/>
                <a:gd name="T33" fmla="*/ 0 h 1588"/>
                <a:gd name="T34" fmla="*/ 0 w 1352"/>
                <a:gd name="T35" fmla="*/ 0 h 1588"/>
                <a:gd name="T36" fmla="*/ 0 w 1352"/>
                <a:gd name="T37" fmla="*/ 0 h 1588"/>
                <a:gd name="T38" fmla="*/ 0 w 1352"/>
                <a:gd name="T39" fmla="*/ 0 h 158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52"/>
                <a:gd name="T61" fmla="*/ 0 h 1588"/>
                <a:gd name="T62" fmla="*/ 1352 w 1352"/>
                <a:gd name="T63" fmla="*/ 1588 h 158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52" h="1588">
                  <a:moveTo>
                    <a:pt x="0" y="0"/>
                  </a:moveTo>
                  <a:lnTo>
                    <a:pt x="1344" y="0"/>
                  </a:lnTo>
                  <a:lnTo>
                    <a:pt x="1352" y="0"/>
                  </a:lnTo>
                  <a:lnTo>
                    <a:pt x="13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Freeform 6"/>
            <p:cNvSpPr>
              <a:spLocks/>
            </p:cNvSpPr>
            <p:nvPr/>
          </p:nvSpPr>
          <p:spPr bwMode="auto">
            <a:xfrm>
              <a:off x="3390900" y="7912100"/>
              <a:ext cx="2108200" cy="12700"/>
            </a:xfrm>
            <a:custGeom>
              <a:avLst/>
              <a:gdLst>
                <a:gd name="T0" fmla="*/ 2147483647 w 1328"/>
                <a:gd name="T1" fmla="*/ 0 h 8"/>
                <a:gd name="T2" fmla="*/ 2147483647 w 1328"/>
                <a:gd name="T3" fmla="*/ 0 h 8"/>
                <a:gd name="T4" fmla="*/ 2147483647 w 1328"/>
                <a:gd name="T5" fmla="*/ 0 h 8"/>
                <a:gd name="T6" fmla="*/ 2147483647 w 1328"/>
                <a:gd name="T7" fmla="*/ 0 h 8"/>
                <a:gd name="T8" fmla="*/ 2147483647 w 1328"/>
                <a:gd name="T9" fmla="*/ 2147483647 h 8"/>
                <a:gd name="T10" fmla="*/ 2147483647 w 1328"/>
                <a:gd name="T11" fmla="*/ 2147483647 h 8"/>
                <a:gd name="T12" fmla="*/ 2147483647 w 1328"/>
                <a:gd name="T13" fmla="*/ 2147483647 h 8"/>
                <a:gd name="T14" fmla="*/ 0 w 1328"/>
                <a:gd name="T15" fmla="*/ 2147483647 h 8"/>
                <a:gd name="T16" fmla="*/ 0 w 1328"/>
                <a:gd name="T17" fmla="*/ 0 h 8"/>
                <a:gd name="T18" fmla="*/ 0 w 1328"/>
                <a:gd name="T19" fmla="*/ 0 h 8"/>
                <a:gd name="T20" fmla="*/ 2147483647 w 1328"/>
                <a:gd name="T21" fmla="*/ 0 h 8"/>
                <a:gd name="T22" fmla="*/ 2147483647 w 1328"/>
                <a:gd name="T23" fmla="*/ 0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28"/>
                <a:gd name="T37" fmla="*/ 0 h 8"/>
                <a:gd name="T38" fmla="*/ 1328 w 1328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28" h="8">
                  <a:moveTo>
                    <a:pt x="8" y="0"/>
                  </a:moveTo>
                  <a:lnTo>
                    <a:pt x="1328" y="0"/>
                  </a:lnTo>
                  <a:lnTo>
                    <a:pt x="1328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Freeform 7"/>
            <p:cNvSpPr>
              <a:spLocks/>
            </p:cNvSpPr>
            <p:nvPr/>
          </p:nvSpPr>
          <p:spPr bwMode="auto">
            <a:xfrm>
              <a:off x="6184900" y="7899400"/>
              <a:ext cx="177800" cy="1588"/>
            </a:xfrm>
            <a:custGeom>
              <a:avLst/>
              <a:gdLst>
                <a:gd name="T0" fmla="*/ 0 w 112"/>
                <a:gd name="T1" fmla="*/ 0 h 1588"/>
                <a:gd name="T2" fmla="*/ 2147483647 w 112"/>
                <a:gd name="T3" fmla="*/ 0 h 1588"/>
                <a:gd name="T4" fmla="*/ 2147483647 w 112"/>
                <a:gd name="T5" fmla="*/ 0 h 1588"/>
                <a:gd name="T6" fmla="*/ 2147483647 w 112"/>
                <a:gd name="T7" fmla="*/ 0 h 1588"/>
                <a:gd name="T8" fmla="*/ 2147483647 w 112"/>
                <a:gd name="T9" fmla="*/ 0 h 1588"/>
                <a:gd name="T10" fmla="*/ 2147483647 w 112"/>
                <a:gd name="T11" fmla="*/ 0 h 1588"/>
                <a:gd name="T12" fmla="*/ 2147483647 w 112"/>
                <a:gd name="T13" fmla="*/ 0 h 1588"/>
                <a:gd name="T14" fmla="*/ 0 w 112"/>
                <a:gd name="T15" fmla="*/ 0 h 1588"/>
                <a:gd name="T16" fmla="*/ 0 w 112"/>
                <a:gd name="T17" fmla="*/ 0 h 1588"/>
                <a:gd name="T18" fmla="*/ 0 w 112"/>
                <a:gd name="T19" fmla="*/ 0 h 1588"/>
                <a:gd name="T20" fmla="*/ 0 w 112"/>
                <a:gd name="T21" fmla="*/ 0 h 1588"/>
                <a:gd name="T22" fmla="*/ 0 w 112"/>
                <a:gd name="T23" fmla="*/ 0 h 1588"/>
                <a:gd name="T24" fmla="*/ 0 w 112"/>
                <a:gd name="T25" fmla="*/ 0 h 1588"/>
                <a:gd name="T26" fmla="*/ 0 w 112"/>
                <a:gd name="T27" fmla="*/ 0 h 1588"/>
                <a:gd name="T28" fmla="*/ 0 w 112"/>
                <a:gd name="T29" fmla="*/ 0 h 1588"/>
                <a:gd name="T30" fmla="*/ 0 w 112"/>
                <a:gd name="T31" fmla="*/ 0 h 158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2"/>
                <a:gd name="T49" fmla="*/ 0 h 1588"/>
                <a:gd name="T50" fmla="*/ 112 w 112"/>
                <a:gd name="T51" fmla="*/ 1588 h 158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2" h="1588">
                  <a:moveTo>
                    <a:pt x="0" y="0"/>
                  </a:moveTo>
                  <a:lnTo>
                    <a:pt x="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7" name="Freeform 8"/>
            <p:cNvSpPr>
              <a:spLocks/>
            </p:cNvSpPr>
            <p:nvPr/>
          </p:nvSpPr>
          <p:spPr bwMode="auto">
            <a:xfrm>
              <a:off x="6184900" y="7912100"/>
              <a:ext cx="152400" cy="12700"/>
            </a:xfrm>
            <a:custGeom>
              <a:avLst/>
              <a:gdLst>
                <a:gd name="T0" fmla="*/ 2147483647 w 96"/>
                <a:gd name="T1" fmla="*/ 2147483647 h 8"/>
                <a:gd name="T2" fmla="*/ 0 w 96"/>
                <a:gd name="T3" fmla="*/ 2147483647 h 8"/>
                <a:gd name="T4" fmla="*/ 0 w 96"/>
                <a:gd name="T5" fmla="*/ 2147483647 h 8"/>
                <a:gd name="T6" fmla="*/ 0 w 96"/>
                <a:gd name="T7" fmla="*/ 0 h 8"/>
                <a:gd name="T8" fmla="*/ 0 w 96"/>
                <a:gd name="T9" fmla="*/ 0 h 8"/>
                <a:gd name="T10" fmla="*/ 0 w 96"/>
                <a:gd name="T11" fmla="*/ 0 h 8"/>
                <a:gd name="T12" fmla="*/ 2147483647 w 96"/>
                <a:gd name="T13" fmla="*/ 0 h 8"/>
                <a:gd name="T14" fmla="*/ 2147483647 w 96"/>
                <a:gd name="T15" fmla="*/ 0 h 8"/>
                <a:gd name="T16" fmla="*/ 2147483647 w 96"/>
                <a:gd name="T17" fmla="*/ 0 h 8"/>
                <a:gd name="T18" fmla="*/ 2147483647 w 96"/>
                <a:gd name="T19" fmla="*/ 2147483647 h 8"/>
                <a:gd name="T20" fmla="*/ 2147483647 w 96"/>
                <a:gd name="T21" fmla="*/ 2147483647 h 8"/>
                <a:gd name="T22" fmla="*/ 2147483647 w 96"/>
                <a:gd name="T23" fmla="*/ 2147483647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6"/>
                <a:gd name="T37" fmla="*/ 0 h 8"/>
                <a:gd name="T38" fmla="*/ 96 w 96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6" h="8">
                  <a:moveTo>
                    <a:pt x="96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96" y="0"/>
                  </a:lnTo>
                  <a:lnTo>
                    <a:pt x="96" y="8"/>
                  </a:lnTo>
                  <a:close/>
                </a:path>
              </a:pathLst>
            </a:custGeom>
            <a:solidFill>
              <a:srgbClr val="CC0000"/>
            </a:solidFill>
            <a:ln w="0">
              <a:solidFill>
                <a:srgbClr val="CC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8" name="Rectangle 9"/>
            <p:cNvSpPr>
              <a:spLocks noChangeArrowheads="1"/>
            </p:cNvSpPr>
            <p:nvPr/>
          </p:nvSpPr>
          <p:spPr bwMode="auto">
            <a:xfrm>
              <a:off x="533400" y="7848600"/>
              <a:ext cx="2651367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0000"/>
                  </a:solidFill>
                  <a:latin typeface="Times New Roman" pitchFamily="18" charset="0"/>
                </a:rPr>
                <a:t> NSTX Upgrade Research Timeline for 2014-2018</a:t>
              </a:r>
              <a:endParaRPr lang="en-US"/>
            </a:p>
          </p:txBody>
        </p:sp>
        <p:pic>
          <p:nvPicPr>
            <p:cNvPr id="16439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37200" y="7823200"/>
              <a:ext cx="1651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40" name="Rectangle 13"/>
            <p:cNvSpPr>
              <a:spLocks noChangeArrowheads="1"/>
            </p:cNvSpPr>
            <p:nvPr/>
          </p:nvSpPr>
          <p:spPr bwMode="auto">
            <a:xfrm>
              <a:off x="5702300" y="7848600"/>
              <a:ext cx="4064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NSTX</a:t>
              </a:r>
              <a:endParaRPr lang="en-US"/>
            </a:p>
          </p:txBody>
        </p:sp>
        <p:sp>
          <p:nvSpPr>
            <p:cNvPr id="16441" name="Rectangle 14"/>
            <p:cNvSpPr>
              <a:spLocks noChangeArrowheads="1"/>
            </p:cNvSpPr>
            <p:nvPr/>
          </p:nvSpPr>
          <p:spPr bwMode="auto">
            <a:xfrm>
              <a:off x="6045200" y="7848600"/>
              <a:ext cx="1016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-</a:t>
              </a:r>
              <a:endParaRPr lang="en-US"/>
            </a:p>
          </p:txBody>
        </p:sp>
        <p:sp>
          <p:nvSpPr>
            <p:cNvPr id="16442" name="Rectangle 15"/>
            <p:cNvSpPr>
              <a:spLocks noChangeArrowheads="1"/>
            </p:cNvSpPr>
            <p:nvPr/>
          </p:nvSpPr>
          <p:spPr bwMode="auto">
            <a:xfrm>
              <a:off x="6083300" y="7848600"/>
              <a:ext cx="15240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3333CC"/>
                  </a:solidFill>
                </a:rPr>
                <a:t>U</a:t>
              </a:r>
              <a:endParaRPr lang="en-US"/>
            </a:p>
          </p:txBody>
        </p:sp>
      </p:grpSp>
      <p:sp>
        <p:nvSpPr>
          <p:cNvPr id="16402" name="Text Box 8"/>
          <p:cNvSpPr txBox="1">
            <a:spLocks noChangeArrowheads="1"/>
          </p:cNvSpPr>
          <p:nvPr/>
        </p:nvSpPr>
        <p:spPr bwMode="auto">
          <a:xfrm>
            <a:off x="2209800" y="1371600"/>
            <a:ext cx="20574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5 year plan period</a:t>
            </a:r>
          </a:p>
        </p:txBody>
      </p:sp>
      <p:sp>
        <p:nvSpPr>
          <p:cNvPr id="81" name="Right Arrow 80"/>
          <p:cNvSpPr>
            <a:spLocks noChangeArrowheads="1"/>
          </p:cNvSpPr>
          <p:nvPr/>
        </p:nvSpPr>
        <p:spPr bwMode="auto">
          <a:xfrm>
            <a:off x="3048000" y="3048000"/>
            <a:ext cx="2286000" cy="914400"/>
          </a:xfrm>
          <a:prstGeom prst="rightArrow">
            <a:avLst>
              <a:gd name="adj1" fmla="val 78667"/>
              <a:gd name="adj2" fmla="val 50008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chemeClr val="dk1"/>
              </a:solidFill>
              <a:latin typeface="Arial Narrow" pitchFamily="34" charset="0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dk1"/>
                </a:solidFill>
                <a:latin typeface="Arial Narrow" pitchFamily="34" charset="0"/>
                <a:ea typeface="+mn-ea"/>
              </a:rPr>
              <a:t>Validate full ramp-up with TSC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dk1"/>
                </a:solidFill>
                <a:latin typeface="Arial Narrow" pitchFamily="34" charset="0"/>
                <a:ea typeface="+mn-ea"/>
              </a:rPr>
              <a:t>Model NBI CD of CHI target with NIMROD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chemeClr val="dk1"/>
              </a:solidFill>
              <a:latin typeface="Arial Narrow" pitchFamily="34" charset="0"/>
              <a:ea typeface="+mn-ea"/>
            </a:endParaRPr>
          </a:p>
        </p:txBody>
      </p:sp>
      <p:sp>
        <p:nvSpPr>
          <p:cNvPr id="84" name="Rounded Rectangle 83"/>
          <p:cNvSpPr>
            <a:spLocks noChangeArrowheads="1"/>
          </p:cNvSpPr>
          <p:nvPr/>
        </p:nvSpPr>
        <p:spPr bwMode="auto">
          <a:xfrm>
            <a:off x="5410200" y="2133600"/>
            <a:ext cx="1295400" cy="2362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(1)  Demonstrate </a:t>
            </a:r>
            <a:r>
              <a:rPr lang="en-US" sz="1050" b="1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and understand full solenoid-free current start-up and </a:t>
            </a:r>
            <a:r>
              <a:rPr lang="en-US" sz="1050" b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ramp-up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(2)  </a:t>
            </a:r>
            <a:r>
              <a:rPr lang="en-US" sz="1050" b="1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Understand requirements for designing FNSF without a solenoid</a:t>
            </a:r>
            <a:endParaRPr lang="en-US" sz="2000" b="1" dirty="0">
              <a:latin typeface="+mn-lt"/>
              <a:ea typeface="+mn-ea"/>
            </a:endParaRPr>
          </a:p>
        </p:txBody>
      </p:sp>
      <p:sp>
        <p:nvSpPr>
          <p:cNvPr id="16405" name="Rectangle 40"/>
          <p:cNvSpPr>
            <a:spLocks noChangeArrowheads="1"/>
          </p:cNvSpPr>
          <p:nvPr/>
        </p:nvSpPr>
        <p:spPr bwMode="auto">
          <a:xfrm>
            <a:off x="152400" y="4919663"/>
            <a:ext cx="723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/>
              <a:t>Tools</a:t>
            </a:r>
            <a:endParaRPr lang="en-US" sz="2000" b="1" i="1"/>
          </a:p>
        </p:txBody>
      </p:sp>
      <p:sp>
        <p:nvSpPr>
          <p:cNvPr id="87" name="Rectangle 127"/>
          <p:cNvSpPr>
            <a:spLocks noChangeArrowheads="1"/>
          </p:cNvSpPr>
          <p:nvPr/>
        </p:nvSpPr>
        <p:spPr bwMode="auto">
          <a:xfrm>
            <a:off x="1219200" y="4953000"/>
            <a:ext cx="4343400" cy="68580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New: Improved flux loops &amp; voltage monitors on up/low divertor &amp; CS magnetics</a:t>
            </a:r>
          </a:p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Multi-point Thomson, Visible and UV Spectroscopy, Soft X-ray arrays,  bolometers, Divertor Langmuir probes, divertor thermocouples, IR camera, fast cameras</a:t>
            </a:r>
          </a:p>
        </p:txBody>
      </p:sp>
      <p:sp>
        <p:nvSpPr>
          <p:cNvPr id="89" name="Right Arrow 88"/>
          <p:cNvSpPr>
            <a:spLocks noChangeArrowheads="1"/>
          </p:cNvSpPr>
          <p:nvPr/>
        </p:nvSpPr>
        <p:spPr bwMode="auto">
          <a:xfrm>
            <a:off x="3048000" y="8001000"/>
            <a:ext cx="2286000" cy="685800"/>
          </a:xfrm>
          <a:prstGeom prst="rightArrow">
            <a:avLst>
              <a:gd name="adj1" fmla="val 78667"/>
              <a:gd name="adj2" fmla="val 50004"/>
            </a:avLst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err="1">
                <a:solidFill>
                  <a:schemeClr val="dk1"/>
                </a:solidFill>
                <a:latin typeface="Arial Narrow" pitchFamily="34" charset="0"/>
                <a:ea typeface="+mn-ea"/>
              </a:rPr>
              <a:t>rtEFIT</a:t>
            </a:r>
            <a:r>
              <a:rPr lang="en-US" sz="1000" b="1" dirty="0">
                <a:solidFill>
                  <a:schemeClr val="dk1"/>
                </a:solidFill>
                <a:latin typeface="Arial Narrow" pitchFamily="34" charset="0"/>
                <a:ea typeface="+mn-ea"/>
              </a:rPr>
              <a:t> control during high current ramp-up and sustainment phases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5410200" y="1371600"/>
            <a:ext cx="1295400" cy="304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Arial Narrow" pitchFamily="34" charset="0"/>
              </a:rPr>
              <a:t>5 year goal</a:t>
            </a:r>
          </a:p>
        </p:txBody>
      </p:sp>
      <p:sp>
        <p:nvSpPr>
          <p:cNvPr id="95" name="Rectangle 40"/>
          <p:cNvSpPr>
            <a:spLocks noChangeArrowheads="1"/>
          </p:cNvSpPr>
          <p:nvPr/>
        </p:nvSpPr>
        <p:spPr bwMode="auto">
          <a:xfrm>
            <a:off x="79375" y="5334000"/>
            <a:ext cx="908050" cy="246063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1" dirty="0">
                <a:solidFill>
                  <a:schemeClr val="dk1"/>
                </a:solidFill>
                <a:ea typeface="+mn-ea"/>
                <a:cs typeface="Arial" pitchFamily="34" charset="0"/>
              </a:rPr>
              <a:t>Diagnostics</a:t>
            </a:r>
            <a:endParaRPr lang="en-US" sz="1100" b="1" i="1" dirty="0">
              <a:solidFill>
                <a:schemeClr val="dk1"/>
              </a:solidFill>
              <a:ea typeface="+mn-ea"/>
              <a:cs typeface="Arial" pitchFamily="34" charset="0"/>
            </a:endParaRPr>
          </a:p>
        </p:txBody>
      </p:sp>
      <p:sp>
        <p:nvSpPr>
          <p:cNvPr id="97" name="Rectangle 40"/>
          <p:cNvSpPr>
            <a:spLocks noChangeArrowheads="1"/>
          </p:cNvSpPr>
          <p:nvPr/>
        </p:nvSpPr>
        <p:spPr bwMode="auto">
          <a:xfrm>
            <a:off x="76200" y="6019800"/>
            <a:ext cx="914400" cy="246063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1" dirty="0">
                <a:solidFill>
                  <a:schemeClr val="dk1"/>
                </a:solidFill>
                <a:ea typeface="+mn-ea"/>
                <a:cs typeface="Arial" pitchFamily="34" charset="0"/>
              </a:rPr>
              <a:t>Theory</a:t>
            </a:r>
            <a:endParaRPr lang="en-US" sz="1100" b="1" i="1" dirty="0">
              <a:solidFill>
                <a:schemeClr val="dk1"/>
              </a:solidFill>
              <a:ea typeface="+mn-ea"/>
              <a:cs typeface="Arial" pitchFamily="34" charset="0"/>
            </a:endParaRPr>
          </a:p>
        </p:txBody>
      </p:sp>
      <p:sp>
        <p:nvSpPr>
          <p:cNvPr id="98" name="Rectangle 40"/>
          <p:cNvSpPr>
            <a:spLocks noChangeArrowheads="1"/>
          </p:cNvSpPr>
          <p:nvPr/>
        </p:nvSpPr>
        <p:spPr bwMode="auto">
          <a:xfrm>
            <a:off x="76200" y="6858000"/>
            <a:ext cx="914400" cy="246063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1" dirty="0">
                <a:solidFill>
                  <a:schemeClr val="dk1"/>
                </a:solidFill>
                <a:ea typeface="+mn-ea"/>
                <a:cs typeface="Arial" pitchFamily="34" charset="0"/>
              </a:rPr>
              <a:t>Facility</a:t>
            </a:r>
            <a:endParaRPr lang="en-US" sz="1100" b="1" i="1" dirty="0">
              <a:solidFill>
                <a:schemeClr val="dk1"/>
              </a:solidFill>
              <a:ea typeface="+mn-ea"/>
              <a:cs typeface="Arial" pitchFamily="34" charset="0"/>
            </a:endParaRPr>
          </a:p>
        </p:txBody>
      </p:sp>
      <p:sp>
        <p:nvSpPr>
          <p:cNvPr id="99" name="Rectangle 40"/>
          <p:cNvSpPr>
            <a:spLocks noChangeArrowheads="1"/>
          </p:cNvSpPr>
          <p:nvPr/>
        </p:nvSpPr>
        <p:spPr bwMode="auto">
          <a:xfrm>
            <a:off x="76200" y="8153400"/>
            <a:ext cx="914400" cy="40005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1" dirty="0">
                <a:solidFill>
                  <a:schemeClr val="dk1"/>
                </a:solidFill>
                <a:ea typeface="+mn-ea"/>
                <a:cs typeface="Arial" pitchFamily="34" charset="0"/>
              </a:rPr>
              <a:t>Plasma Control</a:t>
            </a:r>
            <a:endParaRPr lang="en-US" sz="1100" b="1" i="1" dirty="0">
              <a:solidFill>
                <a:schemeClr val="dk1"/>
              </a:solidFill>
              <a:ea typeface="+mn-ea"/>
              <a:cs typeface="Arial" pitchFamily="34" charset="0"/>
            </a:endParaRPr>
          </a:p>
        </p:txBody>
      </p:sp>
      <p:sp>
        <p:nvSpPr>
          <p:cNvPr id="100" name="Rectangle 127"/>
          <p:cNvSpPr>
            <a:spLocks noChangeArrowheads="1"/>
          </p:cNvSpPr>
          <p:nvPr/>
        </p:nvSpPr>
        <p:spPr bwMode="auto">
          <a:xfrm>
            <a:off x="3200400" y="6781800"/>
            <a:ext cx="2209800" cy="304800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1MW ECH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Metallic Divertor plates</a:t>
            </a:r>
          </a:p>
        </p:txBody>
      </p:sp>
      <p:sp>
        <p:nvSpPr>
          <p:cNvPr id="102" name="Right Arrow 101"/>
          <p:cNvSpPr>
            <a:spLocks noChangeArrowheads="1"/>
          </p:cNvSpPr>
          <p:nvPr/>
        </p:nvSpPr>
        <p:spPr bwMode="auto">
          <a:xfrm>
            <a:off x="1219200" y="5715000"/>
            <a:ext cx="4114800" cy="990600"/>
          </a:xfrm>
          <a:prstGeom prst="rightArrow">
            <a:avLst>
              <a:gd name="adj1" fmla="val 78667"/>
              <a:gd name="adj2" fmla="val 50002"/>
            </a:avLst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 sz="1000" b="1">
              <a:solidFill>
                <a:srgbClr val="000000"/>
              </a:solidFill>
              <a:latin typeface="Arial Narrow" pitchFamily="34" charset="0"/>
            </a:endParaRPr>
          </a:p>
          <a:p>
            <a:pPr algn="ctr"/>
            <a:r>
              <a:rPr lang="en-US" sz="1000" b="1">
                <a:solidFill>
                  <a:srgbClr val="000000"/>
                </a:solidFill>
                <a:latin typeface="Arial Narrow" pitchFamily="34" charset="0"/>
              </a:rPr>
              <a:t>TSC – Current start-up, ramp-up and sustainment</a:t>
            </a:r>
          </a:p>
          <a:p>
            <a:pPr algn="ctr"/>
            <a:r>
              <a:rPr lang="en-US" sz="1000" b="1">
                <a:solidFill>
                  <a:srgbClr val="000000"/>
                </a:solidFill>
                <a:latin typeface="Arial Narrow" pitchFamily="34" charset="0"/>
              </a:rPr>
              <a:t>PTRANSP – NBI coupling to low Ip CHI target</a:t>
            </a:r>
          </a:p>
          <a:p>
            <a:pPr algn="ctr"/>
            <a:r>
              <a:rPr lang="en-US" sz="1000" b="1">
                <a:solidFill>
                  <a:srgbClr val="000000"/>
                </a:solidFill>
                <a:latin typeface="Arial Narrow" pitchFamily="34" charset="0"/>
              </a:rPr>
              <a:t>NIMROD, M3D-C1 – Primary goal: Physics of closed flux current generation. Secondary goal: NBI current ramp-up</a:t>
            </a:r>
          </a:p>
          <a:p>
            <a:pPr algn="ctr"/>
            <a:r>
              <a:rPr lang="en-US" sz="1000" b="1">
                <a:solidFill>
                  <a:srgbClr val="000000"/>
                </a:solidFill>
                <a:latin typeface="Arial Narrow" pitchFamily="34" charset="0"/>
              </a:rPr>
              <a:t>GENRAY – ECH heating of CHI</a:t>
            </a:r>
          </a:p>
          <a:p>
            <a:pPr algn="ctr"/>
            <a:endParaRPr lang="en-US" sz="10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3" name="Right Arrow 102"/>
          <p:cNvSpPr/>
          <p:nvPr/>
        </p:nvSpPr>
        <p:spPr>
          <a:xfrm>
            <a:off x="1008686" y="1295400"/>
            <a:ext cx="4401514" cy="457200"/>
          </a:xfrm>
          <a:prstGeom prst="rightArrow">
            <a:avLst>
              <a:gd name="adj1" fmla="val 62000"/>
              <a:gd name="adj2" fmla="val 7833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5 year plan period</a:t>
            </a:r>
          </a:p>
        </p:txBody>
      </p:sp>
      <p:sp>
        <p:nvSpPr>
          <p:cNvPr id="46" name="Rectangle 127"/>
          <p:cNvSpPr>
            <a:spLocks noChangeArrowheads="1"/>
          </p:cNvSpPr>
          <p:nvPr/>
        </p:nvSpPr>
        <p:spPr bwMode="auto">
          <a:xfrm>
            <a:off x="2362200" y="4267200"/>
            <a:ext cx="1143000" cy="5334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Test gun plasma start-up</a:t>
            </a:r>
          </a:p>
        </p:txBody>
      </p:sp>
      <p:sp>
        <p:nvSpPr>
          <p:cNvPr id="49" name="Right Arrow 48"/>
          <p:cNvSpPr>
            <a:spLocks noChangeArrowheads="1"/>
          </p:cNvSpPr>
          <p:nvPr/>
        </p:nvSpPr>
        <p:spPr bwMode="auto">
          <a:xfrm>
            <a:off x="3505200" y="4191000"/>
            <a:ext cx="1828800" cy="685800"/>
          </a:xfrm>
          <a:prstGeom prst="rightArrow">
            <a:avLst>
              <a:gd name="adj1" fmla="val 78667"/>
              <a:gd name="adj2" fmla="val 50008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  <a:cs typeface="Arial" charset="0"/>
              </a:rPr>
              <a:t>Test current ramp-up using gun plasma start-up</a:t>
            </a:r>
          </a:p>
        </p:txBody>
      </p:sp>
      <p:sp>
        <p:nvSpPr>
          <p:cNvPr id="50" name="Right Arrow 49"/>
          <p:cNvSpPr>
            <a:spLocks noChangeArrowheads="1"/>
          </p:cNvSpPr>
          <p:nvPr/>
        </p:nvSpPr>
        <p:spPr bwMode="auto">
          <a:xfrm>
            <a:off x="2209800" y="3962400"/>
            <a:ext cx="3124200" cy="228600"/>
          </a:xfrm>
          <a:prstGeom prst="rightArrow">
            <a:avLst>
              <a:gd name="adj1" fmla="val 78667"/>
              <a:gd name="adj2" fmla="val 50008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  <a:cs typeface="Arial" charset="0"/>
              </a:rPr>
              <a:t>Validate ECH heating of CHI using GENRAY</a:t>
            </a:r>
          </a:p>
        </p:txBody>
      </p:sp>
      <p:sp>
        <p:nvSpPr>
          <p:cNvPr id="47" name="Rectangle 127"/>
          <p:cNvSpPr>
            <a:spLocks noChangeArrowheads="1"/>
          </p:cNvSpPr>
          <p:nvPr/>
        </p:nvSpPr>
        <p:spPr bwMode="auto">
          <a:xfrm>
            <a:off x="2133600" y="7391400"/>
            <a:ext cx="3276600" cy="304800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Second Tangential NBI for current ramp-up</a:t>
            </a:r>
          </a:p>
        </p:txBody>
      </p:sp>
      <p:sp>
        <p:nvSpPr>
          <p:cNvPr id="51" name="Rectangle 127"/>
          <p:cNvSpPr>
            <a:spLocks noChangeArrowheads="1"/>
          </p:cNvSpPr>
          <p:nvPr/>
        </p:nvSpPr>
        <p:spPr bwMode="auto">
          <a:xfrm>
            <a:off x="1219200" y="6781800"/>
            <a:ext cx="914400" cy="914400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Improved injector &amp; Absorber coils.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Full divertor Li coverage</a:t>
            </a:r>
          </a:p>
        </p:txBody>
      </p:sp>
      <p:sp>
        <p:nvSpPr>
          <p:cNvPr id="52" name="Rectangle 127"/>
          <p:cNvSpPr>
            <a:spLocks noChangeArrowheads="1"/>
          </p:cNvSpPr>
          <p:nvPr/>
        </p:nvSpPr>
        <p:spPr bwMode="auto">
          <a:xfrm>
            <a:off x="2133600" y="6781800"/>
            <a:ext cx="1066800" cy="533400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Li evaporator for Absorber</a:t>
            </a:r>
          </a:p>
        </p:txBody>
      </p:sp>
      <p:sp>
        <p:nvSpPr>
          <p:cNvPr id="53" name="Rectangle 127"/>
          <p:cNvSpPr>
            <a:spLocks noChangeArrowheads="1"/>
          </p:cNvSpPr>
          <p:nvPr/>
        </p:nvSpPr>
        <p:spPr bwMode="auto">
          <a:xfrm>
            <a:off x="4038600" y="7086600"/>
            <a:ext cx="1371600" cy="304800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4 kV CHI Operation</a:t>
            </a:r>
          </a:p>
        </p:txBody>
      </p:sp>
      <p:sp>
        <p:nvSpPr>
          <p:cNvPr id="54" name="Rectangle 40"/>
          <p:cNvSpPr>
            <a:spLocks noChangeArrowheads="1"/>
          </p:cNvSpPr>
          <p:nvPr/>
        </p:nvSpPr>
        <p:spPr bwMode="auto">
          <a:xfrm>
            <a:off x="1219200" y="8153400"/>
            <a:ext cx="1752600" cy="40005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dk1"/>
                </a:solidFill>
                <a:latin typeface="Arial Narrow" pitchFamily="34" charset="0"/>
                <a:ea typeface="ＭＳ Ｐゴシック" charset="0"/>
                <a:cs typeface="ＭＳ Ｐゴシック" charset="0"/>
              </a:rPr>
              <a:t>Initial pre-programmed phase followed by gap control</a:t>
            </a:r>
            <a:endParaRPr lang="en-US" sz="1100" b="1" i="1" dirty="0">
              <a:solidFill>
                <a:schemeClr val="dk1"/>
              </a:solidFill>
              <a:ea typeface="+mn-ea"/>
              <a:cs typeface="Arial" pitchFamily="34" charset="0"/>
            </a:endParaRPr>
          </a:p>
        </p:txBody>
      </p:sp>
      <p:sp>
        <p:nvSpPr>
          <p:cNvPr id="55" name="Rectangle 124"/>
          <p:cNvSpPr>
            <a:spLocks noChangeArrowheads="1"/>
          </p:cNvSpPr>
          <p:nvPr/>
        </p:nvSpPr>
        <p:spPr bwMode="auto">
          <a:xfrm>
            <a:off x="1981200" y="2590800"/>
            <a:ext cx="1905000" cy="3810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Ramp 400 kA inductive plasma using NBI</a:t>
            </a:r>
          </a:p>
        </p:txBody>
      </p:sp>
      <p:sp>
        <p:nvSpPr>
          <p:cNvPr id="56" name="Rectangle 124"/>
          <p:cNvSpPr>
            <a:spLocks noChangeArrowheads="1"/>
          </p:cNvSpPr>
          <p:nvPr/>
        </p:nvSpPr>
        <p:spPr bwMode="auto">
          <a:xfrm>
            <a:off x="1981200" y="1981200"/>
            <a:ext cx="993775" cy="5334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Test benefits of metal Absorber &amp; Li coatings</a:t>
            </a:r>
          </a:p>
        </p:txBody>
      </p:sp>
      <p:sp>
        <p:nvSpPr>
          <p:cNvPr id="57" name="Rectangle 124"/>
          <p:cNvSpPr>
            <a:spLocks noChangeArrowheads="1"/>
          </p:cNvSpPr>
          <p:nvPr/>
        </p:nvSpPr>
        <p:spPr bwMode="auto">
          <a:xfrm>
            <a:off x="2971800" y="1981200"/>
            <a:ext cx="914400" cy="5334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Maximize CHI Start-up current</a:t>
            </a:r>
          </a:p>
        </p:txBody>
      </p:sp>
      <p:sp>
        <p:nvSpPr>
          <p:cNvPr id="58" name="Right Arrow 57"/>
          <p:cNvSpPr>
            <a:spLocks noChangeArrowheads="1"/>
          </p:cNvSpPr>
          <p:nvPr/>
        </p:nvSpPr>
        <p:spPr bwMode="auto">
          <a:xfrm>
            <a:off x="3886200" y="2438400"/>
            <a:ext cx="1524000" cy="609600"/>
          </a:xfrm>
          <a:prstGeom prst="rightArrow">
            <a:avLst>
              <a:gd name="adj1" fmla="val 78667"/>
              <a:gd name="adj2" fmla="val 50008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dk1"/>
                </a:solidFill>
                <a:latin typeface="Arial Narrow" pitchFamily="34" charset="0"/>
                <a:ea typeface="+mn-ea"/>
              </a:rPr>
              <a:t>Ramp CHI target to 1MA using NBI, ECH, HHFW</a:t>
            </a:r>
          </a:p>
        </p:txBody>
      </p:sp>
      <p:sp>
        <p:nvSpPr>
          <p:cNvPr id="59" name="Rectangle 124"/>
          <p:cNvSpPr>
            <a:spLocks noChangeArrowheads="1"/>
          </p:cNvSpPr>
          <p:nvPr/>
        </p:nvSpPr>
        <p:spPr bwMode="auto">
          <a:xfrm>
            <a:off x="3886200" y="1981200"/>
            <a:ext cx="1066800" cy="457200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Test benefits of metal divertor &amp; </a:t>
            </a:r>
            <a:r>
              <a:rPr lang="en-US" sz="1000" b="1" dirty="0" err="1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cryo</a:t>
            </a:r>
            <a:r>
              <a:rPr lang="en-US" sz="1000" b="1" dirty="0">
                <a:solidFill>
                  <a:srgbClr val="000000"/>
                </a:solidFill>
                <a:latin typeface="Arial Narrow" pitchFamily="34" charset="0"/>
                <a:ea typeface="ＭＳ Ｐゴシック" pitchFamily="1" charset="-128"/>
              </a:rPr>
              <a:t> pump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/>
      <a:lstStyle>
        <a:defPPr algn="ctr" fontAlgn="auto">
          <a:spcBef>
            <a:spcPts val="0"/>
          </a:spcBef>
          <a:spcAft>
            <a:spcPts val="0"/>
          </a:spcAft>
          <a:defRPr sz="1000" b="1" dirty="0">
            <a:latin typeface="Arial Narrow" pitchFamily="34" charset="0"/>
          </a:defRPr>
        </a:defPPr>
      </a:lstStyle>
      <a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2565</Words>
  <Application>Microsoft Office PowerPoint</Application>
  <PresentationFormat>On-screen Show (4:3)</PresentationFormat>
  <Paragraphs>472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Princeton Plasma Physics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jmenard</dc:creator>
  <cp:lastModifiedBy>jmenard</cp:lastModifiedBy>
  <cp:revision>75</cp:revision>
  <dcterms:created xsi:type="dcterms:W3CDTF">2012-07-07T20:56:53Z</dcterms:created>
  <dcterms:modified xsi:type="dcterms:W3CDTF">2012-08-16T16:43:54Z</dcterms:modified>
</cp:coreProperties>
</file>