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301" r:id="rId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558" autoAdjust="0"/>
  </p:normalViewPr>
  <p:slideViewPr>
    <p:cSldViewPr>
      <p:cViewPr varScale="1">
        <p:scale>
          <a:sx n="135" d="100"/>
          <a:sy n="135" d="100"/>
        </p:scale>
        <p:origin x="-936" y="-78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E601D86-F7DD-4450-821A-A0020772A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F153875-03F2-4FEA-BA52-8143DAFC4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E661B5-1C2D-491E-9AAA-401B84C8BEBC}" type="slidenum">
              <a:rPr lang="en-US" smtClean="0">
                <a:latin typeface="Arial" pitchFamily="34" charset="0"/>
                <a:ea typeface="ＭＳ Ｐゴシック" pitchFamily="34" charset="-128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4213"/>
            <a:ext cx="4667250" cy="350043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8155D-9CEB-4F29-8BBD-C9E48AEF1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+mn-cs"/>
              </a:rPr>
              <a:t>NSTX-U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2191C5F-57CA-46CF-B6BD-36954B66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>
                <a:latin typeface="Helvetica" pitchFamily="34" charset="0"/>
                <a:cs typeface="+mn-cs"/>
              </a:rPr>
              <a:t>NSTX-U </a:t>
            </a:r>
            <a:r>
              <a:rPr lang="en-US" sz="800" i="0" dirty="0" smtClean="0">
                <a:latin typeface="Helvetica" pitchFamily="34" charset="0"/>
                <a:cs typeface="+mn-cs"/>
              </a:rPr>
              <a:t>Long-Range Timeline </a:t>
            </a:r>
            <a:r>
              <a:rPr lang="en-US" sz="800" i="0" baseline="0" dirty="0" smtClean="0">
                <a:latin typeface="Helvetica" pitchFamily="34" charset="0"/>
                <a:cs typeface="+mn-cs"/>
              </a:rPr>
              <a:t>(August 14, 2012)</a:t>
            </a:r>
            <a:endParaRPr lang="en-US" sz="800" i="0" dirty="0">
              <a:latin typeface="Helvetic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3"/>
          <p:cNvSpPr>
            <a:spLocks noChangeArrowheads="1"/>
          </p:cNvSpPr>
          <p:nvPr/>
        </p:nvSpPr>
        <p:spPr bwMode="auto">
          <a:xfrm>
            <a:off x="0" y="0"/>
            <a:ext cx="9144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i="0" dirty="0" smtClean="0">
                <a:solidFill>
                  <a:schemeClr val="accent2"/>
                </a:solidFill>
                <a:ea typeface="ＭＳ Ｐゴシック" pitchFamily="34" charset="-128"/>
              </a:rPr>
              <a:t>Timeline for proposed </a:t>
            </a:r>
            <a:r>
              <a:rPr lang="en-US" sz="2000" i="0" smtClean="0">
                <a:solidFill>
                  <a:schemeClr val="accent2"/>
                </a:solidFill>
                <a:ea typeface="ＭＳ Ｐゴシック" pitchFamily="34" charset="-128"/>
              </a:rPr>
              <a:t>NSTX-U enhancements supporting </a:t>
            </a:r>
            <a:r>
              <a:rPr lang="en-US" sz="2000" i="0" dirty="0" smtClean="0">
                <a:solidFill>
                  <a:schemeClr val="accent2"/>
                </a:solidFill>
                <a:ea typeface="ＭＳ Ｐゴシック" pitchFamily="34" charset="-128"/>
              </a:rPr>
              <a:t>FNSF and ITER</a:t>
            </a:r>
          </a:p>
          <a:p>
            <a:pPr algn="ctr"/>
            <a:r>
              <a:rPr lang="en-US" sz="2000" i="0" dirty="0" smtClean="0">
                <a:solidFill>
                  <a:schemeClr val="accent2"/>
                </a:solidFill>
                <a:ea typeface="ＭＳ Ｐゴシック" pitchFamily="34" charset="-128"/>
              </a:rPr>
              <a:t>(</a:t>
            </a:r>
            <a:r>
              <a:rPr lang="en-US" sz="2000" i="0" dirty="0" smtClean="0">
                <a:solidFill>
                  <a:schemeClr val="accent2"/>
                </a:solidFill>
                <a:ea typeface="ＭＳ Ｐゴシック" pitchFamily="34" charset="-128"/>
              </a:rPr>
              <a:t>next </a:t>
            </a:r>
            <a:r>
              <a:rPr lang="en-US" sz="2000" i="0" dirty="0" smtClean="0">
                <a:solidFill>
                  <a:schemeClr val="accent2"/>
                </a:solidFill>
                <a:ea typeface="ＭＳ Ｐゴシック" pitchFamily="34" charset="-128"/>
              </a:rPr>
              <a:t>step is to down-select based on priorities and </a:t>
            </a:r>
            <a:r>
              <a:rPr lang="en-US" sz="2000" i="0" dirty="0" smtClean="0">
                <a:solidFill>
                  <a:schemeClr val="accent2"/>
                </a:solidFill>
                <a:ea typeface="ＭＳ Ｐゴシック" pitchFamily="34" charset="-128"/>
              </a:rPr>
              <a:t>budgets)</a:t>
            </a:r>
            <a:endParaRPr lang="en-US" sz="1800" i="0" dirty="0">
              <a:solidFill>
                <a:schemeClr val="accent2"/>
              </a:solidFill>
              <a:ea typeface="ＭＳ Ｐゴシック" pitchFamily="34" charset="-128"/>
            </a:endParaRP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1752600" y="990600"/>
          <a:ext cx="7315198" cy="241447"/>
        </p:xfrm>
        <a:graphic>
          <a:graphicData uri="http://schemas.openxmlformats.org/drawingml/2006/table">
            <a:tbl>
              <a:tblPr/>
              <a:tblGrid>
                <a:gridCol w="570652"/>
                <a:gridCol w="749394"/>
                <a:gridCol w="749394"/>
                <a:gridCol w="749394"/>
                <a:gridCol w="749394"/>
                <a:gridCol w="749394"/>
                <a:gridCol w="749394"/>
                <a:gridCol w="749394"/>
                <a:gridCol w="749394"/>
                <a:gridCol w="749394"/>
              </a:tblGrid>
              <a:tr h="23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2014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2015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2016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2017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2018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2019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2020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2021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2022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latin typeface="+mn-lt"/>
                        </a:rPr>
                        <a:t>2023</a:t>
                      </a:r>
                      <a:endParaRPr lang="en-US" sz="1500" b="1" i="0" u="none" strike="noStrike" dirty="0">
                        <a:latin typeface="+mn-lt"/>
                      </a:endParaRPr>
                    </a:p>
                  </a:txBody>
                  <a:tcPr marL="12847" marR="12847" marT="12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7376" name="TextBox 26"/>
          <p:cNvSpPr txBox="1">
            <a:spLocks noChangeArrowheads="1"/>
          </p:cNvSpPr>
          <p:nvPr/>
        </p:nvSpPr>
        <p:spPr bwMode="auto">
          <a:xfrm>
            <a:off x="2133600" y="1295401"/>
            <a:ext cx="312420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i="0" dirty="0">
                <a:latin typeface="Arial" charset="0"/>
                <a:ea typeface="ＭＳ Ｐゴシック" pitchFamily="-108" charset="-128"/>
                <a:cs typeface="+mn-cs"/>
              </a:rPr>
              <a:t>1.5 </a:t>
            </a:r>
            <a:r>
              <a:rPr lang="en-US" sz="1600" i="0" dirty="0">
                <a:latin typeface="Arial" charset="0"/>
                <a:ea typeface="ＭＳ Ｐゴシック" pitchFamily="-108" charset="-128"/>
                <a:cs typeface="+mn-cs"/>
                <a:sym typeface="Wingdings" pitchFamily="2" charset="2"/>
              </a:rPr>
              <a:t> </a:t>
            </a:r>
            <a:r>
              <a:rPr lang="en-US" sz="1600" i="0" dirty="0">
                <a:latin typeface="Arial" charset="0"/>
                <a:ea typeface="ＭＳ Ｐゴシック" pitchFamily="-108" charset="-128"/>
                <a:cs typeface="+mn-cs"/>
              </a:rPr>
              <a:t>2 </a:t>
            </a:r>
            <a:r>
              <a:rPr lang="en-US" sz="1600" i="0" dirty="0" smtClean="0">
                <a:latin typeface="Arial" charset="0"/>
                <a:ea typeface="ＭＳ Ｐゴシック" pitchFamily="-108" charset="-128"/>
                <a:cs typeface="+mn-cs"/>
              </a:rPr>
              <a:t>MA, 1s </a:t>
            </a:r>
            <a:r>
              <a:rPr lang="en-US" sz="1600" i="0" dirty="0" smtClean="0">
                <a:latin typeface="Arial" charset="0"/>
                <a:ea typeface="ＭＳ Ｐゴシック" pitchFamily="-108" charset="-128"/>
                <a:cs typeface="+mn-cs"/>
                <a:sym typeface="Wingdings" pitchFamily="2" charset="2"/>
              </a:rPr>
              <a:t> 5s</a:t>
            </a:r>
            <a:endParaRPr lang="en-US" sz="1600" i="0" dirty="0">
              <a:latin typeface="Arial" charset="0"/>
              <a:ea typeface="ＭＳ Ｐゴシック" pitchFamily="-108" charset="-128"/>
              <a:cs typeface="+mn-cs"/>
            </a:endParaRPr>
          </a:p>
        </p:txBody>
      </p:sp>
      <p:sp>
        <p:nvSpPr>
          <p:cNvPr id="42016" name="Oval 19"/>
          <p:cNvSpPr>
            <a:spLocks noChangeArrowheads="1"/>
          </p:cNvSpPr>
          <p:nvPr/>
        </p:nvSpPr>
        <p:spPr bwMode="auto">
          <a:xfrm>
            <a:off x="4359275" y="46482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42017" name="Rectangle 20"/>
          <p:cNvSpPr>
            <a:spLocks noChangeArrowheads="1"/>
          </p:cNvSpPr>
          <p:nvPr/>
        </p:nvSpPr>
        <p:spPr bwMode="auto">
          <a:xfrm>
            <a:off x="4419600" y="4559062"/>
            <a:ext cx="60960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NCC </a:t>
            </a:r>
            <a:r>
              <a:rPr lang="en-US" sz="1400" i="0" dirty="0">
                <a:latin typeface="Arial Narrow" pitchFamily="34" charset="0"/>
              </a:rPr>
              <a:t>c</a:t>
            </a:r>
            <a:r>
              <a:rPr lang="en-US" sz="1400" i="0" dirty="0" smtClean="0">
                <a:latin typeface="Arial Narrow" pitchFamily="34" charset="0"/>
              </a:rPr>
              <a:t>oils 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42027" name="Oval 19"/>
          <p:cNvSpPr>
            <a:spLocks noChangeArrowheads="1"/>
          </p:cNvSpPr>
          <p:nvPr/>
        </p:nvSpPr>
        <p:spPr bwMode="auto">
          <a:xfrm>
            <a:off x="3597275" y="21494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42028" name="Rectangle 20"/>
          <p:cNvSpPr>
            <a:spLocks noChangeArrowheads="1"/>
          </p:cNvSpPr>
          <p:nvPr/>
        </p:nvSpPr>
        <p:spPr bwMode="auto">
          <a:xfrm>
            <a:off x="2667000" y="2057400"/>
            <a:ext cx="1192212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0.2-0.4 </a:t>
            </a:r>
            <a:r>
              <a:rPr lang="en-US" sz="1400" i="0" dirty="0">
                <a:latin typeface="Arial Narrow" pitchFamily="34" charset="0"/>
              </a:rPr>
              <a:t>MA </a:t>
            </a:r>
            <a:r>
              <a:rPr lang="en-US" sz="1400" i="0" dirty="0" smtClean="0">
                <a:latin typeface="Arial Narrow" pitchFamily="34" charset="0"/>
              </a:rPr>
              <a:t>plasma </a:t>
            </a:r>
            <a:r>
              <a:rPr lang="en-US" sz="1400" i="0" dirty="0">
                <a:latin typeface="Arial Narrow" pitchFamily="34" charset="0"/>
              </a:rPr>
              <a:t>g</a:t>
            </a:r>
            <a:r>
              <a:rPr lang="en-US" sz="1400" i="0" dirty="0" smtClean="0">
                <a:latin typeface="Arial Narrow" pitchFamily="34" charset="0"/>
              </a:rPr>
              <a:t>un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42025" name="Oval 19"/>
          <p:cNvSpPr>
            <a:spLocks noChangeArrowheads="1"/>
          </p:cNvSpPr>
          <p:nvPr/>
        </p:nvSpPr>
        <p:spPr bwMode="auto">
          <a:xfrm>
            <a:off x="2895600" y="18573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42026" name="Rectangle 20"/>
          <p:cNvSpPr>
            <a:spLocks noChangeArrowheads="1"/>
          </p:cNvSpPr>
          <p:nvPr/>
        </p:nvSpPr>
        <p:spPr bwMode="auto">
          <a:xfrm>
            <a:off x="2133600" y="1676400"/>
            <a:ext cx="83820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0.3-0.5 </a:t>
            </a:r>
            <a:r>
              <a:rPr lang="en-US" sz="1400" i="0" dirty="0">
                <a:latin typeface="Arial Narrow" pitchFamily="34" charset="0"/>
              </a:rPr>
              <a:t>MA CHI</a:t>
            </a:r>
          </a:p>
        </p:txBody>
      </p:sp>
      <p:sp>
        <p:nvSpPr>
          <p:cNvPr id="42029" name="Oval 19"/>
          <p:cNvSpPr>
            <a:spLocks noChangeArrowheads="1"/>
          </p:cNvSpPr>
          <p:nvPr/>
        </p:nvSpPr>
        <p:spPr bwMode="auto">
          <a:xfrm>
            <a:off x="4206875" y="18446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42030" name="Rectangle 20"/>
          <p:cNvSpPr>
            <a:spLocks noChangeArrowheads="1"/>
          </p:cNvSpPr>
          <p:nvPr/>
        </p:nvSpPr>
        <p:spPr bwMode="auto">
          <a:xfrm>
            <a:off x="3352800" y="1676400"/>
            <a:ext cx="84455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0.5-1 </a:t>
            </a:r>
            <a:r>
              <a:rPr lang="en-US" sz="1400" i="0" dirty="0">
                <a:latin typeface="Arial Narrow" pitchFamily="34" charset="0"/>
              </a:rPr>
              <a:t>MA </a:t>
            </a:r>
            <a:r>
              <a:rPr lang="en-US" sz="1400" i="0" dirty="0" smtClean="0">
                <a:latin typeface="Arial Narrow" pitchFamily="34" charset="0"/>
              </a:rPr>
              <a:t>CHI</a:t>
            </a:r>
            <a:endParaRPr lang="en-US" sz="1400" i="0" dirty="0">
              <a:latin typeface="Arial Narrow" pitchFamily="34" charset="0"/>
            </a:endParaRPr>
          </a:p>
        </p:txBody>
      </p:sp>
      <p:pic>
        <p:nvPicPr>
          <p:cNvPr id="42056" name="Picture 75"/>
          <p:cNvPicPr>
            <a:picLocks noChangeAspect="1" noChangeArrowheads="1"/>
          </p:cNvPicPr>
          <p:nvPr/>
        </p:nvPicPr>
        <p:blipFill>
          <a:blip r:embed="rId3" cstate="print"/>
          <a:srcRect l="12645" r="7295"/>
          <a:stretch>
            <a:fillRect/>
          </a:stretch>
        </p:blipFill>
        <p:spPr bwMode="auto">
          <a:xfrm>
            <a:off x="0" y="2671448"/>
            <a:ext cx="1295400" cy="172549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42057" name="Picture 79" descr="NB2 is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" y="4876800"/>
            <a:ext cx="1434363" cy="110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58" name="Text Box 81"/>
          <p:cNvSpPr txBox="1">
            <a:spLocks noChangeArrowheads="1"/>
          </p:cNvSpPr>
          <p:nvPr/>
        </p:nvSpPr>
        <p:spPr bwMode="auto">
          <a:xfrm>
            <a:off x="0" y="2246090"/>
            <a:ext cx="1278897" cy="34471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pPr algn="ctr" defTabSz="860425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1600" i="0" dirty="0">
                <a:solidFill>
                  <a:srgbClr val="FF0000"/>
                </a:solidFill>
                <a:latin typeface="Arial Narrow" pitchFamily="34" charset="0"/>
              </a:rPr>
              <a:t>New </a:t>
            </a:r>
            <a:endParaRPr lang="en-US" sz="1600" i="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ctr" defTabSz="860425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1600" i="0" dirty="0" smtClean="0">
                <a:solidFill>
                  <a:srgbClr val="FF0000"/>
                </a:solidFill>
                <a:latin typeface="Arial Narrow" pitchFamily="34" charset="0"/>
              </a:rPr>
              <a:t>center-stack</a:t>
            </a:r>
            <a:endParaRPr lang="en-US" sz="16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2059" name="Text Box 82"/>
          <p:cNvSpPr txBox="1">
            <a:spLocks noChangeArrowheads="1"/>
          </p:cNvSpPr>
          <p:nvPr/>
        </p:nvSpPr>
        <p:spPr bwMode="auto">
          <a:xfrm>
            <a:off x="76200" y="5912873"/>
            <a:ext cx="661549" cy="24622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algn="ctr" defTabSz="860425" eaLnBrk="0" hangingPunct="0">
              <a:spcBef>
                <a:spcPct val="20000"/>
              </a:spcBef>
            </a:pPr>
            <a:r>
              <a:rPr lang="en-US" sz="1600" i="0" dirty="0">
                <a:solidFill>
                  <a:srgbClr val="FF0000"/>
                </a:solidFill>
                <a:latin typeface="Arial Narrow" pitchFamily="34" charset="0"/>
              </a:rPr>
              <a:t>2nd NBI</a:t>
            </a:r>
          </a:p>
        </p:txBody>
      </p:sp>
      <p:sp>
        <p:nvSpPr>
          <p:cNvPr id="96" name="TextBox 26"/>
          <p:cNvSpPr txBox="1">
            <a:spLocks noChangeArrowheads="1"/>
          </p:cNvSpPr>
          <p:nvPr/>
        </p:nvSpPr>
        <p:spPr bwMode="auto">
          <a:xfrm>
            <a:off x="76200" y="1295400"/>
            <a:ext cx="1981200" cy="2462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i="0" dirty="0">
                <a:latin typeface="Helvetica" charset="0"/>
                <a:ea typeface="ＭＳ Ｐゴシック" charset="-128"/>
                <a:cs typeface="ＭＳ Ｐゴシック" charset="-128"/>
              </a:rPr>
              <a:t>Upgrade Outage</a:t>
            </a:r>
          </a:p>
        </p:txBody>
      </p:sp>
      <p:sp>
        <p:nvSpPr>
          <p:cNvPr id="9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BC0A1D-0D7E-4EAA-B844-E3A6B8CD6BA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0" name="TextBox 26"/>
          <p:cNvSpPr txBox="1">
            <a:spLocks noChangeArrowheads="1"/>
          </p:cNvSpPr>
          <p:nvPr/>
        </p:nvSpPr>
        <p:spPr bwMode="auto">
          <a:xfrm>
            <a:off x="5334000" y="1295400"/>
            <a:ext cx="3733800" cy="246221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600" i="0" dirty="0" smtClean="0">
                <a:latin typeface="Arial" charset="0"/>
                <a:ea typeface="ＭＳ Ｐゴシック" pitchFamily="-108" charset="-128"/>
                <a:cs typeface="+mn-cs"/>
              </a:rPr>
              <a:t>Advanced PFCs, 5s </a:t>
            </a:r>
            <a:r>
              <a:rPr lang="en-US" sz="1600" i="0" dirty="0" smtClean="0">
                <a:latin typeface="Arial" charset="0"/>
                <a:ea typeface="ＭＳ Ｐゴシック" pitchFamily="-108" charset="-128"/>
                <a:cs typeface="+mn-cs"/>
                <a:sym typeface="Wingdings" pitchFamily="2" charset="2"/>
              </a:rPr>
              <a:t> 10-20s</a:t>
            </a:r>
            <a:endParaRPr lang="en-US" sz="1600" i="0" dirty="0">
              <a:latin typeface="Arial" charset="0"/>
              <a:ea typeface="ＭＳ Ｐゴシック" pitchFamily="-108" charset="-128"/>
              <a:cs typeface="+mn-cs"/>
            </a:endParaRPr>
          </a:p>
        </p:txBody>
      </p:sp>
      <p:sp>
        <p:nvSpPr>
          <p:cNvPr id="108" name="Oval 19"/>
          <p:cNvSpPr>
            <a:spLocks noChangeArrowheads="1"/>
          </p:cNvSpPr>
          <p:nvPr/>
        </p:nvSpPr>
        <p:spPr bwMode="auto">
          <a:xfrm>
            <a:off x="5121275" y="21494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09" name="Rectangle 20"/>
          <p:cNvSpPr>
            <a:spLocks noChangeArrowheads="1"/>
          </p:cNvSpPr>
          <p:nvPr/>
        </p:nvSpPr>
        <p:spPr bwMode="auto">
          <a:xfrm>
            <a:off x="4141788" y="2057400"/>
            <a:ext cx="1192212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up to 1 </a:t>
            </a:r>
            <a:r>
              <a:rPr lang="en-US" sz="1400" i="0" dirty="0">
                <a:latin typeface="Arial Narrow" pitchFamily="34" charset="0"/>
              </a:rPr>
              <a:t>MA </a:t>
            </a:r>
            <a:r>
              <a:rPr lang="en-US" sz="1400" i="0" dirty="0" smtClean="0">
                <a:latin typeface="Arial Narrow" pitchFamily="34" charset="0"/>
              </a:rPr>
              <a:t>plasma gun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10" name="Oval 19"/>
          <p:cNvSpPr>
            <a:spLocks noChangeArrowheads="1"/>
          </p:cNvSpPr>
          <p:nvPr/>
        </p:nvSpPr>
        <p:spPr bwMode="auto">
          <a:xfrm>
            <a:off x="3276600" y="330364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11" name="Rectangle 20"/>
          <p:cNvSpPr>
            <a:spLocks noChangeArrowheads="1"/>
          </p:cNvSpPr>
          <p:nvPr/>
        </p:nvSpPr>
        <p:spPr bwMode="auto">
          <a:xfrm>
            <a:off x="2541588" y="3286347"/>
            <a:ext cx="1192212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U or L</a:t>
            </a:r>
          </a:p>
          <a:p>
            <a:pPr defTabSz="912813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Mo </a:t>
            </a:r>
            <a:r>
              <a:rPr lang="en-US" sz="1400" i="0" dirty="0" err="1" smtClean="0">
                <a:latin typeface="Arial Narrow" pitchFamily="34" charset="0"/>
              </a:rPr>
              <a:t>divertor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12" name="Oval 19"/>
          <p:cNvSpPr>
            <a:spLocks noChangeArrowheads="1"/>
          </p:cNvSpPr>
          <p:nvPr/>
        </p:nvSpPr>
        <p:spPr bwMode="auto">
          <a:xfrm>
            <a:off x="4359275" y="330364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13" name="Rectangle 20"/>
          <p:cNvSpPr>
            <a:spLocks noChangeArrowheads="1"/>
          </p:cNvSpPr>
          <p:nvPr/>
        </p:nvSpPr>
        <p:spPr bwMode="auto">
          <a:xfrm>
            <a:off x="3760788" y="3286347"/>
            <a:ext cx="1192212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U + L</a:t>
            </a:r>
          </a:p>
          <a:p>
            <a:pPr defTabSz="912813" eaLnBrk="0" hangingPunct="0">
              <a:lnSpc>
                <a:spcPct val="6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Mo </a:t>
            </a:r>
            <a:r>
              <a:rPr lang="en-US" sz="1400" i="0" dirty="0" err="1" smtClean="0">
                <a:latin typeface="Arial Narrow" pitchFamily="34" charset="0"/>
              </a:rPr>
              <a:t>divertor</a:t>
            </a:r>
            <a:endParaRPr lang="en-US" sz="1400" i="0" dirty="0">
              <a:latin typeface="Arial Narrow" pitchFamily="34" charset="0"/>
            </a:endParaRPr>
          </a:p>
        </p:txBody>
      </p:sp>
      <p:cxnSp>
        <p:nvCxnSpPr>
          <p:cNvPr id="115" name="Straight Connector 114"/>
          <p:cNvCxnSpPr/>
          <p:nvPr/>
        </p:nvCxnSpPr>
        <p:spPr bwMode="auto">
          <a:xfrm flipH="1">
            <a:off x="1371600" y="2684929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6080125" y="1981200"/>
            <a:ext cx="1844675" cy="54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0" bIns="45712">
            <a:spAutoFit/>
          </a:bodyPr>
          <a:lstStyle/>
          <a:p>
            <a:pPr defTabSz="912813" eaLnBrk="0" hangingPunct="0">
              <a:lnSpc>
                <a:spcPct val="70000"/>
              </a:lnSpc>
            </a:pPr>
            <a:r>
              <a:rPr lang="en-US" sz="1400" i="0" dirty="0" smtClean="0">
                <a:latin typeface="Arial Narrow" pitchFamily="34" charset="0"/>
              </a:rPr>
              <a:t>Extend NBI duration or implement 2-4 MW off-axis EBW H&amp;CD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42043" name="Rectangle 20"/>
          <p:cNvSpPr>
            <a:spLocks noChangeArrowheads="1"/>
          </p:cNvSpPr>
          <p:nvPr/>
        </p:nvSpPr>
        <p:spPr bwMode="auto">
          <a:xfrm>
            <a:off x="3546475" y="2435225"/>
            <a:ext cx="692150" cy="2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</a:pPr>
            <a:r>
              <a:rPr lang="en-US" sz="1400" i="0" dirty="0">
                <a:latin typeface="Arial Narrow" pitchFamily="34" charset="0"/>
              </a:rPr>
              <a:t>1MW</a:t>
            </a:r>
          </a:p>
        </p:txBody>
      </p:sp>
      <p:sp>
        <p:nvSpPr>
          <p:cNvPr id="42044" name="Oval 19"/>
          <p:cNvSpPr>
            <a:spLocks noChangeAspect="1" noChangeArrowheads="1"/>
          </p:cNvSpPr>
          <p:nvPr/>
        </p:nvSpPr>
        <p:spPr bwMode="auto">
          <a:xfrm>
            <a:off x="3398837" y="2471737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endParaRPr lang="en-US" sz="1400" i="0">
              <a:latin typeface="Arial Narrow" pitchFamily="34" charset="0"/>
            </a:endParaRPr>
          </a:p>
        </p:txBody>
      </p:sp>
      <p:sp>
        <p:nvSpPr>
          <p:cNvPr id="42045" name="Rectangle 20"/>
          <p:cNvSpPr>
            <a:spLocks noChangeArrowheads="1"/>
          </p:cNvSpPr>
          <p:nvPr/>
        </p:nvSpPr>
        <p:spPr bwMode="auto">
          <a:xfrm>
            <a:off x="4876800" y="2435225"/>
            <a:ext cx="615950" cy="2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0" bIns="45712">
            <a:spAutoFit/>
          </a:bodyPr>
          <a:lstStyle/>
          <a:p>
            <a:pPr defTabSz="912813" eaLnBrk="0" hangingPunct="0">
              <a:lnSpc>
                <a:spcPct val="70000"/>
              </a:lnSpc>
            </a:pPr>
            <a:r>
              <a:rPr lang="en-US" sz="1400" i="0" dirty="0">
                <a:latin typeface="Arial Narrow" pitchFamily="34" charset="0"/>
              </a:rPr>
              <a:t>2 MW</a:t>
            </a:r>
          </a:p>
        </p:txBody>
      </p:sp>
      <p:sp>
        <p:nvSpPr>
          <p:cNvPr id="42047" name="Oval 19"/>
          <p:cNvSpPr>
            <a:spLocks noChangeAspect="1" noChangeArrowheads="1"/>
          </p:cNvSpPr>
          <p:nvPr/>
        </p:nvSpPr>
        <p:spPr bwMode="auto">
          <a:xfrm>
            <a:off x="4740275" y="2471737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endParaRPr lang="en-US" sz="1400" i="0">
              <a:latin typeface="Arial Narrow" pitchFamily="34" charset="0"/>
            </a:endParaRPr>
          </a:p>
        </p:txBody>
      </p:sp>
      <p:sp>
        <p:nvSpPr>
          <p:cNvPr id="42048" name="Rectangle 99"/>
          <p:cNvSpPr>
            <a:spLocks noChangeArrowheads="1"/>
          </p:cNvSpPr>
          <p:nvPr/>
        </p:nvSpPr>
        <p:spPr bwMode="auto">
          <a:xfrm>
            <a:off x="2454275" y="2362200"/>
            <a:ext cx="8787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0" dirty="0">
                <a:latin typeface="Arial Narrow" pitchFamily="34" charset="0"/>
              </a:rPr>
              <a:t>ECH/EBW</a:t>
            </a:r>
            <a:endParaRPr lang="en-US" sz="1400" dirty="0"/>
          </a:p>
        </p:txBody>
      </p:sp>
      <p:sp>
        <p:nvSpPr>
          <p:cNvPr id="119" name="Oval 19"/>
          <p:cNvSpPr>
            <a:spLocks noChangeAspect="1" noChangeArrowheads="1"/>
          </p:cNvSpPr>
          <p:nvPr/>
        </p:nvSpPr>
        <p:spPr bwMode="auto">
          <a:xfrm>
            <a:off x="5943600" y="22860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endParaRPr lang="en-US" sz="1400" i="0">
              <a:latin typeface="Arial Narrow" pitchFamily="34" charset="0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4054475" y="2547937"/>
            <a:ext cx="609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3" name="Oval 19"/>
          <p:cNvSpPr>
            <a:spLocks noChangeArrowheads="1"/>
          </p:cNvSpPr>
          <p:nvPr/>
        </p:nvSpPr>
        <p:spPr bwMode="auto">
          <a:xfrm>
            <a:off x="3733800" y="2777004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24" name="Rectangle 20"/>
          <p:cNvSpPr>
            <a:spLocks noChangeArrowheads="1"/>
          </p:cNvSpPr>
          <p:nvPr/>
        </p:nvSpPr>
        <p:spPr bwMode="auto">
          <a:xfrm>
            <a:off x="2895600" y="2761129"/>
            <a:ext cx="99060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err="1" smtClean="0">
                <a:latin typeface="Arial Narrow" pitchFamily="34" charset="0"/>
              </a:rPr>
              <a:t>Divertor</a:t>
            </a:r>
            <a:r>
              <a:rPr lang="en-US" sz="1400" i="0" dirty="0" smtClean="0">
                <a:latin typeface="Arial Narrow" pitchFamily="34" charset="0"/>
              </a:rPr>
              <a:t> </a:t>
            </a:r>
            <a:r>
              <a:rPr lang="en-US" sz="1400" i="0" dirty="0" err="1" smtClean="0">
                <a:latin typeface="Arial Narrow" pitchFamily="34" charset="0"/>
              </a:rPr>
              <a:t>cryo</a:t>
            </a:r>
            <a:r>
              <a:rPr lang="en-US" sz="1400" i="0" dirty="0" smtClean="0">
                <a:latin typeface="Arial Narrow" pitchFamily="34" charset="0"/>
              </a:rPr>
              <a:t>-pump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25" name="Oval 19"/>
          <p:cNvSpPr>
            <a:spLocks noChangeArrowheads="1"/>
          </p:cNvSpPr>
          <p:nvPr/>
        </p:nvSpPr>
        <p:spPr bwMode="auto">
          <a:xfrm>
            <a:off x="3292475" y="3976249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26" name="Rectangle 20"/>
          <p:cNvSpPr>
            <a:spLocks noChangeArrowheads="1"/>
          </p:cNvSpPr>
          <p:nvPr/>
        </p:nvSpPr>
        <p:spPr bwMode="auto">
          <a:xfrm>
            <a:off x="3475037" y="3886200"/>
            <a:ext cx="868363" cy="43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Upward</a:t>
            </a:r>
          </a:p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err="1" smtClean="0">
                <a:latin typeface="Arial Narrow" pitchFamily="34" charset="0"/>
              </a:rPr>
              <a:t>LiTER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4648200" y="3807974"/>
            <a:ext cx="1371600" cy="54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Flowing Li </a:t>
            </a:r>
            <a:r>
              <a:rPr lang="en-US" sz="1400" i="0" dirty="0" err="1" smtClean="0">
                <a:latin typeface="Arial Narrow" pitchFamily="34" charset="0"/>
              </a:rPr>
              <a:t>divertor</a:t>
            </a:r>
            <a:r>
              <a:rPr lang="en-US" sz="1400" i="0" dirty="0" smtClean="0">
                <a:latin typeface="Arial Narrow" pitchFamily="34" charset="0"/>
              </a:rPr>
              <a:t> or limiter module 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28" name="Oval 19"/>
          <p:cNvSpPr>
            <a:spLocks noChangeArrowheads="1"/>
          </p:cNvSpPr>
          <p:nvPr/>
        </p:nvSpPr>
        <p:spPr bwMode="auto">
          <a:xfrm>
            <a:off x="4648200" y="3960374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30" name="Oval 19"/>
          <p:cNvSpPr>
            <a:spLocks noChangeArrowheads="1"/>
          </p:cNvSpPr>
          <p:nvPr/>
        </p:nvSpPr>
        <p:spPr bwMode="auto">
          <a:xfrm>
            <a:off x="2362200" y="3823849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31" name="Rectangle 20"/>
          <p:cNvSpPr>
            <a:spLocks noChangeArrowheads="1"/>
          </p:cNvSpPr>
          <p:nvPr/>
        </p:nvSpPr>
        <p:spPr bwMode="auto">
          <a:xfrm>
            <a:off x="2255837" y="3807974"/>
            <a:ext cx="868363" cy="54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Li granule injector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32" name="Rectangle 20"/>
          <p:cNvSpPr>
            <a:spLocks noChangeArrowheads="1"/>
          </p:cNvSpPr>
          <p:nvPr/>
        </p:nvSpPr>
        <p:spPr bwMode="auto">
          <a:xfrm>
            <a:off x="4953000" y="3220573"/>
            <a:ext cx="1295400" cy="2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All High-Z PFCs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33" name="Oval 19"/>
          <p:cNvSpPr>
            <a:spLocks noChangeArrowheads="1"/>
          </p:cNvSpPr>
          <p:nvPr/>
        </p:nvSpPr>
        <p:spPr bwMode="auto">
          <a:xfrm>
            <a:off x="5638800" y="3464372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34" name="Rectangle 20"/>
          <p:cNvSpPr>
            <a:spLocks noChangeArrowheads="1"/>
          </p:cNvSpPr>
          <p:nvPr/>
        </p:nvSpPr>
        <p:spPr bwMode="auto">
          <a:xfrm>
            <a:off x="6324600" y="3810219"/>
            <a:ext cx="1219200" cy="54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Full </a:t>
            </a:r>
            <a:r>
              <a:rPr lang="en-US" sz="1400" i="0" dirty="0" err="1" smtClean="0">
                <a:latin typeface="Arial Narrow" pitchFamily="34" charset="0"/>
              </a:rPr>
              <a:t>toroidal</a:t>
            </a:r>
            <a:r>
              <a:rPr lang="en-US" sz="1400" i="0" dirty="0" smtClean="0">
                <a:latin typeface="Arial Narrow" pitchFamily="34" charset="0"/>
              </a:rPr>
              <a:t> flowing Li </a:t>
            </a:r>
            <a:r>
              <a:rPr lang="en-US" sz="1400" i="0" dirty="0" err="1" smtClean="0">
                <a:latin typeface="Arial Narrow" pitchFamily="34" charset="0"/>
              </a:rPr>
              <a:t>divertor</a:t>
            </a:r>
            <a:r>
              <a:rPr lang="en-US" sz="1400" i="0" dirty="0" smtClean="0">
                <a:latin typeface="Arial Narrow" pitchFamily="34" charset="0"/>
              </a:rPr>
              <a:t> 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35" name="Oval 19"/>
          <p:cNvSpPr>
            <a:spLocks noChangeArrowheads="1"/>
          </p:cNvSpPr>
          <p:nvPr/>
        </p:nvSpPr>
        <p:spPr bwMode="auto">
          <a:xfrm>
            <a:off x="6248400" y="3962619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36" name="Oval 19"/>
          <p:cNvSpPr>
            <a:spLocks noChangeArrowheads="1"/>
          </p:cNvSpPr>
          <p:nvPr/>
        </p:nvSpPr>
        <p:spPr bwMode="auto">
          <a:xfrm>
            <a:off x="4191000" y="57150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37" name="Rectangle 20"/>
          <p:cNvSpPr>
            <a:spLocks noChangeArrowheads="1"/>
          </p:cNvSpPr>
          <p:nvPr/>
        </p:nvSpPr>
        <p:spPr bwMode="auto">
          <a:xfrm>
            <a:off x="4313237" y="5582773"/>
            <a:ext cx="1325563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HHFW straps for EHO, *AE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38" name="Rectangle 20"/>
          <p:cNvSpPr>
            <a:spLocks noChangeArrowheads="1"/>
          </p:cNvSpPr>
          <p:nvPr/>
        </p:nvSpPr>
        <p:spPr bwMode="auto">
          <a:xfrm>
            <a:off x="6248400" y="3220573"/>
            <a:ext cx="137160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Hot High-Z FW PFCs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39" name="Oval 19"/>
          <p:cNvSpPr>
            <a:spLocks noChangeArrowheads="1"/>
          </p:cNvSpPr>
          <p:nvPr/>
        </p:nvSpPr>
        <p:spPr bwMode="auto">
          <a:xfrm>
            <a:off x="6858000" y="3464372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41" name="Oval 19"/>
          <p:cNvSpPr>
            <a:spLocks noChangeArrowheads="1"/>
          </p:cNvSpPr>
          <p:nvPr/>
        </p:nvSpPr>
        <p:spPr bwMode="auto">
          <a:xfrm>
            <a:off x="5364162" y="46482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42" name="Rectangle 20"/>
          <p:cNvSpPr>
            <a:spLocks noChangeArrowheads="1"/>
          </p:cNvSpPr>
          <p:nvPr/>
        </p:nvSpPr>
        <p:spPr bwMode="auto">
          <a:xfrm>
            <a:off x="5364162" y="4559062"/>
            <a:ext cx="960438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NCC SPA upgrade 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43" name="Oval 19"/>
          <p:cNvSpPr>
            <a:spLocks noChangeArrowheads="1"/>
          </p:cNvSpPr>
          <p:nvPr/>
        </p:nvSpPr>
        <p:spPr bwMode="auto">
          <a:xfrm>
            <a:off x="3292475" y="46640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44" name="Rectangle 20"/>
          <p:cNvSpPr>
            <a:spLocks noChangeArrowheads="1"/>
          </p:cNvSpPr>
          <p:nvPr/>
        </p:nvSpPr>
        <p:spPr bwMode="auto">
          <a:xfrm>
            <a:off x="3352800" y="4495800"/>
            <a:ext cx="914400" cy="48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i="0" dirty="0" smtClean="0">
                <a:latin typeface="Arial Narrow" pitchFamily="34" charset="0"/>
              </a:rPr>
              <a:t>Enhanced RFA/RWM sensors</a:t>
            </a:r>
            <a:endParaRPr lang="en-US" i="0" dirty="0">
              <a:latin typeface="Arial Narrow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 bwMode="auto">
          <a:xfrm flipH="1">
            <a:off x="1371600" y="4419600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Oval 19"/>
          <p:cNvSpPr>
            <a:spLocks noChangeArrowheads="1"/>
          </p:cNvSpPr>
          <p:nvPr/>
        </p:nvSpPr>
        <p:spPr bwMode="auto">
          <a:xfrm>
            <a:off x="5105400" y="51816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49" name="Rectangle 20"/>
          <p:cNvSpPr>
            <a:spLocks noChangeArrowheads="1"/>
          </p:cNvSpPr>
          <p:nvPr/>
        </p:nvSpPr>
        <p:spPr bwMode="auto">
          <a:xfrm>
            <a:off x="5241925" y="5105400"/>
            <a:ext cx="152400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DBS, PCI or other intermediate-k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50" name="Oval 19"/>
          <p:cNvSpPr>
            <a:spLocks noChangeArrowheads="1"/>
          </p:cNvSpPr>
          <p:nvPr/>
        </p:nvSpPr>
        <p:spPr bwMode="auto">
          <a:xfrm>
            <a:off x="3124200" y="51974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51" name="Rectangle 20"/>
          <p:cNvSpPr>
            <a:spLocks noChangeArrowheads="1"/>
          </p:cNvSpPr>
          <p:nvPr/>
        </p:nvSpPr>
        <p:spPr bwMode="auto">
          <a:xfrm>
            <a:off x="2438400" y="5181600"/>
            <a:ext cx="1066800" cy="2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High </a:t>
            </a:r>
            <a:r>
              <a:rPr lang="en-US" sz="1400" i="0" dirty="0" err="1" smtClean="0">
                <a:latin typeface="Arial Narrow" pitchFamily="34" charset="0"/>
              </a:rPr>
              <a:t>k</a:t>
            </a:r>
            <a:r>
              <a:rPr lang="en-US" sz="1400" i="0" baseline="-25000" dirty="0" err="1" smtClean="0">
                <a:latin typeface="Symbol" pitchFamily="18" charset="2"/>
              </a:rPr>
              <a:t>q</a:t>
            </a:r>
            <a:endParaRPr lang="en-US" sz="1400" i="0" baseline="-25000" dirty="0">
              <a:latin typeface="Symbol" pitchFamily="18" charset="2"/>
            </a:endParaRPr>
          </a:p>
        </p:txBody>
      </p:sp>
      <p:cxnSp>
        <p:nvCxnSpPr>
          <p:cNvPr id="152" name="Straight Connector 151"/>
          <p:cNvCxnSpPr/>
          <p:nvPr/>
        </p:nvCxnSpPr>
        <p:spPr bwMode="auto">
          <a:xfrm flipH="1">
            <a:off x="1371600" y="5029200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Oval 19"/>
          <p:cNvSpPr>
            <a:spLocks noChangeArrowheads="1"/>
          </p:cNvSpPr>
          <p:nvPr/>
        </p:nvSpPr>
        <p:spPr bwMode="auto">
          <a:xfrm>
            <a:off x="4130675" y="51816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54" name="Rectangle 20"/>
          <p:cNvSpPr>
            <a:spLocks noChangeArrowheads="1"/>
          </p:cNvSpPr>
          <p:nvPr/>
        </p:nvSpPr>
        <p:spPr bwMode="auto">
          <a:xfrm>
            <a:off x="3657600" y="5181600"/>
            <a:ext cx="1143000" cy="36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50000"/>
              </a:lnSpc>
              <a:spcBef>
                <a:spcPct val="20000"/>
              </a:spcBef>
            </a:pPr>
            <a:r>
              <a:rPr lang="en-US" sz="1400" i="0" dirty="0" smtClean="0">
                <a:latin typeface="Symbol" pitchFamily="18" charset="2"/>
              </a:rPr>
              <a:t>d</a:t>
            </a:r>
            <a:r>
              <a:rPr lang="en-US" sz="1400" i="0" dirty="0" smtClean="0">
                <a:latin typeface="Arial Narrow" pitchFamily="34" charset="0"/>
              </a:rPr>
              <a:t>B</a:t>
            </a:r>
          </a:p>
          <a:p>
            <a:pPr defTabSz="912813" eaLnBrk="0" hangingPunct="0">
              <a:lnSpc>
                <a:spcPct val="50000"/>
              </a:lnSpc>
              <a:spcBef>
                <a:spcPct val="20000"/>
              </a:spcBef>
            </a:pPr>
            <a:r>
              <a:rPr lang="en-US" sz="1400" i="0" dirty="0" err="1" smtClean="0">
                <a:latin typeface="Arial Narrow" pitchFamily="34" charset="0"/>
              </a:rPr>
              <a:t>polarimetry</a:t>
            </a:r>
            <a:endParaRPr lang="en-US" sz="1400" i="0" baseline="-25000" dirty="0">
              <a:latin typeface="Symbol" pitchFamily="18" charset="2"/>
            </a:endParaRPr>
          </a:p>
        </p:txBody>
      </p:sp>
      <p:cxnSp>
        <p:nvCxnSpPr>
          <p:cNvPr id="155" name="Straight Connector 154"/>
          <p:cNvCxnSpPr/>
          <p:nvPr/>
        </p:nvCxnSpPr>
        <p:spPr bwMode="auto">
          <a:xfrm flipH="1">
            <a:off x="1371600" y="5538216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9"/>
          <p:cNvSpPr>
            <a:spLocks noChangeArrowheads="1"/>
          </p:cNvSpPr>
          <p:nvPr/>
        </p:nvSpPr>
        <p:spPr bwMode="auto">
          <a:xfrm>
            <a:off x="5018087" y="2777004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57" name="Rectangle 20"/>
          <p:cNvSpPr>
            <a:spLocks noChangeArrowheads="1"/>
          </p:cNvSpPr>
          <p:nvPr/>
        </p:nvSpPr>
        <p:spPr bwMode="auto">
          <a:xfrm>
            <a:off x="4191000" y="2761129"/>
            <a:ext cx="1192212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err="1" smtClean="0">
                <a:latin typeface="Arial Narrow" pitchFamily="34" charset="0"/>
              </a:rPr>
              <a:t>Divertor</a:t>
            </a:r>
            <a:r>
              <a:rPr lang="en-US" sz="1400" i="0" dirty="0" smtClean="0">
                <a:latin typeface="Arial Narrow" pitchFamily="34" charset="0"/>
              </a:rPr>
              <a:t> Thomson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58" name="Oval 19"/>
          <p:cNvSpPr>
            <a:spLocks noChangeArrowheads="1"/>
          </p:cNvSpPr>
          <p:nvPr/>
        </p:nvSpPr>
        <p:spPr bwMode="auto">
          <a:xfrm>
            <a:off x="5959475" y="57150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59" name="Rectangle 20"/>
          <p:cNvSpPr>
            <a:spLocks noChangeArrowheads="1"/>
          </p:cNvSpPr>
          <p:nvPr/>
        </p:nvSpPr>
        <p:spPr bwMode="auto">
          <a:xfrm>
            <a:off x="6035675" y="5582773"/>
            <a:ext cx="1508125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Dedicated EHO or *AE antenna</a:t>
            </a:r>
            <a:endParaRPr lang="en-US" sz="1400" i="0" dirty="0">
              <a:latin typeface="Arial Narrow" pitchFamily="34" charset="0"/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 flipH="1">
            <a:off x="1371600" y="3200400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 flipH="1">
            <a:off x="1371600" y="3733800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Oval 19"/>
          <p:cNvSpPr>
            <a:spLocks noChangeArrowheads="1"/>
          </p:cNvSpPr>
          <p:nvPr/>
        </p:nvSpPr>
        <p:spPr bwMode="auto">
          <a:xfrm>
            <a:off x="2438400" y="57150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64" name="Rectangle 20"/>
          <p:cNvSpPr>
            <a:spLocks noChangeArrowheads="1"/>
          </p:cNvSpPr>
          <p:nvPr/>
        </p:nvSpPr>
        <p:spPr bwMode="auto">
          <a:xfrm>
            <a:off x="2560637" y="5625862"/>
            <a:ext cx="1630363" cy="393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HHFW </a:t>
            </a:r>
            <a:r>
              <a:rPr lang="en-US" sz="1400" i="0" dirty="0" err="1" smtClean="0">
                <a:latin typeface="Arial Narrow" pitchFamily="34" charset="0"/>
              </a:rPr>
              <a:t>feedthru</a:t>
            </a:r>
            <a:r>
              <a:rPr lang="en-US" sz="1400" i="0" dirty="0" smtClean="0">
                <a:latin typeface="Arial Narrow" pitchFamily="34" charset="0"/>
              </a:rPr>
              <a:t> &amp; limiter upgrade</a:t>
            </a:r>
            <a:endParaRPr lang="en-US" sz="1400" i="0" dirty="0">
              <a:latin typeface="Arial Narrow" pitchFamily="34" charset="0"/>
            </a:endParaRPr>
          </a:p>
        </p:txBody>
      </p:sp>
      <p:cxnSp>
        <p:nvCxnSpPr>
          <p:cNvPr id="165" name="Straight Connector 164"/>
          <p:cNvCxnSpPr/>
          <p:nvPr/>
        </p:nvCxnSpPr>
        <p:spPr bwMode="auto">
          <a:xfrm flipH="1">
            <a:off x="1371600" y="6019800"/>
            <a:ext cx="6858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Right Arrow 165"/>
          <p:cNvSpPr/>
          <p:nvPr/>
        </p:nvSpPr>
        <p:spPr bwMode="auto">
          <a:xfrm flipH="1">
            <a:off x="7620000" y="1676400"/>
            <a:ext cx="1524000" cy="4800600"/>
          </a:xfrm>
          <a:prstGeom prst="rightArrow">
            <a:avLst>
              <a:gd name="adj1" fmla="val 100000"/>
              <a:gd name="adj2" fmla="val 40114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4572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600" dirty="0" smtClean="0">
              <a:solidFill>
                <a:srgbClr val="1822CD"/>
              </a:solidFill>
              <a:latin typeface="Helvetica" pitchFamily="-12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600" dirty="0" smtClean="0">
              <a:solidFill>
                <a:srgbClr val="1822CD"/>
              </a:solidFill>
              <a:latin typeface="Helvetica" pitchFamily="-12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600" dirty="0" smtClean="0">
              <a:solidFill>
                <a:srgbClr val="1822CD"/>
              </a:solidFill>
              <a:latin typeface="Helvetica" pitchFamily="-12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600" dirty="0" smtClean="0">
              <a:solidFill>
                <a:srgbClr val="1822CD"/>
              </a:solidFill>
              <a:latin typeface="Helvetica" pitchFamily="-12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848600" y="2971800"/>
            <a:ext cx="129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0" dirty="0" smtClean="0">
                <a:solidFill>
                  <a:srgbClr val="FF0000"/>
                </a:solidFill>
                <a:latin typeface="Arial Narrow" pitchFamily="34" charset="0"/>
              </a:rPr>
              <a:t>U.S.</a:t>
            </a:r>
            <a:r>
              <a:rPr lang="en-US" sz="1800" i="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800" i="0" dirty="0" smtClean="0">
                <a:solidFill>
                  <a:srgbClr val="FF0000"/>
                </a:solidFill>
                <a:latin typeface="Arial Narrow" pitchFamily="34" charset="0"/>
              </a:rPr>
              <a:t>FNSF conceptual design including aspect ratio and </a:t>
            </a:r>
            <a:r>
              <a:rPr lang="en-US" sz="1800" i="0" dirty="0" err="1" smtClean="0">
                <a:solidFill>
                  <a:srgbClr val="FF0000"/>
                </a:solidFill>
                <a:latin typeface="Arial Narrow" pitchFamily="34" charset="0"/>
              </a:rPr>
              <a:t>divertor</a:t>
            </a:r>
            <a:r>
              <a:rPr lang="en-US" sz="1800" i="0" dirty="0" smtClean="0">
                <a:solidFill>
                  <a:srgbClr val="FF0000"/>
                </a:solidFill>
                <a:latin typeface="Arial Narrow" pitchFamily="34" charset="0"/>
              </a:rPr>
              <a:t> optimization</a:t>
            </a:r>
            <a:endParaRPr lang="en-US" sz="1800" i="0" dirty="0">
              <a:solidFill>
                <a:srgbClr val="FF0000"/>
              </a:solidFill>
              <a:latin typeface="Arial Narrow" pitchFamily="34" charset="0"/>
            </a:endParaRPr>
          </a:p>
          <a:p>
            <a:pPr algn="ctr"/>
            <a:endParaRPr lang="en-US" sz="1800" dirty="0"/>
          </a:p>
        </p:txBody>
      </p:sp>
      <p:sp>
        <p:nvSpPr>
          <p:cNvPr id="169" name="Oval 19"/>
          <p:cNvSpPr>
            <a:spLocks noChangeArrowheads="1"/>
          </p:cNvSpPr>
          <p:nvPr/>
        </p:nvSpPr>
        <p:spPr bwMode="auto">
          <a:xfrm>
            <a:off x="2546350" y="62484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70" name="Rectangle 20"/>
          <p:cNvSpPr>
            <a:spLocks noChangeArrowheads="1"/>
          </p:cNvSpPr>
          <p:nvPr/>
        </p:nvSpPr>
        <p:spPr bwMode="auto">
          <a:xfrm>
            <a:off x="2667000" y="6096000"/>
            <a:ext cx="868363" cy="393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Rotation control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71" name="Oval 19"/>
          <p:cNvSpPr>
            <a:spLocks noChangeArrowheads="1"/>
          </p:cNvSpPr>
          <p:nvPr/>
        </p:nvSpPr>
        <p:spPr bwMode="auto">
          <a:xfrm>
            <a:off x="3521075" y="62484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72" name="Rectangle 20"/>
          <p:cNvSpPr>
            <a:spLocks noChangeArrowheads="1"/>
          </p:cNvSpPr>
          <p:nvPr/>
        </p:nvSpPr>
        <p:spPr bwMode="auto">
          <a:xfrm>
            <a:off x="4495800" y="6096000"/>
            <a:ext cx="868363" cy="5143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50000"/>
              </a:lnSpc>
              <a:spcBef>
                <a:spcPct val="20000"/>
              </a:spcBef>
            </a:pPr>
            <a:r>
              <a:rPr lang="en-US" sz="1400" i="0" dirty="0" err="1" smtClean="0">
                <a:latin typeface="Arial Narrow" pitchFamily="34" charset="0"/>
              </a:rPr>
              <a:t>Divertor</a:t>
            </a:r>
            <a:endParaRPr lang="en-US" sz="1400" i="0" dirty="0" smtClean="0">
              <a:latin typeface="Arial Narrow" pitchFamily="34" charset="0"/>
            </a:endParaRPr>
          </a:p>
          <a:p>
            <a:pPr defTabSz="912813" eaLnBrk="0" hangingPunct="0">
              <a:lnSpc>
                <a:spcPct val="5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radiation</a:t>
            </a:r>
          </a:p>
          <a:p>
            <a:pPr defTabSz="912813" eaLnBrk="0" hangingPunct="0">
              <a:lnSpc>
                <a:spcPct val="5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control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5456237" y="6096000"/>
            <a:ext cx="868363" cy="4370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400" i="0" dirty="0" err="1" smtClean="0">
                <a:latin typeface="Arial Narrow" pitchFamily="34" charset="0"/>
              </a:rPr>
              <a:t>q</a:t>
            </a:r>
            <a:r>
              <a:rPr lang="en-US" sz="1400" i="0" baseline="-25000" dirty="0" err="1" smtClean="0">
                <a:latin typeface="Arial Narrow" pitchFamily="34" charset="0"/>
              </a:rPr>
              <a:t>min</a:t>
            </a:r>
            <a:r>
              <a:rPr lang="en-US" sz="1400" i="0" baseline="-25000" dirty="0" smtClean="0">
                <a:latin typeface="Arial Narrow" pitchFamily="34" charset="0"/>
              </a:rPr>
              <a:t> </a:t>
            </a:r>
            <a:r>
              <a:rPr lang="en-US" sz="1400" i="0" dirty="0" smtClean="0">
                <a:latin typeface="Arial Narrow" pitchFamily="34" charset="0"/>
              </a:rPr>
              <a:t>control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75" name="Oval 19"/>
          <p:cNvSpPr>
            <a:spLocks noChangeArrowheads="1"/>
          </p:cNvSpPr>
          <p:nvPr/>
        </p:nvSpPr>
        <p:spPr bwMode="auto">
          <a:xfrm>
            <a:off x="4375150" y="62484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82" name="Rectangle 20"/>
          <p:cNvSpPr>
            <a:spLocks noChangeArrowheads="1"/>
          </p:cNvSpPr>
          <p:nvPr/>
        </p:nvSpPr>
        <p:spPr bwMode="auto">
          <a:xfrm>
            <a:off x="3505200" y="6088474"/>
            <a:ext cx="990600" cy="4370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Snowflake</a:t>
            </a:r>
            <a:endParaRPr lang="en-US" sz="1400" i="0" baseline="-25000" dirty="0" smtClean="0">
              <a:latin typeface="Arial Narrow" pitchFamily="34" charset="0"/>
            </a:endParaRPr>
          </a:p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control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83" name="Oval 19"/>
          <p:cNvSpPr>
            <a:spLocks noChangeArrowheads="1"/>
          </p:cNvSpPr>
          <p:nvPr/>
        </p:nvSpPr>
        <p:spPr bwMode="auto">
          <a:xfrm>
            <a:off x="5349875" y="62484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84" name="Rectangle 20"/>
          <p:cNvSpPr>
            <a:spLocks noChangeArrowheads="1"/>
          </p:cNvSpPr>
          <p:nvPr/>
        </p:nvSpPr>
        <p:spPr bwMode="auto">
          <a:xfrm>
            <a:off x="6400800" y="6159262"/>
            <a:ext cx="1096963" cy="393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Control integration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85" name="Oval 19"/>
          <p:cNvSpPr>
            <a:spLocks noChangeArrowheads="1"/>
          </p:cNvSpPr>
          <p:nvPr/>
        </p:nvSpPr>
        <p:spPr bwMode="auto">
          <a:xfrm>
            <a:off x="6264275" y="6248400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186" name="Rectangle 20"/>
          <p:cNvSpPr>
            <a:spLocks noChangeArrowheads="1"/>
          </p:cNvSpPr>
          <p:nvPr/>
        </p:nvSpPr>
        <p:spPr bwMode="auto">
          <a:xfrm>
            <a:off x="5791200" y="2743200"/>
            <a:ext cx="1752600" cy="3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sz="1400" i="0" dirty="0" smtClean="0">
                <a:latin typeface="Arial Narrow" pitchFamily="34" charset="0"/>
              </a:rPr>
              <a:t>Diagnostics for high-Z wall studies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188" name="Oval 19"/>
          <p:cNvSpPr>
            <a:spLocks noChangeArrowheads="1"/>
          </p:cNvSpPr>
          <p:nvPr/>
        </p:nvSpPr>
        <p:spPr bwMode="auto">
          <a:xfrm>
            <a:off x="5654675" y="28352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93" name="Oval 19"/>
          <p:cNvSpPr>
            <a:spLocks noChangeArrowheads="1"/>
          </p:cNvSpPr>
          <p:nvPr/>
        </p:nvSpPr>
        <p:spPr bwMode="auto">
          <a:xfrm>
            <a:off x="2378075" y="4664075"/>
            <a:ext cx="136525" cy="1365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n-US" sz="1400" i="0"/>
          </a:p>
        </p:txBody>
      </p:sp>
      <p:sp>
        <p:nvSpPr>
          <p:cNvPr id="94" name="Rectangle 20"/>
          <p:cNvSpPr>
            <a:spLocks noChangeArrowheads="1"/>
          </p:cNvSpPr>
          <p:nvPr/>
        </p:nvSpPr>
        <p:spPr bwMode="auto">
          <a:xfrm>
            <a:off x="2438400" y="4419600"/>
            <a:ext cx="914400" cy="60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2" rIns="91423" bIns="45712">
            <a:spAutoFit/>
          </a:bodyPr>
          <a:lstStyle/>
          <a:p>
            <a:pPr algn="ctr" defTabSz="912813" eaLnBrk="0" hangingPunct="0">
              <a:lnSpc>
                <a:spcPct val="70000"/>
              </a:lnSpc>
              <a:spcBef>
                <a:spcPct val="20000"/>
              </a:spcBef>
            </a:pPr>
            <a:r>
              <a:rPr lang="en-US" i="0" dirty="0" smtClean="0">
                <a:latin typeface="Arial Narrow" pitchFamily="34" charset="0"/>
              </a:rPr>
              <a:t>MGI disruption mitigation tests</a:t>
            </a:r>
            <a:endParaRPr lang="en-US" sz="1400" i="0" dirty="0">
              <a:latin typeface="Arial Narrow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71600" y="1752600"/>
            <a:ext cx="83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Start-up and ramp-up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371600" y="2667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Boundary physics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71600" y="3200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Materials and PFCs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371600" y="39594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Lithium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71600" y="4572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MHD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95400" y="5029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Transport &amp; turbulence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295400" y="54965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Wave-particle  interactions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295400" y="6029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FF0000"/>
                </a:solidFill>
                <a:latin typeface="Arial Narrow" pitchFamily="34" charset="0"/>
              </a:rPr>
              <a:t>Scenarios and control</a:t>
            </a:r>
            <a:endParaRPr lang="en-US" sz="1400" i="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71509</TotalTime>
  <Words>205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Slide 1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jmenard</cp:lastModifiedBy>
  <cp:revision>12488</cp:revision>
  <dcterms:created xsi:type="dcterms:W3CDTF">2003-10-01T16:23:57Z</dcterms:created>
  <dcterms:modified xsi:type="dcterms:W3CDTF">2012-08-14T21:37:51Z</dcterms:modified>
</cp:coreProperties>
</file>