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1295" r:id="rId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5pPr>
    <a:lvl6pPr marL="22860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6pPr>
    <a:lvl7pPr marL="27432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7pPr>
    <a:lvl8pPr marL="32004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8pPr>
    <a:lvl9pPr marL="36576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99FF"/>
    <a:srgbClr val="FF0000"/>
    <a:srgbClr val="00CC66"/>
    <a:srgbClr val="FF9933"/>
    <a:srgbClr val="FFCC00"/>
    <a:srgbClr val="FF33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558" autoAdjust="0"/>
  </p:normalViewPr>
  <p:slideViewPr>
    <p:cSldViewPr>
      <p:cViewPr varScale="1">
        <p:scale>
          <a:sx n="135" d="100"/>
          <a:sy n="135" d="100"/>
        </p:scale>
        <p:origin x="-888" y="-78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E601D86-F7DD-4450-821A-A0020772A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F153875-03F2-4FEA-BA52-8143DAFC4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8155D-9CEB-4F29-8BBD-C9E48AEF1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+mn-cs"/>
              </a:rPr>
              <a:t>NSTX-U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+mn-lt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32191C5F-57CA-46CF-B6BD-36954B663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828800" y="6629400"/>
            <a:ext cx="54864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" i="0" dirty="0">
                <a:latin typeface="Helvetica" pitchFamily="34" charset="0"/>
                <a:cs typeface="+mn-cs"/>
              </a:rPr>
              <a:t>NSTX-U </a:t>
            </a:r>
            <a:r>
              <a:rPr lang="en-US" sz="800" i="0" dirty="0" smtClean="0">
                <a:latin typeface="Helvetica" pitchFamily="34" charset="0"/>
                <a:cs typeface="+mn-cs"/>
              </a:rPr>
              <a:t>Operation Staging</a:t>
            </a:r>
            <a:r>
              <a:rPr lang="en-US" sz="800" i="0" baseline="0" dirty="0" smtClean="0">
                <a:latin typeface="Helvetica" pitchFamily="34" charset="0"/>
                <a:cs typeface="+mn-cs"/>
              </a:rPr>
              <a:t> (August 14, 2012)</a:t>
            </a:r>
            <a:endParaRPr lang="en-US" sz="800" i="0" dirty="0">
              <a:latin typeface="Helvetica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Proposed </a:t>
            </a:r>
            <a:r>
              <a:rPr lang="en-US" dirty="0" smtClean="0"/>
              <a:t>NSTX-U operationa</a:t>
            </a:r>
            <a:r>
              <a:rPr lang="en-US" dirty="0" smtClean="0"/>
              <a:t>l g</a:t>
            </a:r>
            <a:r>
              <a:rPr lang="en-US" dirty="0" smtClean="0"/>
              <a:t>oals </a:t>
            </a:r>
            <a:r>
              <a:rPr lang="en-US" dirty="0" smtClean="0"/>
              <a:t>are </a:t>
            </a:r>
            <a:r>
              <a:rPr lang="en-US" dirty="0" smtClean="0"/>
              <a:t>to: </a:t>
            </a:r>
            <a:r>
              <a:rPr lang="en-US" dirty="0" smtClean="0"/>
              <a:t>operate at full forces (I</a:t>
            </a:r>
            <a:r>
              <a:rPr lang="en-US" baseline="-25000" dirty="0" smtClean="0"/>
              <a:t>P</a:t>
            </a:r>
            <a:r>
              <a:rPr lang="en-US" dirty="0" smtClean="0"/>
              <a:t>I</a:t>
            </a:r>
            <a:r>
              <a:rPr lang="en-US" baseline="-25000" dirty="0" smtClean="0"/>
              <a:t>P</a:t>
            </a:r>
            <a:r>
              <a:rPr lang="en-US" dirty="0" smtClean="0"/>
              <a:t>, I</a:t>
            </a:r>
            <a:r>
              <a:rPr lang="en-US" baseline="-25000" dirty="0" smtClean="0"/>
              <a:t>P</a:t>
            </a:r>
            <a:r>
              <a:rPr lang="en-US" dirty="0" smtClean="0"/>
              <a:t>B</a:t>
            </a:r>
            <a:r>
              <a:rPr lang="en-US" baseline="-25000" dirty="0" smtClean="0"/>
              <a:t>T</a:t>
            </a:r>
            <a:r>
              <a:rPr lang="en-US" dirty="0" smtClean="0"/>
              <a:t>, B</a:t>
            </a:r>
            <a:r>
              <a:rPr lang="en-US" baseline="-25000" dirty="0" smtClean="0"/>
              <a:t>T</a:t>
            </a:r>
            <a:r>
              <a:rPr lang="en-US" dirty="0" smtClean="0"/>
              <a:t>B</a:t>
            </a:r>
            <a:r>
              <a:rPr lang="en-US" baseline="-25000" dirty="0" smtClean="0"/>
              <a:t>T</a:t>
            </a:r>
            <a:r>
              <a:rPr lang="en-US" dirty="0" smtClean="0"/>
              <a:t>) in 2 </a:t>
            </a:r>
            <a:r>
              <a:rPr lang="en-US" dirty="0" smtClean="0"/>
              <a:t>years</a:t>
            </a:r>
            <a:r>
              <a:rPr lang="en-US" dirty="0" smtClean="0"/>
              <a:t>, full coil heating in 3</a:t>
            </a:r>
            <a:r>
              <a:rPr lang="en-US" baseline="30000" dirty="0" smtClean="0"/>
              <a:t>rd</a:t>
            </a:r>
            <a:r>
              <a:rPr lang="en-US" dirty="0" smtClean="0"/>
              <a:t> year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52400" y="3962400"/>
            <a:ext cx="8839200" cy="2514600"/>
          </a:xfrm>
        </p:spPr>
        <p:txBody>
          <a:bodyPr/>
          <a:lstStyle/>
          <a:p>
            <a:r>
              <a:rPr lang="en-US" sz="2000" dirty="0" smtClean="0"/>
              <a:t>Table based on assessment of physics needs for first year of operations.</a:t>
            </a:r>
          </a:p>
          <a:p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year goal: operating points with forces 1/2 the way between NSTX and NSTX-U, ½ the design-point heating of any coil:</a:t>
            </a:r>
          </a:p>
          <a:p>
            <a:pPr lvl="1"/>
            <a:r>
              <a:rPr lang="en-US" sz="1600" dirty="0" smtClean="0"/>
              <a:t>OH F</a:t>
            </a:r>
            <a:r>
              <a:rPr lang="en-US" sz="1600" baseline="-25000" dirty="0" smtClean="0"/>
              <a:t>Z</a:t>
            </a:r>
            <a:r>
              <a:rPr lang="en-US" sz="1600" dirty="0" smtClean="0"/>
              <a:t> apparently requires full influence matrices for essentially ANY operations.</a:t>
            </a:r>
          </a:p>
          <a:p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year goal: </a:t>
            </a:r>
            <a:r>
              <a:rPr lang="en-US" sz="2000" dirty="0" smtClean="0"/>
              <a:t>full </a:t>
            </a:r>
            <a:r>
              <a:rPr lang="en-US" sz="2000" dirty="0" smtClean="0"/>
              <a:t>field and current, but still limiting the coil heating. </a:t>
            </a:r>
          </a:p>
          <a:p>
            <a:pPr lvl="1"/>
            <a:r>
              <a:rPr lang="en-US" sz="1600" dirty="0" smtClean="0"/>
              <a:t>Of course, will revisit year 2 parameters once year 1 data has been accumulated.</a:t>
            </a:r>
          </a:p>
          <a:p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year goal: </a:t>
            </a:r>
            <a:r>
              <a:rPr lang="en-US" sz="2000" dirty="0" smtClean="0"/>
              <a:t>full </a:t>
            </a:r>
            <a:r>
              <a:rPr lang="en-US" sz="2000" dirty="0" smtClean="0"/>
              <a:t>capability</a:t>
            </a:r>
          </a:p>
          <a:p>
            <a:pPr lvl="1"/>
            <a:endParaRPr lang="en-US" sz="1600" dirty="0" smtClean="0"/>
          </a:p>
          <a:p>
            <a:pPr lvl="1"/>
            <a:endParaRPr lang="en-US" sz="1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990600"/>
          <a:ext cx="8686800" cy="2816225"/>
        </p:xfrm>
        <a:graphic>
          <a:graphicData uri="http://schemas.openxmlformats.org/drawingml/2006/table">
            <a:tbl>
              <a:tblPr/>
              <a:tblGrid>
                <a:gridCol w="2057400"/>
                <a:gridCol w="762000"/>
                <a:gridCol w="1447800"/>
                <a:gridCol w="1600200"/>
                <a:gridCol w="1447800"/>
                <a:gridCol w="137160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NSTX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Year 1 NSTX-U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Year 2 NSTX-U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Year 3 NSTX-U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Ultimate Goal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</a:t>
                      </a: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[MA]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</a:t>
                      </a: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</a:t>
                      </a: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[MA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</a:t>
                      </a: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[T]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</a:t>
                      </a: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</a:t>
                      </a: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[T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</a:t>
                      </a: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</a:t>
                      </a: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[MA*T]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Allowed I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 Fraction On Any Coil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</a:t>
                      </a: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Flat-Top at max. allowed I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t, I</a:t>
                      </a: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, and B</a:t>
                      </a: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[s]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~0.7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~3.5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~3.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</p:spPr>
        <p:txBody>
          <a:bodyPr/>
          <a:lstStyle/>
          <a:p>
            <a:pPr>
              <a:defRPr/>
            </a:pPr>
            <a:fld id="{7FBC0A1D-0D7E-4EAA-B844-E3A6B8CD6BA9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71504</TotalTime>
  <Words>208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Proposed NSTX-U operational goals are to: operate at full forces (IPIP, IPBT, BTBT) in 2 years, full coil heating in 3rd year</vt:lpstr>
    </vt:vector>
  </TitlesOfParts>
  <Company>Princeton Plasma Physics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jmenard</cp:lastModifiedBy>
  <cp:revision>12484</cp:revision>
  <dcterms:created xsi:type="dcterms:W3CDTF">2003-10-01T16:23:57Z</dcterms:created>
  <dcterms:modified xsi:type="dcterms:W3CDTF">2012-08-14T22:22:46Z</dcterms:modified>
</cp:coreProperties>
</file>