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embeddings/Microsoft_Equation3.bin" ContentType="application/vnd.openxmlformats-officedocument.oleObject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embeddings/Microsoft_Equation4.bin" ContentType="application/vnd.openxmlformats-officedocument.oleObject"/>
  <Override PartName="/ppt/slides/slide2.xml" ContentType="application/vnd.openxmlformats-officedocument.presentationml.slide+xml"/>
  <Default Extension="png" ContentType="image/png"/>
  <Override PartName="/ppt/theme/theme3.xml" ContentType="application/vnd.openxmlformats-officedocument.theme+xml"/>
  <Override PartName="/ppt/slides/slide23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embeddings/Microsoft_Equation5.bin" ContentType="application/vnd.openxmlformats-officedocument.oleObject"/>
  <Override PartName="/ppt/slides/slide24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embeddings/Microsoft_Equation6.bin" ContentType="application/vnd.openxmlformats-officedocument.oleObject"/>
  <Default Extension="wmf" ContentType="image/x-wmf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50" r:id="rId1"/>
  </p:sldMasterIdLst>
  <p:notesMasterIdLst>
    <p:notesMasterId r:id="rId30"/>
  </p:notesMasterIdLst>
  <p:handoutMasterIdLst>
    <p:handoutMasterId r:id="rId31"/>
  </p:handoutMasterIdLst>
  <p:sldIdLst>
    <p:sldId id="1217" r:id="rId2"/>
    <p:sldId id="1253" r:id="rId3"/>
    <p:sldId id="1256" r:id="rId4"/>
    <p:sldId id="1254" r:id="rId5"/>
    <p:sldId id="1267" r:id="rId6"/>
    <p:sldId id="1242" r:id="rId7"/>
    <p:sldId id="1243" r:id="rId8"/>
    <p:sldId id="1249" r:id="rId9"/>
    <p:sldId id="1257" r:id="rId10"/>
    <p:sldId id="1258" r:id="rId11"/>
    <p:sldId id="1259" r:id="rId12"/>
    <p:sldId id="1262" r:id="rId13"/>
    <p:sldId id="1261" r:id="rId14"/>
    <p:sldId id="1244" r:id="rId15"/>
    <p:sldId id="1240" r:id="rId16"/>
    <p:sldId id="1241" r:id="rId17"/>
    <p:sldId id="1245" r:id="rId18"/>
    <p:sldId id="1264" r:id="rId19"/>
    <p:sldId id="1265" r:id="rId20"/>
    <p:sldId id="1251" r:id="rId21"/>
    <p:sldId id="1266" r:id="rId22"/>
    <p:sldId id="1247" r:id="rId23"/>
    <p:sldId id="1248" r:id="rId24"/>
    <p:sldId id="1250" r:id="rId25"/>
    <p:sldId id="1252" r:id="rId26"/>
    <p:sldId id="1263" r:id="rId27"/>
    <p:sldId id="1268" r:id="rId28"/>
    <p:sldId id="1255" r:id="rId29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3300"/>
    <a:srgbClr val="9999FF"/>
    <a:srgbClr val="FF0000"/>
    <a:srgbClr val="00CC66"/>
    <a:srgbClr val="FF9933"/>
    <a:srgbClr val="FFCC00"/>
    <a:srgbClr val="FF33CC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8201" autoAdjust="0"/>
    <p:restoredTop sz="94558" autoAdjust="0"/>
  </p:normalViewPr>
  <p:slideViewPr>
    <p:cSldViewPr>
      <p:cViewPr>
        <p:scale>
          <a:sx n="165" d="100"/>
          <a:sy n="165" d="100"/>
        </p:scale>
        <p:origin x="-792" y="-456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3420" y="-114"/>
      </p:cViewPr>
      <p:guideLst>
        <p:guide orient="horz" pos="2904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ict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ict"/><Relationship Id="rId4" Type="http://schemas.openxmlformats.org/officeDocument/2006/relationships/image" Target="../media/image40.pict"/><Relationship Id="rId5" Type="http://schemas.openxmlformats.org/officeDocument/2006/relationships/image" Target="../media/image41.pict"/><Relationship Id="rId1" Type="http://schemas.openxmlformats.org/officeDocument/2006/relationships/image" Target="../media/image37.pict"/><Relationship Id="rId2" Type="http://schemas.openxmlformats.org/officeDocument/2006/relationships/image" Target="../media/image38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56356A8-B289-41CA-8757-CF23C3BBF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3475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06A292B-CF9A-4BF8-90E5-A63A94F93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92E7DB-C4B0-4A83-91D8-68380181151D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89FE5-5556-4EEB-B678-18AC27849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539750" cy="18256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rPr>
              <a:t>NSTX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CA1B789A-53F4-4066-B156-291A9BDCC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i="0" dirty="0" smtClean="0">
                <a:cs typeface="+mn-cs"/>
              </a:rPr>
              <a:t>Peer Review for CHI Gap Armor</a:t>
            </a:r>
            <a:r>
              <a:rPr lang="en-US" sz="800" i="0" baseline="0" dirty="0" smtClean="0">
                <a:cs typeface="+mn-cs"/>
              </a:rPr>
              <a:t> (Gerhardt, et al.)</a:t>
            </a:r>
            <a:endParaRPr lang="en-US" sz="800" i="0" dirty="0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df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d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df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df"/><Relationship Id="rId3" Type="http://schemas.openxmlformats.org/officeDocument/2006/relationships/image" Target="../media/image3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.bin"/><Relationship Id="rId4" Type="http://schemas.openxmlformats.org/officeDocument/2006/relationships/oleObject" Target="../embeddings/Microsoft_Equation3.bin"/><Relationship Id="rId5" Type="http://schemas.openxmlformats.org/officeDocument/2006/relationships/oleObject" Target="../embeddings/Microsoft_Equation4.bin"/><Relationship Id="rId6" Type="http://schemas.openxmlformats.org/officeDocument/2006/relationships/oleObject" Target="../embeddings/Microsoft_Equation5.bin"/><Relationship Id="rId7" Type="http://schemas.openxmlformats.org/officeDocument/2006/relationships/oleObject" Target="../embeddings/Microsoft_Equation6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2051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2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3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4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5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152400" y="9906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200" i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28" charset="-128"/>
                <a:cs typeface="+mn-cs"/>
              </a:rPr>
              <a:t>Improved Armor for CHI Gap</a:t>
            </a:r>
            <a:endParaRPr lang="en-US" sz="3200" i="0" dirty="0">
              <a:solidFill>
                <a:schemeClr val="accent2"/>
              </a:solidFill>
              <a:latin typeface="Arial" charset="0"/>
              <a:cs typeface="+mn-cs"/>
            </a:endParaRPr>
          </a:p>
        </p:txBody>
      </p:sp>
      <p:cxnSp>
        <p:nvCxnSpPr>
          <p:cNvPr id="2057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8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9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1524000" y="2057400"/>
            <a:ext cx="6019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0" dirty="0" smtClean="0">
                <a:solidFill>
                  <a:srgbClr val="FF0000"/>
                </a:solidFill>
                <a:latin typeface="Arial" charset="0"/>
              </a:rPr>
              <a:t>Goal of Meeting and Presentation: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Present Design Requirements and Potential Solutions for Hand-Off to Engineering</a:t>
            </a:r>
          </a:p>
          <a:p>
            <a:pPr algn="ctr"/>
            <a:endParaRPr lang="en-US" sz="2000" i="0" dirty="0" smtClean="0">
              <a:solidFill>
                <a:schemeClr val="tx1"/>
              </a:solidFill>
              <a:latin typeface="Arial" charset="0"/>
            </a:endParaRPr>
          </a:p>
          <a:p>
            <a:pPr algn="ctr"/>
            <a:r>
              <a:rPr lang="en-US" sz="2000" i="0" dirty="0" smtClean="0">
                <a:solidFill>
                  <a:schemeClr val="tx1"/>
                </a:solidFill>
                <a:latin typeface="Arial" charset="0"/>
              </a:rPr>
              <a:t>Stefan Gerhardt</a:t>
            </a:r>
          </a:p>
        </p:txBody>
      </p:sp>
      <p:cxnSp>
        <p:nvCxnSpPr>
          <p:cNvPr id="2061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2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3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65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6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7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9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0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1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2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3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5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6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7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8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9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80" name="Picture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cxnSp>
        <p:nvCxnSpPr>
          <p:cNvPr id="2081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2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3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219200" cy="5492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NSTX</a:t>
            </a:r>
          </a:p>
        </p:txBody>
      </p:sp>
      <p:cxnSp>
        <p:nvCxnSpPr>
          <p:cNvPr id="208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6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/>
            <a:r>
              <a:rPr lang="en-US" sz="180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cxnSp>
        <p:nvCxnSpPr>
          <p:cNvPr id="2089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0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91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2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3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94" name="Picture 53" descr="ppi224.tmp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7313" y="2330450"/>
            <a:ext cx="1284287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95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6" name="Text Box 153"/>
          <p:cNvSpPr txBox="1">
            <a:spLocks noChangeArrowheads="1"/>
          </p:cNvSpPr>
          <p:nvPr/>
        </p:nvSpPr>
        <p:spPr bwMode="auto">
          <a:xfrm>
            <a:off x="7707313" y="2330450"/>
            <a:ext cx="1284287" cy="4375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 anchor="b">
            <a:spAutoFit/>
          </a:bodyPr>
          <a:lstStyle/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St. Andrews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Hebrew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RRC Kurchatov Inst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cxnSp>
        <p:nvCxnSpPr>
          <p:cNvPr id="2097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98" name="Picture 155" descr="nstx_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5163" y="4419600"/>
            <a:ext cx="202723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99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100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2101" name="Picture 3" descr="C:\Users\jmenard\Desktop\Pictur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7038" y="4495800"/>
            <a:ext cx="30781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2" name="Picture 48" descr="ppi221.tmp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2209800"/>
            <a:ext cx="13335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3" name="Text Box 152"/>
          <p:cNvSpPr txBox="1">
            <a:spLocks noChangeArrowheads="1"/>
          </p:cNvSpPr>
          <p:nvPr/>
        </p:nvSpPr>
        <p:spPr bwMode="auto">
          <a:xfrm>
            <a:off x="190500" y="2286000"/>
            <a:ext cx="1257300" cy="441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CompX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New York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Wisconsin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Cases of Concern Typically Have Small Field Line Angles Less Than 7 Degrees (I)</a:t>
            </a:r>
            <a:endParaRPr lang="en-US" dirty="0"/>
          </a:p>
        </p:txBody>
      </p:sp>
      <p:pic>
        <p:nvPicPr>
          <p:cNvPr id="8" name="Picture 7" descr="Screen shot 2011-12-21 at 12.08.4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0600"/>
            <a:ext cx="2971800" cy="5494461"/>
          </a:xfrm>
          <a:prstGeom prst="rect">
            <a:avLst/>
          </a:prstGeom>
        </p:spPr>
      </p:pic>
      <p:pic>
        <p:nvPicPr>
          <p:cNvPr id="9" name="Picture 8" descr="Screen shot 2011-12-21 at 12.30.4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329" y="990600"/>
            <a:ext cx="2932514" cy="5486400"/>
          </a:xfrm>
          <a:prstGeom prst="rect">
            <a:avLst/>
          </a:prstGeom>
        </p:spPr>
      </p:pic>
      <p:pic>
        <p:nvPicPr>
          <p:cNvPr id="10" name="Picture 9" descr="Screen shot 2011-12-21 at 12.32.0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990600"/>
            <a:ext cx="2891785" cy="5410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76031" y="6324600"/>
            <a:ext cx="1867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0.5 cm flux lines in red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Cases of Concern Typically Have Small Field Line Angles Less Than 7 Degrees (II)</a:t>
            </a:r>
            <a:endParaRPr lang="en-US" dirty="0"/>
          </a:p>
        </p:txBody>
      </p:sp>
      <p:pic>
        <p:nvPicPr>
          <p:cNvPr id="7" name="Picture 6" descr="Screen shot 2011-12-21 at 12.32.5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90600"/>
            <a:ext cx="2895600" cy="5498639"/>
          </a:xfrm>
          <a:prstGeom prst="rect">
            <a:avLst/>
          </a:prstGeom>
        </p:spPr>
      </p:pic>
      <p:pic>
        <p:nvPicPr>
          <p:cNvPr id="8" name="Picture 7" descr="Screen shot 2011-12-21 at 12.33.3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990599"/>
            <a:ext cx="2971800" cy="5565509"/>
          </a:xfrm>
          <a:prstGeom prst="rect">
            <a:avLst/>
          </a:prstGeom>
        </p:spPr>
      </p:pic>
      <p:pic>
        <p:nvPicPr>
          <p:cNvPr id="9" name="Picture 8" descr="Screen shot 2011-12-21 at 12.34.31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990600"/>
            <a:ext cx="2895600" cy="55354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76031" y="6324600"/>
            <a:ext cx="1867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0.5 cm flux lines in red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Cases of Concern Typically Have Small Field Line Angles Less Than 7 Degrees (III)</a:t>
            </a:r>
            <a:endParaRPr lang="en-US" dirty="0"/>
          </a:p>
        </p:txBody>
      </p:sp>
      <p:pic>
        <p:nvPicPr>
          <p:cNvPr id="4" name="Picture 3" descr="Screen shot 2011-12-21 at 12.35.3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66800"/>
            <a:ext cx="2889154" cy="5486400"/>
          </a:xfrm>
          <a:prstGeom prst="rect">
            <a:avLst/>
          </a:prstGeom>
        </p:spPr>
      </p:pic>
      <p:pic>
        <p:nvPicPr>
          <p:cNvPr id="5" name="Picture 4" descr="Screen shot 2011-12-21 at 12.36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066799"/>
            <a:ext cx="2895600" cy="5470296"/>
          </a:xfrm>
          <a:prstGeom prst="rect">
            <a:avLst/>
          </a:prstGeom>
        </p:spPr>
      </p:pic>
      <p:pic>
        <p:nvPicPr>
          <p:cNvPr id="6" name="Picture 5" descr="Screen shot 2011-12-21 at 12.38.0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90600"/>
            <a:ext cx="2908075" cy="541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76031" y="6324600"/>
            <a:ext cx="1867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0.5 cm flux lines in red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2-22 at 12.16.4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232" y="3124201"/>
            <a:ext cx="4087368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Loading Requirement From NSTX Data and I</a:t>
            </a:r>
            <a:r>
              <a:rPr lang="en-US" baseline="-25000" dirty="0" smtClean="0"/>
              <a:t>P</a:t>
            </a:r>
            <a:r>
              <a:rPr lang="en-US" dirty="0" smtClean="0"/>
              <a:t> Scaling, Assuming Similar Flux Expansion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28600" y="1371600"/>
            <a:ext cx="8686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Steady-state heat flux requirements: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  <a:p>
            <a:pPr marL="280988" lvl="1" indent="-227013" eaLnBrk="0" hangingPunct="0">
              <a:spcBef>
                <a:spcPct val="20000"/>
              </a:spcBef>
              <a:buFontTx/>
              <a:buChar char="–"/>
            </a:pPr>
            <a:r>
              <a:rPr lang="en-US" sz="1800" b="0" i="0" kern="0" dirty="0" smtClean="0">
                <a:solidFill>
                  <a:schemeClr val="accent2"/>
                </a:solidFill>
              </a:rPr>
              <a:t>Assume that the radial distribution of heat is similar in form to NSTX cases.</a:t>
            </a:r>
          </a:p>
          <a:p>
            <a:pPr marL="280988" marR="0" lvl="1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Drops by a factor of 2 in 5cm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at 800 kA-&gt; 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ymbol" charset="2"/>
                <a:cs typeface="Symbol" charset="2"/>
              </a:rPr>
              <a:t>l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0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=0.05/log(2)=0.072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  <a:p>
            <a:pPr marL="280988" marR="0" lvl="1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Take a configuration with the OSP 8 cm inboard of the CHI gap.</a:t>
            </a:r>
          </a:p>
          <a:p>
            <a:pPr marL="280988" marR="0" lvl="1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800" b="0" i="0" kern="0" noProof="0" dirty="0" smtClean="0">
                <a:solidFill>
                  <a:schemeClr val="accent2"/>
                </a:solidFill>
                <a:latin typeface="+mn-lt"/>
              </a:rPr>
              <a:t>Heat Flux @ 1.2 MA, 12 MW, </a:t>
            </a:r>
            <a:r>
              <a:rPr lang="en-US" sz="1800" b="0" i="0" kern="0" noProof="0" dirty="0" err="1" smtClean="0">
                <a:solidFill>
                  <a:schemeClr val="accent2"/>
                </a:solidFill>
                <a:latin typeface="+mn-lt"/>
              </a:rPr>
              <a:t>Q</a:t>
            </a:r>
            <a:r>
              <a:rPr lang="en-US" sz="1800" b="0" i="0" kern="0" baseline="-25000" noProof="0" dirty="0" err="1" smtClean="0">
                <a:solidFill>
                  <a:schemeClr val="accent2"/>
                </a:solidFill>
                <a:latin typeface="+mn-lt"/>
              </a:rPr>
              <a:t>pk</a:t>
            </a:r>
            <a:r>
              <a:rPr lang="en-US" sz="1800" b="0" i="0" kern="0" dirty="0" smtClean="0">
                <a:solidFill>
                  <a:schemeClr val="accent2"/>
                </a:solidFill>
                <a:latin typeface="+mn-lt"/>
              </a:rPr>
              <a:t>=</a:t>
            </a:r>
            <a:r>
              <a:rPr lang="en-US" sz="1800" b="0" i="0" kern="0" noProof="0" dirty="0" smtClean="0">
                <a:solidFill>
                  <a:schemeClr val="accent2"/>
                </a:solidFill>
                <a:latin typeface="+mn-lt"/>
              </a:rPr>
              <a:t>20 MW/m</a:t>
            </a:r>
            <a:r>
              <a:rPr lang="en-US" sz="1800" b="0" i="0" kern="0" baseline="30000" noProof="0" dirty="0" smtClean="0">
                <a:solidFill>
                  <a:schemeClr val="accent2"/>
                </a:solidFill>
                <a:latin typeface="+mn-lt"/>
              </a:rPr>
              <a:t>2</a:t>
            </a:r>
            <a:r>
              <a:rPr lang="en-US" sz="1800" b="0" i="0" kern="0" noProof="0" dirty="0" smtClean="0">
                <a:solidFill>
                  <a:schemeClr val="accent2"/>
                </a:solidFill>
                <a:latin typeface="+mn-lt"/>
              </a:rPr>
              <a:t>:</a:t>
            </a:r>
            <a:r>
              <a:rPr lang="en-US" sz="1800" b="0" i="0" kern="0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1800" b="0" i="0" kern="0" noProof="0" dirty="0" smtClean="0">
                <a:solidFill>
                  <a:srgbClr val="FF0000"/>
                </a:solidFill>
                <a:latin typeface="+mn-lt"/>
              </a:rPr>
              <a:t>~3 MW/m</a:t>
            </a:r>
            <a:r>
              <a:rPr lang="en-US" sz="1800" b="0" i="0" kern="0" baseline="30000" noProof="0" dirty="0" smtClean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1800" b="0" i="0" kern="0" noProof="0" dirty="0" smtClean="0">
                <a:solidFill>
                  <a:srgbClr val="FF0000"/>
                </a:solidFill>
                <a:latin typeface="+mn-lt"/>
              </a:rPr>
              <a:t> steady state is required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357813" y="1066800"/>
          <a:ext cx="2665412" cy="685800"/>
        </p:xfrm>
        <a:graphic>
          <a:graphicData uri="http://schemas.openxmlformats.org/presentationml/2006/ole">
            <p:oleObj spid="_x0000_s29698" name="Equation" r:id="rId4" imgW="1727200" imgH="444500" progId="Equation.3">
              <p:embed/>
            </p:oleObj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3733800"/>
            <a:ext cx="5181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Transient heat flux requirements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  <a:p>
            <a:pPr marL="347663" lvl="1" indent="-227013" eaLnBrk="0" hangingPunct="0">
              <a:spcBef>
                <a:spcPct val="20000"/>
              </a:spcBef>
              <a:buFontTx/>
              <a:buChar char="–"/>
            </a:pPr>
            <a:r>
              <a:rPr lang="en-US" sz="1800" b="0" i="0" kern="0" dirty="0" smtClean="0">
                <a:solidFill>
                  <a:schemeClr val="accent2"/>
                </a:solidFill>
              </a:rPr>
              <a:t>Come from instances where the OSP is on the </a:t>
            </a:r>
            <a:r>
              <a:rPr lang="en-US" sz="1800" b="0" i="0" kern="0" dirty="0" err="1" smtClean="0">
                <a:solidFill>
                  <a:schemeClr val="accent2"/>
                </a:solidFill>
              </a:rPr>
              <a:t>bullnose</a:t>
            </a:r>
            <a:r>
              <a:rPr lang="en-US" sz="1800" b="0" i="0" kern="0" dirty="0" smtClean="0">
                <a:solidFill>
                  <a:schemeClr val="accent2"/>
                </a:solidFill>
              </a:rPr>
              <a:t> tiles, transiently drifts in.</a:t>
            </a:r>
          </a:p>
          <a:p>
            <a:pPr marL="347663" marR="0" lvl="1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Assume a </a:t>
            </a:r>
            <a:r>
              <a:rPr lang="en-US" sz="1800" b="0" i="0" kern="0" dirty="0" smtClean="0">
                <a:solidFill>
                  <a:srgbClr val="FF0000"/>
                </a:solidFill>
                <a:latin typeface="+mn-lt"/>
              </a:rPr>
              <a:t>steady heat flux of 1.5 MW/m</a:t>
            </a:r>
            <a:r>
              <a:rPr lang="en-US" sz="1800" b="0" i="0" kern="0" baseline="30000" dirty="0" smtClean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1800" b="0" i="0" kern="0" dirty="0" smtClean="0">
                <a:solidFill>
                  <a:srgbClr val="FF0000"/>
                </a:solidFill>
                <a:latin typeface="+mn-lt"/>
              </a:rPr>
              <a:t>.</a:t>
            </a:r>
          </a:p>
          <a:p>
            <a:pPr marL="347663" marR="0" lvl="1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800" b="0" i="0" kern="0" noProof="0" dirty="0" smtClean="0">
                <a:solidFill>
                  <a:srgbClr val="FF0000"/>
                </a:solidFill>
                <a:latin typeface="+mn-lt"/>
              </a:rPr>
              <a:t>Add a 0.1 seconds transient at 15 MW/m</a:t>
            </a:r>
            <a:r>
              <a:rPr lang="en-US" sz="1800" b="0" i="0" kern="0" baseline="30000" noProof="0" dirty="0" smtClean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1800" b="0" i="0" kern="0" baseline="-25000" noProof="0" dirty="0" smtClean="0">
                <a:solidFill>
                  <a:srgbClr val="FF0000"/>
                </a:solidFill>
                <a:latin typeface="+mn-lt"/>
              </a:rPr>
              <a:t>,</a:t>
            </a:r>
            <a:r>
              <a:rPr lang="en-US" sz="1800" b="0" i="0" kern="0" noProof="0" dirty="0" smtClean="0">
                <a:solidFill>
                  <a:srgbClr val="FF0000"/>
                </a:solidFill>
                <a:latin typeface="+mn-lt"/>
              </a:rPr>
              <a:t> every second.</a:t>
            </a:r>
          </a:p>
          <a:p>
            <a:pPr marL="347663" marR="0" lvl="1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800" b="0" i="0" kern="0" dirty="0" smtClean="0">
                <a:solidFill>
                  <a:schemeClr val="accent2"/>
                </a:solidFill>
                <a:latin typeface="+mn-lt"/>
              </a:rPr>
              <a:t>Time average power is 1.5+0.1*15=3 MW/m</a:t>
            </a:r>
            <a:r>
              <a:rPr lang="en-US" sz="1800" b="0" i="0" kern="0" baseline="30000" dirty="0" smtClean="0">
                <a:solidFill>
                  <a:schemeClr val="accent2"/>
                </a:solidFill>
                <a:latin typeface="+mn-lt"/>
              </a:rPr>
              <a:t>2</a:t>
            </a:r>
            <a:endParaRPr lang="en-US" sz="1800" b="0" i="0" kern="0" noProof="0" dirty="0" smtClean="0">
              <a:solidFill>
                <a:schemeClr val="accent2"/>
              </a:solidFill>
              <a:latin typeface="+mn-lt"/>
            </a:endParaRPr>
          </a:p>
          <a:p>
            <a:pPr marL="347663" marR="0" lvl="1" indent="-1746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11393" y="6248400"/>
            <a:ext cx="1872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Quarter JRT Report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 Gap is More Narrow in the Upgrade</a:t>
            </a:r>
            <a:endParaRPr lang="en-US" dirty="0"/>
          </a:p>
        </p:txBody>
      </p:sp>
      <p:pic>
        <p:nvPicPr>
          <p:cNvPr id="4" name="Picture 3" descr="lm_2010_nstx_upgrad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43000" y="1066799"/>
            <a:ext cx="6974540" cy="5389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4400" y="5181600"/>
            <a:ext cx="7132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Flange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4876800"/>
            <a:ext cx="516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Gap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 rot="5400000" flipH="1" flipV="1">
            <a:off x="3771900" y="4305300"/>
            <a:ext cx="838200" cy="45720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rot="16200000" flipV="1">
            <a:off x="4114800" y="4572000"/>
            <a:ext cx="1143000" cy="22860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 to Put a “Cap” on the Main Vessel Flange</a:t>
            </a:r>
            <a:endParaRPr lang="en-US" dirty="0"/>
          </a:p>
        </p:txBody>
      </p:sp>
      <p:pic>
        <p:nvPicPr>
          <p:cNvPr id="4" name="Picture 3" descr="Elevati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51111" r="27416" b="12571"/>
              <a:stretch>
                <a:fillRect/>
              </a:stretch>
            </p:blipFill>
          </mc:Choice>
          <mc:Fallback>
            <p:blipFill>
              <a:blip r:embed="rId3"/>
              <a:srcRect t="51111" r="27416" b="12571"/>
              <a:stretch>
                <a:fillRect/>
              </a:stretch>
            </p:blipFill>
          </mc:Fallback>
        </mc:AlternateContent>
        <p:spPr>
          <a:xfrm flipV="1">
            <a:off x="5731253" y="1524000"/>
            <a:ext cx="3412747" cy="2209800"/>
          </a:xfrm>
          <a:prstGeom prst="rect">
            <a:avLst/>
          </a:prstGeom>
        </p:spPr>
      </p:pic>
      <p:pic>
        <p:nvPicPr>
          <p:cNvPr id="5" name="Picture 4" descr="Screen shot 2011-12-05 at 2.55.5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76325" y="219076"/>
            <a:ext cx="3657600" cy="5657849"/>
          </a:xfrm>
          <a:prstGeom prst="rect">
            <a:avLst/>
          </a:prstGeom>
        </p:spPr>
      </p:pic>
      <p:pic>
        <p:nvPicPr>
          <p:cNvPr id="6" name="Picture 5" descr="Elevation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t="51111" r="27416" b="12571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5"/>
              <a:srcRect t="51111" r="27416" b="12571"/>
              <a:stretch>
                <a:fillRect/>
              </a:stretch>
            </p:blipFill>
          </mc:Fallback>
        </mc:AlternateContent>
        <p:spPr>
          <a:xfrm>
            <a:off x="5731253" y="4114800"/>
            <a:ext cx="3412747" cy="2209800"/>
          </a:xfrm>
          <a:prstGeom prst="rect">
            <a:avLst/>
          </a:prstGeom>
          <a:effectLst>
            <a:reflection stA="0" endPos="75000" dist="127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7162800" y="2133600"/>
            <a:ext cx="1010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Vessel Top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0400" y="5486400"/>
            <a:ext cx="1277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Vessel Bottom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3810000" y="76200"/>
            <a:ext cx="5181600" cy="62484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810000" cy="914400"/>
          </a:xfrm>
        </p:spPr>
        <p:txBody>
          <a:bodyPr/>
          <a:lstStyle/>
          <a:p>
            <a:pPr algn="l"/>
            <a:r>
              <a:rPr lang="en-US" dirty="0" smtClean="0"/>
              <a:t>Concept #1 Was For a Small # Solid </a:t>
            </a:r>
            <a:r>
              <a:rPr lang="en-US" dirty="0" err="1" smtClean="0"/>
              <a:t>Moly</a:t>
            </a:r>
            <a:r>
              <a:rPr lang="en-US" dirty="0" smtClean="0"/>
              <a:t> Arcs</a:t>
            </a:r>
            <a:endParaRPr lang="en-US" dirty="0"/>
          </a:p>
        </p:txBody>
      </p:sp>
      <p:pic>
        <p:nvPicPr>
          <p:cNvPr id="5" name="Picture 4" descr="GapShiel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5947" b="5877"/>
              <a:stretch>
                <a:fillRect/>
              </a:stretch>
            </p:blipFill>
          </mc:Choice>
          <mc:Fallback>
            <p:blipFill>
              <a:blip r:embed="rId3"/>
              <a:srcRect l="5947" b="5877"/>
              <a:stretch>
                <a:fillRect/>
              </a:stretch>
            </p:blipFill>
          </mc:Fallback>
        </mc:AlternateContent>
        <p:spPr>
          <a:xfrm>
            <a:off x="4114800" y="0"/>
            <a:ext cx="5029200" cy="6513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2667000"/>
            <a:ext cx="373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Arc to be bolted directly to flange.</a:t>
            </a:r>
          </a:p>
          <a:p>
            <a:endParaRPr lang="en-US" sz="2000" dirty="0" smtClean="0"/>
          </a:p>
          <a:p>
            <a:r>
              <a:rPr lang="en-US" sz="2000" dirty="0" smtClean="0"/>
              <a:t>Needed to look at changes to the aggregate vessel resistivity</a:t>
            </a:r>
            <a:endParaRPr lang="en-US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Screen shot 2011-12-20 at 10.07.5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888" y="2743200"/>
            <a:ext cx="4908769" cy="335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Substantial Modification to Local Vessel Resistivity </a:t>
            </a:r>
            <a:br>
              <a:rPr lang="en-US" dirty="0" smtClean="0"/>
            </a:br>
            <a:r>
              <a:rPr lang="en-US" dirty="0" smtClean="0"/>
              <a:t>With Bulk Molybdenum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90800"/>
            <a:ext cx="4343400" cy="4953000"/>
          </a:xfrm>
        </p:spPr>
        <p:txBody>
          <a:bodyPr/>
          <a:lstStyle/>
          <a:p>
            <a:pPr marL="173038" indent="-173038"/>
            <a:r>
              <a:rPr lang="en-US" sz="2000" dirty="0" smtClean="0"/>
              <a:t>Compute the </a:t>
            </a:r>
            <a:r>
              <a:rPr lang="en-US" sz="2000" dirty="0" err="1" smtClean="0"/>
              <a:t>toroidal</a:t>
            </a:r>
            <a:r>
              <a:rPr lang="en-US" sz="2000" dirty="0" smtClean="0"/>
              <a:t> resistance of local conductors vs. gap between shields and # of shields.</a:t>
            </a:r>
          </a:p>
          <a:p>
            <a:pPr marL="173038" indent="-173038"/>
            <a:r>
              <a:rPr lang="en-US" sz="2000" dirty="0" smtClean="0"/>
              <a:t>Molybdenum has low resistivity.</a:t>
            </a:r>
          </a:p>
          <a:p>
            <a:pPr marL="347663" lvl="1" indent="-174625"/>
            <a:r>
              <a:rPr lang="en-US" sz="1800" dirty="0" err="1" smtClean="0">
                <a:latin typeface="Symbol" charset="2"/>
                <a:cs typeface="Symbol" charset="2"/>
              </a:rPr>
              <a:t>h</a:t>
            </a:r>
            <a:r>
              <a:rPr lang="en-US" sz="1800" baseline="-25000" dirty="0" err="1" smtClean="0"/>
              <a:t>SS</a:t>
            </a:r>
            <a:r>
              <a:rPr lang="en-US" sz="1800" dirty="0" smtClean="0"/>
              <a:t>= 7x10</a:t>
            </a:r>
            <a:r>
              <a:rPr lang="en-US" sz="1800" baseline="30000" dirty="0" smtClean="0"/>
              <a:t>-7</a:t>
            </a:r>
            <a:r>
              <a:rPr lang="en-US" sz="1800" dirty="0" smtClean="0"/>
              <a:t> </a:t>
            </a:r>
            <a:r>
              <a:rPr lang="en-US" sz="1800" dirty="0" smtClean="0">
                <a:latin typeface="Symbol" charset="2"/>
                <a:cs typeface="Symbol" charset="2"/>
              </a:rPr>
              <a:t>W</a:t>
            </a:r>
            <a:r>
              <a:rPr lang="en-US" sz="1800" dirty="0" smtClean="0"/>
              <a:t>m</a:t>
            </a:r>
          </a:p>
          <a:p>
            <a:pPr marL="347663" lvl="1" indent="-174625"/>
            <a:r>
              <a:rPr lang="en-US" sz="1800" dirty="0" err="1" smtClean="0">
                <a:latin typeface="Symbol" charset="2"/>
                <a:cs typeface="Symbol" charset="2"/>
              </a:rPr>
              <a:t>h</a:t>
            </a:r>
            <a:r>
              <a:rPr lang="en-US" sz="1800" baseline="-25000" dirty="0" err="1" smtClean="0">
                <a:cs typeface="Symbol" charset="2"/>
              </a:rPr>
              <a:t>Mo</a:t>
            </a:r>
            <a:r>
              <a:rPr lang="en-US" sz="1800" dirty="0" smtClean="0"/>
              <a:t>= 5.5x10</a:t>
            </a:r>
            <a:r>
              <a:rPr lang="en-US" sz="1800" baseline="30000" dirty="0" smtClean="0"/>
              <a:t>-8</a:t>
            </a:r>
            <a:r>
              <a:rPr lang="en-US" sz="1800" dirty="0" smtClean="0"/>
              <a:t> </a:t>
            </a:r>
            <a:r>
              <a:rPr lang="en-US" sz="1800" dirty="0" smtClean="0">
                <a:latin typeface="Symbol" charset="2"/>
                <a:cs typeface="Symbol" charset="2"/>
              </a:rPr>
              <a:t>W</a:t>
            </a:r>
            <a:r>
              <a:rPr lang="en-US" sz="1800" dirty="0" smtClean="0"/>
              <a:t>m</a:t>
            </a:r>
          </a:p>
          <a:p>
            <a:pPr marL="347663" lvl="1" indent="-174625"/>
            <a:r>
              <a:rPr lang="en-US" sz="1800" dirty="0" err="1" smtClean="0">
                <a:latin typeface="Symbol" charset="2"/>
                <a:cs typeface="Symbol" charset="2"/>
              </a:rPr>
              <a:t>h</a:t>
            </a:r>
            <a:r>
              <a:rPr lang="en-US" sz="1800" baseline="-25000" dirty="0" err="1" smtClean="0">
                <a:cs typeface="Symbol" charset="2"/>
              </a:rPr>
              <a:t>Cu</a:t>
            </a:r>
            <a:r>
              <a:rPr lang="en-US" sz="1800" dirty="0" smtClean="0"/>
              <a:t>= 1.7x10</a:t>
            </a:r>
            <a:r>
              <a:rPr lang="en-US" sz="1800" baseline="30000" dirty="0" smtClean="0"/>
              <a:t>-8</a:t>
            </a:r>
            <a:r>
              <a:rPr lang="en-US" sz="1800" dirty="0" smtClean="0"/>
              <a:t> </a:t>
            </a:r>
            <a:r>
              <a:rPr lang="en-US" sz="1800" dirty="0" smtClean="0">
                <a:latin typeface="Symbol" charset="2"/>
                <a:cs typeface="Symbol" charset="2"/>
              </a:rPr>
              <a:t>W</a:t>
            </a:r>
            <a:r>
              <a:rPr lang="en-US" sz="1800" dirty="0" smtClean="0"/>
              <a:t>m</a:t>
            </a:r>
          </a:p>
          <a:p>
            <a:pPr marL="173038" indent="-173038"/>
            <a:r>
              <a:rPr lang="en-US" sz="2000" dirty="0" smtClean="0"/>
              <a:t>Molybdenum shields reduce local resistivity by a factor of ~3 </a:t>
            </a:r>
            <a:r>
              <a:rPr lang="en-US" sz="2000" i="1" dirty="0" smtClean="0"/>
              <a:t>if not isolated from vessel</a:t>
            </a:r>
            <a:r>
              <a:rPr lang="en-US" sz="2000" dirty="0" smtClean="0"/>
              <a:t>.	</a:t>
            </a:r>
          </a:p>
          <a:p>
            <a:pPr marL="573088" lvl="1" indent="-173038"/>
            <a:r>
              <a:rPr lang="en-US" sz="1600" dirty="0" smtClean="0"/>
              <a:t>Like a 2” by .2” copper ring inside the vessel.</a:t>
            </a:r>
          </a:p>
          <a:p>
            <a:pPr marL="173038" lvl="1" indent="-173038"/>
            <a:endParaRPr lang="en-US" sz="18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5105675" y="1524000"/>
            <a:ext cx="762000" cy="228600"/>
          </a:xfrm>
          <a:prstGeom prst="rect">
            <a:avLst/>
          </a:prstGeom>
          <a:solidFill>
            <a:srgbClr val="FF3300"/>
          </a:solidFill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943875" y="1524000"/>
            <a:ext cx="381000" cy="228600"/>
          </a:xfrm>
          <a:prstGeom prst="rect">
            <a:avLst/>
          </a:prstGeom>
          <a:solidFill>
            <a:srgbClr val="FF3300"/>
          </a:solidFill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400800" y="1524000"/>
            <a:ext cx="762000" cy="228600"/>
          </a:xfrm>
          <a:prstGeom prst="rect">
            <a:avLst/>
          </a:prstGeom>
          <a:solidFill>
            <a:srgbClr val="FF3300"/>
          </a:solidFill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105675" y="1905000"/>
            <a:ext cx="762000" cy="228600"/>
          </a:xfrm>
          <a:prstGeom prst="rect">
            <a:avLst/>
          </a:prstGeom>
          <a:solidFill>
            <a:srgbClr val="FF3300"/>
          </a:solidFill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943875" y="1905000"/>
            <a:ext cx="381000" cy="228600"/>
          </a:xfrm>
          <a:prstGeom prst="rect">
            <a:avLst/>
          </a:prstGeom>
          <a:solidFill>
            <a:srgbClr val="FF3300"/>
          </a:solidFill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400800" y="1905000"/>
            <a:ext cx="762000" cy="228600"/>
          </a:xfrm>
          <a:prstGeom prst="rect">
            <a:avLst/>
          </a:prstGeom>
          <a:solidFill>
            <a:srgbClr val="FF3300"/>
          </a:solidFill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105675" y="1143000"/>
            <a:ext cx="762000" cy="228600"/>
          </a:xfrm>
          <a:prstGeom prst="rect">
            <a:avLst/>
          </a:prstGeom>
          <a:solidFill>
            <a:srgbClr val="0000FF"/>
          </a:solidFill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400800" y="1143000"/>
            <a:ext cx="762000" cy="228600"/>
          </a:xfrm>
          <a:prstGeom prst="rect">
            <a:avLst/>
          </a:prstGeom>
          <a:solidFill>
            <a:srgbClr val="0000FF"/>
          </a:solidFill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15200" y="1905000"/>
            <a:ext cx="1338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Vessel Wall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39000" y="1524000"/>
            <a:ext cx="15855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Vessel Flange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15200" y="1143000"/>
            <a:ext cx="958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Shields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648475" y="1524000"/>
            <a:ext cx="381000" cy="228600"/>
          </a:xfrm>
          <a:prstGeom prst="rect">
            <a:avLst/>
          </a:prstGeom>
          <a:solidFill>
            <a:srgbClr val="FF3300"/>
          </a:solidFill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648475" y="1905000"/>
            <a:ext cx="381000" cy="228600"/>
          </a:xfrm>
          <a:prstGeom prst="rect">
            <a:avLst/>
          </a:prstGeom>
          <a:solidFill>
            <a:srgbClr val="FF3300"/>
          </a:solidFill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219200" y="1397001"/>
            <a:ext cx="457200" cy="1143000"/>
          </a:xfrm>
          <a:prstGeom prst="rect">
            <a:avLst/>
          </a:prstGeom>
          <a:solidFill>
            <a:srgbClr val="FF0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676400" y="1487312"/>
            <a:ext cx="533400" cy="152400"/>
          </a:xfrm>
          <a:prstGeom prst="rect">
            <a:avLst/>
          </a:prstGeom>
          <a:solidFill>
            <a:srgbClr val="FF0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1193802"/>
            <a:ext cx="685800" cy="194733"/>
          </a:xfrm>
          <a:prstGeom prst="rect">
            <a:avLst/>
          </a:prstGeom>
          <a:solidFill>
            <a:schemeClr val="accent2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600" y="1549401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3300"/>
                </a:solidFill>
              </a:rPr>
              <a:t>Full flange</a:t>
            </a:r>
            <a:endParaRPr lang="en-US" sz="1800" dirty="0">
              <a:solidFill>
                <a:srgbClr val="FF33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86000" y="1549401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3300"/>
                </a:solidFill>
              </a:rPr>
              <a:t>Section of Vessel 2” Wide</a:t>
            </a:r>
            <a:endParaRPr lang="en-US" sz="1800" dirty="0">
              <a:solidFill>
                <a:srgbClr val="FF33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4400" y="863601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2"/>
                </a:solidFill>
              </a:rPr>
              <a:t>Shields</a:t>
            </a: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15000" y="4884003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 smtClean="0">
                <a:solidFill>
                  <a:srgbClr val="000000"/>
                </a:solidFill>
              </a:rPr>
              <a:t>Solid: </a:t>
            </a:r>
            <a:r>
              <a:rPr lang="en-US" sz="1600" b="0" i="0" dirty="0" err="1" smtClean="0">
                <a:solidFill>
                  <a:srgbClr val="000000"/>
                </a:solidFill>
              </a:rPr>
              <a:t>Moly</a:t>
            </a:r>
            <a:r>
              <a:rPr lang="en-US" sz="1600" b="0" i="0" dirty="0" smtClean="0">
                <a:solidFill>
                  <a:srgbClr val="000000"/>
                </a:solidFill>
              </a:rPr>
              <a:t>. Shields</a:t>
            </a:r>
          </a:p>
          <a:p>
            <a:r>
              <a:rPr lang="en-US" sz="1600" b="0" i="0" dirty="0" smtClean="0">
                <a:solidFill>
                  <a:schemeClr val="tx1"/>
                </a:solidFill>
              </a:rPr>
              <a:t>Dashed: Bulk Stainless Shields</a:t>
            </a:r>
          </a:p>
          <a:p>
            <a:endParaRPr lang="en-US" sz="1600" b="0" i="0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01268" y="1109135"/>
            <a:ext cx="461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Gap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2000" y="1143000"/>
            <a:ext cx="461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Gap</a:t>
            </a:r>
            <a:endParaRPr lang="en-US" sz="1000" dirty="0">
              <a:solidFill>
                <a:schemeClr val="tx1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4648200" y="2362200"/>
            <a:ext cx="2514600" cy="1588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7138939" y="2215280"/>
            <a:ext cx="1277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Toroidal</a:t>
            </a:r>
            <a:r>
              <a:rPr lang="en-US" dirty="0" smtClean="0">
                <a:solidFill>
                  <a:srgbClr val="000000"/>
                </a:solidFill>
              </a:rPr>
              <a:t> Angle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581400" cy="914400"/>
          </a:xfrm>
        </p:spPr>
        <p:txBody>
          <a:bodyPr/>
          <a:lstStyle/>
          <a:p>
            <a:pPr algn="l"/>
            <a:r>
              <a:rPr lang="en-US" sz="2200" dirty="0" smtClean="0"/>
              <a:t>Concept #2 Thins the </a:t>
            </a:r>
            <a:r>
              <a:rPr lang="en-US" sz="2200" dirty="0" err="1" smtClean="0"/>
              <a:t>Moly</a:t>
            </a:r>
            <a:r>
              <a:rPr lang="en-US" sz="2200" dirty="0" smtClean="0"/>
              <a:t> &amp; Uses </a:t>
            </a:r>
            <a:r>
              <a:rPr lang="en-US" sz="2200" dirty="0" err="1" smtClean="0"/>
              <a:t>Grafoil</a:t>
            </a:r>
            <a:r>
              <a:rPr lang="en-US" sz="2200" dirty="0" smtClean="0"/>
              <a:t> Pads</a:t>
            </a:r>
            <a:endParaRPr lang="en-US" sz="2200" dirty="0"/>
          </a:p>
        </p:txBody>
      </p:sp>
      <p:pic>
        <p:nvPicPr>
          <p:cNvPr id="4" name="Picture 3" descr="Screen shot 2012-01-10 at 10.08.3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657" y="0"/>
            <a:ext cx="5516343" cy="6858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3352800" cy="4953000"/>
          </a:xfrm>
        </p:spPr>
        <p:txBody>
          <a:bodyPr/>
          <a:lstStyle/>
          <a:p>
            <a:pPr marL="173038" indent="-173038"/>
            <a:r>
              <a:rPr lang="en-US" sz="2000" dirty="0" err="1" smtClean="0"/>
              <a:t>Grafoil</a:t>
            </a:r>
            <a:r>
              <a:rPr lang="en-US" sz="2000" dirty="0" smtClean="0"/>
              <a:t> has higher resistivity.</a:t>
            </a:r>
          </a:p>
          <a:p>
            <a:pPr marL="347663" lvl="1" indent="-174625"/>
            <a:r>
              <a:rPr lang="en-US" sz="1800" dirty="0" err="1" smtClean="0">
                <a:latin typeface="Symbol" charset="2"/>
                <a:cs typeface="Symbol" charset="2"/>
              </a:rPr>
              <a:t>h</a:t>
            </a:r>
            <a:r>
              <a:rPr lang="en-US" sz="1800" baseline="-25000" dirty="0" err="1" smtClean="0"/>
              <a:t>SS</a:t>
            </a:r>
            <a:r>
              <a:rPr lang="en-US" sz="1800" dirty="0" smtClean="0"/>
              <a:t>= 7x10</a:t>
            </a:r>
            <a:r>
              <a:rPr lang="en-US" sz="1800" baseline="30000" dirty="0" smtClean="0"/>
              <a:t>-7</a:t>
            </a:r>
            <a:r>
              <a:rPr lang="en-US" sz="1800" dirty="0" smtClean="0"/>
              <a:t> </a:t>
            </a:r>
            <a:r>
              <a:rPr lang="en-US" sz="1800" dirty="0" smtClean="0">
                <a:latin typeface="Symbol" charset="2"/>
                <a:cs typeface="Symbol" charset="2"/>
              </a:rPr>
              <a:t>W</a:t>
            </a:r>
            <a:r>
              <a:rPr lang="en-US" sz="1800" dirty="0" smtClean="0"/>
              <a:t>m</a:t>
            </a:r>
          </a:p>
          <a:p>
            <a:pPr marL="347663" lvl="1" indent="-174625"/>
            <a:r>
              <a:rPr lang="en-US" sz="1800" dirty="0" err="1" smtClean="0">
                <a:latin typeface="Symbol" charset="2"/>
                <a:cs typeface="Symbol" charset="2"/>
              </a:rPr>
              <a:t>h</a:t>
            </a:r>
            <a:r>
              <a:rPr lang="en-US" sz="1800" baseline="-25000" dirty="0" err="1" smtClean="0">
                <a:cs typeface="Symbol" charset="2"/>
              </a:rPr>
              <a:t>Mo</a:t>
            </a:r>
            <a:r>
              <a:rPr lang="en-US" sz="1800" dirty="0" smtClean="0"/>
              <a:t>= 5.5x10</a:t>
            </a:r>
            <a:r>
              <a:rPr lang="en-US" sz="1800" baseline="30000" dirty="0" smtClean="0"/>
              <a:t>-8</a:t>
            </a:r>
            <a:r>
              <a:rPr lang="en-US" sz="1800" dirty="0" smtClean="0"/>
              <a:t> </a:t>
            </a:r>
            <a:r>
              <a:rPr lang="en-US" sz="1800" dirty="0" smtClean="0">
                <a:latin typeface="Symbol" charset="2"/>
                <a:cs typeface="Symbol" charset="2"/>
              </a:rPr>
              <a:t>W</a:t>
            </a:r>
            <a:r>
              <a:rPr lang="en-US" sz="1800" dirty="0" smtClean="0"/>
              <a:t>m</a:t>
            </a:r>
          </a:p>
          <a:p>
            <a:pPr marL="347663" lvl="1" indent="-174625"/>
            <a:r>
              <a:rPr lang="en-US" sz="1800" dirty="0" err="1" smtClean="0">
                <a:latin typeface="Symbol" charset="2"/>
                <a:cs typeface="Symbol" charset="2"/>
              </a:rPr>
              <a:t>h</a:t>
            </a:r>
            <a:r>
              <a:rPr lang="en-US" sz="1800" baseline="-25000" dirty="0" err="1" smtClean="0">
                <a:cs typeface="Symbol" charset="2"/>
              </a:rPr>
              <a:t>Cu</a:t>
            </a:r>
            <a:r>
              <a:rPr lang="en-US" sz="1800" dirty="0" smtClean="0"/>
              <a:t>= 1.7x10</a:t>
            </a:r>
            <a:r>
              <a:rPr lang="en-US" sz="1800" baseline="30000" dirty="0" smtClean="0"/>
              <a:t>-8</a:t>
            </a:r>
            <a:r>
              <a:rPr lang="en-US" sz="1800" dirty="0" smtClean="0"/>
              <a:t> </a:t>
            </a:r>
            <a:r>
              <a:rPr lang="en-US" sz="1800" dirty="0" smtClean="0">
                <a:latin typeface="Symbol" charset="2"/>
                <a:cs typeface="Symbol" charset="2"/>
              </a:rPr>
              <a:t>W</a:t>
            </a:r>
            <a:r>
              <a:rPr lang="en-US" sz="1800" dirty="0" smtClean="0"/>
              <a:t>m</a:t>
            </a:r>
          </a:p>
          <a:p>
            <a:pPr marL="347663" lvl="1" indent="-174625"/>
            <a:r>
              <a:rPr lang="en-US" sz="1800" dirty="0" err="1" smtClean="0">
                <a:latin typeface="Symbol" charset="2"/>
                <a:cs typeface="Symbol" charset="2"/>
              </a:rPr>
              <a:t>h</a:t>
            </a:r>
            <a:r>
              <a:rPr lang="en-US" sz="1800" baseline="-25000" dirty="0" err="1" smtClean="0">
                <a:cs typeface="Symbol" charset="2"/>
              </a:rPr>
              <a:t>grafoil</a:t>
            </a:r>
            <a:r>
              <a:rPr lang="en-US" sz="1800" dirty="0" smtClean="0">
                <a:cs typeface="Symbol" charset="2"/>
              </a:rPr>
              <a:t>~</a:t>
            </a:r>
            <a:r>
              <a:rPr lang="en-US" sz="1800" dirty="0" smtClean="0"/>
              <a:t> 4x10</a:t>
            </a:r>
            <a:r>
              <a:rPr lang="en-US" sz="1800" baseline="30000" dirty="0" smtClean="0"/>
              <a:t>-6</a:t>
            </a:r>
            <a:r>
              <a:rPr lang="en-US" sz="1800" dirty="0" smtClean="0"/>
              <a:t> </a:t>
            </a:r>
            <a:r>
              <a:rPr lang="en-US" sz="1800" dirty="0" smtClean="0">
                <a:latin typeface="Symbol" charset="2"/>
                <a:cs typeface="Symbol" charset="2"/>
              </a:rPr>
              <a:t>W</a:t>
            </a:r>
            <a:r>
              <a:rPr lang="en-US" sz="1800" dirty="0" smtClean="0"/>
              <a:t>m</a:t>
            </a:r>
          </a:p>
          <a:p>
            <a:pPr marL="347663" lvl="1" indent="-174625">
              <a:buNone/>
            </a:pPr>
            <a:endParaRPr lang="en-US" sz="1800" dirty="0" smtClean="0"/>
          </a:p>
          <a:p>
            <a:pPr marL="173038" indent="-173038"/>
            <a:r>
              <a:rPr lang="en-US" sz="2000" dirty="0" smtClean="0"/>
              <a:t>Use 1 mm thick </a:t>
            </a:r>
            <a:r>
              <a:rPr lang="en-US" sz="2000" dirty="0" err="1" smtClean="0"/>
              <a:t>grafoil</a:t>
            </a:r>
            <a:r>
              <a:rPr lang="en-US" sz="2000" dirty="0" smtClean="0"/>
              <a:t> sheet.</a:t>
            </a:r>
          </a:p>
          <a:p>
            <a:pPr marL="173038" indent="-173038"/>
            <a:r>
              <a:rPr lang="en-US" sz="2000" dirty="0" smtClean="0"/>
              <a:t>1”x1” pad has resistance of 6.4x10</a:t>
            </a:r>
            <a:r>
              <a:rPr lang="en-US" sz="2000" baseline="30000" dirty="0" smtClean="0"/>
              <a:t>-6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Symbol" charset="2"/>
                <a:cs typeface="Symbol" charset="2"/>
              </a:rPr>
              <a:t>W</a:t>
            </a:r>
            <a:r>
              <a:rPr lang="en-US" sz="2000" dirty="0" smtClean="0"/>
              <a:t>.</a:t>
            </a:r>
          </a:p>
          <a:p>
            <a:pPr marL="573088" lvl="1" indent="-173038"/>
            <a:r>
              <a:rPr lang="en-US" sz="1600" dirty="0" smtClean="0"/>
              <a:t>60 of them have resistance of 0.35 </a:t>
            </a:r>
            <a:r>
              <a:rPr lang="en-US" sz="1600" dirty="0" err="1" smtClean="0"/>
              <a:t>m</a:t>
            </a:r>
            <a:r>
              <a:rPr lang="en-US" sz="1600" dirty="0" err="1" smtClean="0">
                <a:latin typeface="Symbol" charset="2"/>
                <a:cs typeface="Symbol" charset="2"/>
              </a:rPr>
              <a:t>W</a:t>
            </a:r>
            <a:endParaRPr lang="en-US" sz="1600" dirty="0" smtClean="0">
              <a:latin typeface="Symbol" charset="2"/>
              <a:cs typeface="Symbol" charset="2"/>
            </a:endParaRPr>
          </a:p>
          <a:p>
            <a:pPr marL="173038" indent="-173038"/>
            <a:r>
              <a:rPr lang="en-US" sz="2000" dirty="0" smtClean="0"/>
              <a:t>Can be trivially cut using a simple template and scissors or razor.</a:t>
            </a:r>
            <a:endParaRPr lang="en-US" sz="1600" dirty="0" smtClean="0"/>
          </a:p>
          <a:p>
            <a:pPr marL="173038" lvl="1" indent="-173038"/>
            <a:endParaRPr lang="en-US" sz="1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Screen shot 2012-01-10 at 9.53.5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750" y="2895600"/>
            <a:ext cx="4413250" cy="3187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Thinned Tiles and </a:t>
            </a:r>
            <a:r>
              <a:rPr lang="en-US" dirty="0" err="1" smtClean="0"/>
              <a:t>Grafoil</a:t>
            </a:r>
            <a:r>
              <a:rPr lang="en-US" dirty="0" smtClean="0"/>
              <a:t> Shims Largely Eliminate the Low Resistance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90800"/>
            <a:ext cx="4724400" cy="4953000"/>
          </a:xfrm>
        </p:spPr>
        <p:txBody>
          <a:bodyPr/>
          <a:lstStyle/>
          <a:p>
            <a:pPr marL="173038" indent="-173038"/>
            <a:r>
              <a:rPr lang="en-US" sz="1800" dirty="0" smtClean="0"/>
              <a:t>Compute the </a:t>
            </a:r>
            <a:r>
              <a:rPr lang="en-US" sz="1800" dirty="0" err="1" smtClean="0"/>
              <a:t>toroidal</a:t>
            </a:r>
            <a:r>
              <a:rPr lang="en-US" sz="1800" dirty="0" smtClean="0"/>
              <a:t> resistance of local conductors vs. gap between shields and # of shields.</a:t>
            </a:r>
          </a:p>
          <a:p>
            <a:pPr marL="173038" indent="-173038"/>
            <a:r>
              <a:rPr lang="en-US" sz="1800" dirty="0" smtClean="0"/>
              <a:t>Take an average height of 0.6*0.5”=0.33” and insert pads at each end.</a:t>
            </a:r>
          </a:p>
          <a:p>
            <a:pPr marL="173038" indent="-173038"/>
            <a:r>
              <a:rPr lang="en-US" sz="1800" dirty="0" smtClean="0"/>
              <a:t>3.5 degree electrical gap between shields.</a:t>
            </a:r>
          </a:p>
          <a:p>
            <a:pPr marL="173038" indent="-173038"/>
            <a:r>
              <a:rPr lang="en-US" sz="1800" dirty="0" smtClean="0"/>
              <a:t>Local </a:t>
            </a:r>
            <a:r>
              <a:rPr lang="en-US" sz="1800" dirty="0" err="1" smtClean="0"/>
              <a:t>toroidal</a:t>
            </a:r>
            <a:r>
              <a:rPr lang="en-US" sz="1800" dirty="0" smtClean="0"/>
              <a:t> resistance drops from 0.62</a:t>
            </a:r>
            <a:r>
              <a:rPr lang="en-US" sz="1800" dirty="0" smtClean="0">
                <a:latin typeface="Symbol" charset="2"/>
                <a:cs typeface="Symbol" charset="2"/>
              </a:rPr>
              <a:t>W</a:t>
            </a:r>
            <a:r>
              <a:rPr lang="en-US" sz="1800" dirty="0" smtClean="0"/>
              <a:t> to 0.5</a:t>
            </a:r>
            <a:r>
              <a:rPr lang="en-US" sz="1800" dirty="0" smtClean="0">
                <a:latin typeface="Symbol" charset="2"/>
                <a:cs typeface="Symbol" charset="2"/>
              </a:rPr>
              <a:t>W.</a:t>
            </a:r>
          </a:p>
          <a:p>
            <a:pPr marL="173038" indent="-173038"/>
            <a:r>
              <a:rPr lang="en-US" sz="1800" dirty="0" smtClean="0">
                <a:cs typeface=""/>
              </a:rPr>
              <a:t>May not need to isolate the bolts.</a:t>
            </a:r>
          </a:p>
          <a:p>
            <a:pPr marL="573088" lvl="1" indent="-173038"/>
            <a:r>
              <a:rPr lang="en-US" sz="1400" dirty="0" err="1" smtClean="0">
                <a:cs typeface=""/>
              </a:rPr>
              <a:t>R</a:t>
            </a:r>
            <a:r>
              <a:rPr lang="en-US" sz="1400" baseline="-25000" dirty="0" err="1" smtClean="0">
                <a:cs typeface=""/>
              </a:rPr>
              <a:t>bolt</a:t>
            </a:r>
            <a:r>
              <a:rPr lang="en-US" sz="1400" dirty="0" smtClean="0">
                <a:cs typeface=""/>
              </a:rPr>
              <a:t>=72</a:t>
            </a:r>
            <a:r>
              <a:rPr lang="en-US" sz="1400" dirty="0" smtClean="0">
                <a:latin typeface="Symbol" charset="2"/>
                <a:cs typeface="Symbol" charset="2"/>
              </a:rPr>
              <a:t>mW</a:t>
            </a:r>
            <a:r>
              <a:rPr lang="en-US" sz="1400" dirty="0" smtClean="0">
                <a:cs typeface=""/>
              </a:rPr>
              <a:t>cm*0.4cm/(</a:t>
            </a:r>
            <a:r>
              <a:rPr lang="en-US" sz="1400" dirty="0" smtClean="0">
                <a:latin typeface="Symbol" charset="2"/>
                <a:cs typeface="Symbol" charset="2"/>
              </a:rPr>
              <a:t>p</a:t>
            </a:r>
            <a:r>
              <a:rPr lang="en-US" sz="1400" dirty="0" smtClean="0">
                <a:cs typeface=""/>
              </a:rPr>
              <a:t>*0.3cm*0.3cm)=100 </a:t>
            </a:r>
            <a:r>
              <a:rPr lang="en-US" sz="1400" dirty="0" err="1" smtClean="0">
                <a:latin typeface="Symbol" charset="2"/>
                <a:cs typeface="Symbol" charset="2"/>
              </a:rPr>
              <a:t>mW</a:t>
            </a:r>
            <a:endParaRPr lang="en-US" sz="1400" dirty="0" smtClean="0">
              <a:latin typeface="Symbol" charset="2"/>
              <a:cs typeface="Symbol" charset="2"/>
            </a:endParaRPr>
          </a:p>
          <a:p>
            <a:pPr marL="573088" lvl="1" indent="-173038"/>
            <a:r>
              <a:rPr lang="en-US" sz="1400" dirty="0" smtClean="0">
                <a:latin typeface="Arial"/>
                <a:cs typeface="Arial"/>
              </a:rPr>
              <a:t>This in parallel with the </a:t>
            </a:r>
            <a:r>
              <a:rPr lang="en-US" sz="1400" dirty="0" smtClean="0">
                <a:cs typeface=""/>
              </a:rPr>
              <a:t>6.4 </a:t>
            </a:r>
            <a:r>
              <a:rPr lang="en-US" sz="1400" dirty="0" err="1" smtClean="0">
                <a:latin typeface="Symbol" charset="2"/>
                <a:cs typeface="Symbol" charset="2"/>
              </a:rPr>
              <a:t>mW</a:t>
            </a:r>
            <a:r>
              <a:rPr lang="en-US" sz="1400" dirty="0" smtClean="0">
                <a:latin typeface="Symbol" charset="2"/>
                <a:cs typeface="Symbol" charset="2"/>
              </a:rPr>
              <a:t> </a:t>
            </a:r>
            <a:r>
              <a:rPr lang="en-US" sz="1400" dirty="0" err="1" smtClean="0">
                <a:latin typeface="Arial"/>
                <a:cs typeface="Arial"/>
              </a:rPr>
              <a:t>grafoil</a:t>
            </a:r>
            <a:r>
              <a:rPr lang="en-US" sz="1400" dirty="0" smtClean="0">
                <a:latin typeface="Arial"/>
                <a:cs typeface="Arial"/>
              </a:rPr>
              <a:t> pad.</a:t>
            </a:r>
          </a:p>
          <a:p>
            <a:pPr marL="573088" lvl="1" indent="-173038"/>
            <a:r>
              <a:rPr lang="en-US" sz="1400" dirty="0" smtClean="0">
                <a:latin typeface="Arial"/>
                <a:cs typeface="Arial"/>
              </a:rPr>
              <a:t>But it might be good to put an insulating sleeve in to maintain the full 0.4 cm.</a:t>
            </a:r>
          </a:p>
          <a:p>
            <a:pPr marL="173038" lvl="1" indent="-173038"/>
            <a:endParaRPr lang="en-US" sz="18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5105675" y="1524000"/>
            <a:ext cx="762000" cy="228600"/>
          </a:xfrm>
          <a:prstGeom prst="rect">
            <a:avLst/>
          </a:prstGeom>
          <a:solidFill>
            <a:srgbClr val="FF3300"/>
          </a:solidFill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943875" y="1524000"/>
            <a:ext cx="381000" cy="228600"/>
          </a:xfrm>
          <a:prstGeom prst="rect">
            <a:avLst/>
          </a:prstGeom>
          <a:solidFill>
            <a:srgbClr val="FF3300"/>
          </a:solidFill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400800" y="1524000"/>
            <a:ext cx="762000" cy="228600"/>
          </a:xfrm>
          <a:prstGeom prst="rect">
            <a:avLst/>
          </a:prstGeom>
          <a:solidFill>
            <a:srgbClr val="FF3300"/>
          </a:solidFill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105675" y="1905000"/>
            <a:ext cx="762000" cy="228600"/>
          </a:xfrm>
          <a:prstGeom prst="rect">
            <a:avLst/>
          </a:prstGeom>
          <a:solidFill>
            <a:srgbClr val="FF3300"/>
          </a:solidFill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943875" y="1905000"/>
            <a:ext cx="381000" cy="228600"/>
          </a:xfrm>
          <a:prstGeom prst="rect">
            <a:avLst/>
          </a:prstGeom>
          <a:solidFill>
            <a:srgbClr val="FF3300"/>
          </a:solidFill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400800" y="1905000"/>
            <a:ext cx="762000" cy="228600"/>
          </a:xfrm>
          <a:prstGeom prst="rect">
            <a:avLst/>
          </a:prstGeom>
          <a:solidFill>
            <a:srgbClr val="FF3300"/>
          </a:solidFill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105675" y="1143000"/>
            <a:ext cx="762000" cy="152400"/>
          </a:xfrm>
          <a:prstGeom prst="rect">
            <a:avLst/>
          </a:prstGeom>
          <a:solidFill>
            <a:srgbClr val="0000FF"/>
          </a:solidFill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400800" y="1143000"/>
            <a:ext cx="762000" cy="152400"/>
          </a:xfrm>
          <a:prstGeom prst="rect">
            <a:avLst/>
          </a:prstGeom>
          <a:solidFill>
            <a:srgbClr val="0000FF"/>
          </a:solidFill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15200" y="1905000"/>
            <a:ext cx="1338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Vessel Wall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39000" y="1524000"/>
            <a:ext cx="15855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Vessel Flange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15200" y="1143000"/>
            <a:ext cx="958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Shields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648475" y="1524000"/>
            <a:ext cx="381000" cy="228600"/>
          </a:xfrm>
          <a:prstGeom prst="rect">
            <a:avLst/>
          </a:prstGeom>
          <a:solidFill>
            <a:srgbClr val="FF3300"/>
          </a:solidFill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648475" y="1905000"/>
            <a:ext cx="381000" cy="228600"/>
          </a:xfrm>
          <a:prstGeom prst="rect">
            <a:avLst/>
          </a:prstGeom>
          <a:solidFill>
            <a:srgbClr val="FF3300"/>
          </a:solidFill>
          <a:ln w="158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219200" y="1397001"/>
            <a:ext cx="457200" cy="1143000"/>
          </a:xfrm>
          <a:prstGeom prst="rect">
            <a:avLst/>
          </a:prstGeom>
          <a:solidFill>
            <a:srgbClr val="FF0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676400" y="1487312"/>
            <a:ext cx="533400" cy="152400"/>
          </a:xfrm>
          <a:prstGeom prst="rect">
            <a:avLst/>
          </a:prstGeom>
          <a:solidFill>
            <a:srgbClr val="FF0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1227667"/>
            <a:ext cx="685800" cy="126999"/>
          </a:xfrm>
          <a:prstGeom prst="rect">
            <a:avLst/>
          </a:prstGeom>
          <a:solidFill>
            <a:schemeClr val="accent2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600" y="1549401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3300"/>
                </a:solidFill>
              </a:rPr>
              <a:t>Full flange</a:t>
            </a:r>
            <a:endParaRPr lang="en-US" sz="1800" dirty="0">
              <a:solidFill>
                <a:srgbClr val="FF33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86000" y="1549401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3300"/>
                </a:solidFill>
              </a:rPr>
              <a:t>Section of Vessel 2” Wide</a:t>
            </a:r>
            <a:endParaRPr lang="en-US" sz="1800" dirty="0">
              <a:solidFill>
                <a:srgbClr val="FF33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4400" y="863601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2"/>
                </a:solidFill>
              </a:rPr>
              <a:t>Shields</a:t>
            </a: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15000" y="4884003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 smtClean="0">
                <a:solidFill>
                  <a:srgbClr val="000000"/>
                </a:solidFill>
              </a:rPr>
              <a:t>Solid: </a:t>
            </a:r>
            <a:r>
              <a:rPr lang="en-US" sz="1600" b="0" i="0" dirty="0" err="1" smtClean="0">
                <a:solidFill>
                  <a:srgbClr val="000000"/>
                </a:solidFill>
              </a:rPr>
              <a:t>Moly</a:t>
            </a:r>
            <a:r>
              <a:rPr lang="en-US" sz="1600" b="0" i="0" dirty="0" smtClean="0">
                <a:solidFill>
                  <a:srgbClr val="000000"/>
                </a:solidFill>
              </a:rPr>
              <a:t>. Shields</a:t>
            </a:r>
          </a:p>
          <a:p>
            <a:r>
              <a:rPr lang="en-US" sz="1600" b="0" i="0" dirty="0" smtClean="0">
                <a:solidFill>
                  <a:schemeClr val="tx1"/>
                </a:solidFill>
              </a:rPr>
              <a:t>Dashed: Bulk Stainless Shields</a:t>
            </a:r>
          </a:p>
          <a:p>
            <a:endParaRPr lang="en-US" sz="1600" b="0" i="0" dirty="0">
              <a:solidFill>
                <a:srgbClr val="00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1219200" y="1371600"/>
            <a:ext cx="457200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5105400" y="1447800"/>
            <a:ext cx="152400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5715000" y="1447800"/>
            <a:ext cx="152400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6400800" y="1447800"/>
            <a:ext cx="152400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7010400" y="1447800"/>
            <a:ext cx="152400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Oval 41"/>
          <p:cNvSpPr/>
          <p:nvPr/>
        </p:nvSpPr>
        <p:spPr bwMode="auto">
          <a:xfrm>
            <a:off x="5783503" y="4107103"/>
            <a:ext cx="76200" cy="76200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4648200" y="2362200"/>
            <a:ext cx="2514600" cy="1588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7138939" y="2215280"/>
            <a:ext cx="1277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Toroidal</a:t>
            </a:r>
            <a:r>
              <a:rPr lang="en-US" dirty="0" smtClean="0">
                <a:solidFill>
                  <a:srgbClr val="000000"/>
                </a:solidFill>
              </a:rPr>
              <a:t> Angle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3200400"/>
          </a:xfrm>
        </p:spPr>
        <p:txBody>
          <a:bodyPr/>
          <a:lstStyle/>
          <a:p>
            <a:r>
              <a:rPr lang="en-US" sz="2000" dirty="0" smtClean="0"/>
              <a:t>Problem: Plasma &amp; heat entering the CHI gap has been known to</a:t>
            </a:r>
          </a:p>
          <a:p>
            <a:pPr lvl="1"/>
            <a:r>
              <a:rPr lang="en-US" sz="1800" dirty="0" smtClean="0"/>
              <a:t>degrade discharge performance due to imperfect </a:t>
            </a:r>
            <a:r>
              <a:rPr lang="en-US" sz="1800" dirty="0" err="1" smtClean="0"/>
              <a:t>PFCs</a:t>
            </a:r>
            <a:r>
              <a:rPr lang="en-US" sz="1800" dirty="0" smtClean="0"/>
              <a:t>, and</a:t>
            </a:r>
          </a:p>
          <a:p>
            <a:pPr lvl="1"/>
            <a:r>
              <a:rPr lang="en-US" sz="1800" dirty="0" smtClean="0"/>
              <a:t>damage diagnostics in the CHI gap,</a:t>
            </a:r>
          </a:p>
          <a:p>
            <a:r>
              <a:rPr lang="en-US" sz="2200" dirty="0" smtClean="0"/>
              <a:t>Problem may be more severe in NSTX-Upgrade, where the horizontal inner target is more narrow.</a:t>
            </a:r>
          </a:p>
          <a:p>
            <a:r>
              <a:rPr lang="en-US" sz="2000" dirty="0" smtClean="0"/>
              <a:t>Goal: Install armor on outboard side of CHI gap.</a:t>
            </a:r>
          </a:p>
          <a:p>
            <a:pPr lvl="1"/>
            <a:r>
              <a:rPr lang="en-US" sz="1800" dirty="0" smtClean="0"/>
              <a:t>Graphite is not considered a plausible candidate due to high temperature bake-out requirement.</a:t>
            </a:r>
          </a:p>
          <a:p>
            <a:r>
              <a:rPr lang="en-US" sz="2200" dirty="0" smtClean="0"/>
              <a:t>Provides 2 benefits</a:t>
            </a:r>
          </a:p>
          <a:p>
            <a:pPr lvl="1"/>
            <a:r>
              <a:rPr lang="en-US" sz="1800" dirty="0" smtClean="0"/>
              <a:t>For cases with OSP on OBD bull-nose tiles, armor increases tolerance to transient inboard motion of the SP.</a:t>
            </a:r>
          </a:p>
          <a:p>
            <a:pPr lvl="1"/>
            <a:r>
              <a:rPr lang="en-US" sz="1800" dirty="0" smtClean="0"/>
              <a:t>For cases with OSP in the inner horizontal target, armor improves power handling of the </a:t>
            </a:r>
            <a:r>
              <a:rPr lang="en-US" sz="1800" dirty="0" err="1" smtClean="0"/>
              <a:t>far(ther</a:t>
            </a:r>
            <a:r>
              <a:rPr lang="en-US" sz="1800" dirty="0" smtClean="0"/>
              <a:t>) SOL heat flux.</a:t>
            </a:r>
          </a:p>
          <a:p>
            <a:r>
              <a:rPr lang="en-US" sz="2200" dirty="0" smtClean="0"/>
              <a:t>Not planning for this armor to be a primary, “steady-state” power handling component. </a:t>
            </a:r>
          </a:p>
          <a:p>
            <a:endParaRPr lang="en-US" sz="2000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 Using Coatings to Solve Electrical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5257800" cy="4953000"/>
          </a:xfrm>
        </p:spPr>
        <p:txBody>
          <a:bodyPr/>
          <a:lstStyle/>
          <a:p>
            <a:r>
              <a:rPr lang="en-US" sz="1800" dirty="0" smtClean="0"/>
              <a:t>Coating on top or bottom:</a:t>
            </a:r>
          </a:p>
          <a:p>
            <a:pPr lvl="1"/>
            <a:r>
              <a:rPr lang="en-US" sz="1600" dirty="0" smtClean="0"/>
              <a:t>Molybdenum or tungsten sprayed on top of solid shields.</a:t>
            </a:r>
          </a:p>
          <a:p>
            <a:pPr lvl="2"/>
            <a:r>
              <a:rPr lang="en-US" sz="1400" dirty="0" smtClean="0"/>
              <a:t>Bulk shields could be from </a:t>
            </a:r>
            <a:r>
              <a:rPr lang="en-US" sz="1400" dirty="0" err="1" smtClean="0"/>
              <a:t>inconel</a:t>
            </a:r>
            <a:r>
              <a:rPr lang="en-US" sz="1400" dirty="0" smtClean="0"/>
              <a:t> or stainless.</a:t>
            </a:r>
          </a:p>
          <a:p>
            <a:pPr lvl="1"/>
            <a:r>
              <a:rPr lang="en-US" sz="1600" dirty="0" smtClean="0"/>
              <a:t>Electrically insulating coating</a:t>
            </a:r>
            <a:r>
              <a:rPr lang="en-US" sz="1600" dirty="0" smtClean="0"/>
              <a:t> on bottom </a:t>
            </a:r>
            <a:r>
              <a:rPr lang="en-US" sz="1600" dirty="0" smtClean="0"/>
              <a:t>of tile.</a:t>
            </a:r>
          </a:p>
          <a:p>
            <a:pPr lvl="2"/>
            <a:r>
              <a:rPr lang="en-US" sz="1400" dirty="0" smtClean="0"/>
              <a:t>Alumina coating on bottom of tile.</a:t>
            </a:r>
          </a:p>
          <a:p>
            <a:r>
              <a:rPr lang="en-US" sz="1800" dirty="0" smtClean="0"/>
              <a:t>Substantial difference in thermal expansion coefficients between resistive base metals and refractory coating metals.</a:t>
            </a:r>
          </a:p>
          <a:p>
            <a:pPr lvl="1"/>
            <a:r>
              <a:rPr lang="en-US" sz="1600" dirty="0" err="1" smtClean="0">
                <a:latin typeface="Symbol" charset="2"/>
                <a:cs typeface="Symbol" charset="2"/>
              </a:rPr>
              <a:t>a</a:t>
            </a:r>
            <a:r>
              <a:rPr lang="en-US" sz="1600" baseline="-25000" dirty="0" err="1" smtClean="0"/>
              <a:t>Mo</a:t>
            </a:r>
            <a:r>
              <a:rPr lang="en-US" sz="1600" dirty="0" smtClean="0"/>
              <a:t>=5.3x10</a:t>
            </a:r>
            <a:r>
              <a:rPr lang="en-US" sz="1600" baseline="30000" dirty="0" smtClean="0"/>
              <a:t>-6</a:t>
            </a:r>
            <a:r>
              <a:rPr lang="en-US" sz="1600" dirty="0" smtClean="0"/>
              <a:t> </a:t>
            </a:r>
            <a:r>
              <a:rPr lang="en-US" sz="1600" dirty="0" err="1" smtClean="0"/>
              <a:t>m/mK</a:t>
            </a:r>
            <a:endParaRPr lang="en-US" sz="1600" dirty="0" smtClean="0"/>
          </a:p>
          <a:p>
            <a:pPr lvl="1"/>
            <a:r>
              <a:rPr lang="en-US" sz="1600" dirty="0" err="1" smtClean="0">
                <a:latin typeface="Symbol" charset="2"/>
                <a:cs typeface="Symbol" charset="2"/>
              </a:rPr>
              <a:t>a</a:t>
            </a:r>
            <a:r>
              <a:rPr lang="en-US" sz="1600" baseline="-25000" dirty="0" err="1" smtClean="0">
                <a:cs typeface="Symbol" charset="2"/>
              </a:rPr>
              <a:t>W</a:t>
            </a:r>
            <a:r>
              <a:rPr lang="en-US" sz="1600" dirty="0" smtClean="0"/>
              <a:t>=4.3x10</a:t>
            </a:r>
            <a:r>
              <a:rPr lang="en-US" sz="1600" baseline="30000" dirty="0" smtClean="0"/>
              <a:t>-6</a:t>
            </a:r>
            <a:r>
              <a:rPr lang="en-US" sz="1600" dirty="0" smtClean="0"/>
              <a:t> </a:t>
            </a:r>
            <a:r>
              <a:rPr lang="en-US" sz="1600" dirty="0" err="1" smtClean="0"/>
              <a:t>m/mK</a:t>
            </a:r>
            <a:endParaRPr lang="en-US" sz="1600" dirty="0" smtClean="0"/>
          </a:p>
          <a:p>
            <a:pPr lvl="1"/>
            <a:r>
              <a:rPr lang="en-US" sz="1600" dirty="0" err="1" smtClean="0">
                <a:latin typeface="Symbol" charset="2"/>
                <a:cs typeface="Symbol" charset="2"/>
              </a:rPr>
              <a:t>a</a:t>
            </a:r>
            <a:r>
              <a:rPr lang="en-US" sz="1600" baseline="-25000" dirty="0" err="1" smtClean="0">
                <a:cs typeface="Symbol" charset="2"/>
              </a:rPr>
              <a:t>SS</a:t>
            </a:r>
            <a:r>
              <a:rPr lang="en-US" sz="1600" dirty="0" smtClean="0"/>
              <a:t>=16.0x10</a:t>
            </a:r>
            <a:r>
              <a:rPr lang="en-US" sz="1600" baseline="30000" dirty="0" smtClean="0"/>
              <a:t>-6</a:t>
            </a:r>
            <a:r>
              <a:rPr lang="en-US" sz="1600" dirty="0" smtClean="0"/>
              <a:t> </a:t>
            </a:r>
            <a:r>
              <a:rPr lang="en-US" sz="1600" dirty="0" err="1" smtClean="0"/>
              <a:t>m/mK</a:t>
            </a:r>
            <a:endParaRPr lang="en-US" sz="1600" dirty="0" smtClean="0"/>
          </a:p>
          <a:p>
            <a:pPr lvl="1"/>
            <a:r>
              <a:rPr lang="en-US" sz="1600" dirty="0" err="1" smtClean="0">
                <a:latin typeface="Symbol" charset="2"/>
                <a:cs typeface="Symbol" charset="2"/>
              </a:rPr>
              <a:t>a</a:t>
            </a:r>
            <a:r>
              <a:rPr lang="en-US" sz="1600" baseline="-25000" dirty="0" err="1" smtClean="0">
                <a:cs typeface="Symbol" charset="2"/>
              </a:rPr>
              <a:t>Inconel</a:t>
            </a:r>
            <a:r>
              <a:rPr lang="en-US" sz="1600" dirty="0" smtClean="0"/>
              <a:t>=12.6x10</a:t>
            </a:r>
            <a:r>
              <a:rPr lang="en-US" sz="1600" baseline="30000" dirty="0" smtClean="0"/>
              <a:t>-6</a:t>
            </a:r>
            <a:r>
              <a:rPr lang="en-US" sz="1600" dirty="0" smtClean="0"/>
              <a:t> </a:t>
            </a:r>
            <a:r>
              <a:rPr lang="en-US" sz="1600" dirty="0" err="1" smtClean="0"/>
              <a:t>m/mK</a:t>
            </a:r>
            <a:endParaRPr lang="en-US" sz="1600" dirty="0" smtClean="0"/>
          </a:p>
          <a:p>
            <a:pPr lvl="1"/>
            <a:r>
              <a:rPr lang="en-US" sz="1600" dirty="0" err="1" smtClean="0">
                <a:latin typeface="Symbol" charset="2"/>
                <a:cs typeface="Symbol" charset="2"/>
              </a:rPr>
              <a:t>a</a:t>
            </a:r>
            <a:r>
              <a:rPr lang="en-US" sz="1600" baseline="-25000" dirty="0" err="1" smtClean="0">
                <a:cs typeface="Symbol" charset="2"/>
              </a:rPr>
              <a:t>alumina</a:t>
            </a:r>
            <a:r>
              <a:rPr lang="en-US" sz="1600" dirty="0" smtClean="0"/>
              <a:t>=5.4x10</a:t>
            </a:r>
            <a:r>
              <a:rPr lang="en-US" sz="1600" baseline="30000" dirty="0" smtClean="0"/>
              <a:t>-6</a:t>
            </a:r>
            <a:r>
              <a:rPr lang="en-US" sz="1600" dirty="0" smtClean="0"/>
              <a:t> </a:t>
            </a:r>
            <a:r>
              <a:rPr lang="en-US" sz="1600" dirty="0" err="1" smtClean="0"/>
              <a:t>m/mK</a:t>
            </a:r>
            <a:endParaRPr lang="en-US" sz="1600" dirty="0" smtClean="0"/>
          </a:p>
          <a:p>
            <a:r>
              <a:rPr lang="en-US" sz="1800" dirty="0" smtClean="0"/>
              <a:t>Alumina and molybdenum have very similar expansion </a:t>
            </a:r>
            <a:r>
              <a:rPr lang="en-US" sz="1800" dirty="0" err="1" smtClean="0"/>
              <a:t>coefficents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Molybdenum and stainless weigh a similar amount.</a:t>
            </a:r>
          </a:p>
          <a:p>
            <a:pPr lvl="1"/>
            <a:r>
              <a:rPr lang="en-US" sz="1600" dirty="0" smtClean="0"/>
              <a:t>This for 0.5x2” cross section.</a:t>
            </a:r>
            <a:endParaRPr lang="en-US" sz="1600" dirty="0"/>
          </a:p>
        </p:txBody>
      </p:sp>
      <p:pic>
        <p:nvPicPr>
          <p:cNvPr id="7" name="Picture 6" descr="Screen shot 2012-01-10 at 10.49.0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066800"/>
            <a:ext cx="3657600" cy="544471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#3 Uses Solid Molybdenum Shields With Alumina Under-Coatings.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991600" cy="4953000"/>
          </a:xfrm>
        </p:spPr>
        <p:txBody>
          <a:bodyPr/>
          <a:lstStyle/>
          <a:p>
            <a:r>
              <a:rPr lang="en-US" sz="1800" dirty="0" smtClean="0"/>
              <a:t>Use solid molybdenum</a:t>
            </a:r>
          </a:p>
          <a:p>
            <a:r>
              <a:rPr lang="en-US" sz="1800" dirty="0" smtClean="0"/>
              <a:t>Use cross-section like concept #1</a:t>
            </a:r>
          </a:p>
          <a:p>
            <a:pPr lvl="1"/>
            <a:r>
              <a:rPr lang="en-US" sz="1600" dirty="0" smtClean="0"/>
              <a:t> 30 </a:t>
            </a:r>
            <a:r>
              <a:rPr lang="en-US" sz="1600" dirty="0" smtClean="0"/>
              <a:t>pieces/tiles.</a:t>
            </a:r>
            <a:endParaRPr lang="en-US" sz="1600" dirty="0" smtClean="0"/>
          </a:p>
          <a:p>
            <a:pPr lvl="1"/>
            <a:r>
              <a:rPr lang="en-US" sz="1600" dirty="0" smtClean="0"/>
              <a:t>12 </a:t>
            </a:r>
            <a:r>
              <a:rPr lang="en-US" sz="1600" dirty="0" smtClean="0"/>
              <a:t>degrees per tile</a:t>
            </a:r>
          </a:p>
          <a:p>
            <a:r>
              <a:rPr lang="en-US" sz="1800" dirty="0" smtClean="0"/>
              <a:t>Coat the bottoms with alumina.</a:t>
            </a:r>
          </a:p>
          <a:p>
            <a:pPr lvl="1"/>
            <a:r>
              <a:rPr lang="en-US" sz="1600" dirty="0" smtClean="0"/>
              <a:t>R. Ellis has lots of experience with alumina coating on SS, didn’t think that coating </a:t>
            </a:r>
            <a:r>
              <a:rPr lang="en-US" sz="1600" dirty="0" err="1" smtClean="0"/>
              <a:t>Moly</a:t>
            </a:r>
            <a:r>
              <a:rPr lang="en-US" sz="1600" dirty="0" smtClean="0"/>
              <a:t> would be an issue.</a:t>
            </a:r>
          </a:p>
          <a:p>
            <a:pPr lvl="1"/>
            <a:r>
              <a:rPr lang="en-US" sz="1600" dirty="0" smtClean="0"/>
              <a:t>A&amp;A Ceramics, White Engineering.</a:t>
            </a:r>
          </a:p>
          <a:p>
            <a:r>
              <a:rPr lang="en-US" sz="1800" dirty="0" smtClean="0"/>
              <a:t>Stainless fasteners could be used to limit the current.</a:t>
            </a:r>
          </a:p>
          <a:p>
            <a:pPr marL="746125" lvl="1" indent="-292100"/>
            <a:r>
              <a:rPr lang="en-US" sz="1600" dirty="0" err="1" smtClean="0">
                <a:cs typeface=""/>
              </a:rPr>
              <a:t>R</a:t>
            </a:r>
            <a:r>
              <a:rPr lang="en-US" sz="1600" baseline="-25000" dirty="0" err="1" smtClean="0">
                <a:cs typeface=""/>
              </a:rPr>
              <a:t>bolt</a:t>
            </a:r>
            <a:r>
              <a:rPr lang="en-US" sz="1600" dirty="0" smtClean="0">
                <a:cs typeface=""/>
              </a:rPr>
              <a:t>=72</a:t>
            </a:r>
            <a:r>
              <a:rPr lang="en-US" sz="1600" dirty="0" smtClean="0">
                <a:latin typeface="Symbol" charset="2"/>
                <a:cs typeface="Symbol" charset="2"/>
              </a:rPr>
              <a:t>mW</a:t>
            </a:r>
            <a:r>
              <a:rPr lang="en-US" sz="1600" dirty="0" smtClean="0">
                <a:cs typeface=""/>
              </a:rPr>
              <a:t>cm*0.4cm/(</a:t>
            </a:r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dirty="0" smtClean="0">
                <a:cs typeface=""/>
              </a:rPr>
              <a:t>*0.3cm*0.3cm)=100 </a:t>
            </a:r>
            <a:r>
              <a:rPr lang="en-US" sz="1600" dirty="0" err="1" smtClean="0">
                <a:latin typeface="Symbol" charset="2"/>
                <a:cs typeface="Symbol" charset="2"/>
              </a:rPr>
              <a:t>mW</a:t>
            </a:r>
            <a:endParaRPr lang="en-US" sz="1600" dirty="0" smtClean="0">
              <a:latin typeface="Symbol" charset="2"/>
              <a:cs typeface="Symbol" charset="2"/>
            </a:endParaRPr>
          </a:p>
          <a:p>
            <a:pPr marL="746125" lvl="1" indent="-292100"/>
            <a:r>
              <a:rPr lang="en-US" sz="1600" dirty="0" err="1" smtClean="0">
                <a:latin typeface="Arial"/>
                <a:cs typeface="Arial"/>
              </a:rPr>
              <a:t>R</a:t>
            </a:r>
            <a:r>
              <a:rPr lang="en-US" sz="1600" baseline="-25000" dirty="0" err="1" smtClean="0">
                <a:latin typeface="Arial"/>
                <a:cs typeface="Arial"/>
              </a:rPr>
              <a:t>tot</a:t>
            </a:r>
            <a:r>
              <a:rPr lang="en-US" sz="1600" dirty="0" smtClean="0">
                <a:latin typeface="Arial"/>
                <a:cs typeface="Arial"/>
              </a:rPr>
              <a:t>= 60*0.0001</a:t>
            </a:r>
            <a:r>
              <a:rPr lang="en-US" sz="1600" dirty="0" smtClean="0">
                <a:cs typeface="Arial"/>
              </a:rPr>
              <a:t>m</a:t>
            </a:r>
            <a:r>
              <a:rPr lang="en-US" sz="1600" dirty="0" smtClean="0">
                <a:latin typeface="Symbol" charset="2"/>
                <a:cs typeface="Symbol" charset="2"/>
              </a:rPr>
              <a:t>W</a:t>
            </a:r>
            <a:r>
              <a:rPr lang="en-US" sz="1600" dirty="0" smtClean="0">
                <a:latin typeface="Arial"/>
                <a:cs typeface="Arial"/>
              </a:rPr>
              <a:t> = 6m</a:t>
            </a:r>
            <a:r>
              <a:rPr lang="en-US" sz="1600" dirty="0" smtClean="0">
                <a:latin typeface="Symbol" charset="2"/>
                <a:cs typeface="Symbol" charset="2"/>
              </a:rPr>
              <a:t>W</a:t>
            </a:r>
          </a:p>
          <a:p>
            <a:pPr marL="1146175" lvl="2" indent="-292100"/>
            <a:r>
              <a:rPr lang="en-US" sz="1400" dirty="0" smtClean="0">
                <a:latin typeface="Arial"/>
                <a:cs typeface="Arial"/>
              </a:rPr>
              <a:t>Possibly sleeve them to ensure the full 0.4 cm length.</a:t>
            </a:r>
          </a:p>
          <a:p>
            <a:pPr marL="746125" lvl="1" indent="-292100"/>
            <a:r>
              <a:rPr lang="en-US" sz="1600" dirty="0" smtClean="0">
                <a:latin typeface="Arial"/>
                <a:cs typeface="Arial"/>
              </a:rPr>
              <a:t>Will still leave ~5/(0.006+0.002)~600A flowing through bolts during disruption.</a:t>
            </a:r>
          </a:p>
          <a:p>
            <a:pPr marL="1146175" lvl="2" indent="-292100"/>
            <a:r>
              <a:rPr lang="en-US" sz="1400" dirty="0" smtClean="0">
                <a:latin typeface="Arial"/>
                <a:cs typeface="Arial"/>
              </a:rPr>
              <a:t>May want to isolate 1 side to eliminate the current entirely.</a:t>
            </a:r>
          </a:p>
          <a:p>
            <a:r>
              <a:rPr lang="en-US" sz="1800" dirty="0" smtClean="0"/>
              <a:t>Use a sheet of </a:t>
            </a:r>
            <a:r>
              <a:rPr lang="en-US" sz="1800" dirty="0" err="1" smtClean="0"/>
              <a:t>grafoil</a:t>
            </a:r>
            <a:r>
              <a:rPr lang="en-US" sz="1800" dirty="0" smtClean="0"/>
              <a:t> mainly for mechanical reasons.</a:t>
            </a:r>
          </a:p>
          <a:p>
            <a:pPr lvl="1"/>
            <a:r>
              <a:rPr lang="en-US" sz="1600" dirty="0" smtClean="0"/>
              <a:t>Provide compliance, protect the coating.</a:t>
            </a:r>
          </a:p>
          <a:p>
            <a:pPr lvl="1"/>
            <a:r>
              <a:rPr lang="en-US" sz="1600" dirty="0" smtClean="0"/>
              <a:t>Also provides some extra resistance if the coating is compromised.</a:t>
            </a:r>
            <a:endParaRPr lang="en-US" sz="1600" dirty="0"/>
          </a:p>
        </p:txBody>
      </p:sp>
      <p:pic>
        <p:nvPicPr>
          <p:cNvPr id="4" name="Picture 3" descr="GapShiel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62949" t="79284" b="587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62949" t="79284" b="5877"/>
              <a:stretch>
                <a:fillRect/>
              </a:stretch>
            </p:blipFill>
          </mc:Fallback>
        </mc:AlternateContent>
        <p:spPr>
          <a:xfrm>
            <a:off x="4953000" y="838200"/>
            <a:ext cx="3969631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Circulating Currents Yield a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T</a:t>
            </a:r>
            <a:r>
              <a:rPr lang="en-US" dirty="0" err="1" smtClean="0"/>
              <a:t>xm</a:t>
            </a:r>
            <a:r>
              <a:rPr lang="en-US" baseline="-25000" dirty="0" err="1" smtClean="0"/>
              <a:t>z</a:t>
            </a:r>
            <a:r>
              <a:rPr lang="en-US" dirty="0" smtClean="0"/>
              <a:t> Torque About </a:t>
            </a:r>
            <a:br>
              <a:rPr lang="en-US" dirty="0" smtClean="0"/>
            </a:br>
            <a:r>
              <a:rPr lang="en-US" dirty="0" smtClean="0"/>
              <a:t>a Radial Axis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4648200" cy="4953000"/>
          </a:xfrm>
        </p:spPr>
        <p:txBody>
          <a:bodyPr/>
          <a:lstStyle/>
          <a:p>
            <a:r>
              <a:rPr lang="en-US" dirty="0" smtClean="0"/>
              <a:t>Estimate the inductance and resistance based on the boundary of the</a:t>
            </a:r>
            <a:r>
              <a:rPr lang="en-US" dirty="0" smtClean="0"/>
              <a:t> tile.</a:t>
            </a:r>
            <a:endParaRPr lang="en-US" dirty="0" smtClean="0"/>
          </a:p>
          <a:p>
            <a:pPr lvl="1"/>
            <a:r>
              <a:rPr lang="en-US" dirty="0" smtClean="0"/>
              <a:t>Assume that the most important current flows in a single large circulation.</a:t>
            </a:r>
          </a:p>
          <a:p>
            <a:pPr lvl="1"/>
            <a:r>
              <a:rPr lang="en-US" dirty="0" smtClean="0"/>
              <a:t>L/R time of ~0.5-1 </a:t>
            </a:r>
            <a:r>
              <a:rPr lang="en-US" dirty="0" err="1" smtClean="0"/>
              <a:t>msec</a:t>
            </a:r>
            <a:r>
              <a:rPr lang="en-US" dirty="0" smtClean="0"/>
              <a:t> for molybdenum, and ~0.1 </a:t>
            </a:r>
            <a:r>
              <a:rPr lang="en-US" dirty="0" err="1" smtClean="0"/>
              <a:t>msec</a:t>
            </a:r>
            <a:r>
              <a:rPr lang="en-US" dirty="0" smtClean="0"/>
              <a:t> for bulk stainless</a:t>
            </a:r>
          </a:p>
          <a:p>
            <a:r>
              <a:rPr lang="en-US" dirty="0" smtClean="0"/>
              <a:t>Solve for time evolution of currents for a specified dB/</a:t>
            </a:r>
            <a:r>
              <a:rPr lang="en-US" dirty="0" err="1" smtClean="0"/>
              <a:t>dt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524000" y="4953000"/>
          <a:ext cx="1807029" cy="609600"/>
        </p:xfrm>
        <a:graphic>
          <a:graphicData uri="http://schemas.openxmlformats.org/presentationml/2006/ole">
            <p:oleObj spid="_x0000_s24578" name="Equation" r:id="rId3" imgW="1054100" imgH="355600" progId="Equation.3">
              <p:embed/>
            </p:oleObj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1143000" y="5638800"/>
          <a:ext cx="2176463" cy="609600"/>
        </p:xfrm>
        <a:graphic>
          <a:graphicData uri="http://schemas.openxmlformats.org/presentationml/2006/ole">
            <p:oleObj spid="_x0000_s24579" name="Equation" r:id="rId4" imgW="1270000" imgH="3556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324600" y="1219200"/>
            <a:ext cx="1496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chemeClr val="accent2"/>
                </a:solidFill>
              </a:rPr>
              <a:t>Inductive Limit</a:t>
            </a:r>
            <a:endParaRPr lang="en-US" sz="1600" b="0" i="0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2362200"/>
            <a:ext cx="1507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rgbClr val="3333CC"/>
                </a:solidFill>
              </a:rPr>
              <a:t>Resistive Limit</a:t>
            </a:r>
            <a:endParaRPr lang="en-US" sz="1600" b="0" i="0" dirty="0">
              <a:solidFill>
                <a:srgbClr val="3333CC"/>
              </a:solidFill>
            </a:endParaRPr>
          </a:p>
        </p:txBody>
      </p:sp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6291263" y="1654175"/>
          <a:ext cx="1631950" cy="654050"/>
        </p:xfrm>
        <a:graphic>
          <a:graphicData uri="http://schemas.openxmlformats.org/presentationml/2006/ole">
            <p:oleObj spid="_x0000_s24580" name="Equation" r:id="rId5" imgW="952500" imgH="381000" progId="Equation.3">
              <p:embed/>
            </p:oleObj>
          </a:graphicData>
        </a:graphic>
      </p:graphicFrame>
      <p:graphicFrame>
        <p:nvGraphicFramePr>
          <p:cNvPr id="24581" name="Object 5"/>
          <p:cNvGraphicFramePr>
            <a:graphicFrameLocks noChangeAspect="1"/>
          </p:cNvGraphicFramePr>
          <p:nvPr/>
        </p:nvGraphicFramePr>
        <p:xfrm>
          <a:off x="6030913" y="2776538"/>
          <a:ext cx="2306637" cy="696912"/>
        </p:xfrm>
        <a:graphic>
          <a:graphicData uri="http://schemas.openxmlformats.org/presentationml/2006/ole">
            <p:oleObj spid="_x0000_s24581" name="Equation" r:id="rId6" imgW="1346200" imgH="406400" progId="Equation.3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515483" y="3886200"/>
            <a:ext cx="36285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3333CC"/>
                </a:solidFill>
              </a:rPr>
              <a:t>Intermediate</a:t>
            </a:r>
          </a:p>
          <a:p>
            <a:pPr algn="ctr"/>
            <a:r>
              <a:rPr lang="en-US" sz="1600" b="0" i="0" dirty="0" smtClean="0">
                <a:solidFill>
                  <a:schemeClr val="tx1"/>
                </a:solidFill>
              </a:rPr>
              <a:t>Solve ODE and find maximum current</a:t>
            </a:r>
            <a:endParaRPr lang="en-US" sz="1600" b="0" i="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2600" y="50292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Does not take into account coupling to other components.</a:t>
            </a:r>
            <a:endParaRPr lang="en-US" sz="1800" dirty="0"/>
          </a:p>
        </p:txBody>
      </p:sp>
      <p:graphicFrame>
        <p:nvGraphicFramePr>
          <p:cNvPr id="24584" name="Object 8"/>
          <p:cNvGraphicFramePr>
            <a:graphicFrameLocks noChangeAspect="1"/>
          </p:cNvGraphicFramePr>
          <p:nvPr/>
        </p:nvGraphicFramePr>
        <p:xfrm>
          <a:off x="3581400" y="5029200"/>
          <a:ext cx="1295400" cy="549995"/>
        </p:xfrm>
        <a:graphic>
          <a:graphicData uri="http://schemas.openxmlformats.org/presentationml/2006/ole">
            <p:oleObj spid="_x0000_s24584" name="Equation" r:id="rId7" imgW="927100" imgH="393700" progId="Equation.3">
              <p:embed/>
            </p:oleObj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Circulating Currents Yield a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T</a:t>
            </a:r>
            <a:r>
              <a:rPr lang="en-US" dirty="0" err="1" smtClean="0"/>
              <a:t>xm</a:t>
            </a:r>
            <a:r>
              <a:rPr lang="en-US" baseline="-25000" dirty="0" err="1" smtClean="0"/>
              <a:t>z</a:t>
            </a:r>
            <a:r>
              <a:rPr lang="en-US" dirty="0" smtClean="0"/>
              <a:t> Torque About </a:t>
            </a:r>
            <a:br>
              <a:rPr lang="en-US" dirty="0" smtClean="0"/>
            </a:br>
            <a:r>
              <a:rPr lang="en-US" dirty="0" smtClean="0"/>
              <a:t>a Radial Axis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4648200" cy="4953000"/>
          </a:xfrm>
        </p:spPr>
        <p:txBody>
          <a:bodyPr/>
          <a:lstStyle/>
          <a:p>
            <a:r>
              <a:rPr lang="en-US" dirty="0" smtClean="0"/>
              <a:t>Calculate torques and forces as a function of the # of </a:t>
            </a:r>
            <a:r>
              <a:rPr lang="en-US" dirty="0" err="1" smtClean="0"/>
              <a:t>Moly</a:t>
            </a:r>
            <a:r>
              <a:rPr lang="en-US" dirty="0" smtClean="0"/>
              <a:t> segments.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Height of 0.5</a:t>
            </a:r>
            <a:r>
              <a:rPr lang="en-US" dirty="0" smtClean="0">
                <a:solidFill>
                  <a:srgbClr val="FF0000"/>
                </a:solidFill>
              </a:rPr>
              <a:t>” (concept 1 &amp; 3)</a:t>
            </a:r>
          </a:p>
          <a:p>
            <a:pPr lvl="1"/>
            <a:r>
              <a:rPr lang="en-US" dirty="0" smtClean="0"/>
              <a:t>Height of 0.33</a:t>
            </a:r>
            <a:r>
              <a:rPr lang="en-US" dirty="0" smtClean="0"/>
              <a:t>” (concept 2)</a:t>
            </a:r>
          </a:p>
          <a:p>
            <a:r>
              <a:rPr lang="en-US" dirty="0" smtClean="0"/>
              <a:t>L/R times are neither purely inductive nor resistive.</a:t>
            </a:r>
          </a:p>
          <a:p>
            <a:r>
              <a:rPr lang="en-US" dirty="0" smtClean="0"/>
              <a:t>Torques decrease as the # of segments is increased.</a:t>
            </a:r>
          </a:p>
          <a:p>
            <a:r>
              <a:rPr lang="en-US" dirty="0" smtClean="0"/>
              <a:t>Forces on the end are more constant.</a:t>
            </a:r>
          </a:p>
          <a:p>
            <a:pPr lvl="1"/>
            <a:r>
              <a:rPr lang="en-US" dirty="0" smtClean="0"/>
              <a:t>From Force=Torque/Length</a:t>
            </a:r>
          </a:p>
          <a:p>
            <a:r>
              <a:rPr lang="en-US" dirty="0" smtClean="0"/>
              <a:t>Concept #2 has ~500 lbs.</a:t>
            </a:r>
          </a:p>
          <a:p>
            <a:r>
              <a:rPr lang="en-US" dirty="0" smtClean="0"/>
              <a:t>Concept #3 has 700-800 lbs.</a:t>
            </a:r>
            <a:endParaRPr lang="en-US" dirty="0"/>
          </a:p>
        </p:txBody>
      </p:sp>
      <p:pic>
        <p:nvPicPr>
          <p:cNvPr id="5" name="Picture 4" descr="Screen shot 2012-01-10 at 11.26.4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066800"/>
            <a:ext cx="3666218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Quench Leads to </a:t>
            </a:r>
            <a:r>
              <a:rPr lang="en-US" dirty="0" err="1" smtClean="0"/>
              <a:t>Axisymmetric</a:t>
            </a:r>
            <a:r>
              <a:rPr lang="en-US" dirty="0" smtClean="0"/>
              <a:t>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5257800" cy="4953000"/>
          </a:xfrm>
        </p:spPr>
        <p:txBody>
          <a:bodyPr/>
          <a:lstStyle/>
          <a:p>
            <a:r>
              <a:rPr lang="en-US" sz="2000" dirty="0" smtClean="0"/>
              <a:t>Fast 700 kA disruption leads to ~1.0 V from loops near CHI gap.</a:t>
            </a:r>
          </a:p>
          <a:p>
            <a:pPr lvl="1"/>
            <a:r>
              <a:rPr lang="en-US" sz="1800" dirty="0" smtClean="0"/>
              <a:t>Add a factor of 2 safety margin, and then scale by 2.0/0.7~3 for NSTX-U</a:t>
            </a:r>
          </a:p>
          <a:p>
            <a:pPr lvl="1"/>
            <a:r>
              <a:rPr lang="en-US" sz="1800" dirty="0" smtClean="0"/>
              <a:t>Result is 6 V</a:t>
            </a:r>
            <a:endParaRPr lang="en-US" sz="2000" dirty="0" smtClean="0"/>
          </a:p>
          <a:p>
            <a:r>
              <a:rPr lang="en-US" sz="2000" dirty="0" smtClean="0"/>
              <a:t>Assume a conservative radial/vertical field of 0.5 T.</a:t>
            </a:r>
          </a:p>
          <a:p>
            <a:r>
              <a:rPr lang="en-US" sz="2000" dirty="0" smtClean="0"/>
              <a:t>Color code:</a:t>
            </a:r>
          </a:p>
          <a:p>
            <a:pPr lvl="1"/>
            <a:r>
              <a:rPr lang="en-US" sz="1600" dirty="0" smtClean="0">
                <a:solidFill>
                  <a:srgbClr val="FF3300"/>
                </a:solidFill>
              </a:rPr>
              <a:t>Red: Solid </a:t>
            </a:r>
            <a:r>
              <a:rPr lang="en-US" sz="1600" dirty="0" err="1" smtClean="0">
                <a:solidFill>
                  <a:srgbClr val="FF3300"/>
                </a:solidFill>
              </a:rPr>
              <a:t>moly</a:t>
            </a:r>
            <a:r>
              <a:rPr lang="en-US" sz="1600" dirty="0" smtClean="0">
                <a:solidFill>
                  <a:srgbClr val="FF3300"/>
                </a:solidFill>
              </a:rPr>
              <a:t> bolted to the vessel flange</a:t>
            </a:r>
          </a:p>
          <a:p>
            <a:pPr lvl="1"/>
            <a:r>
              <a:rPr lang="en-US" sz="1600" dirty="0" smtClean="0"/>
              <a:t>Blue: Thinned molybdenum with </a:t>
            </a:r>
            <a:r>
              <a:rPr lang="en-US" sz="1600" dirty="0" err="1" smtClean="0"/>
              <a:t>grafoil</a:t>
            </a:r>
            <a:r>
              <a:rPr lang="en-US" sz="1600" dirty="0" smtClean="0"/>
              <a:t> spacers, called concept #2.</a:t>
            </a:r>
          </a:p>
          <a:p>
            <a:r>
              <a:rPr lang="en-US" sz="2000" dirty="0" smtClean="0"/>
              <a:t>Concept #3 has a negligible force from </a:t>
            </a:r>
            <a:r>
              <a:rPr lang="en-US" sz="2000" dirty="0" err="1" smtClean="0"/>
              <a:t>axisymmetric</a:t>
            </a:r>
            <a:r>
              <a:rPr lang="en-US" sz="2000" dirty="0" smtClean="0"/>
              <a:t> effects if the isolation is maintained and bolts are isolated.</a:t>
            </a:r>
            <a:endParaRPr lang="en-US" sz="1600" dirty="0" smtClean="0"/>
          </a:p>
          <a:p>
            <a:endParaRPr lang="en-US" sz="2000" dirty="0" smtClean="0"/>
          </a:p>
        </p:txBody>
      </p:sp>
      <p:pic>
        <p:nvPicPr>
          <p:cNvPr id="5" name="Picture 4" descr="Screen shot 2012-01-10 at 11.36.3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142999"/>
            <a:ext cx="3657600" cy="514162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12-20 at 10.31.01 AM.png"/>
          <p:cNvPicPr>
            <a:picLocks noChangeAspect="1"/>
          </p:cNvPicPr>
          <p:nvPr/>
        </p:nvPicPr>
        <p:blipFill>
          <a:blip r:embed="rId2"/>
          <a:srcRect r="7080"/>
          <a:stretch>
            <a:fillRect/>
          </a:stretch>
        </p:blipFill>
        <p:spPr>
          <a:xfrm>
            <a:off x="6705600" y="4800600"/>
            <a:ext cx="2438400" cy="17064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686800" cy="4953000"/>
          </a:xfrm>
        </p:spPr>
        <p:txBody>
          <a:bodyPr/>
          <a:lstStyle/>
          <a:p>
            <a:r>
              <a:rPr lang="en-US" dirty="0" smtClean="0"/>
              <a:t>Welded ¼-20 studs appear to have enough strength:</a:t>
            </a:r>
          </a:p>
          <a:p>
            <a:pPr lvl="1"/>
            <a:r>
              <a:rPr lang="en-US" dirty="0" smtClean="0"/>
              <a:t>316 Stainless Steel, ¼-20 threaded rod from McMaster</a:t>
            </a:r>
          </a:p>
          <a:p>
            <a:pPr lvl="2"/>
            <a:r>
              <a:rPr lang="en-US" dirty="0" smtClean="0"/>
              <a:t>min. tensile strength of 70,000 psi.</a:t>
            </a:r>
          </a:p>
          <a:p>
            <a:pPr lvl="1"/>
            <a:r>
              <a:rPr lang="en-US" dirty="0" smtClean="0"/>
              <a:t>Diameter of </a:t>
            </a:r>
            <a:r>
              <a:rPr lang="en-US" dirty="0" smtClean="0"/>
              <a:t>0.2” </a:t>
            </a:r>
            <a:r>
              <a:rPr lang="en-US" dirty="0" smtClean="0"/>
              <a:t>yields strength of 2200 lbs.</a:t>
            </a:r>
          </a:p>
          <a:p>
            <a:pPr lvl="1"/>
            <a:r>
              <a:rPr lang="en-US" dirty="0" smtClean="0"/>
              <a:t>Factor of 2 safety margin yields 1000 lbs.</a:t>
            </a:r>
          </a:p>
          <a:p>
            <a:pPr lvl="1"/>
            <a:r>
              <a:rPr lang="en-US" dirty="0" smtClean="0"/>
              <a:t>Properly done stud welding has the bolt fail before the weld.</a:t>
            </a:r>
          </a:p>
          <a:p>
            <a:r>
              <a:rPr lang="en-US" dirty="0" smtClean="0"/>
              <a:t>Do not want to have field lines striking stainless fasteners.</a:t>
            </a:r>
          </a:p>
          <a:p>
            <a:pPr lvl="1"/>
            <a:r>
              <a:rPr lang="en-US" dirty="0" smtClean="0"/>
              <a:t>Assume an 8 degree field line.</a:t>
            </a:r>
          </a:p>
          <a:p>
            <a:r>
              <a:rPr lang="en-US" dirty="0" smtClean="0"/>
              <a:t>Welded stud and counter-sunk nut may be workable.</a:t>
            </a:r>
          </a:p>
          <a:p>
            <a:r>
              <a:rPr lang="en-US" dirty="0" smtClean="0"/>
              <a:t>Engineering should assess whether:</a:t>
            </a:r>
          </a:p>
          <a:p>
            <a:pPr lvl="1"/>
            <a:r>
              <a:rPr lang="en-US" dirty="0" smtClean="0"/>
              <a:t>there are T-bar/Dovetail like solutions for fasteners.</a:t>
            </a:r>
          </a:p>
          <a:p>
            <a:pPr lvl="1"/>
            <a:r>
              <a:rPr lang="en-US" dirty="0" smtClean="0"/>
              <a:t>the fasteners can/should electrically isolate the shields.</a:t>
            </a:r>
          </a:p>
          <a:p>
            <a:pPr lvl="2"/>
            <a:r>
              <a:rPr lang="en-US" dirty="0" smtClean="0"/>
              <a:t>Insulators must be compatible with Li deposition</a:t>
            </a:r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Finalizing Fastener Design Part of Engineering Scope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67600" y="4876800"/>
            <a:ext cx="1064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8.1 degrees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Candidate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953000"/>
          </a:xfrm>
        </p:spPr>
        <p:txBody>
          <a:bodyPr/>
          <a:lstStyle/>
          <a:p>
            <a:r>
              <a:rPr lang="en-US" sz="1800" dirty="0" smtClean="0"/>
              <a:t>Concept #1: Small # of molybdenum shields bolted to flange.</a:t>
            </a:r>
          </a:p>
          <a:p>
            <a:pPr lvl="1"/>
            <a:r>
              <a:rPr lang="en-US" sz="1600" dirty="0" smtClean="0"/>
              <a:t>Good: Simplest mechanical solution of all. Possibly best power handling.</a:t>
            </a:r>
          </a:p>
          <a:p>
            <a:pPr lvl="1"/>
            <a:r>
              <a:rPr lang="en-US" sz="1600" dirty="0" smtClean="0"/>
              <a:t>Bad: Significant modifications to the conducting structure. Large disruption loads.</a:t>
            </a:r>
          </a:p>
          <a:p>
            <a:r>
              <a:rPr lang="en-US" sz="1800" dirty="0" smtClean="0"/>
              <a:t>Concept #2: Thinned molybdenum shields with </a:t>
            </a:r>
            <a:r>
              <a:rPr lang="en-US" sz="1800" dirty="0" err="1" smtClean="0"/>
              <a:t>grafoil</a:t>
            </a:r>
            <a:r>
              <a:rPr lang="en-US" sz="1800" dirty="0" smtClean="0"/>
              <a:t> spacers.</a:t>
            </a:r>
          </a:p>
          <a:p>
            <a:pPr lvl="1"/>
            <a:r>
              <a:rPr lang="en-US" sz="1600" dirty="0" smtClean="0"/>
              <a:t>Good: Mechanically simple, reduced disruption load and small changes to net conductivity.</a:t>
            </a:r>
          </a:p>
          <a:p>
            <a:pPr lvl="1"/>
            <a:r>
              <a:rPr lang="en-US" sz="1600" dirty="0" smtClean="0"/>
              <a:t>Bad: More machining on the molybdenum shields themselves</a:t>
            </a:r>
          </a:p>
          <a:p>
            <a:r>
              <a:rPr lang="en-US" sz="1800" dirty="0" smtClean="0"/>
              <a:t>Concept #3: Solid molybdenum shields with alumina coating</a:t>
            </a:r>
            <a:r>
              <a:rPr lang="en-US" sz="1800" dirty="0" smtClean="0"/>
              <a:t> and </a:t>
            </a:r>
            <a:r>
              <a:rPr lang="en-US" sz="1800" dirty="0" err="1" smtClean="0"/>
              <a:t>grafoil</a:t>
            </a:r>
            <a:r>
              <a:rPr lang="en-US" sz="1800" dirty="0" smtClean="0"/>
              <a:t> sheets on </a:t>
            </a:r>
            <a:r>
              <a:rPr lang="en-US" sz="1800" dirty="0" smtClean="0"/>
              <a:t>back side for electrical isolation.</a:t>
            </a:r>
          </a:p>
          <a:p>
            <a:pPr lvl="1"/>
            <a:r>
              <a:rPr lang="en-US" sz="1600" dirty="0" smtClean="0"/>
              <a:t>Good: Mechanically simple, reduced disruption load and small changes to net conductivity.</a:t>
            </a:r>
          </a:p>
          <a:p>
            <a:pPr lvl="1"/>
            <a:r>
              <a:rPr lang="en-US" sz="1600" dirty="0" smtClean="0"/>
              <a:t>Bad: May need to isolate fasteners. Less experience with these coatings.</a:t>
            </a:r>
          </a:p>
          <a:p>
            <a:r>
              <a:rPr lang="en-US" sz="1800" dirty="0" smtClean="0"/>
              <a:t>Concept #4: Solid stainless steel or </a:t>
            </a:r>
            <a:r>
              <a:rPr lang="en-US" sz="1800" dirty="0" err="1" smtClean="0"/>
              <a:t>inconel</a:t>
            </a:r>
            <a:r>
              <a:rPr lang="en-US" sz="1800" dirty="0" smtClean="0"/>
              <a:t> shields </a:t>
            </a:r>
            <a:r>
              <a:rPr lang="en-US" sz="1800" dirty="0" err="1" smtClean="0"/>
              <a:t>w</a:t>
            </a:r>
            <a:r>
              <a:rPr lang="en-US" sz="1800" dirty="0" smtClean="0"/>
              <a:t>/ molybdenum or tungsten coatings on plasma facing side.</a:t>
            </a:r>
          </a:p>
          <a:p>
            <a:pPr lvl="1"/>
            <a:r>
              <a:rPr lang="en-US" sz="1600" dirty="0" smtClean="0"/>
              <a:t>Good: Simple installation, low disruption loading, minimal changes to electrical configuration.</a:t>
            </a:r>
          </a:p>
          <a:p>
            <a:pPr lvl="1"/>
            <a:r>
              <a:rPr lang="en-US" sz="1600" dirty="0" smtClean="0"/>
              <a:t>Bad: Potential issues with cyclic thermal stress and flaking, especially with plasma heat to the front face.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Candidate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953000"/>
          </a:xfrm>
        </p:spPr>
        <p:txBody>
          <a:bodyPr/>
          <a:lstStyle/>
          <a:p>
            <a:r>
              <a:rPr lang="en-US" sz="1800" dirty="0" smtClean="0"/>
              <a:t>Concept #1: Small # of molybdenum shields bolted to flange.</a:t>
            </a:r>
          </a:p>
          <a:p>
            <a:pPr lvl="1"/>
            <a:r>
              <a:rPr lang="en-US" sz="1600" dirty="0" smtClean="0"/>
              <a:t>Good: Simplest mechanical solution of all. Possibly best power handling.</a:t>
            </a:r>
          </a:p>
          <a:p>
            <a:pPr lvl="1"/>
            <a:r>
              <a:rPr lang="en-US" sz="1600" dirty="0" smtClean="0"/>
              <a:t>Bad: Significant modifications to the conducting structure. Large disruption loads.</a:t>
            </a:r>
          </a:p>
          <a:p>
            <a:r>
              <a:rPr lang="en-US" sz="1800" dirty="0" smtClean="0"/>
              <a:t>Concept #2: Thinned molybdenum shields with </a:t>
            </a:r>
            <a:r>
              <a:rPr lang="en-US" sz="1800" dirty="0" err="1" smtClean="0"/>
              <a:t>grafoil</a:t>
            </a:r>
            <a:r>
              <a:rPr lang="en-US" sz="1800" dirty="0" smtClean="0"/>
              <a:t> spacers.</a:t>
            </a:r>
          </a:p>
          <a:p>
            <a:pPr lvl="1"/>
            <a:r>
              <a:rPr lang="en-US" sz="1600" dirty="0" smtClean="0"/>
              <a:t>Good: Mechanically simple, reduced disruption load and small changes to net conductivity.</a:t>
            </a:r>
          </a:p>
          <a:p>
            <a:pPr lvl="1"/>
            <a:r>
              <a:rPr lang="en-US" sz="1600" dirty="0" smtClean="0"/>
              <a:t>Bad: More machining on the molybdenum shields themselves</a:t>
            </a:r>
          </a:p>
          <a:p>
            <a:r>
              <a:rPr lang="en-US" sz="1800" dirty="0" smtClean="0"/>
              <a:t>Concept #3: Solid molybdenum shields with alumina coating</a:t>
            </a:r>
            <a:r>
              <a:rPr lang="en-US" sz="1800" dirty="0" smtClean="0"/>
              <a:t> and </a:t>
            </a:r>
            <a:r>
              <a:rPr lang="en-US" sz="1800" dirty="0" err="1" smtClean="0"/>
              <a:t>grafoil</a:t>
            </a:r>
            <a:r>
              <a:rPr lang="en-US" sz="1800" dirty="0" smtClean="0"/>
              <a:t> sheets on </a:t>
            </a:r>
            <a:r>
              <a:rPr lang="en-US" sz="1800" dirty="0" smtClean="0"/>
              <a:t>back side for electrical isolation.</a:t>
            </a:r>
          </a:p>
          <a:p>
            <a:pPr lvl="1"/>
            <a:r>
              <a:rPr lang="en-US" sz="1600" dirty="0" smtClean="0"/>
              <a:t>Good: Mechanically simple, reduced disruption load and small changes to net conductivity.</a:t>
            </a:r>
          </a:p>
          <a:p>
            <a:pPr lvl="1"/>
            <a:r>
              <a:rPr lang="en-US" sz="1600" dirty="0" smtClean="0"/>
              <a:t>Bad: May need to isolate fasteners. Less experience with these coatings.</a:t>
            </a:r>
          </a:p>
          <a:p>
            <a:r>
              <a:rPr lang="en-US" sz="1800" dirty="0" smtClean="0"/>
              <a:t>Concept #4: Solid stainless steel or </a:t>
            </a:r>
            <a:r>
              <a:rPr lang="en-US" sz="1800" dirty="0" err="1" smtClean="0"/>
              <a:t>inconel</a:t>
            </a:r>
            <a:r>
              <a:rPr lang="en-US" sz="1800" dirty="0" smtClean="0"/>
              <a:t> shields </a:t>
            </a:r>
            <a:r>
              <a:rPr lang="en-US" sz="1800" dirty="0" err="1" smtClean="0"/>
              <a:t>w</a:t>
            </a:r>
            <a:r>
              <a:rPr lang="en-US" sz="1800" dirty="0" smtClean="0"/>
              <a:t>/ molybdenum or tungsten coatings on plasma facing side.</a:t>
            </a:r>
          </a:p>
          <a:p>
            <a:pPr lvl="1"/>
            <a:r>
              <a:rPr lang="en-US" sz="1600" dirty="0" smtClean="0"/>
              <a:t>Good: Simple installation, low disruption loading, minimal changes to electrical configuration.</a:t>
            </a:r>
          </a:p>
          <a:p>
            <a:pPr lvl="1"/>
            <a:r>
              <a:rPr lang="en-US" sz="1600" dirty="0" smtClean="0"/>
              <a:t>Bad: Potential issues with cyclic thermal stress and flaking, especially with plasma heat to the front face.</a:t>
            </a:r>
          </a:p>
          <a:p>
            <a:r>
              <a:rPr lang="en-US" sz="1800" dirty="0" smtClean="0"/>
              <a:t>Concepts #1 and #4 are much less desirable.</a:t>
            </a:r>
          </a:p>
          <a:p>
            <a:r>
              <a:rPr lang="en-US" sz="1800" dirty="0" smtClean="0"/>
              <a:t>Heat flux and thermal analysis can probably help determine which of #2 or #3 is better.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152400" y="4038600"/>
            <a:ext cx="8686800" cy="1524000"/>
          </a:xfrm>
          <a:prstGeom prst="line">
            <a:avLst/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228600" y="4038600"/>
            <a:ext cx="8686800" cy="1600200"/>
          </a:xfrm>
          <a:prstGeom prst="line">
            <a:avLst/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228600" y="990600"/>
            <a:ext cx="8610600" cy="762000"/>
          </a:xfrm>
          <a:prstGeom prst="line">
            <a:avLst/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228600" y="990600"/>
            <a:ext cx="8686800" cy="914400"/>
          </a:xfrm>
          <a:prstGeom prst="line">
            <a:avLst/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 For Near </a:t>
            </a:r>
            <a:r>
              <a:rPr lang="en-US" dirty="0" smtClean="0"/>
              <a:t>Term (assuming the project wants to do this).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067" y="990600"/>
            <a:ext cx="8957733" cy="4953000"/>
          </a:xfrm>
        </p:spPr>
        <p:txBody>
          <a:bodyPr/>
          <a:lstStyle/>
          <a:p>
            <a:r>
              <a:rPr lang="en-US" sz="2000" dirty="0" smtClean="0"/>
              <a:t>Need an engineer to be assigned.</a:t>
            </a:r>
          </a:p>
          <a:p>
            <a:r>
              <a:rPr lang="en-US" sz="2000" dirty="0" smtClean="0"/>
              <a:t>We should test the mechanical stability of alumina coatings on molybdenum.</a:t>
            </a:r>
          </a:p>
          <a:p>
            <a:r>
              <a:rPr lang="en-US" sz="2000" dirty="0" smtClean="0"/>
              <a:t>Disruption analysis should be checked by engineering.</a:t>
            </a:r>
          </a:p>
          <a:p>
            <a:r>
              <a:rPr lang="en-US" sz="2000" dirty="0" smtClean="0"/>
              <a:t>Thermal analysis needs to be done.</a:t>
            </a:r>
          </a:p>
          <a:p>
            <a:pPr lvl="1"/>
            <a:r>
              <a:rPr lang="en-US" sz="1600" dirty="0" smtClean="0"/>
              <a:t>Will the more complicated mechanical structure of the thinned tile create local thermal stresses.</a:t>
            </a:r>
          </a:p>
          <a:p>
            <a:pPr lvl="1"/>
            <a:r>
              <a:rPr lang="en-US" sz="1600" dirty="0" smtClean="0"/>
              <a:t>Will the alumina coating provide an unacceptable barrier to the heat leaving the tile.</a:t>
            </a:r>
          </a:p>
          <a:p>
            <a:pPr lvl="2"/>
            <a:r>
              <a:rPr lang="en-US" sz="1400" dirty="0" smtClean="0"/>
              <a:t>Probably not…</a:t>
            </a:r>
            <a:r>
              <a:rPr lang="en-US" sz="1400" dirty="0" err="1" smtClean="0"/>
              <a:t>k</a:t>
            </a:r>
            <a:r>
              <a:rPr lang="en-US" sz="1400" dirty="0" smtClean="0"/>
              <a:t>=30 W/</a:t>
            </a:r>
            <a:r>
              <a:rPr lang="en-US" sz="1400" dirty="0" err="1" smtClean="0"/>
              <a:t>mK</a:t>
            </a:r>
            <a:r>
              <a:rPr lang="en-US" sz="1400" dirty="0" smtClean="0"/>
              <a:t> for Al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compared to 138 for molybdenum and 16 for stainless steel.</a:t>
            </a:r>
          </a:p>
          <a:p>
            <a:r>
              <a:rPr lang="en-US" sz="2000" dirty="0" smtClean="0"/>
              <a:t>Finish determination of fasteners.</a:t>
            </a:r>
          </a:p>
          <a:p>
            <a:pPr lvl="1"/>
            <a:r>
              <a:rPr lang="en-US" sz="1800" dirty="0" smtClean="0"/>
              <a:t>For reducing the modifications to the conducting structures, neither concept really required the fasteners be isolated as long as current is forced through ~0.5 cm of the ¼-20 bolt/stud.</a:t>
            </a:r>
          </a:p>
          <a:p>
            <a:pPr lvl="2"/>
            <a:r>
              <a:rPr lang="en-US" sz="1600" dirty="0" smtClean="0"/>
              <a:t>But concept #3 may want them isolated to avoid damaging currents in the bolts/studs themselves.</a:t>
            </a:r>
          </a:p>
          <a:p>
            <a:pPr lvl="1"/>
            <a:r>
              <a:rPr lang="en-US" sz="1800" dirty="0" smtClean="0"/>
              <a:t>Need to assess if a T-bar or dove-tail solution exists.</a:t>
            </a:r>
          </a:p>
          <a:p>
            <a:pPr lvl="1"/>
            <a:r>
              <a:rPr lang="en-US" sz="1800" dirty="0" smtClean="0"/>
              <a:t>Allows studs/nuts to be welded in vessel at convenient time.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9801"/>
            <a:ext cx="9144000" cy="4953000"/>
          </a:xfrm>
        </p:spPr>
        <p:txBody>
          <a:bodyPr/>
          <a:lstStyle/>
          <a:p>
            <a:r>
              <a:rPr lang="en-US" sz="1600" dirty="0" smtClean="0"/>
              <a:t>Solution should cover all plasma facing horizontal stainless steel surfaces on the outer vessel, inboard of the first BBQ rail.</a:t>
            </a:r>
          </a:p>
          <a:p>
            <a:pPr lvl="1"/>
            <a:r>
              <a:rPr lang="en-US" sz="1400" dirty="0" smtClean="0"/>
              <a:t>Small stainless fasteners still allowed.</a:t>
            </a:r>
          </a:p>
          <a:p>
            <a:r>
              <a:rPr lang="en-US" sz="1600" dirty="0" smtClean="0"/>
              <a:t>Solution must tolerate loads from 2 MA, 1T disruptions as per NSTX-U GRD.</a:t>
            </a:r>
          </a:p>
          <a:p>
            <a:r>
              <a:rPr lang="en-US" sz="1600" dirty="0" smtClean="0"/>
              <a:t>Solution must tolerate NSTX </a:t>
            </a:r>
            <a:r>
              <a:rPr lang="en-US" sz="1600" dirty="0" err="1" smtClean="0"/>
              <a:t>bakeout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Solution must not compromise CHI operation.</a:t>
            </a:r>
          </a:p>
          <a:p>
            <a:r>
              <a:rPr lang="en-US" sz="1600" dirty="0" smtClean="0"/>
              <a:t>Solution should not mandate changes to OBD graphite tiles.</a:t>
            </a:r>
          </a:p>
          <a:p>
            <a:r>
              <a:rPr lang="en-US" sz="1600" dirty="0" smtClean="0"/>
              <a:t>Solution should preserve the magnetic flux loops just outboard of the vessel flange.</a:t>
            </a:r>
          </a:p>
          <a:p>
            <a:r>
              <a:rPr lang="en-US" sz="1600" dirty="0" smtClean="0"/>
              <a:t>There should be thermocouples imbedded in some number of the shields.</a:t>
            </a:r>
          </a:p>
          <a:p>
            <a:pPr lvl="1"/>
            <a:r>
              <a:rPr lang="en-US" sz="1400" dirty="0" smtClean="0"/>
              <a:t># of </a:t>
            </a:r>
            <a:r>
              <a:rPr lang="en-US" sz="1400" dirty="0" err="1" smtClean="0"/>
              <a:t>TCs</a:t>
            </a:r>
            <a:r>
              <a:rPr lang="en-US" sz="1400" dirty="0" smtClean="0"/>
              <a:t> TBD.</a:t>
            </a:r>
            <a:endParaRPr lang="en-US" sz="1600" dirty="0" smtClean="0"/>
          </a:p>
          <a:p>
            <a:r>
              <a:rPr lang="en-US" sz="1800" dirty="0" smtClean="0"/>
              <a:t>Heat fluxes:</a:t>
            </a:r>
          </a:p>
          <a:p>
            <a:pPr lvl="1"/>
            <a:r>
              <a:rPr lang="en-US" sz="1600" dirty="0" smtClean="0"/>
              <a:t>Solution should tolerate time average heat load of 3 MW/m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for 5 seconds.</a:t>
            </a:r>
          </a:p>
          <a:p>
            <a:pPr lvl="1"/>
            <a:r>
              <a:rPr lang="en-US" sz="1600" dirty="0" smtClean="0"/>
              <a:t>Should tolerate 0.1 second duration transient loads of 15 MW/m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every 1 second, with a steady background of 1.5 MW/m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for a total of 5 seconds.</a:t>
            </a:r>
          </a:p>
          <a:p>
            <a:pPr lvl="1"/>
            <a:r>
              <a:rPr lang="en-US" sz="1600" dirty="0" smtClean="0"/>
              <a:t>These requirements can be iterated with physics as necessary.</a:t>
            </a:r>
          </a:p>
          <a:p>
            <a:r>
              <a:rPr lang="en-US" sz="1800" dirty="0" smtClean="0"/>
              <a:t>Should be consistent with cold lithium deposition.</a:t>
            </a:r>
          </a:p>
          <a:p>
            <a:r>
              <a:rPr lang="en-US" sz="1800" dirty="0" smtClean="0"/>
              <a:t>If</a:t>
            </a:r>
            <a:r>
              <a:rPr lang="en-US" sz="1800" dirty="0" smtClean="0"/>
              <a:t> single point grounded</a:t>
            </a:r>
            <a:r>
              <a:rPr lang="en-US" sz="1800" dirty="0" smtClean="0"/>
              <a:t>, should be able to take</a:t>
            </a:r>
            <a:r>
              <a:rPr lang="en-US" sz="1800" dirty="0" smtClean="0"/>
              <a:t> at least 20 </a:t>
            </a:r>
            <a:r>
              <a:rPr lang="en-US" sz="1800" dirty="0" smtClean="0"/>
              <a:t>kA for total ring (CHI, Halo currents).</a:t>
            </a:r>
          </a:p>
          <a:p>
            <a:r>
              <a:rPr lang="en-US" sz="1800" dirty="0" smtClean="0"/>
              <a:t>Solution should minimize changes to </a:t>
            </a:r>
            <a:r>
              <a:rPr lang="en-US" sz="1800" dirty="0" err="1" smtClean="0"/>
              <a:t>axisymmetric</a:t>
            </a:r>
            <a:r>
              <a:rPr lang="en-US" sz="1800" dirty="0" smtClean="0"/>
              <a:t> passive currents.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Pictures of the Gap.</a:t>
            </a:r>
          </a:p>
          <a:p>
            <a:r>
              <a:rPr lang="en-US" dirty="0" smtClean="0"/>
              <a:t>NSTX-U </a:t>
            </a:r>
            <a:r>
              <a:rPr lang="en-US" dirty="0" err="1" smtClean="0"/>
              <a:t>Equilibria</a:t>
            </a:r>
            <a:r>
              <a:rPr lang="en-US" dirty="0" smtClean="0"/>
              <a:t>.</a:t>
            </a:r>
          </a:p>
          <a:p>
            <a:r>
              <a:rPr lang="en-US" dirty="0" smtClean="0"/>
              <a:t>Heat flux requirement.</a:t>
            </a:r>
          </a:p>
          <a:p>
            <a:r>
              <a:rPr lang="en-US" dirty="0" smtClean="0"/>
              <a:t>Proposed solutions (schematic).</a:t>
            </a:r>
          </a:p>
          <a:p>
            <a:r>
              <a:rPr lang="en-US" dirty="0" smtClean="0"/>
              <a:t>Primitive electromagnetic analysis.</a:t>
            </a:r>
          </a:p>
          <a:p>
            <a:r>
              <a:rPr lang="en-US" dirty="0" smtClean="0"/>
              <a:t>Comment on fasteners and design concepts.</a:t>
            </a:r>
          </a:p>
          <a:p>
            <a:r>
              <a:rPr lang="en-US" dirty="0" smtClean="0"/>
              <a:t>Proposed next steps.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of the NSTX Upper/Lower Outer Vessel</a:t>
            </a:r>
            <a:endParaRPr lang="en-US" dirty="0"/>
          </a:p>
        </p:txBody>
      </p:sp>
      <p:pic>
        <p:nvPicPr>
          <p:cNvPr id="4" name="Picture 3" descr="Screen shot 2011-12-05 at 2.55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63579" y="-168179"/>
            <a:ext cx="5073843" cy="78485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0"/>
            <a:ext cx="3200400" cy="914400"/>
          </a:xfrm>
        </p:spPr>
        <p:txBody>
          <a:bodyPr/>
          <a:lstStyle/>
          <a:p>
            <a:r>
              <a:rPr lang="en-US" dirty="0" smtClean="0"/>
              <a:t>Picture of CHI Gap</a:t>
            </a:r>
            <a:endParaRPr lang="en-US" dirty="0"/>
          </a:p>
        </p:txBody>
      </p:sp>
      <p:pic>
        <p:nvPicPr>
          <p:cNvPr id="4" name="Picture 3" descr="IMG_13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4601" y="4419600"/>
            <a:ext cx="24384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Gap was wider than the flange in NSTX.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 rot="5400000">
            <a:off x="5257800" y="4800600"/>
            <a:ext cx="1066800" cy="1066800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6400800" y="4953000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Want this view to show only shields!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No stainless flange.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No flux loop.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No vessel.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1143000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Bull-node tiles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00800" y="1752600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Flux Loop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77000" y="24384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Damaged Sensor (removed during outage due to excessive damage)</a:t>
            </a:r>
            <a:endParaRPr lang="en-US" dirty="0"/>
          </a:p>
        </p:txBody>
      </p:sp>
      <p:cxnSp>
        <p:nvCxnSpPr>
          <p:cNvPr id="12" name="Straight Connector 11"/>
          <p:cNvCxnSpPr>
            <a:stCxn id="11" idx="1"/>
          </p:cNvCxnSpPr>
          <p:nvPr/>
        </p:nvCxnSpPr>
        <p:spPr bwMode="auto">
          <a:xfrm rot="10800000">
            <a:off x="4038600" y="2590800"/>
            <a:ext cx="2438400" cy="170766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10800000">
            <a:off x="4648200" y="1447800"/>
            <a:ext cx="1828800" cy="475566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7" name="Straight Connector 16"/>
          <p:cNvCxnSpPr>
            <a:stCxn id="9" idx="1"/>
          </p:cNvCxnSpPr>
          <p:nvPr/>
        </p:nvCxnSpPr>
        <p:spPr bwMode="auto">
          <a:xfrm rot="10800000">
            <a:off x="4800600" y="457200"/>
            <a:ext cx="1600200" cy="824300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324600" y="3505200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Vessel Flange</a:t>
            </a:r>
            <a:endParaRPr lang="en-US" dirty="0"/>
          </a:p>
        </p:txBody>
      </p:sp>
      <p:cxnSp>
        <p:nvCxnSpPr>
          <p:cNvPr id="21" name="Straight Connector 20"/>
          <p:cNvCxnSpPr>
            <a:stCxn id="20" idx="1"/>
          </p:cNvCxnSpPr>
          <p:nvPr/>
        </p:nvCxnSpPr>
        <p:spPr bwMode="auto">
          <a:xfrm rot="10800000">
            <a:off x="4724400" y="2819400"/>
            <a:ext cx="1600200" cy="824300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0"/>
            <a:ext cx="3962400" cy="914400"/>
          </a:xfrm>
        </p:spPr>
        <p:txBody>
          <a:bodyPr/>
          <a:lstStyle/>
          <a:p>
            <a:r>
              <a:rPr lang="en-US" dirty="0" smtClean="0"/>
              <a:t>         Another Picture             </a:t>
            </a:r>
            <a:endParaRPr lang="en-US" dirty="0"/>
          </a:p>
        </p:txBody>
      </p:sp>
      <p:pic>
        <p:nvPicPr>
          <p:cNvPr id="4" name="Picture 3" descr="IMG_1366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 of </a:t>
            </a:r>
            <a:r>
              <a:rPr lang="en-US" dirty="0" err="1" smtClean="0"/>
              <a:t>Equilibria</a:t>
            </a:r>
            <a:r>
              <a:rPr lang="en-US" dirty="0" smtClean="0"/>
              <a:t> used to Determine Most Likely Field and Field Line Angles at Shield Location</a:t>
            </a:r>
            <a:endParaRPr lang="en-US" dirty="0"/>
          </a:p>
        </p:txBody>
      </p:sp>
      <p:pic>
        <p:nvPicPr>
          <p:cNvPr id="4" name="Picture 3" descr="Screen shot 2011-12-19 at 10.22.2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90600"/>
            <a:ext cx="3016578" cy="5486400"/>
          </a:xfrm>
          <a:prstGeom prst="rect">
            <a:avLst/>
          </a:prstGeom>
        </p:spPr>
      </p:pic>
      <p:pic>
        <p:nvPicPr>
          <p:cNvPr id="6" name="Picture 5" descr="Screen shot 2011-12-19 at 11.33.5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925666"/>
            <a:ext cx="3733800" cy="56275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7000" y="4126066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 have small field line angles.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0" y="4811866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few outliers…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 bwMode="auto">
          <a:xfrm rot="16200000" flipH="1">
            <a:off x="7048500" y="5383366"/>
            <a:ext cx="685800" cy="3048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7239000" y="5192866"/>
            <a:ext cx="762000" cy="6858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10800000" flipV="1">
            <a:off x="6248400" y="4583266"/>
            <a:ext cx="457200" cy="3048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352800" y="1676400"/>
            <a:ext cx="1676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Equilibria</a:t>
            </a:r>
            <a:r>
              <a:rPr lang="en-US" dirty="0" smtClean="0"/>
              <a:t> from J. Menard</a:t>
            </a:r>
          </a:p>
          <a:p>
            <a:endParaRPr lang="en-US" dirty="0" smtClean="0"/>
          </a:p>
          <a:p>
            <a:r>
              <a:rPr lang="en-US" dirty="0" smtClean="0"/>
              <a:t>All have B</a:t>
            </a:r>
            <a:r>
              <a:rPr lang="en-US" baseline="-25000" dirty="0" smtClean="0"/>
              <a:t>T</a:t>
            </a:r>
            <a:r>
              <a:rPr lang="en-US" dirty="0" smtClean="0"/>
              <a:t>=1.0 T, I</a:t>
            </a:r>
            <a:r>
              <a:rPr lang="en-US" baseline="-25000" dirty="0" smtClean="0"/>
              <a:t>P</a:t>
            </a:r>
            <a:r>
              <a:rPr lang="en-US" dirty="0" smtClean="0"/>
              <a:t>=2.0 MA</a:t>
            </a:r>
          </a:p>
          <a:p>
            <a:endParaRPr lang="en-US" dirty="0" smtClean="0"/>
          </a:p>
          <a:p>
            <a:r>
              <a:rPr lang="en-US" dirty="0" smtClean="0"/>
              <a:t>LSN, DN, SFD, high-delta, low-delta,…</a:t>
            </a:r>
          </a:p>
          <a:p>
            <a:endParaRPr lang="en-US" dirty="0" smtClean="0"/>
          </a:p>
          <a:p>
            <a:r>
              <a:rPr lang="en-US" dirty="0" smtClean="0"/>
              <a:t>Field line angle is with regard to the horizontal surface on the top of the flange.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Cases with Larger Field Line Angle are Typically Well Into the Private Flux Region</a:t>
            </a:r>
            <a:endParaRPr lang="en-US" dirty="0"/>
          </a:p>
        </p:txBody>
      </p:sp>
      <p:pic>
        <p:nvPicPr>
          <p:cNvPr id="5" name="Picture 4" descr="Screen shot 2011-12-20 at 9.17.3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143000"/>
            <a:ext cx="2787189" cy="5319674"/>
          </a:xfrm>
          <a:prstGeom prst="rect">
            <a:avLst/>
          </a:prstGeom>
        </p:spPr>
      </p:pic>
      <p:pic>
        <p:nvPicPr>
          <p:cNvPr id="6" name="Picture 5" descr="Screen shot 2011-12-20 at 9.18.0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962" y="1143000"/>
            <a:ext cx="2879983" cy="5410200"/>
          </a:xfrm>
          <a:prstGeom prst="rect">
            <a:avLst/>
          </a:prstGeom>
        </p:spPr>
      </p:pic>
      <p:pic>
        <p:nvPicPr>
          <p:cNvPr id="7" name="Picture 6" descr="Screen shot 2011-12-21 at 12.09.3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0"/>
            <a:ext cx="2787354" cy="525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914400"/>
            <a:ext cx="4261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Field line angle at sensor in red in center of equilibrium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85491</TotalTime>
  <Words>2603</Words>
  <Application>Microsoft Macintosh PowerPoint</Application>
  <PresentationFormat>On-screen Show (4:3)</PresentationFormat>
  <Paragraphs>316</Paragraphs>
  <Slides>28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Blank Presentation</vt:lpstr>
      <vt:lpstr>Equation</vt:lpstr>
      <vt:lpstr>Slide 1</vt:lpstr>
      <vt:lpstr>Goals</vt:lpstr>
      <vt:lpstr>Requirements</vt:lpstr>
      <vt:lpstr>Outline</vt:lpstr>
      <vt:lpstr>Schematic of the NSTX Upper/Lower Outer Vessel</vt:lpstr>
      <vt:lpstr>Picture of CHI Gap</vt:lpstr>
      <vt:lpstr>         Another Picture             </vt:lpstr>
      <vt:lpstr>Database of Equilibria used to Determine Most Likely Field and Field Line Angles at Shield Location</vt:lpstr>
      <vt:lpstr>Cases with Larger Field Line Angle are Typically Well Into the Private Flux Region</vt:lpstr>
      <vt:lpstr>Cases of Concern Typically Have Small Field Line Angles Less Than 7 Degrees (I)</vt:lpstr>
      <vt:lpstr>Cases of Concern Typically Have Small Field Line Angles Less Than 7 Degrees (II)</vt:lpstr>
      <vt:lpstr>Cases of Concern Typically Have Small Field Line Angles Less Than 7 Degrees (III)</vt:lpstr>
      <vt:lpstr>Heat Loading Requirement From NSTX Data and IP Scaling, Assuming Similar Flux Expansion</vt:lpstr>
      <vt:lpstr>CHI Gap is More Narrow in the Upgrade</vt:lpstr>
      <vt:lpstr>Propose to Put a “Cap” on the Main Vessel Flange</vt:lpstr>
      <vt:lpstr>Concept #1 Was For a Small # Solid Moly Arcs</vt:lpstr>
      <vt:lpstr>Substantial Modification to Local Vessel Resistivity  With Bulk Molybdenum</vt:lpstr>
      <vt:lpstr>Concept #2 Thins the Moly &amp; Uses Grafoil Pads</vt:lpstr>
      <vt:lpstr>Thinned Tiles and Grafoil Shims Largely Eliminate the Low Resistance Problem</vt:lpstr>
      <vt:lpstr>Consider Using Coatings to Solve Electrical Problems</vt:lpstr>
      <vt:lpstr>Concept #3 Uses Solid Molybdenum Shields With Alumina Under-Coatings.</vt:lpstr>
      <vt:lpstr>Circulating Currents Yield a BTxmz Torque About  a Radial Axis (I)</vt:lpstr>
      <vt:lpstr>Circulating Currents Yield a BTxmz Torque About  a Radial Axis (II)</vt:lpstr>
      <vt:lpstr>Current Quench Leads to Axisymmetric Force</vt:lpstr>
      <vt:lpstr>Finalizing Fastener Design Part of Engineering Scope </vt:lpstr>
      <vt:lpstr>Candidate Solutions</vt:lpstr>
      <vt:lpstr>Candidate Solutions</vt:lpstr>
      <vt:lpstr>Recommendations For Near Term (assuming the project wants to do this).</vt:lpstr>
    </vt:vector>
  </TitlesOfParts>
  <Company>Princeton Plasma Physics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Stefan Gerhardt</cp:lastModifiedBy>
  <cp:revision>12386</cp:revision>
  <cp:lastPrinted>2012-01-10T17:56:41Z</cp:lastPrinted>
  <dcterms:created xsi:type="dcterms:W3CDTF">2012-01-11T15:34:56Z</dcterms:created>
  <dcterms:modified xsi:type="dcterms:W3CDTF">2012-01-11T15:41:48Z</dcterms:modified>
</cp:coreProperties>
</file>