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Default Extension="pdf" ContentType="application/pdf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1217" r:id="rId2"/>
    <p:sldId id="1226" r:id="rId3"/>
    <p:sldId id="1227" r:id="rId4"/>
    <p:sldId id="1228" r:id="rId5"/>
    <p:sldId id="1229" r:id="rId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01" autoAdjust="0"/>
    <p:restoredTop sz="94558" autoAdjust="0"/>
  </p:normalViewPr>
  <p:slideViewPr>
    <p:cSldViewPr>
      <p:cViewPr>
        <p:scale>
          <a:sx n="200" d="100"/>
          <a:sy n="200" d="100"/>
        </p:scale>
        <p:origin x="-1024" y="-8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6356A8-B289-41CA-8757-CF23C3BB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6A292B-CF9A-4BF8-90E5-A63A94F9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2E7DB-C4B0-4A83-91D8-68380181151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9FE5-5556-4EEB-B678-18AC2784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CA1B789A-53F4-4066-B156-291A9BDC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cs typeface="+mn-cs"/>
              </a:rPr>
              <a:t>NSTX-U</a:t>
            </a:r>
            <a:r>
              <a:rPr lang="en-US" sz="800" i="0" baseline="0" dirty="0" smtClean="0">
                <a:cs typeface="+mn-cs"/>
              </a:rPr>
              <a:t> Magnetics (SPG)</a:t>
            </a:r>
            <a:endParaRPr lang="en-US" sz="800" i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NSTX-Upgrade Magnetics 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And Related Diagnostics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SPG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8" name="Picture 155" descr="nstx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163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9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100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1" name="Picture 3" descr="C:\Users\jmenard\Desktop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48" descr="ppi221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3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81201" y="3048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smtClean="0">
                <a:solidFill>
                  <a:schemeClr val="tx1"/>
                </a:solidFill>
              </a:rPr>
              <a:t>Basic goal is to restore previous functionality and support machine operations and protection.</a:t>
            </a:r>
            <a:endParaRPr lang="en-US" sz="18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R. </a:t>
            </a:r>
            <a:r>
              <a:rPr lang="en-US" dirty="0" err="1" smtClean="0"/>
              <a:t>Kaita</a:t>
            </a:r>
            <a:r>
              <a:rPr lang="en-US" dirty="0" smtClean="0"/>
              <a:t> and K. </a:t>
            </a:r>
            <a:r>
              <a:rPr lang="en-US" dirty="0" err="1" smtClean="0"/>
              <a:t>Tressmer</a:t>
            </a:r>
            <a:r>
              <a:rPr lang="en-US" dirty="0" smtClean="0"/>
              <a:t> Have Lead Effort to Develop CS Magnetics Even Better than for NSTX</a:t>
            </a:r>
            <a:endParaRPr lang="en-US" dirty="0"/>
          </a:p>
        </p:txBody>
      </p:sp>
      <p:pic>
        <p:nvPicPr>
          <p:cNvPr id="4" name="Picture 3" descr="cs_sensr_and_cabling_layout-JAN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990600"/>
            <a:ext cx="7297271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16002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0" i="0" dirty="0" smtClean="0"/>
              <a:t> 5 New B</a:t>
            </a:r>
            <a:r>
              <a:rPr lang="en-US" b="0" i="0" baseline="-25000" dirty="0" smtClean="0"/>
              <a:t>T</a:t>
            </a:r>
            <a:r>
              <a:rPr lang="en-US" b="0" i="0" dirty="0" smtClean="0"/>
              <a:t> Sensors for CS </a:t>
            </a:r>
            <a:r>
              <a:rPr lang="en-US" b="0" i="0" dirty="0" err="1" smtClean="0"/>
              <a:t>midplane</a:t>
            </a:r>
            <a:r>
              <a:rPr lang="en-US" b="0" i="0" dirty="0" smtClean="0"/>
              <a:t> </a:t>
            </a:r>
            <a:r>
              <a:rPr lang="en-US" b="0" i="0" dirty="0" err="1" smtClean="0"/>
              <a:t>HCs</a:t>
            </a:r>
            <a:r>
              <a:rPr lang="en-US" b="0" i="0" dirty="0" smtClean="0"/>
              <a:t>.</a:t>
            </a:r>
          </a:p>
          <a:p>
            <a:pPr>
              <a:buFont typeface="Arial"/>
              <a:buChar char="•"/>
            </a:pPr>
            <a:endParaRPr lang="en-US" b="0" i="0" dirty="0" smtClean="0"/>
          </a:p>
          <a:p>
            <a:pPr>
              <a:buFont typeface="Arial"/>
              <a:buChar char="•"/>
            </a:pPr>
            <a:r>
              <a:rPr lang="en-US" b="0" i="0" dirty="0" smtClean="0"/>
              <a:t> 18 CS shunt tiles for CS </a:t>
            </a:r>
            <a:r>
              <a:rPr lang="en-US" b="0" i="0" dirty="0" err="1" smtClean="0"/>
              <a:t>HCs</a:t>
            </a:r>
            <a:r>
              <a:rPr lang="en-US" b="0" i="0" dirty="0" smtClean="0"/>
              <a:t>.</a:t>
            </a:r>
          </a:p>
          <a:p>
            <a:pPr>
              <a:buFont typeface="Arial"/>
              <a:buChar char="•"/>
            </a:pPr>
            <a:endParaRPr lang="en-US" b="0" i="0" dirty="0" smtClean="0"/>
          </a:p>
          <a:p>
            <a:pPr>
              <a:buFont typeface="Arial"/>
              <a:buChar char="•"/>
            </a:pPr>
            <a:r>
              <a:rPr lang="en-US" b="0" i="0" dirty="0" smtClean="0"/>
              <a:t> Additional </a:t>
            </a:r>
            <a:r>
              <a:rPr lang="en-US" b="0" i="0" dirty="0" err="1" smtClean="0"/>
              <a:t>poloidal</a:t>
            </a:r>
            <a:r>
              <a:rPr lang="en-US" b="0" i="0" dirty="0" smtClean="0"/>
              <a:t> array with 27 B</a:t>
            </a:r>
            <a:r>
              <a:rPr lang="en-US" b="0" i="0" baseline="-25000" dirty="0" smtClean="0"/>
              <a:t>R</a:t>
            </a:r>
            <a:r>
              <a:rPr lang="en-US" b="0" i="0" dirty="0" smtClean="0"/>
              <a:t> and B</a:t>
            </a:r>
            <a:r>
              <a:rPr lang="en-US" b="0" i="0" baseline="-25000" dirty="0" smtClean="0"/>
              <a:t>P</a:t>
            </a:r>
            <a:r>
              <a:rPr lang="en-US" b="0" i="0" dirty="0" smtClean="0"/>
              <a:t> sensors.</a:t>
            </a:r>
          </a:p>
          <a:p>
            <a:endParaRPr lang="en-US" b="0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DCPS and Vessel Changes May Mandate Upgrades to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r>
              <a:rPr lang="en-US" sz="1600" dirty="0" smtClean="0"/>
              <a:t>DCPS = “Digital Coil Protection System”…</a:t>
            </a:r>
            <a:r>
              <a:rPr lang="en-US" sz="1600" dirty="0" err="1" smtClean="0"/>
              <a:t>realtime</a:t>
            </a:r>
            <a:r>
              <a:rPr lang="en-US" sz="1600" dirty="0" smtClean="0"/>
              <a:t> code calculating mechanical and thermal stresses/forces on coils and their mounting systems.</a:t>
            </a:r>
          </a:p>
          <a:p>
            <a:pPr lvl="1"/>
            <a:r>
              <a:rPr lang="en-US" sz="1400" dirty="0" smtClean="0"/>
              <a:t>Rectifiers can make currents that can break the machine.</a:t>
            </a:r>
          </a:p>
          <a:p>
            <a:r>
              <a:rPr lang="en-US" sz="1600" dirty="0" smtClean="0"/>
              <a:t>High degree of redundancy is required in terms of both sensors and calculations.</a:t>
            </a:r>
          </a:p>
          <a:p>
            <a:pPr lvl="1"/>
            <a:r>
              <a:rPr lang="en-US" sz="1400" dirty="0" smtClean="0"/>
              <a:t>Every current (coils &amp; plasma), is measured two different ways </a:t>
            </a:r>
          </a:p>
          <a:p>
            <a:pPr lvl="1"/>
            <a:r>
              <a:rPr lang="en-US" sz="1400" dirty="0" smtClean="0"/>
              <a:t>The measurements are compared, and if they differ, the shot is interdicted.</a:t>
            </a:r>
          </a:p>
          <a:p>
            <a:r>
              <a:rPr lang="en-US" sz="1600" dirty="0" smtClean="0"/>
              <a:t>As presently envisioned, loss of either of the two </a:t>
            </a:r>
            <a:r>
              <a:rPr lang="en-US" sz="1600" dirty="0" err="1" smtClean="0"/>
              <a:t>rogowskis</a:t>
            </a:r>
            <a:r>
              <a:rPr lang="en-US" sz="1600" dirty="0" smtClean="0"/>
              <a:t> would preclude further operation.</a:t>
            </a:r>
          </a:p>
          <a:p>
            <a:pPr lvl="1"/>
            <a:r>
              <a:rPr lang="en-US" sz="1400" dirty="0" err="1" smtClean="0"/>
              <a:t>Rogowskis</a:t>
            </a:r>
            <a:r>
              <a:rPr lang="en-US" sz="1400" dirty="0" smtClean="0"/>
              <a:t> can fail in ways that mandate substantial machine disassembly for repair.</a:t>
            </a:r>
          </a:p>
          <a:p>
            <a:r>
              <a:rPr lang="en-US" sz="1600" i="1" dirty="0" smtClean="0"/>
              <a:t>Can make a strong case that installing a 3</a:t>
            </a:r>
            <a:r>
              <a:rPr lang="en-US" sz="1600" i="1" baseline="30000" dirty="0" smtClean="0"/>
              <a:t>rd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Rogowski</a:t>
            </a:r>
            <a:r>
              <a:rPr lang="en-US" sz="1600" i="1" dirty="0" smtClean="0"/>
              <a:t> is appropriate. </a:t>
            </a:r>
          </a:p>
          <a:p>
            <a:r>
              <a:rPr lang="en-US" sz="1600" dirty="0" smtClean="0"/>
              <a:t>Both </a:t>
            </a:r>
            <a:r>
              <a:rPr lang="en-US" sz="1600" dirty="0" err="1" smtClean="0"/>
              <a:t>rogowskis</a:t>
            </a:r>
            <a:r>
              <a:rPr lang="en-US" sz="1600" dirty="0" smtClean="0"/>
              <a:t> are processed through a single analog computer called the “I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Calculator”.</a:t>
            </a:r>
          </a:p>
          <a:p>
            <a:pPr lvl="1"/>
            <a:r>
              <a:rPr lang="en-US" sz="1400" dirty="0" smtClean="0"/>
              <a:t>Common loops voltages, power supplies, data transmission,…for both </a:t>
            </a:r>
            <a:r>
              <a:rPr lang="en-US" sz="1400" dirty="0" err="1" smtClean="0"/>
              <a:t>rogowskis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May need to add redundancy in these systems.</a:t>
            </a:r>
          </a:p>
          <a:p>
            <a:pPr lvl="2"/>
            <a:r>
              <a:rPr lang="en-US" sz="1200" dirty="0" smtClean="0"/>
              <a:t>For instance, when flux loops are reinstalled, install 2 (pairs) instead of a single at each location.</a:t>
            </a:r>
          </a:p>
          <a:p>
            <a:r>
              <a:rPr lang="en-US" sz="1600" dirty="0" smtClean="0"/>
              <a:t>Must also add channels to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calculator system for additional linked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coils, and make modifications for changes to inner-vessel resistances.</a:t>
            </a:r>
          </a:p>
          <a:p>
            <a:r>
              <a:rPr lang="en-US" sz="1600" dirty="0" smtClean="0"/>
              <a:t>May need to add more flux loops, 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calculator channels, for additional conducting structures in the new CS.</a:t>
            </a:r>
          </a:p>
          <a:p>
            <a:r>
              <a:rPr lang="en-US" sz="1600" dirty="0" smtClean="0"/>
              <a:t>Some of this is NSTX-U scope, some maybe not…I don’t know.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96000"/>
            <a:ext cx="6749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</a:rPr>
              <a:t>NSTX-U </a:t>
            </a:r>
            <a:r>
              <a:rPr lang="en-US" sz="1600" dirty="0" err="1" smtClean="0">
                <a:solidFill>
                  <a:srgbClr val="FF33CC"/>
                </a:solidFill>
              </a:rPr>
              <a:t>magnetics</a:t>
            </a:r>
            <a:r>
              <a:rPr lang="en-US" sz="1600" dirty="0" smtClean="0">
                <a:solidFill>
                  <a:srgbClr val="FF33CC"/>
                </a:solidFill>
              </a:rPr>
              <a:t> must be considered in the context of the DCPS.</a:t>
            </a:r>
            <a:endParaRPr lang="en-US" sz="16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and 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953000"/>
          </a:xfrm>
        </p:spPr>
        <p:txBody>
          <a:bodyPr/>
          <a:lstStyle/>
          <a:p>
            <a:r>
              <a:rPr lang="en-US" sz="2000" dirty="0" smtClean="0"/>
              <a:t>Desire to improve noise immunity for CHI, other operations. Two contributing factors are:</a:t>
            </a:r>
          </a:p>
          <a:p>
            <a:pPr lvl="1"/>
            <a:r>
              <a:rPr lang="en-US" sz="1800" dirty="0" smtClean="0"/>
              <a:t>Long, fairly high-inductance ground connections for </a:t>
            </a:r>
            <a:r>
              <a:rPr lang="en-US" sz="1800" dirty="0" err="1" smtClean="0"/>
              <a:t>magnetics</a:t>
            </a:r>
            <a:r>
              <a:rPr lang="en-US" sz="1800" dirty="0" smtClean="0"/>
              <a:t> racks.</a:t>
            </a:r>
          </a:p>
          <a:p>
            <a:pPr lvl="1"/>
            <a:r>
              <a:rPr lang="en-US" sz="1800" dirty="0" smtClean="0"/>
              <a:t>Multitude of diagnostics and other facility electronics mixed in with the </a:t>
            </a:r>
            <a:r>
              <a:rPr lang="en-US" sz="1800" dirty="0" err="1" smtClean="0"/>
              <a:t>magnetics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Would like to improve rack grounding.</a:t>
            </a:r>
          </a:p>
          <a:p>
            <a:pPr lvl="1"/>
            <a:r>
              <a:rPr lang="en-US" sz="1800" dirty="0" smtClean="0"/>
              <a:t>Present ground both racks with #2 cables.</a:t>
            </a:r>
          </a:p>
          <a:p>
            <a:pPr lvl="1"/>
            <a:r>
              <a:rPr lang="en-US" sz="1800" dirty="0" smtClean="0"/>
              <a:t>Would like to replace with bus bar.</a:t>
            </a:r>
          </a:p>
          <a:p>
            <a:r>
              <a:rPr lang="en-US" sz="2000" dirty="0" smtClean="0"/>
              <a:t>Cat. 3 racks moving to 119’ platform, while Cat. 4 racks staying at 100’ level.</a:t>
            </a:r>
          </a:p>
          <a:p>
            <a:pPr lvl="1"/>
            <a:r>
              <a:rPr lang="en-US" sz="1800" dirty="0" smtClean="0"/>
              <a:t>Would like to connect Cat. 3 racks to inner vessel at the top of the machine.</a:t>
            </a:r>
          </a:p>
          <a:p>
            <a:r>
              <a:rPr lang="en-US" sz="2000" dirty="0" smtClean="0"/>
              <a:t>Want to eliminate intermixing of </a:t>
            </a:r>
            <a:r>
              <a:rPr lang="en-US" sz="2000" dirty="0" err="1" smtClean="0"/>
              <a:t>bolometers</a:t>
            </a:r>
            <a:r>
              <a:rPr lang="en-US" sz="2000" dirty="0" smtClean="0"/>
              <a:t>, stepper motor controllers, other electronics, with </a:t>
            </a:r>
            <a:r>
              <a:rPr lang="en-US" sz="2000" dirty="0" err="1" smtClean="0"/>
              <a:t>magnetics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Additional electronics needed:</a:t>
            </a:r>
          </a:p>
          <a:p>
            <a:pPr lvl="1"/>
            <a:r>
              <a:rPr lang="en-US" sz="1600" dirty="0" smtClean="0"/>
              <a:t>Inner vessel: ~31 channels of new integrators, and a single SAD for bringing data to </a:t>
            </a:r>
            <a:r>
              <a:rPr lang="en-US" sz="1600" dirty="0" err="1" smtClean="0"/>
              <a:t>realtime</a:t>
            </a:r>
            <a:r>
              <a:rPr lang="en-US" sz="1600" dirty="0" smtClean="0"/>
              <a:t> system.</a:t>
            </a:r>
          </a:p>
          <a:p>
            <a:pPr lvl="1"/>
            <a:r>
              <a:rPr lang="en-US" sz="1600" dirty="0" smtClean="0"/>
              <a:t>Outer vessel: None new, but some gains modified.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for </a:t>
            </a:r>
            <a:r>
              <a:rPr lang="en-US" dirty="0" err="1" smtClean="0"/>
              <a:t>Divertor/Halo/Hiro</a:t>
            </a:r>
            <a:r>
              <a:rPr lang="en-US" dirty="0" smtClean="0"/>
              <a:t> Currents on Outer Vessel Not Yet Specified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810000" cy="4800600"/>
          </a:xfrm>
        </p:spPr>
        <p:txBody>
          <a:bodyPr/>
          <a:lstStyle/>
          <a:p>
            <a:r>
              <a:rPr lang="en-US" sz="2000" dirty="0" smtClean="0"/>
              <a:t>FY-10/11 run had 12 shunt tiles and 4 LLD </a:t>
            </a:r>
            <a:r>
              <a:rPr lang="en-US" sz="2000" dirty="0" err="1" smtClean="0"/>
              <a:t>rogowskis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Used for disruption, ELM, SOLC, HHFW studies.</a:t>
            </a:r>
          </a:p>
          <a:p>
            <a:endParaRPr lang="en-US" sz="2000" dirty="0" smtClean="0"/>
          </a:p>
          <a:p>
            <a:r>
              <a:rPr lang="en-US" sz="2000" dirty="0" smtClean="0"/>
              <a:t>LLD removal eliminates the </a:t>
            </a:r>
            <a:r>
              <a:rPr lang="en-US" sz="2000" dirty="0" err="1" smtClean="0"/>
              <a:t>rogowskis</a:t>
            </a:r>
            <a:r>
              <a:rPr lang="en-US" sz="2000" dirty="0" smtClean="0"/>
              <a:t> and 6 of the shunt tiles.	</a:t>
            </a:r>
          </a:p>
          <a:p>
            <a:endParaRPr lang="en-US" sz="2000" dirty="0" smtClean="0"/>
          </a:p>
          <a:p>
            <a:r>
              <a:rPr lang="en-US" sz="2000" dirty="0" smtClean="0"/>
              <a:t>Basic installation/restoration would be to restore 6-8 tiles per row, in each of rows 2,3, &amp; 4.</a:t>
            </a:r>
            <a:endParaRPr lang="en-US" sz="1800" dirty="0" smtClean="0"/>
          </a:p>
          <a:p>
            <a:pPr lvl="1"/>
            <a:r>
              <a:rPr lang="en-US" sz="1800" dirty="0" smtClean="0"/>
              <a:t>Should be worked out with interested parties.</a:t>
            </a:r>
          </a:p>
          <a:p>
            <a:endParaRPr lang="en-US" dirty="0"/>
          </a:p>
        </p:txBody>
      </p:sp>
      <p:pic>
        <p:nvPicPr>
          <p:cNvPr id="5" name="Picture 4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620" t="18182" r="8678" b="5455"/>
              <a:stretch>
                <a:fillRect/>
              </a:stretch>
            </p:blipFill>
          </mc:Choice>
          <mc:Fallback>
            <p:blipFill>
              <a:blip r:embed="rId3"/>
              <a:srcRect l="5620" t="18182" r="8678" b="5455"/>
              <a:stretch>
                <a:fillRect/>
              </a:stretch>
            </p:blipFill>
          </mc:Fallback>
        </mc:AlternateContent>
        <p:spPr>
          <a:xfrm>
            <a:off x="3886200" y="2743200"/>
            <a:ext cx="5257800" cy="3620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See first content slide for inner vessel halo current measurements.</a:t>
            </a:r>
            <a:endParaRPr lang="en-US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72343</TotalTime>
  <Words>707</Words>
  <Application>Microsoft Macintosh PowerPoint</Application>
  <PresentationFormat>On-screen Show (4:3)</PresentationFormat>
  <Paragraphs>106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Slide 1</vt:lpstr>
      <vt:lpstr>R. Kaita and K. Tressmer Have Lead Effort to Develop CS Magnetics Even Better than for NSTX</vt:lpstr>
      <vt:lpstr>DCPS and Vessel Changes May Mandate Upgrades to the System</vt:lpstr>
      <vt:lpstr>Grounding and Other Issues</vt:lpstr>
      <vt:lpstr>Diagnostics for Divertor/Halo/Hiro Currents on Outer Vessel Not Yet Specified 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12361</cp:revision>
  <cp:lastPrinted>2012-02-07T16:21:48Z</cp:lastPrinted>
  <dcterms:created xsi:type="dcterms:W3CDTF">2012-02-07T16:09:51Z</dcterms:created>
  <dcterms:modified xsi:type="dcterms:W3CDTF">2012-02-07T16:24:10Z</dcterms:modified>
</cp:coreProperties>
</file>