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6" r:id="rId3"/>
    <p:sldId id="258" r:id="rId4"/>
    <p:sldId id="259" r:id="rId5"/>
    <p:sldId id="260" r:id="rId6"/>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5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27475" y="0"/>
            <a:ext cx="3005138" cy="460375"/>
          </a:xfrm>
          <a:prstGeom prst="rect">
            <a:avLst/>
          </a:prstGeom>
        </p:spPr>
        <p:txBody>
          <a:bodyPr vert="horz" lIns="91440" tIns="45720" rIns="91440" bIns="45720" rtlCol="0"/>
          <a:lstStyle>
            <a:lvl1pPr algn="r">
              <a:defRPr sz="1200"/>
            </a:lvl1pPr>
          </a:lstStyle>
          <a:p>
            <a:fld id="{07FEFA1E-E500-4DE0-A409-8B2E312791DC}" type="datetimeFigureOut">
              <a:rPr lang="en-US" smtClean="0"/>
              <a:t>2/6/2012</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379913"/>
            <a:ext cx="5546725" cy="41481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27475" y="8758238"/>
            <a:ext cx="3005138" cy="460375"/>
          </a:xfrm>
          <a:prstGeom prst="rect">
            <a:avLst/>
          </a:prstGeom>
        </p:spPr>
        <p:txBody>
          <a:bodyPr vert="horz" lIns="91440" tIns="45720" rIns="91440" bIns="45720" rtlCol="0" anchor="b"/>
          <a:lstStyle>
            <a:lvl1pPr algn="r">
              <a:defRPr sz="1200"/>
            </a:lvl1pPr>
          </a:lstStyle>
          <a:p>
            <a:fld id="{DF70AF5F-F4A9-4BD6-9FB7-DB8176C74D8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C8E0A7-38E3-4C59-B02A-58D40D97EEDF}" type="datetime1">
              <a:rPr lang="en-US" smtClean="0"/>
              <a:t>2/6/2012</a:t>
            </a:fld>
            <a:endParaRPr lang="en-US"/>
          </a:p>
        </p:txBody>
      </p:sp>
      <p:sp>
        <p:nvSpPr>
          <p:cNvPr id="5" name="Footer Placeholder 4"/>
          <p:cNvSpPr>
            <a:spLocks noGrp="1"/>
          </p:cNvSpPr>
          <p:nvPr>
            <p:ph type="ftr" sz="quarter" idx="11"/>
          </p:nvPr>
        </p:nvSpPr>
        <p:spPr/>
        <p:txBody>
          <a:bodyPr/>
          <a:lstStyle/>
          <a:p>
            <a:r>
              <a:rPr lang="en-US" smtClean="0"/>
              <a:t>raki</a:t>
            </a:r>
            <a:endParaRPr lang="en-US"/>
          </a:p>
        </p:txBody>
      </p:sp>
      <p:sp>
        <p:nvSpPr>
          <p:cNvPr id="6" name="Slide Number Placeholder 5"/>
          <p:cNvSpPr>
            <a:spLocks noGrp="1"/>
          </p:cNvSpPr>
          <p:nvPr>
            <p:ph type="sldNum" sz="quarter" idx="12"/>
          </p:nvPr>
        </p:nvSpPr>
        <p:spPr/>
        <p:txBody>
          <a:bodyPr/>
          <a:lstStyle/>
          <a:p>
            <a:fld id="{D69EB0C5-63A8-43C7-BB18-BBC57494CC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07654D-99A5-48ED-B14F-1CF8B69C492C}" type="datetime1">
              <a:rPr lang="en-US" smtClean="0"/>
              <a:t>2/6/2012</a:t>
            </a:fld>
            <a:endParaRPr lang="en-US"/>
          </a:p>
        </p:txBody>
      </p:sp>
      <p:sp>
        <p:nvSpPr>
          <p:cNvPr id="5" name="Footer Placeholder 4"/>
          <p:cNvSpPr>
            <a:spLocks noGrp="1"/>
          </p:cNvSpPr>
          <p:nvPr>
            <p:ph type="ftr" sz="quarter" idx="11"/>
          </p:nvPr>
        </p:nvSpPr>
        <p:spPr/>
        <p:txBody>
          <a:bodyPr/>
          <a:lstStyle/>
          <a:p>
            <a:r>
              <a:rPr lang="en-US" smtClean="0"/>
              <a:t>raki</a:t>
            </a:r>
            <a:endParaRPr lang="en-US"/>
          </a:p>
        </p:txBody>
      </p:sp>
      <p:sp>
        <p:nvSpPr>
          <p:cNvPr id="6" name="Slide Number Placeholder 5"/>
          <p:cNvSpPr>
            <a:spLocks noGrp="1"/>
          </p:cNvSpPr>
          <p:nvPr>
            <p:ph type="sldNum" sz="quarter" idx="12"/>
          </p:nvPr>
        </p:nvSpPr>
        <p:spPr/>
        <p:txBody>
          <a:bodyPr/>
          <a:lstStyle/>
          <a:p>
            <a:fld id="{D69EB0C5-63A8-43C7-BB18-BBC57494CC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1A7890-4FE3-4639-A850-4B59D5812752}" type="datetime1">
              <a:rPr lang="en-US" smtClean="0"/>
              <a:t>2/6/2012</a:t>
            </a:fld>
            <a:endParaRPr lang="en-US"/>
          </a:p>
        </p:txBody>
      </p:sp>
      <p:sp>
        <p:nvSpPr>
          <p:cNvPr id="5" name="Footer Placeholder 4"/>
          <p:cNvSpPr>
            <a:spLocks noGrp="1"/>
          </p:cNvSpPr>
          <p:nvPr>
            <p:ph type="ftr" sz="quarter" idx="11"/>
          </p:nvPr>
        </p:nvSpPr>
        <p:spPr/>
        <p:txBody>
          <a:bodyPr/>
          <a:lstStyle/>
          <a:p>
            <a:r>
              <a:rPr lang="en-US" smtClean="0"/>
              <a:t>raki</a:t>
            </a:r>
            <a:endParaRPr lang="en-US"/>
          </a:p>
        </p:txBody>
      </p:sp>
      <p:sp>
        <p:nvSpPr>
          <p:cNvPr id="6" name="Slide Number Placeholder 5"/>
          <p:cNvSpPr>
            <a:spLocks noGrp="1"/>
          </p:cNvSpPr>
          <p:nvPr>
            <p:ph type="sldNum" sz="quarter" idx="12"/>
          </p:nvPr>
        </p:nvSpPr>
        <p:spPr/>
        <p:txBody>
          <a:bodyPr/>
          <a:lstStyle/>
          <a:p>
            <a:fld id="{D69EB0C5-63A8-43C7-BB18-BBC57494CC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1BC653-B0E2-4A54-8421-CBAAB65C3745}" type="datetime1">
              <a:rPr lang="en-US" smtClean="0"/>
              <a:t>2/6/2012</a:t>
            </a:fld>
            <a:endParaRPr lang="en-US"/>
          </a:p>
        </p:txBody>
      </p:sp>
      <p:sp>
        <p:nvSpPr>
          <p:cNvPr id="5" name="Footer Placeholder 4"/>
          <p:cNvSpPr>
            <a:spLocks noGrp="1"/>
          </p:cNvSpPr>
          <p:nvPr>
            <p:ph type="ftr" sz="quarter" idx="11"/>
          </p:nvPr>
        </p:nvSpPr>
        <p:spPr/>
        <p:txBody>
          <a:bodyPr/>
          <a:lstStyle/>
          <a:p>
            <a:r>
              <a:rPr lang="en-US" smtClean="0"/>
              <a:t>raki</a:t>
            </a:r>
            <a:endParaRPr lang="en-US"/>
          </a:p>
        </p:txBody>
      </p:sp>
      <p:sp>
        <p:nvSpPr>
          <p:cNvPr id="6" name="Slide Number Placeholder 5"/>
          <p:cNvSpPr>
            <a:spLocks noGrp="1"/>
          </p:cNvSpPr>
          <p:nvPr>
            <p:ph type="sldNum" sz="quarter" idx="12"/>
          </p:nvPr>
        </p:nvSpPr>
        <p:spPr/>
        <p:txBody>
          <a:bodyPr/>
          <a:lstStyle/>
          <a:p>
            <a:fld id="{D69EB0C5-63A8-43C7-BB18-BBC57494CC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E5FCB-8257-47C2-B3D2-4C398D0458B5}" type="datetime1">
              <a:rPr lang="en-US" smtClean="0"/>
              <a:t>2/6/2012</a:t>
            </a:fld>
            <a:endParaRPr lang="en-US"/>
          </a:p>
        </p:txBody>
      </p:sp>
      <p:sp>
        <p:nvSpPr>
          <p:cNvPr id="5" name="Footer Placeholder 4"/>
          <p:cNvSpPr>
            <a:spLocks noGrp="1"/>
          </p:cNvSpPr>
          <p:nvPr>
            <p:ph type="ftr" sz="quarter" idx="11"/>
          </p:nvPr>
        </p:nvSpPr>
        <p:spPr/>
        <p:txBody>
          <a:bodyPr/>
          <a:lstStyle/>
          <a:p>
            <a:r>
              <a:rPr lang="en-US" smtClean="0"/>
              <a:t>raki</a:t>
            </a:r>
            <a:endParaRPr lang="en-US"/>
          </a:p>
        </p:txBody>
      </p:sp>
      <p:sp>
        <p:nvSpPr>
          <p:cNvPr id="6" name="Slide Number Placeholder 5"/>
          <p:cNvSpPr>
            <a:spLocks noGrp="1"/>
          </p:cNvSpPr>
          <p:nvPr>
            <p:ph type="sldNum" sz="quarter" idx="12"/>
          </p:nvPr>
        </p:nvSpPr>
        <p:spPr/>
        <p:txBody>
          <a:bodyPr/>
          <a:lstStyle/>
          <a:p>
            <a:fld id="{D69EB0C5-63A8-43C7-BB18-BBC57494CC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61C8E3-F10B-4C7A-9034-8D0748F06905}" type="datetime1">
              <a:rPr lang="en-US" smtClean="0"/>
              <a:t>2/6/2012</a:t>
            </a:fld>
            <a:endParaRPr lang="en-US"/>
          </a:p>
        </p:txBody>
      </p:sp>
      <p:sp>
        <p:nvSpPr>
          <p:cNvPr id="6" name="Footer Placeholder 5"/>
          <p:cNvSpPr>
            <a:spLocks noGrp="1"/>
          </p:cNvSpPr>
          <p:nvPr>
            <p:ph type="ftr" sz="quarter" idx="11"/>
          </p:nvPr>
        </p:nvSpPr>
        <p:spPr/>
        <p:txBody>
          <a:bodyPr/>
          <a:lstStyle/>
          <a:p>
            <a:r>
              <a:rPr lang="en-US" smtClean="0"/>
              <a:t>raki</a:t>
            </a:r>
            <a:endParaRPr lang="en-US"/>
          </a:p>
        </p:txBody>
      </p:sp>
      <p:sp>
        <p:nvSpPr>
          <p:cNvPr id="7" name="Slide Number Placeholder 6"/>
          <p:cNvSpPr>
            <a:spLocks noGrp="1"/>
          </p:cNvSpPr>
          <p:nvPr>
            <p:ph type="sldNum" sz="quarter" idx="12"/>
          </p:nvPr>
        </p:nvSpPr>
        <p:spPr/>
        <p:txBody>
          <a:bodyPr/>
          <a:lstStyle/>
          <a:p>
            <a:fld id="{D69EB0C5-63A8-43C7-BB18-BBC57494CC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524890-5636-408B-8058-D5530EFCE54D}" type="datetime1">
              <a:rPr lang="en-US" smtClean="0"/>
              <a:t>2/6/2012</a:t>
            </a:fld>
            <a:endParaRPr lang="en-US"/>
          </a:p>
        </p:txBody>
      </p:sp>
      <p:sp>
        <p:nvSpPr>
          <p:cNvPr id="8" name="Footer Placeholder 7"/>
          <p:cNvSpPr>
            <a:spLocks noGrp="1"/>
          </p:cNvSpPr>
          <p:nvPr>
            <p:ph type="ftr" sz="quarter" idx="11"/>
          </p:nvPr>
        </p:nvSpPr>
        <p:spPr/>
        <p:txBody>
          <a:bodyPr/>
          <a:lstStyle/>
          <a:p>
            <a:r>
              <a:rPr lang="en-US" smtClean="0"/>
              <a:t>raki</a:t>
            </a:r>
            <a:endParaRPr lang="en-US"/>
          </a:p>
        </p:txBody>
      </p:sp>
      <p:sp>
        <p:nvSpPr>
          <p:cNvPr id="9" name="Slide Number Placeholder 8"/>
          <p:cNvSpPr>
            <a:spLocks noGrp="1"/>
          </p:cNvSpPr>
          <p:nvPr>
            <p:ph type="sldNum" sz="quarter" idx="12"/>
          </p:nvPr>
        </p:nvSpPr>
        <p:spPr/>
        <p:txBody>
          <a:bodyPr/>
          <a:lstStyle/>
          <a:p>
            <a:fld id="{D69EB0C5-63A8-43C7-BB18-BBC57494CC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AD2D9F-0EF0-440F-9849-3FBF74F80F26}" type="datetime1">
              <a:rPr lang="en-US" smtClean="0"/>
              <a:t>2/6/2012</a:t>
            </a:fld>
            <a:endParaRPr lang="en-US"/>
          </a:p>
        </p:txBody>
      </p:sp>
      <p:sp>
        <p:nvSpPr>
          <p:cNvPr id="4" name="Footer Placeholder 3"/>
          <p:cNvSpPr>
            <a:spLocks noGrp="1"/>
          </p:cNvSpPr>
          <p:nvPr>
            <p:ph type="ftr" sz="quarter" idx="11"/>
          </p:nvPr>
        </p:nvSpPr>
        <p:spPr/>
        <p:txBody>
          <a:bodyPr/>
          <a:lstStyle/>
          <a:p>
            <a:r>
              <a:rPr lang="en-US" smtClean="0"/>
              <a:t>raki</a:t>
            </a:r>
            <a:endParaRPr lang="en-US"/>
          </a:p>
        </p:txBody>
      </p:sp>
      <p:sp>
        <p:nvSpPr>
          <p:cNvPr id="5" name="Slide Number Placeholder 4"/>
          <p:cNvSpPr>
            <a:spLocks noGrp="1"/>
          </p:cNvSpPr>
          <p:nvPr>
            <p:ph type="sldNum" sz="quarter" idx="12"/>
          </p:nvPr>
        </p:nvSpPr>
        <p:spPr/>
        <p:txBody>
          <a:bodyPr/>
          <a:lstStyle/>
          <a:p>
            <a:fld id="{D69EB0C5-63A8-43C7-BB18-BBC57494CC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1F1B6-DB38-4672-A57D-E8F105FC15EA}" type="datetime1">
              <a:rPr lang="en-US" smtClean="0"/>
              <a:t>2/6/2012</a:t>
            </a:fld>
            <a:endParaRPr lang="en-US"/>
          </a:p>
        </p:txBody>
      </p:sp>
      <p:sp>
        <p:nvSpPr>
          <p:cNvPr id="3" name="Footer Placeholder 2"/>
          <p:cNvSpPr>
            <a:spLocks noGrp="1"/>
          </p:cNvSpPr>
          <p:nvPr>
            <p:ph type="ftr" sz="quarter" idx="11"/>
          </p:nvPr>
        </p:nvSpPr>
        <p:spPr/>
        <p:txBody>
          <a:bodyPr/>
          <a:lstStyle/>
          <a:p>
            <a:r>
              <a:rPr lang="en-US" smtClean="0"/>
              <a:t>raki</a:t>
            </a:r>
            <a:endParaRPr lang="en-US"/>
          </a:p>
        </p:txBody>
      </p:sp>
      <p:sp>
        <p:nvSpPr>
          <p:cNvPr id="4" name="Slide Number Placeholder 3"/>
          <p:cNvSpPr>
            <a:spLocks noGrp="1"/>
          </p:cNvSpPr>
          <p:nvPr>
            <p:ph type="sldNum" sz="quarter" idx="12"/>
          </p:nvPr>
        </p:nvSpPr>
        <p:spPr/>
        <p:txBody>
          <a:bodyPr/>
          <a:lstStyle/>
          <a:p>
            <a:fld id="{D69EB0C5-63A8-43C7-BB18-BBC57494CC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AA20D-A5C9-48BC-A791-CEB753348195}" type="datetime1">
              <a:rPr lang="en-US" smtClean="0"/>
              <a:t>2/6/2012</a:t>
            </a:fld>
            <a:endParaRPr lang="en-US"/>
          </a:p>
        </p:txBody>
      </p:sp>
      <p:sp>
        <p:nvSpPr>
          <p:cNvPr id="6" name="Footer Placeholder 5"/>
          <p:cNvSpPr>
            <a:spLocks noGrp="1"/>
          </p:cNvSpPr>
          <p:nvPr>
            <p:ph type="ftr" sz="quarter" idx="11"/>
          </p:nvPr>
        </p:nvSpPr>
        <p:spPr/>
        <p:txBody>
          <a:bodyPr/>
          <a:lstStyle/>
          <a:p>
            <a:r>
              <a:rPr lang="en-US" smtClean="0"/>
              <a:t>raki</a:t>
            </a:r>
            <a:endParaRPr lang="en-US"/>
          </a:p>
        </p:txBody>
      </p:sp>
      <p:sp>
        <p:nvSpPr>
          <p:cNvPr id="7" name="Slide Number Placeholder 6"/>
          <p:cNvSpPr>
            <a:spLocks noGrp="1"/>
          </p:cNvSpPr>
          <p:nvPr>
            <p:ph type="sldNum" sz="quarter" idx="12"/>
          </p:nvPr>
        </p:nvSpPr>
        <p:spPr/>
        <p:txBody>
          <a:bodyPr/>
          <a:lstStyle/>
          <a:p>
            <a:fld id="{D69EB0C5-63A8-43C7-BB18-BBC57494CC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571D61-E87C-426D-A1EC-4866C00B84E3}" type="datetime1">
              <a:rPr lang="en-US" smtClean="0"/>
              <a:t>2/6/2012</a:t>
            </a:fld>
            <a:endParaRPr lang="en-US"/>
          </a:p>
        </p:txBody>
      </p:sp>
      <p:sp>
        <p:nvSpPr>
          <p:cNvPr id="6" name="Footer Placeholder 5"/>
          <p:cNvSpPr>
            <a:spLocks noGrp="1"/>
          </p:cNvSpPr>
          <p:nvPr>
            <p:ph type="ftr" sz="quarter" idx="11"/>
          </p:nvPr>
        </p:nvSpPr>
        <p:spPr/>
        <p:txBody>
          <a:bodyPr/>
          <a:lstStyle/>
          <a:p>
            <a:r>
              <a:rPr lang="en-US" smtClean="0"/>
              <a:t>raki</a:t>
            </a:r>
            <a:endParaRPr lang="en-US"/>
          </a:p>
        </p:txBody>
      </p:sp>
      <p:sp>
        <p:nvSpPr>
          <p:cNvPr id="7" name="Slide Number Placeholder 6"/>
          <p:cNvSpPr>
            <a:spLocks noGrp="1"/>
          </p:cNvSpPr>
          <p:nvPr>
            <p:ph type="sldNum" sz="quarter" idx="12"/>
          </p:nvPr>
        </p:nvSpPr>
        <p:spPr/>
        <p:txBody>
          <a:bodyPr/>
          <a:lstStyle/>
          <a:p>
            <a:fld id="{D69EB0C5-63A8-43C7-BB18-BBC57494CC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E8E34-8228-4CFC-BEA7-D3D900771AB6}" type="datetime1">
              <a:rPr lang="en-US" smtClean="0"/>
              <a:t>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raki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EB0C5-63A8-43C7-BB18-BBC57494CC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smtClean="0"/>
              <a:t>REQD FUTURE POWER SYSTEM CHANGES</a:t>
            </a:r>
            <a:endParaRPr lang="en-US" sz="2400" b="1" u="sng"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a:buFont typeface="Wingdings" pitchFamily="2" charset="2"/>
              <a:buChar char="v"/>
            </a:pPr>
            <a:r>
              <a:rPr lang="en-US" dirty="0" smtClean="0"/>
              <a:t>Following additional work is required to be performed to restore </a:t>
            </a:r>
            <a:r>
              <a:rPr lang="en-US" dirty="0" smtClean="0"/>
              <a:t>full </a:t>
            </a:r>
            <a:r>
              <a:rPr lang="en-US" dirty="0" smtClean="0"/>
              <a:t>capability of the machine</a:t>
            </a:r>
            <a:r>
              <a:rPr lang="en-US" dirty="0" smtClean="0"/>
              <a:t>: </a:t>
            </a:r>
          </a:p>
          <a:p>
            <a:pPr>
              <a:buNone/>
            </a:pPr>
            <a:r>
              <a:rPr lang="en-US" dirty="0" smtClean="0"/>
              <a:t>	1</a:t>
            </a:r>
            <a:r>
              <a:rPr lang="en-US" dirty="0" smtClean="0"/>
              <a:t>. Provide power feed to a) PF1bU, b) PF1cU, c) PF1cL coils. </a:t>
            </a:r>
            <a:endParaRPr lang="en-US" dirty="0" smtClean="0"/>
          </a:p>
          <a:p>
            <a:pPr lvl="1">
              <a:buFont typeface="Wingdings" pitchFamily="2" charset="2"/>
              <a:buChar char="Ø"/>
            </a:pPr>
            <a:r>
              <a:rPr lang="en-US" i="1" dirty="0" smtClean="0"/>
              <a:t>This </a:t>
            </a:r>
            <a:r>
              <a:rPr lang="en-US" i="1" dirty="0" smtClean="0"/>
              <a:t>involves designing the power loop and providing Power Supplies, CLRs, Disconnect &amp; Ground Switches, DCCTs, Protective relaying etc.</a:t>
            </a:r>
          </a:p>
          <a:p>
            <a:pPr>
              <a:buNone/>
            </a:pPr>
            <a:r>
              <a:rPr lang="en-US" dirty="0" smtClean="0"/>
              <a:t>	2</a:t>
            </a:r>
            <a:r>
              <a:rPr lang="en-US" dirty="0" smtClean="0"/>
              <a:t>. Upgrade PF5 feed such that PF5 coil can be injected up to </a:t>
            </a:r>
            <a:r>
              <a:rPr lang="en-US" dirty="0" smtClean="0"/>
              <a:t>34kA</a:t>
            </a:r>
          </a:p>
          <a:p>
            <a:pPr lvl="1">
              <a:buFont typeface="Wingdings" pitchFamily="2" charset="2"/>
              <a:buChar char="Ø"/>
            </a:pPr>
            <a:r>
              <a:rPr lang="en-US" i="1" dirty="0" smtClean="0"/>
              <a:t> This </a:t>
            </a:r>
            <a:r>
              <a:rPr lang="en-US" i="1" dirty="0" smtClean="0"/>
              <a:t>would require an additional branch to the existing power supply. Note that PF5 is powered up to 24kA in the current set up.</a:t>
            </a:r>
          </a:p>
          <a:p>
            <a:pPr>
              <a:buNone/>
            </a:pPr>
            <a:r>
              <a:rPr lang="en-US" dirty="0" smtClean="0"/>
              <a:t>	3</a:t>
            </a:r>
            <a:r>
              <a:rPr lang="en-US" dirty="0" smtClean="0"/>
              <a:t>. Upgrade </a:t>
            </a:r>
            <a:r>
              <a:rPr lang="en-US" dirty="0" smtClean="0"/>
              <a:t>TF </a:t>
            </a:r>
            <a:r>
              <a:rPr lang="en-US" dirty="0" smtClean="0"/>
              <a:t>feed such that TF can be pulsed every 20 minutes. </a:t>
            </a:r>
            <a:endParaRPr lang="en-US" dirty="0" smtClean="0"/>
          </a:p>
          <a:p>
            <a:pPr>
              <a:buNone/>
            </a:pPr>
            <a:r>
              <a:rPr lang="en-US" dirty="0" smtClean="0"/>
              <a:t>	</a:t>
            </a:r>
            <a:r>
              <a:rPr lang="en-US" sz="2300" dirty="0" smtClean="0"/>
              <a:t>	(Note that we can with appropriate controls, pulse with a period &lt; 40 / 20 minutes 	based on the I^2*t imposed on the coil system.)</a:t>
            </a:r>
          </a:p>
          <a:p>
            <a:pPr lvl="1">
              <a:buFont typeface="Wingdings" pitchFamily="2" charset="2"/>
              <a:buChar char="Ø"/>
            </a:pPr>
            <a:r>
              <a:rPr lang="en-US" i="1" dirty="0" smtClean="0"/>
              <a:t>In </a:t>
            </a:r>
            <a:r>
              <a:rPr lang="en-US" i="1" dirty="0" smtClean="0"/>
              <a:t>the current scope the TF can be pulsed only once in 40 minutes. This requires additional power cabling from the Transition area to the NSTX Test Cell, additional changes in the PCTS, enhancing the feed from PCTS to coil terminals. </a:t>
            </a:r>
            <a:endParaRPr lang="en-US" i="1" dirty="0" smtClean="0"/>
          </a:p>
          <a:p>
            <a:pPr lvl="1">
              <a:buFont typeface="Wingdings" pitchFamily="2" charset="2"/>
              <a:buChar char="Ø"/>
            </a:pPr>
            <a:r>
              <a:rPr lang="en-US" i="1" dirty="0" smtClean="0"/>
              <a:t>We </a:t>
            </a:r>
            <a:r>
              <a:rPr lang="en-US" i="1" dirty="0" smtClean="0"/>
              <a:t>can also </a:t>
            </a:r>
            <a:r>
              <a:rPr lang="en-US" i="1" dirty="0" smtClean="0"/>
              <a:t>consider </a:t>
            </a:r>
            <a:r>
              <a:rPr lang="en-US" i="1" dirty="0" smtClean="0"/>
              <a:t>providing a water cooled bus in the NSTX Test Cell Basement from the place the power cables are terminated.</a:t>
            </a:r>
            <a:endParaRPr lang="en-US" i="1" dirty="0"/>
          </a:p>
        </p:txBody>
      </p:sp>
      <p:sp>
        <p:nvSpPr>
          <p:cNvPr id="4" name="Slide Number Placeholder 3"/>
          <p:cNvSpPr>
            <a:spLocks noGrp="1"/>
          </p:cNvSpPr>
          <p:nvPr>
            <p:ph type="sldNum" sz="quarter" idx="12"/>
          </p:nvPr>
        </p:nvSpPr>
        <p:spPr/>
        <p:txBody>
          <a:bodyPr/>
          <a:lstStyle/>
          <a:p>
            <a:fld id="{D69EB0C5-63A8-43C7-BB18-BBC57494CCBC}" type="slidenum">
              <a:rPr lang="en-US" smtClean="0"/>
              <a:pPr/>
              <a:t>1</a:t>
            </a:fld>
            <a:endParaRPr lang="en-US"/>
          </a:p>
        </p:txBody>
      </p:sp>
      <p:sp>
        <p:nvSpPr>
          <p:cNvPr id="5" name="Footer Placeholder 4"/>
          <p:cNvSpPr>
            <a:spLocks noGrp="1"/>
          </p:cNvSpPr>
          <p:nvPr>
            <p:ph type="ftr" sz="quarter" idx="11"/>
          </p:nvPr>
        </p:nvSpPr>
        <p:spPr/>
        <p:txBody>
          <a:bodyPr/>
          <a:lstStyle/>
          <a:p>
            <a:r>
              <a:rPr lang="en-US" dirty="0" smtClean="0"/>
              <a:t>raki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87362"/>
          </a:xfrm>
        </p:spPr>
        <p:txBody>
          <a:bodyPr>
            <a:normAutofit/>
          </a:bodyPr>
          <a:lstStyle/>
          <a:p>
            <a:r>
              <a:rPr lang="en-US" sz="2400" b="1" dirty="0" smtClean="0"/>
              <a:t>POWER SYSTEM CHANGES CONTD.</a:t>
            </a:r>
            <a:endParaRPr lang="en-US" sz="2400" b="1" dirty="0"/>
          </a:p>
        </p:txBody>
      </p:sp>
      <p:sp>
        <p:nvSpPr>
          <p:cNvPr id="5" name="Content Placeholder 4"/>
          <p:cNvSpPr>
            <a:spLocks noGrp="1"/>
          </p:cNvSpPr>
          <p:nvPr>
            <p:ph idx="1"/>
          </p:nvPr>
        </p:nvSpPr>
        <p:spPr>
          <a:xfrm>
            <a:off x="457200" y="838200"/>
            <a:ext cx="8229600" cy="5287963"/>
          </a:xfrm>
        </p:spPr>
        <p:txBody>
          <a:bodyPr>
            <a:normAutofit fontScale="40000" lnSpcReduction="20000"/>
          </a:bodyPr>
          <a:lstStyle/>
          <a:p>
            <a:pPr>
              <a:buNone/>
            </a:pPr>
            <a:r>
              <a:rPr lang="en-US" sz="4200" dirty="0" smtClean="0"/>
              <a:t>4. </a:t>
            </a:r>
            <a:r>
              <a:rPr lang="en-US" sz="4200" b="1" dirty="0" smtClean="0"/>
              <a:t>Make changes as needed to operate CHI from 2kV to 4kV.</a:t>
            </a:r>
            <a:r>
              <a:rPr lang="en-US" sz="4200" dirty="0" smtClean="0"/>
              <a:t> </a:t>
            </a:r>
          </a:p>
          <a:p>
            <a:pPr lvl="1">
              <a:buFont typeface="Wingdings" pitchFamily="2" charset="2"/>
              <a:buChar char="Ø"/>
            </a:pPr>
            <a:r>
              <a:rPr lang="en-US" sz="3400" i="1" dirty="0" smtClean="0"/>
              <a:t>In order to address this requirement we must plan right now to choose the appropriate insulation for the CHI leads and the Inner vessel. Note that the Inner Vessel to Outer Vessel will require to be </a:t>
            </a:r>
            <a:r>
              <a:rPr lang="en-US" sz="3400" i="1" dirty="0" err="1" smtClean="0"/>
              <a:t>hipotted</a:t>
            </a:r>
            <a:r>
              <a:rPr lang="en-US" sz="3400" i="1" dirty="0" smtClean="0"/>
              <a:t> at 9kV instead of 5kV as at present</a:t>
            </a:r>
            <a:r>
              <a:rPr lang="en-US" sz="3400" i="1" dirty="0" smtClean="0"/>
              <a:t>.</a:t>
            </a:r>
          </a:p>
          <a:p>
            <a:pPr lvl="1">
              <a:buNone/>
            </a:pPr>
            <a:endParaRPr lang="en-US" sz="3400" i="1" dirty="0" smtClean="0"/>
          </a:p>
          <a:p>
            <a:pPr>
              <a:buNone/>
            </a:pPr>
            <a:r>
              <a:rPr lang="en-US" sz="4200" dirty="0" smtClean="0"/>
              <a:t>5. </a:t>
            </a:r>
            <a:r>
              <a:rPr lang="en-US" sz="4200" b="1" dirty="0" smtClean="0"/>
              <a:t>Convert PF1a circuit from a 3- Wire scheme to a 2 - Wire scheme</a:t>
            </a:r>
            <a:r>
              <a:rPr lang="en-US" sz="4200" b="1" dirty="0" smtClean="0"/>
              <a:t>.</a:t>
            </a:r>
          </a:p>
          <a:p>
            <a:pPr lvl="1">
              <a:buFont typeface="Wingdings" pitchFamily="2" charset="2"/>
              <a:buChar char="Ø"/>
            </a:pPr>
            <a:r>
              <a:rPr lang="en-US" sz="3400" i="1" dirty="0" smtClean="0"/>
              <a:t>This </a:t>
            </a:r>
            <a:r>
              <a:rPr lang="en-US" sz="3400" i="1" dirty="0" smtClean="0"/>
              <a:t>is required to upgrade CHI from 2kV to </a:t>
            </a:r>
            <a:r>
              <a:rPr lang="en-US" sz="3400" i="1" dirty="0" smtClean="0"/>
              <a:t>4kV. </a:t>
            </a:r>
            <a:r>
              <a:rPr lang="en-US" sz="3400" i="1" dirty="0" smtClean="0"/>
              <a:t>The work involves additional cabling</a:t>
            </a:r>
            <a:r>
              <a:rPr lang="en-US" sz="3400" i="1" dirty="0" smtClean="0"/>
              <a:t>.</a:t>
            </a:r>
          </a:p>
          <a:p>
            <a:pPr lvl="1">
              <a:buNone/>
            </a:pPr>
            <a:endParaRPr lang="en-US" dirty="0" smtClean="0"/>
          </a:p>
          <a:p>
            <a:pPr>
              <a:buNone/>
            </a:pPr>
            <a:r>
              <a:rPr lang="en-US" sz="4200" dirty="0" smtClean="0"/>
              <a:t>6. </a:t>
            </a:r>
            <a:r>
              <a:rPr lang="en-US" sz="4200" b="1" dirty="0" smtClean="0"/>
              <a:t>Change DCCT positions such that these measure the coil currents directly. </a:t>
            </a:r>
          </a:p>
          <a:p>
            <a:pPr>
              <a:buNone/>
            </a:pPr>
            <a:r>
              <a:rPr lang="en-US" b="1" dirty="0" smtClean="0"/>
              <a:t>	</a:t>
            </a:r>
            <a:r>
              <a:rPr lang="en-US" dirty="0" smtClean="0"/>
              <a:t>At the present time the DCCTs are above the SDS in some circuits</a:t>
            </a:r>
          </a:p>
          <a:p>
            <a:pPr lvl="1">
              <a:buFont typeface="Wingdings" pitchFamily="2" charset="2"/>
              <a:buChar char="Ø"/>
            </a:pPr>
            <a:endParaRPr lang="en-US" dirty="0" smtClean="0"/>
          </a:p>
          <a:p>
            <a:pPr>
              <a:buNone/>
            </a:pPr>
            <a:r>
              <a:rPr lang="en-US" sz="4200" dirty="0" smtClean="0"/>
              <a:t>*7</a:t>
            </a:r>
            <a:r>
              <a:rPr lang="en-US" sz="4200" dirty="0" smtClean="0"/>
              <a:t>. </a:t>
            </a:r>
            <a:r>
              <a:rPr lang="en-US" sz="4200" b="1" dirty="0" smtClean="0"/>
              <a:t>Repair MG2 weld to restore normal </a:t>
            </a:r>
            <a:r>
              <a:rPr lang="en-US" sz="4200" b="1" dirty="0" smtClean="0"/>
              <a:t>rating</a:t>
            </a:r>
          </a:p>
          <a:p>
            <a:pPr lvl="1">
              <a:buFont typeface="Wingdings" pitchFamily="2" charset="2"/>
              <a:buChar char="Ø"/>
            </a:pPr>
            <a:r>
              <a:rPr lang="en-US" sz="3800" i="1" dirty="0" smtClean="0"/>
              <a:t>At present MG2 can be used only at about 15% of the full energy rating</a:t>
            </a:r>
          </a:p>
          <a:p>
            <a:pPr lvl="1">
              <a:buNone/>
            </a:pPr>
            <a:endParaRPr lang="en-US" sz="3800" i="1" dirty="0" smtClean="0"/>
          </a:p>
          <a:p>
            <a:pPr>
              <a:buNone/>
            </a:pPr>
            <a:r>
              <a:rPr lang="en-US" sz="4200" b="1" dirty="0" smtClean="0"/>
              <a:t>*8. Repair </a:t>
            </a:r>
            <a:r>
              <a:rPr lang="en-US" sz="4200" b="1" dirty="0" smtClean="0"/>
              <a:t>MG1 Welds so that it can be an effective standby. </a:t>
            </a:r>
            <a:endParaRPr lang="en-US" sz="4200" b="1" dirty="0" smtClean="0"/>
          </a:p>
          <a:p>
            <a:pPr lvl="1">
              <a:buFont typeface="Wingdings" pitchFamily="2" charset="2"/>
              <a:buChar char="Ø"/>
            </a:pPr>
            <a:r>
              <a:rPr lang="en-US" sz="3800" i="1" dirty="0" smtClean="0"/>
              <a:t>This </a:t>
            </a:r>
            <a:r>
              <a:rPr lang="en-US" sz="3800" i="1" dirty="0" smtClean="0"/>
              <a:t>also increases the life of the MGs by alternating usage of the sets</a:t>
            </a:r>
          </a:p>
          <a:p>
            <a:endParaRPr lang="en-US" dirty="0" smtClean="0"/>
          </a:p>
          <a:p>
            <a:pPr>
              <a:buFont typeface="Wingdings" pitchFamily="2" charset="2"/>
              <a:buChar char="v"/>
            </a:pPr>
            <a:r>
              <a:rPr lang="en-US" b="1" dirty="0" smtClean="0"/>
              <a:t>Following tasks </a:t>
            </a:r>
            <a:r>
              <a:rPr lang="en-US" b="1" dirty="0" smtClean="0"/>
              <a:t>are being </a:t>
            </a:r>
            <a:r>
              <a:rPr lang="en-US" b="1" dirty="0" smtClean="0"/>
              <a:t>performed at present. </a:t>
            </a:r>
            <a:r>
              <a:rPr lang="en-US" b="1" dirty="0" smtClean="0"/>
              <a:t>Part of this task was originally included in the NSTX upgrade scope but were transferred to Operations cost.</a:t>
            </a:r>
          </a:p>
          <a:p>
            <a:pPr lvl="1">
              <a:buFont typeface="Wingdings" pitchFamily="2" charset="2"/>
              <a:buChar char="Ø"/>
            </a:pPr>
            <a:r>
              <a:rPr lang="en-US" sz="3400" i="1" dirty="0" smtClean="0"/>
              <a:t>Change </a:t>
            </a:r>
            <a:r>
              <a:rPr lang="en-US" sz="3400" i="1" dirty="0" smtClean="0"/>
              <a:t>FD/FG for all the </a:t>
            </a:r>
            <a:r>
              <a:rPr lang="en-US" sz="3400" i="1" dirty="0" err="1" smtClean="0"/>
              <a:t>suppliies</a:t>
            </a:r>
            <a:r>
              <a:rPr lang="en-US" sz="3400" i="1" dirty="0" smtClean="0"/>
              <a:t> needed to power NSTX. Eliminate the PC link. </a:t>
            </a:r>
            <a:endParaRPr lang="en-US" sz="3400" i="1" dirty="0" smtClean="0"/>
          </a:p>
          <a:p>
            <a:pPr lvl="1">
              <a:buFont typeface="Wingdings" pitchFamily="2" charset="2"/>
              <a:buChar char="Ø"/>
            </a:pPr>
            <a:r>
              <a:rPr lang="en-US" sz="3400" i="1" dirty="0" smtClean="0"/>
              <a:t>Note </a:t>
            </a:r>
            <a:r>
              <a:rPr lang="en-US" sz="3400" i="1" dirty="0" smtClean="0"/>
              <a:t>that we are currently performing this </a:t>
            </a:r>
            <a:r>
              <a:rPr lang="en-US" sz="3400" i="1" dirty="0" smtClean="0"/>
              <a:t>task. In </a:t>
            </a:r>
            <a:r>
              <a:rPr lang="en-US" sz="3400" i="1" dirty="0" smtClean="0"/>
              <a:t>this modification we are changing the FD/FG for active rectifiers which will be used for NSTX. Also a slow PLC I/O will be provided in these rectifiers to interface with the main PLC that will be provided in the </a:t>
            </a:r>
            <a:r>
              <a:rPr lang="en-US" sz="3400" i="1" dirty="0" err="1" smtClean="0"/>
              <a:t>Cntrol</a:t>
            </a:r>
            <a:r>
              <a:rPr lang="en-US" sz="3400" i="1" dirty="0" smtClean="0"/>
              <a:t> Boards.)</a:t>
            </a:r>
          </a:p>
          <a:p>
            <a:pPr>
              <a:buNone/>
            </a:pPr>
            <a:endParaRPr lang="en-US" dirty="0" smtClean="0"/>
          </a:p>
          <a:p>
            <a:pPr>
              <a:buNone/>
            </a:pPr>
            <a:r>
              <a:rPr lang="en-US" sz="2500" i="1" dirty="0" smtClean="0"/>
              <a:t>(* MG information from Mounir Awad)</a:t>
            </a:r>
            <a:endParaRPr lang="en-US" sz="2500" i="1" dirty="0"/>
          </a:p>
        </p:txBody>
      </p:sp>
      <p:sp>
        <p:nvSpPr>
          <p:cNvPr id="6" name="Slide Number Placeholder 5"/>
          <p:cNvSpPr>
            <a:spLocks noGrp="1"/>
          </p:cNvSpPr>
          <p:nvPr>
            <p:ph type="sldNum" sz="quarter" idx="12"/>
          </p:nvPr>
        </p:nvSpPr>
        <p:spPr/>
        <p:txBody>
          <a:bodyPr/>
          <a:lstStyle/>
          <a:p>
            <a:fld id="{D69EB0C5-63A8-43C7-BB18-BBC57494CCBC}"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raki</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731838"/>
          </a:xfrm>
        </p:spPr>
        <p:txBody>
          <a:bodyPr>
            <a:normAutofit/>
          </a:bodyPr>
          <a:lstStyle/>
          <a:p>
            <a:r>
              <a:rPr lang="en-US" sz="2400" b="1" dirty="0" smtClean="0"/>
              <a:t>PWR SUPPLY TABLE</a:t>
            </a:r>
            <a:br>
              <a:rPr lang="en-US" sz="2400" b="1" dirty="0" smtClean="0"/>
            </a:br>
            <a:r>
              <a:rPr lang="en-US" sz="1800" b="1" dirty="0" smtClean="0"/>
              <a:t>(Extracted information from CN design point spreadsheets)</a:t>
            </a:r>
            <a:endParaRPr lang="en-US" sz="1800" b="1" dirty="0"/>
          </a:p>
        </p:txBody>
      </p:sp>
      <p:sp>
        <p:nvSpPr>
          <p:cNvPr id="5" name="Slide Number Placeholder 4"/>
          <p:cNvSpPr>
            <a:spLocks noGrp="1"/>
          </p:cNvSpPr>
          <p:nvPr>
            <p:ph type="sldNum" sz="quarter" idx="12"/>
          </p:nvPr>
        </p:nvSpPr>
        <p:spPr/>
        <p:txBody>
          <a:bodyPr/>
          <a:lstStyle/>
          <a:p>
            <a:fld id="{D69EB0C5-63A8-43C7-BB18-BBC57494CCBC}"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raki</a:t>
            </a:r>
            <a:endParaRPr lang="en-US"/>
          </a:p>
        </p:txBody>
      </p:sp>
      <p:pic>
        <p:nvPicPr>
          <p:cNvPr id="8" name="Content Placeholder 7" descr="Circuit_Summary future 020612R1.jpg"/>
          <p:cNvPicPr>
            <a:picLocks noGrp="1" noChangeAspect="1"/>
          </p:cNvPicPr>
          <p:nvPr>
            <p:ph idx="1"/>
          </p:nvPr>
        </p:nvPicPr>
        <p:blipFill>
          <a:blip r:embed="rId2" cstate="print"/>
          <a:srcRect l="5767" t="10102" r="48699" b="57910"/>
          <a:stretch>
            <a:fillRect/>
          </a:stretch>
        </p:blipFill>
        <p:spPr>
          <a:xfrm>
            <a:off x="609600" y="914400"/>
            <a:ext cx="8141368" cy="44196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0200" y="152400"/>
            <a:ext cx="6400800" cy="762000"/>
          </a:xfrm>
        </p:spPr>
        <p:txBody>
          <a:bodyPr>
            <a:normAutofit fontScale="92500" lnSpcReduction="20000"/>
          </a:bodyPr>
          <a:lstStyle/>
          <a:p>
            <a:r>
              <a:rPr lang="en-US" dirty="0" smtClean="0"/>
              <a:t>MG REQUIREMENTS</a:t>
            </a:r>
          </a:p>
          <a:p>
            <a:r>
              <a:rPr lang="en-US" sz="2000" dirty="0" smtClean="0"/>
              <a:t>(Extracted from CN design point spreadsheets)</a:t>
            </a:r>
            <a:endParaRPr lang="en-US" sz="2000" dirty="0"/>
          </a:p>
        </p:txBody>
      </p:sp>
      <p:sp>
        <p:nvSpPr>
          <p:cNvPr id="4" name="Footer Placeholder 3"/>
          <p:cNvSpPr>
            <a:spLocks noGrp="1"/>
          </p:cNvSpPr>
          <p:nvPr>
            <p:ph type="ftr" sz="quarter" idx="11"/>
          </p:nvPr>
        </p:nvSpPr>
        <p:spPr/>
        <p:txBody>
          <a:bodyPr/>
          <a:lstStyle/>
          <a:p>
            <a:r>
              <a:rPr lang="en-US" smtClean="0"/>
              <a:t>raki</a:t>
            </a:r>
            <a:endParaRPr lang="en-US"/>
          </a:p>
        </p:txBody>
      </p:sp>
      <p:sp>
        <p:nvSpPr>
          <p:cNvPr id="5" name="Slide Number Placeholder 4"/>
          <p:cNvSpPr>
            <a:spLocks noGrp="1"/>
          </p:cNvSpPr>
          <p:nvPr>
            <p:ph type="sldNum" sz="quarter" idx="12"/>
          </p:nvPr>
        </p:nvSpPr>
        <p:spPr/>
        <p:txBody>
          <a:bodyPr/>
          <a:lstStyle/>
          <a:p>
            <a:fld id="{D69EB0C5-63A8-43C7-BB18-BBC57494CCBC}" type="slidenum">
              <a:rPr lang="en-US" smtClean="0"/>
              <a:pPr/>
              <a:t>4</a:t>
            </a:fld>
            <a:endParaRPr lang="en-US"/>
          </a:p>
        </p:txBody>
      </p:sp>
      <p:pic>
        <p:nvPicPr>
          <p:cNvPr id="7" name="Picture 6" descr="Circuit_Summary future 020612 MG.jpg"/>
          <p:cNvPicPr>
            <a:picLocks noChangeAspect="1"/>
          </p:cNvPicPr>
          <p:nvPr/>
        </p:nvPicPr>
        <p:blipFill>
          <a:blip r:embed="rId2" cstate="print"/>
          <a:srcRect l="6212" t="11111" r="65455" b="67778"/>
          <a:stretch>
            <a:fillRect/>
          </a:stretch>
        </p:blipFill>
        <p:spPr>
          <a:xfrm>
            <a:off x="762000" y="1447800"/>
            <a:ext cx="7279105" cy="4191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NSTX PRE-UPGRADE CIRCUITS </a:t>
            </a:r>
            <a:endParaRPr lang="en-US" sz="2800" b="1" u="sng" dirty="0"/>
          </a:p>
        </p:txBody>
      </p:sp>
      <p:pic>
        <p:nvPicPr>
          <p:cNvPr id="6" name="Content Placeholder 5" descr="Pre-upgrade PS configuration table R2.jpg"/>
          <p:cNvPicPr>
            <a:picLocks noGrp="1" noChangeAspect="1"/>
          </p:cNvPicPr>
          <p:nvPr>
            <p:ph idx="1"/>
          </p:nvPr>
        </p:nvPicPr>
        <p:blipFill>
          <a:blip r:embed="rId2" cstate="print"/>
          <a:srcRect l="5767" t="6734" r="12272" b="29288"/>
          <a:stretch>
            <a:fillRect/>
          </a:stretch>
        </p:blipFill>
        <p:spPr>
          <a:xfrm>
            <a:off x="838199" y="1066800"/>
            <a:ext cx="7832557" cy="4724400"/>
          </a:xfrm>
        </p:spPr>
      </p:pic>
      <p:sp>
        <p:nvSpPr>
          <p:cNvPr id="4" name="Footer Placeholder 3"/>
          <p:cNvSpPr>
            <a:spLocks noGrp="1"/>
          </p:cNvSpPr>
          <p:nvPr>
            <p:ph type="ftr" sz="quarter" idx="11"/>
          </p:nvPr>
        </p:nvSpPr>
        <p:spPr>
          <a:xfrm>
            <a:off x="3124200" y="6400800"/>
            <a:ext cx="2895600" cy="365125"/>
          </a:xfrm>
        </p:spPr>
        <p:txBody>
          <a:bodyPr/>
          <a:lstStyle/>
          <a:p>
            <a:r>
              <a:rPr lang="en-US" smtClean="0"/>
              <a:t>raki</a:t>
            </a:r>
            <a:endParaRPr lang="en-US"/>
          </a:p>
        </p:txBody>
      </p:sp>
      <p:sp>
        <p:nvSpPr>
          <p:cNvPr id="5" name="Slide Number Placeholder 4"/>
          <p:cNvSpPr>
            <a:spLocks noGrp="1"/>
          </p:cNvSpPr>
          <p:nvPr>
            <p:ph type="sldNum" sz="quarter" idx="12"/>
          </p:nvPr>
        </p:nvSpPr>
        <p:spPr/>
        <p:txBody>
          <a:bodyPr/>
          <a:lstStyle/>
          <a:p>
            <a:fld id="{D69EB0C5-63A8-43C7-BB18-BBC57494CCBC}" type="slidenum">
              <a:rPr lang="en-US" smtClean="0"/>
              <a:pPr/>
              <a:t>5</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9745</TotalTime>
  <Words>161</Words>
  <Application>Microsoft Office PowerPoint</Application>
  <PresentationFormat>On-screen Show (4:3)</PresentationFormat>
  <Paragraphs>45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REQD FUTURE POWER SYSTEM CHANGES</vt:lpstr>
      <vt:lpstr>POWER SYSTEM CHANGES CONTD.</vt:lpstr>
      <vt:lpstr>PWR SUPPLY TABLE (Extracted information from CN design point spreadsheets)</vt:lpstr>
      <vt:lpstr>Slide 4</vt:lpstr>
      <vt:lpstr>NSTX PRE-UPGRADE CIRCUITS </vt:lpstr>
    </vt:vector>
  </TitlesOfParts>
  <Company>Princeton Plasma Physics 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raki</dc:creator>
  <cp:lastModifiedBy>raki</cp:lastModifiedBy>
  <cp:revision>734</cp:revision>
  <dcterms:created xsi:type="dcterms:W3CDTF">2012-01-30T16:09:38Z</dcterms:created>
  <dcterms:modified xsi:type="dcterms:W3CDTF">2012-02-07T14:56:04Z</dcterms:modified>
</cp:coreProperties>
</file>