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1275" r:id="rId2"/>
    <p:sldId id="1276" r:id="rId3"/>
    <p:sldId id="1270" r:id="rId4"/>
    <p:sldId id="1271" r:id="rId5"/>
    <p:sldId id="1272" r:id="rId6"/>
    <p:sldId id="1273" r:id="rId7"/>
    <p:sldId id="1274" r:id="rId8"/>
    <p:sldId id="1269" r:id="rId9"/>
    <p:sldId id="1268" r:id="rId1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5pPr>
    <a:lvl6pPr marL="22860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6pPr>
    <a:lvl7pPr marL="27432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7pPr>
    <a:lvl8pPr marL="32004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8pPr>
    <a:lvl9pPr marL="3657600" algn="l" defTabSz="457200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4A95"/>
    <a:srgbClr val="1A4A91"/>
    <a:srgbClr val="9999FF"/>
    <a:srgbClr val="FF3300"/>
    <a:srgbClr val="FF0000"/>
    <a:srgbClr val="00CC66"/>
    <a:srgbClr val="FF9933"/>
    <a:srgbClr val="FFCC00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0" autoAdjust="0"/>
    <p:restoredTop sz="94351" autoAdjust="0"/>
  </p:normalViewPr>
  <p:slideViewPr>
    <p:cSldViewPr>
      <p:cViewPr varScale="1">
        <p:scale>
          <a:sx n="85" d="100"/>
          <a:sy n="85" d="100"/>
        </p:scale>
        <p:origin x="-1936" y="-10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7FB2AD0-43C0-D648-B71D-51380A770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98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D9C175B-1E06-C149-BD9C-853B17B22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3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E6A08-E71B-EF4D-8B4E-938DF9D7B693}" type="slidenum">
              <a:rPr lang="en-US"/>
              <a:pPr/>
              <a:t>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A5BC9D7-C66C-704A-AD0D-8707F75B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810000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2895600" y="6565392"/>
            <a:ext cx="5486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V</a:t>
            </a:r>
            <a:r>
              <a:rPr lang="en-US" sz="1100" b="1" i="1" dirty="0">
                <a:solidFill>
                  <a:srgbClr val="004A95"/>
                </a:solidFill>
                <a:latin typeface="+mj-lt"/>
              </a:rPr>
              <a:t>. A. SOUKHANOVSKII,</a:t>
            </a: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 NSTX-U FACILITY ENHANCEMENT BRAINSTORMING, </a:t>
            </a:r>
            <a:r>
              <a:rPr lang="en-US" sz="1100" b="1" i="1" kern="1200" baseline="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7 February 2012</a:t>
            </a:r>
            <a:endParaRPr lang="en-US" sz="1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2438400" y="6704012"/>
            <a:ext cx="457200" cy="1588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94586" name="Picture 26" descr="lab_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14400" y="6547104"/>
            <a:ext cx="1676400" cy="307975"/>
          </a:xfrm>
          <a:prstGeom prst="rect">
            <a:avLst/>
          </a:prstGeom>
          <a:noFill/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8153400" y="6705600"/>
            <a:ext cx="905256" cy="0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NSTX_logo_large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547104"/>
            <a:ext cx="850079" cy="274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52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-65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Relationship Id="rId6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0" y="6399306"/>
            <a:ext cx="9144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525910" name="Line 150"/>
          <p:cNvSpPr>
            <a:spLocks noChangeShapeType="1"/>
          </p:cNvSpPr>
          <p:nvPr/>
        </p:nvSpPr>
        <p:spPr bwMode="auto">
          <a:xfrm>
            <a:off x="6" y="0"/>
            <a:ext cx="914401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838200" y="1371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i="0" dirty="0" smtClean="0"/>
              <a:t>Proposed </a:t>
            </a:r>
            <a:r>
              <a:rPr lang="en-US" sz="3200" i="0" dirty="0"/>
              <a:t>Facility </a:t>
            </a:r>
            <a:r>
              <a:rPr lang="en-US" sz="3200" i="0" dirty="0" smtClean="0"/>
              <a:t>Enhancements for NSTX Upgrade</a:t>
            </a:r>
            <a:endParaRPr lang="en-US" sz="3000" i="0" dirty="0">
              <a:solidFill>
                <a:schemeClr val="accent2"/>
              </a:solidFill>
              <a:latin typeface="+mj-lt"/>
              <a:ea typeface="ＭＳ Ｐゴシック" pitchFamily="-110" charset="-128"/>
              <a:cs typeface="Arial Bold"/>
            </a:endParaRPr>
          </a:p>
        </p:txBody>
      </p:sp>
      <p:sp>
        <p:nvSpPr>
          <p:cNvPr id="1525892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69" name="Text Box 9"/>
          <p:cNvSpPr txBox="1">
            <a:spLocks noChangeArrowheads="1"/>
          </p:cNvSpPr>
          <p:nvPr/>
        </p:nvSpPr>
        <p:spPr bwMode="auto">
          <a:xfrm>
            <a:off x="1600200" y="2819400"/>
            <a:ext cx="5943600" cy="9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2800" i="0" dirty="0">
                <a:solidFill>
                  <a:schemeClr val="tx1"/>
                </a:solidFill>
                <a:latin typeface="+mj-lt"/>
              </a:rPr>
              <a:t>V. A. Soukhanovskii </a:t>
            </a:r>
            <a:r>
              <a:rPr lang="en-US" sz="2800" i="0" dirty="0" smtClean="0">
                <a:solidFill>
                  <a:schemeClr val="tx1"/>
                </a:solidFill>
                <a:latin typeface="+mj-lt"/>
              </a:rPr>
              <a:t>for the LLNL</a:t>
            </a:r>
            <a:r>
              <a:rPr lang="en-US" sz="2800" i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i="0" dirty="0" smtClean="0">
                <a:solidFill>
                  <a:schemeClr val="tx1"/>
                </a:solidFill>
                <a:latin typeface="+mj-lt"/>
              </a:rPr>
              <a:t>Collaboration Team </a:t>
            </a:r>
          </a:p>
        </p:txBody>
      </p:sp>
      <p:sp>
        <p:nvSpPr>
          <p:cNvPr id="1525893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770" name="Text Box 10"/>
          <p:cNvSpPr txBox="1">
            <a:spLocks noChangeArrowheads="1"/>
          </p:cNvSpPr>
          <p:nvPr/>
        </p:nvSpPr>
        <p:spPr bwMode="auto">
          <a:xfrm>
            <a:off x="1447800" y="3962400"/>
            <a:ext cx="6400800" cy="94179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1800" i="0" dirty="0"/>
              <a:t>NSTX-U Facility Enhancement </a:t>
            </a:r>
            <a:r>
              <a:rPr lang="en-US" sz="1800" i="0" dirty="0" smtClean="0"/>
              <a:t>Brainstorming Meeting</a:t>
            </a:r>
          </a:p>
          <a:p>
            <a:pPr algn="ctr">
              <a:buNone/>
            </a:pPr>
            <a:r>
              <a:rPr lang="en-US" sz="1800" i="0" dirty="0" smtClean="0">
                <a:latin typeface="+mj-lt"/>
              </a:rPr>
              <a:t>Princeton, NJ</a:t>
            </a:r>
          </a:p>
          <a:p>
            <a:pPr algn="ctr">
              <a:buNone/>
            </a:pPr>
            <a:r>
              <a:rPr lang="en-US" sz="1800" i="0" dirty="0" smtClean="0">
                <a:latin typeface="+mj-lt"/>
              </a:rPr>
              <a:t>7 February 2012</a:t>
            </a:r>
            <a:endParaRPr lang="en-US" sz="1800" i="0" dirty="0">
              <a:latin typeface="+mj-lt"/>
            </a:endParaRPr>
          </a:p>
        </p:txBody>
      </p:sp>
      <p:sp>
        <p:nvSpPr>
          <p:cNvPr id="1525894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9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90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25887" name="Picture 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586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sp>
        <p:nvSpPr>
          <p:cNvPr id="1525907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6" y="109539"/>
            <a:ext cx="1345507" cy="55399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0" charset="0"/>
              </a:rPr>
              <a:t>NSTX</a:t>
            </a:r>
          </a:p>
        </p:txBody>
      </p:sp>
      <p:sp>
        <p:nvSpPr>
          <p:cNvPr id="1525908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89" name="Rectangle 129"/>
          <p:cNvSpPr>
            <a:spLocks noChangeArrowheads="1"/>
          </p:cNvSpPr>
          <p:nvPr/>
        </p:nvSpPr>
        <p:spPr bwMode="auto">
          <a:xfrm>
            <a:off x="3651251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</a:rPr>
              <a:t>Supported by   </a:t>
            </a:r>
          </a:p>
        </p:txBody>
      </p:sp>
      <p:sp>
        <p:nvSpPr>
          <p:cNvPr id="152590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47" descr="FESP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5395" y="182880"/>
            <a:ext cx="598851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8" descr="ppi221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09800"/>
            <a:ext cx="1333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52"/>
          <p:cNvSpPr txBox="1">
            <a:spLocks noChangeArrowheads="1"/>
          </p:cNvSpPr>
          <p:nvPr/>
        </p:nvSpPr>
        <p:spPr bwMode="auto">
          <a:xfrm>
            <a:off x="190501" y="2286003"/>
            <a:ext cx="1257300" cy="43442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18" tIns="45708" rIns="91418" bIns="45708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</a:p>
        </p:txBody>
      </p:sp>
      <p:pic>
        <p:nvPicPr>
          <p:cNvPr id="31" name="Picture 53" descr="ppi224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7321" y="2330456"/>
            <a:ext cx="1284287" cy="437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153"/>
          <p:cNvSpPr txBox="1">
            <a:spLocks noChangeArrowheads="1"/>
          </p:cNvSpPr>
          <p:nvPr/>
        </p:nvSpPr>
        <p:spPr bwMode="auto">
          <a:xfrm>
            <a:off x="7707321" y="2297651"/>
            <a:ext cx="1284287" cy="4407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18" tIns="45708" rIns="91418" bIns="45708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Ioffe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Inst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RRC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Kurchatov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Inst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ENEA,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Jülich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Garching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None/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33" name="Picture 155" descr="nstx_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4876800"/>
            <a:ext cx="16217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C:\Users\jmenard\Desktop\Picture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5660" y="4937760"/>
            <a:ext cx="2462530" cy="17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C9D7-C66C-704A-AD0D-8707F75BA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2795"/>
      </p:ext>
    </p:extLst>
  </p:cSld>
  <p:clrMapOvr>
    <a:masterClrMapping/>
  </p:clrMapOvr>
  <p:transition xmlns:p14="http://schemas.microsoft.com/office/powerpoint/2010/main" advTm="17305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809625"/>
          </a:xfrm>
        </p:spPr>
        <p:txBody>
          <a:bodyPr/>
          <a:lstStyle/>
          <a:p>
            <a:r>
              <a:rPr lang="en-US" dirty="0" smtClean="0"/>
              <a:t>LLNL proposals for NSTX-U facility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Divertor Gas Injector Upgrades for radiative divertor feedback control (gas actuators)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Supersonic Gas Injector Upgrades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Glow Discharge Cleaning System Upgrades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Vacuum vessel and Infrastructure upgrades for divertor Thomson Scattering diagnostic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C9D7-C66C-704A-AD0D-8707F75BA8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0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LLNL proposed development of real-time feedback control of radiative divertor for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</p:spPr>
        <p:txBody>
          <a:bodyPr/>
          <a:lstStyle/>
          <a:p>
            <a:r>
              <a:rPr lang="en-US" sz="2000" dirty="0" smtClean="0"/>
              <a:t>Proposed and partially funded as part of DoE ECRP Award in 2010</a:t>
            </a:r>
          </a:p>
          <a:p>
            <a:r>
              <a:rPr lang="en-US" sz="2000" dirty="0" smtClean="0"/>
              <a:t>Goal: steady-state feedback control of divertor heat flux and detachment compatible with pedestal stability and H-mode core confinement metrics – critical for NSTX-U 12 MW 2 MA 5 s discharges</a:t>
            </a:r>
          </a:p>
          <a:p>
            <a:r>
              <a:rPr lang="en-US" sz="2000" dirty="0" smtClean="0"/>
              <a:t>Use </a:t>
            </a:r>
            <a:r>
              <a:rPr lang="en-US" sz="2000" dirty="0"/>
              <a:t>diagnostic signal indicative of divertor detachment / reduced heat flux as </a:t>
            </a:r>
            <a:r>
              <a:rPr lang="en-US" sz="2000" b="1" dirty="0" smtClean="0"/>
              <a:t>control parameter </a:t>
            </a:r>
            <a:r>
              <a:rPr lang="en-US" sz="2000" dirty="0"/>
              <a:t>and pass it on to PCS </a:t>
            </a:r>
            <a:r>
              <a:rPr lang="en-US" sz="2000" dirty="0" smtClean="0"/>
              <a:t>for fast </a:t>
            </a:r>
            <a:r>
              <a:rPr lang="en-US" sz="2000" dirty="0"/>
              <a:t>gas valve </a:t>
            </a:r>
            <a:r>
              <a:rPr lang="en-US" sz="2000" dirty="0" smtClean="0"/>
              <a:t> control for </a:t>
            </a:r>
            <a:r>
              <a:rPr lang="en-US" sz="2000" dirty="0"/>
              <a:t>divertor impurity seeding control (</a:t>
            </a:r>
            <a:r>
              <a:rPr lang="en-US" sz="2000" b="1" dirty="0" smtClean="0"/>
              <a:t>actuator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Control parameters (diagnostics side):</a:t>
            </a:r>
          </a:p>
          <a:p>
            <a:pPr lvl="1"/>
            <a:r>
              <a:rPr lang="en-US" sz="1800" dirty="0" smtClean="0"/>
              <a:t>PFC temperature / heat flux monitoring (</a:t>
            </a:r>
            <a:r>
              <a:rPr lang="en-US" sz="1800" dirty="0"/>
              <a:t>e.g., </a:t>
            </a:r>
            <a:r>
              <a:rPr lang="en-US" sz="1800" dirty="0" smtClean="0"/>
              <a:t>fast IR diodes)</a:t>
            </a:r>
          </a:p>
          <a:p>
            <a:pPr lvl="1"/>
            <a:r>
              <a:rPr lang="en-US" sz="1800" i="1" dirty="0" err="1" smtClean="0"/>
              <a:t>P</a:t>
            </a:r>
            <a:r>
              <a:rPr lang="en-US" sz="1800" i="1" baseline="-25000" dirty="0" err="1" smtClean="0"/>
              <a:t>rad</a:t>
            </a:r>
            <a:r>
              <a:rPr lang="en-US" sz="1800" i="1" baseline="-25000" dirty="0" smtClean="0"/>
              <a:t> </a:t>
            </a:r>
            <a:r>
              <a:rPr lang="en-US" sz="1800" dirty="0" smtClean="0"/>
              <a:t>(</a:t>
            </a:r>
            <a:r>
              <a:rPr lang="en-US" sz="1800" dirty="0"/>
              <a:t>e.g., </a:t>
            </a:r>
            <a:r>
              <a:rPr lang="en-US" sz="1800" dirty="0" smtClean="0"/>
              <a:t>fast bolometers, AXUV diodes, VUV spectroscopy)</a:t>
            </a:r>
          </a:p>
          <a:p>
            <a:pPr lvl="1"/>
            <a:r>
              <a:rPr lang="en-US" sz="1800" dirty="0" smtClean="0"/>
              <a:t>Recombination rate (D Balmer, Paschen lines</a:t>
            </a:r>
            <a:r>
              <a:rPr lang="en-US" sz="1800" dirty="0"/>
              <a:t>), Divertor ion current (e.g., Langmuir probes</a:t>
            </a:r>
            <a:r>
              <a:rPr lang="en-US" sz="1800" dirty="0" smtClean="0"/>
              <a:t>), D or Impurity pressure (e.g., Optical Penning gauge)</a:t>
            </a:r>
          </a:p>
          <a:p>
            <a:pPr lvl="1"/>
            <a:r>
              <a:rPr lang="en-US" sz="1800" dirty="0" smtClean="0"/>
              <a:t>Pedestal pressure, core impurity density, MARFE monitoring,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r>
              <a:rPr lang="en-US" sz="2000" dirty="0" smtClean="0"/>
              <a:t>Actuators:</a:t>
            </a:r>
          </a:p>
          <a:p>
            <a:pPr lvl="1"/>
            <a:r>
              <a:rPr lang="en-US" sz="2000" dirty="0" smtClean="0"/>
              <a:t>Gas valves (midplane and divertor)</a:t>
            </a: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C9D7-C66C-704A-AD0D-8707F75BA8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47" y="1143000"/>
            <a:ext cx="4280053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809625"/>
          </a:xfrm>
        </p:spPr>
        <p:txBody>
          <a:bodyPr/>
          <a:lstStyle/>
          <a:p>
            <a:r>
              <a:rPr lang="en-US" dirty="0" smtClean="0"/>
              <a:t>Upgrades to divertor gas injection system </a:t>
            </a:r>
            <a:br>
              <a:rPr lang="en-US" dirty="0" smtClean="0"/>
            </a:br>
            <a:r>
              <a:rPr lang="en-US" dirty="0" smtClean="0"/>
              <a:t>(D-GIS) motivated by NSTX-U divertor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486400" cy="3124200"/>
          </a:xfrm>
        </p:spPr>
        <p:txBody>
          <a:bodyPr/>
          <a:lstStyle/>
          <a:p>
            <a:r>
              <a:rPr lang="en-US" sz="2000" dirty="0" smtClean="0"/>
              <a:t>NSTX (present) D-GIS design motivated by divertor detachment experiments performed in 2005-2008:</a:t>
            </a:r>
          </a:p>
          <a:p>
            <a:pPr lvl="1"/>
            <a:r>
              <a:rPr lang="en-US" sz="1800" dirty="0" smtClean="0"/>
              <a:t>Gas delivery system is shared between D-GIS and SGI (connected to one remote gas bottle)</a:t>
            </a:r>
          </a:p>
          <a:p>
            <a:pPr lvl="1"/>
            <a:r>
              <a:rPr lang="en-US" sz="1800" dirty="0" smtClean="0"/>
              <a:t>All components rated to 100 PSI</a:t>
            </a:r>
          </a:p>
          <a:p>
            <a:pPr lvl="1"/>
            <a:r>
              <a:rPr lang="en-US" sz="1800" dirty="0" smtClean="0"/>
              <a:t>One divertor gas port  in CHI gap</a:t>
            </a:r>
          </a:p>
          <a:p>
            <a:pPr lvl="1"/>
            <a:r>
              <a:rPr lang="en-US" sz="1800" dirty="0" smtClean="0"/>
              <a:t>Pre-programmed PZV control from vacuum operator PC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41910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Wingdings" pitchFamily="-65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Symbol" pitchFamily="-65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Symbol" pitchFamily="-65" charset="2"/>
              <a:buChar char="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b="0" i="0" dirty="0" smtClean="0"/>
          </a:p>
          <a:p>
            <a:r>
              <a:rPr lang="en-US" sz="2000" b="0" i="0" dirty="0" smtClean="0"/>
              <a:t>Proposed D-GIS enhancements:</a:t>
            </a:r>
          </a:p>
          <a:p>
            <a:pPr lvl="1"/>
            <a:r>
              <a:rPr lang="en-US" sz="1800" b="0" i="0" dirty="0" smtClean="0"/>
              <a:t>Make four </a:t>
            </a:r>
            <a:r>
              <a:rPr lang="en-US" sz="1800" b="0" i="0" dirty="0" err="1" smtClean="0"/>
              <a:t>toroidally</a:t>
            </a:r>
            <a:r>
              <a:rPr lang="en-US" sz="1800" b="0" i="0" dirty="0" smtClean="0"/>
              <a:t> symmetric gas ports (add in-vessel gas lines)</a:t>
            </a:r>
          </a:p>
          <a:p>
            <a:pPr lvl="1"/>
            <a:r>
              <a:rPr lang="en-US" sz="1800" b="0" i="0" dirty="0" smtClean="0"/>
              <a:t>Make remotely controlled independent gas delivery system to handle several gases (D</a:t>
            </a:r>
            <a:r>
              <a:rPr lang="en-US" sz="1800" b="0" i="0" baseline="-25000" dirty="0" smtClean="0"/>
              <a:t>2</a:t>
            </a:r>
            <a:r>
              <a:rPr lang="en-US" sz="1800" b="0" i="0" dirty="0" smtClean="0"/>
              <a:t>, He, Ne, </a:t>
            </a:r>
            <a:r>
              <a:rPr lang="en-US" sz="1800" b="0" i="0" dirty="0" err="1" smtClean="0"/>
              <a:t>Ar</a:t>
            </a:r>
            <a:r>
              <a:rPr lang="en-US" sz="1800" b="0" i="0" dirty="0" smtClean="0"/>
              <a:t>, CD</a:t>
            </a:r>
            <a:r>
              <a:rPr lang="en-US" sz="1800" b="0" i="0" baseline="-25000" dirty="0" smtClean="0"/>
              <a:t>4</a:t>
            </a:r>
            <a:r>
              <a:rPr lang="en-US" sz="1800" b="0" i="0" dirty="0" smtClean="0"/>
              <a:t>, …) </a:t>
            </a:r>
          </a:p>
          <a:p>
            <a:pPr lvl="1"/>
            <a:r>
              <a:rPr lang="en-US" sz="1800" b="0" i="0" dirty="0" smtClean="0"/>
              <a:t>Add pre-programmed control to PCS</a:t>
            </a:r>
          </a:p>
          <a:p>
            <a:pPr lvl="1"/>
            <a:r>
              <a:rPr lang="en-US" sz="1800" b="0" i="0" dirty="0" smtClean="0"/>
              <a:t>Develop and implement feedback control algorithm</a:t>
            </a:r>
          </a:p>
          <a:p>
            <a:pPr lvl="1"/>
            <a:endParaRPr lang="en-US" sz="1800" b="0" i="0" dirty="0" smtClean="0"/>
          </a:p>
          <a:p>
            <a:pPr lvl="1"/>
            <a:endParaRPr lang="en-US" sz="1800" b="0" i="0" dirty="0" smtClean="0"/>
          </a:p>
          <a:p>
            <a:pPr lvl="1"/>
            <a:endParaRPr lang="en-US" b="0" i="0" dirty="0"/>
          </a:p>
        </p:txBody>
      </p:sp>
      <p:sp>
        <p:nvSpPr>
          <p:cNvPr id="6" name="Rectangle 5"/>
          <p:cNvSpPr/>
          <p:nvPr/>
        </p:nvSpPr>
        <p:spPr>
          <a:xfrm>
            <a:off x="7315200" y="3733800"/>
            <a:ext cx="1551946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0" i="0" dirty="0" smtClean="0"/>
              <a:t>Plasma TV photo </a:t>
            </a:r>
          </a:p>
          <a:p>
            <a:pPr>
              <a:buNone/>
            </a:pPr>
            <a:r>
              <a:rPr lang="en-US" b="0" i="0" dirty="0" smtClean="0"/>
              <a:t>courtesy of F. Scotti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C9D7-C66C-704A-AD0D-8707F75BA8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8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Supersonic gas injector is a complex computer-controlled high gas pressure apparatus</a:t>
            </a:r>
          </a:p>
        </p:txBody>
      </p:sp>
      <p:pic>
        <p:nvPicPr>
          <p:cNvPr id="466955" name="Picture 11" descr="eps08-nst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27138"/>
            <a:ext cx="6934200" cy="532606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C9D7-C66C-704A-AD0D-8707F75BA8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9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Supersonic gas injector consists of Laval nozzle and piezoelectric valve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371600"/>
            <a:ext cx="4114800" cy="5181600"/>
          </a:xfrm>
        </p:spPr>
        <p:txBody>
          <a:bodyPr/>
          <a:lstStyle/>
          <a:p>
            <a:pPr marL="228600" indent="-228600" eaLnBrk="0" hangingPunct="0">
              <a:spcBef>
                <a:spcPct val="0"/>
              </a:spcBef>
            </a:pPr>
            <a:r>
              <a:rPr lang="en-US" sz="2000" dirty="0" smtClean="0"/>
              <a:t>SGI </a:t>
            </a:r>
            <a:r>
              <a:rPr lang="en-US" sz="2000" dirty="0"/>
              <a:t>is operated at flow rates 20</a:t>
            </a:r>
            <a:r>
              <a:rPr lang="en-US" sz="2000" dirty="0" smtClean="0"/>
              <a:t>-250 </a:t>
            </a:r>
            <a:r>
              <a:rPr lang="en-US" sz="2000" dirty="0"/>
              <a:t>Torr l /s  </a:t>
            </a:r>
          </a:p>
          <a:p>
            <a:pPr marL="228600" indent="-228600" eaLnBrk="0" hangingPunct="0">
              <a:spcBef>
                <a:spcPct val="0"/>
              </a:spcBef>
              <a:buFont typeface="Wingdings" charset="0"/>
              <a:buNone/>
            </a:pPr>
            <a:endParaRPr lang="en-US" sz="2000" dirty="0"/>
          </a:p>
          <a:p>
            <a:pPr marL="228600" indent="-228600" eaLnBrk="0" hangingPunct="0">
              <a:spcBef>
                <a:spcPct val="0"/>
              </a:spcBef>
            </a:pPr>
            <a:r>
              <a:rPr lang="en-US" sz="2000" dirty="0"/>
              <a:t>Supersonic deuterium jet properties: </a:t>
            </a:r>
          </a:p>
          <a:p>
            <a:pPr marL="625475" lvl="1" indent="-282575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800" dirty="0"/>
              <a:t>Jet divergence half-angle: </a:t>
            </a:r>
          </a:p>
          <a:p>
            <a:pPr marL="625475" lvl="1" indent="-282575" eaLnBrk="0" hangingPunct="0">
              <a:lnSpc>
                <a:spcPct val="110000"/>
              </a:lnSpc>
              <a:spcBef>
                <a:spcPct val="0"/>
              </a:spcBef>
              <a:buFont typeface="Times" charset="0"/>
              <a:buNone/>
            </a:pPr>
            <a:r>
              <a:rPr lang="en-US" sz="1800" dirty="0"/>
              <a:t>	6</a:t>
            </a:r>
            <a:r>
              <a:rPr lang="en-US" sz="1800" baseline="30000" dirty="0"/>
              <a:t>o</a:t>
            </a:r>
            <a:r>
              <a:rPr lang="en-US" sz="1800" dirty="0"/>
              <a:t> - 25</a:t>
            </a:r>
            <a:r>
              <a:rPr lang="en-US" sz="1800" baseline="30000" dirty="0"/>
              <a:t>o</a:t>
            </a:r>
            <a:r>
              <a:rPr lang="en-US" sz="1800" dirty="0"/>
              <a:t> (measured)</a:t>
            </a:r>
          </a:p>
          <a:p>
            <a:pPr marL="625475" lvl="1" indent="-282575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800" dirty="0"/>
              <a:t>Mach number </a:t>
            </a:r>
            <a:r>
              <a:rPr lang="en-US" sz="1800" i="1" dirty="0"/>
              <a:t>M</a:t>
            </a:r>
            <a:r>
              <a:rPr lang="en-US" sz="1800" dirty="0"/>
              <a:t> = 4 (measured)</a:t>
            </a:r>
          </a:p>
          <a:p>
            <a:pPr marL="625475" lvl="1" indent="-282575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800" dirty="0"/>
              <a:t>Estimated: T ~ 60 - 160 K, </a:t>
            </a:r>
          </a:p>
          <a:p>
            <a:pPr marL="625475" lvl="1" indent="-282575" eaLnBrk="0" hangingPunct="0">
              <a:lnSpc>
                <a:spcPct val="110000"/>
              </a:lnSpc>
              <a:spcBef>
                <a:spcPct val="0"/>
              </a:spcBef>
              <a:buFont typeface="Times" charset="0"/>
              <a:buNone/>
            </a:pPr>
            <a:r>
              <a:rPr lang="en-US" sz="1800" i="1" dirty="0"/>
              <a:t>	n</a:t>
            </a:r>
            <a:r>
              <a:rPr lang="en-US" sz="1800" dirty="0"/>
              <a:t> &lt; 5 x 10</a:t>
            </a:r>
            <a:r>
              <a:rPr lang="en-US" sz="1800" baseline="30000" dirty="0"/>
              <a:t>23</a:t>
            </a:r>
            <a:r>
              <a:rPr lang="en-US" sz="1800" dirty="0"/>
              <a:t> m</a:t>
            </a:r>
            <a:r>
              <a:rPr lang="en-US" sz="1800" baseline="30000" dirty="0"/>
              <a:t>-3</a:t>
            </a:r>
            <a:r>
              <a:rPr lang="en-US" sz="1800" dirty="0"/>
              <a:t>, </a:t>
            </a:r>
          </a:p>
          <a:p>
            <a:pPr marL="625475" lvl="1" indent="-282575" eaLnBrk="0" hangingPunct="0">
              <a:lnSpc>
                <a:spcPct val="110000"/>
              </a:lnSpc>
              <a:spcBef>
                <a:spcPct val="0"/>
              </a:spcBef>
              <a:buFont typeface="Times" charset="0"/>
              <a:buNone/>
            </a:pPr>
            <a:r>
              <a:rPr lang="en-US" sz="1800" i="1" dirty="0"/>
              <a:t>	</a:t>
            </a:r>
            <a:r>
              <a:rPr lang="en-US" sz="1800" i="1" dirty="0" err="1"/>
              <a:t>v</a:t>
            </a:r>
            <a:r>
              <a:rPr lang="en-US" sz="1800" i="1" baseline="-25000" dirty="0" err="1"/>
              <a:t>flow</a:t>
            </a:r>
            <a:r>
              <a:rPr lang="en-US" sz="1800" dirty="0"/>
              <a:t> = 2.4 km/s, </a:t>
            </a:r>
            <a:r>
              <a:rPr lang="en-US" sz="1800" i="1" dirty="0" err="1"/>
              <a:t>v</a:t>
            </a:r>
            <a:r>
              <a:rPr lang="en-US" sz="1800" i="1" baseline="-25000" dirty="0" err="1"/>
              <a:t>therm</a:t>
            </a:r>
            <a:r>
              <a:rPr lang="en-US" sz="1800" dirty="0"/>
              <a:t> ~ 1.1 km/s</a:t>
            </a:r>
          </a:p>
          <a:p>
            <a:pPr marL="625475" lvl="1" indent="-282575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800" dirty="0"/>
              <a:t>Nozzle </a:t>
            </a:r>
            <a:r>
              <a:rPr lang="en-US" sz="1800" i="1" dirty="0"/>
              <a:t>Re</a:t>
            </a:r>
            <a:r>
              <a:rPr lang="en-US" sz="1800" dirty="0"/>
              <a:t> = 6000</a:t>
            </a:r>
          </a:p>
        </p:txBody>
      </p:sp>
      <p:pic>
        <p:nvPicPr>
          <p:cNvPr id="456710" name="Picture 6" descr="sofe05-hea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25" y="1198563"/>
            <a:ext cx="3698875" cy="2992437"/>
          </a:xfrm>
        </p:spPr>
      </p:pic>
      <p:pic>
        <p:nvPicPr>
          <p:cNvPr id="456711" name="Picture 7" descr="sofe05-nozz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33850"/>
            <a:ext cx="4800600" cy="2266950"/>
          </a:xfrm>
        </p:spPr>
      </p:pic>
      <p:pic>
        <p:nvPicPr>
          <p:cNvPr id="4567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45089"/>
            <a:ext cx="18288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67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34189"/>
            <a:ext cx="2057400" cy="16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2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SGI upgrades proposed in 2008 but never implemented…</a:t>
            </a:r>
            <a:endParaRPr lang="en-US" dirty="0"/>
          </a:p>
        </p:txBody>
      </p:sp>
      <p:sp>
        <p:nvSpPr>
          <p:cNvPr id="4823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Use present valve / nozzle for stationary SGI mounted on the wall in the shadow of </a:t>
            </a:r>
            <a:r>
              <a:rPr lang="en-US" sz="2200" dirty="0" smtClean="0"/>
              <a:t>limiter</a:t>
            </a:r>
            <a:endParaRPr lang="en-US" sz="2200" dirty="0"/>
          </a:p>
          <a:p>
            <a:r>
              <a:rPr lang="en-US" sz="2200" dirty="0"/>
              <a:t>Use </a:t>
            </a:r>
            <a:r>
              <a:rPr lang="en-US" sz="2200" dirty="0" smtClean="0"/>
              <a:t>movable </a:t>
            </a:r>
            <a:r>
              <a:rPr lang="en-US" sz="2200" dirty="0"/>
              <a:t>probe </a:t>
            </a:r>
            <a:r>
              <a:rPr lang="en-US" sz="2200" dirty="0" smtClean="0"/>
              <a:t>from </a:t>
            </a:r>
            <a:r>
              <a:rPr lang="en-US" sz="2200" dirty="0"/>
              <a:t>present SGI </a:t>
            </a:r>
            <a:r>
              <a:rPr lang="en-US" sz="2200" dirty="0" smtClean="0"/>
              <a:t>to prototype cryogenic </a:t>
            </a:r>
            <a:r>
              <a:rPr lang="en-US" sz="2200" dirty="0"/>
              <a:t>SGI </a:t>
            </a:r>
          </a:p>
          <a:p>
            <a:pPr lvl="1"/>
            <a:r>
              <a:rPr lang="en-US" sz="2200" dirty="0" smtClean="0"/>
              <a:t>Design </a:t>
            </a:r>
            <a:r>
              <a:rPr lang="en-US" sz="2200" dirty="0"/>
              <a:t>and make new metal nozzle</a:t>
            </a:r>
          </a:p>
          <a:p>
            <a:pPr lvl="1"/>
            <a:r>
              <a:rPr lang="en-US" sz="2200" dirty="0"/>
              <a:t>Use non-</a:t>
            </a:r>
            <a:r>
              <a:rPr lang="en-US" sz="2200" dirty="0" err="1"/>
              <a:t>piezo</a:t>
            </a:r>
            <a:r>
              <a:rPr lang="en-US" sz="2200" dirty="0"/>
              <a:t> valve (EM, pneumatic, others)</a:t>
            </a:r>
          </a:p>
          <a:p>
            <a:pPr lvl="1"/>
            <a:r>
              <a:rPr lang="en-US" sz="2200" dirty="0"/>
              <a:t>Design cryogenic cooling system (liquid N</a:t>
            </a:r>
            <a:r>
              <a:rPr lang="en-US" sz="2200" baseline="-25000" dirty="0"/>
              <a:t>2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200" dirty="0"/>
              <a:t>Present limit on reservoir pressure (5000 Torr = 96 PSI) seems sufficient for fueling with present nozzle </a:t>
            </a:r>
            <a:r>
              <a:rPr lang="en-US" sz="2200" dirty="0" smtClean="0"/>
              <a:t>250 </a:t>
            </a:r>
            <a:r>
              <a:rPr lang="en-US" sz="2200" dirty="0"/>
              <a:t>Torr l / </a:t>
            </a:r>
            <a:r>
              <a:rPr lang="en-US" sz="2200" dirty="0" smtClean="0"/>
              <a:t>s</a:t>
            </a:r>
          </a:p>
          <a:p>
            <a:endParaRPr lang="en-US" sz="2200" dirty="0"/>
          </a:p>
          <a:p>
            <a:r>
              <a:rPr lang="en-US" sz="2200" dirty="0" smtClean="0"/>
              <a:t>Develop PCS control</a:t>
            </a:r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C9D7-C66C-704A-AD0D-8707F75BA8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 to re-examine present glow discharge system for optimization toward NSTX-U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81600"/>
            <a:ext cx="8686800" cy="1371600"/>
          </a:xfrm>
        </p:spPr>
        <p:txBody>
          <a:bodyPr/>
          <a:lstStyle/>
          <a:p>
            <a:r>
              <a:rPr lang="en-US" sz="2000" dirty="0" smtClean="0"/>
              <a:t>Tokamak GDC figure of merit: 0.1-0.2 A/m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NSTX PFC area 41 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current ~3.5 A, two anodes</a:t>
            </a:r>
          </a:p>
          <a:p>
            <a:r>
              <a:rPr lang="en-US" sz="2000" dirty="0" smtClean="0"/>
              <a:t>NSTX-U: greater PFC area -&gt; need higher current (?), more uniform coverage (?)</a:t>
            </a:r>
          </a:p>
        </p:txBody>
      </p:sp>
      <p:pic>
        <p:nvPicPr>
          <p:cNvPr id="4" name="Picture 3" descr="Pictur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871936" cy="3581401"/>
          </a:xfrm>
          <a:prstGeom prst="rect">
            <a:avLst/>
          </a:prstGeom>
        </p:spPr>
      </p:pic>
      <p:pic>
        <p:nvPicPr>
          <p:cNvPr id="9" name="Picture 8" descr="Picture 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124200" cy="36242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4600" y="1219200"/>
            <a:ext cx="1831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i="0" dirty="0" smtClean="0"/>
              <a:t>Shimada, EPS 2011</a:t>
            </a:r>
            <a:endParaRPr lang="en-US" sz="1400" i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C9D7-C66C-704A-AD0D-8707F75BA8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809625"/>
          </a:xfrm>
        </p:spPr>
        <p:txBody>
          <a:bodyPr/>
          <a:lstStyle/>
          <a:p>
            <a:r>
              <a:rPr lang="en-US" dirty="0" smtClean="0"/>
              <a:t>LLNL is proposing Divertor Thomson Scattering system for divertor and lithium studies in NSTX-U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3276600"/>
          </a:xfrm>
        </p:spPr>
        <p:txBody>
          <a:bodyPr/>
          <a:lstStyle/>
          <a:p>
            <a:r>
              <a:rPr lang="en-US" sz="2000" dirty="0" smtClean="0"/>
              <a:t>Unique (“true”) divertor 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e</a:t>
            </a:r>
            <a:r>
              <a:rPr lang="en-US" sz="2000" dirty="0" smtClean="0"/>
              <a:t> and </a:t>
            </a:r>
            <a:r>
              <a:rPr lang="en-US" sz="2000" i="1" dirty="0" smtClean="0"/>
              <a:t>n</a:t>
            </a:r>
            <a:r>
              <a:rPr lang="en-US" sz="2000" i="1" baseline="-25000" dirty="0" smtClean="0"/>
              <a:t>e</a:t>
            </a:r>
            <a:r>
              <a:rPr lang="en-US" sz="2000" dirty="0" smtClean="0"/>
              <a:t> measurements </a:t>
            </a:r>
          </a:p>
          <a:p>
            <a:pPr lvl="1"/>
            <a:r>
              <a:rPr lang="en-US" sz="1800" dirty="0" smtClean="0"/>
              <a:t>DTS systems available only on DIII-D and TCV</a:t>
            </a:r>
          </a:p>
          <a:p>
            <a:r>
              <a:rPr lang="en-US" sz="2000" dirty="0" smtClean="0"/>
              <a:t>LLNL progress toward NSTX-U DTS </a:t>
            </a:r>
          </a:p>
          <a:p>
            <a:pPr lvl="1"/>
            <a:r>
              <a:rPr lang="en-US" sz="1800" dirty="0" smtClean="0"/>
              <a:t>Initial identification of </a:t>
            </a:r>
            <a:r>
              <a:rPr lang="en-US" sz="1800" dirty="0"/>
              <a:t>implementation issues on </a:t>
            </a:r>
            <a:r>
              <a:rPr lang="en-US" sz="1800" dirty="0" smtClean="0"/>
              <a:t>NSTX (done in 2008)</a:t>
            </a:r>
          </a:p>
          <a:p>
            <a:pPr lvl="1"/>
            <a:r>
              <a:rPr lang="en-US" sz="1800" dirty="0" smtClean="0"/>
              <a:t>Maintenance and operation of DIII-D DTS (planned and performed now)</a:t>
            </a:r>
          </a:p>
          <a:p>
            <a:pPr lvl="1"/>
            <a:r>
              <a:rPr lang="en-US" sz="1800" dirty="0" smtClean="0"/>
              <a:t>Conceptual design of DTS diagnostic (planned for 2013-2014)</a:t>
            </a:r>
          </a:p>
          <a:p>
            <a:pPr lvl="2"/>
            <a:r>
              <a:rPr lang="en-US" sz="1800" dirty="0" smtClean="0"/>
              <a:t>Determine laser </a:t>
            </a:r>
            <a:r>
              <a:rPr lang="en-US" sz="1800" dirty="0"/>
              <a:t>beam and collection </a:t>
            </a:r>
            <a:r>
              <a:rPr lang="en-US" sz="1800" dirty="0" smtClean="0"/>
              <a:t>optics geometries</a:t>
            </a:r>
          </a:p>
          <a:p>
            <a:pPr lvl="2"/>
            <a:r>
              <a:rPr lang="en-US" sz="1800" dirty="0" smtClean="0"/>
              <a:t>Specify system elements and project performance</a:t>
            </a:r>
          </a:p>
          <a:p>
            <a:pPr indent="-285750"/>
            <a:r>
              <a:rPr lang="en-US" sz="2000" b="1" dirty="0" smtClean="0"/>
              <a:t>Need to keep DTS in mind when facility enhancements are planned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 l="3265" t="6546" r="2856" b="5728"/>
          <a:stretch>
            <a:fillRect/>
          </a:stretch>
        </p:blipFill>
        <p:spPr bwMode="auto">
          <a:xfrm>
            <a:off x="351303" y="4495800"/>
            <a:ext cx="313882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14270" t="6888" r="14825" b="5309"/>
          <a:stretch>
            <a:fillRect/>
          </a:stretch>
        </p:blipFill>
        <p:spPr bwMode="auto">
          <a:xfrm>
            <a:off x="6334158" y="4495800"/>
            <a:ext cx="242884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l="18201" t="6552" r="10757" b="5652"/>
          <a:stretch>
            <a:fillRect/>
          </a:stretch>
        </p:blipFill>
        <p:spPr bwMode="auto">
          <a:xfrm>
            <a:off x="3733801" y="4492414"/>
            <a:ext cx="2438399" cy="183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C9D7-C66C-704A-AD0D-8707F75BA8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33211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72997</TotalTime>
  <Words>821</Words>
  <Application>Microsoft Macintosh PowerPoint</Application>
  <PresentationFormat>On-screen Show (4:3)</PresentationFormat>
  <Paragraphs>140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Sample_All_Lab-arial_narrow</vt:lpstr>
      <vt:lpstr>PowerPoint Presentation</vt:lpstr>
      <vt:lpstr>LLNL proposals for NSTX-U facility enhancements</vt:lpstr>
      <vt:lpstr>LLNL proposed development of real-time feedback control of radiative divertor for NSTX-U</vt:lpstr>
      <vt:lpstr>Upgrades to divertor gas injection system  (D-GIS) motivated by NSTX-U divertor experiments</vt:lpstr>
      <vt:lpstr>Supersonic gas injector is a complex computer-controlled high gas pressure apparatus</vt:lpstr>
      <vt:lpstr>Supersonic gas injector consists of Laval nozzle and piezoelectric valve</vt:lpstr>
      <vt:lpstr>SGI upgrades proposed in 2008 but never implemented…</vt:lpstr>
      <vt:lpstr>Propose to re-examine present glow discharge system for optimization toward NSTX-U </vt:lpstr>
      <vt:lpstr>LLNL is proposing Divertor Thomson Scattering system for divertor and lithium studies in NSTX-U </vt:lpstr>
    </vt:vector>
  </TitlesOfParts>
  <Manager/>
  <Company>Princeton Plasma Physics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subject/>
  <dc:creator>SOUKHANOVSKII</dc:creator>
  <cp:keywords/>
  <dc:description/>
  <cp:lastModifiedBy>Vlad Soukhanovskii</cp:lastModifiedBy>
  <cp:revision>12615</cp:revision>
  <cp:lastPrinted>2012-02-07T05:16:32Z</cp:lastPrinted>
  <dcterms:created xsi:type="dcterms:W3CDTF">2010-11-01T13:53:00Z</dcterms:created>
  <dcterms:modified xsi:type="dcterms:W3CDTF">2012-02-07T06:33:25Z</dcterms:modified>
  <cp:category/>
</cp:coreProperties>
</file>