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Default Extension="wmf" ContentType="image/x-wmf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Default Extension="rels" ContentType="application/vnd.openxmlformats-package.relationships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50" r:id="rId1"/>
  </p:sldMasterIdLst>
  <p:notesMasterIdLst>
    <p:notesMasterId r:id="rId5"/>
  </p:notesMasterIdLst>
  <p:handoutMasterIdLst>
    <p:handoutMasterId r:id="rId6"/>
  </p:handoutMasterIdLst>
  <p:sldIdLst>
    <p:sldId id="1217" r:id="rId2"/>
    <p:sldId id="1226" r:id="rId3"/>
    <p:sldId id="1228" r:id="rId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3300"/>
    <a:srgbClr val="9999FF"/>
    <a:srgbClr val="FF0000"/>
    <a:srgbClr val="00CC66"/>
    <a:srgbClr val="FF9933"/>
    <a:srgbClr val="FFCC00"/>
    <a:srgbClr val="FF33CC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8201" autoAdjust="0"/>
    <p:restoredTop sz="94558" autoAdjust="0"/>
  </p:normalViewPr>
  <p:slideViewPr>
    <p:cSldViewPr>
      <p:cViewPr>
        <p:scale>
          <a:sx n="120" d="100"/>
          <a:sy n="120" d="100"/>
        </p:scale>
        <p:origin x="-1840" y="-656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420" y="-114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56356A8-B289-41CA-8757-CF23C3BBF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3475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13250"/>
            <a:ext cx="51022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106A292B-CF9A-4BF8-90E5-A63A94F93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92E7DB-C4B0-4A83-91D8-68380181151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89FE5-5556-4EEB-B678-18AC27849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7" name="Picture 1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271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1028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9" name="Picture 19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78600"/>
            <a:ext cx="9144000" cy="2794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905415" name="Text Box 199"/>
          <p:cNvSpPr txBox="1">
            <a:spLocks noChangeArrowheads="1"/>
          </p:cNvSpPr>
          <p:nvPr/>
        </p:nvSpPr>
        <p:spPr bwMode="auto">
          <a:xfrm>
            <a:off x="273050" y="6635750"/>
            <a:ext cx="539750" cy="18256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b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  <a:cs typeface="+mn-cs"/>
              </a:rPr>
              <a:t>NSTX</a:t>
            </a:r>
          </a:p>
        </p:txBody>
      </p:sp>
      <p:sp>
        <p:nvSpPr>
          <p:cNvPr id="12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i="0">
                <a:solidFill>
                  <a:schemeClr val="accent2"/>
                </a:solidFill>
                <a:latin typeface="+mn-lt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CA1B789A-53F4-4066-B156-291A9BDCC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828800" y="6629400"/>
            <a:ext cx="54864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" i="0" dirty="0" smtClean="0">
                <a:cs typeface="+mn-cs"/>
              </a:rPr>
              <a:t>NSTX-U Distant 3D Field Coils (SPG)</a:t>
            </a:r>
            <a:endParaRPr lang="en-US" sz="800" i="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pn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Straight Connector 58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</p:spPr>
      </p:cxnSp>
      <p:cxnSp>
        <p:nvCxnSpPr>
          <p:cNvPr id="2051" name="Straight Connector 2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2" name="Line 150"/>
          <p:cNvSpPr>
            <a:spLocks noChangeShapeType="1"/>
          </p:cNvSpPr>
          <p:nvPr/>
        </p:nv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3" name="Straight Connector 2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4" name="Line 131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5" name="Straight Connector 2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1525762" name="Rectangle 2"/>
          <p:cNvSpPr>
            <a:spLocks noChangeArrowheads="1"/>
          </p:cNvSpPr>
          <p:nvPr/>
        </p:nvSpPr>
        <p:spPr bwMode="auto">
          <a:xfrm>
            <a:off x="152400" y="990600"/>
            <a:ext cx="883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3200" i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+mn-cs"/>
              </a:rPr>
              <a:t>Comment on Distant RMP Coils</a:t>
            </a:r>
            <a:endParaRPr lang="en-US" sz="3200" i="0" dirty="0">
              <a:solidFill>
                <a:schemeClr val="accent2"/>
              </a:solidFill>
              <a:latin typeface="Arial" charset="0"/>
              <a:cs typeface="+mn-cs"/>
            </a:endParaRPr>
          </a:p>
        </p:txBody>
      </p:sp>
      <p:cxnSp>
        <p:nvCxnSpPr>
          <p:cNvPr id="2057" name="Straight Connector 2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8" name="Line 132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9" name="Straight Connector 2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1524000" y="2057400"/>
            <a:ext cx="6019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i="0" dirty="0" smtClean="0">
                <a:solidFill>
                  <a:schemeClr val="tx1"/>
                </a:solidFill>
                <a:latin typeface="Arial" charset="0"/>
              </a:rPr>
              <a:t>SPG</a:t>
            </a:r>
          </a:p>
        </p:txBody>
      </p:sp>
      <p:cxnSp>
        <p:nvCxnSpPr>
          <p:cNvPr id="2061" name="Straight Connector 3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2" name="Line 13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3" name="Straight Connector 3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65" name="Straight Connector 3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6" name="Line 13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7" name="Straight Connector 3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8" name="Line 13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9" name="Straight Connector 3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0" name="Line 139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1" name="Straight Connector 3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2" name="Line 14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3" name="Straight Connector 3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4" name="Line 14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5" name="Straight Connector 3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6" name="Line 145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7" name="Straight Connector 3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8" name="Line 146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9" name="Straight Connector 3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080" name="Picture 1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9144000" cy="839788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cxnSp>
        <p:nvCxnSpPr>
          <p:cNvPr id="2081" name="Straight Connector 4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2" name="Line 147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83" name="Straight Connector 4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1525888" name="Text Box 128"/>
          <p:cNvSpPr txBox="1">
            <a:spLocks noChangeArrowheads="1"/>
          </p:cNvSpPr>
          <p:nvPr/>
        </p:nvSpPr>
        <p:spPr bwMode="auto">
          <a:xfrm>
            <a:off x="838200" y="109538"/>
            <a:ext cx="1219200" cy="54927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3600" b="0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NSTX</a:t>
            </a:r>
          </a:p>
        </p:txBody>
      </p:sp>
      <p:cxnSp>
        <p:nvCxnSpPr>
          <p:cNvPr id="2085" name="Straight Connector 4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6" name="Line 14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87" name="Straight Connector 4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8" name="Rectangle 129"/>
          <p:cNvSpPr>
            <a:spLocks noChangeArrowheads="1"/>
          </p:cNvSpPr>
          <p:nvPr/>
        </p:nvSpPr>
        <p:spPr bwMode="auto">
          <a:xfrm>
            <a:off x="3651250" y="228600"/>
            <a:ext cx="1530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eaLnBrk="0" hangingPunct="0"/>
            <a:r>
              <a:rPr lang="en-US" sz="1800">
                <a:solidFill>
                  <a:schemeClr val="accent2"/>
                </a:solidFill>
                <a:latin typeface="Arial" charset="0"/>
              </a:rPr>
              <a:t>Supported by   </a:t>
            </a:r>
          </a:p>
        </p:txBody>
      </p:sp>
      <p:cxnSp>
        <p:nvCxnSpPr>
          <p:cNvPr id="2089" name="Straight Connector 4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90" name="Line 149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91" name="Straight Connector 4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92" name="Straight Connector 4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93" name="Straight Connector 5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094" name="Picture 53" descr="ppi224.tmp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07313" y="2330450"/>
            <a:ext cx="128428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95" name="Straight Connector 5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96" name="Text Box 153"/>
          <p:cNvSpPr txBox="1">
            <a:spLocks noChangeArrowheads="1"/>
          </p:cNvSpPr>
          <p:nvPr/>
        </p:nvSpPr>
        <p:spPr bwMode="auto">
          <a:xfrm>
            <a:off x="7707313" y="2330450"/>
            <a:ext cx="1284287" cy="43751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1429" tIns="45714" rIns="91429" bIns="45714" anchor="b">
            <a:spAutoFit/>
          </a:bodyPr>
          <a:lstStyle/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Culham Sci Ctr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U St. Andrews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York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Chubu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Fukui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Hiroshima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Hyogo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Kyoto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Tokai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NIFS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Niigata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U Tokyo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JAEA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Hebrew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Ioffe Inst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RRC Kurchatov Inst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TRINITI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NFRI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KAIST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POSTECH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ASIPP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ENEA, Frascati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CEA, Cadarache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Jülich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Garching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ASCR, Czech Rep</a:t>
            </a:r>
          </a:p>
        </p:txBody>
      </p:sp>
      <p:cxnSp>
        <p:nvCxnSpPr>
          <p:cNvPr id="2097" name="Straight Connector 5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098" name="Picture 155" descr="nstx_sma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35163" y="4419600"/>
            <a:ext cx="202723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99" name="Straight Connector 5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100" name="Straight Connector 57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</p:spPr>
      </p:cxnSp>
      <p:pic>
        <p:nvPicPr>
          <p:cNvPr id="2101" name="Picture 3" descr="C:\Users\jmenard\Desktop\Picture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37038" y="4495800"/>
            <a:ext cx="307816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2" name="Picture 48" descr="ppi221.tmp"/>
          <p:cNvPicPr>
            <a:picLocks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2209800"/>
            <a:ext cx="13335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3" name="Text Box 152"/>
          <p:cNvSpPr txBox="1">
            <a:spLocks noChangeArrowheads="1"/>
          </p:cNvSpPr>
          <p:nvPr/>
        </p:nvSpPr>
        <p:spPr bwMode="auto">
          <a:xfrm>
            <a:off x="190500" y="2286000"/>
            <a:ext cx="1257300" cy="44196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Columbia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CompX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General Atomics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FIU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INL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Johns Hopkins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LANL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LLNL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Lodestar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MIT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Nova Photonics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New York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ORNL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PPPL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Princeton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Purdue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SNL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Think Tank, Inc.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 Davis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 Irvine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UCLA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UCSD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Colorado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Illinois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Maryland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Rochester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Washington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Wisconsin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NSTX Could Explore a Unique Niche With Higher-</a:t>
            </a:r>
            <a:r>
              <a:rPr lang="en-US" dirty="0" err="1" smtClean="0"/>
              <a:t>n</a:t>
            </a:r>
            <a:r>
              <a:rPr lang="en-US" dirty="0" smtClean="0"/>
              <a:t> “Distant” RMP/RWM/EFC Coils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4953000"/>
          </a:xfrm>
        </p:spPr>
        <p:txBody>
          <a:bodyPr/>
          <a:lstStyle/>
          <a:p>
            <a:r>
              <a:rPr lang="en-US" sz="1600" dirty="0" smtClean="0"/>
              <a:t>Earliest you can imagine RMP coil upgrade is ~2016.</a:t>
            </a:r>
          </a:p>
          <a:p>
            <a:pPr lvl="1"/>
            <a:r>
              <a:rPr lang="en-US" sz="1400" dirty="0" smtClean="0"/>
              <a:t>Two years after first plasma.</a:t>
            </a:r>
          </a:p>
          <a:p>
            <a:r>
              <a:rPr lang="en-US" sz="1600" dirty="0" smtClean="0"/>
              <a:t>D-IIID, MAST, ASDEX-Upgrade will have many years of experience with close fitting, off-</a:t>
            </a:r>
            <a:r>
              <a:rPr lang="en-US" sz="1600" dirty="0" err="1" smtClean="0"/>
              <a:t>midplane</a:t>
            </a:r>
            <a:r>
              <a:rPr lang="en-US" sz="1600" dirty="0" smtClean="0"/>
              <a:t> coils.</a:t>
            </a:r>
          </a:p>
          <a:p>
            <a:r>
              <a:rPr lang="en-US" sz="1600" dirty="0" smtClean="0"/>
              <a:t>Those coils are VERY difficult to implement in a DEMO like environment.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sz="1600" dirty="0" smtClean="0"/>
              <a:t>Define “Distant” to mean a distance, normalized to R</a:t>
            </a:r>
            <a:r>
              <a:rPr lang="en-US" sz="1600" baseline="-25000" dirty="0" smtClean="0"/>
              <a:t>0</a:t>
            </a:r>
            <a:r>
              <a:rPr lang="en-US" sz="1600" dirty="0" smtClean="0"/>
              <a:t> or a, that a DEMO or CTF could use.</a:t>
            </a:r>
          </a:p>
          <a:p>
            <a:r>
              <a:rPr lang="en-US" sz="1600" dirty="0" smtClean="0"/>
              <a:t>Off </a:t>
            </a:r>
            <a:r>
              <a:rPr lang="en-US" sz="1600" dirty="0" err="1" smtClean="0"/>
              <a:t>midplane</a:t>
            </a:r>
            <a:r>
              <a:rPr lang="en-US" sz="1600" dirty="0" smtClean="0"/>
              <a:t>, distant coils are uncommon.</a:t>
            </a:r>
          </a:p>
          <a:p>
            <a:pPr lvl="1"/>
            <a:r>
              <a:rPr lang="en-US" sz="1400" dirty="0" smtClean="0"/>
              <a:t>JET has </a:t>
            </a:r>
            <a:r>
              <a:rPr lang="en-US" sz="1400" dirty="0" err="1" smtClean="0"/>
              <a:t>n</a:t>
            </a:r>
            <a:r>
              <a:rPr lang="en-US" sz="1400" dirty="0" smtClean="0"/>
              <a:t>=2 coils outside the vessel.</a:t>
            </a:r>
          </a:p>
          <a:p>
            <a:pPr lvl="1"/>
            <a:r>
              <a:rPr lang="en-US" sz="1400" dirty="0" smtClean="0"/>
              <a:t>D-IIID has </a:t>
            </a:r>
            <a:r>
              <a:rPr lang="en-US" sz="1400" dirty="0" err="1" smtClean="0"/>
              <a:t>midplane</a:t>
            </a:r>
            <a:r>
              <a:rPr lang="en-US" sz="1400" dirty="0" smtClean="0"/>
              <a:t> C-coil.</a:t>
            </a:r>
          </a:p>
          <a:p>
            <a:r>
              <a:rPr lang="en-US" sz="1600" dirty="0" smtClean="0"/>
              <a:t>State-Space RWM controller has shown promise for RWM control with more distant coils.</a:t>
            </a:r>
          </a:p>
          <a:p>
            <a:pPr lvl="1"/>
            <a:r>
              <a:rPr lang="en-US" sz="1400" dirty="0" err="1" smtClean="0"/>
              <a:t>Oksana’s</a:t>
            </a:r>
            <a:r>
              <a:rPr lang="en-US" sz="1400" dirty="0" smtClean="0"/>
              <a:t> thesis work.</a:t>
            </a:r>
          </a:p>
          <a:p>
            <a:r>
              <a:rPr lang="en-US" sz="1600" dirty="0" smtClean="0"/>
              <a:t>Research with these coils might be more directly transferable to to next-step devices.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sz="1600" dirty="0" smtClean="0"/>
              <a:t>Easier to implement than internal coils: No high-current </a:t>
            </a:r>
            <a:r>
              <a:rPr lang="en-US" sz="1600" dirty="0" err="1" smtClean="0"/>
              <a:t>feedthroughs</a:t>
            </a:r>
            <a:r>
              <a:rPr lang="en-US" sz="1600" dirty="0" smtClean="0"/>
              <a:t>, easier maintenance, no impact on vacuum, react forces against other coils and their supports.</a:t>
            </a:r>
          </a:p>
          <a:p>
            <a:r>
              <a:rPr lang="en-US" sz="1600" dirty="0" smtClean="0"/>
              <a:t>Harder to implement than internal coils: More random interferences with diagnostics, surely require higher current levels, forces transferred to other coils and their supports.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Pre-Conceptual Idea For Locating Them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5791200"/>
            <a:ext cx="66870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i="0" dirty="0" smtClean="0"/>
              <a:t>SPG Suggestion: As the internal coil physics designs are developed, also consider in tandem a distant coil design for comparison.</a:t>
            </a:r>
            <a:endParaRPr lang="en-US" sz="1600" b="0" i="0" dirty="0"/>
          </a:p>
        </p:txBody>
      </p:sp>
      <p:pic>
        <p:nvPicPr>
          <p:cNvPr id="7" name="Picture 8"/>
          <p:cNvPicPr>
            <a:picLocks noChangeArrowheads="1"/>
          </p:cNvPicPr>
          <p:nvPr/>
        </p:nvPicPr>
        <p:blipFill>
          <a:blip r:embed="rId2"/>
          <a:srcRect t="1476"/>
          <a:stretch>
            <a:fillRect/>
          </a:stretch>
        </p:blipFill>
        <p:spPr bwMode="auto">
          <a:xfrm>
            <a:off x="990600" y="990600"/>
            <a:ext cx="72429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Straight Connector 18"/>
          <p:cNvCxnSpPr/>
          <p:nvPr/>
        </p:nvCxnSpPr>
        <p:spPr bwMode="auto">
          <a:xfrm rot="10800000" flipV="1">
            <a:off x="6629400" y="4876801"/>
            <a:ext cx="609600" cy="533400"/>
          </a:xfrm>
          <a:prstGeom prst="line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rot="16200000" flipV="1">
            <a:off x="6629400" y="4267201"/>
            <a:ext cx="762000" cy="457200"/>
          </a:xfrm>
          <a:prstGeom prst="line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16200000" flipV="1">
            <a:off x="6019800" y="4800601"/>
            <a:ext cx="838200" cy="381000"/>
          </a:xfrm>
          <a:prstGeom prst="line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rot="10800000" flipV="1">
            <a:off x="6248402" y="4114799"/>
            <a:ext cx="533399" cy="457201"/>
          </a:xfrm>
          <a:prstGeom prst="line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rot="10800000" flipV="1">
            <a:off x="1905002" y="2285999"/>
            <a:ext cx="838199" cy="304801"/>
          </a:xfrm>
          <a:prstGeom prst="line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rot="5400000">
            <a:off x="1866901" y="2171699"/>
            <a:ext cx="457199" cy="381000"/>
          </a:xfrm>
          <a:prstGeom prst="line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rot="5400000">
            <a:off x="2666999" y="2133601"/>
            <a:ext cx="228602" cy="76200"/>
          </a:xfrm>
          <a:prstGeom prst="line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rot="10800000" flipV="1">
            <a:off x="2286002" y="1981200"/>
            <a:ext cx="457198" cy="152404"/>
          </a:xfrm>
          <a:prstGeom prst="line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16200000" flipV="1">
            <a:off x="6819900" y="3467100"/>
            <a:ext cx="609600" cy="381000"/>
          </a:xfrm>
          <a:prstGeom prst="line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16200000" flipV="1">
            <a:off x="6743700" y="3695700"/>
            <a:ext cx="685800" cy="457200"/>
          </a:xfrm>
          <a:prstGeom prst="line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rot="5400000" flipH="1" flipV="1">
            <a:off x="6781800" y="3429000"/>
            <a:ext cx="228600" cy="76200"/>
          </a:xfrm>
          <a:prstGeom prst="line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 flipH="1" flipV="1">
            <a:off x="7162800" y="4114800"/>
            <a:ext cx="304800" cy="1588"/>
          </a:xfrm>
          <a:prstGeom prst="line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6096000" y="144780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69872</TotalTime>
  <Words>364</Words>
  <Application>Microsoft Macintosh PowerPoint</Application>
  <PresentationFormat>On-screen Show (4:3)</PresentationFormat>
  <Paragraphs>78</Paragraphs>
  <Slides>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Slide 1</vt:lpstr>
      <vt:lpstr>NSTX Could Explore a Unique Niche With Higher-n “Distant” RMP/RWM/EFC Coils</vt:lpstr>
      <vt:lpstr>Pre-Conceptual Idea For Locating Them</vt:lpstr>
    </vt:vector>
  </TitlesOfParts>
  <Company>Princeton Plasma Physics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NSTX presentation</dc:title>
  <dc:creator>NSTX team member</dc:creator>
  <cp:lastModifiedBy>Stefan Gerhardt</cp:lastModifiedBy>
  <cp:revision>12358</cp:revision>
  <dcterms:created xsi:type="dcterms:W3CDTF">2012-02-07T16:08:31Z</dcterms:created>
  <dcterms:modified xsi:type="dcterms:W3CDTF">2012-02-07T16:09:02Z</dcterms:modified>
</cp:coreProperties>
</file>