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6"/>
  </p:notesMasterIdLst>
  <p:handoutMasterIdLst>
    <p:handoutMasterId r:id="rId7"/>
  </p:handoutMasterIdLst>
  <p:sldIdLst>
    <p:sldId id="1217" r:id="rId2"/>
    <p:sldId id="1715" r:id="rId3"/>
    <p:sldId id="1716" r:id="rId4"/>
    <p:sldId id="1717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00CC"/>
    <a:srgbClr val="FFFF99"/>
    <a:srgbClr val="FFFFFF"/>
    <a:srgbClr val="99FF33"/>
    <a:srgbClr val="FFFF66"/>
    <a:srgbClr val="FF0000"/>
    <a:srgbClr val="99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 autoAdjust="0"/>
    <p:restoredTop sz="94432" autoAdjust="0"/>
  </p:normalViewPr>
  <p:slideViewPr>
    <p:cSldViewPr>
      <p:cViewPr varScale="1">
        <p:scale>
          <a:sx n="89" d="100"/>
          <a:sy n="89" d="100"/>
        </p:scale>
        <p:origin x="-421" y="-85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8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7" y="1"/>
            <a:ext cx="3170254" cy="48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49"/>
            <a:ext cx="3170255" cy="4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7" y="9120149"/>
            <a:ext cx="3170254" cy="4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424C359-36B1-4622-BF37-647B08A210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35086" cy="4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4" y="0"/>
            <a:ext cx="3135086" cy="4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8" y="4595616"/>
            <a:ext cx="5382567" cy="42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1882"/>
            <a:ext cx="3135086" cy="4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4" y="9111882"/>
            <a:ext cx="3135086" cy="47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BCBB70C-57D2-4D9C-9140-9868E37C2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51E1D-36E0-4BA8-A365-E0C954ED32FF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1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8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8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3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209800" y="6580188"/>
            <a:ext cx="5029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chemeClr val="accent2"/>
                </a:solidFill>
                <a:latin typeface="Arial" pitchFamily="34" charset="0"/>
              </a:rPr>
              <a:t>NSTX-U Facility Enhancement Brainstorming Meeting</a:t>
            </a:r>
            <a:r>
              <a:rPr lang="en-US" sz="1000" b="1" baseline="0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chemeClr val="accent2"/>
                </a:solidFill>
                <a:latin typeface="Arial" pitchFamily="34" charset="0"/>
              </a:rPr>
              <a:t>(S.A. Sabbagh,</a:t>
            </a:r>
            <a:r>
              <a:rPr lang="en-US" sz="1000" b="1" baseline="0" dirty="0" smtClean="0">
                <a:solidFill>
                  <a:schemeClr val="accent2"/>
                </a:solidFill>
                <a:latin typeface="Arial" pitchFamily="34" charset="0"/>
              </a:rPr>
              <a:t> et al.</a:t>
            </a:r>
            <a:r>
              <a:rPr lang="en-US" sz="1000" b="1" dirty="0" smtClean="0">
                <a:solidFill>
                  <a:schemeClr val="accent2"/>
                </a:solidFill>
                <a:latin typeface="Arial" pitchFamily="34" charset="0"/>
              </a:rPr>
              <a:t>)</a:t>
            </a:r>
            <a:endParaRPr lang="en-US" sz="10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056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chemeClr val="accent2"/>
                </a:solidFill>
                <a:latin typeface="Arial" pitchFamily="34" charset="0"/>
              </a:rPr>
              <a:t>Feb 8</a:t>
            </a:r>
            <a:r>
              <a:rPr lang="en-US" sz="1000" b="1" baseline="30000" dirty="0" smtClean="0">
                <a:solidFill>
                  <a:schemeClr val="accent2"/>
                </a:solidFill>
                <a:latin typeface="Arial" pitchFamily="34" charset="0"/>
              </a:rPr>
              <a:t>th</a:t>
            </a:r>
            <a:r>
              <a:rPr lang="en-US" sz="1000" b="1" dirty="0">
                <a:solidFill>
                  <a:schemeClr val="accent2"/>
                </a:solidFill>
                <a:latin typeface="Arial" pitchFamily="34" charset="0"/>
              </a:rPr>
              <a:t>, </a:t>
            </a:r>
            <a:r>
              <a:rPr lang="en-US" sz="1000" b="1" dirty="0" smtClean="0">
                <a:solidFill>
                  <a:schemeClr val="accent2"/>
                </a:solidFill>
                <a:latin typeface="Arial" pitchFamily="34" charset="0"/>
              </a:rPr>
              <a:t>2012</a:t>
            </a:r>
            <a:endParaRPr lang="en-US" sz="10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8382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Non-axisymmetric Control Coil Upgrade and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related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ideas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3600" i="1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NSTX</a:t>
            </a:r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39713"/>
            <a:ext cx="1530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sp>
        <p:nvSpPr>
          <p:cNvPr id="1525892" name="Text Box 132"/>
          <p:cNvSpPr txBox="1">
            <a:spLocks noChangeArrowheads="1"/>
          </p:cNvSpPr>
          <p:nvPr/>
        </p:nvSpPr>
        <p:spPr bwMode="auto">
          <a:xfrm>
            <a:off x="1563570" y="65992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V1.0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  <p:pic>
        <p:nvPicPr>
          <p:cNvPr id="15" name="Picture 155" descr="nstx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2027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716894"/>
            <a:ext cx="2770186" cy="198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3" descr="ppi224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53"/>
          <p:cNvSpPr txBox="1">
            <a:spLocks noChangeArrowheads="1"/>
          </p:cNvSpPr>
          <p:nvPr/>
        </p:nvSpPr>
        <p:spPr bwMode="auto">
          <a:xfrm>
            <a:off x="7707313" y="2330450"/>
            <a:ext cx="1284287" cy="4375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 err="1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b="1" i="1" dirty="0" err="1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b="1" i="1" dirty="0" err="1">
                <a:solidFill>
                  <a:srgbClr val="FF0000"/>
                </a:solidFill>
                <a:latin typeface="Arial" charset="0"/>
              </a:rPr>
              <a:t>Ctr</a:t>
            </a:r>
            <a:endParaRPr lang="en-US" sz="900" b="1" i="1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 err="1">
                <a:solidFill>
                  <a:srgbClr val="FF0000"/>
                </a:solidFill>
                <a:latin typeface="Arial" charset="0"/>
              </a:rPr>
              <a:t>Ioffe</a:t>
            </a: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b="1" i="1" dirty="0" err="1">
                <a:solidFill>
                  <a:srgbClr val="FF0000"/>
                </a:solidFill>
                <a:latin typeface="Arial" charset="0"/>
              </a:rPr>
              <a:t>Inst</a:t>
            </a:r>
            <a:endParaRPr lang="en-US" sz="900" b="1" i="1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RRC </a:t>
            </a:r>
            <a:r>
              <a:rPr lang="en-US" sz="900" b="1" i="1" dirty="0" err="1">
                <a:solidFill>
                  <a:srgbClr val="FF0000"/>
                </a:solidFill>
                <a:latin typeface="Arial" charset="0"/>
              </a:rPr>
              <a:t>Kurchatov</a:t>
            </a: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b="1" i="1" dirty="0" err="1">
                <a:solidFill>
                  <a:srgbClr val="FF0000"/>
                </a:solidFill>
                <a:latin typeface="Arial" charset="0"/>
              </a:rPr>
              <a:t>Inst</a:t>
            </a:r>
            <a:endParaRPr lang="en-US" sz="900" b="1" i="1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ENEA, </a:t>
            </a:r>
            <a:r>
              <a:rPr lang="en-US" sz="900" b="1" i="1" dirty="0" err="1">
                <a:solidFill>
                  <a:srgbClr val="FF0000"/>
                </a:solidFill>
                <a:latin typeface="Arial" charset="0"/>
              </a:rPr>
              <a:t>Frascati</a:t>
            </a:r>
            <a:endParaRPr lang="en-US" sz="900" b="1" i="1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CEA, </a:t>
            </a:r>
            <a:r>
              <a:rPr lang="en-US" sz="900" b="1" i="1" dirty="0" err="1">
                <a:solidFill>
                  <a:srgbClr val="FF0000"/>
                </a:solidFill>
                <a:latin typeface="Arial" charset="0"/>
              </a:rPr>
              <a:t>Cadarache</a:t>
            </a:r>
            <a:endParaRPr lang="en-US" sz="900" b="1" i="1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b="1" i="1" dirty="0" err="1">
                <a:solidFill>
                  <a:srgbClr val="FF0000"/>
                </a:solidFill>
                <a:latin typeface="Arial" charset="0"/>
              </a:rPr>
              <a:t>Jülich</a:t>
            </a:r>
            <a:endParaRPr lang="en-US" sz="900" b="1" i="1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b="1" i="1" dirty="0" err="1">
                <a:solidFill>
                  <a:srgbClr val="FF0000"/>
                </a:solidFill>
                <a:latin typeface="Arial" charset="0"/>
              </a:rPr>
              <a:t>Garching</a:t>
            </a:r>
            <a:endParaRPr lang="en-US" sz="900" b="1" i="1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b="1" i="1" dirty="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21" name="Picture 48" descr="ppi221.tmp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52"/>
          <p:cNvSpPr txBox="1">
            <a:spLocks noChangeArrowheads="1"/>
          </p:cNvSpPr>
          <p:nvPr/>
        </p:nvSpPr>
        <p:spPr bwMode="auto">
          <a:xfrm>
            <a:off x="190500" y="2286000"/>
            <a:ext cx="1257300" cy="441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b="1" i="1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b="1" i="1" dirty="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524000" y="1910578"/>
            <a:ext cx="6096000" cy="289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S.A</a:t>
            </a:r>
            <a:r>
              <a:rPr lang="en-US" sz="2000" dirty="0">
                <a:solidFill>
                  <a:srgbClr val="0000FF"/>
                </a:solidFill>
              </a:rPr>
              <a:t>. Sabbagh</a:t>
            </a:r>
            <a:r>
              <a:rPr lang="en-US" sz="2000" baseline="30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J.W. </a:t>
            </a:r>
            <a:r>
              <a:rPr lang="en-US" sz="2000" dirty="0" smtClean="0">
                <a:solidFill>
                  <a:srgbClr val="0000FF"/>
                </a:solidFill>
              </a:rPr>
              <a:t>Berkery</a:t>
            </a:r>
            <a:r>
              <a:rPr lang="en-US" sz="2000" baseline="30000" dirty="0" smtClean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 J.M. </a:t>
            </a:r>
            <a:r>
              <a:rPr lang="en-US" sz="2000" dirty="0" smtClean="0">
                <a:solidFill>
                  <a:srgbClr val="0000FF"/>
                </a:solidFill>
              </a:rPr>
              <a:t>Bialek</a:t>
            </a:r>
            <a:r>
              <a:rPr lang="en-US" sz="2000" baseline="30000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, T.E. Evans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>
                <a:solidFill>
                  <a:srgbClr val="0000FF"/>
                </a:solidFill>
              </a:rPr>
              <a:t>S.P. </a:t>
            </a:r>
            <a:r>
              <a:rPr lang="en-US" sz="2000" dirty="0" smtClean="0">
                <a:solidFill>
                  <a:srgbClr val="0000FF"/>
                </a:solidFill>
              </a:rPr>
              <a:t>Gerhardt</a:t>
            </a:r>
            <a:r>
              <a:rPr lang="en-US" sz="2000" baseline="30000" dirty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>
                <a:solidFill>
                  <a:srgbClr val="0000FF"/>
                </a:solidFill>
              </a:rPr>
              <a:t>Y.S. Park</a:t>
            </a:r>
            <a:r>
              <a:rPr lang="en-US" sz="2000" baseline="30000" dirty="0">
                <a:solidFill>
                  <a:srgbClr val="0000FF"/>
                </a:solidFill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, K</a:t>
            </a:r>
            <a:r>
              <a:rPr lang="en-US" sz="2000" dirty="0">
                <a:solidFill>
                  <a:srgbClr val="0000FF"/>
                </a:solidFill>
              </a:rPr>
              <a:t>. Tritz</a:t>
            </a:r>
            <a:r>
              <a:rPr lang="en-US" sz="2000" baseline="30000" dirty="0">
                <a:solidFill>
                  <a:srgbClr val="0000FF"/>
                </a:solidFill>
              </a:rPr>
              <a:t>4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105000"/>
              </a:lnSpc>
              <a:spcBef>
                <a:spcPct val="45000"/>
              </a:spcBef>
              <a:buClr>
                <a:srgbClr val="F70606"/>
              </a:buClr>
              <a:buSzPct val="150000"/>
              <a:buFontTx/>
              <a:buNone/>
            </a:pPr>
            <a:r>
              <a:rPr lang="en-US" sz="1600" i="1" baseline="300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</a:rPr>
              <a:t>Department of Applied Physics, Columbia University, NY, NY</a:t>
            </a: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None/>
            </a:pPr>
            <a:r>
              <a:rPr lang="en-US" sz="1600" i="1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</a:rPr>
              <a:t>General Atomics, San Diego, CA</a:t>
            </a:r>
            <a:endParaRPr lang="en-US" sz="1600" i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r>
              <a:rPr lang="en-US" sz="1600" i="1" baseline="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</a:rPr>
              <a:t>Plasma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</a:rPr>
              <a:t>Physics Laboratory, Princeton University, Princeton,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</a:rPr>
              <a:t>NJ</a:t>
            </a: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NSTX-U Facility Enhancement Brainstorming </a:t>
            </a:r>
            <a:r>
              <a:rPr lang="en-US" sz="1800" b="1" dirty="0" smtClean="0">
                <a:solidFill>
                  <a:srgbClr val="FF0000"/>
                </a:solidFill>
              </a:rPr>
              <a:t>Meeting</a:t>
            </a:r>
          </a:p>
          <a:p>
            <a:pPr algn="ctr" eaLnBrk="0" hangingPunct="0">
              <a:lnSpc>
                <a:spcPct val="105000"/>
              </a:lnSpc>
              <a:spcBef>
                <a:spcPct val="0"/>
              </a:spcBef>
              <a:buClr>
                <a:srgbClr val="F70606"/>
              </a:buClr>
              <a:buSzPct val="150000"/>
              <a:buFontTx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February 8</a:t>
            </a:r>
            <a:r>
              <a:rPr lang="en-US" sz="18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</a:rPr>
              <a:t>, 2012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</a:p>
          <a:p>
            <a:pPr algn="ctr"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PPPL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38200" y="2298716"/>
            <a:ext cx="2362200" cy="2273284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070F9-D707-4CFC-A452-60A361240BFE}" type="slidenum">
              <a:rPr lang="en-US"/>
              <a:pPr/>
              <a:t>2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62005"/>
            <a:ext cx="8820150" cy="685800"/>
          </a:xfrm>
          <a:noFill/>
          <a:ln/>
        </p:spPr>
        <p:txBody>
          <a:bodyPr/>
          <a:lstStyle/>
          <a:p>
            <a:r>
              <a:rPr lang="en-US" dirty="0" smtClean="0"/>
              <a:t>Proposal and Motivation for Non-axisymmetric Control Coil (NCC) goes back many years – research still needed</a:t>
            </a: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064000"/>
            <a:ext cx="3200400" cy="5410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Capabilities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NBI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q profile variation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momentum source variation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Non-axisymmetric control coil (NCC) – at least </a:t>
            </a:r>
            <a:r>
              <a:rPr lang="en-US" sz="1600" u="sng" dirty="0"/>
              <a:t>four</a:t>
            </a:r>
            <a:r>
              <a:rPr lang="en-US" sz="1600" dirty="0"/>
              <a:t> applications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RWM stabilization       (</a:t>
            </a:r>
            <a:r>
              <a:rPr lang="en-US" sz="1400" i="1" dirty="0"/>
              <a:t>n</a:t>
            </a:r>
            <a:r>
              <a:rPr lang="en-US" sz="1400" dirty="0"/>
              <a:t> &gt; 1, higher </a:t>
            </a:r>
            <a:r>
              <a:rPr lang="en-US" sz="1400" i="1" dirty="0" err="1">
                <a:latin typeface="Symbol" pitchFamily="18" charset="2"/>
              </a:rPr>
              <a:t>b</a:t>
            </a:r>
            <a:r>
              <a:rPr lang="en-US" sz="1400" i="1" baseline="-25000" dirty="0" err="1"/>
              <a:t>N</a:t>
            </a:r>
            <a:r>
              <a:rPr lang="en-US" sz="14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DEFC with greater field correction capability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ELM mitigation (</a:t>
            </a:r>
            <a:r>
              <a:rPr lang="en-US" sz="1400" i="1" dirty="0"/>
              <a:t>n</a:t>
            </a:r>
            <a:r>
              <a:rPr lang="en-US" sz="1400" dirty="0"/>
              <a:t> = 6)</a:t>
            </a:r>
          </a:p>
          <a:p>
            <a:pPr lvl="2">
              <a:lnSpc>
                <a:spcPct val="90000"/>
              </a:lnSpc>
            </a:pPr>
            <a:r>
              <a:rPr lang="en-US" sz="1400" dirty="0" err="1"/>
              <a:t>V</a:t>
            </a:r>
            <a:r>
              <a:rPr lang="en-US" sz="1400" baseline="-25000" dirty="0" err="1">
                <a:latin typeface="Symbol" pitchFamily="18" charset="2"/>
              </a:rPr>
              <a:t>f</a:t>
            </a:r>
            <a:r>
              <a:rPr lang="en-US" sz="1400" baseline="-25000" dirty="0">
                <a:latin typeface="Symbol" pitchFamily="18" charset="2"/>
              </a:rPr>
              <a:t> </a:t>
            </a:r>
            <a:r>
              <a:rPr lang="en-US" sz="1400" dirty="0"/>
              <a:t>control increase;      </a:t>
            </a:r>
            <a:r>
              <a:rPr lang="en-US" sz="1400" i="1" dirty="0"/>
              <a:t>n</a:t>
            </a:r>
            <a:r>
              <a:rPr lang="en-US" sz="1400" dirty="0"/>
              <a:t> &gt; 1 propagation)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Non-magnetic RWM sensors; advanced RWM active feedback control algorithms  (ITER, etc.)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Possible alteration </a:t>
            </a:r>
            <a:r>
              <a:rPr lang="en-US" sz="1600" dirty="0"/>
              <a:t>of stabilizing plate materials / electrical connections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209925" name="Picture 5" descr="plot2NSTX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799"/>
            <a:ext cx="27035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9926" name="Group 6"/>
          <p:cNvGrpSpPr>
            <a:grpSpLocks/>
          </p:cNvGrpSpPr>
          <p:nvPr/>
        </p:nvGrpSpPr>
        <p:grpSpPr bwMode="auto">
          <a:xfrm>
            <a:off x="3694577" y="3328250"/>
            <a:ext cx="1809805" cy="1001598"/>
            <a:chOff x="492" y="1582"/>
            <a:chExt cx="1940" cy="1020"/>
          </a:xfrm>
        </p:grpSpPr>
        <p:sp>
          <p:nvSpPr>
            <p:cNvPr id="209927" name="Freeform 7"/>
            <p:cNvSpPr>
              <a:spLocks/>
            </p:cNvSpPr>
            <p:nvPr/>
          </p:nvSpPr>
          <p:spPr bwMode="auto">
            <a:xfrm>
              <a:off x="2082" y="2174"/>
              <a:ext cx="350" cy="396"/>
            </a:xfrm>
            <a:custGeom>
              <a:avLst/>
              <a:gdLst>
                <a:gd name="T0" fmla="*/ 328 w 350"/>
                <a:gd name="T1" fmla="*/ 0 h 396"/>
                <a:gd name="T2" fmla="*/ 224 w 350"/>
                <a:gd name="T3" fmla="*/ 32 h 396"/>
                <a:gd name="T4" fmla="*/ 118 w 350"/>
                <a:gd name="T5" fmla="*/ 60 h 396"/>
                <a:gd name="T6" fmla="*/ 0 w 350"/>
                <a:gd name="T7" fmla="*/ 82 h 396"/>
                <a:gd name="T8" fmla="*/ 30 w 350"/>
                <a:gd name="T9" fmla="*/ 396 h 396"/>
                <a:gd name="T10" fmla="*/ 130 w 350"/>
                <a:gd name="T11" fmla="*/ 378 h 396"/>
                <a:gd name="T12" fmla="*/ 272 w 350"/>
                <a:gd name="T13" fmla="*/ 346 h 396"/>
                <a:gd name="T14" fmla="*/ 350 w 350"/>
                <a:gd name="T15" fmla="*/ 32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396">
                  <a:moveTo>
                    <a:pt x="328" y="0"/>
                  </a:moveTo>
                  <a:lnTo>
                    <a:pt x="224" y="32"/>
                  </a:lnTo>
                  <a:lnTo>
                    <a:pt x="118" y="60"/>
                  </a:lnTo>
                  <a:lnTo>
                    <a:pt x="0" y="82"/>
                  </a:lnTo>
                  <a:lnTo>
                    <a:pt x="30" y="396"/>
                  </a:lnTo>
                  <a:lnTo>
                    <a:pt x="130" y="378"/>
                  </a:lnTo>
                  <a:lnTo>
                    <a:pt x="272" y="346"/>
                  </a:lnTo>
                  <a:lnTo>
                    <a:pt x="350" y="32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8" name="Freeform 8"/>
            <p:cNvSpPr>
              <a:spLocks/>
            </p:cNvSpPr>
            <p:nvPr/>
          </p:nvSpPr>
          <p:spPr bwMode="auto">
            <a:xfrm>
              <a:off x="1462" y="2266"/>
              <a:ext cx="556" cy="336"/>
            </a:xfrm>
            <a:custGeom>
              <a:avLst/>
              <a:gdLst>
                <a:gd name="T0" fmla="*/ 24 w 556"/>
                <a:gd name="T1" fmla="*/ 0 h 336"/>
                <a:gd name="T2" fmla="*/ 166 w 556"/>
                <a:gd name="T3" fmla="*/ 14 h 336"/>
                <a:gd name="T4" fmla="*/ 278 w 556"/>
                <a:gd name="T5" fmla="*/ 16 h 336"/>
                <a:gd name="T6" fmla="*/ 392 w 556"/>
                <a:gd name="T7" fmla="*/ 14 h 336"/>
                <a:gd name="T8" fmla="*/ 472 w 556"/>
                <a:gd name="T9" fmla="*/ 8 h 336"/>
                <a:gd name="T10" fmla="*/ 528 w 556"/>
                <a:gd name="T11" fmla="*/ 0 h 336"/>
                <a:gd name="T12" fmla="*/ 556 w 556"/>
                <a:gd name="T13" fmla="*/ 312 h 336"/>
                <a:gd name="T14" fmla="*/ 550 w 556"/>
                <a:gd name="T15" fmla="*/ 322 h 336"/>
                <a:gd name="T16" fmla="*/ 428 w 556"/>
                <a:gd name="T17" fmla="*/ 332 h 336"/>
                <a:gd name="T18" fmla="*/ 274 w 556"/>
                <a:gd name="T19" fmla="*/ 336 h 336"/>
                <a:gd name="T20" fmla="*/ 92 w 556"/>
                <a:gd name="T21" fmla="*/ 326 h 336"/>
                <a:gd name="T22" fmla="*/ 0 w 556"/>
                <a:gd name="T23" fmla="*/ 318 h 336"/>
                <a:gd name="T24" fmla="*/ 24 w 556"/>
                <a:gd name="T2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6" h="336">
                  <a:moveTo>
                    <a:pt x="24" y="0"/>
                  </a:moveTo>
                  <a:lnTo>
                    <a:pt x="166" y="14"/>
                  </a:lnTo>
                  <a:lnTo>
                    <a:pt x="278" y="16"/>
                  </a:lnTo>
                  <a:lnTo>
                    <a:pt x="392" y="14"/>
                  </a:lnTo>
                  <a:lnTo>
                    <a:pt x="472" y="8"/>
                  </a:lnTo>
                  <a:lnTo>
                    <a:pt x="528" y="0"/>
                  </a:lnTo>
                  <a:lnTo>
                    <a:pt x="556" y="312"/>
                  </a:lnTo>
                  <a:lnTo>
                    <a:pt x="550" y="322"/>
                  </a:lnTo>
                  <a:lnTo>
                    <a:pt x="428" y="332"/>
                  </a:lnTo>
                  <a:lnTo>
                    <a:pt x="274" y="336"/>
                  </a:lnTo>
                  <a:lnTo>
                    <a:pt x="92" y="326"/>
                  </a:lnTo>
                  <a:lnTo>
                    <a:pt x="0" y="318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9" name="Freeform 9"/>
            <p:cNvSpPr>
              <a:spLocks/>
            </p:cNvSpPr>
            <p:nvPr/>
          </p:nvSpPr>
          <p:spPr bwMode="auto">
            <a:xfrm>
              <a:off x="878" y="2126"/>
              <a:ext cx="522" cy="448"/>
            </a:xfrm>
            <a:custGeom>
              <a:avLst/>
              <a:gdLst>
                <a:gd name="T0" fmla="*/ 78 w 522"/>
                <a:gd name="T1" fmla="*/ 0 h 448"/>
                <a:gd name="T2" fmla="*/ 180 w 522"/>
                <a:gd name="T3" fmla="*/ 44 h 448"/>
                <a:gd name="T4" fmla="*/ 304 w 522"/>
                <a:gd name="T5" fmla="*/ 84 h 448"/>
                <a:gd name="T6" fmla="*/ 404 w 522"/>
                <a:gd name="T7" fmla="*/ 108 h 448"/>
                <a:gd name="T8" fmla="*/ 476 w 522"/>
                <a:gd name="T9" fmla="*/ 122 h 448"/>
                <a:gd name="T10" fmla="*/ 522 w 522"/>
                <a:gd name="T11" fmla="*/ 130 h 448"/>
                <a:gd name="T12" fmla="*/ 492 w 522"/>
                <a:gd name="T13" fmla="*/ 448 h 448"/>
                <a:gd name="T14" fmla="*/ 376 w 522"/>
                <a:gd name="T15" fmla="*/ 424 h 448"/>
                <a:gd name="T16" fmla="*/ 232 w 522"/>
                <a:gd name="T17" fmla="*/ 390 h 448"/>
                <a:gd name="T18" fmla="*/ 108 w 522"/>
                <a:gd name="T19" fmla="*/ 350 h 448"/>
                <a:gd name="T20" fmla="*/ 0 w 522"/>
                <a:gd name="T21" fmla="*/ 306 h 448"/>
                <a:gd name="T22" fmla="*/ 78 w 522"/>
                <a:gd name="T2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48">
                  <a:moveTo>
                    <a:pt x="78" y="0"/>
                  </a:moveTo>
                  <a:lnTo>
                    <a:pt x="180" y="44"/>
                  </a:lnTo>
                  <a:lnTo>
                    <a:pt x="304" y="84"/>
                  </a:lnTo>
                  <a:lnTo>
                    <a:pt x="404" y="108"/>
                  </a:lnTo>
                  <a:lnTo>
                    <a:pt x="476" y="122"/>
                  </a:lnTo>
                  <a:lnTo>
                    <a:pt x="522" y="130"/>
                  </a:lnTo>
                  <a:lnTo>
                    <a:pt x="492" y="448"/>
                  </a:lnTo>
                  <a:lnTo>
                    <a:pt x="376" y="424"/>
                  </a:lnTo>
                  <a:lnTo>
                    <a:pt x="232" y="390"/>
                  </a:lnTo>
                  <a:lnTo>
                    <a:pt x="108" y="350"/>
                  </a:lnTo>
                  <a:lnTo>
                    <a:pt x="0" y="306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0" name="Freeform 10"/>
            <p:cNvSpPr>
              <a:spLocks/>
            </p:cNvSpPr>
            <p:nvPr/>
          </p:nvSpPr>
          <p:spPr bwMode="auto">
            <a:xfrm>
              <a:off x="552" y="1884"/>
              <a:ext cx="320" cy="496"/>
            </a:xfrm>
            <a:custGeom>
              <a:avLst/>
              <a:gdLst>
                <a:gd name="T0" fmla="*/ 320 w 320"/>
                <a:gd name="T1" fmla="*/ 196 h 496"/>
                <a:gd name="T2" fmla="*/ 238 w 320"/>
                <a:gd name="T3" fmla="*/ 144 h 496"/>
                <a:gd name="T4" fmla="*/ 156 w 320"/>
                <a:gd name="T5" fmla="*/ 76 h 496"/>
                <a:gd name="T6" fmla="*/ 96 w 320"/>
                <a:gd name="T7" fmla="*/ 0 h 496"/>
                <a:gd name="T8" fmla="*/ 0 w 320"/>
                <a:gd name="T9" fmla="*/ 286 h 496"/>
                <a:gd name="T10" fmla="*/ 48 w 320"/>
                <a:gd name="T11" fmla="*/ 346 h 496"/>
                <a:gd name="T12" fmla="*/ 122 w 320"/>
                <a:gd name="T13" fmla="*/ 416 h 496"/>
                <a:gd name="T14" fmla="*/ 210 w 320"/>
                <a:gd name="T15" fmla="*/ 482 h 496"/>
                <a:gd name="T16" fmla="*/ 240 w 320"/>
                <a:gd name="T1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496">
                  <a:moveTo>
                    <a:pt x="320" y="196"/>
                  </a:moveTo>
                  <a:lnTo>
                    <a:pt x="238" y="144"/>
                  </a:lnTo>
                  <a:lnTo>
                    <a:pt x="156" y="76"/>
                  </a:lnTo>
                  <a:lnTo>
                    <a:pt x="96" y="0"/>
                  </a:lnTo>
                  <a:lnTo>
                    <a:pt x="0" y="286"/>
                  </a:lnTo>
                  <a:lnTo>
                    <a:pt x="48" y="346"/>
                  </a:lnTo>
                  <a:lnTo>
                    <a:pt x="122" y="416"/>
                  </a:lnTo>
                  <a:lnTo>
                    <a:pt x="210" y="482"/>
                  </a:lnTo>
                  <a:lnTo>
                    <a:pt x="240" y="496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1" name="Freeform 11"/>
            <p:cNvSpPr>
              <a:spLocks/>
            </p:cNvSpPr>
            <p:nvPr/>
          </p:nvSpPr>
          <p:spPr bwMode="auto">
            <a:xfrm>
              <a:off x="492" y="1582"/>
              <a:ext cx="132" cy="390"/>
            </a:xfrm>
            <a:custGeom>
              <a:avLst/>
              <a:gdLst>
                <a:gd name="T0" fmla="*/ 0 w 132"/>
                <a:gd name="T1" fmla="*/ 390 h 390"/>
                <a:gd name="T2" fmla="*/ 4 w 132"/>
                <a:gd name="T3" fmla="*/ 328 h 390"/>
                <a:gd name="T4" fmla="*/ 132 w 132"/>
                <a:gd name="T5" fmla="*/ 0 h 390"/>
                <a:gd name="T6" fmla="*/ 108 w 132"/>
                <a:gd name="T7" fmla="*/ 82 h 390"/>
                <a:gd name="T8" fmla="*/ 104 w 132"/>
                <a:gd name="T9" fmla="*/ 126 h 390"/>
                <a:gd name="T10" fmla="*/ 106 w 132"/>
                <a:gd name="T11" fmla="*/ 168 h 390"/>
                <a:gd name="T12" fmla="*/ 118 w 132"/>
                <a:gd name="T13" fmla="*/ 216 h 390"/>
                <a:gd name="T14" fmla="*/ 132 w 132"/>
                <a:gd name="T15" fmla="*/ 23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90">
                  <a:moveTo>
                    <a:pt x="0" y="390"/>
                  </a:moveTo>
                  <a:lnTo>
                    <a:pt x="4" y="328"/>
                  </a:lnTo>
                  <a:lnTo>
                    <a:pt x="132" y="0"/>
                  </a:lnTo>
                  <a:lnTo>
                    <a:pt x="108" y="82"/>
                  </a:lnTo>
                  <a:lnTo>
                    <a:pt x="104" y="126"/>
                  </a:lnTo>
                  <a:lnTo>
                    <a:pt x="106" y="168"/>
                  </a:lnTo>
                  <a:lnTo>
                    <a:pt x="118" y="216"/>
                  </a:lnTo>
                  <a:lnTo>
                    <a:pt x="132" y="238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32" name="Group 12"/>
          <p:cNvGrpSpPr>
            <a:grpSpLocks/>
          </p:cNvGrpSpPr>
          <p:nvPr/>
        </p:nvGrpSpPr>
        <p:grpSpPr bwMode="auto">
          <a:xfrm>
            <a:off x="3823315" y="3090616"/>
            <a:ext cx="1636288" cy="818954"/>
            <a:chOff x="630" y="1340"/>
            <a:chExt cx="1754" cy="834"/>
          </a:xfrm>
        </p:grpSpPr>
        <p:sp>
          <p:nvSpPr>
            <p:cNvPr id="209933" name="Freeform 13"/>
            <p:cNvSpPr>
              <a:spLocks/>
            </p:cNvSpPr>
            <p:nvPr/>
          </p:nvSpPr>
          <p:spPr bwMode="auto">
            <a:xfrm>
              <a:off x="630" y="1340"/>
              <a:ext cx="190" cy="342"/>
            </a:xfrm>
            <a:custGeom>
              <a:avLst/>
              <a:gdLst>
                <a:gd name="T0" fmla="*/ 0 w 190"/>
                <a:gd name="T1" fmla="*/ 342 h 342"/>
                <a:gd name="T2" fmla="*/ 14 w 190"/>
                <a:gd name="T3" fmla="*/ 250 h 342"/>
                <a:gd name="T4" fmla="*/ 32 w 190"/>
                <a:gd name="T5" fmla="*/ 170 h 342"/>
                <a:gd name="T6" fmla="*/ 188 w 190"/>
                <a:gd name="T7" fmla="*/ 0 h 342"/>
                <a:gd name="T8" fmla="*/ 190 w 190"/>
                <a:gd name="T9" fmla="*/ 12 h 342"/>
                <a:gd name="T10" fmla="*/ 174 w 190"/>
                <a:gd name="T11" fmla="*/ 58 h 342"/>
                <a:gd name="T12" fmla="*/ 168 w 190"/>
                <a:gd name="T13" fmla="*/ 108 h 342"/>
                <a:gd name="T14" fmla="*/ 174 w 190"/>
                <a:gd name="T15" fmla="*/ 138 h 342"/>
                <a:gd name="T16" fmla="*/ 184 w 190"/>
                <a:gd name="T17" fmla="*/ 17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342">
                  <a:moveTo>
                    <a:pt x="0" y="342"/>
                  </a:moveTo>
                  <a:lnTo>
                    <a:pt x="14" y="250"/>
                  </a:lnTo>
                  <a:lnTo>
                    <a:pt x="32" y="170"/>
                  </a:lnTo>
                  <a:lnTo>
                    <a:pt x="188" y="0"/>
                  </a:lnTo>
                  <a:lnTo>
                    <a:pt x="190" y="12"/>
                  </a:lnTo>
                  <a:lnTo>
                    <a:pt x="174" y="58"/>
                  </a:lnTo>
                  <a:lnTo>
                    <a:pt x="168" y="108"/>
                  </a:lnTo>
                  <a:lnTo>
                    <a:pt x="174" y="138"/>
                  </a:lnTo>
                  <a:lnTo>
                    <a:pt x="184" y="174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4" name="Freeform 14"/>
            <p:cNvSpPr>
              <a:spLocks/>
            </p:cNvSpPr>
            <p:nvPr/>
          </p:nvSpPr>
          <p:spPr bwMode="auto">
            <a:xfrm>
              <a:off x="690" y="1578"/>
              <a:ext cx="322" cy="400"/>
            </a:xfrm>
            <a:custGeom>
              <a:avLst/>
              <a:gdLst>
                <a:gd name="T0" fmla="*/ 210 w 322"/>
                <a:gd name="T1" fmla="*/ 400 h 400"/>
                <a:gd name="T2" fmla="*/ 106 w 322"/>
                <a:gd name="T3" fmla="*/ 334 h 400"/>
                <a:gd name="T4" fmla="*/ 32 w 322"/>
                <a:gd name="T5" fmla="*/ 258 h 400"/>
                <a:gd name="T6" fmla="*/ 0 w 322"/>
                <a:gd name="T7" fmla="*/ 216 h 400"/>
                <a:gd name="T8" fmla="*/ 154 w 322"/>
                <a:gd name="T9" fmla="*/ 0 h 400"/>
                <a:gd name="T10" fmla="*/ 192 w 322"/>
                <a:gd name="T11" fmla="*/ 58 h 400"/>
                <a:gd name="T12" fmla="*/ 252 w 322"/>
                <a:gd name="T13" fmla="*/ 110 h 400"/>
                <a:gd name="T14" fmla="*/ 306 w 322"/>
                <a:gd name="T15" fmla="*/ 150 h 400"/>
                <a:gd name="T16" fmla="*/ 322 w 322"/>
                <a:gd name="T17" fmla="*/ 15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400">
                  <a:moveTo>
                    <a:pt x="210" y="400"/>
                  </a:moveTo>
                  <a:lnTo>
                    <a:pt x="106" y="334"/>
                  </a:lnTo>
                  <a:lnTo>
                    <a:pt x="32" y="258"/>
                  </a:lnTo>
                  <a:lnTo>
                    <a:pt x="0" y="216"/>
                  </a:lnTo>
                  <a:lnTo>
                    <a:pt x="154" y="0"/>
                  </a:lnTo>
                  <a:lnTo>
                    <a:pt x="192" y="58"/>
                  </a:lnTo>
                  <a:lnTo>
                    <a:pt x="252" y="110"/>
                  </a:lnTo>
                  <a:lnTo>
                    <a:pt x="306" y="150"/>
                  </a:lnTo>
                  <a:lnTo>
                    <a:pt x="322" y="156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5" name="Freeform 15"/>
            <p:cNvSpPr>
              <a:spLocks/>
            </p:cNvSpPr>
            <p:nvPr/>
          </p:nvSpPr>
          <p:spPr bwMode="auto">
            <a:xfrm>
              <a:off x="1000" y="1784"/>
              <a:ext cx="454" cy="364"/>
            </a:xfrm>
            <a:custGeom>
              <a:avLst/>
              <a:gdLst>
                <a:gd name="T0" fmla="*/ 0 w 454"/>
                <a:gd name="T1" fmla="*/ 248 h 364"/>
                <a:gd name="T2" fmla="*/ 98 w 454"/>
                <a:gd name="T3" fmla="*/ 0 h 364"/>
                <a:gd name="T4" fmla="*/ 214 w 454"/>
                <a:gd name="T5" fmla="*/ 42 h 364"/>
                <a:gd name="T6" fmla="*/ 290 w 454"/>
                <a:gd name="T7" fmla="*/ 66 h 364"/>
                <a:gd name="T8" fmla="*/ 380 w 454"/>
                <a:gd name="T9" fmla="*/ 90 h 364"/>
                <a:gd name="T10" fmla="*/ 454 w 454"/>
                <a:gd name="T11" fmla="*/ 104 h 364"/>
                <a:gd name="T12" fmla="*/ 404 w 454"/>
                <a:gd name="T13" fmla="*/ 364 h 364"/>
                <a:gd name="T14" fmla="*/ 204 w 454"/>
                <a:gd name="T15" fmla="*/ 322 h 364"/>
                <a:gd name="T16" fmla="*/ 80 w 454"/>
                <a:gd name="T17" fmla="*/ 284 h 364"/>
                <a:gd name="T18" fmla="*/ 38 w 454"/>
                <a:gd name="T19" fmla="*/ 268 h 364"/>
                <a:gd name="T20" fmla="*/ 0 w 454"/>
                <a:gd name="T21" fmla="*/ 24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364">
                  <a:moveTo>
                    <a:pt x="0" y="248"/>
                  </a:moveTo>
                  <a:lnTo>
                    <a:pt x="98" y="0"/>
                  </a:lnTo>
                  <a:lnTo>
                    <a:pt x="214" y="42"/>
                  </a:lnTo>
                  <a:lnTo>
                    <a:pt x="290" y="66"/>
                  </a:lnTo>
                  <a:lnTo>
                    <a:pt x="380" y="90"/>
                  </a:lnTo>
                  <a:lnTo>
                    <a:pt x="454" y="104"/>
                  </a:lnTo>
                  <a:lnTo>
                    <a:pt x="404" y="364"/>
                  </a:lnTo>
                  <a:lnTo>
                    <a:pt x="204" y="322"/>
                  </a:lnTo>
                  <a:lnTo>
                    <a:pt x="80" y="284"/>
                  </a:lnTo>
                  <a:lnTo>
                    <a:pt x="38" y="268"/>
                  </a:lnTo>
                  <a:lnTo>
                    <a:pt x="0" y="248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6" name="Freeform 16"/>
            <p:cNvSpPr>
              <a:spLocks/>
            </p:cNvSpPr>
            <p:nvPr/>
          </p:nvSpPr>
          <p:spPr bwMode="auto">
            <a:xfrm>
              <a:off x="1508" y="1896"/>
              <a:ext cx="460" cy="278"/>
            </a:xfrm>
            <a:custGeom>
              <a:avLst/>
              <a:gdLst>
                <a:gd name="T0" fmla="*/ 32 w 460"/>
                <a:gd name="T1" fmla="*/ 0 h 278"/>
                <a:gd name="T2" fmla="*/ 148 w 460"/>
                <a:gd name="T3" fmla="*/ 10 h 278"/>
                <a:gd name="T4" fmla="*/ 244 w 460"/>
                <a:gd name="T5" fmla="*/ 12 h 278"/>
                <a:gd name="T6" fmla="*/ 360 w 460"/>
                <a:gd name="T7" fmla="*/ 8 h 278"/>
                <a:gd name="T8" fmla="*/ 428 w 460"/>
                <a:gd name="T9" fmla="*/ 0 h 278"/>
                <a:gd name="T10" fmla="*/ 460 w 460"/>
                <a:gd name="T11" fmla="*/ 266 h 278"/>
                <a:gd name="T12" fmla="*/ 310 w 460"/>
                <a:gd name="T13" fmla="*/ 278 h 278"/>
                <a:gd name="T14" fmla="*/ 170 w 460"/>
                <a:gd name="T15" fmla="*/ 278 h 278"/>
                <a:gd name="T16" fmla="*/ 48 w 460"/>
                <a:gd name="T17" fmla="*/ 272 h 278"/>
                <a:gd name="T18" fmla="*/ 0 w 460"/>
                <a:gd name="T19" fmla="*/ 268 h 278"/>
                <a:gd name="T20" fmla="*/ 32 w 460"/>
                <a:gd name="T21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0" h="278">
                  <a:moveTo>
                    <a:pt x="32" y="0"/>
                  </a:moveTo>
                  <a:lnTo>
                    <a:pt x="148" y="10"/>
                  </a:lnTo>
                  <a:lnTo>
                    <a:pt x="244" y="12"/>
                  </a:lnTo>
                  <a:lnTo>
                    <a:pt x="360" y="8"/>
                  </a:lnTo>
                  <a:lnTo>
                    <a:pt x="428" y="0"/>
                  </a:lnTo>
                  <a:lnTo>
                    <a:pt x="460" y="266"/>
                  </a:lnTo>
                  <a:lnTo>
                    <a:pt x="310" y="278"/>
                  </a:lnTo>
                  <a:lnTo>
                    <a:pt x="170" y="278"/>
                  </a:lnTo>
                  <a:lnTo>
                    <a:pt x="48" y="272"/>
                  </a:lnTo>
                  <a:lnTo>
                    <a:pt x="0" y="268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7" name="Freeform 17"/>
            <p:cNvSpPr>
              <a:spLocks/>
            </p:cNvSpPr>
            <p:nvPr/>
          </p:nvSpPr>
          <p:spPr bwMode="auto">
            <a:xfrm>
              <a:off x="2026" y="1826"/>
              <a:ext cx="358" cy="322"/>
            </a:xfrm>
            <a:custGeom>
              <a:avLst/>
              <a:gdLst>
                <a:gd name="T0" fmla="*/ 242 w 358"/>
                <a:gd name="T1" fmla="*/ 0 h 322"/>
                <a:gd name="T2" fmla="*/ 162 w 358"/>
                <a:gd name="T3" fmla="*/ 26 h 322"/>
                <a:gd name="T4" fmla="*/ 76 w 358"/>
                <a:gd name="T5" fmla="*/ 46 h 322"/>
                <a:gd name="T6" fmla="*/ 0 w 358"/>
                <a:gd name="T7" fmla="*/ 58 h 322"/>
                <a:gd name="T8" fmla="*/ 48 w 358"/>
                <a:gd name="T9" fmla="*/ 322 h 322"/>
                <a:gd name="T10" fmla="*/ 162 w 358"/>
                <a:gd name="T11" fmla="*/ 300 h 322"/>
                <a:gd name="T12" fmla="*/ 270 w 358"/>
                <a:gd name="T13" fmla="*/ 272 h 322"/>
                <a:gd name="T14" fmla="*/ 358 w 358"/>
                <a:gd name="T15" fmla="*/ 24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" h="322">
                  <a:moveTo>
                    <a:pt x="242" y="0"/>
                  </a:moveTo>
                  <a:lnTo>
                    <a:pt x="162" y="26"/>
                  </a:lnTo>
                  <a:lnTo>
                    <a:pt x="76" y="46"/>
                  </a:lnTo>
                  <a:lnTo>
                    <a:pt x="0" y="58"/>
                  </a:lnTo>
                  <a:lnTo>
                    <a:pt x="48" y="322"/>
                  </a:lnTo>
                  <a:lnTo>
                    <a:pt x="162" y="300"/>
                  </a:lnTo>
                  <a:lnTo>
                    <a:pt x="270" y="272"/>
                  </a:lnTo>
                  <a:lnTo>
                    <a:pt x="358" y="244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38" name="Group 18"/>
          <p:cNvGrpSpPr>
            <a:grpSpLocks/>
          </p:cNvGrpSpPr>
          <p:nvPr/>
        </p:nvGrpSpPr>
        <p:grpSpPr bwMode="auto">
          <a:xfrm>
            <a:off x="3746818" y="4726559"/>
            <a:ext cx="1757563" cy="646129"/>
            <a:chOff x="548" y="3006"/>
            <a:chExt cx="1884" cy="658"/>
          </a:xfrm>
        </p:grpSpPr>
        <p:sp>
          <p:nvSpPr>
            <p:cNvPr id="209939" name="Freeform 19"/>
            <p:cNvSpPr>
              <a:spLocks/>
            </p:cNvSpPr>
            <p:nvPr/>
          </p:nvSpPr>
          <p:spPr bwMode="auto">
            <a:xfrm>
              <a:off x="2104" y="3342"/>
              <a:ext cx="326" cy="92"/>
            </a:xfrm>
            <a:custGeom>
              <a:avLst/>
              <a:gdLst>
                <a:gd name="T0" fmla="*/ 326 w 326"/>
                <a:gd name="T1" fmla="*/ 0 h 92"/>
                <a:gd name="T2" fmla="*/ 204 w 326"/>
                <a:gd name="T3" fmla="*/ 36 h 92"/>
                <a:gd name="T4" fmla="*/ 98 w 326"/>
                <a:gd name="T5" fmla="*/ 62 h 92"/>
                <a:gd name="T6" fmla="*/ 4 w 326"/>
                <a:gd name="T7" fmla="*/ 76 h 92"/>
                <a:gd name="T8" fmla="*/ 0 w 326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92">
                  <a:moveTo>
                    <a:pt x="326" y="0"/>
                  </a:moveTo>
                  <a:lnTo>
                    <a:pt x="204" y="36"/>
                  </a:lnTo>
                  <a:lnTo>
                    <a:pt x="98" y="62"/>
                  </a:lnTo>
                  <a:lnTo>
                    <a:pt x="4" y="76"/>
                  </a:lnTo>
                  <a:lnTo>
                    <a:pt x="0" y="92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0" name="Freeform 20"/>
            <p:cNvSpPr>
              <a:spLocks/>
            </p:cNvSpPr>
            <p:nvPr/>
          </p:nvSpPr>
          <p:spPr bwMode="auto">
            <a:xfrm>
              <a:off x="2090" y="3540"/>
              <a:ext cx="342" cy="86"/>
            </a:xfrm>
            <a:custGeom>
              <a:avLst/>
              <a:gdLst>
                <a:gd name="T0" fmla="*/ 0 w 342"/>
                <a:gd name="T1" fmla="*/ 86 h 86"/>
                <a:gd name="T2" fmla="*/ 144 w 342"/>
                <a:gd name="T3" fmla="*/ 60 h 86"/>
                <a:gd name="T4" fmla="*/ 224 w 342"/>
                <a:gd name="T5" fmla="*/ 40 h 86"/>
                <a:gd name="T6" fmla="*/ 310 w 342"/>
                <a:gd name="T7" fmla="*/ 12 h 86"/>
                <a:gd name="T8" fmla="*/ 342 w 342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86">
                  <a:moveTo>
                    <a:pt x="0" y="86"/>
                  </a:moveTo>
                  <a:lnTo>
                    <a:pt x="144" y="60"/>
                  </a:lnTo>
                  <a:lnTo>
                    <a:pt x="224" y="40"/>
                  </a:lnTo>
                  <a:lnTo>
                    <a:pt x="310" y="12"/>
                  </a:lnTo>
                  <a:lnTo>
                    <a:pt x="342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1" name="Freeform 21"/>
            <p:cNvSpPr>
              <a:spLocks/>
            </p:cNvSpPr>
            <p:nvPr/>
          </p:nvSpPr>
          <p:spPr bwMode="auto">
            <a:xfrm>
              <a:off x="1462" y="3432"/>
              <a:ext cx="560" cy="232"/>
            </a:xfrm>
            <a:custGeom>
              <a:avLst/>
              <a:gdLst>
                <a:gd name="T0" fmla="*/ 0 w 560"/>
                <a:gd name="T1" fmla="*/ 0 h 232"/>
                <a:gd name="T2" fmla="*/ 22 w 560"/>
                <a:gd name="T3" fmla="*/ 216 h 232"/>
                <a:gd name="T4" fmla="*/ 206 w 560"/>
                <a:gd name="T5" fmla="*/ 228 h 232"/>
                <a:gd name="T6" fmla="*/ 286 w 560"/>
                <a:gd name="T7" fmla="*/ 232 h 232"/>
                <a:gd name="T8" fmla="*/ 406 w 560"/>
                <a:gd name="T9" fmla="*/ 224 h 232"/>
                <a:gd name="T10" fmla="*/ 528 w 560"/>
                <a:gd name="T11" fmla="*/ 218 h 232"/>
                <a:gd name="T12" fmla="*/ 560 w 560"/>
                <a:gd name="T13" fmla="*/ 0 h 232"/>
                <a:gd name="T14" fmla="*/ 420 w 560"/>
                <a:gd name="T15" fmla="*/ 12 h 232"/>
                <a:gd name="T16" fmla="*/ 274 w 560"/>
                <a:gd name="T17" fmla="*/ 18 h 232"/>
                <a:gd name="T18" fmla="*/ 116 w 560"/>
                <a:gd name="T19" fmla="*/ 12 h 232"/>
                <a:gd name="T20" fmla="*/ 0 w 560"/>
                <a:gd name="T2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0" h="232">
                  <a:moveTo>
                    <a:pt x="0" y="0"/>
                  </a:moveTo>
                  <a:lnTo>
                    <a:pt x="22" y="216"/>
                  </a:lnTo>
                  <a:lnTo>
                    <a:pt x="206" y="228"/>
                  </a:lnTo>
                  <a:lnTo>
                    <a:pt x="286" y="232"/>
                  </a:lnTo>
                  <a:lnTo>
                    <a:pt x="406" y="224"/>
                  </a:lnTo>
                  <a:lnTo>
                    <a:pt x="528" y="218"/>
                  </a:lnTo>
                  <a:lnTo>
                    <a:pt x="560" y="0"/>
                  </a:lnTo>
                  <a:lnTo>
                    <a:pt x="420" y="12"/>
                  </a:lnTo>
                  <a:lnTo>
                    <a:pt x="274" y="18"/>
                  </a:lnTo>
                  <a:lnTo>
                    <a:pt x="116" y="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2" name="Freeform 22"/>
            <p:cNvSpPr>
              <a:spLocks/>
            </p:cNvSpPr>
            <p:nvPr/>
          </p:nvSpPr>
          <p:spPr bwMode="auto">
            <a:xfrm>
              <a:off x="892" y="3282"/>
              <a:ext cx="498" cy="362"/>
            </a:xfrm>
            <a:custGeom>
              <a:avLst/>
              <a:gdLst>
                <a:gd name="T0" fmla="*/ 498 w 498"/>
                <a:gd name="T1" fmla="*/ 362 h 362"/>
                <a:gd name="T2" fmla="*/ 352 w 498"/>
                <a:gd name="T3" fmla="*/ 334 h 362"/>
                <a:gd name="T4" fmla="*/ 228 w 498"/>
                <a:gd name="T5" fmla="*/ 298 h 362"/>
                <a:gd name="T6" fmla="*/ 118 w 498"/>
                <a:gd name="T7" fmla="*/ 260 h 362"/>
                <a:gd name="T8" fmla="*/ 68 w 498"/>
                <a:gd name="T9" fmla="*/ 236 h 362"/>
                <a:gd name="T10" fmla="*/ 0 w 498"/>
                <a:gd name="T11" fmla="*/ 0 h 362"/>
                <a:gd name="T12" fmla="*/ 90 w 498"/>
                <a:gd name="T13" fmla="*/ 34 h 362"/>
                <a:gd name="T14" fmla="*/ 150 w 498"/>
                <a:gd name="T15" fmla="*/ 56 h 362"/>
                <a:gd name="T16" fmla="*/ 228 w 498"/>
                <a:gd name="T17" fmla="*/ 84 h 362"/>
                <a:gd name="T18" fmla="*/ 306 w 498"/>
                <a:gd name="T19" fmla="*/ 104 h 362"/>
                <a:gd name="T20" fmla="*/ 374 w 498"/>
                <a:gd name="T21" fmla="*/ 120 h 362"/>
                <a:gd name="T22" fmla="*/ 478 w 498"/>
                <a:gd name="T23" fmla="*/ 138 h 362"/>
                <a:gd name="T24" fmla="*/ 482 w 498"/>
                <a:gd name="T25" fmla="*/ 15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8" h="362">
                  <a:moveTo>
                    <a:pt x="498" y="362"/>
                  </a:moveTo>
                  <a:lnTo>
                    <a:pt x="352" y="334"/>
                  </a:lnTo>
                  <a:lnTo>
                    <a:pt x="228" y="298"/>
                  </a:lnTo>
                  <a:lnTo>
                    <a:pt x="118" y="260"/>
                  </a:lnTo>
                  <a:lnTo>
                    <a:pt x="68" y="236"/>
                  </a:lnTo>
                  <a:lnTo>
                    <a:pt x="0" y="0"/>
                  </a:lnTo>
                  <a:lnTo>
                    <a:pt x="90" y="34"/>
                  </a:lnTo>
                  <a:lnTo>
                    <a:pt x="150" y="56"/>
                  </a:lnTo>
                  <a:lnTo>
                    <a:pt x="228" y="84"/>
                  </a:lnTo>
                  <a:lnTo>
                    <a:pt x="306" y="104"/>
                  </a:lnTo>
                  <a:lnTo>
                    <a:pt x="374" y="120"/>
                  </a:lnTo>
                  <a:lnTo>
                    <a:pt x="478" y="138"/>
                  </a:lnTo>
                  <a:lnTo>
                    <a:pt x="482" y="154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3" name="Freeform 23"/>
            <p:cNvSpPr>
              <a:spLocks/>
            </p:cNvSpPr>
            <p:nvPr/>
          </p:nvSpPr>
          <p:spPr bwMode="auto">
            <a:xfrm>
              <a:off x="548" y="3006"/>
              <a:ext cx="276" cy="440"/>
            </a:xfrm>
            <a:custGeom>
              <a:avLst/>
              <a:gdLst>
                <a:gd name="T0" fmla="*/ 276 w 276"/>
                <a:gd name="T1" fmla="*/ 440 h 440"/>
                <a:gd name="T2" fmla="*/ 212 w 276"/>
                <a:gd name="T3" fmla="*/ 388 h 440"/>
                <a:gd name="T4" fmla="*/ 144 w 276"/>
                <a:gd name="T5" fmla="*/ 318 h 440"/>
                <a:gd name="T6" fmla="*/ 112 w 276"/>
                <a:gd name="T7" fmla="*/ 274 h 440"/>
                <a:gd name="T8" fmla="*/ 96 w 276"/>
                <a:gd name="T9" fmla="*/ 254 h 440"/>
                <a:gd name="T10" fmla="*/ 0 w 276"/>
                <a:gd name="T11" fmla="*/ 0 h 440"/>
                <a:gd name="T12" fmla="*/ 72 w 276"/>
                <a:gd name="T13" fmla="*/ 96 h 440"/>
                <a:gd name="T14" fmla="*/ 114 w 276"/>
                <a:gd name="T15" fmla="*/ 134 h 440"/>
                <a:gd name="T16" fmla="*/ 156 w 276"/>
                <a:gd name="T17" fmla="*/ 166 h 440"/>
                <a:gd name="T18" fmla="*/ 194 w 276"/>
                <a:gd name="T19" fmla="*/ 194 h 440"/>
                <a:gd name="T20" fmla="*/ 252 w 276"/>
                <a:gd name="T21" fmla="*/ 230 h 440"/>
                <a:gd name="T22" fmla="*/ 274 w 276"/>
                <a:gd name="T23" fmla="*/ 2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" h="440">
                  <a:moveTo>
                    <a:pt x="276" y="440"/>
                  </a:moveTo>
                  <a:lnTo>
                    <a:pt x="212" y="388"/>
                  </a:lnTo>
                  <a:lnTo>
                    <a:pt x="144" y="318"/>
                  </a:lnTo>
                  <a:lnTo>
                    <a:pt x="112" y="274"/>
                  </a:lnTo>
                  <a:lnTo>
                    <a:pt x="96" y="254"/>
                  </a:lnTo>
                  <a:lnTo>
                    <a:pt x="0" y="0"/>
                  </a:lnTo>
                  <a:lnTo>
                    <a:pt x="72" y="96"/>
                  </a:lnTo>
                  <a:lnTo>
                    <a:pt x="114" y="134"/>
                  </a:lnTo>
                  <a:lnTo>
                    <a:pt x="156" y="166"/>
                  </a:lnTo>
                  <a:lnTo>
                    <a:pt x="194" y="194"/>
                  </a:lnTo>
                  <a:lnTo>
                    <a:pt x="252" y="230"/>
                  </a:lnTo>
                  <a:lnTo>
                    <a:pt x="274" y="24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4" name="Group 24"/>
          <p:cNvGrpSpPr>
            <a:grpSpLocks/>
          </p:cNvGrpSpPr>
          <p:nvPr/>
        </p:nvGrpSpPr>
        <p:grpSpPr bwMode="auto">
          <a:xfrm>
            <a:off x="3511730" y="3451977"/>
            <a:ext cx="2694184" cy="1724320"/>
            <a:chOff x="296" y="1708"/>
            <a:chExt cx="2888" cy="1756"/>
          </a:xfrm>
        </p:grpSpPr>
        <p:sp>
          <p:nvSpPr>
            <p:cNvPr id="209945" name="Freeform 25"/>
            <p:cNvSpPr>
              <a:spLocks/>
            </p:cNvSpPr>
            <p:nvPr/>
          </p:nvSpPr>
          <p:spPr bwMode="auto">
            <a:xfrm>
              <a:off x="1010" y="2704"/>
              <a:ext cx="1422" cy="760"/>
            </a:xfrm>
            <a:custGeom>
              <a:avLst/>
              <a:gdLst>
                <a:gd name="T0" fmla="*/ 0 w 1422"/>
                <a:gd name="T1" fmla="*/ 96 h 760"/>
                <a:gd name="T2" fmla="*/ 92 w 1422"/>
                <a:gd name="T3" fmla="*/ 118 h 760"/>
                <a:gd name="T4" fmla="*/ 92 w 1422"/>
                <a:gd name="T5" fmla="*/ 0 h 760"/>
                <a:gd name="T6" fmla="*/ 194 w 1422"/>
                <a:gd name="T7" fmla="*/ 22 h 760"/>
                <a:gd name="T8" fmla="*/ 300 w 1422"/>
                <a:gd name="T9" fmla="*/ 44 h 760"/>
                <a:gd name="T10" fmla="*/ 422 w 1422"/>
                <a:gd name="T11" fmla="*/ 58 h 760"/>
                <a:gd name="T12" fmla="*/ 586 w 1422"/>
                <a:gd name="T13" fmla="*/ 74 h 760"/>
                <a:gd name="T14" fmla="*/ 726 w 1422"/>
                <a:gd name="T15" fmla="*/ 78 h 760"/>
                <a:gd name="T16" fmla="*/ 840 w 1422"/>
                <a:gd name="T17" fmla="*/ 76 h 760"/>
                <a:gd name="T18" fmla="*/ 982 w 1422"/>
                <a:gd name="T19" fmla="*/ 64 h 760"/>
                <a:gd name="T20" fmla="*/ 1088 w 1422"/>
                <a:gd name="T21" fmla="*/ 56 h 760"/>
                <a:gd name="T22" fmla="*/ 1190 w 1422"/>
                <a:gd name="T23" fmla="*/ 40 h 760"/>
                <a:gd name="T24" fmla="*/ 1254 w 1422"/>
                <a:gd name="T25" fmla="*/ 26 h 760"/>
                <a:gd name="T26" fmla="*/ 1278 w 1422"/>
                <a:gd name="T27" fmla="*/ 24 h 760"/>
                <a:gd name="T28" fmla="*/ 1278 w 1422"/>
                <a:gd name="T29" fmla="*/ 210 h 760"/>
                <a:gd name="T30" fmla="*/ 1422 w 1422"/>
                <a:gd name="T31" fmla="*/ 178 h 760"/>
                <a:gd name="T32" fmla="*/ 1422 w 1422"/>
                <a:gd name="T33" fmla="*/ 486 h 760"/>
                <a:gd name="T34" fmla="*/ 1278 w 1422"/>
                <a:gd name="T35" fmla="*/ 520 h 760"/>
                <a:gd name="T36" fmla="*/ 1278 w 1422"/>
                <a:gd name="T37" fmla="*/ 706 h 760"/>
                <a:gd name="T38" fmla="*/ 1082 w 1422"/>
                <a:gd name="T39" fmla="*/ 740 h 760"/>
                <a:gd name="T40" fmla="*/ 938 w 1422"/>
                <a:gd name="T41" fmla="*/ 756 h 760"/>
                <a:gd name="T42" fmla="*/ 742 w 1422"/>
                <a:gd name="T43" fmla="*/ 760 h 760"/>
                <a:gd name="T44" fmla="*/ 654 w 1422"/>
                <a:gd name="T45" fmla="*/ 760 h 760"/>
                <a:gd name="T46" fmla="*/ 506 w 1422"/>
                <a:gd name="T47" fmla="*/ 752 h 760"/>
                <a:gd name="T48" fmla="*/ 366 w 1422"/>
                <a:gd name="T49" fmla="*/ 736 h 760"/>
                <a:gd name="T50" fmla="*/ 254 w 1422"/>
                <a:gd name="T51" fmla="*/ 724 h 760"/>
                <a:gd name="T52" fmla="*/ 146 w 1422"/>
                <a:gd name="T53" fmla="*/ 700 h 760"/>
                <a:gd name="T54" fmla="*/ 92 w 1422"/>
                <a:gd name="T55" fmla="*/ 692 h 760"/>
                <a:gd name="T56" fmla="*/ 92 w 1422"/>
                <a:gd name="T57" fmla="*/ 570 h 760"/>
                <a:gd name="T58" fmla="*/ 0 w 1422"/>
                <a:gd name="T59" fmla="*/ 546 h 760"/>
                <a:gd name="T60" fmla="*/ 0 w 1422"/>
                <a:gd name="T61" fmla="*/ 96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2" h="760">
                  <a:moveTo>
                    <a:pt x="0" y="96"/>
                  </a:moveTo>
                  <a:lnTo>
                    <a:pt x="92" y="118"/>
                  </a:lnTo>
                  <a:lnTo>
                    <a:pt x="92" y="0"/>
                  </a:lnTo>
                  <a:lnTo>
                    <a:pt x="194" y="22"/>
                  </a:lnTo>
                  <a:lnTo>
                    <a:pt x="300" y="44"/>
                  </a:lnTo>
                  <a:lnTo>
                    <a:pt x="422" y="58"/>
                  </a:lnTo>
                  <a:lnTo>
                    <a:pt x="586" y="74"/>
                  </a:lnTo>
                  <a:lnTo>
                    <a:pt x="726" y="78"/>
                  </a:lnTo>
                  <a:lnTo>
                    <a:pt x="840" y="76"/>
                  </a:lnTo>
                  <a:lnTo>
                    <a:pt x="982" y="64"/>
                  </a:lnTo>
                  <a:lnTo>
                    <a:pt x="1088" y="56"/>
                  </a:lnTo>
                  <a:lnTo>
                    <a:pt x="1190" y="40"/>
                  </a:lnTo>
                  <a:lnTo>
                    <a:pt x="1254" y="26"/>
                  </a:lnTo>
                  <a:lnTo>
                    <a:pt x="1278" y="24"/>
                  </a:lnTo>
                  <a:lnTo>
                    <a:pt x="1278" y="210"/>
                  </a:lnTo>
                  <a:lnTo>
                    <a:pt x="1422" y="178"/>
                  </a:lnTo>
                  <a:lnTo>
                    <a:pt x="1422" y="486"/>
                  </a:lnTo>
                  <a:lnTo>
                    <a:pt x="1278" y="520"/>
                  </a:lnTo>
                  <a:lnTo>
                    <a:pt x="1278" y="706"/>
                  </a:lnTo>
                  <a:lnTo>
                    <a:pt x="1082" y="740"/>
                  </a:lnTo>
                  <a:lnTo>
                    <a:pt x="938" y="756"/>
                  </a:lnTo>
                  <a:lnTo>
                    <a:pt x="742" y="760"/>
                  </a:lnTo>
                  <a:lnTo>
                    <a:pt x="654" y="760"/>
                  </a:lnTo>
                  <a:lnTo>
                    <a:pt x="506" y="752"/>
                  </a:lnTo>
                  <a:lnTo>
                    <a:pt x="366" y="736"/>
                  </a:lnTo>
                  <a:lnTo>
                    <a:pt x="254" y="724"/>
                  </a:lnTo>
                  <a:lnTo>
                    <a:pt x="146" y="700"/>
                  </a:lnTo>
                  <a:lnTo>
                    <a:pt x="92" y="692"/>
                  </a:lnTo>
                  <a:lnTo>
                    <a:pt x="92" y="570"/>
                  </a:lnTo>
                  <a:lnTo>
                    <a:pt x="0" y="546"/>
                  </a:lnTo>
                  <a:lnTo>
                    <a:pt x="0" y="96"/>
                  </a:lnTo>
                  <a:close/>
                </a:path>
              </a:pathLst>
            </a:custGeom>
            <a:noFill/>
            <a:ln w="28575" cap="flat" cmpd="sng">
              <a:solidFill>
                <a:srgbClr val="9900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6" name="Freeform 26"/>
            <p:cNvSpPr>
              <a:spLocks/>
            </p:cNvSpPr>
            <p:nvPr/>
          </p:nvSpPr>
          <p:spPr bwMode="auto">
            <a:xfrm>
              <a:off x="296" y="2116"/>
              <a:ext cx="696" cy="1228"/>
            </a:xfrm>
            <a:custGeom>
              <a:avLst/>
              <a:gdLst>
                <a:gd name="T0" fmla="*/ 2 w 696"/>
                <a:gd name="T1" fmla="*/ 0 h 1228"/>
                <a:gd name="T2" fmla="*/ 30 w 696"/>
                <a:gd name="T3" fmla="*/ 94 h 1228"/>
                <a:gd name="T4" fmla="*/ 96 w 696"/>
                <a:gd name="T5" fmla="*/ 202 h 1228"/>
                <a:gd name="T6" fmla="*/ 182 w 696"/>
                <a:gd name="T7" fmla="*/ 296 h 1228"/>
                <a:gd name="T8" fmla="*/ 272 w 696"/>
                <a:gd name="T9" fmla="*/ 364 h 1228"/>
                <a:gd name="T10" fmla="*/ 334 w 696"/>
                <a:gd name="T11" fmla="*/ 406 h 1228"/>
                <a:gd name="T12" fmla="*/ 434 w 696"/>
                <a:gd name="T13" fmla="*/ 456 h 1228"/>
                <a:gd name="T14" fmla="*/ 472 w 696"/>
                <a:gd name="T15" fmla="*/ 478 h 1228"/>
                <a:gd name="T16" fmla="*/ 548 w 696"/>
                <a:gd name="T17" fmla="*/ 508 h 1228"/>
                <a:gd name="T18" fmla="*/ 640 w 696"/>
                <a:gd name="T19" fmla="*/ 546 h 1228"/>
                <a:gd name="T20" fmla="*/ 640 w 696"/>
                <a:gd name="T21" fmla="*/ 662 h 1228"/>
                <a:gd name="T22" fmla="*/ 696 w 696"/>
                <a:gd name="T23" fmla="*/ 677 h 1228"/>
                <a:gd name="T24" fmla="*/ 696 w 696"/>
                <a:gd name="T25" fmla="*/ 1130 h 1228"/>
                <a:gd name="T26" fmla="*/ 638 w 696"/>
                <a:gd name="T27" fmla="*/ 1110 h 1228"/>
                <a:gd name="T28" fmla="*/ 638 w 696"/>
                <a:gd name="T29" fmla="*/ 1228 h 1228"/>
                <a:gd name="T30" fmla="*/ 472 w 696"/>
                <a:gd name="T31" fmla="*/ 1166 h 1228"/>
                <a:gd name="T32" fmla="*/ 406 w 696"/>
                <a:gd name="T33" fmla="*/ 1130 h 1228"/>
                <a:gd name="T34" fmla="*/ 288 w 696"/>
                <a:gd name="T35" fmla="*/ 1062 h 1228"/>
                <a:gd name="T36" fmla="*/ 196 w 696"/>
                <a:gd name="T37" fmla="*/ 990 h 1228"/>
                <a:gd name="T38" fmla="*/ 96 w 696"/>
                <a:gd name="T39" fmla="*/ 888 h 1228"/>
                <a:gd name="T40" fmla="*/ 32 w 696"/>
                <a:gd name="T41" fmla="*/ 786 h 1228"/>
                <a:gd name="T42" fmla="*/ 0 w 696"/>
                <a:gd name="T43" fmla="*/ 676 h 1228"/>
                <a:gd name="T44" fmla="*/ 2 w 696"/>
                <a:gd name="T45" fmla="*/ 0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6" h="1228">
                  <a:moveTo>
                    <a:pt x="2" y="0"/>
                  </a:moveTo>
                  <a:lnTo>
                    <a:pt x="30" y="94"/>
                  </a:lnTo>
                  <a:lnTo>
                    <a:pt x="96" y="202"/>
                  </a:lnTo>
                  <a:lnTo>
                    <a:pt x="182" y="296"/>
                  </a:lnTo>
                  <a:lnTo>
                    <a:pt x="272" y="364"/>
                  </a:lnTo>
                  <a:lnTo>
                    <a:pt x="334" y="406"/>
                  </a:lnTo>
                  <a:lnTo>
                    <a:pt x="434" y="456"/>
                  </a:lnTo>
                  <a:lnTo>
                    <a:pt x="472" y="478"/>
                  </a:lnTo>
                  <a:lnTo>
                    <a:pt x="548" y="508"/>
                  </a:lnTo>
                  <a:lnTo>
                    <a:pt x="640" y="546"/>
                  </a:lnTo>
                  <a:lnTo>
                    <a:pt x="640" y="662"/>
                  </a:lnTo>
                  <a:lnTo>
                    <a:pt x="696" y="677"/>
                  </a:lnTo>
                  <a:lnTo>
                    <a:pt x="696" y="1130"/>
                  </a:lnTo>
                  <a:lnTo>
                    <a:pt x="638" y="1110"/>
                  </a:lnTo>
                  <a:lnTo>
                    <a:pt x="638" y="1228"/>
                  </a:lnTo>
                  <a:lnTo>
                    <a:pt x="472" y="1166"/>
                  </a:lnTo>
                  <a:lnTo>
                    <a:pt x="406" y="1130"/>
                  </a:lnTo>
                  <a:lnTo>
                    <a:pt x="288" y="1062"/>
                  </a:lnTo>
                  <a:lnTo>
                    <a:pt x="196" y="990"/>
                  </a:lnTo>
                  <a:lnTo>
                    <a:pt x="96" y="888"/>
                  </a:lnTo>
                  <a:lnTo>
                    <a:pt x="32" y="786"/>
                  </a:lnTo>
                  <a:lnTo>
                    <a:pt x="0" y="676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9900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947" name="Group 27"/>
            <p:cNvGrpSpPr>
              <a:grpSpLocks/>
            </p:cNvGrpSpPr>
            <p:nvPr/>
          </p:nvGrpSpPr>
          <p:grpSpPr bwMode="auto">
            <a:xfrm>
              <a:off x="302" y="1708"/>
              <a:ext cx="324" cy="958"/>
              <a:chOff x="302" y="1708"/>
              <a:chExt cx="324" cy="958"/>
            </a:xfrm>
          </p:grpSpPr>
          <p:sp>
            <p:nvSpPr>
              <p:cNvPr id="209948" name="Freeform 28"/>
              <p:cNvSpPr>
                <a:spLocks/>
              </p:cNvSpPr>
              <p:nvPr/>
            </p:nvSpPr>
            <p:spPr bwMode="auto">
              <a:xfrm>
                <a:off x="302" y="1708"/>
                <a:ext cx="176" cy="406"/>
              </a:xfrm>
              <a:custGeom>
                <a:avLst/>
                <a:gdLst>
                  <a:gd name="T0" fmla="*/ 0 w 176"/>
                  <a:gd name="T1" fmla="*/ 406 h 406"/>
                  <a:gd name="T2" fmla="*/ 0 w 176"/>
                  <a:gd name="T3" fmla="*/ 280 h 406"/>
                  <a:gd name="T4" fmla="*/ 38 w 176"/>
                  <a:gd name="T5" fmla="*/ 166 h 406"/>
                  <a:gd name="T6" fmla="*/ 96 w 176"/>
                  <a:gd name="T7" fmla="*/ 80 h 406"/>
                  <a:gd name="T8" fmla="*/ 176 w 176"/>
                  <a:gd name="T9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406">
                    <a:moveTo>
                      <a:pt x="0" y="406"/>
                    </a:moveTo>
                    <a:lnTo>
                      <a:pt x="0" y="280"/>
                    </a:lnTo>
                    <a:lnTo>
                      <a:pt x="38" y="166"/>
                    </a:lnTo>
                    <a:lnTo>
                      <a:pt x="96" y="80"/>
                    </a:lnTo>
                    <a:lnTo>
                      <a:pt x="176" y="0"/>
                    </a:lnTo>
                  </a:path>
                </a:pathLst>
              </a:custGeom>
              <a:noFill/>
              <a:ln w="28575" cap="flat" cmpd="sng">
                <a:solidFill>
                  <a:srgbClr val="99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49" name="Freeform 29"/>
              <p:cNvSpPr>
                <a:spLocks/>
              </p:cNvSpPr>
              <p:nvPr/>
            </p:nvSpPr>
            <p:spPr bwMode="auto">
              <a:xfrm>
                <a:off x="304" y="2282"/>
                <a:ext cx="322" cy="384"/>
              </a:xfrm>
              <a:custGeom>
                <a:avLst/>
                <a:gdLst>
                  <a:gd name="T0" fmla="*/ 0 w 322"/>
                  <a:gd name="T1" fmla="*/ 242 h 384"/>
                  <a:gd name="T2" fmla="*/ 0 w 322"/>
                  <a:gd name="T3" fmla="*/ 384 h 384"/>
                  <a:gd name="T4" fmla="*/ 32 w 322"/>
                  <a:gd name="T5" fmla="*/ 290 h 384"/>
                  <a:gd name="T6" fmla="*/ 96 w 322"/>
                  <a:gd name="T7" fmla="*/ 192 h 384"/>
                  <a:gd name="T8" fmla="*/ 186 w 322"/>
                  <a:gd name="T9" fmla="*/ 98 h 384"/>
                  <a:gd name="T10" fmla="*/ 322 w 322"/>
                  <a:gd name="T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" h="384">
                    <a:moveTo>
                      <a:pt x="0" y="242"/>
                    </a:moveTo>
                    <a:lnTo>
                      <a:pt x="0" y="384"/>
                    </a:lnTo>
                    <a:lnTo>
                      <a:pt x="32" y="290"/>
                    </a:lnTo>
                    <a:lnTo>
                      <a:pt x="96" y="192"/>
                    </a:lnTo>
                    <a:lnTo>
                      <a:pt x="186" y="98"/>
                    </a:lnTo>
                    <a:lnTo>
                      <a:pt x="322" y="0"/>
                    </a:lnTo>
                  </a:path>
                </a:pathLst>
              </a:custGeom>
              <a:noFill/>
              <a:ln w="28575" cap="flat" cmpd="sng">
                <a:solidFill>
                  <a:srgbClr val="99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9950" name="Freeform 30"/>
            <p:cNvSpPr>
              <a:spLocks/>
            </p:cNvSpPr>
            <p:nvPr/>
          </p:nvSpPr>
          <p:spPr bwMode="auto">
            <a:xfrm>
              <a:off x="2454" y="2162"/>
              <a:ext cx="730" cy="1162"/>
            </a:xfrm>
            <a:custGeom>
              <a:avLst/>
              <a:gdLst>
                <a:gd name="T0" fmla="*/ 0 w 730"/>
                <a:gd name="T1" fmla="*/ 710 h 1162"/>
                <a:gd name="T2" fmla="*/ 0 w 730"/>
                <a:gd name="T3" fmla="*/ 1022 h 1162"/>
                <a:gd name="T4" fmla="*/ 154 w 730"/>
                <a:gd name="T5" fmla="*/ 972 h 1162"/>
                <a:gd name="T6" fmla="*/ 154 w 730"/>
                <a:gd name="T7" fmla="*/ 1162 h 1162"/>
                <a:gd name="T8" fmla="*/ 232 w 730"/>
                <a:gd name="T9" fmla="*/ 1130 h 1162"/>
                <a:gd name="T10" fmla="*/ 310 w 730"/>
                <a:gd name="T11" fmla="*/ 1090 h 1162"/>
                <a:gd name="T12" fmla="*/ 418 w 730"/>
                <a:gd name="T13" fmla="*/ 1028 h 1162"/>
                <a:gd name="T14" fmla="*/ 508 w 730"/>
                <a:gd name="T15" fmla="*/ 964 h 1162"/>
                <a:gd name="T16" fmla="*/ 594 w 730"/>
                <a:gd name="T17" fmla="*/ 884 h 1162"/>
                <a:gd name="T18" fmla="*/ 652 w 730"/>
                <a:gd name="T19" fmla="*/ 812 h 1162"/>
                <a:gd name="T20" fmla="*/ 682 w 730"/>
                <a:gd name="T21" fmla="*/ 762 h 1162"/>
                <a:gd name="T22" fmla="*/ 714 w 730"/>
                <a:gd name="T23" fmla="*/ 676 h 1162"/>
                <a:gd name="T24" fmla="*/ 714 w 730"/>
                <a:gd name="T25" fmla="*/ 556 h 1162"/>
                <a:gd name="T26" fmla="*/ 730 w 730"/>
                <a:gd name="T27" fmla="*/ 490 h 1162"/>
                <a:gd name="T28" fmla="*/ 730 w 730"/>
                <a:gd name="T29" fmla="*/ 34 h 1162"/>
                <a:gd name="T30" fmla="*/ 714 w 730"/>
                <a:gd name="T31" fmla="*/ 112 h 1162"/>
                <a:gd name="T32" fmla="*/ 714 w 730"/>
                <a:gd name="T33" fmla="*/ 0 h 1162"/>
                <a:gd name="T34" fmla="*/ 662 w 730"/>
                <a:gd name="T35" fmla="*/ 120 h 1162"/>
                <a:gd name="T36" fmla="*/ 628 w 730"/>
                <a:gd name="T37" fmla="*/ 168 h 1162"/>
                <a:gd name="T38" fmla="*/ 572 w 730"/>
                <a:gd name="T39" fmla="*/ 228 h 1162"/>
                <a:gd name="T40" fmla="*/ 464 w 730"/>
                <a:gd name="T41" fmla="*/ 314 h 1162"/>
                <a:gd name="T42" fmla="*/ 400 w 730"/>
                <a:gd name="T43" fmla="*/ 358 h 1162"/>
                <a:gd name="T44" fmla="*/ 310 w 730"/>
                <a:gd name="T45" fmla="*/ 406 h 1162"/>
                <a:gd name="T46" fmla="*/ 192 w 730"/>
                <a:gd name="T47" fmla="*/ 460 h 1162"/>
                <a:gd name="T48" fmla="*/ 152 w 730"/>
                <a:gd name="T49" fmla="*/ 476 h 1162"/>
                <a:gd name="T50" fmla="*/ 152 w 730"/>
                <a:gd name="T51" fmla="*/ 664 h 1162"/>
                <a:gd name="T52" fmla="*/ 0 w 730"/>
                <a:gd name="T53" fmla="*/ 7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1162">
                  <a:moveTo>
                    <a:pt x="0" y="710"/>
                  </a:moveTo>
                  <a:lnTo>
                    <a:pt x="0" y="1022"/>
                  </a:lnTo>
                  <a:lnTo>
                    <a:pt x="154" y="972"/>
                  </a:lnTo>
                  <a:lnTo>
                    <a:pt x="154" y="1162"/>
                  </a:lnTo>
                  <a:lnTo>
                    <a:pt x="232" y="1130"/>
                  </a:lnTo>
                  <a:lnTo>
                    <a:pt x="310" y="1090"/>
                  </a:lnTo>
                  <a:lnTo>
                    <a:pt x="418" y="1028"/>
                  </a:lnTo>
                  <a:lnTo>
                    <a:pt x="508" y="964"/>
                  </a:lnTo>
                  <a:lnTo>
                    <a:pt x="594" y="884"/>
                  </a:lnTo>
                  <a:lnTo>
                    <a:pt x="652" y="812"/>
                  </a:lnTo>
                  <a:lnTo>
                    <a:pt x="682" y="762"/>
                  </a:lnTo>
                  <a:lnTo>
                    <a:pt x="714" y="676"/>
                  </a:lnTo>
                  <a:lnTo>
                    <a:pt x="714" y="556"/>
                  </a:lnTo>
                  <a:lnTo>
                    <a:pt x="730" y="490"/>
                  </a:lnTo>
                  <a:lnTo>
                    <a:pt x="730" y="34"/>
                  </a:lnTo>
                  <a:lnTo>
                    <a:pt x="714" y="112"/>
                  </a:lnTo>
                  <a:lnTo>
                    <a:pt x="714" y="0"/>
                  </a:lnTo>
                  <a:lnTo>
                    <a:pt x="662" y="120"/>
                  </a:lnTo>
                  <a:lnTo>
                    <a:pt x="628" y="168"/>
                  </a:lnTo>
                  <a:lnTo>
                    <a:pt x="572" y="228"/>
                  </a:lnTo>
                  <a:lnTo>
                    <a:pt x="464" y="314"/>
                  </a:lnTo>
                  <a:lnTo>
                    <a:pt x="400" y="358"/>
                  </a:lnTo>
                  <a:lnTo>
                    <a:pt x="310" y="406"/>
                  </a:lnTo>
                  <a:lnTo>
                    <a:pt x="192" y="460"/>
                  </a:lnTo>
                  <a:lnTo>
                    <a:pt x="152" y="476"/>
                  </a:lnTo>
                  <a:lnTo>
                    <a:pt x="152" y="664"/>
                  </a:lnTo>
                  <a:lnTo>
                    <a:pt x="0" y="710"/>
                  </a:lnTo>
                  <a:close/>
                </a:path>
              </a:pathLst>
            </a:custGeom>
            <a:noFill/>
            <a:ln w="28575" cap="flat" cmpd="sng">
              <a:solidFill>
                <a:srgbClr val="9900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951" name="Group 31"/>
            <p:cNvGrpSpPr>
              <a:grpSpLocks/>
            </p:cNvGrpSpPr>
            <p:nvPr/>
          </p:nvGrpSpPr>
          <p:grpSpPr bwMode="auto">
            <a:xfrm>
              <a:off x="3126" y="1862"/>
              <a:ext cx="58" cy="880"/>
              <a:chOff x="3126" y="1862"/>
              <a:chExt cx="58" cy="880"/>
            </a:xfrm>
          </p:grpSpPr>
          <p:sp>
            <p:nvSpPr>
              <p:cNvPr id="209952" name="Freeform 32"/>
              <p:cNvSpPr>
                <a:spLocks/>
              </p:cNvSpPr>
              <p:nvPr/>
            </p:nvSpPr>
            <p:spPr bwMode="auto">
              <a:xfrm>
                <a:off x="3126" y="2534"/>
                <a:ext cx="58" cy="208"/>
              </a:xfrm>
              <a:custGeom>
                <a:avLst/>
                <a:gdLst>
                  <a:gd name="T0" fmla="*/ 58 w 58"/>
                  <a:gd name="T1" fmla="*/ 150 h 208"/>
                  <a:gd name="T2" fmla="*/ 58 w 58"/>
                  <a:gd name="T3" fmla="*/ 208 h 208"/>
                  <a:gd name="T4" fmla="*/ 48 w 58"/>
                  <a:gd name="T5" fmla="*/ 132 h 208"/>
                  <a:gd name="T6" fmla="*/ 26 w 58"/>
                  <a:gd name="T7" fmla="*/ 68 h 208"/>
                  <a:gd name="T8" fmla="*/ 10 w 58"/>
                  <a:gd name="T9" fmla="*/ 26 h 208"/>
                  <a:gd name="T10" fmla="*/ 0 w 58"/>
                  <a:gd name="T1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08">
                    <a:moveTo>
                      <a:pt x="58" y="150"/>
                    </a:moveTo>
                    <a:lnTo>
                      <a:pt x="58" y="208"/>
                    </a:lnTo>
                    <a:lnTo>
                      <a:pt x="48" y="132"/>
                    </a:lnTo>
                    <a:lnTo>
                      <a:pt x="26" y="68"/>
                    </a:lnTo>
                    <a:lnTo>
                      <a:pt x="10" y="2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99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53" name="Freeform 33"/>
              <p:cNvSpPr>
                <a:spLocks/>
              </p:cNvSpPr>
              <p:nvPr/>
            </p:nvSpPr>
            <p:spPr bwMode="auto">
              <a:xfrm>
                <a:off x="3128" y="1862"/>
                <a:ext cx="56" cy="350"/>
              </a:xfrm>
              <a:custGeom>
                <a:avLst/>
                <a:gdLst>
                  <a:gd name="T0" fmla="*/ 56 w 56"/>
                  <a:gd name="T1" fmla="*/ 350 h 350"/>
                  <a:gd name="T2" fmla="*/ 54 w 56"/>
                  <a:gd name="T3" fmla="*/ 218 h 350"/>
                  <a:gd name="T4" fmla="*/ 54 w 56"/>
                  <a:gd name="T5" fmla="*/ 188 h 350"/>
                  <a:gd name="T6" fmla="*/ 44 w 56"/>
                  <a:gd name="T7" fmla="*/ 112 h 350"/>
                  <a:gd name="T8" fmla="*/ 14 w 56"/>
                  <a:gd name="T9" fmla="*/ 30 h 350"/>
                  <a:gd name="T10" fmla="*/ 0 w 5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50">
                    <a:moveTo>
                      <a:pt x="56" y="350"/>
                    </a:moveTo>
                    <a:lnTo>
                      <a:pt x="54" y="218"/>
                    </a:lnTo>
                    <a:lnTo>
                      <a:pt x="54" y="188"/>
                    </a:lnTo>
                    <a:lnTo>
                      <a:pt x="44" y="112"/>
                    </a:lnTo>
                    <a:lnTo>
                      <a:pt x="14" y="3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99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9954" name="Group 34"/>
          <p:cNvGrpSpPr>
            <a:grpSpLocks/>
          </p:cNvGrpSpPr>
          <p:nvPr/>
        </p:nvGrpSpPr>
        <p:grpSpPr bwMode="auto">
          <a:xfrm>
            <a:off x="3883020" y="5066317"/>
            <a:ext cx="1623227" cy="473304"/>
            <a:chOff x="694" y="3352"/>
            <a:chExt cx="1740" cy="482"/>
          </a:xfrm>
        </p:grpSpPr>
        <p:grpSp>
          <p:nvGrpSpPr>
            <p:cNvPr id="209955" name="Group 35"/>
            <p:cNvGrpSpPr>
              <a:grpSpLocks/>
            </p:cNvGrpSpPr>
            <p:nvPr/>
          </p:nvGrpSpPr>
          <p:grpSpPr bwMode="auto">
            <a:xfrm>
              <a:off x="2058" y="3604"/>
              <a:ext cx="376" cy="200"/>
              <a:chOff x="2058" y="3604"/>
              <a:chExt cx="376" cy="200"/>
            </a:xfrm>
          </p:grpSpPr>
          <p:sp>
            <p:nvSpPr>
              <p:cNvPr id="209956" name="Freeform 36"/>
              <p:cNvSpPr>
                <a:spLocks/>
              </p:cNvSpPr>
              <p:nvPr/>
            </p:nvSpPr>
            <p:spPr bwMode="auto">
              <a:xfrm>
                <a:off x="2066" y="3604"/>
                <a:ext cx="364" cy="150"/>
              </a:xfrm>
              <a:custGeom>
                <a:avLst/>
                <a:gdLst>
                  <a:gd name="T0" fmla="*/ 364 w 364"/>
                  <a:gd name="T1" fmla="*/ 0 h 150"/>
                  <a:gd name="T2" fmla="*/ 280 w 364"/>
                  <a:gd name="T3" fmla="*/ 30 h 150"/>
                  <a:gd name="T4" fmla="*/ 186 w 364"/>
                  <a:gd name="T5" fmla="*/ 58 h 150"/>
                  <a:gd name="T6" fmla="*/ 100 w 364"/>
                  <a:gd name="T7" fmla="*/ 78 h 150"/>
                  <a:gd name="T8" fmla="*/ 46 w 364"/>
                  <a:gd name="T9" fmla="*/ 88 h 150"/>
                  <a:gd name="T10" fmla="*/ 12 w 364"/>
                  <a:gd name="T11" fmla="*/ 96 h 150"/>
                  <a:gd name="T12" fmla="*/ 0 w 364"/>
                  <a:gd name="T1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150">
                    <a:moveTo>
                      <a:pt x="364" y="0"/>
                    </a:moveTo>
                    <a:lnTo>
                      <a:pt x="280" y="30"/>
                    </a:lnTo>
                    <a:lnTo>
                      <a:pt x="186" y="58"/>
                    </a:lnTo>
                    <a:lnTo>
                      <a:pt x="100" y="78"/>
                    </a:lnTo>
                    <a:lnTo>
                      <a:pt x="46" y="88"/>
                    </a:lnTo>
                    <a:lnTo>
                      <a:pt x="12" y="96"/>
                    </a:lnTo>
                    <a:lnTo>
                      <a:pt x="0" y="15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57" name="Freeform 37"/>
              <p:cNvSpPr>
                <a:spLocks/>
              </p:cNvSpPr>
              <p:nvPr/>
            </p:nvSpPr>
            <p:spPr bwMode="auto">
              <a:xfrm>
                <a:off x="2058" y="3624"/>
                <a:ext cx="376" cy="180"/>
              </a:xfrm>
              <a:custGeom>
                <a:avLst/>
                <a:gdLst>
                  <a:gd name="T0" fmla="*/ 0 w 376"/>
                  <a:gd name="T1" fmla="*/ 180 h 180"/>
                  <a:gd name="T2" fmla="*/ 104 w 376"/>
                  <a:gd name="T3" fmla="*/ 158 h 180"/>
                  <a:gd name="T4" fmla="*/ 184 w 376"/>
                  <a:gd name="T5" fmla="*/ 134 h 180"/>
                  <a:gd name="T6" fmla="*/ 260 w 376"/>
                  <a:gd name="T7" fmla="*/ 108 h 180"/>
                  <a:gd name="T8" fmla="*/ 314 w 376"/>
                  <a:gd name="T9" fmla="*/ 84 h 180"/>
                  <a:gd name="T10" fmla="*/ 376 w 376"/>
                  <a:gd name="T11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6" h="180">
                    <a:moveTo>
                      <a:pt x="0" y="180"/>
                    </a:moveTo>
                    <a:lnTo>
                      <a:pt x="104" y="158"/>
                    </a:lnTo>
                    <a:lnTo>
                      <a:pt x="184" y="134"/>
                    </a:lnTo>
                    <a:lnTo>
                      <a:pt x="260" y="108"/>
                    </a:lnTo>
                    <a:lnTo>
                      <a:pt x="314" y="84"/>
                    </a:lnTo>
                    <a:lnTo>
                      <a:pt x="376" y="0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9958" name="Freeform 38"/>
            <p:cNvSpPr>
              <a:spLocks/>
            </p:cNvSpPr>
            <p:nvPr/>
          </p:nvSpPr>
          <p:spPr bwMode="auto">
            <a:xfrm>
              <a:off x="1504" y="3712"/>
              <a:ext cx="468" cy="122"/>
            </a:xfrm>
            <a:custGeom>
              <a:avLst/>
              <a:gdLst>
                <a:gd name="T0" fmla="*/ 0 w 468"/>
                <a:gd name="T1" fmla="*/ 0 h 122"/>
                <a:gd name="T2" fmla="*/ 128 w 468"/>
                <a:gd name="T3" fmla="*/ 12 h 122"/>
                <a:gd name="T4" fmla="*/ 214 w 468"/>
                <a:gd name="T5" fmla="*/ 16 h 122"/>
                <a:gd name="T6" fmla="*/ 274 w 468"/>
                <a:gd name="T7" fmla="*/ 14 h 122"/>
                <a:gd name="T8" fmla="*/ 398 w 468"/>
                <a:gd name="T9" fmla="*/ 10 h 122"/>
                <a:gd name="T10" fmla="*/ 468 w 468"/>
                <a:gd name="T11" fmla="*/ 2 h 122"/>
                <a:gd name="T12" fmla="*/ 434 w 468"/>
                <a:gd name="T13" fmla="*/ 110 h 122"/>
                <a:gd name="T14" fmla="*/ 346 w 468"/>
                <a:gd name="T15" fmla="*/ 118 h 122"/>
                <a:gd name="T16" fmla="*/ 244 w 468"/>
                <a:gd name="T17" fmla="*/ 122 h 122"/>
                <a:gd name="T18" fmla="*/ 134 w 468"/>
                <a:gd name="T19" fmla="*/ 120 h 122"/>
                <a:gd name="T20" fmla="*/ 36 w 468"/>
                <a:gd name="T21" fmla="*/ 110 h 122"/>
                <a:gd name="T22" fmla="*/ 0 w 468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122">
                  <a:moveTo>
                    <a:pt x="0" y="0"/>
                  </a:moveTo>
                  <a:lnTo>
                    <a:pt x="128" y="12"/>
                  </a:lnTo>
                  <a:lnTo>
                    <a:pt x="214" y="16"/>
                  </a:lnTo>
                  <a:lnTo>
                    <a:pt x="274" y="14"/>
                  </a:lnTo>
                  <a:lnTo>
                    <a:pt x="398" y="10"/>
                  </a:lnTo>
                  <a:lnTo>
                    <a:pt x="468" y="2"/>
                  </a:lnTo>
                  <a:lnTo>
                    <a:pt x="434" y="110"/>
                  </a:lnTo>
                  <a:lnTo>
                    <a:pt x="346" y="118"/>
                  </a:lnTo>
                  <a:lnTo>
                    <a:pt x="244" y="122"/>
                  </a:lnTo>
                  <a:lnTo>
                    <a:pt x="134" y="120"/>
                  </a:lnTo>
                  <a:lnTo>
                    <a:pt x="36" y="1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9" name="Freeform 39"/>
            <p:cNvSpPr>
              <a:spLocks/>
            </p:cNvSpPr>
            <p:nvPr/>
          </p:nvSpPr>
          <p:spPr bwMode="auto">
            <a:xfrm>
              <a:off x="1012" y="3590"/>
              <a:ext cx="406" cy="210"/>
            </a:xfrm>
            <a:custGeom>
              <a:avLst/>
              <a:gdLst>
                <a:gd name="T0" fmla="*/ 384 w 406"/>
                <a:gd name="T1" fmla="*/ 108 h 210"/>
                <a:gd name="T2" fmla="*/ 282 w 406"/>
                <a:gd name="T3" fmla="*/ 92 h 210"/>
                <a:gd name="T4" fmla="*/ 168 w 406"/>
                <a:gd name="T5" fmla="*/ 60 h 210"/>
                <a:gd name="T6" fmla="*/ 58 w 406"/>
                <a:gd name="T7" fmla="*/ 24 h 210"/>
                <a:gd name="T8" fmla="*/ 0 w 406"/>
                <a:gd name="T9" fmla="*/ 0 h 210"/>
                <a:gd name="T10" fmla="*/ 102 w 406"/>
                <a:gd name="T11" fmla="*/ 128 h 210"/>
                <a:gd name="T12" fmla="*/ 156 w 406"/>
                <a:gd name="T13" fmla="*/ 146 h 210"/>
                <a:gd name="T14" fmla="*/ 246 w 406"/>
                <a:gd name="T15" fmla="*/ 174 h 210"/>
                <a:gd name="T16" fmla="*/ 346 w 406"/>
                <a:gd name="T17" fmla="*/ 200 h 210"/>
                <a:gd name="T18" fmla="*/ 406 w 406"/>
                <a:gd name="T1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6" h="210">
                  <a:moveTo>
                    <a:pt x="384" y="108"/>
                  </a:moveTo>
                  <a:lnTo>
                    <a:pt x="282" y="92"/>
                  </a:lnTo>
                  <a:lnTo>
                    <a:pt x="168" y="60"/>
                  </a:lnTo>
                  <a:lnTo>
                    <a:pt x="58" y="24"/>
                  </a:lnTo>
                  <a:lnTo>
                    <a:pt x="0" y="0"/>
                  </a:lnTo>
                  <a:lnTo>
                    <a:pt x="102" y="128"/>
                  </a:lnTo>
                  <a:lnTo>
                    <a:pt x="156" y="146"/>
                  </a:lnTo>
                  <a:lnTo>
                    <a:pt x="246" y="174"/>
                  </a:lnTo>
                  <a:lnTo>
                    <a:pt x="346" y="200"/>
                  </a:lnTo>
                  <a:lnTo>
                    <a:pt x="406" y="210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0" name="Freeform 40"/>
            <p:cNvSpPr>
              <a:spLocks/>
            </p:cNvSpPr>
            <p:nvPr/>
          </p:nvSpPr>
          <p:spPr bwMode="auto">
            <a:xfrm>
              <a:off x="694" y="3352"/>
              <a:ext cx="148" cy="154"/>
            </a:xfrm>
            <a:custGeom>
              <a:avLst/>
              <a:gdLst>
                <a:gd name="T0" fmla="*/ 0 w 148"/>
                <a:gd name="T1" fmla="*/ 0 h 154"/>
                <a:gd name="T2" fmla="*/ 60 w 148"/>
                <a:gd name="T3" fmla="*/ 80 h 154"/>
                <a:gd name="T4" fmla="*/ 148 w 148"/>
                <a:gd name="T5" fmla="*/ 154 h 154"/>
                <a:gd name="T6" fmla="*/ 144 w 148"/>
                <a:gd name="T7" fmla="*/ 138 h 154"/>
                <a:gd name="T8" fmla="*/ 0 w 148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4">
                  <a:moveTo>
                    <a:pt x="0" y="0"/>
                  </a:moveTo>
                  <a:lnTo>
                    <a:pt x="60" y="80"/>
                  </a:lnTo>
                  <a:lnTo>
                    <a:pt x="148" y="154"/>
                  </a:lnTo>
                  <a:lnTo>
                    <a:pt x="144" y="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61" name="Text Box 41"/>
          <p:cNvSpPr txBox="1">
            <a:spLocks noChangeArrowheads="1"/>
          </p:cNvSpPr>
          <p:nvPr/>
        </p:nvSpPr>
        <p:spPr bwMode="auto">
          <a:xfrm>
            <a:off x="5489575" y="5811838"/>
            <a:ext cx="1069011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FF0000"/>
                </a:solidFill>
                <a:latin typeface="Arial" pitchFamily="34" charset="0"/>
              </a:rPr>
              <a:t>Primary</a:t>
            </a:r>
          </a:p>
          <a:p>
            <a:pPr>
              <a:buNone/>
            </a:pPr>
            <a:r>
              <a:rPr lang="en-US" sz="1600" b="0" dirty="0">
                <a:solidFill>
                  <a:srgbClr val="FF0000"/>
                </a:solidFill>
                <a:latin typeface="Arial" pitchFamily="34" charset="0"/>
              </a:rPr>
              <a:t>PP option</a:t>
            </a:r>
          </a:p>
        </p:txBody>
      </p:sp>
      <p:sp>
        <p:nvSpPr>
          <p:cNvPr id="209962" name="Line 42"/>
          <p:cNvSpPr>
            <a:spLocks noChangeShapeType="1"/>
          </p:cNvSpPr>
          <p:nvPr/>
        </p:nvSpPr>
        <p:spPr bwMode="auto">
          <a:xfrm flipH="1" flipV="1">
            <a:off x="4640263" y="5233988"/>
            <a:ext cx="846137" cy="8620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63" name="Text Box 43"/>
          <p:cNvSpPr txBox="1">
            <a:spLocks noChangeArrowheads="1"/>
          </p:cNvSpPr>
          <p:nvPr/>
        </p:nvSpPr>
        <p:spPr bwMode="auto">
          <a:xfrm>
            <a:off x="3776663" y="2254250"/>
            <a:ext cx="2090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0000FF"/>
                </a:solidFill>
                <a:latin typeface="Arial" pitchFamily="34" charset="0"/>
              </a:rPr>
              <a:t>Secondary PP option</a:t>
            </a:r>
          </a:p>
        </p:txBody>
      </p:sp>
      <p:sp>
        <p:nvSpPr>
          <p:cNvPr id="209964" name="Line 44"/>
          <p:cNvSpPr>
            <a:spLocks noChangeShapeType="1"/>
          </p:cNvSpPr>
          <p:nvPr/>
        </p:nvSpPr>
        <p:spPr bwMode="auto">
          <a:xfrm flipH="1">
            <a:off x="3962400" y="2590800"/>
            <a:ext cx="152400" cy="304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65" name="Text Box 45"/>
          <p:cNvSpPr txBox="1">
            <a:spLocks noChangeArrowheads="1"/>
          </p:cNvSpPr>
          <p:nvPr/>
        </p:nvSpPr>
        <p:spPr bwMode="auto">
          <a:xfrm>
            <a:off x="3830638" y="5811838"/>
            <a:ext cx="901209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dirty="0">
                <a:solidFill>
                  <a:srgbClr val="9900CC"/>
                </a:solidFill>
                <a:latin typeface="Arial" pitchFamily="34" charset="0"/>
              </a:rPr>
              <a:t>Existing</a:t>
            </a:r>
          </a:p>
          <a:p>
            <a:pPr>
              <a:buNone/>
            </a:pPr>
            <a:r>
              <a:rPr lang="en-US" sz="1600" b="0" dirty="0">
                <a:solidFill>
                  <a:srgbClr val="9900CC"/>
                </a:solidFill>
                <a:latin typeface="Arial" pitchFamily="34" charset="0"/>
              </a:rPr>
              <a:t>coils</a:t>
            </a:r>
          </a:p>
        </p:txBody>
      </p:sp>
      <p:sp>
        <p:nvSpPr>
          <p:cNvPr id="209966" name="Line 46"/>
          <p:cNvSpPr>
            <a:spLocks noChangeShapeType="1"/>
          </p:cNvSpPr>
          <p:nvPr/>
        </p:nvSpPr>
        <p:spPr bwMode="auto">
          <a:xfrm flipH="1" flipV="1">
            <a:off x="3581400" y="4800600"/>
            <a:ext cx="533400" cy="990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67" name="Text Box 47"/>
          <p:cNvSpPr txBox="1">
            <a:spLocks noChangeArrowheads="1"/>
          </p:cNvSpPr>
          <p:nvPr/>
        </p:nvSpPr>
        <p:spPr bwMode="auto">
          <a:xfrm>
            <a:off x="3390340" y="1007128"/>
            <a:ext cx="2743200" cy="125572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800" b="0" u="sng" dirty="0">
                <a:solidFill>
                  <a:srgbClr val="F70606"/>
                </a:solidFill>
              </a:rPr>
              <a:t>Proposed Internal Non-axisymmetric Control Coil (NCC)</a:t>
            </a:r>
          </a:p>
          <a:p>
            <a:pPr algn="ctr">
              <a:buNone/>
            </a:pPr>
            <a:r>
              <a:rPr lang="en-US" sz="1800" b="0" u="sng" dirty="0">
                <a:solidFill>
                  <a:srgbClr val="F70606"/>
                </a:solidFill>
              </a:rPr>
              <a:t>(12 coils toroidally)</a:t>
            </a:r>
          </a:p>
        </p:txBody>
      </p:sp>
      <p:sp>
        <p:nvSpPr>
          <p:cNvPr id="209968" name="Rectangle 48"/>
          <p:cNvSpPr>
            <a:spLocks noChangeArrowheads="1"/>
          </p:cNvSpPr>
          <p:nvPr/>
        </p:nvSpPr>
        <p:spPr bwMode="auto">
          <a:xfrm>
            <a:off x="6781020" y="1143000"/>
            <a:ext cx="2203424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0" u="sng" dirty="0">
                <a:solidFill>
                  <a:srgbClr val="0000FF"/>
                </a:solidFill>
              </a:rPr>
              <a:t>RWM with </a:t>
            </a:r>
            <a:r>
              <a:rPr lang="en-US" sz="1600" b="0" i="1" u="sng" dirty="0">
                <a:solidFill>
                  <a:srgbClr val="0000FF"/>
                </a:solidFill>
              </a:rPr>
              <a:t>n</a:t>
            </a:r>
            <a:r>
              <a:rPr lang="en-US" sz="1600" b="0" u="sng" dirty="0">
                <a:solidFill>
                  <a:srgbClr val="0000FF"/>
                </a:solidFill>
              </a:rPr>
              <a:t> &gt; 1 RWM</a:t>
            </a:r>
          </a:p>
          <a:p>
            <a:pPr algn="ctr">
              <a:buNone/>
            </a:pPr>
            <a:r>
              <a:rPr lang="en-US" sz="1600" b="0" u="sng" dirty="0">
                <a:solidFill>
                  <a:srgbClr val="0000FF"/>
                </a:solidFill>
              </a:rPr>
              <a:t>observed</a:t>
            </a:r>
          </a:p>
        </p:txBody>
      </p:sp>
      <p:pic>
        <p:nvPicPr>
          <p:cNvPr id="209969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57375"/>
            <a:ext cx="2555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70" name="Rectangle 50"/>
          <p:cNvSpPr>
            <a:spLocks noChangeArrowheads="1"/>
          </p:cNvSpPr>
          <p:nvPr/>
        </p:nvSpPr>
        <p:spPr bwMode="auto">
          <a:xfrm>
            <a:off x="6858000" y="586581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None/>
            </a:pPr>
            <a:r>
              <a:rPr lang="en-US" sz="1200" b="0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(</a:t>
            </a:r>
            <a:r>
              <a:rPr lang="fr-FR" sz="1200" b="0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Sabbagh, et al., </a:t>
            </a:r>
            <a:r>
              <a:rPr lang="fr-FR" sz="1200" b="0" dirty="0" err="1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Nucl</a:t>
            </a:r>
            <a:r>
              <a:rPr lang="fr-FR" sz="1200" b="0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. Fusion </a:t>
            </a:r>
            <a:r>
              <a:rPr lang="fr-FR" sz="1200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46</a:t>
            </a:r>
            <a:r>
              <a:rPr lang="fr-FR" sz="1200" b="0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, 635 (2006).</a:t>
            </a:r>
            <a:r>
              <a:rPr lang="en-US" sz="1200" b="0" dirty="0">
                <a:solidFill>
                  <a:srgbClr val="0000FF"/>
                </a:solidFill>
                <a:latin typeface="Arial" pitchFamily="34" charset="0"/>
                <a:cs typeface="Times New Roman" pitchFamily="18" charset="0"/>
              </a:rPr>
              <a:t> 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51210" y="1043150"/>
            <a:ext cx="307040" cy="521190"/>
            <a:chOff x="1905000" y="1066800"/>
            <a:chExt cx="307040" cy="52119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05000" y="1460010"/>
              <a:ext cx="76200" cy="12798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1983440" y="1066800"/>
              <a:ext cx="228600" cy="52119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8657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 upgrade can investigate several key physics issues, some new ideas based on new capabilities/understanding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0" y="824750"/>
            <a:ext cx="9067800" cy="5804650"/>
          </a:xfrm>
        </p:spPr>
        <p:txBody>
          <a:bodyPr/>
          <a:lstStyle/>
          <a:p>
            <a:r>
              <a:rPr lang="en-US" sz="1800" dirty="0" smtClean="0"/>
              <a:t>NCC physics</a:t>
            </a:r>
          </a:p>
          <a:p>
            <a:pPr lvl="1"/>
            <a:r>
              <a:rPr lang="en-US" sz="1600" dirty="0" smtClean="0"/>
              <a:t>Performance analysis performed for both RWM stability (Columbia) and ELM mitigation (GA - Evans) – now need to redo for NSTX-U (including recent physics understanding)</a:t>
            </a:r>
          </a:p>
          <a:p>
            <a:pPr lvl="1"/>
            <a:r>
              <a:rPr lang="en-US" sz="1600" dirty="0" smtClean="0"/>
              <a:t>Several configurations considered:</a:t>
            </a:r>
          </a:p>
          <a:p>
            <a:pPr lvl="2"/>
            <a:r>
              <a:rPr lang="en-US" sz="1400" dirty="0" smtClean="0"/>
              <a:t>Coils internal to vessel, coils external to vessel (i.e. “distant” coils)</a:t>
            </a:r>
          </a:p>
          <a:p>
            <a:pPr lvl="2"/>
            <a:r>
              <a:rPr lang="en-US" sz="1400" dirty="0" smtClean="0"/>
              <a:t>Coils in front of primary/secondary passive plates, or among plates with altered plate material for some of the plates (e.g. SS)</a:t>
            </a:r>
          </a:p>
          <a:p>
            <a:pPr lvl="1"/>
            <a:r>
              <a:rPr lang="en-US" sz="1600" dirty="0" smtClean="0"/>
              <a:t>Possible inclusion of diagonal elements for “</a:t>
            </a:r>
            <a:r>
              <a:rPr lang="en-US" sz="1600" dirty="0" err="1" smtClean="0"/>
              <a:t>stellarator</a:t>
            </a:r>
            <a:r>
              <a:rPr lang="en-US" sz="1600" dirty="0" smtClean="0"/>
              <a:t>” field</a:t>
            </a:r>
          </a:p>
          <a:p>
            <a:r>
              <a:rPr lang="en-US" sz="1800" dirty="0" smtClean="0"/>
              <a:t>NCC in light of present day ideas / capabilities</a:t>
            </a:r>
          </a:p>
          <a:p>
            <a:pPr lvl="1"/>
            <a:r>
              <a:rPr lang="en-US" sz="1600" dirty="0" smtClean="0"/>
              <a:t>Internal “hairpin” coils (similar to KSTAR IVCC design) may ease implementation, give greater flexibility for physics studies</a:t>
            </a:r>
          </a:p>
          <a:p>
            <a:pPr lvl="1"/>
            <a:r>
              <a:rPr lang="en-US" sz="1600" dirty="0" smtClean="0"/>
              <a:t>New RWM state-space controller allows far greater flexibility of global mode stabilization physics studies with these coils, with a relatively simple control software upgrade</a:t>
            </a:r>
          </a:p>
          <a:p>
            <a:pPr lvl="1"/>
            <a:r>
              <a:rPr lang="en-US" sz="1600" dirty="0"/>
              <a:t>N</a:t>
            </a:r>
            <a:r>
              <a:rPr lang="en-US" sz="1600" dirty="0" smtClean="0"/>
              <a:t>ew option of coils closer to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for control of “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” mode (multi-mode physics)</a:t>
            </a:r>
          </a:p>
          <a:p>
            <a:pPr lvl="1"/>
            <a:r>
              <a:rPr lang="en-US" sz="1600" dirty="0" smtClean="0"/>
              <a:t>New consideration: field spectrum to produce favorable </a:t>
            </a:r>
            <a:r>
              <a:rPr lang="en-US" sz="1600" dirty="0" err="1" smtClean="0"/>
              <a:t>V</a:t>
            </a:r>
            <a:r>
              <a:rPr lang="en-US" sz="1600" baseline="-25000" dirty="0" err="1" smtClean="0">
                <a:latin typeface="Symbol" pitchFamily="18" charset="2"/>
              </a:rPr>
              <a:t>f</a:t>
            </a:r>
            <a:r>
              <a:rPr lang="en-US" sz="1600" dirty="0" smtClean="0"/>
              <a:t> profile by NTV and NBI for kinetic global mode stability (MISK physics)</a:t>
            </a:r>
          </a:p>
          <a:p>
            <a:pPr lvl="1"/>
            <a:r>
              <a:rPr lang="en-US" sz="1600" dirty="0" smtClean="0"/>
              <a:t>Examine best NCC field spectrum to potentially change edge fast ion profile for RWM and edge mode stability alteration (MISK physics)</a:t>
            </a:r>
          </a:p>
          <a:p>
            <a:pPr lvl="1"/>
            <a:r>
              <a:rPr lang="en-US" sz="1600" dirty="0" smtClean="0"/>
              <a:t>Addition of “delta coils”: strategically located dipole fields to enhance field spectrum for ELM mitigation, and possibly for time-dependent pulsed fields for ELM studies (T. Evans)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7772400" y="2667000"/>
            <a:ext cx="1143000" cy="6096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7772400" y="2667000"/>
            <a:ext cx="1143000" cy="5715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772400" y="2711825"/>
            <a:ext cx="1143000" cy="5715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458200" y="2791384"/>
            <a:ext cx="304800" cy="14903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rot="10800000" flipV="1">
            <a:off x="7951695" y="2998695"/>
            <a:ext cx="304800" cy="14903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8104095" y="2667000"/>
            <a:ext cx="506505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rot="10800000">
            <a:off x="8305805" y="3283325"/>
            <a:ext cx="506505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7772400" y="2916890"/>
            <a:ext cx="0" cy="304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rot="10800000" flipV="1">
            <a:off x="8915400" y="2725270"/>
            <a:ext cx="0" cy="304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736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FA958-B3BF-45DB-A5AE-B8DA1E60398E}" type="slidenum">
              <a:rPr lang="en-US"/>
              <a:pPr/>
              <a:t>4</a:t>
            </a:fld>
            <a:endParaRPr lang="en-US"/>
          </a:p>
        </p:txBody>
      </p:sp>
      <p:pic>
        <p:nvPicPr>
          <p:cNvPr id="195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2631" r="49120" b="3056"/>
          <a:stretch>
            <a:fillRect/>
          </a:stretch>
        </p:blipFill>
        <p:spPr bwMode="auto">
          <a:xfrm>
            <a:off x="490538" y="1393825"/>
            <a:ext cx="3929062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Multi-mode RWM computation shows 2</a:t>
            </a:r>
            <a:r>
              <a:rPr lang="en-US" sz="2000" baseline="30000"/>
              <a:t>nd</a:t>
            </a:r>
            <a:r>
              <a:rPr lang="en-US" sz="2000"/>
              <a:t> eigenmode component has dominant amplitude at high </a:t>
            </a:r>
            <a:r>
              <a:rPr lang="en-US" sz="2000">
                <a:latin typeface="Symbol" pitchFamily="18" charset="2"/>
              </a:rPr>
              <a:t>b</a:t>
            </a:r>
            <a:r>
              <a:rPr lang="en-US" sz="2000" baseline="-25000"/>
              <a:t>N</a:t>
            </a:r>
            <a:r>
              <a:rPr lang="en-US" sz="2000"/>
              <a:t> in NSTX stabilizing structure</a:t>
            </a:r>
          </a:p>
        </p:txBody>
      </p:sp>
      <p:sp>
        <p:nvSpPr>
          <p:cNvPr id="195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60888" y="3124200"/>
            <a:ext cx="44958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NSTX RWM not stabilized by </a:t>
            </a:r>
            <a:r>
              <a:rPr lang="en-US" sz="1800">
                <a:latin typeface="Symbol" pitchFamily="18" charset="2"/>
              </a:rPr>
              <a:t>w</a:t>
            </a:r>
            <a:r>
              <a:rPr lang="en-US" sz="1800" baseline="-25000">
                <a:latin typeface="Symbol" pitchFamily="18" charset="2"/>
              </a:rPr>
              <a:t>f</a:t>
            </a:r>
            <a:endParaRPr lang="en-US" sz="1800"/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600"/>
              <a:t>Computed growth time consistent with experiment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600"/>
              <a:t>2</a:t>
            </a:r>
            <a:r>
              <a:rPr lang="en-US" sz="1600" baseline="30000"/>
              <a:t>nd </a:t>
            </a:r>
            <a:r>
              <a:rPr lang="en-US" sz="1600"/>
              <a:t>eigenmode (“divertor”) has larger amplitude than ballooning eigenmode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sz="1800"/>
              <a:t>NSTX RWM stabilized by </a:t>
            </a:r>
            <a:r>
              <a:rPr lang="en-US" sz="1800">
                <a:latin typeface="Symbol" pitchFamily="18" charset="2"/>
              </a:rPr>
              <a:t>w</a:t>
            </a:r>
            <a:r>
              <a:rPr lang="en-US" sz="1800" baseline="-25000">
                <a:latin typeface="Symbol" pitchFamily="18" charset="2"/>
              </a:rPr>
              <a:t>f</a:t>
            </a:r>
            <a:endParaRPr lang="en-US" sz="1800"/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US" sz="1600"/>
              <a:t>Ballooning eigenmode amplitude decreases relative to “divertor” mode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Computed RWM rotation ~ 41 Hz, close to experimental value ~ 30 Hz</a:t>
            </a:r>
          </a:p>
          <a:p>
            <a:pPr>
              <a:lnSpc>
                <a:spcPct val="90000"/>
              </a:lnSpc>
            </a:pPr>
            <a:r>
              <a:rPr lang="en-US" sz="1800"/>
              <a:t>ITER scenario IV multi-mode spectrum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Significant spectrum for n = 1 and 2</a:t>
            </a:r>
          </a:p>
        </p:txBody>
      </p:sp>
      <p:sp>
        <p:nvSpPr>
          <p:cNvPr id="1954821" name="Rectangle 5"/>
          <p:cNvSpPr>
            <a:spLocks noChangeArrowheads="1"/>
          </p:cNvSpPr>
          <p:nvPr/>
        </p:nvSpPr>
        <p:spPr bwMode="auto">
          <a:xfrm>
            <a:off x="5195888" y="914400"/>
            <a:ext cx="345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177800" indent="-177800">
              <a:buFontTx/>
              <a:buNone/>
            </a:pPr>
            <a:r>
              <a:rPr lang="en-US" sz="1600" b="1" u="sng">
                <a:latin typeface="Symbol" pitchFamily="18" charset="2"/>
              </a:rPr>
              <a:t>d</a:t>
            </a:r>
            <a:r>
              <a:rPr lang="en-US" sz="1600" b="1" u="sng"/>
              <a:t>B</a:t>
            </a:r>
            <a:r>
              <a:rPr lang="en-US" sz="1600" b="1" u="sng" baseline="30000"/>
              <a:t>n</a:t>
            </a:r>
            <a:r>
              <a:rPr lang="en-US" sz="1600" b="1" u="sng"/>
              <a:t> from wall, multi-mode response</a:t>
            </a:r>
          </a:p>
        </p:txBody>
      </p:sp>
      <p:pic>
        <p:nvPicPr>
          <p:cNvPr id="19548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/>
          <a:stretch>
            <a:fillRect/>
          </a:stretch>
        </p:blipFill>
        <p:spPr bwMode="auto">
          <a:xfrm>
            <a:off x="4953000" y="1203325"/>
            <a:ext cx="213360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48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9"/>
          <a:stretch>
            <a:fillRect/>
          </a:stretch>
        </p:blipFill>
        <p:spPr bwMode="auto">
          <a:xfrm>
            <a:off x="6858000" y="1203325"/>
            <a:ext cx="203993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4824" name="Rectangle 8"/>
          <p:cNvSpPr>
            <a:spLocks noChangeArrowheads="1"/>
          </p:cNvSpPr>
          <p:nvPr/>
        </p:nvSpPr>
        <p:spPr bwMode="auto">
          <a:xfrm>
            <a:off x="814388" y="1050925"/>
            <a:ext cx="3316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600" b="1" u="sng">
                <a:latin typeface="Symbol" pitchFamily="18" charset="2"/>
              </a:rPr>
              <a:t>d</a:t>
            </a:r>
            <a:r>
              <a:rPr lang="en-US" sz="1600" b="1" u="sng"/>
              <a:t>B</a:t>
            </a:r>
            <a:r>
              <a:rPr lang="en-US" sz="1600" b="1" u="sng" baseline="30000"/>
              <a:t>n</a:t>
            </a:r>
            <a:r>
              <a:rPr lang="en-US" sz="1600" b="1" u="sng"/>
              <a:t> RWM multi-mode composition</a:t>
            </a:r>
          </a:p>
        </p:txBody>
      </p:sp>
      <p:sp>
        <p:nvSpPr>
          <p:cNvPr id="1954825" name="Text Box 9"/>
          <p:cNvSpPr txBox="1">
            <a:spLocks noChangeArrowheads="1"/>
          </p:cNvSpPr>
          <p:nvPr/>
        </p:nvSpPr>
        <p:spPr bwMode="auto">
          <a:xfrm>
            <a:off x="1295400" y="5959475"/>
            <a:ext cx="2514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>
                <a:latin typeface="Helvetica" pitchFamily="34" charset="0"/>
              </a:rPr>
              <a:t>ideal eigenmode number</a:t>
            </a:r>
          </a:p>
        </p:txBody>
      </p:sp>
      <p:sp>
        <p:nvSpPr>
          <p:cNvPr id="1954826" name="Text Box 10"/>
          <p:cNvSpPr txBox="1">
            <a:spLocks noChangeArrowheads="1"/>
          </p:cNvSpPr>
          <p:nvPr/>
        </p:nvSpPr>
        <p:spPr bwMode="auto">
          <a:xfrm rot="16200000">
            <a:off x="-692943" y="3344069"/>
            <a:ext cx="194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>
                <a:latin typeface="Symbol" pitchFamily="18" charset="2"/>
              </a:rPr>
              <a:t>d</a:t>
            </a:r>
            <a:r>
              <a:rPr lang="en-US" sz="1800">
                <a:latin typeface="Helvetica" pitchFamily="34" charset="0"/>
              </a:rPr>
              <a:t>B</a:t>
            </a:r>
            <a:r>
              <a:rPr lang="en-US" sz="1800" baseline="30000">
                <a:latin typeface="Helvetica" pitchFamily="34" charset="0"/>
              </a:rPr>
              <a:t>n</a:t>
            </a:r>
            <a:r>
              <a:rPr lang="en-US" sz="1800">
                <a:latin typeface="Helvetica" pitchFamily="34" charset="0"/>
              </a:rPr>
              <a:t> amplitude (arb)</a:t>
            </a:r>
          </a:p>
        </p:txBody>
      </p:sp>
      <p:grpSp>
        <p:nvGrpSpPr>
          <p:cNvPr id="1954827" name="Group 11"/>
          <p:cNvGrpSpPr>
            <a:grpSpLocks/>
          </p:cNvGrpSpPr>
          <p:nvPr/>
        </p:nvGrpSpPr>
        <p:grpSpPr bwMode="auto">
          <a:xfrm>
            <a:off x="2246313" y="1560513"/>
            <a:ext cx="2036762" cy="3028950"/>
            <a:chOff x="1200" y="1008"/>
            <a:chExt cx="1283" cy="1908"/>
          </a:xfrm>
        </p:grpSpPr>
        <p:pic>
          <p:nvPicPr>
            <p:cNvPr id="1954828" name="Picture 12" descr="figsas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1" t="18889" r="43704" b="12686"/>
            <a:stretch>
              <a:fillRect/>
            </a:stretch>
          </p:blipFill>
          <p:spPr bwMode="auto">
            <a:xfrm>
              <a:off x="1569" y="1071"/>
              <a:ext cx="833" cy="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4829" name="Text Box 13"/>
            <p:cNvSpPr txBox="1">
              <a:spLocks noChangeArrowheads="1"/>
            </p:cNvSpPr>
            <p:nvPr/>
          </p:nvSpPr>
          <p:spPr bwMode="auto">
            <a:xfrm>
              <a:off x="1873" y="1184"/>
              <a:ext cx="4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000">
                  <a:solidFill>
                    <a:srgbClr val="0000FF"/>
                  </a:solidFill>
                </a:rPr>
                <a:t>t = 0.655s</a:t>
              </a:r>
            </a:p>
          </p:txBody>
        </p:sp>
        <p:sp>
          <p:nvSpPr>
            <p:cNvPr id="1954830" name="Text Box 14"/>
            <p:cNvSpPr txBox="1">
              <a:spLocks noChangeArrowheads="1"/>
            </p:cNvSpPr>
            <p:nvPr/>
          </p:nvSpPr>
          <p:spPr bwMode="auto">
            <a:xfrm>
              <a:off x="1937" y="1297"/>
              <a:ext cx="4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chemeClr val="tx1"/>
                  </a:solidFill>
                </a:rPr>
                <a:t>mode 1</a:t>
              </a:r>
            </a:p>
          </p:txBody>
        </p:sp>
        <p:sp>
          <p:nvSpPr>
            <p:cNvPr id="1954831" name="Text Box 15"/>
            <p:cNvSpPr txBox="1">
              <a:spLocks noChangeArrowheads="1"/>
            </p:cNvSpPr>
            <p:nvPr/>
          </p:nvSpPr>
          <p:spPr bwMode="auto">
            <a:xfrm>
              <a:off x="1902" y="2446"/>
              <a:ext cx="4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0000FF"/>
                  </a:solidFill>
                </a:rPr>
                <a:t>mode 2</a:t>
              </a:r>
            </a:p>
          </p:txBody>
        </p:sp>
        <p:sp>
          <p:nvSpPr>
            <p:cNvPr id="1954832" name="Line 16"/>
            <p:cNvSpPr>
              <a:spLocks noChangeShapeType="1"/>
            </p:cNvSpPr>
            <p:nvPr/>
          </p:nvSpPr>
          <p:spPr bwMode="auto">
            <a:xfrm flipH="1" flipV="1">
              <a:off x="1778" y="2496"/>
              <a:ext cx="167" cy="3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33" name="Line 17"/>
            <p:cNvSpPr>
              <a:spLocks noChangeShapeType="1"/>
            </p:cNvSpPr>
            <p:nvPr/>
          </p:nvSpPr>
          <p:spPr bwMode="auto">
            <a:xfrm flipH="1">
              <a:off x="1912" y="1455"/>
              <a:ext cx="208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34" name="Text Box 18"/>
            <p:cNvSpPr txBox="1">
              <a:spLocks noChangeArrowheads="1"/>
            </p:cNvSpPr>
            <p:nvPr/>
          </p:nvSpPr>
          <p:spPr bwMode="auto">
            <a:xfrm>
              <a:off x="2213" y="2619"/>
              <a:ext cx="2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2.0</a:t>
              </a:r>
            </a:p>
          </p:txBody>
        </p:sp>
        <p:sp>
          <p:nvSpPr>
            <p:cNvPr id="1954835" name="Text Box 19"/>
            <p:cNvSpPr txBox="1">
              <a:spLocks noChangeArrowheads="1"/>
            </p:cNvSpPr>
            <p:nvPr/>
          </p:nvSpPr>
          <p:spPr bwMode="auto">
            <a:xfrm>
              <a:off x="1834" y="2619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1.0</a:t>
              </a:r>
            </a:p>
          </p:txBody>
        </p:sp>
        <p:sp>
          <p:nvSpPr>
            <p:cNvPr id="1954836" name="Text Box 20"/>
            <p:cNvSpPr txBox="1">
              <a:spLocks noChangeArrowheads="1"/>
            </p:cNvSpPr>
            <p:nvPr/>
          </p:nvSpPr>
          <p:spPr bwMode="auto">
            <a:xfrm>
              <a:off x="1464" y="2619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0.0</a:t>
              </a:r>
            </a:p>
          </p:txBody>
        </p:sp>
        <p:sp>
          <p:nvSpPr>
            <p:cNvPr id="1954837" name="Text Box 21"/>
            <p:cNvSpPr txBox="1">
              <a:spLocks noChangeArrowheads="1"/>
            </p:cNvSpPr>
            <p:nvPr/>
          </p:nvSpPr>
          <p:spPr bwMode="auto">
            <a:xfrm>
              <a:off x="1968" y="2704"/>
              <a:ext cx="4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chemeClr val="tx2"/>
                  </a:solidFill>
                </a:rPr>
                <a:t>R(m)</a:t>
              </a:r>
            </a:p>
          </p:txBody>
        </p:sp>
        <p:sp>
          <p:nvSpPr>
            <p:cNvPr id="1954838" name="Text Box 22"/>
            <p:cNvSpPr txBox="1">
              <a:spLocks noChangeArrowheads="1"/>
            </p:cNvSpPr>
            <p:nvPr/>
          </p:nvSpPr>
          <p:spPr bwMode="auto">
            <a:xfrm>
              <a:off x="1340" y="1377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1.0</a:t>
              </a:r>
            </a:p>
          </p:txBody>
        </p:sp>
        <p:sp>
          <p:nvSpPr>
            <p:cNvPr id="1954839" name="Text Box 23"/>
            <p:cNvSpPr txBox="1">
              <a:spLocks noChangeArrowheads="1"/>
            </p:cNvSpPr>
            <p:nvPr/>
          </p:nvSpPr>
          <p:spPr bwMode="auto">
            <a:xfrm>
              <a:off x="1303" y="2135"/>
              <a:ext cx="3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-1.0</a:t>
              </a:r>
            </a:p>
          </p:txBody>
        </p:sp>
        <p:sp>
          <p:nvSpPr>
            <p:cNvPr id="1954840" name="Text Box 24"/>
            <p:cNvSpPr txBox="1">
              <a:spLocks noChangeArrowheads="1"/>
            </p:cNvSpPr>
            <p:nvPr/>
          </p:nvSpPr>
          <p:spPr bwMode="auto">
            <a:xfrm rot="16200000">
              <a:off x="1112" y="1516"/>
              <a:ext cx="3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chemeClr val="tx2"/>
                  </a:solidFill>
                </a:rPr>
                <a:t>Z(m)</a:t>
              </a:r>
            </a:p>
          </p:txBody>
        </p:sp>
        <p:sp>
          <p:nvSpPr>
            <p:cNvPr id="1954841" name="Text Box 25"/>
            <p:cNvSpPr txBox="1">
              <a:spLocks noChangeArrowheads="1"/>
            </p:cNvSpPr>
            <p:nvPr/>
          </p:nvSpPr>
          <p:spPr bwMode="auto">
            <a:xfrm>
              <a:off x="1340" y="1008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2.0</a:t>
              </a:r>
            </a:p>
          </p:txBody>
        </p:sp>
        <p:sp>
          <p:nvSpPr>
            <p:cNvPr id="1954842" name="Text Box 26"/>
            <p:cNvSpPr txBox="1">
              <a:spLocks noChangeArrowheads="1"/>
            </p:cNvSpPr>
            <p:nvPr/>
          </p:nvSpPr>
          <p:spPr bwMode="auto">
            <a:xfrm>
              <a:off x="1340" y="1757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0.0</a:t>
              </a:r>
            </a:p>
          </p:txBody>
        </p:sp>
        <p:sp>
          <p:nvSpPr>
            <p:cNvPr id="1954843" name="Text Box 27"/>
            <p:cNvSpPr txBox="1">
              <a:spLocks noChangeArrowheads="1"/>
            </p:cNvSpPr>
            <p:nvPr/>
          </p:nvSpPr>
          <p:spPr bwMode="auto">
            <a:xfrm>
              <a:off x="1303" y="2506"/>
              <a:ext cx="3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tx2"/>
                  </a:solidFill>
                </a:rPr>
                <a:t>-2.0</a:t>
              </a:r>
            </a:p>
          </p:txBody>
        </p:sp>
        <p:sp>
          <p:nvSpPr>
            <p:cNvPr id="1954844" name="Text Box 28"/>
            <p:cNvSpPr txBox="1">
              <a:spLocks noChangeArrowheads="1"/>
            </p:cNvSpPr>
            <p:nvPr/>
          </p:nvSpPr>
          <p:spPr bwMode="auto">
            <a:xfrm>
              <a:off x="1922" y="2305"/>
              <a:ext cx="4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FF0000"/>
                  </a:solidFill>
                </a:rPr>
                <a:t>mode 3</a:t>
              </a:r>
            </a:p>
          </p:txBody>
        </p:sp>
        <p:sp>
          <p:nvSpPr>
            <p:cNvPr id="1954845" name="Line 29"/>
            <p:cNvSpPr>
              <a:spLocks noChangeShapeType="1"/>
            </p:cNvSpPr>
            <p:nvPr/>
          </p:nvSpPr>
          <p:spPr bwMode="auto">
            <a:xfrm flipH="1" flipV="1">
              <a:off x="1995" y="2270"/>
              <a:ext cx="104" cy="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46" name="Line 30"/>
            <p:cNvSpPr>
              <a:spLocks noChangeShapeType="1"/>
            </p:cNvSpPr>
            <p:nvPr/>
          </p:nvSpPr>
          <p:spPr bwMode="auto">
            <a:xfrm flipV="1">
              <a:off x="1861" y="1684"/>
              <a:ext cx="125" cy="1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847" name="Line 31"/>
            <p:cNvSpPr>
              <a:spLocks noChangeShapeType="1"/>
            </p:cNvSpPr>
            <p:nvPr/>
          </p:nvSpPr>
          <p:spPr bwMode="auto">
            <a:xfrm>
              <a:off x="1861" y="1848"/>
              <a:ext cx="20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848" name="Text Box 32"/>
            <p:cNvSpPr txBox="1">
              <a:spLocks noChangeArrowheads="1"/>
            </p:cNvSpPr>
            <p:nvPr/>
          </p:nvSpPr>
          <p:spPr bwMode="auto">
            <a:xfrm>
              <a:off x="1937" y="1664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chemeClr val="tx1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1954849" name="Text Box 33"/>
            <p:cNvSpPr txBox="1">
              <a:spLocks noChangeArrowheads="1"/>
            </p:cNvSpPr>
            <p:nvPr/>
          </p:nvSpPr>
          <p:spPr bwMode="auto">
            <a:xfrm>
              <a:off x="1954" y="1092"/>
              <a:ext cx="3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000">
                  <a:solidFill>
                    <a:srgbClr val="0000FF"/>
                  </a:solidFill>
                </a:rPr>
                <a:t>133775</a:t>
              </a:r>
            </a:p>
          </p:txBody>
        </p:sp>
      </p:grpSp>
      <p:sp>
        <p:nvSpPr>
          <p:cNvPr id="1954850" name="Text Box 34"/>
          <p:cNvSpPr txBox="1">
            <a:spLocks noChangeArrowheads="1"/>
          </p:cNvSpPr>
          <p:nvPr/>
        </p:nvSpPr>
        <p:spPr bwMode="auto">
          <a:xfrm>
            <a:off x="1068388" y="4699000"/>
            <a:ext cx="50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latin typeface="Helvetica" pitchFamily="34" charset="0"/>
              </a:rPr>
              <a:t>1</a:t>
            </a:r>
          </a:p>
        </p:txBody>
      </p:sp>
      <p:sp>
        <p:nvSpPr>
          <p:cNvPr id="1954851" name="Text Box 35"/>
          <p:cNvSpPr txBox="1">
            <a:spLocks noChangeArrowheads="1"/>
          </p:cNvSpPr>
          <p:nvPr/>
        </p:nvSpPr>
        <p:spPr bwMode="auto">
          <a:xfrm>
            <a:off x="1714500" y="2943225"/>
            <a:ext cx="50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954852" name="Text Box 36"/>
          <p:cNvSpPr txBox="1">
            <a:spLocks noChangeArrowheads="1"/>
          </p:cNvSpPr>
          <p:nvPr/>
        </p:nvSpPr>
        <p:spPr bwMode="auto">
          <a:xfrm>
            <a:off x="1600200" y="1752600"/>
            <a:ext cx="50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954853" name="Text Box 37"/>
          <p:cNvSpPr txBox="1">
            <a:spLocks noChangeArrowheads="1"/>
          </p:cNvSpPr>
          <p:nvPr/>
        </p:nvSpPr>
        <p:spPr bwMode="auto">
          <a:xfrm>
            <a:off x="2370138" y="4572000"/>
            <a:ext cx="800100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Unstable</a:t>
            </a:r>
          </a:p>
        </p:txBody>
      </p:sp>
      <p:sp>
        <p:nvSpPr>
          <p:cNvPr id="1954854" name="Text Box 38"/>
          <p:cNvSpPr txBox="1">
            <a:spLocks noChangeArrowheads="1"/>
          </p:cNvSpPr>
          <p:nvPr/>
        </p:nvSpPr>
        <p:spPr bwMode="auto">
          <a:xfrm>
            <a:off x="2362200" y="4876800"/>
            <a:ext cx="1884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>
                <a:solidFill>
                  <a:srgbClr val="0000FF"/>
                </a:solidFill>
                <a:latin typeface="Helvetica" pitchFamily="34" charset="0"/>
              </a:rPr>
              <a:t>Stabilized by rotation</a:t>
            </a:r>
          </a:p>
        </p:txBody>
      </p:sp>
      <p:sp>
        <p:nvSpPr>
          <p:cNvPr id="1954855" name="Line 39"/>
          <p:cNvSpPr>
            <a:spLocks noChangeShapeType="1"/>
          </p:cNvSpPr>
          <p:nvPr/>
        </p:nvSpPr>
        <p:spPr bwMode="auto">
          <a:xfrm flipH="1" flipV="1">
            <a:off x="1836738" y="4303713"/>
            <a:ext cx="457200" cy="381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54856" name="Line 40"/>
          <p:cNvSpPr>
            <a:spLocks noChangeShapeType="1"/>
          </p:cNvSpPr>
          <p:nvPr/>
        </p:nvSpPr>
        <p:spPr bwMode="auto">
          <a:xfrm flipH="1">
            <a:off x="2149475" y="5037138"/>
            <a:ext cx="184150" cy="152400"/>
          </a:xfrm>
          <a:prstGeom prst="line">
            <a:avLst/>
          </a:prstGeom>
          <a:noFill/>
          <a:ln w="158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54857" name="Text Box 32"/>
          <p:cNvSpPr txBox="1">
            <a:spLocks noChangeArrowheads="1"/>
          </p:cNvSpPr>
          <p:nvPr/>
        </p:nvSpPr>
        <p:spPr bwMode="auto">
          <a:xfrm>
            <a:off x="5370513" y="6288088"/>
            <a:ext cx="3468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200">
                <a:solidFill>
                  <a:srgbClr val="9900CC"/>
                </a:solidFill>
                <a:latin typeface="Arial" pitchFamily="34" charset="0"/>
              </a:rPr>
              <a:t>BP9.00059 J. Bialek, et al.; see poster for detail</a:t>
            </a:r>
          </a:p>
        </p:txBody>
      </p:sp>
      <p:sp>
        <p:nvSpPr>
          <p:cNvPr id="1954858" name="Text Box 32"/>
          <p:cNvSpPr txBox="1">
            <a:spLocks noChangeArrowheads="1"/>
          </p:cNvSpPr>
          <p:nvPr/>
        </p:nvSpPr>
        <p:spPr bwMode="auto">
          <a:xfrm>
            <a:off x="76200" y="6278563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sz="1200">
                <a:solidFill>
                  <a:srgbClr val="9900CC"/>
                </a:solidFill>
                <a:latin typeface="Arial" pitchFamily="34" charset="0"/>
              </a:rPr>
              <a:t>mmVALEN code</a:t>
            </a:r>
          </a:p>
        </p:txBody>
      </p:sp>
      <p:sp>
        <p:nvSpPr>
          <p:cNvPr id="1954860" name="Rectangle 44"/>
          <p:cNvSpPr>
            <a:spLocks noChangeArrowheads="1"/>
          </p:cNvSpPr>
          <p:nvPr/>
        </p:nvSpPr>
        <p:spPr bwMode="auto">
          <a:xfrm>
            <a:off x="3536950" y="1298575"/>
            <a:ext cx="690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sz="180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140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400" baseline="-2500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 = 6.1</a:t>
            </a:r>
          </a:p>
        </p:txBody>
      </p:sp>
    </p:spTree>
    <p:extLst>
      <p:ext uri="{BB962C8B-B14F-4D97-AF65-F5344CB8AC3E}">
        <p14:creationId xmlns:p14="http://schemas.microsoft.com/office/powerpoint/2010/main" val="2421949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86234</TotalTime>
  <Words>734</Words>
  <Application>Microsoft Office PowerPoint</Application>
  <PresentationFormat>On-screen Show (4:3)</PresentationFormat>
  <Paragraphs>147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Blank Presentation</vt:lpstr>
      <vt:lpstr>PowerPoint Presentation</vt:lpstr>
      <vt:lpstr>Proposal and Motivation for Non-axisymmetric Control Coil (NCC) goes back many years – research still needed</vt:lpstr>
      <vt:lpstr>NCC upgrade can investigate several key physics issues, some new ideas based on new capabilities/understanding</vt:lpstr>
      <vt:lpstr>Multi-mode RWM computation shows 2nd eigenmode component has dominant amplitude at high bN in NSTX stabilizing structure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SAS</cp:lastModifiedBy>
  <cp:revision>15240</cp:revision>
  <cp:lastPrinted>2011-11-10T22:00:35Z</cp:lastPrinted>
  <dcterms:created xsi:type="dcterms:W3CDTF">2003-10-01T16:23:57Z</dcterms:created>
  <dcterms:modified xsi:type="dcterms:W3CDTF">2012-02-08T17:46:12Z</dcterms:modified>
</cp:coreProperties>
</file>