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1217" r:id="rId2"/>
    <p:sldId id="1716" r:id="rId3"/>
    <p:sldId id="1717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9900CC"/>
    <a:srgbClr val="FFFF99"/>
    <a:srgbClr val="FFFFFF"/>
    <a:srgbClr val="99FF33"/>
    <a:srgbClr val="FFFF66"/>
    <a:srgbClr val="FF0000"/>
    <a:srgbClr val="99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9" autoAdjust="0"/>
    <p:restoredTop sz="94432" autoAdjust="0"/>
  </p:normalViewPr>
  <p:slideViewPr>
    <p:cSldViewPr>
      <p:cViewPr varScale="1">
        <p:scale>
          <a:sx n="89" d="100"/>
          <a:sy n="89" d="100"/>
        </p:scale>
        <p:origin x="-120" y="-85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55" cy="48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9" tIns="48350" rIns="96699" bIns="48350" numCol="1" anchor="t" anchorCtr="0" compatLnSpc="1">
            <a:prstTxWarp prst="textNoShape">
              <a:avLst/>
            </a:prstTxWarp>
          </a:bodyPr>
          <a:lstStyle>
            <a:lvl1pPr defTabSz="967442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47" y="1"/>
            <a:ext cx="3170254" cy="48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9" tIns="48350" rIns="96699" bIns="48350" numCol="1" anchor="t" anchorCtr="0" compatLnSpc="1">
            <a:prstTxWarp prst="textNoShape">
              <a:avLst/>
            </a:prstTxWarp>
          </a:bodyPr>
          <a:lstStyle>
            <a:lvl1pPr algn="r" defTabSz="967442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70255" cy="4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9" tIns="48350" rIns="96699" bIns="48350" numCol="1" anchor="b" anchorCtr="0" compatLnSpc="1">
            <a:prstTxWarp prst="textNoShape">
              <a:avLst/>
            </a:prstTxWarp>
          </a:bodyPr>
          <a:lstStyle>
            <a:lvl1pPr defTabSz="967442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47" y="9120149"/>
            <a:ext cx="3170254" cy="48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9" tIns="48350" rIns="96699" bIns="48350" numCol="1" anchor="b" anchorCtr="0" compatLnSpc="1">
            <a:prstTxWarp prst="textNoShape">
              <a:avLst/>
            </a:prstTxWarp>
          </a:bodyPr>
          <a:lstStyle>
            <a:lvl1pPr algn="r" defTabSz="967442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424C359-36B1-4622-BF37-647B08A21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2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35086" cy="47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3" tIns="47857" rIns="95713" bIns="4785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80114" y="0"/>
            <a:ext cx="3135086" cy="47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3" tIns="47857" rIns="95713" bIns="4785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8725" y="712788"/>
            <a:ext cx="4860925" cy="3644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318" y="4595616"/>
            <a:ext cx="5382567" cy="427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3" tIns="47857" rIns="95713" bIns="47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1882"/>
            <a:ext cx="3135086" cy="47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3" tIns="47857" rIns="95713" bIns="4785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80114" y="9111882"/>
            <a:ext cx="3135086" cy="47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13" tIns="47857" rIns="95713" bIns="4785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BCBB70C-57D2-4D9C-9140-9868E37C29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47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51E1D-36E0-4BA8-A365-E0C954ED32FF}" type="slidenum">
              <a:rPr lang="en-US"/>
              <a:pPr/>
              <a:t>1</a:t>
            </a:fld>
            <a:endParaRPr lang="en-US"/>
          </a:p>
        </p:txBody>
      </p:sp>
      <p:sp>
        <p:nvSpPr>
          <p:cNvPr id="152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EC34D4A-1CD7-4338-BAFE-1380003A7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18ECC5-426E-49F6-A4C2-C6C9C9CF3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8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B2E573-9FDC-4AEE-8DEB-BF355C7AA6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8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EC5A36-D8B3-4598-A389-D6CAC3951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6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9F9D6E-7BAE-4E1A-B51C-2FD40C000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8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9BF812-0681-4E22-9A31-8F7B4212A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3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227416-1060-4AD2-9225-A60F88BA1F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2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A3CF97-474F-4E54-8090-61F2478357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215BD-4556-4662-9552-B7E9533F2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5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5E8052-9FD0-42AE-90B4-094CEE075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9AF4F-56E1-4F64-A4F7-D76BE053C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1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340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sz="1200" i="1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</a:rPr>
                <a:t>NSTX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2209800" y="6580188"/>
            <a:ext cx="5029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</a:rPr>
              <a:t>NSTX-U Facility Enhancement Brainstorming Meeting</a:t>
            </a:r>
            <a:r>
              <a:rPr lang="en-US" sz="1000" b="1" baseline="0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</a:rPr>
              <a:t>(S.A. Sabbagh,</a:t>
            </a:r>
            <a:r>
              <a:rPr lang="en-US" sz="1000" b="1" baseline="0" dirty="0" smtClean="0">
                <a:solidFill>
                  <a:schemeClr val="accent2"/>
                </a:solidFill>
                <a:latin typeface="Arial" pitchFamily="34" charset="0"/>
              </a:rPr>
              <a:t> et al.</a:t>
            </a:r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</a:rPr>
              <a:t>)</a:t>
            </a:r>
            <a:endParaRPr lang="en-US" sz="1000" b="1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6098" y="6637311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9E4154A2-A575-4FB1-8A3D-838E25E19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05424" name="Rectangle 208"/>
          <p:cNvSpPr>
            <a:spLocks noChangeArrowheads="1"/>
          </p:cNvSpPr>
          <p:nvPr/>
        </p:nvSpPr>
        <p:spPr bwMode="auto">
          <a:xfrm>
            <a:off x="6705600" y="6580188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>
              <a:spcBef>
                <a:spcPct val="0"/>
              </a:spcBef>
              <a:buFontTx/>
              <a:buNone/>
            </a:pPr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</a:rPr>
              <a:t>Feb 8</a:t>
            </a:r>
            <a:r>
              <a:rPr lang="en-US" sz="1000" b="1" baseline="30000" dirty="0" smtClean="0">
                <a:solidFill>
                  <a:schemeClr val="accent2"/>
                </a:solidFill>
                <a:latin typeface="Arial" pitchFamily="34" charset="0"/>
              </a:rPr>
              <a:t>th</a:t>
            </a:r>
            <a:r>
              <a:rPr lang="en-US" sz="1000" b="1" dirty="0">
                <a:solidFill>
                  <a:schemeClr val="accent2"/>
                </a:solidFill>
                <a:latin typeface="Arial" pitchFamily="34" charset="0"/>
              </a:rPr>
              <a:t>, </a:t>
            </a:r>
            <a:r>
              <a:rPr lang="en-US" sz="1000" b="1" dirty="0" smtClean="0">
                <a:solidFill>
                  <a:schemeClr val="accent2"/>
                </a:solidFill>
                <a:latin typeface="Arial" pitchFamily="34" charset="0"/>
              </a:rPr>
              <a:t>2012</a:t>
            </a:r>
            <a:endParaRPr lang="en-US" sz="1000" b="1" dirty="0">
              <a:solidFill>
                <a:schemeClr val="accent2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52400" y="8382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Diagnostics supporting advanced global mode stabilization studies</a:t>
            </a:r>
          </a:p>
        </p:txBody>
      </p:sp>
      <p:pic>
        <p:nvPicPr>
          <p:cNvPr id="1525887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219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3600" i="1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NSTX</a:t>
            </a:r>
          </a:p>
        </p:txBody>
      </p:sp>
      <p:sp>
        <p:nvSpPr>
          <p:cNvPr id="1525889" name="Rectangle 129"/>
          <p:cNvSpPr>
            <a:spLocks noChangeArrowheads="1"/>
          </p:cNvSpPr>
          <p:nvPr/>
        </p:nvSpPr>
        <p:spPr bwMode="auto">
          <a:xfrm>
            <a:off x="3651250" y="239713"/>
            <a:ext cx="1530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>
                    <a:alpha val="50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chemeClr val="accent2"/>
                </a:solidFill>
                <a:latin typeface="Arial" pitchFamily="34" charset="0"/>
              </a:rPr>
              <a:t>Supported by   </a:t>
            </a:r>
          </a:p>
        </p:txBody>
      </p:sp>
      <p:sp>
        <p:nvSpPr>
          <p:cNvPr id="1525892" name="Text Box 132"/>
          <p:cNvSpPr txBox="1">
            <a:spLocks noChangeArrowheads="1"/>
          </p:cNvSpPr>
          <p:nvPr/>
        </p:nvSpPr>
        <p:spPr bwMode="auto">
          <a:xfrm>
            <a:off x="1563570" y="6599238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15" name="Picture 155" descr="nstx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419600"/>
            <a:ext cx="20272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716894"/>
            <a:ext cx="2770186" cy="198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3" descr="ppi224.tmp"/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7707313" y="2330450"/>
            <a:ext cx="1284287" cy="4375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Culham</a:t>
            </a: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Sci</a:t>
            </a: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Ctr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Ioffe</a:t>
            </a: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Inst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RRC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Kurchatov</a:t>
            </a: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Inst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ENEA,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Frascati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CEA,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Cadarache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IPP,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Jülich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IPP, </a:t>
            </a:r>
            <a:r>
              <a:rPr lang="en-US" sz="900" b="1" i="1" dirty="0" err="1">
                <a:solidFill>
                  <a:srgbClr val="FF0000"/>
                </a:solidFill>
                <a:latin typeface="Arial" charset="0"/>
              </a:rPr>
              <a:t>Garching</a:t>
            </a:r>
            <a:endParaRPr lang="en-US" sz="900" b="1" i="1" dirty="0">
              <a:solidFill>
                <a:srgbClr val="FF0000"/>
              </a:solidFill>
              <a:latin typeface="Arial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  <a:buNone/>
            </a:pPr>
            <a:r>
              <a:rPr lang="en-US" sz="900" b="1" i="1" dirty="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pic>
        <p:nvPicPr>
          <p:cNvPr id="21" name="Picture 48" descr="ppi221.tmp"/>
          <p:cNvPicPr>
            <a:picLocks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09800"/>
            <a:ext cx="13335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52"/>
          <p:cNvSpPr txBox="1">
            <a:spLocks noChangeArrowheads="1"/>
          </p:cNvSpPr>
          <p:nvPr/>
        </p:nvSpPr>
        <p:spPr bwMode="auto">
          <a:xfrm>
            <a:off x="190500" y="2286000"/>
            <a:ext cx="1257300" cy="44196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b="1" i="1" dirty="0">
              <a:solidFill>
                <a:srgbClr val="0000FF"/>
              </a:solidFill>
              <a:latin typeface="Arial" charset="0"/>
            </a:endParaRP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  <a:buNone/>
            </a:pPr>
            <a:r>
              <a:rPr lang="en-US" sz="900" b="1" i="1" dirty="0">
                <a:solidFill>
                  <a:srgbClr val="0000FF"/>
                </a:solidFill>
                <a:latin typeface="Arial" charset="0"/>
              </a:rPr>
              <a:t>U Wisconsin</a:t>
            </a:r>
          </a:p>
        </p:txBody>
      </p:sp>
      <p:sp>
        <p:nvSpPr>
          <p:cNvPr id="1525769" name="Text Box 9"/>
          <p:cNvSpPr txBox="1">
            <a:spLocks noChangeArrowheads="1"/>
          </p:cNvSpPr>
          <p:nvPr/>
        </p:nvSpPr>
        <p:spPr bwMode="auto">
          <a:xfrm>
            <a:off x="1524000" y="1910578"/>
            <a:ext cx="6096000" cy="314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S.A</a:t>
            </a:r>
            <a:r>
              <a:rPr lang="en-US" sz="2000" dirty="0">
                <a:solidFill>
                  <a:srgbClr val="0000FF"/>
                </a:solidFill>
              </a:rPr>
              <a:t>. Sabbagh</a:t>
            </a:r>
            <a:r>
              <a:rPr lang="en-US" sz="2000" baseline="30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, J.W. </a:t>
            </a:r>
            <a:r>
              <a:rPr lang="en-US" sz="2000" dirty="0" smtClean="0">
                <a:solidFill>
                  <a:srgbClr val="0000FF"/>
                </a:solidFill>
              </a:rPr>
              <a:t>Berkery</a:t>
            </a:r>
            <a:r>
              <a:rPr lang="en-US" sz="2000" baseline="30000" dirty="0" smtClean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 J.M. </a:t>
            </a:r>
            <a:r>
              <a:rPr lang="en-US" sz="2000" dirty="0" smtClean="0">
                <a:solidFill>
                  <a:srgbClr val="0000FF"/>
                </a:solidFill>
              </a:rPr>
              <a:t>Bialek</a:t>
            </a:r>
            <a:r>
              <a:rPr lang="en-US" sz="2000" baseline="30000" dirty="0" smtClean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, T.E. Evans</a:t>
            </a:r>
            <a:r>
              <a:rPr lang="en-US" sz="2000" baseline="30000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>
                <a:solidFill>
                  <a:srgbClr val="0000FF"/>
                </a:solidFill>
              </a:rPr>
              <a:t>S.P. </a:t>
            </a:r>
            <a:r>
              <a:rPr lang="en-US" sz="2000" dirty="0" smtClean="0">
                <a:solidFill>
                  <a:srgbClr val="0000FF"/>
                </a:solidFill>
              </a:rPr>
              <a:t>Gerhardt</a:t>
            </a:r>
            <a:r>
              <a:rPr lang="en-US" sz="2000" baseline="30000" dirty="0">
                <a:solidFill>
                  <a:srgbClr val="0000FF"/>
                </a:solidFill>
              </a:rPr>
              <a:t>3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dirty="0">
                <a:solidFill>
                  <a:srgbClr val="0000FF"/>
                </a:solidFill>
              </a:rPr>
              <a:t>Y.S. Park</a:t>
            </a:r>
            <a:r>
              <a:rPr lang="en-US" sz="2000" baseline="30000" dirty="0">
                <a:solidFill>
                  <a:srgbClr val="0000FF"/>
                </a:solidFill>
              </a:rPr>
              <a:t>1</a:t>
            </a:r>
            <a:r>
              <a:rPr lang="en-US" sz="2000" dirty="0" smtClean="0">
                <a:solidFill>
                  <a:srgbClr val="0000FF"/>
                </a:solidFill>
              </a:rPr>
              <a:t>, K</a:t>
            </a:r>
            <a:r>
              <a:rPr lang="en-US" sz="2000" dirty="0">
                <a:solidFill>
                  <a:srgbClr val="0000FF"/>
                </a:solidFill>
              </a:rPr>
              <a:t>. Tritz</a:t>
            </a:r>
            <a:r>
              <a:rPr lang="en-US" sz="2000" baseline="30000" dirty="0">
                <a:solidFill>
                  <a:srgbClr val="0000FF"/>
                </a:solidFill>
              </a:rPr>
              <a:t>4</a:t>
            </a:r>
            <a:endParaRPr lang="en-US" sz="1600" dirty="0">
              <a:solidFill>
                <a:srgbClr val="0000FF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105000"/>
              </a:lnSpc>
              <a:spcBef>
                <a:spcPct val="45000"/>
              </a:spcBef>
              <a:buClr>
                <a:srgbClr val="F70606"/>
              </a:buClr>
              <a:buSzPct val="150000"/>
              <a:buFontTx/>
              <a:buNone/>
            </a:pPr>
            <a:r>
              <a:rPr lang="en-US" sz="1600" i="1" baseline="30000" dirty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US" sz="1600" i="1" dirty="0">
                <a:solidFill>
                  <a:srgbClr val="000000"/>
                </a:solidFill>
                <a:latin typeface="Arial" pitchFamily="34" charset="0"/>
              </a:rPr>
              <a:t>Department of Applied Physics, Columbia University, NY, NY</a:t>
            </a:r>
          </a:p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None/>
            </a:pPr>
            <a:r>
              <a:rPr lang="en-US" sz="1600" i="1" baseline="30000" dirty="0" smtClean="0">
                <a:solidFill>
                  <a:srgbClr val="000000"/>
                </a:solidFill>
                <a:latin typeface="Arial" pitchFamily="34" charset="0"/>
              </a:rPr>
              <a:t>2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</a:rPr>
              <a:t>General Atomics, San Diego, CA</a:t>
            </a:r>
            <a:endParaRPr lang="en-US" sz="1600" i="1" dirty="0">
              <a:solidFill>
                <a:srgbClr val="000000"/>
              </a:solidFill>
              <a:latin typeface="Arial" pitchFamily="34" charset="0"/>
            </a:endParaRPr>
          </a:p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FontTx/>
              <a:buNone/>
            </a:pPr>
            <a:r>
              <a:rPr lang="en-US" sz="1600" i="1" baseline="30000" dirty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</a:rPr>
              <a:t>Plasma </a:t>
            </a:r>
            <a:r>
              <a:rPr lang="en-US" sz="1600" i="1" dirty="0">
                <a:solidFill>
                  <a:srgbClr val="000000"/>
                </a:solidFill>
                <a:latin typeface="Arial" pitchFamily="34" charset="0"/>
              </a:rPr>
              <a:t>Physics Laboratory, Princeton University, Princeton, 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</a:rPr>
              <a:t>NJ</a:t>
            </a:r>
          </a:p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None/>
            </a:pPr>
            <a:r>
              <a:rPr lang="en-US" sz="1600" i="1" baseline="30000" dirty="0" smtClean="0">
                <a:solidFill>
                  <a:srgbClr val="000000"/>
                </a:solidFill>
                <a:latin typeface="Arial" pitchFamily="34" charset="0"/>
              </a:rPr>
              <a:t>4</a:t>
            </a:r>
            <a:r>
              <a:rPr lang="en-US" sz="1600" i="1" dirty="0" smtClean="0">
                <a:solidFill>
                  <a:srgbClr val="000000"/>
                </a:solidFill>
                <a:latin typeface="Arial" pitchFamily="34" charset="0"/>
              </a:rPr>
              <a:t>Johns-Hopkins University, Baltimore, MD</a:t>
            </a:r>
          </a:p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FontTx/>
              <a:buNone/>
            </a:pPr>
            <a:r>
              <a:rPr lang="en-US" sz="1800" b="1" dirty="0">
                <a:solidFill>
                  <a:srgbClr val="FF0000"/>
                </a:solidFill>
              </a:rPr>
              <a:t>NSTX-U Facility Enhancement Brainstorming </a:t>
            </a:r>
            <a:r>
              <a:rPr lang="en-US" sz="1800" b="1" dirty="0" smtClean="0">
                <a:solidFill>
                  <a:srgbClr val="FF0000"/>
                </a:solidFill>
              </a:rPr>
              <a:t>Meeting</a:t>
            </a:r>
          </a:p>
          <a:p>
            <a:pPr algn="ctr" eaLnBrk="0" hangingPunct="0">
              <a:lnSpc>
                <a:spcPct val="105000"/>
              </a:lnSpc>
              <a:spcBef>
                <a:spcPct val="0"/>
              </a:spcBef>
              <a:buClr>
                <a:srgbClr val="F70606"/>
              </a:buClr>
              <a:buSzPct val="150000"/>
              <a:buFontTx/>
              <a:buNone/>
            </a:pPr>
            <a:r>
              <a:rPr lang="en-US" sz="1800" b="1" dirty="0" smtClean="0">
                <a:solidFill>
                  <a:srgbClr val="0000FF"/>
                </a:solidFill>
              </a:rPr>
              <a:t>February 8</a:t>
            </a:r>
            <a:r>
              <a:rPr lang="en-US" sz="18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</a:rPr>
              <a:t>, 2012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</a:p>
          <a:p>
            <a:pPr algn="ctr" eaLnBrk="0" hangingPunc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PPPL</a:t>
            </a:r>
            <a:endParaRPr lang="en-US" sz="1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new diagnostics would significantly enhance proposed MHD stability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0" y="883920"/>
            <a:ext cx="8682320" cy="5638800"/>
          </a:xfrm>
        </p:spPr>
        <p:txBody>
          <a:bodyPr/>
          <a:lstStyle/>
          <a:p>
            <a:r>
              <a:rPr lang="en-US" dirty="0" smtClean="0"/>
              <a:t>Magnetic</a:t>
            </a:r>
          </a:p>
          <a:p>
            <a:pPr lvl="1"/>
            <a:r>
              <a:rPr lang="en-US" dirty="0" smtClean="0"/>
              <a:t>Low frequency MHD sensors over a wider </a:t>
            </a:r>
            <a:r>
              <a:rPr lang="en-US" dirty="0" err="1" smtClean="0"/>
              <a:t>poloidal</a:t>
            </a:r>
            <a:r>
              <a:rPr lang="en-US" dirty="0" smtClean="0"/>
              <a:t> range</a:t>
            </a:r>
          </a:p>
          <a:p>
            <a:pPr lvl="2"/>
            <a:r>
              <a:rPr lang="en-US" u="sng" dirty="0" err="1" smtClean="0"/>
              <a:t>Midplane</a:t>
            </a:r>
            <a:r>
              <a:rPr lang="en-US" dirty="0" smtClean="0"/>
              <a:t>: for global mode/RWM diagnosis – are our </a:t>
            </a:r>
            <a:r>
              <a:rPr lang="en-US" dirty="0" err="1" smtClean="0"/>
              <a:t>eigenfunction</a:t>
            </a:r>
            <a:r>
              <a:rPr lang="en-US" dirty="0" smtClean="0"/>
              <a:t> expectations from MHD correct, especially during mode growth? </a:t>
            </a:r>
            <a:r>
              <a:rPr lang="en-US" dirty="0" err="1" smtClean="0"/>
              <a:t>WIll</a:t>
            </a:r>
            <a:r>
              <a:rPr lang="en-US" dirty="0" smtClean="0"/>
              <a:t> internal sensors show key difference compared to external LMD?</a:t>
            </a:r>
          </a:p>
          <a:p>
            <a:pPr lvl="2"/>
            <a:r>
              <a:rPr lang="en-US" u="sng" dirty="0" smtClean="0"/>
              <a:t>Closer to </a:t>
            </a:r>
            <a:r>
              <a:rPr lang="en-US" u="sng" dirty="0" err="1" smtClean="0"/>
              <a:t>divertor</a:t>
            </a:r>
            <a:r>
              <a:rPr lang="en-US" dirty="0" smtClean="0"/>
              <a:t>: diagnose, and perhaps feed back upon the “</a:t>
            </a:r>
            <a:r>
              <a:rPr lang="en-US" dirty="0" err="1" smtClean="0"/>
              <a:t>divertor</a:t>
            </a:r>
            <a:r>
              <a:rPr lang="en-US" dirty="0" smtClean="0"/>
              <a:t>” mode with the NCC</a:t>
            </a:r>
          </a:p>
          <a:p>
            <a:pPr lvl="2"/>
            <a:r>
              <a:rPr lang="en-US" dirty="0" smtClean="0"/>
              <a:t>Direct use in RWM state space controller: for both physics studies of the observer model, and improved control – defined needs for ITER, etc.</a:t>
            </a:r>
          </a:p>
          <a:p>
            <a:r>
              <a:rPr lang="en-US" dirty="0" smtClean="0"/>
              <a:t>Kinetic</a:t>
            </a:r>
          </a:p>
          <a:p>
            <a:pPr lvl="1"/>
            <a:r>
              <a:rPr lang="en-US" dirty="0" smtClean="0"/>
              <a:t>SXR sensors for global mode feedback</a:t>
            </a:r>
          </a:p>
          <a:p>
            <a:pPr lvl="2"/>
            <a:r>
              <a:rPr lang="en-US" dirty="0" smtClean="0"/>
              <a:t>Magnetic sensors problematic in future high neutron environments</a:t>
            </a:r>
          </a:p>
          <a:p>
            <a:pPr lvl="2"/>
            <a:r>
              <a:rPr lang="en-US" dirty="0" smtClean="0"/>
              <a:t>Typically aimed at RWM – still a major application. Proposed before for NSTX (JHU), but not funded</a:t>
            </a:r>
          </a:p>
          <a:p>
            <a:pPr lvl="2"/>
            <a:r>
              <a:rPr lang="en-US" dirty="0" smtClean="0"/>
              <a:t>Also use in real-time to detect internal (global) kinks - using NBI, plasma rotation as actuators to alter mode stability in feedback; disruption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5A36-D8B3-4598-A389-D6CAC39510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61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FA958-B3BF-45DB-A5AE-B8DA1E60398E}" type="slidenum">
              <a:rPr lang="en-US"/>
              <a:pPr/>
              <a:t>3</a:t>
            </a:fld>
            <a:endParaRPr lang="en-US"/>
          </a:p>
        </p:txBody>
      </p:sp>
      <p:pic>
        <p:nvPicPr>
          <p:cNvPr id="195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" t="12631" r="49120" b="3056"/>
          <a:stretch>
            <a:fillRect/>
          </a:stretch>
        </p:blipFill>
        <p:spPr bwMode="auto">
          <a:xfrm>
            <a:off x="490538" y="1393825"/>
            <a:ext cx="3929062" cy="456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48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/>
              <a:t>Multi-mode RWM computation shows 2</a:t>
            </a:r>
            <a:r>
              <a:rPr lang="en-US" sz="2000" baseline="30000"/>
              <a:t>nd</a:t>
            </a:r>
            <a:r>
              <a:rPr lang="en-US" sz="2000"/>
              <a:t> eigenmode component has dominant amplitude at high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N</a:t>
            </a:r>
            <a:r>
              <a:rPr lang="en-US" sz="2000"/>
              <a:t> in NSTX stabilizing structure</a:t>
            </a:r>
          </a:p>
        </p:txBody>
      </p:sp>
      <p:sp>
        <p:nvSpPr>
          <p:cNvPr id="195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60888" y="3124200"/>
            <a:ext cx="44958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NSTX RWM not stabilized by </a:t>
            </a:r>
            <a:r>
              <a:rPr lang="en-US" sz="1800">
                <a:latin typeface="Symbol" pitchFamily="18" charset="2"/>
              </a:rPr>
              <a:t>w</a:t>
            </a:r>
            <a:r>
              <a:rPr lang="en-US" sz="1800" baseline="-25000">
                <a:latin typeface="Symbol" pitchFamily="18" charset="2"/>
              </a:rPr>
              <a:t>f</a:t>
            </a:r>
            <a:endParaRPr lang="en-US" sz="1800"/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1600"/>
              <a:t>Computed growth time consistent with experiment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1600"/>
              <a:t>2</a:t>
            </a:r>
            <a:r>
              <a:rPr lang="en-US" sz="1600" baseline="30000"/>
              <a:t>nd </a:t>
            </a:r>
            <a:r>
              <a:rPr lang="en-US" sz="1600"/>
              <a:t>eigenmode (“divertor”) has larger amplitude than ballooning eigenmode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sz="1800"/>
              <a:t>NSTX RWM stabilized by </a:t>
            </a:r>
            <a:r>
              <a:rPr lang="en-US" sz="1800">
                <a:latin typeface="Symbol" pitchFamily="18" charset="2"/>
              </a:rPr>
              <a:t>w</a:t>
            </a:r>
            <a:r>
              <a:rPr lang="en-US" sz="1800" baseline="-25000">
                <a:latin typeface="Symbol" pitchFamily="18" charset="2"/>
              </a:rPr>
              <a:t>f</a:t>
            </a:r>
            <a:endParaRPr lang="en-US" sz="1800"/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1600"/>
              <a:t>Ballooning eigenmode amplitude decreases relative to “divertor” mode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Computed RWM rotation ~ 41 Hz, close to experimental value ~ 30 Hz</a:t>
            </a:r>
          </a:p>
          <a:p>
            <a:pPr>
              <a:lnSpc>
                <a:spcPct val="90000"/>
              </a:lnSpc>
            </a:pPr>
            <a:r>
              <a:rPr lang="en-US" sz="1800"/>
              <a:t>ITER scenario IV multi-mode spectrum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Significant spectrum for n = 1 and 2</a:t>
            </a:r>
          </a:p>
        </p:txBody>
      </p:sp>
      <p:sp>
        <p:nvSpPr>
          <p:cNvPr id="1954821" name="Rectangle 5"/>
          <p:cNvSpPr>
            <a:spLocks noChangeArrowheads="1"/>
          </p:cNvSpPr>
          <p:nvPr/>
        </p:nvSpPr>
        <p:spPr bwMode="auto">
          <a:xfrm>
            <a:off x="5195888" y="914400"/>
            <a:ext cx="345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177800" indent="-177800">
              <a:buFontTx/>
              <a:buNone/>
            </a:pPr>
            <a:r>
              <a:rPr lang="en-US" sz="1600" b="1" u="sng">
                <a:latin typeface="Symbol" pitchFamily="18" charset="2"/>
              </a:rPr>
              <a:t>d</a:t>
            </a:r>
            <a:r>
              <a:rPr lang="en-US" sz="1600" b="1" u="sng"/>
              <a:t>B</a:t>
            </a:r>
            <a:r>
              <a:rPr lang="en-US" sz="1600" b="1" u="sng" baseline="30000"/>
              <a:t>n</a:t>
            </a:r>
            <a:r>
              <a:rPr lang="en-US" sz="1600" b="1" u="sng"/>
              <a:t> from wall, multi-mode response</a:t>
            </a:r>
          </a:p>
        </p:txBody>
      </p:sp>
      <p:pic>
        <p:nvPicPr>
          <p:cNvPr id="195482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5"/>
          <a:stretch>
            <a:fillRect/>
          </a:stretch>
        </p:blipFill>
        <p:spPr bwMode="auto">
          <a:xfrm>
            <a:off x="4953000" y="1203325"/>
            <a:ext cx="213360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482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59"/>
          <a:stretch>
            <a:fillRect/>
          </a:stretch>
        </p:blipFill>
        <p:spPr bwMode="auto">
          <a:xfrm>
            <a:off x="6858000" y="1203325"/>
            <a:ext cx="2039938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4824" name="Rectangle 8"/>
          <p:cNvSpPr>
            <a:spLocks noChangeArrowheads="1"/>
          </p:cNvSpPr>
          <p:nvPr/>
        </p:nvSpPr>
        <p:spPr bwMode="auto">
          <a:xfrm>
            <a:off x="814388" y="1050925"/>
            <a:ext cx="331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600" b="1" u="sng">
                <a:latin typeface="Symbol" pitchFamily="18" charset="2"/>
              </a:rPr>
              <a:t>d</a:t>
            </a:r>
            <a:r>
              <a:rPr lang="en-US" sz="1600" b="1" u="sng"/>
              <a:t>B</a:t>
            </a:r>
            <a:r>
              <a:rPr lang="en-US" sz="1600" b="1" u="sng" baseline="30000"/>
              <a:t>n</a:t>
            </a:r>
            <a:r>
              <a:rPr lang="en-US" sz="1600" b="1" u="sng"/>
              <a:t> RWM multi-mode composition</a:t>
            </a:r>
          </a:p>
        </p:txBody>
      </p:sp>
      <p:sp>
        <p:nvSpPr>
          <p:cNvPr id="1954825" name="Text Box 9"/>
          <p:cNvSpPr txBox="1">
            <a:spLocks noChangeArrowheads="1"/>
          </p:cNvSpPr>
          <p:nvPr/>
        </p:nvSpPr>
        <p:spPr bwMode="auto">
          <a:xfrm>
            <a:off x="1295400" y="5959475"/>
            <a:ext cx="2514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800">
                <a:latin typeface="Helvetica" pitchFamily="34" charset="0"/>
              </a:rPr>
              <a:t>ideal eigenmode number</a:t>
            </a:r>
          </a:p>
        </p:txBody>
      </p:sp>
      <p:sp>
        <p:nvSpPr>
          <p:cNvPr id="1954826" name="Text Box 10"/>
          <p:cNvSpPr txBox="1">
            <a:spLocks noChangeArrowheads="1"/>
          </p:cNvSpPr>
          <p:nvPr/>
        </p:nvSpPr>
        <p:spPr bwMode="auto">
          <a:xfrm rot="16200000">
            <a:off x="-692943" y="3344069"/>
            <a:ext cx="19494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800">
                <a:latin typeface="Symbol" pitchFamily="18" charset="2"/>
              </a:rPr>
              <a:t>d</a:t>
            </a:r>
            <a:r>
              <a:rPr lang="en-US" sz="1800">
                <a:latin typeface="Helvetica" pitchFamily="34" charset="0"/>
              </a:rPr>
              <a:t>B</a:t>
            </a:r>
            <a:r>
              <a:rPr lang="en-US" sz="1800" baseline="30000">
                <a:latin typeface="Helvetica" pitchFamily="34" charset="0"/>
              </a:rPr>
              <a:t>n</a:t>
            </a:r>
            <a:r>
              <a:rPr lang="en-US" sz="1800">
                <a:latin typeface="Helvetica" pitchFamily="34" charset="0"/>
              </a:rPr>
              <a:t> amplitude (arb)</a:t>
            </a:r>
          </a:p>
        </p:txBody>
      </p:sp>
      <p:grpSp>
        <p:nvGrpSpPr>
          <p:cNvPr id="1954827" name="Group 11"/>
          <p:cNvGrpSpPr>
            <a:grpSpLocks/>
          </p:cNvGrpSpPr>
          <p:nvPr/>
        </p:nvGrpSpPr>
        <p:grpSpPr bwMode="auto">
          <a:xfrm>
            <a:off x="2246313" y="1560513"/>
            <a:ext cx="2036762" cy="3028950"/>
            <a:chOff x="1200" y="1008"/>
            <a:chExt cx="1283" cy="1908"/>
          </a:xfrm>
        </p:grpSpPr>
        <p:pic>
          <p:nvPicPr>
            <p:cNvPr id="1954828" name="Picture 12" descr="figsas0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51" t="18889" r="43704" b="12686"/>
            <a:stretch>
              <a:fillRect/>
            </a:stretch>
          </p:blipFill>
          <p:spPr bwMode="auto">
            <a:xfrm>
              <a:off x="1569" y="1071"/>
              <a:ext cx="833" cy="1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54829" name="Text Box 13"/>
            <p:cNvSpPr txBox="1">
              <a:spLocks noChangeArrowheads="1"/>
            </p:cNvSpPr>
            <p:nvPr/>
          </p:nvSpPr>
          <p:spPr bwMode="auto">
            <a:xfrm>
              <a:off x="1873" y="1184"/>
              <a:ext cx="46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000">
                  <a:solidFill>
                    <a:srgbClr val="0000FF"/>
                  </a:solidFill>
                </a:rPr>
                <a:t>t = 0.655s</a:t>
              </a:r>
            </a:p>
          </p:txBody>
        </p:sp>
        <p:sp>
          <p:nvSpPr>
            <p:cNvPr id="1954830" name="Text Box 14"/>
            <p:cNvSpPr txBox="1">
              <a:spLocks noChangeArrowheads="1"/>
            </p:cNvSpPr>
            <p:nvPr/>
          </p:nvSpPr>
          <p:spPr bwMode="auto">
            <a:xfrm>
              <a:off x="1937" y="1297"/>
              <a:ext cx="4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mode 1</a:t>
              </a:r>
            </a:p>
          </p:txBody>
        </p:sp>
        <p:sp>
          <p:nvSpPr>
            <p:cNvPr id="1954831" name="Text Box 15"/>
            <p:cNvSpPr txBox="1">
              <a:spLocks noChangeArrowheads="1"/>
            </p:cNvSpPr>
            <p:nvPr/>
          </p:nvSpPr>
          <p:spPr bwMode="auto">
            <a:xfrm>
              <a:off x="1902" y="2446"/>
              <a:ext cx="4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0000FF"/>
                  </a:solidFill>
                </a:rPr>
                <a:t>mode 2</a:t>
              </a:r>
            </a:p>
          </p:txBody>
        </p:sp>
        <p:sp>
          <p:nvSpPr>
            <p:cNvPr id="1954832" name="Line 16"/>
            <p:cNvSpPr>
              <a:spLocks noChangeShapeType="1"/>
            </p:cNvSpPr>
            <p:nvPr/>
          </p:nvSpPr>
          <p:spPr bwMode="auto">
            <a:xfrm flipH="1" flipV="1">
              <a:off x="1778" y="2496"/>
              <a:ext cx="167" cy="39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833" name="Line 17"/>
            <p:cNvSpPr>
              <a:spLocks noChangeShapeType="1"/>
            </p:cNvSpPr>
            <p:nvPr/>
          </p:nvSpPr>
          <p:spPr bwMode="auto">
            <a:xfrm flipH="1">
              <a:off x="1912" y="1455"/>
              <a:ext cx="208" cy="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834" name="Text Box 18"/>
            <p:cNvSpPr txBox="1">
              <a:spLocks noChangeArrowheads="1"/>
            </p:cNvSpPr>
            <p:nvPr/>
          </p:nvSpPr>
          <p:spPr bwMode="auto">
            <a:xfrm>
              <a:off x="2213" y="2619"/>
              <a:ext cx="2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2.0</a:t>
              </a:r>
            </a:p>
          </p:txBody>
        </p:sp>
        <p:sp>
          <p:nvSpPr>
            <p:cNvPr id="1954835" name="Text Box 19"/>
            <p:cNvSpPr txBox="1">
              <a:spLocks noChangeArrowheads="1"/>
            </p:cNvSpPr>
            <p:nvPr/>
          </p:nvSpPr>
          <p:spPr bwMode="auto">
            <a:xfrm>
              <a:off x="1834" y="2619"/>
              <a:ext cx="2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1.0</a:t>
              </a:r>
            </a:p>
          </p:txBody>
        </p:sp>
        <p:sp>
          <p:nvSpPr>
            <p:cNvPr id="1954836" name="Text Box 20"/>
            <p:cNvSpPr txBox="1">
              <a:spLocks noChangeArrowheads="1"/>
            </p:cNvSpPr>
            <p:nvPr/>
          </p:nvSpPr>
          <p:spPr bwMode="auto">
            <a:xfrm>
              <a:off x="1464" y="2619"/>
              <a:ext cx="2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0.0</a:t>
              </a:r>
            </a:p>
          </p:txBody>
        </p:sp>
        <p:sp>
          <p:nvSpPr>
            <p:cNvPr id="1954837" name="Text Box 21"/>
            <p:cNvSpPr txBox="1">
              <a:spLocks noChangeArrowheads="1"/>
            </p:cNvSpPr>
            <p:nvPr/>
          </p:nvSpPr>
          <p:spPr bwMode="auto">
            <a:xfrm>
              <a:off x="1968" y="2704"/>
              <a:ext cx="40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2"/>
                  </a:solidFill>
                </a:rPr>
                <a:t>R(m)</a:t>
              </a:r>
            </a:p>
          </p:txBody>
        </p:sp>
        <p:sp>
          <p:nvSpPr>
            <p:cNvPr id="1954838" name="Text Box 22"/>
            <p:cNvSpPr txBox="1">
              <a:spLocks noChangeArrowheads="1"/>
            </p:cNvSpPr>
            <p:nvPr/>
          </p:nvSpPr>
          <p:spPr bwMode="auto">
            <a:xfrm>
              <a:off x="1340" y="1377"/>
              <a:ext cx="2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1.0</a:t>
              </a:r>
            </a:p>
          </p:txBody>
        </p:sp>
        <p:sp>
          <p:nvSpPr>
            <p:cNvPr id="1954839" name="Text Box 23"/>
            <p:cNvSpPr txBox="1">
              <a:spLocks noChangeArrowheads="1"/>
            </p:cNvSpPr>
            <p:nvPr/>
          </p:nvSpPr>
          <p:spPr bwMode="auto">
            <a:xfrm>
              <a:off x="1303" y="2135"/>
              <a:ext cx="3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-1.0</a:t>
              </a:r>
            </a:p>
          </p:txBody>
        </p:sp>
        <p:sp>
          <p:nvSpPr>
            <p:cNvPr id="1954840" name="Text Box 24"/>
            <p:cNvSpPr txBox="1">
              <a:spLocks noChangeArrowheads="1"/>
            </p:cNvSpPr>
            <p:nvPr/>
          </p:nvSpPr>
          <p:spPr bwMode="auto">
            <a:xfrm rot="16200000">
              <a:off x="1112" y="1516"/>
              <a:ext cx="3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600">
                  <a:solidFill>
                    <a:schemeClr val="tx2"/>
                  </a:solidFill>
                </a:rPr>
                <a:t>Z(m)</a:t>
              </a:r>
            </a:p>
          </p:txBody>
        </p:sp>
        <p:sp>
          <p:nvSpPr>
            <p:cNvPr id="1954841" name="Text Box 25"/>
            <p:cNvSpPr txBox="1">
              <a:spLocks noChangeArrowheads="1"/>
            </p:cNvSpPr>
            <p:nvPr/>
          </p:nvSpPr>
          <p:spPr bwMode="auto">
            <a:xfrm>
              <a:off x="1340" y="1008"/>
              <a:ext cx="2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2.0</a:t>
              </a:r>
            </a:p>
          </p:txBody>
        </p:sp>
        <p:sp>
          <p:nvSpPr>
            <p:cNvPr id="1954842" name="Text Box 26"/>
            <p:cNvSpPr txBox="1">
              <a:spLocks noChangeArrowheads="1"/>
            </p:cNvSpPr>
            <p:nvPr/>
          </p:nvSpPr>
          <p:spPr bwMode="auto">
            <a:xfrm>
              <a:off x="1340" y="1757"/>
              <a:ext cx="27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0.0</a:t>
              </a:r>
            </a:p>
          </p:txBody>
        </p:sp>
        <p:sp>
          <p:nvSpPr>
            <p:cNvPr id="1954843" name="Text Box 27"/>
            <p:cNvSpPr txBox="1">
              <a:spLocks noChangeArrowheads="1"/>
            </p:cNvSpPr>
            <p:nvPr/>
          </p:nvSpPr>
          <p:spPr bwMode="auto">
            <a:xfrm>
              <a:off x="1303" y="2506"/>
              <a:ext cx="3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400">
                  <a:solidFill>
                    <a:schemeClr val="tx2"/>
                  </a:solidFill>
                </a:rPr>
                <a:t>-2.0</a:t>
              </a:r>
            </a:p>
          </p:txBody>
        </p:sp>
        <p:sp>
          <p:nvSpPr>
            <p:cNvPr id="1954844" name="Text Box 28"/>
            <p:cNvSpPr txBox="1">
              <a:spLocks noChangeArrowheads="1"/>
            </p:cNvSpPr>
            <p:nvPr/>
          </p:nvSpPr>
          <p:spPr bwMode="auto">
            <a:xfrm>
              <a:off x="1922" y="2305"/>
              <a:ext cx="4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mode 3</a:t>
              </a:r>
            </a:p>
          </p:txBody>
        </p:sp>
        <p:sp>
          <p:nvSpPr>
            <p:cNvPr id="1954845" name="Line 29"/>
            <p:cNvSpPr>
              <a:spLocks noChangeShapeType="1"/>
            </p:cNvSpPr>
            <p:nvPr/>
          </p:nvSpPr>
          <p:spPr bwMode="auto">
            <a:xfrm flipH="1" flipV="1">
              <a:off x="1995" y="2270"/>
              <a:ext cx="104" cy="5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4846" name="Line 30"/>
            <p:cNvSpPr>
              <a:spLocks noChangeShapeType="1"/>
            </p:cNvSpPr>
            <p:nvPr/>
          </p:nvSpPr>
          <p:spPr bwMode="auto">
            <a:xfrm flipV="1">
              <a:off x="1861" y="1684"/>
              <a:ext cx="125" cy="167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847" name="Line 31"/>
            <p:cNvSpPr>
              <a:spLocks noChangeShapeType="1"/>
            </p:cNvSpPr>
            <p:nvPr/>
          </p:nvSpPr>
          <p:spPr bwMode="auto">
            <a:xfrm>
              <a:off x="1861" y="1848"/>
              <a:ext cx="20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54848" name="Text Box 32"/>
            <p:cNvSpPr txBox="1">
              <a:spLocks noChangeArrowheads="1"/>
            </p:cNvSpPr>
            <p:nvPr/>
          </p:nvSpPr>
          <p:spPr bwMode="auto">
            <a:xfrm>
              <a:off x="1937" y="1664"/>
              <a:ext cx="19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800">
                  <a:solidFill>
                    <a:schemeClr val="tx1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1954849" name="Text Box 33"/>
            <p:cNvSpPr txBox="1">
              <a:spLocks noChangeArrowheads="1"/>
            </p:cNvSpPr>
            <p:nvPr/>
          </p:nvSpPr>
          <p:spPr bwMode="auto">
            <a:xfrm>
              <a:off x="1954" y="1092"/>
              <a:ext cx="38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en-US" sz="1000">
                  <a:solidFill>
                    <a:srgbClr val="0000FF"/>
                  </a:solidFill>
                </a:rPr>
                <a:t>133775</a:t>
              </a:r>
            </a:p>
          </p:txBody>
        </p:sp>
      </p:grpSp>
      <p:sp>
        <p:nvSpPr>
          <p:cNvPr id="1954850" name="Text Box 34"/>
          <p:cNvSpPr txBox="1">
            <a:spLocks noChangeArrowheads="1"/>
          </p:cNvSpPr>
          <p:nvPr/>
        </p:nvSpPr>
        <p:spPr bwMode="auto">
          <a:xfrm>
            <a:off x="1068388" y="4699000"/>
            <a:ext cx="508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mode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1954851" name="Text Box 35"/>
          <p:cNvSpPr txBox="1">
            <a:spLocks noChangeArrowheads="1"/>
          </p:cNvSpPr>
          <p:nvPr/>
        </p:nvSpPr>
        <p:spPr bwMode="auto">
          <a:xfrm>
            <a:off x="1714500" y="2943225"/>
            <a:ext cx="508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sz="1600">
                <a:solidFill>
                  <a:srgbClr val="FF0000"/>
                </a:solidFill>
                <a:latin typeface="Helvetica" pitchFamily="34" charset="0"/>
              </a:rPr>
              <a:t>mode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sz="1600">
                <a:solidFill>
                  <a:srgbClr val="FF0000"/>
                </a:solidFill>
                <a:latin typeface="Helvetica" pitchFamily="34" charset="0"/>
              </a:rPr>
              <a:t>3</a:t>
            </a:r>
          </a:p>
        </p:txBody>
      </p:sp>
      <p:sp>
        <p:nvSpPr>
          <p:cNvPr id="1954852" name="Text Box 36"/>
          <p:cNvSpPr txBox="1">
            <a:spLocks noChangeArrowheads="1"/>
          </p:cNvSpPr>
          <p:nvPr/>
        </p:nvSpPr>
        <p:spPr bwMode="auto">
          <a:xfrm>
            <a:off x="1600200" y="1752600"/>
            <a:ext cx="508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FontTx/>
              <a:buNone/>
            </a:pPr>
            <a:r>
              <a:rPr lang="en-US" sz="1600">
                <a:solidFill>
                  <a:srgbClr val="0000FF"/>
                </a:solidFill>
                <a:latin typeface="Helvetica" pitchFamily="34" charset="0"/>
              </a:rPr>
              <a:t>mode</a:t>
            </a:r>
          </a:p>
          <a:p>
            <a:pPr algn="ctr">
              <a:spcBef>
                <a:spcPct val="20000"/>
              </a:spcBef>
              <a:buFontTx/>
              <a:buNone/>
            </a:pPr>
            <a:r>
              <a:rPr lang="en-US" sz="1600">
                <a:solidFill>
                  <a:srgbClr val="0000FF"/>
                </a:solidFill>
                <a:latin typeface="Helvetica" pitchFamily="34" charset="0"/>
              </a:rPr>
              <a:t>2</a:t>
            </a:r>
          </a:p>
        </p:txBody>
      </p:sp>
      <p:sp>
        <p:nvSpPr>
          <p:cNvPr id="1954853" name="Text Box 37"/>
          <p:cNvSpPr txBox="1">
            <a:spLocks noChangeArrowheads="1"/>
          </p:cNvSpPr>
          <p:nvPr/>
        </p:nvSpPr>
        <p:spPr bwMode="auto">
          <a:xfrm>
            <a:off x="2370138" y="4572000"/>
            <a:ext cx="800100" cy="2444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600">
                <a:solidFill>
                  <a:srgbClr val="FF0000"/>
                </a:solidFill>
                <a:latin typeface="Helvetica" pitchFamily="34" charset="0"/>
              </a:rPr>
              <a:t>Unstable</a:t>
            </a:r>
          </a:p>
        </p:txBody>
      </p:sp>
      <p:sp>
        <p:nvSpPr>
          <p:cNvPr id="1954854" name="Text Box 38"/>
          <p:cNvSpPr txBox="1">
            <a:spLocks noChangeArrowheads="1"/>
          </p:cNvSpPr>
          <p:nvPr/>
        </p:nvSpPr>
        <p:spPr bwMode="auto">
          <a:xfrm>
            <a:off x="2362200" y="4876800"/>
            <a:ext cx="1884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600">
                <a:solidFill>
                  <a:srgbClr val="0000FF"/>
                </a:solidFill>
                <a:latin typeface="Helvetica" pitchFamily="34" charset="0"/>
              </a:rPr>
              <a:t>Stabilized by rotation</a:t>
            </a:r>
          </a:p>
        </p:txBody>
      </p:sp>
      <p:sp>
        <p:nvSpPr>
          <p:cNvPr id="1954855" name="Line 39"/>
          <p:cNvSpPr>
            <a:spLocks noChangeShapeType="1"/>
          </p:cNvSpPr>
          <p:nvPr/>
        </p:nvSpPr>
        <p:spPr bwMode="auto">
          <a:xfrm flipH="1" flipV="1">
            <a:off x="1836738" y="4303713"/>
            <a:ext cx="457200" cy="381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54856" name="Line 40"/>
          <p:cNvSpPr>
            <a:spLocks noChangeShapeType="1"/>
          </p:cNvSpPr>
          <p:nvPr/>
        </p:nvSpPr>
        <p:spPr bwMode="auto">
          <a:xfrm flipH="1">
            <a:off x="2149475" y="5037138"/>
            <a:ext cx="184150" cy="152400"/>
          </a:xfrm>
          <a:prstGeom prst="line">
            <a:avLst/>
          </a:prstGeom>
          <a:noFill/>
          <a:ln w="1587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54857" name="Text Box 32"/>
          <p:cNvSpPr txBox="1">
            <a:spLocks noChangeArrowheads="1"/>
          </p:cNvSpPr>
          <p:nvPr/>
        </p:nvSpPr>
        <p:spPr bwMode="auto">
          <a:xfrm>
            <a:off x="5370513" y="6288088"/>
            <a:ext cx="34686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None/>
            </a:pPr>
            <a:r>
              <a:rPr lang="en-US" sz="1200">
                <a:solidFill>
                  <a:srgbClr val="9900CC"/>
                </a:solidFill>
                <a:latin typeface="Arial" pitchFamily="34" charset="0"/>
              </a:rPr>
              <a:t>BP9.00059 J. Bialek, et al.; see poster for detail</a:t>
            </a:r>
          </a:p>
        </p:txBody>
      </p:sp>
      <p:sp>
        <p:nvSpPr>
          <p:cNvPr id="1954858" name="Text Box 32"/>
          <p:cNvSpPr txBox="1">
            <a:spLocks noChangeArrowheads="1"/>
          </p:cNvSpPr>
          <p:nvPr/>
        </p:nvSpPr>
        <p:spPr bwMode="auto">
          <a:xfrm>
            <a:off x="76200" y="6278563"/>
            <a:ext cx="1371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Tx/>
              <a:buNone/>
            </a:pPr>
            <a:r>
              <a:rPr lang="en-US" sz="1200">
                <a:solidFill>
                  <a:srgbClr val="9900CC"/>
                </a:solidFill>
                <a:latin typeface="Arial" pitchFamily="34" charset="0"/>
              </a:rPr>
              <a:t>mmVALEN code</a:t>
            </a:r>
          </a:p>
        </p:txBody>
      </p:sp>
      <p:sp>
        <p:nvSpPr>
          <p:cNvPr id="1954860" name="Rectangle 44"/>
          <p:cNvSpPr>
            <a:spLocks noChangeArrowheads="1"/>
          </p:cNvSpPr>
          <p:nvPr/>
        </p:nvSpPr>
        <p:spPr bwMode="auto">
          <a:xfrm>
            <a:off x="3536950" y="1298575"/>
            <a:ext cx="690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Tx/>
              <a:buNone/>
            </a:pPr>
            <a:r>
              <a:rPr lang="en-US" sz="1800">
                <a:solidFill>
                  <a:srgbClr val="0000FF"/>
                </a:solidFill>
                <a:latin typeface="Arial" pitchFamily="34" charset="0"/>
              </a:rPr>
              <a:t> </a:t>
            </a:r>
            <a:r>
              <a:rPr lang="en-US" sz="1400">
                <a:solidFill>
                  <a:srgbClr val="0000FF"/>
                </a:solidFill>
                <a:latin typeface="Symbol" pitchFamily="18" charset="2"/>
              </a:rPr>
              <a:t>b</a:t>
            </a:r>
            <a:r>
              <a:rPr lang="en-US" sz="1400" baseline="-25000">
                <a:solidFill>
                  <a:srgbClr val="0000FF"/>
                </a:solidFill>
                <a:latin typeface="Arial" pitchFamily="34" charset="0"/>
              </a:rPr>
              <a:t>N</a:t>
            </a:r>
            <a:r>
              <a:rPr lang="en-US" sz="1400">
                <a:solidFill>
                  <a:srgbClr val="0000FF"/>
                </a:solidFill>
                <a:latin typeface="Arial" pitchFamily="34" charset="0"/>
              </a:rPr>
              <a:t> = 6.1</a:t>
            </a:r>
          </a:p>
        </p:txBody>
      </p:sp>
    </p:spTree>
    <p:extLst>
      <p:ext uri="{BB962C8B-B14F-4D97-AF65-F5344CB8AC3E}">
        <p14:creationId xmlns:p14="http://schemas.microsoft.com/office/powerpoint/2010/main" val="2421949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86256</TotalTime>
  <Words>505</Words>
  <Application>Microsoft Office PowerPoint</Application>
  <PresentationFormat>On-screen Show (4:3)</PresentationFormat>
  <Paragraphs>122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Some new diagnostics would significantly enhance proposed MHD stability studies</vt:lpstr>
      <vt:lpstr>Multi-mode RWM computation shows 2nd eigenmode component has dominant amplitude at high bN in NSTX stabilizing structure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SAS</cp:lastModifiedBy>
  <cp:revision>15252</cp:revision>
  <cp:lastPrinted>2011-11-10T22:00:35Z</cp:lastPrinted>
  <dcterms:created xsi:type="dcterms:W3CDTF">2003-10-01T16:23:57Z</dcterms:created>
  <dcterms:modified xsi:type="dcterms:W3CDTF">2012-02-08T18:13:52Z</dcterms:modified>
</cp:coreProperties>
</file>