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Default Extension="pdf" ContentType="application/pdf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rels" ContentType="application/vnd.openxmlformats-package.relationshi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1217" r:id="rId2"/>
    <p:sldId id="1227" r:id="rId3"/>
    <p:sldId id="1230" r:id="rId4"/>
    <p:sldId id="1229" r:id="rId5"/>
    <p:sldId id="1231" r:id="rId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01" autoAdjust="0"/>
    <p:restoredTop sz="94558" autoAdjust="0"/>
  </p:normalViewPr>
  <p:slideViewPr>
    <p:cSldViewPr>
      <p:cViewPr>
        <p:scale>
          <a:sx n="170" d="100"/>
          <a:sy n="170" d="100"/>
        </p:scale>
        <p:origin x="-736" y="-83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56356A8-B289-41CA-8757-CF23C3BB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06A292B-CF9A-4BF8-90E5-A63A94F9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2E7DB-C4B0-4A83-91D8-68380181151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89FE5-5556-4EEB-B678-18AC2784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CA1B789A-53F4-4066-B156-291A9BDC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cs typeface="+mn-cs"/>
              </a:rPr>
              <a:t>NSTX-U NB Upgrade</a:t>
            </a:r>
            <a:r>
              <a:rPr lang="en-US" sz="800" i="0" baseline="0" dirty="0" smtClean="0">
                <a:cs typeface="+mn-cs"/>
              </a:rPr>
              <a:t> (SPG)</a:t>
            </a:r>
            <a:endParaRPr lang="en-US" sz="800" i="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Potential Upgrades to the NBI System for NSTX-Upgrade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SPG, TS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8" name="Picture 155" descr="nstx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163" y="4419600"/>
            <a:ext cx="2027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9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100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1" name="Picture 3" descr="C:\Users\jmenard\Desktop\Pict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48" descr="ppi221.tmp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3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10000" y="2971800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800" b="0" i="0" dirty="0" smtClean="0"/>
              <a:t> Beam dumps</a:t>
            </a:r>
          </a:p>
          <a:p>
            <a:pPr>
              <a:buFont typeface="Arial"/>
              <a:buChar char="•"/>
            </a:pPr>
            <a:r>
              <a:rPr lang="en-US" sz="1800" b="0" i="0" dirty="0" smtClean="0"/>
              <a:t> Power supplies</a:t>
            </a:r>
          </a:p>
          <a:p>
            <a:pPr>
              <a:buFont typeface="Arial"/>
              <a:buChar char="•"/>
            </a:pPr>
            <a:r>
              <a:rPr lang="en-US" sz="1800" b="0" i="0" dirty="0" smtClean="0"/>
              <a:t> Injection Angle</a:t>
            </a:r>
            <a:endParaRPr lang="en-US" sz="18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Dumps Limit Pulse Length for a Given Voltage</a:t>
            </a:r>
            <a:endParaRPr lang="en-US" dirty="0"/>
          </a:p>
        </p:txBody>
      </p:sp>
      <p:pic>
        <p:nvPicPr>
          <p:cNvPr id="4" name="Picture 3" descr="Screen shot 2012-01-27 at 10.45.11 AM.png"/>
          <p:cNvPicPr>
            <a:picLocks noChangeAspect="1"/>
          </p:cNvPicPr>
          <p:nvPr/>
        </p:nvPicPr>
        <p:blipFill>
          <a:blip r:embed="rId2"/>
          <a:srcRect r="3409" b="14035"/>
          <a:stretch>
            <a:fillRect/>
          </a:stretch>
        </p:blipFill>
        <p:spPr>
          <a:xfrm>
            <a:off x="3124200" y="3507224"/>
            <a:ext cx="6019800" cy="3036565"/>
          </a:xfrm>
          <a:prstGeom prst="rect">
            <a:avLst/>
          </a:prstGeom>
        </p:spPr>
      </p:pic>
      <p:pic>
        <p:nvPicPr>
          <p:cNvPr id="6" name="Picture 5" descr="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3433" t="8073" r="7463" b="51560"/>
              <a:stretch>
                <a:fillRect/>
              </a:stretch>
            </p:blipFill>
          </mc:Choice>
          <mc:Fallback>
            <p:blipFill>
              <a:blip r:embed="rId4"/>
              <a:srcRect l="13433" t="8073" r="7463" b="51560"/>
              <a:stretch>
                <a:fillRect/>
              </a:stretch>
            </p:blipFill>
          </mc:Fallback>
        </mc:AlternateContent>
        <p:spPr>
          <a:xfrm>
            <a:off x="4800600" y="990600"/>
            <a:ext cx="40386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14400"/>
            <a:ext cx="4800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u="sng" dirty="0" smtClean="0">
                <a:solidFill>
                  <a:srgbClr val="FF0000"/>
                </a:solidFill>
              </a:rPr>
              <a:t>Example Performance Impact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</a:rPr>
              <a:t>100% non-inductive scenario at B</a:t>
            </a:r>
            <a:r>
              <a:rPr lang="en-US" b="0" i="0" baseline="-25000" dirty="0" smtClean="0">
                <a:solidFill>
                  <a:schemeClr val="tx1"/>
                </a:solidFill>
              </a:rPr>
              <a:t>T</a:t>
            </a:r>
            <a:r>
              <a:rPr lang="en-US" b="0" i="0" dirty="0" smtClean="0">
                <a:solidFill>
                  <a:schemeClr val="tx1"/>
                </a:solidFill>
              </a:rPr>
              <a:t>=1 T, 6 sources, H</a:t>
            </a:r>
            <a:r>
              <a:rPr lang="en-US" b="0" i="0" baseline="-25000" dirty="0" smtClean="0">
                <a:solidFill>
                  <a:schemeClr val="tx1"/>
                </a:solidFill>
              </a:rPr>
              <a:t>98y,2</a:t>
            </a:r>
            <a:r>
              <a:rPr lang="en-US" b="0" i="0" dirty="0" smtClean="0">
                <a:solidFill>
                  <a:schemeClr val="tx1"/>
                </a:solidFill>
              </a:rPr>
              <a:t>=1</a:t>
            </a:r>
          </a:p>
          <a:p>
            <a:pPr algn="ctr"/>
            <a:endParaRPr lang="en-US" b="0" i="0" dirty="0" smtClean="0">
              <a:solidFill>
                <a:schemeClr val="tx1"/>
              </a:solidFill>
            </a:endParaRPr>
          </a:p>
          <a:p>
            <a:pPr algn="ctr"/>
            <a:endParaRPr lang="en-US" b="0" i="0" dirty="0" smtClean="0">
              <a:solidFill>
                <a:schemeClr val="tx1"/>
              </a:solidFill>
            </a:endParaRPr>
          </a:p>
          <a:p>
            <a:pPr algn="ctr"/>
            <a:endParaRPr lang="en-US" b="0" i="0" dirty="0" smtClean="0">
              <a:solidFill>
                <a:schemeClr val="tx1"/>
              </a:solidFill>
            </a:endParaRPr>
          </a:p>
          <a:p>
            <a:pPr algn="ctr"/>
            <a:endParaRPr lang="en-US" b="0" i="0" dirty="0" smtClean="0">
              <a:solidFill>
                <a:schemeClr val="tx1"/>
              </a:solidFill>
            </a:endParaRPr>
          </a:p>
          <a:p>
            <a:pPr algn="ctr"/>
            <a:endParaRPr lang="en-US" b="0" i="0" dirty="0" smtClean="0">
              <a:solidFill>
                <a:schemeClr val="tx1"/>
              </a:solidFill>
            </a:endParaRPr>
          </a:p>
          <a:p>
            <a:pPr algn="ctr"/>
            <a:endParaRPr lang="en-US" b="0" i="0" dirty="0" smtClean="0">
              <a:solidFill>
                <a:schemeClr val="tx1"/>
              </a:solidFill>
            </a:endParaRPr>
          </a:p>
          <a:p>
            <a:pPr algn="ctr"/>
            <a:endParaRPr lang="en-US" b="0" i="0" dirty="0" smtClean="0">
              <a:solidFill>
                <a:schemeClr val="tx1"/>
              </a:solidFill>
            </a:endParaRPr>
          </a:p>
          <a:p>
            <a:pPr algn="ctr"/>
            <a:r>
              <a:rPr lang="en-US" b="0" i="0" dirty="0" smtClean="0">
                <a:solidFill>
                  <a:schemeClr val="tx1"/>
                </a:solidFill>
              </a:rPr>
              <a:t>Also: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</a:rPr>
              <a:t>Beam diagnostics will have significant issues at 80 kV due to small beam penetration.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</a:rPr>
              <a:t>Will be an issue even if the higher power is not desired.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3352800" cy="3429000"/>
          </a:xfrm>
        </p:spPr>
        <p:txBody>
          <a:bodyPr/>
          <a:lstStyle/>
          <a:p>
            <a:r>
              <a:rPr lang="en-US" sz="1400" dirty="0" smtClean="0"/>
              <a:t>Pulse duration limit is due to low-cycle fatigue &amp; surface cracking on the primary energy ion dump.</a:t>
            </a:r>
          </a:p>
          <a:p>
            <a:r>
              <a:rPr lang="en-US" sz="1400" dirty="0" smtClean="0"/>
              <a:t>Done on an “every 2.5 minutes, full pulse duration, 10 hour day, 3 months a year” basis.</a:t>
            </a:r>
          </a:p>
          <a:p>
            <a:pPr lvl="1"/>
            <a:r>
              <a:rPr lang="en-US" sz="1200" dirty="0" smtClean="0"/>
              <a:t>May be very conservative</a:t>
            </a:r>
          </a:p>
          <a:p>
            <a:r>
              <a:rPr lang="en-US" sz="1400" dirty="0" smtClean="0"/>
              <a:t>TFTR ran 95 kV for 4 seconds for a few shots, with no observed damage.</a:t>
            </a:r>
          </a:p>
          <a:p>
            <a:r>
              <a:rPr lang="en-US" sz="1400" dirty="0" smtClean="0"/>
              <a:t>Can maybe extend limits after engineering revisits assumptions, but if not…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508760"/>
          <a:ext cx="4495801" cy="1005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1"/>
                <a:gridCol w="914400"/>
                <a:gridCol w="1236518"/>
                <a:gridCol w="1430482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 [kV]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r>
                        <a:rPr lang="en-US" sz="1600" baseline="-25000" dirty="0" smtClean="0"/>
                        <a:t>P</a:t>
                      </a:r>
                      <a:r>
                        <a:rPr lang="en-US" sz="1600" baseline="0" dirty="0" smtClean="0"/>
                        <a:t> [MA]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</a:t>
                      </a:r>
                      <a:r>
                        <a:rPr lang="en-US" sz="1600" baseline="-25000" dirty="0" err="1" smtClean="0"/>
                        <a:t>tot</a:t>
                      </a:r>
                      <a:r>
                        <a:rPr lang="en-US" sz="1600" baseline="0" dirty="0" smtClean="0"/>
                        <a:t> [kJ]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Duration [s]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27 at 12.06.30 PM.png"/>
          <p:cNvPicPr>
            <a:picLocks noChangeAspect="1"/>
          </p:cNvPicPr>
          <p:nvPr/>
        </p:nvPicPr>
        <p:blipFill>
          <a:blip r:embed="rId2"/>
          <a:srcRect r="3799" b="3333"/>
          <a:stretch>
            <a:fillRect/>
          </a:stretch>
        </p:blipFill>
        <p:spPr>
          <a:xfrm rot="16200000" flipH="1" flipV="1">
            <a:off x="3626891" y="197893"/>
            <a:ext cx="4800601" cy="6233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 from Late TFTR Period Could Increase the Dump Power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733800" cy="1219200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2"/>
                </a:solidFill>
              </a:rPr>
              <a:t>TPX design for 1000 s pulses used many </a:t>
            </a:r>
            <a:r>
              <a:rPr lang="en-US" sz="1800" dirty="0" err="1" smtClean="0">
                <a:solidFill>
                  <a:schemeClr val="accent2"/>
                </a:solidFill>
              </a:rPr>
              <a:t>hypervaportrons</a:t>
            </a:r>
            <a:r>
              <a:rPr lang="en-US" sz="1800" dirty="0" smtClean="0">
                <a:solidFill>
                  <a:schemeClr val="accent2"/>
                </a:solidFill>
              </a:rPr>
              <a:t>…mandate extensive upgrade to the water system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2672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Simpler upgrade for 5 sec,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 kV operation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the beam dump vertically</a:t>
            </a:r>
          </a:p>
          <a:p>
            <a:pPr marL="287338" lvl="1" indent="-173038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 kern="0" dirty="0" smtClean="0">
                <a:solidFill>
                  <a:srgbClr val="FF0000"/>
                </a:solidFill>
                <a:latin typeface="+mn-lt"/>
                <a:cs typeface="+mn-cs"/>
              </a:rPr>
              <a:t>Adds a second, water cooled plate in a “clapboard” configuration.</a:t>
            </a:r>
          </a:p>
          <a:p>
            <a:pPr marL="171450" indent="-171450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 kern="0" noProof="0" dirty="0" smtClean="0">
                <a:solidFill>
                  <a:srgbClr val="3333CC"/>
                </a:solidFill>
                <a:latin typeface="+mn-lt"/>
                <a:cs typeface="+mn-cs"/>
              </a:rPr>
              <a:t>Need analysis of 2</a:t>
            </a:r>
            <a:r>
              <a:rPr lang="en-US" sz="1600" b="0" i="0" kern="0" baseline="30000" noProof="0" dirty="0" smtClean="0">
                <a:solidFill>
                  <a:srgbClr val="3333CC"/>
                </a:solidFill>
                <a:latin typeface="+mn-lt"/>
                <a:cs typeface="+mn-cs"/>
              </a:rPr>
              <a:t>nd</a:t>
            </a:r>
            <a:r>
              <a:rPr lang="en-US" sz="1600" b="0" i="0" kern="0" noProof="0" dirty="0" smtClean="0">
                <a:solidFill>
                  <a:srgbClr val="3333CC"/>
                </a:solidFill>
                <a:latin typeface="+mn-lt"/>
                <a:cs typeface="+mn-cs"/>
              </a:rPr>
              <a:t> and 3</a:t>
            </a:r>
            <a:r>
              <a:rPr lang="en-US" sz="1600" b="0" i="0" kern="0" baseline="30000" dirty="0" err="1" smtClean="0">
                <a:solidFill>
                  <a:srgbClr val="3333CC"/>
                </a:solidFill>
                <a:latin typeface="+mn-lt"/>
                <a:cs typeface="+mn-cs"/>
              </a:rPr>
              <a:t>r</a:t>
            </a:r>
            <a:r>
              <a:rPr lang="en-US" sz="1600" b="0" i="0" kern="0" baseline="30000" noProof="0" dirty="0" err="1" smtClean="0">
                <a:solidFill>
                  <a:srgbClr val="3333CC"/>
                </a:solidFill>
                <a:latin typeface="+mn-lt"/>
                <a:cs typeface="+mn-cs"/>
              </a:rPr>
              <a:t>d</a:t>
            </a:r>
            <a:r>
              <a:rPr lang="en-US" sz="1600" b="0" i="0" kern="0" noProof="0" dirty="0" smtClean="0">
                <a:solidFill>
                  <a:srgbClr val="3333CC"/>
                </a:solidFill>
                <a:latin typeface="+mn-lt"/>
                <a:cs typeface="+mn-cs"/>
              </a:rPr>
              <a:t> energy dumps, other components.</a:t>
            </a:r>
          </a:p>
          <a:p>
            <a:pPr marL="171450" indent="-171450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 kern="0" dirty="0" smtClean="0">
                <a:solidFill>
                  <a:srgbClr val="3333CC"/>
                </a:solidFill>
                <a:latin typeface="+mn-lt"/>
                <a:cs typeface="+mn-cs"/>
              </a:rPr>
              <a:t>Note: Longer-pulse operation at high power would increase wear on the sources</a:t>
            </a:r>
            <a:endParaRPr lang="en-US" sz="1600" b="0" i="0" kern="0" noProof="0" dirty="0" smtClean="0">
              <a:solidFill>
                <a:srgbClr val="3333CC"/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86400" y="1447800"/>
            <a:ext cx="1066800" cy="1752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b power feed"/>
          <p:cNvPicPr>
            <a:picLocks noChangeAspect="1" noChangeArrowheads="1"/>
          </p:cNvPicPr>
          <p:nvPr/>
        </p:nvPicPr>
        <p:blipFill>
          <a:blip r:embed="rId2"/>
          <a:srcRect t="9335" r="3093" b="6641"/>
          <a:stretch>
            <a:fillRect/>
          </a:stretch>
        </p:blipFill>
        <p:spPr bwMode="auto">
          <a:xfrm>
            <a:off x="2965752" y="2438400"/>
            <a:ext cx="6025848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Side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1524000"/>
          </a:xfrm>
        </p:spPr>
        <p:txBody>
          <a:bodyPr/>
          <a:lstStyle/>
          <a:p>
            <a:r>
              <a:rPr lang="en-US" sz="1800" dirty="0" smtClean="0"/>
              <a:t>Much of the NSTX-Upgrade physics program assumes that beams can be arbitrarily modulated.</a:t>
            </a:r>
          </a:p>
          <a:p>
            <a:pPr lvl="1"/>
            <a:r>
              <a:rPr lang="en-US" sz="1400" dirty="0" smtClean="0"/>
              <a:t>Concerns about the grid power handling were somewhat alleviated by successful 15 ms on/off modulation in 2011</a:t>
            </a:r>
          </a:p>
          <a:p>
            <a:r>
              <a:rPr lang="en-US" sz="1800" dirty="0" smtClean="0"/>
              <a:t>Arc and filament supplies are unregulated.</a:t>
            </a:r>
          </a:p>
          <a:p>
            <a:pPr lvl="1"/>
            <a:r>
              <a:rPr lang="en-US" sz="1600" dirty="0" smtClean="0"/>
              <a:t>Can make beam modulations more difficult</a:t>
            </a:r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7432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 upgrade them to IGBT supplies.</a:t>
            </a:r>
          </a:p>
          <a:p>
            <a:pPr marL="746125" lvl="1" indent="-288925" eaLnBrk="0" hangingPunct="0">
              <a:spcBef>
                <a:spcPct val="20000"/>
              </a:spcBef>
              <a:buFont typeface="Lucida Grande"/>
              <a:buChar char="-"/>
            </a:pPr>
            <a:r>
              <a:rPr lang="en-US" sz="1800" b="0" i="0" kern="0" dirty="0" smtClean="0">
                <a:solidFill>
                  <a:schemeClr val="accent2"/>
                </a:solidFill>
              </a:rPr>
              <a:t>Propose to see how things work, then consider upgrades here as necessary.</a:t>
            </a:r>
            <a:endParaRPr lang="en-US" sz="2000" b="0" i="0" kern="0" dirty="0" smtClean="0">
              <a:solidFill>
                <a:schemeClr val="accent2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supply of high-voltage modulator tubes.</a:t>
            </a:r>
          </a:p>
          <a:p>
            <a:pPr marL="746125" lvl="1" indent="-288925" eaLnBrk="0" hangingPunct="0">
              <a:spcBef>
                <a:spcPct val="20000"/>
              </a:spcBef>
              <a:buFont typeface="Lucida Grande"/>
              <a:buChar char="-"/>
            </a:pPr>
            <a:r>
              <a:rPr lang="en-US" sz="1600" b="0" i="0" kern="0" baseline="0" dirty="0" smtClean="0">
                <a:solidFill>
                  <a:schemeClr val="accent2"/>
                </a:solidFill>
                <a:latin typeface="+mn-lt"/>
                <a:cs typeface="+mn-cs"/>
              </a:rPr>
              <a:t>Increased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  <a:cs typeface="+mn-cs"/>
              </a:rPr>
              <a:t> pulse length at high power will tax the tubes more heavily</a:t>
            </a:r>
            <a:r>
              <a:rPr lang="en-US" sz="1800" b="0" i="0" kern="0" dirty="0" smtClean="0">
                <a:solidFill>
                  <a:schemeClr val="accent2"/>
                </a:solidFill>
                <a:latin typeface="+mn-lt"/>
                <a:cs typeface="+mn-cs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29200" y="2286000"/>
            <a:ext cx="1295400" cy="5334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6200000" flipH="1">
            <a:off x="5029200" y="2286000"/>
            <a:ext cx="1295400" cy="12954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276600" y="4419600"/>
            <a:ext cx="2743200" cy="10668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Elevated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Operating Space Might Be Extended By Tilting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3657600"/>
            <a:ext cx="6248400" cy="2743200"/>
          </a:xfrm>
        </p:spPr>
        <p:txBody>
          <a:bodyPr/>
          <a:lstStyle/>
          <a:p>
            <a:r>
              <a:rPr lang="en-US" sz="1800" dirty="0" smtClean="0"/>
              <a:t>Sources 2B &amp; 2C (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tan</a:t>
            </a:r>
            <a:r>
              <a:rPr lang="en-US" sz="1800" dirty="0" smtClean="0"/>
              <a:t>=110 &amp; 120) tend to have strong central current drive.</a:t>
            </a:r>
          </a:p>
          <a:p>
            <a:pPr lvl="1"/>
            <a:r>
              <a:rPr lang="en-US" sz="1400" dirty="0" smtClean="0"/>
              <a:t>Outer gaps of 15 or more cm help alleviate the problem for the 2C source.</a:t>
            </a:r>
          </a:p>
          <a:p>
            <a:r>
              <a:rPr lang="en-US" sz="1800" dirty="0" smtClean="0"/>
              <a:t>Results in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being driven under 1.0 for many lower-density scenarios.</a:t>
            </a:r>
          </a:p>
          <a:p>
            <a:pPr lvl="1"/>
            <a:r>
              <a:rPr lang="en-US" sz="1400" dirty="0" smtClean="0"/>
              <a:t>2C source at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tan</a:t>
            </a:r>
            <a:r>
              <a:rPr lang="en-US" sz="1400" dirty="0" smtClean="0"/>
              <a:t>=110 cm may not be that useful for long-pulse.</a:t>
            </a:r>
          </a:p>
          <a:p>
            <a:r>
              <a:rPr lang="en-US" sz="1800" dirty="0" smtClean="0"/>
              <a:t>Tilting the </a:t>
            </a:r>
            <a:r>
              <a:rPr lang="en-US" sz="1800" dirty="0" err="1" smtClean="0"/>
              <a:t>beamline</a:t>
            </a:r>
            <a:r>
              <a:rPr lang="en-US" sz="1800" dirty="0" smtClean="0"/>
              <a:t> would move this peak off-axis, potentially widening stable the operating space. </a:t>
            </a:r>
          </a:p>
          <a:p>
            <a:pPr lvl="1"/>
            <a:r>
              <a:rPr lang="en-US" sz="1400" dirty="0" smtClean="0"/>
              <a:t>Need to do TRANSP simulations as part of the 5-year plan lead-in.</a:t>
            </a:r>
            <a:endParaRPr lang="en-US" sz="1400" dirty="0"/>
          </a:p>
        </p:txBody>
      </p:sp>
      <p:pic>
        <p:nvPicPr>
          <p:cNvPr id="4" name="Picture 3" descr="Screen shot 2011-11-07 at 5.09.2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8070" y="1143000"/>
            <a:ext cx="4037330" cy="2390775"/>
          </a:xfrm>
          <a:prstGeom prst="rect">
            <a:avLst/>
          </a:prstGeom>
        </p:spPr>
      </p:pic>
      <p:pic>
        <p:nvPicPr>
          <p:cNvPr id="5" name="Picture 4" descr="Fig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503" t="28889" r="52549" b="8889"/>
              <a:stretch>
                <a:fillRect/>
              </a:stretch>
            </p:blipFill>
          </mc:Choice>
          <mc:Fallback>
            <p:blipFill>
              <a:blip r:embed="rId4"/>
              <a:srcRect l="11503" t="28889" r="52549" b="8889"/>
              <a:stretch>
                <a:fillRect/>
              </a:stretch>
            </p:blipFill>
          </mc:Fallback>
        </mc:AlternateContent>
        <p:spPr>
          <a:xfrm>
            <a:off x="0" y="914400"/>
            <a:ext cx="2514600" cy="5632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129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T, 1 MA, 6 source, 90 kV scenarios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74070</TotalTime>
  <Words>599</Words>
  <Application>Microsoft Macintosh PowerPoint</Application>
  <PresentationFormat>On-screen Show (4:3)</PresentationFormat>
  <Paragraphs>116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Slide 1</vt:lpstr>
      <vt:lpstr>Ion Dumps Limit Pulse Length for a Given Voltage</vt:lpstr>
      <vt:lpstr>Designs from Late TFTR Period Could Increase the Dump Power Handling</vt:lpstr>
      <vt:lpstr>Power Supply Side Considerations</vt:lpstr>
      <vt:lpstr>Elevated qmin Operating Space Might Be Extended By Tilting 2nd Beamline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12356</cp:revision>
  <dcterms:created xsi:type="dcterms:W3CDTF">2012-02-07T16:09:08Z</dcterms:created>
  <dcterms:modified xsi:type="dcterms:W3CDTF">2012-02-07T16:09:45Z</dcterms:modified>
</cp:coreProperties>
</file>