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985000" cy="9283700"/>
  <p:embeddedFontLst>
    <p:embeddedFont>
      <p:font typeface="Lucida Sans Unicode" pitchFamily="34" charset="0"/>
      <p:regular r:id="rId6"/>
    </p:embeddedFont>
  </p:embeddedFontLst>
  <p:defaultTextStyle>
    <a:defPPr>
      <a:defRPr lang="en-US"/>
    </a:defPPr>
    <a:lvl1pPr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9" autoAdjust="0"/>
    <p:restoredTop sz="94691" autoAdjust="0"/>
  </p:normalViewPr>
  <p:slideViewPr>
    <p:cSldViewPr>
      <p:cViewPr>
        <p:scale>
          <a:sx n="87" d="100"/>
          <a:sy n="87" d="100"/>
        </p:scale>
        <p:origin x="-230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73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E230E4C5-CCDA-4E3F-A37F-ED396A4CBE1A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16735F92-63FC-4DC5-9D4F-4C1ABC82A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3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7938" tIns="43969" rIns="87938" bIns="43969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25621" cy="4635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630" tIns="47127" rIns="90630" bIns="47127" numCol="1" anchor="t" anchorCtr="0" compatLnSpc="1">
            <a:prstTxWarp prst="textNoShape">
              <a:avLst/>
            </a:prstTxWarp>
          </a:bodyPr>
          <a:lstStyle>
            <a:lvl1pPr defTabSz="461063">
              <a:tabLst>
                <a:tab pos="0" algn="l"/>
                <a:tab pos="920600" algn="l"/>
                <a:tab pos="1841199" algn="l"/>
                <a:tab pos="2761799" algn="l"/>
                <a:tab pos="3683925" algn="l"/>
                <a:tab pos="4604523" algn="l"/>
                <a:tab pos="5525123" algn="l"/>
                <a:tab pos="6445722" algn="l"/>
                <a:tab pos="7366322" algn="l"/>
                <a:tab pos="8286921" algn="l"/>
                <a:tab pos="9207521" algn="l"/>
                <a:tab pos="1012812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57864" y="0"/>
            <a:ext cx="3025621" cy="4635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630" tIns="47127" rIns="90630" bIns="47127" numCol="1" anchor="t" anchorCtr="0" compatLnSpc="1">
            <a:prstTxWarp prst="textNoShape">
              <a:avLst/>
            </a:prstTxWarp>
          </a:bodyPr>
          <a:lstStyle>
            <a:lvl1pPr algn="r" defTabSz="461063">
              <a:tabLst>
                <a:tab pos="0" algn="l"/>
                <a:tab pos="920600" algn="l"/>
                <a:tab pos="1841199" algn="l"/>
                <a:tab pos="2761799" algn="l"/>
                <a:tab pos="3683925" algn="l"/>
                <a:tab pos="4604523" algn="l"/>
                <a:tab pos="5525123" algn="l"/>
                <a:tab pos="6445722" algn="l"/>
                <a:tab pos="7366322" algn="l"/>
                <a:tab pos="8286921" algn="l"/>
                <a:tab pos="9207521" algn="l"/>
                <a:tab pos="1012812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5325"/>
            <a:ext cx="4637087" cy="347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30727" y="4410065"/>
            <a:ext cx="5122031" cy="417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18595"/>
            <a:ext cx="3025621" cy="4635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630" tIns="47127" rIns="90630" bIns="47127" numCol="1" anchor="b" anchorCtr="0" compatLnSpc="1">
            <a:prstTxWarp prst="textNoShape">
              <a:avLst/>
            </a:prstTxWarp>
          </a:bodyPr>
          <a:lstStyle>
            <a:lvl1pPr defTabSz="461063">
              <a:tabLst>
                <a:tab pos="0" algn="l"/>
                <a:tab pos="920600" algn="l"/>
                <a:tab pos="1841199" algn="l"/>
                <a:tab pos="2761799" algn="l"/>
                <a:tab pos="3683925" algn="l"/>
                <a:tab pos="4604523" algn="l"/>
                <a:tab pos="5525123" algn="l"/>
                <a:tab pos="6445722" algn="l"/>
                <a:tab pos="7366322" algn="l"/>
                <a:tab pos="8286921" algn="l"/>
                <a:tab pos="9207521" algn="l"/>
                <a:tab pos="1012812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57864" y="8818595"/>
            <a:ext cx="3025621" cy="4635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630" tIns="47127" rIns="90630" bIns="47127" numCol="1" anchor="b" anchorCtr="0" compatLnSpc="1">
            <a:prstTxWarp prst="textNoShape">
              <a:avLst/>
            </a:prstTxWarp>
          </a:bodyPr>
          <a:lstStyle>
            <a:lvl1pPr algn="r" defTabSz="461063">
              <a:tabLst>
                <a:tab pos="0" algn="l"/>
                <a:tab pos="920600" algn="l"/>
                <a:tab pos="1841199" algn="l"/>
                <a:tab pos="2761799" algn="l"/>
                <a:tab pos="3683925" algn="l"/>
                <a:tab pos="4604523" algn="l"/>
                <a:tab pos="5525123" algn="l"/>
                <a:tab pos="6445722" algn="l"/>
                <a:tab pos="7366322" algn="l"/>
                <a:tab pos="8286921" algn="l"/>
                <a:tab pos="9207521" algn="l"/>
                <a:tab pos="1012812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6C3D2D9D-5FF2-46BC-B587-0B5AF4D1E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4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Default Text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 Split Text /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V Title &amp; Graphics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70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21200" y="990600"/>
            <a:ext cx="4495800" cy="5257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 Split Text /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 H Title &amp; Graphics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9700" y="4114800"/>
            <a:ext cx="8864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39700" y="990600"/>
            <a:ext cx="8864600" cy="304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86100" y="3581400"/>
            <a:ext cx="2971800" cy="3124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Venue</a:t>
            </a:r>
          </a:p>
          <a:p>
            <a:r>
              <a:rPr lang="en-US" dirty="0" smtClean="0"/>
              <a:t>City, State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 userDrawn="1"/>
        </p:nvSpPr>
        <p:spPr bwMode="auto">
          <a:xfrm>
            <a:off x="460375" y="116681"/>
            <a:ext cx="8223250" cy="2014538"/>
          </a:xfrm>
          <a:prstGeom prst="roundRect">
            <a:avLst>
              <a:gd name="adj" fmla="val 4574"/>
            </a:avLst>
          </a:prstGeom>
          <a:solidFill>
            <a:srgbClr val="B41800"/>
          </a:solidFill>
          <a:ln w="9525">
            <a:solidFill>
              <a:srgbClr val="B41800"/>
            </a:solidFill>
            <a:round/>
            <a:headEnd/>
            <a:tailEnd/>
          </a:ln>
          <a:effectLst/>
        </p:spPr>
        <p:txBody>
          <a:bodyPr lIns="90000" tIns="76752" rIns="90000" bIns="45000" anchor="ctr" anchorCtr="1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6097588" y="3582988"/>
            <a:ext cx="2970212" cy="3198812"/>
            <a:chOff x="3835" y="2257"/>
            <a:chExt cx="1871" cy="2015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3835" y="2257"/>
              <a:ext cx="1872" cy="2016"/>
            </a:xfrm>
            <a:prstGeom prst="roundRect">
              <a:avLst>
                <a:gd name="adj" fmla="val 3097"/>
              </a:avLst>
            </a:prstGeom>
            <a:solidFill>
              <a:srgbClr val="B41800"/>
            </a:solidFill>
            <a:ln w="9525">
              <a:solidFill>
                <a:srgbClr val="B41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4" y="2336"/>
              <a:ext cx="1373" cy="13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924" y="3797"/>
              <a:ext cx="1694" cy="4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64404" rIns="90000" bIns="45000"/>
            <a:lstStyle/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</a:rPr>
                <a:t>P</a:t>
              </a:r>
              <a:r>
                <a:rPr lang="en-US" sz="19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</a:rPr>
                <a:t>EGASUS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</a:rPr>
                <a:t>Toroidal Experiment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 userDrawn="1"/>
        </p:nvGrpSpPr>
        <p:grpSpPr bwMode="auto">
          <a:xfrm>
            <a:off x="76200" y="3579813"/>
            <a:ext cx="2970213" cy="3205162"/>
            <a:chOff x="68" y="2255"/>
            <a:chExt cx="1871" cy="2019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68" y="2255"/>
              <a:ext cx="1872" cy="2016"/>
            </a:xfrm>
            <a:prstGeom prst="roundRect">
              <a:avLst>
                <a:gd name="adj" fmla="val 3097"/>
              </a:avLst>
            </a:prstGeom>
            <a:solidFill>
              <a:srgbClr val="B41800"/>
            </a:solidFill>
            <a:ln w="9525">
              <a:solidFill>
                <a:srgbClr val="B41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" y="2299"/>
              <a:ext cx="909" cy="14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123" y="3801"/>
              <a:ext cx="1762" cy="4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64404" rIns="90000" bIns="45000"/>
            <a:lstStyle/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</a:rPr>
                <a:t>University of</a:t>
              </a:r>
            </a:p>
            <a:p>
              <a:pPr algn="ctr">
                <a:lnSpc>
                  <a:spcPct val="93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dirty="0" smtClean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</a:rPr>
                <a:t>Wisconsin-Madison</a:t>
              </a:r>
              <a:endParaRPr lang="en-US" sz="2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95300" y="247650"/>
            <a:ext cx="8153400" cy="1752600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2209403"/>
            <a:ext cx="8686800" cy="1295400"/>
          </a:xfrm>
        </p:spPr>
        <p:txBody>
          <a:bodyPr anchor="ctr"/>
          <a:lstStyle>
            <a:lvl1pPr algn="ctr">
              <a:buNone/>
              <a:defRPr sz="2800" b="0"/>
            </a:lvl1pPr>
          </a:lstStyle>
          <a:p>
            <a:pPr lvl="0"/>
            <a:r>
              <a:rPr lang="en-US" dirty="0" smtClean="0"/>
              <a:t>Author List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tr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6700" y="59436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aseline="0" dirty="0" smtClean="0">
                <a:latin typeface="Times New Roman" pitchFamily="18" charset="0"/>
              </a:rPr>
              <a:t>Work supported by U.S. DOE Grant DE-FG02-96ER54375</a:t>
            </a:r>
            <a:endParaRPr lang="en-US" sz="1600" baseline="0" dirty="0">
              <a:latin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66700" y="1066800"/>
            <a:ext cx="8610600" cy="4724400"/>
          </a:xfrm>
        </p:spPr>
        <p:txBody>
          <a:bodyPr/>
          <a:lstStyle>
            <a:lvl1pPr algn="just">
              <a:buFont typeface="Arial" pitchFamily="34" charset="0"/>
              <a:buNone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marR="0" indent="-285750" algn="just" defTabSz="457200" rtl="0" eaLnBrk="1" fontAlgn="base" latinLnBrk="0" hangingPunct="1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1" cy="914401"/>
            <a:chOff x="0" y="0"/>
            <a:chExt cx="5760" cy="576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5760" cy="576"/>
            </a:xfrm>
            <a:prstGeom prst="roundRect">
              <a:avLst>
                <a:gd name="adj" fmla="val 171"/>
              </a:avLst>
            </a:prstGeom>
            <a:solidFill>
              <a:srgbClr val="C58D2A"/>
            </a:solidFill>
            <a:ln w="9525">
              <a:solidFill>
                <a:srgbClr val="C58D2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5760" cy="518"/>
            </a:xfrm>
            <a:prstGeom prst="roundRect">
              <a:avLst>
                <a:gd name="adj" fmla="val 190"/>
              </a:avLst>
            </a:prstGeom>
            <a:solidFill>
              <a:srgbClr val="B41800"/>
            </a:solidFill>
            <a:ln w="9525">
              <a:solidFill>
                <a:srgbClr val="B418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467600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smtClean="0"/>
              <a:t>Pegasus Master Slide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066800"/>
            <a:ext cx="81534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686675" y="6262687"/>
            <a:ext cx="1457325" cy="595313"/>
            <a:chOff x="4719" y="3916"/>
            <a:chExt cx="918" cy="375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/>
            <a:srcRect l="26566" r="24879" b="38715"/>
            <a:stretch>
              <a:fillRect/>
            </a:stretch>
          </p:blipFill>
          <p:spPr bwMode="auto">
            <a:xfrm>
              <a:off x="5340" y="3916"/>
              <a:ext cx="298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719" y="3985"/>
              <a:ext cx="613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463" y="76200"/>
            <a:ext cx="6858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TextBox 12"/>
          <p:cNvSpPr txBox="1"/>
          <p:nvPr userDrawn="1"/>
        </p:nvSpPr>
        <p:spPr>
          <a:xfrm>
            <a:off x="6248400" y="762000"/>
            <a:ext cx="45719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76200" y="6407943"/>
            <a:ext cx="71628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0" r:id="rId3"/>
    <p:sldLayoutId id="2147483649" r:id="rId4"/>
    <p:sldLayoutId id="2147483677" r:id="rId5"/>
    <p:sldLayoutId id="2147483654" r:id="rId6"/>
  </p:sldLayoutIdLst>
  <p:hf sldNum="0" hdr="0" dt="0"/>
  <p:txStyles>
    <p:titleStyle>
      <a:lvl1pPr marL="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aseline="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2pPr>
      <a:lvl3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3pPr>
      <a:lvl4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pitchFamily="34" charset="0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Times New Roman" pitchFamily="18" charset="0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png"/><Relationship Id="rId10" Type="http://schemas.openxmlformats.org/officeDocument/2006/relationships/image" Target="../media/image31.pd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67600" cy="8366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Point-Source </a:t>
            </a:r>
            <a:r>
              <a:rPr lang="en-US" dirty="0" err="1" smtClean="0"/>
              <a:t>Helicity</a:t>
            </a:r>
            <a:r>
              <a:rPr lang="en-US" dirty="0" smtClean="0"/>
              <a:t> Injection Startup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Capabilities are being explored for NSTX-U…</a:t>
            </a:r>
          </a:p>
          <a:p>
            <a:pPr lvl="1"/>
            <a:r>
              <a:rPr lang="en-US" dirty="0" smtClean="0"/>
              <a:t>~1 MA startup plasma, appropriate for OH, NBI, and/or RF sustainment</a:t>
            </a:r>
          </a:p>
          <a:p>
            <a:pPr lvl="1"/>
            <a:r>
              <a:rPr lang="en-US" dirty="0" smtClean="0"/>
              <a:t>Well-defined startup procedures and plasma development scenarios</a:t>
            </a:r>
          </a:p>
          <a:p>
            <a:pPr lvl="1"/>
            <a:r>
              <a:rPr lang="en-US" dirty="0" smtClean="0"/>
              <a:t>Unobtrusive and retractable injection hardware</a:t>
            </a:r>
          </a:p>
          <a:p>
            <a:endParaRPr lang="en-US" sz="800" dirty="0" smtClean="0"/>
          </a:p>
          <a:p>
            <a:r>
              <a:rPr lang="en-US" dirty="0" smtClean="0"/>
              <a:t>Pegasus results are evolving the conceptual design:</a:t>
            </a:r>
          </a:p>
          <a:p>
            <a:pPr lvl="1"/>
            <a:r>
              <a:rPr lang="en-US" dirty="0" smtClean="0"/>
              <a:t>Arc gun needed to generate the “seed” plasma</a:t>
            </a:r>
          </a:p>
          <a:p>
            <a:pPr lvl="1"/>
            <a:r>
              <a:rPr lang="en-US" dirty="0" smtClean="0"/>
              <a:t>Formation of the </a:t>
            </a:r>
            <a:r>
              <a:rPr lang="en-US" dirty="0" err="1" smtClean="0"/>
              <a:t>poloidal</a:t>
            </a:r>
            <a:r>
              <a:rPr lang="en-US" dirty="0" smtClean="0"/>
              <a:t> field null is sensitive the geometry</a:t>
            </a:r>
          </a:p>
          <a:p>
            <a:pPr lvl="1"/>
            <a:r>
              <a:rPr lang="en-US" dirty="0" smtClean="0"/>
              <a:t>Outer-PF induction provides finite Volt-seconds</a:t>
            </a:r>
          </a:p>
          <a:p>
            <a:pPr lvl="1"/>
            <a:r>
              <a:rPr lang="en-US" dirty="0" smtClean="0"/>
              <a:t>Passive electrodes may be the optimum tool for providing maximum effective Volt-seconds with high Taylor limit for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lectrodes and guns require different fuelling → active gas control</a:t>
            </a:r>
          </a:p>
          <a:p>
            <a:pPr lvl="1"/>
            <a:r>
              <a:rPr lang="en-US" dirty="0" smtClean="0"/>
              <a:t>Local limiters mitigate impurities (Pegasus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</a:t>
            </a:r>
            <a:r>
              <a:rPr lang="en-US" dirty="0"/>
              <a:t>≤</a:t>
            </a:r>
            <a:r>
              <a:rPr lang="en-US" dirty="0" smtClean="0"/>
              <a:t> 2 during HI; ~1 in OH)</a:t>
            </a:r>
          </a:p>
        </p:txBody>
      </p:sp>
    </p:spTree>
    <p:extLst>
      <p:ext uri="{BB962C8B-B14F-4D97-AF65-F5344CB8AC3E}">
        <p14:creationId xmlns:p14="http://schemas.microsoft.com/office/powerpoint/2010/main" val="33792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 design for the NSTX-U startup 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i="1" smtClean="0">
                <a:solidFill>
                  <a:schemeClr val="tx1"/>
                </a:solidFill>
                <a:latin typeface="Arial" charset="0"/>
              </a:rPr>
              <a:t>A. J. Redd, NSTX-U Facility Brainstorming Meeting, Feb 8,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2400" y="990600"/>
            <a:ext cx="4953000" cy="5105400"/>
          </a:xfrm>
        </p:spPr>
        <p:txBody>
          <a:bodyPr/>
          <a:lstStyle/>
          <a:p>
            <a:r>
              <a:rPr lang="en-US" dirty="0" smtClean="0"/>
              <a:t>Gun/electrode injector:</a:t>
            </a:r>
          </a:p>
          <a:p>
            <a:pPr lvl="1"/>
            <a:r>
              <a:rPr lang="en-US" dirty="0" smtClean="0"/>
              <a:t>Single 8+ inch port off </a:t>
            </a:r>
            <a:r>
              <a:rPr lang="en-US" dirty="0" err="1" smtClean="0"/>
              <a:t>midplane</a:t>
            </a:r>
            <a:endParaRPr lang="en-US" dirty="0" smtClean="0"/>
          </a:p>
          <a:p>
            <a:pPr lvl="1"/>
            <a:r>
              <a:rPr lang="en-US" dirty="0" smtClean="0"/>
              <a:t>Retractable behind gate valve</a:t>
            </a:r>
          </a:p>
          <a:p>
            <a:pPr lvl="1"/>
            <a:r>
              <a:rPr lang="en-US" dirty="0" smtClean="0"/>
              <a:t>Combines gun with large electrode</a:t>
            </a:r>
          </a:p>
          <a:p>
            <a:pPr lvl="1"/>
            <a:r>
              <a:rPr lang="en-US" dirty="0" smtClean="0"/>
              <a:t>Piezoelectric gas control</a:t>
            </a:r>
          </a:p>
          <a:p>
            <a:pPr lvl="1"/>
            <a:r>
              <a:rPr lang="en-US" dirty="0" smtClean="0"/>
              <a:t>Local limiter structure</a:t>
            </a:r>
            <a:endParaRPr lang="en-US" sz="800" dirty="0" smtClean="0"/>
          </a:p>
          <a:p>
            <a:r>
              <a:rPr lang="en-US" dirty="0" smtClean="0"/>
              <a:t>Power supplies:</a:t>
            </a:r>
          </a:p>
          <a:p>
            <a:pPr lvl="1"/>
            <a:r>
              <a:rPr lang="en-US" dirty="0" smtClean="0"/>
              <a:t>Bias comparable to Pegasus                    (1-2 kV; 15 kA;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~ 1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Arc plasma uses simple PFN supply</a:t>
            </a:r>
            <a:endParaRPr lang="en-US" sz="800" dirty="0" smtClean="0"/>
          </a:p>
          <a:p>
            <a:r>
              <a:rPr lang="en-US" dirty="0" smtClean="0"/>
              <a:t>Robust operating scenarios</a:t>
            </a:r>
          </a:p>
          <a:p>
            <a:pPr lvl="1"/>
            <a:r>
              <a:rPr lang="en-US" dirty="0" smtClean="0"/>
              <a:t>Especially null formation and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buildup</a:t>
            </a:r>
          </a:p>
          <a:p>
            <a:pPr lvl="1"/>
            <a:r>
              <a:rPr lang="en-US" dirty="0" smtClean="0"/>
              <a:t>Pegasus experiments informing and validating scenario development</a:t>
            </a:r>
          </a:p>
        </p:txBody>
      </p:sp>
      <p:pic>
        <p:nvPicPr>
          <p:cNvPr id="5" name="Picture 4" descr="10-0916 RA Gun Assembly.vwx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0"/>
              <a:stretch>
                <a:fillRect/>
              </a:stretch>
            </p:blipFill>
          </mc:Choice>
          <mc:Fallback>
            <p:blipFill>
              <a:blip r:embed="rId11"/>
              <a:stretch>
                <a:fillRect/>
              </a:stretch>
            </p:blipFill>
          </mc:Fallback>
        </mc:AlternateContent>
        <p:spPr>
          <a:xfrm>
            <a:off x="4876800" y="914400"/>
            <a:ext cx="4332908" cy="560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09662"/>
      </p:ext>
    </p:extLst>
  </p:cSld>
  <p:clrMapOvr>
    <a:masterClrMapping/>
  </p:clrMapOvr>
</p:sld>
</file>

<file path=ppt/theme/theme1.xml><?xml version="1.0" encoding="utf-8"?>
<a:theme xmlns:a="http://schemas.openxmlformats.org/drawingml/2006/main" name="Pegas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Symbol</vt:lpstr>
      <vt:lpstr>Lucida Sans Unicode</vt:lpstr>
      <vt:lpstr>Pegasus</vt:lpstr>
      <vt:lpstr>Point-Source Helicity Injection Startup</vt:lpstr>
      <vt:lpstr>Conceptual design for the NSTX-U startup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2009-10-21T22:37:22Z</cp:lastPrinted>
  <dcterms:created xsi:type="dcterms:W3CDTF">2012-02-08T03:46:36Z</dcterms:created>
  <dcterms:modified xsi:type="dcterms:W3CDTF">2012-02-08T17:04:25Z</dcterms:modified>
</cp:coreProperties>
</file>