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2" r:id="rId2"/>
  </p:sldMasterIdLst>
  <p:notesMasterIdLst>
    <p:notesMasterId r:id="rId79"/>
  </p:notesMasterIdLst>
  <p:handoutMasterIdLst>
    <p:handoutMasterId r:id="rId80"/>
  </p:handoutMasterIdLst>
  <p:sldIdLst>
    <p:sldId id="1217" r:id="rId3"/>
    <p:sldId id="1345" r:id="rId4"/>
    <p:sldId id="1346" r:id="rId5"/>
    <p:sldId id="1387" r:id="rId6"/>
    <p:sldId id="1347" r:id="rId7"/>
    <p:sldId id="1410" r:id="rId8"/>
    <p:sldId id="1348" r:id="rId9"/>
    <p:sldId id="1349" r:id="rId10"/>
    <p:sldId id="1417" r:id="rId11"/>
    <p:sldId id="1414" r:id="rId12"/>
    <p:sldId id="1395" r:id="rId13"/>
    <p:sldId id="1351" r:id="rId14"/>
    <p:sldId id="1352" r:id="rId15"/>
    <p:sldId id="1405" r:id="rId16"/>
    <p:sldId id="1353" r:id="rId17"/>
    <p:sldId id="1354" r:id="rId18"/>
    <p:sldId id="1360" r:id="rId19"/>
    <p:sldId id="1361" r:id="rId20"/>
    <p:sldId id="1355" r:id="rId21"/>
    <p:sldId id="1406" r:id="rId22"/>
    <p:sldId id="1356" r:id="rId23"/>
    <p:sldId id="1358" r:id="rId24"/>
    <p:sldId id="1359" r:id="rId25"/>
    <p:sldId id="1362" r:id="rId26"/>
    <p:sldId id="1363" r:id="rId27"/>
    <p:sldId id="1364" r:id="rId28"/>
    <p:sldId id="1365" r:id="rId29"/>
    <p:sldId id="1407" r:id="rId30"/>
    <p:sldId id="1367" r:id="rId31"/>
    <p:sldId id="1368" r:id="rId32"/>
    <p:sldId id="1369" r:id="rId33"/>
    <p:sldId id="1409" r:id="rId34"/>
    <p:sldId id="1370" r:id="rId35"/>
    <p:sldId id="1371" r:id="rId36"/>
    <p:sldId id="1372" r:id="rId37"/>
    <p:sldId id="1373" r:id="rId38"/>
    <p:sldId id="1394" r:id="rId39"/>
    <p:sldId id="1374" r:id="rId40"/>
    <p:sldId id="1403" r:id="rId41"/>
    <p:sldId id="1397" r:id="rId42"/>
    <p:sldId id="1399" r:id="rId43"/>
    <p:sldId id="1400" r:id="rId44"/>
    <p:sldId id="1401" r:id="rId45"/>
    <p:sldId id="1398" r:id="rId46"/>
    <p:sldId id="1375" r:id="rId47"/>
    <p:sldId id="1418" r:id="rId48"/>
    <p:sldId id="1419" r:id="rId49"/>
    <p:sldId id="1420" r:id="rId50"/>
    <p:sldId id="1421" r:id="rId51"/>
    <p:sldId id="1422" r:id="rId52"/>
    <p:sldId id="1423" r:id="rId53"/>
    <p:sldId id="1424" r:id="rId54"/>
    <p:sldId id="1425" r:id="rId55"/>
    <p:sldId id="1426" r:id="rId56"/>
    <p:sldId id="1427" r:id="rId57"/>
    <p:sldId id="1428" r:id="rId58"/>
    <p:sldId id="1429" r:id="rId59"/>
    <p:sldId id="1430" r:id="rId60"/>
    <p:sldId id="1431" r:id="rId61"/>
    <p:sldId id="1432" r:id="rId62"/>
    <p:sldId id="1415" r:id="rId63"/>
    <p:sldId id="1416" r:id="rId64"/>
    <p:sldId id="1433" r:id="rId65"/>
    <p:sldId id="1378" r:id="rId66"/>
    <p:sldId id="1379" r:id="rId67"/>
    <p:sldId id="1380" r:id="rId68"/>
    <p:sldId id="1393" r:id="rId69"/>
    <p:sldId id="1435" r:id="rId70"/>
    <p:sldId id="1382" r:id="rId71"/>
    <p:sldId id="1383" r:id="rId72"/>
    <p:sldId id="1391" r:id="rId73"/>
    <p:sldId id="1392" r:id="rId74"/>
    <p:sldId id="1434" r:id="rId75"/>
    <p:sldId id="1384" r:id="rId76"/>
    <p:sldId id="1385" r:id="rId77"/>
    <p:sldId id="1386" r:id="rId78"/>
  </p:sldIdLst>
  <p:sldSz cx="9144000" cy="6858000" type="screen4x3"/>
  <p:notesSz cx="7315200" cy="9601200"/>
  <p:defaultTextStyle>
    <a:defPPr>
      <a:defRPr lang="en-US"/>
    </a:defPPr>
    <a:lvl1pPr algn="l" rtl="0" fontAlgn="base">
      <a:spcBef>
        <a:spcPct val="0"/>
      </a:spcBef>
      <a:spcAft>
        <a:spcPct val="0"/>
      </a:spcAft>
      <a:defRPr sz="1200" b="1" i="1" kern="1200">
        <a:solidFill>
          <a:srgbClr val="1822CD"/>
        </a:solidFill>
        <a:latin typeface="Helvetica" pitchFamily="34" charset="0"/>
        <a:ea typeface="+mn-ea"/>
        <a:cs typeface="+mn-cs"/>
      </a:defRPr>
    </a:lvl1pPr>
    <a:lvl2pPr marL="457200" algn="l" rtl="0" fontAlgn="base">
      <a:spcBef>
        <a:spcPct val="0"/>
      </a:spcBef>
      <a:spcAft>
        <a:spcPct val="0"/>
      </a:spcAft>
      <a:defRPr sz="1200" b="1" i="1" kern="1200">
        <a:solidFill>
          <a:srgbClr val="1822CD"/>
        </a:solidFill>
        <a:latin typeface="Helvetica" pitchFamily="34" charset="0"/>
        <a:ea typeface="+mn-ea"/>
        <a:cs typeface="+mn-cs"/>
      </a:defRPr>
    </a:lvl2pPr>
    <a:lvl3pPr marL="914400" algn="l" rtl="0" fontAlgn="base">
      <a:spcBef>
        <a:spcPct val="0"/>
      </a:spcBef>
      <a:spcAft>
        <a:spcPct val="0"/>
      </a:spcAft>
      <a:defRPr sz="1200" b="1" i="1" kern="1200">
        <a:solidFill>
          <a:srgbClr val="1822CD"/>
        </a:solidFill>
        <a:latin typeface="Helvetica" pitchFamily="34" charset="0"/>
        <a:ea typeface="+mn-ea"/>
        <a:cs typeface="+mn-cs"/>
      </a:defRPr>
    </a:lvl3pPr>
    <a:lvl4pPr marL="1371600" algn="l" rtl="0" fontAlgn="base">
      <a:spcBef>
        <a:spcPct val="0"/>
      </a:spcBef>
      <a:spcAft>
        <a:spcPct val="0"/>
      </a:spcAft>
      <a:defRPr sz="1200" b="1" i="1" kern="1200">
        <a:solidFill>
          <a:srgbClr val="1822CD"/>
        </a:solidFill>
        <a:latin typeface="Helvetica" pitchFamily="34" charset="0"/>
        <a:ea typeface="+mn-ea"/>
        <a:cs typeface="+mn-cs"/>
      </a:defRPr>
    </a:lvl4pPr>
    <a:lvl5pPr marL="1828800" algn="l" rtl="0" fontAlgn="base">
      <a:spcBef>
        <a:spcPct val="0"/>
      </a:spcBef>
      <a:spcAft>
        <a:spcPct val="0"/>
      </a:spcAft>
      <a:defRPr sz="1200" b="1" i="1" kern="1200">
        <a:solidFill>
          <a:srgbClr val="1822CD"/>
        </a:solidFill>
        <a:latin typeface="Helvetica" pitchFamily="34" charset="0"/>
        <a:ea typeface="+mn-ea"/>
        <a:cs typeface="+mn-cs"/>
      </a:defRPr>
    </a:lvl5pPr>
    <a:lvl6pPr marL="2286000" algn="l" defTabSz="914400" rtl="0" eaLnBrk="1" latinLnBrk="0" hangingPunct="1">
      <a:defRPr sz="1200" b="1" i="1" kern="1200">
        <a:solidFill>
          <a:srgbClr val="1822CD"/>
        </a:solidFill>
        <a:latin typeface="Helvetica" pitchFamily="34" charset="0"/>
        <a:ea typeface="+mn-ea"/>
        <a:cs typeface="+mn-cs"/>
      </a:defRPr>
    </a:lvl6pPr>
    <a:lvl7pPr marL="2743200" algn="l" defTabSz="914400" rtl="0" eaLnBrk="1" latinLnBrk="0" hangingPunct="1">
      <a:defRPr sz="1200" b="1" i="1" kern="1200">
        <a:solidFill>
          <a:srgbClr val="1822CD"/>
        </a:solidFill>
        <a:latin typeface="Helvetica" pitchFamily="34" charset="0"/>
        <a:ea typeface="+mn-ea"/>
        <a:cs typeface="+mn-cs"/>
      </a:defRPr>
    </a:lvl7pPr>
    <a:lvl8pPr marL="3200400" algn="l" defTabSz="914400" rtl="0" eaLnBrk="1" latinLnBrk="0" hangingPunct="1">
      <a:defRPr sz="1200" b="1" i="1" kern="1200">
        <a:solidFill>
          <a:srgbClr val="1822CD"/>
        </a:solidFill>
        <a:latin typeface="Helvetica" pitchFamily="34" charset="0"/>
        <a:ea typeface="+mn-ea"/>
        <a:cs typeface="+mn-cs"/>
      </a:defRPr>
    </a:lvl8pPr>
    <a:lvl9pPr marL="3657600" algn="l" defTabSz="914400" rtl="0" eaLnBrk="1" latinLnBrk="0" hangingPunct="1">
      <a:defRPr sz="1200" b="1" i="1" kern="1200">
        <a:solidFill>
          <a:srgbClr val="1822CD"/>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B75DAC"/>
    <a:srgbClr val="FF5050"/>
    <a:srgbClr val="E6D2D2"/>
    <a:srgbClr val="DEEBF2"/>
    <a:srgbClr val="DFE2F9"/>
    <a:srgbClr val="DFE3F9"/>
    <a:srgbClr val="D1D7F7"/>
    <a:srgbClr val="D4DCF4"/>
    <a:srgbClr val="CECB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41" autoAdjust="0"/>
    <p:restoredTop sz="94400" autoAdjust="0"/>
  </p:normalViewPr>
  <p:slideViewPr>
    <p:cSldViewPr>
      <p:cViewPr varScale="1">
        <p:scale>
          <a:sx n="123" d="100"/>
          <a:sy n="123" d="100"/>
        </p:scale>
        <p:origin x="-1434" y="-96"/>
      </p:cViewPr>
      <p:guideLst>
        <p:guide orient="horz" pos="4224"/>
        <p:guide pos="2880"/>
      </p:guideLst>
    </p:cSldViewPr>
  </p:slideViewPr>
  <p:outlineViewPr>
    <p:cViewPr>
      <p:scale>
        <a:sx n="33" d="100"/>
        <a:sy n="33" d="100"/>
      </p:scale>
      <p:origin x="0" y="448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980" y="-10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2"/>
            <a:ext cx="3170255" cy="481052"/>
          </a:xfrm>
          <a:prstGeom prst="rect">
            <a:avLst/>
          </a:prstGeom>
          <a:noFill/>
          <a:ln w="9525">
            <a:noFill/>
            <a:miter lim="800000"/>
            <a:headEnd/>
            <a:tailEnd/>
          </a:ln>
          <a:effectLst/>
        </p:spPr>
        <p:txBody>
          <a:bodyPr vert="horz" wrap="square" lIns="96699" tIns="48350" rIns="96699" bIns="48350" numCol="1" anchor="t" anchorCtr="0" compatLnSpc="1">
            <a:prstTxWarp prst="textNoShape">
              <a:avLst/>
            </a:prstTxWarp>
          </a:bodyPr>
          <a:lstStyle>
            <a:lvl1pPr defTabSz="967321">
              <a:spcBef>
                <a:spcPct val="0"/>
              </a:spcBef>
              <a:buFontTx/>
              <a:buNone/>
              <a:defRPr b="0" i="0">
                <a:solidFill>
                  <a:schemeClr val="tx1"/>
                </a:solidFill>
                <a:latin typeface="Times New Roman" pitchFamily="18" charset="0"/>
              </a:defRPr>
            </a:lvl1pPr>
          </a:lstStyle>
          <a:p>
            <a:pPr>
              <a:defRPr/>
            </a:pPr>
            <a:endParaRPr lang="en-US"/>
          </a:p>
        </p:txBody>
      </p:sp>
      <p:sp>
        <p:nvSpPr>
          <p:cNvPr id="23555" name="Rectangle 3"/>
          <p:cNvSpPr>
            <a:spLocks noGrp="1" noChangeArrowheads="1"/>
          </p:cNvSpPr>
          <p:nvPr>
            <p:ph type="dt" sz="quarter" idx="1"/>
          </p:nvPr>
        </p:nvSpPr>
        <p:spPr bwMode="auto">
          <a:xfrm>
            <a:off x="4144946" y="2"/>
            <a:ext cx="3170254" cy="481052"/>
          </a:xfrm>
          <a:prstGeom prst="rect">
            <a:avLst/>
          </a:prstGeom>
          <a:noFill/>
          <a:ln w="9525">
            <a:noFill/>
            <a:miter lim="800000"/>
            <a:headEnd/>
            <a:tailEnd/>
          </a:ln>
          <a:effectLst/>
        </p:spPr>
        <p:txBody>
          <a:bodyPr vert="horz" wrap="square" lIns="96699" tIns="48350" rIns="96699" bIns="48350" numCol="1" anchor="t" anchorCtr="0" compatLnSpc="1">
            <a:prstTxWarp prst="textNoShape">
              <a:avLst/>
            </a:prstTxWarp>
          </a:bodyPr>
          <a:lstStyle>
            <a:lvl1pPr algn="r" defTabSz="967321">
              <a:spcBef>
                <a:spcPct val="0"/>
              </a:spcBef>
              <a:buFontTx/>
              <a:buNone/>
              <a:defRPr b="0" i="0">
                <a:solidFill>
                  <a:schemeClr val="tx1"/>
                </a:solidFill>
                <a:latin typeface="Times New Roman" pitchFamily="18" charset="0"/>
              </a:defRPr>
            </a:lvl1pPr>
          </a:lstStyle>
          <a:p>
            <a:pPr>
              <a:defRPr/>
            </a:pPr>
            <a:endParaRPr lang="en-US"/>
          </a:p>
        </p:txBody>
      </p:sp>
      <p:sp>
        <p:nvSpPr>
          <p:cNvPr id="23556" name="Rectangle 4"/>
          <p:cNvSpPr>
            <a:spLocks noGrp="1" noChangeArrowheads="1"/>
          </p:cNvSpPr>
          <p:nvPr>
            <p:ph type="ftr" sz="quarter" idx="2"/>
          </p:nvPr>
        </p:nvSpPr>
        <p:spPr bwMode="auto">
          <a:xfrm>
            <a:off x="0" y="9120150"/>
            <a:ext cx="3170255" cy="481051"/>
          </a:xfrm>
          <a:prstGeom prst="rect">
            <a:avLst/>
          </a:prstGeom>
          <a:noFill/>
          <a:ln w="9525">
            <a:noFill/>
            <a:miter lim="800000"/>
            <a:headEnd/>
            <a:tailEnd/>
          </a:ln>
          <a:effectLst/>
        </p:spPr>
        <p:txBody>
          <a:bodyPr vert="horz" wrap="square" lIns="96699" tIns="48350" rIns="96699" bIns="48350" numCol="1" anchor="b" anchorCtr="0" compatLnSpc="1">
            <a:prstTxWarp prst="textNoShape">
              <a:avLst/>
            </a:prstTxWarp>
          </a:bodyPr>
          <a:lstStyle>
            <a:lvl1pPr defTabSz="967321">
              <a:spcBef>
                <a:spcPct val="0"/>
              </a:spcBef>
              <a:buFontTx/>
              <a:buNone/>
              <a:defRPr b="0" i="0">
                <a:solidFill>
                  <a:schemeClr val="tx1"/>
                </a:solidFill>
                <a:latin typeface="Times New Roman" pitchFamily="18" charset="0"/>
              </a:defRPr>
            </a:lvl1pPr>
          </a:lstStyle>
          <a:p>
            <a:pPr>
              <a:defRPr/>
            </a:pPr>
            <a:endParaRPr lang="en-US"/>
          </a:p>
        </p:txBody>
      </p:sp>
      <p:sp>
        <p:nvSpPr>
          <p:cNvPr id="23557" name="Rectangle 5"/>
          <p:cNvSpPr>
            <a:spLocks noGrp="1" noChangeArrowheads="1"/>
          </p:cNvSpPr>
          <p:nvPr>
            <p:ph type="sldNum" sz="quarter" idx="3"/>
          </p:nvPr>
        </p:nvSpPr>
        <p:spPr bwMode="auto">
          <a:xfrm>
            <a:off x="4144946" y="9120150"/>
            <a:ext cx="3170254" cy="481051"/>
          </a:xfrm>
          <a:prstGeom prst="rect">
            <a:avLst/>
          </a:prstGeom>
          <a:noFill/>
          <a:ln w="9525">
            <a:noFill/>
            <a:miter lim="800000"/>
            <a:headEnd/>
            <a:tailEnd/>
          </a:ln>
          <a:effectLst/>
        </p:spPr>
        <p:txBody>
          <a:bodyPr vert="horz" wrap="square" lIns="96699" tIns="48350" rIns="96699" bIns="48350" numCol="1" anchor="b" anchorCtr="0" compatLnSpc="1">
            <a:prstTxWarp prst="textNoShape">
              <a:avLst/>
            </a:prstTxWarp>
          </a:bodyPr>
          <a:lstStyle>
            <a:lvl1pPr algn="r" defTabSz="967321">
              <a:spcBef>
                <a:spcPct val="0"/>
              </a:spcBef>
              <a:buFontTx/>
              <a:buNone/>
              <a:defRPr b="0" i="0">
                <a:solidFill>
                  <a:schemeClr val="tx1"/>
                </a:solidFill>
                <a:latin typeface="Times New Roman" pitchFamily="18" charset="0"/>
              </a:defRPr>
            </a:lvl1pPr>
          </a:lstStyle>
          <a:p>
            <a:pPr>
              <a:defRPr/>
            </a:pPr>
            <a:fld id="{66733A79-DCD6-49D1-9180-CC6628E65019}" type="slidenum">
              <a:rPr lang="en-US"/>
              <a:pPr>
                <a:defRPr/>
              </a:pPr>
              <a:t>‹#›</a:t>
            </a:fld>
            <a:endParaRPr lang="en-US"/>
          </a:p>
        </p:txBody>
      </p:sp>
    </p:spTree>
    <p:extLst>
      <p:ext uri="{BB962C8B-B14F-4D97-AF65-F5344CB8AC3E}">
        <p14:creationId xmlns:p14="http://schemas.microsoft.com/office/powerpoint/2010/main" xmlns="" val="2600002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3135086" cy="476093"/>
          </a:xfrm>
          <a:prstGeom prst="rect">
            <a:avLst/>
          </a:prstGeom>
          <a:noFill/>
          <a:ln w="9525">
            <a:noFill/>
            <a:miter lim="800000"/>
            <a:headEnd/>
            <a:tailEnd/>
          </a:ln>
          <a:effectLst/>
        </p:spPr>
        <p:txBody>
          <a:bodyPr vert="horz" wrap="square" lIns="95713" tIns="47857" rIns="95713" bIns="47857" numCol="1" anchor="t" anchorCtr="0" compatLnSpc="1">
            <a:prstTxWarp prst="textNoShape">
              <a:avLst/>
            </a:prstTxWarp>
          </a:bodyPr>
          <a:lstStyle>
            <a:lvl1pPr>
              <a:spcBef>
                <a:spcPct val="0"/>
              </a:spcBef>
              <a:buFontTx/>
              <a:buNone/>
              <a:defRPr b="0" i="0">
                <a:solidFill>
                  <a:schemeClr val="tx1"/>
                </a:solidFill>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80114" y="1"/>
            <a:ext cx="3135086" cy="476093"/>
          </a:xfrm>
          <a:prstGeom prst="rect">
            <a:avLst/>
          </a:prstGeom>
          <a:noFill/>
          <a:ln w="9525">
            <a:noFill/>
            <a:miter lim="800000"/>
            <a:headEnd/>
            <a:tailEnd/>
          </a:ln>
          <a:effectLst/>
        </p:spPr>
        <p:txBody>
          <a:bodyPr vert="horz" wrap="square" lIns="95713" tIns="47857" rIns="95713" bIns="47857" numCol="1" anchor="t" anchorCtr="0" compatLnSpc="1">
            <a:prstTxWarp prst="textNoShape">
              <a:avLst/>
            </a:prstTxWarp>
          </a:bodyPr>
          <a:lstStyle>
            <a:lvl1pPr algn="r">
              <a:spcBef>
                <a:spcPct val="0"/>
              </a:spcBef>
              <a:buFontTx/>
              <a:buNone/>
              <a:defRPr b="0" i="0">
                <a:solidFill>
                  <a:schemeClr val="tx1"/>
                </a:solidFill>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27138" y="712788"/>
            <a:ext cx="4860925" cy="36449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66319" y="4595616"/>
            <a:ext cx="5382567" cy="4279874"/>
          </a:xfrm>
          <a:prstGeom prst="rect">
            <a:avLst/>
          </a:prstGeom>
          <a:noFill/>
          <a:ln w="9525">
            <a:noFill/>
            <a:miter lim="800000"/>
            <a:headEnd/>
            <a:tailEnd/>
          </a:ln>
          <a:effectLst/>
        </p:spPr>
        <p:txBody>
          <a:bodyPr vert="horz" wrap="square" lIns="95713" tIns="47857" rIns="95713" bIns="478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111882"/>
            <a:ext cx="3135086" cy="476093"/>
          </a:xfrm>
          <a:prstGeom prst="rect">
            <a:avLst/>
          </a:prstGeom>
          <a:noFill/>
          <a:ln w="9525">
            <a:noFill/>
            <a:miter lim="800000"/>
            <a:headEnd/>
            <a:tailEnd/>
          </a:ln>
          <a:effectLst/>
        </p:spPr>
        <p:txBody>
          <a:bodyPr vert="horz" wrap="square" lIns="95713" tIns="47857" rIns="95713" bIns="47857" numCol="1" anchor="b" anchorCtr="0" compatLnSpc="1">
            <a:prstTxWarp prst="textNoShape">
              <a:avLst/>
            </a:prstTxWarp>
          </a:bodyPr>
          <a:lstStyle>
            <a:lvl1pPr>
              <a:spcBef>
                <a:spcPct val="0"/>
              </a:spcBef>
              <a:buFontTx/>
              <a:buNone/>
              <a:defRPr b="0" i="0">
                <a:solidFill>
                  <a:schemeClr val="tx1"/>
                </a:solidFill>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80114" y="9111882"/>
            <a:ext cx="3135086" cy="476093"/>
          </a:xfrm>
          <a:prstGeom prst="rect">
            <a:avLst/>
          </a:prstGeom>
          <a:noFill/>
          <a:ln w="9525">
            <a:noFill/>
            <a:miter lim="800000"/>
            <a:headEnd/>
            <a:tailEnd/>
          </a:ln>
          <a:effectLst/>
        </p:spPr>
        <p:txBody>
          <a:bodyPr vert="horz" wrap="square" lIns="95713" tIns="47857" rIns="95713" bIns="47857" numCol="1" anchor="b" anchorCtr="0" compatLnSpc="1">
            <a:prstTxWarp prst="textNoShape">
              <a:avLst/>
            </a:prstTxWarp>
          </a:bodyPr>
          <a:lstStyle>
            <a:lvl1pPr algn="r">
              <a:spcBef>
                <a:spcPct val="0"/>
              </a:spcBef>
              <a:buFontTx/>
              <a:buNone/>
              <a:defRPr b="0" i="0">
                <a:solidFill>
                  <a:schemeClr val="tx1"/>
                </a:solidFill>
                <a:latin typeface="Times New Roman" pitchFamily="18" charset="0"/>
              </a:defRPr>
            </a:lvl1pPr>
          </a:lstStyle>
          <a:p>
            <a:pPr>
              <a:defRPr/>
            </a:pPr>
            <a:fld id="{0B8654FE-87CE-4C6C-A6DC-72558FF850E5}" type="slidenum">
              <a:rPr lang="en-US"/>
              <a:pPr>
                <a:defRPr/>
              </a:pPr>
              <a:t>‹#›</a:t>
            </a:fld>
            <a:endParaRPr lang="en-US"/>
          </a:p>
        </p:txBody>
      </p:sp>
    </p:spTree>
    <p:extLst>
      <p:ext uri="{BB962C8B-B14F-4D97-AF65-F5344CB8AC3E}">
        <p14:creationId xmlns:p14="http://schemas.microsoft.com/office/powerpoint/2010/main" xmlns="" val="349748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65150BB-80D6-4FDA-8199-05A549DCB4FE}" type="slidenum">
              <a:rPr lang="en-US" smtClean="0"/>
              <a:pPr/>
              <a:t>1</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7DADEB-FA87-4CF7-B454-17A2945F39EA}" type="slidenum">
              <a:rPr lang="en-US">
                <a:latin typeface="Arial" charset="0"/>
                <a:ea typeface="ＭＳ Ｐゴシック" pitchFamily="34" charset="-128"/>
              </a:rPr>
              <a:pPr fontAlgn="base">
                <a:spcBef>
                  <a:spcPct val="0"/>
                </a:spcBef>
                <a:spcAft>
                  <a:spcPct val="0"/>
                </a:spcAft>
                <a:defRPr/>
              </a:pPr>
              <a:t>65</a:t>
            </a:fld>
            <a:endParaRPr lang="en-US">
              <a:latin typeface="Arial" charset="0"/>
              <a:ea typeface="ＭＳ Ｐゴシック" pitchFamily="34" charset="-128"/>
            </a:endParaRPr>
          </a:p>
        </p:txBody>
      </p:sp>
      <p:sp>
        <p:nvSpPr>
          <p:cNvPr id="24579" name="Rectangle 2"/>
          <p:cNvSpPr>
            <a:spLocks noGrp="1" noRot="1" noChangeAspect="1" noChangeArrowheads="1" noTextEdit="1"/>
          </p:cNvSpPr>
          <p:nvPr>
            <p:ph type="sldImg"/>
          </p:nvPr>
        </p:nvSpPr>
        <p:spPr bwMode="auto">
          <a:xfrm>
            <a:off x="1230313" y="712788"/>
            <a:ext cx="4860925" cy="3644900"/>
          </a:xfrm>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51FF75-E8C3-492F-BABE-A92989F3199B}" type="slidenum">
              <a:rPr lang="en-US">
                <a:latin typeface="Arial" charset="0"/>
                <a:ea typeface="ＭＳ Ｐゴシック" pitchFamily="34" charset="-128"/>
              </a:rPr>
              <a:pPr fontAlgn="base">
                <a:spcBef>
                  <a:spcPct val="0"/>
                </a:spcBef>
                <a:spcAft>
                  <a:spcPct val="0"/>
                </a:spcAft>
                <a:defRPr/>
              </a:pPr>
              <a:t>66</a:t>
            </a:fld>
            <a:endParaRPr lang="en-US">
              <a:latin typeface="Arial" charset="0"/>
              <a:ea typeface="ＭＳ Ｐゴシック" pitchFamily="34" charset="-128"/>
            </a:endParaRPr>
          </a:p>
        </p:txBody>
      </p:sp>
      <p:sp>
        <p:nvSpPr>
          <p:cNvPr id="25603" name="Rectangle 2"/>
          <p:cNvSpPr>
            <a:spLocks noGrp="1" noRot="1" noChangeAspect="1" noChangeArrowheads="1" noTextEdit="1"/>
          </p:cNvSpPr>
          <p:nvPr>
            <p:ph type="sldImg"/>
          </p:nvPr>
        </p:nvSpPr>
        <p:spPr bwMode="auto">
          <a:xfrm>
            <a:off x="1230313" y="712788"/>
            <a:ext cx="4860925" cy="3644900"/>
          </a:xfrm>
          <a:noFill/>
          <a:ln>
            <a:solidFill>
              <a:srgbClr val="000000"/>
            </a:solidFill>
            <a:miter lim="800000"/>
            <a:headEnd/>
            <a:tailEnd/>
          </a:ln>
        </p:spPr>
      </p:sp>
      <p:sp>
        <p:nvSpPr>
          <p:cNvPr id="256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92420B3-3334-4F22-B057-47A198518467}" type="slidenum">
              <a:rPr lang="en-US" smtClean="0"/>
              <a:pPr>
                <a:defRPr/>
              </a:pPr>
              <a:t>68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01A6C6A-88AA-4188-81D8-3B0C6D259A9C}" type="slidenum">
              <a:rPr lang="en-US"/>
              <a:pPr/>
              <a:t>69</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Times New Roman" charset="0"/>
              <a:ea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01A6C6A-88AA-4188-81D8-3B0C6D259A9C}" type="slidenum">
              <a:rPr lang="en-US"/>
              <a:pPr/>
              <a:t>70</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Times New Roman" charset="0"/>
              <a:ea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227138" y="712788"/>
            <a:ext cx="4860925" cy="3644900"/>
          </a:xfrm>
          <a:ln/>
        </p:spPr>
      </p:sp>
      <p:sp>
        <p:nvSpPr>
          <p:cNvPr id="12291" name="Notes Placeholder 2"/>
          <p:cNvSpPr>
            <a:spLocks noGrp="1"/>
          </p:cNvSpPr>
          <p:nvPr>
            <p:ph type="body" idx="1"/>
          </p:nvPr>
        </p:nvSpPr>
        <p:spPr>
          <a:noFill/>
          <a:ln/>
        </p:spPr>
        <p:txBody>
          <a:bodyPr/>
          <a:lstStyle/>
          <a:p>
            <a:endParaRPr lang="en-US" smtClean="0">
              <a:latin typeface="Times New Roman" charset="0"/>
            </a:endParaRPr>
          </a:p>
        </p:txBody>
      </p:sp>
      <p:sp>
        <p:nvSpPr>
          <p:cNvPr id="68612" name="Slide Number Placeholder 3"/>
          <p:cNvSpPr>
            <a:spLocks noGrp="1"/>
          </p:cNvSpPr>
          <p:nvPr>
            <p:ph type="sldNum" sz="quarter" idx="5"/>
          </p:nvPr>
        </p:nvSpPr>
        <p:spPr/>
        <p:txBody>
          <a:bodyPr/>
          <a:lstStyle/>
          <a:p>
            <a:pPr>
              <a:defRPr/>
            </a:pPr>
            <a:fld id="{E10DFA36-39CA-429C-9908-CE6906E5D9E1}" type="slidenum">
              <a:rPr lang="en-US" smtClean="0">
                <a:latin typeface="Times New Roman" charset="0"/>
              </a:rPr>
              <a:pPr>
                <a:defRPr/>
              </a:pPr>
              <a:t>71</a:t>
            </a:fld>
            <a:endParaRPr lang="en-US"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227138" y="712788"/>
            <a:ext cx="4860925" cy="3644900"/>
          </a:xfrm>
          <a:ln/>
        </p:spPr>
      </p:sp>
      <p:sp>
        <p:nvSpPr>
          <p:cNvPr id="12291" name="Notes Placeholder 2"/>
          <p:cNvSpPr>
            <a:spLocks noGrp="1"/>
          </p:cNvSpPr>
          <p:nvPr>
            <p:ph type="body" idx="1"/>
          </p:nvPr>
        </p:nvSpPr>
        <p:spPr>
          <a:noFill/>
          <a:ln/>
        </p:spPr>
        <p:txBody>
          <a:bodyPr/>
          <a:lstStyle/>
          <a:p>
            <a:endParaRPr lang="en-US" smtClean="0">
              <a:latin typeface="Times New Roman" charset="0"/>
            </a:endParaRPr>
          </a:p>
        </p:txBody>
      </p:sp>
      <p:sp>
        <p:nvSpPr>
          <p:cNvPr id="68612" name="Slide Number Placeholder 3"/>
          <p:cNvSpPr>
            <a:spLocks noGrp="1"/>
          </p:cNvSpPr>
          <p:nvPr>
            <p:ph type="sldNum" sz="quarter" idx="5"/>
          </p:nvPr>
        </p:nvSpPr>
        <p:spPr/>
        <p:txBody>
          <a:bodyPr/>
          <a:lstStyle/>
          <a:p>
            <a:pPr>
              <a:defRPr/>
            </a:pPr>
            <a:fld id="{E10DFA36-39CA-429C-9908-CE6906E5D9E1}" type="slidenum">
              <a:rPr lang="en-US" smtClean="0">
                <a:latin typeface="Times New Roman" charset="0"/>
              </a:rPr>
              <a:pPr>
                <a:defRPr/>
              </a:pPr>
              <a:t>72</a:t>
            </a:fld>
            <a:endParaRPr 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1816F611-ECB8-4400-8FF2-4EB9AEF9629D}" type="slidenum">
              <a:rPr lang="en-US" smtClean="0"/>
              <a:pPr>
                <a:defRPr/>
              </a:pPr>
              <a:t>3</a:t>
            </a:fld>
            <a:endParaRPr lang="en-US" smtClean="0"/>
          </a:p>
        </p:txBody>
      </p:sp>
      <p:sp>
        <p:nvSpPr>
          <p:cNvPr id="90115" name="Rectangle 2"/>
          <p:cNvSpPr>
            <a:spLocks noGrp="1" noRot="1" noChangeAspect="1" noChangeArrowheads="1" noTextEdit="1"/>
          </p:cNvSpPr>
          <p:nvPr>
            <p:ph type="sldImg"/>
          </p:nvPr>
        </p:nvSpPr>
        <p:spPr>
          <a:xfrm>
            <a:off x="1228725" y="712788"/>
            <a:ext cx="4860925" cy="3644900"/>
          </a:xfrm>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p>
            <a:pPr>
              <a:defRPr/>
            </a:pPr>
            <a:fld id="{99042932-1CAB-4A70-8A20-A13A54933528}" type="slidenum">
              <a:rPr lang="en-US" smtClean="0"/>
              <a:pPr>
                <a:defRPr/>
              </a:pPr>
              <a:t>6</a:t>
            </a:fld>
            <a:endParaRPr lang="en-US" smtClean="0"/>
          </a:p>
        </p:txBody>
      </p:sp>
      <p:sp>
        <p:nvSpPr>
          <p:cNvPr id="91139" name="Rectangle 2"/>
          <p:cNvSpPr>
            <a:spLocks noGrp="1" noRot="1" noChangeAspect="1" noChangeArrowheads="1" noTextEdit="1"/>
          </p:cNvSpPr>
          <p:nvPr>
            <p:ph type="sldImg"/>
          </p:nvPr>
        </p:nvSpPr>
        <p:spPr>
          <a:xfrm>
            <a:off x="1230313" y="712788"/>
            <a:ext cx="4860925" cy="3644900"/>
          </a:xfrm>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227138" y="712788"/>
            <a:ext cx="4860925" cy="3644900"/>
          </a:xfrm>
          <a:ln/>
        </p:spPr>
      </p:sp>
      <p:sp>
        <p:nvSpPr>
          <p:cNvPr id="105475"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2F612EE-08A7-4B82-B993-E15F1FDBB377}" type="slidenum">
              <a:rPr lang="en-US" smtClean="0"/>
              <a:pPr>
                <a:defRPr/>
              </a:pPr>
              <a:t>25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65150BB-80D6-4FDA-8199-05A549DCB4FE}" type="slidenum">
              <a:rPr lang="en-US" smtClean="0"/>
              <a:pPr/>
              <a:t>46</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2E849-70F1-4150-8BD2-610C0EAAE7FA}" type="slidenum">
              <a:rPr lang="en-US"/>
              <a:pPr/>
              <a:t>47</a:t>
            </a:fld>
            <a:endParaRPr lang="en-US"/>
          </a:p>
        </p:txBody>
      </p:sp>
      <p:sp>
        <p:nvSpPr>
          <p:cNvPr id="1528834" name="Rectangle 2"/>
          <p:cNvSpPr>
            <a:spLocks noGrp="1" noRot="1" noChangeAspect="1" noChangeArrowheads="1" noTextEdit="1"/>
          </p:cNvSpPr>
          <p:nvPr>
            <p:ph type="sldImg"/>
          </p:nvPr>
        </p:nvSpPr>
        <p:spPr>
          <a:ln/>
        </p:spPr>
      </p:sp>
      <p:sp>
        <p:nvSpPr>
          <p:cNvPr id="152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5BF0-4528-4679-BFD2-21C3C198CAA9}" type="slidenum">
              <a:rPr lang="en-US"/>
              <a:pPr/>
              <a:t>61</a:t>
            </a:fld>
            <a:endParaRPr lang="en-US"/>
          </a:p>
        </p:txBody>
      </p:sp>
      <p:sp>
        <p:nvSpPr>
          <p:cNvPr id="2848770" name="Rectangle 2"/>
          <p:cNvSpPr>
            <a:spLocks noGrp="1" noRot="1" noChangeAspect="1" noChangeArrowheads="1" noTextEdit="1"/>
          </p:cNvSpPr>
          <p:nvPr>
            <p:ph type="sldImg"/>
          </p:nvPr>
        </p:nvSpPr>
        <p:spPr>
          <a:xfrm>
            <a:off x="1228725" y="712788"/>
            <a:ext cx="4860925" cy="3644900"/>
          </a:xfrm>
          <a:ln/>
        </p:spPr>
      </p:sp>
      <p:sp>
        <p:nvSpPr>
          <p:cNvPr id="284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4A208-0D7C-4DDD-A2DB-3071208F7A21}" type="slidenum">
              <a:rPr lang="en-US"/>
              <a:pPr/>
              <a:t>62</a:t>
            </a:fld>
            <a:endParaRPr lang="en-US"/>
          </a:p>
        </p:txBody>
      </p:sp>
      <p:sp>
        <p:nvSpPr>
          <p:cNvPr id="2850818" name="Rectangle 2"/>
          <p:cNvSpPr>
            <a:spLocks noGrp="1" noRot="1" noChangeAspect="1" noChangeArrowheads="1" noTextEdit="1"/>
          </p:cNvSpPr>
          <p:nvPr>
            <p:ph type="sldImg"/>
          </p:nvPr>
        </p:nvSpPr>
        <p:spPr>
          <a:xfrm>
            <a:off x="1228725" y="712788"/>
            <a:ext cx="4860925" cy="3644900"/>
          </a:xfrm>
          <a:ln/>
        </p:spPr>
      </p:sp>
      <p:sp>
        <p:nvSpPr>
          <p:cNvPr id="285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F8918-F3A3-42A8-8FE1-0242E64A3094}" type="slidenum">
              <a:rPr lang="en-US">
                <a:latin typeface="Arial" charset="0"/>
                <a:ea typeface="ＭＳ Ｐゴシック" pitchFamily="34" charset="-128"/>
              </a:rPr>
              <a:pPr fontAlgn="base">
                <a:spcBef>
                  <a:spcPct val="0"/>
                </a:spcBef>
                <a:spcAft>
                  <a:spcPct val="0"/>
                </a:spcAft>
                <a:defRPr/>
              </a:pPr>
              <a:t>64</a:t>
            </a:fld>
            <a:endParaRPr lang="en-US">
              <a:latin typeface="Arial" charset="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1230313" y="712788"/>
            <a:ext cx="4860925" cy="3644900"/>
          </a:xfrm>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23D51A05-0FB3-439D-B04E-5145FD4620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866AE324-9CBF-4BB2-AC72-44EF0FF65A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Rectangle 207"/>
          <p:cNvSpPr>
            <a:spLocks noGrp="1" noChangeArrowheads="1"/>
          </p:cNvSpPr>
          <p:nvPr>
            <p:ph type="sldNum" sz="quarter" idx="10"/>
          </p:nvPr>
        </p:nvSpPr>
        <p:spPr>
          <a:ln/>
        </p:spPr>
        <p:txBody>
          <a:bodyPr/>
          <a:lstStyle>
            <a:lvl1pPr>
              <a:defRPr/>
            </a:lvl1pPr>
          </a:lstStyle>
          <a:p>
            <a:pPr>
              <a:defRPr/>
            </a:pPr>
            <a:fld id="{85DAD35D-CACF-40C4-A969-2F52C5184A7F}" type="slidenum">
              <a:rPr lang="en-US"/>
              <a:pPr>
                <a:defRPr/>
              </a:pPr>
              <a:t>‹#›</a:t>
            </a:fld>
            <a:endParaRPr lang="en-US"/>
          </a:p>
        </p:txBody>
      </p:sp>
      <p:sp>
        <p:nvSpPr>
          <p:cNvPr id="5" name="Vertical Title 1"/>
          <p:cNvSpPr>
            <a:spLocks noGrp="1"/>
          </p:cNvSpPr>
          <p:nvPr>
            <p:ph type="title" orient="vert"/>
          </p:nvPr>
        </p:nvSpPr>
        <p:spPr>
          <a:xfrm>
            <a:off x="6858000" y="217583"/>
            <a:ext cx="2133600" cy="6172200"/>
          </a:xfrm>
        </p:spPr>
        <p:txBody>
          <a:bodyPr vert="eaVert"/>
          <a:lstStyle/>
          <a:p>
            <a:r>
              <a:rPr lang="en-US" smtClean="0"/>
              <a:t>Click to edit Master title style</a:t>
            </a:r>
            <a:endParaRPr lang="en-US"/>
          </a:p>
        </p:txBody>
      </p:sp>
      <p:sp>
        <p:nvSpPr>
          <p:cNvPr id="6" name="Vertical Text Placeholder 2"/>
          <p:cNvSpPr>
            <a:spLocks noGrp="1"/>
          </p:cNvSpPr>
          <p:nvPr>
            <p:ph type="body" orient="vert" idx="1"/>
          </p:nvPr>
        </p:nvSpPr>
        <p:spPr>
          <a:xfrm>
            <a:off x="152400" y="217583"/>
            <a:ext cx="6553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23D51A05-0FB3-439D-B04E-5145FD462070}" type="slidenum">
              <a:rPr lang="en-US">
                <a:solidFill>
                  <a:srgbClr val="3333CC"/>
                </a:solidFill>
              </a:rPr>
              <a:pPr>
                <a:defRPr/>
              </a:pPr>
              <a:t>‹#›</a:t>
            </a:fld>
            <a:endParaRPr lang="en-US">
              <a:solidFill>
                <a:srgbClr val="3333CC"/>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1073E3AF-4E4B-4CA6-A7DE-01BFBA5367D4}" type="slidenum">
              <a:rPr lang="en-US">
                <a:solidFill>
                  <a:srgbClr val="3333CC"/>
                </a:solidFill>
              </a:rPr>
              <a:pPr>
                <a:defRPr/>
              </a:pPr>
              <a:t>‹#›</a:t>
            </a:fld>
            <a:endParaRPr lang="en-US">
              <a:solidFill>
                <a:srgbClr val="3333CC"/>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7"/>
          <p:cNvSpPr>
            <a:spLocks noGrp="1" noChangeArrowheads="1"/>
          </p:cNvSpPr>
          <p:nvPr>
            <p:ph type="sldNum" sz="quarter" idx="10"/>
          </p:nvPr>
        </p:nvSpPr>
        <p:spPr>
          <a:ln/>
        </p:spPr>
        <p:txBody>
          <a:bodyPr/>
          <a:lstStyle>
            <a:lvl1pPr>
              <a:defRPr/>
            </a:lvl1pPr>
          </a:lstStyle>
          <a:p>
            <a:pPr>
              <a:defRPr/>
            </a:pPr>
            <a:fld id="{A15606D3-BFF6-4418-B4E4-B24115038705}" type="slidenum">
              <a:rPr lang="en-US">
                <a:solidFill>
                  <a:srgbClr val="3333CC"/>
                </a:solidFill>
              </a:rPr>
              <a:pPr>
                <a:defRPr/>
              </a:pPr>
              <a:t>‹#›</a:t>
            </a:fld>
            <a:endParaRPr lang="en-US">
              <a:solidFill>
                <a:srgbClr val="3333CC"/>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007852"/>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07"/>
          <p:cNvSpPr>
            <a:spLocks noGrp="1" noChangeArrowheads="1"/>
          </p:cNvSpPr>
          <p:nvPr>
            <p:ph type="sldNum" sz="quarter" idx="10"/>
          </p:nvPr>
        </p:nvSpPr>
        <p:spPr>
          <a:ln/>
        </p:spPr>
        <p:txBody>
          <a:bodyPr/>
          <a:lstStyle>
            <a:lvl1pPr>
              <a:defRPr/>
            </a:lvl1pPr>
          </a:lstStyle>
          <a:p>
            <a:pPr>
              <a:defRPr/>
            </a:pPr>
            <a:fld id="{B25278EA-9F47-4177-AA32-B41ABB6C2DC3}" type="slidenum">
              <a:rPr lang="en-US">
                <a:solidFill>
                  <a:srgbClr val="3333CC"/>
                </a:solidFill>
              </a:rPr>
              <a:pPr>
                <a:defRPr/>
              </a:pPr>
              <a:t>‹#›</a:t>
            </a:fld>
            <a:endParaRPr lang="en-US">
              <a:solidFill>
                <a:srgbClr val="3333CC"/>
              </a:solidFill>
            </a:endParaRPr>
          </a:p>
        </p:txBody>
      </p:sp>
      <p:sp>
        <p:nvSpPr>
          <p:cNvPr id="7" name="Content Placeholder 2"/>
          <p:cNvSpPr>
            <a:spLocks noGrp="1"/>
          </p:cNvSpPr>
          <p:nvPr>
            <p:ph sz="half" idx="11"/>
          </p:nvPr>
        </p:nvSpPr>
        <p:spPr>
          <a:xfrm>
            <a:off x="4648200" y="1007852"/>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7"/>
          <p:cNvSpPr>
            <a:spLocks noGrp="1" noChangeArrowheads="1"/>
          </p:cNvSpPr>
          <p:nvPr>
            <p:ph type="sldNum" sz="quarter" idx="10"/>
          </p:nvPr>
        </p:nvSpPr>
        <p:spPr>
          <a:ln/>
        </p:spPr>
        <p:txBody>
          <a:bodyPr/>
          <a:lstStyle>
            <a:lvl1pPr>
              <a:defRPr/>
            </a:lvl1pPr>
          </a:lstStyle>
          <a:p>
            <a:pPr>
              <a:defRPr/>
            </a:pPr>
            <a:fld id="{C50818EB-1CA6-407D-8C74-3B80A1D14318}" type="slidenum">
              <a:rPr lang="en-US">
                <a:solidFill>
                  <a:srgbClr val="3333CC"/>
                </a:solidFill>
              </a:rPr>
              <a:pPr>
                <a:defRPr/>
              </a:pPr>
              <a:t>‹#›</a:t>
            </a:fld>
            <a:endParaRPr lang="en-US">
              <a:solidFill>
                <a:srgbClr val="3333CC"/>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7"/>
          <p:cNvSpPr>
            <a:spLocks noGrp="1" noChangeArrowheads="1"/>
          </p:cNvSpPr>
          <p:nvPr>
            <p:ph type="sldNum" sz="quarter" idx="10"/>
          </p:nvPr>
        </p:nvSpPr>
        <p:spPr>
          <a:ln/>
        </p:spPr>
        <p:txBody>
          <a:bodyPr/>
          <a:lstStyle>
            <a:lvl1pPr>
              <a:defRPr/>
            </a:lvl1pPr>
          </a:lstStyle>
          <a:p>
            <a:pPr>
              <a:defRPr/>
            </a:pPr>
            <a:fld id="{425AFE9E-9F50-4BC9-B109-026052284D8A}" type="slidenum">
              <a:rPr lang="en-US">
                <a:solidFill>
                  <a:srgbClr val="3333CC"/>
                </a:solidFill>
              </a:rPr>
              <a:pPr>
                <a:defRPr/>
              </a:pPr>
              <a:t>‹#›</a:t>
            </a:fld>
            <a:endParaRPr lang="en-US">
              <a:solidFill>
                <a:srgbClr val="3333CC"/>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7"/>
          <p:cNvSpPr>
            <a:spLocks noGrp="1" noChangeArrowheads="1"/>
          </p:cNvSpPr>
          <p:nvPr>
            <p:ph type="sldNum" sz="quarter" idx="10"/>
          </p:nvPr>
        </p:nvSpPr>
        <p:spPr>
          <a:ln/>
        </p:spPr>
        <p:txBody>
          <a:bodyPr/>
          <a:lstStyle>
            <a:lvl1pPr>
              <a:defRPr/>
            </a:lvl1pPr>
          </a:lstStyle>
          <a:p>
            <a:pPr>
              <a:defRPr/>
            </a:pPr>
            <a:fld id="{15C42990-334A-4246-92B1-6F50FCD484EF}" type="slidenum">
              <a:rPr lang="en-US">
                <a:solidFill>
                  <a:srgbClr val="3333CC"/>
                </a:solidFill>
              </a:rPr>
              <a:pPr>
                <a:defRPr/>
              </a:pPr>
              <a:t>‹#›</a:t>
            </a:fld>
            <a:endParaRPr lang="en-US">
              <a:solidFill>
                <a:srgbClr val="3333CC"/>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7"/>
          <p:cNvSpPr>
            <a:spLocks noGrp="1" noChangeArrowheads="1"/>
          </p:cNvSpPr>
          <p:nvPr>
            <p:ph type="sldNum" sz="quarter" idx="10"/>
          </p:nvPr>
        </p:nvSpPr>
        <p:spPr>
          <a:ln/>
        </p:spPr>
        <p:txBody>
          <a:bodyPr/>
          <a:lstStyle>
            <a:lvl1pPr>
              <a:defRPr/>
            </a:lvl1pPr>
          </a:lstStyle>
          <a:p>
            <a:pPr>
              <a:defRPr/>
            </a:pPr>
            <a:fld id="{70C3D315-2D8A-4354-9284-2692622C7D09}" type="slidenum">
              <a:rPr lang="en-US">
                <a:solidFill>
                  <a:srgbClr val="3333CC"/>
                </a:solidFill>
              </a:rPr>
              <a:pPr>
                <a:defRPr/>
              </a:pPr>
              <a:t>‹#›</a:t>
            </a:fld>
            <a:endParaRPr lang="en-US">
              <a:solidFill>
                <a:srgbClr val="3333CC"/>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1073E3AF-4E4B-4CA6-A7DE-01BFBA5367D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7"/>
          <p:cNvSpPr>
            <a:spLocks noGrp="1" noChangeArrowheads="1"/>
          </p:cNvSpPr>
          <p:nvPr>
            <p:ph type="sldNum" sz="quarter" idx="10"/>
          </p:nvPr>
        </p:nvSpPr>
        <p:spPr>
          <a:ln/>
        </p:spPr>
        <p:txBody>
          <a:bodyPr/>
          <a:lstStyle>
            <a:lvl1pPr>
              <a:defRPr/>
            </a:lvl1pPr>
          </a:lstStyle>
          <a:p>
            <a:pPr>
              <a:defRPr/>
            </a:pPr>
            <a:fld id="{EF459FC4-6591-4FF4-B321-AE130B2C50ED}" type="slidenum">
              <a:rPr lang="en-US">
                <a:solidFill>
                  <a:srgbClr val="3333CC"/>
                </a:solidFill>
              </a:rPr>
              <a:pPr>
                <a:defRPr/>
              </a:pPr>
              <a:t>‹#›</a:t>
            </a:fld>
            <a:endParaRPr lang="en-US">
              <a:solidFill>
                <a:srgbClr val="3333CC"/>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7"/>
          <p:cNvSpPr>
            <a:spLocks noGrp="1" noChangeArrowheads="1"/>
          </p:cNvSpPr>
          <p:nvPr>
            <p:ph type="sldNum" sz="quarter" idx="10"/>
          </p:nvPr>
        </p:nvSpPr>
        <p:spPr>
          <a:ln/>
        </p:spPr>
        <p:txBody>
          <a:bodyPr/>
          <a:lstStyle>
            <a:lvl1pPr>
              <a:defRPr/>
            </a:lvl1pPr>
          </a:lstStyle>
          <a:p>
            <a:pPr>
              <a:defRPr/>
            </a:pPr>
            <a:fld id="{866AE324-9CBF-4BB2-AC72-44EF0FF65A86}" type="slidenum">
              <a:rPr lang="en-US">
                <a:solidFill>
                  <a:srgbClr val="3333CC"/>
                </a:solidFill>
              </a:rPr>
              <a:pPr>
                <a:defRPr/>
              </a:pPr>
              <a:t>‹#›</a:t>
            </a:fld>
            <a:endParaRPr lang="en-US">
              <a:solidFill>
                <a:srgbClr val="3333CC"/>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Rectangle 207"/>
          <p:cNvSpPr>
            <a:spLocks noGrp="1" noChangeArrowheads="1"/>
          </p:cNvSpPr>
          <p:nvPr>
            <p:ph type="sldNum" sz="quarter" idx="10"/>
          </p:nvPr>
        </p:nvSpPr>
        <p:spPr>
          <a:ln/>
        </p:spPr>
        <p:txBody>
          <a:bodyPr/>
          <a:lstStyle>
            <a:lvl1pPr>
              <a:defRPr/>
            </a:lvl1pPr>
          </a:lstStyle>
          <a:p>
            <a:pPr>
              <a:defRPr/>
            </a:pPr>
            <a:fld id="{85DAD35D-CACF-40C4-A969-2F52C5184A7F}" type="slidenum">
              <a:rPr lang="en-US">
                <a:solidFill>
                  <a:srgbClr val="3333CC"/>
                </a:solidFill>
              </a:rPr>
              <a:pPr>
                <a:defRPr/>
              </a:pPr>
              <a:t>‹#›</a:t>
            </a:fld>
            <a:endParaRPr lang="en-US">
              <a:solidFill>
                <a:srgbClr val="3333CC"/>
              </a:solidFill>
            </a:endParaRPr>
          </a:p>
        </p:txBody>
      </p:sp>
      <p:sp>
        <p:nvSpPr>
          <p:cNvPr id="5" name="Vertical Title 1"/>
          <p:cNvSpPr>
            <a:spLocks noGrp="1"/>
          </p:cNvSpPr>
          <p:nvPr>
            <p:ph type="title" orient="vert"/>
          </p:nvPr>
        </p:nvSpPr>
        <p:spPr>
          <a:xfrm>
            <a:off x="6858000" y="217583"/>
            <a:ext cx="2133600" cy="6172200"/>
          </a:xfrm>
        </p:spPr>
        <p:txBody>
          <a:bodyPr vert="eaVert"/>
          <a:lstStyle/>
          <a:p>
            <a:r>
              <a:rPr lang="en-US" smtClean="0"/>
              <a:t>Click to edit Master title style</a:t>
            </a:r>
            <a:endParaRPr lang="en-US"/>
          </a:p>
        </p:txBody>
      </p:sp>
      <p:sp>
        <p:nvSpPr>
          <p:cNvPr id="6" name="Vertical Text Placeholder 2"/>
          <p:cNvSpPr>
            <a:spLocks noGrp="1"/>
          </p:cNvSpPr>
          <p:nvPr>
            <p:ph type="body" orient="vert" idx="1"/>
          </p:nvPr>
        </p:nvSpPr>
        <p:spPr>
          <a:xfrm>
            <a:off x="152400" y="217583"/>
            <a:ext cx="65532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7"/>
          <p:cNvSpPr>
            <a:spLocks noGrp="1" noChangeArrowheads="1"/>
          </p:cNvSpPr>
          <p:nvPr>
            <p:ph type="sldNum" sz="quarter" idx="10"/>
          </p:nvPr>
        </p:nvSpPr>
        <p:spPr>
          <a:ln/>
        </p:spPr>
        <p:txBody>
          <a:bodyPr/>
          <a:lstStyle>
            <a:lvl1pPr>
              <a:defRPr/>
            </a:lvl1pPr>
          </a:lstStyle>
          <a:p>
            <a:pPr>
              <a:defRPr/>
            </a:pPr>
            <a:fld id="{A15606D3-BFF6-4418-B4E4-B241150387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007852"/>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07"/>
          <p:cNvSpPr>
            <a:spLocks noGrp="1" noChangeArrowheads="1"/>
          </p:cNvSpPr>
          <p:nvPr>
            <p:ph type="sldNum" sz="quarter" idx="10"/>
          </p:nvPr>
        </p:nvSpPr>
        <p:spPr>
          <a:ln/>
        </p:spPr>
        <p:txBody>
          <a:bodyPr/>
          <a:lstStyle>
            <a:lvl1pPr>
              <a:defRPr/>
            </a:lvl1pPr>
          </a:lstStyle>
          <a:p>
            <a:pPr>
              <a:defRPr/>
            </a:pPr>
            <a:fld id="{B25278EA-9F47-4177-AA32-B41ABB6C2DC3}" type="slidenum">
              <a:rPr lang="en-US"/>
              <a:pPr>
                <a:defRPr/>
              </a:pPr>
              <a:t>‹#›</a:t>
            </a:fld>
            <a:endParaRPr lang="en-US"/>
          </a:p>
        </p:txBody>
      </p:sp>
      <p:sp>
        <p:nvSpPr>
          <p:cNvPr id="7" name="Content Placeholder 2"/>
          <p:cNvSpPr>
            <a:spLocks noGrp="1"/>
          </p:cNvSpPr>
          <p:nvPr>
            <p:ph sz="half" idx="11"/>
          </p:nvPr>
        </p:nvSpPr>
        <p:spPr>
          <a:xfrm>
            <a:off x="4648200" y="1007852"/>
            <a:ext cx="4343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7"/>
          <p:cNvSpPr>
            <a:spLocks noGrp="1" noChangeArrowheads="1"/>
          </p:cNvSpPr>
          <p:nvPr>
            <p:ph type="sldNum" sz="quarter" idx="10"/>
          </p:nvPr>
        </p:nvSpPr>
        <p:spPr>
          <a:ln/>
        </p:spPr>
        <p:txBody>
          <a:bodyPr/>
          <a:lstStyle>
            <a:lvl1pPr>
              <a:defRPr/>
            </a:lvl1pPr>
          </a:lstStyle>
          <a:p>
            <a:pPr>
              <a:defRPr/>
            </a:pPr>
            <a:fld id="{C50818EB-1CA6-407D-8C74-3B80A1D143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7"/>
          <p:cNvSpPr>
            <a:spLocks noGrp="1" noChangeArrowheads="1"/>
          </p:cNvSpPr>
          <p:nvPr>
            <p:ph type="sldNum" sz="quarter" idx="10"/>
          </p:nvPr>
        </p:nvSpPr>
        <p:spPr>
          <a:ln/>
        </p:spPr>
        <p:txBody>
          <a:bodyPr/>
          <a:lstStyle>
            <a:lvl1pPr>
              <a:defRPr/>
            </a:lvl1pPr>
          </a:lstStyle>
          <a:p>
            <a:pPr>
              <a:defRPr/>
            </a:pPr>
            <a:fld id="{425AFE9E-9F50-4BC9-B109-026052284D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7"/>
          <p:cNvSpPr>
            <a:spLocks noGrp="1" noChangeArrowheads="1"/>
          </p:cNvSpPr>
          <p:nvPr>
            <p:ph type="sldNum" sz="quarter" idx="10"/>
          </p:nvPr>
        </p:nvSpPr>
        <p:spPr>
          <a:ln/>
        </p:spPr>
        <p:txBody>
          <a:bodyPr/>
          <a:lstStyle>
            <a:lvl1pPr>
              <a:defRPr/>
            </a:lvl1pPr>
          </a:lstStyle>
          <a:p>
            <a:pPr>
              <a:defRPr/>
            </a:pPr>
            <a:fld id="{15C42990-334A-4246-92B1-6F50FCD484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7"/>
          <p:cNvSpPr>
            <a:spLocks noGrp="1" noChangeArrowheads="1"/>
          </p:cNvSpPr>
          <p:nvPr>
            <p:ph type="sldNum" sz="quarter" idx="10"/>
          </p:nvPr>
        </p:nvSpPr>
        <p:spPr>
          <a:ln/>
        </p:spPr>
        <p:txBody>
          <a:bodyPr/>
          <a:lstStyle>
            <a:lvl1pPr>
              <a:defRPr/>
            </a:lvl1pPr>
          </a:lstStyle>
          <a:p>
            <a:pPr>
              <a:defRPr/>
            </a:pPr>
            <a:fld id="{70C3D315-2D8A-4354-9284-2692622C7D0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7"/>
          <p:cNvSpPr>
            <a:spLocks noGrp="1" noChangeArrowheads="1"/>
          </p:cNvSpPr>
          <p:nvPr>
            <p:ph type="sldNum" sz="quarter" idx="10"/>
          </p:nvPr>
        </p:nvSpPr>
        <p:spPr>
          <a:ln/>
        </p:spPr>
        <p:txBody>
          <a:bodyPr/>
          <a:lstStyle>
            <a:lvl1pPr>
              <a:defRPr/>
            </a:lvl1pPr>
          </a:lstStyle>
          <a:p>
            <a:pPr>
              <a:defRPr/>
            </a:pPr>
            <a:fld id="{EF459FC4-6591-4FF4-B321-AE130B2C50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007852"/>
            <a:ext cx="8839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7" name="Picture 136"/>
          <p:cNvPicPr>
            <a:picLocks noChangeAspect="1" noChangeArrowheads="1"/>
          </p:cNvPicPr>
          <p:nvPr/>
        </p:nvPicPr>
        <p:blipFill>
          <a:blip r:embed="rId13" cstate="print"/>
          <a:srcRect/>
          <a:stretch>
            <a:fillRect/>
          </a:stretch>
        </p:blipFill>
        <p:spPr bwMode="auto">
          <a:xfrm>
            <a:off x="0" y="0"/>
            <a:ext cx="9144000" cy="927100"/>
          </a:xfrm>
          <a:prstGeom prst="rect">
            <a:avLst/>
          </a:prstGeom>
          <a:noFill/>
          <a:ln w="15875" algn="ctr">
            <a:noFill/>
            <a:miter lim="800000"/>
            <a:headEnd/>
            <a:tailEnd/>
          </a:ln>
        </p:spPr>
      </p:pic>
      <p:sp>
        <p:nvSpPr>
          <p:cNvPr id="1028" name="Rectangle 137"/>
          <p:cNvSpPr>
            <a:spLocks noGrp="1" noChangeArrowheads="1"/>
          </p:cNvSpPr>
          <p:nvPr>
            <p:ph type="title"/>
          </p:nvPr>
        </p:nvSpPr>
        <p:spPr bwMode="auto">
          <a:xfrm>
            <a:off x="0" y="10758"/>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29" name="Picture 194"/>
          <p:cNvPicPr>
            <a:picLocks noChangeAspect="1" noChangeArrowheads="1"/>
          </p:cNvPicPr>
          <p:nvPr/>
        </p:nvPicPr>
        <p:blipFill>
          <a:blip r:embed="rId14" cstate="print"/>
          <a:srcRect/>
          <a:stretch>
            <a:fillRect/>
          </a:stretch>
        </p:blipFill>
        <p:spPr bwMode="auto">
          <a:xfrm>
            <a:off x="0" y="6578600"/>
            <a:ext cx="9144000" cy="279400"/>
          </a:xfrm>
          <a:prstGeom prst="rect">
            <a:avLst/>
          </a:prstGeom>
          <a:noFill/>
          <a:ln w="15875" algn="ctr">
            <a:noFill/>
            <a:miter lim="800000"/>
            <a:headEnd/>
            <a:tailEnd/>
          </a:ln>
        </p:spPr>
      </p:pic>
      <p:sp>
        <p:nvSpPr>
          <p:cNvPr id="905422" name="Rectangle 206"/>
          <p:cNvSpPr>
            <a:spLocks noChangeArrowheads="1"/>
          </p:cNvSpPr>
          <p:nvPr/>
        </p:nvSpPr>
        <p:spPr bwMode="auto">
          <a:xfrm>
            <a:off x="2057400" y="6609304"/>
            <a:ext cx="5029200" cy="228600"/>
          </a:xfrm>
          <a:prstGeom prst="rect">
            <a:avLst/>
          </a:prstGeom>
          <a:noFill/>
          <a:ln w="9525">
            <a:noFill/>
            <a:miter lim="800000"/>
            <a:headEnd/>
            <a:tailEnd/>
          </a:ln>
          <a:effectLst/>
        </p:spPr>
        <p:txBody>
          <a:bodyPr lIns="0" tIns="0" rIns="0" bIns="0" anchor="ctr"/>
          <a:lstStyle/>
          <a:p>
            <a:pPr algn="ctr">
              <a:defRPr/>
            </a:pPr>
            <a:r>
              <a:rPr lang="en-US" sz="900" i="0" dirty="0" smtClean="0">
                <a:solidFill>
                  <a:schemeClr val="accent2"/>
                </a:solidFill>
                <a:latin typeface="Arial" charset="0"/>
              </a:rPr>
              <a:t>NSTX-U</a:t>
            </a:r>
            <a:r>
              <a:rPr lang="en-US" sz="900" i="0" baseline="0" dirty="0" smtClean="0">
                <a:solidFill>
                  <a:schemeClr val="accent2"/>
                </a:solidFill>
                <a:latin typeface="Arial" charset="0"/>
              </a:rPr>
              <a:t> 5 Year Plan Review </a:t>
            </a:r>
            <a:r>
              <a:rPr lang="en-US" sz="900" i="0" dirty="0" smtClean="0">
                <a:solidFill>
                  <a:schemeClr val="accent2"/>
                </a:solidFill>
                <a:latin typeface="Arial" charset="0"/>
              </a:rPr>
              <a:t>– Research</a:t>
            </a:r>
            <a:r>
              <a:rPr lang="en-US" sz="900" i="0" baseline="0" dirty="0" smtClean="0">
                <a:solidFill>
                  <a:schemeClr val="accent2"/>
                </a:solidFill>
                <a:latin typeface="Arial" charset="0"/>
              </a:rPr>
              <a:t> </a:t>
            </a:r>
            <a:r>
              <a:rPr lang="en-US" sz="900" i="0" dirty="0" smtClean="0">
                <a:solidFill>
                  <a:schemeClr val="accent2"/>
                </a:solidFill>
                <a:latin typeface="Arial" charset="0"/>
              </a:rPr>
              <a:t>Program Overview (Menard)</a:t>
            </a:r>
            <a:endParaRPr lang="en-US" sz="900" i="0" dirty="0">
              <a:solidFill>
                <a:schemeClr val="accent2"/>
              </a:solidFill>
              <a:latin typeface="Arial" charset="0"/>
            </a:endParaRPr>
          </a:p>
        </p:txBody>
      </p:sp>
      <p:sp>
        <p:nvSpPr>
          <p:cNvPr id="905423" name="Rectangle 207"/>
          <p:cNvSpPr>
            <a:spLocks noGrp="1" noChangeArrowheads="1"/>
          </p:cNvSpPr>
          <p:nvPr>
            <p:ph type="sldNum" sz="quarter" idx="4"/>
          </p:nvPr>
        </p:nvSpPr>
        <p:spPr bwMode="auto">
          <a:xfrm>
            <a:off x="8382000" y="6653213"/>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MS PGothic" pitchFamily="34" charset="-128"/>
              </a:defRPr>
            </a:lvl1pPr>
          </a:lstStyle>
          <a:p>
            <a:pPr>
              <a:defRPr/>
            </a:pPr>
            <a:fld id="{FD643048-C6A4-41C1-B840-6D9AB19099A2}" type="slidenum">
              <a:rPr lang="en-US"/>
              <a:pPr>
                <a:defRPr/>
              </a:pPr>
              <a:t>‹#›</a:t>
            </a:fld>
            <a:endParaRPr lang="en-US"/>
          </a:p>
        </p:txBody>
      </p:sp>
      <p:sp>
        <p:nvSpPr>
          <p:cNvPr id="905424" name="Rectangle 208"/>
          <p:cNvSpPr>
            <a:spLocks noChangeArrowheads="1"/>
          </p:cNvSpPr>
          <p:nvPr/>
        </p:nvSpPr>
        <p:spPr bwMode="auto">
          <a:xfrm>
            <a:off x="6400800" y="6609304"/>
            <a:ext cx="1981200" cy="228600"/>
          </a:xfrm>
          <a:prstGeom prst="rect">
            <a:avLst/>
          </a:prstGeom>
          <a:noFill/>
          <a:ln w="9525">
            <a:noFill/>
            <a:miter lim="800000"/>
            <a:headEnd/>
            <a:tailEnd/>
          </a:ln>
          <a:effectLst/>
        </p:spPr>
        <p:txBody>
          <a:bodyPr lIns="0" tIns="0" rIns="0" bIns="0" anchor="ctr"/>
          <a:lstStyle/>
          <a:p>
            <a:pPr algn="r">
              <a:defRPr/>
            </a:pPr>
            <a:r>
              <a:rPr lang="en-US" sz="900" i="0" dirty="0" smtClean="0">
                <a:solidFill>
                  <a:schemeClr val="accent2"/>
                </a:solidFill>
                <a:latin typeface="Arial" charset="0"/>
              </a:rPr>
              <a:t>May 21-23, 2013</a:t>
            </a:r>
            <a:endParaRPr lang="en-US" sz="900" i="0" dirty="0">
              <a:solidFill>
                <a:schemeClr val="accent2"/>
              </a:solidFill>
              <a:latin typeface="Arial" charset="0"/>
            </a:endParaRPr>
          </a:p>
        </p:txBody>
      </p:sp>
      <p:sp>
        <p:nvSpPr>
          <p:cNvPr id="10"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cs typeface="+mn-cs"/>
              </a:rPr>
              <a:t>NSTX-U</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0" fontAlgn="base" hangingPunct="0">
        <a:lnSpc>
          <a:spcPct val="90000"/>
        </a:lnSpc>
        <a:spcBef>
          <a:spcPct val="0"/>
        </a:spcBef>
        <a:spcAft>
          <a:spcPct val="0"/>
        </a:spcAft>
        <a:defRPr sz="30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mn-ea"/>
          <a:cs typeface="+mn-cs"/>
        </a:defRPr>
      </a:lvl1pPr>
      <a:lvl2pPr marL="688975" indent="-231775"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52400" y="1007852"/>
            <a:ext cx="88392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7" name="Picture 136"/>
          <p:cNvPicPr>
            <a:picLocks noChangeAspect="1" noChangeArrowheads="1"/>
          </p:cNvPicPr>
          <p:nvPr/>
        </p:nvPicPr>
        <p:blipFill>
          <a:blip r:embed="rId13" cstate="print"/>
          <a:srcRect/>
          <a:stretch>
            <a:fillRect/>
          </a:stretch>
        </p:blipFill>
        <p:spPr bwMode="auto">
          <a:xfrm>
            <a:off x="0" y="0"/>
            <a:ext cx="9144000" cy="927100"/>
          </a:xfrm>
          <a:prstGeom prst="rect">
            <a:avLst/>
          </a:prstGeom>
          <a:noFill/>
          <a:ln w="15875" algn="ctr">
            <a:noFill/>
            <a:miter lim="800000"/>
            <a:headEnd/>
            <a:tailEnd/>
          </a:ln>
        </p:spPr>
      </p:pic>
      <p:sp>
        <p:nvSpPr>
          <p:cNvPr id="1028" name="Rectangle 137"/>
          <p:cNvSpPr>
            <a:spLocks noGrp="1" noChangeArrowheads="1"/>
          </p:cNvSpPr>
          <p:nvPr>
            <p:ph type="title"/>
          </p:nvPr>
        </p:nvSpPr>
        <p:spPr bwMode="auto">
          <a:xfrm>
            <a:off x="0" y="10758"/>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29" name="Picture 194"/>
          <p:cNvPicPr>
            <a:picLocks noChangeAspect="1" noChangeArrowheads="1"/>
          </p:cNvPicPr>
          <p:nvPr/>
        </p:nvPicPr>
        <p:blipFill>
          <a:blip r:embed="rId14" cstate="print"/>
          <a:srcRect/>
          <a:stretch>
            <a:fillRect/>
          </a:stretch>
        </p:blipFill>
        <p:spPr bwMode="auto">
          <a:xfrm>
            <a:off x="0" y="6578600"/>
            <a:ext cx="9144000" cy="279400"/>
          </a:xfrm>
          <a:prstGeom prst="rect">
            <a:avLst/>
          </a:prstGeom>
          <a:noFill/>
          <a:ln w="15875" algn="ctr">
            <a:noFill/>
            <a:miter lim="800000"/>
            <a:headEnd/>
            <a:tailEnd/>
          </a:ln>
        </p:spPr>
      </p:pic>
      <p:sp>
        <p:nvSpPr>
          <p:cNvPr id="905422" name="Rectangle 206"/>
          <p:cNvSpPr>
            <a:spLocks noChangeArrowheads="1"/>
          </p:cNvSpPr>
          <p:nvPr/>
        </p:nvSpPr>
        <p:spPr bwMode="auto">
          <a:xfrm>
            <a:off x="2057400" y="6609304"/>
            <a:ext cx="5029200" cy="228600"/>
          </a:xfrm>
          <a:prstGeom prst="rect">
            <a:avLst/>
          </a:prstGeom>
          <a:noFill/>
          <a:ln w="9525">
            <a:noFill/>
            <a:miter lim="800000"/>
            <a:headEnd/>
            <a:tailEnd/>
          </a:ln>
          <a:effectLst/>
        </p:spPr>
        <p:txBody>
          <a:bodyPr lIns="0" tIns="0" rIns="0" bIns="0" anchor="ctr"/>
          <a:lstStyle/>
          <a:p>
            <a:pPr algn="ctr">
              <a:defRPr/>
            </a:pPr>
            <a:r>
              <a:rPr lang="en-US" sz="900" i="0" dirty="0" smtClean="0">
                <a:solidFill>
                  <a:srgbClr val="3333CC"/>
                </a:solidFill>
                <a:latin typeface="Arial" charset="0"/>
              </a:rPr>
              <a:t>NSTX-U 5 Year Plan Review – Governance and Management  (Ono/Menard)</a:t>
            </a:r>
            <a:endParaRPr lang="en-US" sz="900" i="0" dirty="0">
              <a:solidFill>
                <a:srgbClr val="3333CC"/>
              </a:solidFill>
              <a:latin typeface="Arial" charset="0"/>
            </a:endParaRPr>
          </a:p>
        </p:txBody>
      </p:sp>
      <p:sp>
        <p:nvSpPr>
          <p:cNvPr id="905423" name="Rectangle 207"/>
          <p:cNvSpPr>
            <a:spLocks noGrp="1" noChangeArrowheads="1"/>
          </p:cNvSpPr>
          <p:nvPr>
            <p:ph type="sldNum" sz="quarter" idx="4"/>
          </p:nvPr>
        </p:nvSpPr>
        <p:spPr bwMode="auto">
          <a:xfrm>
            <a:off x="8382000" y="6653213"/>
            <a:ext cx="762000" cy="152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0" hangingPunct="0">
              <a:spcBef>
                <a:spcPct val="0"/>
              </a:spcBef>
              <a:buFontTx/>
              <a:buNone/>
              <a:defRPr sz="900" i="0">
                <a:solidFill>
                  <a:schemeClr val="accent2"/>
                </a:solidFill>
                <a:latin typeface="+mn-lt"/>
                <a:ea typeface="MS PGothic" pitchFamily="34" charset="-128"/>
              </a:defRPr>
            </a:lvl1pPr>
          </a:lstStyle>
          <a:p>
            <a:pPr>
              <a:defRPr/>
            </a:pPr>
            <a:fld id="{FD643048-C6A4-41C1-B840-6D9AB19099A2}" type="slidenum">
              <a:rPr lang="en-US">
                <a:solidFill>
                  <a:srgbClr val="3333CC"/>
                </a:solidFill>
              </a:rPr>
              <a:pPr>
                <a:defRPr/>
              </a:pPr>
              <a:t>‹#›</a:t>
            </a:fld>
            <a:endParaRPr lang="en-US">
              <a:solidFill>
                <a:srgbClr val="3333CC"/>
              </a:solidFill>
            </a:endParaRPr>
          </a:p>
        </p:txBody>
      </p:sp>
      <p:sp>
        <p:nvSpPr>
          <p:cNvPr id="905424" name="Rectangle 208"/>
          <p:cNvSpPr>
            <a:spLocks noChangeArrowheads="1"/>
          </p:cNvSpPr>
          <p:nvPr/>
        </p:nvSpPr>
        <p:spPr bwMode="auto">
          <a:xfrm>
            <a:off x="6400800" y="6609304"/>
            <a:ext cx="1981200" cy="228600"/>
          </a:xfrm>
          <a:prstGeom prst="rect">
            <a:avLst/>
          </a:prstGeom>
          <a:noFill/>
          <a:ln w="9525">
            <a:noFill/>
            <a:miter lim="800000"/>
            <a:headEnd/>
            <a:tailEnd/>
          </a:ln>
          <a:effectLst/>
        </p:spPr>
        <p:txBody>
          <a:bodyPr lIns="0" tIns="0" rIns="0" bIns="0" anchor="ctr"/>
          <a:lstStyle/>
          <a:p>
            <a:pPr algn="r">
              <a:defRPr/>
            </a:pPr>
            <a:r>
              <a:rPr lang="en-US" sz="900" i="0" dirty="0" smtClean="0">
                <a:solidFill>
                  <a:srgbClr val="3333CC"/>
                </a:solidFill>
                <a:latin typeface="Arial" charset="0"/>
              </a:rPr>
              <a:t>May 21-23, 2013</a:t>
            </a:r>
            <a:endParaRPr lang="en-US" sz="900" i="0" dirty="0">
              <a:solidFill>
                <a:srgbClr val="3333CC"/>
              </a:solidFill>
              <a:latin typeface="Arial" charset="0"/>
            </a:endParaRPr>
          </a:p>
        </p:txBody>
      </p:sp>
      <p:sp>
        <p:nvSpPr>
          <p:cNvPr id="10" name="Text Box 199"/>
          <p:cNvSpPr txBox="1">
            <a:spLocks noChangeArrowheads="1"/>
          </p:cNvSpPr>
          <p:nvPr/>
        </p:nvSpPr>
        <p:spPr bwMode="auto">
          <a:xfrm>
            <a:off x="273050" y="6635750"/>
            <a:ext cx="793750" cy="184150"/>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rPr>
              <a:t>NSTX-U</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lnSpc>
          <a:spcPct val="90000"/>
        </a:lnSpc>
        <a:spcBef>
          <a:spcPct val="0"/>
        </a:spcBef>
        <a:spcAft>
          <a:spcPct val="0"/>
        </a:spcAft>
        <a:defRPr sz="3000" b="1">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Arial" charset="0"/>
        </a:defRPr>
      </a:lvl2pPr>
      <a:lvl3pPr algn="ctr" rtl="0" eaLnBrk="0" fontAlgn="base" hangingPunct="0">
        <a:spcBef>
          <a:spcPct val="0"/>
        </a:spcBef>
        <a:spcAft>
          <a:spcPct val="0"/>
        </a:spcAft>
        <a:defRPr sz="2400" b="1">
          <a:solidFill>
            <a:schemeClr val="accent2"/>
          </a:solidFill>
          <a:latin typeface="Arial" charset="0"/>
        </a:defRPr>
      </a:lvl3pPr>
      <a:lvl4pPr algn="ctr" rtl="0" eaLnBrk="0" fontAlgn="base" hangingPunct="0">
        <a:spcBef>
          <a:spcPct val="0"/>
        </a:spcBef>
        <a:spcAft>
          <a:spcPct val="0"/>
        </a:spcAft>
        <a:defRPr sz="2400" b="1">
          <a:solidFill>
            <a:schemeClr val="accent2"/>
          </a:solidFill>
          <a:latin typeface="Arial" charset="0"/>
        </a:defRPr>
      </a:lvl4pPr>
      <a:lvl5pPr algn="ctr" rtl="0" eaLnBrk="0" fontAlgn="base" hangingPunct="0">
        <a:spcBef>
          <a:spcPct val="0"/>
        </a:spcBef>
        <a:spcAft>
          <a:spcPct val="0"/>
        </a:spcAft>
        <a:defRPr sz="2400" b="1">
          <a:solidFill>
            <a:schemeClr val="accent2"/>
          </a:solidFill>
          <a:latin typeface="Arial" charset="0"/>
        </a:defRPr>
      </a:lvl5pPr>
      <a:lvl6pPr marL="457200" algn="ctr" rtl="0" eaLnBrk="0" fontAlgn="base" hangingPunct="0">
        <a:spcBef>
          <a:spcPct val="0"/>
        </a:spcBef>
        <a:spcAft>
          <a:spcPct val="0"/>
        </a:spcAft>
        <a:defRPr sz="2400" b="1">
          <a:solidFill>
            <a:schemeClr val="accent2"/>
          </a:solidFill>
          <a:latin typeface="Arial" charset="0"/>
        </a:defRPr>
      </a:lvl6pPr>
      <a:lvl7pPr marL="914400" algn="ctr" rtl="0" eaLnBrk="0" fontAlgn="base" hangingPunct="0">
        <a:spcBef>
          <a:spcPct val="0"/>
        </a:spcBef>
        <a:spcAft>
          <a:spcPct val="0"/>
        </a:spcAft>
        <a:defRPr sz="2400" b="1">
          <a:solidFill>
            <a:schemeClr val="accent2"/>
          </a:solidFill>
          <a:latin typeface="Arial" charset="0"/>
        </a:defRPr>
      </a:lvl7pPr>
      <a:lvl8pPr marL="1371600" algn="ctr" rtl="0" eaLnBrk="0" fontAlgn="base" hangingPunct="0">
        <a:spcBef>
          <a:spcPct val="0"/>
        </a:spcBef>
        <a:spcAft>
          <a:spcPct val="0"/>
        </a:spcAft>
        <a:defRPr sz="2400" b="1">
          <a:solidFill>
            <a:schemeClr val="accent2"/>
          </a:solidFill>
          <a:latin typeface="Arial" charset="0"/>
        </a:defRPr>
      </a:lvl8pPr>
      <a:lvl9pPr marL="1828800" algn="ctr" rtl="0" eaLnBrk="0" fontAlgn="base" hangingPunct="0">
        <a:spcBef>
          <a:spcPct val="0"/>
        </a:spcBef>
        <a:spcAft>
          <a:spcPct val="0"/>
        </a:spcAft>
        <a:defRPr sz="2400" b="1">
          <a:solidFill>
            <a:schemeClr val="accent2"/>
          </a:solidFill>
          <a:latin typeface="Arial"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mn-ea"/>
          <a:cs typeface="+mn-cs"/>
        </a:defRPr>
      </a:lvl1pPr>
      <a:lvl2pPr marL="688975" indent="-231775"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jpe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22.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1.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3.png"/><Relationship Id="rId14" Type="http://schemas.openxmlformats.org/officeDocument/2006/relationships/image" Target="../media/image37.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Line 150"/>
          <p:cNvSpPr>
            <a:spLocks noChangeShapeType="1"/>
          </p:cNvSpPr>
          <p:nvPr/>
        </p:nvSpPr>
        <p:spPr bwMode="auto">
          <a:xfrm>
            <a:off x="0" y="0"/>
            <a:ext cx="914400" cy="0"/>
          </a:xfrm>
          <a:prstGeom prst="line">
            <a:avLst/>
          </a:prstGeom>
          <a:noFill/>
          <a:ln w="0">
            <a:solidFill>
              <a:srgbClr val="FBFFFF"/>
            </a:solidFill>
            <a:round/>
            <a:headEnd/>
            <a:tailEnd/>
          </a:ln>
        </p:spPr>
        <p:txBody>
          <a:bodyPr wrap="none" lIns="0" tIns="0" rIns="0" bIns="0" anchor="ctr"/>
          <a:lstStyle/>
          <a:p>
            <a:endParaRPr lang="en-US"/>
          </a:p>
        </p:txBody>
      </p:sp>
      <p:sp>
        <p:nvSpPr>
          <p:cNvPr id="2051" name="Line 131"/>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3" name="Line 132"/>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4" name="Line 13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5" name="Line 13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6" name="Line 13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7" name="Line 139"/>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8" name="Line 14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9" name="Line 14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60" name="Line 145"/>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61" name="Line 146"/>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pic>
        <p:nvPicPr>
          <p:cNvPr id="2062" name="Picture 127"/>
          <p:cNvPicPr>
            <a:picLocks noChangeAspect="1" noChangeArrowheads="1"/>
          </p:cNvPicPr>
          <p:nvPr/>
        </p:nvPicPr>
        <p:blipFill>
          <a:blip r:embed="rId3" cstate="print"/>
          <a:srcRect/>
          <a:stretch>
            <a:fillRect/>
          </a:stretch>
        </p:blipFill>
        <p:spPr bwMode="auto">
          <a:xfrm>
            <a:off x="0" y="-1588"/>
            <a:ext cx="9144000" cy="839788"/>
          </a:xfrm>
          <a:prstGeom prst="rect">
            <a:avLst/>
          </a:prstGeom>
          <a:noFill/>
          <a:ln w="15875" algn="ctr">
            <a:noFill/>
            <a:miter lim="800000"/>
            <a:headEnd/>
            <a:tailEnd/>
          </a:ln>
        </p:spPr>
      </p:pic>
      <p:sp>
        <p:nvSpPr>
          <p:cNvPr id="2063" name="Line 147"/>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65" name="Line 14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66" name="Rectangle 129"/>
          <p:cNvSpPr>
            <a:spLocks noChangeArrowheads="1"/>
          </p:cNvSpPr>
          <p:nvPr/>
        </p:nvSpPr>
        <p:spPr bwMode="auto">
          <a:xfrm>
            <a:off x="3651250" y="228600"/>
            <a:ext cx="1530350" cy="381000"/>
          </a:xfrm>
          <a:prstGeom prst="rect">
            <a:avLst/>
          </a:prstGeom>
          <a:noFill/>
          <a:ln w="9525">
            <a:noFill/>
            <a:miter lim="800000"/>
            <a:headEnd/>
            <a:tailEnd/>
          </a:ln>
        </p:spPr>
        <p:txBody>
          <a:bodyPr lIns="0" tIns="0" rIns="0" bIns="0" anchor="ctr"/>
          <a:lstStyle/>
          <a:p>
            <a:pPr algn="r" eaLnBrk="0" hangingPunct="0"/>
            <a:r>
              <a:rPr lang="en-US" sz="1800">
                <a:solidFill>
                  <a:schemeClr val="accent2"/>
                </a:solidFill>
                <a:latin typeface="Arial" charset="0"/>
              </a:rPr>
              <a:t>Supported by   </a:t>
            </a:r>
          </a:p>
        </p:txBody>
      </p:sp>
      <p:sp>
        <p:nvSpPr>
          <p:cNvPr id="2067" name="Line 149"/>
          <p:cNvSpPr>
            <a:spLocks noChangeShapeType="1"/>
          </p:cNvSpPr>
          <p:nvPr/>
        </p:nvSpPr>
        <p:spPr bwMode="auto">
          <a:xfrm>
            <a:off x="0" y="0"/>
            <a:ext cx="0" cy="457200"/>
          </a:xfrm>
          <a:prstGeom prst="line">
            <a:avLst/>
          </a:prstGeom>
          <a:noFill/>
          <a:ln w="0">
            <a:solidFill>
              <a:srgbClr val="FDFFFF"/>
            </a:solidFill>
            <a:round/>
            <a:headEnd/>
            <a:tailEnd/>
          </a:ln>
        </p:spPr>
        <p:txBody>
          <a:bodyPr wrap="none" lIns="0" tIns="0" rIns="0" bIns="0" anchor="ctr"/>
          <a:lstStyle/>
          <a:p>
            <a:endParaRPr lang="en-US"/>
          </a:p>
        </p:txBody>
      </p:sp>
      <p:sp>
        <p:nvSpPr>
          <p:cNvPr id="28" name="Text Box 128"/>
          <p:cNvSpPr txBox="1">
            <a:spLocks noChangeArrowheads="1"/>
          </p:cNvSpPr>
          <p:nvPr/>
        </p:nvSpPr>
        <p:spPr bwMode="auto">
          <a:xfrm>
            <a:off x="838200" y="109538"/>
            <a:ext cx="1905000" cy="554037"/>
          </a:xfrm>
          <a:prstGeom prst="rect">
            <a:avLst/>
          </a:prstGeom>
          <a:noFill/>
          <a:ln w="15875" algn="ctr">
            <a:noFill/>
            <a:miter lim="800000"/>
            <a:headEnd/>
            <a:tailEnd/>
          </a:ln>
          <a:effectLst/>
        </p:spPr>
        <p:txBody>
          <a:bodyPr lIns="0" tIns="0" rIns="0" bIns="0">
            <a:spAutoFit/>
          </a:bodyPr>
          <a:lstStyle/>
          <a:p>
            <a:pPr>
              <a:spcBef>
                <a:spcPct val="20000"/>
              </a:spcBef>
              <a:defRPr/>
            </a:pPr>
            <a:r>
              <a:rPr lang="en-US" sz="3600" b="0" dirty="0">
                <a:solidFill>
                  <a:srgbClr val="171FC7"/>
                </a:solidFill>
                <a:effectLst>
                  <a:outerShdw blurRad="38100" dist="38100" dir="2700000" algn="tl">
                    <a:srgbClr val="C0C0C0"/>
                  </a:outerShdw>
                </a:effectLst>
                <a:latin typeface="Arial" charset="0"/>
                <a:cs typeface="+mn-cs"/>
              </a:rPr>
              <a:t>NSTX-U</a:t>
            </a:r>
          </a:p>
        </p:txBody>
      </p:sp>
      <p:sp>
        <p:nvSpPr>
          <p:cNvPr id="29" name="Rectangle 2"/>
          <p:cNvSpPr>
            <a:spLocks noChangeArrowheads="1"/>
          </p:cNvSpPr>
          <p:nvPr/>
        </p:nvSpPr>
        <p:spPr bwMode="auto">
          <a:xfrm>
            <a:off x="152400" y="990600"/>
            <a:ext cx="8839200" cy="914400"/>
          </a:xfrm>
          <a:prstGeom prst="rect">
            <a:avLst/>
          </a:prstGeom>
          <a:noFill/>
          <a:ln w="9525">
            <a:noFill/>
            <a:miter lim="800000"/>
            <a:headEnd/>
            <a:tailEnd/>
          </a:ln>
          <a:effectLst/>
        </p:spPr>
        <p:txBody>
          <a:bodyPr anchor="ctr"/>
          <a:lstStyle/>
          <a:p>
            <a:pPr algn="ctr" eaLnBrk="0" hangingPunct="0">
              <a:lnSpc>
                <a:spcPct val="90000"/>
              </a:lnSpc>
            </a:pPr>
            <a:r>
              <a:rPr lang="en-US" sz="3200" i="0" dirty="0" smtClean="0">
                <a:solidFill>
                  <a:schemeClr val="accent2"/>
                </a:solidFill>
                <a:effectLst>
                  <a:outerShdw blurRad="38100" dist="38100" dir="2700000" algn="tl">
                    <a:srgbClr val="C0C0C0"/>
                  </a:outerShdw>
                </a:effectLst>
                <a:latin typeface="Arial" charset="0"/>
                <a:ea typeface="ＭＳ Ｐゴシック" pitchFamily="1" charset="-128"/>
              </a:rPr>
              <a:t>NSTX-U Five Year Plan </a:t>
            </a:r>
          </a:p>
          <a:p>
            <a:pPr algn="ctr" eaLnBrk="0" hangingPunct="0">
              <a:lnSpc>
                <a:spcPct val="90000"/>
              </a:lnSpc>
            </a:pPr>
            <a:r>
              <a:rPr lang="en-US" sz="3200" i="0" dirty="0" smtClean="0">
                <a:solidFill>
                  <a:schemeClr val="accent2"/>
                </a:solidFill>
                <a:effectLst>
                  <a:outerShdw blurRad="38100" dist="38100" dir="2700000" algn="tl">
                    <a:srgbClr val="C0C0C0"/>
                  </a:outerShdw>
                </a:effectLst>
                <a:latin typeface="Arial" charset="0"/>
                <a:ea typeface="ＭＳ Ｐゴシック" pitchFamily="1" charset="-128"/>
              </a:rPr>
              <a:t>Research Program Overview</a:t>
            </a:r>
          </a:p>
        </p:txBody>
      </p:sp>
      <p:sp>
        <p:nvSpPr>
          <p:cNvPr id="30" name="Text Box 9"/>
          <p:cNvSpPr txBox="1">
            <a:spLocks noChangeArrowheads="1"/>
          </p:cNvSpPr>
          <p:nvPr/>
        </p:nvSpPr>
        <p:spPr bwMode="auto">
          <a:xfrm>
            <a:off x="2474260" y="2202359"/>
            <a:ext cx="3926540" cy="769441"/>
          </a:xfrm>
          <a:prstGeom prst="rect">
            <a:avLst/>
          </a:prstGeom>
          <a:noFill/>
          <a:ln w="9525">
            <a:noFill/>
            <a:miter lim="800000"/>
            <a:headEnd/>
            <a:tailEnd/>
          </a:ln>
        </p:spPr>
        <p:txBody>
          <a:bodyPr wrap="square">
            <a:spAutoFit/>
          </a:bodyPr>
          <a:lstStyle/>
          <a:p>
            <a:pPr algn="ctr"/>
            <a:r>
              <a:rPr lang="en-US" sz="2400" i="0" dirty="0" smtClean="0">
                <a:solidFill>
                  <a:schemeClr val="tx1"/>
                </a:solidFill>
                <a:latin typeface="Arial" charset="0"/>
              </a:rPr>
              <a:t>Jon Menard (PPPL)</a:t>
            </a:r>
          </a:p>
          <a:p>
            <a:pPr algn="ctr"/>
            <a:r>
              <a:rPr lang="en-US" sz="2000" b="0" dirty="0" smtClean="0">
                <a:solidFill>
                  <a:schemeClr val="tx1"/>
                </a:solidFill>
                <a:latin typeface="Arial" charset="0"/>
              </a:rPr>
              <a:t>NSTX-U Program Director</a:t>
            </a:r>
          </a:p>
        </p:txBody>
      </p:sp>
      <p:pic>
        <p:nvPicPr>
          <p:cNvPr id="42" name="Picture 53" descr="ppi224.tmp"/>
          <p:cNvPicPr>
            <a:picLocks/>
          </p:cNvPicPr>
          <p:nvPr/>
        </p:nvPicPr>
        <p:blipFill>
          <a:blip r:embed="rId4" cstate="print"/>
          <a:srcRect/>
          <a:stretch>
            <a:fillRect/>
          </a:stretch>
        </p:blipFill>
        <p:spPr bwMode="auto">
          <a:xfrm>
            <a:off x="7696200" y="2286000"/>
            <a:ext cx="1295400" cy="4419600"/>
          </a:xfrm>
          <a:prstGeom prst="rect">
            <a:avLst/>
          </a:prstGeom>
          <a:noFill/>
          <a:ln w="9525">
            <a:noFill/>
            <a:miter lim="800000"/>
            <a:headEnd/>
            <a:tailEnd/>
          </a:ln>
        </p:spPr>
      </p:pic>
      <p:sp>
        <p:nvSpPr>
          <p:cNvPr id="43" name="Text Box 153"/>
          <p:cNvSpPr txBox="1">
            <a:spLocks noChangeArrowheads="1"/>
          </p:cNvSpPr>
          <p:nvPr/>
        </p:nvSpPr>
        <p:spPr bwMode="auto">
          <a:xfrm>
            <a:off x="7696200" y="2317750"/>
            <a:ext cx="1295400" cy="4311650"/>
          </a:xfrm>
          <a:prstGeom prst="rect">
            <a:avLst/>
          </a:prstGeom>
          <a:noFill/>
          <a:ln w="12700" algn="ctr">
            <a:noFill/>
            <a:miter lim="800000"/>
            <a:headEnd/>
            <a:tailEnd/>
          </a:ln>
        </p:spPr>
        <p:txBody>
          <a:bodyPr lIns="91429" tIns="45714" rIns="91429" bIns="45714" anchor="b">
            <a:spAutoFit/>
          </a:bodyPr>
          <a:lstStyle/>
          <a:p>
            <a:pPr algn="r" eaLnBrk="0" hangingPunct="0">
              <a:lnSpc>
                <a:spcPct val="90000"/>
              </a:lnSpc>
              <a:spcBef>
                <a:spcPct val="8000"/>
              </a:spcBef>
              <a:spcAft>
                <a:spcPct val="8000"/>
              </a:spcAft>
            </a:pPr>
            <a:r>
              <a:rPr lang="en-US" sz="900">
                <a:solidFill>
                  <a:srgbClr val="FF0000"/>
                </a:solidFill>
                <a:latin typeface="Arial" charset="0"/>
              </a:rPr>
              <a:t>Culham Sci Ctr</a:t>
            </a:r>
          </a:p>
          <a:p>
            <a:pPr algn="r" eaLnBrk="0" hangingPunct="0">
              <a:lnSpc>
                <a:spcPct val="90000"/>
              </a:lnSpc>
              <a:spcBef>
                <a:spcPct val="8000"/>
              </a:spcBef>
              <a:spcAft>
                <a:spcPct val="8000"/>
              </a:spcAft>
            </a:pPr>
            <a:r>
              <a:rPr lang="en-US" sz="900">
                <a:solidFill>
                  <a:srgbClr val="FF0000"/>
                </a:solidFill>
                <a:latin typeface="Arial" charset="0"/>
              </a:rPr>
              <a:t>York U</a:t>
            </a:r>
          </a:p>
          <a:p>
            <a:pPr algn="r" eaLnBrk="0" hangingPunct="0">
              <a:lnSpc>
                <a:spcPct val="90000"/>
              </a:lnSpc>
              <a:spcBef>
                <a:spcPct val="8000"/>
              </a:spcBef>
              <a:spcAft>
                <a:spcPct val="8000"/>
              </a:spcAft>
            </a:pPr>
            <a:r>
              <a:rPr lang="en-US" sz="900">
                <a:solidFill>
                  <a:srgbClr val="FF0000"/>
                </a:solidFill>
                <a:latin typeface="Arial" charset="0"/>
              </a:rPr>
              <a:t>Chubu U</a:t>
            </a:r>
          </a:p>
          <a:p>
            <a:pPr algn="r" eaLnBrk="0" hangingPunct="0">
              <a:lnSpc>
                <a:spcPct val="90000"/>
              </a:lnSpc>
              <a:spcBef>
                <a:spcPct val="8000"/>
              </a:spcBef>
              <a:spcAft>
                <a:spcPct val="8000"/>
              </a:spcAft>
            </a:pPr>
            <a:r>
              <a:rPr lang="en-US" sz="900">
                <a:solidFill>
                  <a:srgbClr val="FF0000"/>
                </a:solidFill>
                <a:latin typeface="Arial" charset="0"/>
              </a:rPr>
              <a:t>Fukui U</a:t>
            </a:r>
          </a:p>
          <a:p>
            <a:pPr algn="r" eaLnBrk="0" hangingPunct="0">
              <a:lnSpc>
                <a:spcPct val="90000"/>
              </a:lnSpc>
              <a:spcBef>
                <a:spcPct val="8000"/>
              </a:spcBef>
              <a:spcAft>
                <a:spcPct val="8000"/>
              </a:spcAft>
            </a:pPr>
            <a:r>
              <a:rPr lang="en-US" sz="900">
                <a:solidFill>
                  <a:srgbClr val="FF0000"/>
                </a:solidFill>
                <a:latin typeface="Arial" charset="0"/>
              </a:rPr>
              <a:t>Hiroshima U</a:t>
            </a:r>
          </a:p>
          <a:p>
            <a:pPr algn="r" eaLnBrk="0" hangingPunct="0">
              <a:lnSpc>
                <a:spcPct val="90000"/>
              </a:lnSpc>
              <a:spcBef>
                <a:spcPct val="8000"/>
              </a:spcBef>
              <a:spcAft>
                <a:spcPct val="8000"/>
              </a:spcAft>
            </a:pPr>
            <a:r>
              <a:rPr lang="en-US" sz="900">
                <a:solidFill>
                  <a:srgbClr val="FF0000"/>
                </a:solidFill>
                <a:latin typeface="Arial" charset="0"/>
              </a:rPr>
              <a:t>Hyogo U</a:t>
            </a:r>
          </a:p>
          <a:p>
            <a:pPr algn="r" eaLnBrk="0" hangingPunct="0">
              <a:lnSpc>
                <a:spcPct val="90000"/>
              </a:lnSpc>
              <a:spcBef>
                <a:spcPct val="8000"/>
              </a:spcBef>
              <a:spcAft>
                <a:spcPct val="8000"/>
              </a:spcAft>
            </a:pPr>
            <a:r>
              <a:rPr lang="en-US" sz="900">
                <a:solidFill>
                  <a:srgbClr val="FF0000"/>
                </a:solidFill>
                <a:latin typeface="Arial" charset="0"/>
              </a:rPr>
              <a:t>Kyoto U</a:t>
            </a:r>
          </a:p>
          <a:p>
            <a:pPr algn="r" eaLnBrk="0" hangingPunct="0">
              <a:lnSpc>
                <a:spcPct val="90000"/>
              </a:lnSpc>
              <a:spcBef>
                <a:spcPct val="8000"/>
              </a:spcBef>
              <a:spcAft>
                <a:spcPct val="8000"/>
              </a:spcAft>
            </a:pPr>
            <a:r>
              <a:rPr lang="en-US" sz="900">
                <a:solidFill>
                  <a:srgbClr val="FF0000"/>
                </a:solidFill>
                <a:latin typeface="Arial" charset="0"/>
              </a:rPr>
              <a:t>Kyushu U</a:t>
            </a:r>
          </a:p>
          <a:p>
            <a:pPr algn="r" eaLnBrk="0" hangingPunct="0">
              <a:lnSpc>
                <a:spcPct val="90000"/>
              </a:lnSpc>
              <a:spcBef>
                <a:spcPct val="8000"/>
              </a:spcBef>
              <a:spcAft>
                <a:spcPct val="8000"/>
              </a:spcAft>
            </a:pPr>
            <a:r>
              <a:rPr lang="en-US" sz="900">
                <a:solidFill>
                  <a:srgbClr val="FF0000"/>
                </a:solidFill>
                <a:latin typeface="Arial" charset="0"/>
              </a:rPr>
              <a:t>Kyushu Tokai U</a:t>
            </a:r>
          </a:p>
          <a:p>
            <a:pPr algn="r" eaLnBrk="0" hangingPunct="0">
              <a:lnSpc>
                <a:spcPct val="90000"/>
              </a:lnSpc>
              <a:spcBef>
                <a:spcPct val="8000"/>
              </a:spcBef>
              <a:spcAft>
                <a:spcPct val="8000"/>
              </a:spcAft>
            </a:pPr>
            <a:r>
              <a:rPr lang="en-US" sz="900">
                <a:solidFill>
                  <a:srgbClr val="FF0000"/>
                </a:solidFill>
                <a:latin typeface="Arial" charset="0"/>
              </a:rPr>
              <a:t>NIFS</a:t>
            </a:r>
          </a:p>
          <a:p>
            <a:pPr algn="r" eaLnBrk="0" hangingPunct="0">
              <a:lnSpc>
                <a:spcPct val="90000"/>
              </a:lnSpc>
              <a:spcBef>
                <a:spcPct val="8000"/>
              </a:spcBef>
              <a:spcAft>
                <a:spcPct val="8000"/>
              </a:spcAft>
            </a:pPr>
            <a:r>
              <a:rPr lang="en-US" sz="900">
                <a:solidFill>
                  <a:srgbClr val="FF0000"/>
                </a:solidFill>
                <a:latin typeface="Arial" charset="0"/>
              </a:rPr>
              <a:t>Niigata U</a:t>
            </a:r>
          </a:p>
          <a:p>
            <a:pPr algn="r" eaLnBrk="0" hangingPunct="0">
              <a:lnSpc>
                <a:spcPct val="90000"/>
              </a:lnSpc>
              <a:spcBef>
                <a:spcPct val="8000"/>
              </a:spcBef>
              <a:spcAft>
                <a:spcPct val="8000"/>
              </a:spcAft>
            </a:pPr>
            <a:r>
              <a:rPr lang="en-US" sz="900">
                <a:solidFill>
                  <a:srgbClr val="FF0000"/>
                </a:solidFill>
                <a:latin typeface="Arial" charset="0"/>
              </a:rPr>
              <a:t>U Tokyo</a:t>
            </a:r>
          </a:p>
          <a:p>
            <a:pPr algn="r" eaLnBrk="0" hangingPunct="0">
              <a:lnSpc>
                <a:spcPct val="90000"/>
              </a:lnSpc>
              <a:spcBef>
                <a:spcPct val="8000"/>
              </a:spcBef>
              <a:spcAft>
                <a:spcPct val="8000"/>
              </a:spcAft>
            </a:pPr>
            <a:r>
              <a:rPr lang="en-US" sz="900">
                <a:solidFill>
                  <a:srgbClr val="FF0000"/>
                </a:solidFill>
                <a:latin typeface="Arial" charset="0"/>
              </a:rPr>
              <a:t>JAEA</a:t>
            </a:r>
          </a:p>
          <a:p>
            <a:pPr algn="r" eaLnBrk="0" hangingPunct="0">
              <a:lnSpc>
                <a:spcPct val="90000"/>
              </a:lnSpc>
              <a:spcBef>
                <a:spcPct val="8000"/>
              </a:spcBef>
              <a:spcAft>
                <a:spcPct val="8000"/>
              </a:spcAft>
            </a:pPr>
            <a:r>
              <a:rPr lang="en-US" sz="800">
                <a:solidFill>
                  <a:srgbClr val="FF0000"/>
                </a:solidFill>
                <a:latin typeface="Arial" charset="0"/>
              </a:rPr>
              <a:t>Inst for Nucl Res, Kiev</a:t>
            </a:r>
          </a:p>
          <a:p>
            <a:pPr algn="r" eaLnBrk="0" hangingPunct="0">
              <a:lnSpc>
                <a:spcPct val="90000"/>
              </a:lnSpc>
              <a:spcBef>
                <a:spcPct val="8000"/>
              </a:spcBef>
              <a:spcAft>
                <a:spcPct val="8000"/>
              </a:spcAft>
            </a:pPr>
            <a:r>
              <a:rPr lang="en-US" sz="900">
                <a:solidFill>
                  <a:srgbClr val="FF0000"/>
                </a:solidFill>
                <a:latin typeface="Arial" charset="0"/>
              </a:rPr>
              <a:t>Ioffe Inst</a:t>
            </a:r>
          </a:p>
          <a:p>
            <a:pPr algn="r" eaLnBrk="0" hangingPunct="0">
              <a:lnSpc>
                <a:spcPct val="90000"/>
              </a:lnSpc>
              <a:spcBef>
                <a:spcPct val="8000"/>
              </a:spcBef>
              <a:spcAft>
                <a:spcPct val="8000"/>
              </a:spcAft>
            </a:pPr>
            <a:r>
              <a:rPr lang="en-US" sz="900">
                <a:solidFill>
                  <a:srgbClr val="FF0000"/>
                </a:solidFill>
                <a:latin typeface="Arial" charset="0"/>
              </a:rPr>
              <a:t>TRINITI</a:t>
            </a:r>
          </a:p>
          <a:p>
            <a:pPr algn="r" eaLnBrk="0" hangingPunct="0">
              <a:lnSpc>
                <a:spcPct val="90000"/>
              </a:lnSpc>
              <a:spcBef>
                <a:spcPct val="8000"/>
              </a:spcBef>
              <a:spcAft>
                <a:spcPct val="8000"/>
              </a:spcAft>
            </a:pPr>
            <a:r>
              <a:rPr lang="en-US" sz="900">
                <a:solidFill>
                  <a:srgbClr val="FF0000"/>
                </a:solidFill>
                <a:latin typeface="Arial" charset="0"/>
              </a:rPr>
              <a:t>Chonbuk Natl U</a:t>
            </a:r>
          </a:p>
          <a:p>
            <a:pPr algn="r" eaLnBrk="0" hangingPunct="0">
              <a:lnSpc>
                <a:spcPct val="90000"/>
              </a:lnSpc>
              <a:spcBef>
                <a:spcPct val="8000"/>
              </a:spcBef>
              <a:spcAft>
                <a:spcPct val="8000"/>
              </a:spcAft>
            </a:pPr>
            <a:r>
              <a:rPr lang="en-US" sz="900">
                <a:solidFill>
                  <a:srgbClr val="FF0000"/>
                </a:solidFill>
                <a:latin typeface="Arial" charset="0"/>
              </a:rPr>
              <a:t>NFRI</a:t>
            </a:r>
          </a:p>
          <a:p>
            <a:pPr algn="r" eaLnBrk="0" hangingPunct="0">
              <a:lnSpc>
                <a:spcPct val="90000"/>
              </a:lnSpc>
              <a:spcBef>
                <a:spcPct val="8000"/>
              </a:spcBef>
              <a:spcAft>
                <a:spcPct val="8000"/>
              </a:spcAft>
            </a:pPr>
            <a:r>
              <a:rPr lang="en-US" sz="900">
                <a:solidFill>
                  <a:srgbClr val="FF0000"/>
                </a:solidFill>
                <a:latin typeface="Arial" charset="0"/>
              </a:rPr>
              <a:t>KAIST</a:t>
            </a:r>
          </a:p>
          <a:p>
            <a:pPr algn="r" eaLnBrk="0" hangingPunct="0">
              <a:lnSpc>
                <a:spcPct val="90000"/>
              </a:lnSpc>
              <a:spcBef>
                <a:spcPct val="8000"/>
              </a:spcBef>
              <a:spcAft>
                <a:spcPct val="8000"/>
              </a:spcAft>
            </a:pPr>
            <a:r>
              <a:rPr lang="en-US" sz="900">
                <a:solidFill>
                  <a:srgbClr val="FF0000"/>
                </a:solidFill>
                <a:latin typeface="Arial" charset="0"/>
              </a:rPr>
              <a:t>POSTECH</a:t>
            </a:r>
          </a:p>
          <a:p>
            <a:pPr algn="r" eaLnBrk="0" hangingPunct="0">
              <a:lnSpc>
                <a:spcPct val="90000"/>
              </a:lnSpc>
              <a:spcBef>
                <a:spcPct val="8000"/>
              </a:spcBef>
              <a:spcAft>
                <a:spcPct val="8000"/>
              </a:spcAft>
            </a:pPr>
            <a:r>
              <a:rPr lang="en-US" sz="900">
                <a:solidFill>
                  <a:srgbClr val="FF0000"/>
                </a:solidFill>
                <a:latin typeface="Arial" charset="0"/>
              </a:rPr>
              <a:t>Seoul Natl U</a:t>
            </a:r>
          </a:p>
          <a:p>
            <a:pPr algn="r" eaLnBrk="0" hangingPunct="0">
              <a:lnSpc>
                <a:spcPct val="90000"/>
              </a:lnSpc>
              <a:spcBef>
                <a:spcPct val="8000"/>
              </a:spcBef>
              <a:spcAft>
                <a:spcPct val="8000"/>
              </a:spcAft>
            </a:pPr>
            <a:r>
              <a:rPr lang="en-US" sz="900">
                <a:solidFill>
                  <a:srgbClr val="FF0000"/>
                </a:solidFill>
                <a:latin typeface="Arial" charset="0"/>
              </a:rPr>
              <a:t>ASIPP</a:t>
            </a:r>
          </a:p>
          <a:p>
            <a:pPr algn="r" eaLnBrk="0" hangingPunct="0">
              <a:lnSpc>
                <a:spcPct val="90000"/>
              </a:lnSpc>
              <a:spcBef>
                <a:spcPct val="8000"/>
              </a:spcBef>
              <a:spcAft>
                <a:spcPct val="8000"/>
              </a:spcAft>
            </a:pPr>
            <a:r>
              <a:rPr lang="en-US" sz="900">
                <a:solidFill>
                  <a:srgbClr val="FF0000"/>
                </a:solidFill>
                <a:latin typeface="Arial" charset="0"/>
              </a:rPr>
              <a:t>CIEMAT</a:t>
            </a:r>
          </a:p>
          <a:p>
            <a:pPr algn="r" eaLnBrk="0" hangingPunct="0">
              <a:lnSpc>
                <a:spcPct val="90000"/>
              </a:lnSpc>
              <a:spcBef>
                <a:spcPct val="8000"/>
              </a:spcBef>
              <a:spcAft>
                <a:spcPct val="8000"/>
              </a:spcAft>
            </a:pPr>
            <a:r>
              <a:rPr lang="en-US" sz="900">
                <a:solidFill>
                  <a:srgbClr val="FF0000"/>
                </a:solidFill>
                <a:latin typeface="Arial" charset="0"/>
              </a:rPr>
              <a:t>FOM Inst DIFFER</a:t>
            </a:r>
          </a:p>
          <a:p>
            <a:pPr algn="r" eaLnBrk="0" hangingPunct="0">
              <a:lnSpc>
                <a:spcPct val="90000"/>
              </a:lnSpc>
              <a:spcBef>
                <a:spcPct val="8000"/>
              </a:spcBef>
              <a:spcAft>
                <a:spcPct val="8000"/>
              </a:spcAft>
            </a:pPr>
            <a:r>
              <a:rPr lang="en-US" sz="900">
                <a:solidFill>
                  <a:srgbClr val="FF0000"/>
                </a:solidFill>
                <a:latin typeface="Arial" charset="0"/>
              </a:rPr>
              <a:t>ENEA, Frascati</a:t>
            </a:r>
          </a:p>
          <a:p>
            <a:pPr algn="r" eaLnBrk="0" hangingPunct="0">
              <a:lnSpc>
                <a:spcPct val="90000"/>
              </a:lnSpc>
              <a:spcBef>
                <a:spcPct val="8000"/>
              </a:spcBef>
              <a:spcAft>
                <a:spcPct val="8000"/>
              </a:spcAft>
            </a:pPr>
            <a:r>
              <a:rPr lang="en-US" sz="900">
                <a:solidFill>
                  <a:srgbClr val="FF0000"/>
                </a:solidFill>
                <a:latin typeface="Arial" charset="0"/>
              </a:rPr>
              <a:t>CEA, Cadarache</a:t>
            </a:r>
          </a:p>
          <a:p>
            <a:pPr algn="r" eaLnBrk="0" hangingPunct="0">
              <a:lnSpc>
                <a:spcPct val="90000"/>
              </a:lnSpc>
              <a:spcBef>
                <a:spcPct val="8000"/>
              </a:spcBef>
              <a:spcAft>
                <a:spcPct val="8000"/>
              </a:spcAft>
            </a:pPr>
            <a:r>
              <a:rPr lang="en-US" sz="900">
                <a:solidFill>
                  <a:srgbClr val="FF0000"/>
                </a:solidFill>
                <a:latin typeface="Arial" charset="0"/>
              </a:rPr>
              <a:t>IPP, Jülich</a:t>
            </a:r>
          </a:p>
          <a:p>
            <a:pPr algn="r" eaLnBrk="0" hangingPunct="0">
              <a:lnSpc>
                <a:spcPct val="90000"/>
              </a:lnSpc>
              <a:spcBef>
                <a:spcPct val="8000"/>
              </a:spcBef>
              <a:spcAft>
                <a:spcPct val="8000"/>
              </a:spcAft>
            </a:pPr>
            <a:r>
              <a:rPr lang="en-US" sz="900">
                <a:solidFill>
                  <a:srgbClr val="FF0000"/>
                </a:solidFill>
                <a:latin typeface="Arial" charset="0"/>
              </a:rPr>
              <a:t>IPP, Garching</a:t>
            </a:r>
          </a:p>
          <a:p>
            <a:pPr algn="r" eaLnBrk="0" hangingPunct="0">
              <a:lnSpc>
                <a:spcPct val="90000"/>
              </a:lnSpc>
              <a:spcBef>
                <a:spcPct val="8000"/>
              </a:spcBef>
              <a:spcAft>
                <a:spcPct val="8000"/>
              </a:spcAft>
            </a:pPr>
            <a:r>
              <a:rPr lang="en-US" sz="900">
                <a:solidFill>
                  <a:srgbClr val="FF0000"/>
                </a:solidFill>
                <a:latin typeface="Arial" charset="0"/>
              </a:rPr>
              <a:t>ASCR, Czech Rep</a:t>
            </a:r>
          </a:p>
        </p:txBody>
      </p:sp>
      <p:pic>
        <p:nvPicPr>
          <p:cNvPr id="44" name="Picture 3" descr="C:\Users\jmenard\Desktop\Picture1.jpg"/>
          <p:cNvPicPr>
            <a:picLocks noChangeAspect="1" noChangeArrowheads="1"/>
          </p:cNvPicPr>
          <p:nvPr/>
        </p:nvPicPr>
        <p:blipFill>
          <a:blip r:embed="rId5" cstate="print"/>
          <a:srcRect/>
          <a:stretch>
            <a:fillRect/>
          </a:stretch>
        </p:blipFill>
        <p:spPr bwMode="auto">
          <a:xfrm>
            <a:off x="4237038" y="4495800"/>
            <a:ext cx="3078162" cy="2209800"/>
          </a:xfrm>
          <a:prstGeom prst="rect">
            <a:avLst/>
          </a:prstGeom>
          <a:noFill/>
          <a:ln w="9525">
            <a:noFill/>
            <a:miter lim="800000"/>
            <a:headEnd/>
            <a:tailEnd/>
          </a:ln>
        </p:spPr>
      </p:pic>
      <p:pic>
        <p:nvPicPr>
          <p:cNvPr id="45" name="Picture 48" descr="ppi221.tmp"/>
          <p:cNvPicPr>
            <a:picLocks/>
          </p:cNvPicPr>
          <p:nvPr/>
        </p:nvPicPr>
        <p:blipFill>
          <a:blip r:embed="rId6" cstate="print"/>
          <a:srcRect/>
          <a:stretch>
            <a:fillRect/>
          </a:stretch>
        </p:blipFill>
        <p:spPr bwMode="auto">
          <a:xfrm>
            <a:off x="152400" y="2209800"/>
            <a:ext cx="1295400" cy="4495800"/>
          </a:xfrm>
          <a:prstGeom prst="rect">
            <a:avLst/>
          </a:prstGeom>
          <a:noFill/>
          <a:ln w="9525">
            <a:noFill/>
            <a:miter lim="800000"/>
            <a:headEnd/>
            <a:tailEnd/>
          </a:ln>
        </p:spPr>
      </p:pic>
      <p:sp>
        <p:nvSpPr>
          <p:cNvPr id="46" name="Text Box 152"/>
          <p:cNvSpPr txBox="1">
            <a:spLocks noChangeArrowheads="1"/>
          </p:cNvSpPr>
          <p:nvPr/>
        </p:nvSpPr>
        <p:spPr bwMode="auto">
          <a:xfrm>
            <a:off x="152400" y="2209800"/>
            <a:ext cx="1257300" cy="4510088"/>
          </a:xfrm>
          <a:prstGeom prst="rect">
            <a:avLst/>
          </a:prstGeom>
          <a:noFill/>
          <a:ln w="12700" algn="ctr">
            <a:noFill/>
            <a:miter lim="800000"/>
            <a:headEnd/>
            <a:tailEnd/>
          </a:ln>
        </p:spPr>
        <p:txBody>
          <a:bodyPr lIns="91429" tIns="45714" rIns="91429" bIns="45714">
            <a:spAutoFit/>
          </a:bodyPr>
          <a:lstStyle/>
          <a:p>
            <a:pPr eaLnBrk="0" hangingPunct="0">
              <a:lnSpc>
                <a:spcPct val="90000"/>
              </a:lnSpc>
              <a:spcBef>
                <a:spcPct val="5000"/>
              </a:spcBef>
              <a:spcAft>
                <a:spcPct val="5000"/>
              </a:spcAft>
            </a:pPr>
            <a:r>
              <a:rPr lang="en-US" sz="900">
                <a:solidFill>
                  <a:srgbClr val="0000FF"/>
                </a:solidFill>
                <a:latin typeface="Arial" charset="0"/>
              </a:rPr>
              <a:t>Coll of Wm &amp; Mary</a:t>
            </a:r>
          </a:p>
          <a:p>
            <a:pPr eaLnBrk="0" hangingPunct="0">
              <a:lnSpc>
                <a:spcPct val="90000"/>
              </a:lnSpc>
              <a:spcBef>
                <a:spcPct val="5000"/>
              </a:spcBef>
              <a:spcAft>
                <a:spcPct val="5000"/>
              </a:spcAft>
            </a:pPr>
            <a:r>
              <a:rPr lang="en-US" sz="900">
                <a:solidFill>
                  <a:srgbClr val="0000FF"/>
                </a:solidFill>
                <a:latin typeface="Arial" charset="0"/>
              </a:rPr>
              <a:t>Columbia U</a:t>
            </a:r>
          </a:p>
          <a:p>
            <a:pPr eaLnBrk="0" hangingPunct="0">
              <a:lnSpc>
                <a:spcPct val="90000"/>
              </a:lnSpc>
              <a:spcBef>
                <a:spcPct val="5000"/>
              </a:spcBef>
              <a:spcAft>
                <a:spcPct val="5000"/>
              </a:spcAft>
            </a:pPr>
            <a:r>
              <a:rPr lang="en-US" sz="900">
                <a:solidFill>
                  <a:srgbClr val="0000FF"/>
                </a:solidFill>
                <a:latin typeface="Arial" charset="0"/>
              </a:rPr>
              <a:t>CompX</a:t>
            </a:r>
          </a:p>
          <a:p>
            <a:pPr eaLnBrk="0" hangingPunct="0">
              <a:lnSpc>
                <a:spcPct val="90000"/>
              </a:lnSpc>
              <a:spcBef>
                <a:spcPct val="5000"/>
              </a:spcBef>
              <a:spcAft>
                <a:spcPct val="5000"/>
              </a:spcAft>
            </a:pPr>
            <a:r>
              <a:rPr lang="en-US" sz="900">
                <a:solidFill>
                  <a:srgbClr val="0000FF"/>
                </a:solidFill>
                <a:latin typeface="Arial" charset="0"/>
              </a:rPr>
              <a:t>General Atomics</a:t>
            </a:r>
          </a:p>
          <a:p>
            <a:pPr eaLnBrk="0" hangingPunct="0">
              <a:lnSpc>
                <a:spcPct val="90000"/>
              </a:lnSpc>
              <a:spcBef>
                <a:spcPct val="5000"/>
              </a:spcBef>
              <a:spcAft>
                <a:spcPct val="5000"/>
              </a:spcAft>
            </a:pPr>
            <a:r>
              <a:rPr lang="en-US" sz="900">
                <a:solidFill>
                  <a:srgbClr val="0000FF"/>
                </a:solidFill>
                <a:latin typeface="Arial" charset="0"/>
              </a:rPr>
              <a:t>FIU</a:t>
            </a:r>
          </a:p>
          <a:p>
            <a:pPr eaLnBrk="0" hangingPunct="0">
              <a:lnSpc>
                <a:spcPct val="90000"/>
              </a:lnSpc>
              <a:spcBef>
                <a:spcPct val="5000"/>
              </a:spcBef>
              <a:spcAft>
                <a:spcPct val="5000"/>
              </a:spcAft>
            </a:pPr>
            <a:r>
              <a:rPr lang="en-US" sz="900">
                <a:solidFill>
                  <a:srgbClr val="0000FF"/>
                </a:solidFill>
                <a:latin typeface="Arial" charset="0"/>
              </a:rPr>
              <a:t>INL</a:t>
            </a:r>
          </a:p>
          <a:p>
            <a:pPr eaLnBrk="0" hangingPunct="0">
              <a:lnSpc>
                <a:spcPct val="90000"/>
              </a:lnSpc>
              <a:spcBef>
                <a:spcPct val="5000"/>
              </a:spcBef>
              <a:spcAft>
                <a:spcPct val="5000"/>
              </a:spcAft>
            </a:pPr>
            <a:r>
              <a:rPr lang="en-US" sz="900">
                <a:solidFill>
                  <a:srgbClr val="0000FF"/>
                </a:solidFill>
                <a:latin typeface="Arial" charset="0"/>
              </a:rPr>
              <a:t>Johns Hopkins U</a:t>
            </a:r>
          </a:p>
          <a:p>
            <a:pPr eaLnBrk="0" hangingPunct="0">
              <a:lnSpc>
                <a:spcPct val="90000"/>
              </a:lnSpc>
              <a:spcBef>
                <a:spcPct val="5000"/>
              </a:spcBef>
              <a:spcAft>
                <a:spcPct val="5000"/>
              </a:spcAft>
            </a:pPr>
            <a:r>
              <a:rPr lang="en-US" sz="900">
                <a:solidFill>
                  <a:srgbClr val="0000FF"/>
                </a:solidFill>
                <a:latin typeface="Arial" charset="0"/>
              </a:rPr>
              <a:t>LANL</a:t>
            </a:r>
          </a:p>
          <a:p>
            <a:pPr eaLnBrk="0" hangingPunct="0">
              <a:lnSpc>
                <a:spcPct val="90000"/>
              </a:lnSpc>
              <a:spcBef>
                <a:spcPct val="5000"/>
              </a:spcBef>
              <a:spcAft>
                <a:spcPct val="5000"/>
              </a:spcAft>
            </a:pPr>
            <a:r>
              <a:rPr lang="en-US" sz="900">
                <a:solidFill>
                  <a:srgbClr val="0000FF"/>
                </a:solidFill>
                <a:latin typeface="Arial" charset="0"/>
              </a:rPr>
              <a:t>LLNL</a:t>
            </a:r>
          </a:p>
          <a:p>
            <a:pPr eaLnBrk="0" hangingPunct="0">
              <a:lnSpc>
                <a:spcPct val="90000"/>
              </a:lnSpc>
              <a:spcBef>
                <a:spcPct val="5000"/>
              </a:spcBef>
              <a:spcAft>
                <a:spcPct val="5000"/>
              </a:spcAft>
            </a:pPr>
            <a:r>
              <a:rPr lang="en-US" sz="900">
                <a:solidFill>
                  <a:srgbClr val="0000FF"/>
                </a:solidFill>
                <a:latin typeface="Arial" charset="0"/>
              </a:rPr>
              <a:t>Lodestar</a:t>
            </a:r>
          </a:p>
          <a:p>
            <a:pPr eaLnBrk="0" hangingPunct="0">
              <a:lnSpc>
                <a:spcPct val="90000"/>
              </a:lnSpc>
              <a:spcBef>
                <a:spcPct val="5000"/>
              </a:spcBef>
              <a:spcAft>
                <a:spcPct val="5000"/>
              </a:spcAft>
            </a:pPr>
            <a:r>
              <a:rPr lang="en-US" sz="900">
                <a:solidFill>
                  <a:srgbClr val="0000FF"/>
                </a:solidFill>
                <a:latin typeface="Arial" charset="0"/>
              </a:rPr>
              <a:t>MIT</a:t>
            </a:r>
          </a:p>
          <a:p>
            <a:pPr eaLnBrk="0" hangingPunct="0">
              <a:lnSpc>
                <a:spcPct val="90000"/>
              </a:lnSpc>
              <a:spcBef>
                <a:spcPct val="5000"/>
              </a:spcBef>
              <a:spcAft>
                <a:spcPct val="5000"/>
              </a:spcAft>
            </a:pPr>
            <a:r>
              <a:rPr lang="en-US" sz="900">
                <a:solidFill>
                  <a:srgbClr val="0000FF"/>
                </a:solidFill>
                <a:latin typeface="Arial" charset="0"/>
              </a:rPr>
              <a:t>Lehigh U</a:t>
            </a:r>
          </a:p>
          <a:p>
            <a:pPr eaLnBrk="0" hangingPunct="0">
              <a:lnSpc>
                <a:spcPct val="90000"/>
              </a:lnSpc>
              <a:spcBef>
                <a:spcPct val="5000"/>
              </a:spcBef>
              <a:spcAft>
                <a:spcPct val="5000"/>
              </a:spcAft>
            </a:pPr>
            <a:r>
              <a:rPr lang="en-US" sz="900">
                <a:solidFill>
                  <a:srgbClr val="0000FF"/>
                </a:solidFill>
                <a:latin typeface="Arial" charset="0"/>
              </a:rPr>
              <a:t>Nova Photonics</a:t>
            </a:r>
          </a:p>
          <a:p>
            <a:pPr eaLnBrk="0" hangingPunct="0">
              <a:lnSpc>
                <a:spcPct val="90000"/>
              </a:lnSpc>
              <a:spcBef>
                <a:spcPct val="5000"/>
              </a:spcBef>
              <a:spcAft>
                <a:spcPct val="5000"/>
              </a:spcAft>
            </a:pPr>
            <a:r>
              <a:rPr lang="en-US" sz="900">
                <a:solidFill>
                  <a:srgbClr val="0000FF"/>
                </a:solidFill>
                <a:latin typeface="Arial" charset="0"/>
              </a:rPr>
              <a:t>ORNL</a:t>
            </a:r>
          </a:p>
          <a:p>
            <a:pPr eaLnBrk="0" hangingPunct="0">
              <a:lnSpc>
                <a:spcPct val="90000"/>
              </a:lnSpc>
              <a:spcBef>
                <a:spcPct val="5000"/>
              </a:spcBef>
              <a:spcAft>
                <a:spcPct val="5000"/>
              </a:spcAft>
            </a:pPr>
            <a:r>
              <a:rPr lang="en-US" sz="900">
                <a:solidFill>
                  <a:srgbClr val="0000FF"/>
                </a:solidFill>
                <a:latin typeface="Arial" charset="0"/>
              </a:rPr>
              <a:t>PPPL</a:t>
            </a:r>
          </a:p>
          <a:p>
            <a:pPr eaLnBrk="0" hangingPunct="0">
              <a:lnSpc>
                <a:spcPct val="90000"/>
              </a:lnSpc>
              <a:spcBef>
                <a:spcPct val="5000"/>
              </a:spcBef>
              <a:spcAft>
                <a:spcPct val="5000"/>
              </a:spcAft>
            </a:pPr>
            <a:r>
              <a:rPr lang="en-US" sz="900">
                <a:solidFill>
                  <a:srgbClr val="0000FF"/>
                </a:solidFill>
                <a:latin typeface="Arial" charset="0"/>
              </a:rPr>
              <a:t>Princeton U</a:t>
            </a:r>
          </a:p>
          <a:p>
            <a:pPr eaLnBrk="0" hangingPunct="0">
              <a:lnSpc>
                <a:spcPct val="90000"/>
              </a:lnSpc>
              <a:spcBef>
                <a:spcPct val="5000"/>
              </a:spcBef>
              <a:spcAft>
                <a:spcPct val="5000"/>
              </a:spcAft>
            </a:pPr>
            <a:r>
              <a:rPr lang="en-US" sz="900">
                <a:solidFill>
                  <a:srgbClr val="0000FF"/>
                </a:solidFill>
                <a:latin typeface="Arial" charset="0"/>
              </a:rPr>
              <a:t>Purdue U</a:t>
            </a:r>
          </a:p>
          <a:p>
            <a:pPr eaLnBrk="0" hangingPunct="0">
              <a:lnSpc>
                <a:spcPct val="90000"/>
              </a:lnSpc>
              <a:spcBef>
                <a:spcPct val="5000"/>
              </a:spcBef>
              <a:spcAft>
                <a:spcPct val="5000"/>
              </a:spcAft>
            </a:pPr>
            <a:r>
              <a:rPr lang="en-US" sz="900">
                <a:solidFill>
                  <a:srgbClr val="0000FF"/>
                </a:solidFill>
                <a:latin typeface="Arial" charset="0"/>
              </a:rPr>
              <a:t>SNL</a:t>
            </a:r>
          </a:p>
          <a:p>
            <a:pPr eaLnBrk="0" hangingPunct="0">
              <a:lnSpc>
                <a:spcPct val="90000"/>
              </a:lnSpc>
              <a:spcBef>
                <a:spcPct val="5000"/>
              </a:spcBef>
              <a:spcAft>
                <a:spcPct val="5000"/>
              </a:spcAft>
            </a:pPr>
            <a:r>
              <a:rPr lang="en-US" sz="900">
                <a:solidFill>
                  <a:srgbClr val="0000FF"/>
                </a:solidFill>
                <a:latin typeface="Arial" charset="0"/>
              </a:rPr>
              <a:t>Think Tank, Inc.</a:t>
            </a:r>
          </a:p>
          <a:p>
            <a:pPr eaLnBrk="0" hangingPunct="0">
              <a:lnSpc>
                <a:spcPct val="90000"/>
              </a:lnSpc>
              <a:spcBef>
                <a:spcPct val="5000"/>
              </a:spcBef>
              <a:spcAft>
                <a:spcPct val="5000"/>
              </a:spcAft>
            </a:pPr>
            <a:r>
              <a:rPr lang="en-US" sz="900">
                <a:solidFill>
                  <a:srgbClr val="0000FF"/>
                </a:solidFill>
                <a:latin typeface="Arial" charset="0"/>
              </a:rPr>
              <a:t>UC Davis</a:t>
            </a:r>
          </a:p>
          <a:p>
            <a:pPr eaLnBrk="0" hangingPunct="0">
              <a:lnSpc>
                <a:spcPct val="90000"/>
              </a:lnSpc>
              <a:spcBef>
                <a:spcPct val="5000"/>
              </a:spcBef>
              <a:spcAft>
                <a:spcPct val="5000"/>
              </a:spcAft>
            </a:pPr>
            <a:r>
              <a:rPr lang="en-US" sz="900">
                <a:solidFill>
                  <a:srgbClr val="0000FF"/>
                </a:solidFill>
                <a:latin typeface="Arial" charset="0"/>
              </a:rPr>
              <a:t>UC Irvine</a:t>
            </a:r>
          </a:p>
          <a:p>
            <a:pPr eaLnBrk="0" hangingPunct="0">
              <a:lnSpc>
                <a:spcPct val="90000"/>
              </a:lnSpc>
              <a:spcBef>
                <a:spcPct val="5000"/>
              </a:spcBef>
              <a:spcAft>
                <a:spcPct val="5000"/>
              </a:spcAft>
            </a:pPr>
            <a:r>
              <a:rPr lang="en-US" sz="900">
                <a:solidFill>
                  <a:srgbClr val="0000FF"/>
                </a:solidFill>
                <a:latin typeface="Arial" charset="0"/>
              </a:rPr>
              <a:t>UCLA</a:t>
            </a:r>
          </a:p>
          <a:p>
            <a:pPr eaLnBrk="0" hangingPunct="0">
              <a:lnSpc>
                <a:spcPct val="90000"/>
              </a:lnSpc>
              <a:spcBef>
                <a:spcPct val="5000"/>
              </a:spcBef>
              <a:spcAft>
                <a:spcPct val="5000"/>
              </a:spcAft>
            </a:pPr>
            <a:r>
              <a:rPr lang="en-US" sz="900">
                <a:solidFill>
                  <a:srgbClr val="0000FF"/>
                </a:solidFill>
                <a:latin typeface="Arial" charset="0"/>
              </a:rPr>
              <a:t>UCSD</a:t>
            </a:r>
          </a:p>
          <a:p>
            <a:pPr eaLnBrk="0" hangingPunct="0">
              <a:lnSpc>
                <a:spcPct val="90000"/>
              </a:lnSpc>
              <a:spcBef>
                <a:spcPct val="5000"/>
              </a:spcBef>
              <a:spcAft>
                <a:spcPct val="5000"/>
              </a:spcAft>
            </a:pPr>
            <a:r>
              <a:rPr lang="en-US" sz="900">
                <a:solidFill>
                  <a:srgbClr val="0000FF"/>
                </a:solidFill>
                <a:latin typeface="Arial" charset="0"/>
              </a:rPr>
              <a:t>U Colorado</a:t>
            </a:r>
          </a:p>
          <a:p>
            <a:pPr eaLnBrk="0" hangingPunct="0">
              <a:lnSpc>
                <a:spcPct val="90000"/>
              </a:lnSpc>
              <a:spcBef>
                <a:spcPct val="5000"/>
              </a:spcBef>
              <a:spcAft>
                <a:spcPct val="5000"/>
              </a:spcAft>
            </a:pPr>
            <a:r>
              <a:rPr lang="en-US" sz="900">
                <a:solidFill>
                  <a:srgbClr val="0000FF"/>
                </a:solidFill>
                <a:latin typeface="Arial" charset="0"/>
              </a:rPr>
              <a:t>U Illinois</a:t>
            </a:r>
          </a:p>
          <a:p>
            <a:pPr eaLnBrk="0" hangingPunct="0">
              <a:lnSpc>
                <a:spcPct val="90000"/>
              </a:lnSpc>
              <a:spcBef>
                <a:spcPct val="5000"/>
              </a:spcBef>
              <a:spcAft>
                <a:spcPct val="5000"/>
              </a:spcAft>
            </a:pPr>
            <a:r>
              <a:rPr lang="en-US" sz="900">
                <a:solidFill>
                  <a:srgbClr val="0000FF"/>
                </a:solidFill>
                <a:latin typeface="Arial" charset="0"/>
              </a:rPr>
              <a:t>U Maryland</a:t>
            </a:r>
          </a:p>
          <a:p>
            <a:pPr eaLnBrk="0" hangingPunct="0">
              <a:lnSpc>
                <a:spcPct val="90000"/>
              </a:lnSpc>
              <a:spcBef>
                <a:spcPct val="5000"/>
              </a:spcBef>
              <a:spcAft>
                <a:spcPct val="5000"/>
              </a:spcAft>
            </a:pPr>
            <a:r>
              <a:rPr lang="en-US" sz="900">
                <a:solidFill>
                  <a:srgbClr val="0000FF"/>
                </a:solidFill>
                <a:latin typeface="Arial" charset="0"/>
              </a:rPr>
              <a:t>U Rochester</a:t>
            </a:r>
          </a:p>
          <a:p>
            <a:pPr eaLnBrk="0" hangingPunct="0">
              <a:lnSpc>
                <a:spcPct val="90000"/>
              </a:lnSpc>
              <a:spcBef>
                <a:spcPct val="5000"/>
              </a:spcBef>
              <a:spcAft>
                <a:spcPct val="5000"/>
              </a:spcAft>
            </a:pPr>
            <a:r>
              <a:rPr lang="en-US" sz="900">
                <a:solidFill>
                  <a:srgbClr val="0000FF"/>
                </a:solidFill>
                <a:latin typeface="Arial" charset="0"/>
              </a:rPr>
              <a:t>U Tennessee</a:t>
            </a:r>
          </a:p>
          <a:p>
            <a:pPr eaLnBrk="0" hangingPunct="0">
              <a:lnSpc>
                <a:spcPct val="90000"/>
              </a:lnSpc>
              <a:spcBef>
                <a:spcPct val="5000"/>
              </a:spcBef>
              <a:spcAft>
                <a:spcPct val="5000"/>
              </a:spcAft>
            </a:pPr>
            <a:r>
              <a:rPr lang="en-US" sz="900">
                <a:solidFill>
                  <a:srgbClr val="0000FF"/>
                </a:solidFill>
                <a:latin typeface="Arial" charset="0"/>
              </a:rPr>
              <a:t>U Tulsa</a:t>
            </a:r>
          </a:p>
          <a:p>
            <a:pPr eaLnBrk="0" hangingPunct="0">
              <a:lnSpc>
                <a:spcPct val="90000"/>
              </a:lnSpc>
              <a:spcBef>
                <a:spcPct val="5000"/>
              </a:spcBef>
              <a:spcAft>
                <a:spcPct val="5000"/>
              </a:spcAft>
            </a:pPr>
            <a:r>
              <a:rPr lang="en-US" sz="900">
                <a:solidFill>
                  <a:srgbClr val="0000FF"/>
                </a:solidFill>
                <a:latin typeface="Arial" charset="0"/>
              </a:rPr>
              <a:t>U Washington</a:t>
            </a:r>
          </a:p>
          <a:p>
            <a:pPr eaLnBrk="0" hangingPunct="0">
              <a:lnSpc>
                <a:spcPct val="90000"/>
              </a:lnSpc>
              <a:spcBef>
                <a:spcPct val="5000"/>
              </a:spcBef>
              <a:spcAft>
                <a:spcPct val="5000"/>
              </a:spcAft>
            </a:pPr>
            <a:r>
              <a:rPr lang="en-US" sz="900">
                <a:solidFill>
                  <a:srgbClr val="0000FF"/>
                </a:solidFill>
                <a:latin typeface="Arial" charset="0"/>
              </a:rPr>
              <a:t>U Wisconsin</a:t>
            </a:r>
          </a:p>
          <a:p>
            <a:pPr eaLnBrk="0" hangingPunct="0">
              <a:lnSpc>
                <a:spcPct val="90000"/>
              </a:lnSpc>
              <a:spcBef>
                <a:spcPct val="5000"/>
              </a:spcBef>
              <a:spcAft>
                <a:spcPct val="5000"/>
              </a:spcAft>
            </a:pPr>
            <a:r>
              <a:rPr lang="en-US" sz="900">
                <a:solidFill>
                  <a:srgbClr val="0000FF"/>
                </a:solidFill>
                <a:latin typeface="Arial" charset="0"/>
              </a:rPr>
              <a:t>X Science LLC</a:t>
            </a:r>
          </a:p>
        </p:txBody>
      </p:sp>
      <p:pic>
        <p:nvPicPr>
          <p:cNvPr id="47" name="Picture 57"/>
          <p:cNvPicPr>
            <a:picLocks noChangeAspect="1" noChangeArrowheads="1"/>
          </p:cNvPicPr>
          <p:nvPr/>
        </p:nvPicPr>
        <p:blipFill>
          <a:blip r:embed="rId7" cstate="print"/>
          <a:srcRect/>
          <a:stretch>
            <a:fillRect/>
          </a:stretch>
        </p:blipFill>
        <p:spPr bwMode="auto">
          <a:xfrm>
            <a:off x="1763713" y="4343400"/>
            <a:ext cx="2274887" cy="2438400"/>
          </a:xfrm>
          <a:prstGeom prst="rect">
            <a:avLst/>
          </a:prstGeom>
          <a:noFill/>
          <a:ln w="9525">
            <a:noFill/>
            <a:miter lim="800000"/>
            <a:headEnd/>
            <a:tailEnd/>
          </a:ln>
        </p:spPr>
      </p:pic>
      <p:sp>
        <p:nvSpPr>
          <p:cNvPr id="31" name="Text Box 10"/>
          <p:cNvSpPr txBox="1">
            <a:spLocks noChangeArrowheads="1"/>
          </p:cNvSpPr>
          <p:nvPr/>
        </p:nvSpPr>
        <p:spPr bwMode="auto">
          <a:xfrm>
            <a:off x="1676400" y="3650903"/>
            <a:ext cx="5715000" cy="692497"/>
          </a:xfrm>
          <a:prstGeom prst="rect">
            <a:avLst/>
          </a:prstGeom>
          <a:noFill/>
          <a:ln w="15875" algn="ctr">
            <a:noFill/>
            <a:miter lim="800000"/>
            <a:headEnd/>
            <a:tailEnd/>
          </a:ln>
        </p:spPr>
        <p:txBody>
          <a:bodyPr wrap="square" lIns="0" tIns="0" rIns="0" bIns="0">
            <a:spAutoFit/>
          </a:bodyPr>
          <a:lstStyle/>
          <a:p>
            <a:pPr algn="ctr">
              <a:lnSpc>
                <a:spcPct val="70000"/>
              </a:lnSpc>
              <a:spcBef>
                <a:spcPct val="20000"/>
              </a:spcBef>
            </a:pPr>
            <a:r>
              <a:rPr lang="en-US" sz="1800" i="0" dirty="0" smtClean="0">
                <a:solidFill>
                  <a:srgbClr val="FF0000"/>
                </a:solidFill>
              </a:rPr>
              <a:t>NSTX-U 5 Year Plan Review</a:t>
            </a:r>
            <a:endParaRPr lang="en-US" sz="1800" i="0" dirty="0">
              <a:solidFill>
                <a:srgbClr val="FF0000"/>
              </a:solidFill>
            </a:endParaRPr>
          </a:p>
          <a:p>
            <a:pPr algn="ctr">
              <a:lnSpc>
                <a:spcPct val="70000"/>
              </a:lnSpc>
              <a:spcBef>
                <a:spcPct val="20000"/>
              </a:spcBef>
            </a:pPr>
            <a:r>
              <a:rPr lang="en-US" sz="1800" i="0" dirty="0" smtClean="0">
                <a:solidFill>
                  <a:srgbClr val="FF0000"/>
                </a:solidFill>
              </a:rPr>
              <a:t>LSB B318, PPPL</a:t>
            </a:r>
            <a:endParaRPr lang="en-US" sz="1800" i="0" dirty="0">
              <a:solidFill>
                <a:srgbClr val="FF0000"/>
              </a:solidFill>
            </a:endParaRPr>
          </a:p>
          <a:p>
            <a:pPr algn="ctr">
              <a:lnSpc>
                <a:spcPct val="70000"/>
              </a:lnSpc>
              <a:spcBef>
                <a:spcPct val="20000"/>
              </a:spcBef>
            </a:pPr>
            <a:r>
              <a:rPr lang="en-US" sz="1800" i="0" dirty="0" smtClean="0">
                <a:solidFill>
                  <a:srgbClr val="FF0000"/>
                </a:solidFill>
              </a:rPr>
              <a:t>May 21-23, 2013</a:t>
            </a:r>
            <a:endParaRPr lang="en-US" sz="1800" i="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5D805F6-A777-42E6-841F-17EB649F2FFA}" type="slidenum">
              <a:rPr lang="en-US"/>
              <a:pPr/>
              <a:t>10</a:t>
            </a:fld>
            <a:endParaRPr lang="en-US"/>
          </a:p>
        </p:txBody>
      </p:sp>
      <p:sp>
        <p:nvSpPr>
          <p:cNvPr id="1531906" name="Rectangle 2"/>
          <p:cNvSpPr>
            <a:spLocks noGrp="1" noChangeArrowheads="1"/>
          </p:cNvSpPr>
          <p:nvPr>
            <p:ph type="title"/>
          </p:nvPr>
        </p:nvSpPr>
        <p:spPr/>
        <p:txBody>
          <a:bodyPr/>
          <a:lstStyle/>
          <a:p>
            <a:r>
              <a:rPr lang="en-US" sz="2600" dirty="0" smtClean="0"/>
              <a:t>Achievement of NSTX-U goals will continue </a:t>
            </a:r>
            <a:br>
              <a:rPr lang="en-US" sz="2600" dirty="0" smtClean="0"/>
            </a:br>
            <a:r>
              <a:rPr lang="en-US" sz="2600" dirty="0" smtClean="0"/>
              <a:t>to rely on extensive collaborator involvement</a:t>
            </a:r>
            <a:endParaRPr lang="en-US" sz="2600" dirty="0"/>
          </a:p>
        </p:txBody>
      </p:sp>
      <p:sp>
        <p:nvSpPr>
          <p:cNvPr id="1531907" name="Rectangle 3"/>
          <p:cNvSpPr>
            <a:spLocks noGrp="1" noChangeArrowheads="1"/>
          </p:cNvSpPr>
          <p:nvPr>
            <p:ph type="body" idx="1"/>
          </p:nvPr>
        </p:nvSpPr>
        <p:spPr>
          <a:xfrm>
            <a:off x="76200" y="990600"/>
            <a:ext cx="8991600" cy="1143000"/>
          </a:xfrm>
        </p:spPr>
        <p:txBody>
          <a:bodyPr/>
          <a:lstStyle/>
          <a:p>
            <a:pPr>
              <a:spcBef>
                <a:spcPct val="15000"/>
              </a:spcBef>
            </a:pPr>
            <a:r>
              <a:rPr lang="en-US" sz="2000" dirty="0">
                <a:solidFill>
                  <a:srgbClr val="000000"/>
                </a:solidFill>
              </a:rPr>
              <a:t>Collaborations involve </a:t>
            </a:r>
            <a:r>
              <a:rPr lang="en-US" sz="2000" dirty="0" smtClean="0">
                <a:solidFill>
                  <a:srgbClr val="000000"/>
                </a:solidFill>
              </a:rPr>
              <a:t>broad </a:t>
            </a:r>
            <a:r>
              <a:rPr lang="en-US" sz="2000" dirty="0">
                <a:solidFill>
                  <a:srgbClr val="000000"/>
                </a:solidFill>
              </a:rPr>
              <a:t>group of domestic and international users</a:t>
            </a:r>
            <a:endParaRPr lang="en-US" sz="2000" dirty="0"/>
          </a:p>
          <a:p>
            <a:pPr lvl="1">
              <a:spcBef>
                <a:spcPct val="15000"/>
              </a:spcBef>
            </a:pPr>
            <a:r>
              <a:rPr lang="en-US" sz="2000" dirty="0"/>
              <a:t>Collaborators were involved in originally proposing, designing NSTX</a:t>
            </a:r>
          </a:p>
          <a:p>
            <a:pPr lvl="1">
              <a:spcBef>
                <a:spcPct val="15000"/>
              </a:spcBef>
            </a:pPr>
            <a:r>
              <a:rPr lang="en-US" sz="2000" dirty="0"/>
              <a:t>Many diagnostic systems are built and operated by </a:t>
            </a:r>
            <a:r>
              <a:rPr lang="en-US" sz="2000" dirty="0" smtClean="0"/>
              <a:t>collaborators</a:t>
            </a:r>
          </a:p>
        </p:txBody>
      </p:sp>
      <p:sp>
        <p:nvSpPr>
          <p:cNvPr id="6" name="Rectangle 3"/>
          <p:cNvSpPr txBox="1">
            <a:spLocks noChangeArrowheads="1"/>
          </p:cNvSpPr>
          <p:nvPr/>
        </p:nvSpPr>
        <p:spPr bwMode="auto">
          <a:xfrm>
            <a:off x="76200" y="3657600"/>
            <a:ext cx="89916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15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DOE annually solicits proposals for collaboration by U.S. researchers</a:t>
            </a:r>
          </a:p>
          <a:p>
            <a:pPr marL="688975" marR="0" lvl="1" indent="-231775" algn="l" defTabSz="914400" rtl="0" eaLnBrk="0" fontAlgn="base" latinLnBrk="0" hangingPunct="0">
              <a:lnSpc>
                <a:spcPct val="100000"/>
              </a:lnSpc>
              <a:spcBef>
                <a:spcPct val="15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rPr>
              <a:t>Collaborations are competitively peer-reviewed on a 3-4 year cycle</a:t>
            </a:r>
          </a:p>
          <a:p>
            <a:pPr marL="225425" marR="0" lvl="0" indent="-225425" algn="l" defTabSz="914400" rtl="0" eaLnBrk="0" fontAlgn="base" latinLnBrk="0" hangingPunct="0">
              <a:lnSpc>
                <a:spcPct val="100000"/>
              </a:lnSpc>
              <a:spcBef>
                <a:spcPct val="15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Collaborators participate fully in the research program</a:t>
            </a:r>
          </a:p>
          <a:p>
            <a:pPr marL="688975" marR="0" lvl="1" indent="-231775" algn="l" defTabSz="914400" rtl="0" eaLnBrk="0" fontAlgn="base" latinLnBrk="0" hangingPunct="0">
              <a:lnSpc>
                <a:spcPct val="100000"/>
              </a:lnSpc>
              <a:spcBef>
                <a:spcPct val="15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rPr>
              <a:t>Leadership positions in research team to plan upgrades and research</a:t>
            </a:r>
          </a:p>
          <a:p>
            <a:pPr marL="1143000" marR="0" lvl="2" indent="-228600" algn="l" defTabSz="914400" rtl="0" eaLnBrk="0" fontAlgn="base" latinLnBrk="0" hangingPunct="0">
              <a:lnSpc>
                <a:spcPct val="100000"/>
              </a:lnSpc>
              <a:spcBef>
                <a:spcPct val="15000"/>
              </a:spcBef>
              <a:spcAft>
                <a:spcPct val="0"/>
              </a:spcAft>
              <a:buClrTx/>
              <a:buSzTx/>
              <a:buFontTx/>
              <a:buChar char="•"/>
              <a:tabLst/>
              <a:defRPr/>
            </a:pPr>
            <a:r>
              <a:rPr kumimoji="0" lang="en-US" sz="1800" b="0" i="0" u="none" strike="noStrike" kern="0" cap="none" spc="0" normalizeH="0" baseline="0" noProof="0" dirty="0" smtClean="0">
                <a:ln>
                  <a:noFill/>
                </a:ln>
                <a:solidFill>
                  <a:srgbClr val="FF0000"/>
                </a:solidFill>
                <a:effectLst/>
                <a:uLnTx/>
                <a:uFillTx/>
                <a:latin typeface="+mn-lt"/>
              </a:rPr>
              <a:t>Authorship of 3 of 8 topical science chapters were led by collaborators</a:t>
            </a:r>
          </a:p>
          <a:p>
            <a:pPr marL="688975" marR="0" lvl="1" indent="-231775" algn="l" defTabSz="914400" rtl="0" eaLnBrk="0" fontAlgn="base" latinLnBrk="0" hangingPunct="0">
              <a:lnSpc>
                <a:spcPct val="100000"/>
              </a:lnSpc>
              <a:spcBef>
                <a:spcPct val="15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rPr>
              <a:t>Propose, develop, and execute experiments</a:t>
            </a:r>
          </a:p>
          <a:p>
            <a:pPr marL="688975" marR="0" lvl="1" indent="-231775" algn="l" defTabSz="914400" rtl="0" eaLnBrk="0" fontAlgn="base" latinLnBrk="0" hangingPunct="0">
              <a:lnSpc>
                <a:spcPct val="100000"/>
              </a:lnSpc>
              <a:spcBef>
                <a:spcPct val="15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rPr>
              <a:t>Data analysis,</a:t>
            </a:r>
            <a:r>
              <a:rPr kumimoji="0" lang="en-US" sz="2000" b="0" i="0" u="none" strike="noStrike" kern="0" cap="none" spc="0" normalizeH="0" noProof="0" dirty="0" smtClean="0">
                <a:ln>
                  <a:noFill/>
                </a:ln>
                <a:solidFill>
                  <a:schemeClr val="accent2"/>
                </a:solidFill>
                <a:effectLst/>
                <a:uLnTx/>
                <a:uFillTx/>
                <a:latin typeface="+mn-lt"/>
              </a:rPr>
              <a:t> </a:t>
            </a:r>
            <a:r>
              <a:rPr kumimoji="0" lang="en-US" sz="2000" b="0" i="0" u="none" strike="noStrike" kern="0" cap="none" spc="0" normalizeH="0" baseline="0" noProof="0" dirty="0" smtClean="0">
                <a:ln>
                  <a:noFill/>
                </a:ln>
                <a:solidFill>
                  <a:schemeClr val="accent2"/>
                </a:solidFill>
                <a:effectLst/>
                <a:uLnTx/>
                <a:uFillTx/>
                <a:latin typeface="+mn-lt"/>
              </a:rPr>
              <a:t>review, publications, presentations</a:t>
            </a:r>
            <a:endParaRPr kumimoji="0" lang="en-US" sz="2000" b="0" i="0" u="none" strike="noStrike" kern="0" cap="none" spc="0" normalizeH="0" baseline="0" noProof="0" dirty="0">
              <a:ln>
                <a:noFill/>
              </a:ln>
              <a:solidFill>
                <a:schemeClr val="accent2"/>
              </a:solidFill>
              <a:effectLst/>
              <a:uLnTx/>
              <a:uFillTx/>
              <a:latin typeface="+mn-lt"/>
            </a:endParaRPr>
          </a:p>
        </p:txBody>
      </p:sp>
      <p:graphicFrame>
        <p:nvGraphicFramePr>
          <p:cNvPr id="7" name="Table 6"/>
          <p:cNvGraphicFramePr>
            <a:graphicFrameLocks noGrp="1"/>
          </p:cNvGraphicFramePr>
          <p:nvPr/>
        </p:nvGraphicFramePr>
        <p:xfrm>
          <a:off x="228602" y="2209797"/>
          <a:ext cx="8686798" cy="1295402"/>
        </p:xfrm>
        <a:graphic>
          <a:graphicData uri="http://schemas.openxmlformats.org/drawingml/2006/table">
            <a:tbl>
              <a:tblPr/>
              <a:tblGrid>
                <a:gridCol w="1676398"/>
                <a:gridCol w="1013411"/>
                <a:gridCol w="1577389"/>
                <a:gridCol w="1219200"/>
                <a:gridCol w="990600"/>
                <a:gridCol w="304800"/>
                <a:gridCol w="1295400"/>
                <a:gridCol w="609600"/>
              </a:tblGrid>
              <a:tr h="470249">
                <a:tc>
                  <a:txBody>
                    <a:bodyPr/>
                    <a:lstStyle/>
                    <a:p>
                      <a:pPr algn="ctr" fontAlgn="ctr"/>
                      <a:endParaRPr lang="en-US" sz="1400" b="1" i="0" u="none" strike="noStrike" dirty="0">
                        <a:solidFill>
                          <a:srgbClr val="000000"/>
                        </a:solidFill>
                        <a:latin typeface="Arial"/>
                      </a:endParaRPr>
                    </a:p>
                  </a:txBody>
                  <a:tcPr marL="7350" marR="7350" marT="735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PPPL/PU </a:t>
                      </a:r>
                    </a:p>
                  </a:txBody>
                  <a:tcPr marL="7350" marR="7350" marT="7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National Team (non-PPPL/PU)</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a:rPr>
                        <a:t>International </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a:rPr>
                        <a:t>Total</a:t>
                      </a:r>
                    </a:p>
                  </a:txBody>
                  <a:tcPr marL="7350" marR="7350" marT="7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400" b="1" i="0" u="none" strike="noStrike">
                        <a:solidFill>
                          <a:srgbClr val="000000"/>
                        </a:solidFill>
                        <a:latin typeface="Arial"/>
                      </a:endParaRP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1" i="0" u="none" strike="noStrike" dirty="0">
                          <a:solidFill>
                            <a:srgbClr val="000000"/>
                          </a:solidFill>
                          <a:latin typeface="Arial"/>
                        </a:rPr>
                        <a:t>Number of institutions</a:t>
                      </a: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400" b="1" i="0" u="none" strike="noStrike">
                        <a:solidFill>
                          <a:srgbClr val="000000"/>
                        </a:solidFill>
                        <a:latin typeface="Arial"/>
                      </a:endParaRPr>
                    </a:p>
                  </a:txBody>
                  <a:tcPr marL="7350" marR="7350" marT="735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275051">
                <a:tc>
                  <a:txBody>
                    <a:bodyPr/>
                    <a:lstStyle/>
                    <a:p>
                      <a:pPr algn="ctr" fontAlgn="ctr"/>
                      <a:r>
                        <a:rPr lang="en-US" sz="1400" b="1" i="0" u="none" strike="noStrike">
                          <a:solidFill>
                            <a:srgbClr val="000000"/>
                          </a:solidFill>
                          <a:latin typeface="Arial"/>
                        </a:rPr>
                        <a:t>Total Researchers</a:t>
                      </a: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79</a:t>
                      </a:r>
                    </a:p>
                  </a:txBody>
                  <a:tcPr marL="7350" marR="7350" marT="7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a:rPr>
                        <a:t>166</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61</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306</a:t>
                      </a:r>
                    </a:p>
                  </a:txBody>
                  <a:tcPr marL="7350" marR="7350" marT="7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1" i="0" u="none" strike="noStrike">
                        <a:solidFill>
                          <a:srgbClr val="000000"/>
                        </a:solidFill>
                        <a:latin typeface="Arial"/>
                      </a:endParaRP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1" i="0" u="none" strike="noStrike">
                          <a:solidFill>
                            <a:srgbClr val="000000"/>
                          </a:solidFill>
                          <a:latin typeface="Arial"/>
                        </a:rPr>
                        <a:t>Total</a:t>
                      </a: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61</a:t>
                      </a: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51">
                <a:tc>
                  <a:txBody>
                    <a:bodyPr/>
                    <a:lstStyle/>
                    <a:p>
                      <a:pPr algn="ctr" fontAlgn="ctr"/>
                      <a:r>
                        <a:rPr lang="en-US" sz="1400" b="1" i="0" u="none" strike="noStrike">
                          <a:solidFill>
                            <a:srgbClr val="000000"/>
                          </a:solidFill>
                          <a:latin typeface="Arial"/>
                        </a:rPr>
                        <a:t>Post-Docs </a:t>
                      </a: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5</a:t>
                      </a:r>
                    </a:p>
                  </a:txBody>
                  <a:tcPr marL="7350" marR="7350" marT="7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9</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0</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14</a:t>
                      </a:r>
                    </a:p>
                  </a:txBody>
                  <a:tcPr marL="7350" marR="7350" marT="7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1" i="0" u="none" strike="noStrike">
                        <a:solidFill>
                          <a:srgbClr val="000000"/>
                        </a:solidFill>
                        <a:latin typeface="Arial"/>
                      </a:endParaRP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1" i="0" u="none" strike="noStrike">
                          <a:solidFill>
                            <a:srgbClr val="000000"/>
                          </a:solidFill>
                          <a:latin typeface="Arial"/>
                        </a:rPr>
                        <a:t>Domestic</a:t>
                      </a: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32</a:t>
                      </a: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051">
                <a:tc>
                  <a:txBody>
                    <a:bodyPr/>
                    <a:lstStyle/>
                    <a:p>
                      <a:pPr algn="ctr" fontAlgn="ctr"/>
                      <a:r>
                        <a:rPr lang="en-US" sz="1400" b="1" i="0" u="none" strike="noStrike">
                          <a:solidFill>
                            <a:srgbClr val="000000"/>
                          </a:solidFill>
                          <a:latin typeface="Arial"/>
                        </a:rPr>
                        <a:t>Students </a:t>
                      </a: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3</a:t>
                      </a:r>
                    </a:p>
                  </a:txBody>
                  <a:tcPr marL="7350" marR="7350" marT="7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26</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a:solidFill>
                            <a:srgbClr val="000000"/>
                          </a:solidFill>
                          <a:latin typeface="Arial"/>
                        </a:rPr>
                        <a:t>4</a:t>
                      </a:r>
                    </a:p>
                  </a:txBody>
                  <a:tcPr marL="7350" marR="7350" marT="7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a:rPr>
                        <a:t>33</a:t>
                      </a:r>
                    </a:p>
                  </a:txBody>
                  <a:tcPr marL="7350" marR="7350" marT="7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400" b="1" i="0" u="none" strike="noStrike">
                        <a:solidFill>
                          <a:srgbClr val="000000"/>
                        </a:solidFill>
                        <a:latin typeface="Arial"/>
                      </a:endParaRP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1" i="0" u="none" strike="noStrike">
                          <a:solidFill>
                            <a:srgbClr val="000000"/>
                          </a:solidFill>
                          <a:latin typeface="Arial"/>
                        </a:rPr>
                        <a:t>International</a:t>
                      </a: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Arial"/>
                        </a:rPr>
                        <a:t>29</a:t>
                      </a:r>
                    </a:p>
                  </a:txBody>
                  <a:tcPr marL="7350" marR="7350" marT="7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1981200" y="6169223"/>
            <a:ext cx="5128070"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i="0" dirty="0" smtClean="0">
                <a:solidFill>
                  <a:srgbClr val="FF0000"/>
                </a:solidFill>
              </a:rPr>
              <a:t>See Chapter 11 for FES-funded NSTX-U collaborator plans</a:t>
            </a:r>
            <a:endParaRPr lang="en-US" sz="1400" i="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Plan organization and research thrusts</a:t>
            </a:r>
            <a:endParaRPr lang="en-US" sz="2800" dirty="0"/>
          </a:p>
        </p:txBody>
      </p:sp>
      <p:sp>
        <p:nvSpPr>
          <p:cNvPr id="3" name="Content Placeholder 2"/>
          <p:cNvSpPr>
            <a:spLocks noGrp="1"/>
          </p:cNvSpPr>
          <p:nvPr>
            <p:ph idx="1"/>
          </p:nvPr>
        </p:nvSpPr>
        <p:spPr>
          <a:xfrm>
            <a:off x="76200" y="1066800"/>
            <a:ext cx="6477000" cy="5334000"/>
          </a:xfrm>
        </p:spPr>
        <p:txBody>
          <a:bodyPr/>
          <a:lstStyle/>
          <a:p>
            <a:pPr marL="231775" indent="-231775"/>
            <a:r>
              <a:rPr lang="en-US" dirty="0" smtClean="0"/>
              <a:t>NSTX-U topical science groups (TSGs) are responsible for program plan definition and 5 year plan presentations + chapters</a:t>
            </a:r>
          </a:p>
          <a:p>
            <a:pPr marL="457200" lvl="1" indent="-228600"/>
            <a:r>
              <a:rPr lang="en-US" dirty="0" smtClean="0"/>
              <a:t>TSG structure: experimental leader/deputy + theory co-leader for strong theory-experiment linkages</a:t>
            </a:r>
          </a:p>
          <a:p>
            <a:pPr marL="231775" indent="-231775"/>
            <a:endParaRPr lang="en-US" sz="1400" dirty="0" smtClean="0"/>
          </a:p>
          <a:p>
            <a:pPr marL="231775" indent="-231775"/>
            <a:r>
              <a:rPr lang="en-US" dirty="0" smtClean="0"/>
              <a:t>Each chapter contains 2-4 research “thrusts” defining actions to achieve the 5 high-level goals (see previous page) for the 5 year plan</a:t>
            </a:r>
          </a:p>
          <a:p>
            <a:pPr marL="231775" indent="-231775"/>
            <a:endParaRPr lang="en-US" sz="1100" dirty="0" smtClean="0"/>
          </a:p>
          <a:p>
            <a:pPr marL="231775" indent="-231775"/>
            <a:r>
              <a:rPr lang="en-US" b="1" dirty="0" smtClean="0">
                <a:solidFill>
                  <a:srgbClr val="FF0000"/>
                </a:solidFill>
              </a:rPr>
              <a:t>The remainder of this presentation will review research highlights, provide an overview of the TSG research thrusts</a:t>
            </a:r>
          </a:p>
          <a:p>
            <a:pPr marL="695325" lvl="1"/>
            <a:r>
              <a:rPr lang="en-US" sz="1800" dirty="0" smtClean="0">
                <a:solidFill>
                  <a:schemeClr val="tx1"/>
                </a:solidFill>
              </a:rPr>
              <a:t>TSG presentations also note respective FY2013-15 research milestones for FES field work proposal (FWP)</a:t>
            </a:r>
          </a:p>
          <a:p>
            <a:endParaRPr lang="en-US" dirty="0" smtClean="0"/>
          </a:p>
          <a:p>
            <a:endParaRPr lang="en-US" dirty="0"/>
          </a:p>
        </p:txBody>
      </p:sp>
      <p:sp>
        <p:nvSpPr>
          <p:cNvPr id="4" name="Slide Number Placeholder 4"/>
          <p:cNvSpPr>
            <a:spLocks noGrp="1"/>
          </p:cNvSpPr>
          <p:nvPr>
            <p:ph type="sldNum" sz="quarter" idx="10"/>
          </p:nvPr>
        </p:nvSpPr>
        <p:spPr>
          <a:xfrm>
            <a:off x="8382000" y="6629400"/>
            <a:ext cx="762000" cy="152400"/>
          </a:xfrm>
        </p:spPr>
        <p:txBody>
          <a:bodyPr/>
          <a:lstStyle/>
          <a:p>
            <a:pPr>
              <a:defRPr/>
            </a:pPr>
            <a:fld id="{07C317B6-8226-4E36-9643-9EDAD18AE5EB}" type="slidenum">
              <a:rPr lang="en-US" smtClean="0"/>
              <a:pPr>
                <a:defRPr/>
              </a:pPr>
              <a:t>11</a:t>
            </a:fld>
            <a:endParaRPr lang="en-US"/>
          </a:p>
        </p:txBody>
      </p:sp>
      <p:pic>
        <p:nvPicPr>
          <p:cNvPr id="144386" name="Picture 2" descr="C:\Users\jmenard\Documents\My Files\PPPL\Projects\NSTX\Program\5 year planning\2014-2018\Chapter text\Chapter_01_Overview\Figure source\TSGs.emf"/>
          <p:cNvPicPr>
            <a:picLocks noChangeAspect="1" noChangeArrowheads="1"/>
          </p:cNvPicPr>
          <p:nvPr/>
        </p:nvPicPr>
        <p:blipFill>
          <a:blip r:embed="rId2" cstate="print"/>
          <a:srcRect/>
          <a:stretch>
            <a:fillRect/>
          </a:stretch>
        </p:blipFill>
        <p:spPr bwMode="auto">
          <a:xfrm>
            <a:off x="6477001" y="1057588"/>
            <a:ext cx="2667000" cy="538448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800" dirty="0" smtClean="0"/>
              <a:t>Highest priority research goals for 5 year plan:</a:t>
            </a:r>
            <a:endParaRPr lang="en-US" sz="2000" dirty="0"/>
          </a:p>
        </p:txBody>
      </p:sp>
      <p:sp>
        <p:nvSpPr>
          <p:cNvPr id="3" name="Content Placeholder 2"/>
          <p:cNvSpPr>
            <a:spLocks noGrp="1"/>
          </p:cNvSpPr>
          <p:nvPr>
            <p:ph idx="1"/>
          </p:nvPr>
        </p:nvSpPr>
        <p:spPr>
          <a:xfrm>
            <a:off x="76200" y="1143000"/>
            <a:ext cx="8991600" cy="4572000"/>
          </a:xfrm>
        </p:spPr>
        <p:txBody>
          <a:bodyPr/>
          <a:lstStyle/>
          <a:p>
            <a:pPr marL="457200" indent="-457200">
              <a:buFont typeface="+mj-lt"/>
              <a:buAutoNum type="arabicPeriod"/>
            </a:pPr>
            <a:r>
              <a:rPr lang="en-US" dirty="0" smtClean="0"/>
              <a:t>Demonstrate 100% non-inductive sustainment at performance that extrapolates to ≥ 1MW/m</a:t>
            </a:r>
            <a:r>
              <a:rPr lang="en-US" baseline="30000" dirty="0" smtClean="0"/>
              <a:t>2</a:t>
            </a:r>
            <a:r>
              <a:rPr lang="en-US" dirty="0" smtClean="0"/>
              <a:t> neutron wall loading in FNSF</a:t>
            </a:r>
          </a:p>
          <a:p>
            <a:endParaRPr lang="en-US" sz="700" dirty="0" smtClean="0">
              <a:solidFill>
                <a:schemeClr val="bg1">
                  <a:lumMod val="85000"/>
                </a:schemeClr>
              </a:solidFill>
            </a:endParaRPr>
          </a:p>
          <a:p>
            <a:pPr marL="457200" indent="-457200">
              <a:buFont typeface="+mj-lt"/>
              <a:buAutoNum type="arabicPeriod" startAt="2"/>
            </a:pPr>
            <a:r>
              <a:rPr lang="en-US" dirty="0" smtClean="0"/>
              <a:t>Access reduced </a:t>
            </a:r>
            <a:r>
              <a:rPr lang="en-US" dirty="0" smtClean="0">
                <a:latin typeface="Symbol" pitchFamily="18" charset="2"/>
              </a:rPr>
              <a:t>n</a:t>
            </a:r>
            <a:r>
              <a:rPr lang="en-US" dirty="0" smtClean="0"/>
              <a:t>* and high-</a:t>
            </a:r>
            <a:r>
              <a:rPr lang="en-US" dirty="0" smtClean="0">
                <a:latin typeface="Symbol" pitchFamily="18" charset="2"/>
              </a:rPr>
              <a:t>b</a:t>
            </a:r>
            <a:r>
              <a:rPr lang="en-US" dirty="0" smtClean="0"/>
              <a:t> combined with ability to vary q and rotation to dramatically extend ST physics understanding</a:t>
            </a:r>
          </a:p>
          <a:p>
            <a:pPr marL="457200" indent="-457200">
              <a:buNone/>
            </a:pPr>
            <a:endParaRPr lang="en-US" sz="700" dirty="0" smtClean="0">
              <a:solidFill>
                <a:schemeClr val="bg1">
                  <a:lumMod val="85000"/>
                </a:schemeClr>
              </a:solidFill>
            </a:endParaRPr>
          </a:p>
          <a:p>
            <a:pPr marL="457200" indent="-457200">
              <a:buAutoNum type="arabicPeriod" startAt="3"/>
            </a:pPr>
            <a:r>
              <a:rPr lang="en-US" dirty="0" smtClean="0">
                <a:solidFill>
                  <a:schemeClr val="bg1">
                    <a:lumMod val="85000"/>
                  </a:schemeClr>
                </a:solidFill>
              </a:rPr>
              <a:t>Develop and understand non-inductive start-up and ramp-up </a:t>
            </a:r>
            <a:br>
              <a:rPr lang="en-US" dirty="0" smtClean="0">
                <a:solidFill>
                  <a:schemeClr val="bg1">
                    <a:lumMod val="85000"/>
                  </a:schemeClr>
                </a:solidFill>
              </a:rPr>
            </a:br>
            <a:r>
              <a:rPr lang="en-US" dirty="0" smtClean="0">
                <a:solidFill>
                  <a:schemeClr val="bg1">
                    <a:lumMod val="85000"/>
                  </a:schemeClr>
                </a:solidFill>
              </a:rPr>
              <a:t>(overdrive) to project to ST-FNSF with small/no solenoid</a:t>
            </a:r>
          </a:p>
          <a:p>
            <a:pPr>
              <a:buAutoNum type="arabicPeriod" startAt="3"/>
            </a:pPr>
            <a:endParaRPr lang="en-US" sz="700" dirty="0" smtClean="0">
              <a:solidFill>
                <a:schemeClr val="bg1">
                  <a:lumMod val="85000"/>
                </a:schemeClr>
              </a:solidFill>
            </a:endParaRPr>
          </a:p>
          <a:p>
            <a:pPr marL="457200" indent="-457200">
              <a:buNone/>
            </a:pPr>
            <a:r>
              <a:rPr lang="en-US" dirty="0" smtClean="0">
                <a:solidFill>
                  <a:schemeClr val="bg1">
                    <a:lumMod val="85000"/>
                  </a:schemeClr>
                </a:solidFill>
              </a:rPr>
              <a:t>4.	Develop and utilize high-flux-expansion “snowflake” </a:t>
            </a:r>
            <a:r>
              <a:rPr lang="en-US" dirty="0" err="1" smtClean="0">
                <a:solidFill>
                  <a:schemeClr val="bg1">
                    <a:lumMod val="85000"/>
                  </a:schemeClr>
                </a:solidFill>
              </a:rPr>
              <a:t>divertor</a:t>
            </a:r>
            <a:r>
              <a:rPr lang="en-US" dirty="0" smtClean="0">
                <a:solidFill>
                  <a:schemeClr val="bg1">
                    <a:lumMod val="85000"/>
                  </a:schemeClr>
                </a:solidFill>
              </a:rPr>
              <a:t> </a:t>
            </a:r>
            <a:br>
              <a:rPr lang="en-US" dirty="0" smtClean="0">
                <a:solidFill>
                  <a:schemeClr val="bg1">
                    <a:lumMod val="85000"/>
                  </a:schemeClr>
                </a:solidFill>
              </a:rPr>
            </a:br>
            <a:r>
              <a:rPr lang="en-US" dirty="0" smtClean="0">
                <a:solidFill>
                  <a:schemeClr val="bg1">
                    <a:lumMod val="85000"/>
                  </a:schemeClr>
                </a:solidFill>
              </a:rPr>
              <a:t>and </a:t>
            </a:r>
            <a:r>
              <a:rPr lang="en-US" dirty="0" err="1" smtClean="0">
                <a:solidFill>
                  <a:schemeClr val="bg1">
                    <a:lumMod val="85000"/>
                  </a:schemeClr>
                </a:solidFill>
              </a:rPr>
              <a:t>radiative</a:t>
            </a:r>
            <a:r>
              <a:rPr lang="en-US" dirty="0" smtClean="0">
                <a:solidFill>
                  <a:schemeClr val="bg1">
                    <a:lumMod val="85000"/>
                  </a:schemeClr>
                </a:solidFill>
              </a:rPr>
              <a:t> detachment for mitigating very high heat fluxes</a:t>
            </a:r>
          </a:p>
          <a:p>
            <a:endParaRPr lang="en-US" sz="700" dirty="0" smtClean="0">
              <a:solidFill>
                <a:schemeClr val="bg1">
                  <a:lumMod val="85000"/>
                </a:schemeClr>
              </a:solidFill>
            </a:endParaRPr>
          </a:p>
          <a:p>
            <a:pPr marL="457200" indent="-457200">
              <a:buNone/>
            </a:pPr>
            <a:r>
              <a:rPr lang="en-US" dirty="0" smtClean="0">
                <a:solidFill>
                  <a:schemeClr val="bg1">
                    <a:lumMod val="85000"/>
                  </a:schemeClr>
                </a:solidFill>
              </a:rPr>
              <a:t>5.	Begin to assess high-Z PFCs + liquid lithium to develop high-duty-factor integrated PMI solutions for next-steps</a:t>
            </a:r>
            <a:endParaRPr lang="en-US" dirty="0">
              <a:solidFill>
                <a:schemeClr val="bg1">
                  <a:lumMod val="85000"/>
                </a:schemeClr>
              </a:solidFill>
            </a:endParaRPr>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2400" dirty="0" smtClean="0"/>
              <a:t>NSTX has already accessed shaping </a:t>
            </a:r>
            <a:br>
              <a:rPr lang="en-US" sz="2400" dirty="0" smtClean="0"/>
            </a:br>
            <a:r>
              <a:rPr lang="en-US" sz="2400" dirty="0" smtClean="0"/>
              <a:t>and stability performance needed for an ST-FNSF</a:t>
            </a:r>
            <a:endParaRPr lang="en-US" sz="2400" dirty="0"/>
          </a:p>
        </p:txBody>
      </p:sp>
      <p:pic>
        <p:nvPicPr>
          <p:cNvPr id="13" name="Picture 7"/>
          <p:cNvPicPr>
            <a:picLocks noChangeAspect="1" noChangeArrowheads="1"/>
          </p:cNvPicPr>
          <p:nvPr/>
        </p:nvPicPr>
        <p:blipFill>
          <a:blip r:embed="rId2" cstate="print"/>
          <a:srcRect/>
          <a:stretch>
            <a:fillRect/>
          </a:stretch>
        </p:blipFill>
        <p:spPr bwMode="auto">
          <a:xfrm>
            <a:off x="0" y="1981200"/>
            <a:ext cx="4419600" cy="3505200"/>
          </a:xfrm>
          <a:prstGeom prst="rect">
            <a:avLst/>
          </a:prstGeom>
          <a:noFill/>
          <a:ln w="9525">
            <a:noFill/>
            <a:miter lim="800000"/>
            <a:headEnd/>
            <a:tailEnd/>
          </a:ln>
        </p:spPr>
      </p:pic>
      <p:pic>
        <p:nvPicPr>
          <p:cNvPr id="14" name="Picture 14" descr="Screen shot 2012-04-11 at 1.18.45 PM.png"/>
          <p:cNvPicPr>
            <a:picLocks noChangeAspect="1"/>
          </p:cNvPicPr>
          <p:nvPr/>
        </p:nvPicPr>
        <p:blipFill>
          <a:blip r:embed="rId3" cstate="print"/>
          <a:srcRect/>
          <a:stretch>
            <a:fillRect/>
          </a:stretch>
        </p:blipFill>
        <p:spPr bwMode="auto">
          <a:xfrm>
            <a:off x="4724400" y="2057400"/>
            <a:ext cx="4267200" cy="3429000"/>
          </a:xfrm>
          <a:prstGeom prst="rect">
            <a:avLst/>
          </a:prstGeom>
          <a:noFill/>
          <a:ln w="9525">
            <a:noFill/>
            <a:miter lim="800000"/>
            <a:headEnd/>
            <a:tailEnd/>
          </a:ln>
        </p:spPr>
      </p:pic>
      <p:sp>
        <p:nvSpPr>
          <p:cNvPr id="18"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13</a:t>
            </a:fld>
            <a:endParaRPr lang="en-US" dirty="0"/>
          </a:p>
        </p:txBody>
      </p:sp>
      <p:grpSp>
        <p:nvGrpSpPr>
          <p:cNvPr id="24" name="Group 23"/>
          <p:cNvGrpSpPr/>
          <p:nvPr/>
        </p:nvGrpSpPr>
        <p:grpSpPr>
          <a:xfrm>
            <a:off x="6096000" y="1673423"/>
            <a:ext cx="2209800" cy="307777"/>
            <a:chOff x="6096000" y="1673423"/>
            <a:chExt cx="2209800" cy="307777"/>
          </a:xfrm>
        </p:grpSpPr>
        <p:sp>
          <p:nvSpPr>
            <p:cNvPr id="19" name="Rectangle 18"/>
            <p:cNvSpPr/>
            <p:nvPr/>
          </p:nvSpPr>
          <p:spPr bwMode="auto">
            <a:xfrm>
              <a:off x="6096000" y="1673423"/>
              <a:ext cx="2209800" cy="304800"/>
            </a:xfrm>
            <a:prstGeom prst="rect">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0" name="Isosceles Triangle 19"/>
            <p:cNvSpPr/>
            <p:nvPr/>
          </p:nvSpPr>
          <p:spPr bwMode="auto">
            <a:xfrm>
              <a:off x="6172200" y="1752600"/>
              <a:ext cx="152400" cy="152400"/>
            </a:xfrm>
            <a:prstGeom prst="triangle">
              <a:avLst/>
            </a:prstGeom>
            <a:noFill/>
            <a:ln w="57150" cap="flat" cmpd="sng" algn="ctr">
              <a:solidFill>
                <a:schemeClr val="accent2"/>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1" name="Rectangle 20"/>
            <p:cNvSpPr/>
            <p:nvPr/>
          </p:nvSpPr>
          <p:spPr bwMode="auto">
            <a:xfrm>
              <a:off x="6477000" y="1752600"/>
              <a:ext cx="152400" cy="152400"/>
            </a:xfrm>
            <a:prstGeom prst="rect">
              <a:avLst/>
            </a:prstGeom>
            <a:noFill/>
            <a:ln w="5715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22" name="TextBox 21"/>
            <p:cNvSpPr txBox="1"/>
            <p:nvPr/>
          </p:nvSpPr>
          <p:spPr>
            <a:xfrm>
              <a:off x="6639959" y="1673423"/>
              <a:ext cx="1665841" cy="307777"/>
            </a:xfrm>
            <a:prstGeom prst="rect">
              <a:avLst/>
            </a:prstGeom>
            <a:noFill/>
          </p:spPr>
          <p:txBody>
            <a:bodyPr wrap="none" rtlCol="0">
              <a:spAutoFit/>
            </a:bodyPr>
            <a:lstStyle/>
            <a:p>
              <a:r>
                <a:rPr lang="en-US" sz="1400" i="0" dirty="0" smtClean="0">
                  <a:solidFill>
                    <a:schemeClr val="tx1"/>
                  </a:solidFill>
                </a:rPr>
                <a:t>NSTX data points</a:t>
              </a:r>
              <a:endParaRPr lang="en-US" sz="1400" i="0" dirty="0">
                <a:solidFill>
                  <a:schemeClr val="tx1"/>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Next step is to access &amp; control 100% non-inductive plasmas</a:t>
            </a:r>
            <a:endParaRPr lang="en-US" sz="2400" dirty="0"/>
          </a:p>
        </p:txBody>
      </p:sp>
      <p:sp>
        <p:nvSpPr>
          <p:cNvPr id="18"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14</a:t>
            </a:fld>
            <a:endParaRPr lang="en-US" dirty="0"/>
          </a:p>
        </p:txBody>
      </p:sp>
      <p:grpSp>
        <p:nvGrpSpPr>
          <p:cNvPr id="39" name="Group 38"/>
          <p:cNvGrpSpPr/>
          <p:nvPr/>
        </p:nvGrpSpPr>
        <p:grpSpPr>
          <a:xfrm>
            <a:off x="4343400" y="2819400"/>
            <a:ext cx="4724400" cy="3500864"/>
            <a:chOff x="4419600" y="2061736"/>
            <a:chExt cx="4724400" cy="3500864"/>
          </a:xfrm>
        </p:grpSpPr>
        <p:pic>
          <p:nvPicPr>
            <p:cNvPr id="16" name="Picture 15" descr="HighNI.emf"/>
            <p:cNvPicPr>
              <a:picLocks noChangeAspect="1"/>
            </p:cNvPicPr>
            <p:nvPr/>
          </p:nvPicPr>
          <p:blipFill>
            <a:blip r:embed="rId2" cstate="print"/>
            <a:stretch>
              <a:fillRect/>
            </a:stretch>
          </p:blipFill>
          <p:spPr>
            <a:xfrm>
              <a:off x="4724400" y="2061736"/>
              <a:ext cx="4419600" cy="3500864"/>
            </a:xfrm>
            <a:prstGeom prst="rect">
              <a:avLst/>
            </a:prstGeom>
            <a:ln w="3175">
              <a:noFill/>
            </a:ln>
            <a:effectLst/>
          </p:spPr>
        </p:pic>
        <p:sp>
          <p:nvSpPr>
            <p:cNvPr id="17" name="TextBox 10"/>
            <p:cNvSpPr txBox="1">
              <a:spLocks noChangeArrowheads="1"/>
            </p:cNvSpPr>
            <p:nvPr/>
          </p:nvSpPr>
          <p:spPr bwMode="auto">
            <a:xfrm>
              <a:off x="5257800" y="2214136"/>
              <a:ext cx="3620060" cy="430887"/>
            </a:xfrm>
            <a:prstGeom prst="rect">
              <a:avLst/>
            </a:prstGeom>
            <a:solidFill>
              <a:schemeClr val="bg1"/>
            </a:solidFill>
            <a:ln w="9525">
              <a:noFill/>
              <a:miter lim="800000"/>
              <a:headEnd/>
              <a:tailEnd/>
            </a:ln>
          </p:spPr>
          <p:txBody>
            <a:bodyPr wrap="none" lIns="81994" tIns="91440" rIns="81994" bIns="91440">
              <a:spAutoFit/>
            </a:bodyPr>
            <a:lstStyle/>
            <a:p>
              <a:pPr algn="ctr"/>
              <a:r>
                <a:rPr lang="en-US" sz="1600" i="0" dirty="0">
                  <a:solidFill>
                    <a:srgbClr val="000000"/>
                  </a:solidFill>
                </a:rPr>
                <a:t>Contours of Non-Inductive Fraction</a:t>
              </a:r>
            </a:p>
          </p:txBody>
        </p:sp>
        <p:sp>
          <p:nvSpPr>
            <p:cNvPr id="20" name="Rectangle 19"/>
            <p:cNvSpPr/>
            <p:nvPr/>
          </p:nvSpPr>
          <p:spPr bwMode="auto">
            <a:xfrm>
              <a:off x="4800600" y="2438400"/>
              <a:ext cx="304800" cy="28194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0" i="0" u="none" strike="noStrike" cap="none" normalizeH="0" baseline="0" smtClean="0">
                <a:ln>
                  <a:noFill/>
                </a:ln>
                <a:solidFill>
                  <a:srgbClr val="1822CD"/>
                </a:solidFill>
                <a:effectLst/>
                <a:latin typeface="+mn-lt"/>
              </a:endParaRPr>
            </a:p>
          </p:txBody>
        </p:sp>
        <p:sp>
          <p:nvSpPr>
            <p:cNvPr id="21" name="TextBox 10"/>
            <p:cNvSpPr txBox="1">
              <a:spLocks noChangeArrowheads="1"/>
            </p:cNvSpPr>
            <p:nvPr/>
          </p:nvSpPr>
          <p:spPr bwMode="auto">
            <a:xfrm>
              <a:off x="4419600" y="3433336"/>
              <a:ext cx="720228" cy="553998"/>
            </a:xfrm>
            <a:prstGeom prst="rect">
              <a:avLst/>
            </a:prstGeom>
            <a:noFill/>
            <a:ln w="9525">
              <a:noFill/>
              <a:miter lim="800000"/>
              <a:headEnd/>
              <a:tailEnd/>
            </a:ln>
          </p:spPr>
          <p:txBody>
            <a:bodyPr wrap="none" lIns="81994" tIns="91440" rIns="81994" bIns="91440">
              <a:spAutoFit/>
            </a:bodyPr>
            <a:lstStyle/>
            <a:p>
              <a:pPr algn="ctr"/>
              <a:r>
                <a:rPr lang="en-US" sz="2400" i="0" dirty="0" smtClean="0">
                  <a:solidFill>
                    <a:srgbClr val="000000"/>
                  </a:solidFill>
                  <a:latin typeface="Arial Narrow" pitchFamily="34" charset="0"/>
                </a:rPr>
                <a:t>H</a:t>
              </a:r>
              <a:r>
                <a:rPr lang="en-US" sz="2400" i="0" baseline="-25000" dirty="0" smtClean="0">
                  <a:solidFill>
                    <a:srgbClr val="000000"/>
                  </a:solidFill>
                  <a:latin typeface="Arial Narrow" pitchFamily="34" charset="0"/>
                </a:rPr>
                <a:t>98y2</a:t>
              </a:r>
              <a:endParaRPr lang="en-US" sz="2400" i="0" baseline="-25000" dirty="0">
                <a:solidFill>
                  <a:srgbClr val="000000"/>
                </a:solidFill>
                <a:latin typeface="Arial Narrow" pitchFamily="34" charset="0"/>
              </a:endParaRPr>
            </a:p>
          </p:txBody>
        </p:sp>
      </p:grpSp>
      <p:sp>
        <p:nvSpPr>
          <p:cNvPr id="26" name="Content Placeholder 2"/>
          <p:cNvSpPr>
            <a:spLocks noGrp="1"/>
          </p:cNvSpPr>
          <p:nvPr>
            <p:ph idx="1"/>
          </p:nvPr>
        </p:nvSpPr>
        <p:spPr>
          <a:xfrm>
            <a:off x="76200" y="1447800"/>
            <a:ext cx="4267200" cy="1447800"/>
          </a:xfrm>
        </p:spPr>
        <p:txBody>
          <a:bodyPr/>
          <a:lstStyle/>
          <a:p>
            <a:pPr marL="231775" indent="-231775">
              <a:lnSpc>
                <a:spcPct val="90000"/>
              </a:lnSpc>
              <a:defRPr/>
            </a:pPr>
            <a:r>
              <a:rPr lang="en-US" sz="1800" dirty="0" smtClean="0">
                <a:cs typeface="Arial (Body)"/>
              </a:rPr>
              <a:t>Maximum sustained non-inductive fractions of 65% w/NBI at I</a:t>
            </a:r>
            <a:r>
              <a:rPr lang="en-US" sz="1800" baseline="-25000" dirty="0" smtClean="0">
                <a:cs typeface="Arial (Body)"/>
              </a:rPr>
              <a:t>P </a:t>
            </a:r>
            <a:r>
              <a:rPr lang="en-US" sz="1800" dirty="0" smtClean="0">
                <a:cs typeface="Arial (Body)"/>
              </a:rPr>
              <a:t>= 0.7 MA</a:t>
            </a:r>
          </a:p>
          <a:p>
            <a:pPr marL="231775" indent="-231775">
              <a:lnSpc>
                <a:spcPct val="90000"/>
              </a:lnSpc>
              <a:defRPr/>
            </a:pPr>
            <a:endParaRPr lang="en-US" sz="800" dirty="0" smtClean="0">
              <a:cs typeface="Arial (Body)"/>
            </a:endParaRPr>
          </a:p>
          <a:p>
            <a:pPr marL="231775" indent="-231775">
              <a:lnSpc>
                <a:spcPct val="90000"/>
              </a:lnSpc>
              <a:defRPr/>
            </a:pPr>
            <a:r>
              <a:rPr lang="en-US" sz="1800" dirty="0" smtClean="0">
                <a:cs typeface="Arial (Body)"/>
              </a:rPr>
              <a:t>70-100% non-inductive transiently with HHFW current-drive + bootstrap</a:t>
            </a:r>
          </a:p>
          <a:p>
            <a:pPr marL="231775" indent="-231775">
              <a:defRPr/>
            </a:pPr>
            <a:endParaRPr lang="en-US" sz="1800" dirty="0" smtClean="0">
              <a:cs typeface="Arial (Body)"/>
            </a:endParaRPr>
          </a:p>
        </p:txBody>
      </p:sp>
      <p:sp>
        <p:nvSpPr>
          <p:cNvPr id="27" name="TextBox 26"/>
          <p:cNvSpPr txBox="1"/>
          <p:nvPr/>
        </p:nvSpPr>
        <p:spPr>
          <a:xfrm>
            <a:off x="0" y="3657600"/>
            <a:ext cx="1219200" cy="1323439"/>
          </a:xfrm>
          <a:prstGeom prst="rect">
            <a:avLst/>
          </a:prstGeom>
          <a:solidFill>
            <a:schemeClr val="bg1"/>
          </a:solidFill>
        </p:spPr>
        <p:txBody>
          <a:bodyPr wrap="square" rtlCol="0">
            <a:spAutoFit/>
          </a:bodyPr>
          <a:lstStyle/>
          <a:p>
            <a:pPr algn="ctr">
              <a:buFontTx/>
              <a:buNone/>
            </a:pPr>
            <a:r>
              <a:rPr lang="en-US" sz="2000" i="0" dirty="0" smtClean="0">
                <a:solidFill>
                  <a:srgbClr val="000000"/>
                </a:solidFill>
                <a:latin typeface="Arial Narrow" pitchFamily="34" charset="0"/>
              </a:rPr>
              <a:t>Total non-inductive current fraction</a:t>
            </a:r>
            <a:endParaRPr lang="en-US" sz="2000" i="0" dirty="0">
              <a:solidFill>
                <a:srgbClr val="000000"/>
              </a:solidFill>
              <a:latin typeface="Arial Narrow" pitchFamily="34" charset="0"/>
            </a:endParaRPr>
          </a:p>
        </p:txBody>
      </p:sp>
      <p:grpSp>
        <p:nvGrpSpPr>
          <p:cNvPr id="42" name="Group 41"/>
          <p:cNvGrpSpPr/>
          <p:nvPr/>
        </p:nvGrpSpPr>
        <p:grpSpPr>
          <a:xfrm>
            <a:off x="1272190" y="3124200"/>
            <a:ext cx="2766410" cy="3048000"/>
            <a:chOff x="1272190" y="3124200"/>
            <a:chExt cx="2766410" cy="3244228"/>
          </a:xfrm>
        </p:grpSpPr>
        <p:sp>
          <p:nvSpPr>
            <p:cNvPr id="22" name="TextBox 21"/>
            <p:cNvSpPr txBox="1"/>
            <p:nvPr/>
          </p:nvSpPr>
          <p:spPr>
            <a:xfrm>
              <a:off x="2321858" y="6018429"/>
              <a:ext cx="840295" cy="338554"/>
            </a:xfrm>
            <a:prstGeom prst="rect">
              <a:avLst/>
            </a:prstGeom>
            <a:noFill/>
          </p:spPr>
          <p:txBody>
            <a:bodyPr wrap="none" rtlCol="0">
              <a:spAutoFit/>
            </a:bodyPr>
            <a:lstStyle/>
            <a:p>
              <a:pPr>
                <a:buFontTx/>
                <a:buNone/>
              </a:pPr>
              <a:r>
                <a:rPr lang="en-US" sz="1600" b="0" i="0" dirty="0" err="1" smtClean="0">
                  <a:solidFill>
                    <a:srgbClr val="000000"/>
                  </a:solidFill>
                  <a:latin typeface="+mn-lt"/>
                </a:rPr>
                <a:t>I</a:t>
              </a:r>
              <a:r>
                <a:rPr lang="en-US" sz="1600" b="0" i="0" baseline="-25000" dirty="0" err="1" smtClean="0">
                  <a:solidFill>
                    <a:srgbClr val="000000"/>
                  </a:solidFill>
                  <a:latin typeface="+mn-lt"/>
                </a:rPr>
                <a:t>p</a:t>
              </a:r>
              <a:r>
                <a:rPr lang="en-US" sz="1600" b="0" i="0" dirty="0" smtClean="0">
                  <a:solidFill>
                    <a:srgbClr val="000000"/>
                  </a:solidFill>
                  <a:latin typeface="+mn-lt"/>
                </a:rPr>
                <a:t> (MA)</a:t>
              </a:r>
              <a:endParaRPr lang="en-US" sz="1600" b="0" i="0" dirty="0">
                <a:solidFill>
                  <a:srgbClr val="000000"/>
                </a:solidFill>
                <a:latin typeface="+mn-lt"/>
              </a:endParaRPr>
            </a:p>
          </p:txBody>
        </p:sp>
        <p:pic>
          <p:nvPicPr>
            <p:cNvPr id="25" name="Picture 24" descr="Screen shot 2011-11-07 at 10.20.46 PM.png"/>
            <p:cNvPicPr>
              <a:picLocks noChangeAspect="1"/>
            </p:cNvPicPr>
            <p:nvPr/>
          </p:nvPicPr>
          <p:blipFill rotWithShape="1">
            <a:blip r:embed="rId3" cstate="print"/>
            <a:srcRect l="5613" r="52041"/>
            <a:stretch/>
          </p:blipFill>
          <p:spPr>
            <a:xfrm>
              <a:off x="1272190" y="3124200"/>
              <a:ext cx="2766410" cy="3244228"/>
            </a:xfrm>
            <a:prstGeom prst="rect">
              <a:avLst/>
            </a:prstGeom>
          </p:spPr>
        </p:pic>
        <p:sp>
          <p:nvSpPr>
            <p:cNvPr id="28" name="TextBox 27"/>
            <p:cNvSpPr txBox="1"/>
            <p:nvPr/>
          </p:nvSpPr>
          <p:spPr>
            <a:xfrm>
              <a:off x="2007181" y="3972723"/>
              <a:ext cx="1981200" cy="338554"/>
            </a:xfrm>
            <a:prstGeom prst="rect">
              <a:avLst/>
            </a:prstGeom>
            <a:noFill/>
          </p:spPr>
          <p:txBody>
            <a:bodyPr wrap="square" rtlCol="0">
              <a:spAutoFit/>
            </a:bodyPr>
            <a:lstStyle/>
            <a:p>
              <a:pPr algn="r">
                <a:buFontTx/>
                <a:buNone/>
              </a:pPr>
              <a:r>
                <a:rPr lang="en-US" sz="1600" i="0" dirty="0" smtClean="0">
                  <a:solidFill>
                    <a:srgbClr val="000000"/>
                  </a:solidFill>
                  <a:latin typeface="+mn-lt"/>
                </a:rPr>
                <a:t>NSTX Results</a:t>
              </a:r>
              <a:endParaRPr lang="en-US" sz="1600" i="0" dirty="0">
                <a:solidFill>
                  <a:srgbClr val="000000"/>
                </a:solidFill>
                <a:latin typeface="+mn-lt"/>
              </a:endParaRPr>
            </a:p>
          </p:txBody>
        </p:sp>
        <p:cxnSp>
          <p:nvCxnSpPr>
            <p:cNvPr id="29" name="Straight Arrow Connector 28"/>
            <p:cNvCxnSpPr/>
            <p:nvPr/>
          </p:nvCxnSpPr>
          <p:spPr bwMode="auto">
            <a:xfrm flipH="1">
              <a:off x="2724316" y="4294185"/>
              <a:ext cx="533400" cy="185655"/>
            </a:xfrm>
            <a:prstGeom prst="straightConnector1">
              <a:avLst/>
            </a:prstGeom>
            <a:noFill/>
            <a:ln w="15875" cap="flat" cmpd="sng" algn="ctr">
              <a:solidFill>
                <a:schemeClr val="tx1"/>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1819833" y="3227566"/>
              <a:ext cx="2168498" cy="338554"/>
            </a:xfrm>
            <a:prstGeom prst="rect">
              <a:avLst/>
            </a:prstGeom>
            <a:noFill/>
          </p:spPr>
          <p:txBody>
            <a:bodyPr wrap="square" rtlCol="0">
              <a:spAutoFit/>
            </a:bodyPr>
            <a:lstStyle/>
            <a:p>
              <a:pPr algn="r">
                <a:buFontTx/>
                <a:buNone/>
              </a:pPr>
              <a:r>
                <a:rPr lang="en-US" sz="1600" i="0" dirty="0" smtClean="0">
                  <a:solidFill>
                    <a:srgbClr val="FF0000"/>
                  </a:solidFill>
                  <a:latin typeface="+mn-lt"/>
                </a:rPr>
                <a:t>NSTX-U projections</a:t>
              </a:r>
              <a:endParaRPr lang="en-US" sz="1600" i="0" dirty="0">
                <a:solidFill>
                  <a:srgbClr val="FF0000"/>
                </a:solidFill>
                <a:latin typeface="+mn-lt"/>
              </a:endParaRPr>
            </a:p>
          </p:txBody>
        </p:sp>
        <p:sp>
          <p:nvSpPr>
            <p:cNvPr id="31" name="Rectangle 30"/>
            <p:cNvSpPr/>
            <p:nvPr/>
          </p:nvSpPr>
          <p:spPr bwMode="auto">
            <a:xfrm>
              <a:off x="1896033" y="4524775"/>
              <a:ext cx="228600" cy="283154"/>
            </a:xfrm>
            <a:prstGeom prst="rect">
              <a:avLst/>
            </a:prstGeom>
            <a:solidFill>
              <a:schemeClr val="bg1"/>
            </a:solidFill>
            <a:ln w="15875" cap="flat" cmpd="sng" algn="ctr">
              <a:no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endParaRPr lang="en-US" b="0" i="0" smtClean="0">
                <a:latin typeface="+mn-lt"/>
              </a:endParaRPr>
            </a:p>
          </p:txBody>
        </p:sp>
        <p:sp>
          <p:nvSpPr>
            <p:cNvPr id="32" name="TextBox 31"/>
            <p:cNvSpPr txBox="1"/>
            <p:nvPr/>
          </p:nvSpPr>
          <p:spPr>
            <a:xfrm>
              <a:off x="1751405" y="5183019"/>
              <a:ext cx="2236976" cy="307777"/>
            </a:xfrm>
            <a:prstGeom prst="rect">
              <a:avLst/>
            </a:prstGeom>
            <a:noFill/>
          </p:spPr>
          <p:txBody>
            <a:bodyPr wrap="square" rtlCol="0">
              <a:spAutoFit/>
            </a:bodyPr>
            <a:lstStyle/>
            <a:p>
              <a:pPr algn="ctr">
                <a:buFontTx/>
                <a:buNone/>
              </a:pPr>
              <a:r>
                <a:rPr lang="en-US" sz="1400" i="0" dirty="0">
                  <a:solidFill>
                    <a:srgbClr val="9900FF"/>
                  </a:solidFill>
                  <a:latin typeface="+mn-lt"/>
                  <a:cs typeface="Arial" charset="0"/>
                </a:rPr>
                <a:t>via high harmonic FW</a:t>
              </a:r>
            </a:p>
          </p:txBody>
        </p:sp>
        <p:cxnSp>
          <p:nvCxnSpPr>
            <p:cNvPr id="33" name="Straight Arrow Connector 32"/>
            <p:cNvCxnSpPr/>
            <p:nvPr/>
          </p:nvCxnSpPr>
          <p:spPr bwMode="auto">
            <a:xfrm flipH="1" flipV="1">
              <a:off x="2031499" y="4294185"/>
              <a:ext cx="136583" cy="870547"/>
            </a:xfrm>
            <a:prstGeom prst="straightConnector1">
              <a:avLst/>
            </a:prstGeom>
            <a:noFill/>
            <a:ln w="15875" cap="flat" cmpd="sng" algn="ctr">
              <a:solidFill>
                <a:srgbClr val="9900FF"/>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4" name="Rectangle 33"/>
            <p:cNvSpPr/>
            <p:nvPr/>
          </p:nvSpPr>
          <p:spPr bwMode="auto">
            <a:xfrm>
              <a:off x="1980700" y="3623044"/>
              <a:ext cx="76200" cy="611784"/>
            </a:xfrm>
            <a:prstGeom prst="rect">
              <a:avLst/>
            </a:prstGeom>
            <a:solidFill>
              <a:srgbClr val="CC66FF"/>
            </a:solidFill>
            <a:ln w="15875" cap="flat" cmpd="sng" algn="ctr">
              <a:solidFill>
                <a:srgbClr val="9900FF"/>
              </a:solidFill>
              <a:prstDash val="solid"/>
              <a:round/>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0" i="0" u="none" strike="noStrike" cap="none" normalizeH="0" baseline="0" smtClean="0">
                <a:ln>
                  <a:noFill/>
                </a:ln>
                <a:solidFill>
                  <a:srgbClr val="1822CD"/>
                </a:solidFill>
                <a:effectLst/>
                <a:latin typeface="+mn-lt"/>
              </a:endParaRPr>
            </a:p>
          </p:txBody>
        </p:sp>
      </p:grpSp>
      <p:sp>
        <p:nvSpPr>
          <p:cNvPr id="36" name="TextBox 35"/>
          <p:cNvSpPr txBox="1"/>
          <p:nvPr/>
        </p:nvSpPr>
        <p:spPr>
          <a:xfrm>
            <a:off x="1143000" y="1066800"/>
            <a:ext cx="2124299" cy="400110"/>
          </a:xfrm>
          <a:prstGeom prst="rect">
            <a:avLst/>
          </a:prstGeom>
          <a:noFill/>
        </p:spPr>
        <p:txBody>
          <a:bodyPr wrap="none" rtlCol="0">
            <a:spAutoFit/>
          </a:bodyPr>
          <a:lstStyle/>
          <a:p>
            <a:r>
              <a:rPr lang="en-US" sz="2000" i="0" dirty="0" smtClean="0"/>
              <a:t>NSTX achieved:</a:t>
            </a:r>
            <a:endParaRPr lang="en-US" sz="2000" i="0" dirty="0"/>
          </a:p>
        </p:txBody>
      </p:sp>
      <p:sp>
        <p:nvSpPr>
          <p:cNvPr id="38" name="TextBox 37"/>
          <p:cNvSpPr txBox="1"/>
          <p:nvPr/>
        </p:nvSpPr>
        <p:spPr>
          <a:xfrm>
            <a:off x="5014229" y="1066800"/>
            <a:ext cx="3977371" cy="400110"/>
          </a:xfrm>
          <a:prstGeom prst="rect">
            <a:avLst/>
          </a:prstGeom>
          <a:noFill/>
        </p:spPr>
        <p:txBody>
          <a:bodyPr wrap="none" rtlCol="0">
            <a:spAutoFit/>
          </a:bodyPr>
          <a:lstStyle/>
          <a:p>
            <a:r>
              <a:rPr lang="en-US" sz="2000" i="0" dirty="0" smtClean="0"/>
              <a:t>NSTX-U projections (TRANSP):</a:t>
            </a:r>
            <a:endParaRPr lang="en-US" sz="2000" i="0" dirty="0"/>
          </a:p>
        </p:txBody>
      </p:sp>
      <p:sp>
        <p:nvSpPr>
          <p:cNvPr id="40" name="Content Placeholder 2"/>
          <p:cNvSpPr txBox="1">
            <a:spLocks/>
          </p:cNvSpPr>
          <p:nvPr/>
        </p:nvSpPr>
        <p:spPr bwMode="auto">
          <a:xfrm>
            <a:off x="4648200" y="1447800"/>
            <a:ext cx="4495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Arial (Body)"/>
              </a:rPr>
              <a:t>100% non-inductive at</a:t>
            </a:r>
            <a:r>
              <a:rPr kumimoji="0" lang="en-US" sz="1800" b="0" i="0" u="none" strike="noStrike" kern="0" cap="none" spc="0" normalizeH="0" noProof="0" dirty="0" smtClean="0">
                <a:ln>
                  <a:noFill/>
                </a:ln>
                <a:solidFill>
                  <a:schemeClr val="tx1"/>
                </a:solidFill>
                <a:effectLst/>
                <a:uLnTx/>
                <a:uFillTx/>
                <a:latin typeface="+mn-lt"/>
                <a:ea typeface="+mn-ea"/>
                <a:cs typeface="Arial (Body)"/>
              </a:rPr>
              <a:t> I</a:t>
            </a:r>
            <a:r>
              <a:rPr kumimoji="0" lang="en-US" sz="1800" b="0" i="0" u="none" strike="noStrike" kern="0" cap="none" spc="0" normalizeH="0" baseline="-25000" noProof="0" dirty="0" smtClean="0">
                <a:ln>
                  <a:noFill/>
                </a:ln>
                <a:solidFill>
                  <a:schemeClr val="tx1"/>
                </a:solidFill>
                <a:effectLst/>
                <a:uLnTx/>
                <a:uFillTx/>
                <a:latin typeface="+mn-lt"/>
                <a:ea typeface="+mn-ea"/>
                <a:cs typeface="Arial (Body)"/>
              </a:rPr>
              <a:t>P</a:t>
            </a:r>
            <a:r>
              <a:rPr kumimoji="0" lang="en-US" sz="1800" b="0" i="0" u="none" strike="noStrike" kern="0" cap="none" spc="0" normalizeH="0" noProof="0" dirty="0" smtClean="0">
                <a:ln>
                  <a:noFill/>
                </a:ln>
                <a:solidFill>
                  <a:schemeClr val="tx1"/>
                </a:solidFill>
                <a:effectLst/>
                <a:uLnTx/>
                <a:uFillTx/>
                <a:latin typeface="+mn-lt"/>
                <a:ea typeface="+mn-ea"/>
                <a:cs typeface="Arial (Body)"/>
              </a:rPr>
              <a:t> = 0.6-1.3MA for range of power, density, confinement</a:t>
            </a:r>
            <a:endParaRPr kumimoji="0" lang="en-US" sz="1800" b="0" i="0" u="none" strike="noStrike" kern="0" cap="none" spc="0" normalizeH="0" baseline="-25000" noProof="0" dirty="0" smtClean="0">
              <a:ln>
                <a:noFill/>
              </a:ln>
              <a:solidFill>
                <a:schemeClr val="tx1"/>
              </a:solidFill>
              <a:effectLst/>
              <a:uLnTx/>
              <a:uFillTx/>
              <a:latin typeface="+mn-lt"/>
              <a:ea typeface="+mn-ea"/>
              <a:cs typeface="Arial (Body)"/>
            </a:endParaRPr>
          </a:p>
        </p:txBody>
      </p:sp>
      <p:sp>
        <p:nvSpPr>
          <p:cNvPr id="41" name="TextBox 19"/>
          <p:cNvSpPr txBox="1">
            <a:spLocks noChangeArrowheads="1"/>
          </p:cNvSpPr>
          <p:nvPr/>
        </p:nvSpPr>
        <p:spPr bwMode="auto">
          <a:xfrm>
            <a:off x="5533102" y="2667000"/>
            <a:ext cx="3045725" cy="369247"/>
          </a:xfrm>
          <a:prstGeom prst="rect">
            <a:avLst/>
          </a:prstGeom>
          <a:noFill/>
          <a:ln w="9525">
            <a:noFill/>
            <a:miter lim="800000"/>
            <a:headEnd/>
            <a:tailEnd/>
          </a:ln>
        </p:spPr>
        <p:txBody>
          <a:bodyPr wrap="none" lIns="91354" tIns="45678" rIns="91354" bIns="45678">
            <a:spAutoFit/>
          </a:bodyPr>
          <a:lstStyle/>
          <a:p>
            <a:pPr algn="ctr"/>
            <a:r>
              <a:rPr lang="en-US" sz="1800" i="0" dirty="0" smtClean="0">
                <a:solidFill>
                  <a:srgbClr val="FF0000"/>
                </a:solidFill>
                <a:latin typeface="Arial Narrow" pitchFamily="34" charset="0"/>
              </a:rPr>
              <a:t>I</a:t>
            </a:r>
            <a:r>
              <a:rPr lang="en-US" sz="1800" i="0" baseline="-25000" dirty="0" smtClean="0">
                <a:solidFill>
                  <a:srgbClr val="FF0000"/>
                </a:solidFill>
                <a:latin typeface="Arial Narrow" pitchFamily="34" charset="0"/>
              </a:rPr>
              <a:t>P</a:t>
            </a:r>
            <a:r>
              <a:rPr lang="en-US" sz="1800" i="0" dirty="0" smtClean="0">
                <a:solidFill>
                  <a:srgbClr val="FF0000"/>
                </a:solidFill>
                <a:latin typeface="Arial Narrow" pitchFamily="34" charset="0"/>
              </a:rPr>
              <a:t>=1 </a:t>
            </a:r>
            <a:r>
              <a:rPr lang="en-US" sz="1800" i="0" dirty="0">
                <a:solidFill>
                  <a:srgbClr val="FF0000"/>
                </a:solidFill>
                <a:latin typeface="Arial Narrow" pitchFamily="34" charset="0"/>
              </a:rPr>
              <a:t>MA, </a:t>
            </a:r>
            <a:r>
              <a:rPr lang="en-US" sz="1800" i="0" dirty="0" smtClean="0">
                <a:solidFill>
                  <a:srgbClr val="FF0000"/>
                </a:solidFill>
                <a:latin typeface="Arial Narrow" pitchFamily="34" charset="0"/>
              </a:rPr>
              <a:t>B</a:t>
            </a:r>
            <a:r>
              <a:rPr lang="en-US" sz="1800" i="0" baseline="-25000" dirty="0" smtClean="0">
                <a:solidFill>
                  <a:srgbClr val="FF0000"/>
                </a:solidFill>
                <a:latin typeface="Arial Narrow" pitchFamily="34" charset="0"/>
              </a:rPr>
              <a:t>T</a:t>
            </a:r>
            <a:r>
              <a:rPr lang="en-US" sz="1800" i="0" dirty="0" smtClean="0">
                <a:solidFill>
                  <a:srgbClr val="FF0000"/>
                </a:solidFill>
                <a:latin typeface="Arial Narrow" pitchFamily="34" charset="0"/>
              </a:rPr>
              <a:t>=1.0 T, P</a:t>
            </a:r>
            <a:r>
              <a:rPr lang="en-US" sz="1800" i="0" baseline="-25000" dirty="0" smtClean="0">
                <a:solidFill>
                  <a:srgbClr val="FF0000"/>
                </a:solidFill>
                <a:latin typeface="Arial Narrow" pitchFamily="34" charset="0"/>
              </a:rPr>
              <a:t>NBI</a:t>
            </a:r>
            <a:r>
              <a:rPr lang="en-US" sz="1800" i="0" dirty="0" smtClean="0">
                <a:solidFill>
                  <a:srgbClr val="FF0000"/>
                </a:solidFill>
                <a:latin typeface="Arial Narrow" pitchFamily="34" charset="0"/>
              </a:rPr>
              <a:t>=12.6 </a:t>
            </a:r>
            <a:r>
              <a:rPr lang="en-US" sz="1800" i="0" dirty="0">
                <a:solidFill>
                  <a:srgbClr val="FF0000"/>
                </a:solidFill>
                <a:latin typeface="Arial Narrow" pitchFamily="34" charset="0"/>
              </a:rPr>
              <a:t>MW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838200"/>
          </a:xfrm>
        </p:spPr>
        <p:txBody>
          <a:bodyPr/>
          <a:lstStyle/>
          <a:p>
            <a:pPr>
              <a:lnSpc>
                <a:spcPct val="100000"/>
              </a:lnSpc>
            </a:pPr>
            <a:r>
              <a:rPr lang="en-US" sz="2400" dirty="0" smtClean="0"/>
              <a:t>NSTX-U is developing a range of profile control actuators for detailed physics studies, scenario optimization for FNSF</a:t>
            </a:r>
          </a:p>
        </p:txBody>
      </p:sp>
      <p:sp>
        <p:nvSpPr>
          <p:cNvPr id="33795" name="Text Box 17"/>
          <p:cNvSpPr txBox="1">
            <a:spLocks noChangeArrowheads="1"/>
          </p:cNvSpPr>
          <p:nvPr/>
        </p:nvSpPr>
        <p:spPr bwMode="auto">
          <a:xfrm>
            <a:off x="838200" y="1600200"/>
            <a:ext cx="3221037" cy="553998"/>
          </a:xfrm>
          <a:prstGeom prst="rect">
            <a:avLst/>
          </a:prstGeom>
          <a:noFill/>
          <a:ln w="15875">
            <a:noFill/>
            <a:miter lim="800000"/>
            <a:headEnd/>
            <a:tailEnd/>
          </a:ln>
        </p:spPr>
        <p:txBody>
          <a:bodyPr wrap="square" lIns="0" tIns="0" rIns="0" bIns="0">
            <a:spAutoFit/>
          </a:bodyPr>
          <a:lstStyle/>
          <a:p>
            <a:pPr algn="ctr"/>
            <a:r>
              <a:rPr lang="en-US" sz="1800" i="0" dirty="0">
                <a:solidFill>
                  <a:srgbClr val="000000"/>
                </a:solidFill>
              </a:rPr>
              <a:t>Torque Profiles From </a:t>
            </a:r>
            <a:endParaRPr lang="en-US" sz="1800" i="0" dirty="0" smtClean="0">
              <a:solidFill>
                <a:srgbClr val="000000"/>
              </a:solidFill>
            </a:endParaRPr>
          </a:p>
          <a:p>
            <a:pPr algn="ctr"/>
            <a:r>
              <a:rPr lang="en-US" sz="1800" i="0" dirty="0" smtClean="0">
                <a:solidFill>
                  <a:srgbClr val="000000"/>
                </a:solidFill>
              </a:rPr>
              <a:t>6 </a:t>
            </a:r>
            <a:r>
              <a:rPr lang="en-US" sz="1800" i="0" dirty="0">
                <a:solidFill>
                  <a:srgbClr val="000000"/>
                </a:solidFill>
              </a:rPr>
              <a:t>Different NB Sources</a:t>
            </a:r>
          </a:p>
        </p:txBody>
      </p:sp>
      <p:sp>
        <p:nvSpPr>
          <p:cNvPr id="33797" name="TextBox 10"/>
          <p:cNvSpPr txBox="1">
            <a:spLocks noChangeArrowheads="1"/>
          </p:cNvSpPr>
          <p:nvPr/>
        </p:nvSpPr>
        <p:spPr bwMode="auto">
          <a:xfrm>
            <a:off x="533400" y="1066800"/>
            <a:ext cx="3352800" cy="400050"/>
          </a:xfrm>
          <a:prstGeom prst="rect">
            <a:avLst/>
          </a:prstGeom>
          <a:noFill/>
          <a:ln w="9525">
            <a:noFill/>
            <a:miter lim="800000"/>
            <a:headEnd/>
            <a:tailEnd/>
          </a:ln>
        </p:spPr>
        <p:txBody>
          <a:bodyPr wrap="none" lIns="91376" tIns="45688" rIns="91376" bIns="45688">
            <a:spAutoFit/>
          </a:bodyPr>
          <a:lstStyle/>
          <a:p>
            <a:r>
              <a:rPr lang="en-US" sz="2000" i="0" dirty="0">
                <a:solidFill>
                  <a:srgbClr val="FF0000"/>
                </a:solidFill>
              </a:rPr>
              <a:t>Rotation Profile Actuators</a:t>
            </a:r>
          </a:p>
        </p:txBody>
      </p:sp>
      <p:grpSp>
        <p:nvGrpSpPr>
          <p:cNvPr id="30" name="Group 29"/>
          <p:cNvGrpSpPr>
            <a:grpSpLocks noChangeAspect="1"/>
          </p:cNvGrpSpPr>
          <p:nvPr/>
        </p:nvGrpSpPr>
        <p:grpSpPr>
          <a:xfrm>
            <a:off x="343297" y="2286000"/>
            <a:ext cx="3619103" cy="3317875"/>
            <a:chOff x="630238" y="2636838"/>
            <a:chExt cx="2632075" cy="2413000"/>
          </a:xfrm>
        </p:grpSpPr>
        <p:sp>
          <p:nvSpPr>
            <p:cNvPr id="33796" name="Text Box 18"/>
            <p:cNvSpPr txBox="1">
              <a:spLocks noChangeArrowheads="1"/>
            </p:cNvSpPr>
            <p:nvPr/>
          </p:nvSpPr>
          <p:spPr bwMode="auto">
            <a:xfrm>
              <a:off x="787400" y="3675063"/>
              <a:ext cx="782266" cy="416524"/>
            </a:xfrm>
            <a:prstGeom prst="rect">
              <a:avLst/>
            </a:prstGeom>
            <a:noFill/>
            <a:ln w="15875">
              <a:noFill/>
              <a:miter lim="800000"/>
              <a:headEnd/>
              <a:tailEnd/>
            </a:ln>
          </p:spPr>
          <p:txBody>
            <a:bodyPr wrap="none" lIns="0" tIns="0" rIns="0" bIns="0">
              <a:spAutoFit/>
            </a:bodyPr>
            <a:lstStyle/>
            <a:p>
              <a:pPr marL="174625" indent="-174625">
                <a:lnSpc>
                  <a:spcPct val="70000"/>
                </a:lnSpc>
              </a:pPr>
              <a:r>
                <a:rPr lang="en-US" sz="1600"/>
                <a:t>Neutral </a:t>
              </a:r>
            </a:p>
            <a:p>
              <a:pPr marL="174625" indent="-174625">
                <a:lnSpc>
                  <a:spcPct val="70000"/>
                </a:lnSpc>
              </a:pPr>
              <a:r>
                <a:rPr lang="en-US" sz="1600"/>
                <a:t>Beams</a:t>
              </a:r>
            </a:p>
            <a:p>
              <a:pPr marL="174625" indent="-174625">
                <a:lnSpc>
                  <a:spcPct val="70000"/>
                </a:lnSpc>
              </a:pPr>
              <a:r>
                <a:rPr lang="en-US" sz="1600"/>
                <a:t>(TRANSP)</a:t>
              </a:r>
            </a:p>
          </p:txBody>
        </p:sp>
        <p:pic>
          <p:nvPicPr>
            <p:cNvPr id="33798" name="Picture 24" descr="Screen shot 2012-04-09 at 1.44.52 PM.png"/>
            <p:cNvPicPr>
              <a:picLocks noChangeAspect="1"/>
            </p:cNvPicPr>
            <p:nvPr/>
          </p:nvPicPr>
          <p:blipFill>
            <a:blip r:embed="rId2" cstate="print"/>
            <a:srcRect/>
            <a:stretch>
              <a:fillRect/>
            </a:stretch>
          </p:blipFill>
          <p:spPr bwMode="auto">
            <a:xfrm>
              <a:off x="630238" y="2636838"/>
              <a:ext cx="2632075" cy="2413000"/>
            </a:xfrm>
            <a:prstGeom prst="rect">
              <a:avLst/>
            </a:prstGeom>
            <a:noFill/>
            <a:ln w="9525">
              <a:noFill/>
              <a:miter lim="800000"/>
              <a:headEnd/>
              <a:tailEnd/>
            </a:ln>
          </p:spPr>
        </p:pic>
        <p:sp>
          <p:nvSpPr>
            <p:cNvPr id="33800" name="TextBox 32"/>
            <p:cNvSpPr txBox="1">
              <a:spLocks noChangeArrowheads="1"/>
            </p:cNvSpPr>
            <p:nvPr/>
          </p:nvSpPr>
          <p:spPr bwMode="auto">
            <a:xfrm>
              <a:off x="2016125" y="2697163"/>
              <a:ext cx="956348" cy="239296"/>
            </a:xfrm>
            <a:prstGeom prst="rect">
              <a:avLst/>
            </a:prstGeom>
            <a:noFill/>
            <a:ln w="9525">
              <a:noFill/>
              <a:miter lim="800000"/>
              <a:headEnd/>
              <a:tailEnd/>
            </a:ln>
          </p:spPr>
          <p:txBody>
            <a:bodyPr wrap="none" lIns="82012" tIns="41005" rIns="82012" bIns="41005">
              <a:spAutoFit/>
            </a:bodyPr>
            <a:lstStyle/>
            <a:p>
              <a:r>
                <a:rPr lang="en-US" sz="1600" dirty="0">
                  <a:solidFill>
                    <a:srgbClr val="B75DAC"/>
                  </a:solidFill>
                </a:rPr>
                <a:t>Largest </a:t>
              </a:r>
              <a:r>
                <a:rPr lang="en-US" sz="1600" dirty="0" err="1">
                  <a:solidFill>
                    <a:srgbClr val="B75DAC"/>
                  </a:solidFill>
                </a:rPr>
                <a:t>R</a:t>
              </a:r>
              <a:r>
                <a:rPr lang="en-US" sz="1600" baseline="-25000" dirty="0" err="1">
                  <a:solidFill>
                    <a:srgbClr val="B75DAC"/>
                  </a:solidFill>
                </a:rPr>
                <a:t>tan</a:t>
              </a:r>
              <a:endParaRPr lang="en-US" sz="1600" dirty="0">
                <a:solidFill>
                  <a:srgbClr val="B75DAC"/>
                </a:solidFill>
              </a:endParaRPr>
            </a:p>
          </p:txBody>
        </p:sp>
        <p:sp>
          <p:nvSpPr>
            <p:cNvPr id="33801" name="TextBox 33"/>
            <p:cNvSpPr txBox="1">
              <a:spLocks noChangeArrowheads="1"/>
            </p:cNvSpPr>
            <p:nvPr/>
          </p:nvSpPr>
          <p:spPr bwMode="auto">
            <a:xfrm>
              <a:off x="1714500" y="4311650"/>
              <a:ext cx="1135339" cy="263226"/>
            </a:xfrm>
            <a:prstGeom prst="rect">
              <a:avLst/>
            </a:prstGeom>
            <a:noFill/>
            <a:ln w="9525">
              <a:noFill/>
              <a:miter lim="800000"/>
              <a:headEnd/>
              <a:tailEnd/>
            </a:ln>
          </p:spPr>
          <p:txBody>
            <a:bodyPr wrap="none" lIns="82012" tIns="41005" rIns="82012" bIns="41005">
              <a:spAutoFit/>
            </a:bodyPr>
            <a:lstStyle/>
            <a:p>
              <a:r>
                <a:rPr lang="en-US" sz="1600">
                  <a:solidFill>
                    <a:srgbClr val="FF0000"/>
                  </a:solidFill>
                </a:rPr>
                <a:t>Smallest R</a:t>
              </a:r>
              <a:r>
                <a:rPr lang="en-US" sz="1600" baseline="-25000">
                  <a:solidFill>
                    <a:srgbClr val="FF0000"/>
                  </a:solidFill>
                </a:rPr>
                <a:t>tan</a:t>
              </a:r>
              <a:endParaRPr lang="en-US" sz="1600">
                <a:solidFill>
                  <a:srgbClr val="FF0000"/>
                </a:solidFill>
              </a:endParaRPr>
            </a:p>
          </p:txBody>
        </p:sp>
        <p:cxnSp>
          <p:nvCxnSpPr>
            <p:cNvPr id="33802" name="Straight Connector 35"/>
            <p:cNvCxnSpPr>
              <a:cxnSpLocks noChangeShapeType="1"/>
            </p:cNvCxnSpPr>
            <p:nvPr/>
          </p:nvCxnSpPr>
          <p:spPr bwMode="auto">
            <a:xfrm rot="16200000" flipV="1">
              <a:off x="1951038" y="4108450"/>
              <a:ext cx="336550" cy="69850"/>
            </a:xfrm>
            <a:prstGeom prst="line">
              <a:avLst/>
            </a:prstGeom>
            <a:noFill/>
            <a:ln w="15875">
              <a:solidFill>
                <a:srgbClr val="FF0000"/>
              </a:solidFill>
              <a:round/>
              <a:headEnd/>
              <a:tailEnd type="triangle" w="med" len="med"/>
            </a:ln>
          </p:spPr>
        </p:cxnSp>
        <p:cxnSp>
          <p:nvCxnSpPr>
            <p:cNvPr id="33803" name="Straight Connector 36"/>
            <p:cNvCxnSpPr>
              <a:cxnSpLocks noChangeShapeType="1"/>
            </p:cNvCxnSpPr>
            <p:nvPr/>
          </p:nvCxnSpPr>
          <p:spPr bwMode="auto">
            <a:xfrm rot="5400000">
              <a:off x="2413794" y="3013869"/>
              <a:ext cx="212725" cy="39687"/>
            </a:xfrm>
            <a:prstGeom prst="line">
              <a:avLst/>
            </a:prstGeom>
            <a:noFill/>
            <a:ln w="15875">
              <a:solidFill>
                <a:srgbClr val="910F7B"/>
              </a:solidFill>
              <a:round/>
              <a:headEnd/>
              <a:tailEnd type="triangle" w="med" len="med"/>
            </a:ln>
          </p:spPr>
        </p:cxnSp>
      </p:grpSp>
      <p:sp>
        <p:nvSpPr>
          <p:cNvPr id="33809" name="TextBox 12"/>
          <p:cNvSpPr txBox="1">
            <a:spLocks noChangeArrowheads="1"/>
          </p:cNvSpPr>
          <p:nvPr/>
        </p:nvSpPr>
        <p:spPr bwMode="auto">
          <a:xfrm>
            <a:off x="5257800" y="1676400"/>
            <a:ext cx="3733800" cy="369267"/>
          </a:xfrm>
          <a:prstGeom prst="rect">
            <a:avLst/>
          </a:prstGeom>
          <a:noFill/>
          <a:ln w="9525">
            <a:noFill/>
            <a:miter lim="800000"/>
            <a:headEnd/>
            <a:tailEnd/>
          </a:ln>
        </p:spPr>
        <p:txBody>
          <a:bodyPr lIns="91376" tIns="45688" rIns="91376" bIns="45688">
            <a:spAutoFit/>
          </a:bodyPr>
          <a:lstStyle/>
          <a:p>
            <a:pPr marL="115888" indent="-115888" algn="ctr"/>
            <a:r>
              <a:rPr lang="en-US" sz="1800" i="0" dirty="0">
                <a:solidFill>
                  <a:srgbClr val="000000"/>
                </a:solidFill>
              </a:rPr>
              <a:t>Variations in Beam </a:t>
            </a:r>
            <a:r>
              <a:rPr lang="en-US" sz="1800" i="0" dirty="0" smtClean="0">
                <a:solidFill>
                  <a:srgbClr val="000000"/>
                </a:solidFill>
              </a:rPr>
              <a:t>Sources</a:t>
            </a:r>
            <a:endParaRPr lang="en-US" sz="1800" i="0" dirty="0">
              <a:solidFill>
                <a:srgbClr val="000000"/>
              </a:solidFill>
            </a:endParaRPr>
          </a:p>
        </p:txBody>
      </p:sp>
      <p:grpSp>
        <p:nvGrpSpPr>
          <p:cNvPr id="29" name="Group 28"/>
          <p:cNvGrpSpPr>
            <a:grpSpLocks noChangeAspect="1"/>
          </p:cNvGrpSpPr>
          <p:nvPr/>
        </p:nvGrpSpPr>
        <p:grpSpPr>
          <a:xfrm>
            <a:off x="5334000" y="2057400"/>
            <a:ext cx="3429199" cy="3427016"/>
            <a:chOff x="5778500" y="2613025"/>
            <a:chExt cx="2493963" cy="2492375"/>
          </a:xfrm>
        </p:grpSpPr>
        <p:pic>
          <p:nvPicPr>
            <p:cNvPr id="33806" name="Picture 3" descr="Fig29.pdf"/>
            <p:cNvPicPr>
              <a:picLocks noChangeAspect="1"/>
            </p:cNvPicPr>
            <p:nvPr/>
          </p:nvPicPr>
          <p:blipFill>
            <a:blip r:embed="rId3" cstate="print"/>
            <a:srcRect l="54314" t="33333" r="3987" b="34445"/>
            <a:stretch>
              <a:fillRect/>
            </a:stretch>
          </p:blipFill>
          <p:spPr bwMode="auto">
            <a:xfrm>
              <a:off x="5778500" y="2613025"/>
              <a:ext cx="2493963" cy="2492375"/>
            </a:xfrm>
            <a:prstGeom prst="rect">
              <a:avLst/>
            </a:prstGeom>
            <a:noFill/>
            <a:ln w="9525">
              <a:noFill/>
              <a:miter lim="800000"/>
              <a:headEnd/>
              <a:tailEnd/>
            </a:ln>
          </p:spPr>
        </p:pic>
        <p:sp>
          <p:nvSpPr>
            <p:cNvPr id="33812" name="Rectangle 17"/>
            <p:cNvSpPr>
              <a:spLocks noChangeArrowheads="1"/>
            </p:cNvSpPr>
            <p:nvPr/>
          </p:nvSpPr>
          <p:spPr bwMode="auto">
            <a:xfrm>
              <a:off x="6262688" y="2873375"/>
              <a:ext cx="1247775" cy="684213"/>
            </a:xfrm>
            <a:prstGeom prst="rect">
              <a:avLst/>
            </a:prstGeom>
            <a:solidFill>
              <a:schemeClr val="bg1"/>
            </a:solidFill>
            <a:ln w="15875">
              <a:solidFill>
                <a:schemeClr val="bg1"/>
              </a:solidFill>
              <a:round/>
              <a:headEnd/>
              <a:tailEnd type="triangle" w="med" len="med"/>
            </a:ln>
          </p:spPr>
          <p:txBody>
            <a:bodyPr lIns="0" tIns="0" rIns="0" bIns="0"/>
            <a:lstStyle/>
            <a:p>
              <a:pPr defTabSz="911225">
                <a:spcBef>
                  <a:spcPct val="20000"/>
                </a:spcBef>
                <a:buFontTx/>
                <a:buChar char="•"/>
              </a:pPr>
              <a:endParaRPr lang="en-US"/>
            </a:p>
          </p:txBody>
        </p:sp>
        <p:sp>
          <p:nvSpPr>
            <p:cNvPr id="33813" name="TextBox 16"/>
            <p:cNvSpPr txBox="1">
              <a:spLocks noChangeArrowheads="1"/>
            </p:cNvSpPr>
            <p:nvPr/>
          </p:nvSpPr>
          <p:spPr bwMode="auto">
            <a:xfrm>
              <a:off x="6249843" y="2843202"/>
              <a:ext cx="1191202" cy="761001"/>
            </a:xfrm>
            <a:prstGeom prst="rect">
              <a:avLst/>
            </a:prstGeom>
            <a:noFill/>
            <a:ln w="9525">
              <a:noFill/>
              <a:miter lim="800000"/>
              <a:headEnd/>
              <a:tailEnd/>
            </a:ln>
          </p:spPr>
          <p:txBody>
            <a:bodyPr wrap="square" lIns="91376" tIns="45688" rIns="91376" bIns="45688">
              <a:spAutoFit/>
            </a:bodyPr>
            <a:lstStyle/>
            <a:p>
              <a:r>
                <a:rPr lang="en-US" sz="1400" i="0" dirty="0">
                  <a:solidFill>
                    <a:schemeClr val="tx1"/>
                  </a:solidFill>
                </a:rPr>
                <a:t>800 kA and 1 T</a:t>
              </a:r>
            </a:p>
            <a:p>
              <a:r>
                <a:rPr lang="en-US" i="0" dirty="0">
                  <a:solidFill>
                    <a:srgbClr val="FF0000"/>
                  </a:solidFill>
                </a:rPr>
                <a:t>[50,60,70,130] cm</a:t>
              </a:r>
            </a:p>
            <a:p>
              <a:r>
                <a:rPr lang="en-US" i="0" dirty="0"/>
                <a:t>[50,60,120,130] cm</a:t>
              </a:r>
            </a:p>
            <a:p>
              <a:r>
                <a:rPr lang="en-US" i="0" dirty="0">
                  <a:solidFill>
                    <a:schemeClr val="tx1"/>
                  </a:solidFill>
                </a:rPr>
                <a:t>[60,70,110,120] cm</a:t>
              </a:r>
            </a:p>
            <a:p>
              <a:r>
                <a:rPr lang="en-US" i="0" dirty="0">
                  <a:solidFill>
                    <a:srgbClr val="008000"/>
                  </a:solidFill>
                </a:rPr>
                <a:t>[70,110,120,130] cm</a:t>
              </a:r>
            </a:p>
          </p:txBody>
        </p:sp>
      </p:grpSp>
      <p:sp>
        <p:nvSpPr>
          <p:cNvPr id="33814" name="TextBox 10"/>
          <p:cNvSpPr txBox="1">
            <a:spLocks noChangeArrowheads="1"/>
          </p:cNvSpPr>
          <p:nvPr/>
        </p:nvSpPr>
        <p:spPr bwMode="auto">
          <a:xfrm>
            <a:off x="5943600" y="1066800"/>
            <a:ext cx="2484437" cy="400050"/>
          </a:xfrm>
          <a:prstGeom prst="rect">
            <a:avLst/>
          </a:prstGeom>
          <a:noFill/>
          <a:ln w="9525">
            <a:noFill/>
            <a:miter lim="800000"/>
            <a:headEnd/>
            <a:tailEnd/>
          </a:ln>
        </p:spPr>
        <p:txBody>
          <a:bodyPr wrap="none" lIns="91376" tIns="45688" rIns="91376" bIns="45688">
            <a:spAutoFit/>
          </a:bodyPr>
          <a:lstStyle/>
          <a:p>
            <a:r>
              <a:rPr lang="en-US" sz="2000" i="0" dirty="0">
                <a:solidFill>
                  <a:srgbClr val="FF0000"/>
                </a:solidFill>
              </a:rPr>
              <a:t>q-Profile Actuators</a:t>
            </a:r>
          </a:p>
        </p:txBody>
      </p:sp>
      <p:sp>
        <p:nvSpPr>
          <p:cNvPr id="28" name="Slide Number Placeholder 2"/>
          <p:cNvSpPr>
            <a:spLocks noGrp="1"/>
          </p:cNvSpPr>
          <p:nvPr>
            <p:ph type="sldNum" sz="quarter" idx="10"/>
          </p:nvPr>
        </p:nvSpPr>
        <p:spPr>
          <a:xfrm>
            <a:off x="8382000" y="6629400"/>
            <a:ext cx="762000" cy="152400"/>
          </a:xfrm>
        </p:spPr>
        <p:txBody>
          <a:bodyPr/>
          <a:lstStyle/>
          <a:p>
            <a:pPr>
              <a:defRPr/>
            </a:pPr>
            <a:fld id="{840A3E41-E516-459A-ACDE-67FFF70B2DCE}" type="slidenum">
              <a:rPr lang="en-US" smtClean="0"/>
              <a:pPr>
                <a:defRPr/>
              </a:pPr>
              <a:t>15</a:t>
            </a:fld>
            <a:endParaRPr lang="en-US"/>
          </a:p>
        </p:txBody>
      </p:sp>
      <p:sp>
        <p:nvSpPr>
          <p:cNvPr id="26" name="TextBox 25"/>
          <p:cNvSpPr txBox="1"/>
          <p:nvPr/>
        </p:nvSpPr>
        <p:spPr>
          <a:xfrm>
            <a:off x="673770" y="5833646"/>
            <a:ext cx="3647473" cy="400110"/>
          </a:xfrm>
          <a:prstGeom prst="rect">
            <a:avLst/>
          </a:prstGeom>
          <a:noFill/>
        </p:spPr>
        <p:txBody>
          <a:bodyPr wrap="none" rtlCol="0">
            <a:spAutoFit/>
          </a:bodyPr>
          <a:lstStyle/>
          <a:p>
            <a:pPr marL="115888" indent="-115888">
              <a:buFont typeface="Arial" pitchFamily="34" charset="0"/>
              <a:buChar char="•"/>
            </a:pPr>
            <a:r>
              <a:rPr lang="en-US" sz="2000" i="0" dirty="0" smtClean="0">
                <a:solidFill>
                  <a:schemeClr val="tx1"/>
                </a:solidFill>
              </a:rPr>
              <a:t>Also torques from 3D fields</a:t>
            </a:r>
            <a:endParaRPr lang="en-US" sz="2000" i="0" dirty="0">
              <a:solidFill>
                <a:schemeClr val="tx1"/>
              </a:solidFill>
            </a:endParaRPr>
          </a:p>
        </p:txBody>
      </p:sp>
      <p:sp>
        <p:nvSpPr>
          <p:cNvPr id="27" name="TextBox 26"/>
          <p:cNvSpPr txBox="1"/>
          <p:nvPr/>
        </p:nvSpPr>
        <p:spPr>
          <a:xfrm>
            <a:off x="5079746" y="5848290"/>
            <a:ext cx="4064254" cy="400110"/>
          </a:xfrm>
          <a:prstGeom prst="rect">
            <a:avLst/>
          </a:prstGeom>
          <a:noFill/>
        </p:spPr>
        <p:txBody>
          <a:bodyPr wrap="none" rtlCol="0">
            <a:spAutoFit/>
          </a:bodyPr>
          <a:lstStyle/>
          <a:p>
            <a:pPr marL="115888" indent="-115888">
              <a:buFont typeface="Arial" pitchFamily="34" charset="0"/>
              <a:buChar char="•"/>
            </a:pPr>
            <a:r>
              <a:rPr lang="en-US" sz="2000" i="0" dirty="0" smtClean="0">
                <a:solidFill>
                  <a:schemeClr val="tx1"/>
                </a:solidFill>
              </a:rPr>
              <a:t>Also density and outboard gap</a:t>
            </a:r>
            <a:endParaRPr lang="en-US" sz="2000" i="0" dirty="0">
              <a:solidFill>
                <a:schemeClr val="tx1"/>
              </a:solidFill>
            </a:endParaRPr>
          </a:p>
        </p:txBody>
      </p:sp>
      <p:sp>
        <p:nvSpPr>
          <p:cNvPr id="31" name="Rectangle 30"/>
          <p:cNvSpPr/>
          <p:nvPr/>
        </p:nvSpPr>
        <p:spPr>
          <a:xfrm>
            <a:off x="5998102" y="4639470"/>
            <a:ext cx="2371162" cy="253916"/>
          </a:xfrm>
          <a:prstGeom prst="rect">
            <a:avLst/>
          </a:prstGeom>
          <a:noFill/>
        </p:spPr>
        <p:txBody>
          <a:bodyPr wrap="none">
            <a:spAutoFit/>
          </a:bodyPr>
          <a:lstStyle/>
          <a:p>
            <a:pPr algn="ctr"/>
            <a:r>
              <a:rPr lang="en-US" sz="1050" i="0" dirty="0" smtClean="0">
                <a:solidFill>
                  <a:srgbClr val="000000"/>
                </a:solidFill>
                <a:latin typeface="Arial Narrow" pitchFamily="34" charset="0"/>
              </a:rPr>
              <a:t>800 kA Partial Inductive, 87% &lt; </a:t>
            </a:r>
            <a:r>
              <a:rPr lang="en-US" sz="1050" i="0" dirty="0" err="1" smtClean="0">
                <a:solidFill>
                  <a:srgbClr val="000000"/>
                </a:solidFill>
                <a:latin typeface="Arial Narrow" pitchFamily="34" charset="0"/>
              </a:rPr>
              <a:t>f</a:t>
            </a:r>
            <a:r>
              <a:rPr lang="en-US" sz="1050" i="0" baseline="-25000" dirty="0" err="1" smtClean="0">
                <a:solidFill>
                  <a:srgbClr val="000000"/>
                </a:solidFill>
                <a:latin typeface="Arial Narrow" pitchFamily="34" charset="0"/>
              </a:rPr>
              <a:t>NI</a:t>
            </a:r>
            <a:r>
              <a:rPr lang="en-US" sz="1050" i="0" dirty="0" smtClean="0">
                <a:solidFill>
                  <a:srgbClr val="000000"/>
                </a:solidFill>
                <a:latin typeface="Arial Narrow" pitchFamily="34" charset="0"/>
              </a:rPr>
              <a:t> &lt; 100% </a:t>
            </a:r>
            <a:endParaRPr lang="en-US" sz="1050" i="0" dirty="0">
              <a:solidFill>
                <a:srgbClr val="000000"/>
              </a:solidFill>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sz="1400" dirty="0" smtClean="0">
                <a:solidFill>
                  <a:srgbClr val="FF0000"/>
                </a:solidFill>
              </a:rPr>
              <a:t>Advanced Scenarios and Control (ASC) 5 Year Goal: </a:t>
            </a:r>
            <a:r>
              <a:rPr lang="en-US" sz="1800" dirty="0" smtClean="0"/>
              <a:t/>
            </a:r>
            <a:br>
              <a:rPr lang="en-US" sz="1800" dirty="0" smtClean="0"/>
            </a:br>
            <a:r>
              <a:rPr lang="en-US" sz="2400" dirty="0" smtClean="0"/>
              <a:t>Develop basis for steady-state operation/control for next-step STs, help resolve key scenario and control issues for ITER</a:t>
            </a:r>
            <a:endParaRPr lang="en-US" sz="2400" dirty="0"/>
          </a:p>
        </p:txBody>
      </p:sp>
      <p:sp>
        <p:nvSpPr>
          <p:cNvPr id="3" name="Content Placeholder 2"/>
          <p:cNvSpPr>
            <a:spLocks noGrp="1"/>
          </p:cNvSpPr>
          <p:nvPr>
            <p:ph idx="1"/>
          </p:nvPr>
        </p:nvSpPr>
        <p:spPr>
          <a:xfrm>
            <a:off x="76200" y="1600200"/>
            <a:ext cx="8991600" cy="4343400"/>
          </a:xfrm>
        </p:spPr>
        <p:txBody>
          <a:bodyPr/>
          <a:lstStyle/>
          <a:p>
            <a:pPr marL="457200" indent="-457200">
              <a:lnSpc>
                <a:spcPct val="90000"/>
              </a:lnSpc>
              <a:buFont typeface="+mj-lt"/>
              <a:buAutoNum type="arabicPeriod"/>
            </a:pPr>
            <a:r>
              <a:rPr lang="en-US" dirty="0" smtClean="0"/>
              <a:t>Develop and assess new physics scenarios</a:t>
            </a:r>
          </a:p>
          <a:p>
            <a:pPr lvl="1">
              <a:lnSpc>
                <a:spcPct val="90000"/>
              </a:lnSpc>
            </a:pPr>
            <a:r>
              <a:rPr lang="en-US" dirty="0" smtClean="0"/>
              <a:t>100% non-inductive operation</a:t>
            </a:r>
          </a:p>
          <a:p>
            <a:pPr lvl="1">
              <a:lnSpc>
                <a:spcPct val="90000"/>
              </a:lnSpc>
            </a:pPr>
            <a:r>
              <a:rPr lang="en-US" dirty="0" smtClean="0"/>
              <a:t>Lower </a:t>
            </a:r>
            <a:r>
              <a:rPr lang="en-US" dirty="0" smtClean="0">
                <a:latin typeface="Symbol" pitchFamily="18" charset="2"/>
              </a:rPr>
              <a:t>n</a:t>
            </a:r>
            <a:r>
              <a:rPr lang="en-US" dirty="0" smtClean="0"/>
              <a:t>*: high-current, partial-inductive scenarios, extend to long-pulse</a:t>
            </a:r>
          </a:p>
          <a:p>
            <a:pPr marL="457200" indent="-457200">
              <a:lnSpc>
                <a:spcPct val="90000"/>
              </a:lnSpc>
              <a:buFont typeface="+mj-lt"/>
              <a:buAutoNum type="arabicPeriod"/>
            </a:pPr>
            <a:endParaRPr lang="en-US" sz="2000" dirty="0" smtClean="0"/>
          </a:p>
          <a:p>
            <a:pPr marL="457200" indent="-457200">
              <a:lnSpc>
                <a:spcPct val="90000"/>
              </a:lnSpc>
              <a:buFont typeface="+mj-lt"/>
              <a:buAutoNum type="arabicPeriod"/>
            </a:pPr>
            <a:r>
              <a:rPr lang="en-US" dirty="0" smtClean="0"/>
              <a:t>Implement </a:t>
            </a:r>
            <a:r>
              <a:rPr lang="en-US" dirty="0" err="1" smtClean="0"/>
              <a:t>axisymmetric</a:t>
            </a:r>
            <a:r>
              <a:rPr lang="en-US" dirty="0" smtClean="0"/>
              <a:t> control algorithms and tools</a:t>
            </a:r>
          </a:p>
          <a:p>
            <a:pPr lvl="1">
              <a:lnSpc>
                <a:spcPct val="90000"/>
              </a:lnSpc>
            </a:pPr>
            <a:r>
              <a:rPr lang="en-US" dirty="0" smtClean="0"/>
              <a:t>Rotation and current profile control</a:t>
            </a:r>
          </a:p>
          <a:p>
            <a:pPr lvl="1">
              <a:lnSpc>
                <a:spcPct val="90000"/>
              </a:lnSpc>
            </a:pPr>
            <a:r>
              <a:rPr lang="en-US" dirty="0" smtClean="0"/>
              <a:t>Improved shape and vertical position control</a:t>
            </a:r>
          </a:p>
          <a:p>
            <a:pPr lvl="1">
              <a:lnSpc>
                <a:spcPct val="90000"/>
              </a:lnSpc>
            </a:pPr>
            <a:r>
              <a:rPr lang="en-US" dirty="0" smtClean="0"/>
              <a:t>Heat flux control for high-power scenarios</a:t>
            </a:r>
          </a:p>
          <a:p>
            <a:pPr marL="457200" indent="-457200">
              <a:lnSpc>
                <a:spcPct val="90000"/>
              </a:lnSpc>
              <a:buFont typeface="+mj-lt"/>
              <a:buAutoNum type="arabicPeriod"/>
            </a:pPr>
            <a:endParaRPr lang="en-US" sz="2000" dirty="0" smtClean="0"/>
          </a:p>
          <a:p>
            <a:pPr marL="457200" indent="-457200">
              <a:lnSpc>
                <a:spcPct val="90000"/>
              </a:lnSpc>
              <a:buFont typeface="+mj-lt"/>
              <a:buAutoNum type="arabicPeriod"/>
            </a:pPr>
            <a:r>
              <a:rPr lang="en-US" dirty="0" smtClean="0"/>
              <a:t>Develop disruption avoidance by controlled plasma shutdown</a:t>
            </a:r>
          </a:p>
          <a:p>
            <a:pPr marL="457200" indent="-457200">
              <a:lnSpc>
                <a:spcPct val="90000"/>
              </a:lnSpc>
              <a:buFont typeface="+mj-lt"/>
              <a:buAutoNum type="arabicPeriod"/>
            </a:pPr>
            <a:endParaRPr lang="en-US" sz="2000" dirty="0" smtClean="0"/>
          </a:p>
          <a:p>
            <a:pPr marL="457200" indent="-457200">
              <a:lnSpc>
                <a:spcPct val="90000"/>
              </a:lnSpc>
              <a:buFont typeface="+mj-lt"/>
              <a:buAutoNum type="arabicPeriod"/>
            </a:pPr>
            <a:r>
              <a:rPr lang="en-US" dirty="0" smtClean="0"/>
              <a:t>Assess scenario physics for next-step devices</a:t>
            </a:r>
          </a:p>
          <a:p>
            <a:pPr>
              <a:lnSpc>
                <a:spcPct val="90000"/>
              </a:lnSpc>
              <a:buNone/>
            </a:pPr>
            <a:endParaRPr lang="en-US" dirty="0" smtClean="0"/>
          </a:p>
          <a:p>
            <a:pPr>
              <a:lnSpc>
                <a:spcPct val="90000"/>
              </a:lnSpc>
            </a:pPr>
            <a:endParaRPr lang="en-US" dirty="0" smtClean="0"/>
          </a:p>
        </p:txBody>
      </p:sp>
      <p:sp>
        <p:nvSpPr>
          <p:cNvPr id="4"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16</a:t>
            </a:fld>
            <a:endParaRPr lang="en-US" dirty="0"/>
          </a:p>
        </p:txBody>
      </p:sp>
      <p:sp>
        <p:nvSpPr>
          <p:cNvPr id="5" name="TextBox 4"/>
          <p:cNvSpPr txBox="1"/>
          <p:nvPr/>
        </p:nvSpPr>
        <p:spPr>
          <a:xfrm>
            <a:off x="76200" y="990600"/>
            <a:ext cx="1494320"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600" i="0" dirty="0" smtClean="0"/>
              <a:t>ASC Thrusts:</a:t>
            </a:r>
            <a:endParaRPr lang="en-US" sz="1600" i="0" dirty="0"/>
          </a:p>
        </p:txBody>
      </p:sp>
      <p:sp>
        <p:nvSpPr>
          <p:cNvPr id="6" name="TextBox 5"/>
          <p:cNvSpPr txBox="1"/>
          <p:nvPr/>
        </p:nvSpPr>
        <p:spPr>
          <a:xfrm>
            <a:off x="2961923" y="6169223"/>
            <a:ext cx="3286477"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i="0" dirty="0" smtClean="0">
                <a:solidFill>
                  <a:srgbClr val="FF0000"/>
                </a:solidFill>
              </a:rPr>
              <a:t>See presentation by Stefan Gerhardt</a:t>
            </a:r>
            <a:endParaRPr lang="en-US" sz="1400" i="0"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5875"/>
            <a:ext cx="9144000" cy="822325"/>
          </a:xfrm>
        </p:spPr>
        <p:txBody>
          <a:bodyPr/>
          <a:lstStyle/>
          <a:p>
            <a:pPr eaLnBrk="1" hangingPunct="1">
              <a:lnSpc>
                <a:spcPct val="100000"/>
              </a:lnSpc>
            </a:pPr>
            <a:r>
              <a:rPr lang="en-US" sz="2400" dirty="0" smtClean="0">
                <a:ea typeface="ＭＳ Ｐゴシック" pitchFamily="34" charset="-128"/>
              </a:rPr>
              <a:t>Rapid TAE avalanches could impact NBI current-drive </a:t>
            </a:r>
            <a:br>
              <a:rPr lang="en-US" sz="2400" dirty="0" smtClean="0">
                <a:ea typeface="ＭＳ Ｐゴシック" pitchFamily="34" charset="-128"/>
              </a:rPr>
            </a:br>
            <a:r>
              <a:rPr lang="en-US" sz="2400" dirty="0" smtClean="0">
                <a:ea typeface="ＭＳ Ｐゴシック" pitchFamily="34" charset="-128"/>
              </a:rPr>
              <a:t>in advanced scenarios for NSTX-U, FNSF, ITER AT</a:t>
            </a:r>
          </a:p>
        </p:txBody>
      </p:sp>
      <p:sp>
        <p:nvSpPr>
          <p:cNvPr id="17" name="Slide Number Placeholder 2"/>
          <p:cNvSpPr>
            <a:spLocks noGrp="1"/>
          </p:cNvSpPr>
          <p:nvPr>
            <p:ph type="sldNum" sz="quarter" idx="10"/>
          </p:nvPr>
        </p:nvSpPr>
        <p:spPr>
          <a:xfrm>
            <a:off x="8382000" y="6629400"/>
            <a:ext cx="762000" cy="152400"/>
          </a:xfrm>
        </p:spPr>
        <p:txBody>
          <a:bodyPr/>
          <a:lstStyle/>
          <a:p>
            <a:pPr>
              <a:defRPr/>
            </a:pPr>
            <a:fld id="{12589718-1F80-4A60-959E-6AB8F9C5F99F}" type="slidenum">
              <a:rPr lang="en-US" smtClean="0"/>
              <a:pPr>
                <a:defRPr/>
              </a:pPr>
              <a:t>17</a:t>
            </a:fld>
            <a:endParaRPr lang="en-US"/>
          </a:p>
        </p:txBody>
      </p:sp>
      <p:grpSp>
        <p:nvGrpSpPr>
          <p:cNvPr id="2" name="Group 16"/>
          <p:cNvGrpSpPr>
            <a:grpSpLocks/>
          </p:cNvGrpSpPr>
          <p:nvPr/>
        </p:nvGrpSpPr>
        <p:grpSpPr bwMode="auto">
          <a:xfrm>
            <a:off x="307975" y="1986383"/>
            <a:ext cx="4467225" cy="3570206"/>
            <a:chOff x="1717675" y="1716528"/>
            <a:chExt cx="5860526" cy="4373073"/>
          </a:xfrm>
        </p:grpSpPr>
        <p:pic>
          <p:nvPicPr>
            <p:cNvPr id="19" name="Picture 11" descr="Screen shot 2011-06-21 at 9.30.44 AM.png"/>
            <p:cNvPicPr>
              <a:picLocks noChangeAspect="1"/>
            </p:cNvPicPr>
            <p:nvPr/>
          </p:nvPicPr>
          <p:blipFill>
            <a:blip r:embed="rId2" cstate="print"/>
            <a:srcRect b="8952"/>
            <a:stretch>
              <a:fillRect/>
            </a:stretch>
          </p:blipFill>
          <p:spPr bwMode="auto">
            <a:xfrm>
              <a:off x="1717675" y="1716528"/>
              <a:ext cx="5860526" cy="4046648"/>
            </a:xfrm>
            <a:prstGeom prst="rect">
              <a:avLst/>
            </a:prstGeom>
            <a:noFill/>
            <a:ln w="9525">
              <a:noFill/>
              <a:miter lim="800000"/>
              <a:headEnd/>
              <a:tailEnd/>
            </a:ln>
          </p:spPr>
        </p:pic>
        <p:sp>
          <p:nvSpPr>
            <p:cNvPr id="21" name="Rectangle 20"/>
            <p:cNvSpPr/>
            <p:nvPr/>
          </p:nvSpPr>
          <p:spPr bwMode="auto">
            <a:xfrm>
              <a:off x="5766311" y="2128761"/>
              <a:ext cx="1389116" cy="18531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dirty="0"/>
            </a:p>
          </p:txBody>
        </p:sp>
        <p:sp>
          <p:nvSpPr>
            <p:cNvPr id="22" name="Rectangle 21"/>
            <p:cNvSpPr/>
            <p:nvPr/>
          </p:nvSpPr>
          <p:spPr bwMode="auto">
            <a:xfrm>
              <a:off x="2792313" y="2062648"/>
              <a:ext cx="2682430" cy="4491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dirty="0"/>
            </a:p>
          </p:txBody>
        </p:sp>
        <p:cxnSp>
          <p:nvCxnSpPr>
            <p:cNvPr id="23" name="Straight Connector 31"/>
            <p:cNvCxnSpPr>
              <a:cxnSpLocks noChangeShapeType="1"/>
            </p:cNvCxnSpPr>
            <p:nvPr/>
          </p:nvCxnSpPr>
          <p:spPr bwMode="auto">
            <a:xfrm rot="5400000">
              <a:off x="3111240" y="3466042"/>
              <a:ext cx="937131" cy="2069"/>
            </a:xfrm>
            <a:prstGeom prst="line">
              <a:avLst/>
            </a:prstGeom>
            <a:noFill/>
            <a:ln w="31750">
              <a:solidFill>
                <a:schemeClr val="tx1"/>
              </a:solidFill>
              <a:round/>
              <a:headEnd type="triangle" w="med" len="med"/>
              <a:tailEnd type="triangle" w="med" len="med"/>
            </a:ln>
          </p:spPr>
        </p:cxnSp>
        <p:sp>
          <p:nvSpPr>
            <p:cNvPr id="24" name="TextBox 33"/>
            <p:cNvSpPr txBox="1">
              <a:spLocks noChangeArrowheads="1"/>
            </p:cNvSpPr>
            <p:nvPr/>
          </p:nvSpPr>
          <p:spPr bwMode="auto">
            <a:xfrm>
              <a:off x="4550054" y="2402935"/>
              <a:ext cx="2674099" cy="1206351"/>
            </a:xfrm>
            <a:prstGeom prst="rect">
              <a:avLst/>
            </a:prstGeom>
            <a:noFill/>
            <a:ln w="9525">
              <a:noFill/>
              <a:miter lim="800000"/>
              <a:headEnd/>
              <a:tailEnd/>
            </a:ln>
          </p:spPr>
          <p:txBody>
            <a:bodyPr lIns="91429" tIns="45714" rIns="91429" bIns="45714">
              <a:spAutoFit/>
            </a:bodyPr>
            <a:lstStyle/>
            <a:p>
              <a:pPr algn="r">
                <a:defRPr/>
              </a:pPr>
              <a:r>
                <a:rPr lang="en-US" sz="1400" i="0" dirty="0">
                  <a:solidFill>
                    <a:schemeClr val="accent2"/>
                  </a:solidFill>
                  <a:latin typeface="+mn-lt"/>
                </a:rPr>
                <a:t>Discrepancy between </a:t>
              </a:r>
              <a:r>
                <a:rPr lang="en-US" sz="1400" i="0" dirty="0">
                  <a:solidFill>
                    <a:schemeClr val="tx1"/>
                  </a:solidFill>
                  <a:latin typeface="+mn-lt"/>
                </a:rPr>
                <a:t>reconstruction</a:t>
              </a:r>
              <a:r>
                <a:rPr lang="en-US" sz="1400" i="0" dirty="0">
                  <a:solidFill>
                    <a:srgbClr val="996633"/>
                  </a:solidFill>
                  <a:latin typeface="+mn-lt"/>
                </a:rPr>
                <a:t> </a:t>
              </a:r>
              <a:r>
                <a:rPr lang="en-US" sz="1400" i="0" dirty="0">
                  <a:solidFill>
                    <a:schemeClr val="accent2"/>
                  </a:solidFill>
                  <a:latin typeface="+mn-lt"/>
                </a:rPr>
                <a:t>and</a:t>
              </a:r>
              <a:r>
                <a:rPr lang="en-US" sz="1400" i="0" dirty="0">
                  <a:solidFill>
                    <a:srgbClr val="996633"/>
                  </a:solidFill>
                  <a:latin typeface="+mn-lt"/>
                </a:rPr>
                <a:t> </a:t>
              </a:r>
              <a:r>
                <a:rPr lang="en-US" sz="1400" i="0" dirty="0">
                  <a:solidFill>
                    <a:srgbClr val="008000"/>
                  </a:solidFill>
                  <a:latin typeface="+mn-lt"/>
                </a:rPr>
                <a:t>total</a:t>
              </a:r>
              <a:r>
                <a:rPr lang="en-US" sz="1400" i="0" dirty="0">
                  <a:solidFill>
                    <a:srgbClr val="996633"/>
                  </a:solidFill>
                  <a:latin typeface="+mn-lt"/>
                </a:rPr>
                <a:t>  </a:t>
              </a:r>
              <a:r>
                <a:rPr lang="en-US" sz="1400" i="0" dirty="0">
                  <a:solidFill>
                    <a:schemeClr val="accent2"/>
                  </a:solidFill>
                  <a:latin typeface="+mn-lt"/>
                </a:rPr>
                <a:t>assuming</a:t>
              </a:r>
            </a:p>
            <a:p>
              <a:pPr algn="r">
                <a:defRPr/>
              </a:pPr>
              <a:r>
                <a:rPr lang="en-US" sz="1400" i="0" dirty="0">
                  <a:solidFill>
                    <a:schemeClr val="accent2"/>
                  </a:solidFill>
                  <a:latin typeface="+mn-lt"/>
                </a:rPr>
                <a:t>classical J</a:t>
              </a:r>
              <a:r>
                <a:rPr lang="en-US" sz="1400" i="0" baseline="-25000" dirty="0">
                  <a:solidFill>
                    <a:schemeClr val="accent2"/>
                  </a:solidFill>
                  <a:latin typeface="+mn-lt"/>
                </a:rPr>
                <a:t>NBCD</a:t>
              </a:r>
              <a:endParaRPr lang="en-US" sz="1400" i="0" dirty="0">
                <a:solidFill>
                  <a:schemeClr val="accent2"/>
                </a:solidFill>
                <a:latin typeface="+mn-lt"/>
              </a:endParaRPr>
            </a:p>
          </p:txBody>
        </p:sp>
        <p:cxnSp>
          <p:nvCxnSpPr>
            <p:cNvPr id="25" name="Straight Connector 34"/>
            <p:cNvCxnSpPr>
              <a:cxnSpLocks noChangeShapeType="1"/>
            </p:cNvCxnSpPr>
            <p:nvPr/>
          </p:nvCxnSpPr>
          <p:spPr bwMode="auto">
            <a:xfrm flipV="1">
              <a:off x="3580841" y="3154481"/>
              <a:ext cx="1587084" cy="368128"/>
            </a:xfrm>
            <a:prstGeom prst="line">
              <a:avLst/>
            </a:prstGeom>
            <a:noFill/>
            <a:ln w="31750">
              <a:solidFill>
                <a:schemeClr val="tx1"/>
              </a:solidFill>
              <a:round/>
              <a:headEnd type="triangle" w="med" len="med"/>
              <a:tailEnd/>
            </a:ln>
          </p:spPr>
        </p:cxnSp>
        <p:sp>
          <p:nvSpPr>
            <p:cNvPr id="26" name="TextBox 12"/>
            <p:cNvSpPr txBox="1">
              <a:spLocks noChangeArrowheads="1"/>
            </p:cNvSpPr>
            <p:nvPr/>
          </p:nvSpPr>
          <p:spPr bwMode="auto">
            <a:xfrm>
              <a:off x="3998753" y="5637214"/>
              <a:ext cx="2300288" cy="452387"/>
            </a:xfrm>
            <a:prstGeom prst="rect">
              <a:avLst/>
            </a:prstGeom>
            <a:noFill/>
            <a:ln w="9525">
              <a:noFill/>
              <a:miter lim="800000"/>
              <a:headEnd/>
              <a:tailEnd/>
            </a:ln>
          </p:spPr>
          <p:txBody>
            <a:bodyPr>
              <a:spAutoFit/>
            </a:bodyPr>
            <a:lstStyle/>
            <a:p>
              <a:r>
                <a:rPr lang="en-US" sz="1800" i="0" dirty="0">
                  <a:solidFill>
                    <a:schemeClr val="tx1"/>
                  </a:solidFill>
                  <a:latin typeface="Calibri" pitchFamily="34" charset="0"/>
                </a:rPr>
                <a:t>Minor radius</a:t>
              </a:r>
            </a:p>
          </p:txBody>
        </p:sp>
        <p:sp>
          <p:nvSpPr>
            <p:cNvPr id="27" name="Rectangle 26"/>
            <p:cNvSpPr/>
            <p:nvPr/>
          </p:nvSpPr>
          <p:spPr bwMode="auto">
            <a:xfrm>
              <a:off x="2656943" y="1716528"/>
              <a:ext cx="4921258" cy="2391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29" tIns="45714" rIns="91429" bIns="45714" anchor="ctr"/>
            <a:lstStyle/>
            <a:p>
              <a:pPr algn="ctr" fontAlgn="auto">
                <a:spcBef>
                  <a:spcPts val="0"/>
                </a:spcBef>
                <a:spcAft>
                  <a:spcPts val="0"/>
                </a:spcAft>
                <a:defRPr/>
              </a:pPr>
              <a:endParaRPr lang="en-US" dirty="0"/>
            </a:p>
          </p:txBody>
        </p:sp>
      </p:grpSp>
      <p:sp>
        <p:nvSpPr>
          <p:cNvPr id="28" name="TextBox 17"/>
          <p:cNvSpPr txBox="1">
            <a:spLocks noChangeArrowheads="1"/>
          </p:cNvSpPr>
          <p:nvPr/>
        </p:nvSpPr>
        <p:spPr bwMode="auto">
          <a:xfrm>
            <a:off x="0" y="5632869"/>
            <a:ext cx="5113338" cy="615531"/>
          </a:xfrm>
          <a:prstGeom prst="rect">
            <a:avLst/>
          </a:prstGeom>
          <a:noFill/>
          <a:ln w="9525">
            <a:noFill/>
            <a:miter lim="800000"/>
            <a:headEnd/>
            <a:tailEnd/>
          </a:ln>
        </p:spPr>
        <p:txBody>
          <a:bodyPr lIns="91418" tIns="45709" rIns="91418" bIns="45709">
            <a:spAutoFit/>
          </a:bodyPr>
          <a:lstStyle/>
          <a:p>
            <a:pPr algn="ctr">
              <a:defRPr/>
            </a:pPr>
            <a:r>
              <a:rPr lang="en-US" sz="1600" i="0" dirty="0" smtClean="0">
                <a:solidFill>
                  <a:schemeClr val="tx1"/>
                </a:solidFill>
                <a:latin typeface="+mn-lt"/>
              </a:rPr>
              <a:t>700kA </a:t>
            </a:r>
            <a:r>
              <a:rPr lang="en-US" sz="1600" i="0" dirty="0">
                <a:solidFill>
                  <a:schemeClr val="tx1"/>
                </a:solidFill>
                <a:latin typeface="+mn-lt"/>
              </a:rPr>
              <a:t>high-</a:t>
            </a:r>
            <a:r>
              <a:rPr lang="en-US" sz="1600" i="0" dirty="0" err="1">
                <a:solidFill>
                  <a:schemeClr val="tx1"/>
                </a:solidFill>
                <a:latin typeface="Symbol" pitchFamily="18" charset="2"/>
              </a:rPr>
              <a:t>b</a:t>
            </a:r>
            <a:r>
              <a:rPr lang="en-US" sz="1600" i="0" baseline="-25000" dirty="0" err="1">
                <a:solidFill>
                  <a:schemeClr val="tx1"/>
                </a:solidFill>
                <a:latin typeface="+mn-lt"/>
              </a:rPr>
              <a:t>P</a:t>
            </a:r>
            <a:r>
              <a:rPr lang="en-US" sz="1600" i="0" dirty="0">
                <a:solidFill>
                  <a:schemeClr val="tx1"/>
                </a:solidFill>
                <a:latin typeface="+mn-lt"/>
              </a:rPr>
              <a:t> </a:t>
            </a:r>
            <a:r>
              <a:rPr lang="en-US" sz="1600" i="0" dirty="0" smtClean="0">
                <a:solidFill>
                  <a:schemeClr val="tx1"/>
                </a:solidFill>
                <a:latin typeface="+mn-lt"/>
              </a:rPr>
              <a:t>plasma with </a:t>
            </a:r>
            <a:r>
              <a:rPr lang="en-US" sz="1600" i="0" dirty="0">
                <a:solidFill>
                  <a:schemeClr val="tx1"/>
                </a:solidFill>
                <a:latin typeface="+mn-lt"/>
              </a:rPr>
              <a:t>rapid </a:t>
            </a:r>
            <a:endParaRPr lang="en-US" sz="1600" i="0" dirty="0" smtClean="0">
              <a:solidFill>
                <a:schemeClr val="tx1"/>
              </a:solidFill>
              <a:latin typeface="+mn-lt"/>
            </a:endParaRPr>
          </a:p>
          <a:p>
            <a:pPr algn="ctr">
              <a:defRPr/>
            </a:pPr>
            <a:r>
              <a:rPr lang="en-US" sz="1600" i="0" dirty="0" smtClean="0">
                <a:solidFill>
                  <a:schemeClr val="tx1"/>
                </a:solidFill>
                <a:latin typeface="+mn-lt"/>
              </a:rPr>
              <a:t>TAE avalanches has time-average </a:t>
            </a:r>
            <a:r>
              <a:rPr lang="en-US" sz="1800" i="0" dirty="0" smtClean="0">
                <a:solidFill>
                  <a:srgbClr val="FF5050"/>
                </a:solidFill>
                <a:latin typeface="+mn-lt"/>
              </a:rPr>
              <a:t>D</a:t>
            </a:r>
            <a:r>
              <a:rPr lang="en-US" sz="1800" i="0" baseline="-25000" dirty="0" smtClean="0">
                <a:solidFill>
                  <a:srgbClr val="FF5050"/>
                </a:solidFill>
                <a:latin typeface="+mn-lt"/>
              </a:rPr>
              <a:t>FI  </a:t>
            </a:r>
            <a:r>
              <a:rPr lang="en-US" sz="1800" i="0" dirty="0" smtClean="0">
                <a:solidFill>
                  <a:srgbClr val="FF5050"/>
                </a:solidFill>
                <a:latin typeface="+mn-lt"/>
              </a:rPr>
              <a:t>= 2-4m</a:t>
            </a:r>
            <a:r>
              <a:rPr lang="en-US" sz="1800" i="0" baseline="30000" dirty="0" smtClean="0">
                <a:solidFill>
                  <a:srgbClr val="FF5050"/>
                </a:solidFill>
                <a:latin typeface="+mn-lt"/>
              </a:rPr>
              <a:t>2</a:t>
            </a:r>
            <a:r>
              <a:rPr lang="en-US" sz="1800" i="0" dirty="0" smtClean="0">
                <a:solidFill>
                  <a:srgbClr val="FF5050"/>
                </a:solidFill>
                <a:latin typeface="+mn-lt"/>
              </a:rPr>
              <a:t>/s</a:t>
            </a:r>
            <a:endParaRPr lang="en-US" sz="1800" i="0" dirty="0">
              <a:solidFill>
                <a:srgbClr val="FF5050"/>
              </a:solidFill>
              <a:latin typeface="+mn-lt"/>
            </a:endParaRPr>
          </a:p>
        </p:txBody>
      </p:sp>
      <p:pic>
        <p:nvPicPr>
          <p:cNvPr id="29" name="Picture 1"/>
          <p:cNvPicPr>
            <a:picLocks noChangeAspect="1" noChangeArrowheads="1"/>
          </p:cNvPicPr>
          <p:nvPr/>
        </p:nvPicPr>
        <p:blipFill>
          <a:blip r:embed="rId3" cstate="print"/>
          <a:srcRect/>
          <a:stretch>
            <a:fillRect/>
          </a:stretch>
        </p:blipFill>
        <p:spPr bwMode="auto">
          <a:xfrm>
            <a:off x="5334000" y="1198561"/>
            <a:ext cx="3276599" cy="5381877"/>
          </a:xfrm>
          <a:prstGeom prst="rect">
            <a:avLst/>
          </a:prstGeom>
          <a:noFill/>
          <a:ln w="9525">
            <a:noFill/>
            <a:miter lim="800000"/>
            <a:headEnd/>
            <a:tailEnd/>
          </a:ln>
        </p:spPr>
      </p:pic>
      <p:sp>
        <p:nvSpPr>
          <p:cNvPr id="30" name="TextBox 17"/>
          <p:cNvSpPr txBox="1">
            <a:spLocks noChangeArrowheads="1"/>
          </p:cNvSpPr>
          <p:nvPr/>
        </p:nvSpPr>
        <p:spPr bwMode="auto">
          <a:xfrm>
            <a:off x="460375" y="1213270"/>
            <a:ext cx="4416425" cy="646113"/>
          </a:xfrm>
          <a:prstGeom prst="rect">
            <a:avLst/>
          </a:prstGeom>
          <a:noFill/>
          <a:ln w="9525">
            <a:noFill/>
            <a:miter lim="800000"/>
            <a:headEnd/>
            <a:tailEnd/>
          </a:ln>
        </p:spPr>
        <p:txBody>
          <a:bodyPr wrap="none" lIns="91429" tIns="45714" rIns="91429" bIns="45714">
            <a:spAutoFit/>
          </a:bodyPr>
          <a:lstStyle/>
          <a:p>
            <a:pPr algn="ctr"/>
            <a:r>
              <a:rPr lang="en-US" sz="1800" i="0" dirty="0">
                <a:ea typeface="ＭＳ Ｐゴシック" pitchFamily="34" charset="-128"/>
              </a:rPr>
              <a:t>NSTX:  rapid avalanches can lead to </a:t>
            </a:r>
            <a:br>
              <a:rPr lang="en-US" sz="1800" i="0" dirty="0">
                <a:ea typeface="ＭＳ Ｐゴシック" pitchFamily="34" charset="-128"/>
              </a:rPr>
            </a:br>
            <a:r>
              <a:rPr lang="en-US" sz="1800" i="0" dirty="0">
                <a:ea typeface="ＭＳ Ｐゴシック" pitchFamily="34" charset="-128"/>
              </a:rPr>
              <a:t>redistribution/loss of NBI current drive</a:t>
            </a:r>
            <a:endParaRPr lang="en-US" sz="1800" i="0" dirty="0"/>
          </a:p>
        </p:txBody>
      </p:sp>
      <p:sp>
        <p:nvSpPr>
          <p:cNvPr id="31" name="TextBox 20"/>
          <p:cNvSpPr txBox="1">
            <a:spLocks noChangeArrowheads="1"/>
          </p:cNvSpPr>
          <p:nvPr/>
        </p:nvSpPr>
        <p:spPr bwMode="auto">
          <a:xfrm>
            <a:off x="5715001" y="969962"/>
            <a:ext cx="3097213" cy="338138"/>
          </a:xfrm>
          <a:prstGeom prst="rect">
            <a:avLst/>
          </a:prstGeom>
          <a:noFill/>
          <a:ln w="9525">
            <a:noFill/>
            <a:miter lim="800000"/>
            <a:headEnd/>
            <a:tailEnd/>
          </a:ln>
        </p:spPr>
        <p:txBody>
          <a:bodyPr wrap="none" lIns="91429" tIns="45714" rIns="91429" bIns="45714">
            <a:spAutoFit/>
          </a:bodyPr>
          <a:lstStyle/>
          <a:p>
            <a:r>
              <a:rPr lang="en-US" sz="1600" i="0" dirty="0"/>
              <a:t>NSTX-U TRANSP simulations</a:t>
            </a:r>
          </a:p>
        </p:txBody>
      </p:sp>
      <p:sp>
        <p:nvSpPr>
          <p:cNvPr id="32" name="TextBox 31"/>
          <p:cNvSpPr txBox="1"/>
          <p:nvPr/>
        </p:nvSpPr>
        <p:spPr>
          <a:xfrm>
            <a:off x="6172200" y="3276600"/>
            <a:ext cx="2209800" cy="705337"/>
          </a:xfrm>
          <a:prstGeom prst="rect">
            <a:avLst/>
          </a:prstGeom>
          <a:ln/>
        </p:spPr>
        <p:style>
          <a:lnRef idx="1">
            <a:schemeClr val="dk1"/>
          </a:lnRef>
          <a:fillRef idx="2">
            <a:schemeClr val="dk1"/>
          </a:fillRef>
          <a:effectRef idx="1">
            <a:schemeClr val="dk1"/>
          </a:effectRef>
          <a:fontRef idx="minor">
            <a:schemeClr val="dk1"/>
          </a:fontRef>
        </p:style>
        <p:txBody>
          <a:bodyPr wrap="square" lIns="101870" tIns="50935" rIns="101870" bIns="50935">
            <a:spAutoFit/>
          </a:bodyPr>
          <a:lstStyle/>
          <a:p>
            <a:pPr marL="115888" indent="-115888">
              <a:lnSpc>
                <a:spcPct val="90000"/>
              </a:lnSpc>
              <a:buFont typeface="Arial" pitchFamily="34" charset="0"/>
              <a:buChar char="•"/>
              <a:defRPr/>
            </a:pPr>
            <a:r>
              <a:rPr lang="en-US" sz="1050" i="0" dirty="0" smtClean="0">
                <a:solidFill>
                  <a:srgbClr val="FF0000"/>
                </a:solidFill>
                <a:latin typeface="Arial Narrow" pitchFamily="34" charset="0"/>
                <a:cs typeface="Helvetica" charset="0"/>
              </a:rPr>
              <a:t>1 </a:t>
            </a:r>
            <a:r>
              <a:rPr lang="en-US" sz="1050" i="0" dirty="0">
                <a:solidFill>
                  <a:srgbClr val="FF0000"/>
                </a:solidFill>
                <a:latin typeface="Arial Narrow" pitchFamily="34" charset="0"/>
                <a:cs typeface="Helvetica" charset="0"/>
              </a:rPr>
              <a:t>MA, </a:t>
            </a:r>
            <a:r>
              <a:rPr lang="en-US" sz="1050" i="0" dirty="0" smtClean="0">
                <a:solidFill>
                  <a:srgbClr val="FF0000"/>
                </a:solidFill>
                <a:latin typeface="Arial Narrow" pitchFamily="34" charset="0"/>
                <a:cs typeface="Helvetica" charset="0"/>
              </a:rPr>
              <a:t>1T</a:t>
            </a:r>
            <a:r>
              <a:rPr lang="en-US" sz="1050" i="0" dirty="0">
                <a:solidFill>
                  <a:srgbClr val="FF0000"/>
                </a:solidFill>
                <a:latin typeface="Arial Narrow" pitchFamily="34" charset="0"/>
                <a:cs typeface="Helvetica" charset="0"/>
              </a:rPr>
              <a:t>, H</a:t>
            </a:r>
            <a:r>
              <a:rPr lang="en-US" sz="1050" i="0" baseline="-25000" dirty="0">
                <a:solidFill>
                  <a:srgbClr val="FF0000"/>
                </a:solidFill>
                <a:latin typeface="Arial Narrow" pitchFamily="34" charset="0"/>
                <a:cs typeface="Helvetica" charset="0"/>
              </a:rPr>
              <a:t>98</a:t>
            </a:r>
            <a:r>
              <a:rPr lang="en-US" sz="1050" i="0" dirty="0">
                <a:solidFill>
                  <a:srgbClr val="FF0000"/>
                </a:solidFill>
                <a:latin typeface="Arial Narrow" pitchFamily="34" charset="0"/>
                <a:cs typeface="Helvetica" charset="0"/>
              </a:rPr>
              <a:t>=1, </a:t>
            </a:r>
            <a:r>
              <a:rPr lang="en-US" sz="1050" i="0" dirty="0" smtClean="0">
                <a:solidFill>
                  <a:srgbClr val="FF0000"/>
                </a:solidFill>
                <a:latin typeface="Arial Narrow" pitchFamily="34" charset="0"/>
                <a:cs typeface="Helvetica" charset="0"/>
              </a:rPr>
              <a:t>near </a:t>
            </a:r>
            <a:r>
              <a:rPr lang="en-US" sz="1050" i="0" dirty="0">
                <a:solidFill>
                  <a:srgbClr val="FF0000"/>
                </a:solidFill>
                <a:latin typeface="Arial Narrow" pitchFamily="34" charset="0"/>
                <a:cs typeface="Helvetica" charset="0"/>
              </a:rPr>
              <a:t>non-inductive</a:t>
            </a:r>
            <a:endParaRPr lang="en-US" sz="1050" i="0" dirty="0">
              <a:solidFill>
                <a:srgbClr val="FF0000"/>
              </a:solidFill>
              <a:latin typeface="Arial Narrow" pitchFamily="34" charset="0"/>
            </a:endParaRPr>
          </a:p>
          <a:p>
            <a:pPr marL="115888" indent="-115888">
              <a:lnSpc>
                <a:spcPct val="90000"/>
              </a:lnSpc>
              <a:buFont typeface="Arial" pitchFamily="34" charset="0"/>
              <a:buChar char="•"/>
              <a:defRPr/>
            </a:pPr>
            <a:r>
              <a:rPr lang="en-US" sz="1100" i="0" dirty="0">
                <a:solidFill>
                  <a:srgbClr val="008000"/>
                </a:solidFill>
                <a:latin typeface="Arial Narrow" pitchFamily="34" charset="0"/>
              </a:rPr>
              <a:t>1.6 MA, </a:t>
            </a:r>
            <a:r>
              <a:rPr lang="en-US" sz="1100" i="0" dirty="0" smtClean="0">
                <a:solidFill>
                  <a:srgbClr val="008000"/>
                </a:solidFill>
                <a:latin typeface="Arial Narrow" pitchFamily="34" charset="0"/>
              </a:rPr>
              <a:t>1T, partial inductive</a:t>
            </a:r>
            <a:endParaRPr lang="en-US" sz="1100" i="0" dirty="0">
              <a:solidFill>
                <a:srgbClr val="008000"/>
              </a:solidFill>
              <a:latin typeface="Arial Narrow" pitchFamily="34" charset="0"/>
            </a:endParaRPr>
          </a:p>
          <a:p>
            <a:pPr marL="115888" indent="-115888">
              <a:lnSpc>
                <a:spcPct val="90000"/>
              </a:lnSpc>
              <a:buFont typeface="Arial" pitchFamily="34" charset="0"/>
              <a:buChar char="•"/>
              <a:defRPr/>
            </a:pPr>
            <a:r>
              <a:rPr lang="en-US" sz="1100" i="0" dirty="0">
                <a:solidFill>
                  <a:schemeClr val="accent2"/>
                </a:solidFill>
                <a:latin typeface="Arial Narrow" pitchFamily="34" charset="0"/>
              </a:rPr>
              <a:t>1.2 MA, </a:t>
            </a:r>
            <a:r>
              <a:rPr lang="en-US" sz="1100" i="0" dirty="0" smtClean="0">
                <a:solidFill>
                  <a:schemeClr val="accent2"/>
                </a:solidFill>
                <a:latin typeface="Arial Narrow" pitchFamily="34" charset="0"/>
              </a:rPr>
              <a:t>0.55T</a:t>
            </a:r>
            <a:r>
              <a:rPr lang="en-US" sz="1100" i="0" dirty="0">
                <a:solidFill>
                  <a:schemeClr val="accent2"/>
                </a:solidFill>
                <a:latin typeface="Arial Narrow" pitchFamily="34" charset="0"/>
              </a:rPr>
              <a:t>, high </a:t>
            </a:r>
            <a:r>
              <a:rPr lang="en-US" sz="1100" i="0" dirty="0" err="1">
                <a:solidFill>
                  <a:schemeClr val="accent2"/>
                </a:solidFill>
                <a:latin typeface="Symbol" pitchFamily="18" charset="2"/>
              </a:rPr>
              <a:t>b</a:t>
            </a:r>
            <a:r>
              <a:rPr lang="en-US" sz="1100" i="0" baseline="-25000" dirty="0" err="1">
                <a:solidFill>
                  <a:schemeClr val="accent2"/>
                </a:solidFill>
                <a:latin typeface="Arial Narrow" pitchFamily="34" charset="0"/>
              </a:rPr>
              <a:t>T</a:t>
            </a:r>
            <a:endParaRPr lang="en-US" sz="1100" i="0" dirty="0">
              <a:solidFill>
                <a:schemeClr val="accent2"/>
              </a:solidFill>
              <a:latin typeface="Arial Narrow" pitchFamily="34" charset="0"/>
            </a:endParaRPr>
          </a:p>
          <a:p>
            <a:pPr marL="115888" indent="-115888">
              <a:lnSpc>
                <a:spcPct val="90000"/>
              </a:lnSpc>
              <a:defRPr/>
            </a:pPr>
            <a:r>
              <a:rPr lang="en-US" sz="1100" i="0" dirty="0" smtClean="0">
                <a:solidFill>
                  <a:schemeClr val="tx1"/>
                </a:solidFill>
                <a:latin typeface="Arial Narrow" pitchFamily="34" charset="0"/>
              </a:rPr>
              <a:t>	All</a:t>
            </a:r>
            <a:r>
              <a:rPr lang="en-US" sz="1100" i="0" dirty="0">
                <a:solidFill>
                  <a:schemeClr val="tx1"/>
                </a:solidFill>
                <a:latin typeface="Arial Narrow" pitchFamily="34" charset="0"/>
              </a:rPr>
              <a:t>: </a:t>
            </a:r>
            <a:r>
              <a:rPr lang="en-US" sz="1100" i="0" dirty="0" err="1">
                <a:solidFill>
                  <a:schemeClr val="tx1"/>
                </a:solidFill>
                <a:latin typeface="Arial Narrow" pitchFamily="34" charset="0"/>
              </a:rPr>
              <a:t>f</a:t>
            </a:r>
            <a:r>
              <a:rPr lang="en-US" sz="1100" i="0" baseline="-25000" dirty="0" err="1">
                <a:solidFill>
                  <a:schemeClr val="tx1"/>
                </a:solidFill>
                <a:latin typeface="Arial Narrow" pitchFamily="34" charset="0"/>
              </a:rPr>
              <a:t>GW</a:t>
            </a:r>
            <a:r>
              <a:rPr lang="en-US" sz="1100" i="0" dirty="0">
                <a:solidFill>
                  <a:schemeClr val="tx1"/>
                </a:solidFill>
                <a:latin typeface="Arial Narrow" pitchFamily="34" charset="0"/>
              </a:rPr>
              <a:t>=0.7, H</a:t>
            </a:r>
            <a:r>
              <a:rPr lang="en-US" sz="1100" i="0" baseline="-25000" dirty="0">
                <a:solidFill>
                  <a:schemeClr val="tx1"/>
                </a:solidFill>
                <a:latin typeface="Arial Narrow" pitchFamily="34" charset="0"/>
              </a:rPr>
              <a:t>98</a:t>
            </a:r>
            <a:r>
              <a:rPr lang="en-US" sz="1100" i="0" dirty="0">
                <a:solidFill>
                  <a:schemeClr val="tx1"/>
                </a:solidFill>
                <a:latin typeface="Arial Narrow" pitchFamily="34" charset="0"/>
              </a:rPr>
              <a:t>=1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sz="1200" dirty="0" smtClean="0">
                <a:solidFill>
                  <a:srgbClr val="FF0000"/>
                </a:solidFill>
              </a:rPr>
              <a:t>Energetic Particle (EP) 5 Year Goal: </a:t>
            </a:r>
            <a:r>
              <a:rPr lang="en-US" sz="1600" dirty="0" smtClean="0"/>
              <a:t/>
            </a:r>
            <a:br>
              <a:rPr lang="en-US" sz="1600" dirty="0" smtClean="0"/>
            </a:br>
            <a:r>
              <a:rPr lang="en-US" sz="2400" dirty="0" smtClean="0"/>
              <a:t>Develop predictive capability for fast-ion transport caused by Alfven </a:t>
            </a:r>
            <a:r>
              <a:rPr lang="en-US" sz="2400" dirty="0" err="1" smtClean="0"/>
              <a:t>Eigenmodes</a:t>
            </a:r>
            <a:r>
              <a:rPr lang="en-US" sz="2400" dirty="0" smtClean="0"/>
              <a:t> (AEs), explore control of AE modes</a:t>
            </a:r>
            <a:endParaRPr lang="en-US" sz="2400" dirty="0"/>
          </a:p>
        </p:txBody>
      </p:sp>
      <p:sp>
        <p:nvSpPr>
          <p:cNvPr id="4"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18</a:t>
            </a:fld>
            <a:endParaRPr lang="en-US" dirty="0"/>
          </a:p>
        </p:txBody>
      </p:sp>
      <p:sp>
        <p:nvSpPr>
          <p:cNvPr id="5" name="Content Placeholder 2"/>
          <p:cNvSpPr txBox="1">
            <a:spLocks/>
          </p:cNvSpPr>
          <p:nvPr/>
        </p:nvSpPr>
        <p:spPr bwMode="auto">
          <a:xfrm>
            <a:off x="0" y="5105400"/>
            <a:ext cx="8991600" cy="12954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ClrTx/>
              <a:buSzTx/>
              <a:buFont typeface="+mj-lt"/>
              <a:buAutoNum type="arabicPeriod" startAt="2"/>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Assess requirements for fast-ion phase-space engineering</a:t>
            </a:r>
          </a:p>
          <a:p>
            <a:pPr marL="742776" marR="0" lvl="1" indent="-285684"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AE spectroscopy, also </a:t>
            </a:r>
            <a:r>
              <a:rPr lang="en-US" sz="2000" b="0" i="0" kern="0" noProof="0" dirty="0" smtClean="0">
                <a:solidFill>
                  <a:schemeClr val="accent2"/>
                </a:solidFill>
                <a:latin typeface="+mn-lt"/>
                <a:cs typeface="Calibri" pitchFamily="34" charset="0"/>
              </a:rPr>
              <a:t>stability</a:t>
            </a:r>
            <a:r>
              <a:rPr kumimoji="0" lang="en-US" sz="2000" b="0" i="0" u="none" strike="noStrike" kern="0" cap="none" spc="0" normalizeH="0" noProof="0" dirty="0" smtClean="0">
                <a:ln>
                  <a:noFill/>
                </a:ln>
                <a:solidFill>
                  <a:schemeClr val="accent2"/>
                </a:solidFill>
                <a:effectLst/>
                <a:uLnTx/>
                <a:uFillTx/>
                <a:latin typeface="+mn-lt"/>
                <a:cs typeface="Calibri" pitchFamily="34" charset="0"/>
              </a:rPr>
              <a:t> control using NBI, q, rotation, 3D fields</a:t>
            </a: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a:p>
            <a:pPr marL="1142733" marR="0" lvl="2" indent="-228546"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FF0000"/>
              </a:solidFill>
              <a:effectLst/>
              <a:uLnTx/>
              <a:uFillTx/>
              <a:latin typeface="+mn-lt"/>
              <a:cs typeface="Calibri" pitchFamily="34" charset="0"/>
            </a:endParaRPr>
          </a:p>
          <a:p>
            <a:pPr marL="742776" marR="0" lvl="1" indent="-285684"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p:txBody>
      </p:sp>
      <p:pic>
        <p:nvPicPr>
          <p:cNvPr id="6" name="Picture 5" descr="ex_nstxu_fi_profs1.pn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5791200" y="1981200"/>
            <a:ext cx="3276600" cy="2057400"/>
          </a:xfrm>
          <a:prstGeom prst="rect">
            <a:avLst/>
          </a:prstGeom>
        </p:spPr>
      </p:pic>
      <p:sp>
        <p:nvSpPr>
          <p:cNvPr id="9" name="Content Placeholder 2"/>
          <p:cNvSpPr txBox="1">
            <a:spLocks/>
          </p:cNvSpPr>
          <p:nvPr/>
        </p:nvSpPr>
        <p:spPr bwMode="auto">
          <a:xfrm>
            <a:off x="0" y="1447800"/>
            <a:ext cx="8915400" cy="33528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marL="457200" marR="0" lvl="0"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Develop predictive tools for projections of *AE-induced fast ion transport in FNSF and ITER</a:t>
            </a:r>
          </a:p>
          <a:p>
            <a:pPr marL="742776" marR="0" lvl="1" indent="-285684"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a:p>
            <a:pPr marL="742776" marR="0" lvl="1" indent="-285684"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a:p>
            <a:pPr marL="742776" marR="0" lvl="1" indent="-285684"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a:p>
            <a:pPr marL="742776" marR="0" lvl="1" indent="-285684"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a:p>
            <a:pPr marL="742776" marR="0" lvl="1" indent="-285684"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a:p>
            <a:pPr marL="742776" marR="0" lvl="1" indent="-285684"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Compare data to simulation, develop reduced models</a:t>
            </a:r>
          </a:p>
          <a:p>
            <a:pPr marL="914400" marR="0" lvl="2" indent="-169863"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ORBIT, NOVA-K, M3D-K, HYM to understand mode-induced transport</a:t>
            </a:r>
          </a:p>
        </p:txBody>
      </p:sp>
      <p:sp>
        <p:nvSpPr>
          <p:cNvPr id="10" name="Content Placeholder 2"/>
          <p:cNvSpPr txBox="1">
            <a:spLocks/>
          </p:cNvSpPr>
          <p:nvPr/>
        </p:nvSpPr>
        <p:spPr bwMode="auto">
          <a:xfrm>
            <a:off x="457200" y="2286000"/>
            <a:ext cx="5334000" cy="17526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marL="285684" indent="-285684" eaLnBrk="0" hangingPunct="0">
              <a:spcBef>
                <a:spcPct val="20000"/>
              </a:spcBef>
              <a:buFontTx/>
              <a:buChar cha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Vary fast-ion instability drive</a:t>
            </a:r>
            <a:r>
              <a:rPr kumimoji="0" lang="en-US" sz="2000" b="0" i="0" u="none" strike="noStrike" kern="0" cap="none" spc="0" normalizeH="0" noProof="0" dirty="0" smtClean="0">
                <a:ln>
                  <a:noFill/>
                </a:ln>
                <a:solidFill>
                  <a:schemeClr val="accent2"/>
                </a:solidFill>
                <a:effectLst/>
                <a:uLnTx/>
                <a:uFillTx/>
                <a:latin typeface="+mn-lt"/>
                <a:cs typeface="Calibri" pitchFamily="34" charset="0"/>
              </a:rPr>
              <a:t> using </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NBI, q, rotation, 3D fields</a:t>
            </a:r>
          </a:p>
          <a:p>
            <a:pPr marL="285684" indent="-285684" eaLnBrk="0" hangingPunct="0">
              <a:spcBef>
                <a:spcPct val="20000"/>
              </a:spcBef>
              <a:buFontTx/>
              <a:buChar cha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Measure *AE mode structure</a:t>
            </a:r>
            <a:r>
              <a:rPr kumimoji="0" lang="en-US" sz="2000" b="0" i="0" u="none" strike="noStrike" kern="0" cap="none" spc="0" normalizeH="0" noProof="0" dirty="0" smtClean="0">
                <a:ln>
                  <a:noFill/>
                </a:ln>
                <a:solidFill>
                  <a:schemeClr val="accent2"/>
                </a:solidFill>
                <a:effectLst/>
                <a:uLnTx/>
                <a:uFillTx/>
                <a:latin typeface="+mn-lt"/>
                <a:cs typeface="Calibri" pitchFamily="34" charset="0"/>
              </a:rPr>
              <a:t> </a:t>
            </a:r>
          </a:p>
          <a:p>
            <a:pPr lvl="1" indent="-171450" eaLnBrk="0" hangingPunct="0">
              <a:spcBef>
                <a:spcPct val="20000"/>
              </a:spcBef>
              <a:buFont typeface="Arial" pitchFamily="34" charset="0"/>
              <a:buChar char="•"/>
            </a:pP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Magnetics, BES, </a:t>
            </a:r>
            <a:r>
              <a:rPr kumimoji="0" lang="en-US" sz="1800" b="0" i="0" u="none" strike="noStrike" kern="0" cap="none" spc="0" normalizeH="0" baseline="0" noProof="0" dirty="0" err="1" smtClean="0">
                <a:ln>
                  <a:noFill/>
                </a:ln>
                <a:solidFill>
                  <a:srgbClr val="FF0000"/>
                </a:solidFill>
                <a:effectLst/>
                <a:uLnTx/>
                <a:uFillTx/>
                <a:latin typeface="+mn-lt"/>
                <a:cs typeface="Calibri" pitchFamily="34" charset="0"/>
              </a:rPr>
              <a:t>reflectometry</a:t>
            </a:r>
            <a:endParaRPr kumimoji="0" lang="en-US" sz="1800" b="0" i="0" u="none" strike="noStrike" kern="0" cap="none" spc="0" normalizeH="0" baseline="0" noProof="0" dirty="0" smtClean="0">
              <a:ln>
                <a:noFill/>
              </a:ln>
              <a:solidFill>
                <a:srgbClr val="FF0000"/>
              </a:solidFill>
              <a:effectLst/>
              <a:uLnTx/>
              <a:uFillTx/>
              <a:latin typeface="+mn-lt"/>
              <a:cs typeface="Calibri" pitchFamily="34" charset="0"/>
            </a:endParaRPr>
          </a:p>
          <a:p>
            <a:pPr marL="285684" indent="-285684" eaLnBrk="0" hangingPunct="0">
              <a:spcBef>
                <a:spcPct val="20000"/>
              </a:spcBef>
              <a:buFontTx/>
              <a:buChar cha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Characterize fast ion </a:t>
            </a:r>
            <a:r>
              <a:rPr lang="en-US" sz="2000" b="0" i="0" kern="0" noProof="0" dirty="0" smtClean="0">
                <a:solidFill>
                  <a:schemeClr val="accent2"/>
                </a:solidFill>
                <a:latin typeface="+mn-lt"/>
                <a:cs typeface="Calibri" pitchFamily="34" charset="0"/>
              </a:rPr>
              <a:t>trans</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port vs. *AE type</a:t>
            </a:r>
          </a:p>
        </p:txBody>
      </p:sp>
      <p:sp>
        <p:nvSpPr>
          <p:cNvPr id="8" name="TextBox 7"/>
          <p:cNvSpPr txBox="1"/>
          <p:nvPr/>
        </p:nvSpPr>
        <p:spPr>
          <a:xfrm>
            <a:off x="58420" y="990600"/>
            <a:ext cx="1331903"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600" i="0" dirty="0" smtClean="0"/>
              <a:t>EP Thrusts:</a:t>
            </a:r>
            <a:endParaRPr lang="en-US" sz="1600" i="0" dirty="0"/>
          </a:p>
        </p:txBody>
      </p:sp>
      <p:sp>
        <p:nvSpPr>
          <p:cNvPr id="11" name="TextBox 10"/>
          <p:cNvSpPr txBox="1"/>
          <p:nvPr/>
        </p:nvSpPr>
        <p:spPr>
          <a:xfrm>
            <a:off x="3015567" y="6172200"/>
            <a:ext cx="3156633"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i="0" dirty="0" smtClean="0">
                <a:solidFill>
                  <a:srgbClr val="FF0000"/>
                </a:solidFill>
              </a:rPr>
              <a:t>See presentation by Mario </a:t>
            </a:r>
            <a:r>
              <a:rPr lang="en-US" sz="1400" i="0" dirty="0" err="1" smtClean="0">
                <a:solidFill>
                  <a:srgbClr val="FF0000"/>
                </a:solidFill>
              </a:rPr>
              <a:t>Podestá</a:t>
            </a:r>
            <a:endParaRPr lang="en-US" sz="1400" i="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nSpc>
                <a:spcPct val="100000"/>
              </a:lnSpc>
            </a:pPr>
            <a:r>
              <a:rPr lang="en-US" sz="2200" dirty="0" smtClean="0"/>
              <a:t>NSTX/NSTX-U is making leading contributions to high-</a:t>
            </a:r>
            <a:r>
              <a:rPr lang="en-US" sz="2200" dirty="0" err="1" smtClean="0">
                <a:latin typeface="Symbol" pitchFamily="18" charset="2"/>
              </a:rPr>
              <a:t>b</a:t>
            </a:r>
            <a:r>
              <a:rPr lang="en-US" sz="2200" baseline="-25000" dirty="0" err="1" smtClean="0">
                <a:latin typeface="+mn-lt"/>
              </a:rPr>
              <a:t>N</a:t>
            </a:r>
            <a:r>
              <a:rPr lang="en-US" sz="2200" dirty="0" smtClean="0"/>
              <a:t> </a:t>
            </a:r>
            <a:br>
              <a:rPr lang="en-US" sz="2200" dirty="0" smtClean="0"/>
            </a:br>
            <a:r>
              <a:rPr lang="en-US" sz="2200" dirty="0" smtClean="0"/>
              <a:t>stability physics, and assessing possible 3D coil upgrades</a:t>
            </a:r>
            <a:endParaRPr lang="en-US" sz="2200" dirty="0" smtClean="0">
              <a:solidFill>
                <a:srgbClr val="800000"/>
              </a:solidFill>
            </a:endParaRPr>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19</a:t>
            </a:fld>
            <a:endParaRPr lang="en-US" smtClean="0">
              <a:ea typeface="ＭＳ Ｐゴシック" pitchFamily="34" charset="-128"/>
              <a:cs typeface="Arial" charset="0"/>
            </a:endParaRPr>
          </a:p>
        </p:txBody>
      </p:sp>
      <p:sp>
        <p:nvSpPr>
          <p:cNvPr id="11" name="Content Placeholder 2"/>
          <p:cNvSpPr txBox="1">
            <a:spLocks/>
          </p:cNvSpPr>
          <p:nvPr/>
        </p:nvSpPr>
        <p:spPr bwMode="auto">
          <a:xfrm>
            <a:off x="4419600" y="4572000"/>
            <a:ext cx="4495800" cy="1219200"/>
          </a:xfrm>
          <a:prstGeom prst="rect">
            <a:avLst/>
          </a:prstGeom>
          <a:noFill/>
          <a:ln w="9525">
            <a:noFill/>
            <a:miter lim="800000"/>
            <a:headEnd/>
            <a:tailEnd/>
          </a:ln>
        </p:spPr>
        <p:txBody>
          <a:bodyPr vert="horz" wrap="square" lIns="91429" tIns="45714" rIns="0" bIns="45714"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231775" indent="-231775"/>
            <a:r>
              <a:rPr lang="en-US" b="0" i="0" dirty="0" smtClean="0"/>
              <a:t>Identified several off-</a:t>
            </a:r>
            <a:r>
              <a:rPr lang="en-US" b="0" i="0" dirty="0" err="1" smtClean="0"/>
              <a:t>midplane</a:t>
            </a:r>
            <a:r>
              <a:rPr lang="en-US" b="0" i="0" dirty="0" smtClean="0"/>
              <a:t> 3D coil sets favorable for profile, mode control</a:t>
            </a:r>
            <a:endParaRPr lang="en-US" sz="1200" dirty="0" smtClean="0"/>
          </a:p>
        </p:txBody>
      </p:sp>
      <p:grpSp>
        <p:nvGrpSpPr>
          <p:cNvPr id="5" name="Group 16"/>
          <p:cNvGrpSpPr>
            <a:grpSpLocks noChangeAspect="1"/>
          </p:cNvGrpSpPr>
          <p:nvPr/>
        </p:nvGrpSpPr>
        <p:grpSpPr>
          <a:xfrm>
            <a:off x="76200" y="1104900"/>
            <a:ext cx="3733800" cy="2605102"/>
            <a:chOff x="74372" y="3352800"/>
            <a:chExt cx="2382868" cy="1828800"/>
          </a:xfrm>
        </p:grpSpPr>
        <p:pic>
          <p:nvPicPr>
            <p:cNvPr id="1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7805" y="3352800"/>
              <a:ext cx="2279435"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tangle 14"/>
            <p:cNvSpPr/>
            <p:nvPr/>
          </p:nvSpPr>
          <p:spPr bwMode="auto">
            <a:xfrm>
              <a:off x="167506" y="3447851"/>
              <a:ext cx="217497" cy="1456257"/>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2000" b="1" i="1" u="none" strike="noStrike" cap="none" normalizeH="0" baseline="0" smtClean="0">
                <a:ln>
                  <a:noFill/>
                </a:ln>
                <a:solidFill>
                  <a:srgbClr val="1822CD"/>
                </a:solidFill>
                <a:effectLst/>
                <a:latin typeface="Helvetica" pitchFamily="-128" charset="0"/>
              </a:endParaRPr>
            </a:p>
          </p:txBody>
        </p:sp>
        <p:sp>
          <p:nvSpPr>
            <p:cNvPr id="16" name="TextBox 15"/>
            <p:cNvSpPr txBox="1"/>
            <p:nvPr/>
          </p:nvSpPr>
          <p:spPr>
            <a:xfrm rot="16200000">
              <a:off x="-395337" y="3938328"/>
              <a:ext cx="1319942" cy="380524"/>
            </a:xfrm>
            <a:prstGeom prst="rect">
              <a:avLst/>
            </a:prstGeom>
            <a:noFill/>
          </p:spPr>
          <p:txBody>
            <a:bodyPr wrap="none" rtlCol="0">
              <a:spAutoFit/>
            </a:bodyPr>
            <a:lstStyle/>
            <a:p>
              <a:pPr algn="ctr"/>
              <a:r>
                <a:rPr lang="en-US" sz="1400" i="0" dirty="0" smtClean="0">
                  <a:solidFill>
                    <a:schemeClr val="tx1"/>
                  </a:solidFill>
                </a:rPr>
                <a:t>Resonant Field </a:t>
              </a:r>
            </a:p>
            <a:p>
              <a:pPr algn="ctr"/>
              <a:r>
                <a:rPr lang="en-US" sz="1400" i="0" dirty="0" smtClean="0">
                  <a:solidFill>
                    <a:schemeClr val="tx1"/>
                  </a:solidFill>
                </a:rPr>
                <a:t>Amplification (G/G)</a:t>
              </a:r>
              <a:endParaRPr lang="en-US" sz="1400" i="0" dirty="0">
                <a:solidFill>
                  <a:schemeClr val="tx1"/>
                </a:solidFill>
              </a:endParaRPr>
            </a:p>
          </p:txBody>
        </p:sp>
      </p:grpSp>
      <p:sp>
        <p:nvSpPr>
          <p:cNvPr id="19" name="Content Placeholder 2"/>
          <p:cNvSpPr txBox="1">
            <a:spLocks/>
          </p:cNvSpPr>
          <p:nvPr/>
        </p:nvSpPr>
        <p:spPr bwMode="auto">
          <a:xfrm>
            <a:off x="4267200" y="1143000"/>
            <a:ext cx="4724400" cy="1295400"/>
          </a:xfrm>
          <a:prstGeom prst="rect">
            <a:avLst/>
          </a:prstGeom>
          <a:noFill/>
          <a:ln w="9525">
            <a:noFill/>
            <a:miter lim="800000"/>
            <a:headEnd/>
            <a:tailEnd/>
          </a:ln>
        </p:spPr>
        <p:txBody>
          <a:bodyPr vert="horz" wrap="square" lIns="91429" tIns="45714" rIns="0" bIns="45714"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231775" indent="-231775"/>
            <a:r>
              <a:rPr lang="en-US" b="0" i="0" dirty="0" smtClean="0"/>
              <a:t>n=1 MHD spectroscopy: high </a:t>
            </a:r>
            <a:r>
              <a:rPr lang="en-US" b="0" i="0" dirty="0" err="1" smtClean="0">
                <a:latin typeface="Symbol" pitchFamily="18" charset="2"/>
              </a:rPr>
              <a:t>b</a:t>
            </a:r>
            <a:r>
              <a:rPr lang="en-US" b="0" i="0" baseline="-25000" dirty="0" err="1" smtClean="0"/>
              <a:t>N</a:t>
            </a:r>
            <a:r>
              <a:rPr lang="en-US" b="0" i="0" dirty="0" smtClean="0"/>
              <a:t> can be more stable</a:t>
            </a:r>
          </a:p>
          <a:p>
            <a:pPr marL="631825" lvl="1" indent="-231775"/>
            <a:r>
              <a:rPr lang="en-US" b="0" i="0" dirty="0" smtClean="0">
                <a:sym typeface="Wingdings" pitchFamily="2" charset="2"/>
              </a:rPr>
              <a:t>Combination of rotation and current profile effects at high beta</a:t>
            </a:r>
          </a:p>
          <a:p>
            <a:pPr marL="631825" lvl="1" indent="-231775"/>
            <a:r>
              <a:rPr lang="en-US" b="0" i="0" dirty="0" smtClean="0">
                <a:sym typeface="Wingdings" pitchFamily="2" charset="2"/>
              </a:rPr>
              <a:t>Important for advanced scenarios</a:t>
            </a:r>
            <a:endParaRPr lang="en-US" dirty="0" smtClean="0"/>
          </a:p>
        </p:txBody>
      </p:sp>
      <p:pic>
        <p:nvPicPr>
          <p:cNvPr id="96" name="Picture 95" descr="Picture2.bmp"/>
          <p:cNvPicPr>
            <a:picLocks noChangeAspect="1"/>
          </p:cNvPicPr>
          <p:nvPr/>
        </p:nvPicPr>
        <p:blipFill>
          <a:blip r:embed="rId3" cstate="print"/>
          <a:stretch>
            <a:fillRect/>
          </a:stretch>
        </p:blipFill>
        <p:spPr>
          <a:xfrm>
            <a:off x="58642" y="4267200"/>
            <a:ext cx="4056158" cy="2107732"/>
          </a:xfrm>
          <a:prstGeom prst="rect">
            <a:avLst/>
          </a:prstGeom>
        </p:spPr>
      </p:pic>
      <p:sp>
        <p:nvSpPr>
          <p:cNvPr id="20" name="TextBox 19"/>
          <p:cNvSpPr txBox="1"/>
          <p:nvPr/>
        </p:nvSpPr>
        <p:spPr>
          <a:xfrm>
            <a:off x="1371600" y="3928646"/>
            <a:ext cx="1494320" cy="338554"/>
          </a:xfrm>
          <a:prstGeom prst="rect">
            <a:avLst/>
          </a:prstGeom>
          <a:noFill/>
        </p:spPr>
        <p:txBody>
          <a:bodyPr wrap="none" rtlCol="0">
            <a:spAutoFit/>
          </a:bodyPr>
          <a:lstStyle/>
          <a:p>
            <a:r>
              <a:rPr lang="en-US" sz="1600" i="0" dirty="0" smtClean="0">
                <a:solidFill>
                  <a:srgbClr val="FF0000"/>
                </a:solidFill>
              </a:rPr>
              <a:t>NCC options:</a:t>
            </a:r>
            <a:endParaRPr lang="en-US" sz="1600" i="0" dirty="0">
              <a:solidFill>
                <a:srgbClr val="FF0000"/>
              </a:solidFill>
            </a:endParaRPr>
          </a:p>
        </p:txBody>
      </p:sp>
    </p:spTree>
    <p:extLst>
      <p:ext uri="{BB962C8B-B14F-4D97-AF65-F5344CB8AC3E}">
        <p14:creationId xmlns="" xmlns:p14="http://schemas.microsoft.com/office/powerpoint/2010/main" val="1905302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Outline</a:t>
            </a:r>
            <a:endParaRPr lang="en-US" dirty="0"/>
          </a:p>
        </p:txBody>
      </p:sp>
      <p:sp>
        <p:nvSpPr>
          <p:cNvPr id="3" name="Content Placeholder 2"/>
          <p:cNvSpPr>
            <a:spLocks noGrp="1"/>
          </p:cNvSpPr>
          <p:nvPr>
            <p:ph idx="1"/>
          </p:nvPr>
        </p:nvSpPr>
        <p:spPr>
          <a:xfrm>
            <a:off x="609600" y="1219200"/>
            <a:ext cx="7848600" cy="5105400"/>
          </a:xfrm>
        </p:spPr>
        <p:txBody>
          <a:bodyPr/>
          <a:lstStyle/>
          <a:p>
            <a:pPr>
              <a:lnSpc>
                <a:spcPct val="130000"/>
              </a:lnSpc>
            </a:pPr>
            <a:r>
              <a:rPr lang="en-US" sz="2800" dirty="0" smtClean="0"/>
              <a:t>NSTX-U mission and capabilities</a:t>
            </a:r>
          </a:p>
          <a:p>
            <a:pPr>
              <a:lnSpc>
                <a:spcPct val="130000"/>
              </a:lnSpc>
            </a:pPr>
            <a:r>
              <a:rPr lang="en-US" sz="2800" dirty="0" smtClean="0"/>
              <a:t>Five year plan goals</a:t>
            </a:r>
          </a:p>
          <a:p>
            <a:pPr>
              <a:lnSpc>
                <a:spcPct val="130000"/>
              </a:lnSpc>
            </a:pPr>
            <a:r>
              <a:rPr lang="en-US" sz="2800" dirty="0" smtClean="0"/>
              <a:t>Proposed </a:t>
            </a:r>
            <a:r>
              <a:rPr lang="en-US" sz="2800" dirty="0" smtClean="0"/>
              <a:t>facility enhancements</a:t>
            </a:r>
          </a:p>
          <a:p>
            <a:pPr>
              <a:lnSpc>
                <a:spcPct val="130000"/>
              </a:lnSpc>
            </a:pPr>
            <a:r>
              <a:rPr lang="en-US" sz="2800" dirty="0" smtClean="0"/>
              <a:t>Role of collaborations</a:t>
            </a:r>
          </a:p>
          <a:p>
            <a:pPr>
              <a:lnSpc>
                <a:spcPct val="130000"/>
              </a:lnSpc>
            </a:pPr>
            <a:r>
              <a:rPr lang="en-US" sz="2800" dirty="0" smtClean="0"/>
              <a:t>P</a:t>
            </a:r>
            <a:r>
              <a:rPr lang="en-US" sz="2800" dirty="0" smtClean="0"/>
              <a:t>lan </a:t>
            </a:r>
            <a:r>
              <a:rPr lang="en-US" sz="2800" dirty="0" smtClean="0"/>
              <a:t>organization</a:t>
            </a:r>
          </a:p>
          <a:p>
            <a:pPr>
              <a:lnSpc>
                <a:spcPct val="130000"/>
              </a:lnSpc>
            </a:pPr>
            <a:r>
              <a:rPr lang="en-US" sz="2800" dirty="0" smtClean="0"/>
              <a:t>Overview of research plans by science area</a:t>
            </a:r>
          </a:p>
          <a:p>
            <a:pPr>
              <a:lnSpc>
                <a:spcPct val="130000"/>
              </a:lnSpc>
            </a:pPr>
            <a:r>
              <a:rPr lang="en-US" sz="2800" dirty="0" smtClean="0"/>
              <a:t>Plan summary</a:t>
            </a:r>
          </a:p>
          <a:p>
            <a:pPr>
              <a:lnSpc>
                <a:spcPct val="130000"/>
              </a:lnSpc>
            </a:pPr>
            <a:r>
              <a:rPr lang="en-US" sz="2800" dirty="0" smtClean="0"/>
              <a:t>Mapping of presentations to charge questions</a:t>
            </a:r>
          </a:p>
        </p:txBody>
      </p:sp>
      <p:sp>
        <p:nvSpPr>
          <p:cNvPr id="4"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nSpc>
                <a:spcPct val="100000"/>
              </a:lnSpc>
            </a:pPr>
            <a:r>
              <a:rPr lang="en-US" sz="2400" dirty="0" smtClean="0"/>
              <a:t>NSTX has also made leading contributions </a:t>
            </a:r>
            <a:br>
              <a:rPr lang="en-US" sz="2400" dirty="0" smtClean="0"/>
            </a:br>
            <a:r>
              <a:rPr lang="en-US" sz="2400" dirty="0" smtClean="0"/>
              <a:t>to disruption warning research</a:t>
            </a:r>
            <a:endParaRPr lang="en-US" sz="2400" dirty="0" smtClean="0">
              <a:solidFill>
                <a:srgbClr val="800000"/>
              </a:solidFill>
            </a:endParaRPr>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20</a:t>
            </a:fld>
            <a:endParaRPr lang="en-US" smtClean="0">
              <a:ea typeface="ＭＳ Ｐゴシック" pitchFamily="34" charset="-128"/>
              <a:cs typeface="Arial" charset="0"/>
            </a:endParaRPr>
          </a:p>
        </p:txBody>
      </p:sp>
      <p:grpSp>
        <p:nvGrpSpPr>
          <p:cNvPr id="3" name="Group 17"/>
          <p:cNvGrpSpPr>
            <a:grpSpLocks noChangeAspect="1"/>
          </p:cNvGrpSpPr>
          <p:nvPr/>
        </p:nvGrpSpPr>
        <p:grpSpPr>
          <a:xfrm>
            <a:off x="4419600" y="2209800"/>
            <a:ext cx="4590226" cy="3352800"/>
            <a:chOff x="5286757" y="1066801"/>
            <a:chExt cx="3790414" cy="2768600"/>
          </a:xfrm>
        </p:grpSpPr>
        <p:pic>
          <p:nvPicPr>
            <p:cNvPr id="8" name="Picture 7" descr="Screen shot 2012-10-01 at 1.15.59 PM.png"/>
            <p:cNvPicPr/>
            <p:nvPr/>
          </p:nvPicPr>
          <p:blipFill>
            <a:blip r:embed="rId2" cstate="print"/>
            <a:stretch>
              <a:fillRect/>
            </a:stretch>
          </p:blipFill>
          <p:spPr>
            <a:xfrm>
              <a:off x="5286757" y="1066801"/>
              <a:ext cx="3790414" cy="2768600"/>
            </a:xfrm>
            <a:prstGeom prst="rect">
              <a:avLst/>
            </a:prstGeom>
          </p:spPr>
        </p:pic>
        <p:sp>
          <p:nvSpPr>
            <p:cNvPr id="2" name="TextBox 1"/>
            <p:cNvSpPr txBox="1"/>
            <p:nvPr/>
          </p:nvSpPr>
          <p:spPr>
            <a:xfrm>
              <a:off x="7154042" y="2795754"/>
              <a:ext cx="1539182" cy="338542"/>
            </a:xfrm>
            <a:prstGeom prst="rect">
              <a:avLst/>
            </a:prstGeom>
            <a:noFill/>
          </p:spPr>
          <p:txBody>
            <a:bodyPr wrap="none" lIns="91429" tIns="45714" rIns="91429" bIns="45714" rtlCol="0">
              <a:spAutoFit/>
            </a:bodyPr>
            <a:lstStyle/>
            <a:p>
              <a:r>
                <a:rPr lang="en-US" sz="1600" b="0" i="0" dirty="0" smtClean="0">
                  <a:solidFill>
                    <a:srgbClr val="004080"/>
                  </a:solidFill>
                  <a:latin typeface="+mn-lt"/>
                </a:rPr>
                <a:t>False positives</a:t>
              </a:r>
              <a:endParaRPr lang="en-US" sz="1600" b="0" i="0" dirty="0">
                <a:solidFill>
                  <a:srgbClr val="004080"/>
                </a:solidFill>
                <a:latin typeface="+mn-lt"/>
              </a:endParaRPr>
            </a:p>
          </p:txBody>
        </p:sp>
        <p:cxnSp>
          <p:nvCxnSpPr>
            <p:cNvPr id="4" name="Straight Arrow Connector 3"/>
            <p:cNvCxnSpPr/>
            <p:nvPr/>
          </p:nvCxnSpPr>
          <p:spPr bwMode="auto">
            <a:xfrm>
              <a:off x="7239000" y="3150477"/>
              <a:ext cx="1219200" cy="0"/>
            </a:xfrm>
            <a:prstGeom prst="straightConnector1">
              <a:avLst/>
            </a:prstGeom>
            <a:noFill/>
            <a:ln w="25400" cap="flat" cmpd="sng" algn="ctr">
              <a:solidFill>
                <a:srgbClr val="004080"/>
              </a:solidFill>
              <a:prstDash val="solid"/>
              <a:round/>
              <a:headEnd type="none" w="med" len="med"/>
              <a:tailEnd type="arrow"/>
            </a:ln>
            <a:effectLst>
              <a:outerShdw blurRad="50800" dist="38100" dir="2700000" algn="tl" rotWithShape="0">
                <a:srgbClr val="004080">
                  <a:alpha val="43000"/>
                </a:srgbClr>
              </a:outerShdw>
            </a:effectLst>
          </p:spPr>
        </p:cxnSp>
        <p:sp>
          <p:nvSpPr>
            <p:cNvPr id="6" name="TextBox 5"/>
            <p:cNvSpPr txBox="1"/>
            <p:nvPr/>
          </p:nvSpPr>
          <p:spPr>
            <a:xfrm>
              <a:off x="7238347" y="1169277"/>
              <a:ext cx="1635006" cy="1677372"/>
            </a:xfrm>
            <a:prstGeom prst="rect">
              <a:avLst/>
            </a:prstGeom>
            <a:solidFill>
              <a:schemeClr val="bg1"/>
            </a:solidFill>
          </p:spPr>
          <p:txBody>
            <a:bodyPr wrap="none" lIns="91429" tIns="45714" rIns="91429" bIns="45714" rtlCol="0">
              <a:spAutoFit/>
            </a:bodyPr>
            <a:lstStyle/>
            <a:p>
              <a:r>
                <a:rPr lang="en-US" sz="1800" b="0" i="0" dirty="0" smtClean="0">
                  <a:solidFill>
                    <a:srgbClr val="660066"/>
                  </a:solidFill>
                </a:rPr>
                <a:t>Neutron emission</a:t>
              </a:r>
            </a:p>
            <a:p>
              <a:r>
                <a:rPr lang="en-US" sz="1800" b="0" i="0" dirty="0" smtClean="0">
                  <a:solidFill>
                    <a:srgbClr val="660066"/>
                  </a:solidFill>
                </a:rPr>
                <a:t>RWM growth </a:t>
              </a:r>
            </a:p>
            <a:p>
              <a:r>
                <a:rPr lang="en-US" sz="1800" b="0" i="0" dirty="0" smtClean="0">
                  <a:solidFill>
                    <a:srgbClr val="660066"/>
                  </a:solidFill>
                </a:rPr>
                <a:t>Model locking</a:t>
              </a:r>
            </a:p>
            <a:p>
              <a:r>
                <a:rPr lang="en-US" sz="1800" b="0" i="0" dirty="0" err="1" smtClean="0">
                  <a:solidFill>
                    <a:srgbClr val="660066"/>
                  </a:solidFill>
                </a:rPr>
                <a:t>V</a:t>
              </a:r>
              <a:r>
                <a:rPr lang="en-US" sz="1800" b="0" i="0" baseline="-25000" dirty="0" err="1" smtClean="0">
                  <a:solidFill>
                    <a:srgbClr val="660066"/>
                  </a:solidFill>
                </a:rPr>
                <a:t>loop</a:t>
              </a:r>
              <a:r>
                <a:rPr lang="en-US" sz="1800" b="0" i="0" dirty="0" smtClean="0">
                  <a:solidFill>
                    <a:srgbClr val="660066"/>
                  </a:solidFill>
                </a:rPr>
                <a:t>,</a:t>
              </a:r>
              <a:r>
                <a:rPr lang="en-US" sz="1800" b="0" i="0" dirty="0">
                  <a:solidFill>
                    <a:srgbClr val="660066"/>
                  </a:solidFill>
                </a:rPr>
                <a:t> </a:t>
              </a:r>
              <a:r>
                <a:rPr lang="en-US" sz="1800" b="0" i="0" dirty="0" err="1" smtClean="0">
                  <a:solidFill>
                    <a:srgbClr val="660066"/>
                  </a:solidFill>
                </a:rPr>
                <a:t>v</a:t>
              </a:r>
              <a:r>
                <a:rPr lang="en-US" sz="1800" b="0" i="0" baseline="-25000" dirty="0" err="1" smtClean="0">
                  <a:solidFill>
                    <a:srgbClr val="660066"/>
                  </a:solidFill>
                  <a:latin typeface="Symbol" charset="2"/>
                  <a:cs typeface="Symbol" charset="2"/>
                </a:rPr>
                <a:t>f</a:t>
              </a:r>
              <a:r>
                <a:rPr lang="en-US" sz="1800" b="0" i="0" dirty="0">
                  <a:solidFill>
                    <a:srgbClr val="660066"/>
                  </a:solidFill>
                  <a:latin typeface="Symbol" charset="2"/>
                  <a:cs typeface="Symbol" charset="2"/>
                </a:rPr>
                <a:t>, </a:t>
              </a:r>
              <a:r>
                <a:rPr lang="en-US" sz="1800" b="0" i="0" dirty="0" err="1" smtClean="0">
                  <a:solidFill>
                    <a:srgbClr val="660066"/>
                  </a:solidFill>
                  <a:latin typeface="Symbol" charset="2"/>
                  <a:cs typeface="Symbol" charset="2"/>
                </a:rPr>
                <a:t>t</a:t>
              </a:r>
              <a:r>
                <a:rPr lang="en-US" sz="1800" b="0" i="0" baseline="-25000" dirty="0" err="1" smtClean="0">
                  <a:solidFill>
                    <a:srgbClr val="660066"/>
                  </a:solidFill>
                  <a:latin typeface="+mn-lt"/>
                  <a:cs typeface="Symbol" charset="2"/>
                </a:rPr>
                <a:t>E</a:t>
              </a:r>
              <a:endParaRPr lang="en-US" sz="1800" b="0" i="0" dirty="0">
                <a:solidFill>
                  <a:srgbClr val="660066"/>
                </a:solidFill>
                <a:latin typeface="+mn-lt"/>
              </a:endParaRPr>
            </a:p>
            <a:p>
              <a:r>
                <a:rPr lang="en-US" sz="1800" b="0" i="0" dirty="0" err="1" smtClean="0">
                  <a:solidFill>
                    <a:srgbClr val="660066"/>
                  </a:solidFill>
                </a:rPr>
                <a:t>dZ</a:t>
              </a:r>
              <a:r>
                <a:rPr lang="en-US" sz="1800" b="0" i="0" dirty="0" smtClean="0">
                  <a:solidFill>
                    <a:srgbClr val="660066"/>
                  </a:solidFill>
                </a:rPr>
                <a:t>/</a:t>
              </a:r>
              <a:r>
                <a:rPr lang="en-US" sz="1800" b="0" i="0" dirty="0" err="1" smtClean="0">
                  <a:solidFill>
                    <a:srgbClr val="660066"/>
                  </a:solidFill>
                </a:rPr>
                <a:t>dt</a:t>
              </a:r>
              <a:endParaRPr lang="en-US" sz="1800" b="0" i="0" dirty="0" smtClean="0">
                <a:solidFill>
                  <a:srgbClr val="660066"/>
                </a:solidFill>
              </a:endParaRPr>
            </a:p>
            <a:p>
              <a:r>
                <a:rPr lang="en-US" sz="1800" b="0" i="0" dirty="0" err="1">
                  <a:solidFill>
                    <a:srgbClr val="660066"/>
                  </a:solidFill>
                </a:rPr>
                <a:t>f</a:t>
              </a:r>
              <a:r>
                <a:rPr lang="en-US" sz="1800" b="0" i="0" baseline="-25000" dirty="0" err="1" smtClean="0">
                  <a:solidFill>
                    <a:srgbClr val="660066"/>
                  </a:solidFill>
                </a:rPr>
                <a:t>p</a:t>
              </a:r>
              <a:r>
                <a:rPr lang="en-US" sz="1800" b="0" i="0" dirty="0" smtClean="0">
                  <a:solidFill>
                    <a:srgbClr val="660066"/>
                  </a:solidFill>
                </a:rPr>
                <a:t>, </a:t>
              </a:r>
              <a:r>
                <a:rPr lang="en-US" sz="1800" b="0" i="0" dirty="0" err="1" smtClean="0">
                  <a:solidFill>
                    <a:srgbClr val="660066"/>
                  </a:solidFill>
                  <a:latin typeface="Brush Script MT Italic"/>
                  <a:cs typeface="Brush Script MT Italic"/>
                </a:rPr>
                <a:t>l</a:t>
              </a:r>
              <a:r>
                <a:rPr lang="en-US" sz="1800" b="0" i="0" baseline="-25000" dirty="0" err="1" smtClean="0">
                  <a:solidFill>
                    <a:srgbClr val="660066"/>
                  </a:solidFill>
                </a:rPr>
                <a:t>i</a:t>
              </a:r>
              <a:r>
                <a:rPr lang="en-US" sz="1800" b="0" i="0" baseline="-25000" dirty="0" smtClean="0">
                  <a:solidFill>
                    <a:srgbClr val="660066"/>
                  </a:solidFill>
                </a:rPr>
                <a:t>  </a:t>
              </a:r>
            </a:p>
            <a:p>
              <a:endParaRPr lang="en-US" sz="1800" b="0" i="0" dirty="0" smtClean="0">
                <a:solidFill>
                  <a:srgbClr val="660066"/>
                </a:solidFill>
              </a:endParaRPr>
            </a:p>
          </p:txBody>
        </p:sp>
      </p:grpSp>
      <p:sp>
        <p:nvSpPr>
          <p:cNvPr id="9" name="Content Placeholder 2"/>
          <p:cNvSpPr txBox="1">
            <a:spLocks/>
          </p:cNvSpPr>
          <p:nvPr/>
        </p:nvSpPr>
        <p:spPr bwMode="auto">
          <a:xfrm>
            <a:off x="76200" y="1828800"/>
            <a:ext cx="4343400" cy="38100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pPr marL="231775" indent="-231775"/>
            <a:r>
              <a:rPr lang="en-US" sz="2000" i="0" dirty="0" smtClean="0"/>
              <a:t>Disruption warning algorithms:</a:t>
            </a:r>
          </a:p>
          <a:p>
            <a:pPr marL="457200" lvl="1" indent="-228600"/>
            <a:r>
              <a:rPr lang="en-US" sz="1800" i="0" dirty="0" smtClean="0">
                <a:solidFill>
                  <a:srgbClr val="FF0000"/>
                </a:solidFill>
              </a:rPr>
              <a:t>Based </a:t>
            </a:r>
            <a:r>
              <a:rPr lang="en-US" sz="1800" i="0" dirty="0">
                <a:solidFill>
                  <a:srgbClr val="FF0000"/>
                </a:solidFill>
              </a:rPr>
              <a:t>on </a:t>
            </a:r>
            <a:r>
              <a:rPr lang="en-US" sz="1800" i="0" dirty="0" smtClean="0">
                <a:solidFill>
                  <a:srgbClr val="FF0000"/>
                </a:solidFill>
              </a:rPr>
              <a:t>sensors + physics-based </a:t>
            </a:r>
            <a:r>
              <a:rPr lang="en-US" sz="1800" i="0" dirty="0">
                <a:solidFill>
                  <a:srgbClr val="FF0000"/>
                </a:solidFill>
              </a:rPr>
              <a:t>variables </a:t>
            </a:r>
            <a:r>
              <a:rPr lang="en-US" sz="1800" i="0" dirty="0" smtClean="0">
                <a:solidFill>
                  <a:srgbClr val="FF0000"/>
                </a:solidFill>
              </a:rPr>
              <a:t>(not neural net)</a:t>
            </a:r>
            <a:endParaRPr lang="en-US" sz="1800" i="0" dirty="0">
              <a:solidFill>
                <a:srgbClr val="FF0000"/>
              </a:solidFill>
            </a:endParaRPr>
          </a:p>
          <a:p>
            <a:pPr marL="457200" lvl="1" indent="-228600"/>
            <a:r>
              <a:rPr lang="en-US" sz="1800" b="0" i="0" dirty="0"/>
              <a:t>&lt; 4% missed, 3% false </a:t>
            </a:r>
            <a:r>
              <a:rPr lang="en-US" sz="1800" b="0" i="0" dirty="0" smtClean="0"/>
              <a:t>positives</a:t>
            </a:r>
            <a:endParaRPr lang="en-US" sz="1800" b="0" i="0" dirty="0"/>
          </a:p>
          <a:p>
            <a:pPr marL="457200" lvl="1" indent="-228600"/>
            <a:r>
              <a:rPr lang="en-US" sz="1800" b="0" i="0" dirty="0" smtClean="0"/>
              <a:t>ITER requires 95-98% prediction success for VDE, thermal quench</a:t>
            </a:r>
          </a:p>
          <a:p>
            <a:pPr marL="457200" lvl="1" indent="-228600"/>
            <a:r>
              <a:rPr lang="en-US" sz="1800" b="0" i="0" dirty="0" smtClean="0"/>
              <a:t>Will assess applicability to ITER through ITPA Joint Activity</a:t>
            </a:r>
          </a:p>
          <a:p>
            <a:pPr marL="457200" lvl="1" indent="-228600"/>
            <a:r>
              <a:rPr lang="en-US" sz="1800" b="0" i="0" dirty="0" smtClean="0"/>
              <a:t>Will also assess for ST-FNSF</a:t>
            </a:r>
          </a:p>
          <a:p>
            <a:pPr marL="231775" lvl="1" indent="-231775"/>
            <a:endParaRPr lang="en-US" sz="1800" b="0" i="0" dirty="0" smtClean="0"/>
          </a:p>
          <a:p>
            <a:pPr marL="231775" indent="-231775"/>
            <a:r>
              <a:rPr lang="en-US" sz="2000" i="0" dirty="0" smtClean="0"/>
              <a:t>Will use to trigger ramp-down and/or mitigation in NSTX-U</a:t>
            </a:r>
            <a:endParaRPr lang="en-US" sz="1400" dirty="0" smtClean="0"/>
          </a:p>
        </p:txBody>
      </p:sp>
    </p:spTree>
    <p:extLst>
      <p:ext uri="{BB962C8B-B14F-4D97-AF65-F5344CB8AC3E}">
        <p14:creationId xmlns="" xmlns:p14="http://schemas.microsoft.com/office/powerpoint/2010/main" val="1905302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sz="1200" dirty="0" smtClean="0">
                <a:solidFill>
                  <a:srgbClr val="FF0000"/>
                </a:solidFill>
              </a:rPr>
              <a:t>Macroscopic Stability (MS) 5 Year Goal: </a:t>
            </a:r>
            <a:r>
              <a:rPr lang="en-US" sz="2400" dirty="0" smtClean="0"/>
              <a:t/>
            </a:r>
            <a:br>
              <a:rPr lang="en-US" sz="2400" dirty="0" smtClean="0"/>
            </a:br>
            <a:r>
              <a:rPr lang="en-US" sz="2400" dirty="0" smtClean="0"/>
              <a:t>Establish the physics and control capabilities needed for sustained stability of high performance ST plasmas </a:t>
            </a:r>
            <a:endParaRPr lang="en-US" sz="2400" dirty="0"/>
          </a:p>
        </p:txBody>
      </p:sp>
      <p:sp>
        <p:nvSpPr>
          <p:cNvPr id="3" name="Content Placeholder 2"/>
          <p:cNvSpPr>
            <a:spLocks noGrp="1"/>
          </p:cNvSpPr>
          <p:nvPr>
            <p:ph idx="1"/>
          </p:nvPr>
        </p:nvSpPr>
        <p:spPr>
          <a:xfrm>
            <a:off x="0" y="1371600"/>
            <a:ext cx="9144000" cy="3048000"/>
          </a:xfrm>
        </p:spPr>
        <p:txBody>
          <a:bodyPr/>
          <a:lstStyle/>
          <a:p>
            <a:pPr marL="457200" indent="-457200">
              <a:lnSpc>
                <a:spcPct val="95000"/>
              </a:lnSpc>
              <a:buFont typeface="+mj-lt"/>
              <a:buAutoNum type="arabicPeriod"/>
            </a:pPr>
            <a:r>
              <a:rPr lang="en-US" dirty="0" smtClean="0"/>
              <a:t>Understand and advance passive and active feedback control to sustain macroscopic stability</a:t>
            </a:r>
          </a:p>
          <a:p>
            <a:pPr lvl="1">
              <a:lnSpc>
                <a:spcPct val="95000"/>
              </a:lnSpc>
            </a:pPr>
            <a:r>
              <a:rPr lang="en-US" dirty="0" smtClean="0"/>
              <a:t>Study effects of reduced </a:t>
            </a:r>
            <a:r>
              <a:rPr lang="en-US" dirty="0" smtClean="0">
                <a:latin typeface="Symbol" pitchFamily="18" charset="2"/>
              </a:rPr>
              <a:t>n</a:t>
            </a:r>
            <a:r>
              <a:rPr lang="en-US" dirty="0" smtClean="0"/>
              <a:t>*, also q and rotation on LM, RWM, NTM</a:t>
            </a:r>
          </a:p>
          <a:p>
            <a:pPr lvl="1">
              <a:lnSpc>
                <a:spcPct val="95000"/>
              </a:lnSpc>
            </a:pPr>
            <a:r>
              <a:rPr lang="en-US" dirty="0" smtClean="0"/>
              <a:t>Advance RWM state-space control for EF, RWM for ITER, next-steps</a:t>
            </a:r>
          </a:p>
          <a:p>
            <a:pPr>
              <a:lnSpc>
                <a:spcPct val="95000"/>
              </a:lnSpc>
            </a:pPr>
            <a:endParaRPr lang="en-US" sz="1200" b="1" dirty="0" smtClean="0"/>
          </a:p>
          <a:p>
            <a:pPr marL="457200" indent="-457200">
              <a:lnSpc>
                <a:spcPct val="95000"/>
              </a:lnSpc>
              <a:buFont typeface="+mj-lt"/>
              <a:buAutoNum type="arabicPeriod" startAt="2"/>
            </a:pPr>
            <a:r>
              <a:rPr lang="en-US" dirty="0" smtClean="0"/>
              <a:t>Assess 3D field effects to provide basis for optimizing stability through rotation profile control by 3D fields </a:t>
            </a:r>
          </a:p>
          <a:p>
            <a:pPr lvl="1">
              <a:lnSpc>
                <a:spcPct val="95000"/>
              </a:lnSpc>
            </a:pPr>
            <a:r>
              <a:rPr lang="en-US" dirty="0" smtClean="0"/>
              <a:t>EF penetration, rotation damping, ELM triggering and suppression</a:t>
            </a:r>
          </a:p>
        </p:txBody>
      </p:sp>
      <p:sp>
        <p:nvSpPr>
          <p:cNvPr id="4" name="Slide Number Placeholder 4"/>
          <p:cNvSpPr>
            <a:spLocks noGrp="1"/>
          </p:cNvSpPr>
          <p:nvPr>
            <p:ph type="sldNum" sz="quarter" idx="10"/>
          </p:nvPr>
        </p:nvSpPr>
        <p:spPr>
          <a:xfrm>
            <a:off x="8382000" y="6629400"/>
            <a:ext cx="762000" cy="152400"/>
          </a:xfrm>
        </p:spPr>
        <p:txBody>
          <a:bodyPr/>
          <a:lstStyle/>
          <a:p>
            <a:pPr>
              <a:defRPr/>
            </a:pPr>
            <a:fld id="{07C317B6-8226-4E36-9643-9EDAD18AE5EB}" type="slidenum">
              <a:rPr lang="en-US" smtClean="0"/>
              <a:pPr>
                <a:defRPr/>
              </a:pPr>
              <a:t>21</a:t>
            </a:fld>
            <a:endParaRPr lang="en-US"/>
          </a:p>
        </p:txBody>
      </p:sp>
      <p:pic>
        <p:nvPicPr>
          <p:cNvPr id="5" name="Picture 4" descr="Picture6.png"/>
          <p:cNvPicPr>
            <a:picLocks noChangeAspect="1"/>
          </p:cNvPicPr>
          <p:nvPr/>
        </p:nvPicPr>
        <p:blipFill>
          <a:blip r:embed="rId2" cstate="print"/>
          <a:stretch>
            <a:fillRect/>
          </a:stretch>
        </p:blipFill>
        <p:spPr>
          <a:xfrm>
            <a:off x="7315200" y="4114800"/>
            <a:ext cx="1619412" cy="2136769"/>
          </a:xfrm>
          <a:prstGeom prst="rect">
            <a:avLst/>
          </a:prstGeom>
        </p:spPr>
      </p:pic>
      <p:sp>
        <p:nvSpPr>
          <p:cNvPr id="6" name="Content Placeholder 2"/>
          <p:cNvSpPr txBox="1">
            <a:spLocks/>
          </p:cNvSpPr>
          <p:nvPr/>
        </p:nvSpPr>
        <p:spPr bwMode="auto">
          <a:xfrm>
            <a:off x="0" y="4267200"/>
            <a:ext cx="7315200" cy="18288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marL="457200" marR="0" lvl="0" indent="-457200" algn="l" defTabSz="914400" rtl="0" eaLnBrk="0" fontAlgn="base" latinLnBrk="0" hangingPunct="0">
              <a:lnSpc>
                <a:spcPct val="95000"/>
              </a:lnSpc>
              <a:spcBef>
                <a:spcPct val="20000"/>
              </a:spcBef>
              <a:spcAft>
                <a:spcPct val="0"/>
              </a:spcAft>
              <a:buClrTx/>
              <a:buSzTx/>
              <a:buFont typeface="+mj-lt"/>
              <a:buAutoNum type="arabicPeriod" startAt="3"/>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Understand disruption dynamics, develop prediction</a:t>
            </a:r>
            <a:r>
              <a:rPr kumimoji="0" lang="en-US" sz="2400" b="0" i="0" u="none" strike="noStrike" kern="0" cap="none" spc="0" normalizeH="0" noProof="0" dirty="0" smtClean="0">
                <a:ln>
                  <a:noFill/>
                </a:ln>
                <a:solidFill>
                  <a:schemeClr val="tx1"/>
                </a:solidFill>
                <a:effectLst/>
                <a:uLnTx/>
                <a:uFillTx/>
                <a:latin typeface="+mn-lt"/>
                <a:ea typeface="+mn-ea"/>
                <a:cs typeface="Calibri" pitchFamily="34" charset="0"/>
              </a:rPr>
              <a:t> and </a:t>
            </a: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detection, avoidance, mitigation</a:t>
            </a:r>
          </a:p>
          <a:p>
            <a:pPr marL="742776" marR="0" lvl="1" indent="-285684" algn="l" defTabSz="914400" rtl="0" eaLnBrk="0" fontAlgn="base" latinLnBrk="0" hangingPunct="0">
              <a:lnSpc>
                <a:spcPct val="95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Enhance measurements</a:t>
            </a:r>
            <a:r>
              <a:rPr kumimoji="0" lang="en-US" sz="2000" b="0" i="0" u="none" strike="noStrike" kern="0" cap="none" spc="0" normalizeH="0" noProof="0" dirty="0" smtClean="0">
                <a:ln>
                  <a:noFill/>
                </a:ln>
                <a:solidFill>
                  <a:schemeClr val="accent2"/>
                </a:solidFill>
                <a:effectLst/>
                <a:uLnTx/>
                <a:uFillTx/>
                <a:latin typeface="+mn-lt"/>
                <a:cs typeface="Calibri" pitchFamily="34" charset="0"/>
              </a:rPr>
              <a:t> of </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disruption heat loads, halos</a:t>
            </a:r>
          </a:p>
          <a:p>
            <a:pPr marL="742776" marR="0" lvl="1" indent="-285684" algn="l" defTabSz="914400" rtl="0" eaLnBrk="0" fontAlgn="base" latinLnBrk="0" hangingPunct="0">
              <a:lnSpc>
                <a:spcPct val="95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Develop novel particle delivery techniques for mitigation:</a:t>
            </a:r>
          </a:p>
          <a:p>
            <a:pPr marL="857250" marR="0" lvl="2" indent="-114300" algn="l" defTabSz="914400" rtl="0" eaLnBrk="0" fontAlgn="base" latinLnBrk="0" hangingPunct="0">
              <a:lnSpc>
                <a:spcPct val="95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rgbClr val="FF0000"/>
                </a:solidFill>
                <a:effectLst/>
                <a:uLnTx/>
                <a:uFillTx/>
                <a:latin typeface="+mn-lt"/>
                <a:cs typeface="Calibri" pitchFamily="34" charset="0"/>
              </a:rPr>
              <a:t> MGI in private-flux-region (PFR), electromagnetic particle injector</a:t>
            </a:r>
          </a:p>
          <a:p>
            <a:pPr marL="742776" marR="0" lvl="1" indent="-285684" algn="l" defTabSz="914400" rtl="0" eaLnBrk="0" fontAlgn="base" latinLnBrk="0" hangingPunct="0">
              <a:lnSpc>
                <a:spcPct val="95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p:txBody>
      </p:sp>
      <p:sp>
        <p:nvSpPr>
          <p:cNvPr id="7" name="TextBox 6"/>
          <p:cNvSpPr txBox="1"/>
          <p:nvPr/>
        </p:nvSpPr>
        <p:spPr>
          <a:xfrm>
            <a:off x="76912" y="990600"/>
            <a:ext cx="1370888"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600" i="0" dirty="0" smtClean="0"/>
              <a:t>MS Thrusts:</a:t>
            </a:r>
            <a:endParaRPr lang="en-US" sz="1600" i="0" dirty="0"/>
          </a:p>
        </p:txBody>
      </p:sp>
      <p:sp>
        <p:nvSpPr>
          <p:cNvPr id="8" name="TextBox 7"/>
          <p:cNvSpPr txBox="1"/>
          <p:nvPr/>
        </p:nvSpPr>
        <p:spPr>
          <a:xfrm>
            <a:off x="2362200" y="6172200"/>
            <a:ext cx="4497834"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i="0" dirty="0" smtClean="0">
                <a:solidFill>
                  <a:srgbClr val="FF0000"/>
                </a:solidFill>
              </a:rPr>
              <a:t>See presentations by Jack </a:t>
            </a:r>
            <a:r>
              <a:rPr lang="en-US" sz="1400" i="0" dirty="0" err="1" smtClean="0">
                <a:solidFill>
                  <a:srgbClr val="FF0000"/>
                </a:solidFill>
              </a:rPr>
              <a:t>Berkery</a:t>
            </a:r>
            <a:r>
              <a:rPr lang="en-US" sz="1400" i="0" dirty="0" smtClean="0">
                <a:solidFill>
                  <a:srgbClr val="FF0000"/>
                </a:solidFill>
              </a:rPr>
              <a:t>, </a:t>
            </a:r>
            <a:r>
              <a:rPr lang="en-US" sz="1400" i="0" dirty="0" err="1" smtClean="0">
                <a:solidFill>
                  <a:srgbClr val="FF0000"/>
                </a:solidFill>
              </a:rPr>
              <a:t>Jong-Kyu</a:t>
            </a:r>
            <a:r>
              <a:rPr lang="en-US" sz="1400" i="0" dirty="0" smtClean="0">
                <a:solidFill>
                  <a:srgbClr val="FF0000"/>
                </a:solidFill>
              </a:rPr>
              <a:t> Park</a:t>
            </a:r>
            <a:endParaRPr lang="en-US" sz="1400" i="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Beginning to test/utilize transport models to predict NSTX temperature profiles, identify possible missing physics</a:t>
            </a:r>
            <a:endParaRPr lang="en-US" sz="2400" dirty="0"/>
          </a:p>
        </p:txBody>
      </p:sp>
      <p:sp>
        <p:nvSpPr>
          <p:cNvPr id="3" name="Content Placeholder 2"/>
          <p:cNvSpPr>
            <a:spLocks noGrp="1"/>
          </p:cNvSpPr>
          <p:nvPr>
            <p:ph idx="1"/>
          </p:nvPr>
        </p:nvSpPr>
        <p:spPr>
          <a:xfrm>
            <a:off x="76200" y="5638800"/>
            <a:ext cx="9067800" cy="838200"/>
          </a:xfrm>
        </p:spPr>
        <p:txBody>
          <a:bodyPr/>
          <a:lstStyle/>
          <a:p>
            <a:r>
              <a:rPr lang="en-US" dirty="0" smtClean="0"/>
              <a:t>Over-prediction of core T</a:t>
            </a:r>
            <a:r>
              <a:rPr lang="en-US" baseline="-25000" dirty="0" smtClean="0"/>
              <a:t>e</a:t>
            </a:r>
            <a:r>
              <a:rPr lang="en-US" dirty="0" smtClean="0"/>
              <a:t> in NSTX may be due to transport from GAE/CAE modes not included in gyro-Landau-fluid model</a:t>
            </a:r>
          </a:p>
          <a:p>
            <a:endParaRPr lang="en-US" dirty="0"/>
          </a:p>
        </p:txBody>
      </p:sp>
      <p:grpSp>
        <p:nvGrpSpPr>
          <p:cNvPr id="4" name="Group 16"/>
          <p:cNvGrpSpPr>
            <a:grpSpLocks noChangeAspect="1"/>
          </p:cNvGrpSpPr>
          <p:nvPr/>
        </p:nvGrpSpPr>
        <p:grpSpPr>
          <a:xfrm>
            <a:off x="6756050" y="3376555"/>
            <a:ext cx="2285086" cy="2186045"/>
            <a:chOff x="6528816" y="2819400"/>
            <a:chExt cx="2538984" cy="2428939"/>
          </a:xfrm>
        </p:grpSpPr>
        <p:grpSp>
          <p:nvGrpSpPr>
            <p:cNvPr id="5" name="Group 7"/>
            <p:cNvGrpSpPr>
              <a:grpSpLocks noChangeAspect="1"/>
            </p:cNvGrpSpPr>
            <p:nvPr/>
          </p:nvGrpSpPr>
          <p:grpSpPr>
            <a:xfrm>
              <a:off x="6678967" y="2819400"/>
              <a:ext cx="2388833" cy="2428939"/>
              <a:chOff x="7086913" y="1333251"/>
              <a:chExt cx="1911066" cy="2095750"/>
            </a:xfrm>
          </p:grpSpPr>
          <p:pic>
            <p:nvPicPr>
              <p:cNvPr id="9" name="Picture 2" descr="C:\Users\yren\Documents\MATLAB\work_nstx\figure_save\te_prediction.png"/>
              <p:cNvPicPr>
                <a:picLocks noChangeAspect="1" noChangeArrowheads="1"/>
              </p:cNvPicPr>
              <p:nvPr/>
            </p:nvPicPr>
            <p:blipFill>
              <a:blip r:embed="rId2" cstate="print"/>
              <a:stretch>
                <a:fillRect/>
              </a:stretch>
            </p:blipFill>
            <p:spPr bwMode="auto">
              <a:xfrm>
                <a:off x="7086913" y="1333251"/>
                <a:ext cx="1911066" cy="2095750"/>
              </a:xfrm>
              <a:prstGeom prst="rect">
                <a:avLst/>
              </a:prstGeom>
              <a:noFill/>
            </p:spPr>
          </p:pic>
          <p:sp>
            <p:nvSpPr>
              <p:cNvPr id="10" name="TextBox 7"/>
              <p:cNvSpPr txBox="1">
                <a:spLocks noChangeArrowheads="1"/>
              </p:cNvSpPr>
              <p:nvPr/>
            </p:nvSpPr>
            <p:spPr bwMode="auto">
              <a:xfrm>
                <a:off x="8061643" y="1456582"/>
                <a:ext cx="800869" cy="295456"/>
              </a:xfrm>
              <a:prstGeom prst="rect">
                <a:avLst/>
              </a:prstGeom>
              <a:noFill/>
              <a:ln w="9525">
                <a:noFill/>
                <a:miter lim="800000"/>
                <a:headEnd/>
                <a:tailEnd/>
              </a:ln>
            </p:spPr>
            <p:txBody>
              <a:bodyPr wrap="none" lIns="91429" tIns="45714" rIns="91429" bIns="45714">
                <a:spAutoFit/>
              </a:bodyPr>
              <a:lstStyle/>
              <a:p>
                <a:r>
                  <a:rPr lang="en-US" sz="1800" i="0" dirty="0" smtClean="0">
                    <a:solidFill>
                      <a:schemeClr val="tx1"/>
                    </a:solidFill>
                  </a:rPr>
                  <a:t>T</a:t>
                </a:r>
                <a:r>
                  <a:rPr lang="en-US" sz="1800" i="0" baseline="-25000" dirty="0" smtClean="0">
                    <a:solidFill>
                      <a:schemeClr val="tx1"/>
                    </a:solidFill>
                  </a:rPr>
                  <a:t>e </a:t>
                </a:r>
                <a:r>
                  <a:rPr lang="en-US" sz="1800" i="0" dirty="0">
                    <a:solidFill>
                      <a:schemeClr val="tx1"/>
                    </a:solidFill>
                  </a:rPr>
                  <a:t>(</a:t>
                </a:r>
                <a:r>
                  <a:rPr lang="en-US" sz="1800" i="0" dirty="0" err="1">
                    <a:solidFill>
                      <a:schemeClr val="tx1"/>
                    </a:solidFill>
                  </a:rPr>
                  <a:t>keV</a:t>
                </a:r>
                <a:r>
                  <a:rPr lang="en-US" sz="1800" i="0" dirty="0">
                    <a:solidFill>
                      <a:schemeClr val="tx1"/>
                    </a:solidFill>
                  </a:rPr>
                  <a:t>)</a:t>
                </a:r>
                <a:endParaRPr lang="en-US" sz="1800" i="0" dirty="0">
                  <a:solidFill>
                    <a:srgbClr val="FF0000"/>
                  </a:solidFill>
                </a:endParaRPr>
              </a:p>
            </p:txBody>
          </p:sp>
        </p:grpSp>
        <p:sp>
          <p:nvSpPr>
            <p:cNvPr id="15" name="Rectangle 14"/>
            <p:cNvSpPr/>
            <p:nvPr/>
          </p:nvSpPr>
          <p:spPr bwMode="auto">
            <a:xfrm>
              <a:off x="6528816" y="2819400"/>
              <a:ext cx="457200" cy="1981200"/>
            </a:xfrm>
            <a:prstGeom prst="rect">
              <a:avLst/>
            </a:prstGeom>
            <a:solidFill>
              <a:schemeClr val="bg1"/>
            </a:solidFill>
            <a:ln w="15875" cap="flat" cmpd="sng" algn="ctr">
              <a:solidFill>
                <a:schemeClr val="bg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6" name="Rectangle 15"/>
            <p:cNvSpPr/>
            <p:nvPr/>
          </p:nvSpPr>
          <p:spPr bwMode="auto">
            <a:xfrm>
              <a:off x="6803136" y="4648200"/>
              <a:ext cx="152400" cy="228600"/>
            </a:xfrm>
            <a:prstGeom prst="rect">
              <a:avLst/>
            </a:prstGeom>
            <a:solidFill>
              <a:schemeClr val="bg1"/>
            </a:solidFill>
            <a:ln w="15875" cap="flat" cmpd="sng" algn="ctr">
              <a:solidFill>
                <a:schemeClr val="bg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grpSp>
      <p:grpSp>
        <p:nvGrpSpPr>
          <p:cNvPr id="6" name="Group 17"/>
          <p:cNvGrpSpPr>
            <a:grpSpLocks noChangeAspect="1"/>
          </p:cNvGrpSpPr>
          <p:nvPr/>
        </p:nvGrpSpPr>
        <p:grpSpPr>
          <a:xfrm>
            <a:off x="4724400" y="3364469"/>
            <a:ext cx="2208434" cy="2198131"/>
            <a:chOff x="5076374" y="1358594"/>
            <a:chExt cx="1963053" cy="2136774"/>
          </a:xfrm>
          <a:solidFill>
            <a:schemeClr val="bg1"/>
          </a:solidFill>
        </p:grpSpPr>
        <p:pic>
          <p:nvPicPr>
            <p:cNvPr id="19" name="Picture 18" descr="collisionality_scan_Ti_pred_comparison_2"/>
            <p:cNvPicPr>
              <a:picLocks noChangeAspect="1" noChangeArrowheads="1"/>
            </p:cNvPicPr>
            <p:nvPr/>
          </p:nvPicPr>
          <p:blipFill>
            <a:blip r:embed="rId3" cstate="print"/>
            <a:stretch>
              <a:fillRect/>
            </a:stretch>
          </p:blipFill>
          <p:spPr bwMode="auto">
            <a:xfrm>
              <a:off x="5076374" y="1358594"/>
              <a:ext cx="1963053" cy="2136774"/>
            </a:xfrm>
            <a:prstGeom prst="rect">
              <a:avLst/>
            </a:prstGeom>
            <a:grpFill/>
            <a:ln w="9525">
              <a:noFill/>
              <a:miter lim="800000"/>
              <a:headEnd/>
              <a:tailEnd/>
            </a:ln>
          </p:spPr>
        </p:pic>
        <p:sp>
          <p:nvSpPr>
            <p:cNvPr id="20" name="TextBox 7"/>
            <p:cNvSpPr txBox="1">
              <a:spLocks noChangeArrowheads="1"/>
            </p:cNvSpPr>
            <p:nvPr/>
          </p:nvSpPr>
          <p:spPr bwMode="auto">
            <a:xfrm>
              <a:off x="6136406" y="1495397"/>
              <a:ext cx="777888" cy="295456"/>
            </a:xfrm>
            <a:prstGeom prst="rect">
              <a:avLst/>
            </a:prstGeom>
            <a:noFill/>
            <a:ln w="9525">
              <a:noFill/>
              <a:miter lim="800000"/>
              <a:headEnd/>
              <a:tailEnd/>
            </a:ln>
          </p:spPr>
          <p:txBody>
            <a:bodyPr wrap="none" lIns="91429" tIns="45714" rIns="91429" bIns="45714">
              <a:spAutoFit/>
            </a:bodyPr>
            <a:lstStyle/>
            <a:p>
              <a:r>
                <a:rPr lang="en-US" sz="1800" i="0" dirty="0" smtClean="0">
                  <a:solidFill>
                    <a:schemeClr val="tx1"/>
                  </a:solidFill>
                </a:rPr>
                <a:t>T</a:t>
              </a:r>
              <a:r>
                <a:rPr lang="en-US" sz="1800" i="0" baseline="-25000" dirty="0" smtClean="0">
                  <a:solidFill>
                    <a:schemeClr val="tx1"/>
                  </a:solidFill>
                </a:rPr>
                <a:t>i </a:t>
              </a:r>
              <a:r>
                <a:rPr lang="en-US" sz="1800" i="0" dirty="0" smtClean="0">
                  <a:solidFill>
                    <a:schemeClr val="tx1"/>
                  </a:solidFill>
                </a:rPr>
                <a:t>(</a:t>
              </a:r>
              <a:r>
                <a:rPr lang="en-US" sz="1800" i="0" dirty="0" err="1" smtClean="0">
                  <a:solidFill>
                    <a:schemeClr val="tx1"/>
                  </a:solidFill>
                </a:rPr>
                <a:t>keV</a:t>
              </a:r>
              <a:r>
                <a:rPr lang="en-US" sz="1800" i="0" dirty="0">
                  <a:solidFill>
                    <a:schemeClr val="tx1"/>
                  </a:solidFill>
                </a:rPr>
                <a:t>)</a:t>
              </a:r>
              <a:endParaRPr lang="en-US" sz="1800" i="0" dirty="0">
                <a:solidFill>
                  <a:srgbClr val="FF0000"/>
                </a:solidFill>
              </a:endParaRPr>
            </a:p>
          </p:txBody>
        </p:sp>
      </p:grpSp>
      <p:sp>
        <p:nvSpPr>
          <p:cNvPr id="21" name="Content Placeholder 2"/>
          <p:cNvSpPr txBox="1">
            <a:spLocks/>
          </p:cNvSpPr>
          <p:nvPr/>
        </p:nvSpPr>
        <p:spPr bwMode="auto">
          <a:xfrm>
            <a:off x="76200" y="3200400"/>
            <a:ext cx="4724400" cy="23622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marL="342860" lvl="0" indent="-342860" eaLnBrk="0" hangingPunct="0">
              <a:lnSpc>
                <a:spcPct val="90000"/>
              </a:lnSpc>
              <a:spcBef>
                <a:spcPct val="20000"/>
              </a:spcBef>
              <a:buFontTx/>
              <a:buChar char="•"/>
            </a:pPr>
            <a:r>
              <a:rPr lang="en-US" sz="2400" b="0" i="0" kern="0" dirty="0" smtClean="0">
                <a:solidFill>
                  <a:schemeClr val="tx1"/>
                </a:solidFill>
                <a:latin typeface="+mn-lt"/>
                <a:cs typeface="+mn-cs"/>
              </a:rPr>
              <a:t>Utilizing neoclassical + drift wave models to simulate NSTX T</a:t>
            </a:r>
            <a:r>
              <a:rPr lang="en-US" sz="2400" b="0" i="0" kern="0" baseline="-25000" dirty="0" smtClean="0">
                <a:solidFill>
                  <a:schemeClr val="tx1"/>
                </a:solidFill>
                <a:latin typeface="+mn-lt"/>
                <a:cs typeface="+mn-cs"/>
              </a:rPr>
              <a:t>i</a:t>
            </a:r>
            <a:r>
              <a:rPr lang="en-US" sz="2400" b="0" i="0" kern="0" dirty="0" smtClean="0">
                <a:solidFill>
                  <a:schemeClr val="tx1"/>
                </a:solidFill>
                <a:latin typeface="+mn-lt"/>
                <a:cs typeface="+mn-cs"/>
              </a:rPr>
              <a:t> and T</a:t>
            </a:r>
            <a:r>
              <a:rPr lang="en-US" sz="2400" b="0" i="0" kern="0" baseline="-25000" dirty="0" smtClean="0">
                <a:solidFill>
                  <a:schemeClr val="tx1"/>
                </a:solidFill>
                <a:latin typeface="+mn-lt"/>
                <a:cs typeface="+mn-cs"/>
              </a:rPr>
              <a:t>e</a:t>
            </a:r>
            <a:r>
              <a:rPr lang="en-US" sz="2400" b="0" i="0" kern="0" dirty="0" smtClean="0">
                <a:solidFill>
                  <a:schemeClr val="tx1"/>
                </a:solidFill>
                <a:latin typeface="+mn-lt"/>
                <a:cs typeface="+mn-cs"/>
              </a:rPr>
              <a:t> profiles </a:t>
            </a:r>
            <a:r>
              <a:rPr lang="en-US" sz="1800" b="0" i="0" kern="0" dirty="0" smtClean="0">
                <a:solidFill>
                  <a:schemeClr val="tx1"/>
                </a:solidFill>
                <a:latin typeface="+mn-lt"/>
                <a:cs typeface="+mn-cs"/>
              </a:rPr>
              <a:t>(collaboration with GA)</a:t>
            </a:r>
            <a:endParaRPr lang="en-US" sz="2400" b="0" i="0" kern="0" dirty="0" smtClean="0">
              <a:solidFill>
                <a:schemeClr val="tx1"/>
              </a:solidFill>
              <a:latin typeface="+mn-lt"/>
              <a:cs typeface="+mn-cs"/>
            </a:endParaRPr>
          </a:p>
          <a:p>
            <a:pPr marL="571500" lvl="1" indent="-228600" eaLnBrk="0" hangingPunct="0">
              <a:spcBef>
                <a:spcPct val="20000"/>
              </a:spcBef>
              <a:buFontTx/>
              <a:buChar char="–"/>
            </a:pPr>
            <a:r>
              <a:rPr lang="en-US" sz="2000" b="0" i="0" kern="0" dirty="0" smtClean="0">
                <a:solidFill>
                  <a:schemeClr val="accent2"/>
                </a:solidFill>
                <a:latin typeface="+mn-lt"/>
              </a:rPr>
              <a:t>Need model for </a:t>
            </a:r>
            <a:r>
              <a:rPr lang="en-US" sz="2000" b="0" i="0" kern="0" dirty="0" smtClean="0">
                <a:solidFill>
                  <a:schemeClr val="accent2"/>
                </a:solidFill>
                <a:latin typeface="Symbol" pitchFamily="18" charset="2"/>
              </a:rPr>
              <a:t>c</a:t>
            </a:r>
            <a:r>
              <a:rPr lang="en-US" sz="2000" b="0" i="0" kern="0" dirty="0" smtClean="0">
                <a:solidFill>
                  <a:schemeClr val="accent2"/>
                </a:solidFill>
                <a:latin typeface="+mn-lt"/>
              </a:rPr>
              <a:t> in edge region</a:t>
            </a:r>
          </a:p>
          <a:p>
            <a:pPr marL="571500" lvl="1" indent="-228600" eaLnBrk="0" hangingPunct="0">
              <a:spcBef>
                <a:spcPct val="20000"/>
              </a:spcBef>
              <a:buFontTx/>
              <a:buChar char="–"/>
            </a:pPr>
            <a:r>
              <a:rPr lang="en-US" sz="2000" b="0" i="0" kern="0" dirty="0" smtClean="0">
                <a:solidFill>
                  <a:schemeClr val="accent2"/>
                </a:solidFill>
                <a:latin typeface="+mn-lt"/>
              </a:rPr>
              <a:t>Discrepancy in core T</a:t>
            </a:r>
            <a:r>
              <a:rPr lang="en-US" sz="2000" b="0" i="0" kern="0" baseline="-25000" dirty="0" smtClean="0">
                <a:solidFill>
                  <a:schemeClr val="accent2"/>
                </a:solidFill>
                <a:latin typeface="+mn-lt"/>
              </a:rPr>
              <a:t>e</a:t>
            </a:r>
            <a:r>
              <a:rPr lang="en-US" sz="2000" b="0" i="0" kern="0" dirty="0" smtClean="0">
                <a:solidFill>
                  <a:schemeClr val="accent2"/>
                </a:solidFill>
                <a:latin typeface="+mn-lt"/>
              </a:rPr>
              <a:t> prediction for beam-heated H-modes</a:t>
            </a:r>
          </a:p>
          <a:p>
            <a:pPr marL="342860" marR="0" lvl="0" indent="-34286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grpSp>
        <p:nvGrpSpPr>
          <p:cNvPr id="7" name="Group 27"/>
          <p:cNvGrpSpPr/>
          <p:nvPr/>
        </p:nvGrpSpPr>
        <p:grpSpPr>
          <a:xfrm>
            <a:off x="5867400" y="1066800"/>
            <a:ext cx="2286000" cy="2286000"/>
            <a:chOff x="5181600" y="1066800"/>
            <a:chExt cx="2286000" cy="2286000"/>
          </a:xfrm>
        </p:grpSpPr>
        <p:pic>
          <p:nvPicPr>
            <p:cNvPr id="22" name="Picture 7"/>
            <p:cNvPicPr>
              <a:picLocks noChangeAspect="1" noChangeArrowheads="1"/>
            </p:cNvPicPr>
            <p:nvPr/>
          </p:nvPicPr>
          <p:blipFill>
            <a:blip r:embed="rId4" cstate="print"/>
            <a:srcRect/>
            <a:stretch>
              <a:fillRect/>
            </a:stretch>
          </p:blipFill>
          <p:spPr bwMode="auto">
            <a:xfrm>
              <a:off x="5181600" y="1066800"/>
              <a:ext cx="2286000" cy="2091558"/>
            </a:xfrm>
            <a:prstGeom prst="rect">
              <a:avLst/>
            </a:prstGeom>
            <a:noFill/>
            <a:ln w="9525">
              <a:noFill/>
              <a:miter lim="800000"/>
              <a:headEnd/>
              <a:tailEnd/>
            </a:ln>
          </p:spPr>
        </p:pic>
        <p:sp>
          <p:nvSpPr>
            <p:cNvPr id="23" name="TextBox 22"/>
            <p:cNvSpPr txBox="1"/>
            <p:nvPr/>
          </p:nvSpPr>
          <p:spPr>
            <a:xfrm>
              <a:off x="6553200" y="3014246"/>
              <a:ext cx="609600" cy="338554"/>
            </a:xfrm>
            <a:prstGeom prst="rect">
              <a:avLst/>
            </a:prstGeom>
            <a:noFill/>
          </p:spPr>
          <p:txBody>
            <a:bodyPr wrap="square" rtlCol="0">
              <a:spAutoFit/>
            </a:bodyPr>
            <a:lstStyle/>
            <a:p>
              <a:pPr algn="ctr"/>
              <a:r>
                <a:rPr lang="en-US" sz="1600" i="0" dirty="0" smtClean="0">
                  <a:solidFill>
                    <a:schemeClr val="tx1"/>
                  </a:solidFill>
                  <a:latin typeface="+mn-lt"/>
                </a:rPr>
                <a:t>r/a</a:t>
              </a:r>
              <a:endParaRPr lang="en-US" sz="1600" i="0" dirty="0">
                <a:solidFill>
                  <a:schemeClr val="tx1"/>
                </a:solidFill>
                <a:latin typeface="+mn-lt"/>
              </a:endParaRPr>
            </a:p>
          </p:txBody>
        </p:sp>
        <p:sp>
          <p:nvSpPr>
            <p:cNvPr id="24" name="Rectangle 23"/>
            <p:cNvSpPr/>
            <p:nvPr/>
          </p:nvSpPr>
          <p:spPr bwMode="auto">
            <a:xfrm>
              <a:off x="6172200" y="1143000"/>
              <a:ext cx="152400" cy="15240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293">
                <a:spcBef>
                  <a:spcPct val="20000"/>
                </a:spcBef>
                <a:buFontTx/>
                <a:buChar char="•"/>
              </a:pPr>
              <a:endParaRPr lang="en-US" dirty="0" smtClean="0">
                <a:latin typeface="Helvetica" pitchFamily="-128" charset="0"/>
              </a:endParaRPr>
            </a:p>
          </p:txBody>
        </p:sp>
        <p:sp>
          <p:nvSpPr>
            <p:cNvPr id="25" name="TextBox 24"/>
            <p:cNvSpPr txBox="1"/>
            <p:nvPr/>
          </p:nvSpPr>
          <p:spPr>
            <a:xfrm>
              <a:off x="6477000" y="1170801"/>
              <a:ext cx="838200" cy="276999"/>
            </a:xfrm>
            <a:prstGeom prst="rect">
              <a:avLst/>
            </a:prstGeom>
            <a:solidFill>
              <a:schemeClr val="bg1"/>
            </a:solidFill>
          </p:spPr>
          <p:txBody>
            <a:bodyPr wrap="square" lIns="0" tIns="0" rIns="0" bIns="0" rtlCol="0">
              <a:spAutoFit/>
            </a:bodyPr>
            <a:lstStyle/>
            <a:p>
              <a:r>
                <a:rPr lang="en-US" sz="1800" i="0" dirty="0" smtClean="0"/>
                <a:t>T</a:t>
              </a:r>
              <a:r>
                <a:rPr lang="en-US" sz="1800" i="0" baseline="-25000" dirty="0" smtClean="0"/>
                <a:t>e</a:t>
              </a:r>
              <a:r>
                <a:rPr lang="en-US" sz="1800" i="0" dirty="0" smtClean="0"/>
                <a:t> (</a:t>
              </a:r>
              <a:r>
                <a:rPr lang="en-US" sz="1800" i="0" dirty="0" err="1" smtClean="0"/>
                <a:t>keV</a:t>
              </a:r>
              <a:r>
                <a:rPr lang="en-US" sz="1800" i="0" dirty="0" smtClean="0"/>
                <a:t>)</a:t>
              </a:r>
              <a:endParaRPr lang="en-US" sz="1800" i="0" dirty="0"/>
            </a:p>
          </p:txBody>
        </p:sp>
        <p:sp>
          <p:nvSpPr>
            <p:cNvPr id="26" name="Right Arrow 25"/>
            <p:cNvSpPr/>
            <p:nvPr/>
          </p:nvSpPr>
          <p:spPr bwMode="auto">
            <a:xfrm rot="18182692">
              <a:off x="6222051" y="2168107"/>
              <a:ext cx="934400" cy="158395"/>
            </a:xfrm>
            <a:prstGeom prst="rightArrow">
              <a:avLst>
                <a:gd name="adj1" fmla="val 49748"/>
                <a:gd name="adj2" fmla="val 128014"/>
              </a:avLst>
            </a:prstGeom>
            <a:solidFill>
              <a:schemeClr val="bg1">
                <a:lumMod val="75000"/>
              </a:schemeClr>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grpSp>
      <p:sp>
        <p:nvSpPr>
          <p:cNvPr id="27" name="Content Placeholder 2"/>
          <p:cNvSpPr txBox="1">
            <a:spLocks/>
          </p:cNvSpPr>
          <p:nvPr/>
        </p:nvSpPr>
        <p:spPr bwMode="auto">
          <a:xfrm>
            <a:off x="76200" y="990600"/>
            <a:ext cx="5486400" cy="21336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marL="342860" lvl="0" indent="-342860" eaLnBrk="0" hangingPunct="0">
              <a:spcBef>
                <a:spcPct val="20000"/>
              </a:spcBef>
              <a:buFontTx/>
              <a:buChar char="•"/>
            </a:pPr>
            <a:r>
              <a:rPr lang="en-US" sz="2400" b="0" i="0" kern="0" dirty="0" smtClean="0">
                <a:solidFill>
                  <a:schemeClr val="tx1"/>
                </a:solidFill>
                <a:latin typeface="+mn-lt"/>
                <a:cs typeface="+mn-cs"/>
              </a:rPr>
              <a:t>NSTX H-modes showed broadening of T</a:t>
            </a:r>
            <a:r>
              <a:rPr lang="en-US" sz="2400" b="0" i="0" kern="0" baseline="-25000" dirty="0" smtClean="0">
                <a:solidFill>
                  <a:schemeClr val="tx1"/>
                </a:solidFill>
                <a:latin typeface="+mn-lt"/>
                <a:cs typeface="+mn-cs"/>
              </a:rPr>
              <a:t>e</a:t>
            </a:r>
            <a:r>
              <a:rPr lang="en-US" sz="2400" b="0" i="0" kern="0" dirty="0" smtClean="0">
                <a:solidFill>
                  <a:schemeClr val="tx1"/>
                </a:solidFill>
                <a:latin typeface="+mn-lt"/>
                <a:cs typeface="+mn-cs"/>
              </a:rPr>
              <a:t> profile as B</a:t>
            </a:r>
            <a:r>
              <a:rPr lang="en-US" sz="2400" b="0" i="0" kern="0" baseline="-25000" dirty="0" smtClean="0">
                <a:solidFill>
                  <a:schemeClr val="tx1"/>
                </a:solidFill>
                <a:latin typeface="+mn-lt"/>
                <a:cs typeface="+mn-cs"/>
              </a:rPr>
              <a:t>T</a:t>
            </a:r>
            <a:r>
              <a:rPr lang="en-US" sz="2400" b="0" i="0" kern="0" dirty="0" smtClean="0">
                <a:solidFill>
                  <a:schemeClr val="tx1"/>
                </a:solidFill>
                <a:latin typeface="+mn-lt"/>
                <a:cs typeface="+mn-cs"/>
              </a:rPr>
              <a:t> was increased</a:t>
            </a:r>
          </a:p>
          <a:p>
            <a:pPr marL="571500" lvl="1" indent="-228600" eaLnBrk="0" hangingPunct="0">
              <a:spcBef>
                <a:spcPct val="20000"/>
              </a:spcBef>
              <a:buFontTx/>
              <a:buChar char="–"/>
            </a:pPr>
            <a:r>
              <a:rPr lang="en-US" sz="2000" b="0" i="0" kern="0" dirty="0" smtClean="0">
                <a:solidFill>
                  <a:schemeClr val="accent2"/>
                </a:solidFill>
                <a:latin typeface="+mn-lt"/>
              </a:rPr>
              <a:t>Similar broadening trend observed with increased lithium deposition</a:t>
            </a:r>
          </a:p>
          <a:p>
            <a:pPr marL="571500" lvl="1" indent="-228600" eaLnBrk="0" hangingPunct="0">
              <a:spcBef>
                <a:spcPct val="20000"/>
              </a:spcBef>
              <a:buFontTx/>
              <a:buChar char="–"/>
            </a:pPr>
            <a:r>
              <a:rPr lang="en-US" sz="2000" b="0" i="0" kern="0" dirty="0" err="1" smtClean="0">
                <a:solidFill>
                  <a:srgbClr val="FF0000"/>
                </a:solidFill>
                <a:latin typeface="+mn-lt"/>
              </a:rPr>
              <a:t>B</a:t>
            </a:r>
            <a:r>
              <a:rPr lang="en-US" sz="2000" b="0" i="0" kern="0" baseline="-25000" dirty="0" err="1" smtClean="0">
                <a:solidFill>
                  <a:srgbClr val="FF0000"/>
                </a:solidFill>
                <a:latin typeface="+mn-lt"/>
              </a:rPr>
              <a:t>T</a:t>
            </a:r>
            <a:r>
              <a:rPr lang="en-US" sz="2000" b="0" i="0" kern="0" dirty="0" err="1" smtClean="0">
                <a:solidFill>
                  <a:srgbClr val="FF0000"/>
                </a:solidFill>
                <a:latin typeface="Symbol" pitchFamily="18" charset="2"/>
              </a:rPr>
              <a:t>t</a:t>
            </a:r>
            <a:r>
              <a:rPr lang="en-US" sz="2000" b="0" i="0" kern="0" baseline="-25000" dirty="0" err="1" smtClean="0">
                <a:solidFill>
                  <a:srgbClr val="FF0000"/>
                </a:solidFill>
                <a:latin typeface="+mn-lt"/>
              </a:rPr>
              <a:t>E</a:t>
            </a:r>
            <a:r>
              <a:rPr lang="en-US" sz="2000" b="0" i="0" kern="0" dirty="0" smtClean="0">
                <a:solidFill>
                  <a:srgbClr val="FF0000"/>
                </a:solidFill>
                <a:latin typeface="+mn-lt"/>
              </a:rPr>
              <a:t> scales as ~1/</a:t>
            </a:r>
            <a:r>
              <a:rPr lang="en-US" sz="2000" b="0" i="0" kern="0" dirty="0" smtClean="0">
                <a:solidFill>
                  <a:srgbClr val="FF0000"/>
                </a:solidFill>
                <a:latin typeface="Symbol" pitchFamily="18" charset="2"/>
              </a:rPr>
              <a:t>n</a:t>
            </a:r>
            <a:r>
              <a:rPr lang="en-US" sz="2000" b="0" i="0" kern="0" dirty="0" smtClean="0">
                <a:solidFill>
                  <a:srgbClr val="FF0000"/>
                </a:solidFill>
                <a:latin typeface="+mn-lt"/>
              </a:rPr>
              <a:t>* in both datasets</a:t>
            </a:r>
          </a:p>
          <a:p>
            <a:pPr marL="342860" marR="0" lvl="0" indent="-342860" algn="l" defTabSz="914400" rtl="0" eaLnBrk="0" fontAlgn="base" latinLnBrk="0" hangingPunct="0">
              <a:lnSpc>
                <a:spcPct val="100000"/>
              </a:lnSpc>
              <a:spcBef>
                <a:spcPct val="20000"/>
              </a:spcBef>
              <a:spcAft>
                <a:spcPct val="0"/>
              </a:spcAft>
              <a:buClrTx/>
              <a:buSzTx/>
              <a:buFontTx/>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29" name="Slide Number Placeholder 2"/>
          <p:cNvSpPr>
            <a:spLocks noGrp="1"/>
          </p:cNvSpPr>
          <p:nvPr>
            <p:ph type="sldNum" sz="quarter" idx="10"/>
          </p:nvPr>
        </p:nvSpPr>
        <p:spPr>
          <a:xfrm>
            <a:off x="8382000" y="6629400"/>
            <a:ext cx="762000" cy="152400"/>
          </a:xfrm>
        </p:spPr>
        <p:txBody>
          <a:bodyPr/>
          <a:lstStyle/>
          <a:p>
            <a:pPr>
              <a:defRPr/>
            </a:pPr>
            <a:fld id="{D638747E-09AD-4C3A-9D13-6024E79E9661}"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sz="1200" dirty="0" smtClean="0">
                <a:solidFill>
                  <a:srgbClr val="FF0000"/>
                </a:solidFill>
              </a:rPr>
              <a:t>Transport and Turbulence (TT) 5 Year Goal: </a:t>
            </a:r>
            <a:r>
              <a:rPr lang="en-US" sz="1600" dirty="0" smtClean="0"/>
              <a:t/>
            </a:r>
            <a:br>
              <a:rPr lang="en-US" sz="1600" dirty="0" smtClean="0"/>
            </a:br>
            <a:r>
              <a:rPr lang="en-US" sz="2400" dirty="0" smtClean="0"/>
              <a:t>Establish predictive capability for transport in next-step devices focusing on the ST high-β + low-</a:t>
            </a:r>
            <a:r>
              <a:rPr lang="en-US" sz="2400" dirty="0" err="1" smtClean="0"/>
              <a:t>collisionality</a:t>
            </a:r>
            <a:r>
              <a:rPr lang="en-US" sz="2400" dirty="0" smtClean="0"/>
              <a:t> regime</a:t>
            </a:r>
            <a:endParaRPr lang="en-US" sz="2400" dirty="0"/>
          </a:p>
        </p:txBody>
      </p:sp>
      <p:sp>
        <p:nvSpPr>
          <p:cNvPr id="3" name="Content Placeholder 2"/>
          <p:cNvSpPr>
            <a:spLocks noGrp="1"/>
          </p:cNvSpPr>
          <p:nvPr>
            <p:ph idx="1"/>
          </p:nvPr>
        </p:nvSpPr>
        <p:spPr>
          <a:xfrm>
            <a:off x="0" y="1447800"/>
            <a:ext cx="8915400" cy="838200"/>
          </a:xfrm>
        </p:spPr>
        <p:txBody>
          <a:bodyPr/>
          <a:lstStyle/>
          <a:p>
            <a:pPr marL="457200" indent="-457200">
              <a:lnSpc>
                <a:spcPct val="95000"/>
              </a:lnSpc>
              <a:buFont typeface="+mj-lt"/>
              <a:buAutoNum type="arabicPeriod"/>
            </a:pPr>
            <a:r>
              <a:rPr lang="en-US" dirty="0" smtClean="0"/>
              <a:t>Characterize H-mode global energy confinement scaling in the lower </a:t>
            </a:r>
            <a:r>
              <a:rPr lang="en-US" dirty="0" err="1" smtClean="0"/>
              <a:t>collisionality</a:t>
            </a:r>
            <a:r>
              <a:rPr lang="en-US" dirty="0" smtClean="0"/>
              <a:t> regime of NSTX-U</a:t>
            </a:r>
          </a:p>
        </p:txBody>
      </p:sp>
      <p:sp>
        <p:nvSpPr>
          <p:cNvPr id="4" name="Slide Number Placeholder 4"/>
          <p:cNvSpPr>
            <a:spLocks noGrp="1"/>
          </p:cNvSpPr>
          <p:nvPr>
            <p:ph type="sldNum" sz="quarter" idx="10"/>
          </p:nvPr>
        </p:nvSpPr>
        <p:spPr>
          <a:xfrm>
            <a:off x="8382000" y="6629400"/>
            <a:ext cx="762000" cy="152400"/>
          </a:xfrm>
        </p:spPr>
        <p:txBody>
          <a:bodyPr/>
          <a:lstStyle/>
          <a:p>
            <a:pPr>
              <a:defRPr/>
            </a:pPr>
            <a:fld id="{07C317B6-8226-4E36-9643-9EDAD18AE5EB}" type="slidenum">
              <a:rPr lang="en-US" smtClean="0"/>
              <a:pPr>
                <a:defRPr/>
              </a:pPr>
              <a:t>23</a:t>
            </a:fld>
            <a:endParaRPr lang="en-US"/>
          </a:p>
        </p:txBody>
      </p:sp>
      <p:sp>
        <p:nvSpPr>
          <p:cNvPr id="6" name="Content Placeholder 2"/>
          <p:cNvSpPr txBox="1">
            <a:spLocks/>
          </p:cNvSpPr>
          <p:nvPr/>
        </p:nvSpPr>
        <p:spPr bwMode="auto">
          <a:xfrm>
            <a:off x="0" y="4876800"/>
            <a:ext cx="9144000" cy="4572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marL="742950" lvl="1" indent="-285750" eaLnBrk="0" hangingPunct="0">
              <a:lnSpc>
                <a:spcPct val="95000"/>
              </a:lnSpc>
              <a:spcBef>
                <a:spcPct val="20000"/>
              </a:spcBef>
              <a:buFont typeface="Helvetica" pitchFamily="34" charset="0"/>
              <a:buChar char="–"/>
              <a:tabLst>
                <a:tab pos="742950" algn="l"/>
              </a:tabLst>
              <a:defRPr/>
            </a:pPr>
            <a:r>
              <a:rPr lang="en-US" sz="2000" i="0" kern="0" dirty="0" smtClean="0">
                <a:solidFill>
                  <a:schemeClr val="accent2"/>
                </a:solidFill>
                <a:latin typeface="+mn-lt"/>
                <a:cs typeface="Calibri" pitchFamily="34" charset="0"/>
              </a:rPr>
              <a:t>Builds on identification of ETG w/ </a:t>
            </a:r>
            <a:r>
              <a:rPr lang="en-US" sz="2000" i="0" kern="0" dirty="0" smtClean="0">
                <a:solidFill>
                  <a:schemeClr val="accent2"/>
                </a:solidFill>
                <a:cs typeface="Calibri" pitchFamily="34" charset="0"/>
              </a:rPr>
              <a:t>novel </a:t>
            </a:r>
            <a:r>
              <a:rPr lang="en-US" sz="2000" i="0" kern="0" dirty="0" smtClean="0">
                <a:solidFill>
                  <a:schemeClr val="accent2"/>
                </a:solidFill>
                <a:latin typeface="+mn-lt"/>
                <a:cs typeface="Calibri" pitchFamily="34" charset="0"/>
              </a:rPr>
              <a:t>high-</a:t>
            </a:r>
            <a:r>
              <a:rPr lang="en-US" sz="2000" i="0" kern="0" dirty="0" err="1" smtClean="0">
                <a:solidFill>
                  <a:schemeClr val="accent2"/>
                </a:solidFill>
                <a:latin typeface="+mn-lt"/>
                <a:cs typeface="Calibri" pitchFamily="34" charset="0"/>
              </a:rPr>
              <a:t>k</a:t>
            </a:r>
            <a:r>
              <a:rPr lang="en-US" sz="2000" i="0" kern="0" baseline="-25000" dirty="0" err="1" smtClean="0">
                <a:solidFill>
                  <a:schemeClr val="accent2"/>
                </a:solidFill>
                <a:latin typeface="+mn-lt"/>
                <a:cs typeface="Calibri" pitchFamily="34" charset="0"/>
              </a:rPr>
              <a:t>r</a:t>
            </a:r>
            <a:r>
              <a:rPr lang="en-US" sz="2000" i="0" kern="0" dirty="0" smtClean="0">
                <a:solidFill>
                  <a:schemeClr val="accent2"/>
                </a:solidFill>
                <a:latin typeface="+mn-lt"/>
                <a:cs typeface="Calibri" pitchFamily="34" charset="0"/>
              </a:rPr>
              <a:t> scattering in NSTX</a:t>
            </a:r>
          </a:p>
          <a:p>
            <a:pPr marL="742950" lvl="1" indent="-285750" eaLnBrk="0" hangingPunct="0">
              <a:lnSpc>
                <a:spcPct val="95000"/>
              </a:lnSpc>
              <a:spcBef>
                <a:spcPct val="20000"/>
              </a:spcBef>
              <a:buFont typeface="Helvetica" pitchFamily="34" charset="0"/>
              <a:buChar char="–"/>
              <a:tabLst>
                <a:tab pos="742950" algn="l"/>
              </a:tabLst>
              <a:defRPr/>
            </a:pPr>
            <a:endParaRPr kumimoji="0" lang="en-US" sz="1400" b="0" i="0" u="none" strike="noStrike" kern="0" cap="none" spc="0" normalizeH="0" baseline="0" noProof="0" dirty="0" smtClean="0">
              <a:ln>
                <a:noFill/>
              </a:ln>
              <a:solidFill>
                <a:schemeClr val="tx1"/>
              </a:solidFill>
              <a:effectLst/>
              <a:uLnTx/>
              <a:uFillTx/>
              <a:latin typeface="+mn-lt"/>
              <a:ea typeface="+mn-ea"/>
              <a:cs typeface="Calibri" pitchFamily="34" charset="0"/>
            </a:endParaRPr>
          </a:p>
          <a:p>
            <a:pPr marL="457200" marR="0" lvl="0" indent="-457200" algn="l" defTabSz="914400" rtl="0" eaLnBrk="0" fontAlgn="base" latinLnBrk="0" hangingPunct="0">
              <a:lnSpc>
                <a:spcPct val="95000"/>
              </a:lnSpc>
              <a:spcBef>
                <a:spcPct val="20000"/>
              </a:spcBef>
              <a:spcAft>
                <a:spcPct val="0"/>
              </a:spcAft>
              <a:buClrTx/>
              <a:buSzTx/>
              <a:buFont typeface="+mj-lt"/>
              <a:buAutoNum type="arabicPeriod" startAt="3"/>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Establish and validate reduced transport models</a:t>
            </a:r>
          </a:p>
        </p:txBody>
      </p:sp>
      <p:pic>
        <p:nvPicPr>
          <p:cNvPr id="3074" name="Picture 2" descr="C:\Users\jmenard\Documents\My Files\PPPL\Projects\NSTX\Program\5 year planning\2014-2018\Chapter text\Chapter_00_Coverpage_ToC_ExecSumm\Coverpage and web figures\Figure source\highk.emf"/>
          <p:cNvPicPr>
            <a:picLocks noChangeAspect="1" noChangeArrowheads="1"/>
          </p:cNvPicPr>
          <p:nvPr/>
        </p:nvPicPr>
        <p:blipFill>
          <a:blip r:embed="rId2" cstate="print"/>
          <a:srcRect/>
          <a:stretch>
            <a:fillRect/>
          </a:stretch>
        </p:blipFill>
        <p:spPr bwMode="auto">
          <a:xfrm>
            <a:off x="5675375" y="2133600"/>
            <a:ext cx="3468625" cy="2514600"/>
          </a:xfrm>
          <a:prstGeom prst="rect">
            <a:avLst/>
          </a:prstGeom>
          <a:noFill/>
        </p:spPr>
      </p:pic>
      <p:sp>
        <p:nvSpPr>
          <p:cNvPr id="9" name="Content Placeholder 2"/>
          <p:cNvSpPr txBox="1">
            <a:spLocks/>
          </p:cNvSpPr>
          <p:nvPr/>
        </p:nvSpPr>
        <p:spPr bwMode="auto">
          <a:xfrm>
            <a:off x="0" y="2362200"/>
            <a:ext cx="6248400" cy="30480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marL="457200" marR="0" lvl="0" indent="-457200" algn="l" defTabSz="914400" rtl="0" eaLnBrk="0" fontAlgn="base" latinLnBrk="0" hangingPunct="0">
              <a:lnSpc>
                <a:spcPct val="95000"/>
              </a:lnSpc>
              <a:spcBef>
                <a:spcPct val="20000"/>
              </a:spcBef>
              <a:spcAft>
                <a:spcPct val="0"/>
              </a:spcAft>
              <a:buClrTx/>
              <a:buSzTx/>
              <a:buFont typeface="+mj-lt"/>
              <a:buAutoNum type="arabicPeriod" startAt="2"/>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Identify modes causing</a:t>
            </a:r>
            <a:r>
              <a:rPr kumimoji="0" lang="en-US" sz="2400" b="0" i="0" u="none" strike="noStrike" kern="0" cap="none" spc="0" normalizeH="0" noProof="0" dirty="0" smtClean="0">
                <a:ln>
                  <a:noFill/>
                </a:ln>
                <a:solidFill>
                  <a:schemeClr val="tx1"/>
                </a:solidFill>
                <a:effectLst/>
                <a:uLnTx/>
                <a:uFillTx/>
                <a:latin typeface="+mn-lt"/>
                <a:ea typeface="+mn-ea"/>
                <a:cs typeface="Calibri" pitchFamily="34" charset="0"/>
              </a:rPr>
              <a:t> </a:t>
            </a: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anomalous electron thermal, momentum, particle/impurity transport</a:t>
            </a:r>
          </a:p>
          <a:p>
            <a:pPr marL="742776" marR="0" lvl="1" indent="-285684" algn="l" defTabSz="914400" rtl="0" eaLnBrk="0" fontAlgn="base" latinLnBrk="0" hangingPunct="0">
              <a:lnSpc>
                <a:spcPct val="95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Exploit</a:t>
            </a:r>
            <a:r>
              <a:rPr kumimoji="0" lang="en-US" sz="2000" b="0" i="0" u="none" strike="noStrike" kern="0" cap="none" spc="0" normalizeH="0" noProof="0" dirty="0" smtClean="0">
                <a:ln>
                  <a:noFill/>
                </a:ln>
                <a:solidFill>
                  <a:schemeClr val="accent2"/>
                </a:solidFill>
                <a:effectLst/>
                <a:uLnTx/>
                <a:uFillTx/>
                <a:latin typeface="+mn-lt"/>
                <a:cs typeface="Calibri" pitchFamily="34" charset="0"/>
              </a:rPr>
              <a:t> </a:t>
            </a:r>
            <a:r>
              <a:rPr lang="en-US" sz="2000" b="0" i="0" kern="0" dirty="0" smtClean="0">
                <a:solidFill>
                  <a:schemeClr val="accent2"/>
                </a:solidFill>
                <a:latin typeface="+mn-lt"/>
                <a:cs typeface="Calibri" pitchFamily="34" charset="0"/>
              </a:rPr>
              <a:t>scaling dependencies of modes</a:t>
            </a: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a:p>
            <a:pPr marL="798513" marR="0" lvl="2" indent="-109538" algn="l" defTabSz="914400" rtl="0" eaLnBrk="0" fontAlgn="base" latinLnBrk="0" hangingPunct="0">
              <a:lnSpc>
                <a:spcPct val="95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Example: </a:t>
            </a:r>
            <a:r>
              <a:rPr kumimoji="0" lang="en-US" sz="1800" b="0" i="0" u="none" strike="noStrike" kern="0" cap="none" spc="0" normalizeH="0" baseline="0" noProof="0" dirty="0" smtClean="0">
                <a:ln>
                  <a:noFill/>
                </a:ln>
                <a:solidFill>
                  <a:srgbClr val="FF0000"/>
                </a:solidFill>
                <a:effectLst/>
                <a:uLnTx/>
                <a:uFillTx/>
                <a:latin typeface="Symbol" pitchFamily="18" charset="2"/>
                <a:cs typeface="Calibri" pitchFamily="34" charset="0"/>
              </a:rPr>
              <a:t>m</a:t>
            </a: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-tearing </a:t>
            </a:r>
            <a:r>
              <a:rPr kumimoji="0" lang="en-US" sz="1800" b="0" i="0" u="none" strike="noStrike" kern="0" cap="none" spc="0" normalizeH="0" baseline="0" noProof="0" dirty="0" err="1" smtClean="0">
                <a:ln>
                  <a:noFill/>
                </a:ln>
                <a:solidFill>
                  <a:srgbClr val="FF0000"/>
                </a:solidFill>
                <a:effectLst/>
                <a:uLnTx/>
                <a:uFillTx/>
                <a:latin typeface="Symbol" pitchFamily="18" charset="2"/>
                <a:cs typeface="Calibri" pitchFamily="34" charset="0"/>
              </a:rPr>
              <a:t>c</a:t>
            </a:r>
            <a:r>
              <a:rPr kumimoji="0" lang="en-US" sz="1800" b="0" i="0" u="none" strike="noStrike" kern="0" cap="none" spc="0" normalizeH="0" baseline="-25000" noProof="0" dirty="0" err="1" smtClean="0">
                <a:ln>
                  <a:noFill/>
                </a:ln>
                <a:solidFill>
                  <a:srgbClr val="FF0000"/>
                </a:solidFill>
                <a:effectLst/>
                <a:uLnTx/>
                <a:uFillTx/>
                <a:latin typeface="+mn-lt"/>
                <a:cs typeface="Calibri" pitchFamily="34" charset="0"/>
              </a:rPr>
              <a:t>e</a:t>
            </a: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 </a:t>
            </a:r>
            <a:r>
              <a:rPr lang="en-US" sz="1800" b="0" i="0" kern="0" dirty="0" smtClean="0">
                <a:solidFill>
                  <a:srgbClr val="FF0000"/>
                </a:solidFill>
                <a:latin typeface="+mn-lt"/>
                <a:cs typeface="Calibri" pitchFamily="34" charset="0"/>
                <a:sym typeface="Symbol"/>
              </a:rPr>
              <a:t>~</a:t>
            </a: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 </a:t>
            </a:r>
            <a:r>
              <a:rPr kumimoji="0" lang="en-US" sz="1800" b="0" i="0" u="none" strike="noStrike" kern="0" cap="none" spc="0" normalizeH="0" baseline="0" noProof="0" dirty="0" smtClean="0">
                <a:ln>
                  <a:noFill/>
                </a:ln>
                <a:solidFill>
                  <a:srgbClr val="FF0000"/>
                </a:solidFill>
                <a:effectLst/>
                <a:uLnTx/>
                <a:uFillTx/>
                <a:latin typeface="Symbol" pitchFamily="18" charset="2"/>
                <a:cs typeface="Calibri" pitchFamily="34" charset="0"/>
              </a:rPr>
              <a:t>n</a:t>
            </a:r>
            <a:r>
              <a:rPr kumimoji="0" lang="en-US" sz="1800" b="0" i="0" u="none" strike="noStrike" kern="0" cap="none" spc="0" normalizeH="0" baseline="30000" noProof="0" dirty="0" smtClean="0">
                <a:ln>
                  <a:noFill/>
                </a:ln>
                <a:solidFill>
                  <a:srgbClr val="FF0000"/>
                </a:solidFill>
                <a:effectLst/>
                <a:uLnTx/>
                <a:uFillTx/>
                <a:latin typeface="+mn-lt"/>
                <a:cs typeface="Calibri" pitchFamily="34" charset="0"/>
              </a:rPr>
              <a:t>1</a:t>
            </a: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 ETG </a:t>
            </a:r>
            <a:r>
              <a:rPr kumimoji="0" lang="en-US" sz="1800" b="0" i="0" u="none" strike="noStrike" kern="0" cap="none" spc="0" normalizeH="0" baseline="0" noProof="0" dirty="0" err="1" smtClean="0">
                <a:ln>
                  <a:noFill/>
                </a:ln>
                <a:solidFill>
                  <a:srgbClr val="FF0000"/>
                </a:solidFill>
                <a:effectLst/>
                <a:uLnTx/>
                <a:uFillTx/>
                <a:latin typeface="Symbol" pitchFamily="18" charset="2"/>
                <a:cs typeface="Calibri" pitchFamily="34" charset="0"/>
              </a:rPr>
              <a:t>c</a:t>
            </a:r>
            <a:r>
              <a:rPr kumimoji="0" lang="en-US" sz="1800" b="0" i="0" u="none" strike="noStrike" kern="0" cap="none" spc="0" normalizeH="0" baseline="-25000" noProof="0" dirty="0" err="1" smtClean="0">
                <a:ln>
                  <a:noFill/>
                </a:ln>
                <a:solidFill>
                  <a:srgbClr val="FF0000"/>
                </a:solidFill>
                <a:effectLst/>
                <a:uLnTx/>
                <a:uFillTx/>
                <a:latin typeface="+mn-lt"/>
                <a:cs typeface="Calibri" pitchFamily="34" charset="0"/>
              </a:rPr>
              <a:t>e</a:t>
            </a: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 ~ </a:t>
            </a:r>
            <a:r>
              <a:rPr kumimoji="0" lang="en-US" sz="1800" b="0" i="0" u="none" strike="noStrike" kern="0" cap="none" spc="0" normalizeH="0" baseline="0" noProof="0" dirty="0" smtClean="0">
                <a:ln>
                  <a:noFill/>
                </a:ln>
                <a:solidFill>
                  <a:srgbClr val="FF0000"/>
                </a:solidFill>
                <a:effectLst/>
                <a:uLnTx/>
                <a:uFillTx/>
                <a:latin typeface="Symbol" pitchFamily="18" charset="2"/>
                <a:cs typeface="Calibri" pitchFamily="34" charset="0"/>
              </a:rPr>
              <a:t>n</a:t>
            </a:r>
            <a:r>
              <a:rPr kumimoji="0" lang="en-US" sz="1800" b="0" i="0" u="none" strike="noStrike" kern="0" cap="none" spc="0" normalizeH="0" baseline="30000" noProof="0" dirty="0" smtClean="0">
                <a:ln>
                  <a:noFill/>
                </a:ln>
                <a:solidFill>
                  <a:srgbClr val="FF0000"/>
                </a:solidFill>
                <a:effectLst/>
                <a:uLnTx/>
                <a:uFillTx/>
                <a:latin typeface="+mn-lt"/>
                <a:cs typeface="Calibri" pitchFamily="34" charset="0"/>
              </a:rPr>
              <a:t>0</a:t>
            </a:r>
          </a:p>
          <a:p>
            <a:pPr marL="742776" marR="0" lvl="1" indent="-285684" algn="l" defTabSz="914400" rtl="0" eaLnBrk="0" fontAlgn="base" latinLnBrk="0" hangingPunct="0">
              <a:lnSpc>
                <a:spcPct val="95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Relate predicted turbulence to data: </a:t>
            </a:r>
          </a:p>
          <a:p>
            <a:pPr marL="801688" lvl="2" indent="-112713" eaLnBrk="0" hangingPunct="0">
              <a:lnSpc>
                <a:spcPct val="95000"/>
              </a:lnSpc>
              <a:spcBef>
                <a:spcPct val="20000"/>
              </a:spcBef>
              <a:buFont typeface="Arial" pitchFamily="34" charset="0"/>
              <a:buChar char="•"/>
              <a:defRPr/>
            </a:pPr>
            <a:r>
              <a:rPr lang="en-US" sz="1800" b="0" i="0" kern="0" dirty="0" smtClean="0">
                <a:solidFill>
                  <a:srgbClr val="FF0000"/>
                </a:solidFill>
                <a:cs typeface="Calibri" pitchFamily="34" charset="0"/>
              </a:rPr>
              <a:t>Low-k (BES), </a:t>
            </a:r>
            <a:r>
              <a:rPr lang="en-US" sz="1800" b="0" i="0" kern="0" dirty="0" smtClean="0">
                <a:solidFill>
                  <a:srgbClr val="FF0000"/>
                </a:solidFill>
                <a:latin typeface="Symbol" pitchFamily="18" charset="2"/>
                <a:cs typeface="Calibri" pitchFamily="34" charset="0"/>
              </a:rPr>
              <a:t>d</a:t>
            </a:r>
            <a:r>
              <a:rPr lang="en-US" sz="1800" b="0" i="0" kern="0" dirty="0" smtClean="0">
                <a:solidFill>
                  <a:srgbClr val="FF0000"/>
                </a:solidFill>
                <a:cs typeface="Calibri" pitchFamily="34" charset="0"/>
              </a:rPr>
              <a:t>B (</a:t>
            </a:r>
            <a:r>
              <a:rPr lang="en-US" sz="1800" b="0" i="0" kern="0" dirty="0" err="1" smtClean="0">
                <a:solidFill>
                  <a:srgbClr val="FF0000"/>
                </a:solidFill>
                <a:cs typeface="Calibri" pitchFamily="34" charset="0"/>
              </a:rPr>
              <a:t>polarimetry</a:t>
            </a:r>
            <a:r>
              <a:rPr lang="en-US" sz="1800" b="0" i="0" kern="0" dirty="0" smtClean="0">
                <a:solidFill>
                  <a:srgbClr val="FF0000"/>
                </a:solidFill>
                <a:cs typeface="Calibri" pitchFamily="34" charset="0"/>
              </a:rPr>
              <a:t>), high </a:t>
            </a:r>
            <a:r>
              <a:rPr lang="en-US" sz="1800" b="0" i="0" kern="0" dirty="0" err="1" smtClean="0">
                <a:solidFill>
                  <a:srgbClr val="FF0000"/>
                </a:solidFill>
                <a:cs typeface="Calibri" pitchFamily="34" charset="0"/>
              </a:rPr>
              <a:t>k</a:t>
            </a:r>
            <a:r>
              <a:rPr lang="en-US" sz="1800" b="0" i="0" kern="0" baseline="-25000" dirty="0" err="1" smtClean="0">
                <a:solidFill>
                  <a:srgbClr val="FF0000"/>
                </a:solidFill>
                <a:cs typeface="Calibri" pitchFamily="34" charset="0"/>
              </a:rPr>
              <a:t>r</a:t>
            </a:r>
            <a:r>
              <a:rPr lang="en-US" sz="1800" b="0" i="0" kern="0" dirty="0" smtClean="0">
                <a:solidFill>
                  <a:srgbClr val="FF0000"/>
                </a:solidFill>
                <a:cs typeface="Calibri" pitchFamily="34" charset="0"/>
              </a:rPr>
              <a:t> &amp; </a:t>
            </a:r>
            <a:r>
              <a:rPr lang="en-US" sz="1800" b="0" i="0" kern="0" dirty="0" err="1" smtClean="0">
                <a:solidFill>
                  <a:srgbClr val="FF0000"/>
                </a:solidFill>
                <a:cs typeface="Calibri" pitchFamily="34" charset="0"/>
              </a:rPr>
              <a:t>k</a:t>
            </a:r>
            <a:r>
              <a:rPr lang="en-US" sz="1800" b="0" i="0" kern="0" baseline="-25000" dirty="0" err="1" smtClean="0">
                <a:solidFill>
                  <a:srgbClr val="FF0000"/>
                </a:solidFill>
                <a:latin typeface="Symbol" pitchFamily="18" charset="2"/>
                <a:cs typeface="Calibri" pitchFamily="34" charset="0"/>
              </a:rPr>
              <a:t>q</a:t>
            </a:r>
            <a:r>
              <a:rPr lang="en-US" sz="1800" b="0" i="0" kern="0" dirty="0" smtClean="0">
                <a:solidFill>
                  <a:srgbClr val="FF0000"/>
                </a:solidFill>
                <a:cs typeface="Calibri" pitchFamily="34" charset="0"/>
              </a:rPr>
              <a:t> (</a:t>
            </a:r>
            <a:r>
              <a:rPr lang="en-US" sz="1800" b="0" i="0" kern="0" dirty="0" smtClean="0">
                <a:solidFill>
                  <a:srgbClr val="FF0000"/>
                </a:solidFill>
                <a:latin typeface="Symbol" pitchFamily="18" charset="2"/>
                <a:cs typeface="Calibri" pitchFamily="34" charset="0"/>
              </a:rPr>
              <a:t>m</a:t>
            </a:r>
            <a:r>
              <a:rPr lang="en-US" sz="1800" b="0" i="0" kern="0" dirty="0" smtClean="0">
                <a:solidFill>
                  <a:srgbClr val="FF0000"/>
                </a:solidFill>
                <a:cs typeface="Calibri" pitchFamily="34" charset="0"/>
              </a:rPr>
              <a:t>-wave)</a:t>
            </a:r>
          </a:p>
        </p:txBody>
      </p:sp>
      <p:sp>
        <p:nvSpPr>
          <p:cNvPr id="8" name="TextBox 7"/>
          <p:cNvSpPr txBox="1"/>
          <p:nvPr/>
        </p:nvSpPr>
        <p:spPr>
          <a:xfrm>
            <a:off x="58420" y="990600"/>
            <a:ext cx="1313180"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600" i="0" dirty="0" smtClean="0"/>
              <a:t>TT Thrusts:</a:t>
            </a:r>
            <a:endParaRPr lang="en-US" sz="1600" i="0" dirty="0"/>
          </a:p>
        </p:txBody>
      </p:sp>
      <p:sp>
        <p:nvSpPr>
          <p:cNvPr id="10" name="TextBox 9"/>
          <p:cNvSpPr txBox="1"/>
          <p:nvPr/>
        </p:nvSpPr>
        <p:spPr>
          <a:xfrm>
            <a:off x="3200400" y="6172200"/>
            <a:ext cx="2745945"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i="0" dirty="0" smtClean="0">
                <a:solidFill>
                  <a:srgbClr val="FF0000"/>
                </a:solidFill>
              </a:rPr>
              <a:t>See presentation by Yang </a:t>
            </a:r>
            <a:r>
              <a:rPr lang="en-US" sz="1400" i="0" dirty="0" err="1" smtClean="0">
                <a:solidFill>
                  <a:srgbClr val="FF0000"/>
                </a:solidFill>
              </a:rPr>
              <a:t>Ren</a:t>
            </a:r>
            <a:endParaRPr lang="en-US" sz="1400" i="0" dirty="0">
              <a:solidFill>
                <a:srgbClr val="FF0000"/>
              </a:solidFill>
            </a:endParaRPr>
          </a:p>
        </p:txBody>
      </p:sp>
      <p:sp>
        <p:nvSpPr>
          <p:cNvPr id="13" name="Right Arrow 12"/>
          <p:cNvSpPr/>
          <p:nvPr/>
        </p:nvSpPr>
        <p:spPr bwMode="auto">
          <a:xfrm rot="19632319">
            <a:off x="6186077" y="4441702"/>
            <a:ext cx="413898" cy="173036"/>
          </a:xfrm>
          <a:prstGeom prst="rightArrow">
            <a:avLst>
              <a:gd name="adj1" fmla="val 73585"/>
              <a:gd name="adj2" fmla="val 50000"/>
            </a:avLst>
          </a:prstGeom>
          <a:solidFill>
            <a:schemeClr val="bg1">
              <a:lumMod val="75000"/>
            </a:schemeClr>
          </a:solid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12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800" dirty="0" smtClean="0"/>
              <a:t>Highest priority research goals for 5 year plan:</a:t>
            </a:r>
            <a:endParaRPr lang="en-US" sz="2000" dirty="0"/>
          </a:p>
        </p:txBody>
      </p:sp>
      <p:sp>
        <p:nvSpPr>
          <p:cNvPr id="3" name="Content Placeholder 2"/>
          <p:cNvSpPr>
            <a:spLocks noGrp="1"/>
          </p:cNvSpPr>
          <p:nvPr>
            <p:ph idx="1"/>
          </p:nvPr>
        </p:nvSpPr>
        <p:spPr>
          <a:xfrm>
            <a:off x="76200" y="1143000"/>
            <a:ext cx="8991600" cy="4572000"/>
          </a:xfrm>
        </p:spPr>
        <p:txBody>
          <a:bodyPr/>
          <a:lstStyle/>
          <a:p>
            <a:pPr marL="457200" indent="-457200">
              <a:buFont typeface="+mj-lt"/>
              <a:buAutoNum type="arabicPeriod"/>
            </a:pPr>
            <a:r>
              <a:rPr lang="en-US" dirty="0" smtClean="0">
                <a:solidFill>
                  <a:schemeClr val="bg1">
                    <a:lumMod val="85000"/>
                  </a:schemeClr>
                </a:solidFill>
              </a:rPr>
              <a:t>Demonstrate 100% non-inductive sustainment at performance that extrapolates to ≥ 1MW/m</a:t>
            </a:r>
            <a:r>
              <a:rPr lang="en-US" baseline="30000" dirty="0" smtClean="0">
                <a:solidFill>
                  <a:schemeClr val="bg1">
                    <a:lumMod val="85000"/>
                  </a:schemeClr>
                </a:solidFill>
              </a:rPr>
              <a:t>2</a:t>
            </a:r>
            <a:r>
              <a:rPr lang="en-US" dirty="0" smtClean="0">
                <a:solidFill>
                  <a:schemeClr val="bg1">
                    <a:lumMod val="85000"/>
                  </a:schemeClr>
                </a:solidFill>
              </a:rPr>
              <a:t> neutron wall loading in FNSF</a:t>
            </a:r>
          </a:p>
          <a:p>
            <a:endParaRPr lang="en-US" sz="700" dirty="0" smtClean="0">
              <a:solidFill>
                <a:schemeClr val="bg1">
                  <a:lumMod val="85000"/>
                </a:schemeClr>
              </a:solidFill>
            </a:endParaRPr>
          </a:p>
          <a:p>
            <a:pPr marL="457200" indent="-457200">
              <a:buFont typeface="+mj-lt"/>
              <a:buAutoNum type="arabicPeriod" startAt="2"/>
            </a:pPr>
            <a:r>
              <a:rPr lang="en-US" dirty="0" smtClean="0">
                <a:solidFill>
                  <a:schemeClr val="bg1">
                    <a:lumMod val="85000"/>
                  </a:schemeClr>
                </a:solidFill>
              </a:rPr>
              <a:t>Access reduced </a:t>
            </a:r>
            <a:r>
              <a:rPr lang="en-US" dirty="0" smtClean="0">
                <a:solidFill>
                  <a:schemeClr val="bg1">
                    <a:lumMod val="85000"/>
                  </a:schemeClr>
                </a:solidFill>
                <a:latin typeface="Symbol" pitchFamily="18" charset="2"/>
              </a:rPr>
              <a:t>n</a:t>
            </a:r>
            <a:r>
              <a:rPr lang="en-US" dirty="0" smtClean="0">
                <a:solidFill>
                  <a:schemeClr val="bg1">
                    <a:lumMod val="85000"/>
                  </a:schemeClr>
                </a:solidFill>
              </a:rPr>
              <a:t>* and high-</a:t>
            </a:r>
            <a:r>
              <a:rPr lang="en-US" dirty="0" smtClean="0">
                <a:solidFill>
                  <a:schemeClr val="bg1">
                    <a:lumMod val="85000"/>
                  </a:schemeClr>
                </a:solidFill>
                <a:latin typeface="Symbol" pitchFamily="18" charset="2"/>
              </a:rPr>
              <a:t>b</a:t>
            </a:r>
            <a:r>
              <a:rPr lang="en-US" dirty="0" smtClean="0">
                <a:solidFill>
                  <a:schemeClr val="bg1">
                    <a:lumMod val="85000"/>
                  </a:schemeClr>
                </a:solidFill>
              </a:rPr>
              <a:t> combined with ability to vary q and rotation to dramatically extend ST physics understanding</a:t>
            </a:r>
          </a:p>
          <a:p>
            <a:pPr marL="457200" indent="-457200">
              <a:buNone/>
            </a:pPr>
            <a:endParaRPr lang="en-US" sz="700" dirty="0" smtClean="0">
              <a:solidFill>
                <a:schemeClr val="bg1">
                  <a:lumMod val="85000"/>
                </a:schemeClr>
              </a:solidFill>
            </a:endParaRPr>
          </a:p>
          <a:p>
            <a:pPr marL="457200" indent="-457200">
              <a:buAutoNum type="arabicPeriod" startAt="3"/>
            </a:pPr>
            <a:r>
              <a:rPr lang="en-US" dirty="0" smtClean="0"/>
              <a:t>Develop and understand non-inductive start-up and ramp-up </a:t>
            </a:r>
            <a:br>
              <a:rPr lang="en-US" dirty="0" smtClean="0"/>
            </a:br>
            <a:r>
              <a:rPr lang="en-US" dirty="0" smtClean="0"/>
              <a:t>(overdrive) to project to ST-FNSF with small/no solenoid</a:t>
            </a:r>
          </a:p>
          <a:p>
            <a:pPr>
              <a:buAutoNum type="arabicPeriod" startAt="3"/>
            </a:pPr>
            <a:endParaRPr lang="en-US" sz="700" dirty="0" smtClean="0">
              <a:solidFill>
                <a:schemeClr val="bg1">
                  <a:lumMod val="85000"/>
                </a:schemeClr>
              </a:solidFill>
            </a:endParaRPr>
          </a:p>
          <a:p>
            <a:pPr marL="457200" indent="-457200">
              <a:buNone/>
            </a:pPr>
            <a:r>
              <a:rPr lang="en-US" dirty="0" smtClean="0">
                <a:solidFill>
                  <a:schemeClr val="bg1">
                    <a:lumMod val="85000"/>
                  </a:schemeClr>
                </a:solidFill>
              </a:rPr>
              <a:t>4.	Develop and utilize high-flux-expansion “snowflake” </a:t>
            </a:r>
            <a:r>
              <a:rPr lang="en-US" dirty="0" err="1" smtClean="0">
                <a:solidFill>
                  <a:schemeClr val="bg1">
                    <a:lumMod val="85000"/>
                  </a:schemeClr>
                </a:solidFill>
              </a:rPr>
              <a:t>divertor</a:t>
            </a:r>
            <a:r>
              <a:rPr lang="en-US" dirty="0" smtClean="0">
                <a:solidFill>
                  <a:schemeClr val="bg1">
                    <a:lumMod val="85000"/>
                  </a:schemeClr>
                </a:solidFill>
              </a:rPr>
              <a:t> </a:t>
            </a:r>
            <a:br>
              <a:rPr lang="en-US" dirty="0" smtClean="0">
                <a:solidFill>
                  <a:schemeClr val="bg1">
                    <a:lumMod val="85000"/>
                  </a:schemeClr>
                </a:solidFill>
              </a:rPr>
            </a:br>
            <a:r>
              <a:rPr lang="en-US" dirty="0" smtClean="0">
                <a:solidFill>
                  <a:schemeClr val="bg1">
                    <a:lumMod val="85000"/>
                  </a:schemeClr>
                </a:solidFill>
              </a:rPr>
              <a:t>and </a:t>
            </a:r>
            <a:r>
              <a:rPr lang="en-US" dirty="0" err="1" smtClean="0">
                <a:solidFill>
                  <a:schemeClr val="bg1">
                    <a:lumMod val="85000"/>
                  </a:schemeClr>
                </a:solidFill>
              </a:rPr>
              <a:t>radiative</a:t>
            </a:r>
            <a:r>
              <a:rPr lang="en-US" dirty="0" smtClean="0">
                <a:solidFill>
                  <a:schemeClr val="bg1">
                    <a:lumMod val="85000"/>
                  </a:schemeClr>
                </a:solidFill>
              </a:rPr>
              <a:t> detachment for mitigating very high heat fluxes</a:t>
            </a:r>
          </a:p>
          <a:p>
            <a:endParaRPr lang="en-US" sz="700" dirty="0" smtClean="0">
              <a:solidFill>
                <a:schemeClr val="bg1">
                  <a:lumMod val="85000"/>
                </a:schemeClr>
              </a:solidFill>
            </a:endParaRPr>
          </a:p>
          <a:p>
            <a:pPr marL="457200" indent="-457200">
              <a:buNone/>
            </a:pPr>
            <a:r>
              <a:rPr lang="en-US" dirty="0" smtClean="0">
                <a:solidFill>
                  <a:schemeClr val="bg1">
                    <a:lumMod val="85000"/>
                  </a:schemeClr>
                </a:solidFill>
              </a:rPr>
              <a:t>5.	Begin to assess high-Z PFCs + liquid lithium to develop high-duty-factor integrated PMI solutions for next-steps</a:t>
            </a:r>
            <a:endParaRPr lang="en-US" dirty="0">
              <a:solidFill>
                <a:schemeClr val="bg1">
                  <a:lumMod val="85000"/>
                </a:schemeClr>
              </a:solidFill>
            </a:endParaRPr>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11114"/>
            <a:ext cx="9144000" cy="903287"/>
          </a:xfrm>
        </p:spPr>
        <p:txBody>
          <a:bodyPr/>
          <a:lstStyle/>
          <a:p>
            <a:r>
              <a:rPr lang="en-US" sz="2400" dirty="0" smtClean="0">
                <a:solidFill>
                  <a:srgbClr val="0033CC"/>
                </a:solidFill>
                <a:ea typeface="ＭＳ Ｐゴシック" pitchFamily="34" charset="-128"/>
              </a:rPr>
              <a:t>Plasma initiation with small or no transformer is unique </a:t>
            </a:r>
            <a:br>
              <a:rPr lang="en-US" sz="2400" dirty="0" smtClean="0">
                <a:solidFill>
                  <a:srgbClr val="0033CC"/>
                </a:solidFill>
                <a:ea typeface="ＭＳ Ｐゴシック" pitchFamily="34" charset="-128"/>
              </a:rPr>
            </a:br>
            <a:r>
              <a:rPr lang="en-US" sz="2400" dirty="0" smtClean="0">
                <a:solidFill>
                  <a:srgbClr val="0033CC"/>
                </a:solidFill>
                <a:ea typeface="ＭＳ Ｐゴシック" pitchFamily="34" charset="-128"/>
              </a:rPr>
              <a:t>challenge for ST-based Fusion Nuclear Science Facility</a:t>
            </a:r>
          </a:p>
        </p:txBody>
      </p:sp>
      <p:pic>
        <p:nvPicPr>
          <p:cNvPr id="19460" name="Picture 6"/>
          <p:cNvPicPr>
            <a:picLocks noChangeAspect="1" noChangeArrowheads="1"/>
          </p:cNvPicPr>
          <p:nvPr/>
        </p:nvPicPr>
        <p:blipFill>
          <a:blip r:embed="rId3" cstate="print"/>
          <a:srcRect/>
          <a:stretch>
            <a:fillRect/>
          </a:stretch>
        </p:blipFill>
        <p:spPr bwMode="auto">
          <a:xfrm>
            <a:off x="457200" y="1851026"/>
            <a:ext cx="2590800" cy="3554354"/>
          </a:xfrm>
          <a:prstGeom prst="rect">
            <a:avLst/>
          </a:prstGeom>
          <a:noFill/>
          <a:ln w="9525">
            <a:noFill/>
            <a:miter lim="800000"/>
            <a:headEnd/>
            <a:tailEnd/>
          </a:ln>
        </p:spPr>
      </p:pic>
      <p:sp>
        <p:nvSpPr>
          <p:cNvPr id="19461" name="TextBox 10"/>
          <p:cNvSpPr txBox="1">
            <a:spLocks noChangeArrowheads="1"/>
          </p:cNvSpPr>
          <p:nvPr/>
        </p:nvSpPr>
        <p:spPr bwMode="auto">
          <a:xfrm>
            <a:off x="533400" y="1295400"/>
            <a:ext cx="2362200" cy="535519"/>
          </a:xfrm>
          <a:prstGeom prst="rect">
            <a:avLst/>
          </a:prstGeom>
          <a:noFill/>
          <a:ln w="9525">
            <a:noFill/>
            <a:miter lim="800000"/>
            <a:headEnd/>
            <a:tailEnd/>
          </a:ln>
        </p:spPr>
        <p:txBody>
          <a:bodyPr wrap="square" lIns="91429" tIns="45714" rIns="91429" bIns="45714">
            <a:spAutoFit/>
          </a:bodyPr>
          <a:lstStyle/>
          <a:p>
            <a:pPr algn="ctr">
              <a:lnSpc>
                <a:spcPct val="90000"/>
              </a:lnSpc>
            </a:pPr>
            <a:r>
              <a:rPr lang="en-US" sz="1600" i="0" dirty="0">
                <a:latin typeface="+mn-lt"/>
              </a:rPr>
              <a:t>ST-FNSF has no/small central solenoid</a:t>
            </a:r>
          </a:p>
        </p:txBody>
      </p:sp>
      <p:sp>
        <p:nvSpPr>
          <p:cNvPr id="11" name="Slide Number Placeholder 3"/>
          <p:cNvSpPr>
            <a:spLocks noGrp="1"/>
          </p:cNvSpPr>
          <p:nvPr>
            <p:ph type="sldNum" sz="quarter" idx="10"/>
          </p:nvPr>
        </p:nvSpPr>
        <p:spPr/>
        <p:txBody>
          <a:bodyPr/>
          <a:lstStyle/>
          <a:p>
            <a:pPr>
              <a:defRPr/>
            </a:pPr>
            <a:fld id="{C22BF7E5-5F05-4F35-8777-97D2D16D80B7}" type="slidenum">
              <a:rPr lang="en-US" smtClean="0"/>
              <a:pPr>
                <a:defRPr/>
              </a:pPr>
              <a:t>25</a:t>
            </a:fld>
            <a:endParaRPr lang="en-US" smtClean="0"/>
          </a:p>
        </p:txBody>
      </p:sp>
      <p:pic>
        <p:nvPicPr>
          <p:cNvPr id="10" name="Picture 9"/>
          <p:cNvPicPr>
            <a:picLocks noChangeAspect="1"/>
          </p:cNvPicPr>
          <p:nvPr/>
        </p:nvPicPr>
        <p:blipFill>
          <a:blip r:embed="rId4" cstate="print"/>
          <a:stretch>
            <a:fillRect/>
          </a:stretch>
        </p:blipFill>
        <p:spPr>
          <a:xfrm>
            <a:off x="3810000" y="1752599"/>
            <a:ext cx="4876800" cy="3962401"/>
          </a:xfrm>
          <a:prstGeom prst="rect">
            <a:avLst/>
          </a:prstGeom>
        </p:spPr>
      </p:pic>
      <p:sp>
        <p:nvSpPr>
          <p:cNvPr id="12" name="TextBox 11"/>
          <p:cNvSpPr txBox="1"/>
          <p:nvPr/>
        </p:nvSpPr>
        <p:spPr>
          <a:xfrm>
            <a:off x="4670728" y="1383268"/>
            <a:ext cx="3711272" cy="369332"/>
          </a:xfrm>
          <a:prstGeom prst="rect">
            <a:avLst/>
          </a:prstGeom>
          <a:noFill/>
        </p:spPr>
        <p:txBody>
          <a:bodyPr wrap="none" rtlCol="0">
            <a:spAutoFit/>
          </a:bodyPr>
          <a:lstStyle/>
          <a:p>
            <a:pPr algn="ctr"/>
            <a:r>
              <a:rPr lang="en-US" sz="1800" i="0" dirty="0" smtClean="0">
                <a:solidFill>
                  <a:schemeClr val="accent2"/>
                </a:solidFill>
                <a:latin typeface="+mn-lt"/>
              </a:rPr>
              <a:t>NSTX-U Non-Inductive Strategy:</a:t>
            </a:r>
            <a:endParaRPr lang="en-US" sz="1800" i="0" dirty="0">
              <a:solidFill>
                <a:schemeClr val="accent2"/>
              </a:solidFill>
              <a:latin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Simulations support non-inductive start-up/ramp-up strategy</a:t>
            </a:r>
            <a:endParaRPr lang="en-US" sz="2400" dirty="0"/>
          </a:p>
        </p:txBody>
      </p:sp>
      <p:sp>
        <p:nvSpPr>
          <p:cNvPr id="3" name="Content Placeholder 2"/>
          <p:cNvSpPr>
            <a:spLocks noGrp="1"/>
          </p:cNvSpPr>
          <p:nvPr>
            <p:ph idx="1"/>
          </p:nvPr>
        </p:nvSpPr>
        <p:spPr>
          <a:xfrm>
            <a:off x="4495800" y="990600"/>
            <a:ext cx="4648200" cy="1524000"/>
          </a:xfrm>
        </p:spPr>
        <p:txBody>
          <a:bodyPr rIns="0"/>
          <a:lstStyle/>
          <a:p>
            <a:pPr marL="171450" indent="-171450"/>
            <a:r>
              <a:rPr lang="en-US" sz="2000" dirty="0" smtClean="0"/>
              <a:t>TRANSP:  NSTX-U more tangential NBI </a:t>
            </a:r>
            <a:r>
              <a:rPr lang="en-US" sz="2000" dirty="0" smtClean="0">
                <a:sym typeface="Wingdings" pitchFamily="2" charset="2"/>
              </a:rPr>
              <a:t> </a:t>
            </a:r>
            <a:r>
              <a:rPr lang="en-US" sz="2000" dirty="0" smtClean="0"/>
              <a:t>3-4x higher CD at low I</a:t>
            </a:r>
            <a:r>
              <a:rPr lang="en-US" sz="2000" baseline="-25000" dirty="0" smtClean="0"/>
              <a:t>P </a:t>
            </a:r>
            <a:r>
              <a:rPr lang="en-US" sz="1800" dirty="0" smtClean="0"/>
              <a:t>(0.4MA)</a:t>
            </a:r>
            <a:endParaRPr lang="en-US" sz="2000" dirty="0" smtClean="0"/>
          </a:p>
          <a:p>
            <a:pPr marL="171450" indent="-171450"/>
            <a:endParaRPr lang="en-US" sz="600" dirty="0" smtClean="0"/>
          </a:p>
          <a:p>
            <a:pPr marL="171450" indent="-171450"/>
            <a:r>
              <a:rPr lang="en-US" sz="2000" dirty="0" smtClean="0"/>
              <a:t>TSC: non-inductive ramp-up from 0.4MA to 1MA possible w/ BS + NBI</a:t>
            </a:r>
          </a:p>
        </p:txBody>
      </p:sp>
      <p:pic>
        <p:nvPicPr>
          <p:cNvPr id="4" name="Picture 2"/>
          <p:cNvPicPr>
            <a:picLocks noChangeAspect="1" noChangeArrowheads="1"/>
          </p:cNvPicPr>
          <p:nvPr/>
        </p:nvPicPr>
        <p:blipFill>
          <a:blip r:embed="rId2" cstate="print"/>
          <a:srcRect/>
          <a:stretch>
            <a:fillRect/>
          </a:stretch>
        </p:blipFill>
        <p:spPr bwMode="auto">
          <a:xfrm>
            <a:off x="5230987" y="2695575"/>
            <a:ext cx="3303413" cy="3095625"/>
          </a:xfrm>
          <a:prstGeom prst="rect">
            <a:avLst/>
          </a:prstGeom>
          <a:noFill/>
          <a:ln w="9525">
            <a:noFill/>
            <a:miter lim="800000"/>
            <a:headEnd/>
            <a:tailEnd/>
          </a:ln>
        </p:spPr>
      </p:pic>
      <p:sp>
        <p:nvSpPr>
          <p:cNvPr id="5" name="Content Placeholder 2"/>
          <p:cNvSpPr txBox="1">
            <a:spLocks/>
          </p:cNvSpPr>
          <p:nvPr/>
        </p:nvSpPr>
        <p:spPr bwMode="auto">
          <a:xfrm>
            <a:off x="76200" y="990600"/>
            <a:ext cx="4495800" cy="7620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marL="171450" marR="0" lvl="0" indent="-171450" algn="l" defTabSz="914400" rtl="0" eaLnBrk="0" fontAlgn="base" latinLnBrk="0" hangingPunct="0">
              <a:lnSpc>
                <a:spcPct val="100000"/>
              </a:lnSpc>
              <a:spcBef>
                <a:spcPct val="20000"/>
              </a:spcBef>
              <a:spcAft>
                <a:spcPct val="0"/>
              </a:spcAft>
              <a:buClrTx/>
              <a:buSzTx/>
              <a:buFontTx/>
              <a:buChar char="•"/>
              <a:tabLst/>
              <a:defRPr/>
            </a:pPr>
            <a:r>
              <a:rPr kumimoji="0" lang="en-US" sz="1900" b="0" i="0" u="none" strike="noStrike" kern="0" cap="none" spc="0" normalizeH="0" baseline="0" noProof="0" dirty="0" smtClean="0">
                <a:ln>
                  <a:noFill/>
                </a:ln>
                <a:solidFill>
                  <a:schemeClr val="tx1"/>
                </a:solidFill>
                <a:effectLst/>
                <a:uLnTx/>
                <a:uFillTx/>
                <a:latin typeface="+mn-lt"/>
                <a:ea typeface="+mn-ea"/>
                <a:cs typeface="+mn-cs"/>
              </a:rPr>
              <a:t>TSC code (2D) successfully simulates CHI I</a:t>
            </a:r>
            <a:r>
              <a:rPr kumimoji="0" lang="en-US" sz="1900" b="0" i="0" u="none" strike="noStrike" kern="0" cap="none" spc="0" normalizeH="0" baseline="-25000" noProof="0" dirty="0" smtClean="0">
                <a:ln>
                  <a:noFill/>
                </a:ln>
                <a:solidFill>
                  <a:schemeClr val="tx1"/>
                </a:solidFill>
                <a:effectLst/>
                <a:uLnTx/>
                <a:uFillTx/>
                <a:latin typeface="+mn-lt"/>
                <a:ea typeface="+mn-ea"/>
                <a:cs typeface="+mn-cs"/>
              </a:rPr>
              <a:t>P</a:t>
            </a:r>
            <a:r>
              <a:rPr kumimoji="0" lang="en-US" sz="1900" b="0" i="0" u="none" strike="noStrike" kern="0" cap="none" spc="0" normalizeH="0" baseline="0" noProof="0" dirty="0" smtClean="0">
                <a:ln>
                  <a:noFill/>
                </a:ln>
                <a:solidFill>
                  <a:schemeClr val="tx1"/>
                </a:solidFill>
                <a:effectLst/>
                <a:uLnTx/>
                <a:uFillTx/>
                <a:latin typeface="+mn-lt"/>
                <a:ea typeface="+mn-ea"/>
                <a:cs typeface="+mn-cs"/>
              </a:rPr>
              <a:t> ~200kA achieved in NSTX</a:t>
            </a:r>
          </a:p>
          <a:p>
            <a:pPr marL="342860" marR="0" lvl="0" indent="-34286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76200" y="4572000"/>
            <a:ext cx="4724400" cy="7620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marL="171450" marR="0" lvl="0" indent="-171450" algn="l" defTabSz="914400" rtl="0" eaLnBrk="0" fontAlgn="base" latinLnBrk="0" hangingPunct="0">
              <a:lnSpc>
                <a:spcPct val="100000"/>
              </a:lnSpc>
              <a:spcBef>
                <a:spcPct val="20000"/>
              </a:spcBef>
              <a:spcAft>
                <a:spcPct val="0"/>
              </a:spcAft>
              <a:buClrTx/>
              <a:buSzTx/>
              <a:buFontTx/>
              <a:buChar char="•"/>
              <a:tabLst/>
              <a:defRPr/>
            </a:pPr>
            <a:r>
              <a:rPr lang="en-US" sz="2000" b="0" i="0" kern="0" noProof="0" dirty="0" smtClean="0">
                <a:solidFill>
                  <a:schemeClr val="tx1"/>
                </a:solidFill>
                <a:latin typeface="+mn-lt"/>
                <a:cs typeface="+mn-cs"/>
              </a:rPr>
              <a:t>TSC + </a:t>
            </a:r>
            <a:r>
              <a:rPr kumimoji="0" lang="en-US" sz="2000" b="0" i="0" u="none" strike="noStrike" kern="0" cap="none" spc="0" normalizeH="0" noProof="0" dirty="0" smtClean="0">
                <a:ln>
                  <a:noFill/>
                </a:ln>
                <a:solidFill>
                  <a:schemeClr val="tx1"/>
                </a:solidFill>
                <a:effectLst/>
                <a:uLnTx/>
                <a:uFillTx/>
                <a:latin typeface="+mn-lt"/>
                <a:ea typeface="+mn-ea"/>
                <a:cs typeface="+mn-cs"/>
              </a:rPr>
              <a:t>tools included in 5 year plan support CHI I</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P</a:t>
            </a:r>
            <a:r>
              <a:rPr kumimoji="0" lang="en-US" sz="2000" b="0" i="0" u="none" strike="noStrike" kern="0" cap="none" spc="0" normalizeH="0" noProof="0" dirty="0" smtClean="0">
                <a:ln>
                  <a:noFill/>
                </a:ln>
                <a:solidFill>
                  <a:schemeClr val="tx1"/>
                </a:solidFill>
                <a:effectLst/>
                <a:uLnTx/>
                <a:uFillTx/>
                <a:latin typeface="+mn-lt"/>
                <a:ea typeface="+mn-ea"/>
                <a:cs typeface="+mn-cs"/>
              </a:rPr>
              <a:t> </a:t>
            </a:r>
            <a:r>
              <a:rPr kumimoji="0" lang="en-US" sz="2000" b="0" i="0" u="none" strike="noStrike" kern="0" cap="none" spc="0" normalizeH="0" noProof="0" dirty="0" smtClean="0">
                <a:ln>
                  <a:noFill/>
                </a:ln>
                <a:solidFill>
                  <a:schemeClr val="tx1"/>
                </a:solidFill>
                <a:effectLst/>
                <a:uLnTx/>
                <a:uFillTx/>
                <a:latin typeface="+mn-lt"/>
                <a:ea typeface="+mn-ea"/>
                <a:cs typeface="+mn-cs"/>
                <a:sym typeface="Wingdings" pitchFamily="2" charset="2"/>
              </a:rPr>
              <a:t> 400kA in NSTX-U</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860" marR="0" lvl="0" indent="-342860" algn="l" defTabSz="914400" rtl="0" eaLnBrk="0" fontAlgn="base" latinLnBrk="0" hangingPunct="0">
              <a:lnSpc>
                <a:spcPct val="100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 y="1828800"/>
            <a:ext cx="952707" cy="25474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7"/>
          <p:cNvGrpSpPr>
            <a:grpSpLocks noChangeAspect="1"/>
          </p:cNvGrpSpPr>
          <p:nvPr/>
        </p:nvGrpSpPr>
        <p:grpSpPr>
          <a:xfrm>
            <a:off x="986339" y="1893948"/>
            <a:ext cx="3204661" cy="2373252"/>
            <a:chOff x="5045394" y="1329654"/>
            <a:chExt cx="4005827" cy="2966564"/>
          </a:xfrm>
        </p:grpSpPr>
        <p:pic>
          <p:nvPicPr>
            <p:cNvPr id="9" name="Picture 8"/>
            <p:cNvPicPr>
              <a:picLocks noChangeAspect="1"/>
            </p:cNvPicPr>
            <p:nvPr/>
          </p:nvPicPr>
          <p:blipFill rotWithShape="1">
            <a:blip r:embed="rId4" cstate="print">
              <a:extLst>
                <a:ext uri="{28A0092B-C50C-407E-A947-70E740481C1C}">
                  <a14:useLocalDpi xmlns="" xmlns:a14="http://schemas.microsoft.com/office/drawing/2010/main" val="0"/>
                </a:ext>
              </a:extLst>
            </a:blip>
            <a:srcRect t="3597" b="-1"/>
            <a:stretch/>
          </p:blipFill>
          <p:spPr>
            <a:xfrm>
              <a:off x="5519956" y="1573105"/>
              <a:ext cx="3531265" cy="2362730"/>
            </a:xfrm>
            <a:prstGeom prst="rect">
              <a:avLst/>
            </a:prstGeom>
          </p:spPr>
        </p:pic>
        <p:sp>
          <p:nvSpPr>
            <p:cNvPr id="10" name="TextBox 9"/>
            <p:cNvSpPr txBox="1"/>
            <p:nvPr/>
          </p:nvSpPr>
          <p:spPr>
            <a:xfrm>
              <a:off x="5385033" y="3884636"/>
              <a:ext cx="228600" cy="288540"/>
            </a:xfrm>
            <a:prstGeom prst="rect">
              <a:avLst/>
            </a:prstGeom>
            <a:noFill/>
          </p:spPr>
          <p:txBody>
            <a:bodyPr wrap="square" rtlCol="0">
              <a:spAutoFit/>
            </a:bodyPr>
            <a:lstStyle/>
            <a:p>
              <a:pPr>
                <a:buNone/>
              </a:pPr>
              <a:r>
                <a:rPr lang="en-US" sz="900" i="0" dirty="0">
                  <a:solidFill>
                    <a:schemeClr val="tx1"/>
                  </a:solidFill>
                </a:rPr>
                <a:t>0</a:t>
              </a:r>
              <a:endParaRPr lang="en-US" sz="900" i="0" dirty="0" smtClean="0">
                <a:solidFill>
                  <a:schemeClr val="tx1"/>
                </a:solidFill>
              </a:endParaRPr>
            </a:p>
          </p:txBody>
        </p:sp>
        <p:sp>
          <p:nvSpPr>
            <p:cNvPr id="11" name="TextBox 10"/>
            <p:cNvSpPr txBox="1"/>
            <p:nvPr/>
          </p:nvSpPr>
          <p:spPr>
            <a:xfrm>
              <a:off x="5749255" y="1329654"/>
              <a:ext cx="846589" cy="327012"/>
            </a:xfrm>
            <a:prstGeom prst="rect">
              <a:avLst/>
            </a:prstGeom>
            <a:noFill/>
          </p:spPr>
          <p:txBody>
            <a:bodyPr wrap="square" rtlCol="0">
              <a:spAutoFit/>
            </a:bodyPr>
            <a:lstStyle/>
            <a:p>
              <a:pPr>
                <a:buNone/>
              </a:pPr>
              <a:r>
                <a:rPr lang="en-US" sz="1050" i="0" dirty="0" smtClean="0">
                  <a:solidFill>
                    <a:srgbClr val="0000FF"/>
                  </a:solidFill>
                </a:rPr>
                <a:t>1.0 </a:t>
              </a:r>
              <a:r>
                <a:rPr lang="en-US" sz="1050" i="0" dirty="0" err="1" smtClean="0">
                  <a:solidFill>
                    <a:srgbClr val="0000FF"/>
                  </a:solidFill>
                </a:rPr>
                <a:t>ms</a:t>
              </a:r>
              <a:endParaRPr lang="en-US" sz="1050" i="0" dirty="0" smtClean="0">
                <a:solidFill>
                  <a:srgbClr val="0000FF"/>
                </a:solidFill>
              </a:endParaRPr>
            </a:p>
          </p:txBody>
        </p:sp>
        <p:sp>
          <p:nvSpPr>
            <p:cNvPr id="12" name="TextBox 11"/>
            <p:cNvSpPr txBox="1"/>
            <p:nvPr/>
          </p:nvSpPr>
          <p:spPr>
            <a:xfrm>
              <a:off x="6900645" y="1329654"/>
              <a:ext cx="846589" cy="327012"/>
            </a:xfrm>
            <a:prstGeom prst="rect">
              <a:avLst/>
            </a:prstGeom>
            <a:noFill/>
          </p:spPr>
          <p:txBody>
            <a:bodyPr wrap="square" rtlCol="0">
              <a:spAutoFit/>
            </a:bodyPr>
            <a:lstStyle/>
            <a:p>
              <a:pPr>
                <a:buNone/>
              </a:pPr>
              <a:r>
                <a:rPr lang="en-US" sz="1050" i="0" dirty="0" smtClean="0">
                  <a:solidFill>
                    <a:srgbClr val="0000FF"/>
                  </a:solidFill>
                </a:rPr>
                <a:t>1.6 </a:t>
              </a:r>
              <a:r>
                <a:rPr lang="en-US" sz="1050" i="0" dirty="0" err="1" smtClean="0">
                  <a:solidFill>
                    <a:srgbClr val="0000FF"/>
                  </a:solidFill>
                </a:rPr>
                <a:t>ms</a:t>
              </a:r>
              <a:endParaRPr lang="en-US" sz="1050" i="0" dirty="0" smtClean="0">
                <a:solidFill>
                  <a:srgbClr val="0000FF"/>
                </a:solidFill>
              </a:endParaRPr>
            </a:p>
          </p:txBody>
        </p:sp>
        <p:sp>
          <p:nvSpPr>
            <p:cNvPr id="13" name="TextBox 12"/>
            <p:cNvSpPr txBox="1"/>
            <p:nvPr/>
          </p:nvSpPr>
          <p:spPr>
            <a:xfrm>
              <a:off x="8073493" y="1329654"/>
              <a:ext cx="846589" cy="327012"/>
            </a:xfrm>
            <a:prstGeom prst="rect">
              <a:avLst/>
            </a:prstGeom>
            <a:noFill/>
          </p:spPr>
          <p:txBody>
            <a:bodyPr wrap="square" rtlCol="0">
              <a:spAutoFit/>
            </a:bodyPr>
            <a:lstStyle/>
            <a:p>
              <a:pPr>
                <a:buNone/>
              </a:pPr>
              <a:r>
                <a:rPr lang="en-US" sz="1050" i="0" dirty="0" smtClean="0">
                  <a:solidFill>
                    <a:srgbClr val="0000FF"/>
                  </a:solidFill>
                </a:rPr>
                <a:t>2.7 </a:t>
              </a:r>
              <a:r>
                <a:rPr lang="en-US" sz="1050" i="0" dirty="0" err="1" smtClean="0">
                  <a:solidFill>
                    <a:srgbClr val="0000FF"/>
                  </a:solidFill>
                </a:rPr>
                <a:t>ms</a:t>
              </a:r>
              <a:endParaRPr lang="en-US" sz="1050" i="0" dirty="0" smtClean="0">
                <a:solidFill>
                  <a:srgbClr val="0000FF"/>
                </a:solidFill>
              </a:endParaRPr>
            </a:p>
          </p:txBody>
        </p:sp>
        <p:sp>
          <p:nvSpPr>
            <p:cNvPr id="14" name="TextBox 13"/>
            <p:cNvSpPr txBox="1"/>
            <p:nvPr/>
          </p:nvSpPr>
          <p:spPr>
            <a:xfrm>
              <a:off x="5884878" y="3886201"/>
              <a:ext cx="228600" cy="288540"/>
            </a:xfrm>
            <a:prstGeom prst="rect">
              <a:avLst/>
            </a:prstGeom>
            <a:noFill/>
          </p:spPr>
          <p:txBody>
            <a:bodyPr wrap="square" rtlCol="0">
              <a:spAutoFit/>
            </a:bodyPr>
            <a:lstStyle/>
            <a:p>
              <a:pPr>
                <a:buNone/>
              </a:pPr>
              <a:r>
                <a:rPr lang="en-US" sz="900" i="0" dirty="0" smtClean="0">
                  <a:solidFill>
                    <a:schemeClr val="tx1"/>
                  </a:solidFill>
                </a:rPr>
                <a:t>1</a:t>
              </a:r>
            </a:p>
          </p:txBody>
        </p:sp>
        <p:sp>
          <p:nvSpPr>
            <p:cNvPr id="15" name="TextBox 14"/>
            <p:cNvSpPr txBox="1"/>
            <p:nvPr/>
          </p:nvSpPr>
          <p:spPr>
            <a:xfrm>
              <a:off x="6384023" y="3886201"/>
              <a:ext cx="228600" cy="288540"/>
            </a:xfrm>
            <a:prstGeom prst="rect">
              <a:avLst/>
            </a:prstGeom>
            <a:noFill/>
          </p:spPr>
          <p:txBody>
            <a:bodyPr wrap="square" rtlCol="0">
              <a:spAutoFit/>
            </a:bodyPr>
            <a:lstStyle/>
            <a:p>
              <a:pPr>
                <a:buNone/>
              </a:pPr>
              <a:r>
                <a:rPr lang="en-US" sz="900" i="0" dirty="0" smtClean="0">
                  <a:solidFill>
                    <a:schemeClr val="tx1"/>
                  </a:solidFill>
                </a:rPr>
                <a:t>2</a:t>
              </a:r>
            </a:p>
          </p:txBody>
        </p:sp>
        <p:sp>
          <p:nvSpPr>
            <p:cNvPr id="16" name="TextBox 15"/>
            <p:cNvSpPr txBox="1"/>
            <p:nvPr/>
          </p:nvSpPr>
          <p:spPr>
            <a:xfrm>
              <a:off x="6595846" y="3886201"/>
              <a:ext cx="228600" cy="288540"/>
            </a:xfrm>
            <a:prstGeom prst="rect">
              <a:avLst/>
            </a:prstGeom>
            <a:noFill/>
          </p:spPr>
          <p:txBody>
            <a:bodyPr wrap="square" rtlCol="0">
              <a:spAutoFit/>
            </a:bodyPr>
            <a:lstStyle/>
            <a:p>
              <a:pPr>
                <a:buNone/>
              </a:pPr>
              <a:r>
                <a:rPr lang="en-US" sz="900" i="0" dirty="0">
                  <a:solidFill>
                    <a:schemeClr val="tx1"/>
                  </a:solidFill>
                </a:rPr>
                <a:t>0</a:t>
              </a:r>
              <a:endParaRPr lang="en-US" sz="900" i="0" dirty="0" smtClean="0">
                <a:solidFill>
                  <a:schemeClr val="tx1"/>
                </a:solidFill>
              </a:endParaRPr>
            </a:p>
          </p:txBody>
        </p:sp>
        <p:sp>
          <p:nvSpPr>
            <p:cNvPr id="17" name="TextBox 16"/>
            <p:cNvSpPr txBox="1"/>
            <p:nvPr/>
          </p:nvSpPr>
          <p:spPr>
            <a:xfrm>
              <a:off x="7070522" y="3887761"/>
              <a:ext cx="228600" cy="288540"/>
            </a:xfrm>
            <a:prstGeom prst="rect">
              <a:avLst/>
            </a:prstGeom>
            <a:noFill/>
          </p:spPr>
          <p:txBody>
            <a:bodyPr wrap="square" rtlCol="0">
              <a:spAutoFit/>
            </a:bodyPr>
            <a:lstStyle/>
            <a:p>
              <a:pPr>
                <a:buNone/>
              </a:pPr>
              <a:r>
                <a:rPr lang="en-US" sz="900" i="0" dirty="0" smtClean="0">
                  <a:solidFill>
                    <a:schemeClr val="tx1"/>
                  </a:solidFill>
                </a:rPr>
                <a:t>1</a:t>
              </a:r>
            </a:p>
          </p:txBody>
        </p:sp>
        <p:sp>
          <p:nvSpPr>
            <p:cNvPr id="18" name="TextBox 17"/>
            <p:cNvSpPr txBox="1"/>
            <p:nvPr/>
          </p:nvSpPr>
          <p:spPr>
            <a:xfrm>
              <a:off x="7578056" y="3887761"/>
              <a:ext cx="228600" cy="288540"/>
            </a:xfrm>
            <a:prstGeom prst="rect">
              <a:avLst/>
            </a:prstGeom>
            <a:noFill/>
          </p:spPr>
          <p:txBody>
            <a:bodyPr wrap="square" rtlCol="0">
              <a:spAutoFit/>
            </a:bodyPr>
            <a:lstStyle/>
            <a:p>
              <a:pPr>
                <a:buNone/>
              </a:pPr>
              <a:r>
                <a:rPr lang="en-US" sz="900" i="0" dirty="0" smtClean="0">
                  <a:solidFill>
                    <a:schemeClr val="tx1"/>
                  </a:solidFill>
                </a:rPr>
                <a:t>2</a:t>
              </a:r>
            </a:p>
          </p:txBody>
        </p:sp>
        <p:sp>
          <p:nvSpPr>
            <p:cNvPr id="19" name="TextBox 18"/>
            <p:cNvSpPr txBox="1"/>
            <p:nvPr/>
          </p:nvSpPr>
          <p:spPr>
            <a:xfrm>
              <a:off x="7764012" y="3886201"/>
              <a:ext cx="228600" cy="288540"/>
            </a:xfrm>
            <a:prstGeom prst="rect">
              <a:avLst/>
            </a:prstGeom>
            <a:noFill/>
          </p:spPr>
          <p:txBody>
            <a:bodyPr wrap="square" rtlCol="0">
              <a:spAutoFit/>
            </a:bodyPr>
            <a:lstStyle/>
            <a:p>
              <a:pPr>
                <a:buNone/>
              </a:pPr>
              <a:r>
                <a:rPr lang="en-US" sz="900" i="0" dirty="0">
                  <a:solidFill>
                    <a:schemeClr val="tx1"/>
                  </a:solidFill>
                </a:rPr>
                <a:t>0</a:t>
              </a:r>
              <a:endParaRPr lang="en-US" sz="900" i="0" dirty="0" smtClean="0">
                <a:solidFill>
                  <a:schemeClr val="tx1"/>
                </a:solidFill>
              </a:endParaRPr>
            </a:p>
          </p:txBody>
        </p:sp>
        <p:sp>
          <p:nvSpPr>
            <p:cNvPr id="20" name="TextBox 19"/>
            <p:cNvSpPr txBox="1"/>
            <p:nvPr/>
          </p:nvSpPr>
          <p:spPr>
            <a:xfrm>
              <a:off x="8247078" y="3887761"/>
              <a:ext cx="228600" cy="288540"/>
            </a:xfrm>
            <a:prstGeom prst="rect">
              <a:avLst/>
            </a:prstGeom>
            <a:noFill/>
          </p:spPr>
          <p:txBody>
            <a:bodyPr wrap="square" rtlCol="0">
              <a:spAutoFit/>
            </a:bodyPr>
            <a:lstStyle/>
            <a:p>
              <a:pPr>
                <a:buNone/>
              </a:pPr>
              <a:r>
                <a:rPr lang="en-US" sz="900" i="0" dirty="0" smtClean="0">
                  <a:solidFill>
                    <a:schemeClr val="tx1"/>
                  </a:solidFill>
                </a:rPr>
                <a:t>1</a:t>
              </a:r>
            </a:p>
          </p:txBody>
        </p:sp>
        <p:sp>
          <p:nvSpPr>
            <p:cNvPr id="21" name="TextBox 20"/>
            <p:cNvSpPr txBox="1"/>
            <p:nvPr/>
          </p:nvSpPr>
          <p:spPr>
            <a:xfrm>
              <a:off x="8737833" y="3887761"/>
              <a:ext cx="228600" cy="288540"/>
            </a:xfrm>
            <a:prstGeom prst="rect">
              <a:avLst/>
            </a:prstGeom>
            <a:noFill/>
          </p:spPr>
          <p:txBody>
            <a:bodyPr wrap="square" rtlCol="0">
              <a:spAutoFit/>
            </a:bodyPr>
            <a:lstStyle/>
            <a:p>
              <a:pPr>
                <a:buNone/>
              </a:pPr>
              <a:r>
                <a:rPr lang="en-US" sz="900" i="0" dirty="0" smtClean="0">
                  <a:solidFill>
                    <a:schemeClr val="tx1"/>
                  </a:solidFill>
                </a:rPr>
                <a:t>2</a:t>
              </a:r>
            </a:p>
          </p:txBody>
        </p:sp>
        <p:sp>
          <p:nvSpPr>
            <p:cNvPr id="22" name="TextBox 21"/>
            <p:cNvSpPr txBox="1"/>
            <p:nvPr/>
          </p:nvSpPr>
          <p:spPr>
            <a:xfrm>
              <a:off x="8366971" y="4007678"/>
              <a:ext cx="616241" cy="288540"/>
            </a:xfrm>
            <a:prstGeom prst="rect">
              <a:avLst/>
            </a:prstGeom>
            <a:noFill/>
          </p:spPr>
          <p:txBody>
            <a:bodyPr wrap="square" rtlCol="0">
              <a:spAutoFit/>
            </a:bodyPr>
            <a:lstStyle/>
            <a:p>
              <a:pPr>
                <a:buNone/>
              </a:pPr>
              <a:r>
                <a:rPr lang="en-US" sz="900" i="0" dirty="0" smtClean="0">
                  <a:solidFill>
                    <a:schemeClr val="tx1"/>
                  </a:solidFill>
                </a:rPr>
                <a:t>R (m)</a:t>
              </a:r>
            </a:p>
          </p:txBody>
        </p:sp>
        <p:sp>
          <p:nvSpPr>
            <p:cNvPr id="23" name="TextBox 22"/>
            <p:cNvSpPr txBox="1"/>
            <p:nvPr/>
          </p:nvSpPr>
          <p:spPr>
            <a:xfrm>
              <a:off x="7207193" y="4006980"/>
              <a:ext cx="616241" cy="288540"/>
            </a:xfrm>
            <a:prstGeom prst="rect">
              <a:avLst/>
            </a:prstGeom>
            <a:noFill/>
          </p:spPr>
          <p:txBody>
            <a:bodyPr wrap="square" rtlCol="0">
              <a:spAutoFit/>
            </a:bodyPr>
            <a:lstStyle/>
            <a:p>
              <a:pPr>
                <a:buNone/>
              </a:pPr>
              <a:r>
                <a:rPr lang="en-US" sz="900" i="0" dirty="0" smtClean="0">
                  <a:solidFill>
                    <a:schemeClr val="tx1"/>
                  </a:solidFill>
                </a:rPr>
                <a:t>R (m)</a:t>
              </a:r>
            </a:p>
          </p:txBody>
        </p:sp>
        <p:sp>
          <p:nvSpPr>
            <p:cNvPr id="24" name="TextBox 23"/>
            <p:cNvSpPr txBox="1"/>
            <p:nvPr/>
          </p:nvSpPr>
          <p:spPr>
            <a:xfrm>
              <a:off x="5996382" y="4006980"/>
              <a:ext cx="616241" cy="288540"/>
            </a:xfrm>
            <a:prstGeom prst="rect">
              <a:avLst/>
            </a:prstGeom>
            <a:noFill/>
          </p:spPr>
          <p:txBody>
            <a:bodyPr wrap="square" rtlCol="0">
              <a:spAutoFit/>
            </a:bodyPr>
            <a:lstStyle/>
            <a:p>
              <a:pPr>
                <a:buNone/>
              </a:pPr>
              <a:r>
                <a:rPr lang="en-US" sz="900" i="0" dirty="0" smtClean="0">
                  <a:solidFill>
                    <a:schemeClr val="tx1"/>
                  </a:solidFill>
                </a:rPr>
                <a:t>R (m)</a:t>
              </a:r>
            </a:p>
          </p:txBody>
        </p:sp>
        <p:sp>
          <p:nvSpPr>
            <p:cNvPr id="25" name="TextBox 24"/>
            <p:cNvSpPr txBox="1"/>
            <p:nvPr/>
          </p:nvSpPr>
          <p:spPr>
            <a:xfrm>
              <a:off x="5308136" y="2632745"/>
              <a:ext cx="381000" cy="288540"/>
            </a:xfrm>
            <a:prstGeom prst="rect">
              <a:avLst/>
            </a:prstGeom>
            <a:noFill/>
          </p:spPr>
          <p:txBody>
            <a:bodyPr wrap="square" rtlCol="0">
              <a:spAutoFit/>
            </a:bodyPr>
            <a:lstStyle/>
            <a:p>
              <a:pPr>
                <a:buNone/>
              </a:pPr>
              <a:r>
                <a:rPr lang="en-US" sz="900" i="0" dirty="0" smtClean="0">
                  <a:solidFill>
                    <a:schemeClr val="tx1"/>
                  </a:solidFill>
                </a:rPr>
                <a:t>0</a:t>
              </a:r>
            </a:p>
          </p:txBody>
        </p:sp>
        <p:sp>
          <p:nvSpPr>
            <p:cNvPr id="26" name="TextBox 25"/>
            <p:cNvSpPr txBox="1"/>
            <p:nvPr/>
          </p:nvSpPr>
          <p:spPr>
            <a:xfrm>
              <a:off x="5257801" y="3625980"/>
              <a:ext cx="381000" cy="288540"/>
            </a:xfrm>
            <a:prstGeom prst="rect">
              <a:avLst/>
            </a:prstGeom>
            <a:noFill/>
          </p:spPr>
          <p:txBody>
            <a:bodyPr wrap="square" rtlCol="0">
              <a:spAutoFit/>
            </a:bodyPr>
            <a:lstStyle/>
            <a:p>
              <a:pPr>
                <a:buNone/>
              </a:pPr>
              <a:r>
                <a:rPr lang="en-US" sz="900" i="0" dirty="0" smtClean="0">
                  <a:solidFill>
                    <a:schemeClr val="tx1"/>
                  </a:solidFill>
                </a:rPr>
                <a:t>-2</a:t>
              </a:r>
            </a:p>
          </p:txBody>
        </p:sp>
        <p:sp>
          <p:nvSpPr>
            <p:cNvPr id="27" name="TextBox 26"/>
            <p:cNvSpPr txBox="1"/>
            <p:nvPr/>
          </p:nvSpPr>
          <p:spPr>
            <a:xfrm>
              <a:off x="5308833" y="2125210"/>
              <a:ext cx="381000" cy="288540"/>
            </a:xfrm>
            <a:prstGeom prst="rect">
              <a:avLst/>
            </a:prstGeom>
            <a:noFill/>
          </p:spPr>
          <p:txBody>
            <a:bodyPr wrap="square" rtlCol="0">
              <a:spAutoFit/>
            </a:bodyPr>
            <a:lstStyle/>
            <a:p>
              <a:pPr>
                <a:buNone/>
              </a:pPr>
              <a:r>
                <a:rPr lang="en-US" sz="900" i="0" dirty="0">
                  <a:solidFill>
                    <a:schemeClr val="tx1"/>
                  </a:solidFill>
                </a:rPr>
                <a:t>1</a:t>
              </a:r>
              <a:endParaRPr lang="en-US" sz="900" i="0" dirty="0" smtClean="0">
                <a:solidFill>
                  <a:schemeClr val="tx1"/>
                </a:solidFill>
              </a:endParaRPr>
            </a:p>
          </p:txBody>
        </p:sp>
        <p:sp>
          <p:nvSpPr>
            <p:cNvPr id="28" name="TextBox 27"/>
            <p:cNvSpPr txBox="1"/>
            <p:nvPr/>
          </p:nvSpPr>
          <p:spPr>
            <a:xfrm>
              <a:off x="5308833" y="1619612"/>
              <a:ext cx="381000" cy="288540"/>
            </a:xfrm>
            <a:prstGeom prst="rect">
              <a:avLst/>
            </a:prstGeom>
            <a:noFill/>
          </p:spPr>
          <p:txBody>
            <a:bodyPr wrap="square" rtlCol="0">
              <a:spAutoFit/>
            </a:bodyPr>
            <a:lstStyle/>
            <a:p>
              <a:pPr>
                <a:buNone/>
              </a:pPr>
              <a:r>
                <a:rPr lang="en-US" sz="900" i="0" dirty="0" smtClean="0">
                  <a:solidFill>
                    <a:schemeClr val="tx1"/>
                  </a:solidFill>
                </a:rPr>
                <a:t>2</a:t>
              </a:r>
            </a:p>
          </p:txBody>
        </p:sp>
        <p:sp>
          <p:nvSpPr>
            <p:cNvPr id="29" name="TextBox 28"/>
            <p:cNvSpPr txBox="1"/>
            <p:nvPr/>
          </p:nvSpPr>
          <p:spPr>
            <a:xfrm>
              <a:off x="5257801" y="3124200"/>
              <a:ext cx="381000" cy="288540"/>
            </a:xfrm>
            <a:prstGeom prst="rect">
              <a:avLst/>
            </a:prstGeom>
            <a:noFill/>
          </p:spPr>
          <p:txBody>
            <a:bodyPr wrap="square" rtlCol="0">
              <a:spAutoFit/>
            </a:bodyPr>
            <a:lstStyle/>
            <a:p>
              <a:pPr>
                <a:buNone/>
              </a:pPr>
              <a:r>
                <a:rPr lang="en-US" sz="900" i="0" dirty="0" smtClean="0">
                  <a:solidFill>
                    <a:schemeClr val="tx1"/>
                  </a:solidFill>
                </a:rPr>
                <a:t>-1</a:t>
              </a:r>
            </a:p>
          </p:txBody>
        </p:sp>
        <p:sp>
          <p:nvSpPr>
            <p:cNvPr id="30" name="TextBox 29"/>
            <p:cNvSpPr txBox="1"/>
            <p:nvPr/>
          </p:nvSpPr>
          <p:spPr>
            <a:xfrm rot="16200000">
              <a:off x="4876296" y="2640661"/>
              <a:ext cx="607502" cy="269305"/>
            </a:xfrm>
            <a:prstGeom prst="rect">
              <a:avLst/>
            </a:prstGeom>
            <a:noFill/>
          </p:spPr>
          <p:txBody>
            <a:bodyPr wrap="square" rtlCol="0">
              <a:spAutoFit/>
            </a:bodyPr>
            <a:lstStyle/>
            <a:p>
              <a:pPr>
                <a:buNone/>
              </a:pPr>
              <a:r>
                <a:rPr lang="en-US" sz="800" i="0" dirty="0" smtClean="0">
                  <a:solidFill>
                    <a:schemeClr val="tx1"/>
                  </a:solidFill>
                </a:rPr>
                <a:t>Z (m)</a:t>
              </a:r>
            </a:p>
          </p:txBody>
        </p:sp>
      </p:grpSp>
      <p:sp>
        <p:nvSpPr>
          <p:cNvPr id="31" name="Content Placeholder 2"/>
          <p:cNvSpPr txBox="1">
            <a:spLocks/>
          </p:cNvSpPr>
          <p:nvPr/>
        </p:nvSpPr>
        <p:spPr bwMode="auto">
          <a:xfrm>
            <a:off x="228600" y="5257800"/>
            <a:ext cx="4114800" cy="6096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marL="228600" marR="0" lvl="1" indent="-228600" algn="l" defTabSz="914400" rtl="0" eaLnBrk="0" fontAlgn="base" latinLnBrk="0" hangingPunct="0">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accent2">
                    <a:lumMod val="75000"/>
                  </a:schemeClr>
                </a:solidFill>
                <a:effectLst/>
                <a:uLnTx/>
                <a:uFillTx/>
                <a:latin typeface="+mn-lt"/>
              </a:rPr>
              <a:t>Higher injector flux, </a:t>
            </a:r>
            <a:r>
              <a:rPr kumimoji="0" lang="en-US" sz="1400" b="0" i="0" u="none" strike="noStrike" kern="0" cap="none" spc="0" normalizeH="0" baseline="0" noProof="0" dirty="0" err="1" smtClean="0">
                <a:ln>
                  <a:noFill/>
                </a:ln>
                <a:solidFill>
                  <a:schemeClr val="accent2">
                    <a:lumMod val="75000"/>
                  </a:schemeClr>
                </a:solidFill>
                <a:effectLst/>
                <a:uLnTx/>
                <a:uFillTx/>
                <a:latin typeface="+mn-lt"/>
              </a:rPr>
              <a:t>toroidal</a:t>
            </a:r>
            <a:r>
              <a:rPr kumimoji="0" lang="en-US" sz="1400" b="0" i="0" u="none" strike="noStrike" kern="0" cap="none" spc="0" normalizeH="0" baseline="0" noProof="0" dirty="0" smtClean="0">
                <a:ln>
                  <a:noFill/>
                </a:ln>
                <a:solidFill>
                  <a:schemeClr val="accent2">
                    <a:lumMod val="75000"/>
                  </a:schemeClr>
                </a:solidFill>
                <a:effectLst/>
                <a:uLnTx/>
                <a:uFillTx/>
                <a:latin typeface="+mn-lt"/>
              </a:rPr>
              <a:t> field, CHI voltage</a:t>
            </a:r>
          </a:p>
          <a:p>
            <a:pPr marL="228600" marR="0" lvl="1" indent="-228600" algn="l" defTabSz="914400" rtl="0" eaLnBrk="0" fontAlgn="base" latinLnBrk="0" hangingPunct="0">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accent2">
                    <a:lumMod val="75000"/>
                  </a:schemeClr>
                </a:solidFill>
                <a:effectLst/>
                <a:uLnTx/>
                <a:uFillTx/>
                <a:latin typeface="+mn-lt"/>
              </a:rPr>
              <a:t>1MW 28GHz</a:t>
            </a:r>
            <a:r>
              <a:rPr kumimoji="0" lang="en-US" sz="1400" b="0" i="0" u="none" strike="noStrike" kern="0" cap="none" spc="0" normalizeH="0" noProof="0" dirty="0" smtClean="0">
                <a:ln>
                  <a:noFill/>
                </a:ln>
                <a:solidFill>
                  <a:schemeClr val="accent2">
                    <a:lumMod val="75000"/>
                  </a:schemeClr>
                </a:solidFill>
                <a:effectLst/>
                <a:uLnTx/>
                <a:uFillTx/>
                <a:latin typeface="+mn-lt"/>
              </a:rPr>
              <a:t> </a:t>
            </a:r>
            <a:r>
              <a:rPr kumimoji="0" lang="en-US" sz="1400" b="0" i="0" u="none" strike="noStrike" kern="0" cap="none" spc="0" normalizeH="0" baseline="0" noProof="0" dirty="0" smtClean="0">
                <a:ln>
                  <a:noFill/>
                </a:ln>
                <a:solidFill>
                  <a:schemeClr val="accent2">
                    <a:lumMod val="75000"/>
                  </a:schemeClr>
                </a:solidFill>
                <a:effectLst/>
                <a:uLnTx/>
                <a:uFillTx/>
                <a:latin typeface="+mn-lt"/>
              </a:rPr>
              <a:t>ECH </a:t>
            </a:r>
            <a:r>
              <a:rPr kumimoji="0" lang="en-US" b="0" i="0" u="none" strike="noStrike" kern="0" cap="none" spc="0" normalizeH="0" baseline="0" noProof="0" dirty="0" smtClean="0">
                <a:ln>
                  <a:noFill/>
                </a:ln>
                <a:solidFill>
                  <a:schemeClr val="accent2">
                    <a:lumMod val="75000"/>
                  </a:schemeClr>
                </a:solidFill>
                <a:effectLst/>
                <a:uLnTx/>
                <a:uFillTx/>
                <a:latin typeface="+mn-lt"/>
              </a:rPr>
              <a:t>(increases T</a:t>
            </a:r>
            <a:r>
              <a:rPr kumimoji="0" lang="en-US" b="0" i="0" u="none" strike="noStrike" kern="0" cap="none" spc="0" normalizeH="0" baseline="-25000" noProof="0" dirty="0" smtClean="0">
                <a:ln>
                  <a:noFill/>
                </a:ln>
                <a:solidFill>
                  <a:schemeClr val="accent2">
                    <a:lumMod val="75000"/>
                  </a:schemeClr>
                </a:solidFill>
                <a:effectLst/>
                <a:uLnTx/>
                <a:uFillTx/>
                <a:latin typeface="+mn-lt"/>
              </a:rPr>
              <a:t>e</a:t>
            </a:r>
            <a:r>
              <a:rPr kumimoji="0" lang="en-US" b="0" i="0" u="none" strike="noStrike" kern="0" cap="none" spc="0" normalizeH="0" baseline="0" noProof="0" dirty="0" smtClean="0">
                <a:ln>
                  <a:noFill/>
                </a:ln>
                <a:solidFill>
                  <a:schemeClr val="accent2">
                    <a:lumMod val="75000"/>
                  </a:schemeClr>
                </a:solidFill>
                <a:effectLst/>
                <a:uLnTx/>
                <a:uFillTx/>
                <a:latin typeface="+mn-lt"/>
              </a:rPr>
              <a:t>)</a:t>
            </a:r>
            <a:endParaRPr kumimoji="0" lang="en-US" sz="1400" b="0" i="0" u="none" strike="noStrike" kern="0" cap="none" spc="0" normalizeH="0" baseline="0" noProof="0" dirty="0" smtClean="0">
              <a:ln>
                <a:noFill/>
              </a:ln>
              <a:solidFill>
                <a:schemeClr val="accent2">
                  <a:lumMod val="75000"/>
                </a:schemeClr>
              </a:solidFill>
              <a:effectLst/>
              <a:uLnTx/>
              <a:uFillTx/>
              <a:latin typeface="+mn-lt"/>
            </a:endParaRPr>
          </a:p>
        </p:txBody>
      </p:sp>
      <p:sp>
        <p:nvSpPr>
          <p:cNvPr id="33" name="Content Placeholder 2"/>
          <p:cNvSpPr txBox="1">
            <a:spLocks/>
          </p:cNvSpPr>
          <p:nvPr/>
        </p:nvSpPr>
        <p:spPr bwMode="auto">
          <a:xfrm>
            <a:off x="4572000" y="5791200"/>
            <a:ext cx="4572000" cy="685800"/>
          </a:xfrm>
          <a:prstGeom prst="rect">
            <a:avLst/>
          </a:prstGeom>
          <a:noFill/>
          <a:ln w="9525">
            <a:noFill/>
            <a:miter lim="800000"/>
            <a:headEnd/>
            <a:tailEnd/>
          </a:ln>
        </p:spPr>
        <p:txBody>
          <a:bodyPr vert="horz" wrap="square" lIns="91429" tIns="45714" rIns="0" bIns="45714" numCol="1" anchor="t" anchorCtr="0" compatLnSpc="1">
            <a:prstTxWarp prst="textNoShape">
              <a:avLst/>
            </a:prstTxWarp>
          </a:bodyPr>
          <a:lstStyle/>
          <a:p>
            <a:pPr marL="171450" marR="0" lvl="0" indent="-1714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FF0000"/>
                </a:solidFill>
                <a:effectLst/>
                <a:uLnTx/>
                <a:uFillTx/>
                <a:latin typeface="+mn-lt"/>
                <a:ea typeface="+mn-ea"/>
                <a:cs typeface="+mn-cs"/>
              </a:rPr>
              <a:t>But, RF heating (ECH and/or HHFW)</a:t>
            </a:r>
            <a:r>
              <a:rPr kumimoji="0" lang="en-US" sz="2000" b="0" i="0" u="none" strike="noStrike" kern="0" cap="none" spc="0" normalizeH="0" noProof="0" dirty="0" smtClean="0">
                <a:ln>
                  <a:noFill/>
                </a:ln>
                <a:solidFill>
                  <a:srgbClr val="FF0000"/>
                </a:solidFill>
                <a:effectLst/>
                <a:uLnTx/>
                <a:uFillTx/>
                <a:latin typeface="+mn-lt"/>
                <a:ea typeface="+mn-ea"/>
                <a:cs typeface="+mn-cs"/>
              </a:rPr>
              <a:t> </a:t>
            </a:r>
            <a:r>
              <a:rPr kumimoji="0" lang="en-US" sz="2000" b="0" i="0" u="none" strike="noStrike" kern="0" cap="none" spc="0" normalizeH="0" baseline="0" noProof="0" dirty="0" smtClean="0">
                <a:ln>
                  <a:noFill/>
                </a:ln>
                <a:solidFill>
                  <a:srgbClr val="FF0000"/>
                </a:solidFill>
                <a:effectLst/>
                <a:uLnTx/>
                <a:uFillTx/>
                <a:latin typeface="+mn-lt"/>
                <a:ea typeface="+mn-ea"/>
                <a:cs typeface="+mn-cs"/>
              </a:rPr>
              <a:t>of CHI likely required to</a:t>
            </a:r>
            <a:r>
              <a:rPr kumimoji="0" lang="en-US" sz="2000" b="0" i="0" u="none" strike="noStrike" kern="0" cap="none" spc="0" normalizeH="0" noProof="0" dirty="0" smtClean="0">
                <a:ln>
                  <a:noFill/>
                </a:ln>
                <a:solidFill>
                  <a:srgbClr val="FF0000"/>
                </a:solidFill>
                <a:effectLst/>
                <a:uLnTx/>
                <a:uFillTx/>
                <a:latin typeface="+mn-lt"/>
                <a:ea typeface="+mn-ea"/>
                <a:cs typeface="+mn-cs"/>
              </a:rPr>
              <a:t> couple to NBI</a:t>
            </a:r>
            <a:endParaRPr kumimoji="0" lang="en-US" sz="2000" b="0" i="0" u="none" strike="noStrike" kern="0" cap="none" spc="0" normalizeH="0" baseline="0" noProof="0" dirty="0" smtClean="0">
              <a:ln>
                <a:noFill/>
              </a:ln>
              <a:solidFill>
                <a:srgbClr val="FF0000"/>
              </a:solidFill>
              <a:effectLst/>
              <a:uLnTx/>
              <a:uFillTx/>
              <a:latin typeface="+mn-lt"/>
              <a:ea typeface="+mn-ea"/>
              <a:cs typeface="+mn-cs"/>
            </a:endParaRPr>
          </a:p>
        </p:txBody>
      </p:sp>
      <p:sp>
        <p:nvSpPr>
          <p:cNvPr id="34"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sz="1200" dirty="0" smtClean="0">
                <a:solidFill>
                  <a:srgbClr val="FF0000"/>
                </a:solidFill>
              </a:rPr>
              <a:t>Plasma Start-up and Ramp-up (PSR) 5 Year Goal: </a:t>
            </a:r>
            <a:r>
              <a:rPr lang="en-US" sz="1600" dirty="0" smtClean="0"/>
              <a:t/>
            </a:r>
            <a:br>
              <a:rPr lang="en-US" sz="1600" dirty="0" smtClean="0"/>
            </a:br>
            <a:r>
              <a:rPr lang="en-US" sz="2400" dirty="0" smtClean="0"/>
              <a:t>Develop and understand non-inductive start-up/ramp-up </a:t>
            </a:r>
            <a:br>
              <a:rPr lang="en-US" sz="2400" dirty="0" smtClean="0"/>
            </a:br>
            <a:r>
              <a:rPr lang="en-US" sz="2400" dirty="0" smtClean="0"/>
              <a:t>to project to ST-FNSF operation with small or no solenoid</a:t>
            </a:r>
            <a:endParaRPr lang="en-US" sz="2400" dirty="0"/>
          </a:p>
        </p:txBody>
      </p:sp>
      <p:sp>
        <p:nvSpPr>
          <p:cNvPr id="3" name="Content Placeholder 2"/>
          <p:cNvSpPr>
            <a:spLocks noGrp="1"/>
          </p:cNvSpPr>
          <p:nvPr>
            <p:ph idx="1"/>
          </p:nvPr>
        </p:nvSpPr>
        <p:spPr>
          <a:xfrm>
            <a:off x="76200" y="2133600"/>
            <a:ext cx="7010400" cy="1828800"/>
          </a:xfrm>
        </p:spPr>
        <p:txBody>
          <a:bodyPr lIns="0"/>
          <a:lstStyle/>
          <a:p>
            <a:pPr lvl="1">
              <a:lnSpc>
                <a:spcPct val="95000"/>
              </a:lnSpc>
            </a:pPr>
            <a:r>
              <a:rPr lang="en-US" dirty="0" smtClean="0"/>
              <a:t>Assess impact of new gap geometry, PF coil positions</a:t>
            </a:r>
          </a:p>
          <a:p>
            <a:pPr lvl="1">
              <a:lnSpc>
                <a:spcPct val="95000"/>
              </a:lnSpc>
            </a:pPr>
            <a:r>
              <a:rPr lang="en-US" dirty="0" smtClean="0"/>
              <a:t>Increase CHI closed-flux I</a:t>
            </a:r>
            <a:r>
              <a:rPr lang="en-US" baseline="-25000" dirty="0" smtClean="0"/>
              <a:t>P</a:t>
            </a:r>
            <a:r>
              <a:rPr lang="en-US" dirty="0" smtClean="0"/>
              <a:t> from 200kA </a:t>
            </a:r>
            <a:r>
              <a:rPr lang="en-US" dirty="0" smtClean="0">
                <a:sym typeface="Wingdings" pitchFamily="2" charset="2"/>
              </a:rPr>
              <a:t> 300-400kA</a:t>
            </a:r>
            <a:endParaRPr lang="en-US" dirty="0" smtClean="0"/>
          </a:p>
          <a:p>
            <a:pPr lvl="1">
              <a:lnSpc>
                <a:spcPct val="95000"/>
              </a:lnSpc>
            </a:pPr>
            <a:r>
              <a:rPr lang="en-US" dirty="0" smtClean="0"/>
              <a:t>Assess NBI H&amp;CD in 300-400kA </a:t>
            </a:r>
            <a:r>
              <a:rPr lang="en-US" dirty="0" err="1" smtClean="0"/>
              <a:t>ohmic</a:t>
            </a:r>
            <a:r>
              <a:rPr lang="en-US" dirty="0" smtClean="0"/>
              <a:t> target</a:t>
            </a:r>
          </a:p>
          <a:p>
            <a:pPr lvl="1">
              <a:lnSpc>
                <a:spcPct val="95000"/>
              </a:lnSpc>
            </a:pPr>
            <a:r>
              <a:rPr lang="en-US" dirty="0" smtClean="0"/>
              <a:t>Attempt NBI + bootstrap ramp-up: </a:t>
            </a:r>
            <a:r>
              <a:rPr lang="en-US" dirty="0" smtClean="0">
                <a:latin typeface="Symbol" pitchFamily="18" charset="2"/>
              </a:rPr>
              <a:t>D</a:t>
            </a:r>
            <a:r>
              <a:rPr lang="en-US" dirty="0" smtClean="0"/>
              <a:t>I</a:t>
            </a:r>
            <a:r>
              <a:rPr lang="en-US" baseline="-25000" dirty="0" smtClean="0"/>
              <a:t>P</a:t>
            </a:r>
            <a:r>
              <a:rPr lang="en-US" dirty="0" smtClean="0"/>
              <a:t> ~ 100-400kA</a:t>
            </a:r>
          </a:p>
        </p:txBody>
      </p:sp>
      <p:sp>
        <p:nvSpPr>
          <p:cNvPr id="4"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27</a:t>
            </a:fld>
            <a:endParaRPr lang="en-US" dirty="0"/>
          </a:p>
        </p:txBody>
      </p:sp>
      <p:sp>
        <p:nvSpPr>
          <p:cNvPr id="5" name="Content Placeholder 2"/>
          <p:cNvSpPr txBox="1">
            <a:spLocks/>
          </p:cNvSpPr>
          <p:nvPr/>
        </p:nvSpPr>
        <p:spPr bwMode="auto">
          <a:xfrm>
            <a:off x="152400" y="4114800"/>
            <a:ext cx="8915400" cy="18288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marL="457200" marR="0" lvl="0" indent="-457200" algn="l" defTabSz="914400" rtl="0" eaLnBrk="0" fontAlgn="base" latinLnBrk="0" hangingPunct="0">
              <a:lnSpc>
                <a:spcPct val="95000"/>
              </a:lnSpc>
              <a:spcBef>
                <a:spcPct val="20000"/>
              </a:spcBef>
              <a:spcAft>
                <a:spcPct val="0"/>
              </a:spcAft>
              <a:buClrTx/>
              <a:buSzTx/>
              <a:buFont typeface="+mj-lt"/>
              <a:buAutoNum type="arabicPeriod" startAt="2"/>
              <a:tabLst/>
              <a:defRPr/>
            </a:pPr>
            <a:r>
              <a:rPr lang="en-US" sz="2400" b="0" i="0" kern="0" dirty="0" smtClean="0">
                <a:solidFill>
                  <a:schemeClr val="tx1"/>
                </a:solidFill>
                <a:latin typeface="+mn-lt"/>
                <a:cs typeface="Calibri" pitchFamily="34" charset="0"/>
              </a:rPr>
              <a:t>Later years</a:t>
            </a: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 Ramp-up CHI plasma using ECH + </a:t>
            </a:r>
            <a:r>
              <a:rPr lang="en-US" sz="2400" b="0" i="0" kern="0" dirty="0" smtClean="0">
                <a:solidFill>
                  <a:schemeClr val="tx1"/>
                </a:solidFill>
                <a:latin typeface="+mn-lt"/>
                <a:cs typeface="Calibri" pitchFamily="34" charset="0"/>
              </a:rPr>
              <a:t>HHFW + </a:t>
            </a: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NBI, test “plasma gun” (point-</a:t>
            </a:r>
            <a:r>
              <a:rPr kumimoji="0" lang="en-US" sz="2400" b="0" i="0" u="none" strike="noStrike" kern="0" cap="none" spc="0" normalizeH="0" baseline="0" noProof="0" dirty="0" err="1" smtClean="0">
                <a:ln>
                  <a:noFill/>
                </a:ln>
                <a:solidFill>
                  <a:schemeClr val="tx1"/>
                </a:solidFill>
                <a:effectLst/>
                <a:uLnTx/>
                <a:uFillTx/>
                <a:latin typeface="+mn-lt"/>
                <a:ea typeface="+mn-ea"/>
                <a:cs typeface="Calibri" pitchFamily="34" charset="0"/>
              </a:rPr>
              <a:t>helicity</a:t>
            </a:r>
            <a:r>
              <a:rPr kumimoji="0" lang="en-US" sz="2400" b="0" i="0" u="none" strike="noStrike" kern="0" cap="none" spc="0" normalizeH="0" noProof="0" dirty="0" smtClean="0">
                <a:ln>
                  <a:noFill/>
                </a:ln>
                <a:solidFill>
                  <a:schemeClr val="tx1"/>
                </a:solidFill>
                <a:effectLst/>
                <a:uLnTx/>
                <a:uFillTx/>
                <a:latin typeface="+mn-lt"/>
                <a:ea typeface="+mn-ea"/>
                <a:cs typeface="Calibri" pitchFamily="34" charset="0"/>
              </a:rPr>
              <a:t> source) </a:t>
            </a: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start-up</a:t>
            </a:r>
          </a:p>
          <a:p>
            <a:pPr marL="574675" marR="0" lvl="1" indent="-287338" algn="l" defTabSz="914400" rtl="0" eaLnBrk="0" fontAlgn="base" latinLnBrk="0" hangingPunct="0">
              <a:lnSpc>
                <a:spcPct val="95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Maximize levels of CHI-produced I</a:t>
            </a:r>
            <a:r>
              <a:rPr kumimoji="0" lang="en-US" sz="2000" b="0" i="0" u="none" strike="noStrike" kern="0" cap="none" spc="0" normalizeH="0" baseline="-25000" noProof="0" dirty="0" smtClean="0">
                <a:ln>
                  <a:noFill/>
                </a:ln>
                <a:solidFill>
                  <a:schemeClr val="accent2"/>
                </a:solidFill>
                <a:effectLst/>
                <a:uLnTx/>
                <a:uFillTx/>
                <a:latin typeface="+mn-lt"/>
                <a:cs typeface="Calibri" pitchFamily="34" charset="0"/>
              </a:rPr>
              <a:t>P</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 extend with ECH and HHFW</a:t>
            </a:r>
          </a:p>
          <a:p>
            <a:pPr marL="574675" lvl="1" indent="-287338" eaLnBrk="0" hangingPunct="0">
              <a:lnSpc>
                <a:spcPct val="95000"/>
              </a:lnSpc>
              <a:spcBef>
                <a:spcPct val="20000"/>
              </a:spcBef>
              <a:buFontTx/>
              <a:buChar char="–"/>
              <a:defRPr/>
            </a:pPr>
            <a:r>
              <a:rPr lang="en-US" sz="2000" b="0" i="0" kern="0" dirty="0" smtClean="0">
                <a:solidFill>
                  <a:schemeClr val="accent2"/>
                </a:solidFill>
                <a:cs typeface="Calibri" pitchFamily="34" charset="0"/>
              </a:rPr>
              <a:t>Test NBI coupling to heated CHI, attempt</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 full non-</a:t>
            </a:r>
            <a:r>
              <a:rPr kumimoji="0" lang="en-US" sz="2000" b="0" i="0" u="none" strike="noStrike" kern="0" cap="none" spc="0" normalizeH="0" baseline="0" noProof="0" dirty="0" err="1" smtClean="0">
                <a:ln>
                  <a:noFill/>
                </a:ln>
                <a:solidFill>
                  <a:schemeClr val="accent2"/>
                </a:solidFill>
                <a:effectLst/>
                <a:uLnTx/>
                <a:uFillTx/>
                <a:latin typeface="+mn-lt"/>
                <a:cs typeface="Calibri" pitchFamily="34" charset="0"/>
              </a:rPr>
              <a:t>solenoidal</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 start-up</a:t>
            </a:r>
          </a:p>
          <a:p>
            <a:pPr marL="574675" marR="0" lvl="1" indent="-287338" algn="l" defTabSz="914400" rtl="0" eaLnBrk="0" fontAlgn="base" latinLnBrk="0" hangingPunct="0">
              <a:lnSpc>
                <a:spcPct val="95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Commission,</a:t>
            </a:r>
            <a:r>
              <a:rPr kumimoji="0" lang="en-US" sz="2000" b="0" i="0" u="none" strike="noStrike" kern="0" cap="none" spc="0" normalizeH="0" noProof="0" dirty="0" smtClean="0">
                <a:ln>
                  <a:noFill/>
                </a:ln>
                <a:solidFill>
                  <a:schemeClr val="accent2"/>
                </a:solidFill>
                <a:effectLst/>
                <a:uLnTx/>
                <a:uFillTx/>
                <a:latin typeface="+mn-lt"/>
                <a:cs typeface="Calibri" pitchFamily="34" charset="0"/>
              </a:rPr>
              <a:t> </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test plasma </a:t>
            </a:r>
            <a:r>
              <a:rPr lang="en-US" sz="2000" b="0" i="0" kern="0" dirty="0" smtClean="0">
                <a:solidFill>
                  <a:schemeClr val="accent2"/>
                </a:solidFill>
                <a:latin typeface="+mn-lt"/>
                <a:cs typeface="Calibri" pitchFamily="34" charset="0"/>
              </a:rPr>
              <a:t>guns </a:t>
            </a:r>
            <a:r>
              <a:rPr lang="en-US" sz="1800" b="0" i="0" kern="0" dirty="0" smtClean="0">
                <a:solidFill>
                  <a:schemeClr val="accent2"/>
                </a:solidFill>
                <a:latin typeface="+mn-lt"/>
                <a:cs typeface="Calibri" pitchFamily="34" charset="0"/>
              </a:rPr>
              <a:t>(being developing on Pegasus) </a:t>
            </a:r>
            <a:r>
              <a:rPr lang="en-US" sz="2000" b="0" i="0" kern="0" dirty="0" smtClean="0">
                <a:solidFill>
                  <a:schemeClr val="accent2"/>
                </a:solidFill>
                <a:latin typeface="+mn-lt"/>
                <a:cs typeface="Calibri" pitchFamily="34" charset="0"/>
              </a:rPr>
              <a:t>on NSTX-U</a:t>
            </a: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a:p>
            <a:pPr marL="342820" marR="0" lvl="0" indent="-342820" algn="l" defTabSz="914400" rtl="0" eaLnBrk="0" fontAlgn="base" latinLnBrk="0" hangingPunct="0">
              <a:lnSpc>
                <a:spcPct val="95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endParaRPr>
          </a:p>
          <a:p>
            <a:pPr marL="342820" marR="0" lvl="0" indent="-342820" algn="l" defTabSz="914400" rtl="0" eaLnBrk="0" fontAlgn="base" latinLnBrk="0" hangingPunct="0">
              <a:lnSpc>
                <a:spcPct val="95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pic>
        <p:nvPicPr>
          <p:cNvPr id="6" name="Picture 5" descr="STW-Fig-4.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62800" y="1234441"/>
            <a:ext cx="1905000" cy="27279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76200" y="1371600"/>
            <a:ext cx="7620000" cy="9144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marL="457200" marR="0" lvl="0" indent="-457200" algn="l" defTabSz="914400" rtl="0" eaLnBrk="0" fontAlgn="base" latinLnBrk="0" hangingPunct="0">
              <a:lnSpc>
                <a:spcPct val="95000"/>
              </a:lnSpc>
              <a:spcBef>
                <a:spcPct val="20000"/>
              </a:spcBef>
              <a:spcAft>
                <a:spcPct val="0"/>
              </a:spcAft>
              <a:buClrTx/>
              <a:buSzTx/>
              <a:buFont typeface="+mj-lt"/>
              <a:buAutoNum type="arabicPeriod"/>
              <a:tabLst/>
              <a:defRPr/>
            </a:pPr>
            <a:r>
              <a:rPr lang="en-US" sz="2400" b="0" i="0" kern="0" dirty="0" smtClean="0">
                <a:solidFill>
                  <a:schemeClr val="tx1"/>
                </a:solidFill>
                <a:latin typeface="+mn-lt"/>
                <a:cs typeface="Calibri" pitchFamily="34" charset="0"/>
              </a:rPr>
              <a:t>Initial years:  </a:t>
            </a: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Establish, extend solenoid-free plasma start-up, test NBI+BS</a:t>
            </a:r>
            <a:r>
              <a:rPr kumimoji="0" lang="en-US" sz="2400" b="0" i="0" u="none" strike="noStrike" kern="0" cap="none" spc="0" normalizeH="0" noProof="0" dirty="0" smtClean="0">
                <a:ln>
                  <a:noFill/>
                </a:ln>
                <a:solidFill>
                  <a:schemeClr val="tx1"/>
                </a:solidFill>
                <a:effectLst/>
                <a:uLnTx/>
                <a:uFillTx/>
                <a:latin typeface="+mn-lt"/>
                <a:ea typeface="+mn-ea"/>
                <a:cs typeface="Calibri" pitchFamily="34" charset="0"/>
              </a:rPr>
              <a:t> over-drive </a:t>
            </a: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ramp-up</a:t>
            </a:r>
          </a:p>
        </p:txBody>
      </p:sp>
      <p:sp>
        <p:nvSpPr>
          <p:cNvPr id="8" name="TextBox 7"/>
          <p:cNvSpPr txBox="1"/>
          <p:nvPr/>
        </p:nvSpPr>
        <p:spPr>
          <a:xfrm>
            <a:off x="58420" y="990600"/>
            <a:ext cx="1483098"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600" i="0" dirty="0" smtClean="0"/>
              <a:t>PSR Thrusts:</a:t>
            </a:r>
            <a:endParaRPr lang="en-US" sz="1600" i="0" dirty="0"/>
          </a:p>
        </p:txBody>
      </p:sp>
      <p:sp>
        <p:nvSpPr>
          <p:cNvPr id="9" name="TextBox 8"/>
          <p:cNvSpPr txBox="1"/>
          <p:nvPr/>
        </p:nvSpPr>
        <p:spPr>
          <a:xfrm>
            <a:off x="2997075" y="6172200"/>
            <a:ext cx="3098925"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1400" i="0" dirty="0" smtClean="0">
                <a:solidFill>
                  <a:srgbClr val="FF0000"/>
                </a:solidFill>
              </a:rPr>
              <a:t>See presentation by Roger Raman</a:t>
            </a:r>
            <a:endParaRPr lang="en-US" sz="1400" i="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ea typeface="ＭＳ Ｐゴシック" pitchFamily="34" charset="-128"/>
              </a:rPr>
              <a:t>HHFW can efficiently heat low I</a:t>
            </a:r>
            <a:r>
              <a:rPr lang="en-US" sz="2400" baseline="-25000" dirty="0" smtClean="0">
                <a:ea typeface="ＭＳ Ｐゴシック" pitchFamily="34" charset="-128"/>
              </a:rPr>
              <a:t>P</a:t>
            </a:r>
            <a:r>
              <a:rPr lang="en-US" sz="2400" dirty="0" smtClean="0">
                <a:ea typeface="ＭＳ Ｐゴシック" pitchFamily="34" charset="-128"/>
              </a:rPr>
              <a:t> targets for plasma start-up</a:t>
            </a:r>
            <a:endParaRPr lang="en-US" sz="2400" dirty="0"/>
          </a:p>
        </p:txBody>
      </p:sp>
      <p:sp>
        <p:nvSpPr>
          <p:cNvPr id="3" name="Content Placeholder 2"/>
          <p:cNvSpPr>
            <a:spLocks noGrp="1"/>
          </p:cNvSpPr>
          <p:nvPr>
            <p:ph idx="1"/>
          </p:nvPr>
        </p:nvSpPr>
        <p:spPr>
          <a:xfrm>
            <a:off x="152400" y="1066800"/>
            <a:ext cx="4191000" cy="1828800"/>
          </a:xfrm>
        </p:spPr>
        <p:txBody>
          <a:bodyPr/>
          <a:lstStyle/>
          <a:p>
            <a:r>
              <a:rPr lang="en-US" sz="2000" dirty="0" smtClean="0"/>
              <a:t>NSTX high-harmonic fast-wave (HHFW) antenna will also be utilized on NSTX-U</a:t>
            </a:r>
          </a:p>
          <a:p>
            <a:pPr lvl="1"/>
            <a:r>
              <a:rPr lang="en-US" sz="1800" dirty="0" smtClean="0"/>
              <a:t>12 strap, 30MHz, P</a:t>
            </a:r>
            <a:r>
              <a:rPr lang="en-US" sz="1800" baseline="-25000" dirty="0" smtClean="0"/>
              <a:t>RF</a:t>
            </a:r>
            <a:r>
              <a:rPr lang="en-US" sz="1800" dirty="0" smtClean="0"/>
              <a:t> ≤ 6MW</a:t>
            </a:r>
          </a:p>
          <a:p>
            <a:pPr lvl="1"/>
            <a:r>
              <a:rPr lang="en-US" sz="1800" dirty="0" smtClean="0"/>
              <a:t>HHFW:  highest ST T</a:t>
            </a:r>
            <a:r>
              <a:rPr lang="en-US" sz="1800" baseline="-25000" dirty="0" smtClean="0"/>
              <a:t>e</a:t>
            </a:r>
            <a:r>
              <a:rPr lang="en-US" sz="1800" dirty="0" smtClean="0"/>
              <a:t>(0) ~ 6keV</a:t>
            </a:r>
          </a:p>
          <a:p>
            <a:endParaRPr lang="en-US" sz="2000" dirty="0"/>
          </a:p>
        </p:txBody>
      </p:sp>
      <p:sp>
        <p:nvSpPr>
          <p:cNvPr id="4" name="Slide Number Placeholder 3"/>
          <p:cNvSpPr>
            <a:spLocks noGrp="1"/>
          </p:cNvSpPr>
          <p:nvPr>
            <p:ph type="sldNum" sz="quarter" idx="10"/>
          </p:nvPr>
        </p:nvSpPr>
        <p:spPr/>
        <p:txBody>
          <a:bodyPr/>
          <a:lstStyle/>
          <a:p>
            <a:pPr>
              <a:defRPr/>
            </a:pPr>
            <a:fld id="{1073E3AF-4E4B-4CA6-A7DE-01BFBA5367D4}" type="slidenum">
              <a:rPr lang="en-US" smtClean="0"/>
              <a:pPr>
                <a:defRPr/>
              </a:pPr>
              <a:t>28</a:t>
            </a:fld>
            <a:endParaRPr lang="en-US"/>
          </a:p>
        </p:txBody>
      </p:sp>
      <p:pic>
        <p:nvPicPr>
          <p:cNvPr id="5" name="Picture 79" descr="HHFW Antenna Photos After Double Feed Upgrade.jpg"/>
          <p:cNvPicPr>
            <a:picLocks noChangeAspect="1"/>
          </p:cNvPicPr>
          <p:nvPr/>
        </p:nvPicPr>
        <p:blipFill>
          <a:blip r:embed="rId2" cstate="print"/>
          <a:srcRect b="8450"/>
          <a:stretch>
            <a:fillRect/>
          </a:stretch>
        </p:blipFill>
        <p:spPr bwMode="auto">
          <a:xfrm>
            <a:off x="5105400" y="1143000"/>
            <a:ext cx="3200400" cy="1848625"/>
          </a:xfrm>
          <a:prstGeom prst="rect">
            <a:avLst/>
          </a:prstGeom>
          <a:noFill/>
          <a:ln w="9525">
            <a:noFill/>
            <a:miter lim="800000"/>
            <a:headEnd/>
            <a:tailEnd/>
          </a:ln>
        </p:spPr>
      </p:pic>
      <p:sp>
        <p:nvSpPr>
          <p:cNvPr id="6" name="Content Placeholder 2"/>
          <p:cNvSpPr txBox="1">
            <a:spLocks/>
          </p:cNvSpPr>
          <p:nvPr/>
        </p:nvSpPr>
        <p:spPr bwMode="auto">
          <a:xfrm>
            <a:off x="152400" y="3429000"/>
            <a:ext cx="441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T</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e</a:t>
            </a:r>
            <a:r>
              <a:rPr kumimoji="0" lang="en-US" sz="2000" b="0" i="0" u="none" strike="noStrike" kern="0" cap="none" spc="0" normalizeH="0" baseline="0" noProof="0" dirty="0" smtClean="0">
                <a:ln>
                  <a:noFill/>
                </a:ln>
                <a:solidFill>
                  <a:schemeClr val="tx1"/>
                </a:solidFill>
                <a:effectLst/>
                <a:uLnTx/>
                <a:uFillTx/>
                <a:latin typeface="+mn-lt"/>
                <a:ea typeface="+mn-ea"/>
                <a:cs typeface="+mn-cs"/>
              </a:rPr>
              <a:t>(0)=3keV RF-heated H-mode at I</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P</a:t>
            </a:r>
            <a:r>
              <a:rPr kumimoji="0" lang="en-US" sz="2000" b="0" i="0" u="none" strike="noStrike" kern="0" cap="none" spc="0" normalizeH="0" baseline="0" noProof="0" dirty="0" smtClean="0">
                <a:ln>
                  <a:noFill/>
                </a:ln>
                <a:solidFill>
                  <a:schemeClr val="tx1"/>
                </a:solidFill>
                <a:effectLst/>
                <a:uLnTx/>
                <a:uFillTx/>
                <a:latin typeface="+mn-lt"/>
                <a:ea typeface="+mn-ea"/>
                <a:cs typeface="+mn-cs"/>
              </a:rPr>
              <a:t> = 300kA with only P</a:t>
            </a:r>
            <a:r>
              <a:rPr kumimoji="0" lang="en-US" sz="2000" b="0" i="0" u="none" strike="noStrike" kern="0" cap="none" spc="0" normalizeH="0" baseline="-25000" noProof="0" dirty="0" smtClean="0">
                <a:ln>
                  <a:noFill/>
                </a:ln>
                <a:solidFill>
                  <a:schemeClr val="tx1"/>
                </a:solidFill>
                <a:effectLst/>
                <a:uLnTx/>
                <a:uFillTx/>
                <a:latin typeface="+mn-lt"/>
                <a:ea typeface="+mn-ea"/>
                <a:cs typeface="+mn-cs"/>
              </a:rPr>
              <a:t>RF</a:t>
            </a:r>
            <a:r>
              <a:rPr kumimoji="0" lang="en-US" sz="2000" b="0" i="0" u="none" strike="noStrike" kern="0" cap="none" spc="0" normalizeH="0" baseline="0" noProof="0" dirty="0" smtClean="0">
                <a:ln>
                  <a:noFill/>
                </a:ln>
                <a:solidFill>
                  <a:schemeClr val="tx1"/>
                </a:solidFill>
                <a:effectLst/>
                <a:uLnTx/>
                <a:uFillTx/>
                <a:latin typeface="+mn-lt"/>
                <a:ea typeface="+mn-ea"/>
                <a:cs typeface="+mn-cs"/>
              </a:rPr>
              <a:t> = 1.4MW</a:t>
            </a:r>
          </a:p>
        </p:txBody>
      </p:sp>
      <p:pic>
        <p:nvPicPr>
          <p:cNvPr id="7" name="Picture 3"/>
          <p:cNvPicPr>
            <a:picLocks noChangeAspect="1" noChangeArrowheads="1"/>
          </p:cNvPicPr>
          <p:nvPr/>
        </p:nvPicPr>
        <p:blipFill>
          <a:blip r:embed="rId3" cstate="print"/>
          <a:srcRect/>
          <a:stretch>
            <a:fillRect/>
          </a:stretch>
        </p:blipFill>
        <p:spPr bwMode="auto">
          <a:xfrm>
            <a:off x="4648200" y="4169664"/>
            <a:ext cx="4343400" cy="228600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152400" y="4114800"/>
            <a:ext cx="3759200" cy="2362200"/>
          </a:xfrm>
          <a:prstGeom prst="rect">
            <a:avLst/>
          </a:prstGeom>
          <a:noFill/>
          <a:ln w="9525">
            <a:noFill/>
            <a:miter lim="800000"/>
            <a:headEnd/>
            <a:tailEnd/>
          </a:ln>
        </p:spPr>
      </p:pic>
      <p:sp>
        <p:nvSpPr>
          <p:cNvPr id="9" name="Rectangle 79"/>
          <p:cNvSpPr>
            <a:spLocks noChangeArrowheads="1"/>
          </p:cNvSpPr>
          <p:nvPr/>
        </p:nvSpPr>
        <p:spPr bwMode="auto">
          <a:xfrm>
            <a:off x="4429125" y="5487987"/>
            <a:ext cx="179536" cy="184666"/>
          </a:xfrm>
          <a:prstGeom prst="rect">
            <a:avLst/>
          </a:prstGeom>
          <a:noFill/>
          <a:ln w="15875">
            <a:noFill/>
            <a:miter lim="800000"/>
            <a:headEnd/>
            <a:tailEnd/>
          </a:ln>
        </p:spPr>
        <p:txBody>
          <a:bodyPr wrap="none" lIns="0" tIns="0" rIns="0" bIns="0">
            <a:spAutoFit/>
          </a:bodyPr>
          <a:lstStyle/>
          <a:p>
            <a:pPr marL="177800" indent="-177800">
              <a:spcBef>
                <a:spcPct val="20000"/>
              </a:spcBef>
              <a:buFontTx/>
              <a:buChar char="•"/>
            </a:pPr>
            <a:endParaRPr lang="en-US" b="0"/>
          </a:p>
        </p:txBody>
      </p:sp>
      <p:sp>
        <p:nvSpPr>
          <p:cNvPr id="10" name="Content Placeholder 2"/>
          <p:cNvSpPr txBox="1">
            <a:spLocks/>
          </p:cNvSpPr>
          <p:nvPr/>
        </p:nvSpPr>
        <p:spPr bwMode="auto">
          <a:xfrm>
            <a:off x="5257800" y="3505200"/>
            <a:ext cx="3657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Non-inductive fraction ≥ 70%</a:t>
            </a:r>
          </a:p>
          <a:p>
            <a:pPr marL="628650" marR="0" lvl="1" indent="-231775" algn="l" defTabSz="914400" rtl="0" eaLnBrk="0" fontAlgn="base" latinLnBrk="0" hangingPunct="0">
              <a:lnSpc>
                <a:spcPct val="80000"/>
              </a:lnSpc>
              <a:spcBef>
                <a:spcPct val="20000"/>
              </a:spcBef>
              <a:spcAft>
                <a:spcPct val="0"/>
              </a:spcAft>
              <a:buClrTx/>
              <a:buSzTx/>
              <a:buFontTx/>
              <a:buChar char="–"/>
              <a:tabLst/>
              <a:defRPr/>
            </a:pPr>
            <a:r>
              <a:rPr kumimoji="0" lang="en-US" sz="1800" b="0" i="0" u="none" strike="noStrike" kern="0" cap="none" spc="0" normalizeH="0" baseline="0" noProof="0" dirty="0" err="1" smtClean="0">
                <a:ln>
                  <a:noFill/>
                </a:ln>
                <a:solidFill>
                  <a:srgbClr val="FF0000"/>
                </a:solidFill>
                <a:effectLst/>
                <a:uLnTx/>
                <a:uFillTx/>
                <a:latin typeface="+mn-lt"/>
              </a:rPr>
              <a:t>f</a:t>
            </a:r>
            <a:r>
              <a:rPr kumimoji="0" lang="en-US" sz="1800" b="0" i="0" u="none" strike="noStrike" kern="0" cap="none" spc="0" normalizeH="0" baseline="-25000" noProof="0" dirty="0" err="1" smtClean="0">
                <a:ln>
                  <a:noFill/>
                </a:ln>
                <a:solidFill>
                  <a:srgbClr val="FF0000"/>
                </a:solidFill>
                <a:effectLst/>
                <a:uLnTx/>
                <a:uFillTx/>
                <a:latin typeface="+mn-lt"/>
              </a:rPr>
              <a:t>BS</a:t>
            </a:r>
            <a:r>
              <a:rPr kumimoji="0" lang="en-US" sz="1800" b="0" i="0" u="none" strike="noStrike" kern="0" cap="none" spc="0" normalizeH="0" baseline="0" noProof="0" dirty="0" smtClean="0">
                <a:ln>
                  <a:noFill/>
                </a:ln>
                <a:solidFill>
                  <a:srgbClr val="FF0000"/>
                </a:solidFill>
                <a:effectLst/>
                <a:uLnTx/>
                <a:uFillTx/>
                <a:latin typeface="+mn-lt"/>
              </a:rPr>
              <a:t> ~50%,  </a:t>
            </a:r>
            <a:r>
              <a:rPr kumimoji="0" lang="en-US" sz="1800" b="0" i="0" u="none" strike="noStrike" kern="0" cap="none" spc="0" normalizeH="0" baseline="0" noProof="0" dirty="0" err="1" smtClean="0">
                <a:ln>
                  <a:noFill/>
                </a:ln>
                <a:solidFill>
                  <a:srgbClr val="FF0000"/>
                </a:solidFill>
                <a:effectLst/>
                <a:uLnTx/>
                <a:uFillTx/>
                <a:latin typeface="+mn-lt"/>
              </a:rPr>
              <a:t>f</a:t>
            </a:r>
            <a:r>
              <a:rPr kumimoji="0" lang="en-US" sz="1800" b="0" i="0" u="none" strike="noStrike" kern="0" cap="none" spc="0" normalizeH="0" baseline="-25000" noProof="0" dirty="0" err="1" smtClean="0">
                <a:ln>
                  <a:noFill/>
                </a:ln>
                <a:solidFill>
                  <a:srgbClr val="FF0000"/>
                </a:solidFill>
                <a:effectLst/>
                <a:uLnTx/>
                <a:uFillTx/>
                <a:latin typeface="+mn-lt"/>
              </a:rPr>
              <a:t>RFCD</a:t>
            </a:r>
            <a:r>
              <a:rPr kumimoji="0" lang="en-US" sz="1800" b="0" i="0" u="none" strike="noStrike" kern="0" cap="none" spc="0" normalizeH="0" baseline="0" noProof="0" dirty="0" smtClean="0">
                <a:ln>
                  <a:noFill/>
                </a:ln>
                <a:solidFill>
                  <a:srgbClr val="FF0000"/>
                </a:solidFill>
                <a:effectLst/>
                <a:uLnTx/>
                <a:uFillTx/>
                <a:latin typeface="+mn-lt"/>
              </a:rPr>
              <a:t> ~ 20-35% </a:t>
            </a:r>
            <a:endParaRPr kumimoji="0" lang="en-US" sz="1800" b="0" i="0" u="none" strike="noStrike" kern="0" cap="none" spc="0" normalizeH="0" baseline="0" noProof="0" dirty="0">
              <a:ln>
                <a:noFill/>
              </a:ln>
              <a:solidFill>
                <a:srgbClr val="FF0000"/>
              </a:solidFill>
              <a:effectLst/>
              <a:uLnTx/>
              <a:uFillTx/>
              <a:latin typeface="+mn-lt"/>
            </a:endParaRPr>
          </a:p>
        </p:txBody>
      </p:sp>
      <p:sp>
        <p:nvSpPr>
          <p:cNvPr id="12" name="Right Arrow 11"/>
          <p:cNvSpPr/>
          <p:nvPr/>
        </p:nvSpPr>
        <p:spPr bwMode="auto">
          <a:xfrm rot="10800000" flipH="1">
            <a:off x="3810000" y="4953000"/>
            <a:ext cx="761999" cy="381000"/>
          </a:xfrm>
          <a:prstGeom prst="rightArrow">
            <a:avLst>
              <a:gd name="adj1" fmla="val 73585"/>
              <a:gd name="adj2" fmla="val 50000"/>
            </a:avLst>
          </a:prstGeom>
          <a:solidFill>
            <a:schemeClr val="bg1">
              <a:lumMod val="75000"/>
            </a:schemeClr>
          </a:solid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dirty="0" smtClean="0">
              <a:ln>
                <a:noFill/>
              </a:ln>
              <a:solidFill>
                <a:srgbClr val="1822CD"/>
              </a:solidFill>
              <a:effectLst/>
              <a:latin typeface="Helvetica" pitchFamily="-12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sz="1200" dirty="0" smtClean="0">
                <a:solidFill>
                  <a:srgbClr val="FF0000"/>
                </a:solidFill>
              </a:rPr>
              <a:t>Radio-frequency Heating and Current Drive (RF) 5 Year Goal: </a:t>
            </a:r>
            <a:r>
              <a:rPr lang="en-US" sz="1600" dirty="0" smtClean="0"/>
              <a:t/>
            </a:r>
            <a:br>
              <a:rPr lang="en-US" sz="1600" dirty="0" smtClean="0"/>
            </a:br>
            <a:r>
              <a:rPr lang="en-US" sz="2400" dirty="0" smtClean="0"/>
              <a:t>Provide and understand heating and current-drive for full non-inductive (NI) start-up and ramp-up in support of FNSF</a:t>
            </a:r>
            <a:endParaRPr lang="en-US" sz="2400" dirty="0"/>
          </a:p>
        </p:txBody>
      </p:sp>
      <p:sp>
        <p:nvSpPr>
          <p:cNvPr id="4"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29</a:t>
            </a:fld>
            <a:endParaRPr lang="en-US" dirty="0"/>
          </a:p>
        </p:txBody>
      </p:sp>
      <p:grpSp>
        <p:nvGrpSpPr>
          <p:cNvPr id="3" name="Group 5"/>
          <p:cNvGrpSpPr/>
          <p:nvPr/>
        </p:nvGrpSpPr>
        <p:grpSpPr>
          <a:xfrm>
            <a:off x="5777523" y="2743200"/>
            <a:ext cx="3290277" cy="2209800"/>
            <a:chOff x="5701323" y="2438400"/>
            <a:chExt cx="3290277" cy="2286000"/>
          </a:xfrm>
        </p:grpSpPr>
        <p:pic>
          <p:nvPicPr>
            <p:cNvPr id="7" name="Picture 2"/>
            <p:cNvPicPr>
              <a:picLocks noChangeAspect="1" noChangeArrowheads="1"/>
            </p:cNvPicPr>
            <p:nvPr/>
          </p:nvPicPr>
          <p:blipFill>
            <a:blip r:embed="rId2" cstate="print"/>
            <a:srcRect/>
            <a:stretch>
              <a:fillRect/>
            </a:stretch>
          </p:blipFill>
          <p:spPr bwMode="auto">
            <a:xfrm>
              <a:off x="5701323" y="2438400"/>
              <a:ext cx="2604477" cy="2286000"/>
            </a:xfrm>
            <a:prstGeom prst="rect">
              <a:avLst/>
            </a:prstGeom>
            <a:noFill/>
            <a:ln w="9525">
              <a:noFill/>
              <a:miter lim="800000"/>
              <a:headEnd/>
              <a:tailEnd/>
            </a:ln>
          </p:spPr>
        </p:pic>
        <p:pic>
          <p:nvPicPr>
            <p:cNvPr id="8" name="Picture 8" descr="28GHz_Gyrotron_2.tif"/>
            <p:cNvPicPr>
              <a:picLocks noChangeAspect="1"/>
            </p:cNvPicPr>
            <p:nvPr/>
          </p:nvPicPr>
          <p:blipFill>
            <a:blip r:embed="rId3" cstate="print">
              <a:lum bright="20000" contrast="30000"/>
            </a:blip>
            <a:srcRect/>
            <a:stretch>
              <a:fillRect/>
            </a:stretch>
          </p:blipFill>
          <p:spPr bwMode="auto">
            <a:xfrm>
              <a:off x="8391380" y="2530475"/>
              <a:ext cx="600220" cy="1889125"/>
            </a:xfrm>
            <a:prstGeom prst="rect">
              <a:avLst/>
            </a:prstGeom>
            <a:noFill/>
            <a:ln w="9525">
              <a:noFill/>
              <a:miter lim="800000"/>
              <a:headEnd/>
              <a:tailEnd/>
            </a:ln>
          </p:spPr>
        </p:pic>
      </p:grpSp>
      <p:sp>
        <p:nvSpPr>
          <p:cNvPr id="10" name="Content Placeholder 2"/>
          <p:cNvSpPr txBox="1">
            <a:spLocks/>
          </p:cNvSpPr>
          <p:nvPr/>
        </p:nvSpPr>
        <p:spPr bwMode="auto">
          <a:xfrm>
            <a:off x="76200" y="1600200"/>
            <a:ext cx="8915400" cy="47244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marL="457200" marR="0" lvl="0" indent="-457200" algn="l" defTabSz="914400" rtl="0" eaLnBrk="0" fontAlgn="base" latinLnBrk="0" hangingPunct="0">
              <a:lnSpc>
                <a:spcPct val="95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Develop HHFW and EC heating for fully non-inductive plasma current start-up and ramp-up</a:t>
            </a:r>
          </a:p>
          <a:p>
            <a:pPr marL="742776" marR="0" lvl="1" indent="-285684" algn="l" defTabSz="914400" rtl="0" eaLnBrk="0" fontAlgn="base" latinLnBrk="0" hangingPunct="0">
              <a:lnSpc>
                <a:spcPct val="95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Extend HHFW to higher power (3-4MW), demonstrate HHFW-driven 100% non-inductive at 300-400kA</a:t>
            </a:r>
          </a:p>
          <a:p>
            <a:pPr marL="1142733" marR="0" lvl="2" indent="-228546" algn="l" defTabSz="914400" rtl="0" eaLnBrk="0" fontAlgn="base" latinLnBrk="0" hangingPunct="0">
              <a:lnSpc>
                <a:spcPct val="95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Goal: </a:t>
            </a:r>
            <a:r>
              <a:rPr lang="en-US" sz="1800" b="0" i="0" kern="0" noProof="0" dirty="0" smtClean="0">
                <a:solidFill>
                  <a:srgbClr val="FF0000"/>
                </a:solidFill>
                <a:latin typeface="+mn-lt"/>
                <a:cs typeface="Calibri" pitchFamily="34" charset="0"/>
              </a:rPr>
              <a:t>maintain </a:t>
            </a: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I</a:t>
            </a:r>
            <a:r>
              <a:rPr kumimoji="0" lang="en-US" sz="1800" b="0" i="0" u="none" strike="noStrike" kern="0" cap="none" spc="0" normalizeH="0" baseline="-25000" noProof="0" dirty="0" smtClean="0">
                <a:ln>
                  <a:noFill/>
                </a:ln>
                <a:solidFill>
                  <a:srgbClr val="FF0000"/>
                </a:solidFill>
                <a:effectLst/>
                <a:uLnTx/>
                <a:uFillTx/>
                <a:latin typeface="+mn-lt"/>
                <a:cs typeface="Calibri" pitchFamily="34" charset="0"/>
              </a:rPr>
              <a:t>P</a:t>
            </a: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 </a:t>
            </a:r>
            <a:r>
              <a:rPr kumimoji="0" lang="en-US" sz="1800" b="0" i="0" u="none" strike="noStrike" kern="0" cap="none" spc="0" normalizeH="0" noProof="0" dirty="0" smtClean="0">
                <a:ln>
                  <a:noFill/>
                </a:ln>
                <a:solidFill>
                  <a:srgbClr val="FF0000"/>
                </a:solidFill>
                <a:effectLst/>
                <a:uLnTx/>
                <a:uFillTx/>
                <a:latin typeface="+mn-lt"/>
                <a:cs typeface="Calibri" pitchFamily="34" charset="0"/>
              </a:rPr>
              <a:t> to</a:t>
            </a: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 confine 2</a:t>
            </a:r>
            <a:r>
              <a:rPr kumimoji="0" lang="en-US" sz="1800" b="0" i="0" u="none" strike="noStrike" kern="0" cap="none" spc="0" normalizeH="0" baseline="30000" noProof="0" dirty="0" smtClean="0">
                <a:ln>
                  <a:noFill/>
                </a:ln>
                <a:solidFill>
                  <a:srgbClr val="FF0000"/>
                </a:solidFill>
                <a:effectLst/>
                <a:uLnTx/>
                <a:uFillTx/>
                <a:latin typeface="+mn-lt"/>
                <a:cs typeface="Calibri" pitchFamily="34" charset="0"/>
              </a:rPr>
              <a:t>nd</a:t>
            </a:r>
            <a:r>
              <a:rPr kumimoji="0" lang="en-US" sz="1800" b="0" i="0" u="none" strike="noStrike" kern="0" cap="none" spc="0" normalizeH="0" baseline="0" noProof="0" dirty="0" smtClean="0">
                <a:ln>
                  <a:noFill/>
                </a:ln>
                <a:solidFill>
                  <a:srgbClr val="FF0000"/>
                </a:solidFill>
                <a:effectLst/>
                <a:uLnTx/>
                <a:uFillTx/>
                <a:latin typeface="+mn-lt"/>
                <a:cs typeface="Calibri" pitchFamily="34" charset="0"/>
              </a:rPr>
              <a:t> NBI fast-ions</a:t>
            </a:r>
          </a:p>
          <a:p>
            <a:pPr marL="1142733" marR="0" lvl="2" indent="-228546" algn="l" defTabSz="914400" rtl="0" eaLnBrk="0" fontAlgn="base" latinLnBrk="0" hangingPunct="0">
              <a:lnSpc>
                <a:spcPct val="95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rgbClr val="FF0000"/>
              </a:solidFill>
              <a:effectLst/>
              <a:uLnTx/>
              <a:uFillTx/>
              <a:latin typeface="+mn-lt"/>
              <a:cs typeface="Calibri" pitchFamily="34" charset="0"/>
            </a:endParaRPr>
          </a:p>
          <a:p>
            <a:pPr marL="742776" marR="0" lvl="1" indent="-285684" algn="l" defTabSz="914400" rtl="0" eaLnBrk="0" fontAlgn="base" latinLnBrk="0" hangingPunct="0">
              <a:lnSpc>
                <a:spcPct val="95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a:p>
            <a:pPr marL="742776" marR="0" lvl="1" indent="-285684" algn="l" defTabSz="914400" rtl="0" eaLnBrk="0" fontAlgn="base" latinLnBrk="0" hangingPunct="0">
              <a:lnSpc>
                <a:spcPct val="95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a:p>
            <a:pPr marL="742776" marR="0" lvl="1" indent="-285684" algn="l" defTabSz="914400" rtl="0" eaLnBrk="0" fontAlgn="base" latinLnBrk="0" hangingPunct="0">
              <a:lnSpc>
                <a:spcPct val="95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accent2"/>
              </a:solidFill>
              <a:effectLst/>
              <a:uLnTx/>
              <a:uFillTx/>
              <a:latin typeface="+mn-lt"/>
              <a:cs typeface="Calibri" pitchFamily="34" charset="0"/>
            </a:endParaRPr>
          </a:p>
          <a:p>
            <a:pPr marL="342820" marR="0" lvl="0" indent="-342820" algn="l" defTabSz="914400" rtl="0" eaLnBrk="0" fontAlgn="base" latinLnBrk="0" hangingPunct="0">
              <a:lnSpc>
                <a:spcPct val="95000"/>
              </a:lnSpc>
              <a:spcBef>
                <a:spcPct val="20000"/>
              </a:spcBef>
              <a:spcAft>
                <a:spcPct val="0"/>
              </a:spcAft>
              <a:buClrTx/>
              <a:buSzTx/>
              <a:buFontTx/>
              <a:buChar char="•"/>
              <a:tabLst/>
              <a:defRPr/>
            </a:pPr>
            <a:endParaRPr kumimoji="0" lang="en-US" sz="800" b="1" i="0" u="none" strike="noStrike" kern="0" cap="none" spc="0" normalizeH="0" baseline="0" noProof="0" dirty="0" smtClean="0">
              <a:ln>
                <a:noFill/>
              </a:ln>
              <a:solidFill>
                <a:schemeClr val="tx1"/>
              </a:solidFill>
              <a:effectLst/>
              <a:uLnTx/>
              <a:uFillTx/>
              <a:latin typeface="+mn-lt"/>
              <a:ea typeface="+mn-ea"/>
              <a:cs typeface="Calibri" pitchFamily="34" charset="0"/>
            </a:endParaRPr>
          </a:p>
          <a:p>
            <a:pPr marL="457200" marR="0" lvl="0" indent="-457200" algn="l" defTabSz="914400" rtl="0" eaLnBrk="0" fontAlgn="base" latinLnBrk="0" hangingPunct="0">
              <a:lnSpc>
                <a:spcPct val="95000"/>
              </a:lnSpc>
              <a:spcBef>
                <a:spcPct val="20000"/>
              </a:spcBef>
              <a:spcAft>
                <a:spcPct val="0"/>
              </a:spcAft>
              <a:buClrTx/>
              <a:buSzTx/>
              <a:buFont typeface="+mj-lt"/>
              <a:buAutoNum type="arabicPeriod" startAt="2"/>
              <a:tabLst/>
              <a:defRPr/>
            </a:pPr>
            <a:endParaRPr kumimoji="0" lang="en-US" sz="1600" b="0" i="0" u="none" strike="noStrike" kern="0" cap="none" spc="0" normalizeH="0" baseline="0" noProof="0" dirty="0" smtClean="0">
              <a:ln>
                <a:noFill/>
              </a:ln>
              <a:solidFill>
                <a:schemeClr val="tx1"/>
              </a:solidFill>
              <a:effectLst/>
              <a:uLnTx/>
              <a:uFillTx/>
              <a:latin typeface="+mn-lt"/>
              <a:ea typeface="+mn-ea"/>
              <a:cs typeface="Calibri" pitchFamily="34" charset="0"/>
            </a:endParaRPr>
          </a:p>
          <a:p>
            <a:pPr marL="457200" marR="0" lvl="0" indent="-457200" algn="l" defTabSz="914400" rtl="0" eaLnBrk="0" fontAlgn="base" latinLnBrk="0" hangingPunct="0">
              <a:lnSpc>
                <a:spcPct val="95000"/>
              </a:lnSpc>
              <a:spcBef>
                <a:spcPct val="20000"/>
              </a:spcBef>
              <a:spcAft>
                <a:spcPct val="0"/>
              </a:spcAft>
              <a:buClrTx/>
              <a:buSzTx/>
              <a:buFont typeface="+mj-lt"/>
              <a:buAutoNum type="arabicPeriod" startAt="2"/>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Validate advanced RF codes for NSTX-U,  predict RF performance in ITER and FNSF</a:t>
            </a:r>
          </a:p>
        </p:txBody>
      </p:sp>
      <p:sp>
        <p:nvSpPr>
          <p:cNvPr id="11" name="Content Placeholder 2"/>
          <p:cNvSpPr txBox="1">
            <a:spLocks/>
          </p:cNvSpPr>
          <p:nvPr/>
        </p:nvSpPr>
        <p:spPr bwMode="auto">
          <a:xfrm>
            <a:off x="0" y="3429000"/>
            <a:ext cx="5562600" cy="1371600"/>
          </a:xfrm>
          <a:prstGeom prst="rect">
            <a:avLst/>
          </a:prstGeom>
          <a:noFill/>
          <a:ln w="9525">
            <a:noFill/>
            <a:miter lim="800000"/>
            <a:headEnd/>
            <a:tailEnd/>
          </a:ln>
        </p:spPr>
        <p:txBody>
          <a:bodyPr vert="horz" wrap="square" lIns="182880" tIns="45709" rIns="91418" bIns="45709" numCol="1" anchor="t" anchorCtr="0" compatLnSpc="1">
            <a:prstTxWarp prst="textNoShape">
              <a:avLst/>
            </a:prstTxWarp>
          </a:bodyPr>
          <a:lstStyle/>
          <a:p>
            <a:pPr marL="742776" lvl="1" indent="-285684" eaLnBrk="0" hangingPunct="0">
              <a:lnSpc>
                <a:spcPct val="95000"/>
              </a:lnSpc>
              <a:spcBef>
                <a:spcPct val="20000"/>
              </a:spcBef>
              <a:buFontTx/>
              <a:buChar cha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Use ECH (~1MW, </a:t>
            </a:r>
            <a:r>
              <a:rPr lang="en-US" sz="2000" b="0" i="0" kern="0" dirty="0" smtClean="0">
                <a:solidFill>
                  <a:schemeClr val="accent2"/>
                </a:solidFill>
                <a:latin typeface="+mn-lt"/>
                <a:cs typeface="Calibri" pitchFamily="34" charset="0"/>
              </a:rPr>
              <a:t>28GHz), then HHFW </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to increase T</a:t>
            </a:r>
            <a:r>
              <a:rPr kumimoji="0" lang="en-US" sz="2000" b="0" i="0" u="none" strike="noStrike" kern="0" cap="none" spc="0" normalizeH="0" baseline="-25000" noProof="0" dirty="0" smtClean="0">
                <a:ln>
                  <a:noFill/>
                </a:ln>
                <a:solidFill>
                  <a:schemeClr val="accent2"/>
                </a:solidFill>
                <a:effectLst/>
                <a:uLnTx/>
                <a:uFillTx/>
                <a:latin typeface="+mn-lt"/>
                <a:cs typeface="Calibri" pitchFamily="34" charset="0"/>
              </a:rPr>
              <a:t>e</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 of CHI plasmas </a:t>
            </a:r>
            <a:r>
              <a:rPr kumimoji="0" lang="en-US" sz="2000" b="0" i="0" u="none" strike="noStrike" kern="0" cap="none" spc="0" normalizeH="0" baseline="0" noProof="0" dirty="0" err="1" smtClean="0">
                <a:ln>
                  <a:noFill/>
                </a:ln>
                <a:solidFill>
                  <a:schemeClr val="accent2"/>
                </a:solidFill>
                <a:effectLst/>
                <a:uLnTx/>
                <a:uFillTx/>
                <a:latin typeface="+mn-lt"/>
                <a:cs typeface="Calibri" pitchFamily="34" charset="0"/>
              </a:rPr>
              <a:t>fo</a:t>
            </a:r>
            <a:r>
              <a:rPr lang="en-US" sz="2000" b="0" i="0" kern="0" dirty="0" smtClean="0">
                <a:solidFill>
                  <a:schemeClr val="accent2"/>
                </a:solidFill>
                <a:latin typeface="+mn-lt"/>
                <a:cs typeface="Calibri" pitchFamily="34" charset="0"/>
              </a:rPr>
              <a:t>r NBI</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 </a:t>
            </a:r>
          </a:p>
          <a:p>
            <a:pPr marL="742776" marR="0" lvl="1" indent="-285684" algn="l" defTabSz="914400" rtl="0" eaLnBrk="0" fontAlgn="base" latinLnBrk="0" hangingPunct="0">
              <a:lnSpc>
                <a:spcPct val="95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chemeClr val="accent2"/>
                </a:solidFill>
                <a:effectLst/>
                <a:uLnTx/>
                <a:uFillTx/>
                <a:latin typeface="+mn-lt"/>
                <a:cs typeface="Calibri" pitchFamily="34" charset="0"/>
              </a:rPr>
              <a:t>Tes</a:t>
            </a:r>
            <a:r>
              <a:rPr lang="en-US" sz="2000" b="0" i="0" kern="0" dirty="0" smtClean="0">
                <a:solidFill>
                  <a:schemeClr val="accent2"/>
                </a:solidFill>
                <a:latin typeface="+mn-lt"/>
                <a:cs typeface="Calibri" pitchFamily="34" charset="0"/>
              </a:rPr>
              <a:t>t h</a:t>
            </a:r>
            <a:r>
              <a:rPr kumimoji="0" lang="en-US" sz="2000" b="0" i="0" u="none" strike="noStrike" kern="0" cap="none" spc="0" normalizeH="0" baseline="0" noProof="0" dirty="0" err="1" smtClean="0">
                <a:ln>
                  <a:noFill/>
                </a:ln>
                <a:solidFill>
                  <a:schemeClr val="accent2"/>
                </a:solidFill>
                <a:effectLst/>
                <a:uLnTx/>
                <a:uFillTx/>
                <a:latin typeface="+mn-lt"/>
                <a:cs typeface="Calibri" pitchFamily="34" charset="0"/>
              </a:rPr>
              <a:t>igh</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-power EBW to generate start-up current - builds on MAST results</a:t>
            </a:r>
          </a:p>
        </p:txBody>
      </p:sp>
      <p:sp>
        <p:nvSpPr>
          <p:cNvPr id="12" name="Right Arrow 11"/>
          <p:cNvSpPr/>
          <p:nvPr/>
        </p:nvSpPr>
        <p:spPr bwMode="auto">
          <a:xfrm rot="10800000" flipH="1">
            <a:off x="5257800" y="3809999"/>
            <a:ext cx="457200" cy="228600"/>
          </a:xfrm>
          <a:prstGeom prst="rightArrow">
            <a:avLst>
              <a:gd name="adj1" fmla="val 73585"/>
              <a:gd name="adj2" fmla="val 50000"/>
            </a:avLst>
          </a:prstGeom>
          <a:solidFill>
            <a:schemeClr val="bg1">
              <a:lumMod val="75000"/>
            </a:schemeClr>
          </a:solid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95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3" name="TextBox 12"/>
          <p:cNvSpPr txBox="1"/>
          <p:nvPr/>
        </p:nvSpPr>
        <p:spPr>
          <a:xfrm>
            <a:off x="58420" y="1109246"/>
            <a:ext cx="1335622"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600" i="0" dirty="0" smtClean="0"/>
              <a:t>RF Thrusts:</a:t>
            </a:r>
            <a:endParaRPr lang="en-US" sz="1600" i="0" dirty="0"/>
          </a:p>
        </p:txBody>
      </p:sp>
      <p:sp>
        <p:nvSpPr>
          <p:cNvPr id="14" name="TextBox 13"/>
          <p:cNvSpPr txBox="1"/>
          <p:nvPr/>
        </p:nvSpPr>
        <p:spPr>
          <a:xfrm>
            <a:off x="2997075" y="6172200"/>
            <a:ext cx="2915670"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i="0" dirty="0" smtClean="0">
                <a:solidFill>
                  <a:srgbClr val="FF0000"/>
                </a:solidFill>
              </a:rPr>
              <a:t>See presentation by Gary Taylor</a:t>
            </a:r>
            <a:endParaRPr lang="en-US" sz="1400" i="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z="3200" dirty="0" smtClean="0"/>
              <a:t>NSTX Upgrade mission elements</a:t>
            </a:r>
          </a:p>
        </p:txBody>
      </p:sp>
      <p:sp>
        <p:nvSpPr>
          <p:cNvPr id="16" name="Slide Number Placeholder 3"/>
          <p:cNvSpPr>
            <a:spLocks noGrp="1"/>
          </p:cNvSpPr>
          <p:nvPr>
            <p:ph type="sldNum" sz="quarter" idx="10"/>
          </p:nvPr>
        </p:nvSpPr>
        <p:spPr/>
        <p:txBody>
          <a:bodyPr/>
          <a:lstStyle/>
          <a:p>
            <a:pPr>
              <a:defRPr/>
            </a:pPr>
            <a:fld id="{AFE9D361-F75F-4FBB-8BD2-938629B6E822}" type="slidenum">
              <a:rPr lang="en-US" smtClean="0"/>
              <a:pPr>
                <a:defRPr/>
              </a:pPr>
              <a:t>3</a:t>
            </a:fld>
            <a:endParaRPr lang="en-US" smtClean="0"/>
          </a:p>
        </p:txBody>
      </p:sp>
      <p:grpSp>
        <p:nvGrpSpPr>
          <p:cNvPr id="24" name="Group 23"/>
          <p:cNvGrpSpPr/>
          <p:nvPr/>
        </p:nvGrpSpPr>
        <p:grpSpPr>
          <a:xfrm>
            <a:off x="5943601" y="990601"/>
            <a:ext cx="2709862" cy="1565275"/>
            <a:chOff x="5943601" y="990601"/>
            <a:chExt cx="2709862" cy="1565275"/>
          </a:xfrm>
        </p:grpSpPr>
        <p:pic>
          <p:nvPicPr>
            <p:cNvPr id="13316" name="Picture 16"/>
            <p:cNvPicPr>
              <a:picLocks noChangeAspect="1" noChangeArrowheads="1"/>
            </p:cNvPicPr>
            <p:nvPr/>
          </p:nvPicPr>
          <p:blipFill>
            <a:blip r:embed="rId3" cstate="print"/>
            <a:srcRect/>
            <a:stretch>
              <a:fillRect/>
            </a:stretch>
          </p:blipFill>
          <p:spPr bwMode="auto">
            <a:xfrm>
              <a:off x="5943601" y="990601"/>
              <a:ext cx="1446213" cy="1565275"/>
            </a:xfrm>
            <a:prstGeom prst="rect">
              <a:avLst/>
            </a:prstGeom>
            <a:noFill/>
            <a:ln w="15875" algn="ctr">
              <a:noFill/>
              <a:miter lim="800000"/>
              <a:headEnd/>
              <a:tailEnd/>
            </a:ln>
          </p:spPr>
        </p:pic>
        <p:sp>
          <p:nvSpPr>
            <p:cNvPr id="13317" name="Text Box 17"/>
            <p:cNvSpPr txBox="1">
              <a:spLocks noChangeArrowheads="1"/>
            </p:cNvSpPr>
            <p:nvPr/>
          </p:nvSpPr>
          <p:spPr bwMode="auto">
            <a:xfrm>
              <a:off x="7281863" y="1066800"/>
              <a:ext cx="1371600" cy="276225"/>
            </a:xfrm>
            <a:prstGeom prst="rect">
              <a:avLst/>
            </a:prstGeom>
            <a:noFill/>
            <a:ln w="15875" algn="ctr">
              <a:noFill/>
              <a:miter lim="800000"/>
              <a:headEnd/>
              <a:tailEnd/>
            </a:ln>
          </p:spPr>
          <p:txBody>
            <a:bodyPr lIns="0" tIns="0" rIns="0" bIns="0">
              <a:spAutoFit/>
            </a:bodyPr>
            <a:lstStyle/>
            <a:p>
              <a:pPr algn="ctr">
                <a:spcBef>
                  <a:spcPct val="20000"/>
                </a:spcBef>
              </a:pPr>
              <a:r>
                <a:rPr lang="en-US" sz="1800" dirty="0"/>
                <a:t>ST-FNSF</a:t>
              </a:r>
            </a:p>
          </p:txBody>
        </p:sp>
      </p:grpSp>
      <p:grpSp>
        <p:nvGrpSpPr>
          <p:cNvPr id="21" name="Group 20"/>
          <p:cNvGrpSpPr/>
          <p:nvPr/>
        </p:nvGrpSpPr>
        <p:grpSpPr>
          <a:xfrm>
            <a:off x="6470650" y="5029200"/>
            <a:ext cx="2520950" cy="1512888"/>
            <a:chOff x="6470650" y="5029200"/>
            <a:chExt cx="2520950" cy="1512888"/>
          </a:xfrm>
        </p:grpSpPr>
        <p:pic>
          <p:nvPicPr>
            <p:cNvPr id="13318" name="Picture 2"/>
            <p:cNvPicPr>
              <a:picLocks noChangeAspect="1" noChangeArrowheads="1"/>
            </p:cNvPicPr>
            <p:nvPr/>
          </p:nvPicPr>
          <p:blipFill>
            <a:blip r:embed="rId4" cstate="print"/>
            <a:srcRect/>
            <a:stretch>
              <a:fillRect/>
            </a:stretch>
          </p:blipFill>
          <p:spPr bwMode="auto">
            <a:xfrm>
              <a:off x="8147050" y="5029200"/>
              <a:ext cx="844550" cy="1501775"/>
            </a:xfrm>
            <a:prstGeom prst="rect">
              <a:avLst/>
            </a:prstGeom>
            <a:noFill/>
            <a:ln w="9525">
              <a:noFill/>
              <a:miter lim="800000"/>
              <a:headEnd/>
              <a:tailEnd/>
            </a:ln>
          </p:spPr>
        </p:pic>
        <p:sp>
          <p:nvSpPr>
            <p:cNvPr id="13319" name="Rectangle 18"/>
            <p:cNvSpPr>
              <a:spLocks noChangeArrowheads="1"/>
            </p:cNvSpPr>
            <p:nvPr/>
          </p:nvSpPr>
          <p:spPr bwMode="auto">
            <a:xfrm>
              <a:off x="6470650" y="6172200"/>
              <a:ext cx="1676400" cy="369888"/>
            </a:xfrm>
            <a:prstGeom prst="rect">
              <a:avLst/>
            </a:prstGeom>
            <a:noFill/>
            <a:ln w="9525">
              <a:noFill/>
              <a:miter lim="800000"/>
              <a:headEnd/>
              <a:tailEnd/>
            </a:ln>
          </p:spPr>
          <p:txBody>
            <a:bodyPr lIns="91429" tIns="45714" rIns="91429" bIns="45714">
              <a:spAutoFit/>
            </a:bodyPr>
            <a:lstStyle/>
            <a:p>
              <a:pPr algn="ctr">
                <a:spcBef>
                  <a:spcPct val="20000"/>
                </a:spcBef>
              </a:pPr>
              <a:r>
                <a:rPr lang="en-US" sz="1800" dirty="0"/>
                <a:t>ST Pilot Plant</a:t>
              </a:r>
            </a:p>
          </p:txBody>
        </p:sp>
      </p:grpSp>
      <p:grpSp>
        <p:nvGrpSpPr>
          <p:cNvPr id="22" name="Group 21"/>
          <p:cNvGrpSpPr/>
          <p:nvPr/>
        </p:nvGrpSpPr>
        <p:grpSpPr>
          <a:xfrm>
            <a:off x="5903913" y="4213225"/>
            <a:ext cx="2310629" cy="1730375"/>
            <a:chOff x="5903913" y="4213225"/>
            <a:chExt cx="2310629" cy="1730375"/>
          </a:xfrm>
        </p:grpSpPr>
        <p:pic>
          <p:nvPicPr>
            <p:cNvPr id="13320" name="Picture 24" descr="com_Machinecutaway.jpg"/>
            <p:cNvPicPr>
              <a:picLocks noChangeAspect="1"/>
            </p:cNvPicPr>
            <p:nvPr/>
          </p:nvPicPr>
          <p:blipFill>
            <a:blip r:embed="rId5" cstate="print"/>
            <a:srcRect/>
            <a:stretch>
              <a:fillRect/>
            </a:stretch>
          </p:blipFill>
          <p:spPr bwMode="auto">
            <a:xfrm>
              <a:off x="5903913" y="4213225"/>
              <a:ext cx="1676400" cy="1730375"/>
            </a:xfrm>
            <a:prstGeom prst="rect">
              <a:avLst/>
            </a:prstGeom>
            <a:noFill/>
            <a:ln w="9525">
              <a:noFill/>
              <a:miter lim="800000"/>
              <a:headEnd/>
              <a:tailEnd/>
            </a:ln>
          </p:spPr>
        </p:pic>
        <p:sp>
          <p:nvSpPr>
            <p:cNvPr id="13321" name="Text Box 12"/>
            <p:cNvSpPr txBox="1">
              <a:spLocks noChangeArrowheads="1"/>
            </p:cNvSpPr>
            <p:nvPr/>
          </p:nvSpPr>
          <p:spPr bwMode="auto">
            <a:xfrm>
              <a:off x="7504113" y="4248841"/>
              <a:ext cx="710429" cy="323159"/>
            </a:xfrm>
            <a:prstGeom prst="rect">
              <a:avLst/>
            </a:prstGeom>
            <a:solidFill>
              <a:schemeClr val="bg1"/>
            </a:solidFill>
            <a:ln w="15875" algn="ctr">
              <a:noFill/>
              <a:miter lim="800000"/>
              <a:headEnd/>
              <a:tailEnd/>
            </a:ln>
          </p:spPr>
          <p:txBody>
            <a:bodyPr wrap="none" lIns="91429" tIns="45714" rIns="91429" bIns="0">
              <a:spAutoFit/>
            </a:bodyPr>
            <a:lstStyle/>
            <a:p>
              <a:pPr>
                <a:spcBef>
                  <a:spcPct val="20000"/>
                </a:spcBef>
              </a:pPr>
              <a:r>
                <a:rPr lang="en-US" sz="1800" dirty="0"/>
                <a:t>ITER</a:t>
              </a:r>
            </a:p>
          </p:txBody>
        </p:sp>
      </p:grpSp>
      <p:sp>
        <p:nvSpPr>
          <p:cNvPr id="20" name="Rectangle 3"/>
          <p:cNvSpPr txBox="1">
            <a:spLocks noChangeArrowheads="1"/>
          </p:cNvSpPr>
          <p:nvPr/>
        </p:nvSpPr>
        <p:spPr bwMode="auto">
          <a:xfrm>
            <a:off x="76200" y="1066800"/>
            <a:ext cx="5715000" cy="5410200"/>
          </a:xfrm>
          <a:prstGeom prst="rect">
            <a:avLst/>
          </a:prstGeom>
          <a:noFill/>
          <a:ln w="9525">
            <a:noFill/>
            <a:miter lim="800000"/>
            <a:headEnd/>
            <a:tailEnd/>
          </a:ln>
        </p:spPr>
        <p:txBody>
          <a:bodyPr lIns="91429" tIns="45714" rIns="91429" bIns="45714"/>
          <a:lstStyle/>
          <a:p>
            <a:pPr marL="169843" indent="-169843" defTabSz="804769" eaLnBrk="0" hangingPunct="0">
              <a:lnSpc>
                <a:spcPct val="90000"/>
              </a:lnSpc>
              <a:spcBef>
                <a:spcPct val="20000"/>
              </a:spcBef>
              <a:buFontTx/>
              <a:buChar char="•"/>
              <a:defRPr/>
            </a:pPr>
            <a:r>
              <a:rPr lang="en-US" sz="2400" i="0" kern="0" dirty="0">
                <a:solidFill>
                  <a:schemeClr val="tx1"/>
                </a:solidFill>
                <a:latin typeface="+mn-lt"/>
                <a:cs typeface="+mn-cs"/>
              </a:rPr>
              <a:t>Advance ST as candidate for Fusion Nuclear Science Facility (FNSF</a:t>
            </a:r>
            <a:r>
              <a:rPr lang="en-US" sz="2400" i="0" kern="0" dirty="0" smtClean="0">
                <a:solidFill>
                  <a:schemeClr val="tx1"/>
                </a:solidFill>
                <a:latin typeface="+mn-lt"/>
                <a:cs typeface="+mn-cs"/>
              </a:rPr>
              <a:t>)</a:t>
            </a:r>
          </a:p>
          <a:p>
            <a:pPr lvl="1" indent="-228600" eaLnBrk="0" hangingPunct="0">
              <a:lnSpc>
                <a:spcPct val="90000"/>
              </a:lnSpc>
              <a:spcBef>
                <a:spcPct val="20000"/>
              </a:spcBef>
              <a:buFontTx/>
              <a:buChar char="–"/>
            </a:pPr>
            <a:r>
              <a:rPr lang="en-US" sz="1800" b="0" i="0" kern="0" dirty="0" smtClean="0">
                <a:solidFill>
                  <a:schemeClr val="accent2"/>
                </a:solidFill>
                <a:latin typeface="+mn-lt"/>
              </a:rPr>
              <a:t>Motivation for ST as FNSF: high neutron wall loading, potentially smaller size, cost, and tritium consumption, accessible / maintainable</a:t>
            </a:r>
          </a:p>
          <a:p>
            <a:pPr lvl="1" indent="-228600" eaLnBrk="0" hangingPunct="0">
              <a:lnSpc>
                <a:spcPct val="80000"/>
              </a:lnSpc>
              <a:spcBef>
                <a:spcPct val="20000"/>
              </a:spcBef>
              <a:buFontTx/>
              <a:buChar char="–"/>
              <a:defRPr/>
            </a:pPr>
            <a:endParaRPr lang="en-US" sz="600" b="0" i="0" kern="0" dirty="0" smtClean="0">
              <a:solidFill>
                <a:schemeClr val="accent2"/>
              </a:solidFill>
              <a:latin typeface="+mn-lt"/>
            </a:endParaRPr>
          </a:p>
          <a:p>
            <a:pPr marL="169843" indent="-169843" defTabSz="804769" eaLnBrk="0" hangingPunct="0">
              <a:lnSpc>
                <a:spcPct val="90000"/>
              </a:lnSpc>
              <a:spcBef>
                <a:spcPct val="20000"/>
              </a:spcBef>
              <a:buFontTx/>
              <a:buChar char="•"/>
              <a:defRPr/>
            </a:pPr>
            <a:r>
              <a:rPr lang="en-US" sz="2400" i="0" kern="0" dirty="0" smtClean="0">
                <a:solidFill>
                  <a:schemeClr val="tx1"/>
                </a:solidFill>
                <a:latin typeface="+mn-lt"/>
                <a:cs typeface="+mn-cs"/>
              </a:rPr>
              <a:t>Develop solutions for the </a:t>
            </a:r>
            <a:r>
              <a:rPr lang="en-US" sz="2400" i="0" kern="0" dirty="0">
                <a:solidFill>
                  <a:schemeClr val="tx1"/>
                </a:solidFill>
                <a:latin typeface="+mn-lt"/>
                <a:cs typeface="+mn-cs"/>
              </a:rPr>
              <a:t>plasma-material interface </a:t>
            </a:r>
            <a:r>
              <a:rPr lang="en-US" sz="2400" i="0" kern="0" dirty="0" smtClean="0">
                <a:solidFill>
                  <a:schemeClr val="tx1"/>
                </a:solidFill>
                <a:latin typeface="+mn-lt"/>
                <a:cs typeface="+mn-cs"/>
              </a:rPr>
              <a:t>challenge</a:t>
            </a:r>
          </a:p>
          <a:p>
            <a:pPr lvl="1" indent="-228600" eaLnBrk="0" hangingPunct="0">
              <a:spcBef>
                <a:spcPct val="20000"/>
              </a:spcBef>
              <a:buFontTx/>
              <a:buChar char="–"/>
              <a:defRPr/>
            </a:pPr>
            <a:r>
              <a:rPr lang="en-US" sz="1800" b="0" i="0" kern="0" dirty="0" smtClean="0">
                <a:solidFill>
                  <a:schemeClr val="accent2"/>
                </a:solidFill>
                <a:latin typeface="+mn-lt"/>
              </a:rPr>
              <a:t>Exploit strong heating + smaller R </a:t>
            </a:r>
            <a:r>
              <a:rPr lang="en-US" sz="1800" b="0" i="0" kern="0" dirty="0" smtClean="0">
                <a:solidFill>
                  <a:schemeClr val="accent2"/>
                </a:solidFill>
                <a:latin typeface="+mn-lt"/>
                <a:sym typeface="Wingdings" pitchFamily="2" charset="2"/>
              </a:rPr>
              <a:t> h</a:t>
            </a:r>
            <a:r>
              <a:rPr lang="en-US" sz="1800" b="0" i="0" kern="0" dirty="0" smtClean="0">
                <a:solidFill>
                  <a:schemeClr val="accent2"/>
                </a:solidFill>
                <a:latin typeface="+mn-lt"/>
              </a:rPr>
              <a:t>igh P/R and P/S approaching FNSF/Demo levels</a:t>
            </a:r>
          </a:p>
          <a:p>
            <a:pPr lvl="1" indent="-228600" eaLnBrk="0" hangingPunct="0">
              <a:lnSpc>
                <a:spcPct val="80000"/>
              </a:lnSpc>
              <a:spcBef>
                <a:spcPct val="20000"/>
              </a:spcBef>
              <a:buFontTx/>
              <a:buChar char="–"/>
              <a:defRPr/>
            </a:pPr>
            <a:endParaRPr lang="en-US" sz="600" i="0" kern="0" dirty="0" smtClean="0">
              <a:solidFill>
                <a:schemeClr val="accent2"/>
              </a:solidFill>
              <a:latin typeface="+mn-lt"/>
            </a:endParaRPr>
          </a:p>
          <a:p>
            <a:pPr marL="169843" indent="-169843" defTabSz="804769" eaLnBrk="0" hangingPunct="0">
              <a:lnSpc>
                <a:spcPct val="90000"/>
              </a:lnSpc>
              <a:spcBef>
                <a:spcPct val="20000"/>
              </a:spcBef>
              <a:buFontTx/>
              <a:buChar char="•"/>
              <a:defRPr/>
            </a:pPr>
            <a:r>
              <a:rPr lang="en-US" sz="2400" i="0" kern="0" dirty="0" smtClean="0">
                <a:solidFill>
                  <a:schemeClr val="tx1"/>
                </a:solidFill>
                <a:latin typeface="+mn-lt"/>
                <a:cs typeface="+mn-cs"/>
              </a:rPr>
              <a:t>Explore unique ST parameter regimes to advance predictive </a:t>
            </a:r>
            <a:r>
              <a:rPr lang="en-US" sz="2400" i="0" kern="0" dirty="0">
                <a:solidFill>
                  <a:schemeClr val="tx1"/>
                </a:solidFill>
                <a:latin typeface="+mn-lt"/>
                <a:cs typeface="+mn-cs"/>
              </a:rPr>
              <a:t>capability </a:t>
            </a:r>
            <a:r>
              <a:rPr lang="en-US" sz="2400" i="0" kern="0" dirty="0" smtClean="0">
                <a:solidFill>
                  <a:schemeClr val="tx1"/>
                </a:solidFill>
                <a:latin typeface="+mn-lt"/>
                <a:cs typeface="+mn-cs"/>
              </a:rPr>
              <a:t>- for </a:t>
            </a:r>
            <a:r>
              <a:rPr lang="en-US" sz="2400" i="0" kern="0" dirty="0">
                <a:solidFill>
                  <a:schemeClr val="tx1"/>
                </a:solidFill>
                <a:latin typeface="+mn-lt"/>
                <a:cs typeface="+mn-cs"/>
              </a:rPr>
              <a:t>ITER and </a:t>
            </a:r>
            <a:r>
              <a:rPr lang="en-US" sz="2400" i="0" kern="0" dirty="0" smtClean="0">
                <a:solidFill>
                  <a:schemeClr val="tx1"/>
                </a:solidFill>
                <a:latin typeface="+mn-lt"/>
                <a:cs typeface="+mn-cs"/>
              </a:rPr>
              <a:t>beyond</a:t>
            </a:r>
          </a:p>
          <a:p>
            <a:pPr lvl="1" indent="-228600" eaLnBrk="0" hangingPunct="0">
              <a:lnSpc>
                <a:spcPct val="80000"/>
              </a:lnSpc>
              <a:spcBef>
                <a:spcPct val="20000"/>
              </a:spcBef>
              <a:buFontTx/>
              <a:buChar char="–"/>
              <a:defRPr/>
            </a:pPr>
            <a:r>
              <a:rPr lang="en-US" sz="1800" b="0" i="0" kern="0" dirty="0" smtClean="0">
                <a:solidFill>
                  <a:schemeClr val="accent2"/>
                </a:solidFill>
                <a:latin typeface="+mn-lt"/>
              </a:rPr>
              <a:t>Non-linear </a:t>
            </a:r>
            <a:r>
              <a:rPr lang="en-US" sz="1800" b="0" i="0" kern="0" dirty="0" err="1" smtClean="0">
                <a:solidFill>
                  <a:schemeClr val="accent2"/>
                </a:solidFill>
                <a:latin typeface="+mn-lt"/>
              </a:rPr>
              <a:t>Alfvénic</a:t>
            </a:r>
            <a:r>
              <a:rPr lang="en-US" sz="1800" b="0" i="0" kern="0" dirty="0" smtClean="0">
                <a:solidFill>
                  <a:schemeClr val="accent2"/>
                </a:solidFill>
                <a:latin typeface="+mn-lt"/>
              </a:rPr>
              <a:t> modes, fast-ion dynamics</a:t>
            </a:r>
          </a:p>
          <a:p>
            <a:pPr lvl="1" indent="-228600" eaLnBrk="0" hangingPunct="0">
              <a:lnSpc>
                <a:spcPct val="80000"/>
              </a:lnSpc>
              <a:spcBef>
                <a:spcPct val="20000"/>
              </a:spcBef>
              <a:buFontTx/>
              <a:buChar char="–"/>
              <a:defRPr/>
            </a:pPr>
            <a:r>
              <a:rPr lang="en-US" sz="1800" b="0" i="0" kern="0" dirty="0" smtClean="0">
                <a:solidFill>
                  <a:schemeClr val="accent2"/>
                </a:solidFill>
                <a:latin typeface="+mn-lt"/>
              </a:rPr>
              <a:t>Study electron gyro-scale turbulence at low </a:t>
            </a:r>
            <a:r>
              <a:rPr lang="en-US" sz="1800" b="0" i="0" kern="0" dirty="0" smtClean="0">
                <a:solidFill>
                  <a:schemeClr val="accent2"/>
                </a:solidFill>
                <a:latin typeface="Symbol" pitchFamily="18" charset="2"/>
              </a:rPr>
              <a:t>n</a:t>
            </a:r>
            <a:r>
              <a:rPr lang="en-US" sz="1800" b="0" i="0" kern="0" dirty="0" smtClean="0">
                <a:solidFill>
                  <a:schemeClr val="accent2"/>
                </a:solidFill>
                <a:latin typeface="+mn-lt"/>
              </a:rPr>
              <a:t>*</a:t>
            </a:r>
          </a:p>
          <a:p>
            <a:pPr lvl="1" indent="-228600" eaLnBrk="0" hangingPunct="0">
              <a:lnSpc>
                <a:spcPct val="80000"/>
              </a:lnSpc>
              <a:spcBef>
                <a:spcPct val="20000"/>
              </a:spcBef>
              <a:buFontTx/>
              <a:buChar char="–"/>
              <a:defRPr/>
            </a:pPr>
            <a:r>
              <a:rPr lang="en-US" sz="1800" b="0" i="0" kern="0" dirty="0" smtClean="0">
                <a:solidFill>
                  <a:schemeClr val="accent2"/>
                </a:solidFill>
                <a:latin typeface="+mn-lt"/>
              </a:rPr>
              <a:t>High </a:t>
            </a:r>
            <a:r>
              <a:rPr lang="en-US" sz="1800" b="0" i="0" kern="0" dirty="0" smtClean="0">
                <a:solidFill>
                  <a:schemeClr val="accent2"/>
                </a:solidFill>
                <a:latin typeface="Symbol" pitchFamily="18" charset="2"/>
              </a:rPr>
              <a:t>b</a:t>
            </a:r>
            <a:r>
              <a:rPr lang="en-US" sz="1800" b="0" i="0" kern="0" dirty="0" smtClean="0">
                <a:solidFill>
                  <a:schemeClr val="accent2"/>
                </a:solidFill>
                <a:latin typeface="+mn-lt"/>
              </a:rPr>
              <a:t>, rotation, shaping, for transport, MHD</a:t>
            </a:r>
          </a:p>
          <a:p>
            <a:pPr lvl="1" indent="-228600" eaLnBrk="0" hangingPunct="0">
              <a:lnSpc>
                <a:spcPct val="80000"/>
              </a:lnSpc>
              <a:spcBef>
                <a:spcPct val="20000"/>
              </a:spcBef>
              <a:buFontTx/>
              <a:buChar char="–"/>
              <a:defRPr/>
            </a:pPr>
            <a:endParaRPr lang="en-US" sz="300" b="0" i="0" kern="0" dirty="0" smtClean="0">
              <a:solidFill>
                <a:schemeClr val="accent2"/>
              </a:solidFill>
              <a:latin typeface="+mn-lt"/>
            </a:endParaRPr>
          </a:p>
          <a:p>
            <a:pPr marL="169843" indent="-169843" defTabSz="804769" eaLnBrk="0" hangingPunct="0">
              <a:lnSpc>
                <a:spcPct val="125000"/>
              </a:lnSpc>
              <a:spcBef>
                <a:spcPct val="20000"/>
              </a:spcBef>
              <a:buFontTx/>
              <a:buChar char="•"/>
              <a:defRPr/>
            </a:pPr>
            <a:r>
              <a:rPr lang="en-US" sz="2400" i="0" kern="0" dirty="0" smtClean="0">
                <a:solidFill>
                  <a:schemeClr val="tx1"/>
                </a:solidFill>
                <a:latin typeface="+mn-lt"/>
                <a:cs typeface="+mn-cs"/>
              </a:rPr>
              <a:t>Develop </a:t>
            </a:r>
            <a:r>
              <a:rPr lang="en-US" sz="2400" i="0" kern="0" dirty="0">
                <a:solidFill>
                  <a:schemeClr val="tx1"/>
                </a:solidFill>
                <a:latin typeface="+mn-lt"/>
                <a:cs typeface="+mn-cs"/>
              </a:rPr>
              <a:t>ST as fusion energy system</a:t>
            </a:r>
            <a:endParaRPr lang="en-US" sz="2400" b="0" i="0" kern="0" dirty="0">
              <a:solidFill>
                <a:srgbClr val="0000FF"/>
              </a:solidFill>
              <a:latin typeface="+mn-lt"/>
              <a:cs typeface="+mn-cs"/>
            </a:endParaRPr>
          </a:p>
        </p:txBody>
      </p:sp>
      <p:grpSp>
        <p:nvGrpSpPr>
          <p:cNvPr id="23" name="Group 22"/>
          <p:cNvGrpSpPr/>
          <p:nvPr/>
        </p:nvGrpSpPr>
        <p:grpSpPr>
          <a:xfrm>
            <a:off x="5910263" y="2743199"/>
            <a:ext cx="3157015" cy="1313760"/>
            <a:chOff x="5910263" y="2743199"/>
            <a:chExt cx="3157015" cy="1313760"/>
          </a:xfrm>
        </p:grpSpPr>
        <p:pic>
          <p:nvPicPr>
            <p:cNvPr id="13323" name="Picture 2"/>
            <p:cNvPicPr>
              <a:picLocks noChangeAspect="1" noChangeArrowheads="1"/>
            </p:cNvPicPr>
            <p:nvPr/>
          </p:nvPicPr>
          <p:blipFill>
            <a:blip r:embed="rId6" cstate="print"/>
            <a:srcRect/>
            <a:stretch>
              <a:fillRect/>
            </a:stretch>
          </p:blipFill>
          <p:spPr bwMode="auto">
            <a:xfrm>
              <a:off x="5910263" y="2743199"/>
              <a:ext cx="1530350" cy="990600"/>
            </a:xfrm>
            <a:prstGeom prst="rect">
              <a:avLst/>
            </a:prstGeom>
            <a:noFill/>
            <a:ln w="9525">
              <a:noFill/>
              <a:miter lim="800000"/>
              <a:headEnd/>
              <a:tailEnd/>
            </a:ln>
          </p:spPr>
        </p:pic>
        <p:sp>
          <p:nvSpPr>
            <p:cNvPr id="13324" name="Text Box 12"/>
            <p:cNvSpPr txBox="1">
              <a:spLocks noChangeArrowheads="1"/>
            </p:cNvSpPr>
            <p:nvPr/>
          </p:nvSpPr>
          <p:spPr bwMode="auto">
            <a:xfrm>
              <a:off x="6181725" y="3733800"/>
              <a:ext cx="1018205" cy="323159"/>
            </a:xfrm>
            <a:prstGeom prst="rect">
              <a:avLst/>
            </a:prstGeom>
            <a:noFill/>
            <a:ln w="15875" algn="ctr">
              <a:noFill/>
              <a:miter lim="800000"/>
              <a:headEnd/>
              <a:tailEnd/>
            </a:ln>
          </p:spPr>
          <p:txBody>
            <a:bodyPr wrap="none" lIns="91429" tIns="45714" rIns="91429" bIns="0">
              <a:spAutoFit/>
            </a:bodyPr>
            <a:lstStyle/>
            <a:p>
              <a:pPr>
                <a:spcBef>
                  <a:spcPct val="20000"/>
                </a:spcBef>
              </a:pPr>
              <a:r>
                <a:rPr lang="en-US" sz="1800" dirty="0"/>
                <a:t>Lithium</a:t>
              </a:r>
            </a:p>
          </p:txBody>
        </p:sp>
        <p:sp>
          <p:nvSpPr>
            <p:cNvPr id="13325" name="Text Box 12"/>
            <p:cNvSpPr txBox="1">
              <a:spLocks noChangeArrowheads="1"/>
            </p:cNvSpPr>
            <p:nvPr/>
          </p:nvSpPr>
          <p:spPr bwMode="auto">
            <a:xfrm>
              <a:off x="7510464" y="3733800"/>
              <a:ext cx="1556814" cy="323159"/>
            </a:xfrm>
            <a:prstGeom prst="rect">
              <a:avLst/>
            </a:prstGeom>
            <a:noFill/>
            <a:ln w="15875" algn="ctr">
              <a:noFill/>
              <a:miter lim="800000"/>
              <a:headEnd/>
              <a:tailEnd/>
            </a:ln>
          </p:spPr>
          <p:txBody>
            <a:bodyPr wrap="none" lIns="91429" tIns="45714" rIns="91429" bIns="0">
              <a:spAutoFit/>
            </a:bodyPr>
            <a:lstStyle/>
            <a:p>
              <a:pPr>
                <a:spcBef>
                  <a:spcPct val="20000"/>
                </a:spcBef>
              </a:pPr>
              <a:r>
                <a:rPr lang="en-US" sz="1800" dirty="0"/>
                <a:t>“Snowflake”</a:t>
              </a:r>
            </a:p>
          </p:txBody>
        </p:sp>
        <p:pic>
          <p:nvPicPr>
            <p:cNvPr id="13326" name="Picture 6"/>
            <p:cNvPicPr>
              <a:picLocks noChangeAspect="1" noChangeArrowheads="1"/>
            </p:cNvPicPr>
            <p:nvPr/>
          </p:nvPicPr>
          <p:blipFill>
            <a:blip r:embed="rId7" cstate="print"/>
            <a:srcRect/>
            <a:stretch>
              <a:fillRect/>
            </a:stretch>
          </p:blipFill>
          <p:spPr bwMode="auto">
            <a:xfrm>
              <a:off x="7669213" y="2743199"/>
              <a:ext cx="1274762" cy="104775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0">
                                            <p:txEl>
                                              <p:pRg st="4" end="4"/>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0">
                                            <p:txEl>
                                              <p:pRg st="7" end="7"/>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
                                            <p:txEl>
                                              <p:pRg st="8" end="8"/>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0">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800" dirty="0" smtClean="0"/>
              <a:t>Highest priority research goals for 5 year plan:</a:t>
            </a:r>
            <a:endParaRPr lang="en-US" sz="2000" dirty="0"/>
          </a:p>
        </p:txBody>
      </p:sp>
      <p:sp>
        <p:nvSpPr>
          <p:cNvPr id="3" name="Content Placeholder 2"/>
          <p:cNvSpPr>
            <a:spLocks noGrp="1"/>
          </p:cNvSpPr>
          <p:nvPr>
            <p:ph idx="1"/>
          </p:nvPr>
        </p:nvSpPr>
        <p:spPr>
          <a:xfrm>
            <a:off x="76200" y="1143000"/>
            <a:ext cx="8991600" cy="4572000"/>
          </a:xfrm>
        </p:spPr>
        <p:txBody>
          <a:bodyPr/>
          <a:lstStyle/>
          <a:p>
            <a:pPr marL="457200" indent="-457200">
              <a:buFont typeface="+mj-lt"/>
              <a:buAutoNum type="arabicPeriod"/>
            </a:pPr>
            <a:r>
              <a:rPr lang="en-US" dirty="0" smtClean="0">
                <a:solidFill>
                  <a:schemeClr val="bg1">
                    <a:lumMod val="85000"/>
                  </a:schemeClr>
                </a:solidFill>
              </a:rPr>
              <a:t>Demonstrate 100% non-inductive sustainment at performance that extrapolates to ≥ 1MW/m</a:t>
            </a:r>
            <a:r>
              <a:rPr lang="en-US" baseline="30000" dirty="0" smtClean="0">
                <a:solidFill>
                  <a:schemeClr val="bg1">
                    <a:lumMod val="85000"/>
                  </a:schemeClr>
                </a:solidFill>
              </a:rPr>
              <a:t>2</a:t>
            </a:r>
            <a:r>
              <a:rPr lang="en-US" dirty="0" smtClean="0">
                <a:solidFill>
                  <a:schemeClr val="bg1">
                    <a:lumMod val="85000"/>
                  </a:schemeClr>
                </a:solidFill>
              </a:rPr>
              <a:t> neutron wall loading in FNSF</a:t>
            </a:r>
          </a:p>
          <a:p>
            <a:endParaRPr lang="en-US" sz="700" dirty="0" smtClean="0">
              <a:solidFill>
                <a:schemeClr val="bg1">
                  <a:lumMod val="85000"/>
                </a:schemeClr>
              </a:solidFill>
            </a:endParaRPr>
          </a:p>
          <a:p>
            <a:pPr marL="457200" indent="-457200">
              <a:buFont typeface="+mj-lt"/>
              <a:buAutoNum type="arabicPeriod" startAt="2"/>
            </a:pPr>
            <a:r>
              <a:rPr lang="en-US" dirty="0" smtClean="0">
                <a:solidFill>
                  <a:schemeClr val="bg1">
                    <a:lumMod val="85000"/>
                  </a:schemeClr>
                </a:solidFill>
              </a:rPr>
              <a:t>Access reduced </a:t>
            </a:r>
            <a:r>
              <a:rPr lang="en-US" dirty="0" smtClean="0">
                <a:solidFill>
                  <a:schemeClr val="bg1">
                    <a:lumMod val="85000"/>
                  </a:schemeClr>
                </a:solidFill>
                <a:latin typeface="Symbol" pitchFamily="18" charset="2"/>
              </a:rPr>
              <a:t>n</a:t>
            </a:r>
            <a:r>
              <a:rPr lang="en-US" dirty="0" smtClean="0">
                <a:solidFill>
                  <a:schemeClr val="bg1">
                    <a:lumMod val="85000"/>
                  </a:schemeClr>
                </a:solidFill>
              </a:rPr>
              <a:t>* and high-</a:t>
            </a:r>
            <a:r>
              <a:rPr lang="en-US" dirty="0" smtClean="0">
                <a:solidFill>
                  <a:schemeClr val="bg1">
                    <a:lumMod val="85000"/>
                  </a:schemeClr>
                </a:solidFill>
                <a:latin typeface="Symbol" pitchFamily="18" charset="2"/>
              </a:rPr>
              <a:t>b</a:t>
            </a:r>
            <a:r>
              <a:rPr lang="en-US" dirty="0" smtClean="0">
                <a:solidFill>
                  <a:schemeClr val="bg1">
                    <a:lumMod val="85000"/>
                  </a:schemeClr>
                </a:solidFill>
              </a:rPr>
              <a:t> combined with ability to vary q and rotation to dramatically extend ST physics understanding</a:t>
            </a:r>
          </a:p>
          <a:p>
            <a:pPr marL="457200" indent="-457200">
              <a:buNone/>
            </a:pPr>
            <a:endParaRPr lang="en-US" sz="700" dirty="0" smtClean="0">
              <a:solidFill>
                <a:schemeClr val="bg1">
                  <a:lumMod val="85000"/>
                </a:schemeClr>
              </a:solidFill>
            </a:endParaRPr>
          </a:p>
          <a:p>
            <a:pPr marL="457200" indent="-457200">
              <a:buAutoNum type="arabicPeriod" startAt="3"/>
            </a:pPr>
            <a:r>
              <a:rPr lang="en-US" dirty="0" smtClean="0">
                <a:solidFill>
                  <a:schemeClr val="bg1">
                    <a:lumMod val="85000"/>
                  </a:schemeClr>
                </a:solidFill>
              </a:rPr>
              <a:t>Develop and understand non-inductive start-up and ramp-up </a:t>
            </a:r>
            <a:br>
              <a:rPr lang="en-US" dirty="0" smtClean="0">
                <a:solidFill>
                  <a:schemeClr val="bg1">
                    <a:lumMod val="85000"/>
                  </a:schemeClr>
                </a:solidFill>
              </a:rPr>
            </a:br>
            <a:r>
              <a:rPr lang="en-US" dirty="0" smtClean="0">
                <a:solidFill>
                  <a:schemeClr val="bg1">
                    <a:lumMod val="85000"/>
                  </a:schemeClr>
                </a:solidFill>
              </a:rPr>
              <a:t>(overdrive) to project to ST-FNSF with small/no solenoid</a:t>
            </a:r>
          </a:p>
          <a:p>
            <a:pPr>
              <a:buAutoNum type="arabicPeriod" startAt="3"/>
            </a:pPr>
            <a:endParaRPr lang="en-US" sz="700" dirty="0" smtClean="0">
              <a:solidFill>
                <a:schemeClr val="bg1">
                  <a:lumMod val="85000"/>
                </a:schemeClr>
              </a:solidFill>
            </a:endParaRPr>
          </a:p>
          <a:p>
            <a:pPr marL="457200" indent="-457200">
              <a:buNone/>
            </a:pPr>
            <a:r>
              <a:rPr lang="en-US" dirty="0" smtClean="0"/>
              <a:t>4.	Develop and utilize high-flux-expansion “snowflake” </a:t>
            </a:r>
            <a:r>
              <a:rPr lang="en-US" dirty="0" err="1" smtClean="0"/>
              <a:t>divertor</a:t>
            </a:r>
            <a:r>
              <a:rPr lang="en-US" dirty="0" smtClean="0"/>
              <a:t> </a:t>
            </a:r>
            <a:br>
              <a:rPr lang="en-US" dirty="0" smtClean="0"/>
            </a:br>
            <a:r>
              <a:rPr lang="en-US" dirty="0" smtClean="0"/>
              <a:t>and </a:t>
            </a:r>
            <a:r>
              <a:rPr lang="en-US" dirty="0" err="1" smtClean="0"/>
              <a:t>radiative</a:t>
            </a:r>
            <a:r>
              <a:rPr lang="en-US" dirty="0" smtClean="0"/>
              <a:t> detachment for mitigating very high heat fluxes</a:t>
            </a:r>
          </a:p>
          <a:p>
            <a:endParaRPr lang="en-US" sz="700" dirty="0" smtClean="0">
              <a:solidFill>
                <a:schemeClr val="bg1">
                  <a:lumMod val="85000"/>
                </a:schemeClr>
              </a:solidFill>
            </a:endParaRPr>
          </a:p>
          <a:p>
            <a:pPr marL="457200" indent="-457200">
              <a:buNone/>
            </a:pPr>
            <a:r>
              <a:rPr lang="en-US" dirty="0" smtClean="0"/>
              <a:t>5.	Begin to assess high-Z PFCs + liquid lithium to develop high-duty-factor integrated PMI solutions for next-steps</a:t>
            </a:r>
            <a:endParaRPr lang="en-US" dirty="0"/>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2400" dirty="0" smtClean="0"/>
              <a:t>Pedestal width scaling differs from conventional aspect ratio</a:t>
            </a:r>
            <a:endParaRPr lang="en-US" sz="2400" dirty="0"/>
          </a:p>
        </p:txBody>
      </p:sp>
      <p:sp>
        <p:nvSpPr>
          <p:cNvPr id="3" name="Content Placeholder 2"/>
          <p:cNvSpPr>
            <a:spLocks noGrp="1"/>
          </p:cNvSpPr>
          <p:nvPr>
            <p:ph idx="1"/>
          </p:nvPr>
        </p:nvSpPr>
        <p:spPr>
          <a:xfrm>
            <a:off x="4343400" y="2133600"/>
            <a:ext cx="4876800" cy="3352800"/>
          </a:xfrm>
        </p:spPr>
        <p:txBody>
          <a:bodyPr/>
          <a:lstStyle/>
          <a:p>
            <a:pPr marL="228600" indent="-228600">
              <a:buFont typeface="Arial" pitchFamily="34" charset="0"/>
              <a:buChar char="•"/>
            </a:pPr>
            <a:r>
              <a:rPr lang="en-US" dirty="0" smtClean="0"/>
              <a:t>Pedestal width scaling </a:t>
            </a:r>
            <a:r>
              <a:rPr lang="en-US" dirty="0" err="1" smtClean="0">
                <a:latin typeface="Symbol" pitchFamily="18" charset="2"/>
              </a:rPr>
              <a:t>b</a:t>
            </a:r>
            <a:r>
              <a:rPr lang="en-US" baseline="-25000" dirty="0" err="1" smtClean="0">
                <a:latin typeface="Symbol" pitchFamily="18" charset="2"/>
              </a:rPr>
              <a:t>q</a:t>
            </a:r>
            <a:r>
              <a:rPr lang="en-US" baseline="30000" dirty="0" err="1" smtClean="0">
                <a:latin typeface="Symbol" pitchFamily="18" charset="2"/>
              </a:rPr>
              <a:t>a</a:t>
            </a:r>
            <a:r>
              <a:rPr lang="en-US" dirty="0" smtClean="0"/>
              <a:t> applies to multiple machines</a:t>
            </a:r>
          </a:p>
          <a:p>
            <a:pPr marL="228600" indent="-228600">
              <a:spcBef>
                <a:spcPts val="300"/>
              </a:spcBef>
              <a:buFont typeface="Arial" pitchFamily="34" charset="0"/>
              <a:buChar char="•"/>
            </a:pPr>
            <a:endParaRPr lang="en-US" dirty="0" smtClean="0"/>
          </a:p>
          <a:p>
            <a:pPr marL="228600" indent="-228600">
              <a:spcBef>
                <a:spcPts val="300"/>
              </a:spcBef>
              <a:buFont typeface="Arial" pitchFamily="34" charset="0"/>
              <a:buChar char="•"/>
            </a:pPr>
            <a:r>
              <a:rPr lang="en-US" dirty="0" smtClean="0"/>
              <a:t>NSTX pedestal width is larger</a:t>
            </a:r>
          </a:p>
          <a:p>
            <a:pPr marL="400050" lvl="1" indent="-171450"/>
            <a:r>
              <a:rPr lang="en-US" dirty="0" smtClean="0"/>
              <a:t>Data </a:t>
            </a:r>
            <a:r>
              <a:rPr lang="en-US" dirty="0" smtClean="0">
                <a:sym typeface="Wingdings" pitchFamily="2" charset="2"/>
              </a:rPr>
              <a:t> </a:t>
            </a:r>
            <a:r>
              <a:rPr lang="en-US" dirty="0" smtClean="0"/>
              <a:t>stronger scaling: ~</a:t>
            </a:r>
            <a:r>
              <a:rPr lang="en-US" dirty="0" err="1" smtClean="0">
                <a:latin typeface="Symbol" pitchFamily="18" charset="2"/>
              </a:rPr>
              <a:t>b</a:t>
            </a:r>
            <a:r>
              <a:rPr lang="en-US" baseline="-25000" dirty="0" err="1" smtClean="0">
                <a:latin typeface="Symbol" pitchFamily="18" charset="2"/>
              </a:rPr>
              <a:t>q</a:t>
            </a:r>
            <a:r>
              <a:rPr lang="en-US" dirty="0" smtClean="0"/>
              <a:t> vs. </a:t>
            </a:r>
            <a:r>
              <a:rPr lang="en-US" dirty="0" smtClean="0">
                <a:latin typeface="Symbol" pitchFamily="18" charset="2"/>
              </a:rPr>
              <a:t>b</a:t>
            </a:r>
            <a:r>
              <a:rPr lang="en-US" baseline="-25000" dirty="0" smtClean="0">
                <a:latin typeface="Symbol" pitchFamily="18" charset="2"/>
              </a:rPr>
              <a:t>q</a:t>
            </a:r>
            <a:r>
              <a:rPr lang="en-US" baseline="30000" dirty="0" smtClean="0"/>
              <a:t>0.5</a:t>
            </a:r>
            <a:endParaRPr lang="en-US" sz="3200" dirty="0" smtClean="0"/>
          </a:p>
          <a:p>
            <a:pPr marL="400050" lvl="1" indent="-171450">
              <a:spcBef>
                <a:spcPts val="0"/>
              </a:spcBef>
            </a:pPr>
            <a:r>
              <a:rPr lang="en-US" dirty="0" smtClean="0"/>
              <a:t>Preliminary EPED calculations: ~</a:t>
            </a:r>
            <a:r>
              <a:rPr lang="en-US" dirty="0" smtClean="0">
                <a:latin typeface="Symbol" pitchFamily="18" charset="2"/>
              </a:rPr>
              <a:t>b</a:t>
            </a:r>
            <a:r>
              <a:rPr lang="en-US" baseline="-25000" dirty="0" smtClean="0">
                <a:latin typeface="Symbol" pitchFamily="18" charset="2"/>
              </a:rPr>
              <a:t>q</a:t>
            </a:r>
            <a:r>
              <a:rPr lang="en-US" baseline="30000" dirty="0" smtClean="0"/>
              <a:t>0.8</a:t>
            </a:r>
            <a:endParaRPr lang="en-US" dirty="0" smtClean="0"/>
          </a:p>
          <a:p>
            <a:pPr marL="400050" lvl="1" indent="-171450">
              <a:spcBef>
                <a:spcPts val="0"/>
              </a:spcBef>
            </a:pPr>
            <a:r>
              <a:rPr lang="en-US" dirty="0" smtClean="0"/>
              <a:t>Measured low-k turbulence correlation lengths consistent with XGC1 predictions</a:t>
            </a:r>
            <a:endParaRPr lang="en-US" sz="2400" dirty="0"/>
          </a:p>
        </p:txBody>
      </p:sp>
      <p:grpSp>
        <p:nvGrpSpPr>
          <p:cNvPr id="11" name="Group 31"/>
          <p:cNvGrpSpPr>
            <a:grpSpLocks noChangeAspect="1"/>
          </p:cNvGrpSpPr>
          <p:nvPr/>
        </p:nvGrpSpPr>
        <p:grpSpPr>
          <a:xfrm>
            <a:off x="76200" y="1833168"/>
            <a:ext cx="4335192" cy="3729432"/>
            <a:chOff x="102279" y="1002268"/>
            <a:chExt cx="4188591" cy="3603315"/>
          </a:xfrm>
        </p:grpSpPr>
        <p:pic>
          <p:nvPicPr>
            <p:cNvPr id="4" name="Picture 2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1656" y="4370987"/>
              <a:ext cx="636587" cy="234596"/>
            </a:xfrm>
            <a:prstGeom prst="rect">
              <a:avLst/>
            </a:prstGeom>
            <a:solidFill>
              <a:schemeClr val="bg1"/>
            </a:solidFill>
            <a:ln>
              <a:noFill/>
            </a:ln>
          </p:spPr>
        </p:pic>
        <p:sp>
          <p:nvSpPr>
            <p:cNvPr id="5" name="TextBox 4"/>
            <p:cNvSpPr txBox="1"/>
            <p:nvPr/>
          </p:nvSpPr>
          <p:spPr>
            <a:xfrm>
              <a:off x="1424272" y="1002268"/>
              <a:ext cx="2456513" cy="376171"/>
            </a:xfrm>
            <a:prstGeom prst="rect">
              <a:avLst/>
            </a:prstGeom>
            <a:solidFill>
              <a:schemeClr val="bg1"/>
            </a:solidFill>
          </p:spPr>
          <p:txBody>
            <a:bodyPr wrap="none" rtlCol="0">
              <a:spAutoFit/>
            </a:bodyPr>
            <a:lstStyle/>
            <a:p>
              <a:pPr algn="ctr">
                <a:buFontTx/>
                <a:buNone/>
              </a:pPr>
              <a:r>
                <a:rPr lang="en-US" sz="1600" b="0" i="0" u="sng" dirty="0" smtClean="0">
                  <a:solidFill>
                    <a:srgbClr val="0000FF"/>
                  </a:solidFill>
                </a:rPr>
                <a:t>Pedestal width scaling</a:t>
              </a:r>
              <a:endParaRPr lang="en-US" sz="1600" b="0" i="0" u="sng" dirty="0">
                <a:solidFill>
                  <a:srgbClr val="0000FF"/>
                </a:solidFill>
              </a:endParaRPr>
            </a:p>
          </p:txBody>
        </p:sp>
        <p:sp>
          <p:nvSpPr>
            <p:cNvPr id="6" name="TextBox 5"/>
            <p:cNvSpPr txBox="1"/>
            <p:nvPr/>
          </p:nvSpPr>
          <p:spPr>
            <a:xfrm>
              <a:off x="3352800" y="2571809"/>
              <a:ext cx="795816" cy="341974"/>
            </a:xfrm>
            <a:prstGeom prst="rect">
              <a:avLst/>
            </a:prstGeom>
            <a:noFill/>
          </p:spPr>
          <p:txBody>
            <a:bodyPr wrap="square" rtlCol="0">
              <a:spAutoFit/>
            </a:bodyPr>
            <a:lstStyle/>
            <a:p>
              <a:pPr>
                <a:buFontTx/>
                <a:buNone/>
              </a:pPr>
              <a:r>
                <a:rPr lang="en-US" sz="1400" b="0" i="0" dirty="0" smtClean="0">
                  <a:solidFill>
                    <a:srgbClr val="009900"/>
                  </a:solidFill>
                </a:rPr>
                <a:t>C-Mod</a:t>
              </a:r>
              <a:endParaRPr lang="en-US" sz="1400" b="0" i="0" dirty="0">
                <a:solidFill>
                  <a:srgbClr val="009900"/>
                </a:solidFill>
              </a:endParaRPr>
            </a:p>
          </p:txBody>
        </p:sp>
        <p:sp>
          <p:nvSpPr>
            <p:cNvPr id="7" name="TextBox 6"/>
            <p:cNvSpPr txBox="1"/>
            <p:nvPr/>
          </p:nvSpPr>
          <p:spPr>
            <a:xfrm>
              <a:off x="3495054" y="3097775"/>
              <a:ext cx="795816" cy="341974"/>
            </a:xfrm>
            <a:prstGeom prst="rect">
              <a:avLst/>
            </a:prstGeom>
            <a:noFill/>
          </p:spPr>
          <p:txBody>
            <a:bodyPr wrap="square" rtlCol="0">
              <a:spAutoFit/>
            </a:bodyPr>
            <a:lstStyle/>
            <a:p>
              <a:pPr>
                <a:buFontTx/>
                <a:buNone/>
              </a:pPr>
              <a:r>
                <a:rPr lang="en-US" sz="1400" b="0" i="0" dirty="0" smtClean="0">
                  <a:solidFill>
                    <a:srgbClr val="FF0000"/>
                  </a:solidFill>
                </a:rPr>
                <a:t>DIII-D</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l="11332" b="9950"/>
            <a:stretch/>
          </p:blipFill>
          <p:spPr>
            <a:xfrm>
              <a:off x="824888" y="1319638"/>
              <a:ext cx="3277339" cy="2944585"/>
            </a:xfrm>
            <a:prstGeom prst="rect">
              <a:avLst/>
            </a:prstGeom>
          </p:spPr>
        </p:pic>
        <p:sp>
          <p:nvSpPr>
            <p:cNvPr id="9" name="TextBox 8"/>
            <p:cNvSpPr txBox="1"/>
            <p:nvPr/>
          </p:nvSpPr>
          <p:spPr>
            <a:xfrm>
              <a:off x="696227" y="4191414"/>
              <a:ext cx="495300" cy="307777"/>
            </a:xfrm>
            <a:prstGeom prst="rect">
              <a:avLst/>
            </a:prstGeom>
            <a:noFill/>
          </p:spPr>
          <p:txBody>
            <a:bodyPr wrap="square" rtlCol="0">
              <a:spAutoFit/>
            </a:bodyPr>
            <a:lstStyle/>
            <a:p>
              <a:pPr>
                <a:buNone/>
              </a:pPr>
              <a:r>
                <a:rPr lang="en-US" b="0" i="0" dirty="0" smtClean="0">
                  <a:solidFill>
                    <a:schemeClr val="tx1"/>
                  </a:solidFill>
                </a:rPr>
                <a:t>0.1</a:t>
              </a:r>
            </a:p>
          </p:txBody>
        </p:sp>
        <p:sp>
          <p:nvSpPr>
            <p:cNvPr id="10" name="TextBox 9"/>
            <p:cNvSpPr txBox="1"/>
            <p:nvPr/>
          </p:nvSpPr>
          <p:spPr>
            <a:xfrm>
              <a:off x="3789480" y="4191414"/>
              <a:ext cx="495300" cy="307777"/>
            </a:xfrm>
            <a:prstGeom prst="rect">
              <a:avLst/>
            </a:prstGeom>
            <a:noFill/>
          </p:spPr>
          <p:txBody>
            <a:bodyPr wrap="square" rtlCol="0">
              <a:spAutoFit/>
            </a:bodyPr>
            <a:lstStyle/>
            <a:p>
              <a:pPr>
                <a:buNone/>
              </a:pPr>
              <a:r>
                <a:rPr lang="en-US" b="0" i="0" dirty="0" smtClean="0">
                  <a:solidFill>
                    <a:schemeClr val="tx1"/>
                  </a:solidFill>
                </a:rPr>
                <a:t>0.9</a:t>
              </a:r>
            </a:p>
          </p:txBody>
        </p:sp>
        <p:grpSp>
          <p:nvGrpSpPr>
            <p:cNvPr id="24" name="Group 7"/>
            <p:cNvGrpSpPr/>
            <p:nvPr/>
          </p:nvGrpSpPr>
          <p:grpSpPr>
            <a:xfrm>
              <a:off x="366344" y="1160584"/>
              <a:ext cx="533400" cy="3141784"/>
              <a:chOff x="304800" y="1143000"/>
              <a:chExt cx="533400" cy="3141784"/>
            </a:xfrm>
          </p:grpSpPr>
          <p:sp>
            <p:nvSpPr>
              <p:cNvPr id="12" name="TextBox 11"/>
              <p:cNvSpPr txBox="1"/>
              <p:nvPr/>
            </p:nvSpPr>
            <p:spPr>
              <a:xfrm>
                <a:off x="304800" y="3281287"/>
                <a:ext cx="533400" cy="307777"/>
              </a:xfrm>
              <a:prstGeom prst="rect">
                <a:avLst/>
              </a:prstGeom>
              <a:noFill/>
            </p:spPr>
            <p:txBody>
              <a:bodyPr wrap="square" rtlCol="0">
                <a:spAutoFit/>
              </a:bodyPr>
              <a:lstStyle/>
              <a:p>
                <a:pPr>
                  <a:buNone/>
                </a:pPr>
                <a:r>
                  <a:rPr lang="en-US" b="0" i="0" dirty="0" smtClean="0">
                    <a:solidFill>
                      <a:schemeClr val="tx1"/>
                    </a:solidFill>
                  </a:rPr>
                  <a:t>0.04</a:t>
                </a:r>
              </a:p>
            </p:txBody>
          </p:sp>
          <p:sp>
            <p:nvSpPr>
              <p:cNvPr id="13" name="TextBox 12"/>
              <p:cNvSpPr txBox="1"/>
              <p:nvPr/>
            </p:nvSpPr>
            <p:spPr>
              <a:xfrm>
                <a:off x="304800" y="2567352"/>
                <a:ext cx="533400" cy="307777"/>
              </a:xfrm>
              <a:prstGeom prst="rect">
                <a:avLst/>
              </a:prstGeom>
              <a:noFill/>
            </p:spPr>
            <p:txBody>
              <a:bodyPr wrap="square" rtlCol="0">
                <a:spAutoFit/>
              </a:bodyPr>
              <a:lstStyle/>
              <a:p>
                <a:pPr>
                  <a:buNone/>
                </a:pPr>
                <a:r>
                  <a:rPr lang="en-US" b="0" i="0" dirty="0" smtClean="0">
                    <a:solidFill>
                      <a:schemeClr val="tx1"/>
                    </a:solidFill>
                  </a:rPr>
                  <a:t>0.08</a:t>
                </a:r>
              </a:p>
            </p:txBody>
          </p:sp>
          <p:sp>
            <p:nvSpPr>
              <p:cNvPr id="14" name="TextBox 13"/>
              <p:cNvSpPr txBox="1"/>
              <p:nvPr/>
            </p:nvSpPr>
            <p:spPr>
              <a:xfrm>
                <a:off x="304800" y="1875647"/>
                <a:ext cx="533400" cy="307777"/>
              </a:xfrm>
              <a:prstGeom prst="rect">
                <a:avLst/>
              </a:prstGeom>
              <a:noFill/>
            </p:spPr>
            <p:txBody>
              <a:bodyPr wrap="square" rtlCol="0">
                <a:spAutoFit/>
              </a:bodyPr>
              <a:lstStyle/>
              <a:p>
                <a:pPr>
                  <a:buNone/>
                </a:pPr>
                <a:r>
                  <a:rPr lang="en-US" b="0" i="0" dirty="0" smtClean="0">
                    <a:solidFill>
                      <a:schemeClr val="tx1"/>
                    </a:solidFill>
                  </a:rPr>
                  <a:t>0.12</a:t>
                </a:r>
              </a:p>
            </p:txBody>
          </p:sp>
          <p:sp>
            <p:nvSpPr>
              <p:cNvPr id="15" name="TextBox 14"/>
              <p:cNvSpPr txBox="1"/>
              <p:nvPr/>
            </p:nvSpPr>
            <p:spPr>
              <a:xfrm>
                <a:off x="304800" y="1143000"/>
                <a:ext cx="533400" cy="307777"/>
              </a:xfrm>
              <a:prstGeom prst="rect">
                <a:avLst/>
              </a:prstGeom>
              <a:noFill/>
            </p:spPr>
            <p:txBody>
              <a:bodyPr wrap="square" rtlCol="0">
                <a:spAutoFit/>
              </a:bodyPr>
              <a:lstStyle/>
              <a:p>
                <a:pPr>
                  <a:buNone/>
                </a:pPr>
                <a:r>
                  <a:rPr lang="en-US" b="0" i="0" dirty="0" smtClean="0">
                    <a:solidFill>
                      <a:schemeClr val="tx1"/>
                    </a:solidFill>
                  </a:rPr>
                  <a:t>0.16</a:t>
                </a:r>
              </a:p>
            </p:txBody>
          </p:sp>
          <p:sp>
            <p:nvSpPr>
              <p:cNvPr id="16" name="TextBox 15"/>
              <p:cNvSpPr txBox="1"/>
              <p:nvPr/>
            </p:nvSpPr>
            <p:spPr>
              <a:xfrm>
                <a:off x="304800" y="3977007"/>
                <a:ext cx="533400" cy="307777"/>
              </a:xfrm>
              <a:prstGeom prst="rect">
                <a:avLst/>
              </a:prstGeom>
              <a:noFill/>
            </p:spPr>
            <p:txBody>
              <a:bodyPr wrap="square" rtlCol="0">
                <a:spAutoFit/>
              </a:bodyPr>
              <a:lstStyle/>
              <a:p>
                <a:pPr>
                  <a:buNone/>
                </a:pPr>
                <a:r>
                  <a:rPr lang="en-US" b="0" i="0" dirty="0" smtClean="0">
                    <a:solidFill>
                      <a:schemeClr val="tx1"/>
                    </a:solidFill>
                  </a:rPr>
                  <a:t>0.00</a:t>
                </a:r>
              </a:p>
            </p:txBody>
          </p:sp>
        </p:grpSp>
        <p:sp>
          <p:nvSpPr>
            <p:cNvPr id="17" name="TextBox 4"/>
            <p:cNvSpPr txBox="1">
              <a:spLocks noChangeArrowheads="1"/>
            </p:cNvSpPr>
            <p:nvPr/>
          </p:nvSpPr>
          <p:spPr bwMode="auto">
            <a:xfrm rot="16200000">
              <a:off x="-686933" y="2519016"/>
              <a:ext cx="1920397" cy="341974"/>
            </a:xfrm>
            <a:prstGeom prst="rect">
              <a:avLst/>
            </a:prstGeom>
            <a:solidFill>
              <a:schemeClr val="bg1"/>
            </a:solidFill>
            <a:ln w="9525">
              <a:noFill/>
              <a:miter lim="800000"/>
              <a:headEnd/>
              <a:tailEnd/>
            </a:ln>
          </p:spPr>
          <p:txBody>
            <a:bodyPr wrap="none">
              <a:spAutoFit/>
            </a:bodyPr>
            <a:lstStyle/>
            <a:p>
              <a:pPr>
                <a:buFontTx/>
                <a:buNone/>
              </a:pPr>
              <a:r>
                <a:rPr lang="en-US" sz="1400" b="0" i="0" dirty="0" smtClean="0">
                  <a:solidFill>
                    <a:schemeClr val="tx1"/>
                  </a:solidFill>
                  <a:cs typeface="Helvetica" pitchFamily="34" charset="0"/>
                </a:rPr>
                <a:t>Pedestal width (</a:t>
              </a:r>
              <a:r>
                <a:rPr lang="en-US" sz="1400" b="0" i="0" dirty="0" err="1" smtClean="0">
                  <a:solidFill>
                    <a:schemeClr val="tx1"/>
                  </a:solidFill>
                  <a:latin typeface="Symbol" pitchFamily="18" charset="2"/>
                  <a:cs typeface="Calibri" pitchFamily="34" charset="0"/>
                </a:rPr>
                <a:t>y</a:t>
              </a:r>
              <a:r>
                <a:rPr lang="en-US" sz="1400" b="0" i="0" baseline="-25000" dirty="0" err="1">
                  <a:solidFill>
                    <a:schemeClr val="tx1"/>
                  </a:solidFill>
                  <a:cs typeface="Helvetica" pitchFamily="34" charset="0"/>
                </a:rPr>
                <a:t>N</a:t>
              </a:r>
              <a:r>
                <a:rPr lang="en-US" sz="1400" b="0" i="0" dirty="0" smtClean="0">
                  <a:solidFill>
                    <a:schemeClr val="tx1"/>
                  </a:solidFill>
                  <a:cs typeface="Helvetica" pitchFamily="34" charset="0"/>
                </a:rPr>
                <a:t>)</a:t>
              </a:r>
              <a:endParaRPr lang="en-US" sz="1400" b="0" i="0" dirty="0">
                <a:solidFill>
                  <a:schemeClr val="tx1"/>
                </a:solidFill>
                <a:cs typeface="Helvetica" pitchFamily="34" charset="0"/>
              </a:endParaRPr>
            </a:p>
          </p:txBody>
        </p:sp>
        <p:sp>
          <p:nvSpPr>
            <p:cNvPr id="18" name="TextBox 17"/>
            <p:cNvSpPr txBox="1"/>
            <p:nvPr/>
          </p:nvSpPr>
          <p:spPr>
            <a:xfrm>
              <a:off x="1474176" y="4191414"/>
              <a:ext cx="495300" cy="307777"/>
            </a:xfrm>
            <a:prstGeom prst="rect">
              <a:avLst/>
            </a:prstGeom>
            <a:noFill/>
          </p:spPr>
          <p:txBody>
            <a:bodyPr wrap="square" rtlCol="0">
              <a:spAutoFit/>
            </a:bodyPr>
            <a:lstStyle/>
            <a:p>
              <a:pPr>
                <a:buNone/>
              </a:pPr>
              <a:r>
                <a:rPr lang="en-US" b="0" i="0" dirty="0" smtClean="0">
                  <a:solidFill>
                    <a:schemeClr val="tx1"/>
                  </a:solidFill>
                </a:rPr>
                <a:t>0.3</a:t>
              </a:r>
            </a:p>
          </p:txBody>
        </p:sp>
        <p:sp>
          <p:nvSpPr>
            <p:cNvPr id="19" name="TextBox 18"/>
            <p:cNvSpPr txBox="1"/>
            <p:nvPr/>
          </p:nvSpPr>
          <p:spPr>
            <a:xfrm>
              <a:off x="2247900" y="4191414"/>
              <a:ext cx="495300" cy="307777"/>
            </a:xfrm>
            <a:prstGeom prst="rect">
              <a:avLst/>
            </a:prstGeom>
            <a:noFill/>
          </p:spPr>
          <p:txBody>
            <a:bodyPr wrap="square" rtlCol="0">
              <a:spAutoFit/>
            </a:bodyPr>
            <a:lstStyle/>
            <a:p>
              <a:pPr>
                <a:buNone/>
              </a:pPr>
              <a:r>
                <a:rPr lang="en-US" b="0" i="0" dirty="0" smtClean="0">
                  <a:solidFill>
                    <a:schemeClr val="tx1"/>
                  </a:solidFill>
                </a:rPr>
                <a:t>0.5</a:t>
              </a:r>
            </a:p>
          </p:txBody>
        </p:sp>
        <p:sp>
          <p:nvSpPr>
            <p:cNvPr id="20" name="TextBox 19"/>
            <p:cNvSpPr txBox="1"/>
            <p:nvPr/>
          </p:nvSpPr>
          <p:spPr>
            <a:xfrm>
              <a:off x="3018692" y="4191414"/>
              <a:ext cx="495300" cy="307777"/>
            </a:xfrm>
            <a:prstGeom prst="rect">
              <a:avLst/>
            </a:prstGeom>
            <a:noFill/>
          </p:spPr>
          <p:txBody>
            <a:bodyPr wrap="square" rtlCol="0">
              <a:spAutoFit/>
            </a:bodyPr>
            <a:lstStyle/>
            <a:p>
              <a:pPr>
                <a:buNone/>
              </a:pPr>
              <a:r>
                <a:rPr lang="en-US" b="0" i="0" dirty="0" smtClean="0">
                  <a:solidFill>
                    <a:schemeClr val="tx1"/>
                  </a:solidFill>
                </a:rPr>
                <a:t>0.7</a:t>
              </a:r>
            </a:p>
          </p:txBody>
        </p:sp>
        <p:sp>
          <p:nvSpPr>
            <p:cNvPr id="21" name="Rectangle 20"/>
            <p:cNvSpPr/>
            <p:nvPr/>
          </p:nvSpPr>
          <p:spPr bwMode="auto">
            <a:xfrm>
              <a:off x="990494" y="1344988"/>
              <a:ext cx="1624560" cy="329590"/>
            </a:xfrm>
            <a:prstGeom prst="rect">
              <a:avLst/>
            </a:prstGeom>
            <a:solidFill>
              <a:schemeClr val="bg1"/>
            </a:solidFill>
            <a:ln w="15875" cap="flat" cmpd="sng" algn="ctr">
              <a:solidFill>
                <a:schemeClr val="bg1"/>
              </a:solid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100" b="0" i="0" u="none" strike="noStrike" cap="none" normalizeH="0" baseline="0" smtClean="0">
                <a:ln>
                  <a:noFill/>
                </a:ln>
                <a:solidFill>
                  <a:srgbClr val="1822CD"/>
                </a:solidFill>
                <a:effectLst/>
                <a:latin typeface="Helvetica" pitchFamily="34" charset="0"/>
              </a:endParaRPr>
            </a:p>
          </p:txBody>
        </p:sp>
        <p:sp>
          <p:nvSpPr>
            <p:cNvPr id="22" name="Rectangle 21"/>
            <p:cNvSpPr/>
            <p:nvPr/>
          </p:nvSpPr>
          <p:spPr bwMode="auto">
            <a:xfrm>
              <a:off x="990600" y="1674385"/>
              <a:ext cx="1585728" cy="147920"/>
            </a:xfrm>
            <a:prstGeom prst="rect">
              <a:avLst/>
            </a:prstGeom>
            <a:solidFill>
              <a:schemeClr val="bg1"/>
            </a:solidFill>
            <a:ln w="15875" cap="flat" cmpd="sng" algn="ctr">
              <a:solidFill>
                <a:schemeClr val="bg1"/>
              </a:solid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100" b="0" i="0" u="none" strike="noStrike" cap="none" normalizeH="0" baseline="0" smtClean="0">
                <a:ln>
                  <a:noFill/>
                </a:ln>
                <a:solidFill>
                  <a:srgbClr val="1822CD"/>
                </a:solidFill>
                <a:effectLst/>
                <a:latin typeface="Helvetica" pitchFamily="34" charset="0"/>
              </a:endParaRPr>
            </a:p>
          </p:txBody>
        </p:sp>
        <p:sp>
          <p:nvSpPr>
            <p:cNvPr id="23" name="Rectangle 22"/>
            <p:cNvSpPr/>
            <p:nvPr/>
          </p:nvSpPr>
          <p:spPr bwMode="auto">
            <a:xfrm>
              <a:off x="2192212" y="3670704"/>
              <a:ext cx="1844918" cy="401297"/>
            </a:xfrm>
            <a:prstGeom prst="rect">
              <a:avLst/>
            </a:prstGeom>
            <a:solidFill>
              <a:schemeClr val="bg1"/>
            </a:solidFill>
            <a:ln w="15875" cap="flat" cmpd="sng" algn="ctr">
              <a:solidFill>
                <a:schemeClr val="bg1"/>
              </a:solid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100" b="0" i="0" u="none" strike="noStrike" cap="none" normalizeH="0" baseline="0" smtClean="0">
                <a:ln>
                  <a:noFill/>
                </a:ln>
                <a:solidFill>
                  <a:srgbClr val="1822CD"/>
                </a:solidFill>
                <a:effectLst/>
                <a:latin typeface="Helvetica" pitchFamily="34" charset="0"/>
              </a:endParaRPr>
            </a:p>
          </p:txBody>
        </p:sp>
        <p:grpSp>
          <p:nvGrpSpPr>
            <p:cNvPr id="32" name="Group 12"/>
            <p:cNvGrpSpPr/>
            <p:nvPr/>
          </p:nvGrpSpPr>
          <p:grpSpPr>
            <a:xfrm>
              <a:off x="2372806" y="3512093"/>
              <a:ext cx="1434162" cy="308597"/>
              <a:chOff x="2410192" y="3625360"/>
              <a:chExt cx="1434162" cy="308597"/>
            </a:xfrm>
          </p:grpSpPr>
          <p:sp>
            <p:nvSpPr>
              <p:cNvPr id="25" name="Rectangle 24"/>
              <p:cNvSpPr/>
              <p:nvPr/>
            </p:nvSpPr>
            <p:spPr>
              <a:xfrm>
                <a:off x="2410192" y="3626180"/>
                <a:ext cx="1231427" cy="307777"/>
              </a:xfrm>
              <a:prstGeom prst="rect">
                <a:avLst/>
              </a:prstGeom>
            </p:spPr>
            <p:txBody>
              <a:bodyPr wrap="none">
                <a:spAutoFit/>
              </a:bodyPr>
              <a:lstStyle/>
              <a:p>
                <a:pPr>
                  <a:buNone/>
                </a:pPr>
                <a:r>
                  <a:rPr lang="en-US" b="0" i="0" dirty="0" smtClean="0">
                    <a:solidFill>
                      <a:schemeClr val="tx1"/>
                    </a:solidFill>
                    <a:cs typeface="Helvetica" pitchFamily="34" charset="0"/>
                  </a:rPr>
                  <a:t>~ 0.08 (</a:t>
                </a:r>
                <a:r>
                  <a:rPr lang="en-US" b="0" i="0" dirty="0" err="1" smtClean="0">
                    <a:solidFill>
                      <a:schemeClr val="tx1"/>
                    </a:solidFill>
                    <a:latin typeface="Symbol" pitchFamily="18" charset="2"/>
                  </a:rPr>
                  <a:t>b</a:t>
                </a:r>
                <a:r>
                  <a:rPr lang="en-US" b="0" i="0" baseline="-25000" dirty="0" err="1" smtClean="0">
                    <a:solidFill>
                      <a:schemeClr val="tx1"/>
                    </a:solidFill>
                    <a:latin typeface="Symbol" pitchFamily="18" charset="2"/>
                  </a:rPr>
                  <a:t>q</a:t>
                </a:r>
                <a:r>
                  <a:rPr lang="en-US" b="0" i="0" baseline="30000" dirty="0" err="1" smtClean="0">
                    <a:solidFill>
                      <a:schemeClr val="tx1"/>
                    </a:solidFill>
                    <a:cs typeface="Helvetica" pitchFamily="34" charset="0"/>
                  </a:rPr>
                  <a:t>ped</a:t>
                </a:r>
                <a:r>
                  <a:rPr lang="en-US" b="0" i="0" dirty="0" smtClean="0">
                    <a:solidFill>
                      <a:schemeClr val="tx1"/>
                    </a:solidFill>
                    <a:cs typeface="Helvetica" pitchFamily="34" charset="0"/>
                  </a:rPr>
                  <a:t>)</a:t>
                </a:r>
                <a:endParaRPr lang="en-US" b="0" i="0" baseline="30000" dirty="0">
                  <a:solidFill>
                    <a:schemeClr val="tx1"/>
                  </a:solidFill>
                  <a:cs typeface="Helvetica" pitchFamily="34" charset="0"/>
                </a:endParaRPr>
              </a:p>
            </p:txBody>
          </p:sp>
          <p:sp>
            <p:nvSpPr>
              <p:cNvPr id="26" name="Rectangle 25"/>
              <p:cNvSpPr/>
              <p:nvPr/>
            </p:nvSpPr>
            <p:spPr>
              <a:xfrm>
                <a:off x="3428999" y="3625360"/>
                <a:ext cx="415355" cy="284978"/>
              </a:xfrm>
              <a:prstGeom prst="rect">
                <a:avLst/>
              </a:prstGeom>
            </p:spPr>
            <p:txBody>
              <a:bodyPr wrap="none">
                <a:spAutoFit/>
              </a:bodyPr>
              <a:lstStyle/>
              <a:p>
                <a:pPr>
                  <a:buNone/>
                </a:pPr>
                <a:r>
                  <a:rPr lang="en-US" sz="1600" b="0" i="0" baseline="30000" dirty="0" smtClean="0">
                    <a:solidFill>
                      <a:schemeClr val="tx1"/>
                    </a:solidFill>
                    <a:cs typeface="Helvetica" pitchFamily="34" charset="0"/>
                  </a:rPr>
                  <a:t>0.5</a:t>
                </a:r>
                <a:endParaRPr lang="en-US" sz="1600" b="0" i="0" baseline="30000" dirty="0">
                  <a:solidFill>
                    <a:schemeClr val="tx1"/>
                  </a:solidFill>
                  <a:cs typeface="Helvetica" pitchFamily="34" charset="0"/>
                </a:endParaRPr>
              </a:p>
            </p:txBody>
          </p:sp>
        </p:grpSp>
        <p:sp>
          <p:nvSpPr>
            <p:cNvPr id="27" name="Rectangle 26"/>
            <p:cNvSpPr/>
            <p:nvPr/>
          </p:nvSpPr>
          <p:spPr bwMode="auto">
            <a:xfrm>
              <a:off x="1021744" y="1629622"/>
              <a:ext cx="1494384" cy="426411"/>
            </a:xfrm>
            <a:prstGeom prst="rect">
              <a:avLst/>
            </a:prstGeom>
            <a:solidFill>
              <a:srgbClr val="FFFFCC"/>
            </a:solidFill>
            <a:ln w="15875" cap="flat" cmpd="sng" algn="ctr">
              <a:solidFill>
                <a:srgbClr val="0000FF"/>
              </a:solidFill>
              <a:prstDash val="solid"/>
              <a:round/>
              <a:headEnd type="none" w="med" len="med"/>
              <a:tailEnd type="triangle" w="med" len="med"/>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100" b="0" i="0" u="none" strike="noStrike" cap="none" normalizeH="0" baseline="0" smtClean="0">
                <a:ln>
                  <a:noFill/>
                </a:ln>
                <a:solidFill>
                  <a:srgbClr val="1822CD"/>
                </a:solidFill>
                <a:effectLst/>
                <a:latin typeface="Helvetica" pitchFamily="34" charset="0"/>
              </a:endParaRPr>
            </a:p>
          </p:txBody>
        </p:sp>
        <p:cxnSp>
          <p:nvCxnSpPr>
            <p:cNvPr id="28" name="Straight Arrow Connector 27"/>
            <p:cNvCxnSpPr/>
            <p:nvPr/>
          </p:nvCxnSpPr>
          <p:spPr bwMode="auto">
            <a:xfrm>
              <a:off x="1959328" y="2056034"/>
              <a:ext cx="555272" cy="279790"/>
            </a:xfrm>
            <a:prstGeom prst="straightConnector1">
              <a:avLst/>
            </a:prstGeom>
            <a:noFill/>
            <a:ln w="15875" cap="flat" cmpd="sng" algn="ctr">
              <a:solidFill>
                <a:srgbClr val="0000FF"/>
              </a:solidFill>
              <a:prstDash val="solid"/>
              <a:round/>
              <a:headEnd type="none" w="med" len="med"/>
              <a:tailEnd type="arrow"/>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9" name="Rectangle 28"/>
            <p:cNvSpPr/>
            <p:nvPr/>
          </p:nvSpPr>
          <p:spPr>
            <a:xfrm>
              <a:off x="1012952" y="1686702"/>
              <a:ext cx="1193703" cy="376171"/>
            </a:xfrm>
            <a:prstGeom prst="rect">
              <a:avLst/>
            </a:prstGeom>
          </p:spPr>
          <p:txBody>
            <a:bodyPr wrap="none">
              <a:spAutoFit/>
            </a:bodyPr>
            <a:lstStyle/>
            <a:p>
              <a:pPr>
                <a:buNone/>
              </a:pPr>
              <a:r>
                <a:rPr lang="en-US" sz="1600" b="0" i="0" dirty="0" smtClean="0">
                  <a:cs typeface="Helvetica" pitchFamily="34" charset="0"/>
                </a:rPr>
                <a:t>0.4 (</a:t>
              </a:r>
              <a:r>
                <a:rPr lang="en-US" sz="1600" b="0" i="0" dirty="0" err="1" smtClean="0">
                  <a:latin typeface="Symbol" pitchFamily="18" charset="2"/>
                </a:rPr>
                <a:t>b</a:t>
              </a:r>
              <a:r>
                <a:rPr lang="en-US" sz="1600" b="0" i="0" baseline="-25000" dirty="0" err="1" smtClean="0">
                  <a:latin typeface="Symbol" pitchFamily="18" charset="2"/>
                </a:rPr>
                <a:t>q</a:t>
              </a:r>
              <a:r>
                <a:rPr lang="en-US" sz="1600" b="0" i="0" baseline="30000" dirty="0" err="1" smtClean="0">
                  <a:cs typeface="Helvetica" pitchFamily="34" charset="0"/>
                </a:rPr>
                <a:t>ped</a:t>
              </a:r>
              <a:r>
                <a:rPr lang="en-US" sz="1600" b="0" i="0" dirty="0" smtClean="0">
                  <a:cs typeface="Helvetica" pitchFamily="34" charset="0"/>
                </a:rPr>
                <a:t>)</a:t>
              </a:r>
              <a:endParaRPr lang="en-US" sz="1600" b="0" i="0" baseline="30000" dirty="0">
                <a:cs typeface="Helvetica" pitchFamily="34" charset="0"/>
              </a:endParaRPr>
            </a:p>
          </p:txBody>
        </p:sp>
        <p:sp>
          <p:nvSpPr>
            <p:cNvPr id="30" name="Rectangle 29"/>
            <p:cNvSpPr/>
            <p:nvPr/>
          </p:nvSpPr>
          <p:spPr>
            <a:xfrm>
              <a:off x="1980610" y="1680086"/>
              <a:ext cx="583814" cy="338554"/>
            </a:xfrm>
            <a:prstGeom prst="rect">
              <a:avLst/>
            </a:prstGeom>
          </p:spPr>
          <p:txBody>
            <a:bodyPr wrap="none">
              <a:spAutoFit/>
            </a:bodyPr>
            <a:lstStyle/>
            <a:p>
              <a:pPr>
                <a:buNone/>
              </a:pPr>
              <a:r>
                <a:rPr lang="en-US" sz="2000" b="0" i="0" baseline="30000" dirty="0" smtClean="0">
                  <a:cs typeface="Helvetica" pitchFamily="34" charset="0"/>
                </a:rPr>
                <a:t>1.05</a:t>
              </a:r>
              <a:endParaRPr lang="en-US" sz="2000" b="0" i="0" baseline="30000" dirty="0">
                <a:cs typeface="Helvetica" pitchFamily="34" charset="0"/>
              </a:endParaRPr>
            </a:p>
          </p:txBody>
        </p:sp>
        <p:sp>
          <p:nvSpPr>
            <p:cNvPr id="31" name="TextBox 30"/>
            <p:cNvSpPr txBox="1"/>
            <p:nvPr/>
          </p:nvSpPr>
          <p:spPr>
            <a:xfrm>
              <a:off x="2861784" y="1752600"/>
              <a:ext cx="795816" cy="649750"/>
            </a:xfrm>
            <a:prstGeom prst="rect">
              <a:avLst/>
            </a:prstGeom>
            <a:noFill/>
          </p:spPr>
          <p:txBody>
            <a:bodyPr wrap="square" rtlCol="0">
              <a:spAutoFit/>
            </a:bodyPr>
            <a:lstStyle/>
            <a:p>
              <a:pPr>
                <a:buFontTx/>
                <a:buNone/>
              </a:pPr>
              <a:r>
                <a:rPr lang="en-US" sz="1600" b="0" i="0" dirty="0" smtClean="0">
                  <a:solidFill>
                    <a:schemeClr val="tx1"/>
                  </a:solidFill>
                </a:rPr>
                <a:t>NSTX</a:t>
              </a:r>
              <a:endParaRPr lang="en-US" sz="1600" b="0" i="0" dirty="0">
                <a:solidFill>
                  <a:schemeClr val="tx1"/>
                </a:solidFill>
              </a:endParaRPr>
            </a:p>
          </p:txBody>
        </p:sp>
      </p:grpSp>
      <p:sp>
        <p:nvSpPr>
          <p:cNvPr id="45"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Snowflake </a:t>
            </a:r>
            <a:r>
              <a:rPr lang="en-US" sz="2400" dirty="0" err="1" smtClean="0"/>
              <a:t>divertor</a:t>
            </a:r>
            <a:r>
              <a:rPr lang="en-US" sz="2400" dirty="0" smtClean="0"/>
              <a:t> effective for heat flux mitigation</a:t>
            </a:r>
            <a:endParaRPr lang="en-US" sz="2400" dirty="0"/>
          </a:p>
        </p:txBody>
      </p:sp>
      <p:sp>
        <p:nvSpPr>
          <p:cNvPr id="3" name="Content Placeholder 2"/>
          <p:cNvSpPr>
            <a:spLocks noGrp="1"/>
          </p:cNvSpPr>
          <p:nvPr>
            <p:ph idx="1"/>
          </p:nvPr>
        </p:nvSpPr>
        <p:spPr>
          <a:xfrm>
            <a:off x="152400" y="1007852"/>
            <a:ext cx="8839200" cy="1887748"/>
          </a:xfrm>
        </p:spPr>
        <p:txBody>
          <a:bodyPr/>
          <a:lstStyle/>
          <a:p>
            <a:pPr lvl="0"/>
            <a:r>
              <a:rPr lang="en-US" dirty="0" smtClean="0">
                <a:ea typeface="ＭＳ Ｐゴシック" pitchFamily="34" charset="-128"/>
              </a:rPr>
              <a:t>NSTX: can reduce heat flux by 2-4× via partial detachment</a:t>
            </a:r>
          </a:p>
          <a:p>
            <a:endParaRPr lang="en-US" sz="1200" dirty="0" smtClean="0"/>
          </a:p>
          <a:p>
            <a:r>
              <a:rPr lang="en-US" dirty="0" smtClean="0"/>
              <a:t>Snowflake </a:t>
            </a:r>
            <a:r>
              <a:rPr lang="en-US" dirty="0" smtClean="0">
                <a:sym typeface="Wingdings" pitchFamily="2" charset="2"/>
              </a:rPr>
              <a:t></a:t>
            </a:r>
            <a:r>
              <a:rPr lang="en-US" dirty="0" smtClean="0"/>
              <a:t> additional x-point near primary x-point </a:t>
            </a:r>
          </a:p>
          <a:p>
            <a:pPr lvl="1"/>
            <a:r>
              <a:rPr lang="en-US" dirty="0" smtClean="0"/>
              <a:t>NSTX:  High flux expansion = 40-60 lowers incident q</a:t>
            </a:r>
            <a:r>
              <a:rPr lang="en-US" baseline="-25000" dirty="0" smtClean="0">
                <a:latin typeface="Symbol" pitchFamily="18" charset="2"/>
              </a:rPr>
              <a:t></a:t>
            </a:r>
          </a:p>
          <a:p>
            <a:pPr lvl="1"/>
            <a:r>
              <a:rPr lang="en-US" dirty="0" smtClean="0"/>
              <a:t>Longer field-line-length promotes temperature drop, detachment</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073E3AF-4E4B-4CA6-A7DE-01BFBA5367D4}" type="slidenum">
              <a:rPr lang="en-US" smtClean="0"/>
              <a:pPr>
                <a:defRPr/>
              </a:pPr>
              <a:t>32</a:t>
            </a:fld>
            <a:endParaRPr lang="en-US"/>
          </a:p>
        </p:txBody>
      </p:sp>
      <p:grpSp>
        <p:nvGrpSpPr>
          <p:cNvPr id="5" name="Group 22"/>
          <p:cNvGrpSpPr>
            <a:grpSpLocks noChangeAspect="1"/>
          </p:cNvGrpSpPr>
          <p:nvPr/>
        </p:nvGrpSpPr>
        <p:grpSpPr>
          <a:xfrm>
            <a:off x="152399" y="3190762"/>
            <a:ext cx="4806944" cy="2600438"/>
            <a:chOff x="4800600" y="3868358"/>
            <a:chExt cx="4038600" cy="2184780"/>
          </a:xfrm>
        </p:grpSpPr>
        <p:pic>
          <p:nvPicPr>
            <p:cNvPr id="6" name="Picture 3"/>
            <p:cNvPicPr>
              <a:picLocks noChangeAspect="1" noChangeArrowheads="1"/>
            </p:cNvPicPr>
            <p:nvPr/>
          </p:nvPicPr>
          <p:blipFill>
            <a:blip r:embed="rId2" cstate="print"/>
            <a:srcRect/>
            <a:stretch>
              <a:fillRect/>
            </a:stretch>
          </p:blipFill>
          <p:spPr bwMode="auto">
            <a:xfrm>
              <a:off x="6827838" y="3919538"/>
              <a:ext cx="1887537" cy="2039937"/>
            </a:xfrm>
            <a:prstGeom prst="rect">
              <a:avLst/>
            </a:prstGeom>
            <a:noFill/>
            <a:ln w="9525">
              <a:noFill/>
              <a:miter lim="800000"/>
              <a:headEnd/>
              <a:tailEnd/>
            </a:ln>
          </p:spPr>
        </p:pic>
        <p:sp>
          <p:nvSpPr>
            <p:cNvPr id="7" name="Rectangle 30"/>
            <p:cNvSpPr>
              <a:spLocks noChangeArrowheads="1"/>
            </p:cNvSpPr>
            <p:nvPr/>
          </p:nvSpPr>
          <p:spPr bwMode="auto">
            <a:xfrm>
              <a:off x="6840538" y="3919538"/>
              <a:ext cx="133350" cy="2057400"/>
            </a:xfrm>
            <a:prstGeom prst="rect">
              <a:avLst/>
            </a:prstGeom>
            <a:solidFill>
              <a:schemeClr val="bg1"/>
            </a:solidFill>
            <a:ln w="0" algn="ctr">
              <a:solidFill>
                <a:schemeClr val="bg1"/>
              </a:solidFill>
              <a:round/>
              <a:headEnd/>
              <a:tailEnd type="triangle" w="med" len="med"/>
            </a:ln>
          </p:spPr>
          <p:txBody>
            <a:bodyPr lIns="0" tIns="0" rIns="0" bIns="0"/>
            <a:lstStyle/>
            <a:p>
              <a:pPr algn="ctr">
                <a:spcBef>
                  <a:spcPct val="20000"/>
                </a:spcBef>
                <a:buFontTx/>
                <a:buChar char="•"/>
              </a:pPr>
              <a:endParaRPr lang="en-US" sz="1100"/>
            </a:p>
          </p:txBody>
        </p:sp>
        <p:sp>
          <p:nvSpPr>
            <p:cNvPr id="8" name="TextBox 7"/>
            <p:cNvSpPr txBox="1"/>
            <p:nvPr/>
          </p:nvSpPr>
          <p:spPr bwMode="auto">
            <a:xfrm>
              <a:off x="6934200" y="3868359"/>
              <a:ext cx="1842052" cy="356842"/>
            </a:xfrm>
            <a:prstGeom prst="rect">
              <a:avLst/>
            </a:prstGeom>
          </p:spPr>
          <p:style>
            <a:lnRef idx="1">
              <a:schemeClr val="dk1"/>
            </a:lnRef>
            <a:fillRef idx="2">
              <a:schemeClr val="dk1"/>
            </a:fillRef>
            <a:effectRef idx="1">
              <a:schemeClr val="dk1"/>
            </a:effectRef>
            <a:fontRef idx="minor">
              <a:schemeClr val="dk1"/>
            </a:fontRef>
          </p:style>
          <p:txBody>
            <a:bodyPr wrap="square" anchor="ctr">
              <a:spAutoFit/>
            </a:bodyPr>
            <a:lstStyle/>
            <a:p>
              <a:pPr algn="ctr">
                <a:defRPr/>
              </a:pPr>
              <a:r>
                <a:rPr lang="en-US" sz="1800" i="0" dirty="0">
                  <a:solidFill>
                    <a:srgbClr val="000000"/>
                  </a:solidFill>
                  <a:latin typeface="Arial Narrow" pitchFamily="34" charset="0"/>
                  <a:cs typeface="Arial" charset="0"/>
                </a:rPr>
                <a:t>Snowflake </a:t>
              </a:r>
              <a:r>
                <a:rPr lang="en-US" sz="1800" i="0" dirty="0" err="1">
                  <a:solidFill>
                    <a:srgbClr val="000000"/>
                  </a:solidFill>
                  <a:latin typeface="Arial Narrow" pitchFamily="34" charset="0"/>
                  <a:cs typeface="Arial" charset="0"/>
                </a:rPr>
                <a:t>Divertor</a:t>
              </a:r>
              <a:endParaRPr lang="en-US" sz="1800" i="0" dirty="0">
                <a:solidFill>
                  <a:srgbClr val="000000"/>
                </a:solidFill>
                <a:latin typeface="Arial Narrow" pitchFamily="34" charset="0"/>
                <a:cs typeface="Arial" charset="0"/>
              </a:endParaRPr>
            </a:p>
          </p:txBody>
        </p:sp>
        <p:grpSp>
          <p:nvGrpSpPr>
            <p:cNvPr id="9" name="Group 33"/>
            <p:cNvGrpSpPr>
              <a:grpSpLocks/>
            </p:cNvGrpSpPr>
            <p:nvPr/>
          </p:nvGrpSpPr>
          <p:grpSpPr bwMode="auto">
            <a:xfrm>
              <a:off x="4800600" y="3868358"/>
              <a:ext cx="2057400" cy="2108580"/>
              <a:chOff x="1295400" y="933267"/>
              <a:chExt cx="2226365" cy="2343333"/>
            </a:xfrm>
          </p:grpSpPr>
          <p:pic>
            <p:nvPicPr>
              <p:cNvPr id="11" name="Picture 2"/>
              <p:cNvPicPr>
                <a:picLocks noChangeAspect="1" noChangeArrowheads="1"/>
              </p:cNvPicPr>
              <p:nvPr/>
            </p:nvPicPr>
            <p:blipFill>
              <a:blip r:embed="rId3" cstate="print"/>
              <a:srcRect/>
              <a:stretch>
                <a:fillRect/>
              </a:stretch>
            </p:blipFill>
            <p:spPr bwMode="auto">
              <a:xfrm>
                <a:off x="1295400" y="990600"/>
                <a:ext cx="2226365" cy="2286000"/>
              </a:xfrm>
              <a:prstGeom prst="rect">
                <a:avLst/>
              </a:prstGeom>
              <a:noFill/>
              <a:ln w="9525">
                <a:noFill/>
                <a:miter lim="800000"/>
                <a:headEnd/>
                <a:tailEnd/>
              </a:ln>
            </p:spPr>
          </p:pic>
          <p:sp>
            <p:nvSpPr>
              <p:cNvPr id="12" name="Rectangle 29"/>
              <p:cNvSpPr>
                <a:spLocks noChangeArrowheads="1"/>
              </p:cNvSpPr>
              <p:nvPr/>
            </p:nvSpPr>
            <p:spPr bwMode="auto">
              <a:xfrm>
                <a:off x="1316736" y="990600"/>
                <a:ext cx="152400" cy="2286000"/>
              </a:xfrm>
              <a:prstGeom prst="rect">
                <a:avLst/>
              </a:prstGeom>
              <a:solidFill>
                <a:schemeClr val="bg1"/>
              </a:solidFill>
              <a:ln w="0" algn="ctr">
                <a:solidFill>
                  <a:schemeClr val="bg1"/>
                </a:solidFill>
                <a:round/>
                <a:headEnd/>
                <a:tailEnd type="triangle" w="med" len="med"/>
              </a:ln>
            </p:spPr>
            <p:txBody>
              <a:bodyPr lIns="0" tIns="0" rIns="0" bIns="0"/>
              <a:lstStyle/>
              <a:p>
                <a:pPr>
                  <a:spcBef>
                    <a:spcPct val="20000"/>
                  </a:spcBef>
                  <a:buFontTx/>
                  <a:buChar char="•"/>
                </a:pPr>
                <a:endParaRPr lang="en-US" sz="1100"/>
              </a:p>
            </p:txBody>
          </p:sp>
          <p:sp>
            <p:nvSpPr>
              <p:cNvPr id="13" name="TextBox 12"/>
              <p:cNvSpPr txBox="1"/>
              <p:nvPr/>
            </p:nvSpPr>
            <p:spPr>
              <a:xfrm>
                <a:off x="1460316" y="933267"/>
                <a:ext cx="2057864" cy="396570"/>
              </a:xfrm>
              <a:prstGeom prst="rect">
                <a:avLst/>
              </a:prstGeom>
            </p:spPr>
            <p:style>
              <a:lnRef idx="1">
                <a:schemeClr val="dk1"/>
              </a:lnRef>
              <a:fillRef idx="2">
                <a:schemeClr val="dk1"/>
              </a:fillRef>
              <a:effectRef idx="1">
                <a:schemeClr val="dk1"/>
              </a:effectRef>
              <a:fontRef idx="minor">
                <a:schemeClr val="dk1"/>
              </a:fontRef>
            </p:style>
            <p:txBody>
              <a:bodyPr wrap="square" anchor="ctr">
                <a:spAutoFit/>
              </a:bodyPr>
              <a:lstStyle/>
              <a:p>
                <a:pPr algn="ctr">
                  <a:defRPr/>
                </a:pPr>
                <a:r>
                  <a:rPr lang="en-US" sz="1800" i="0" dirty="0">
                    <a:solidFill>
                      <a:srgbClr val="000000"/>
                    </a:solidFill>
                    <a:latin typeface="Arial Narrow" pitchFamily="34" charset="0"/>
                    <a:cs typeface="Arial" charset="0"/>
                  </a:rPr>
                  <a:t>Standard </a:t>
                </a:r>
                <a:r>
                  <a:rPr lang="en-US" sz="1800" i="0" dirty="0" err="1">
                    <a:solidFill>
                      <a:srgbClr val="000000"/>
                    </a:solidFill>
                    <a:latin typeface="Arial Narrow" pitchFamily="34" charset="0"/>
                    <a:cs typeface="Arial" charset="0"/>
                  </a:rPr>
                  <a:t>Divertor</a:t>
                </a:r>
                <a:endParaRPr lang="en-US" sz="1800" i="0" dirty="0">
                  <a:solidFill>
                    <a:srgbClr val="000000"/>
                  </a:solidFill>
                  <a:latin typeface="Arial Narrow" pitchFamily="34" charset="0"/>
                  <a:cs typeface="Arial" charset="0"/>
                </a:endParaRPr>
              </a:p>
            </p:txBody>
          </p:sp>
        </p:grpSp>
        <p:sp>
          <p:nvSpPr>
            <p:cNvPr id="10" name="Rectangle 39"/>
            <p:cNvSpPr>
              <a:spLocks noChangeArrowheads="1"/>
            </p:cNvSpPr>
            <p:nvPr/>
          </p:nvSpPr>
          <p:spPr bwMode="auto">
            <a:xfrm>
              <a:off x="4953000" y="5443538"/>
              <a:ext cx="3886200" cy="609600"/>
            </a:xfrm>
            <a:prstGeom prst="rect">
              <a:avLst/>
            </a:prstGeom>
            <a:solidFill>
              <a:schemeClr val="bg1"/>
            </a:solidFill>
            <a:ln w="15875" algn="ctr">
              <a:solidFill>
                <a:schemeClr val="bg1"/>
              </a:solidFill>
              <a:round/>
              <a:headEnd/>
              <a:tailEnd type="triangle" w="med" len="med"/>
            </a:ln>
          </p:spPr>
          <p:txBody>
            <a:bodyPr lIns="0" tIns="0" rIns="0" bIns="0"/>
            <a:lstStyle/>
            <a:p>
              <a:pPr>
                <a:spcBef>
                  <a:spcPct val="20000"/>
                </a:spcBef>
                <a:buFontTx/>
                <a:buChar char="•"/>
              </a:pPr>
              <a:endParaRPr lang="en-US"/>
            </a:p>
          </p:txBody>
        </p:sp>
      </p:grpSp>
      <p:pic>
        <p:nvPicPr>
          <p:cNvPr id="14" name="Picture 3"/>
          <p:cNvPicPr>
            <a:picLocks noChangeAspect="1" noChangeArrowheads="1"/>
          </p:cNvPicPr>
          <p:nvPr/>
        </p:nvPicPr>
        <p:blipFill>
          <a:blip r:embed="rId4" cstate="print"/>
          <a:srcRect/>
          <a:stretch>
            <a:fillRect/>
          </a:stretch>
        </p:blipFill>
        <p:spPr bwMode="auto">
          <a:xfrm>
            <a:off x="5257800" y="3114562"/>
            <a:ext cx="3810000" cy="2362853"/>
          </a:xfrm>
          <a:prstGeom prst="rect">
            <a:avLst/>
          </a:prstGeom>
          <a:noFill/>
          <a:ln w="9525">
            <a:noFill/>
            <a:miter lim="800000"/>
            <a:headEnd/>
            <a:tailEnd/>
          </a:ln>
        </p:spPr>
      </p:pic>
      <p:sp>
        <p:nvSpPr>
          <p:cNvPr id="15" name="Rectangle 14"/>
          <p:cNvSpPr/>
          <p:nvPr/>
        </p:nvSpPr>
        <p:spPr>
          <a:xfrm>
            <a:off x="152400" y="5754469"/>
            <a:ext cx="8686800" cy="646331"/>
          </a:xfrm>
          <a:prstGeom prst="rect">
            <a:avLst/>
          </a:prstGeom>
        </p:spPr>
        <p:txBody>
          <a:bodyPr wrap="square">
            <a:spAutoFit/>
          </a:bodyPr>
          <a:lstStyle/>
          <a:p>
            <a:pPr lvl="1"/>
            <a:r>
              <a:rPr lang="en-US" sz="1800" b="0" i="0" dirty="0" smtClean="0"/>
              <a:t>Note:  X-</a:t>
            </a:r>
            <a:r>
              <a:rPr lang="en-US" sz="1800" b="0" i="0" dirty="0" err="1" smtClean="0"/>
              <a:t>divertor</a:t>
            </a:r>
            <a:r>
              <a:rPr lang="en-US" sz="1800" b="0" i="0" dirty="0" smtClean="0"/>
              <a:t> (UT-Austin) also places secondary x-point near limiter, but flares flux much farther from primary x-point and requires larger number of coils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nSpc>
                <a:spcPct val="100000"/>
              </a:lnSpc>
            </a:pPr>
            <a:r>
              <a:rPr lang="en-US" sz="2400" dirty="0" smtClean="0"/>
              <a:t>Lithium Granule Injector (LGI) developed for NSTX is promising tool for pedestal control and scenario optimization</a:t>
            </a:r>
            <a:endParaRPr lang="en-US" sz="2400" dirty="0"/>
          </a:p>
        </p:txBody>
      </p:sp>
      <p:sp>
        <p:nvSpPr>
          <p:cNvPr id="4" name="Content Placeholder 3"/>
          <p:cNvSpPr>
            <a:spLocks noGrp="1"/>
          </p:cNvSpPr>
          <p:nvPr>
            <p:ph idx="1"/>
          </p:nvPr>
        </p:nvSpPr>
        <p:spPr>
          <a:xfrm>
            <a:off x="3657600" y="1066800"/>
            <a:ext cx="5334000" cy="5410200"/>
          </a:xfrm>
        </p:spPr>
        <p:txBody>
          <a:bodyPr>
            <a:noAutofit/>
          </a:bodyPr>
          <a:lstStyle/>
          <a:p>
            <a:pPr marL="228600" indent="-228600"/>
            <a:r>
              <a:rPr lang="en-US" dirty="0" smtClean="0"/>
              <a:t>Successful EAST collaboration </a:t>
            </a:r>
          </a:p>
          <a:p>
            <a:pPr marL="457200" lvl="1" indent="-228600"/>
            <a:r>
              <a:rPr lang="en-US" dirty="0" smtClean="0"/>
              <a:t>Demonstrated LGI ELM-pacing at 25 Hz with nearly 100% triggering reliability</a:t>
            </a:r>
          </a:p>
          <a:p>
            <a:pPr marL="457200" lvl="1" indent="-228600"/>
            <a:r>
              <a:rPr lang="en-US" dirty="0" smtClean="0"/>
              <a:t>Capable of up to 1 kHz injection</a:t>
            </a:r>
          </a:p>
          <a:p>
            <a:endParaRPr lang="en-US" sz="800" dirty="0" smtClean="0"/>
          </a:p>
          <a:p>
            <a:pPr marL="228600" indent="-228600"/>
            <a:r>
              <a:rPr lang="en-US" dirty="0" smtClean="0"/>
              <a:t>LGI will be tested on NSTX-U for high-frequency ELM pacing</a:t>
            </a:r>
          </a:p>
          <a:p>
            <a:pPr marL="457200" lvl="1" indent="-228600"/>
            <a:r>
              <a:rPr lang="en-US" dirty="0" smtClean="0"/>
              <a:t>Possible density control technique:</a:t>
            </a:r>
          </a:p>
          <a:p>
            <a:pPr marL="857204" lvl="2" indent="-228600"/>
            <a:r>
              <a:rPr lang="en-US" dirty="0" smtClean="0"/>
              <a:t>Combine Li coatings for D pumping with  LGI for ELM-expulsion of carbon</a:t>
            </a:r>
          </a:p>
          <a:p>
            <a:pPr marL="457200" lvl="1" indent="-228600"/>
            <a:r>
              <a:rPr lang="en-US" dirty="0" smtClean="0"/>
              <a:t>Goal: reduce </a:t>
            </a:r>
            <a:r>
              <a:rPr lang="en-US" dirty="0" err="1" smtClean="0"/>
              <a:t>Z</a:t>
            </a:r>
            <a:r>
              <a:rPr lang="en-US" baseline="-25000" dirty="0" err="1" smtClean="0"/>
              <a:t>eff</a:t>
            </a:r>
            <a:r>
              <a:rPr lang="en-US" dirty="0" smtClean="0"/>
              <a:t> to ~2-2.5</a:t>
            </a:r>
          </a:p>
          <a:p>
            <a:pPr marL="457200" lvl="1" indent="-228600"/>
            <a:r>
              <a:rPr lang="en-US" dirty="0" smtClean="0"/>
              <a:t>Injection of Li granules could also potentially replenish PFC Li coatings</a:t>
            </a:r>
          </a:p>
          <a:p>
            <a:endParaRPr lang="en-US" sz="800" dirty="0" smtClean="0"/>
          </a:p>
          <a:p>
            <a:pPr marL="228600" indent="-228600"/>
            <a:r>
              <a:rPr lang="en-US" dirty="0" smtClean="0"/>
              <a:t>JET/ITER: potentially interested in testing Be granules for ELM pacing</a:t>
            </a:r>
          </a:p>
        </p:txBody>
      </p:sp>
      <p:sp>
        <p:nvSpPr>
          <p:cNvPr id="3" name="Slide Number Placeholder 2"/>
          <p:cNvSpPr>
            <a:spLocks noGrp="1"/>
          </p:cNvSpPr>
          <p:nvPr>
            <p:ph type="sldNum" sz="quarter" idx="10"/>
          </p:nvPr>
        </p:nvSpPr>
        <p:spPr/>
        <p:txBody>
          <a:bodyPr/>
          <a:lstStyle/>
          <a:p>
            <a:pPr>
              <a:defRPr/>
            </a:pPr>
            <a:fld id="{4053087E-BCCB-45BD-8BD6-B0A47A89EDD2}" type="slidenum">
              <a:rPr lang="en-US" smtClean="0"/>
              <a:pPr>
                <a:defRPr/>
              </a:pPr>
              <a:t>33</a:t>
            </a:fld>
            <a:endParaRPr lang="en-US"/>
          </a:p>
        </p:txBody>
      </p:sp>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44414" t="13504" r="720" b="11268"/>
          <a:stretch/>
        </p:blipFill>
        <p:spPr bwMode="auto">
          <a:xfrm>
            <a:off x="197235" y="968727"/>
            <a:ext cx="3003165" cy="26126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 name="Group 10"/>
          <p:cNvGrpSpPr>
            <a:grpSpLocks noChangeAspect="1"/>
          </p:cNvGrpSpPr>
          <p:nvPr/>
        </p:nvGrpSpPr>
        <p:grpSpPr>
          <a:xfrm>
            <a:off x="372494" y="3905250"/>
            <a:ext cx="2770347" cy="2571750"/>
            <a:chOff x="990600" y="3657600"/>
            <a:chExt cx="3078163" cy="2857500"/>
          </a:xfrm>
        </p:grpSpPr>
        <p:pic>
          <p:nvPicPr>
            <p:cNvPr id="208" name="Picture 2" descr="hg2012090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9062"/>
            <a:stretch/>
          </p:blipFill>
          <p:spPr bwMode="auto">
            <a:xfrm>
              <a:off x="1600200" y="3657600"/>
              <a:ext cx="2468563"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hg2012090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83886"/>
            <a:stretch/>
          </p:blipFill>
          <p:spPr bwMode="auto">
            <a:xfrm>
              <a:off x="990600" y="3657600"/>
              <a:ext cx="652751"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bwMode="auto">
            <a:xfrm>
              <a:off x="1447800" y="6195060"/>
              <a:ext cx="304800" cy="129540"/>
            </a:xfrm>
            <a:prstGeom prst="rect">
              <a:avLst/>
            </a:prstGeom>
            <a:solidFill>
              <a:schemeClr val="bg1"/>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grpSp>
      <p:sp>
        <p:nvSpPr>
          <p:cNvPr id="12" name="TextBox 11"/>
          <p:cNvSpPr txBox="1"/>
          <p:nvPr/>
        </p:nvSpPr>
        <p:spPr>
          <a:xfrm>
            <a:off x="1077015" y="3733800"/>
            <a:ext cx="1208985" cy="338554"/>
          </a:xfrm>
          <a:prstGeom prst="rect">
            <a:avLst/>
          </a:prstGeom>
          <a:noFill/>
        </p:spPr>
        <p:txBody>
          <a:bodyPr wrap="none" rtlCol="0">
            <a:spAutoFit/>
          </a:bodyPr>
          <a:lstStyle/>
          <a:p>
            <a:r>
              <a:rPr lang="en-US" sz="1600" i="0" dirty="0" smtClean="0"/>
              <a:t>EAST data</a:t>
            </a:r>
            <a:endParaRPr lang="en-US" sz="1600" i="0" dirty="0"/>
          </a:p>
        </p:txBody>
      </p:sp>
    </p:spTree>
    <p:extLst>
      <p:ext uri="{BB962C8B-B14F-4D97-AF65-F5344CB8AC3E}">
        <p14:creationId xmlns="" xmlns:p14="http://schemas.microsoft.com/office/powerpoint/2010/main" val="1714407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sz="1400" dirty="0" smtClean="0">
                <a:solidFill>
                  <a:srgbClr val="FF0000"/>
                </a:solidFill>
              </a:rPr>
              <a:t>Boundary Physics (BP) 5 Year Goal: </a:t>
            </a:r>
            <a:r>
              <a:rPr lang="en-US" sz="1800" dirty="0" smtClean="0"/>
              <a:t/>
            </a:r>
            <a:br>
              <a:rPr lang="en-US" sz="1800" dirty="0" smtClean="0"/>
            </a:br>
            <a:r>
              <a:rPr lang="en-US" sz="2400" dirty="0" smtClean="0"/>
              <a:t>Develop and understand integrated plasma exhaust solutions </a:t>
            </a:r>
            <a:br>
              <a:rPr lang="en-US" sz="2400" dirty="0" smtClean="0"/>
            </a:br>
            <a:r>
              <a:rPr lang="en-US" sz="2400" dirty="0" smtClean="0"/>
              <a:t>compatible with high core performance for FNSF and ITER</a:t>
            </a:r>
            <a:endParaRPr lang="en-US" sz="2400" dirty="0"/>
          </a:p>
        </p:txBody>
      </p:sp>
      <p:sp>
        <p:nvSpPr>
          <p:cNvPr id="3" name="Content Placeholder 2"/>
          <p:cNvSpPr>
            <a:spLocks noGrp="1"/>
          </p:cNvSpPr>
          <p:nvPr>
            <p:ph idx="1"/>
          </p:nvPr>
        </p:nvSpPr>
        <p:spPr>
          <a:xfrm>
            <a:off x="0" y="1447800"/>
            <a:ext cx="9144000" cy="4648200"/>
          </a:xfrm>
        </p:spPr>
        <p:txBody>
          <a:bodyPr/>
          <a:lstStyle/>
          <a:p>
            <a:pPr marL="457200" indent="-457200">
              <a:lnSpc>
                <a:spcPct val="95000"/>
              </a:lnSpc>
              <a:buFont typeface="+mj-lt"/>
              <a:buAutoNum type="arabicPeriod"/>
            </a:pPr>
            <a:r>
              <a:rPr lang="en-US" dirty="0" smtClean="0"/>
              <a:t>Assess, optimize, control pedestal structure, transport, stability</a:t>
            </a:r>
          </a:p>
          <a:p>
            <a:pPr marL="457200" indent="-457200">
              <a:lnSpc>
                <a:spcPct val="95000"/>
              </a:lnSpc>
              <a:buFont typeface="+mj-lt"/>
              <a:buAutoNum type="arabicPeriod"/>
            </a:pPr>
            <a:endParaRPr lang="en-US" sz="1000" dirty="0" smtClean="0"/>
          </a:p>
          <a:p>
            <a:pPr marL="457200" indent="-457200">
              <a:lnSpc>
                <a:spcPct val="95000"/>
              </a:lnSpc>
              <a:buFont typeface="+mj-lt"/>
              <a:buAutoNum type="arabicPeriod"/>
            </a:pPr>
            <a:endParaRPr lang="en-US" sz="1000" dirty="0" smtClean="0"/>
          </a:p>
          <a:p>
            <a:pPr marL="457200" indent="-457200">
              <a:lnSpc>
                <a:spcPct val="95000"/>
              </a:lnSpc>
              <a:buFont typeface="+mj-lt"/>
              <a:buAutoNum type="arabicPeriod"/>
            </a:pPr>
            <a:r>
              <a:rPr lang="en-US" dirty="0" smtClean="0"/>
              <a:t>Assess and control </a:t>
            </a:r>
            <a:r>
              <a:rPr lang="en-US" dirty="0" err="1" smtClean="0"/>
              <a:t>divertor</a:t>
            </a:r>
            <a:r>
              <a:rPr lang="en-US" dirty="0" smtClean="0"/>
              <a:t> heat fluxes</a:t>
            </a:r>
          </a:p>
          <a:p>
            <a:pPr lvl="1">
              <a:lnSpc>
                <a:spcPct val="95000"/>
              </a:lnSpc>
            </a:pPr>
            <a:r>
              <a:rPr lang="en-US" dirty="0" smtClean="0"/>
              <a:t>Measure </a:t>
            </a:r>
            <a:r>
              <a:rPr lang="en-US" dirty="0" smtClean="0"/>
              <a:t>SOL widths </a:t>
            </a:r>
            <a:r>
              <a:rPr lang="en-US" dirty="0" smtClean="0"/>
              <a:t>at lower </a:t>
            </a:r>
            <a:r>
              <a:rPr lang="en-US" dirty="0" smtClean="0">
                <a:latin typeface="Symbol" pitchFamily="18" charset="2"/>
              </a:rPr>
              <a:t></a:t>
            </a:r>
            <a:r>
              <a:rPr lang="en-US" dirty="0" smtClean="0"/>
              <a:t>, higher B</a:t>
            </a:r>
            <a:r>
              <a:rPr lang="en-US" baseline="-25000" dirty="0" smtClean="0"/>
              <a:t>T</a:t>
            </a:r>
            <a:r>
              <a:rPr lang="en-US" dirty="0" smtClean="0"/>
              <a:t>, I</a:t>
            </a:r>
            <a:r>
              <a:rPr lang="en-US" baseline="-25000" dirty="0" smtClean="0"/>
              <a:t>P</a:t>
            </a:r>
            <a:r>
              <a:rPr lang="en-US" dirty="0" smtClean="0"/>
              <a:t>, P</a:t>
            </a:r>
            <a:r>
              <a:rPr lang="en-US" baseline="-25000" dirty="0" smtClean="0"/>
              <a:t>SOL</a:t>
            </a:r>
            <a:endParaRPr lang="en-US" dirty="0" smtClean="0"/>
          </a:p>
          <a:p>
            <a:pPr marL="798513" lvl="2" indent="-171450">
              <a:lnSpc>
                <a:spcPct val="95000"/>
              </a:lnSpc>
            </a:pPr>
            <a:r>
              <a:rPr lang="en-US" dirty="0" smtClean="0"/>
              <a:t>Compare data to fluid and gyro-kinetic models </a:t>
            </a:r>
          </a:p>
          <a:p>
            <a:pPr lvl="1">
              <a:lnSpc>
                <a:spcPct val="95000"/>
              </a:lnSpc>
            </a:pPr>
            <a:r>
              <a:rPr lang="en-US" dirty="0" smtClean="0"/>
              <a:t>Assess, control, optimize snowflake </a:t>
            </a:r>
            <a:r>
              <a:rPr lang="en-US" dirty="0" err="1" smtClean="0"/>
              <a:t>divertor</a:t>
            </a:r>
            <a:endParaRPr lang="en-US" dirty="0" smtClean="0"/>
          </a:p>
          <a:p>
            <a:pPr lvl="1">
              <a:lnSpc>
                <a:spcPct val="95000"/>
              </a:lnSpc>
            </a:pPr>
            <a:r>
              <a:rPr lang="en-US" dirty="0" smtClean="0"/>
              <a:t>Develop highly-radiating </a:t>
            </a:r>
            <a:r>
              <a:rPr lang="en-US" dirty="0" err="1" smtClean="0"/>
              <a:t>divertor</a:t>
            </a:r>
            <a:r>
              <a:rPr lang="en-US" dirty="0" smtClean="0"/>
              <a:t> w/ feedback control</a:t>
            </a:r>
          </a:p>
          <a:p>
            <a:pPr lvl="1">
              <a:lnSpc>
                <a:spcPct val="95000"/>
              </a:lnSpc>
            </a:pPr>
            <a:r>
              <a:rPr lang="en-US" dirty="0" smtClean="0"/>
              <a:t>Assess impact of high-Z tile row(s) on core impurities</a:t>
            </a:r>
          </a:p>
          <a:p>
            <a:pPr lvl="1">
              <a:lnSpc>
                <a:spcPct val="95000"/>
              </a:lnSpc>
            </a:pPr>
            <a:endParaRPr lang="en-US" sz="1800" dirty="0" smtClean="0"/>
          </a:p>
          <a:p>
            <a:pPr marL="457200" indent="-457200">
              <a:lnSpc>
                <a:spcPct val="95000"/>
              </a:lnSpc>
              <a:buFont typeface="+mj-lt"/>
              <a:buAutoNum type="arabicPeriod"/>
            </a:pPr>
            <a:r>
              <a:rPr lang="en-US" dirty="0" smtClean="0"/>
              <a:t>Establish and compare long-pulse particle control methods</a:t>
            </a:r>
          </a:p>
          <a:p>
            <a:pPr lvl="1">
              <a:lnSpc>
                <a:spcPct val="95000"/>
              </a:lnSpc>
            </a:pPr>
            <a:r>
              <a:rPr lang="en-US" dirty="0" smtClean="0"/>
              <a:t>Validate </a:t>
            </a:r>
            <a:r>
              <a:rPr lang="en-US" dirty="0" err="1" smtClean="0"/>
              <a:t>cryo</a:t>
            </a:r>
            <a:r>
              <a:rPr lang="en-US" dirty="0" smtClean="0"/>
              <a:t>-pump physics design, assess density </a:t>
            </a:r>
            <a:r>
              <a:rPr lang="en-US" dirty="0" smtClean="0"/>
              <a:t>control</a:t>
            </a:r>
            <a:endParaRPr lang="en-US" dirty="0" smtClean="0"/>
          </a:p>
          <a:p>
            <a:pPr lvl="1">
              <a:lnSpc>
                <a:spcPct val="95000"/>
              </a:lnSpc>
            </a:pPr>
            <a:r>
              <a:rPr lang="en-US" dirty="0" smtClean="0"/>
              <a:t>Compare </a:t>
            </a:r>
            <a:r>
              <a:rPr lang="en-US" dirty="0" err="1" smtClean="0"/>
              <a:t>cryo</a:t>
            </a:r>
            <a:r>
              <a:rPr lang="en-US" dirty="0" smtClean="0"/>
              <a:t> to lithium coatings for </a:t>
            </a:r>
            <a:r>
              <a:rPr lang="en-US" dirty="0" smtClean="0"/>
              <a:t>n</a:t>
            </a:r>
            <a:r>
              <a:rPr lang="en-US" baseline="-25000" dirty="0" smtClean="0"/>
              <a:t>e</a:t>
            </a:r>
            <a:r>
              <a:rPr lang="en-US" dirty="0" smtClean="0"/>
              <a:t>, </a:t>
            </a:r>
            <a:r>
              <a:rPr lang="en-US" dirty="0" smtClean="0"/>
              <a:t>impurity, </a:t>
            </a:r>
            <a:r>
              <a:rPr lang="en-US" dirty="0" smtClean="0">
                <a:latin typeface="Symbol" pitchFamily="18" charset="2"/>
                <a:sym typeface="Wingdings" pitchFamily="2" charset="2"/>
              </a:rPr>
              <a:t>n</a:t>
            </a:r>
            <a:r>
              <a:rPr lang="en-US" dirty="0" smtClean="0">
                <a:sym typeface="Wingdings" pitchFamily="2" charset="2"/>
              </a:rPr>
              <a:t>*</a:t>
            </a:r>
            <a:r>
              <a:rPr lang="en-US" dirty="0" smtClean="0"/>
              <a:t> control</a:t>
            </a:r>
            <a:endParaRPr lang="en-US" dirty="0"/>
          </a:p>
        </p:txBody>
      </p:sp>
      <p:sp>
        <p:nvSpPr>
          <p:cNvPr id="4"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34</a:t>
            </a:fld>
            <a:endParaRPr lang="en-US" dirty="0"/>
          </a:p>
        </p:txBody>
      </p:sp>
      <p:pic>
        <p:nvPicPr>
          <p:cNvPr id="7" name="Picture 6" descr="lambda_q.png"/>
          <p:cNvPicPr>
            <a:picLocks noChangeAspect="1"/>
          </p:cNvPicPr>
          <p:nvPr/>
        </p:nvPicPr>
        <p:blipFill>
          <a:blip r:embed="rId2" cstate="print"/>
          <a:stretch>
            <a:fillRect/>
          </a:stretch>
        </p:blipFill>
        <p:spPr>
          <a:xfrm>
            <a:off x="6781800" y="2057400"/>
            <a:ext cx="2209800" cy="2514600"/>
          </a:xfrm>
          <a:prstGeom prst="rect">
            <a:avLst/>
          </a:prstGeom>
        </p:spPr>
      </p:pic>
      <p:sp>
        <p:nvSpPr>
          <p:cNvPr id="6" name="TextBox 5"/>
          <p:cNvSpPr txBox="1"/>
          <p:nvPr/>
        </p:nvSpPr>
        <p:spPr>
          <a:xfrm>
            <a:off x="58420" y="990600"/>
            <a:ext cx="1343125"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600" i="0" dirty="0" smtClean="0"/>
              <a:t>BP Thrusts:</a:t>
            </a:r>
            <a:endParaRPr lang="en-US" sz="1600" i="0" dirty="0"/>
          </a:p>
        </p:txBody>
      </p:sp>
      <p:sp>
        <p:nvSpPr>
          <p:cNvPr id="8" name="TextBox 7"/>
          <p:cNvSpPr txBox="1"/>
          <p:nvPr/>
        </p:nvSpPr>
        <p:spPr>
          <a:xfrm>
            <a:off x="1959131" y="6172200"/>
            <a:ext cx="5203669"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i="0" dirty="0" smtClean="0">
                <a:solidFill>
                  <a:srgbClr val="FF0000"/>
                </a:solidFill>
              </a:rPr>
              <a:t>See presentations by Rajesh </a:t>
            </a:r>
            <a:r>
              <a:rPr lang="en-US" sz="1400" i="0" dirty="0" err="1" smtClean="0">
                <a:solidFill>
                  <a:srgbClr val="FF0000"/>
                </a:solidFill>
              </a:rPr>
              <a:t>Maingi</a:t>
            </a:r>
            <a:r>
              <a:rPr lang="en-US" sz="1400" i="0" dirty="0" smtClean="0">
                <a:solidFill>
                  <a:srgbClr val="FF0000"/>
                </a:solidFill>
              </a:rPr>
              <a:t>, </a:t>
            </a:r>
            <a:r>
              <a:rPr lang="en-US" sz="1400" i="0" dirty="0" err="1" smtClean="0">
                <a:solidFill>
                  <a:srgbClr val="FF0000"/>
                </a:solidFill>
              </a:rPr>
              <a:t>Vlad</a:t>
            </a:r>
            <a:r>
              <a:rPr lang="en-US" sz="1400" i="0" dirty="0" smtClean="0">
                <a:solidFill>
                  <a:srgbClr val="FF0000"/>
                </a:solidFill>
              </a:rPr>
              <a:t> </a:t>
            </a:r>
            <a:r>
              <a:rPr lang="en-US" sz="1400" i="0" dirty="0" err="1" smtClean="0">
                <a:solidFill>
                  <a:srgbClr val="FF0000"/>
                </a:solidFill>
              </a:rPr>
              <a:t>Soukhanovskii</a:t>
            </a:r>
            <a:endParaRPr lang="en-US" sz="1400" i="0" dirty="0">
              <a:solidFill>
                <a:srgbClr val="FF0000"/>
              </a:solidFill>
            </a:endParaRPr>
          </a:p>
        </p:txBody>
      </p:sp>
      <p:pic>
        <p:nvPicPr>
          <p:cNvPr id="9" name="Picture 19"/>
          <p:cNvPicPr>
            <a:picLocks noChangeAspect="1" noChangeArrowheads="1"/>
          </p:cNvPicPr>
          <p:nvPr/>
        </p:nvPicPr>
        <p:blipFill>
          <a:blip r:embed="rId3" cstate="print"/>
          <a:srcRect l="5" r="55959"/>
          <a:stretch>
            <a:fillRect/>
          </a:stretch>
        </p:blipFill>
        <p:spPr bwMode="auto">
          <a:xfrm>
            <a:off x="7620000" y="5136133"/>
            <a:ext cx="1219200" cy="13408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Plasma confinement increases continuously with increasing lithium coatings; Li may also be means of heat flux mitigation</a:t>
            </a:r>
            <a:endParaRPr lang="en-US" sz="2400" dirty="0"/>
          </a:p>
        </p:txBody>
      </p:sp>
      <p:sp>
        <p:nvSpPr>
          <p:cNvPr id="3" name="Content Placeholder 2"/>
          <p:cNvSpPr>
            <a:spLocks noGrp="1"/>
          </p:cNvSpPr>
          <p:nvPr>
            <p:ph idx="1"/>
          </p:nvPr>
        </p:nvSpPr>
        <p:spPr>
          <a:xfrm>
            <a:off x="76200" y="4191000"/>
            <a:ext cx="4648200" cy="1905000"/>
          </a:xfrm>
        </p:spPr>
        <p:txBody>
          <a:bodyPr/>
          <a:lstStyle/>
          <a:p>
            <a:pPr marL="228600" indent="-228600"/>
            <a:r>
              <a:rPr lang="en-US" sz="1800" dirty="0" smtClean="0"/>
              <a:t>Global parameters improve</a:t>
            </a:r>
          </a:p>
          <a:p>
            <a:pPr marL="457200" lvl="1" indent="-228600"/>
            <a:r>
              <a:rPr lang="en-US" sz="1600" dirty="0" smtClean="0"/>
              <a:t>H98(y,2) increases from ~0.9 </a:t>
            </a:r>
            <a:r>
              <a:rPr lang="en-US" sz="1600" dirty="0" smtClean="0">
                <a:sym typeface="Wingdings" pitchFamily="2" charset="2"/>
              </a:rPr>
              <a:t></a:t>
            </a:r>
            <a:r>
              <a:rPr lang="en-US" sz="1600" dirty="0" smtClean="0"/>
              <a:t> </a:t>
            </a:r>
            <a:r>
              <a:rPr lang="en-US" sz="1600" dirty="0" smtClean="0">
                <a:sym typeface="Wingdings" pitchFamily="2" charset="2"/>
              </a:rPr>
              <a:t>1.3-1.4</a:t>
            </a:r>
            <a:endParaRPr lang="en-US" sz="1600" dirty="0" smtClean="0"/>
          </a:p>
          <a:p>
            <a:pPr marL="457200" lvl="1" indent="-228600"/>
            <a:r>
              <a:rPr lang="en-US" sz="1600" dirty="0" smtClean="0"/>
              <a:t>No core Li accumulation</a:t>
            </a:r>
          </a:p>
          <a:p>
            <a:pPr marL="228600" indent="-228600">
              <a:lnSpc>
                <a:spcPct val="90000"/>
              </a:lnSpc>
            </a:pPr>
            <a:r>
              <a:rPr lang="en-US" sz="1800" dirty="0" smtClean="0"/>
              <a:t>ELM frequency declines to zero</a:t>
            </a:r>
          </a:p>
          <a:p>
            <a:pPr marL="228600" indent="-228600">
              <a:lnSpc>
                <a:spcPct val="90000"/>
              </a:lnSpc>
            </a:pPr>
            <a:r>
              <a:rPr lang="en-US" sz="1800" dirty="0" smtClean="0"/>
              <a:t>Edge transport declines</a:t>
            </a:r>
          </a:p>
          <a:p>
            <a:pPr marL="228600" indent="-228600">
              <a:lnSpc>
                <a:spcPct val="90000"/>
              </a:lnSpc>
            </a:pPr>
            <a:r>
              <a:rPr lang="en-US" sz="1800" dirty="0" smtClean="0">
                <a:ea typeface="ＭＳ Ｐゴシック" pitchFamily="34" charset="-128"/>
              </a:rPr>
              <a:t>High </a:t>
            </a:r>
            <a:r>
              <a:rPr lang="en-US" sz="1800" dirty="0" err="1" smtClean="0">
                <a:latin typeface="Symbol" pitchFamily="18" charset="2"/>
                <a:ea typeface="ＭＳ Ｐゴシック" pitchFamily="34" charset="-128"/>
              </a:rPr>
              <a:t>t</a:t>
            </a:r>
            <a:r>
              <a:rPr lang="en-US" sz="1800" baseline="-25000" dirty="0" err="1" smtClean="0">
                <a:ea typeface="ＭＳ Ｐゴシック" pitchFamily="34" charset="-128"/>
              </a:rPr>
              <a:t>E</a:t>
            </a:r>
            <a:r>
              <a:rPr lang="en-US" sz="1800" dirty="0" smtClean="0">
                <a:ea typeface="ＭＳ Ｐゴシック" pitchFamily="34" charset="-128"/>
              </a:rPr>
              <a:t> critical for FNSF, next-steps</a:t>
            </a:r>
          </a:p>
          <a:p>
            <a:pPr marL="228600" indent="-228600"/>
            <a:endParaRPr lang="en-US" sz="1800" dirty="0" smtClean="0"/>
          </a:p>
          <a:p>
            <a:endParaRPr lang="en-US" sz="1800" dirty="0"/>
          </a:p>
        </p:txBody>
      </p:sp>
      <p:sp>
        <p:nvSpPr>
          <p:cNvPr id="8" name="Content Placeholder 2"/>
          <p:cNvSpPr txBox="1">
            <a:spLocks/>
          </p:cNvSpPr>
          <p:nvPr/>
        </p:nvSpPr>
        <p:spPr bwMode="auto">
          <a:xfrm>
            <a:off x="152400" y="6096000"/>
            <a:ext cx="4191000" cy="381000"/>
          </a:xfrm>
          <a:prstGeom prst="rect">
            <a:avLst/>
          </a:prstGeom>
          <a:noFill/>
          <a:ln w="9525">
            <a:noFill/>
            <a:miter lim="800000"/>
            <a:headEnd/>
            <a:tailEnd/>
          </a:ln>
        </p:spPr>
        <p:txBody>
          <a:bodyPr/>
          <a:lstStyle/>
          <a:p>
            <a:pPr marL="228600" indent="-228600" eaLnBrk="0" hangingPunct="0">
              <a:lnSpc>
                <a:spcPct val="80000"/>
              </a:lnSpc>
              <a:spcBef>
                <a:spcPct val="20000"/>
              </a:spcBef>
              <a:defRPr/>
            </a:pPr>
            <a:r>
              <a:rPr lang="en-US" sz="2000" b="0" i="0" kern="0" dirty="0">
                <a:solidFill>
                  <a:srgbClr val="FF0000"/>
                </a:solidFill>
                <a:latin typeface="+mn-lt"/>
                <a:ea typeface="ＭＳ Ｐゴシック" pitchFamily="34" charset="-128"/>
                <a:cs typeface="+mn-cs"/>
              </a:rPr>
              <a:t>	</a:t>
            </a:r>
            <a:r>
              <a:rPr lang="en-US" sz="2400" i="0" kern="0" dirty="0" smtClean="0">
                <a:solidFill>
                  <a:srgbClr val="FF0000"/>
                </a:solidFill>
                <a:latin typeface="+mn-lt"/>
                <a:ea typeface="ＭＳ Ｐゴシック" pitchFamily="34" charset="-128"/>
                <a:cs typeface="+mn-cs"/>
              </a:rPr>
              <a:t>What </a:t>
            </a:r>
            <a:r>
              <a:rPr lang="en-US" sz="2400" i="0" kern="0" dirty="0">
                <a:solidFill>
                  <a:srgbClr val="FF0000"/>
                </a:solidFill>
                <a:latin typeface="+mn-lt"/>
                <a:ea typeface="ＭＳ Ｐゴシック" pitchFamily="34" charset="-128"/>
                <a:cs typeface="+mn-cs"/>
              </a:rPr>
              <a:t>is </a:t>
            </a:r>
            <a:r>
              <a:rPr lang="en-US" sz="2400" i="0" kern="0" dirty="0" err="1">
                <a:solidFill>
                  <a:srgbClr val="FF0000"/>
                </a:solidFill>
                <a:latin typeface="Symbol" pitchFamily="18" charset="2"/>
                <a:ea typeface="ＭＳ Ｐゴシック" pitchFamily="34" charset="-128"/>
                <a:cs typeface="+mn-cs"/>
              </a:rPr>
              <a:t>t</a:t>
            </a:r>
            <a:r>
              <a:rPr lang="en-US" sz="2400" i="0" kern="0" baseline="-25000" dirty="0" err="1">
                <a:solidFill>
                  <a:srgbClr val="FF0000"/>
                </a:solidFill>
                <a:latin typeface="+mn-lt"/>
                <a:ea typeface="ＭＳ Ｐゴシック" pitchFamily="34" charset="-128"/>
                <a:cs typeface="+mn-cs"/>
              </a:rPr>
              <a:t>E</a:t>
            </a:r>
            <a:r>
              <a:rPr lang="en-US" sz="2400" i="0" kern="0" dirty="0">
                <a:solidFill>
                  <a:srgbClr val="FF0000"/>
                </a:solidFill>
                <a:latin typeface="+mn-lt"/>
                <a:ea typeface="ＭＳ Ｐゴシック" pitchFamily="34" charset="-128"/>
                <a:cs typeface="+mn-cs"/>
              </a:rPr>
              <a:t> upper bound?</a:t>
            </a:r>
            <a:endParaRPr lang="en-US" sz="2000" i="0" kern="0" dirty="0">
              <a:solidFill>
                <a:srgbClr val="FF0000"/>
              </a:solidFill>
              <a:latin typeface="+mn-lt"/>
              <a:ea typeface="ＭＳ Ｐゴシック" pitchFamily="34" charset="-128"/>
              <a:cs typeface="+mn-cs"/>
            </a:endParaRPr>
          </a:p>
        </p:txBody>
      </p:sp>
      <p:grpSp>
        <p:nvGrpSpPr>
          <p:cNvPr id="4" name="Group 21"/>
          <p:cNvGrpSpPr/>
          <p:nvPr/>
        </p:nvGrpSpPr>
        <p:grpSpPr>
          <a:xfrm>
            <a:off x="139426" y="762000"/>
            <a:ext cx="4280174" cy="3248799"/>
            <a:chOff x="139373" y="709248"/>
            <a:chExt cx="4356427" cy="3453951"/>
          </a:xfrm>
        </p:grpSpPr>
        <p:pic>
          <p:nvPicPr>
            <p:cNvPr id="18" name="Picture 17"/>
            <p:cNvPicPr>
              <a:picLocks noChangeAspect="1" noChangeArrowheads="1"/>
            </p:cNvPicPr>
            <p:nvPr/>
          </p:nvPicPr>
          <p:blipFill rotWithShape="1">
            <a:blip r:embed="rId2" cstate="print"/>
            <a:srcRect l="6749" b="10542"/>
            <a:stretch/>
          </p:blipFill>
          <p:spPr bwMode="auto">
            <a:xfrm>
              <a:off x="457200" y="984226"/>
              <a:ext cx="4038600" cy="2673374"/>
            </a:xfrm>
            <a:prstGeom prst="rect">
              <a:avLst/>
            </a:prstGeom>
            <a:noFill/>
            <a:ln w="9525">
              <a:noFill/>
              <a:miter lim="800000"/>
              <a:headEnd/>
              <a:tailEnd/>
            </a:ln>
          </p:spPr>
        </p:pic>
        <p:sp>
          <p:nvSpPr>
            <p:cNvPr id="19" name="TextBox 18"/>
            <p:cNvSpPr txBox="1"/>
            <p:nvPr/>
          </p:nvSpPr>
          <p:spPr>
            <a:xfrm rot="16200000">
              <a:off x="-1260579" y="2109200"/>
              <a:ext cx="3144489" cy="344585"/>
            </a:xfrm>
            <a:prstGeom prst="rect">
              <a:avLst/>
            </a:prstGeom>
            <a:noFill/>
          </p:spPr>
          <p:txBody>
            <a:bodyPr wrap="square" rtlCol="0">
              <a:spAutoFit/>
            </a:bodyPr>
            <a:lstStyle/>
            <a:p>
              <a:pPr>
                <a:buFontTx/>
                <a:buNone/>
              </a:pPr>
              <a:r>
                <a:rPr lang="en-US" sz="1600" i="0" dirty="0" smtClean="0">
                  <a:solidFill>
                    <a:srgbClr val="000000"/>
                  </a:solidFill>
                  <a:latin typeface="Arial Narrow" pitchFamily="34" charset="0"/>
                </a:rPr>
                <a:t>Energy Confinement Time (</a:t>
              </a:r>
              <a:r>
                <a:rPr lang="en-US" sz="1600" i="0" dirty="0" err="1" smtClean="0">
                  <a:solidFill>
                    <a:srgbClr val="000000"/>
                  </a:solidFill>
                  <a:latin typeface="Arial Narrow" pitchFamily="34" charset="0"/>
                </a:rPr>
                <a:t>ms</a:t>
              </a:r>
              <a:r>
                <a:rPr lang="en-US" sz="1600" i="0" dirty="0" smtClean="0">
                  <a:solidFill>
                    <a:srgbClr val="000000"/>
                  </a:solidFill>
                  <a:latin typeface="Arial Narrow" pitchFamily="34" charset="0"/>
                </a:rPr>
                <a:t>)</a:t>
              </a:r>
              <a:endParaRPr lang="en-US" sz="1600" i="0" dirty="0">
                <a:solidFill>
                  <a:srgbClr val="000000"/>
                </a:solidFill>
                <a:latin typeface="Arial Narrow" pitchFamily="34" charset="0"/>
              </a:endParaRPr>
            </a:p>
          </p:txBody>
        </p:sp>
        <p:sp>
          <p:nvSpPr>
            <p:cNvPr id="20" name="TextBox 19"/>
            <p:cNvSpPr txBox="1"/>
            <p:nvPr/>
          </p:nvSpPr>
          <p:spPr>
            <a:xfrm>
              <a:off x="695481" y="3581400"/>
              <a:ext cx="3777390" cy="392654"/>
            </a:xfrm>
            <a:prstGeom prst="rect">
              <a:avLst/>
            </a:prstGeom>
            <a:solidFill>
              <a:schemeClr val="bg1"/>
            </a:solidFill>
          </p:spPr>
          <p:txBody>
            <a:bodyPr wrap="none" rtlCol="0">
              <a:spAutoFit/>
            </a:bodyPr>
            <a:lstStyle/>
            <a:p>
              <a:pPr>
                <a:buFontTx/>
                <a:buNone/>
              </a:pPr>
              <a:r>
                <a:rPr lang="en-US" sz="1800" i="0" dirty="0" smtClean="0">
                  <a:solidFill>
                    <a:srgbClr val="000000"/>
                  </a:solidFill>
                  <a:latin typeface="Arial Narrow" pitchFamily="34" charset="0"/>
                </a:rPr>
                <a:t>Pre-discharge lithium evaporation (mg)</a:t>
              </a:r>
              <a:endParaRPr lang="en-US" sz="1800" i="0" dirty="0">
                <a:solidFill>
                  <a:srgbClr val="000000"/>
                </a:solidFill>
                <a:latin typeface="Arial Narrow" pitchFamily="34" charset="0"/>
              </a:endParaRPr>
            </a:p>
          </p:txBody>
        </p:sp>
        <p:sp>
          <p:nvSpPr>
            <p:cNvPr id="21" name="TextBox 15"/>
            <p:cNvSpPr txBox="1">
              <a:spLocks noChangeArrowheads="1"/>
            </p:cNvSpPr>
            <p:nvPr/>
          </p:nvSpPr>
          <p:spPr bwMode="auto">
            <a:xfrm>
              <a:off x="1083269" y="3886200"/>
              <a:ext cx="30099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1200" b="1" i="1">
                  <a:solidFill>
                    <a:srgbClr val="1822CD"/>
                  </a:solidFill>
                  <a:latin typeface="Helvetica" pitchFamily="34" charset="0"/>
                  <a:cs typeface="Arial" charset="0"/>
                </a:defRPr>
              </a:lvl1pPr>
              <a:lvl2pPr marL="742950" indent="-285750" eaLnBrk="0" hangingPunct="0">
                <a:defRPr sz="1200" b="1" i="1">
                  <a:solidFill>
                    <a:srgbClr val="1822CD"/>
                  </a:solidFill>
                  <a:latin typeface="Helvetica" pitchFamily="34" charset="0"/>
                  <a:cs typeface="Arial" charset="0"/>
                </a:defRPr>
              </a:lvl2pPr>
              <a:lvl3pPr marL="1143000" indent="-228600" eaLnBrk="0" hangingPunct="0">
                <a:defRPr sz="1200" b="1" i="1">
                  <a:solidFill>
                    <a:srgbClr val="1822CD"/>
                  </a:solidFill>
                  <a:latin typeface="Helvetica" pitchFamily="34" charset="0"/>
                  <a:cs typeface="Arial" charset="0"/>
                </a:defRPr>
              </a:lvl3pPr>
              <a:lvl4pPr marL="1600200" indent="-228600" eaLnBrk="0" hangingPunct="0">
                <a:defRPr sz="1200" b="1" i="1">
                  <a:solidFill>
                    <a:srgbClr val="1822CD"/>
                  </a:solidFill>
                  <a:latin typeface="Helvetica" pitchFamily="34" charset="0"/>
                  <a:cs typeface="Arial" charset="0"/>
                </a:defRPr>
              </a:lvl4pPr>
              <a:lvl5pPr marL="2057400" indent="-228600" eaLnBrk="0" hangingPunct="0">
                <a:defRPr sz="1200" b="1" i="1">
                  <a:solidFill>
                    <a:srgbClr val="1822CD"/>
                  </a:solidFill>
                  <a:latin typeface="Helvetica" pitchFamily="34" charset="0"/>
                  <a:cs typeface="Arial" charset="0"/>
                </a:defRPr>
              </a:lvl5pPr>
              <a:lvl6pPr marL="2514600" indent="-228600" eaLnBrk="0" fontAlgn="base" hangingPunct="0">
                <a:spcBef>
                  <a:spcPct val="0"/>
                </a:spcBef>
                <a:spcAft>
                  <a:spcPct val="0"/>
                </a:spcAft>
                <a:defRPr sz="1200" b="1" i="1">
                  <a:solidFill>
                    <a:srgbClr val="1822CD"/>
                  </a:solidFill>
                  <a:latin typeface="Helvetica" pitchFamily="34" charset="0"/>
                  <a:cs typeface="Arial" charset="0"/>
                </a:defRPr>
              </a:lvl6pPr>
              <a:lvl7pPr marL="2971800" indent="-228600" eaLnBrk="0" fontAlgn="base" hangingPunct="0">
                <a:spcBef>
                  <a:spcPct val="0"/>
                </a:spcBef>
                <a:spcAft>
                  <a:spcPct val="0"/>
                </a:spcAft>
                <a:defRPr sz="1200" b="1" i="1">
                  <a:solidFill>
                    <a:srgbClr val="1822CD"/>
                  </a:solidFill>
                  <a:latin typeface="Helvetica" pitchFamily="34" charset="0"/>
                  <a:cs typeface="Arial" charset="0"/>
                </a:defRPr>
              </a:lvl7pPr>
              <a:lvl8pPr marL="3429000" indent="-228600" eaLnBrk="0" fontAlgn="base" hangingPunct="0">
                <a:spcBef>
                  <a:spcPct val="0"/>
                </a:spcBef>
                <a:spcAft>
                  <a:spcPct val="0"/>
                </a:spcAft>
                <a:defRPr sz="1200" b="1" i="1">
                  <a:solidFill>
                    <a:srgbClr val="1822CD"/>
                  </a:solidFill>
                  <a:latin typeface="Helvetica" pitchFamily="34" charset="0"/>
                  <a:cs typeface="Arial" charset="0"/>
                </a:defRPr>
              </a:lvl8pPr>
              <a:lvl9pPr marL="3886200" indent="-228600" eaLnBrk="0" fontAlgn="base" hangingPunct="0">
                <a:spcBef>
                  <a:spcPct val="0"/>
                </a:spcBef>
                <a:spcAft>
                  <a:spcPct val="0"/>
                </a:spcAft>
                <a:defRPr sz="1200" b="1" i="1">
                  <a:solidFill>
                    <a:srgbClr val="1822CD"/>
                  </a:solidFill>
                  <a:latin typeface="Helvetica" pitchFamily="34" charset="0"/>
                  <a:cs typeface="Arial" charset="0"/>
                </a:defRPr>
              </a:lvl9pPr>
            </a:lstStyle>
            <a:p>
              <a:pPr algn="ctr" eaLnBrk="1" hangingPunct="1">
                <a:buNone/>
              </a:pPr>
              <a:r>
                <a:rPr lang="en-US" sz="1100" b="0" i="0" dirty="0" smtClean="0">
                  <a:solidFill>
                    <a:srgbClr val="9900CC"/>
                  </a:solidFill>
                </a:rPr>
                <a:t>R. Maingi, et al., </a:t>
              </a:r>
              <a:r>
                <a:rPr lang="it-IT" sz="1100" b="0" i="0" dirty="0">
                  <a:solidFill>
                    <a:srgbClr val="9900CC"/>
                  </a:solidFill>
                </a:rPr>
                <a:t>PRL </a:t>
              </a:r>
              <a:r>
                <a:rPr lang="it-IT" sz="1100" b="0" i="0" dirty="0" smtClean="0">
                  <a:solidFill>
                    <a:srgbClr val="9900CC"/>
                  </a:solidFill>
                </a:rPr>
                <a:t>107</a:t>
              </a:r>
              <a:r>
                <a:rPr lang="it-IT" sz="1100" b="0" i="0" dirty="0">
                  <a:solidFill>
                    <a:srgbClr val="9900CC"/>
                  </a:solidFill>
                </a:rPr>
                <a:t> </a:t>
              </a:r>
              <a:r>
                <a:rPr lang="it-IT" sz="1100" b="0" i="0" dirty="0" smtClean="0">
                  <a:solidFill>
                    <a:srgbClr val="9900CC"/>
                  </a:solidFill>
                </a:rPr>
                <a:t>(2011) 145004</a:t>
              </a:r>
              <a:endParaRPr lang="en-US" sz="1100" b="0" i="0" dirty="0">
                <a:solidFill>
                  <a:srgbClr val="9900CC"/>
                </a:solidFill>
              </a:endParaRPr>
            </a:p>
          </p:txBody>
        </p:sp>
      </p:grpSp>
      <p:sp>
        <p:nvSpPr>
          <p:cNvPr id="23"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35</a:t>
            </a:fld>
            <a:endParaRPr lang="en-US" dirty="0"/>
          </a:p>
        </p:txBody>
      </p:sp>
      <p:grpSp>
        <p:nvGrpSpPr>
          <p:cNvPr id="17" name="Group 16"/>
          <p:cNvGrpSpPr/>
          <p:nvPr/>
        </p:nvGrpSpPr>
        <p:grpSpPr>
          <a:xfrm>
            <a:off x="4648200" y="990600"/>
            <a:ext cx="4419600" cy="5562600"/>
            <a:chOff x="4648200" y="990600"/>
            <a:chExt cx="4419600" cy="5562600"/>
          </a:xfrm>
        </p:grpSpPr>
        <p:pic>
          <p:nvPicPr>
            <p:cNvPr id="9" name="Picture 9" descr="Gray Divertor q, Tsurf and bolometry for 0.8MA, 4MW 150 and 300mg lithium discharges (141255 and 138240) ver2.pdf"/>
            <p:cNvPicPr>
              <a:picLocks noChangeAspect="1"/>
            </p:cNvPicPr>
            <p:nvPr/>
          </p:nvPicPr>
          <p:blipFill>
            <a:blip r:embed="rId3" cstate="print"/>
            <a:srcRect l="2515" r="6705" b="7227"/>
            <a:stretch>
              <a:fillRect/>
            </a:stretch>
          </p:blipFill>
          <p:spPr bwMode="auto">
            <a:xfrm>
              <a:off x="4835525" y="990600"/>
              <a:ext cx="4025900" cy="3817938"/>
            </a:xfrm>
            <a:prstGeom prst="rect">
              <a:avLst/>
            </a:prstGeom>
            <a:noFill/>
            <a:ln w="9525">
              <a:noFill/>
              <a:miter lim="800000"/>
              <a:headEnd/>
              <a:tailEnd/>
            </a:ln>
          </p:spPr>
        </p:pic>
        <p:sp>
          <p:nvSpPr>
            <p:cNvPr id="11" name="TextBox 10"/>
            <p:cNvSpPr txBox="1"/>
            <p:nvPr/>
          </p:nvSpPr>
          <p:spPr>
            <a:xfrm>
              <a:off x="5715000" y="1371600"/>
              <a:ext cx="2819400" cy="646113"/>
            </a:xfrm>
            <a:prstGeom prst="rect">
              <a:avLst/>
            </a:prstGeom>
            <a:noFill/>
          </p:spPr>
          <p:txBody>
            <a:bodyPr>
              <a:spAutoFit/>
            </a:bodyPr>
            <a:lstStyle/>
            <a:p>
              <a:pPr>
                <a:defRPr/>
              </a:pPr>
              <a:r>
                <a:rPr lang="en-US" b="0" i="0" dirty="0" smtClean="0">
                  <a:solidFill>
                    <a:srgbClr val="000000"/>
                  </a:solidFill>
                  <a:latin typeface="+mn-lt"/>
                  <a:cs typeface="Arial" charset="0"/>
                </a:rPr>
                <a:t>ELM-free discharges</a:t>
              </a:r>
              <a:endParaRPr lang="en-US" b="0" i="0" dirty="0">
                <a:solidFill>
                  <a:srgbClr val="000000"/>
                </a:solidFill>
                <a:latin typeface="+mn-lt"/>
                <a:cs typeface="Arial" charset="0"/>
              </a:endParaRPr>
            </a:p>
            <a:p>
              <a:pPr>
                <a:defRPr/>
              </a:pPr>
              <a:r>
                <a:rPr lang="en-US" b="0" i="0" dirty="0" smtClean="0">
                  <a:solidFill>
                    <a:srgbClr val="000000"/>
                  </a:solidFill>
                  <a:latin typeface="+mn-lt"/>
                  <a:cs typeface="Arial" charset="0"/>
                </a:rPr>
                <a:t>I</a:t>
              </a:r>
              <a:r>
                <a:rPr lang="en-US" sz="1600" b="0" i="0" baseline="-25000" dirty="0" smtClean="0">
                  <a:solidFill>
                    <a:srgbClr val="000000"/>
                  </a:solidFill>
                  <a:latin typeface="+mn-lt"/>
                  <a:cs typeface="Arial" charset="0"/>
                </a:rPr>
                <a:t>P</a:t>
              </a:r>
              <a:r>
                <a:rPr lang="en-US" b="0" i="0" dirty="0" smtClean="0">
                  <a:solidFill>
                    <a:srgbClr val="000000"/>
                  </a:solidFill>
                  <a:latin typeface="+mn-lt"/>
                  <a:cs typeface="Arial" charset="0"/>
                </a:rPr>
                <a:t> </a:t>
              </a:r>
              <a:r>
                <a:rPr lang="en-US" b="0" i="0" dirty="0">
                  <a:solidFill>
                    <a:srgbClr val="000000"/>
                  </a:solidFill>
                  <a:latin typeface="+mn-lt"/>
                  <a:cs typeface="Arial" charset="0"/>
                </a:rPr>
                <a:t>= 0 .8 MA, </a:t>
              </a:r>
              <a:r>
                <a:rPr lang="en-US" b="0" i="0" dirty="0" smtClean="0">
                  <a:solidFill>
                    <a:srgbClr val="000000"/>
                  </a:solidFill>
                  <a:latin typeface="+mn-lt"/>
                  <a:cs typeface="Arial" charset="0"/>
                </a:rPr>
                <a:t>P</a:t>
              </a:r>
              <a:r>
                <a:rPr lang="en-US" sz="1600" b="0" i="0" baseline="-25000" dirty="0" smtClean="0">
                  <a:solidFill>
                    <a:srgbClr val="000000"/>
                  </a:solidFill>
                  <a:latin typeface="+mn-lt"/>
                </a:rPr>
                <a:t>NBI</a:t>
              </a:r>
              <a:r>
                <a:rPr lang="en-US" b="0" i="0" dirty="0" smtClean="0">
                  <a:solidFill>
                    <a:srgbClr val="000000"/>
                  </a:solidFill>
                  <a:latin typeface="+mn-lt"/>
                  <a:cs typeface="Arial" charset="0"/>
                </a:rPr>
                <a:t> </a:t>
              </a:r>
              <a:r>
                <a:rPr lang="en-US" b="0" i="0" dirty="0">
                  <a:solidFill>
                    <a:srgbClr val="000000"/>
                  </a:solidFill>
                  <a:latin typeface="+mn-lt"/>
                  <a:cs typeface="Arial" charset="0"/>
                </a:rPr>
                <a:t>~ 4 MW</a:t>
              </a:r>
            </a:p>
            <a:p>
              <a:pPr>
                <a:defRPr/>
              </a:pPr>
              <a:r>
                <a:rPr lang="en-US" b="0" i="0" dirty="0">
                  <a:solidFill>
                    <a:srgbClr val="000000"/>
                  </a:solidFill>
                  <a:latin typeface="+mn-lt"/>
                </a:rPr>
                <a:t>H</a:t>
              </a:r>
              <a:r>
                <a:rPr lang="en-US" b="0" i="0" dirty="0" smtClean="0">
                  <a:solidFill>
                    <a:srgbClr val="000000"/>
                  </a:solidFill>
                  <a:latin typeface="+mn-lt"/>
                  <a:cs typeface="Arial" charset="0"/>
                </a:rPr>
                <a:t>igh </a:t>
              </a:r>
              <a:r>
                <a:rPr lang="en-US" b="0" i="0" dirty="0">
                  <a:solidFill>
                    <a:srgbClr val="000000"/>
                  </a:solidFill>
                  <a:latin typeface="Symbol" charset="2"/>
                  <a:cs typeface="Symbol" charset="2"/>
                </a:rPr>
                <a:t>d</a:t>
              </a:r>
              <a:r>
                <a:rPr lang="en-US" b="0" i="0" dirty="0">
                  <a:solidFill>
                    <a:srgbClr val="000000"/>
                  </a:solidFill>
                  <a:latin typeface="+mn-lt"/>
                  <a:cs typeface="Arial" charset="0"/>
                </a:rPr>
                <a:t>, </a:t>
              </a:r>
              <a:r>
                <a:rPr lang="en-US" b="0" i="0" dirty="0" err="1">
                  <a:solidFill>
                    <a:srgbClr val="000000"/>
                  </a:solidFill>
                  <a:latin typeface="+mn-lt"/>
                  <a:cs typeface="Arial" charset="0"/>
                </a:rPr>
                <a:t>f</a:t>
              </a:r>
              <a:r>
                <a:rPr lang="en-US" sz="1600" b="0" i="0" baseline="-25000" dirty="0" err="1">
                  <a:solidFill>
                    <a:srgbClr val="000000"/>
                  </a:solidFill>
                  <a:latin typeface="+mn-lt"/>
                  <a:cs typeface="Arial" charset="0"/>
                </a:rPr>
                <a:t>exp</a:t>
              </a:r>
              <a:r>
                <a:rPr lang="en-US" b="0" i="0" dirty="0">
                  <a:solidFill>
                    <a:srgbClr val="000000"/>
                  </a:solidFill>
                  <a:latin typeface="+mn-lt"/>
                  <a:cs typeface="Arial" charset="0"/>
                </a:rPr>
                <a:t> ~20</a:t>
              </a:r>
            </a:p>
          </p:txBody>
        </p:sp>
        <p:sp>
          <p:nvSpPr>
            <p:cNvPr id="12" name="TextBox 11"/>
            <p:cNvSpPr txBox="1"/>
            <p:nvPr/>
          </p:nvSpPr>
          <p:spPr>
            <a:xfrm>
              <a:off x="6038850" y="990600"/>
              <a:ext cx="533400" cy="184150"/>
            </a:xfrm>
            <a:prstGeom prst="rect">
              <a:avLst/>
            </a:prstGeom>
            <a:solidFill>
              <a:srgbClr val="FFFFFF"/>
            </a:solidFill>
          </p:spPr>
          <p:txBody>
            <a:bodyPr lIns="0" tIns="0" rIns="0" bIns="0">
              <a:spAutoFit/>
            </a:bodyPr>
            <a:lstStyle/>
            <a:p>
              <a:pPr>
                <a:defRPr/>
              </a:pPr>
              <a:r>
                <a:rPr lang="en-US" b="0" i="0" dirty="0">
                  <a:solidFill>
                    <a:srgbClr val="000000"/>
                  </a:solidFill>
                  <a:latin typeface="+mn-lt"/>
                  <a:cs typeface="Arial" charset="0"/>
                </a:rPr>
                <a:t>150 mg</a:t>
              </a:r>
            </a:p>
          </p:txBody>
        </p:sp>
        <p:sp>
          <p:nvSpPr>
            <p:cNvPr id="13" name="TextBox 12"/>
            <p:cNvSpPr txBox="1"/>
            <p:nvPr/>
          </p:nvSpPr>
          <p:spPr>
            <a:xfrm>
              <a:off x="7181850" y="990600"/>
              <a:ext cx="533400" cy="184150"/>
            </a:xfrm>
            <a:prstGeom prst="rect">
              <a:avLst/>
            </a:prstGeom>
            <a:solidFill>
              <a:srgbClr val="FFFFFF"/>
            </a:solidFill>
          </p:spPr>
          <p:txBody>
            <a:bodyPr lIns="0" tIns="0" rIns="0" bIns="0">
              <a:spAutoFit/>
            </a:bodyPr>
            <a:lstStyle/>
            <a:p>
              <a:pPr>
                <a:defRPr/>
              </a:pPr>
              <a:r>
                <a:rPr lang="en-US" b="0" i="0" dirty="0">
                  <a:solidFill>
                    <a:srgbClr val="000000"/>
                  </a:solidFill>
                  <a:latin typeface="+mn-lt"/>
                  <a:cs typeface="Arial" charset="0"/>
                </a:rPr>
                <a:t>300 mg</a:t>
              </a:r>
            </a:p>
          </p:txBody>
        </p:sp>
        <p:sp>
          <p:nvSpPr>
            <p:cNvPr id="16" name="Content Placeholder 2"/>
            <p:cNvSpPr txBox="1">
              <a:spLocks/>
            </p:cNvSpPr>
            <p:nvPr/>
          </p:nvSpPr>
          <p:spPr bwMode="auto">
            <a:xfrm>
              <a:off x="4648200" y="4876800"/>
              <a:ext cx="44196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Increased Li deposition</a:t>
              </a:r>
              <a:r>
                <a:rPr kumimoji="0" lang="en-US" sz="1800" b="0" i="0" u="none" strike="noStrike" kern="0" cap="none" spc="0" normalizeH="0" noProof="0" dirty="0" smtClean="0">
                  <a:ln>
                    <a:noFill/>
                  </a:ln>
                  <a:solidFill>
                    <a:schemeClr val="tx1"/>
                  </a:solidFill>
                  <a:effectLst/>
                  <a:uLnTx/>
                  <a:uFillTx/>
                  <a:latin typeface="+mn-lt"/>
                  <a:ea typeface="+mn-ea"/>
                  <a:cs typeface="+mn-cs"/>
                </a:rPr>
                <a:t> may be advantageous for power handling</a:t>
              </a: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457200" marR="0" lvl="1" indent="-228600" algn="l" defTabSz="914400" rtl="0" eaLnBrk="0" fontAlgn="base" latinLnBrk="0" hangingPunct="0">
                <a:lnSpc>
                  <a:spcPct val="90000"/>
                </a:lnSpc>
                <a:spcBef>
                  <a:spcPct val="20000"/>
                </a:spcBef>
                <a:spcAft>
                  <a:spcPct val="0"/>
                </a:spcAft>
                <a:buClrTx/>
                <a:buSzTx/>
                <a:buFontTx/>
                <a:buChar char="–"/>
                <a:tabLst/>
                <a:defRPr/>
              </a:pPr>
              <a:r>
                <a:rPr kumimoji="0" lang="en-US" sz="1400" b="0" i="0" u="none" strike="noStrike" kern="0" cap="none" spc="0" normalizeH="0" baseline="0" noProof="0" dirty="0" smtClean="0">
                  <a:ln>
                    <a:noFill/>
                  </a:ln>
                  <a:solidFill>
                    <a:schemeClr val="accent2"/>
                  </a:solidFill>
                  <a:effectLst/>
                  <a:uLnTx/>
                  <a:uFillTx/>
                  <a:latin typeface="+mn-lt"/>
                </a:rPr>
                <a:t>Lower peak </a:t>
              </a:r>
              <a:r>
                <a:rPr kumimoji="0" lang="en-US" sz="1400" b="0" i="0" u="none" strike="noStrike" kern="0" cap="none" spc="0" normalizeH="0" baseline="0" noProof="0" dirty="0" err="1" smtClean="0">
                  <a:ln>
                    <a:noFill/>
                  </a:ln>
                  <a:solidFill>
                    <a:schemeClr val="accent2"/>
                  </a:solidFill>
                  <a:effectLst/>
                  <a:uLnTx/>
                  <a:uFillTx/>
                  <a:latin typeface="+mn-lt"/>
                </a:rPr>
                <a:t>divertor</a:t>
              </a:r>
              <a:r>
                <a:rPr kumimoji="0" lang="en-US" sz="1400" b="0" i="0" u="none" strike="noStrike" kern="0" cap="none" spc="0" normalizeH="0" baseline="0" noProof="0" dirty="0" smtClean="0">
                  <a:ln>
                    <a:noFill/>
                  </a:ln>
                  <a:solidFill>
                    <a:schemeClr val="accent2"/>
                  </a:solidFill>
                  <a:effectLst/>
                  <a:uLnTx/>
                  <a:uFillTx/>
                  <a:latin typeface="+mn-lt"/>
                </a:rPr>
                <a:t> heat flux</a:t>
              </a:r>
              <a:r>
                <a:rPr kumimoji="0" lang="en-US" sz="1400" b="0" i="0" u="none" strike="noStrike" kern="0" cap="none" spc="0" normalizeH="0" noProof="0" dirty="0" smtClean="0">
                  <a:ln>
                    <a:noFill/>
                  </a:ln>
                  <a:solidFill>
                    <a:schemeClr val="accent2"/>
                  </a:solidFill>
                  <a:effectLst/>
                  <a:uLnTx/>
                  <a:uFillTx/>
                  <a:latin typeface="+mn-lt"/>
                </a:rPr>
                <a:t> and </a:t>
              </a:r>
              <a:r>
                <a:rPr kumimoji="0" lang="en-US" sz="1400" b="0" i="0" u="none" strike="noStrike" kern="0" cap="none" spc="0" normalizeH="0" noProof="0" dirty="0" err="1" smtClean="0">
                  <a:ln>
                    <a:noFill/>
                  </a:ln>
                  <a:solidFill>
                    <a:schemeClr val="accent2"/>
                  </a:solidFill>
                  <a:effectLst/>
                  <a:uLnTx/>
                  <a:uFillTx/>
                  <a:latin typeface="+mn-lt"/>
                </a:rPr>
                <a:t>T</a:t>
              </a:r>
              <a:r>
                <a:rPr kumimoji="0" lang="en-US" sz="1400" b="0" i="0" u="none" strike="noStrike" kern="0" cap="none" spc="0" normalizeH="0" baseline="-25000" noProof="0" dirty="0" err="1" smtClean="0">
                  <a:ln>
                    <a:noFill/>
                  </a:ln>
                  <a:solidFill>
                    <a:schemeClr val="accent2"/>
                  </a:solidFill>
                  <a:effectLst/>
                  <a:uLnTx/>
                  <a:uFillTx/>
                  <a:latin typeface="+mn-lt"/>
                </a:rPr>
                <a:t>surface</a:t>
              </a:r>
              <a:endParaRPr kumimoji="0" lang="en-US" sz="1400" b="0" i="0" u="none" strike="noStrike" kern="0" cap="none" spc="0" normalizeH="0" baseline="-25000" noProof="0" dirty="0" smtClean="0">
                <a:ln>
                  <a:noFill/>
                </a:ln>
                <a:solidFill>
                  <a:schemeClr val="accent2"/>
                </a:solidFill>
                <a:effectLst/>
                <a:uLnTx/>
                <a:uFillTx/>
                <a:latin typeface="+mn-lt"/>
              </a:endParaRPr>
            </a:p>
            <a:p>
              <a:pPr marL="457200" marR="0" lvl="1" indent="-228600" algn="l" defTabSz="914400" rtl="0" eaLnBrk="0" fontAlgn="base" latinLnBrk="0" hangingPunct="0">
                <a:lnSpc>
                  <a:spcPct val="90000"/>
                </a:lnSpc>
                <a:spcBef>
                  <a:spcPct val="20000"/>
                </a:spcBef>
                <a:spcAft>
                  <a:spcPct val="0"/>
                </a:spcAft>
                <a:buClrTx/>
                <a:buSzTx/>
                <a:buFontTx/>
                <a:buChar char="–"/>
                <a:tabLst/>
                <a:defRPr/>
              </a:pPr>
              <a:r>
                <a:rPr lang="en-US" sz="1400" b="0" i="0" kern="0" dirty="0" smtClean="0">
                  <a:solidFill>
                    <a:schemeClr val="accent2"/>
                  </a:solidFill>
                  <a:latin typeface="+mn-lt"/>
                </a:rPr>
                <a:t>Increased </a:t>
              </a:r>
              <a:r>
                <a:rPr lang="en-US" sz="1400" b="0" i="0" kern="0" dirty="0" err="1" smtClean="0">
                  <a:solidFill>
                    <a:schemeClr val="accent2"/>
                  </a:solidFill>
                  <a:latin typeface="+mn-lt"/>
                </a:rPr>
                <a:t>divertor</a:t>
              </a:r>
              <a:r>
                <a:rPr lang="en-US" sz="1400" b="0" i="0" kern="0" dirty="0" smtClean="0">
                  <a:solidFill>
                    <a:schemeClr val="accent2"/>
                  </a:solidFill>
                  <a:latin typeface="+mn-lt"/>
                </a:rPr>
                <a:t> radiation</a:t>
              </a:r>
              <a:endParaRPr kumimoji="0" lang="en-US" sz="1400" b="0" i="0" u="none" strike="noStrike" kern="0" cap="none" spc="0" normalizeH="0" baseline="0" noProof="0" dirty="0" smtClean="0">
                <a:ln>
                  <a:noFill/>
                </a:ln>
                <a:solidFill>
                  <a:schemeClr val="accent2"/>
                </a:solidFill>
                <a:effectLst/>
                <a:uLnTx/>
                <a:uFillTx/>
                <a:latin typeface="+mn-lt"/>
              </a:endParaRPr>
            </a:p>
            <a:p>
              <a:pPr marL="228600" marR="0" lvl="0" indent="-228600" algn="l" defTabSz="914400" rtl="0" eaLnBrk="0" fontAlgn="base" latinLnBrk="0" hangingPunct="0">
                <a:lnSpc>
                  <a:spcPct val="9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May require threshold Li level</a:t>
              </a:r>
            </a:p>
            <a:p>
              <a:pPr marL="228600" marR="0" lvl="0" indent="-228600" algn="l" defTabSz="914400" rtl="0" eaLnBrk="0" fontAlgn="base" latinLnBrk="0" hangingPunct="0">
                <a:lnSpc>
                  <a:spcPct val="90000"/>
                </a:lnSpc>
                <a:spcBef>
                  <a:spcPct val="20000"/>
                </a:spcBef>
                <a:spcAft>
                  <a:spcPct val="0"/>
                </a:spcAft>
                <a:buClrTx/>
                <a:buSzTx/>
                <a:buFontTx/>
                <a:buChar char="•"/>
                <a:tabLst/>
                <a:defRPr/>
              </a:pPr>
              <a:r>
                <a:rPr lang="en-US" sz="1800" b="0" i="0" kern="0" dirty="0" smtClean="0">
                  <a:solidFill>
                    <a:schemeClr val="tx1"/>
                  </a:solidFill>
                  <a:latin typeface="+mn-lt"/>
                  <a:cs typeface="+mn-cs"/>
                </a:rPr>
                <a:t>Motivates “vapor-shielding” research</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sz="1200" dirty="0" smtClean="0">
                <a:solidFill>
                  <a:srgbClr val="FF0000"/>
                </a:solidFill>
              </a:rPr>
              <a:t>Materials and PFCs (MP) 5 Year Goal: </a:t>
            </a:r>
            <a:r>
              <a:rPr lang="en-US" sz="1600" dirty="0" smtClean="0"/>
              <a:t/>
            </a:r>
            <a:br>
              <a:rPr lang="en-US" sz="1600" dirty="0" smtClean="0"/>
            </a:br>
            <a:r>
              <a:rPr lang="en-US" sz="2400" dirty="0" smtClean="0"/>
              <a:t>Initiate comparative assessment of high-Z and liquid metal PFCs for long-pulse high-power-density next-step devices </a:t>
            </a:r>
            <a:endParaRPr lang="en-US" sz="2400" dirty="0"/>
          </a:p>
        </p:txBody>
      </p:sp>
      <p:sp>
        <p:nvSpPr>
          <p:cNvPr id="3" name="Content Placeholder 2"/>
          <p:cNvSpPr>
            <a:spLocks noGrp="1"/>
          </p:cNvSpPr>
          <p:nvPr>
            <p:ph idx="1"/>
          </p:nvPr>
        </p:nvSpPr>
        <p:spPr>
          <a:xfrm>
            <a:off x="0" y="3810000"/>
            <a:ext cx="4953000" cy="1752600"/>
          </a:xfrm>
        </p:spPr>
        <p:txBody>
          <a:bodyPr lIns="91440"/>
          <a:lstStyle/>
          <a:p>
            <a:pPr marL="457200" indent="-457200">
              <a:lnSpc>
                <a:spcPct val="90000"/>
              </a:lnSpc>
              <a:buFont typeface="+mj-lt"/>
              <a:buAutoNum type="arabicPeriod" startAt="3"/>
            </a:pPr>
            <a:r>
              <a:rPr lang="en-US" dirty="0" smtClean="0"/>
              <a:t>Establish the science of continuous vapor-shielding</a:t>
            </a:r>
          </a:p>
          <a:p>
            <a:pPr lvl="1">
              <a:lnSpc>
                <a:spcPct val="90000"/>
              </a:lnSpc>
            </a:pPr>
            <a:r>
              <a:rPr lang="en-US" dirty="0" smtClean="0"/>
              <a:t>Study Li vapor-shielding in linear plasma device Magnum-PSI</a:t>
            </a:r>
          </a:p>
          <a:p>
            <a:pPr lvl="1">
              <a:lnSpc>
                <a:spcPct val="90000"/>
              </a:lnSpc>
            </a:pPr>
            <a:r>
              <a:rPr lang="en-US" dirty="0" smtClean="0"/>
              <a:t>Extend Magnum results to NSTX-U</a:t>
            </a:r>
          </a:p>
        </p:txBody>
      </p:sp>
      <p:sp>
        <p:nvSpPr>
          <p:cNvPr id="4"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36</a:t>
            </a:fld>
            <a:endParaRPr lang="en-US" dirty="0"/>
          </a:p>
        </p:txBody>
      </p:sp>
      <p:sp>
        <p:nvSpPr>
          <p:cNvPr id="5" name="Content Placeholder 2"/>
          <p:cNvSpPr txBox="1">
            <a:spLocks/>
          </p:cNvSpPr>
          <p:nvPr/>
        </p:nvSpPr>
        <p:spPr bwMode="auto">
          <a:xfrm>
            <a:off x="0" y="1371600"/>
            <a:ext cx="9144000" cy="51816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marL="457200" marR="0" lvl="0" indent="-457200" algn="l" defTabSz="914400" rtl="0" eaLnBrk="0" fontAlgn="base" latinLnBrk="0" hangingPunct="0">
              <a:lnSpc>
                <a:spcPct val="90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Understand Li surface-science at extended PFC operation</a:t>
            </a:r>
          </a:p>
          <a:p>
            <a:pPr marL="742776" marR="0" lvl="1" indent="-285684"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a:t>
            </a:r>
            <a:r>
              <a:rPr lang="en-US" sz="2000" b="0" i="0" kern="0" dirty="0" smtClean="0">
                <a:solidFill>
                  <a:schemeClr val="accent2"/>
                </a:solidFill>
                <a:latin typeface="+mn-lt"/>
                <a:cs typeface="Calibri" pitchFamily="34" charset="0"/>
              </a:rPr>
              <a:t>Atoms to </a:t>
            </a:r>
            <a:r>
              <a:rPr lang="en-US" sz="2000" b="0" i="0" kern="0" dirty="0" err="1" smtClean="0">
                <a:solidFill>
                  <a:schemeClr val="accent2"/>
                </a:solidFill>
                <a:latin typeface="+mn-lt"/>
                <a:cs typeface="Calibri" pitchFamily="34" charset="0"/>
              </a:rPr>
              <a:t>tokamaks</a:t>
            </a:r>
            <a:r>
              <a:rPr lang="en-US" sz="2000" b="0" i="0" kern="0" dirty="0" smtClean="0">
                <a:solidFill>
                  <a:schemeClr val="accent2"/>
                </a:solidFill>
                <a:latin typeface="+mn-lt"/>
                <a:cs typeface="Calibri" pitchFamily="34" charset="0"/>
              </a:rPr>
              <a:t>” c</a:t>
            </a:r>
            <a:r>
              <a:rPr kumimoji="0" lang="en-US" sz="2000" b="0" i="0" u="none" strike="noStrike" kern="0" cap="none" spc="0" normalizeH="0" baseline="0" noProof="0" dirty="0" err="1" smtClean="0">
                <a:ln>
                  <a:noFill/>
                </a:ln>
                <a:solidFill>
                  <a:schemeClr val="accent2"/>
                </a:solidFill>
                <a:effectLst/>
                <a:uLnTx/>
                <a:uFillTx/>
                <a:latin typeface="+mn-lt"/>
                <a:cs typeface="Calibri" pitchFamily="34" charset="0"/>
              </a:rPr>
              <a:t>ollaboration</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 with PU</a:t>
            </a:r>
          </a:p>
          <a:p>
            <a:pPr marL="742776" marR="0" lvl="1" indent="-285684"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Utilize Materials Analysis Particle Probe (MAPP) </a:t>
            </a:r>
          </a:p>
          <a:p>
            <a:pPr marL="742776" marR="0" lvl="1" indent="-285684" algn="l" defTabSz="914400" rtl="0" eaLnBrk="0" fontAlgn="base" latinLnBrk="0" hangingPunct="0">
              <a:lnSpc>
                <a:spcPct val="90000"/>
              </a:lnSpc>
              <a:spcBef>
                <a:spcPct val="20000"/>
              </a:spcBef>
              <a:spcAft>
                <a:spcPct val="0"/>
              </a:spcAft>
              <a:buClrTx/>
              <a:buSzTx/>
              <a:tabLst/>
              <a:defRPr/>
            </a:pPr>
            <a:r>
              <a:rPr lang="en-US" sz="2000" b="0" i="0" kern="0" dirty="0" smtClean="0">
                <a:solidFill>
                  <a:schemeClr val="accent2"/>
                </a:solidFill>
                <a:latin typeface="+mn-lt"/>
                <a:cs typeface="Calibri" pitchFamily="34" charset="0"/>
              </a:rPr>
              <a:t>	</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to ID in-situ between-shot coating composition</a:t>
            </a:r>
          </a:p>
          <a:p>
            <a:pPr marL="457200" marR="0" lvl="0" indent="-457200" algn="l" defTabSz="914400" rtl="0" eaLnBrk="0" fontAlgn="base" latinLnBrk="0" hangingPunct="0">
              <a:lnSpc>
                <a:spcPct val="90000"/>
              </a:lnSpc>
              <a:spcBef>
                <a:spcPct val="20000"/>
              </a:spcBef>
              <a:spcAft>
                <a:spcPct val="0"/>
              </a:spcAft>
              <a:buClrTx/>
              <a:buSzTx/>
              <a:buFont typeface="+mj-lt"/>
              <a:buAutoNum type="arabicPeriod"/>
              <a:tabLst/>
              <a:defRPr/>
            </a:pPr>
            <a:endParaRPr kumimoji="0" lang="en-US" sz="600" b="0" i="0" u="none" strike="noStrike" kern="0" cap="none" spc="0" normalizeH="0" baseline="0" noProof="0" dirty="0" smtClean="0">
              <a:ln>
                <a:noFill/>
              </a:ln>
              <a:solidFill>
                <a:schemeClr val="tx1"/>
              </a:solidFill>
              <a:effectLst/>
              <a:uLnTx/>
              <a:uFillTx/>
              <a:latin typeface="+mn-lt"/>
              <a:ea typeface="+mn-ea"/>
              <a:cs typeface="Calibri" pitchFamily="34" charset="0"/>
            </a:endParaRPr>
          </a:p>
          <a:p>
            <a:pPr marL="457200" marR="0" lvl="0" indent="-457200" algn="l" defTabSz="914400" rtl="0" eaLnBrk="0" fontAlgn="base" latinLnBrk="0" hangingPunct="0">
              <a:lnSpc>
                <a:spcPct val="90000"/>
              </a:lnSpc>
              <a:spcBef>
                <a:spcPct val="20000"/>
              </a:spcBef>
              <a:spcAft>
                <a:spcPct val="0"/>
              </a:spcAft>
              <a:buClrTx/>
              <a:buSzTx/>
              <a:buFont typeface="+mj-lt"/>
              <a:buAutoNum type="arabicPeriod"/>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Assess </a:t>
            </a:r>
            <a:r>
              <a:rPr kumimoji="0" lang="en-US" sz="2400" b="0" i="0" u="none" strike="noStrike" kern="0" cap="none" spc="0" normalizeH="0" baseline="0" noProof="0" dirty="0" err="1" smtClean="0">
                <a:ln>
                  <a:noFill/>
                </a:ln>
                <a:solidFill>
                  <a:schemeClr val="tx1"/>
                </a:solidFill>
                <a:effectLst/>
                <a:uLnTx/>
                <a:uFillTx/>
                <a:latin typeface="+mn-lt"/>
                <a:ea typeface="+mn-ea"/>
                <a:cs typeface="Calibri" pitchFamily="34" charset="0"/>
              </a:rPr>
              <a:t>tokamak</a:t>
            </a:r>
            <a:r>
              <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rPr>
              <a:t>-induced material migration and evolution</a:t>
            </a:r>
          </a:p>
          <a:p>
            <a:pPr marL="742776" marR="0" lvl="1" indent="-285684"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QCMs, marker-tiles,</a:t>
            </a:r>
            <a:r>
              <a:rPr kumimoji="0" lang="en-US" sz="2000" b="0" i="0" u="none" strike="noStrike" kern="0" cap="none" spc="0" normalizeH="0" noProof="0" dirty="0" smtClean="0">
                <a:ln>
                  <a:noFill/>
                </a:ln>
                <a:solidFill>
                  <a:schemeClr val="accent2"/>
                </a:solidFill>
                <a:effectLst/>
                <a:uLnTx/>
                <a:uFillTx/>
                <a:latin typeface="+mn-lt"/>
                <a:cs typeface="Calibri" pitchFamily="34" charset="0"/>
              </a:rPr>
              <a:t> </a:t>
            </a:r>
            <a:r>
              <a:rPr kumimoji="0" lang="en-US" sz="2000" b="0" i="0" u="none" strike="noStrike" kern="0" cap="none" spc="0" normalizeH="0" baseline="0" noProof="0" dirty="0" smtClean="0">
                <a:ln>
                  <a:noFill/>
                </a:ln>
                <a:solidFill>
                  <a:schemeClr val="accent2"/>
                </a:solidFill>
                <a:effectLst/>
                <a:uLnTx/>
                <a:uFillTx/>
                <a:latin typeface="+mn-lt"/>
                <a:cs typeface="Calibri" pitchFamily="34" charset="0"/>
              </a:rPr>
              <a:t>MAPP + QCM for shot-to-shot analysis of migration</a:t>
            </a:r>
          </a:p>
          <a:p>
            <a:pPr marL="342820" marR="0" lvl="0" indent="-342820" algn="l" defTabSz="914400" rtl="0" eaLnBrk="0" fontAlgn="base" latinLnBrk="0" hangingPunct="0">
              <a:lnSpc>
                <a:spcPct val="95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endParaRPr>
          </a:p>
          <a:p>
            <a:pPr marL="342820" marR="0" lvl="0" indent="-342820" algn="l" defTabSz="914400" rtl="0" eaLnBrk="0" fontAlgn="base" latinLnBrk="0" hangingPunct="0">
              <a:lnSpc>
                <a:spcPct val="95000"/>
              </a:lnSpc>
              <a:spcBef>
                <a:spcPct val="20000"/>
              </a:spcBef>
              <a:spcAft>
                <a:spcPct val="0"/>
              </a:spcAft>
              <a:buClrTx/>
              <a:buSzTx/>
              <a:buFontTx/>
              <a:buChar char="•"/>
              <a:tabLst/>
              <a:defRPr/>
            </a:pPr>
            <a:endParaRPr lang="en-US" sz="2400" b="0" i="0" kern="0" dirty="0" smtClean="0">
              <a:solidFill>
                <a:schemeClr val="tx1"/>
              </a:solidFill>
              <a:latin typeface="+mn-lt"/>
              <a:cs typeface="Calibri" pitchFamily="34" charset="0"/>
            </a:endParaRPr>
          </a:p>
          <a:p>
            <a:pPr marL="342820" marR="0" lvl="0" indent="-342820" algn="l" defTabSz="914400" rtl="0" eaLnBrk="0" fontAlgn="base" latinLnBrk="0" hangingPunct="0">
              <a:lnSpc>
                <a:spcPct val="95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Calibri" pitchFamily="34" charset="0"/>
            </a:endParaRPr>
          </a:p>
          <a:p>
            <a:pPr marL="342820" marR="0" lvl="0" indent="-342820" algn="l" defTabSz="914400" rtl="0" eaLnBrk="0" fontAlgn="base" latinLnBrk="0" hangingPunct="0">
              <a:lnSpc>
                <a:spcPct val="95000"/>
              </a:lnSpc>
              <a:spcBef>
                <a:spcPct val="20000"/>
              </a:spcBef>
              <a:spcAft>
                <a:spcPct val="0"/>
              </a:spcAft>
              <a:buClrTx/>
              <a:buSzTx/>
              <a:buFontTx/>
              <a:buChar char="•"/>
              <a:tabLst/>
              <a:defRPr/>
            </a:pPr>
            <a:endParaRPr lang="en-US" sz="2400" b="0" i="0" kern="0" dirty="0" smtClean="0">
              <a:solidFill>
                <a:schemeClr val="tx1"/>
              </a:solidFill>
              <a:latin typeface="+mn-lt"/>
              <a:cs typeface="Calibri" pitchFamily="34" charset="0"/>
            </a:endParaRPr>
          </a:p>
          <a:p>
            <a:pPr marL="342820" marR="0" lvl="0" indent="-342820" algn="l" defTabSz="914400" rtl="0" eaLnBrk="0" fontAlgn="base" latinLnBrk="0" hangingPunct="0">
              <a:lnSpc>
                <a:spcPct val="95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Calibri" pitchFamily="34" charset="0"/>
            </a:endParaRPr>
          </a:p>
          <a:p>
            <a:pPr marL="457200" marR="0" lvl="0" indent="-457200" algn="l" defTabSz="914400" rtl="0" eaLnBrk="0" fontAlgn="base" latinLnBrk="0" hangingPunct="0">
              <a:lnSpc>
                <a:spcPct val="95000"/>
              </a:lnSpc>
              <a:spcBef>
                <a:spcPct val="20000"/>
              </a:spcBef>
              <a:spcAft>
                <a:spcPct val="0"/>
              </a:spcAft>
              <a:buClrTx/>
              <a:buSzTx/>
              <a:buFont typeface="Arial" pitchFamily="34" charset="0"/>
              <a:buChar char="•"/>
              <a:tabLst/>
              <a:defRPr/>
            </a:pPr>
            <a:r>
              <a:rPr kumimoji="0" lang="en-US" sz="2300" b="0" i="0" u="none" strike="noStrike" kern="0" cap="none" spc="0" normalizeH="0" baseline="0" noProof="0" dirty="0" smtClean="0">
                <a:ln>
                  <a:noFill/>
                </a:ln>
                <a:solidFill>
                  <a:schemeClr val="tx1"/>
                </a:solidFill>
                <a:effectLst/>
                <a:uLnTx/>
                <a:uFillTx/>
                <a:latin typeface="+mn-lt"/>
                <a:ea typeface="+mn-ea"/>
                <a:cs typeface="Calibri" pitchFamily="34" charset="0"/>
              </a:rPr>
              <a:t>Lab-based R&amp;D:</a:t>
            </a:r>
            <a:r>
              <a:rPr kumimoji="0" lang="en-US" sz="2300" b="0" i="0" u="none" strike="noStrike" kern="0" cap="none" spc="0" normalizeH="0" noProof="0" dirty="0" smtClean="0">
                <a:ln>
                  <a:noFill/>
                </a:ln>
                <a:solidFill>
                  <a:schemeClr val="tx1"/>
                </a:solidFill>
                <a:effectLst/>
                <a:uLnTx/>
                <a:uFillTx/>
                <a:latin typeface="+mn-lt"/>
                <a:ea typeface="+mn-ea"/>
                <a:cs typeface="Calibri" pitchFamily="34" charset="0"/>
              </a:rPr>
              <a:t> </a:t>
            </a:r>
            <a:r>
              <a:rPr lang="en-US" sz="2300" b="0" i="0" kern="0" dirty="0" smtClean="0">
                <a:solidFill>
                  <a:schemeClr val="tx1"/>
                </a:solidFill>
                <a:latin typeface="+mn-lt"/>
                <a:cs typeface="Calibri" pitchFamily="34" charset="0"/>
              </a:rPr>
              <a:t>flowing Li </a:t>
            </a:r>
            <a:r>
              <a:rPr lang="en-US" sz="2300" b="0" i="0" kern="0" noProof="0" dirty="0" smtClean="0">
                <a:solidFill>
                  <a:schemeClr val="tx1"/>
                </a:solidFill>
                <a:latin typeface="+mn-lt"/>
                <a:cs typeface="Calibri" pitchFamily="34" charset="0"/>
              </a:rPr>
              <a:t>loops</a:t>
            </a:r>
            <a:r>
              <a:rPr lang="en-US" sz="2300" b="0" i="0" kern="0" dirty="0" smtClean="0">
                <a:solidFill>
                  <a:schemeClr val="tx1"/>
                </a:solidFill>
                <a:latin typeface="+mn-lt"/>
                <a:cs typeface="Calibri" pitchFamily="34" charset="0"/>
              </a:rPr>
              <a:t>,</a:t>
            </a:r>
            <a:r>
              <a:rPr lang="en-US" sz="2300" b="0" i="0" kern="0" noProof="0" dirty="0" smtClean="0">
                <a:solidFill>
                  <a:schemeClr val="tx1"/>
                </a:solidFill>
                <a:latin typeface="+mn-lt"/>
                <a:cs typeface="Calibri" pitchFamily="34" charset="0"/>
              </a:rPr>
              <a:t> </a:t>
            </a:r>
            <a:r>
              <a:rPr kumimoji="0" lang="en-US" sz="2300" b="0" i="0" u="none" strike="noStrike" kern="0" cap="none" spc="0" normalizeH="0" baseline="0" noProof="0" dirty="0" smtClean="0">
                <a:ln>
                  <a:noFill/>
                </a:ln>
                <a:solidFill>
                  <a:schemeClr val="tx1"/>
                </a:solidFill>
                <a:effectLst/>
                <a:uLnTx/>
                <a:uFillTx/>
                <a:latin typeface="+mn-lt"/>
                <a:ea typeface="+mn-ea"/>
                <a:cs typeface="Calibri" pitchFamily="34" charset="0"/>
              </a:rPr>
              <a:t>capillary</a:t>
            </a:r>
            <a:r>
              <a:rPr lang="en-US" sz="2300" b="0" i="0" kern="0" noProof="0" dirty="0" smtClean="0">
                <a:solidFill>
                  <a:schemeClr val="tx1"/>
                </a:solidFill>
                <a:latin typeface="+mn-lt"/>
                <a:cs typeface="Calibri" pitchFamily="34" charset="0"/>
              </a:rPr>
              <a:t>-</a:t>
            </a:r>
            <a:r>
              <a:rPr kumimoji="0" lang="en-US" sz="2300" b="0" i="0" u="none" strike="noStrike" kern="0" cap="none" spc="0" normalizeH="0" noProof="0" dirty="0" smtClean="0">
                <a:ln>
                  <a:noFill/>
                </a:ln>
                <a:solidFill>
                  <a:schemeClr val="tx1"/>
                </a:solidFill>
                <a:effectLst/>
                <a:uLnTx/>
                <a:uFillTx/>
                <a:latin typeface="+mn-lt"/>
                <a:ea typeface="+mn-ea"/>
                <a:cs typeface="Calibri" pitchFamily="34" charset="0"/>
              </a:rPr>
              <a:t>restrained Li surfaces</a:t>
            </a:r>
            <a:endParaRPr kumimoji="0" lang="en-US" sz="2300" b="0" i="0" u="none" strike="noStrike" kern="0" cap="none" spc="0" normalizeH="0" baseline="0" noProof="0" dirty="0" smtClean="0">
              <a:ln>
                <a:noFill/>
              </a:ln>
              <a:solidFill>
                <a:schemeClr val="tx1"/>
              </a:solidFill>
              <a:effectLst/>
              <a:uLnTx/>
              <a:uFillTx/>
              <a:latin typeface="+mn-lt"/>
              <a:ea typeface="+mn-ea"/>
              <a:cs typeface="Calibri" pitchFamily="34" charset="0"/>
            </a:endParaRPr>
          </a:p>
          <a:p>
            <a:pPr marL="742776" marR="0" lvl="1" indent="-285684" algn="l" defTabSz="914400" rtl="0" eaLnBrk="0" fontAlgn="base" latinLnBrk="0" hangingPunct="0">
              <a:lnSpc>
                <a:spcPct val="95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accent2"/>
              </a:solidFill>
              <a:effectLst/>
              <a:uLnTx/>
              <a:uFillTx/>
              <a:latin typeface="+mn-lt"/>
              <a:cs typeface="Calibri" pitchFamily="34" charset="0"/>
            </a:endParaRPr>
          </a:p>
        </p:txBody>
      </p:sp>
      <p:pic>
        <p:nvPicPr>
          <p:cNvPr id="6" name="Picture 3"/>
          <p:cNvPicPr>
            <a:picLocks noChangeAspect="1" noChangeArrowheads="1"/>
          </p:cNvPicPr>
          <p:nvPr/>
        </p:nvPicPr>
        <p:blipFill>
          <a:blip r:embed="rId2" cstate="print"/>
          <a:srcRect/>
          <a:stretch>
            <a:fillRect/>
          </a:stretch>
        </p:blipFill>
        <p:spPr bwMode="auto">
          <a:xfrm>
            <a:off x="5870009" y="3733800"/>
            <a:ext cx="2740591" cy="1806440"/>
          </a:xfrm>
          <a:prstGeom prst="rect">
            <a:avLst/>
          </a:prstGeom>
          <a:noFill/>
          <a:ln w="9525">
            <a:noFill/>
            <a:round/>
            <a:headEnd/>
            <a:tailEnd/>
          </a:ln>
        </p:spPr>
      </p:pic>
      <p:pic>
        <p:nvPicPr>
          <p:cNvPr id="4099" name="Picture 3"/>
          <p:cNvPicPr>
            <a:picLocks noChangeAspect="1" noChangeArrowheads="1"/>
          </p:cNvPicPr>
          <p:nvPr/>
        </p:nvPicPr>
        <p:blipFill>
          <a:blip r:embed="rId3" cstate="print"/>
          <a:srcRect/>
          <a:stretch>
            <a:fillRect/>
          </a:stretch>
        </p:blipFill>
        <p:spPr bwMode="auto">
          <a:xfrm>
            <a:off x="6477000" y="1752600"/>
            <a:ext cx="2630837" cy="1066800"/>
          </a:xfrm>
          <a:prstGeom prst="rect">
            <a:avLst/>
          </a:prstGeom>
          <a:noFill/>
          <a:ln w="9525">
            <a:noFill/>
            <a:miter lim="800000"/>
            <a:headEnd/>
            <a:tailEnd/>
          </a:ln>
        </p:spPr>
      </p:pic>
      <p:sp>
        <p:nvSpPr>
          <p:cNvPr id="10" name="Right Arrow 9"/>
          <p:cNvSpPr/>
          <p:nvPr/>
        </p:nvSpPr>
        <p:spPr bwMode="auto">
          <a:xfrm>
            <a:off x="6096000" y="2514600"/>
            <a:ext cx="457200" cy="228600"/>
          </a:xfrm>
          <a:prstGeom prst="rightArrow">
            <a:avLst>
              <a:gd name="adj1" fmla="val 65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1" name="Right Arrow 10"/>
          <p:cNvSpPr/>
          <p:nvPr/>
        </p:nvSpPr>
        <p:spPr bwMode="auto">
          <a:xfrm>
            <a:off x="5029200" y="4648200"/>
            <a:ext cx="609600" cy="304800"/>
          </a:xfrm>
          <a:prstGeom prst="rightArrow">
            <a:avLst>
              <a:gd name="adj1" fmla="val 65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2" name="TextBox 11"/>
          <p:cNvSpPr txBox="1"/>
          <p:nvPr/>
        </p:nvSpPr>
        <p:spPr>
          <a:xfrm>
            <a:off x="58420" y="990600"/>
            <a:ext cx="1367169" cy="338554"/>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600" i="0" dirty="0" smtClean="0"/>
              <a:t>MP Thrusts:</a:t>
            </a:r>
            <a:endParaRPr lang="en-US" sz="1600" i="0" dirty="0"/>
          </a:p>
        </p:txBody>
      </p:sp>
      <p:sp>
        <p:nvSpPr>
          <p:cNvPr id="13" name="TextBox 12"/>
          <p:cNvSpPr txBox="1"/>
          <p:nvPr/>
        </p:nvSpPr>
        <p:spPr>
          <a:xfrm>
            <a:off x="2971800" y="6172200"/>
            <a:ext cx="3246402" cy="307777"/>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400" i="0" dirty="0" smtClean="0">
                <a:solidFill>
                  <a:srgbClr val="FF0000"/>
                </a:solidFill>
              </a:rPr>
              <a:t>See presentation by Mike </a:t>
            </a:r>
            <a:r>
              <a:rPr lang="en-US" sz="1400" i="0" dirty="0" err="1" smtClean="0">
                <a:solidFill>
                  <a:srgbClr val="FF0000"/>
                </a:solidFill>
              </a:rPr>
              <a:t>Jaworski</a:t>
            </a:r>
            <a:endParaRPr lang="en-US" sz="1400" i="0"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nSpc>
                <a:spcPct val="100000"/>
              </a:lnSpc>
            </a:pPr>
            <a:r>
              <a:rPr lang="en-US" sz="2400" dirty="0" smtClean="0"/>
              <a:t>Thrusts strongly support all 5 high-level goals,</a:t>
            </a:r>
            <a:br>
              <a:rPr lang="en-US" sz="2400" dirty="0" smtClean="0"/>
            </a:br>
            <a:r>
              <a:rPr lang="en-US" sz="2400" dirty="0" smtClean="0"/>
              <a:t>but MS, TT, BP, ASC thrusts contribute most broadly</a:t>
            </a:r>
            <a:endParaRPr lang="en-US" sz="2800" dirty="0"/>
          </a:p>
        </p:txBody>
      </p:sp>
      <p:sp>
        <p:nvSpPr>
          <p:cNvPr id="3" name="Content Placeholder 2"/>
          <p:cNvSpPr>
            <a:spLocks noGrp="1"/>
          </p:cNvSpPr>
          <p:nvPr>
            <p:ph idx="1"/>
          </p:nvPr>
        </p:nvSpPr>
        <p:spPr>
          <a:xfrm>
            <a:off x="381000" y="990600"/>
            <a:ext cx="8305800" cy="5181600"/>
          </a:xfrm>
        </p:spPr>
        <p:txBody>
          <a:bodyPr/>
          <a:lstStyle/>
          <a:p>
            <a:pPr marL="457200" indent="-457200">
              <a:buFont typeface="+mj-lt"/>
              <a:buAutoNum type="arabicPeriod"/>
            </a:pPr>
            <a:r>
              <a:rPr lang="en-US" sz="2000" b="1" dirty="0" smtClean="0"/>
              <a:t>Demonstrate 100% non-inductive sustainment at performance that extrapolates to ≥ 1MW/m</a:t>
            </a:r>
            <a:r>
              <a:rPr lang="en-US" sz="2000" b="1" baseline="30000" dirty="0" smtClean="0"/>
              <a:t>2</a:t>
            </a:r>
            <a:r>
              <a:rPr lang="en-US" sz="2000" b="1" dirty="0" smtClean="0"/>
              <a:t> neutron wall loading in FNSF</a:t>
            </a:r>
          </a:p>
          <a:p>
            <a:endParaRPr lang="en-US" b="1" dirty="0" smtClean="0"/>
          </a:p>
          <a:p>
            <a:pPr marL="457200" indent="-457200">
              <a:buFont typeface="+mj-lt"/>
              <a:buAutoNum type="arabicPeriod" startAt="2"/>
            </a:pPr>
            <a:r>
              <a:rPr lang="en-US" sz="2000" b="1" dirty="0" smtClean="0"/>
              <a:t>Access reduced </a:t>
            </a:r>
            <a:r>
              <a:rPr lang="en-US" sz="2000" b="1" dirty="0" smtClean="0">
                <a:latin typeface="Symbol" pitchFamily="18" charset="2"/>
              </a:rPr>
              <a:t>n</a:t>
            </a:r>
            <a:r>
              <a:rPr lang="en-US" sz="2000" b="1" dirty="0" smtClean="0"/>
              <a:t>* and high-</a:t>
            </a:r>
            <a:r>
              <a:rPr lang="en-US" sz="2000" b="1" dirty="0" smtClean="0">
                <a:latin typeface="Symbol" pitchFamily="18" charset="2"/>
              </a:rPr>
              <a:t>b</a:t>
            </a:r>
            <a:r>
              <a:rPr lang="en-US" sz="2000" b="1" dirty="0" smtClean="0"/>
              <a:t> combined with ability to vary q and rotation to dramatically extend ST physics understanding</a:t>
            </a:r>
          </a:p>
          <a:p>
            <a:pPr marL="457200" indent="-457200">
              <a:buNone/>
            </a:pPr>
            <a:endParaRPr lang="en-US" b="1" dirty="0" smtClean="0"/>
          </a:p>
          <a:p>
            <a:pPr marL="457200" indent="-457200">
              <a:buAutoNum type="arabicPeriod" startAt="3"/>
            </a:pPr>
            <a:r>
              <a:rPr lang="en-US" sz="2000" b="1" dirty="0" smtClean="0"/>
              <a:t>Develop and understand non-inductive start-up and ramp-up </a:t>
            </a:r>
            <a:br>
              <a:rPr lang="en-US" sz="2000" b="1" dirty="0" smtClean="0"/>
            </a:br>
            <a:r>
              <a:rPr lang="en-US" sz="2000" b="1" dirty="0" smtClean="0"/>
              <a:t>(overdrive) to project to ST-FNSF with small/no solenoid</a:t>
            </a:r>
          </a:p>
          <a:p>
            <a:pPr>
              <a:buAutoNum type="arabicPeriod" startAt="3"/>
            </a:pPr>
            <a:endParaRPr lang="en-US" b="1" dirty="0" smtClean="0"/>
          </a:p>
          <a:p>
            <a:pPr marL="457200" indent="-457200">
              <a:buNone/>
            </a:pPr>
            <a:r>
              <a:rPr lang="en-US" sz="2000" b="1" dirty="0" smtClean="0"/>
              <a:t>4.	Develop and utilize high-flux-expansion “snowflake” </a:t>
            </a:r>
            <a:r>
              <a:rPr lang="en-US" sz="2000" b="1" dirty="0" err="1" smtClean="0"/>
              <a:t>divertor</a:t>
            </a:r>
            <a:r>
              <a:rPr lang="en-US" sz="2000" b="1" dirty="0" smtClean="0"/>
              <a:t> </a:t>
            </a:r>
            <a:br>
              <a:rPr lang="en-US" sz="2000" b="1" dirty="0" smtClean="0"/>
            </a:br>
            <a:r>
              <a:rPr lang="en-US" sz="2000" b="1" dirty="0" smtClean="0"/>
              <a:t>and </a:t>
            </a:r>
            <a:r>
              <a:rPr lang="en-US" sz="2000" b="1" dirty="0" err="1" smtClean="0"/>
              <a:t>radiative</a:t>
            </a:r>
            <a:r>
              <a:rPr lang="en-US" sz="2000" b="1" dirty="0" smtClean="0"/>
              <a:t> detachment for mitigating very high heat fluxes</a:t>
            </a:r>
          </a:p>
          <a:p>
            <a:endParaRPr lang="en-US" b="1" dirty="0" smtClean="0"/>
          </a:p>
          <a:p>
            <a:pPr marL="457200" indent="-457200">
              <a:buNone/>
            </a:pPr>
            <a:r>
              <a:rPr lang="en-US" sz="2000" b="1" dirty="0" smtClean="0"/>
              <a:t>5.	Begin to assess high-Z PFCs + liquid lithium to develop high-duty-factor integrated PMI solutions for next-steps</a:t>
            </a:r>
            <a:endParaRPr lang="en-US" sz="2000" b="1" dirty="0"/>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37</a:t>
            </a:fld>
            <a:endParaRPr lang="en-US"/>
          </a:p>
        </p:txBody>
      </p:sp>
      <p:graphicFrame>
        <p:nvGraphicFramePr>
          <p:cNvPr id="8" name="Table 7"/>
          <p:cNvGraphicFramePr>
            <a:graphicFrameLocks noGrp="1"/>
          </p:cNvGraphicFramePr>
          <p:nvPr/>
        </p:nvGraphicFramePr>
        <p:xfrm>
          <a:off x="914400" y="1752600"/>
          <a:ext cx="7543780" cy="228600"/>
        </p:xfrm>
        <a:graphic>
          <a:graphicData uri="http://schemas.openxmlformats.org/drawingml/2006/table">
            <a:tbl>
              <a:tblPr firstRow="1" bandRow="1">
                <a:tableStyleId>{D7AC3CCA-C797-4891-BE02-D94E43425B78}</a:tableStyleId>
              </a:tblPr>
              <a:tblGrid>
                <a:gridCol w="342899"/>
                <a:gridCol w="342899"/>
                <a:gridCol w="342899"/>
                <a:gridCol w="342899"/>
                <a:gridCol w="342899"/>
                <a:gridCol w="342899"/>
                <a:gridCol w="342899"/>
                <a:gridCol w="342899"/>
                <a:gridCol w="342899"/>
                <a:gridCol w="342899"/>
                <a:gridCol w="342899"/>
                <a:gridCol w="342899"/>
                <a:gridCol w="342899"/>
                <a:gridCol w="342899"/>
                <a:gridCol w="342904"/>
                <a:gridCol w="342896"/>
                <a:gridCol w="342899"/>
                <a:gridCol w="342899"/>
                <a:gridCol w="342899"/>
                <a:gridCol w="342899"/>
                <a:gridCol w="342899"/>
                <a:gridCol w="342899"/>
              </a:tblGrid>
              <a:tr h="228600">
                <a:tc>
                  <a:txBody>
                    <a:bodyPr/>
                    <a:lstStyle/>
                    <a:p>
                      <a:pPr algn="ctr"/>
                      <a:r>
                        <a:rPr lang="en-US" sz="900" dirty="0" smtClean="0"/>
                        <a:t>MS1</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t>MS2</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t>MS3</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t>TT1</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b="1" i="0" dirty="0" smtClean="0">
                          <a:solidFill>
                            <a:schemeClr val="tx1"/>
                          </a:solidFill>
                        </a:rPr>
                        <a:t>TT2</a:t>
                      </a:r>
                      <a:endParaRPr lang="en-US" sz="900" b="1" i="0" dirty="0">
                        <a:solidFill>
                          <a:schemeClr val="tx1"/>
                        </a:solidFill>
                        <a:latin typeface="Arial Narrow" pitchFamily="34" charset="0"/>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b="1" i="0" u="none" strike="noStrike" kern="1200" dirty="0" smtClean="0">
                          <a:solidFill>
                            <a:schemeClr val="bg1">
                              <a:lumMod val="65000"/>
                            </a:schemeClr>
                          </a:solidFill>
                        </a:rPr>
                        <a:t>TT3</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BP1</a:t>
                      </a:r>
                      <a:endParaRPr lang="en-US" sz="1400" b="1" i="0" u="none" strike="noStrike" dirty="0">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t>BP2</a:t>
                      </a:r>
                      <a:endParaRPr lang="en-US" sz="1400" b="1" i="0" u="none" strike="noStrike" dirty="0">
                        <a:latin typeface="Arial"/>
                      </a:endParaRPr>
                    </a:p>
                  </a:txBody>
                  <a:tcPr marL="0" marR="0" marT="0" marB="0" anchor="ctr">
                    <a:solidFill>
                      <a:srgbClr val="6699FF"/>
                    </a:solidFill>
                  </a:tcPr>
                </a:tc>
                <a:tc>
                  <a:txBody>
                    <a:bodyPr/>
                    <a:lstStyle/>
                    <a:p>
                      <a:pPr marL="0" marR="0" indent="0" algn="ctr" defTabSz="914186" rtl="0" eaLnBrk="1" fontAlgn="ctr" latinLnBrk="0" hangingPunct="1">
                        <a:lnSpc>
                          <a:spcPct val="100000"/>
                        </a:lnSpc>
                        <a:spcBef>
                          <a:spcPts val="0"/>
                        </a:spcBef>
                        <a:spcAft>
                          <a:spcPts val="0"/>
                        </a:spcAft>
                        <a:buClrTx/>
                        <a:buSzTx/>
                        <a:buFontTx/>
                        <a:buNone/>
                        <a:tabLst/>
                        <a:defRPr/>
                      </a:pPr>
                      <a:r>
                        <a:rPr lang="en-US" sz="900" u="none" strike="noStrike" kern="1200" dirty="0" smtClean="0"/>
                        <a:t>BP3</a:t>
                      </a:r>
                      <a:endParaRPr lang="en-US" sz="1400" b="1" i="0" u="none" strike="noStrike" dirty="0">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MP1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MP2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MP3</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EP1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EP2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RF1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RF2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PSR1</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PSR2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ASC1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t>ASC2</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t>ASC3</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t>ASC4</a:t>
                      </a:r>
                      <a:endParaRPr lang="en-US" sz="900" b="1" i="0" u="none" strike="noStrike" kern="1200" dirty="0">
                        <a:solidFill>
                          <a:schemeClr val="tx1"/>
                        </a:solidFill>
                        <a:latin typeface="Arial Narrow"/>
                      </a:endParaRPr>
                    </a:p>
                  </a:txBody>
                  <a:tcPr marL="0" marR="0" marT="0" marB="0" anchor="ctr">
                    <a:solidFill>
                      <a:srgbClr val="6699FF"/>
                    </a:solidFill>
                  </a:tcPr>
                </a:tc>
              </a:tr>
            </a:tbl>
          </a:graphicData>
        </a:graphic>
      </p:graphicFrame>
      <p:graphicFrame>
        <p:nvGraphicFramePr>
          <p:cNvPr id="9" name="Table 8"/>
          <p:cNvGraphicFramePr>
            <a:graphicFrameLocks noGrp="1"/>
          </p:cNvGraphicFramePr>
          <p:nvPr/>
        </p:nvGraphicFramePr>
        <p:xfrm>
          <a:off x="914391" y="2895600"/>
          <a:ext cx="7543801" cy="228600"/>
        </p:xfrm>
        <a:graphic>
          <a:graphicData uri="http://schemas.openxmlformats.org/drawingml/2006/table">
            <a:tbl>
              <a:tblPr firstRow="1" bandRow="1">
                <a:tableStyleId>{D7AC3CCA-C797-4891-BE02-D94E43425B78}</a:tableStyleId>
              </a:tblPr>
              <a:tblGrid>
                <a:gridCol w="342900"/>
                <a:gridCol w="342900"/>
                <a:gridCol w="342900"/>
                <a:gridCol w="342900"/>
                <a:gridCol w="342900"/>
                <a:gridCol w="342900"/>
                <a:gridCol w="342900"/>
                <a:gridCol w="342900"/>
                <a:gridCol w="342900"/>
                <a:gridCol w="342900"/>
                <a:gridCol w="342900"/>
                <a:gridCol w="342900"/>
                <a:gridCol w="342900"/>
                <a:gridCol w="342900"/>
                <a:gridCol w="342904"/>
                <a:gridCol w="342897"/>
                <a:gridCol w="342900"/>
                <a:gridCol w="342900"/>
                <a:gridCol w="342900"/>
                <a:gridCol w="342900"/>
                <a:gridCol w="342900"/>
                <a:gridCol w="342900"/>
              </a:tblGrid>
              <a:tr h="228600">
                <a:tc>
                  <a:txBody>
                    <a:bodyPr/>
                    <a:lstStyle/>
                    <a:p>
                      <a:pPr algn="ctr"/>
                      <a:r>
                        <a:rPr lang="en-US" sz="900" dirty="0" smtClean="0"/>
                        <a:t>MS1</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t>MS2</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solidFill>
                            <a:schemeClr val="tx1"/>
                          </a:solidFill>
                        </a:rPr>
                        <a:t>MS3</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t>TT1</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t>TT2</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smtClean="0"/>
                        <a:t>TT3</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t>BP1</a:t>
                      </a:r>
                      <a:endParaRPr lang="en-US" sz="900" b="1" i="0" u="none" strike="noStrike" dirty="0">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BP2</a:t>
                      </a:r>
                      <a:endParaRPr lang="en-US" sz="900" b="1" i="0" u="none" strike="noStrike" dirty="0">
                        <a:solidFill>
                          <a:schemeClr val="tx1"/>
                        </a:solidFill>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smtClean="0"/>
                        <a:t>BP3</a:t>
                      </a:r>
                      <a:endParaRPr lang="en-US" sz="900" b="1" i="0" u="none" strike="noStrike" dirty="0">
                        <a:solidFill>
                          <a:schemeClr val="tx1"/>
                        </a:solidFill>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MP1</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MP2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MP3</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EP1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EP2</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RF1</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RF2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PSR1</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PSR2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ASC1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t>ASC2</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ASC3</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ASC4</a:t>
                      </a:r>
                      <a:endParaRPr lang="en-US" sz="900" b="1" i="0" u="none" strike="noStrike" kern="1200" dirty="0">
                        <a:solidFill>
                          <a:schemeClr val="tx1"/>
                        </a:solidFill>
                        <a:latin typeface="Arial Narrow"/>
                      </a:endParaRPr>
                    </a:p>
                  </a:txBody>
                  <a:tcPr marL="0" marR="0" marT="0" marB="0" anchor="ctr">
                    <a:solidFill>
                      <a:srgbClr val="6699FF"/>
                    </a:solidFill>
                  </a:tcPr>
                </a:tc>
              </a:tr>
            </a:tbl>
          </a:graphicData>
        </a:graphic>
      </p:graphicFrame>
      <p:graphicFrame>
        <p:nvGraphicFramePr>
          <p:cNvPr id="10" name="Table 9"/>
          <p:cNvGraphicFramePr>
            <a:graphicFrameLocks noGrp="1"/>
          </p:cNvGraphicFramePr>
          <p:nvPr/>
        </p:nvGraphicFramePr>
        <p:xfrm>
          <a:off x="914411" y="3962400"/>
          <a:ext cx="7543780" cy="228600"/>
        </p:xfrm>
        <a:graphic>
          <a:graphicData uri="http://schemas.openxmlformats.org/drawingml/2006/table">
            <a:tbl>
              <a:tblPr firstRow="1" bandRow="1">
                <a:tableStyleId>{D7AC3CCA-C797-4891-BE02-D94E43425B78}</a:tableStyleId>
              </a:tblPr>
              <a:tblGrid>
                <a:gridCol w="342899"/>
                <a:gridCol w="342899"/>
                <a:gridCol w="342899"/>
                <a:gridCol w="342899"/>
                <a:gridCol w="342899"/>
                <a:gridCol w="342899"/>
                <a:gridCol w="342899"/>
                <a:gridCol w="342899"/>
                <a:gridCol w="342899"/>
                <a:gridCol w="342899"/>
                <a:gridCol w="342899"/>
                <a:gridCol w="342899"/>
                <a:gridCol w="342899"/>
                <a:gridCol w="342899"/>
                <a:gridCol w="342904"/>
                <a:gridCol w="342896"/>
                <a:gridCol w="342899"/>
                <a:gridCol w="342899"/>
                <a:gridCol w="342899"/>
                <a:gridCol w="342899"/>
                <a:gridCol w="342899"/>
                <a:gridCol w="342899"/>
              </a:tblGrid>
              <a:tr h="228600">
                <a:tc>
                  <a:txBody>
                    <a:bodyPr/>
                    <a:lstStyle/>
                    <a:p>
                      <a:pPr algn="ctr"/>
                      <a:r>
                        <a:rPr lang="en-US" sz="900" dirty="0" smtClean="0"/>
                        <a:t>MS1</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solidFill>
                            <a:schemeClr val="bg1">
                              <a:lumMod val="65000"/>
                            </a:schemeClr>
                          </a:solidFill>
                        </a:rPr>
                        <a:t>MS2</a:t>
                      </a:r>
                      <a:endParaRPr lang="en-US" sz="900" b="1" dirty="0">
                        <a:solidFill>
                          <a:schemeClr val="bg1">
                            <a:lumMod val="65000"/>
                          </a:schemeClr>
                        </a:solidFill>
                        <a:latin typeface="Arial Narrow" pitchFamily="34" charset="0"/>
                      </a:endParaRPr>
                    </a:p>
                  </a:txBody>
                  <a:tcPr marL="0" marR="0" marT="0" marB="0" anchor="ctr">
                    <a:solidFill>
                      <a:schemeClr val="bg1">
                        <a:lumMod val="85000"/>
                      </a:schemeClr>
                    </a:solidFill>
                  </a:tcPr>
                </a:tc>
                <a:tc>
                  <a:txBody>
                    <a:bodyPr/>
                    <a:lstStyle/>
                    <a:p>
                      <a:pPr algn="ctr"/>
                      <a:r>
                        <a:rPr lang="en-US" sz="900" dirty="0" smtClean="0">
                          <a:solidFill>
                            <a:schemeClr val="bg1">
                              <a:lumMod val="65000"/>
                            </a:schemeClr>
                          </a:solidFill>
                        </a:rPr>
                        <a:t>MS3</a:t>
                      </a:r>
                      <a:endParaRPr lang="en-US" sz="900" b="1" dirty="0">
                        <a:solidFill>
                          <a:schemeClr val="bg1">
                            <a:lumMod val="65000"/>
                          </a:schemeClr>
                        </a:solidFill>
                        <a:latin typeface="Arial Narrow" pitchFamily="34" charset="0"/>
                      </a:endParaRPr>
                    </a:p>
                  </a:txBody>
                  <a:tcPr marL="0" marR="0" marT="0" marB="0" anchor="ctr">
                    <a:solidFill>
                      <a:schemeClr val="bg1">
                        <a:lumMod val="85000"/>
                      </a:schemeClr>
                    </a:solidFill>
                  </a:tcPr>
                </a:tc>
                <a:tc>
                  <a:txBody>
                    <a:bodyPr/>
                    <a:lstStyle/>
                    <a:p>
                      <a:pPr algn="ctr"/>
                      <a:r>
                        <a:rPr lang="en-US" sz="900" dirty="0" smtClean="0"/>
                        <a:t>TT1</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solidFill>
                            <a:schemeClr val="bg1">
                              <a:lumMod val="65000"/>
                            </a:schemeClr>
                          </a:solidFill>
                        </a:rPr>
                        <a:t>TT2</a:t>
                      </a:r>
                      <a:endParaRPr lang="en-US" sz="900" b="1" dirty="0">
                        <a:solidFill>
                          <a:schemeClr val="bg1">
                            <a:lumMod val="65000"/>
                          </a:schemeClr>
                        </a:solidFill>
                        <a:latin typeface="Arial Narrow" pitchFamily="34" charset="0"/>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smtClean="0">
                          <a:solidFill>
                            <a:schemeClr val="bg1">
                              <a:lumMod val="65000"/>
                            </a:schemeClr>
                          </a:solidFill>
                        </a:rPr>
                        <a:t>TT3</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BP1</a:t>
                      </a:r>
                      <a:endParaRPr lang="en-US" sz="900" b="1" i="0" u="none" strike="noStrike" dirty="0">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BP2</a:t>
                      </a:r>
                      <a:endParaRPr lang="en-US" sz="900" b="1" i="0" u="none" strike="noStrike" dirty="0">
                        <a:solidFill>
                          <a:schemeClr val="tx1"/>
                        </a:solidFill>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smtClean="0"/>
                        <a:t>BP3</a:t>
                      </a:r>
                      <a:endParaRPr lang="en-US" sz="900" b="1" i="0" u="none" strike="noStrike" dirty="0">
                        <a:solidFill>
                          <a:schemeClr val="tx1"/>
                        </a:solidFill>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MP1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MP2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MP3</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EP1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EP2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RF1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RF2</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PSR1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PSR2</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t>ASC1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t>ASC2</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ASC3</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ASC4</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r>
            </a:tbl>
          </a:graphicData>
        </a:graphic>
      </p:graphicFrame>
      <p:graphicFrame>
        <p:nvGraphicFramePr>
          <p:cNvPr id="11" name="Table 10"/>
          <p:cNvGraphicFramePr>
            <a:graphicFrameLocks noGrp="1"/>
          </p:cNvGraphicFramePr>
          <p:nvPr/>
        </p:nvGraphicFramePr>
        <p:xfrm>
          <a:off x="914411" y="5105400"/>
          <a:ext cx="7543780" cy="228600"/>
        </p:xfrm>
        <a:graphic>
          <a:graphicData uri="http://schemas.openxmlformats.org/drawingml/2006/table">
            <a:tbl>
              <a:tblPr firstRow="1" bandRow="1">
                <a:tableStyleId>{D7AC3CCA-C797-4891-BE02-D94E43425B78}</a:tableStyleId>
              </a:tblPr>
              <a:tblGrid>
                <a:gridCol w="342899"/>
                <a:gridCol w="342899"/>
                <a:gridCol w="342899"/>
                <a:gridCol w="342899"/>
                <a:gridCol w="342899"/>
                <a:gridCol w="342899"/>
                <a:gridCol w="342899"/>
                <a:gridCol w="342899"/>
                <a:gridCol w="342899"/>
                <a:gridCol w="342899"/>
                <a:gridCol w="342899"/>
                <a:gridCol w="342899"/>
                <a:gridCol w="342899"/>
                <a:gridCol w="342899"/>
                <a:gridCol w="342904"/>
                <a:gridCol w="342896"/>
                <a:gridCol w="342899"/>
                <a:gridCol w="342899"/>
                <a:gridCol w="342899"/>
                <a:gridCol w="342899"/>
                <a:gridCol w="342899"/>
                <a:gridCol w="342899"/>
              </a:tblGrid>
              <a:tr h="228600">
                <a:tc>
                  <a:txBody>
                    <a:bodyPr/>
                    <a:lstStyle/>
                    <a:p>
                      <a:pPr algn="ctr"/>
                      <a:r>
                        <a:rPr lang="en-US" sz="900" dirty="0" smtClean="0"/>
                        <a:t>MS1</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solidFill>
                            <a:schemeClr val="bg1">
                              <a:lumMod val="65000"/>
                            </a:schemeClr>
                          </a:solidFill>
                        </a:rPr>
                        <a:t>MS2</a:t>
                      </a:r>
                      <a:endParaRPr lang="en-US" sz="900" b="1" dirty="0">
                        <a:solidFill>
                          <a:schemeClr val="bg1">
                            <a:lumMod val="65000"/>
                          </a:schemeClr>
                        </a:solidFill>
                        <a:latin typeface="Arial Narrow" pitchFamily="34" charset="0"/>
                      </a:endParaRPr>
                    </a:p>
                  </a:txBody>
                  <a:tcPr marL="0" marR="0" marT="0" marB="0" anchor="ctr">
                    <a:solidFill>
                      <a:schemeClr val="bg1">
                        <a:lumMod val="85000"/>
                      </a:schemeClr>
                    </a:solidFill>
                  </a:tcPr>
                </a:tc>
                <a:tc>
                  <a:txBody>
                    <a:bodyPr/>
                    <a:lstStyle/>
                    <a:p>
                      <a:pPr algn="ctr"/>
                      <a:r>
                        <a:rPr lang="en-US" sz="900" dirty="0" smtClean="0">
                          <a:solidFill>
                            <a:schemeClr val="bg1">
                              <a:lumMod val="65000"/>
                            </a:schemeClr>
                          </a:solidFill>
                        </a:rPr>
                        <a:t>MS3</a:t>
                      </a:r>
                      <a:endParaRPr lang="en-US" sz="900" b="1" dirty="0">
                        <a:solidFill>
                          <a:schemeClr val="bg1">
                            <a:lumMod val="65000"/>
                          </a:schemeClr>
                        </a:solidFill>
                        <a:latin typeface="Arial Narrow" pitchFamily="34" charset="0"/>
                      </a:endParaRPr>
                    </a:p>
                  </a:txBody>
                  <a:tcPr marL="0" marR="0" marT="0" marB="0" anchor="ctr">
                    <a:solidFill>
                      <a:schemeClr val="bg1">
                        <a:lumMod val="85000"/>
                      </a:schemeClr>
                    </a:solidFill>
                  </a:tcPr>
                </a:tc>
                <a:tc>
                  <a:txBody>
                    <a:bodyPr/>
                    <a:lstStyle/>
                    <a:p>
                      <a:pPr algn="ctr"/>
                      <a:r>
                        <a:rPr lang="en-US" sz="900" dirty="0" smtClean="0"/>
                        <a:t>TT1</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solidFill>
                            <a:schemeClr val="tx1"/>
                          </a:solidFill>
                        </a:rPr>
                        <a:t>TT2</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smtClean="0">
                          <a:solidFill>
                            <a:schemeClr val="bg1">
                              <a:lumMod val="65000"/>
                            </a:schemeClr>
                          </a:solidFill>
                        </a:rPr>
                        <a:t>TT3</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BP1</a:t>
                      </a:r>
                      <a:endParaRPr lang="en-US" sz="1400" b="1" i="0" u="none" strike="noStrike" dirty="0">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BP2</a:t>
                      </a:r>
                      <a:endParaRPr lang="en-US" sz="1400" b="1" i="0" u="none" strike="noStrike" dirty="0">
                        <a:solidFill>
                          <a:schemeClr val="tx1"/>
                        </a:solidFill>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smtClean="0"/>
                        <a:t>BP3</a:t>
                      </a:r>
                      <a:endParaRPr lang="en-US" sz="1400" b="1" i="0" u="none" strike="noStrike" dirty="0">
                        <a:solidFill>
                          <a:schemeClr val="tx1"/>
                        </a:solidFill>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MP1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MP2</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MP3</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EP1</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EP2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RF1</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RF2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PSR1</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PSR2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ASC1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t>ASC2</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ASC3</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ASC4</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r>
            </a:tbl>
          </a:graphicData>
        </a:graphic>
      </p:graphicFrame>
      <p:graphicFrame>
        <p:nvGraphicFramePr>
          <p:cNvPr id="12" name="Table 11"/>
          <p:cNvGraphicFramePr>
            <a:graphicFrameLocks noGrp="1"/>
          </p:cNvGraphicFramePr>
          <p:nvPr/>
        </p:nvGraphicFramePr>
        <p:xfrm>
          <a:off x="914400" y="6172200"/>
          <a:ext cx="7543800" cy="228600"/>
        </p:xfrm>
        <a:graphic>
          <a:graphicData uri="http://schemas.openxmlformats.org/drawingml/2006/table">
            <a:tbl>
              <a:tblPr firstRow="1" bandRow="1">
                <a:tableStyleId>{D7AC3CCA-C797-4891-BE02-D94E43425B78}</a:tableStyleId>
              </a:tblPr>
              <a:tblGrid>
                <a:gridCol w="342900"/>
                <a:gridCol w="342900"/>
                <a:gridCol w="342900"/>
                <a:gridCol w="342900"/>
                <a:gridCol w="342900"/>
                <a:gridCol w="342900"/>
                <a:gridCol w="342900"/>
                <a:gridCol w="342900"/>
                <a:gridCol w="342900"/>
                <a:gridCol w="342900"/>
                <a:gridCol w="342900"/>
                <a:gridCol w="342900"/>
                <a:gridCol w="342900"/>
                <a:gridCol w="342900"/>
                <a:gridCol w="342903"/>
                <a:gridCol w="342897"/>
                <a:gridCol w="342900"/>
                <a:gridCol w="342900"/>
                <a:gridCol w="342900"/>
                <a:gridCol w="342900"/>
                <a:gridCol w="342900"/>
                <a:gridCol w="342900"/>
              </a:tblGrid>
              <a:tr h="228600">
                <a:tc>
                  <a:txBody>
                    <a:bodyPr/>
                    <a:lstStyle/>
                    <a:p>
                      <a:pPr algn="ctr"/>
                      <a:r>
                        <a:rPr lang="en-US" sz="900" dirty="0" smtClean="0">
                          <a:solidFill>
                            <a:schemeClr val="bg1">
                              <a:lumMod val="65000"/>
                            </a:schemeClr>
                          </a:solidFill>
                        </a:rPr>
                        <a:t>MS1</a:t>
                      </a:r>
                      <a:endParaRPr lang="en-US" sz="900" b="1" dirty="0">
                        <a:solidFill>
                          <a:schemeClr val="bg1">
                            <a:lumMod val="65000"/>
                          </a:schemeClr>
                        </a:solidFill>
                        <a:latin typeface="Arial Narrow" pitchFamily="34" charset="0"/>
                      </a:endParaRPr>
                    </a:p>
                  </a:txBody>
                  <a:tcPr marL="0" marR="0" marT="0" marB="0" anchor="ctr">
                    <a:solidFill>
                      <a:schemeClr val="bg1">
                        <a:lumMod val="85000"/>
                      </a:schemeClr>
                    </a:solidFill>
                  </a:tcPr>
                </a:tc>
                <a:tc>
                  <a:txBody>
                    <a:bodyPr/>
                    <a:lstStyle/>
                    <a:p>
                      <a:pPr algn="ctr"/>
                      <a:r>
                        <a:rPr lang="en-US" sz="900" dirty="0" smtClean="0">
                          <a:solidFill>
                            <a:schemeClr val="bg1">
                              <a:lumMod val="65000"/>
                            </a:schemeClr>
                          </a:solidFill>
                        </a:rPr>
                        <a:t>MS2</a:t>
                      </a:r>
                      <a:endParaRPr lang="en-US" sz="900" b="1" dirty="0">
                        <a:solidFill>
                          <a:schemeClr val="bg1">
                            <a:lumMod val="65000"/>
                          </a:schemeClr>
                        </a:solidFill>
                        <a:latin typeface="Arial Narrow" pitchFamily="34" charset="0"/>
                      </a:endParaRPr>
                    </a:p>
                  </a:txBody>
                  <a:tcPr marL="0" marR="0" marT="0" marB="0" anchor="ctr">
                    <a:solidFill>
                      <a:schemeClr val="bg1">
                        <a:lumMod val="85000"/>
                      </a:schemeClr>
                    </a:solidFill>
                  </a:tcPr>
                </a:tc>
                <a:tc>
                  <a:txBody>
                    <a:bodyPr/>
                    <a:lstStyle/>
                    <a:p>
                      <a:pPr algn="ctr"/>
                      <a:r>
                        <a:rPr lang="en-US" sz="900" dirty="0" smtClean="0">
                          <a:solidFill>
                            <a:schemeClr val="bg1">
                              <a:lumMod val="65000"/>
                            </a:schemeClr>
                          </a:solidFill>
                        </a:rPr>
                        <a:t>MS3</a:t>
                      </a:r>
                      <a:endParaRPr lang="en-US" sz="900" b="1" dirty="0">
                        <a:solidFill>
                          <a:schemeClr val="bg1">
                            <a:lumMod val="65000"/>
                          </a:schemeClr>
                        </a:solidFill>
                        <a:latin typeface="Arial Narrow" pitchFamily="34" charset="0"/>
                      </a:endParaRPr>
                    </a:p>
                  </a:txBody>
                  <a:tcPr marL="0" marR="0" marT="0" marB="0" anchor="ctr">
                    <a:solidFill>
                      <a:schemeClr val="bg1">
                        <a:lumMod val="85000"/>
                      </a:schemeClr>
                    </a:solidFill>
                  </a:tcPr>
                </a:tc>
                <a:tc>
                  <a:txBody>
                    <a:bodyPr/>
                    <a:lstStyle/>
                    <a:p>
                      <a:pPr algn="ctr"/>
                      <a:r>
                        <a:rPr lang="en-US" sz="900" dirty="0" smtClean="0"/>
                        <a:t>TT1</a:t>
                      </a:r>
                      <a:endParaRPr lang="en-US" sz="900" b="1" dirty="0">
                        <a:solidFill>
                          <a:schemeClr val="tx1"/>
                        </a:solidFill>
                        <a:latin typeface="Arial Narrow" pitchFamily="34" charset="0"/>
                      </a:endParaRPr>
                    </a:p>
                  </a:txBody>
                  <a:tcPr marL="0" marR="0" marT="0" marB="0" anchor="ctr">
                    <a:solidFill>
                      <a:srgbClr val="6699FF"/>
                    </a:solidFill>
                  </a:tcPr>
                </a:tc>
                <a:tc>
                  <a:txBody>
                    <a:bodyPr/>
                    <a:lstStyle/>
                    <a:p>
                      <a:pPr algn="ctr"/>
                      <a:r>
                        <a:rPr lang="en-US" sz="900" dirty="0" smtClean="0">
                          <a:solidFill>
                            <a:schemeClr val="bg1">
                              <a:lumMod val="65000"/>
                            </a:schemeClr>
                          </a:solidFill>
                        </a:rPr>
                        <a:t>TT2</a:t>
                      </a:r>
                      <a:endParaRPr lang="en-US" sz="900" b="1" dirty="0">
                        <a:solidFill>
                          <a:schemeClr val="bg1">
                            <a:lumMod val="65000"/>
                          </a:schemeClr>
                        </a:solidFill>
                        <a:latin typeface="Arial Narrow" pitchFamily="34" charset="0"/>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smtClean="0">
                          <a:solidFill>
                            <a:schemeClr val="bg1">
                              <a:lumMod val="65000"/>
                            </a:schemeClr>
                          </a:solidFill>
                        </a:rPr>
                        <a:t>TT3</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BP1</a:t>
                      </a:r>
                      <a:endParaRPr lang="en-US" sz="1400" b="1" i="0" u="none" strike="noStrike" dirty="0">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BP2</a:t>
                      </a:r>
                      <a:endParaRPr lang="en-US" sz="1400" b="1" i="0" u="none" strike="noStrike" dirty="0">
                        <a:solidFill>
                          <a:schemeClr val="tx1"/>
                        </a:solidFill>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smtClean="0"/>
                        <a:t>BP3</a:t>
                      </a:r>
                      <a:endParaRPr lang="en-US" sz="900" b="1" i="0" u="none" strike="noStrike" dirty="0">
                        <a:solidFill>
                          <a:schemeClr val="tx1"/>
                        </a:solidFill>
                        <a:latin typeface="Arial"/>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MP1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MP2</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tx1"/>
                          </a:solidFill>
                        </a:rPr>
                        <a:t>MP3</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EP1</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EP2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RF1</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RF2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PSR1</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PSR2</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t>ASC1</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t>ASC2</a:t>
                      </a:r>
                      <a:endParaRPr lang="en-US" sz="900" b="1" i="0" u="none" strike="noStrike" kern="1200" dirty="0">
                        <a:solidFill>
                          <a:schemeClr val="tx1"/>
                        </a:solidFill>
                        <a:latin typeface="Arial Narrow"/>
                      </a:endParaRPr>
                    </a:p>
                  </a:txBody>
                  <a:tcPr marL="0" marR="0" marT="0" marB="0" anchor="ctr">
                    <a:solidFill>
                      <a:srgbClr val="6699FF"/>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ASC3</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c>
                  <a:txBody>
                    <a:bodyPr/>
                    <a:lstStyle/>
                    <a:p>
                      <a:pPr marL="0" algn="ctr" rtl="0" eaLnBrk="1" fontAlgn="ctr" latinLnBrk="0" hangingPunct="1">
                        <a:spcBef>
                          <a:spcPts val="0"/>
                        </a:spcBef>
                        <a:spcAft>
                          <a:spcPts val="0"/>
                        </a:spcAft>
                      </a:pPr>
                      <a:r>
                        <a:rPr lang="en-US" sz="900" u="none" strike="noStrike" kern="1200" dirty="0">
                          <a:solidFill>
                            <a:schemeClr val="bg1">
                              <a:lumMod val="65000"/>
                            </a:schemeClr>
                          </a:solidFill>
                        </a:rPr>
                        <a:t>ASC4</a:t>
                      </a:r>
                      <a:endParaRPr lang="en-US" sz="900" b="1" i="0" u="none" strike="noStrike" kern="1200" dirty="0">
                        <a:solidFill>
                          <a:schemeClr val="bg1">
                            <a:lumMod val="65000"/>
                          </a:schemeClr>
                        </a:solidFill>
                        <a:latin typeface="Arial Narrow"/>
                      </a:endParaRPr>
                    </a:p>
                  </a:txBody>
                  <a:tcPr marL="0" marR="0" marT="0" marB="0" anchor="ct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u="sng" dirty="0" smtClean="0">
                <a:latin typeface="+mn-lt"/>
              </a:rPr>
              <a:t>Summary</a:t>
            </a:r>
            <a:r>
              <a:rPr lang="en-US" sz="2400" dirty="0" smtClean="0">
                <a:latin typeface="+mn-lt"/>
              </a:rPr>
              <a:t>:  </a:t>
            </a:r>
            <a:r>
              <a:rPr lang="en-US" sz="2600" dirty="0" smtClean="0">
                <a:latin typeface="+mn-lt"/>
              </a:rPr>
              <a:t>NSTX-U 5 year plan will make leading contributions to fusion science, next-step applications</a:t>
            </a:r>
            <a:endParaRPr lang="en-US" sz="2600" dirty="0">
              <a:latin typeface="+mn-lt"/>
            </a:endParaRPr>
          </a:p>
        </p:txBody>
      </p:sp>
      <p:sp>
        <p:nvSpPr>
          <p:cNvPr id="3" name="Content Placeholder 2"/>
          <p:cNvSpPr>
            <a:spLocks noGrp="1"/>
          </p:cNvSpPr>
          <p:nvPr>
            <p:ph idx="1"/>
          </p:nvPr>
        </p:nvSpPr>
        <p:spPr>
          <a:xfrm>
            <a:off x="0" y="1143000"/>
            <a:ext cx="9067800" cy="5257800"/>
          </a:xfrm>
        </p:spPr>
        <p:txBody>
          <a:bodyPr/>
          <a:lstStyle/>
          <a:p>
            <a:pPr marL="171450" indent="-171450"/>
            <a:r>
              <a:rPr lang="en-US" b="1" dirty="0" smtClean="0"/>
              <a:t>Provides ST basis (and assists AT) for FNSF and for ITER</a:t>
            </a:r>
          </a:p>
          <a:p>
            <a:pPr marL="400050" lvl="1" indent="-228600"/>
            <a:r>
              <a:rPr lang="en-US" b="1" dirty="0" smtClean="0"/>
              <a:t>Actuators + controls for 100% non-inductive at high confinement, </a:t>
            </a:r>
            <a:r>
              <a:rPr lang="en-US" b="1" dirty="0" smtClean="0">
                <a:latin typeface="Symbol" pitchFamily="18" charset="2"/>
              </a:rPr>
              <a:t>b</a:t>
            </a:r>
          </a:p>
          <a:p>
            <a:pPr marL="400050" lvl="1" indent="-228600"/>
            <a:r>
              <a:rPr lang="en-US" b="1" dirty="0" smtClean="0"/>
              <a:t>Non-inductive formation and ramp-up - needed for ST, benefits AT</a:t>
            </a:r>
          </a:p>
          <a:p>
            <a:pPr marL="400050" lvl="1" indent="-228600"/>
            <a:r>
              <a:rPr lang="en-US" b="1" dirty="0" smtClean="0"/>
              <a:t>Disruption warning/detection, novel disruption mitigation</a:t>
            </a:r>
          </a:p>
          <a:p>
            <a:pPr marL="0" indent="-228600"/>
            <a:endParaRPr lang="en-US" dirty="0" smtClean="0"/>
          </a:p>
          <a:p>
            <a:pPr marL="0" indent="-228600"/>
            <a:r>
              <a:rPr lang="en-US" b="1" dirty="0" smtClean="0"/>
              <a:t>Novel plasma-material-interface solutions for next-steps</a:t>
            </a:r>
          </a:p>
          <a:p>
            <a:pPr marL="400050" lvl="1" indent="-228600"/>
            <a:r>
              <a:rPr lang="en-US" b="1" dirty="0" smtClean="0"/>
              <a:t>Lead “snowflake” development, combine with radiation/detachment</a:t>
            </a:r>
          </a:p>
          <a:p>
            <a:pPr marL="400050" lvl="1" indent="-228600"/>
            <a:r>
              <a:rPr lang="en-US" b="1" dirty="0" smtClean="0"/>
              <a:t>Lead in liquid metals for recycling/erosion control, vapor-shielding</a:t>
            </a:r>
          </a:p>
          <a:p>
            <a:pPr marL="0" indent="-228600"/>
            <a:endParaRPr lang="en-US" dirty="0" smtClean="0"/>
          </a:p>
          <a:p>
            <a:pPr marL="0" indent="-228600"/>
            <a:r>
              <a:rPr lang="en-US" b="1" dirty="0" smtClean="0"/>
              <a:t>Unique contributions to </a:t>
            </a:r>
            <a:r>
              <a:rPr lang="en-US" b="1" dirty="0" err="1" smtClean="0"/>
              <a:t>toroidal</a:t>
            </a:r>
            <a:r>
              <a:rPr lang="en-US" b="1" dirty="0" smtClean="0"/>
              <a:t> predictive capability</a:t>
            </a:r>
          </a:p>
          <a:p>
            <a:pPr marL="400050" lvl="1" indent="-228600"/>
            <a:r>
              <a:rPr lang="en-US" b="1" dirty="0" smtClean="0"/>
              <a:t>Non-linear AE instabilities relevant to ITER burning plasmas/DEMO</a:t>
            </a:r>
          </a:p>
          <a:p>
            <a:pPr marL="400050" lvl="1" indent="-228600"/>
            <a:r>
              <a:rPr lang="en-US" b="1" dirty="0" smtClean="0"/>
              <a:t>High </a:t>
            </a:r>
            <a:r>
              <a:rPr lang="en-US" b="1" dirty="0" smtClean="0">
                <a:latin typeface="Symbol" pitchFamily="18" charset="2"/>
              </a:rPr>
              <a:t>b </a:t>
            </a:r>
            <a:r>
              <a:rPr lang="en-US" b="1" dirty="0" smtClean="0"/>
              <a:t>+ low </a:t>
            </a:r>
            <a:r>
              <a:rPr lang="en-US" b="1" dirty="0" smtClean="0">
                <a:latin typeface="Symbol" pitchFamily="18" charset="2"/>
              </a:rPr>
              <a:t>n</a:t>
            </a:r>
            <a:r>
              <a:rPr lang="en-US" b="1" dirty="0" smtClean="0"/>
              <a:t> EM-effects on transport</a:t>
            </a:r>
          </a:p>
          <a:p>
            <a:pPr marL="571500" lvl="2" indent="-168275"/>
            <a:r>
              <a:rPr lang="en-US" b="1" dirty="0" smtClean="0"/>
              <a:t>Example: micro-tearing relevant to ST, potentially relevant to ITER pedestal</a:t>
            </a:r>
          </a:p>
          <a:p>
            <a:pPr marL="400050" lvl="1" indent="-228600"/>
            <a:endParaRPr lang="en-US" dirty="0" smtClean="0"/>
          </a:p>
        </p:txBody>
      </p:sp>
      <p:sp>
        <p:nvSpPr>
          <p:cNvPr id="5"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2895600"/>
            <a:ext cx="7315200" cy="1524000"/>
          </a:xfrm>
        </p:spPr>
        <p:txBody>
          <a:bodyPr/>
          <a:lstStyle/>
          <a:p>
            <a:pPr algn="ctr">
              <a:buNone/>
            </a:pPr>
            <a:r>
              <a:rPr lang="en-US" sz="4400" b="1" dirty="0" smtClean="0"/>
              <a:t>Mapping of presentations to charge questions</a:t>
            </a:r>
          </a:p>
        </p:txBody>
      </p:sp>
      <p:sp>
        <p:nvSpPr>
          <p:cNvPr id="4" name="Slide Number Placeholder 3"/>
          <p:cNvSpPr>
            <a:spLocks noGrp="1"/>
          </p:cNvSpPr>
          <p:nvPr>
            <p:ph type="sldNum" sz="quarter" idx="10"/>
          </p:nvPr>
        </p:nvSpPr>
        <p:spPr/>
        <p:txBody>
          <a:bodyPr/>
          <a:lstStyle/>
          <a:p>
            <a:pPr>
              <a:defRPr/>
            </a:pPr>
            <a:fld id="{1073E3AF-4E4B-4CA6-A7DE-01BFBA5367D4}"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400" dirty="0" smtClean="0">
                <a:solidFill>
                  <a:srgbClr val="3333CC"/>
                </a:solidFill>
              </a:rPr>
              <a:t>NSTX Upgrade will access next factor of two </a:t>
            </a:r>
            <a:br>
              <a:rPr lang="en-US" sz="2400" dirty="0" smtClean="0">
                <a:solidFill>
                  <a:srgbClr val="3333CC"/>
                </a:solidFill>
              </a:rPr>
            </a:br>
            <a:r>
              <a:rPr lang="en-US" sz="2400" dirty="0" smtClean="0">
                <a:solidFill>
                  <a:srgbClr val="3333CC"/>
                </a:solidFill>
              </a:rPr>
              <a:t>increase in performance to bridge gaps to next-step STs</a:t>
            </a:r>
            <a:endParaRPr lang="en-US" sz="2400" dirty="0"/>
          </a:p>
        </p:txBody>
      </p:sp>
      <p:sp>
        <p:nvSpPr>
          <p:cNvPr id="3" name="Content Placeholder 2"/>
          <p:cNvSpPr>
            <a:spLocks noGrp="1"/>
          </p:cNvSpPr>
          <p:nvPr>
            <p:ph idx="1"/>
          </p:nvPr>
        </p:nvSpPr>
        <p:spPr>
          <a:xfrm>
            <a:off x="3200400" y="5449824"/>
            <a:ext cx="5410200" cy="1066800"/>
          </a:xfrm>
        </p:spPr>
        <p:txBody>
          <a:bodyPr/>
          <a:lstStyle/>
          <a:p>
            <a:pPr marL="171450" indent="-171450">
              <a:lnSpc>
                <a:spcPct val="75000"/>
              </a:lnSpc>
            </a:pPr>
            <a:r>
              <a:rPr lang="en-US" sz="1800" b="1" dirty="0" smtClean="0">
                <a:solidFill>
                  <a:srgbClr val="FF0000"/>
                </a:solidFill>
              </a:rPr>
              <a:t>Non-inductive start-up, ramp-up, sustainment</a:t>
            </a:r>
          </a:p>
          <a:p>
            <a:pPr marL="171450" indent="-171450">
              <a:lnSpc>
                <a:spcPct val="75000"/>
              </a:lnSpc>
            </a:pPr>
            <a:r>
              <a:rPr lang="en-US" sz="1800" b="1" dirty="0" smtClean="0">
                <a:solidFill>
                  <a:srgbClr val="FF0000"/>
                </a:solidFill>
              </a:rPr>
              <a:t>Confinement scaling (esp. electron transport)</a:t>
            </a:r>
          </a:p>
          <a:p>
            <a:pPr marL="171450" indent="-171450">
              <a:lnSpc>
                <a:spcPct val="75000"/>
              </a:lnSpc>
            </a:pPr>
            <a:r>
              <a:rPr lang="en-US" sz="1800" b="1" dirty="0" smtClean="0">
                <a:solidFill>
                  <a:srgbClr val="FF0000"/>
                </a:solidFill>
              </a:rPr>
              <a:t>Stability and steady-state control</a:t>
            </a:r>
          </a:p>
          <a:p>
            <a:pPr marL="171450" indent="-171450">
              <a:lnSpc>
                <a:spcPct val="75000"/>
              </a:lnSpc>
            </a:pPr>
            <a:r>
              <a:rPr lang="en-US" sz="1800" b="1" dirty="0" err="1" smtClean="0">
                <a:solidFill>
                  <a:srgbClr val="FF0000"/>
                </a:solidFill>
              </a:rPr>
              <a:t>Divertor</a:t>
            </a:r>
            <a:r>
              <a:rPr lang="en-US" sz="1800" b="1" dirty="0" smtClean="0">
                <a:solidFill>
                  <a:srgbClr val="FF0000"/>
                </a:solidFill>
              </a:rPr>
              <a:t> solutions for mitigating high heat flux</a:t>
            </a:r>
          </a:p>
          <a:p>
            <a:pPr>
              <a:lnSpc>
                <a:spcPct val="75000"/>
              </a:lnSpc>
            </a:pPr>
            <a:endParaRPr lang="en-US" sz="2000" b="1" dirty="0"/>
          </a:p>
        </p:txBody>
      </p:sp>
      <p:sp>
        <p:nvSpPr>
          <p:cNvPr id="4" name="Text Box 41"/>
          <p:cNvSpPr txBox="1">
            <a:spLocks noChangeArrowheads="1"/>
          </p:cNvSpPr>
          <p:nvPr/>
        </p:nvSpPr>
        <p:spPr bwMode="auto">
          <a:xfrm>
            <a:off x="152400" y="5194427"/>
            <a:ext cx="3613150" cy="136525"/>
          </a:xfrm>
          <a:prstGeom prst="rect">
            <a:avLst/>
          </a:prstGeom>
          <a:noFill/>
          <a:ln w="15875" algn="ctr">
            <a:noFill/>
            <a:miter lim="800000"/>
            <a:headEnd/>
            <a:tailEnd/>
          </a:ln>
        </p:spPr>
        <p:txBody>
          <a:bodyPr wrap="none" lIns="0" tIns="0" rIns="0" bIns="0">
            <a:spAutoFit/>
          </a:bodyPr>
          <a:lstStyle/>
          <a:p>
            <a:pPr algn="ctr">
              <a:spcBef>
                <a:spcPct val="20000"/>
              </a:spcBef>
            </a:pPr>
            <a:r>
              <a:rPr lang="en-US" sz="900" dirty="0">
                <a:solidFill>
                  <a:schemeClr val="tx1"/>
                </a:solidFill>
                <a:ea typeface="ＭＳ Ｐゴシック" pitchFamily="34" charset="-128"/>
              </a:rPr>
              <a:t>* Includes 4MW of high-harmonic fast-wave (HHFW) heating power</a:t>
            </a:r>
          </a:p>
        </p:txBody>
      </p:sp>
      <p:pic>
        <p:nvPicPr>
          <p:cNvPr id="5" name="Picture 24" descr="nstx_small"/>
          <p:cNvPicPr>
            <a:picLocks noChangeAspect="1" noChangeArrowheads="1"/>
          </p:cNvPicPr>
          <p:nvPr/>
        </p:nvPicPr>
        <p:blipFill>
          <a:blip r:embed="rId2" cstate="print"/>
          <a:srcRect/>
          <a:stretch>
            <a:fillRect/>
          </a:stretch>
        </p:blipFill>
        <p:spPr bwMode="auto">
          <a:xfrm>
            <a:off x="2347807" y="984647"/>
            <a:ext cx="1024128" cy="1155192"/>
          </a:xfrm>
          <a:prstGeom prst="rect">
            <a:avLst/>
          </a:prstGeom>
          <a:noFill/>
        </p:spPr>
      </p:pic>
      <p:pic>
        <p:nvPicPr>
          <p:cNvPr id="6" name="Picture 57"/>
          <p:cNvPicPr>
            <a:picLocks noChangeAspect="1" noChangeArrowheads="1"/>
          </p:cNvPicPr>
          <p:nvPr/>
        </p:nvPicPr>
        <p:blipFill>
          <a:blip r:embed="rId3" cstate="print"/>
          <a:srcRect/>
          <a:stretch>
            <a:fillRect/>
          </a:stretch>
        </p:blipFill>
        <p:spPr bwMode="auto">
          <a:xfrm>
            <a:off x="3505200" y="984645"/>
            <a:ext cx="1108752" cy="1188720"/>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l="29926" t="20512" r="13466" b="3590"/>
          <a:stretch>
            <a:fillRect/>
          </a:stretch>
        </p:blipFill>
        <p:spPr bwMode="auto">
          <a:xfrm>
            <a:off x="6096000" y="1118608"/>
            <a:ext cx="1037835" cy="1014992"/>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4876800" y="984647"/>
            <a:ext cx="967648" cy="1179633"/>
          </a:xfrm>
          <a:prstGeom prst="rect">
            <a:avLst/>
          </a:prstGeom>
          <a:noFill/>
          <a:ln w="9525">
            <a:noFill/>
            <a:miter lim="800000"/>
            <a:headEnd/>
            <a:tailEnd/>
          </a:ln>
        </p:spPr>
      </p:pic>
      <p:grpSp>
        <p:nvGrpSpPr>
          <p:cNvPr id="9" name="Group 8"/>
          <p:cNvGrpSpPr>
            <a:grpSpLocks noChangeAspect="1"/>
          </p:cNvGrpSpPr>
          <p:nvPr/>
        </p:nvGrpSpPr>
        <p:grpSpPr>
          <a:xfrm>
            <a:off x="7776500" y="1905000"/>
            <a:ext cx="1250235" cy="3412089"/>
            <a:chOff x="7698092" y="1143000"/>
            <a:chExt cx="1462262" cy="3990747"/>
          </a:xfrm>
        </p:grpSpPr>
        <p:pic>
          <p:nvPicPr>
            <p:cNvPr id="10" name="Picture 10" descr="C:\Users\jmenard\Documents\My Files\PPPL\Projects\Vector\vector_3d_cutaway_v2.bmp"/>
            <p:cNvPicPr>
              <a:picLocks noChangeAspect="1" noChangeArrowheads="1"/>
            </p:cNvPicPr>
            <p:nvPr/>
          </p:nvPicPr>
          <p:blipFill>
            <a:blip r:embed="rId6" cstate="print"/>
            <a:srcRect/>
            <a:stretch>
              <a:fillRect/>
            </a:stretch>
          </p:blipFill>
          <p:spPr bwMode="auto">
            <a:xfrm>
              <a:off x="7932256" y="3874169"/>
              <a:ext cx="1097882" cy="1143000"/>
            </a:xfrm>
            <a:prstGeom prst="rect">
              <a:avLst/>
            </a:prstGeom>
            <a:noFill/>
          </p:spPr>
        </p:pic>
        <p:sp>
          <p:nvSpPr>
            <p:cNvPr id="11" name="TextBox 10"/>
            <p:cNvSpPr txBox="1"/>
            <p:nvPr/>
          </p:nvSpPr>
          <p:spPr>
            <a:xfrm>
              <a:off x="7698092" y="4856748"/>
              <a:ext cx="1382557" cy="276999"/>
            </a:xfrm>
            <a:prstGeom prst="rect">
              <a:avLst/>
            </a:prstGeom>
            <a:solidFill>
              <a:schemeClr val="bg1"/>
            </a:solidFill>
          </p:spPr>
          <p:txBody>
            <a:bodyPr wrap="none" rtlCol="0">
              <a:spAutoFit/>
            </a:bodyPr>
            <a:lstStyle/>
            <a:p>
              <a:r>
                <a:rPr lang="en-US" sz="1100" i="0" dirty="0" smtClean="0">
                  <a:solidFill>
                    <a:schemeClr val="tx1"/>
                  </a:solidFill>
                </a:rPr>
                <a:t>VECTOR (A=2.3)</a:t>
              </a:r>
              <a:endParaRPr lang="en-US" sz="1100" i="0" dirty="0">
                <a:solidFill>
                  <a:schemeClr val="tx1"/>
                </a:solidFill>
              </a:endParaRPr>
            </a:p>
          </p:txBody>
        </p:sp>
        <p:pic>
          <p:nvPicPr>
            <p:cNvPr id="12" name="Picture 3"/>
            <p:cNvPicPr>
              <a:picLocks noChangeAspect="1" noChangeArrowheads="1"/>
            </p:cNvPicPr>
            <p:nvPr/>
          </p:nvPicPr>
          <p:blipFill>
            <a:blip r:embed="rId7" cstate="print"/>
            <a:srcRect/>
            <a:stretch>
              <a:fillRect/>
            </a:stretch>
          </p:blipFill>
          <p:spPr bwMode="auto">
            <a:xfrm>
              <a:off x="7946896" y="2503714"/>
              <a:ext cx="994119" cy="1153886"/>
            </a:xfrm>
            <a:prstGeom prst="rect">
              <a:avLst/>
            </a:prstGeom>
            <a:noFill/>
            <a:ln w="9525">
              <a:noFill/>
              <a:miter lim="800000"/>
              <a:headEnd/>
              <a:tailEnd/>
            </a:ln>
          </p:spPr>
        </p:pic>
        <p:sp>
          <p:nvSpPr>
            <p:cNvPr id="13" name="TextBox 12"/>
            <p:cNvSpPr txBox="1"/>
            <p:nvPr/>
          </p:nvSpPr>
          <p:spPr>
            <a:xfrm>
              <a:off x="7840689" y="3573379"/>
              <a:ext cx="1136850" cy="276999"/>
            </a:xfrm>
            <a:prstGeom prst="rect">
              <a:avLst/>
            </a:prstGeom>
            <a:solidFill>
              <a:schemeClr val="bg1"/>
            </a:solidFill>
          </p:spPr>
          <p:txBody>
            <a:bodyPr wrap="none" rtlCol="0">
              <a:spAutoFit/>
            </a:bodyPr>
            <a:lstStyle/>
            <a:p>
              <a:r>
                <a:rPr lang="en-US" sz="1100" i="0" dirty="0" smtClean="0">
                  <a:solidFill>
                    <a:schemeClr val="tx1"/>
                  </a:solidFill>
                </a:rPr>
                <a:t>JUST (A=1.8)</a:t>
              </a:r>
              <a:endParaRPr lang="en-US" sz="1100" i="0" dirty="0">
                <a:solidFill>
                  <a:schemeClr val="tx1"/>
                </a:solidFill>
              </a:endParaRPr>
            </a:p>
          </p:txBody>
        </p:sp>
        <p:pic>
          <p:nvPicPr>
            <p:cNvPr id="14" name="Picture 3"/>
            <p:cNvPicPr>
              <a:picLocks noChangeAspect="1" noChangeArrowheads="1"/>
            </p:cNvPicPr>
            <p:nvPr/>
          </p:nvPicPr>
          <p:blipFill>
            <a:blip r:embed="rId8" cstate="print"/>
            <a:srcRect/>
            <a:stretch>
              <a:fillRect/>
            </a:stretch>
          </p:blipFill>
          <p:spPr bwMode="auto">
            <a:xfrm>
              <a:off x="7960665" y="1143000"/>
              <a:ext cx="1030868" cy="1219200"/>
            </a:xfrm>
            <a:prstGeom prst="rect">
              <a:avLst/>
            </a:prstGeom>
            <a:noFill/>
            <a:ln w="9525">
              <a:noFill/>
              <a:miter lim="800000"/>
              <a:headEnd/>
              <a:tailEnd/>
            </a:ln>
          </p:spPr>
        </p:pic>
        <p:sp>
          <p:nvSpPr>
            <p:cNvPr id="15" name="TextBox 14"/>
            <p:cNvSpPr txBox="1"/>
            <p:nvPr/>
          </p:nvSpPr>
          <p:spPr>
            <a:xfrm>
              <a:off x="7698094" y="2209799"/>
              <a:ext cx="1462260" cy="276999"/>
            </a:xfrm>
            <a:prstGeom prst="rect">
              <a:avLst/>
            </a:prstGeom>
            <a:solidFill>
              <a:schemeClr val="bg1"/>
            </a:solidFill>
          </p:spPr>
          <p:txBody>
            <a:bodyPr wrap="none" rtlCol="0">
              <a:spAutoFit/>
            </a:bodyPr>
            <a:lstStyle/>
            <a:p>
              <a:r>
                <a:rPr lang="en-US" sz="1100" i="0" dirty="0" smtClean="0">
                  <a:solidFill>
                    <a:schemeClr val="tx1"/>
                  </a:solidFill>
                </a:rPr>
                <a:t>ARIES-ST (A=1.6)</a:t>
              </a:r>
              <a:endParaRPr lang="en-US" sz="1100" i="0" dirty="0">
                <a:solidFill>
                  <a:schemeClr val="tx1"/>
                </a:solidFill>
              </a:endParaRPr>
            </a:p>
          </p:txBody>
        </p:sp>
      </p:grpSp>
      <p:sp>
        <p:nvSpPr>
          <p:cNvPr id="16" name="TextBox 15"/>
          <p:cNvSpPr txBox="1"/>
          <p:nvPr/>
        </p:nvSpPr>
        <p:spPr>
          <a:xfrm>
            <a:off x="7696200" y="1219200"/>
            <a:ext cx="1375698" cy="535531"/>
          </a:xfrm>
          <a:prstGeom prst="rect">
            <a:avLst/>
          </a:prstGeom>
          <a:noFill/>
        </p:spPr>
        <p:txBody>
          <a:bodyPr wrap="none" rtlCol="0">
            <a:spAutoFit/>
          </a:bodyPr>
          <a:lstStyle/>
          <a:p>
            <a:pPr algn="ctr">
              <a:lnSpc>
                <a:spcPct val="80000"/>
              </a:lnSpc>
            </a:pPr>
            <a:r>
              <a:rPr lang="en-US" sz="1800" i="0" dirty="0" smtClean="0">
                <a:solidFill>
                  <a:schemeClr val="tx1"/>
                </a:solidFill>
                <a:latin typeface="Arial Narrow" pitchFamily="34" charset="0"/>
              </a:rPr>
              <a:t>Low-A </a:t>
            </a:r>
          </a:p>
          <a:p>
            <a:pPr>
              <a:lnSpc>
                <a:spcPct val="80000"/>
              </a:lnSpc>
            </a:pPr>
            <a:r>
              <a:rPr lang="en-US" sz="1800" i="0" dirty="0" smtClean="0">
                <a:solidFill>
                  <a:schemeClr val="tx1"/>
                </a:solidFill>
                <a:latin typeface="Arial Narrow" pitchFamily="34" charset="0"/>
              </a:rPr>
              <a:t>Power Plants</a:t>
            </a:r>
            <a:endParaRPr lang="en-US" sz="1800" i="0" dirty="0">
              <a:solidFill>
                <a:schemeClr val="tx1"/>
              </a:solidFill>
              <a:latin typeface="Arial Narrow" pitchFamily="34" charset="0"/>
            </a:endParaRPr>
          </a:p>
        </p:txBody>
      </p:sp>
      <p:sp>
        <p:nvSpPr>
          <p:cNvPr id="18" name="Pentagon 17"/>
          <p:cNvSpPr>
            <a:spLocks noChangeAspect="1"/>
          </p:cNvSpPr>
          <p:nvPr/>
        </p:nvSpPr>
        <p:spPr bwMode="auto">
          <a:xfrm>
            <a:off x="7239001" y="2214276"/>
            <a:ext cx="533399" cy="2962656"/>
          </a:xfrm>
          <a:prstGeom prst="homePlate">
            <a:avLst/>
          </a:prstGeom>
          <a:solidFill>
            <a:schemeClr val="bg1">
              <a:lumMod val="85000"/>
            </a:schemeClr>
          </a:solidFill>
          <a:ln w="12700">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grpSp>
        <p:nvGrpSpPr>
          <p:cNvPr id="17" name="Group 21"/>
          <p:cNvGrpSpPr/>
          <p:nvPr/>
        </p:nvGrpSpPr>
        <p:grpSpPr>
          <a:xfrm>
            <a:off x="152400" y="5562600"/>
            <a:ext cx="2971800" cy="838200"/>
            <a:chOff x="228600" y="5562600"/>
            <a:chExt cx="2971800" cy="838200"/>
          </a:xfrm>
        </p:grpSpPr>
        <p:sp>
          <p:nvSpPr>
            <p:cNvPr id="20" name="Right Arrow 19"/>
            <p:cNvSpPr/>
            <p:nvPr/>
          </p:nvSpPr>
          <p:spPr bwMode="auto">
            <a:xfrm>
              <a:off x="228600" y="5562600"/>
              <a:ext cx="2971800" cy="838200"/>
            </a:xfrm>
            <a:prstGeom prst="rightArrow">
              <a:avLst>
                <a:gd name="adj1" fmla="val 100000"/>
                <a:gd name="adj2" fmla="val 21429"/>
              </a:avLst>
            </a:prstGeom>
            <a:solidFill>
              <a:srgbClr val="FFFFCC"/>
            </a:solid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21" name="TextBox 20"/>
            <p:cNvSpPr txBox="1"/>
            <p:nvPr/>
          </p:nvSpPr>
          <p:spPr>
            <a:xfrm>
              <a:off x="228600" y="5638800"/>
              <a:ext cx="2819400" cy="707886"/>
            </a:xfrm>
            <a:prstGeom prst="rect">
              <a:avLst/>
            </a:prstGeom>
            <a:noFill/>
          </p:spPr>
          <p:txBody>
            <a:bodyPr wrap="square" rtlCol="0">
              <a:spAutoFit/>
            </a:bodyPr>
            <a:lstStyle/>
            <a:p>
              <a:pPr algn="ctr"/>
              <a:r>
                <a:rPr lang="en-US" sz="2000" i="0" dirty="0" smtClean="0">
                  <a:solidFill>
                    <a:srgbClr val="FF0000"/>
                  </a:solidFill>
                </a:rPr>
                <a:t>Key issues to resolve for next-step STs</a:t>
              </a:r>
              <a:endParaRPr lang="en-US" sz="2000" i="0" dirty="0">
                <a:solidFill>
                  <a:srgbClr val="FF0000"/>
                </a:solidFill>
              </a:endParaRPr>
            </a:p>
          </p:txBody>
        </p:sp>
      </p:grpSp>
      <p:graphicFrame>
        <p:nvGraphicFramePr>
          <p:cNvPr id="23" name="Group 51"/>
          <p:cNvGraphicFramePr>
            <a:graphicFrameLocks noGrp="1"/>
          </p:cNvGraphicFramePr>
          <p:nvPr/>
        </p:nvGraphicFramePr>
        <p:xfrm>
          <a:off x="152399" y="2209800"/>
          <a:ext cx="7086601" cy="2968752"/>
        </p:xfrm>
        <a:graphic>
          <a:graphicData uri="http://schemas.openxmlformats.org/drawingml/2006/table">
            <a:tbl>
              <a:tblPr>
                <a:effectLst/>
              </a:tblPr>
              <a:tblGrid>
                <a:gridCol w="2180494"/>
                <a:gridCol w="1027127"/>
                <a:gridCol w="1381834"/>
                <a:gridCol w="1266207"/>
                <a:gridCol w="1230939"/>
              </a:tblGrid>
              <a:tr h="857827">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MS PGothic" pitchFamily="34" charset="-128"/>
                        </a:rPr>
                        <a:t>Parameter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MS PGothic" pitchFamily="34" charset="-128"/>
                        </a:rPr>
                        <a:t>NSTX</a:t>
                      </a:r>
                      <a:endParaRPr kumimoji="0" lang="en-US" sz="1600" b="1" i="0" u="none" strike="noStrike" cap="none" normalizeH="0" baseline="0" dirty="0" smtClean="0">
                        <a:ln>
                          <a:noFill/>
                        </a:ln>
                        <a:solidFill>
                          <a:srgbClr val="000090"/>
                        </a:solidFill>
                        <a:effectLst/>
                        <a:latin typeface="Arial" pitchFamily="34" charset="0"/>
                        <a:ea typeface="MS PGothic"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Arial" pitchFamily="34" charset="0"/>
                          <a:ea typeface="MS PGothic" pitchFamily="34" charset="-128"/>
                        </a:rPr>
                        <a:t>NSTX Upgrade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ea typeface="MS PGothic" pitchFamily="34" charset="-128"/>
                        </a:rPr>
                        <a:t>Fusion Nuclear Science Facility</a:t>
                      </a:r>
                      <a:endParaRPr kumimoji="0" lang="en-US" sz="1600" b="1" i="0" u="none" strike="noStrike" cap="none" normalizeH="0" baseline="0" dirty="0" smtClean="0">
                        <a:ln>
                          <a:noFill/>
                        </a:ln>
                        <a:solidFill>
                          <a:srgbClr val="000090"/>
                        </a:solidFill>
                        <a:effectLst/>
                        <a:latin typeface="Arial" pitchFamily="34" charset="0"/>
                        <a:ea typeface="MS PGothic"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MS PGothic" pitchFamily="34" charset="-128"/>
                        </a:rPr>
                        <a:t>Pilot Plant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57948">
                <a:tc>
                  <a:txBody>
                    <a:bodyPr/>
                    <a:lstStyle/>
                    <a:p>
                      <a:pPr marL="0" marR="0" lvl="0" indent="0" algn="l"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Major Radius R</a:t>
                      </a:r>
                      <a:r>
                        <a:rPr kumimoji="0" lang="en-US" sz="1400" b="0" i="0" u="none" strike="noStrike" cap="none" normalizeH="0" baseline="-25000" dirty="0" smtClean="0">
                          <a:ln>
                            <a:noFill/>
                          </a:ln>
                          <a:solidFill>
                            <a:srgbClr val="000000"/>
                          </a:solidFill>
                          <a:effectLst/>
                          <a:latin typeface="Arial" pitchFamily="34" charset="0"/>
                          <a:ea typeface="MS PGothic" pitchFamily="34" charset="-128"/>
                        </a:rPr>
                        <a:t>0</a:t>
                      </a:r>
                      <a:r>
                        <a:rPr kumimoji="0" lang="en-US" sz="1400" b="0" i="0" u="none" strike="noStrike" cap="none" normalizeH="0" baseline="0" dirty="0" smtClean="0">
                          <a:ln>
                            <a:noFill/>
                          </a:ln>
                          <a:solidFill>
                            <a:srgbClr val="000000"/>
                          </a:solidFill>
                          <a:effectLst/>
                          <a:latin typeface="Arial" pitchFamily="34" charset="0"/>
                          <a:ea typeface="MS PGothic" pitchFamily="34" charset="-128"/>
                        </a:rPr>
                        <a:t> [m]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sym typeface="Symbol" pitchFamily="18" charset="2"/>
                        </a:rPr>
                        <a:t>0.86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MS PGothic" pitchFamily="34" charset="-128"/>
                          <a:sym typeface="Symbol" pitchFamily="18" charset="2"/>
                        </a:rPr>
                        <a:t>0.94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sym typeface="Symbol" pitchFamily="18" charset="2"/>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sym typeface="Symbol" pitchFamily="18" charset="2"/>
                        </a:rPr>
                        <a:t>1.6 – 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948">
                <a:tc>
                  <a:txBody>
                    <a:bodyPr/>
                    <a:lstStyle/>
                    <a:p>
                      <a:pPr marL="0" marR="0" lvl="0" indent="0" algn="l"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Aspect Ratio R</a:t>
                      </a:r>
                      <a:r>
                        <a:rPr kumimoji="0" lang="en-US" sz="1400" b="0" i="0" u="none" strike="noStrike" cap="none" normalizeH="0" baseline="-25000" dirty="0" smtClean="0">
                          <a:ln>
                            <a:noFill/>
                          </a:ln>
                          <a:solidFill>
                            <a:srgbClr val="000000"/>
                          </a:solidFill>
                          <a:effectLst/>
                          <a:latin typeface="Arial" pitchFamily="34" charset="0"/>
                          <a:ea typeface="MS PGothic" pitchFamily="34" charset="-128"/>
                        </a:rPr>
                        <a:t>0 </a:t>
                      </a:r>
                      <a:r>
                        <a:rPr kumimoji="0" lang="en-US" sz="1400" b="0" i="0" u="none" strike="noStrike" cap="none" normalizeH="0" baseline="0" dirty="0" smtClean="0">
                          <a:ln>
                            <a:noFill/>
                          </a:ln>
                          <a:solidFill>
                            <a:srgbClr val="000000"/>
                          </a:solidFill>
                          <a:effectLst/>
                          <a:latin typeface="Arial" pitchFamily="34" charset="0"/>
                          <a:ea typeface="MS PGothic" pitchFamily="34" charset="-128"/>
                        </a:rPr>
                        <a:t>/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sym typeface="Symbol" pitchFamily="18" charset="2"/>
                        </a:rPr>
                        <a:t> 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MS PGothic" pitchFamily="34" charset="-128"/>
                          <a:sym typeface="Symbol" pitchFamily="18" charset="2"/>
                        </a:rPr>
                        <a:t> 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sym typeface="Symbol" pitchFamily="18" charset="2"/>
                        </a:rPr>
                        <a:t> 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pitchFamily="34" charset="0"/>
                          <a:ea typeface="MS PGothic" pitchFamily="34" charset="-128"/>
                          <a:sym typeface="Symbol" pitchFamily="18" charset="2"/>
                        </a:rPr>
                        <a:t> 1.7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948">
                <a:tc>
                  <a:txBody>
                    <a:bodyPr/>
                    <a:lstStyle/>
                    <a:p>
                      <a:pPr marL="0" marR="0" lvl="0" indent="0" algn="l"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Plasma Current [MA]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MS PGothic" pitchFamily="34" charset="-128"/>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4 –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11 –</a:t>
                      </a:r>
                      <a:r>
                        <a:rPr kumimoji="0" lang="en-US" sz="1100" b="0" i="0" u="none" strike="noStrike" cap="none" normalizeH="0" baseline="0" dirty="0" smtClean="0">
                          <a:ln>
                            <a:noFill/>
                          </a:ln>
                          <a:solidFill>
                            <a:srgbClr val="000000"/>
                          </a:solidFill>
                          <a:effectLst/>
                          <a:latin typeface="Arial" pitchFamily="34" charset="0"/>
                          <a:ea typeface="MS PGothic" pitchFamily="34" charset="-128"/>
                          <a:sym typeface="Wingdings" pitchFamily="2" charset="2"/>
                        </a:rPr>
                        <a:t> </a:t>
                      </a:r>
                      <a:r>
                        <a:rPr kumimoji="0" lang="en-US" sz="1400" b="0" i="0" u="none" strike="noStrike" cap="none" normalizeH="0" baseline="0" dirty="0" smtClean="0">
                          <a:ln>
                            <a:noFill/>
                          </a:ln>
                          <a:solidFill>
                            <a:srgbClr val="000000"/>
                          </a:solidFill>
                          <a:effectLst/>
                          <a:latin typeface="Arial" pitchFamily="34" charset="0"/>
                          <a:ea typeface="MS PGothic" pitchFamily="34" charset="-128"/>
                          <a:sym typeface="Wingdings" pitchFamily="2" charset="2"/>
                        </a:rPr>
                        <a:t>18</a:t>
                      </a:r>
                      <a:endParaRPr kumimoji="0" lang="en-US" sz="1400" b="0" i="0" u="none" strike="noStrike" cap="none" normalizeH="0" baseline="0" dirty="0" smtClean="0">
                        <a:ln>
                          <a:noFill/>
                        </a:ln>
                        <a:solidFill>
                          <a:srgbClr val="000000"/>
                        </a:solidFill>
                        <a:effectLst/>
                        <a:latin typeface="Arial" pitchFamily="34" charset="0"/>
                        <a:ea typeface="MS PGothic"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948">
                <a:tc>
                  <a:txBody>
                    <a:bodyPr/>
                    <a:lstStyle/>
                    <a:p>
                      <a:pPr marL="0" marR="0" lvl="0" indent="0" algn="l"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latin typeface="Arial" pitchFamily="34" charset="0"/>
                          <a:ea typeface="MS PGothic" pitchFamily="34" charset="-128"/>
                        </a:rPr>
                        <a:t>Toroidal</a:t>
                      </a:r>
                      <a:r>
                        <a:rPr kumimoji="0" lang="en-US" sz="1400" b="0" i="0" u="none" strike="noStrike" cap="none" normalizeH="0" baseline="0" dirty="0" smtClean="0">
                          <a:ln>
                            <a:noFill/>
                          </a:ln>
                          <a:solidFill>
                            <a:srgbClr val="000000"/>
                          </a:solidFill>
                          <a:effectLst/>
                          <a:latin typeface="Arial" pitchFamily="34" charset="0"/>
                          <a:ea typeface="MS PGothic" pitchFamily="34" charset="-128"/>
                        </a:rPr>
                        <a:t> Field [T]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MS PGothic" pitchFamily="34" charset="-128"/>
                        </a:rPr>
                        <a:t>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MS PGothic" pitchFamily="34" charset="-128"/>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2 –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2.4 –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948">
                <a:tc>
                  <a:txBody>
                    <a:bodyPr/>
                    <a:lstStyle/>
                    <a:p>
                      <a:pPr marL="0" marR="0" lvl="0" indent="0" algn="l"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Auxiliary Power [MW]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 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defRPr/>
                      </a:pPr>
                      <a:r>
                        <a:rPr kumimoji="0" lang="en-US" sz="1400" b="1" i="0" u="none" strike="noStrike" cap="none" normalizeH="0" baseline="0" dirty="0" smtClean="0">
                          <a:ln>
                            <a:noFill/>
                          </a:ln>
                          <a:solidFill>
                            <a:srgbClr val="FF0000"/>
                          </a:solidFill>
                          <a:effectLst/>
                          <a:latin typeface="Arial" pitchFamily="34" charset="0"/>
                          <a:ea typeface="MS PGothic" pitchFamily="34" charset="-128"/>
                        </a:rPr>
                        <a:t>≤ 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22 – 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50 – 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948">
                <a:tc>
                  <a:txBody>
                    <a:bodyPr/>
                    <a:lstStyle/>
                    <a:p>
                      <a:pPr marL="0" marR="0" lvl="0" indent="0" algn="l"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P/R [MW/m]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MS PGothic" pitchFamily="34" charset="-128"/>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30 –</a:t>
                      </a:r>
                      <a:r>
                        <a:rPr kumimoji="0" lang="en-US" sz="1100" b="0" i="0" u="none" strike="noStrike" cap="none" normalizeH="0" baseline="0" dirty="0" smtClean="0">
                          <a:ln>
                            <a:noFill/>
                          </a:ln>
                          <a:solidFill>
                            <a:srgbClr val="000000"/>
                          </a:solidFill>
                          <a:effectLst/>
                          <a:latin typeface="Arial" pitchFamily="34" charset="0"/>
                          <a:ea typeface="MS PGothic" pitchFamily="34" charset="-128"/>
                          <a:sym typeface="Wingdings" pitchFamily="2" charset="2"/>
                        </a:rPr>
                        <a:t> </a:t>
                      </a:r>
                      <a:r>
                        <a:rPr kumimoji="0" lang="en-US" sz="1400" b="0" i="0" u="none" strike="noStrike" cap="none" normalizeH="0" baseline="0" dirty="0" smtClean="0">
                          <a:ln>
                            <a:noFill/>
                          </a:ln>
                          <a:solidFill>
                            <a:srgbClr val="000000"/>
                          </a:solidFill>
                          <a:effectLst/>
                          <a:latin typeface="Arial" pitchFamily="34" charset="0"/>
                          <a:ea typeface="MS PGothic" pitchFamily="34" charset="-128"/>
                        </a:rPr>
                        <a:t>60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sym typeface="Wingdings" pitchFamily="2" charset="2"/>
                        </a:rPr>
                        <a:t>70 –</a:t>
                      </a:r>
                      <a:r>
                        <a:rPr kumimoji="0" lang="en-US" sz="1100" b="0" i="0" u="none" strike="noStrike" cap="none" normalizeH="0" baseline="0" dirty="0" smtClean="0">
                          <a:ln>
                            <a:noFill/>
                          </a:ln>
                          <a:solidFill>
                            <a:srgbClr val="000000"/>
                          </a:solidFill>
                          <a:effectLst/>
                          <a:latin typeface="Arial" pitchFamily="34" charset="0"/>
                          <a:ea typeface="MS PGothic" pitchFamily="34" charset="-128"/>
                          <a:sym typeface="Wingdings" pitchFamily="2" charset="2"/>
                        </a:rPr>
                        <a:t> </a:t>
                      </a:r>
                      <a:r>
                        <a:rPr kumimoji="0" lang="en-US" sz="1400" b="0" i="0" u="none" strike="noStrike" cap="none" normalizeH="0" baseline="0" dirty="0" smtClean="0">
                          <a:ln>
                            <a:noFill/>
                          </a:ln>
                          <a:solidFill>
                            <a:srgbClr val="000000"/>
                          </a:solidFill>
                          <a:effectLst/>
                          <a:latin typeface="Arial" pitchFamily="34" charset="0"/>
                          <a:ea typeface="MS PGothic" pitchFamily="34" charset="-128"/>
                          <a:sym typeface="Wingdings" pitchFamily="2" charset="2"/>
                        </a:rPr>
                        <a:t>9</a:t>
                      </a:r>
                      <a:r>
                        <a:rPr kumimoji="0" lang="en-US" sz="1400" b="0" i="0" u="none" strike="noStrike" cap="none" normalizeH="0" baseline="0" dirty="0" smtClean="0">
                          <a:ln>
                            <a:noFill/>
                          </a:ln>
                          <a:solidFill>
                            <a:srgbClr val="000000"/>
                          </a:solidFill>
                          <a:effectLst/>
                          <a:latin typeface="Arial" pitchFamily="34" charset="0"/>
                          <a:ea typeface="MS PGothic" pitchFamily="34" charset="-128"/>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948">
                <a:tc>
                  <a:txBody>
                    <a:bodyPr/>
                    <a:lstStyle/>
                    <a:p>
                      <a:pPr marL="0" marR="0" lvl="0" indent="0" algn="l"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P/S [MW/m</a:t>
                      </a:r>
                      <a:r>
                        <a:rPr kumimoji="0" lang="en-US" sz="1400" b="0" i="0" u="none" strike="noStrike" cap="none" normalizeH="0" baseline="30000" dirty="0" smtClean="0">
                          <a:ln>
                            <a:noFill/>
                          </a:ln>
                          <a:solidFill>
                            <a:srgbClr val="000000"/>
                          </a:solidFill>
                          <a:effectLst/>
                          <a:latin typeface="Arial" pitchFamily="34" charset="0"/>
                          <a:ea typeface="MS PGothic" pitchFamily="34" charset="-128"/>
                        </a:rPr>
                        <a:t>2</a:t>
                      </a:r>
                      <a:r>
                        <a:rPr kumimoji="0" lang="en-US" sz="1400" b="0" i="0" u="none" strike="noStrike" cap="none" normalizeH="0" baseline="0" dirty="0" smtClean="0">
                          <a:ln>
                            <a:noFill/>
                          </a:ln>
                          <a:solidFill>
                            <a:srgbClr val="000000"/>
                          </a:solidFill>
                          <a:effectLst/>
                          <a:latin typeface="Arial" pitchFamily="34" charset="0"/>
                          <a:ea typeface="MS PGothic" pitchFamily="34"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MS PGothic" pitchFamily="34" charset="-128"/>
                        </a:rPr>
                        <a:t>0.4-0.6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0.6 –</a:t>
                      </a:r>
                      <a:r>
                        <a:rPr kumimoji="0" lang="en-US" sz="1100" b="0" i="0" u="none" strike="noStrike" cap="none" normalizeH="0" baseline="0" dirty="0" smtClean="0">
                          <a:ln>
                            <a:noFill/>
                          </a:ln>
                          <a:solidFill>
                            <a:srgbClr val="000000"/>
                          </a:solidFill>
                          <a:effectLst/>
                          <a:latin typeface="Arial" pitchFamily="34" charset="0"/>
                          <a:ea typeface="MS PGothic" pitchFamily="34" charset="-128"/>
                          <a:sym typeface="Wingdings" pitchFamily="2" charset="2"/>
                        </a:rPr>
                        <a:t> </a:t>
                      </a:r>
                      <a:r>
                        <a:rPr kumimoji="0" lang="en-US" sz="1400" b="0" i="0" u="none" strike="noStrike" cap="none" normalizeH="0" baseline="0" dirty="0" smtClean="0">
                          <a:ln>
                            <a:noFill/>
                          </a:ln>
                          <a:solidFill>
                            <a:srgbClr val="000000"/>
                          </a:solidFill>
                          <a:effectLst/>
                          <a:latin typeface="Arial" pitchFamily="34" charset="0"/>
                          <a:ea typeface="MS PGothic" pitchFamily="34" charset="-128"/>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0.7 – 0.9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948">
                <a:tc>
                  <a:txBody>
                    <a:bodyPr/>
                    <a:lstStyle/>
                    <a:p>
                      <a:pPr marL="0" marR="0" lvl="0" indent="0" algn="l"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Fusion Gain Q</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457200" rtl="0" eaLnBrk="0" fontAlgn="base" latinLnBrk="0" hangingPunct="0">
                        <a:lnSpc>
                          <a:spcPct val="8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Arial" pitchFamily="34" charset="0"/>
                        <a:ea typeface="MS PGothic"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0" fontAlgn="base" latinLnBrk="0" hangingPunct="0">
                        <a:lnSpc>
                          <a:spcPct val="80000"/>
                        </a:lnSpc>
                        <a:spcBef>
                          <a:spcPct val="0"/>
                        </a:spcBef>
                        <a:spcAft>
                          <a:spcPct val="0"/>
                        </a:spcAft>
                        <a:buClrTx/>
                        <a:buSzTx/>
                        <a:buFontTx/>
                        <a:buNone/>
                        <a:tabLst/>
                      </a:pPr>
                      <a:endParaRPr kumimoji="0" lang="en-US" sz="1400" b="1" i="0" u="none" strike="noStrike" cap="none" normalizeH="0" baseline="0" dirty="0" smtClean="0">
                        <a:ln>
                          <a:noFill/>
                        </a:ln>
                        <a:solidFill>
                          <a:srgbClr val="FF0000"/>
                        </a:solidFill>
                        <a:effectLst/>
                        <a:latin typeface="Arial" pitchFamily="34" charset="0"/>
                        <a:ea typeface="MS PGothic"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1 –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8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pitchFamily="34" charset="0"/>
                          <a:ea typeface="MS PGothic" pitchFamily="34" charset="-128"/>
                        </a:rPr>
                        <a:t>2 – 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presentation content</a:t>
            </a:r>
            <a:br>
              <a:rPr lang="en-US" dirty="0" smtClean="0"/>
            </a:br>
            <a:r>
              <a:rPr lang="en-US" dirty="0" smtClean="0"/>
              <a:t>to aid addressing review charge question 1</a:t>
            </a:r>
            <a:endParaRPr lang="en-US" dirty="0"/>
          </a:p>
        </p:txBody>
      </p:sp>
      <p:sp>
        <p:nvSpPr>
          <p:cNvPr id="3" name="Content Placeholder 2"/>
          <p:cNvSpPr>
            <a:spLocks noGrp="1"/>
          </p:cNvSpPr>
          <p:nvPr>
            <p:ph idx="1"/>
          </p:nvPr>
        </p:nvSpPr>
        <p:spPr>
          <a:xfrm>
            <a:off x="76200" y="990600"/>
            <a:ext cx="7391400" cy="5392948"/>
          </a:xfrm>
        </p:spPr>
        <p:txBody>
          <a:bodyPr/>
          <a:lstStyle/>
          <a:p>
            <a:pPr marL="457200" indent="-457200">
              <a:buFont typeface="+mj-lt"/>
              <a:buAutoNum type="arabicPeriod"/>
            </a:pPr>
            <a:r>
              <a:rPr lang="en-US" b="1" dirty="0" smtClean="0"/>
              <a:t>Assess the scientific and technical merit of the ongoing and planned research</a:t>
            </a:r>
          </a:p>
          <a:p>
            <a:pPr marL="914400" lvl="1" indent="-457200">
              <a:buFont typeface="+mj-lt"/>
              <a:buAutoNum type="alphaLcParenR"/>
            </a:pPr>
            <a:r>
              <a:rPr lang="en-US" dirty="0" smtClean="0"/>
              <a:t>Does the proposed research effectively address important issues in plasma and fusion energy science and technology at the forefront of the field e.g., those issues described in the FESAC reports:</a:t>
            </a:r>
            <a:endParaRPr lang="en-US" sz="1800" dirty="0" smtClean="0"/>
          </a:p>
          <a:p>
            <a:pPr marL="1146175" lvl="2" indent="-234950">
              <a:buFont typeface="+mj-lt"/>
              <a:buAutoNum type="romanLcPeriod"/>
            </a:pPr>
            <a:r>
              <a:rPr lang="en-US" sz="1600" dirty="0" smtClean="0"/>
              <a:t>Research Needs for Magnetic Fusion Energy (2010)</a:t>
            </a:r>
          </a:p>
          <a:p>
            <a:pPr marL="1146175" lvl="2" indent="-234950">
              <a:buFont typeface="+mj-lt"/>
              <a:buAutoNum type="romanLcPeriod"/>
            </a:pPr>
            <a:r>
              <a:rPr lang="en-US" sz="1600" dirty="0" smtClean="0"/>
              <a:t>Priorities of the Magnetic Fusion Energy Science Program (2013)? </a:t>
            </a:r>
          </a:p>
          <a:p>
            <a:pPr marL="914400" lvl="1" indent="-457200">
              <a:buFont typeface="+mj-lt"/>
              <a:buAutoNum type="alphaLcParenR"/>
            </a:pPr>
            <a:r>
              <a:rPr lang="en-US" dirty="0" smtClean="0"/>
              <a:t>How well does the proposed research compare with that carried out at other U.S. and foreign </a:t>
            </a:r>
            <a:r>
              <a:rPr lang="en-US" dirty="0" err="1" smtClean="0"/>
              <a:t>tokamak</a:t>
            </a:r>
            <a:r>
              <a:rPr lang="en-US" dirty="0" smtClean="0"/>
              <a:t> facilities, both in terms of merit and originality?</a:t>
            </a:r>
          </a:p>
          <a:p>
            <a:pPr marL="914400" lvl="1" indent="-457200">
              <a:buFont typeface="+mj-lt"/>
              <a:buAutoNum type="alphaLcParenR"/>
            </a:pPr>
            <a:r>
              <a:rPr lang="en-US" dirty="0" smtClean="0"/>
              <a:t>How well does it maintain a U. S. leadership position in key areas of fusion research?  </a:t>
            </a:r>
          </a:p>
          <a:p>
            <a:pPr marL="914400" lvl="1" indent="-457200">
              <a:buFont typeface="+mj-lt"/>
              <a:buAutoNum type="alphaLcParenR"/>
            </a:pPr>
            <a:r>
              <a:rPr lang="en-US" dirty="0" smtClean="0"/>
              <a:t>What is the likelihood that the research will lead to new or fundamental advances in fusion science and technology?</a:t>
            </a:r>
          </a:p>
        </p:txBody>
      </p:sp>
      <p:sp>
        <p:nvSpPr>
          <p:cNvPr id="4" name="Slide Number Placeholder 3"/>
          <p:cNvSpPr>
            <a:spLocks noGrp="1"/>
          </p:cNvSpPr>
          <p:nvPr>
            <p:ph type="sldNum" sz="quarter" idx="10"/>
          </p:nvPr>
        </p:nvSpPr>
        <p:spPr/>
        <p:txBody>
          <a:bodyPr/>
          <a:lstStyle/>
          <a:p>
            <a:pPr>
              <a:defRPr/>
            </a:pPr>
            <a:fld id="{1073E3AF-4E4B-4CA6-A7DE-01BFBA5367D4}" type="slidenum">
              <a:rPr lang="en-US" smtClean="0"/>
              <a:pPr>
                <a:defRPr/>
              </a:pPr>
              <a:t>40</a:t>
            </a:fld>
            <a:endParaRPr lang="en-US"/>
          </a:p>
        </p:txBody>
      </p:sp>
      <p:sp>
        <p:nvSpPr>
          <p:cNvPr id="7" name="Left Arrow 6"/>
          <p:cNvSpPr/>
          <p:nvPr/>
        </p:nvSpPr>
        <p:spPr bwMode="auto">
          <a:xfrm>
            <a:off x="7696200" y="3048000"/>
            <a:ext cx="1371600" cy="2286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Menard backup</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8" name="Left Arrow 7"/>
          <p:cNvSpPr/>
          <p:nvPr/>
        </p:nvSpPr>
        <p:spPr bwMode="auto">
          <a:xfrm>
            <a:off x="7696200" y="3352800"/>
            <a:ext cx="1371600" cy="3810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Kaye, </a:t>
            </a:r>
            <a:r>
              <a:rPr lang="en-US" i="0" dirty="0" err="1" smtClean="0">
                <a:solidFill>
                  <a:schemeClr val="tx1"/>
                </a:solidFill>
                <a:latin typeface="Arial Narrow" pitchFamily="34" charset="0"/>
                <a:ea typeface="Arial Unicode MS" pitchFamily="34" charset="-128"/>
                <a:cs typeface="Arial Unicode MS" pitchFamily="34" charset="-128"/>
              </a:rPr>
              <a:t>Maingi</a:t>
            </a:r>
            <a:r>
              <a:rPr lang="en-US" i="0" dirty="0" smtClean="0">
                <a:solidFill>
                  <a:schemeClr val="tx1"/>
                </a:solidFill>
                <a:latin typeface="Arial Narrow" pitchFamily="34" charset="0"/>
                <a:ea typeface="Arial Unicode MS" pitchFamily="34" charset="-128"/>
                <a:cs typeface="Arial Unicode MS" pitchFamily="34" charset="-128"/>
              </a:rPr>
              <a:t>, </a:t>
            </a:r>
            <a:r>
              <a:rPr lang="en-US" i="0" dirty="0" err="1" smtClean="0">
                <a:solidFill>
                  <a:schemeClr val="tx1"/>
                </a:solidFill>
                <a:latin typeface="Arial Narrow" pitchFamily="34" charset="0"/>
                <a:ea typeface="Arial Unicode MS" pitchFamily="34" charset="-128"/>
                <a:cs typeface="Arial Unicode MS" pitchFamily="34" charset="-128"/>
              </a:rPr>
              <a:t>Soukhanovskii</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9" name="Left Arrow 8"/>
          <p:cNvSpPr/>
          <p:nvPr/>
        </p:nvSpPr>
        <p:spPr bwMode="auto">
          <a:xfrm>
            <a:off x="7696200" y="4876800"/>
            <a:ext cx="1371600" cy="2286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Menard, All</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11" name="Left Brace 10"/>
          <p:cNvSpPr/>
          <p:nvPr/>
        </p:nvSpPr>
        <p:spPr bwMode="auto">
          <a:xfrm flipH="1">
            <a:off x="7391400" y="3810000"/>
            <a:ext cx="228600" cy="2438400"/>
          </a:xfrm>
          <a:prstGeom prst="leftBrace">
            <a:avLst>
              <a:gd name="adj1" fmla="val 29166"/>
              <a:gd name="adj2" fmla="val 48077"/>
            </a:avLst>
          </a:prstGeom>
          <a:noFill/>
          <a:ln w="285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presentation content</a:t>
            </a:r>
            <a:br>
              <a:rPr lang="en-US" dirty="0" smtClean="0"/>
            </a:br>
            <a:r>
              <a:rPr lang="en-US" dirty="0" smtClean="0"/>
              <a:t>to aid addressing review charge question 2</a:t>
            </a:r>
            <a:endParaRPr lang="en-US" dirty="0"/>
          </a:p>
        </p:txBody>
      </p:sp>
      <p:sp>
        <p:nvSpPr>
          <p:cNvPr id="3" name="Content Placeholder 2"/>
          <p:cNvSpPr>
            <a:spLocks noGrp="1"/>
          </p:cNvSpPr>
          <p:nvPr>
            <p:ph idx="1"/>
          </p:nvPr>
        </p:nvSpPr>
        <p:spPr>
          <a:xfrm>
            <a:off x="76200" y="990600"/>
            <a:ext cx="7391400" cy="3276600"/>
          </a:xfrm>
        </p:spPr>
        <p:txBody>
          <a:bodyPr/>
          <a:lstStyle/>
          <a:p>
            <a:pPr marL="457200" indent="-457200">
              <a:buFont typeface="+mj-lt"/>
              <a:buAutoNum type="arabicPeriod" startAt="2"/>
            </a:pPr>
            <a:r>
              <a:rPr lang="en-US" b="1" dirty="0" smtClean="0"/>
              <a:t>Comment on the appropriateness of the proposed research plan. </a:t>
            </a:r>
          </a:p>
          <a:p>
            <a:pPr marL="920750" lvl="1" indent="-457200">
              <a:buFont typeface="+mj-lt"/>
              <a:buAutoNum type="alphaLcParenR"/>
            </a:pPr>
            <a:r>
              <a:rPr lang="en-US" dirty="0" smtClean="0"/>
              <a:t>Is the proposed plan adequately developed and likely to lead to scientifically valid conclusions? </a:t>
            </a:r>
          </a:p>
          <a:p>
            <a:pPr marL="920750" lvl="1" indent="-457200">
              <a:buFont typeface="+mj-lt"/>
              <a:buAutoNum type="alphaLcParenR"/>
            </a:pPr>
            <a:r>
              <a:rPr lang="en-US" dirty="0" smtClean="0"/>
              <a:t>Does the proposed research employ innovative concepts or methods, and are potential problems identified along with appropriate mitigation strategies? </a:t>
            </a:r>
          </a:p>
          <a:p>
            <a:pPr marL="920750" lvl="1" indent="-457200">
              <a:buFont typeface="+mj-lt"/>
              <a:buAutoNum type="alphaLcParenR"/>
            </a:pPr>
            <a:r>
              <a:rPr lang="en-US" dirty="0" smtClean="0"/>
              <a:t>Assess the strengths of the program </a:t>
            </a:r>
            <a:r>
              <a:rPr lang="en-US" dirty="0" err="1" smtClean="0"/>
              <a:t>w.r.t</a:t>
            </a:r>
            <a:r>
              <a:rPr lang="en-US" dirty="0" smtClean="0"/>
              <a:t>. manpower development through graduate student training.</a:t>
            </a:r>
          </a:p>
          <a:p>
            <a:pPr marL="457200" indent="-457200">
              <a:buFont typeface="+mj-lt"/>
              <a:buAutoNum type="arabicPeriod" startAt="2"/>
            </a:pPr>
            <a:endParaRPr lang="en-US" dirty="0" smtClean="0"/>
          </a:p>
          <a:p>
            <a:pPr marL="457200" indent="-457200">
              <a:buNone/>
            </a:pPr>
            <a:endParaRPr lang="en-US" dirty="0" smtClean="0"/>
          </a:p>
        </p:txBody>
      </p:sp>
      <p:sp>
        <p:nvSpPr>
          <p:cNvPr id="4" name="Slide Number Placeholder 3"/>
          <p:cNvSpPr>
            <a:spLocks noGrp="1"/>
          </p:cNvSpPr>
          <p:nvPr>
            <p:ph type="sldNum" sz="quarter" idx="10"/>
          </p:nvPr>
        </p:nvSpPr>
        <p:spPr/>
        <p:txBody>
          <a:bodyPr/>
          <a:lstStyle/>
          <a:p>
            <a:pPr>
              <a:defRPr/>
            </a:pPr>
            <a:fld id="{1073E3AF-4E4B-4CA6-A7DE-01BFBA5367D4}" type="slidenum">
              <a:rPr lang="en-US" smtClean="0"/>
              <a:pPr>
                <a:defRPr/>
              </a:pPr>
              <a:t>41</a:t>
            </a:fld>
            <a:endParaRPr lang="en-US"/>
          </a:p>
        </p:txBody>
      </p:sp>
      <p:sp>
        <p:nvSpPr>
          <p:cNvPr id="13" name="Left Arrow 12"/>
          <p:cNvSpPr/>
          <p:nvPr/>
        </p:nvSpPr>
        <p:spPr bwMode="auto">
          <a:xfrm>
            <a:off x="7696200" y="2514600"/>
            <a:ext cx="1371600" cy="2286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All</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14" name="Left Brace 13"/>
          <p:cNvSpPr/>
          <p:nvPr/>
        </p:nvSpPr>
        <p:spPr bwMode="auto">
          <a:xfrm flipH="1">
            <a:off x="7391400" y="1828800"/>
            <a:ext cx="228600" cy="1600200"/>
          </a:xfrm>
          <a:prstGeom prst="leftBrace">
            <a:avLst>
              <a:gd name="adj1" fmla="val 29166"/>
              <a:gd name="adj2" fmla="val 50498"/>
            </a:avLst>
          </a:prstGeom>
          <a:noFill/>
          <a:ln w="285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15" name="Left Arrow 14"/>
          <p:cNvSpPr/>
          <p:nvPr/>
        </p:nvSpPr>
        <p:spPr bwMode="auto">
          <a:xfrm>
            <a:off x="7696200" y="3733800"/>
            <a:ext cx="1371600" cy="2286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Ono</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presentation content</a:t>
            </a:r>
            <a:br>
              <a:rPr lang="en-US" dirty="0" smtClean="0"/>
            </a:br>
            <a:r>
              <a:rPr lang="en-US" dirty="0" smtClean="0"/>
              <a:t>to aid addressing review charge question 3</a:t>
            </a:r>
            <a:endParaRPr lang="en-US" dirty="0"/>
          </a:p>
        </p:txBody>
      </p:sp>
      <p:sp>
        <p:nvSpPr>
          <p:cNvPr id="3" name="Content Placeholder 2"/>
          <p:cNvSpPr>
            <a:spLocks noGrp="1"/>
          </p:cNvSpPr>
          <p:nvPr>
            <p:ph idx="1"/>
          </p:nvPr>
        </p:nvSpPr>
        <p:spPr>
          <a:xfrm>
            <a:off x="76200" y="1066800"/>
            <a:ext cx="7391400" cy="5181600"/>
          </a:xfrm>
        </p:spPr>
        <p:txBody>
          <a:bodyPr/>
          <a:lstStyle/>
          <a:p>
            <a:pPr marL="457200" indent="-457200">
              <a:buFont typeface="+mj-lt"/>
              <a:buAutoNum type="arabicPeriod" startAt="3"/>
            </a:pPr>
            <a:r>
              <a:rPr lang="en-US" b="1" dirty="0" smtClean="0"/>
              <a:t>Evaluate the competency of the proposed senior research personnel, adequacy of the proposed research environment &amp; resources. </a:t>
            </a:r>
          </a:p>
          <a:p>
            <a:pPr marL="920750" lvl="1" indent="-457200">
              <a:buFont typeface="+mj-lt"/>
              <a:buAutoNum type="alphaLcParenR"/>
            </a:pPr>
            <a:r>
              <a:rPr lang="en-US" dirty="0" smtClean="0"/>
              <a:t>How well qualified are the applicant's personnel to carry out the proposed research? </a:t>
            </a:r>
          </a:p>
          <a:p>
            <a:pPr marL="920750" lvl="1" indent="-457200">
              <a:buFont typeface="+mj-lt"/>
              <a:buAutoNum type="alphaLcParenR"/>
            </a:pPr>
            <a:r>
              <a:rPr lang="en-US" dirty="0" smtClean="0"/>
              <a:t>Does the proposed work provide for an:</a:t>
            </a:r>
          </a:p>
          <a:p>
            <a:pPr marL="1374775" lvl="2" indent="-457200">
              <a:buFont typeface="+mj-lt"/>
              <a:buAutoNum type="romanLcPeriod"/>
            </a:pPr>
            <a:r>
              <a:rPr lang="en-US" dirty="0" smtClean="0"/>
              <a:t>adequate set of diagnostics, necessary facility upgrades</a:t>
            </a:r>
          </a:p>
          <a:p>
            <a:pPr marL="1374775" lvl="2" indent="-457200">
              <a:buFont typeface="+mj-lt"/>
              <a:buAutoNum type="romanLcPeriod"/>
            </a:pPr>
            <a:r>
              <a:rPr lang="en-US" dirty="0" smtClean="0"/>
              <a:t>interactions with theory and modeling</a:t>
            </a:r>
          </a:p>
          <a:p>
            <a:pPr marL="1374775" lvl="2" indent="-457200">
              <a:buFont typeface="+mj-lt"/>
              <a:buAutoNum type="romanLcPeriod"/>
            </a:pPr>
            <a:r>
              <a:rPr lang="en-US" dirty="0" smtClean="0"/>
              <a:t>collaborations involving a broad group of domestic and international  users? </a:t>
            </a:r>
          </a:p>
          <a:p>
            <a:pPr marL="920750" lvl="1" indent="-457200">
              <a:buFont typeface="+mj-lt"/>
              <a:buAutoNum type="alphaLcParenR"/>
            </a:pPr>
            <a:r>
              <a:rPr lang="en-US" dirty="0" smtClean="0"/>
              <a:t>Assess the program's governance practices and the performance of the program management team, as well as the support to collaborators provided by PPPL.</a:t>
            </a:r>
          </a:p>
          <a:p>
            <a:pPr marL="920750" lvl="1" indent="-457200">
              <a:buFont typeface="+mj-lt"/>
              <a:buAutoNum type="alphaLcParenR"/>
            </a:pPr>
            <a:r>
              <a:rPr lang="en-US" dirty="0" smtClean="0"/>
              <a:t>How well do the collaborative arrangements achieve the goal of an integrated research team?</a:t>
            </a:r>
          </a:p>
          <a:p>
            <a:pPr marL="457200" indent="-457200">
              <a:buFont typeface="+mj-lt"/>
              <a:buAutoNum type="arabicPeriod" startAt="3"/>
            </a:pPr>
            <a:endParaRPr lang="en-US" dirty="0" smtClean="0"/>
          </a:p>
          <a:p>
            <a:pPr marL="457200" indent="-457200">
              <a:buNone/>
            </a:pPr>
            <a:endParaRPr lang="en-US" dirty="0" smtClean="0"/>
          </a:p>
        </p:txBody>
      </p:sp>
      <p:sp>
        <p:nvSpPr>
          <p:cNvPr id="4" name="Slide Number Placeholder 3"/>
          <p:cNvSpPr>
            <a:spLocks noGrp="1"/>
          </p:cNvSpPr>
          <p:nvPr>
            <p:ph type="sldNum" sz="quarter" idx="10"/>
          </p:nvPr>
        </p:nvSpPr>
        <p:spPr/>
        <p:txBody>
          <a:bodyPr/>
          <a:lstStyle/>
          <a:p>
            <a:pPr>
              <a:defRPr/>
            </a:pPr>
            <a:fld id="{1073E3AF-4E4B-4CA6-A7DE-01BFBA5367D4}" type="slidenum">
              <a:rPr lang="en-US" smtClean="0"/>
              <a:pPr>
                <a:defRPr/>
              </a:pPr>
              <a:t>42</a:t>
            </a:fld>
            <a:endParaRPr lang="en-US"/>
          </a:p>
        </p:txBody>
      </p:sp>
      <p:sp>
        <p:nvSpPr>
          <p:cNvPr id="13" name="Left Arrow 12"/>
          <p:cNvSpPr/>
          <p:nvPr/>
        </p:nvSpPr>
        <p:spPr bwMode="auto">
          <a:xfrm>
            <a:off x="7696200" y="3657600"/>
            <a:ext cx="1371600" cy="2286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All, </a:t>
            </a:r>
            <a:r>
              <a:rPr lang="en-US" i="0" dirty="0" err="1" smtClean="0">
                <a:solidFill>
                  <a:schemeClr val="tx1"/>
                </a:solidFill>
                <a:latin typeface="Arial Narrow" pitchFamily="34" charset="0"/>
                <a:ea typeface="Arial Unicode MS" pitchFamily="34" charset="-128"/>
                <a:cs typeface="Arial Unicode MS" pitchFamily="34" charset="-128"/>
              </a:rPr>
              <a:t>Bhattacharjee</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15" name="Left Arrow 14"/>
          <p:cNvSpPr/>
          <p:nvPr/>
        </p:nvSpPr>
        <p:spPr bwMode="auto">
          <a:xfrm>
            <a:off x="7696200" y="4876800"/>
            <a:ext cx="1371600" cy="3810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Menard backup – governance section</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8" name="Left Arrow 7"/>
          <p:cNvSpPr/>
          <p:nvPr/>
        </p:nvSpPr>
        <p:spPr bwMode="auto">
          <a:xfrm>
            <a:off x="7696200" y="2438400"/>
            <a:ext cx="1371600" cy="2286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Ono</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9" name="Left Arrow 8"/>
          <p:cNvSpPr/>
          <p:nvPr/>
        </p:nvSpPr>
        <p:spPr bwMode="auto">
          <a:xfrm>
            <a:off x="7696200" y="3352800"/>
            <a:ext cx="1371600" cy="2286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Ono</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10" name="Left Arrow 9"/>
          <p:cNvSpPr/>
          <p:nvPr/>
        </p:nvSpPr>
        <p:spPr bwMode="auto">
          <a:xfrm>
            <a:off x="7696200" y="4114800"/>
            <a:ext cx="1371600" cy="3810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algn="ctr">
              <a:lnSpc>
                <a:spcPct val="80000"/>
              </a:lnSpc>
              <a:spcBef>
                <a:spcPct val="20000"/>
              </a:spcBef>
            </a:pPr>
            <a:r>
              <a:rPr lang="en-US" i="0" dirty="0" smtClean="0">
                <a:solidFill>
                  <a:schemeClr val="tx1"/>
                </a:solidFill>
                <a:latin typeface="Arial Narrow" pitchFamily="34" charset="0"/>
                <a:ea typeface="Arial Unicode MS" pitchFamily="34" charset="-128"/>
                <a:cs typeface="Arial Unicode MS" pitchFamily="34" charset="-128"/>
              </a:rPr>
              <a:t>Menard &amp; backup,</a:t>
            </a:r>
          </a:p>
          <a:p>
            <a:pPr algn="ctr">
              <a:lnSpc>
                <a:spcPct val="80000"/>
              </a:lnSpc>
              <a:spcBef>
                <a:spcPct val="20000"/>
              </a:spcBef>
            </a:pPr>
            <a:r>
              <a:rPr lang="en-US" i="0" dirty="0" smtClean="0">
                <a:solidFill>
                  <a:schemeClr val="tx1"/>
                </a:solidFill>
                <a:latin typeface="Arial Narrow" pitchFamily="34" charset="0"/>
                <a:ea typeface="Arial Unicode MS" pitchFamily="34" charset="-128"/>
                <a:cs typeface="Arial Unicode MS" pitchFamily="34" charset="-128"/>
              </a:rPr>
              <a:t>Plan Chapter 11</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11" name="Left Arrow 10"/>
          <p:cNvSpPr/>
          <p:nvPr/>
        </p:nvSpPr>
        <p:spPr bwMode="auto">
          <a:xfrm>
            <a:off x="7696200" y="5715000"/>
            <a:ext cx="1371600" cy="381000"/>
          </a:xfrm>
          <a:prstGeom prst="leftArrow">
            <a:avLst>
              <a:gd name="adj1" fmla="val 100000"/>
              <a:gd name="adj2" fmla="val 3983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algn="ctr">
              <a:spcBef>
                <a:spcPct val="20000"/>
              </a:spcBef>
            </a:pPr>
            <a:r>
              <a:rPr lang="en-US" i="0" dirty="0" smtClean="0">
                <a:solidFill>
                  <a:schemeClr val="tx1"/>
                </a:solidFill>
                <a:latin typeface="Arial Narrow" pitchFamily="34" charset="0"/>
                <a:ea typeface="Arial Unicode MS" pitchFamily="34" charset="-128"/>
                <a:cs typeface="Arial Unicode MS" pitchFamily="34" charset="-128"/>
              </a:rPr>
              <a:t>All, Menard backup, Plan Chapter 11</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presentation content</a:t>
            </a:r>
            <a:br>
              <a:rPr lang="en-US" dirty="0" smtClean="0"/>
            </a:br>
            <a:r>
              <a:rPr lang="en-US" dirty="0" smtClean="0"/>
              <a:t>to aid addressing review charge question 4</a:t>
            </a:r>
            <a:endParaRPr lang="en-US" dirty="0"/>
          </a:p>
        </p:txBody>
      </p:sp>
      <p:sp>
        <p:nvSpPr>
          <p:cNvPr id="3" name="Content Placeholder 2"/>
          <p:cNvSpPr>
            <a:spLocks noGrp="1"/>
          </p:cNvSpPr>
          <p:nvPr>
            <p:ph idx="1"/>
          </p:nvPr>
        </p:nvSpPr>
        <p:spPr>
          <a:xfrm>
            <a:off x="76200" y="1066800"/>
            <a:ext cx="7391400" cy="5181600"/>
          </a:xfrm>
        </p:spPr>
        <p:txBody>
          <a:bodyPr/>
          <a:lstStyle/>
          <a:p>
            <a:pPr marL="457200" indent="-457200">
              <a:buFont typeface="+mj-lt"/>
              <a:buAutoNum type="arabicPeriod" startAt="4"/>
            </a:pPr>
            <a:r>
              <a:rPr lang="en-US" b="1" dirty="0" smtClean="0"/>
              <a:t>Assess the reasonableness of the proposed costs for fusion research and facility operations. </a:t>
            </a:r>
          </a:p>
          <a:p>
            <a:pPr marL="920750" lvl="1" indent="-457200">
              <a:buFont typeface="+mj-lt"/>
              <a:buAutoNum type="alphaLcParenR"/>
            </a:pPr>
            <a:r>
              <a:rPr lang="en-US" dirty="0" smtClean="0"/>
              <a:t>The cost review should be done at a summary type level, examining major items and using projections from ongoing operational experience. </a:t>
            </a:r>
          </a:p>
          <a:p>
            <a:pPr marL="920750" lvl="1" indent="-457200">
              <a:buFont typeface="+mj-lt"/>
              <a:buAutoNum type="alphaLcParenR"/>
            </a:pPr>
            <a:r>
              <a:rPr lang="en-US" dirty="0" smtClean="0"/>
              <a:t>Does the technical proposal call for the equipment and components, labor skill mix, and hours set forth in the summary cost information, and are these reasonable to carry out the proposed research?  </a:t>
            </a:r>
          </a:p>
          <a:p>
            <a:pPr marL="920750" lvl="1" indent="-457200">
              <a:buFont typeface="+mj-lt"/>
              <a:buAutoNum type="alphaLcParenR"/>
            </a:pPr>
            <a:r>
              <a:rPr lang="en-US" dirty="0" smtClean="0"/>
              <a:t>Are the overall proposed costs reasonable?  (Please note that the cost details of the proposal will also be reviewed separately by DOE.  However, we are interested in hearing your views on this topic.)</a:t>
            </a:r>
          </a:p>
          <a:p>
            <a:pPr marL="457200" indent="-457200">
              <a:buFont typeface="+mj-lt"/>
              <a:buAutoNum type="arabicPeriod" startAt="4"/>
            </a:pPr>
            <a:endParaRPr lang="en-US" dirty="0" smtClean="0"/>
          </a:p>
          <a:p>
            <a:pPr marL="457200" indent="-457200">
              <a:buNone/>
            </a:pPr>
            <a:endParaRPr lang="en-US" dirty="0" smtClean="0"/>
          </a:p>
        </p:txBody>
      </p:sp>
      <p:sp>
        <p:nvSpPr>
          <p:cNvPr id="4" name="Slide Number Placeholder 3"/>
          <p:cNvSpPr>
            <a:spLocks noGrp="1"/>
          </p:cNvSpPr>
          <p:nvPr>
            <p:ph type="sldNum" sz="quarter" idx="10"/>
          </p:nvPr>
        </p:nvSpPr>
        <p:spPr/>
        <p:txBody>
          <a:bodyPr/>
          <a:lstStyle/>
          <a:p>
            <a:pPr>
              <a:defRPr/>
            </a:pPr>
            <a:fld id="{1073E3AF-4E4B-4CA6-A7DE-01BFBA5367D4}" type="slidenum">
              <a:rPr lang="en-US" smtClean="0"/>
              <a:pPr>
                <a:defRPr/>
              </a:pPr>
              <a:t>43</a:t>
            </a:fld>
            <a:endParaRPr lang="en-US"/>
          </a:p>
        </p:txBody>
      </p:sp>
      <p:sp>
        <p:nvSpPr>
          <p:cNvPr id="9" name="Left Arrow 8"/>
          <p:cNvSpPr/>
          <p:nvPr/>
        </p:nvSpPr>
        <p:spPr bwMode="auto">
          <a:xfrm>
            <a:off x="7696200" y="3962400"/>
            <a:ext cx="1371600" cy="2286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Ono, Ono backup</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12" name="Left Brace 11"/>
          <p:cNvSpPr/>
          <p:nvPr/>
        </p:nvSpPr>
        <p:spPr bwMode="auto">
          <a:xfrm flipH="1">
            <a:off x="7391400" y="2362200"/>
            <a:ext cx="228600" cy="3429000"/>
          </a:xfrm>
          <a:prstGeom prst="leftBrace">
            <a:avLst>
              <a:gd name="adj1" fmla="val 29166"/>
              <a:gd name="adj2" fmla="val 50498"/>
            </a:avLst>
          </a:prstGeom>
          <a:noFill/>
          <a:ln w="285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presentations and documents </a:t>
            </a:r>
            <a:br>
              <a:rPr lang="en-US" dirty="0" smtClean="0"/>
            </a:br>
            <a:r>
              <a:rPr lang="en-US" dirty="0" smtClean="0"/>
              <a:t>to aid addressing review charge question 5</a:t>
            </a:r>
            <a:endParaRPr lang="en-US" dirty="0"/>
          </a:p>
        </p:txBody>
      </p:sp>
      <p:sp>
        <p:nvSpPr>
          <p:cNvPr id="3" name="Content Placeholder 2"/>
          <p:cNvSpPr>
            <a:spLocks noGrp="1"/>
          </p:cNvSpPr>
          <p:nvPr>
            <p:ph idx="1"/>
          </p:nvPr>
        </p:nvSpPr>
        <p:spPr>
          <a:xfrm>
            <a:off x="76200" y="990600"/>
            <a:ext cx="7391400" cy="5486400"/>
          </a:xfrm>
        </p:spPr>
        <p:txBody>
          <a:bodyPr/>
          <a:lstStyle/>
          <a:p>
            <a:pPr marL="457200" indent="-457200">
              <a:lnSpc>
                <a:spcPct val="90000"/>
              </a:lnSpc>
              <a:buFont typeface="+mj-lt"/>
              <a:buAutoNum type="arabicPeriod" startAt="5"/>
            </a:pPr>
            <a:r>
              <a:rPr lang="en-US" b="1" dirty="0" smtClean="0"/>
              <a:t>Assess the performance of the NSTX research team during the previous five-year period. </a:t>
            </a:r>
          </a:p>
          <a:p>
            <a:pPr marL="920750" lvl="1" indent="-457200">
              <a:buFont typeface="+mj-lt"/>
              <a:buAutoNum type="alphaLcParenR"/>
            </a:pPr>
            <a:r>
              <a:rPr lang="en-US" dirty="0" smtClean="0"/>
              <a:t>Were research and diagnostic milestones met? </a:t>
            </a:r>
          </a:p>
          <a:p>
            <a:pPr marL="920750" lvl="1" indent="-457200">
              <a:buFont typeface="+mj-lt"/>
              <a:buAutoNum type="alphaLcParenR"/>
            </a:pPr>
            <a:r>
              <a:rPr lang="en-US" dirty="0" smtClean="0"/>
              <a:t>Were NSTX research results appropriately disseminated, and are they having an impact on the international fusion effort? </a:t>
            </a:r>
          </a:p>
          <a:p>
            <a:pPr marL="920750" lvl="1" indent="-457200">
              <a:buFont typeface="+mj-lt"/>
              <a:buAutoNum type="alphaLcParenR"/>
            </a:pPr>
            <a:r>
              <a:rPr lang="en-US" dirty="0" smtClean="0"/>
              <a:t>How well did the NSTX team compare theory and experiment to further the FES goal of improving predictive modeling? </a:t>
            </a:r>
          </a:p>
          <a:p>
            <a:pPr marL="457200" indent="-457200">
              <a:lnSpc>
                <a:spcPct val="90000"/>
              </a:lnSpc>
              <a:buNone/>
            </a:pPr>
            <a:r>
              <a:rPr lang="en-US" dirty="0" smtClean="0"/>
              <a:t>	</a:t>
            </a:r>
            <a:r>
              <a:rPr lang="en-US" b="1" dirty="0" smtClean="0"/>
              <a:t>Also, assess the plans for NSTX Upgrade facility operations (at a top level)</a:t>
            </a:r>
          </a:p>
          <a:p>
            <a:pPr marL="920750" lvl="1" indent="-457200">
              <a:buFont typeface="+mj-lt"/>
              <a:buAutoNum type="alphaLcParenR" startAt="4"/>
            </a:pPr>
            <a:r>
              <a:rPr lang="en-US" dirty="0" smtClean="0"/>
              <a:t>Are planned operating, maintenance, repair and upgrade schedules appropriate to support the planned research program?</a:t>
            </a:r>
          </a:p>
          <a:p>
            <a:pPr marL="920750" lvl="1" indent="-457200">
              <a:buFont typeface="+mj-lt"/>
              <a:buAutoNum type="alphaLcParenR" startAt="4"/>
            </a:pPr>
            <a:r>
              <a:rPr lang="en-US" dirty="0" smtClean="0"/>
              <a:t>Are environment, safety, health and quality assurance matters being given appropriate priority?</a:t>
            </a:r>
          </a:p>
        </p:txBody>
      </p:sp>
      <p:sp>
        <p:nvSpPr>
          <p:cNvPr id="4" name="Slide Number Placeholder 3"/>
          <p:cNvSpPr>
            <a:spLocks noGrp="1"/>
          </p:cNvSpPr>
          <p:nvPr>
            <p:ph type="sldNum" sz="quarter" idx="10"/>
          </p:nvPr>
        </p:nvSpPr>
        <p:spPr/>
        <p:txBody>
          <a:bodyPr/>
          <a:lstStyle/>
          <a:p>
            <a:pPr>
              <a:defRPr/>
            </a:pPr>
            <a:fld id="{1073E3AF-4E4B-4CA6-A7DE-01BFBA5367D4}" type="slidenum">
              <a:rPr lang="en-US" smtClean="0"/>
              <a:pPr>
                <a:defRPr/>
              </a:pPr>
              <a:t>44</a:t>
            </a:fld>
            <a:endParaRPr lang="en-US"/>
          </a:p>
        </p:txBody>
      </p:sp>
      <p:sp>
        <p:nvSpPr>
          <p:cNvPr id="10" name="Left Arrow 9"/>
          <p:cNvSpPr/>
          <p:nvPr/>
        </p:nvSpPr>
        <p:spPr bwMode="auto">
          <a:xfrm>
            <a:off x="7696200" y="5562600"/>
            <a:ext cx="1371600" cy="2286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Ono, Ono backup</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12" name="Left Brace 11"/>
          <p:cNvSpPr/>
          <p:nvPr/>
        </p:nvSpPr>
        <p:spPr bwMode="auto">
          <a:xfrm flipH="1">
            <a:off x="7391400" y="4800600"/>
            <a:ext cx="228600" cy="1676400"/>
          </a:xfrm>
          <a:prstGeom prst="leftBrace">
            <a:avLst>
              <a:gd name="adj1" fmla="val 29166"/>
              <a:gd name="adj2" fmla="val 52193"/>
            </a:avLst>
          </a:prstGeom>
          <a:noFill/>
          <a:ln w="2857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13" name="Left Arrow 12"/>
          <p:cNvSpPr/>
          <p:nvPr/>
        </p:nvSpPr>
        <p:spPr bwMode="auto">
          <a:xfrm>
            <a:off x="7696200" y="3429000"/>
            <a:ext cx="1371600" cy="2286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All, </a:t>
            </a:r>
            <a:r>
              <a:rPr lang="en-US" i="0" dirty="0" err="1" smtClean="0">
                <a:solidFill>
                  <a:schemeClr val="tx1"/>
                </a:solidFill>
                <a:latin typeface="Arial Narrow" pitchFamily="34" charset="0"/>
                <a:ea typeface="Arial Unicode MS" pitchFamily="34" charset="-128"/>
                <a:cs typeface="Arial Unicode MS" pitchFamily="34" charset="-128"/>
              </a:rPr>
              <a:t>Bhattacharjee</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14" name="Left Arrow 13"/>
          <p:cNvSpPr/>
          <p:nvPr/>
        </p:nvSpPr>
        <p:spPr bwMode="auto">
          <a:xfrm>
            <a:off x="7696200" y="2438400"/>
            <a:ext cx="1371600" cy="3810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Ono, Publication Listings</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
        <p:nvSpPr>
          <p:cNvPr id="15" name="Left Arrow 14"/>
          <p:cNvSpPr/>
          <p:nvPr/>
        </p:nvSpPr>
        <p:spPr bwMode="auto">
          <a:xfrm>
            <a:off x="7696200" y="1905000"/>
            <a:ext cx="1371600" cy="228600"/>
          </a:xfrm>
          <a:prstGeom prst="leftArrow">
            <a:avLst>
              <a:gd name="adj1" fmla="val 100000"/>
              <a:gd name="adj2" fmla="val 50000"/>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lang="en-US" i="0" dirty="0" smtClean="0">
                <a:solidFill>
                  <a:schemeClr val="tx1"/>
                </a:solidFill>
                <a:latin typeface="Arial Narrow" pitchFamily="34" charset="0"/>
                <a:ea typeface="Arial Unicode MS" pitchFamily="34" charset="-128"/>
                <a:cs typeface="Arial Unicode MS" pitchFamily="34" charset="-128"/>
              </a:rPr>
              <a:t>Ono backup</a:t>
            </a:r>
            <a:endParaRPr kumimoji="0" lang="en-US" b="1" i="0" u="none" strike="noStrike" cap="none" normalizeH="0" baseline="0" dirty="0" smtClean="0">
              <a:ln>
                <a:noFill/>
              </a:ln>
              <a:solidFill>
                <a:schemeClr val="tx1"/>
              </a:solidFill>
              <a:effectLst/>
              <a:latin typeface="Arial Narrow" pitchFamily="34"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0"/>
            <a:ext cx="9144000" cy="914400"/>
          </a:xfrm>
        </p:spPr>
        <p:txBody>
          <a:bodyPr/>
          <a:lstStyle/>
          <a:p>
            <a:r>
              <a:rPr lang="en-US" sz="4400" dirty="0" smtClean="0"/>
              <a:t>Supplementary Material</a:t>
            </a:r>
            <a:br>
              <a:rPr lang="en-US" sz="4400" dirty="0" smtClean="0"/>
            </a:br>
            <a:r>
              <a:rPr lang="en-US" sz="4400" dirty="0" smtClean="0"/>
              <a:t/>
            </a:r>
            <a:br>
              <a:rPr lang="en-US" sz="4400" dirty="0" smtClean="0"/>
            </a:br>
            <a:r>
              <a:rPr lang="en-US" sz="4400" dirty="0" smtClean="0"/>
              <a:t>Governance</a:t>
            </a:r>
            <a:endParaRPr lang="en-US" sz="4400" dirty="0"/>
          </a:p>
        </p:txBody>
      </p:sp>
      <p:sp>
        <p:nvSpPr>
          <p:cNvPr id="3" name="Slide Number Placeholder 2"/>
          <p:cNvSpPr>
            <a:spLocks noGrp="1"/>
          </p:cNvSpPr>
          <p:nvPr>
            <p:ph type="sldNum" sz="quarter" idx="10"/>
          </p:nvPr>
        </p:nvSpPr>
        <p:spPr/>
        <p:txBody>
          <a:bodyPr/>
          <a:lstStyle/>
          <a:p>
            <a:pPr>
              <a:defRPr/>
            </a:pPr>
            <a:fld id="{4053087E-BCCB-45BD-8BD6-B0A47A89EDD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Line 150"/>
          <p:cNvSpPr>
            <a:spLocks noChangeShapeType="1"/>
          </p:cNvSpPr>
          <p:nvPr/>
        </p:nvSpPr>
        <p:spPr bwMode="auto">
          <a:xfrm>
            <a:off x="0" y="0"/>
            <a:ext cx="914400" cy="0"/>
          </a:xfrm>
          <a:prstGeom prst="line">
            <a:avLst/>
          </a:prstGeom>
          <a:noFill/>
          <a:ln w="0">
            <a:solidFill>
              <a:srgbClr val="FBFFFF"/>
            </a:solidFill>
            <a:round/>
            <a:headEnd/>
            <a:tailEnd/>
          </a:ln>
        </p:spPr>
        <p:txBody>
          <a:bodyPr wrap="none" lIns="0" tIns="0" rIns="0" bIns="0" anchor="ctr"/>
          <a:lstStyle/>
          <a:p>
            <a:endParaRPr lang="en-US"/>
          </a:p>
        </p:txBody>
      </p:sp>
      <p:sp>
        <p:nvSpPr>
          <p:cNvPr id="2051" name="Line 131"/>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3" name="Line 132"/>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4" name="Line 13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5" name="Line 13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6" name="Line 13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7" name="Line 139"/>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8" name="Line 143"/>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59" name="Line 144"/>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60" name="Line 145"/>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61" name="Line 146"/>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pic>
        <p:nvPicPr>
          <p:cNvPr id="2062" name="Picture 127"/>
          <p:cNvPicPr>
            <a:picLocks noChangeAspect="1" noChangeArrowheads="1"/>
          </p:cNvPicPr>
          <p:nvPr/>
        </p:nvPicPr>
        <p:blipFill>
          <a:blip r:embed="rId3" cstate="print"/>
          <a:srcRect/>
          <a:stretch>
            <a:fillRect/>
          </a:stretch>
        </p:blipFill>
        <p:spPr bwMode="auto">
          <a:xfrm>
            <a:off x="0" y="-1588"/>
            <a:ext cx="9144000" cy="839788"/>
          </a:xfrm>
          <a:prstGeom prst="rect">
            <a:avLst/>
          </a:prstGeom>
          <a:noFill/>
          <a:ln w="15875" algn="ctr">
            <a:noFill/>
            <a:miter lim="800000"/>
            <a:headEnd/>
            <a:tailEnd/>
          </a:ln>
        </p:spPr>
      </p:pic>
      <p:sp>
        <p:nvSpPr>
          <p:cNvPr id="2063" name="Line 147"/>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65" name="Line 148"/>
          <p:cNvSpPr>
            <a:spLocks noChangeShapeType="1"/>
          </p:cNvSpPr>
          <p:nvPr/>
        </p:nvSpPr>
        <p:spPr bwMode="auto">
          <a:xfrm>
            <a:off x="0" y="0"/>
            <a:ext cx="457200" cy="0"/>
          </a:xfrm>
          <a:prstGeom prst="line">
            <a:avLst/>
          </a:prstGeom>
          <a:noFill/>
          <a:ln w="0">
            <a:solidFill>
              <a:srgbClr val="FEFFFF"/>
            </a:solidFill>
            <a:round/>
            <a:headEnd/>
            <a:tailEnd/>
          </a:ln>
        </p:spPr>
        <p:txBody>
          <a:bodyPr wrap="none" lIns="0" tIns="0" rIns="0" bIns="0" anchor="ctr"/>
          <a:lstStyle/>
          <a:p>
            <a:endParaRPr lang="en-US"/>
          </a:p>
        </p:txBody>
      </p:sp>
      <p:sp>
        <p:nvSpPr>
          <p:cNvPr id="2066" name="Rectangle 129"/>
          <p:cNvSpPr>
            <a:spLocks noChangeArrowheads="1"/>
          </p:cNvSpPr>
          <p:nvPr/>
        </p:nvSpPr>
        <p:spPr bwMode="auto">
          <a:xfrm>
            <a:off x="3651250" y="228600"/>
            <a:ext cx="1530350" cy="381000"/>
          </a:xfrm>
          <a:prstGeom prst="rect">
            <a:avLst/>
          </a:prstGeom>
          <a:noFill/>
          <a:ln w="9525">
            <a:noFill/>
            <a:miter lim="800000"/>
            <a:headEnd/>
            <a:tailEnd/>
          </a:ln>
        </p:spPr>
        <p:txBody>
          <a:bodyPr lIns="0" tIns="0" rIns="0" bIns="0" anchor="ctr"/>
          <a:lstStyle/>
          <a:p>
            <a:pPr algn="r" eaLnBrk="0" hangingPunct="0"/>
            <a:r>
              <a:rPr lang="en-US" sz="1800">
                <a:solidFill>
                  <a:srgbClr val="3333CC"/>
                </a:solidFill>
                <a:latin typeface="Arial" charset="0"/>
              </a:rPr>
              <a:t>Supported by   </a:t>
            </a:r>
          </a:p>
        </p:txBody>
      </p:sp>
      <p:sp>
        <p:nvSpPr>
          <p:cNvPr id="2067" name="Line 149"/>
          <p:cNvSpPr>
            <a:spLocks noChangeShapeType="1"/>
          </p:cNvSpPr>
          <p:nvPr/>
        </p:nvSpPr>
        <p:spPr bwMode="auto">
          <a:xfrm>
            <a:off x="0" y="0"/>
            <a:ext cx="0" cy="457200"/>
          </a:xfrm>
          <a:prstGeom prst="line">
            <a:avLst/>
          </a:prstGeom>
          <a:noFill/>
          <a:ln w="0">
            <a:solidFill>
              <a:srgbClr val="FDFFFF"/>
            </a:solidFill>
            <a:round/>
            <a:headEnd/>
            <a:tailEnd/>
          </a:ln>
        </p:spPr>
        <p:txBody>
          <a:bodyPr wrap="none" lIns="0" tIns="0" rIns="0" bIns="0" anchor="ctr"/>
          <a:lstStyle/>
          <a:p>
            <a:endParaRPr lang="en-US"/>
          </a:p>
        </p:txBody>
      </p:sp>
      <p:sp>
        <p:nvSpPr>
          <p:cNvPr id="28" name="Text Box 128"/>
          <p:cNvSpPr txBox="1">
            <a:spLocks noChangeArrowheads="1"/>
          </p:cNvSpPr>
          <p:nvPr/>
        </p:nvSpPr>
        <p:spPr bwMode="auto">
          <a:xfrm>
            <a:off x="838200" y="109538"/>
            <a:ext cx="1905000" cy="554037"/>
          </a:xfrm>
          <a:prstGeom prst="rect">
            <a:avLst/>
          </a:prstGeom>
          <a:noFill/>
          <a:ln w="15875" algn="ctr">
            <a:noFill/>
            <a:miter lim="800000"/>
            <a:headEnd/>
            <a:tailEnd/>
          </a:ln>
          <a:effectLst/>
        </p:spPr>
        <p:txBody>
          <a:bodyPr lIns="0" tIns="0" rIns="0" bIns="0">
            <a:spAutoFit/>
          </a:bodyPr>
          <a:lstStyle/>
          <a:p>
            <a:pPr>
              <a:spcBef>
                <a:spcPct val="20000"/>
              </a:spcBef>
              <a:defRPr/>
            </a:pPr>
            <a:r>
              <a:rPr lang="en-US" sz="3600" b="0" dirty="0">
                <a:solidFill>
                  <a:srgbClr val="171FC7"/>
                </a:solidFill>
                <a:effectLst>
                  <a:outerShdw blurRad="38100" dist="38100" dir="2700000" algn="tl">
                    <a:srgbClr val="C0C0C0"/>
                  </a:outerShdw>
                </a:effectLst>
                <a:latin typeface="Arial" charset="0"/>
              </a:rPr>
              <a:t>NSTX-U</a:t>
            </a:r>
          </a:p>
        </p:txBody>
      </p:sp>
      <p:sp>
        <p:nvSpPr>
          <p:cNvPr id="29" name="Rectangle 2"/>
          <p:cNvSpPr>
            <a:spLocks noChangeArrowheads="1"/>
          </p:cNvSpPr>
          <p:nvPr/>
        </p:nvSpPr>
        <p:spPr bwMode="auto">
          <a:xfrm>
            <a:off x="152400" y="990600"/>
            <a:ext cx="8839200" cy="914400"/>
          </a:xfrm>
          <a:prstGeom prst="rect">
            <a:avLst/>
          </a:prstGeom>
          <a:noFill/>
          <a:ln w="9525">
            <a:noFill/>
            <a:miter lim="800000"/>
            <a:headEnd/>
            <a:tailEnd/>
          </a:ln>
          <a:effectLst/>
        </p:spPr>
        <p:txBody>
          <a:bodyPr anchor="ctr"/>
          <a:lstStyle/>
          <a:p>
            <a:pPr algn="ctr" eaLnBrk="0" hangingPunct="0">
              <a:lnSpc>
                <a:spcPct val="90000"/>
              </a:lnSpc>
            </a:pPr>
            <a:r>
              <a:rPr lang="en-US" sz="3200" i="0" dirty="0" smtClean="0">
                <a:solidFill>
                  <a:srgbClr val="3333CC"/>
                </a:solidFill>
                <a:effectLst>
                  <a:outerShdw blurRad="38100" dist="38100" dir="2700000" algn="tl">
                    <a:srgbClr val="C0C0C0"/>
                  </a:outerShdw>
                </a:effectLst>
                <a:latin typeface="Arial" charset="0"/>
                <a:ea typeface="ＭＳ Ｐゴシック" pitchFamily="1" charset="-128"/>
              </a:rPr>
              <a:t>NSTX-U Program Governance, Collaborator </a:t>
            </a:r>
          </a:p>
          <a:p>
            <a:pPr algn="ctr" eaLnBrk="0" hangingPunct="0">
              <a:lnSpc>
                <a:spcPct val="90000"/>
              </a:lnSpc>
            </a:pPr>
            <a:r>
              <a:rPr lang="en-US" sz="3200" i="0" dirty="0" smtClean="0">
                <a:solidFill>
                  <a:srgbClr val="3333CC"/>
                </a:solidFill>
                <a:effectLst>
                  <a:outerShdw blurRad="38100" dist="38100" dir="2700000" algn="tl">
                    <a:srgbClr val="C0C0C0"/>
                  </a:outerShdw>
                </a:effectLst>
                <a:latin typeface="Arial" charset="0"/>
                <a:ea typeface="ＭＳ Ｐゴシック" pitchFamily="1" charset="-128"/>
              </a:rPr>
              <a:t>Support, Research Planning Process</a:t>
            </a:r>
          </a:p>
        </p:txBody>
      </p:sp>
      <p:sp>
        <p:nvSpPr>
          <p:cNvPr id="30" name="Text Box 9"/>
          <p:cNvSpPr txBox="1">
            <a:spLocks noChangeArrowheads="1"/>
          </p:cNvSpPr>
          <p:nvPr/>
        </p:nvSpPr>
        <p:spPr bwMode="auto">
          <a:xfrm>
            <a:off x="1559860" y="2202359"/>
            <a:ext cx="6019800" cy="769441"/>
          </a:xfrm>
          <a:prstGeom prst="rect">
            <a:avLst/>
          </a:prstGeom>
          <a:noFill/>
          <a:ln w="9525">
            <a:noFill/>
            <a:miter lim="800000"/>
            <a:headEnd/>
            <a:tailEnd/>
          </a:ln>
        </p:spPr>
        <p:txBody>
          <a:bodyPr>
            <a:spAutoFit/>
          </a:bodyPr>
          <a:lstStyle/>
          <a:p>
            <a:pPr algn="ctr"/>
            <a:r>
              <a:rPr lang="en-US" sz="2400" i="0" dirty="0" smtClean="0">
                <a:solidFill>
                  <a:srgbClr val="000000"/>
                </a:solidFill>
                <a:latin typeface="Arial" charset="0"/>
              </a:rPr>
              <a:t>Jon Menard and </a:t>
            </a:r>
            <a:r>
              <a:rPr lang="en-US" sz="2400" i="0" dirty="0" err="1" smtClean="0">
                <a:solidFill>
                  <a:srgbClr val="000000"/>
                </a:solidFill>
                <a:latin typeface="Arial" charset="0"/>
              </a:rPr>
              <a:t>Masa</a:t>
            </a:r>
            <a:r>
              <a:rPr lang="en-US" sz="2400" i="0" dirty="0" smtClean="0">
                <a:solidFill>
                  <a:srgbClr val="000000"/>
                </a:solidFill>
                <a:latin typeface="Arial" charset="0"/>
              </a:rPr>
              <a:t> Ono (PPPL)</a:t>
            </a:r>
          </a:p>
          <a:p>
            <a:pPr algn="ctr"/>
            <a:r>
              <a:rPr lang="en-US" sz="2000" b="0" dirty="0" smtClean="0">
                <a:solidFill>
                  <a:srgbClr val="000000"/>
                </a:solidFill>
                <a:latin typeface="Arial" charset="0"/>
              </a:rPr>
              <a:t>NSTX-U Program and Project Directors</a:t>
            </a:r>
          </a:p>
        </p:txBody>
      </p:sp>
      <p:pic>
        <p:nvPicPr>
          <p:cNvPr id="42" name="Picture 53" descr="ppi224.tmp"/>
          <p:cNvPicPr>
            <a:picLocks/>
          </p:cNvPicPr>
          <p:nvPr/>
        </p:nvPicPr>
        <p:blipFill>
          <a:blip r:embed="rId4" cstate="print"/>
          <a:srcRect/>
          <a:stretch>
            <a:fillRect/>
          </a:stretch>
        </p:blipFill>
        <p:spPr bwMode="auto">
          <a:xfrm>
            <a:off x="7696200" y="2286000"/>
            <a:ext cx="1295400" cy="4419600"/>
          </a:xfrm>
          <a:prstGeom prst="rect">
            <a:avLst/>
          </a:prstGeom>
          <a:noFill/>
          <a:ln w="9525">
            <a:noFill/>
            <a:miter lim="800000"/>
            <a:headEnd/>
            <a:tailEnd/>
          </a:ln>
        </p:spPr>
      </p:pic>
      <p:sp>
        <p:nvSpPr>
          <p:cNvPr id="43" name="Text Box 153"/>
          <p:cNvSpPr txBox="1">
            <a:spLocks noChangeArrowheads="1"/>
          </p:cNvSpPr>
          <p:nvPr/>
        </p:nvSpPr>
        <p:spPr bwMode="auto">
          <a:xfrm>
            <a:off x="7696200" y="2317750"/>
            <a:ext cx="1295400" cy="4311650"/>
          </a:xfrm>
          <a:prstGeom prst="rect">
            <a:avLst/>
          </a:prstGeom>
          <a:noFill/>
          <a:ln w="12700" algn="ctr">
            <a:noFill/>
            <a:miter lim="800000"/>
            <a:headEnd/>
            <a:tailEnd/>
          </a:ln>
        </p:spPr>
        <p:txBody>
          <a:bodyPr lIns="91429" tIns="45714" rIns="91429" bIns="45714" anchor="b">
            <a:spAutoFit/>
          </a:bodyPr>
          <a:lstStyle/>
          <a:p>
            <a:pPr algn="r" eaLnBrk="0" hangingPunct="0">
              <a:lnSpc>
                <a:spcPct val="90000"/>
              </a:lnSpc>
              <a:spcBef>
                <a:spcPct val="8000"/>
              </a:spcBef>
              <a:spcAft>
                <a:spcPct val="8000"/>
              </a:spcAft>
            </a:pPr>
            <a:r>
              <a:rPr lang="en-US" sz="900">
                <a:solidFill>
                  <a:srgbClr val="FF0000"/>
                </a:solidFill>
                <a:latin typeface="Arial" charset="0"/>
              </a:rPr>
              <a:t>Culham Sci Ctr</a:t>
            </a:r>
          </a:p>
          <a:p>
            <a:pPr algn="r" eaLnBrk="0" hangingPunct="0">
              <a:lnSpc>
                <a:spcPct val="90000"/>
              </a:lnSpc>
              <a:spcBef>
                <a:spcPct val="8000"/>
              </a:spcBef>
              <a:spcAft>
                <a:spcPct val="8000"/>
              </a:spcAft>
            </a:pPr>
            <a:r>
              <a:rPr lang="en-US" sz="900">
                <a:solidFill>
                  <a:srgbClr val="FF0000"/>
                </a:solidFill>
                <a:latin typeface="Arial" charset="0"/>
              </a:rPr>
              <a:t>York U</a:t>
            </a:r>
          </a:p>
          <a:p>
            <a:pPr algn="r" eaLnBrk="0" hangingPunct="0">
              <a:lnSpc>
                <a:spcPct val="90000"/>
              </a:lnSpc>
              <a:spcBef>
                <a:spcPct val="8000"/>
              </a:spcBef>
              <a:spcAft>
                <a:spcPct val="8000"/>
              </a:spcAft>
            </a:pPr>
            <a:r>
              <a:rPr lang="en-US" sz="900">
                <a:solidFill>
                  <a:srgbClr val="FF0000"/>
                </a:solidFill>
                <a:latin typeface="Arial" charset="0"/>
              </a:rPr>
              <a:t>Chubu U</a:t>
            </a:r>
          </a:p>
          <a:p>
            <a:pPr algn="r" eaLnBrk="0" hangingPunct="0">
              <a:lnSpc>
                <a:spcPct val="90000"/>
              </a:lnSpc>
              <a:spcBef>
                <a:spcPct val="8000"/>
              </a:spcBef>
              <a:spcAft>
                <a:spcPct val="8000"/>
              </a:spcAft>
            </a:pPr>
            <a:r>
              <a:rPr lang="en-US" sz="900">
                <a:solidFill>
                  <a:srgbClr val="FF0000"/>
                </a:solidFill>
                <a:latin typeface="Arial" charset="0"/>
              </a:rPr>
              <a:t>Fukui U</a:t>
            </a:r>
          </a:p>
          <a:p>
            <a:pPr algn="r" eaLnBrk="0" hangingPunct="0">
              <a:lnSpc>
                <a:spcPct val="90000"/>
              </a:lnSpc>
              <a:spcBef>
                <a:spcPct val="8000"/>
              </a:spcBef>
              <a:spcAft>
                <a:spcPct val="8000"/>
              </a:spcAft>
            </a:pPr>
            <a:r>
              <a:rPr lang="en-US" sz="900">
                <a:solidFill>
                  <a:srgbClr val="FF0000"/>
                </a:solidFill>
                <a:latin typeface="Arial" charset="0"/>
              </a:rPr>
              <a:t>Hiroshima U</a:t>
            </a:r>
          </a:p>
          <a:p>
            <a:pPr algn="r" eaLnBrk="0" hangingPunct="0">
              <a:lnSpc>
                <a:spcPct val="90000"/>
              </a:lnSpc>
              <a:spcBef>
                <a:spcPct val="8000"/>
              </a:spcBef>
              <a:spcAft>
                <a:spcPct val="8000"/>
              </a:spcAft>
            </a:pPr>
            <a:r>
              <a:rPr lang="en-US" sz="900">
                <a:solidFill>
                  <a:srgbClr val="FF0000"/>
                </a:solidFill>
                <a:latin typeface="Arial" charset="0"/>
              </a:rPr>
              <a:t>Hyogo U</a:t>
            </a:r>
          </a:p>
          <a:p>
            <a:pPr algn="r" eaLnBrk="0" hangingPunct="0">
              <a:lnSpc>
                <a:spcPct val="90000"/>
              </a:lnSpc>
              <a:spcBef>
                <a:spcPct val="8000"/>
              </a:spcBef>
              <a:spcAft>
                <a:spcPct val="8000"/>
              </a:spcAft>
            </a:pPr>
            <a:r>
              <a:rPr lang="en-US" sz="900">
                <a:solidFill>
                  <a:srgbClr val="FF0000"/>
                </a:solidFill>
                <a:latin typeface="Arial" charset="0"/>
              </a:rPr>
              <a:t>Kyoto U</a:t>
            </a:r>
          </a:p>
          <a:p>
            <a:pPr algn="r" eaLnBrk="0" hangingPunct="0">
              <a:lnSpc>
                <a:spcPct val="90000"/>
              </a:lnSpc>
              <a:spcBef>
                <a:spcPct val="8000"/>
              </a:spcBef>
              <a:spcAft>
                <a:spcPct val="8000"/>
              </a:spcAft>
            </a:pPr>
            <a:r>
              <a:rPr lang="en-US" sz="900">
                <a:solidFill>
                  <a:srgbClr val="FF0000"/>
                </a:solidFill>
                <a:latin typeface="Arial" charset="0"/>
              </a:rPr>
              <a:t>Kyushu U</a:t>
            </a:r>
          </a:p>
          <a:p>
            <a:pPr algn="r" eaLnBrk="0" hangingPunct="0">
              <a:lnSpc>
                <a:spcPct val="90000"/>
              </a:lnSpc>
              <a:spcBef>
                <a:spcPct val="8000"/>
              </a:spcBef>
              <a:spcAft>
                <a:spcPct val="8000"/>
              </a:spcAft>
            </a:pPr>
            <a:r>
              <a:rPr lang="en-US" sz="900">
                <a:solidFill>
                  <a:srgbClr val="FF0000"/>
                </a:solidFill>
                <a:latin typeface="Arial" charset="0"/>
              </a:rPr>
              <a:t>Kyushu Tokai U</a:t>
            </a:r>
          </a:p>
          <a:p>
            <a:pPr algn="r" eaLnBrk="0" hangingPunct="0">
              <a:lnSpc>
                <a:spcPct val="90000"/>
              </a:lnSpc>
              <a:spcBef>
                <a:spcPct val="8000"/>
              </a:spcBef>
              <a:spcAft>
                <a:spcPct val="8000"/>
              </a:spcAft>
            </a:pPr>
            <a:r>
              <a:rPr lang="en-US" sz="900">
                <a:solidFill>
                  <a:srgbClr val="FF0000"/>
                </a:solidFill>
                <a:latin typeface="Arial" charset="0"/>
              </a:rPr>
              <a:t>NIFS</a:t>
            </a:r>
          </a:p>
          <a:p>
            <a:pPr algn="r" eaLnBrk="0" hangingPunct="0">
              <a:lnSpc>
                <a:spcPct val="90000"/>
              </a:lnSpc>
              <a:spcBef>
                <a:spcPct val="8000"/>
              </a:spcBef>
              <a:spcAft>
                <a:spcPct val="8000"/>
              </a:spcAft>
            </a:pPr>
            <a:r>
              <a:rPr lang="en-US" sz="900">
                <a:solidFill>
                  <a:srgbClr val="FF0000"/>
                </a:solidFill>
                <a:latin typeface="Arial" charset="0"/>
              </a:rPr>
              <a:t>Niigata U</a:t>
            </a:r>
          </a:p>
          <a:p>
            <a:pPr algn="r" eaLnBrk="0" hangingPunct="0">
              <a:lnSpc>
                <a:spcPct val="90000"/>
              </a:lnSpc>
              <a:spcBef>
                <a:spcPct val="8000"/>
              </a:spcBef>
              <a:spcAft>
                <a:spcPct val="8000"/>
              </a:spcAft>
            </a:pPr>
            <a:r>
              <a:rPr lang="en-US" sz="900">
                <a:solidFill>
                  <a:srgbClr val="FF0000"/>
                </a:solidFill>
                <a:latin typeface="Arial" charset="0"/>
              </a:rPr>
              <a:t>U Tokyo</a:t>
            </a:r>
          </a:p>
          <a:p>
            <a:pPr algn="r" eaLnBrk="0" hangingPunct="0">
              <a:lnSpc>
                <a:spcPct val="90000"/>
              </a:lnSpc>
              <a:spcBef>
                <a:spcPct val="8000"/>
              </a:spcBef>
              <a:spcAft>
                <a:spcPct val="8000"/>
              </a:spcAft>
            </a:pPr>
            <a:r>
              <a:rPr lang="en-US" sz="900">
                <a:solidFill>
                  <a:srgbClr val="FF0000"/>
                </a:solidFill>
                <a:latin typeface="Arial" charset="0"/>
              </a:rPr>
              <a:t>JAEA</a:t>
            </a:r>
          </a:p>
          <a:p>
            <a:pPr algn="r" eaLnBrk="0" hangingPunct="0">
              <a:lnSpc>
                <a:spcPct val="90000"/>
              </a:lnSpc>
              <a:spcBef>
                <a:spcPct val="8000"/>
              </a:spcBef>
              <a:spcAft>
                <a:spcPct val="8000"/>
              </a:spcAft>
            </a:pPr>
            <a:r>
              <a:rPr lang="en-US" sz="800">
                <a:solidFill>
                  <a:srgbClr val="FF0000"/>
                </a:solidFill>
                <a:latin typeface="Arial" charset="0"/>
              </a:rPr>
              <a:t>Inst for Nucl Res, Kiev</a:t>
            </a:r>
          </a:p>
          <a:p>
            <a:pPr algn="r" eaLnBrk="0" hangingPunct="0">
              <a:lnSpc>
                <a:spcPct val="90000"/>
              </a:lnSpc>
              <a:spcBef>
                <a:spcPct val="8000"/>
              </a:spcBef>
              <a:spcAft>
                <a:spcPct val="8000"/>
              </a:spcAft>
            </a:pPr>
            <a:r>
              <a:rPr lang="en-US" sz="900">
                <a:solidFill>
                  <a:srgbClr val="FF0000"/>
                </a:solidFill>
                <a:latin typeface="Arial" charset="0"/>
              </a:rPr>
              <a:t>Ioffe Inst</a:t>
            </a:r>
          </a:p>
          <a:p>
            <a:pPr algn="r" eaLnBrk="0" hangingPunct="0">
              <a:lnSpc>
                <a:spcPct val="90000"/>
              </a:lnSpc>
              <a:spcBef>
                <a:spcPct val="8000"/>
              </a:spcBef>
              <a:spcAft>
                <a:spcPct val="8000"/>
              </a:spcAft>
            </a:pPr>
            <a:r>
              <a:rPr lang="en-US" sz="900">
                <a:solidFill>
                  <a:srgbClr val="FF0000"/>
                </a:solidFill>
                <a:latin typeface="Arial" charset="0"/>
              </a:rPr>
              <a:t>TRINITI</a:t>
            </a:r>
          </a:p>
          <a:p>
            <a:pPr algn="r" eaLnBrk="0" hangingPunct="0">
              <a:lnSpc>
                <a:spcPct val="90000"/>
              </a:lnSpc>
              <a:spcBef>
                <a:spcPct val="8000"/>
              </a:spcBef>
              <a:spcAft>
                <a:spcPct val="8000"/>
              </a:spcAft>
            </a:pPr>
            <a:r>
              <a:rPr lang="en-US" sz="900">
                <a:solidFill>
                  <a:srgbClr val="FF0000"/>
                </a:solidFill>
                <a:latin typeface="Arial" charset="0"/>
              </a:rPr>
              <a:t>Chonbuk Natl U</a:t>
            </a:r>
          </a:p>
          <a:p>
            <a:pPr algn="r" eaLnBrk="0" hangingPunct="0">
              <a:lnSpc>
                <a:spcPct val="90000"/>
              </a:lnSpc>
              <a:spcBef>
                <a:spcPct val="8000"/>
              </a:spcBef>
              <a:spcAft>
                <a:spcPct val="8000"/>
              </a:spcAft>
            </a:pPr>
            <a:r>
              <a:rPr lang="en-US" sz="900">
                <a:solidFill>
                  <a:srgbClr val="FF0000"/>
                </a:solidFill>
                <a:latin typeface="Arial" charset="0"/>
              </a:rPr>
              <a:t>NFRI</a:t>
            </a:r>
          </a:p>
          <a:p>
            <a:pPr algn="r" eaLnBrk="0" hangingPunct="0">
              <a:lnSpc>
                <a:spcPct val="90000"/>
              </a:lnSpc>
              <a:spcBef>
                <a:spcPct val="8000"/>
              </a:spcBef>
              <a:spcAft>
                <a:spcPct val="8000"/>
              </a:spcAft>
            </a:pPr>
            <a:r>
              <a:rPr lang="en-US" sz="900">
                <a:solidFill>
                  <a:srgbClr val="FF0000"/>
                </a:solidFill>
                <a:latin typeface="Arial" charset="0"/>
              </a:rPr>
              <a:t>KAIST</a:t>
            </a:r>
          </a:p>
          <a:p>
            <a:pPr algn="r" eaLnBrk="0" hangingPunct="0">
              <a:lnSpc>
                <a:spcPct val="90000"/>
              </a:lnSpc>
              <a:spcBef>
                <a:spcPct val="8000"/>
              </a:spcBef>
              <a:spcAft>
                <a:spcPct val="8000"/>
              </a:spcAft>
            </a:pPr>
            <a:r>
              <a:rPr lang="en-US" sz="900">
                <a:solidFill>
                  <a:srgbClr val="FF0000"/>
                </a:solidFill>
                <a:latin typeface="Arial" charset="0"/>
              </a:rPr>
              <a:t>POSTECH</a:t>
            </a:r>
          </a:p>
          <a:p>
            <a:pPr algn="r" eaLnBrk="0" hangingPunct="0">
              <a:lnSpc>
                <a:spcPct val="90000"/>
              </a:lnSpc>
              <a:spcBef>
                <a:spcPct val="8000"/>
              </a:spcBef>
              <a:spcAft>
                <a:spcPct val="8000"/>
              </a:spcAft>
            </a:pPr>
            <a:r>
              <a:rPr lang="en-US" sz="900">
                <a:solidFill>
                  <a:srgbClr val="FF0000"/>
                </a:solidFill>
                <a:latin typeface="Arial" charset="0"/>
              </a:rPr>
              <a:t>Seoul Natl U</a:t>
            </a:r>
          </a:p>
          <a:p>
            <a:pPr algn="r" eaLnBrk="0" hangingPunct="0">
              <a:lnSpc>
                <a:spcPct val="90000"/>
              </a:lnSpc>
              <a:spcBef>
                <a:spcPct val="8000"/>
              </a:spcBef>
              <a:spcAft>
                <a:spcPct val="8000"/>
              </a:spcAft>
            </a:pPr>
            <a:r>
              <a:rPr lang="en-US" sz="900">
                <a:solidFill>
                  <a:srgbClr val="FF0000"/>
                </a:solidFill>
                <a:latin typeface="Arial" charset="0"/>
              </a:rPr>
              <a:t>ASIPP</a:t>
            </a:r>
          </a:p>
          <a:p>
            <a:pPr algn="r" eaLnBrk="0" hangingPunct="0">
              <a:lnSpc>
                <a:spcPct val="90000"/>
              </a:lnSpc>
              <a:spcBef>
                <a:spcPct val="8000"/>
              </a:spcBef>
              <a:spcAft>
                <a:spcPct val="8000"/>
              </a:spcAft>
            </a:pPr>
            <a:r>
              <a:rPr lang="en-US" sz="900">
                <a:solidFill>
                  <a:srgbClr val="FF0000"/>
                </a:solidFill>
                <a:latin typeface="Arial" charset="0"/>
              </a:rPr>
              <a:t>CIEMAT</a:t>
            </a:r>
          </a:p>
          <a:p>
            <a:pPr algn="r" eaLnBrk="0" hangingPunct="0">
              <a:lnSpc>
                <a:spcPct val="90000"/>
              </a:lnSpc>
              <a:spcBef>
                <a:spcPct val="8000"/>
              </a:spcBef>
              <a:spcAft>
                <a:spcPct val="8000"/>
              </a:spcAft>
            </a:pPr>
            <a:r>
              <a:rPr lang="en-US" sz="900">
                <a:solidFill>
                  <a:srgbClr val="FF0000"/>
                </a:solidFill>
                <a:latin typeface="Arial" charset="0"/>
              </a:rPr>
              <a:t>FOM Inst DIFFER</a:t>
            </a:r>
          </a:p>
          <a:p>
            <a:pPr algn="r" eaLnBrk="0" hangingPunct="0">
              <a:lnSpc>
                <a:spcPct val="90000"/>
              </a:lnSpc>
              <a:spcBef>
                <a:spcPct val="8000"/>
              </a:spcBef>
              <a:spcAft>
                <a:spcPct val="8000"/>
              </a:spcAft>
            </a:pPr>
            <a:r>
              <a:rPr lang="en-US" sz="900">
                <a:solidFill>
                  <a:srgbClr val="FF0000"/>
                </a:solidFill>
                <a:latin typeface="Arial" charset="0"/>
              </a:rPr>
              <a:t>ENEA, Frascati</a:t>
            </a:r>
          </a:p>
          <a:p>
            <a:pPr algn="r" eaLnBrk="0" hangingPunct="0">
              <a:lnSpc>
                <a:spcPct val="90000"/>
              </a:lnSpc>
              <a:spcBef>
                <a:spcPct val="8000"/>
              </a:spcBef>
              <a:spcAft>
                <a:spcPct val="8000"/>
              </a:spcAft>
            </a:pPr>
            <a:r>
              <a:rPr lang="en-US" sz="900">
                <a:solidFill>
                  <a:srgbClr val="FF0000"/>
                </a:solidFill>
                <a:latin typeface="Arial" charset="0"/>
              </a:rPr>
              <a:t>CEA, Cadarache</a:t>
            </a:r>
          </a:p>
          <a:p>
            <a:pPr algn="r" eaLnBrk="0" hangingPunct="0">
              <a:lnSpc>
                <a:spcPct val="90000"/>
              </a:lnSpc>
              <a:spcBef>
                <a:spcPct val="8000"/>
              </a:spcBef>
              <a:spcAft>
                <a:spcPct val="8000"/>
              </a:spcAft>
            </a:pPr>
            <a:r>
              <a:rPr lang="en-US" sz="900">
                <a:solidFill>
                  <a:srgbClr val="FF0000"/>
                </a:solidFill>
                <a:latin typeface="Arial" charset="0"/>
              </a:rPr>
              <a:t>IPP, Jülich</a:t>
            </a:r>
          </a:p>
          <a:p>
            <a:pPr algn="r" eaLnBrk="0" hangingPunct="0">
              <a:lnSpc>
                <a:spcPct val="90000"/>
              </a:lnSpc>
              <a:spcBef>
                <a:spcPct val="8000"/>
              </a:spcBef>
              <a:spcAft>
                <a:spcPct val="8000"/>
              </a:spcAft>
            </a:pPr>
            <a:r>
              <a:rPr lang="en-US" sz="900">
                <a:solidFill>
                  <a:srgbClr val="FF0000"/>
                </a:solidFill>
                <a:latin typeface="Arial" charset="0"/>
              </a:rPr>
              <a:t>IPP, Garching</a:t>
            </a:r>
          </a:p>
          <a:p>
            <a:pPr algn="r" eaLnBrk="0" hangingPunct="0">
              <a:lnSpc>
                <a:spcPct val="90000"/>
              </a:lnSpc>
              <a:spcBef>
                <a:spcPct val="8000"/>
              </a:spcBef>
              <a:spcAft>
                <a:spcPct val="8000"/>
              </a:spcAft>
            </a:pPr>
            <a:r>
              <a:rPr lang="en-US" sz="900">
                <a:solidFill>
                  <a:srgbClr val="FF0000"/>
                </a:solidFill>
                <a:latin typeface="Arial" charset="0"/>
              </a:rPr>
              <a:t>ASCR, Czech Rep</a:t>
            </a:r>
          </a:p>
        </p:txBody>
      </p:sp>
      <p:pic>
        <p:nvPicPr>
          <p:cNvPr id="44" name="Picture 3" descr="C:\Users\jmenard\Desktop\Picture1.jpg"/>
          <p:cNvPicPr>
            <a:picLocks noChangeAspect="1" noChangeArrowheads="1"/>
          </p:cNvPicPr>
          <p:nvPr/>
        </p:nvPicPr>
        <p:blipFill>
          <a:blip r:embed="rId5" cstate="print"/>
          <a:srcRect/>
          <a:stretch>
            <a:fillRect/>
          </a:stretch>
        </p:blipFill>
        <p:spPr bwMode="auto">
          <a:xfrm>
            <a:off x="4237038" y="4495800"/>
            <a:ext cx="3078162" cy="2209800"/>
          </a:xfrm>
          <a:prstGeom prst="rect">
            <a:avLst/>
          </a:prstGeom>
          <a:noFill/>
          <a:ln w="9525">
            <a:noFill/>
            <a:miter lim="800000"/>
            <a:headEnd/>
            <a:tailEnd/>
          </a:ln>
        </p:spPr>
      </p:pic>
      <p:pic>
        <p:nvPicPr>
          <p:cNvPr id="45" name="Picture 48" descr="ppi221.tmp"/>
          <p:cNvPicPr>
            <a:picLocks/>
          </p:cNvPicPr>
          <p:nvPr/>
        </p:nvPicPr>
        <p:blipFill>
          <a:blip r:embed="rId6" cstate="print"/>
          <a:srcRect/>
          <a:stretch>
            <a:fillRect/>
          </a:stretch>
        </p:blipFill>
        <p:spPr bwMode="auto">
          <a:xfrm>
            <a:off x="152400" y="2209800"/>
            <a:ext cx="1295400" cy="4495800"/>
          </a:xfrm>
          <a:prstGeom prst="rect">
            <a:avLst/>
          </a:prstGeom>
          <a:noFill/>
          <a:ln w="9525">
            <a:noFill/>
            <a:miter lim="800000"/>
            <a:headEnd/>
            <a:tailEnd/>
          </a:ln>
        </p:spPr>
      </p:pic>
      <p:sp>
        <p:nvSpPr>
          <p:cNvPr id="46" name="Text Box 152"/>
          <p:cNvSpPr txBox="1">
            <a:spLocks noChangeArrowheads="1"/>
          </p:cNvSpPr>
          <p:nvPr/>
        </p:nvSpPr>
        <p:spPr bwMode="auto">
          <a:xfrm>
            <a:off x="152400" y="2209800"/>
            <a:ext cx="1257300" cy="4510088"/>
          </a:xfrm>
          <a:prstGeom prst="rect">
            <a:avLst/>
          </a:prstGeom>
          <a:noFill/>
          <a:ln w="12700" algn="ctr">
            <a:noFill/>
            <a:miter lim="800000"/>
            <a:headEnd/>
            <a:tailEnd/>
          </a:ln>
        </p:spPr>
        <p:txBody>
          <a:bodyPr lIns="91429" tIns="45714" rIns="91429" bIns="45714">
            <a:spAutoFit/>
          </a:bodyPr>
          <a:lstStyle/>
          <a:p>
            <a:pPr eaLnBrk="0" hangingPunct="0">
              <a:lnSpc>
                <a:spcPct val="90000"/>
              </a:lnSpc>
              <a:spcBef>
                <a:spcPct val="5000"/>
              </a:spcBef>
              <a:spcAft>
                <a:spcPct val="5000"/>
              </a:spcAft>
            </a:pPr>
            <a:r>
              <a:rPr lang="en-US" sz="900">
                <a:solidFill>
                  <a:srgbClr val="0000FF"/>
                </a:solidFill>
                <a:latin typeface="Arial" charset="0"/>
              </a:rPr>
              <a:t>Coll of Wm &amp; Mary</a:t>
            </a:r>
          </a:p>
          <a:p>
            <a:pPr eaLnBrk="0" hangingPunct="0">
              <a:lnSpc>
                <a:spcPct val="90000"/>
              </a:lnSpc>
              <a:spcBef>
                <a:spcPct val="5000"/>
              </a:spcBef>
              <a:spcAft>
                <a:spcPct val="5000"/>
              </a:spcAft>
            </a:pPr>
            <a:r>
              <a:rPr lang="en-US" sz="900">
                <a:solidFill>
                  <a:srgbClr val="0000FF"/>
                </a:solidFill>
                <a:latin typeface="Arial" charset="0"/>
              </a:rPr>
              <a:t>Columbia U</a:t>
            </a:r>
          </a:p>
          <a:p>
            <a:pPr eaLnBrk="0" hangingPunct="0">
              <a:lnSpc>
                <a:spcPct val="90000"/>
              </a:lnSpc>
              <a:spcBef>
                <a:spcPct val="5000"/>
              </a:spcBef>
              <a:spcAft>
                <a:spcPct val="5000"/>
              </a:spcAft>
            </a:pPr>
            <a:r>
              <a:rPr lang="en-US" sz="900">
                <a:solidFill>
                  <a:srgbClr val="0000FF"/>
                </a:solidFill>
                <a:latin typeface="Arial" charset="0"/>
              </a:rPr>
              <a:t>CompX</a:t>
            </a:r>
          </a:p>
          <a:p>
            <a:pPr eaLnBrk="0" hangingPunct="0">
              <a:lnSpc>
                <a:spcPct val="90000"/>
              </a:lnSpc>
              <a:spcBef>
                <a:spcPct val="5000"/>
              </a:spcBef>
              <a:spcAft>
                <a:spcPct val="5000"/>
              </a:spcAft>
            </a:pPr>
            <a:r>
              <a:rPr lang="en-US" sz="900">
                <a:solidFill>
                  <a:srgbClr val="0000FF"/>
                </a:solidFill>
                <a:latin typeface="Arial" charset="0"/>
              </a:rPr>
              <a:t>General Atomics</a:t>
            </a:r>
          </a:p>
          <a:p>
            <a:pPr eaLnBrk="0" hangingPunct="0">
              <a:lnSpc>
                <a:spcPct val="90000"/>
              </a:lnSpc>
              <a:spcBef>
                <a:spcPct val="5000"/>
              </a:spcBef>
              <a:spcAft>
                <a:spcPct val="5000"/>
              </a:spcAft>
            </a:pPr>
            <a:r>
              <a:rPr lang="en-US" sz="900">
                <a:solidFill>
                  <a:srgbClr val="0000FF"/>
                </a:solidFill>
                <a:latin typeface="Arial" charset="0"/>
              </a:rPr>
              <a:t>FIU</a:t>
            </a:r>
          </a:p>
          <a:p>
            <a:pPr eaLnBrk="0" hangingPunct="0">
              <a:lnSpc>
                <a:spcPct val="90000"/>
              </a:lnSpc>
              <a:spcBef>
                <a:spcPct val="5000"/>
              </a:spcBef>
              <a:spcAft>
                <a:spcPct val="5000"/>
              </a:spcAft>
            </a:pPr>
            <a:r>
              <a:rPr lang="en-US" sz="900">
                <a:solidFill>
                  <a:srgbClr val="0000FF"/>
                </a:solidFill>
                <a:latin typeface="Arial" charset="0"/>
              </a:rPr>
              <a:t>INL</a:t>
            </a:r>
          </a:p>
          <a:p>
            <a:pPr eaLnBrk="0" hangingPunct="0">
              <a:lnSpc>
                <a:spcPct val="90000"/>
              </a:lnSpc>
              <a:spcBef>
                <a:spcPct val="5000"/>
              </a:spcBef>
              <a:spcAft>
                <a:spcPct val="5000"/>
              </a:spcAft>
            </a:pPr>
            <a:r>
              <a:rPr lang="en-US" sz="900">
                <a:solidFill>
                  <a:srgbClr val="0000FF"/>
                </a:solidFill>
                <a:latin typeface="Arial" charset="0"/>
              </a:rPr>
              <a:t>Johns Hopkins U</a:t>
            </a:r>
          </a:p>
          <a:p>
            <a:pPr eaLnBrk="0" hangingPunct="0">
              <a:lnSpc>
                <a:spcPct val="90000"/>
              </a:lnSpc>
              <a:spcBef>
                <a:spcPct val="5000"/>
              </a:spcBef>
              <a:spcAft>
                <a:spcPct val="5000"/>
              </a:spcAft>
            </a:pPr>
            <a:r>
              <a:rPr lang="en-US" sz="900">
                <a:solidFill>
                  <a:srgbClr val="0000FF"/>
                </a:solidFill>
                <a:latin typeface="Arial" charset="0"/>
              </a:rPr>
              <a:t>LANL</a:t>
            </a:r>
          </a:p>
          <a:p>
            <a:pPr eaLnBrk="0" hangingPunct="0">
              <a:lnSpc>
                <a:spcPct val="90000"/>
              </a:lnSpc>
              <a:spcBef>
                <a:spcPct val="5000"/>
              </a:spcBef>
              <a:spcAft>
                <a:spcPct val="5000"/>
              </a:spcAft>
            </a:pPr>
            <a:r>
              <a:rPr lang="en-US" sz="900">
                <a:solidFill>
                  <a:srgbClr val="0000FF"/>
                </a:solidFill>
                <a:latin typeface="Arial" charset="0"/>
              </a:rPr>
              <a:t>LLNL</a:t>
            </a:r>
          </a:p>
          <a:p>
            <a:pPr eaLnBrk="0" hangingPunct="0">
              <a:lnSpc>
                <a:spcPct val="90000"/>
              </a:lnSpc>
              <a:spcBef>
                <a:spcPct val="5000"/>
              </a:spcBef>
              <a:spcAft>
                <a:spcPct val="5000"/>
              </a:spcAft>
            </a:pPr>
            <a:r>
              <a:rPr lang="en-US" sz="900">
                <a:solidFill>
                  <a:srgbClr val="0000FF"/>
                </a:solidFill>
                <a:latin typeface="Arial" charset="0"/>
              </a:rPr>
              <a:t>Lodestar</a:t>
            </a:r>
          </a:p>
          <a:p>
            <a:pPr eaLnBrk="0" hangingPunct="0">
              <a:lnSpc>
                <a:spcPct val="90000"/>
              </a:lnSpc>
              <a:spcBef>
                <a:spcPct val="5000"/>
              </a:spcBef>
              <a:spcAft>
                <a:spcPct val="5000"/>
              </a:spcAft>
            </a:pPr>
            <a:r>
              <a:rPr lang="en-US" sz="900">
                <a:solidFill>
                  <a:srgbClr val="0000FF"/>
                </a:solidFill>
                <a:latin typeface="Arial" charset="0"/>
              </a:rPr>
              <a:t>MIT</a:t>
            </a:r>
          </a:p>
          <a:p>
            <a:pPr eaLnBrk="0" hangingPunct="0">
              <a:lnSpc>
                <a:spcPct val="90000"/>
              </a:lnSpc>
              <a:spcBef>
                <a:spcPct val="5000"/>
              </a:spcBef>
              <a:spcAft>
                <a:spcPct val="5000"/>
              </a:spcAft>
            </a:pPr>
            <a:r>
              <a:rPr lang="en-US" sz="900">
                <a:solidFill>
                  <a:srgbClr val="0000FF"/>
                </a:solidFill>
                <a:latin typeface="Arial" charset="0"/>
              </a:rPr>
              <a:t>Lehigh U</a:t>
            </a:r>
          </a:p>
          <a:p>
            <a:pPr eaLnBrk="0" hangingPunct="0">
              <a:lnSpc>
                <a:spcPct val="90000"/>
              </a:lnSpc>
              <a:spcBef>
                <a:spcPct val="5000"/>
              </a:spcBef>
              <a:spcAft>
                <a:spcPct val="5000"/>
              </a:spcAft>
            </a:pPr>
            <a:r>
              <a:rPr lang="en-US" sz="900">
                <a:solidFill>
                  <a:srgbClr val="0000FF"/>
                </a:solidFill>
                <a:latin typeface="Arial" charset="0"/>
              </a:rPr>
              <a:t>Nova Photonics</a:t>
            </a:r>
          </a:p>
          <a:p>
            <a:pPr eaLnBrk="0" hangingPunct="0">
              <a:lnSpc>
                <a:spcPct val="90000"/>
              </a:lnSpc>
              <a:spcBef>
                <a:spcPct val="5000"/>
              </a:spcBef>
              <a:spcAft>
                <a:spcPct val="5000"/>
              </a:spcAft>
            </a:pPr>
            <a:r>
              <a:rPr lang="en-US" sz="900">
                <a:solidFill>
                  <a:srgbClr val="0000FF"/>
                </a:solidFill>
                <a:latin typeface="Arial" charset="0"/>
              </a:rPr>
              <a:t>ORNL</a:t>
            </a:r>
          </a:p>
          <a:p>
            <a:pPr eaLnBrk="0" hangingPunct="0">
              <a:lnSpc>
                <a:spcPct val="90000"/>
              </a:lnSpc>
              <a:spcBef>
                <a:spcPct val="5000"/>
              </a:spcBef>
              <a:spcAft>
                <a:spcPct val="5000"/>
              </a:spcAft>
            </a:pPr>
            <a:r>
              <a:rPr lang="en-US" sz="900">
                <a:solidFill>
                  <a:srgbClr val="0000FF"/>
                </a:solidFill>
                <a:latin typeface="Arial" charset="0"/>
              </a:rPr>
              <a:t>PPPL</a:t>
            </a:r>
          </a:p>
          <a:p>
            <a:pPr eaLnBrk="0" hangingPunct="0">
              <a:lnSpc>
                <a:spcPct val="90000"/>
              </a:lnSpc>
              <a:spcBef>
                <a:spcPct val="5000"/>
              </a:spcBef>
              <a:spcAft>
                <a:spcPct val="5000"/>
              </a:spcAft>
            </a:pPr>
            <a:r>
              <a:rPr lang="en-US" sz="900">
                <a:solidFill>
                  <a:srgbClr val="0000FF"/>
                </a:solidFill>
                <a:latin typeface="Arial" charset="0"/>
              </a:rPr>
              <a:t>Princeton U</a:t>
            </a:r>
          </a:p>
          <a:p>
            <a:pPr eaLnBrk="0" hangingPunct="0">
              <a:lnSpc>
                <a:spcPct val="90000"/>
              </a:lnSpc>
              <a:spcBef>
                <a:spcPct val="5000"/>
              </a:spcBef>
              <a:spcAft>
                <a:spcPct val="5000"/>
              </a:spcAft>
            </a:pPr>
            <a:r>
              <a:rPr lang="en-US" sz="900">
                <a:solidFill>
                  <a:srgbClr val="0000FF"/>
                </a:solidFill>
                <a:latin typeface="Arial" charset="0"/>
              </a:rPr>
              <a:t>Purdue U</a:t>
            </a:r>
          </a:p>
          <a:p>
            <a:pPr eaLnBrk="0" hangingPunct="0">
              <a:lnSpc>
                <a:spcPct val="90000"/>
              </a:lnSpc>
              <a:spcBef>
                <a:spcPct val="5000"/>
              </a:spcBef>
              <a:spcAft>
                <a:spcPct val="5000"/>
              </a:spcAft>
            </a:pPr>
            <a:r>
              <a:rPr lang="en-US" sz="900">
                <a:solidFill>
                  <a:srgbClr val="0000FF"/>
                </a:solidFill>
                <a:latin typeface="Arial" charset="0"/>
              </a:rPr>
              <a:t>SNL</a:t>
            </a:r>
          </a:p>
          <a:p>
            <a:pPr eaLnBrk="0" hangingPunct="0">
              <a:lnSpc>
                <a:spcPct val="90000"/>
              </a:lnSpc>
              <a:spcBef>
                <a:spcPct val="5000"/>
              </a:spcBef>
              <a:spcAft>
                <a:spcPct val="5000"/>
              </a:spcAft>
            </a:pPr>
            <a:r>
              <a:rPr lang="en-US" sz="900">
                <a:solidFill>
                  <a:srgbClr val="0000FF"/>
                </a:solidFill>
                <a:latin typeface="Arial" charset="0"/>
              </a:rPr>
              <a:t>Think Tank, Inc.</a:t>
            </a:r>
          </a:p>
          <a:p>
            <a:pPr eaLnBrk="0" hangingPunct="0">
              <a:lnSpc>
                <a:spcPct val="90000"/>
              </a:lnSpc>
              <a:spcBef>
                <a:spcPct val="5000"/>
              </a:spcBef>
              <a:spcAft>
                <a:spcPct val="5000"/>
              </a:spcAft>
            </a:pPr>
            <a:r>
              <a:rPr lang="en-US" sz="900">
                <a:solidFill>
                  <a:srgbClr val="0000FF"/>
                </a:solidFill>
                <a:latin typeface="Arial" charset="0"/>
              </a:rPr>
              <a:t>UC Davis</a:t>
            </a:r>
          </a:p>
          <a:p>
            <a:pPr eaLnBrk="0" hangingPunct="0">
              <a:lnSpc>
                <a:spcPct val="90000"/>
              </a:lnSpc>
              <a:spcBef>
                <a:spcPct val="5000"/>
              </a:spcBef>
              <a:spcAft>
                <a:spcPct val="5000"/>
              </a:spcAft>
            </a:pPr>
            <a:r>
              <a:rPr lang="en-US" sz="900">
                <a:solidFill>
                  <a:srgbClr val="0000FF"/>
                </a:solidFill>
                <a:latin typeface="Arial" charset="0"/>
              </a:rPr>
              <a:t>UC Irvine</a:t>
            </a:r>
          </a:p>
          <a:p>
            <a:pPr eaLnBrk="0" hangingPunct="0">
              <a:lnSpc>
                <a:spcPct val="90000"/>
              </a:lnSpc>
              <a:spcBef>
                <a:spcPct val="5000"/>
              </a:spcBef>
              <a:spcAft>
                <a:spcPct val="5000"/>
              </a:spcAft>
            </a:pPr>
            <a:r>
              <a:rPr lang="en-US" sz="900">
                <a:solidFill>
                  <a:srgbClr val="0000FF"/>
                </a:solidFill>
                <a:latin typeface="Arial" charset="0"/>
              </a:rPr>
              <a:t>UCLA</a:t>
            </a:r>
          </a:p>
          <a:p>
            <a:pPr eaLnBrk="0" hangingPunct="0">
              <a:lnSpc>
                <a:spcPct val="90000"/>
              </a:lnSpc>
              <a:spcBef>
                <a:spcPct val="5000"/>
              </a:spcBef>
              <a:spcAft>
                <a:spcPct val="5000"/>
              </a:spcAft>
            </a:pPr>
            <a:r>
              <a:rPr lang="en-US" sz="900">
                <a:solidFill>
                  <a:srgbClr val="0000FF"/>
                </a:solidFill>
                <a:latin typeface="Arial" charset="0"/>
              </a:rPr>
              <a:t>UCSD</a:t>
            </a:r>
          </a:p>
          <a:p>
            <a:pPr eaLnBrk="0" hangingPunct="0">
              <a:lnSpc>
                <a:spcPct val="90000"/>
              </a:lnSpc>
              <a:spcBef>
                <a:spcPct val="5000"/>
              </a:spcBef>
              <a:spcAft>
                <a:spcPct val="5000"/>
              </a:spcAft>
            </a:pPr>
            <a:r>
              <a:rPr lang="en-US" sz="900">
                <a:solidFill>
                  <a:srgbClr val="0000FF"/>
                </a:solidFill>
                <a:latin typeface="Arial" charset="0"/>
              </a:rPr>
              <a:t>U Colorado</a:t>
            </a:r>
          </a:p>
          <a:p>
            <a:pPr eaLnBrk="0" hangingPunct="0">
              <a:lnSpc>
                <a:spcPct val="90000"/>
              </a:lnSpc>
              <a:spcBef>
                <a:spcPct val="5000"/>
              </a:spcBef>
              <a:spcAft>
                <a:spcPct val="5000"/>
              </a:spcAft>
            </a:pPr>
            <a:r>
              <a:rPr lang="en-US" sz="900">
                <a:solidFill>
                  <a:srgbClr val="0000FF"/>
                </a:solidFill>
                <a:latin typeface="Arial" charset="0"/>
              </a:rPr>
              <a:t>U Illinois</a:t>
            </a:r>
          </a:p>
          <a:p>
            <a:pPr eaLnBrk="0" hangingPunct="0">
              <a:lnSpc>
                <a:spcPct val="90000"/>
              </a:lnSpc>
              <a:spcBef>
                <a:spcPct val="5000"/>
              </a:spcBef>
              <a:spcAft>
                <a:spcPct val="5000"/>
              </a:spcAft>
            </a:pPr>
            <a:r>
              <a:rPr lang="en-US" sz="900">
                <a:solidFill>
                  <a:srgbClr val="0000FF"/>
                </a:solidFill>
                <a:latin typeface="Arial" charset="0"/>
              </a:rPr>
              <a:t>U Maryland</a:t>
            </a:r>
          </a:p>
          <a:p>
            <a:pPr eaLnBrk="0" hangingPunct="0">
              <a:lnSpc>
                <a:spcPct val="90000"/>
              </a:lnSpc>
              <a:spcBef>
                <a:spcPct val="5000"/>
              </a:spcBef>
              <a:spcAft>
                <a:spcPct val="5000"/>
              </a:spcAft>
            </a:pPr>
            <a:r>
              <a:rPr lang="en-US" sz="900">
                <a:solidFill>
                  <a:srgbClr val="0000FF"/>
                </a:solidFill>
                <a:latin typeface="Arial" charset="0"/>
              </a:rPr>
              <a:t>U Rochester</a:t>
            </a:r>
          </a:p>
          <a:p>
            <a:pPr eaLnBrk="0" hangingPunct="0">
              <a:lnSpc>
                <a:spcPct val="90000"/>
              </a:lnSpc>
              <a:spcBef>
                <a:spcPct val="5000"/>
              </a:spcBef>
              <a:spcAft>
                <a:spcPct val="5000"/>
              </a:spcAft>
            </a:pPr>
            <a:r>
              <a:rPr lang="en-US" sz="900">
                <a:solidFill>
                  <a:srgbClr val="0000FF"/>
                </a:solidFill>
                <a:latin typeface="Arial" charset="0"/>
              </a:rPr>
              <a:t>U Tennessee</a:t>
            </a:r>
          </a:p>
          <a:p>
            <a:pPr eaLnBrk="0" hangingPunct="0">
              <a:lnSpc>
                <a:spcPct val="90000"/>
              </a:lnSpc>
              <a:spcBef>
                <a:spcPct val="5000"/>
              </a:spcBef>
              <a:spcAft>
                <a:spcPct val="5000"/>
              </a:spcAft>
            </a:pPr>
            <a:r>
              <a:rPr lang="en-US" sz="900">
                <a:solidFill>
                  <a:srgbClr val="0000FF"/>
                </a:solidFill>
                <a:latin typeface="Arial" charset="0"/>
              </a:rPr>
              <a:t>U Tulsa</a:t>
            </a:r>
          </a:p>
          <a:p>
            <a:pPr eaLnBrk="0" hangingPunct="0">
              <a:lnSpc>
                <a:spcPct val="90000"/>
              </a:lnSpc>
              <a:spcBef>
                <a:spcPct val="5000"/>
              </a:spcBef>
              <a:spcAft>
                <a:spcPct val="5000"/>
              </a:spcAft>
            </a:pPr>
            <a:r>
              <a:rPr lang="en-US" sz="900">
                <a:solidFill>
                  <a:srgbClr val="0000FF"/>
                </a:solidFill>
                <a:latin typeface="Arial" charset="0"/>
              </a:rPr>
              <a:t>U Washington</a:t>
            </a:r>
          </a:p>
          <a:p>
            <a:pPr eaLnBrk="0" hangingPunct="0">
              <a:lnSpc>
                <a:spcPct val="90000"/>
              </a:lnSpc>
              <a:spcBef>
                <a:spcPct val="5000"/>
              </a:spcBef>
              <a:spcAft>
                <a:spcPct val="5000"/>
              </a:spcAft>
            </a:pPr>
            <a:r>
              <a:rPr lang="en-US" sz="900">
                <a:solidFill>
                  <a:srgbClr val="0000FF"/>
                </a:solidFill>
                <a:latin typeface="Arial" charset="0"/>
              </a:rPr>
              <a:t>U Wisconsin</a:t>
            </a:r>
          </a:p>
          <a:p>
            <a:pPr eaLnBrk="0" hangingPunct="0">
              <a:lnSpc>
                <a:spcPct val="90000"/>
              </a:lnSpc>
              <a:spcBef>
                <a:spcPct val="5000"/>
              </a:spcBef>
              <a:spcAft>
                <a:spcPct val="5000"/>
              </a:spcAft>
            </a:pPr>
            <a:r>
              <a:rPr lang="en-US" sz="900">
                <a:solidFill>
                  <a:srgbClr val="0000FF"/>
                </a:solidFill>
                <a:latin typeface="Arial" charset="0"/>
              </a:rPr>
              <a:t>X Science LLC</a:t>
            </a:r>
          </a:p>
        </p:txBody>
      </p:sp>
      <p:pic>
        <p:nvPicPr>
          <p:cNvPr id="47" name="Picture 57"/>
          <p:cNvPicPr>
            <a:picLocks noChangeAspect="1" noChangeArrowheads="1"/>
          </p:cNvPicPr>
          <p:nvPr/>
        </p:nvPicPr>
        <p:blipFill>
          <a:blip r:embed="rId7" cstate="print"/>
          <a:srcRect/>
          <a:stretch>
            <a:fillRect/>
          </a:stretch>
        </p:blipFill>
        <p:spPr bwMode="auto">
          <a:xfrm>
            <a:off x="1763713" y="4343400"/>
            <a:ext cx="2274887" cy="2438400"/>
          </a:xfrm>
          <a:prstGeom prst="rect">
            <a:avLst/>
          </a:prstGeom>
          <a:noFill/>
          <a:ln w="9525">
            <a:noFill/>
            <a:miter lim="800000"/>
            <a:headEnd/>
            <a:tailEnd/>
          </a:ln>
        </p:spPr>
      </p:pic>
      <p:sp>
        <p:nvSpPr>
          <p:cNvPr id="31" name="Text Box 10"/>
          <p:cNvSpPr txBox="1">
            <a:spLocks noChangeArrowheads="1"/>
          </p:cNvSpPr>
          <p:nvPr/>
        </p:nvSpPr>
        <p:spPr bwMode="auto">
          <a:xfrm>
            <a:off x="1676400" y="3650903"/>
            <a:ext cx="5715000" cy="692497"/>
          </a:xfrm>
          <a:prstGeom prst="rect">
            <a:avLst/>
          </a:prstGeom>
          <a:noFill/>
          <a:ln w="15875" algn="ctr">
            <a:noFill/>
            <a:miter lim="800000"/>
            <a:headEnd/>
            <a:tailEnd/>
          </a:ln>
        </p:spPr>
        <p:txBody>
          <a:bodyPr wrap="square" lIns="0" tIns="0" rIns="0" bIns="0">
            <a:spAutoFit/>
          </a:bodyPr>
          <a:lstStyle/>
          <a:p>
            <a:pPr algn="ctr">
              <a:lnSpc>
                <a:spcPct val="70000"/>
              </a:lnSpc>
              <a:spcBef>
                <a:spcPct val="20000"/>
              </a:spcBef>
            </a:pPr>
            <a:r>
              <a:rPr lang="en-US" sz="1800" i="0" dirty="0" smtClean="0">
                <a:solidFill>
                  <a:srgbClr val="FF0000"/>
                </a:solidFill>
              </a:rPr>
              <a:t>NSTX-U 5 Year Plan Review</a:t>
            </a:r>
            <a:endParaRPr lang="en-US" sz="1800" i="0" dirty="0">
              <a:solidFill>
                <a:srgbClr val="FF0000"/>
              </a:solidFill>
            </a:endParaRPr>
          </a:p>
          <a:p>
            <a:pPr algn="ctr">
              <a:lnSpc>
                <a:spcPct val="70000"/>
              </a:lnSpc>
              <a:spcBef>
                <a:spcPct val="20000"/>
              </a:spcBef>
            </a:pPr>
            <a:r>
              <a:rPr lang="en-US" sz="1800" i="0" dirty="0" smtClean="0">
                <a:solidFill>
                  <a:srgbClr val="FF0000"/>
                </a:solidFill>
              </a:rPr>
              <a:t>LSB B318, PPPL</a:t>
            </a:r>
            <a:endParaRPr lang="en-US" sz="1800" i="0" dirty="0">
              <a:solidFill>
                <a:srgbClr val="FF0000"/>
              </a:solidFill>
            </a:endParaRPr>
          </a:p>
          <a:p>
            <a:pPr algn="ctr">
              <a:lnSpc>
                <a:spcPct val="70000"/>
              </a:lnSpc>
              <a:spcBef>
                <a:spcPct val="20000"/>
              </a:spcBef>
            </a:pPr>
            <a:r>
              <a:rPr lang="en-US" sz="1800" i="0" dirty="0" smtClean="0">
                <a:solidFill>
                  <a:srgbClr val="FF0000"/>
                </a:solidFill>
              </a:rPr>
              <a:t>May 21-23, 2013</a:t>
            </a:r>
            <a:endParaRPr lang="en-US" sz="1800" i="0" dirty="0">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fld id="{91FD4157-81AC-40A2-A2D9-050298DE052D}" type="slidenum">
              <a:rPr lang="en-US">
                <a:solidFill>
                  <a:srgbClr val="3333CC"/>
                </a:solidFill>
              </a:rPr>
              <a:pPr/>
              <a:t>47</a:t>
            </a:fld>
            <a:endParaRPr lang="en-US">
              <a:solidFill>
                <a:srgbClr val="3333CC"/>
              </a:solidFill>
            </a:endParaRPr>
          </a:p>
        </p:txBody>
      </p:sp>
      <p:sp>
        <p:nvSpPr>
          <p:cNvPr id="1527810" name="Rectangle 2"/>
          <p:cNvSpPr>
            <a:spLocks noGrp="1" noChangeArrowheads="1"/>
          </p:cNvSpPr>
          <p:nvPr>
            <p:ph type="title"/>
          </p:nvPr>
        </p:nvSpPr>
        <p:spPr>
          <a:noFill/>
        </p:spPr>
        <p:txBody>
          <a:bodyPr/>
          <a:lstStyle/>
          <a:p>
            <a:r>
              <a:rPr lang="en-US" sz="3200" dirty="0" smtClean="0"/>
              <a:t>Outline </a:t>
            </a:r>
            <a:r>
              <a:rPr lang="en-US" sz="3200" dirty="0"/>
              <a:t>and </a:t>
            </a:r>
            <a:r>
              <a:rPr lang="en-US" sz="3200" dirty="0" smtClean="0"/>
              <a:t>relationship </a:t>
            </a:r>
            <a:r>
              <a:rPr lang="en-US" sz="3200" dirty="0"/>
              <a:t>to </a:t>
            </a:r>
            <a:r>
              <a:rPr lang="en-US" sz="3200" dirty="0" smtClean="0"/>
              <a:t>review charge</a:t>
            </a:r>
            <a:endParaRPr lang="en-US" sz="3200" dirty="0"/>
          </a:p>
        </p:txBody>
      </p:sp>
      <p:sp>
        <p:nvSpPr>
          <p:cNvPr id="1527811" name="Rectangle 3"/>
          <p:cNvSpPr>
            <a:spLocks noGrp="1" noChangeArrowheads="1"/>
          </p:cNvSpPr>
          <p:nvPr>
            <p:ph type="body" idx="1"/>
          </p:nvPr>
        </p:nvSpPr>
        <p:spPr>
          <a:xfrm>
            <a:off x="228600" y="1219200"/>
            <a:ext cx="8686800" cy="5099050"/>
          </a:xfrm>
        </p:spPr>
        <p:txBody>
          <a:bodyPr/>
          <a:lstStyle/>
          <a:p>
            <a:pPr>
              <a:spcBef>
                <a:spcPct val="55000"/>
              </a:spcBef>
            </a:pPr>
            <a:r>
              <a:rPr lang="en-US" sz="2200" dirty="0" smtClean="0"/>
              <a:t>NSTX-U </a:t>
            </a:r>
            <a:r>
              <a:rPr lang="en-US" sz="2200" dirty="0"/>
              <a:t>Organization</a:t>
            </a:r>
          </a:p>
          <a:p>
            <a:pPr>
              <a:spcBef>
                <a:spcPct val="55000"/>
              </a:spcBef>
            </a:pPr>
            <a:r>
              <a:rPr lang="en-US" sz="2200" dirty="0"/>
              <a:t>Support from PPPL</a:t>
            </a:r>
          </a:p>
          <a:p>
            <a:pPr>
              <a:spcBef>
                <a:spcPct val="55000"/>
              </a:spcBef>
            </a:pPr>
            <a:r>
              <a:rPr lang="en-US" sz="2200" dirty="0"/>
              <a:t>Role of collaborators</a:t>
            </a:r>
          </a:p>
          <a:p>
            <a:pPr>
              <a:spcBef>
                <a:spcPct val="55000"/>
              </a:spcBef>
            </a:pPr>
            <a:r>
              <a:rPr lang="en-US" sz="2200" dirty="0"/>
              <a:t>Developing the research program</a:t>
            </a:r>
          </a:p>
          <a:p>
            <a:pPr lvl="1">
              <a:spcBef>
                <a:spcPct val="55000"/>
              </a:spcBef>
            </a:pPr>
            <a:r>
              <a:rPr lang="en-US" dirty="0"/>
              <a:t>Research priorities and major directions</a:t>
            </a:r>
          </a:p>
          <a:p>
            <a:pPr lvl="1">
              <a:spcBef>
                <a:spcPct val="55000"/>
              </a:spcBef>
            </a:pPr>
            <a:r>
              <a:rPr lang="en-US" dirty="0"/>
              <a:t>Formulating annual research plan</a:t>
            </a:r>
          </a:p>
          <a:p>
            <a:pPr lvl="1">
              <a:spcBef>
                <a:spcPct val="55000"/>
              </a:spcBef>
            </a:pPr>
            <a:r>
              <a:rPr lang="en-US" dirty="0"/>
              <a:t>Developing and executing experiments</a:t>
            </a:r>
          </a:p>
          <a:p>
            <a:pPr>
              <a:spcBef>
                <a:spcPct val="55000"/>
              </a:spcBef>
            </a:pPr>
            <a:r>
              <a:rPr lang="en-US" sz="2200" dirty="0"/>
              <a:t>Milestone performance history</a:t>
            </a:r>
          </a:p>
          <a:p>
            <a:pPr>
              <a:spcBef>
                <a:spcPct val="55000"/>
              </a:spcBef>
            </a:pPr>
            <a:r>
              <a:rPr lang="en-US" sz="2200" dirty="0"/>
              <a:t>Scheduling operation, maintenance &amp; upgrades</a:t>
            </a:r>
          </a:p>
          <a:p>
            <a:pPr>
              <a:spcBef>
                <a:spcPct val="55000"/>
              </a:spcBef>
            </a:pPr>
            <a:r>
              <a:rPr lang="en-US" sz="2200" dirty="0"/>
              <a:t>Managing environment, safety &amp; health concerns</a:t>
            </a:r>
          </a:p>
        </p:txBody>
      </p:sp>
      <p:sp>
        <p:nvSpPr>
          <p:cNvPr id="1527813" name="Text Box 5"/>
          <p:cNvSpPr txBox="1">
            <a:spLocks noChangeArrowheads="1"/>
          </p:cNvSpPr>
          <p:nvPr/>
        </p:nvSpPr>
        <p:spPr bwMode="auto">
          <a:xfrm>
            <a:off x="4495800" y="1219200"/>
            <a:ext cx="4495800" cy="781050"/>
          </a:xfrm>
          <a:prstGeom prst="rect">
            <a:avLst/>
          </a:prstGeom>
          <a:solidFill>
            <a:srgbClr val="FFFAC9"/>
          </a:solidFill>
          <a:ln w="9525">
            <a:solidFill>
              <a:schemeClr val="accent2"/>
            </a:solidFill>
            <a:miter lim="800000"/>
            <a:headEnd/>
            <a:tailEnd/>
          </a:ln>
          <a:effectLst/>
        </p:spPr>
        <p:txBody>
          <a:bodyPr lIns="45720" tIns="18288" rIns="45720" bIns="18288">
            <a:spAutoFit/>
          </a:bodyPr>
          <a:lstStyle/>
          <a:p>
            <a:pPr algn="ctr">
              <a:spcBef>
                <a:spcPct val="50000"/>
              </a:spcBef>
            </a:pPr>
            <a:r>
              <a:rPr lang="en-US" sz="1600" b="0" i="0" dirty="0">
                <a:solidFill>
                  <a:srgbClr val="3333CC"/>
                </a:solidFill>
                <a:latin typeface="Arial" charset="0"/>
              </a:rPr>
              <a:t>Evaluate the competency of the proposed senior research personnel and the adequacy of the proposed research environment and </a:t>
            </a:r>
            <a:r>
              <a:rPr lang="en-US" sz="1600" b="0" i="0" dirty="0" smtClean="0">
                <a:solidFill>
                  <a:srgbClr val="3333CC"/>
                </a:solidFill>
                <a:latin typeface="Arial" charset="0"/>
              </a:rPr>
              <a:t>resources</a:t>
            </a:r>
            <a:endParaRPr lang="en-US" sz="1600" b="0" i="0" dirty="0">
              <a:solidFill>
                <a:srgbClr val="3333CC"/>
              </a:solidFill>
              <a:latin typeface="Arial" charset="0"/>
            </a:endParaRPr>
          </a:p>
        </p:txBody>
      </p:sp>
      <p:sp>
        <p:nvSpPr>
          <p:cNvPr id="1527816" name="Text Box 8"/>
          <p:cNvSpPr txBox="1">
            <a:spLocks noChangeArrowheads="1"/>
          </p:cNvSpPr>
          <p:nvPr/>
        </p:nvSpPr>
        <p:spPr bwMode="auto">
          <a:xfrm>
            <a:off x="6553200" y="3192518"/>
            <a:ext cx="2438400" cy="1514261"/>
          </a:xfrm>
          <a:prstGeom prst="rect">
            <a:avLst/>
          </a:prstGeom>
          <a:solidFill>
            <a:srgbClr val="FFFAC9"/>
          </a:solidFill>
          <a:ln w="9525">
            <a:solidFill>
              <a:schemeClr val="accent2"/>
            </a:solidFill>
            <a:miter lim="800000"/>
            <a:headEnd/>
            <a:tailEnd/>
          </a:ln>
          <a:effectLst/>
        </p:spPr>
        <p:txBody>
          <a:bodyPr lIns="45720" tIns="18288" rIns="45720" bIns="18288">
            <a:spAutoFit/>
          </a:bodyPr>
          <a:lstStyle/>
          <a:p>
            <a:pPr algn="ctr">
              <a:spcBef>
                <a:spcPct val="50000"/>
              </a:spcBef>
            </a:pPr>
            <a:r>
              <a:rPr lang="en-US" sz="1600" b="0" i="0" dirty="0">
                <a:solidFill>
                  <a:srgbClr val="3333CC"/>
                </a:solidFill>
                <a:latin typeface="Arial" charset="0"/>
              </a:rPr>
              <a:t>Assess the program's governance practices and performance of </a:t>
            </a:r>
            <a:r>
              <a:rPr lang="en-US" sz="1600" b="0" i="0" dirty="0" smtClean="0">
                <a:solidFill>
                  <a:srgbClr val="3333CC"/>
                </a:solidFill>
                <a:latin typeface="Arial" charset="0"/>
              </a:rPr>
              <a:t>program management team, and support to collaborators provided by PPPL</a:t>
            </a:r>
            <a:endParaRPr lang="en-US" sz="1600" b="0" i="0" dirty="0">
              <a:solidFill>
                <a:srgbClr val="3333CC"/>
              </a:solidFill>
              <a:latin typeface="Arial" charset="0"/>
            </a:endParaRPr>
          </a:p>
        </p:txBody>
      </p:sp>
      <p:sp>
        <p:nvSpPr>
          <p:cNvPr id="1527817" name="Text Box 9"/>
          <p:cNvSpPr txBox="1">
            <a:spLocks noChangeArrowheads="1"/>
          </p:cNvSpPr>
          <p:nvPr/>
        </p:nvSpPr>
        <p:spPr bwMode="auto">
          <a:xfrm>
            <a:off x="7086600" y="5105400"/>
            <a:ext cx="1905000" cy="1025525"/>
          </a:xfrm>
          <a:prstGeom prst="rect">
            <a:avLst/>
          </a:prstGeom>
          <a:solidFill>
            <a:srgbClr val="FFFAC9"/>
          </a:solidFill>
          <a:ln w="9525">
            <a:solidFill>
              <a:schemeClr val="accent2"/>
            </a:solidFill>
            <a:miter lim="800000"/>
            <a:headEnd/>
            <a:tailEnd/>
          </a:ln>
          <a:effectLst/>
        </p:spPr>
        <p:txBody>
          <a:bodyPr lIns="45720" tIns="18288" rIns="45720" bIns="18288">
            <a:spAutoFit/>
          </a:bodyPr>
          <a:lstStyle/>
          <a:p>
            <a:pPr algn="ctr">
              <a:spcBef>
                <a:spcPct val="50000"/>
              </a:spcBef>
            </a:pPr>
            <a:r>
              <a:rPr lang="en-US" sz="1600" b="0" i="0" dirty="0">
                <a:solidFill>
                  <a:srgbClr val="3333CC"/>
                </a:solidFill>
                <a:latin typeface="Arial" charset="0"/>
              </a:rPr>
              <a:t>Assess the current </a:t>
            </a:r>
            <a:r>
              <a:rPr lang="en-US" sz="1600" i="0" dirty="0">
                <a:solidFill>
                  <a:srgbClr val="3333CC"/>
                </a:solidFill>
                <a:latin typeface="Arial" charset="0"/>
              </a:rPr>
              <a:t>performance</a:t>
            </a:r>
            <a:r>
              <a:rPr lang="en-US" sz="1600" b="0" i="0" dirty="0">
                <a:solidFill>
                  <a:srgbClr val="3333CC"/>
                </a:solidFill>
                <a:latin typeface="Arial" charset="0"/>
              </a:rPr>
              <a:t> of </a:t>
            </a:r>
            <a:r>
              <a:rPr lang="en-US" sz="1600" i="0" dirty="0">
                <a:solidFill>
                  <a:srgbClr val="3333CC"/>
                </a:solidFill>
                <a:latin typeface="Arial" charset="0"/>
              </a:rPr>
              <a:t>facility</a:t>
            </a:r>
            <a:r>
              <a:rPr lang="en-US" sz="1600" b="0" i="0" dirty="0">
                <a:solidFill>
                  <a:srgbClr val="3333CC"/>
                </a:solidFill>
                <a:latin typeface="Arial" charset="0"/>
              </a:rPr>
              <a:t> </a:t>
            </a:r>
            <a:r>
              <a:rPr lang="en-US" sz="1600" i="0" dirty="0">
                <a:solidFill>
                  <a:srgbClr val="3333CC"/>
                </a:solidFill>
                <a:latin typeface="Arial" charset="0"/>
              </a:rPr>
              <a:t>operations at a top level</a:t>
            </a:r>
          </a:p>
        </p:txBody>
      </p:sp>
      <p:sp>
        <p:nvSpPr>
          <p:cNvPr id="1527820" name="Line 12"/>
          <p:cNvSpPr>
            <a:spLocks noChangeShapeType="1"/>
          </p:cNvSpPr>
          <p:nvPr/>
        </p:nvSpPr>
        <p:spPr bwMode="auto">
          <a:xfrm>
            <a:off x="3276600" y="2514600"/>
            <a:ext cx="2209800" cy="0"/>
          </a:xfrm>
          <a:prstGeom prst="line">
            <a:avLst/>
          </a:prstGeom>
          <a:noFill/>
          <a:ln w="22225">
            <a:solidFill>
              <a:schemeClr val="accent2"/>
            </a:solidFill>
            <a:round/>
            <a:headEnd/>
            <a:tailEnd/>
          </a:ln>
          <a:effectLst/>
        </p:spPr>
        <p:txBody>
          <a:bodyPr wrap="none" lIns="0" tIns="0" rIns="0" bIns="0" anchor="ctr"/>
          <a:lstStyle/>
          <a:p>
            <a:endParaRPr lang="en-US"/>
          </a:p>
        </p:txBody>
      </p:sp>
      <p:sp>
        <p:nvSpPr>
          <p:cNvPr id="1527826" name="AutoShape 18"/>
          <p:cNvSpPr>
            <a:spLocks/>
          </p:cNvSpPr>
          <p:nvPr/>
        </p:nvSpPr>
        <p:spPr bwMode="auto">
          <a:xfrm>
            <a:off x="6172200" y="3200400"/>
            <a:ext cx="381000" cy="1524000"/>
          </a:xfrm>
          <a:prstGeom prst="rightBrace">
            <a:avLst>
              <a:gd name="adj1" fmla="val 35000"/>
              <a:gd name="adj2" fmla="val 50000"/>
            </a:avLst>
          </a:prstGeom>
          <a:noFill/>
          <a:ln w="25400">
            <a:solidFill>
              <a:schemeClr val="accent2"/>
            </a:solidFill>
            <a:round/>
            <a:headEnd/>
            <a:tailEnd/>
          </a:ln>
          <a:effectLst/>
        </p:spPr>
        <p:txBody>
          <a:bodyPr wrap="none" lIns="0" tIns="0" rIns="0" bIns="0" anchor="ctr"/>
          <a:lstStyle/>
          <a:p>
            <a:endParaRPr lang="en-US"/>
          </a:p>
        </p:txBody>
      </p:sp>
      <p:sp>
        <p:nvSpPr>
          <p:cNvPr id="1527828" name="AutoShape 20"/>
          <p:cNvSpPr>
            <a:spLocks/>
          </p:cNvSpPr>
          <p:nvPr/>
        </p:nvSpPr>
        <p:spPr bwMode="auto">
          <a:xfrm>
            <a:off x="6705600" y="5029200"/>
            <a:ext cx="381000" cy="1143000"/>
          </a:xfrm>
          <a:prstGeom prst="rightBrace">
            <a:avLst>
              <a:gd name="adj1" fmla="val 25000"/>
              <a:gd name="adj2" fmla="val 50000"/>
            </a:avLst>
          </a:prstGeom>
          <a:noFill/>
          <a:ln w="25400">
            <a:solidFill>
              <a:schemeClr val="accent2"/>
            </a:solidFill>
            <a:round/>
            <a:headEnd/>
            <a:tailEnd/>
          </a:ln>
          <a:effectLst/>
        </p:spPr>
        <p:txBody>
          <a:bodyPr wrap="none" lIns="0" tIns="0" rIns="0" bIns="0" anchor="ctr"/>
          <a:lstStyle/>
          <a:p>
            <a:endParaRPr lang="en-US"/>
          </a:p>
        </p:txBody>
      </p:sp>
      <p:sp>
        <p:nvSpPr>
          <p:cNvPr id="1527829" name="AutoShape 21"/>
          <p:cNvSpPr>
            <a:spLocks/>
          </p:cNvSpPr>
          <p:nvPr/>
        </p:nvSpPr>
        <p:spPr bwMode="auto">
          <a:xfrm>
            <a:off x="3429000" y="1371600"/>
            <a:ext cx="304800" cy="762000"/>
          </a:xfrm>
          <a:prstGeom prst="rightBrace">
            <a:avLst>
              <a:gd name="adj1" fmla="val 20833"/>
              <a:gd name="adj2" fmla="val 39597"/>
            </a:avLst>
          </a:prstGeom>
          <a:noFill/>
          <a:ln w="25400">
            <a:solidFill>
              <a:schemeClr val="accent2"/>
            </a:solidFill>
            <a:round/>
            <a:headEnd/>
            <a:tailEnd/>
          </a:ln>
          <a:effectLst/>
        </p:spPr>
        <p:txBody>
          <a:bodyPr wrap="none" lIns="0" tIns="0" rIns="0" bIns="0" anchor="ctr"/>
          <a:lstStyle/>
          <a:p>
            <a:endParaRPr lang="en-US"/>
          </a:p>
        </p:txBody>
      </p:sp>
      <p:sp>
        <p:nvSpPr>
          <p:cNvPr id="1527830" name="Line 22"/>
          <p:cNvSpPr>
            <a:spLocks noChangeShapeType="1"/>
          </p:cNvSpPr>
          <p:nvPr/>
        </p:nvSpPr>
        <p:spPr bwMode="auto">
          <a:xfrm>
            <a:off x="3733800" y="1676400"/>
            <a:ext cx="762000" cy="0"/>
          </a:xfrm>
          <a:prstGeom prst="line">
            <a:avLst/>
          </a:prstGeom>
          <a:noFill/>
          <a:ln w="25400">
            <a:solidFill>
              <a:schemeClr val="accent2"/>
            </a:solidFill>
            <a:round/>
            <a:headEnd/>
            <a:tailEnd/>
          </a:ln>
          <a:effectLst/>
        </p:spPr>
        <p:txBody>
          <a:bodyPr wrap="none" lIns="0" tIns="0" rIns="0" bIns="0" anchor="ctr"/>
          <a:lstStyle/>
          <a:p>
            <a:endParaRPr lang="en-US"/>
          </a:p>
        </p:txBody>
      </p:sp>
      <p:sp>
        <p:nvSpPr>
          <p:cNvPr id="14" name="Text Box 7"/>
          <p:cNvSpPr txBox="1">
            <a:spLocks noChangeArrowheads="1"/>
          </p:cNvSpPr>
          <p:nvPr/>
        </p:nvSpPr>
        <p:spPr bwMode="auto">
          <a:xfrm>
            <a:off x="5105400" y="2209800"/>
            <a:ext cx="3886200" cy="781050"/>
          </a:xfrm>
          <a:prstGeom prst="rect">
            <a:avLst/>
          </a:prstGeom>
          <a:solidFill>
            <a:srgbClr val="FFFAC9"/>
          </a:solidFill>
          <a:ln w="9525">
            <a:solidFill>
              <a:schemeClr val="accent2"/>
            </a:solidFill>
            <a:miter lim="800000"/>
            <a:headEnd/>
            <a:tailEnd/>
          </a:ln>
          <a:effectLst/>
        </p:spPr>
        <p:txBody>
          <a:bodyPr wrap="square" lIns="45720" tIns="18288" rIns="45720" bIns="18288">
            <a:spAutoFit/>
          </a:bodyPr>
          <a:lstStyle/>
          <a:p>
            <a:pPr algn="ctr">
              <a:spcBef>
                <a:spcPct val="50000"/>
              </a:spcBef>
            </a:pPr>
            <a:r>
              <a:rPr lang="en-US" sz="1600" b="0" i="0" dirty="0" smtClean="0">
                <a:solidFill>
                  <a:srgbClr val="3333CC"/>
                </a:solidFill>
                <a:latin typeface="Arial" charset="0"/>
              </a:rPr>
              <a:t>How well do the collaborative arrangements achieve the goal of an integrated research team?</a:t>
            </a:r>
            <a:endParaRPr lang="en-US" sz="1600" b="0" i="0" dirty="0">
              <a:solidFill>
                <a:srgbClr val="3333CC"/>
              </a:solidFill>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lide Number Placeholder 3"/>
          <p:cNvSpPr>
            <a:spLocks noGrp="1"/>
          </p:cNvSpPr>
          <p:nvPr>
            <p:ph type="sldNum" sz="quarter" idx="10"/>
          </p:nvPr>
        </p:nvSpPr>
        <p:spPr/>
        <p:txBody>
          <a:bodyPr/>
          <a:lstStyle/>
          <a:p>
            <a:fld id="{BC1CA242-E848-4B6E-A5EE-C9824500DF77}" type="slidenum">
              <a:rPr lang="en-US">
                <a:solidFill>
                  <a:srgbClr val="3333CC"/>
                </a:solidFill>
              </a:rPr>
              <a:pPr/>
              <a:t>48</a:t>
            </a:fld>
            <a:endParaRPr lang="en-US">
              <a:solidFill>
                <a:srgbClr val="3333CC"/>
              </a:solidFill>
            </a:endParaRPr>
          </a:p>
        </p:txBody>
      </p:sp>
      <p:sp>
        <p:nvSpPr>
          <p:cNvPr id="1534978" name="Rectangle 2"/>
          <p:cNvSpPr>
            <a:spLocks noGrp="1" noChangeArrowheads="1"/>
          </p:cNvSpPr>
          <p:nvPr>
            <p:ph type="title"/>
          </p:nvPr>
        </p:nvSpPr>
        <p:spPr/>
        <p:txBody>
          <a:bodyPr/>
          <a:lstStyle/>
          <a:p>
            <a:r>
              <a:rPr lang="en-US" dirty="0" smtClean="0"/>
              <a:t>NSTX-U </a:t>
            </a:r>
            <a:r>
              <a:rPr lang="en-US" dirty="0"/>
              <a:t>Organization </a:t>
            </a:r>
            <a:r>
              <a:rPr lang="en-US" dirty="0" smtClean="0"/>
              <a:t>within </a:t>
            </a:r>
            <a:r>
              <a:rPr lang="en-US" dirty="0"/>
              <a:t>PPPL</a:t>
            </a:r>
          </a:p>
        </p:txBody>
      </p:sp>
      <p:pic>
        <p:nvPicPr>
          <p:cNvPr id="11266" name="Picture 2"/>
          <p:cNvPicPr>
            <a:picLocks noChangeAspect="1" noChangeArrowheads="1"/>
          </p:cNvPicPr>
          <p:nvPr/>
        </p:nvPicPr>
        <p:blipFill>
          <a:blip r:embed="rId2" cstate="print"/>
          <a:srcRect/>
          <a:stretch>
            <a:fillRect/>
          </a:stretch>
        </p:blipFill>
        <p:spPr bwMode="auto">
          <a:xfrm>
            <a:off x="1447800" y="990599"/>
            <a:ext cx="5943600" cy="5553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5D805F6-A777-42E6-841F-17EB649F2FFA}" type="slidenum">
              <a:rPr lang="en-US">
                <a:solidFill>
                  <a:srgbClr val="3333CC"/>
                </a:solidFill>
              </a:rPr>
              <a:pPr/>
              <a:t>49</a:t>
            </a:fld>
            <a:endParaRPr lang="en-US">
              <a:solidFill>
                <a:srgbClr val="3333CC"/>
              </a:solidFill>
            </a:endParaRPr>
          </a:p>
        </p:txBody>
      </p:sp>
      <p:sp>
        <p:nvSpPr>
          <p:cNvPr id="1531906" name="Rectangle 2"/>
          <p:cNvSpPr>
            <a:spLocks noGrp="1" noChangeArrowheads="1"/>
          </p:cNvSpPr>
          <p:nvPr>
            <p:ph type="title"/>
          </p:nvPr>
        </p:nvSpPr>
        <p:spPr/>
        <p:txBody>
          <a:bodyPr/>
          <a:lstStyle/>
          <a:p>
            <a:r>
              <a:rPr lang="en-US" sz="2600" dirty="0" smtClean="0"/>
              <a:t>NSTX-U continues extensive collaborator involvement</a:t>
            </a:r>
            <a:endParaRPr lang="en-US" sz="2600" dirty="0"/>
          </a:p>
        </p:txBody>
      </p:sp>
      <p:sp>
        <p:nvSpPr>
          <p:cNvPr id="1531907" name="Rectangle 3"/>
          <p:cNvSpPr>
            <a:spLocks noGrp="1" noChangeArrowheads="1"/>
          </p:cNvSpPr>
          <p:nvPr>
            <p:ph type="body" idx="1"/>
          </p:nvPr>
        </p:nvSpPr>
        <p:spPr>
          <a:xfrm>
            <a:off x="76200" y="1381125"/>
            <a:ext cx="8991600" cy="4714875"/>
          </a:xfrm>
        </p:spPr>
        <p:txBody>
          <a:bodyPr/>
          <a:lstStyle/>
          <a:p>
            <a:pPr>
              <a:spcBef>
                <a:spcPct val="15000"/>
              </a:spcBef>
            </a:pPr>
            <a:r>
              <a:rPr lang="en-US" sz="2000" dirty="0">
                <a:solidFill>
                  <a:srgbClr val="000000"/>
                </a:solidFill>
              </a:rPr>
              <a:t>Collaborations involve a broad group of domestic and international users</a:t>
            </a:r>
            <a:endParaRPr lang="en-US" sz="2000" dirty="0"/>
          </a:p>
          <a:p>
            <a:pPr lvl="1">
              <a:spcBef>
                <a:spcPct val="15000"/>
              </a:spcBef>
            </a:pPr>
            <a:r>
              <a:rPr lang="en-US" sz="2000" dirty="0"/>
              <a:t>Collaborators were involved in originally proposing, designing NSTX</a:t>
            </a:r>
          </a:p>
          <a:p>
            <a:pPr lvl="1">
              <a:spcBef>
                <a:spcPct val="15000"/>
              </a:spcBef>
            </a:pPr>
            <a:r>
              <a:rPr lang="en-US" sz="2000" dirty="0"/>
              <a:t>Many diagnostic systems are built and operated by collaborators</a:t>
            </a:r>
          </a:p>
          <a:p>
            <a:pPr>
              <a:spcBef>
                <a:spcPct val="15000"/>
              </a:spcBef>
            </a:pPr>
            <a:endParaRPr lang="en-US" sz="2000" dirty="0" smtClean="0"/>
          </a:p>
          <a:p>
            <a:pPr>
              <a:spcBef>
                <a:spcPct val="15000"/>
              </a:spcBef>
            </a:pPr>
            <a:r>
              <a:rPr lang="en-US" sz="2000" dirty="0" smtClean="0"/>
              <a:t>DOE </a:t>
            </a:r>
            <a:r>
              <a:rPr lang="en-US" sz="2000" dirty="0"/>
              <a:t>annually solicits proposals for collaboration with NSTX</a:t>
            </a:r>
          </a:p>
          <a:p>
            <a:pPr lvl="1">
              <a:spcBef>
                <a:spcPct val="15000"/>
              </a:spcBef>
            </a:pPr>
            <a:r>
              <a:rPr lang="en-US" sz="2000" dirty="0"/>
              <a:t>Both new proposals and renewal of existing collaborations</a:t>
            </a:r>
          </a:p>
          <a:p>
            <a:pPr lvl="1">
              <a:spcBef>
                <a:spcPct val="15000"/>
              </a:spcBef>
            </a:pPr>
            <a:r>
              <a:rPr lang="en-US" sz="2000" dirty="0"/>
              <a:t>Collaborations are competitively peer-reviewed on a </a:t>
            </a:r>
            <a:r>
              <a:rPr lang="en-US" sz="2000" dirty="0" smtClean="0"/>
              <a:t>3-4 year </a:t>
            </a:r>
            <a:r>
              <a:rPr lang="en-US" sz="2000" dirty="0"/>
              <a:t>cycle</a:t>
            </a:r>
          </a:p>
          <a:p>
            <a:pPr>
              <a:spcBef>
                <a:spcPct val="15000"/>
              </a:spcBef>
            </a:pPr>
            <a:endParaRPr lang="en-US" sz="2000" dirty="0" smtClean="0"/>
          </a:p>
          <a:p>
            <a:pPr>
              <a:spcBef>
                <a:spcPct val="15000"/>
              </a:spcBef>
            </a:pPr>
            <a:r>
              <a:rPr lang="en-US" sz="2000" dirty="0" smtClean="0"/>
              <a:t>Collaborators </a:t>
            </a:r>
            <a:r>
              <a:rPr lang="en-US" sz="2000" dirty="0"/>
              <a:t>participate fully in the research program</a:t>
            </a:r>
          </a:p>
          <a:p>
            <a:pPr lvl="1">
              <a:spcBef>
                <a:spcPct val="15000"/>
              </a:spcBef>
            </a:pPr>
            <a:r>
              <a:rPr lang="en-US" sz="2000" dirty="0"/>
              <a:t>Meetings of research team to plan upgrades and research</a:t>
            </a:r>
          </a:p>
          <a:p>
            <a:pPr lvl="1">
              <a:spcBef>
                <a:spcPct val="15000"/>
              </a:spcBef>
            </a:pPr>
            <a:r>
              <a:rPr lang="en-US" sz="2000" dirty="0"/>
              <a:t>Proposing, developing and executing experiments</a:t>
            </a:r>
          </a:p>
          <a:p>
            <a:pPr lvl="1">
              <a:spcBef>
                <a:spcPct val="15000"/>
              </a:spcBef>
            </a:pPr>
            <a:r>
              <a:rPr lang="en-US" sz="2000" dirty="0"/>
              <a:t>Reviewing, analyzing and discussing results</a:t>
            </a:r>
          </a:p>
          <a:p>
            <a:pPr lvl="1">
              <a:spcBef>
                <a:spcPct val="15000"/>
              </a:spcBef>
            </a:pPr>
            <a:r>
              <a:rPr lang="en-US" sz="2000" dirty="0"/>
              <a:t>Publishing and presenting the results of their work</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2800" dirty="0" smtClean="0"/>
              <a:t>NSTX-U aims to access performance levels</a:t>
            </a:r>
            <a:br>
              <a:rPr lang="en-US" sz="2800" dirty="0" smtClean="0"/>
            </a:br>
            <a:r>
              <a:rPr lang="en-US" sz="2800" dirty="0" smtClean="0"/>
              <a:t>of next-steps, approach Pilot-Plant regimes</a:t>
            </a:r>
            <a:endParaRPr lang="en-US" sz="2800" dirty="0"/>
          </a:p>
        </p:txBody>
      </p:sp>
      <p:pic>
        <p:nvPicPr>
          <p:cNvPr id="68" name="Picture 67" descr="lined_graph.emf"/>
          <p:cNvPicPr>
            <a:picLocks noChangeAspect="1"/>
          </p:cNvPicPr>
          <p:nvPr/>
        </p:nvPicPr>
        <p:blipFill>
          <a:blip r:embed="rId2" cstate="print"/>
          <a:stretch>
            <a:fillRect/>
          </a:stretch>
        </p:blipFill>
        <p:spPr>
          <a:xfrm>
            <a:off x="6172200" y="914400"/>
            <a:ext cx="2377440" cy="1471896"/>
          </a:xfrm>
          <a:prstGeom prst="rect">
            <a:avLst/>
          </a:prstGeom>
        </p:spPr>
      </p:pic>
      <p:sp>
        <p:nvSpPr>
          <p:cNvPr id="69" name="Rectangle 68"/>
          <p:cNvSpPr/>
          <p:nvPr/>
        </p:nvSpPr>
        <p:spPr bwMode="auto">
          <a:xfrm>
            <a:off x="6858000" y="1524000"/>
            <a:ext cx="457200" cy="693581"/>
          </a:xfrm>
          <a:prstGeom prst="rect">
            <a:avLst/>
          </a:prstGeom>
          <a:solidFill>
            <a:schemeClr val="accent2"/>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kumimoji="0" lang="en-US" sz="900" b="1" i="0" u="none" strike="noStrike" cap="none" normalizeH="0" baseline="0" dirty="0" smtClean="0">
                <a:ln>
                  <a:noFill/>
                </a:ln>
                <a:solidFill>
                  <a:schemeClr val="bg1"/>
                </a:solidFill>
                <a:effectLst/>
                <a:latin typeface="Arial Narrow" pitchFamily="34" charset="0"/>
              </a:rPr>
              <a:t>NSTX-U</a:t>
            </a:r>
          </a:p>
        </p:txBody>
      </p:sp>
      <p:sp>
        <p:nvSpPr>
          <p:cNvPr id="70" name="TextBox 69"/>
          <p:cNvSpPr txBox="1"/>
          <p:nvPr/>
        </p:nvSpPr>
        <p:spPr>
          <a:xfrm>
            <a:off x="6019800" y="2109115"/>
            <a:ext cx="213200" cy="184666"/>
          </a:xfrm>
          <a:prstGeom prst="rect">
            <a:avLst/>
          </a:prstGeom>
          <a:noFill/>
        </p:spPr>
        <p:txBody>
          <a:bodyPr wrap="none" lIns="0" tIns="0" rIns="0" bIns="0" rtlCol="0">
            <a:spAutoFit/>
          </a:bodyPr>
          <a:lstStyle/>
          <a:p>
            <a:r>
              <a:rPr lang="en-US" i="0" dirty="0" smtClean="0">
                <a:solidFill>
                  <a:schemeClr val="tx1"/>
                </a:solidFill>
              </a:rPr>
              <a:t>0.5</a:t>
            </a:r>
            <a:endParaRPr lang="en-US" i="0" dirty="0">
              <a:solidFill>
                <a:schemeClr val="tx1"/>
              </a:solidFill>
            </a:endParaRPr>
          </a:p>
        </p:txBody>
      </p:sp>
      <p:sp>
        <p:nvSpPr>
          <p:cNvPr id="71" name="TextBox 70"/>
          <p:cNvSpPr txBox="1"/>
          <p:nvPr/>
        </p:nvSpPr>
        <p:spPr>
          <a:xfrm>
            <a:off x="6019800" y="966115"/>
            <a:ext cx="213200" cy="184666"/>
          </a:xfrm>
          <a:prstGeom prst="rect">
            <a:avLst/>
          </a:prstGeom>
          <a:noFill/>
        </p:spPr>
        <p:txBody>
          <a:bodyPr wrap="none" lIns="0" tIns="0" rIns="0" bIns="0" rtlCol="0">
            <a:spAutoFit/>
          </a:bodyPr>
          <a:lstStyle/>
          <a:p>
            <a:r>
              <a:rPr lang="en-US" i="0" dirty="0" smtClean="0">
                <a:solidFill>
                  <a:schemeClr val="tx1"/>
                </a:solidFill>
              </a:rPr>
              <a:t>1.0</a:t>
            </a:r>
            <a:endParaRPr lang="en-US" i="0" dirty="0">
              <a:solidFill>
                <a:schemeClr val="tx1"/>
              </a:solidFill>
            </a:endParaRPr>
          </a:p>
        </p:txBody>
      </p:sp>
      <p:sp>
        <p:nvSpPr>
          <p:cNvPr id="72" name="TextBox 71"/>
          <p:cNvSpPr txBox="1"/>
          <p:nvPr/>
        </p:nvSpPr>
        <p:spPr>
          <a:xfrm>
            <a:off x="6019800" y="1880515"/>
            <a:ext cx="213200" cy="184666"/>
          </a:xfrm>
          <a:prstGeom prst="rect">
            <a:avLst/>
          </a:prstGeom>
          <a:noFill/>
        </p:spPr>
        <p:txBody>
          <a:bodyPr wrap="none" lIns="0" tIns="0" rIns="0" bIns="0" rtlCol="0">
            <a:spAutoFit/>
          </a:bodyPr>
          <a:lstStyle/>
          <a:p>
            <a:r>
              <a:rPr lang="en-US" i="0" dirty="0" smtClean="0">
                <a:solidFill>
                  <a:schemeClr val="tx1"/>
                </a:solidFill>
              </a:rPr>
              <a:t>0.6</a:t>
            </a:r>
            <a:endParaRPr lang="en-US" i="0" dirty="0">
              <a:solidFill>
                <a:schemeClr val="tx1"/>
              </a:solidFill>
            </a:endParaRPr>
          </a:p>
        </p:txBody>
      </p:sp>
      <p:sp>
        <p:nvSpPr>
          <p:cNvPr id="73" name="TextBox 72"/>
          <p:cNvSpPr txBox="1"/>
          <p:nvPr/>
        </p:nvSpPr>
        <p:spPr>
          <a:xfrm>
            <a:off x="6019800" y="1651915"/>
            <a:ext cx="213200" cy="184666"/>
          </a:xfrm>
          <a:prstGeom prst="rect">
            <a:avLst/>
          </a:prstGeom>
          <a:noFill/>
        </p:spPr>
        <p:txBody>
          <a:bodyPr wrap="none" lIns="0" tIns="0" rIns="0" bIns="0" rtlCol="0">
            <a:spAutoFit/>
          </a:bodyPr>
          <a:lstStyle/>
          <a:p>
            <a:r>
              <a:rPr lang="en-US" i="0" dirty="0" smtClean="0">
                <a:solidFill>
                  <a:schemeClr val="tx1"/>
                </a:solidFill>
              </a:rPr>
              <a:t>0.7</a:t>
            </a:r>
            <a:endParaRPr lang="en-US" i="0" dirty="0">
              <a:solidFill>
                <a:schemeClr val="tx1"/>
              </a:solidFill>
            </a:endParaRPr>
          </a:p>
        </p:txBody>
      </p:sp>
      <p:sp>
        <p:nvSpPr>
          <p:cNvPr id="74" name="TextBox 73"/>
          <p:cNvSpPr txBox="1"/>
          <p:nvPr/>
        </p:nvSpPr>
        <p:spPr>
          <a:xfrm>
            <a:off x="6019800" y="1423315"/>
            <a:ext cx="213200" cy="184666"/>
          </a:xfrm>
          <a:prstGeom prst="rect">
            <a:avLst/>
          </a:prstGeom>
          <a:noFill/>
        </p:spPr>
        <p:txBody>
          <a:bodyPr wrap="none" lIns="0" tIns="0" rIns="0" bIns="0" rtlCol="0">
            <a:spAutoFit/>
          </a:bodyPr>
          <a:lstStyle/>
          <a:p>
            <a:r>
              <a:rPr lang="en-US" i="0" dirty="0" smtClean="0">
                <a:solidFill>
                  <a:schemeClr val="tx1"/>
                </a:solidFill>
              </a:rPr>
              <a:t>0.8</a:t>
            </a:r>
            <a:endParaRPr lang="en-US" i="0" dirty="0">
              <a:solidFill>
                <a:schemeClr val="tx1"/>
              </a:solidFill>
            </a:endParaRPr>
          </a:p>
        </p:txBody>
      </p:sp>
      <p:sp>
        <p:nvSpPr>
          <p:cNvPr id="75" name="TextBox 74"/>
          <p:cNvSpPr txBox="1"/>
          <p:nvPr/>
        </p:nvSpPr>
        <p:spPr>
          <a:xfrm>
            <a:off x="6019800" y="1194715"/>
            <a:ext cx="213200" cy="184666"/>
          </a:xfrm>
          <a:prstGeom prst="rect">
            <a:avLst/>
          </a:prstGeom>
          <a:noFill/>
        </p:spPr>
        <p:txBody>
          <a:bodyPr wrap="none" lIns="0" tIns="0" rIns="0" bIns="0" rtlCol="0">
            <a:spAutoFit/>
          </a:bodyPr>
          <a:lstStyle/>
          <a:p>
            <a:r>
              <a:rPr lang="en-US" i="0" dirty="0" smtClean="0">
                <a:solidFill>
                  <a:schemeClr val="tx1"/>
                </a:solidFill>
              </a:rPr>
              <a:t>0.9</a:t>
            </a:r>
            <a:endParaRPr lang="en-US" i="0" dirty="0">
              <a:solidFill>
                <a:schemeClr val="tx1"/>
              </a:solidFill>
            </a:endParaRPr>
          </a:p>
        </p:txBody>
      </p:sp>
      <p:sp>
        <p:nvSpPr>
          <p:cNvPr id="76" name="Rectangle 75"/>
          <p:cNvSpPr/>
          <p:nvPr/>
        </p:nvSpPr>
        <p:spPr bwMode="auto">
          <a:xfrm>
            <a:off x="6324600" y="1905000"/>
            <a:ext cx="457200" cy="304800"/>
          </a:xfrm>
          <a:prstGeom prst="rect">
            <a:avLst/>
          </a:prstGeom>
          <a:solidFill>
            <a:srgbClr val="00808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bg1"/>
                </a:solidFill>
                <a:latin typeface="Arial Narrow" pitchFamily="34" charset="0"/>
              </a:rPr>
              <a:t>NSTX</a:t>
            </a:r>
          </a:p>
        </p:txBody>
      </p:sp>
      <p:sp>
        <p:nvSpPr>
          <p:cNvPr id="77" name="Rectangle 76"/>
          <p:cNvSpPr/>
          <p:nvPr/>
        </p:nvSpPr>
        <p:spPr bwMode="auto">
          <a:xfrm>
            <a:off x="7391400" y="1371600"/>
            <a:ext cx="457200" cy="762000"/>
          </a:xfrm>
          <a:prstGeom prst="rect">
            <a:avLst/>
          </a:prstGeom>
          <a:solidFill>
            <a:srgbClr val="FFC0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tx1"/>
                </a:solidFill>
                <a:latin typeface="Arial Narrow" pitchFamily="34" charset="0"/>
              </a:rPr>
              <a:t>ST-FNSF</a:t>
            </a:r>
          </a:p>
        </p:txBody>
      </p:sp>
      <p:sp>
        <p:nvSpPr>
          <p:cNvPr id="78" name="Rectangle 77"/>
          <p:cNvSpPr/>
          <p:nvPr/>
        </p:nvSpPr>
        <p:spPr bwMode="auto">
          <a:xfrm>
            <a:off x="7924800" y="1150781"/>
            <a:ext cx="457200" cy="467380"/>
          </a:xfrm>
          <a:prstGeom prst="rect">
            <a:avLst/>
          </a:prstGeom>
          <a:solidFill>
            <a:srgbClr val="CC33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bg1"/>
                </a:solidFill>
                <a:latin typeface="Arial Narrow" pitchFamily="34" charset="0"/>
              </a:rPr>
              <a:t>ST-Pilot</a:t>
            </a:r>
            <a:endParaRPr lang="en-US" sz="800" i="0" dirty="0" smtClean="0">
              <a:solidFill>
                <a:schemeClr val="bg1"/>
              </a:solidFill>
              <a:latin typeface="Arial Narrow" pitchFamily="34" charset="0"/>
            </a:endParaRPr>
          </a:p>
        </p:txBody>
      </p:sp>
      <p:sp>
        <p:nvSpPr>
          <p:cNvPr id="93" name="TextBox 92"/>
          <p:cNvSpPr txBox="1"/>
          <p:nvPr/>
        </p:nvSpPr>
        <p:spPr>
          <a:xfrm>
            <a:off x="6324600" y="1052495"/>
            <a:ext cx="1094852" cy="184666"/>
          </a:xfrm>
          <a:prstGeom prst="rect">
            <a:avLst/>
          </a:prstGeom>
          <a:solidFill>
            <a:schemeClr val="bg1">
              <a:lumMod val="85000"/>
            </a:schemeClr>
          </a:solidFill>
          <a:ln>
            <a:noFill/>
          </a:ln>
        </p:spPr>
        <p:txBody>
          <a:bodyPr wrap="none" lIns="0" tIns="0" rIns="0" bIns="0" rtlCol="0">
            <a:spAutoFit/>
          </a:bodyPr>
          <a:lstStyle/>
          <a:p>
            <a:r>
              <a:rPr lang="en-US" i="0" dirty="0" smtClean="0">
                <a:solidFill>
                  <a:schemeClr val="tx1"/>
                </a:solidFill>
                <a:latin typeface="Arial Narrow" pitchFamily="34" charset="0"/>
              </a:rPr>
              <a:t>Bootstrap fraction</a:t>
            </a:r>
            <a:endParaRPr lang="en-US" i="0" dirty="0">
              <a:solidFill>
                <a:schemeClr val="tx1"/>
              </a:solidFill>
              <a:latin typeface="Arial Narrow" pitchFamily="34" charset="0"/>
            </a:endParaRPr>
          </a:p>
        </p:txBody>
      </p:sp>
      <p:sp>
        <p:nvSpPr>
          <p:cNvPr id="94" name="TextBox 93"/>
          <p:cNvSpPr txBox="1"/>
          <p:nvPr/>
        </p:nvSpPr>
        <p:spPr>
          <a:xfrm>
            <a:off x="5365339" y="1389561"/>
            <a:ext cx="502061" cy="461665"/>
          </a:xfrm>
          <a:prstGeom prst="rect">
            <a:avLst/>
          </a:prstGeom>
          <a:noFill/>
        </p:spPr>
        <p:txBody>
          <a:bodyPr wrap="none" rtlCol="0">
            <a:spAutoFit/>
          </a:bodyPr>
          <a:lstStyle/>
          <a:p>
            <a:r>
              <a:rPr lang="en-US" sz="2400" i="0" dirty="0" err="1" smtClean="0">
                <a:solidFill>
                  <a:schemeClr val="tx1"/>
                </a:solidFill>
                <a:latin typeface="Arial Narrow" pitchFamily="34" charset="0"/>
              </a:rPr>
              <a:t>f</a:t>
            </a:r>
            <a:r>
              <a:rPr lang="en-US" sz="2400" i="0" baseline="-25000" dirty="0" err="1" smtClean="0">
                <a:solidFill>
                  <a:schemeClr val="tx1"/>
                </a:solidFill>
                <a:latin typeface="Arial Narrow" pitchFamily="34" charset="0"/>
              </a:rPr>
              <a:t>BS</a:t>
            </a:r>
            <a:endParaRPr lang="en-US" sz="2400" i="0" dirty="0">
              <a:solidFill>
                <a:schemeClr val="tx1"/>
              </a:solidFill>
              <a:latin typeface="Arial Narrow" pitchFamily="34" charset="0"/>
            </a:endParaRPr>
          </a:p>
        </p:txBody>
      </p:sp>
      <p:pic>
        <p:nvPicPr>
          <p:cNvPr id="51" name="Picture 50" descr="lined_graph.emf"/>
          <p:cNvPicPr>
            <a:picLocks noChangeAspect="1"/>
          </p:cNvPicPr>
          <p:nvPr/>
        </p:nvPicPr>
        <p:blipFill>
          <a:blip r:embed="rId2" cstate="print"/>
          <a:stretch>
            <a:fillRect/>
          </a:stretch>
        </p:blipFill>
        <p:spPr>
          <a:xfrm>
            <a:off x="6172200" y="2286000"/>
            <a:ext cx="2377440" cy="1471896"/>
          </a:xfrm>
          <a:prstGeom prst="rect">
            <a:avLst/>
          </a:prstGeom>
        </p:spPr>
      </p:pic>
      <p:sp>
        <p:nvSpPr>
          <p:cNvPr id="52" name="TextBox 51"/>
          <p:cNvSpPr txBox="1"/>
          <p:nvPr/>
        </p:nvSpPr>
        <p:spPr>
          <a:xfrm>
            <a:off x="6019800" y="3497030"/>
            <a:ext cx="213200" cy="184666"/>
          </a:xfrm>
          <a:prstGeom prst="rect">
            <a:avLst/>
          </a:prstGeom>
          <a:noFill/>
        </p:spPr>
        <p:txBody>
          <a:bodyPr wrap="square" lIns="0" tIns="0" rIns="0" bIns="0" rtlCol="0">
            <a:spAutoFit/>
          </a:bodyPr>
          <a:lstStyle/>
          <a:p>
            <a:r>
              <a:rPr lang="en-US" i="0" dirty="0" smtClean="0">
                <a:solidFill>
                  <a:schemeClr val="tx1"/>
                </a:solidFill>
              </a:rPr>
              <a:t>1.0</a:t>
            </a:r>
            <a:endParaRPr lang="en-US" i="0" dirty="0">
              <a:solidFill>
                <a:schemeClr val="tx1"/>
              </a:solidFill>
            </a:endParaRPr>
          </a:p>
        </p:txBody>
      </p:sp>
      <p:sp>
        <p:nvSpPr>
          <p:cNvPr id="53" name="TextBox 52"/>
          <p:cNvSpPr txBox="1"/>
          <p:nvPr/>
        </p:nvSpPr>
        <p:spPr>
          <a:xfrm>
            <a:off x="6019800" y="2341950"/>
            <a:ext cx="213200" cy="184666"/>
          </a:xfrm>
          <a:prstGeom prst="rect">
            <a:avLst/>
          </a:prstGeom>
          <a:noFill/>
        </p:spPr>
        <p:txBody>
          <a:bodyPr wrap="none" lIns="0" tIns="0" rIns="0" bIns="0" rtlCol="0">
            <a:spAutoFit/>
          </a:bodyPr>
          <a:lstStyle/>
          <a:p>
            <a:r>
              <a:rPr lang="en-US" i="0" dirty="0" smtClean="0">
                <a:solidFill>
                  <a:schemeClr val="tx1"/>
                </a:solidFill>
              </a:rPr>
              <a:t>2.0</a:t>
            </a:r>
            <a:endParaRPr lang="en-US" i="0" dirty="0">
              <a:solidFill>
                <a:schemeClr val="tx1"/>
              </a:solidFill>
            </a:endParaRPr>
          </a:p>
        </p:txBody>
      </p:sp>
      <p:sp>
        <p:nvSpPr>
          <p:cNvPr id="54" name="TextBox 53"/>
          <p:cNvSpPr txBox="1"/>
          <p:nvPr/>
        </p:nvSpPr>
        <p:spPr>
          <a:xfrm>
            <a:off x="6019800" y="3256350"/>
            <a:ext cx="213200" cy="184666"/>
          </a:xfrm>
          <a:prstGeom prst="rect">
            <a:avLst/>
          </a:prstGeom>
          <a:noFill/>
        </p:spPr>
        <p:txBody>
          <a:bodyPr wrap="none" lIns="0" tIns="0" rIns="0" bIns="0" rtlCol="0">
            <a:spAutoFit/>
          </a:bodyPr>
          <a:lstStyle/>
          <a:p>
            <a:r>
              <a:rPr lang="en-US" i="0" dirty="0" smtClean="0">
                <a:solidFill>
                  <a:schemeClr val="tx1"/>
                </a:solidFill>
              </a:rPr>
              <a:t>1.2</a:t>
            </a:r>
            <a:endParaRPr lang="en-US" i="0" dirty="0">
              <a:solidFill>
                <a:schemeClr val="tx1"/>
              </a:solidFill>
            </a:endParaRPr>
          </a:p>
        </p:txBody>
      </p:sp>
      <p:sp>
        <p:nvSpPr>
          <p:cNvPr id="55" name="TextBox 54"/>
          <p:cNvSpPr txBox="1"/>
          <p:nvPr/>
        </p:nvSpPr>
        <p:spPr>
          <a:xfrm>
            <a:off x="6019800" y="3027750"/>
            <a:ext cx="213200" cy="184666"/>
          </a:xfrm>
          <a:prstGeom prst="rect">
            <a:avLst/>
          </a:prstGeom>
          <a:noFill/>
        </p:spPr>
        <p:txBody>
          <a:bodyPr wrap="none" lIns="0" tIns="0" rIns="0" bIns="0" rtlCol="0">
            <a:spAutoFit/>
          </a:bodyPr>
          <a:lstStyle/>
          <a:p>
            <a:r>
              <a:rPr lang="en-US" i="0" dirty="0" smtClean="0">
                <a:solidFill>
                  <a:schemeClr val="tx1"/>
                </a:solidFill>
              </a:rPr>
              <a:t>1.4</a:t>
            </a:r>
            <a:endParaRPr lang="en-US" i="0" dirty="0">
              <a:solidFill>
                <a:schemeClr val="tx1"/>
              </a:solidFill>
            </a:endParaRPr>
          </a:p>
        </p:txBody>
      </p:sp>
      <p:sp>
        <p:nvSpPr>
          <p:cNvPr id="56" name="TextBox 55"/>
          <p:cNvSpPr txBox="1"/>
          <p:nvPr/>
        </p:nvSpPr>
        <p:spPr>
          <a:xfrm>
            <a:off x="6019800" y="2799150"/>
            <a:ext cx="213200" cy="184666"/>
          </a:xfrm>
          <a:prstGeom prst="rect">
            <a:avLst/>
          </a:prstGeom>
          <a:noFill/>
        </p:spPr>
        <p:txBody>
          <a:bodyPr wrap="none" lIns="0" tIns="0" rIns="0" bIns="0" rtlCol="0">
            <a:spAutoFit/>
          </a:bodyPr>
          <a:lstStyle/>
          <a:p>
            <a:r>
              <a:rPr lang="en-US" i="0" dirty="0" smtClean="0">
                <a:solidFill>
                  <a:schemeClr val="tx1"/>
                </a:solidFill>
              </a:rPr>
              <a:t>1.6</a:t>
            </a:r>
            <a:endParaRPr lang="en-US" i="0" dirty="0">
              <a:solidFill>
                <a:schemeClr val="tx1"/>
              </a:solidFill>
            </a:endParaRPr>
          </a:p>
        </p:txBody>
      </p:sp>
      <p:sp>
        <p:nvSpPr>
          <p:cNvPr id="57" name="TextBox 56"/>
          <p:cNvSpPr txBox="1"/>
          <p:nvPr/>
        </p:nvSpPr>
        <p:spPr>
          <a:xfrm>
            <a:off x="6019800" y="2570550"/>
            <a:ext cx="213200" cy="184666"/>
          </a:xfrm>
          <a:prstGeom prst="rect">
            <a:avLst/>
          </a:prstGeom>
          <a:noFill/>
        </p:spPr>
        <p:txBody>
          <a:bodyPr wrap="none" lIns="0" tIns="0" rIns="0" bIns="0" rtlCol="0">
            <a:spAutoFit/>
          </a:bodyPr>
          <a:lstStyle/>
          <a:p>
            <a:r>
              <a:rPr lang="en-US" i="0" dirty="0" smtClean="0">
                <a:solidFill>
                  <a:schemeClr val="tx1"/>
                </a:solidFill>
              </a:rPr>
              <a:t>1.8</a:t>
            </a:r>
            <a:endParaRPr lang="en-US" i="0" dirty="0">
              <a:solidFill>
                <a:schemeClr val="tx1"/>
              </a:solidFill>
            </a:endParaRPr>
          </a:p>
        </p:txBody>
      </p:sp>
      <p:sp>
        <p:nvSpPr>
          <p:cNvPr id="63" name="TextBox 62"/>
          <p:cNvSpPr txBox="1"/>
          <p:nvPr/>
        </p:nvSpPr>
        <p:spPr>
          <a:xfrm>
            <a:off x="5257800" y="2767296"/>
            <a:ext cx="739305" cy="461665"/>
          </a:xfrm>
          <a:prstGeom prst="rect">
            <a:avLst/>
          </a:prstGeom>
          <a:noFill/>
        </p:spPr>
        <p:txBody>
          <a:bodyPr wrap="none" rtlCol="0">
            <a:spAutoFit/>
          </a:bodyPr>
          <a:lstStyle/>
          <a:p>
            <a:r>
              <a:rPr lang="en-US" sz="2400" i="0" dirty="0" smtClean="0">
                <a:solidFill>
                  <a:schemeClr val="tx1"/>
                </a:solidFill>
                <a:latin typeface="Arial Narrow" pitchFamily="34" charset="0"/>
              </a:rPr>
              <a:t>H</a:t>
            </a:r>
            <a:r>
              <a:rPr lang="en-US" sz="2400" i="0" baseline="-25000" dirty="0" smtClean="0">
                <a:solidFill>
                  <a:schemeClr val="tx1"/>
                </a:solidFill>
                <a:latin typeface="Arial Narrow" pitchFamily="34" charset="0"/>
              </a:rPr>
              <a:t>98y2</a:t>
            </a:r>
            <a:endParaRPr lang="en-US" sz="2400" i="0" baseline="-25000" dirty="0">
              <a:solidFill>
                <a:schemeClr val="tx1"/>
              </a:solidFill>
              <a:latin typeface="Arial Narrow" pitchFamily="34" charset="0"/>
            </a:endParaRPr>
          </a:p>
        </p:txBody>
      </p:sp>
      <p:sp>
        <p:nvSpPr>
          <p:cNvPr id="64" name="Rectangle 63"/>
          <p:cNvSpPr/>
          <p:nvPr/>
        </p:nvSpPr>
        <p:spPr bwMode="auto">
          <a:xfrm>
            <a:off x="6858000" y="3200400"/>
            <a:ext cx="457200" cy="405096"/>
          </a:xfrm>
          <a:prstGeom prst="rect">
            <a:avLst/>
          </a:prstGeom>
          <a:solidFill>
            <a:schemeClr val="accent2"/>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kumimoji="0" lang="en-US" sz="900" b="1" i="0" u="none" strike="noStrike" cap="none" normalizeH="0" baseline="0" dirty="0" smtClean="0">
                <a:ln>
                  <a:noFill/>
                </a:ln>
                <a:solidFill>
                  <a:schemeClr val="bg1"/>
                </a:solidFill>
                <a:effectLst/>
                <a:latin typeface="Arial Narrow" pitchFamily="34" charset="0"/>
              </a:rPr>
              <a:t>NSTX-U</a:t>
            </a:r>
          </a:p>
        </p:txBody>
      </p:sp>
      <p:sp>
        <p:nvSpPr>
          <p:cNvPr id="65" name="Rectangle 64"/>
          <p:cNvSpPr/>
          <p:nvPr/>
        </p:nvSpPr>
        <p:spPr bwMode="auto">
          <a:xfrm>
            <a:off x="6324600" y="3200400"/>
            <a:ext cx="457200" cy="405384"/>
          </a:xfrm>
          <a:prstGeom prst="rect">
            <a:avLst/>
          </a:prstGeom>
          <a:solidFill>
            <a:srgbClr val="00808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bg1"/>
                </a:solidFill>
                <a:latin typeface="Arial Narrow" pitchFamily="34" charset="0"/>
              </a:rPr>
              <a:t>NSTX</a:t>
            </a:r>
          </a:p>
        </p:txBody>
      </p:sp>
      <p:sp>
        <p:nvSpPr>
          <p:cNvPr id="66" name="Rectangle 65"/>
          <p:cNvSpPr/>
          <p:nvPr/>
        </p:nvSpPr>
        <p:spPr bwMode="auto">
          <a:xfrm>
            <a:off x="7391400" y="2919696"/>
            <a:ext cx="457200" cy="457200"/>
          </a:xfrm>
          <a:prstGeom prst="rect">
            <a:avLst/>
          </a:prstGeom>
          <a:solidFill>
            <a:srgbClr val="FFC0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tx1"/>
                </a:solidFill>
                <a:latin typeface="Arial Narrow" pitchFamily="34" charset="0"/>
              </a:rPr>
              <a:t>ST-FNSF</a:t>
            </a:r>
          </a:p>
        </p:txBody>
      </p:sp>
      <p:sp>
        <p:nvSpPr>
          <p:cNvPr id="67" name="Rectangle 66"/>
          <p:cNvSpPr/>
          <p:nvPr/>
        </p:nvSpPr>
        <p:spPr bwMode="auto">
          <a:xfrm>
            <a:off x="7924800" y="2614896"/>
            <a:ext cx="457200" cy="685800"/>
          </a:xfrm>
          <a:prstGeom prst="rect">
            <a:avLst/>
          </a:prstGeom>
          <a:solidFill>
            <a:srgbClr val="CC33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bg1"/>
                </a:solidFill>
                <a:latin typeface="Arial Narrow" pitchFamily="34" charset="0"/>
              </a:rPr>
              <a:t>ST-Pilot</a:t>
            </a:r>
          </a:p>
        </p:txBody>
      </p:sp>
      <p:sp>
        <p:nvSpPr>
          <p:cNvPr id="95" name="TextBox 94"/>
          <p:cNvSpPr txBox="1"/>
          <p:nvPr/>
        </p:nvSpPr>
        <p:spPr>
          <a:xfrm>
            <a:off x="6324600" y="2430230"/>
            <a:ext cx="1487587" cy="184666"/>
          </a:xfrm>
          <a:prstGeom prst="rect">
            <a:avLst/>
          </a:prstGeom>
          <a:solidFill>
            <a:schemeClr val="bg1">
              <a:lumMod val="85000"/>
            </a:schemeClr>
          </a:solidFill>
          <a:ln>
            <a:noFill/>
          </a:ln>
        </p:spPr>
        <p:txBody>
          <a:bodyPr wrap="none" lIns="0" tIns="0" rIns="0" bIns="0" rtlCol="0">
            <a:spAutoFit/>
          </a:bodyPr>
          <a:lstStyle/>
          <a:p>
            <a:r>
              <a:rPr lang="en-US" i="0" dirty="0" smtClean="0">
                <a:solidFill>
                  <a:schemeClr val="tx1"/>
                </a:solidFill>
                <a:latin typeface="Arial Narrow" pitchFamily="34" charset="0"/>
              </a:rPr>
              <a:t>Normalized Confinement</a:t>
            </a:r>
            <a:endParaRPr lang="en-US" i="0" dirty="0">
              <a:solidFill>
                <a:schemeClr val="tx1"/>
              </a:solidFill>
              <a:latin typeface="Arial Narrow" pitchFamily="34" charset="0"/>
            </a:endParaRPr>
          </a:p>
        </p:txBody>
      </p:sp>
      <p:pic>
        <p:nvPicPr>
          <p:cNvPr id="79" name="Picture 78" descr="lined_graph.emf"/>
          <p:cNvPicPr>
            <a:picLocks noChangeAspect="1"/>
          </p:cNvPicPr>
          <p:nvPr/>
        </p:nvPicPr>
        <p:blipFill>
          <a:blip r:embed="rId2" cstate="print"/>
          <a:stretch>
            <a:fillRect/>
          </a:stretch>
        </p:blipFill>
        <p:spPr>
          <a:xfrm>
            <a:off x="6172200" y="3657600"/>
            <a:ext cx="2377440" cy="1471896"/>
          </a:xfrm>
          <a:prstGeom prst="rect">
            <a:avLst/>
          </a:prstGeom>
        </p:spPr>
      </p:pic>
      <p:sp>
        <p:nvSpPr>
          <p:cNvPr id="80" name="TextBox 79"/>
          <p:cNvSpPr txBox="1"/>
          <p:nvPr/>
        </p:nvSpPr>
        <p:spPr>
          <a:xfrm>
            <a:off x="6019800" y="4868630"/>
            <a:ext cx="213200" cy="184666"/>
          </a:xfrm>
          <a:prstGeom prst="rect">
            <a:avLst/>
          </a:prstGeom>
          <a:noFill/>
        </p:spPr>
        <p:txBody>
          <a:bodyPr wrap="square" lIns="0" tIns="0" rIns="0" bIns="0" rtlCol="0">
            <a:spAutoFit/>
          </a:bodyPr>
          <a:lstStyle/>
          <a:p>
            <a:r>
              <a:rPr lang="en-US" i="0" dirty="0" smtClean="0">
                <a:solidFill>
                  <a:schemeClr val="tx1"/>
                </a:solidFill>
              </a:rPr>
              <a:t>3.0</a:t>
            </a:r>
            <a:endParaRPr lang="en-US" i="0" dirty="0">
              <a:solidFill>
                <a:schemeClr val="tx1"/>
              </a:solidFill>
            </a:endParaRPr>
          </a:p>
        </p:txBody>
      </p:sp>
      <p:sp>
        <p:nvSpPr>
          <p:cNvPr id="81" name="TextBox 80"/>
          <p:cNvSpPr txBox="1"/>
          <p:nvPr/>
        </p:nvSpPr>
        <p:spPr>
          <a:xfrm>
            <a:off x="6019800" y="3713550"/>
            <a:ext cx="213200" cy="184666"/>
          </a:xfrm>
          <a:prstGeom prst="rect">
            <a:avLst/>
          </a:prstGeom>
          <a:noFill/>
        </p:spPr>
        <p:txBody>
          <a:bodyPr wrap="none" lIns="0" tIns="0" rIns="0" bIns="0" rtlCol="0">
            <a:spAutoFit/>
          </a:bodyPr>
          <a:lstStyle/>
          <a:p>
            <a:r>
              <a:rPr lang="en-US" i="0" dirty="0" smtClean="0">
                <a:solidFill>
                  <a:schemeClr val="tx1"/>
                </a:solidFill>
              </a:rPr>
              <a:t>8.0</a:t>
            </a:r>
            <a:endParaRPr lang="en-US" i="0" dirty="0">
              <a:solidFill>
                <a:schemeClr val="tx1"/>
              </a:solidFill>
            </a:endParaRPr>
          </a:p>
        </p:txBody>
      </p:sp>
      <p:sp>
        <p:nvSpPr>
          <p:cNvPr id="82" name="TextBox 81"/>
          <p:cNvSpPr txBox="1"/>
          <p:nvPr/>
        </p:nvSpPr>
        <p:spPr>
          <a:xfrm>
            <a:off x="6019800" y="4627950"/>
            <a:ext cx="213200" cy="184666"/>
          </a:xfrm>
          <a:prstGeom prst="rect">
            <a:avLst/>
          </a:prstGeom>
          <a:noFill/>
        </p:spPr>
        <p:txBody>
          <a:bodyPr wrap="none" lIns="0" tIns="0" rIns="0" bIns="0" rtlCol="0">
            <a:spAutoFit/>
          </a:bodyPr>
          <a:lstStyle/>
          <a:p>
            <a:r>
              <a:rPr lang="en-US" i="0" dirty="0" smtClean="0">
                <a:solidFill>
                  <a:schemeClr val="tx1"/>
                </a:solidFill>
              </a:rPr>
              <a:t>4.0</a:t>
            </a:r>
            <a:endParaRPr lang="en-US" i="0" dirty="0">
              <a:solidFill>
                <a:schemeClr val="tx1"/>
              </a:solidFill>
            </a:endParaRPr>
          </a:p>
        </p:txBody>
      </p:sp>
      <p:sp>
        <p:nvSpPr>
          <p:cNvPr id="83" name="TextBox 82"/>
          <p:cNvSpPr txBox="1"/>
          <p:nvPr/>
        </p:nvSpPr>
        <p:spPr>
          <a:xfrm>
            <a:off x="6019800" y="4399350"/>
            <a:ext cx="213200" cy="184666"/>
          </a:xfrm>
          <a:prstGeom prst="rect">
            <a:avLst/>
          </a:prstGeom>
          <a:noFill/>
        </p:spPr>
        <p:txBody>
          <a:bodyPr wrap="none" lIns="0" tIns="0" rIns="0" bIns="0" rtlCol="0">
            <a:spAutoFit/>
          </a:bodyPr>
          <a:lstStyle/>
          <a:p>
            <a:r>
              <a:rPr lang="en-US" i="0" dirty="0" smtClean="0">
                <a:solidFill>
                  <a:schemeClr val="tx1"/>
                </a:solidFill>
              </a:rPr>
              <a:t>5.0</a:t>
            </a:r>
            <a:endParaRPr lang="en-US" i="0" dirty="0">
              <a:solidFill>
                <a:schemeClr val="tx1"/>
              </a:solidFill>
            </a:endParaRPr>
          </a:p>
        </p:txBody>
      </p:sp>
      <p:sp>
        <p:nvSpPr>
          <p:cNvPr id="84" name="TextBox 83"/>
          <p:cNvSpPr txBox="1"/>
          <p:nvPr/>
        </p:nvSpPr>
        <p:spPr>
          <a:xfrm>
            <a:off x="6019800" y="4170750"/>
            <a:ext cx="213200" cy="184666"/>
          </a:xfrm>
          <a:prstGeom prst="rect">
            <a:avLst/>
          </a:prstGeom>
          <a:noFill/>
        </p:spPr>
        <p:txBody>
          <a:bodyPr wrap="none" lIns="0" tIns="0" rIns="0" bIns="0" rtlCol="0">
            <a:spAutoFit/>
          </a:bodyPr>
          <a:lstStyle/>
          <a:p>
            <a:r>
              <a:rPr lang="en-US" i="0" dirty="0" smtClean="0">
                <a:solidFill>
                  <a:schemeClr val="tx1"/>
                </a:solidFill>
              </a:rPr>
              <a:t>6.0</a:t>
            </a:r>
            <a:endParaRPr lang="en-US" i="0" dirty="0">
              <a:solidFill>
                <a:schemeClr val="tx1"/>
              </a:solidFill>
            </a:endParaRPr>
          </a:p>
        </p:txBody>
      </p:sp>
      <p:sp>
        <p:nvSpPr>
          <p:cNvPr id="85" name="TextBox 84"/>
          <p:cNvSpPr txBox="1"/>
          <p:nvPr/>
        </p:nvSpPr>
        <p:spPr>
          <a:xfrm>
            <a:off x="6019800" y="3942150"/>
            <a:ext cx="213200" cy="184666"/>
          </a:xfrm>
          <a:prstGeom prst="rect">
            <a:avLst/>
          </a:prstGeom>
          <a:noFill/>
        </p:spPr>
        <p:txBody>
          <a:bodyPr wrap="none" lIns="0" tIns="0" rIns="0" bIns="0" rtlCol="0">
            <a:spAutoFit/>
          </a:bodyPr>
          <a:lstStyle/>
          <a:p>
            <a:r>
              <a:rPr lang="en-US" i="0" dirty="0" smtClean="0">
                <a:solidFill>
                  <a:schemeClr val="tx1"/>
                </a:solidFill>
              </a:rPr>
              <a:t>7.0</a:t>
            </a:r>
            <a:endParaRPr lang="en-US" i="0" dirty="0">
              <a:solidFill>
                <a:schemeClr val="tx1"/>
              </a:solidFill>
            </a:endParaRPr>
          </a:p>
        </p:txBody>
      </p:sp>
      <p:sp>
        <p:nvSpPr>
          <p:cNvPr id="86" name="TextBox 85"/>
          <p:cNvSpPr txBox="1"/>
          <p:nvPr/>
        </p:nvSpPr>
        <p:spPr>
          <a:xfrm>
            <a:off x="5410200" y="4062696"/>
            <a:ext cx="474810" cy="461665"/>
          </a:xfrm>
          <a:prstGeom prst="rect">
            <a:avLst/>
          </a:prstGeom>
          <a:noFill/>
        </p:spPr>
        <p:txBody>
          <a:bodyPr wrap="none" rtlCol="0">
            <a:spAutoFit/>
          </a:bodyPr>
          <a:lstStyle/>
          <a:p>
            <a:r>
              <a:rPr lang="en-US" sz="2400" i="0" dirty="0" err="1" smtClean="0">
                <a:solidFill>
                  <a:schemeClr val="tx1"/>
                </a:solidFill>
                <a:latin typeface="Symbol" pitchFamily="18" charset="2"/>
              </a:rPr>
              <a:t>b</a:t>
            </a:r>
            <a:r>
              <a:rPr lang="en-US" sz="2400" i="0" baseline="-25000" dirty="0" err="1" smtClean="0">
                <a:solidFill>
                  <a:schemeClr val="tx1"/>
                </a:solidFill>
                <a:latin typeface="Arial Narrow" pitchFamily="34" charset="0"/>
              </a:rPr>
              <a:t>N</a:t>
            </a:r>
            <a:endParaRPr lang="en-US" sz="2400" i="0" baseline="-25000" dirty="0">
              <a:solidFill>
                <a:schemeClr val="tx1"/>
              </a:solidFill>
              <a:latin typeface="Arial Narrow" pitchFamily="34" charset="0"/>
            </a:endParaRPr>
          </a:p>
        </p:txBody>
      </p:sp>
      <p:sp>
        <p:nvSpPr>
          <p:cNvPr id="87" name="Rectangle 86"/>
          <p:cNvSpPr/>
          <p:nvPr/>
        </p:nvSpPr>
        <p:spPr bwMode="auto">
          <a:xfrm>
            <a:off x="6858000" y="4267200"/>
            <a:ext cx="457200" cy="685800"/>
          </a:xfrm>
          <a:prstGeom prst="rect">
            <a:avLst/>
          </a:prstGeom>
          <a:solidFill>
            <a:schemeClr val="accent2"/>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kumimoji="0" lang="en-US" sz="900" b="1" i="0" u="none" strike="noStrike" cap="none" normalizeH="0" baseline="0" dirty="0" smtClean="0">
                <a:ln>
                  <a:noFill/>
                </a:ln>
                <a:solidFill>
                  <a:schemeClr val="bg1"/>
                </a:solidFill>
                <a:effectLst/>
                <a:latin typeface="Arial Narrow" pitchFamily="34" charset="0"/>
              </a:rPr>
              <a:t>NSTX-U</a:t>
            </a:r>
          </a:p>
        </p:txBody>
      </p:sp>
      <p:sp>
        <p:nvSpPr>
          <p:cNvPr id="88" name="Rectangle 87"/>
          <p:cNvSpPr/>
          <p:nvPr/>
        </p:nvSpPr>
        <p:spPr bwMode="auto">
          <a:xfrm>
            <a:off x="6324600" y="4114800"/>
            <a:ext cx="457200" cy="838200"/>
          </a:xfrm>
          <a:prstGeom prst="rect">
            <a:avLst/>
          </a:prstGeom>
          <a:solidFill>
            <a:srgbClr val="00808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bg1"/>
                </a:solidFill>
                <a:latin typeface="Arial Narrow" pitchFamily="34" charset="0"/>
              </a:rPr>
              <a:t>NSTX</a:t>
            </a:r>
          </a:p>
        </p:txBody>
      </p:sp>
      <p:sp>
        <p:nvSpPr>
          <p:cNvPr id="89" name="Rectangle 88"/>
          <p:cNvSpPr/>
          <p:nvPr/>
        </p:nvSpPr>
        <p:spPr bwMode="auto">
          <a:xfrm>
            <a:off x="7391400" y="4343400"/>
            <a:ext cx="457200" cy="609600"/>
          </a:xfrm>
          <a:prstGeom prst="rect">
            <a:avLst/>
          </a:prstGeom>
          <a:solidFill>
            <a:srgbClr val="FFC0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tx1"/>
                </a:solidFill>
                <a:latin typeface="Arial Narrow" pitchFamily="34" charset="0"/>
              </a:rPr>
              <a:t>ST-FNSF</a:t>
            </a:r>
          </a:p>
        </p:txBody>
      </p:sp>
      <p:sp>
        <p:nvSpPr>
          <p:cNvPr id="90" name="Rectangle 89"/>
          <p:cNvSpPr/>
          <p:nvPr/>
        </p:nvSpPr>
        <p:spPr bwMode="auto">
          <a:xfrm>
            <a:off x="7924800" y="3986496"/>
            <a:ext cx="457200" cy="457200"/>
          </a:xfrm>
          <a:prstGeom prst="rect">
            <a:avLst/>
          </a:prstGeom>
          <a:solidFill>
            <a:srgbClr val="CC33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bg1"/>
                </a:solidFill>
                <a:latin typeface="Arial Narrow" pitchFamily="34" charset="0"/>
              </a:rPr>
              <a:t>ST-Pilot</a:t>
            </a:r>
          </a:p>
        </p:txBody>
      </p:sp>
      <p:sp>
        <p:nvSpPr>
          <p:cNvPr id="96" name="TextBox 95"/>
          <p:cNvSpPr txBox="1"/>
          <p:nvPr/>
        </p:nvSpPr>
        <p:spPr>
          <a:xfrm>
            <a:off x="6324600" y="3801830"/>
            <a:ext cx="990656" cy="184666"/>
          </a:xfrm>
          <a:prstGeom prst="rect">
            <a:avLst/>
          </a:prstGeom>
          <a:solidFill>
            <a:schemeClr val="bg1">
              <a:lumMod val="85000"/>
            </a:schemeClr>
          </a:solidFill>
          <a:ln>
            <a:noFill/>
          </a:ln>
        </p:spPr>
        <p:txBody>
          <a:bodyPr wrap="none" lIns="0" tIns="0" rIns="0" bIns="0" rtlCol="0">
            <a:spAutoFit/>
          </a:bodyPr>
          <a:lstStyle/>
          <a:p>
            <a:r>
              <a:rPr lang="en-US" i="0" dirty="0" smtClean="0">
                <a:solidFill>
                  <a:schemeClr val="tx1"/>
                </a:solidFill>
                <a:latin typeface="Arial Narrow" pitchFamily="34" charset="0"/>
              </a:rPr>
              <a:t>Normalized Beta</a:t>
            </a:r>
            <a:endParaRPr lang="en-US" i="0" dirty="0">
              <a:solidFill>
                <a:schemeClr val="tx1"/>
              </a:solidFill>
              <a:latin typeface="Arial Narrow" pitchFamily="34" charset="0"/>
            </a:endParaRPr>
          </a:p>
        </p:txBody>
      </p:sp>
      <p:pic>
        <p:nvPicPr>
          <p:cNvPr id="101" name="Picture 100" descr="lined_graph.emf"/>
          <p:cNvPicPr>
            <a:picLocks noChangeAspect="1"/>
          </p:cNvPicPr>
          <p:nvPr/>
        </p:nvPicPr>
        <p:blipFill>
          <a:blip r:embed="rId2" cstate="print"/>
          <a:stretch>
            <a:fillRect/>
          </a:stretch>
        </p:blipFill>
        <p:spPr>
          <a:xfrm>
            <a:off x="6172200" y="5081304"/>
            <a:ext cx="2377440" cy="1471896"/>
          </a:xfrm>
          <a:prstGeom prst="rect">
            <a:avLst/>
          </a:prstGeom>
        </p:spPr>
      </p:pic>
      <p:sp>
        <p:nvSpPr>
          <p:cNvPr id="102" name="TextBox 101"/>
          <p:cNvSpPr txBox="1"/>
          <p:nvPr/>
        </p:nvSpPr>
        <p:spPr>
          <a:xfrm>
            <a:off x="6019800" y="6292334"/>
            <a:ext cx="213200" cy="184666"/>
          </a:xfrm>
          <a:prstGeom prst="rect">
            <a:avLst/>
          </a:prstGeom>
          <a:noFill/>
        </p:spPr>
        <p:txBody>
          <a:bodyPr wrap="square" lIns="0" tIns="0" rIns="0" bIns="0" rtlCol="0">
            <a:spAutoFit/>
          </a:bodyPr>
          <a:lstStyle/>
          <a:p>
            <a:r>
              <a:rPr lang="en-US" i="0" dirty="0" smtClean="0">
                <a:solidFill>
                  <a:schemeClr val="tx1"/>
                </a:solidFill>
              </a:rPr>
              <a:t>0.0</a:t>
            </a:r>
            <a:endParaRPr lang="en-US" i="0" dirty="0">
              <a:solidFill>
                <a:schemeClr val="tx1"/>
              </a:solidFill>
            </a:endParaRPr>
          </a:p>
        </p:txBody>
      </p:sp>
      <p:sp>
        <p:nvSpPr>
          <p:cNvPr id="103" name="TextBox 102"/>
          <p:cNvSpPr txBox="1"/>
          <p:nvPr/>
        </p:nvSpPr>
        <p:spPr>
          <a:xfrm>
            <a:off x="6019800" y="5137254"/>
            <a:ext cx="213200" cy="184666"/>
          </a:xfrm>
          <a:prstGeom prst="rect">
            <a:avLst/>
          </a:prstGeom>
          <a:noFill/>
        </p:spPr>
        <p:txBody>
          <a:bodyPr wrap="none" lIns="0" tIns="0" rIns="0" bIns="0" rtlCol="0">
            <a:spAutoFit/>
          </a:bodyPr>
          <a:lstStyle/>
          <a:p>
            <a:r>
              <a:rPr lang="en-US" i="0" dirty="0" smtClean="0">
                <a:solidFill>
                  <a:schemeClr val="tx1"/>
                </a:solidFill>
              </a:rPr>
              <a:t>1.0</a:t>
            </a:r>
            <a:endParaRPr lang="en-US" i="0" dirty="0">
              <a:solidFill>
                <a:schemeClr val="tx1"/>
              </a:solidFill>
            </a:endParaRPr>
          </a:p>
        </p:txBody>
      </p:sp>
      <p:sp>
        <p:nvSpPr>
          <p:cNvPr id="104" name="TextBox 103"/>
          <p:cNvSpPr txBox="1"/>
          <p:nvPr/>
        </p:nvSpPr>
        <p:spPr>
          <a:xfrm>
            <a:off x="6019800" y="6051654"/>
            <a:ext cx="213200" cy="184666"/>
          </a:xfrm>
          <a:prstGeom prst="rect">
            <a:avLst/>
          </a:prstGeom>
          <a:noFill/>
        </p:spPr>
        <p:txBody>
          <a:bodyPr wrap="none" lIns="0" tIns="0" rIns="0" bIns="0" rtlCol="0">
            <a:spAutoFit/>
          </a:bodyPr>
          <a:lstStyle/>
          <a:p>
            <a:r>
              <a:rPr lang="en-US" i="0" dirty="0" smtClean="0">
                <a:solidFill>
                  <a:schemeClr val="tx1"/>
                </a:solidFill>
              </a:rPr>
              <a:t>0.2</a:t>
            </a:r>
            <a:endParaRPr lang="en-US" i="0" dirty="0">
              <a:solidFill>
                <a:schemeClr val="tx1"/>
              </a:solidFill>
            </a:endParaRPr>
          </a:p>
        </p:txBody>
      </p:sp>
      <p:sp>
        <p:nvSpPr>
          <p:cNvPr id="105" name="TextBox 104"/>
          <p:cNvSpPr txBox="1"/>
          <p:nvPr/>
        </p:nvSpPr>
        <p:spPr>
          <a:xfrm>
            <a:off x="6019800" y="5823054"/>
            <a:ext cx="213200" cy="184666"/>
          </a:xfrm>
          <a:prstGeom prst="rect">
            <a:avLst/>
          </a:prstGeom>
          <a:noFill/>
        </p:spPr>
        <p:txBody>
          <a:bodyPr wrap="none" lIns="0" tIns="0" rIns="0" bIns="0" rtlCol="0">
            <a:spAutoFit/>
          </a:bodyPr>
          <a:lstStyle/>
          <a:p>
            <a:r>
              <a:rPr lang="en-US" i="0" dirty="0" smtClean="0">
                <a:solidFill>
                  <a:schemeClr val="tx1"/>
                </a:solidFill>
              </a:rPr>
              <a:t>0.4</a:t>
            </a:r>
            <a:endParaRPr lang="en-US" i="0" dirty="0">
              <a:solidFill>
                <a:schemeClr val="tx1"/>
              </a:solidFill>
            </a:endParaRPr>
          </a:p>
        </p:txBody>
      </p:sp>
      <p:sp>
        <p:nvSpPr>
          <p:cNvPr id="106" name="TextBox 105"/>
          <p:cNvSpPr txBox="1"/>
          <p:nvPr/>
        </p:nvSpPr>
        <p:spPr>
          <a:xfrm>
            <a:off x="6019800" y="5594454"/>
            <a:ext cx="213200" cy="184666"/>
          </a:xfrm>
          <a:prstGeom prst="rect">
            <a:avLst/>
          </a:prstGeom>
          <a:noFill/>
        </p:spPr>
        <p:txBody>
          <a:bodyPr wrap="none" lIns="0" tIns="0" rIns="0" bIns="0" rtlCol="0">
            <a:spAutoFit/>
          </a:bodyPr>
          <a:lstStyle/>
          <a:p>
            <a:r>
              <a:rPr lang="en-US" i="0" dirty="0" smtClean="0">
                <a:solidFill>
                  <a:schemeClr val="tx1"/>
                </a:solidFill>
              </a:rPr>
              <a:t>0.6</a:t>
            </a:r>
            <a:endParaRPr lang="en-US" i="0" dirty="0">
              <a:solidFill>
                <a:schemeClr val="tx1"/>
              </a:solidFill>
            </a:endParaRPr>
          </a:p>
        </p:txBody>
      </p:sp>
      <p:sp>
        <p:nvSpPr>
          <p:cNvPr id="107" name="TextBox 106"/>
          <p:cNvSpPr txBox="1"/>
          <p:nvPr/>
        </p:nvSpPr>
        <p:spPr>
          <a:xfrm>
            <a:off x="6019800" y="5365854"/>
            <a:ext cx="213200" cy="184666"/>
          </a:xfrm>
          <a:prstGeom prst="rect">
            <a:avLst/>
          </a:prstGeom>
          <a:noFill/>
        </p:spPr>
        <p:txBody>
          <a:bodyPr wrap="none" lIns="0" tIns="0" rIns="0" bIns="0" rtlCol="0">
            <a:spAutoFit/>
          </a:bodyPr>
          <a:lstStyle/>
          <a:p>
            <a:r>
              <a:rPr lang="en-US" i="0" dirty="0" smtClean="0">
                <a:solidFill>
                  <a:schemeClr val="tx1"/>
                </a:solidFill>
              </a:rPr>
              <a:t>0.8</a:t>
            </a:r>
            <a:endParaRPr lang="en-US" i="0" dirty="0">
              <a:solidFill>
                <a:schemeClr val="tx1"/>
              </a:solidFill>
            </a:endParaRPr>
          </a:p>
        </p:txBody>
      </p:sp>
      <p:sp>
        <p:nvSpPr>
          <p:cNvPr id="109" name="Rectangle 108"/>
          <p:cNvSpPr/>
          <p:nvPr/>
        </p:nvSpPr>
        <p:spPr bwMode="auto">
          <a:xfrm>
            <a:off x="6858000" y="5638800"/>
            <a:ext cx="457200" cy="457200"/>
          </a:xfrm>
          <a:prstGeom prst="rect">
            <a:avLst/>
          </a:prstGeom>
          <a:solidFill>
            <a:schemeClr val="accent2"/>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tabLst/>
            </a:pPr>
            <a:r>
              <a:rPr kumimoji="0" lang="en-US" sz="900" b="1" i="0" u="none" strike="noStrike" cap="none" normalizeH="0" baseline="0" dirty="0" smtClean="0">
                <a:ln>
                  <a:noFill/>
                </a:ln>
                <a:solidFill>
                  <a:schemeClr val="bg1"/>
                </a:solidFill>
                <a:effectLst/>
                <a:latin typeface="Arial Narrow" pitchFamily="34" charset="0"/>
              </a:rPr>
              <a:t>NSTX-U</a:t>
            </a:r>
          </a:p>
        </p:txBody>
      </p:sp>
      <p:sp>
        <p:nvSpPr>
          <p:cNvPr id="110" name="Rectangle 109"/>
          <p:cNvSpPr/>
          <p:nvPr/>
        </p:nvSpPr>
        <p:spPr bwMode="auto">
          <a:xfrm>
            <a:off x="6324600" y="6019800"/>
            <a:ext cx="457200" cy="381000"/>
          </a:xfrm>
          <a:prstGeom prst="rect">
            <a:avLst/>
          </a:prstGeom>
          <a:solidFill>
            <a:srgbClr val="00808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bg1"/>
                </a:solidFill>
                <a:latin typeface="Arial Narrow" pitchFamily="34" charset="0"/>
              </a:rPr>
              <a:t>NSTX</a:t>
            </a:r>
          </a:p>
        </p:txBody>
      </p:sp>
      <p:sp>
        <p:nvSpPr>
          <p:cNvPr id="111" name="Rectangle 110"/>
          <p:cNvSpPr/>
          <p:nvPr/>
        </p:nvSpPr>
        <p:spPr bwMode="auto">
          <a:xfrm>
            <a:off x="7391400" y="5181600"/>
            <a:ext cx="457200" cy="533400"/>
          </a:xfrm>
          <a:prstGeom prst="rect">
            <a:avLst/>
          </a:prstGeom>
          <a:solidFill>
            <a:srgbClr val="FFC0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tx1"/>
                </a:solidFill>
                <a:latin typeface="Arial Narrow" pitchFamily="34" charset="0"/>
              </a:rPr>
              <a:t>ST-FNSF</a:t>
            </a:r>
          </a:p>
        </p:txBody>
      </p:sp>
      <p:sp>
        <p:nvSpPr>
          <p:cNvPr id="112" name="Rectangle 111"/>
          <p:cNvSpPr/>
          <p:nvPr/>
        </p:nvSpPr>
        <p:spPr bwMode="auto">
          <a:xfrm>
            <a:off x="7924800" y="5181600"/>
            <a:ext cx="457200" cy="381000"/>
          </a:xfrm>
          <a:prstGeom prst="rect">
            <a:avLst/>
          </a:prstGeom>
          <a:solidFill>
            <a:srgbClr val="CC3300"/>
          </a:solidFill>
          <a:ln>
            <a:headEnd type="none" w="med" len="med"/>
            <a:tailEnd type="triangl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a:spcBef>
                <a:spcPct val="20000"/>
              </a:spcBef>
            </a:pPr>
            <a:r>
              <a:rPr lang="en-US" sz="900" i="0" dirty="0" smtClean="0">
                <a:solidFill>
                  <a:schemeClr val="bg1"/>
                </a:solidFill>
                <a:latin typeface="Arial Narrow" pitchFamily="34" charset="0"/>
              </a:rPr>
              <a:t>ST-Pilot</a:t>
            </a:r>
          </a:p>
        </p:txBody>
      </p:sp>
      <p:sp>
        <p:nvSpPr>
          <p:cNvPr id="113" name="TextBox 112"/>
          <p:cNvSpPr txBox="1"/>
          <p:nvPr/>
        </p:nvSpPr>
        <p:spPr>
          <a:xfrm>
            <a:off x="6870368" y="6199632"/>
            <a:ext cx="1511632" cy="184666"/>
          </a:xfrm>
          <a:prstGeom prst="rect">
            <a:avLst/>
          </a:prstGeom>
          <a:solidFill>
            <a:schemeClr val="bg1">
              <a:lumMod val="85000"/>
            </a:schemeClr>
          </a:solidFill>
          <a:ln>
            <a:noFill/>
          </a:ln>
        </p:spPr>
        <p:txBody>
          <a:bodyPr wrap="none" lIns="0" tIns="0" rIns="0" bIns="0" rtlCol="0">
            <a:spAutoFit/>
          </a:bodyPr>
          <a:lstStyle/>
          <a:p>
            <a:r>
              <a:rPr lang="en-US" i="0" dirty="0" smtClean="0">
                <a:solidFill>
                  <a:schemeClr val="tx1"/>
                </a:solidFill>
                <a:latin typeface="Arial Narrow" pitchFamily="34" charset="0"/>
              </a:rPr>
              <a:t>Power exhaust challenge</a:t>
            </a:r>
            <a:endParaRPr lang="en-US" i="0" dirty="0">
              <a:solidFill>
                <a:schemeClr val="tx1"/>
              </a:solidFill>
              <a:latin typeface="Arial Narrow" pitchFamily="34" charset="0"/>
            </a:endParaRPr>
          </a:p>
        </p:txBody>
      </p:sp>
      <p:grpSp>
        <p:nvGrpSpPr>
          <p:cNvPr id="7" name="Group 114"/>
          <p:cNvGrpSpPr/>
          <p:nvPr/>
        </p:nvGrpSpPr>
        <p:grpSpPr>
          <a:xfrm>
            <a:off x="5334000" y="5486400"/>
            <a:ext cx="644728" cy="609600"/>
            <a:chOff x="5146472" y="5562600"/>
            <a:chExt cx="644728" cy="609600"/>
          </a:xfrm>
        </p:grpSpPr>
        <p:sp>
          <p:nvSpPr>
            <p:cNvPr id="108" name="TextBox 107"/>
            <p:cNvSpPr txBox="1"/>
            <p:nvPr/>
          </p:nvSpPr>
          <p:spPr>
            <a:xfrm>
              <a:off x="5181600" y="5562600"/>
              <a:ext cx="591829" cy="461665"/>
            </a:xfrm>
            <a:prstGeom prst="rect">
              <a:avLst/>
            </a:prstGeom>
            <a:noFill/>
          </p:spPr>
          <p:txBody>
            <a:bodyPr wrap="none" rtlCol="0">
              <a:spAutoFit/>
            </a:bodyPr>
            <a:lstStyle/>
            <a:p>
              <a:r>
                <a:rPr lang="en-US" sz="2400" i="0" dirty="0" smtClean="0">
                  <a:solidFill>
                    <a:schemeClr val="tx1"/>
                  </a:solidFill>
                  <a:latin typeface="Arial Narrow" pitchFamily="34" charset="0"/>
                </a:rPr>
                <a:t>P/S</a:t>
              </a:r>
              <a:endParaRPr lang="en-US" sz="1600" i="0" baseline="-25000" dirty="0">
                <a:solidFill>
                  <a:schemeClr val="tx1"/>
                </a:solidFill>
                <a:latin typeface="Arial Narrow" pitchFamily="34" charset="0"/>
              </a:endParaRPr>
            </a:p>
          </p:txBody>
        </p:sp>
        <p:sp>
          <p:nvSpPr>
            <p:cNvPr id="114" name="TextBox 113"/>
            <p:cNvSpPr txBox="1"/>
            <p:nvPr/>
          </p:nvSpPr>
          <p:spPr>
            <a:xfrm>
              <a:off x="5146472" y="5910590"/>
              <a:ext cx="644728" cy="261610"/>
            </a:xfrm>
            <a:prstGeom prst="rect">
              <a:avLst/>
            </a:prstGeom>
            <a:noFill/>
          </p:spPr>
          <p:txBody>
            <a:bodyPr wrap="none" rtlCol="0">
              <a:spAutoFit/>
            </a:bodyPr>
            <a:lstStyle/>
            <a:p>
              <a:r>
                <a:rPr lang="en-US" sz="1100" i="0" dirty="0" smtClean="0">
                  <a:solidFill>
                    <a:schemeClr val="tx1"/>
                  </a:solidFill>
                  <a:latin typeface="Arial Narrow" pitchFamily="34" charset="0"/>
                </a:rPr>
                <a:t>[MW/m</a:t>
              </a:r>
              <a:r>
                <a:rPr lang="en-US" sz="1100" i="0" baseline="30000" dirty="0" smtClean="0">
                  <a:solidFill>
                    <a:schemeClr val="tx1"/>
                  </a:solidFill>
                  <a:latin typeface="Arial Narrow" pitchFamily="34" charset="0"/>
                </a:rPr>
                <a:t>2</a:t>
              </a:r>
              <a:r>
                <a:rPr lang="en-US" sz="1100" i="0" dirty="0" smtClean="0">
                  <a:solidFill>
                    <a:schemeClr val="tx1"/>
                  </a:solidFill>
                  <a:latin typeface="Arial Narrow" pitchFamily="34" charset="0"/>
                </a:rPr>
                <a:t>]</a:t>
              </a:r>
              <a:endParaRPr lang="en-US" sz="900" i="0" baseline="-25000" dirty="0">
                <a:solidFill>
                  <a:schemeClr val="tx1"/>
                </a:solidFill>
                <a:latin typeface="Arial Narrow" pitchFamily="34" charset="0"/>
              </a:endParaRPr>
            </a:p>
          </p:txBody>
        </p:sp>
      </p:grpSp>
      <p:sp>
        <p:nvSpPr>
          <p:cNvPr id="118" name="Content Placeholder 2"/>
          <p:cNvSpPr>
            <a:spLocks noGrp="1"/>
          </p:cNvSpPr>
          <p:nvPr>
            <p:ph idx="1"/>
          </p:nvPr>
        </p:nvSpPr>
        <p:spPr>
          <a:xfrm>
            <a:off x="76200" y="1447800"/>
            <a:ext cx="4648200" cy="4724400"/>
          </a:xfrm>
        </p:spPr>
        <p:txBody>
          <a:bodyPr/>
          <a:lstStyle/>
          <a:p>
            <a:pPr marL="231775" indent="-231775" defTabSz="912813"/>
            <a:r>
              <a:rPr lang="en-US" sz="2200" b="1" dirty="0" smtClean="0">
                <a:ea typeface="ヒラギノ角ゴ Pro W3" charset="-128"/>
              </a:rPr>
              <a:t>Full non-inductive (NI) current drive for steady-state operation</a:t>
            </a:r>
          </a:p>
          <a:p>
            <a:pPr marL="631825" lvl="1" indent="-231775" defTabSz="912813">
              <a:buFont typeface="Wingdings" pitchFamily="2" charset="2"/>
              <a:buChar char="Ø"/>
            </a:pPr>
            <a:r>
              <a:rPr lang="en-US" sz="1800" b="1" dirty="0" smtClean="0">
                <a:ea typeface="ヒラギノ角ゴ Pro W3" charset="-128"/>
              </a:rPr>
              <a:t>ST requires NI start-up/ramp-up</a:t>
            </a:r>
          </a:p>
          <a:p>
            <a:pPr marL="231775" indent="-231775" defTabSz="912813"/>
            <a:endParaRPr lang="en-US" sz="1800" b="1" dirty="0" smtClean="0">
              <a:ea typeface="ヒラギノ角ゴ Pro W3" charset="-128"/>
            </a:endParaRPr>
          </a:p>
          <a:p>
            <a:pPr marL="231775" indent="-231775" defTabSz="912813"/>
            <a:r>
              <a:rPr lang="en-US" sz="2200" b="1" dirty="0" smtClean="0">
                <a:ea typeface="ヒラギノ角ゴ Pro W3" charset="-128"/>
              </a:rPr>
              <a:t>High confinement to minimize auxiliary heating, device size</a:t>
            </a:r>
          </a:p>
          <a:p>
            <a:pPr marL="231775" lvl="1" indent="-231775" defTabSz="912813"/>
            <a:endParaRPr lang="en-US" sz="3200" b="1" dirty="0" smtClean="0">
              <a:ea typeface="ヒラギノ角ゴ Pro W3" charset="-128"/>
            </a:endParaRPr>
          </a:p>
          <a:p>
            <a:pPr marL="231775" indent="-231775" defTabSz="912813"/>
            <a:r>
              <a:rPr lang="en-US" sz="2200" b="1" dirty="0" smtClean="0">
                <a:ea typeface="ヒラギノ角ゴ Pro W3" charset="-128"/>
              </a:rPr>
              <a:t>Sustained high </a:t>
            </a:r>
            <a:r>
              <a:rPr lang="en-US" sz="2200" b="1" dirty="0" smtClean="0">
                <a:latin typeface="Symbol" pitchFamily="18" charset="2"/>
                <a:ea typeface="ヒラギノ角ゴ Pro W3" charset="-128"/>
              </a:rPr>
              <a:t>b</a:t>
            </a:r>
            <a:r>
              <a:rPr lang="en-US" sz="2200" b="1" dirty="0" smtClean="0">
                <a:ea typeface="ヒラギノ角ゴ Pro W3" charset="-128"/>
              </a:rPr>
              <a:t> to minimize magnet size, forces, power</a:t>
            </a:r>
          </a:p>
          <a:p>
            <a:pPr marL="231775" indent="-231775" defTabSz="912813"/>
            <a:endParaRPr lang="en-US" sz="3200" b="1" dirty="0" smtClean="0">
              <a:ea typeface="ヒラギノ角ゴ Pro W3" charset="-128"/>
            </a:endParaRPr>
          </a:p>
          <a:p>
            <a:pPr marL="231775" indent="-231775" defTabSz="912813"/>
            <a:r>
              <a:rPr lang="en-US" sz="2200" b="1" dirty="0" err="1" smtClean="0">
                <a:ea typeface="ヒラギノ角ゴ Pro W3" charset="-128"/>
              </a:rPr>
              <a:t>Divertor</a:t>
            </a:r>
            <a:r>
              <a:rPr lang="en-US" sz="2200" b="1" dirty="0" smtClean="0">
                <a:ea typeface="ヒラギノ角ゴ Pro W3" charset="-128"/>
              </a:rPr>
              <a:t>/first-wall survival with intense power/particle fluxes</a:t>
            </a:r>
          </a:p>
          <a:p>
            <a:endParaRPr lang="en-US" sz="2200" b="1" dirty="0"/>
          </a:p>
        </p:txBody>
      </p:sp>
      <p:sp>
        <p:nvSpPr>
          <p:cNvPr id="124" name="Right Arrow 123"/>
          <p:cNvSpPr/>
          <p:nvPr/>
        </p:nvSpPr>
        <p:spPr bwMode="auto">
          <a:xfrm>
            <a:off x="4724400" y="1600200"/>
            <a:ext cx="304800" cy="304800"/>
          </a:xfrm>
          <a:prstGeom prst="rightArrow">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25" name="Right Arrow 124"/>
          <p:cNvSpPr/>
          <p:nvPr/>
        </p:nvSpPr>
        <p:spPr bwMode="auto">
          <a:xfrm>
            <a:off x="4724400" y="2971800"/>
            <a:ext cx="304800" cy="304800"/>
          </a:xfrm>
          <a:prstGeom prst="rightArrow">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26" name="Right Arrow 125"/>
          <p:cNvSpPr/>
          <p:nvPr/>
        </p:nvSpPr>
        <p:spPr bwMode="auto">
          <a:xfrm>
            <a:off x="4724400" y="4343400"/>
            <a:ext cx="304800" cy="304800"/>
          </a:xfrm>
          <a:prstGeom prst="rightArrow">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27" name="Right Arrow 126"/>
          <p:cNvSpPr/>
          <p:nvPr/>
        </p:nvSpPr>
        <p:spPr bwMode="auto">
          <a:xfrm>
            <a:off x="4724400" y="5638800"/>
            <a:ext cx="304800" cy="304800"/>
          </a:xfrm>
          <a:prstGeom prst="rightArrow">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91" name="TextBox 90"/>
          <p:cNvSpPr txBox="1"/>
          <p:nvPr/>
        </p:nvSpPr>
        <p:spPr>
          <a:xfrm>
            <a:off x="363911" y="990600"/>
            <a:ext cx="4360489"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600" i="0" dirty="0" smtClean="0"/>
              <a:t>Requirements for ST / </a:t>
            </a:r>
            <a:r>
              <a:rPr lang="en-US" sz="1600" i="0" dirty="0" err="1" smtClean="0"/>
              <a:t>tokamak</a:t>
            </a:r>
            <a:r>
              <a:rPr lang="en-US" sz="1600" i="0" dirty="0" smtClean="0"/>
              <a:t> next-steps:</a:t>
            </a:r>
            <a:endParaRPr lang="en-US" sz="1600" i="0" dirty="0"/>
          </a:p>
        </p:txBody>
      </p:sp>
      <p:sp>
        <p:nvSpPr>
          <p:cNvPr id="92"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296F8BF-6666-4073-BB41-7C521F72E12C}" type="slidenum">
              <a:rPr lang="en-US">
                <a:solidFill>
                  <a:srgbClr val="3333CC"/>
                </a:solidFill>
              </a:rPr>
              <a:pPr/>
              <a:t>50</a:t>
            </a:fld>
            <a:endParaRPr lang="en-US">
              <a:solidFill>
                <a:srgbClr val="3333CC"/>
              </a:solidFill>
            </a:endParaRPr>
          </a:p>
        </p:txBody>
      </p:sp>
      <p:sp>
        <p:nvSpPr>
          <p:cNvPr id="1532930" name="Rectangle 2"/>
          <p:cNvSpPr>
            <a:spLocks noGrp="1" noChangeArrowheads="1"/>
          </p:cNvSpPr>
          <p:nvPr>
            <p:ph type="title"/>
          </p:nvPr>
        </p:nvSpPr>
        <p:spPr>
          <a:xfrm>
            <a:off x="0" y="0"/>
            <a:ext cx="9144000" cy="838200"/>
          </a:xfrm>
        </p:spPr>
        <p:txBody>
          <a:bodyPr/>
          <a:lstStyle/>
          <a:p>
            <a:r>
              <a:rPr lang="en-US" sz="2400" dirty="0" smtClean="0"/>
              <a:t>All NSTX-U collaborations are governed </a:t>
            </a:r>
            <a:r>
              <a:rPr lang="en-US" sz="2400" dirty="0"/>
              <a:t>by </a:t>
            </a:r>
            <a:r>
              <a:rPr lang="en-US" sz="2400" dirty="0" smtClean="0"/>
              <a:t>documented agreements reviewed by Program and Project directors</a:t>
            </a:r>
            <a:endParaRPr lang="en-US" sz="1800" dirty="0"/>
          </a:p>
        </p:txBody>
      </p:sp>
      <p:sp>
        <p:nvSpPr>
          <p:cNvPr id="1532931" name="Rectangle 3"/>
          <p:cNvSpPr>
            <a:spLocks noGrp="1" noChangeArrowheads="1"/>
          </p:cNvSpPr>
          <p:nvPr>
            <p:ph type="body" idx="1"/>
          </p:nvPr>
        </p:nvSpPr>
        <p:spPr>
          <a:xfrm>
            <a:off x="76200" y="1189037"/>
            <a:ext cx="8991600" cy="5059363"/>
          </a:xfrm>
        </p:spPr>
        <p:txBody>
          <a:bodyPr/>
          <a:lstStyle/>
          <a:p>
            <a:pPr>
              <a:spcBef>
                <a:spcPct val="35000"/>
              </a:spcBef>
            </a:pPr>
            <a:r>
              <a:rPr lang="en-US" sz="2200" dirty="0"/>
              <a:t>Record of Discussion</a:t>
            </a:r>
          </a:p>
          <a:p>
            <a:pPr lvl="1">
              <a:spcBef>
                <a:spcPct val="35000"/>
              </a:spcBef>
            </a:pPr>
            <a:r>
              <a:rPr lang="en-US" dirty="0"/>
              <a:t>R</a:t>
            </a:r>
            <a:r>
              <a:rPr lang="en-US" sz="2000" dirty="0">
                <a:latin typeface="Helvetica" pitchFamily="1" charset="0"/>
              </a:rPr>
              <a:t>esults of discussions between prospective collaborators and an </a:t>
            </a:r>
            <a:br>
              <a:rPr lang="en-US" sz="2000" dirty="0">
                <a:latin typeface="Helvetica" pitchFamily="1" charset="0"/>
              </a:rPr>
            </a:br>
            <a:r>
              <a:rPr lang="en-US" sz="2000" dirty="0" smtClean="0">
                <a:latin typeface="Helvetica" pitchFamily="1" charset="0"/>
              </a:rPr>
              <a:t>NSTX-U </a:t>
            </a:r>
            <a:r>
              <a:rPr lang="en-US" sz="2000" dirty="0">
                <a:latin typeface="Helvetica" pitchFamily="1" charset="0"/>
              </a:rPr>
              <a:t>Research Contact in support of proposals submitted to DOE</a:t>
            </a:r>
          </a:p>
          <a:p>
            <a:pPr lvl="1">
              <a:spcBef>
                <a:spcPct val="35000"/>
              </a:spcBef>
            </a:pPr>
            <a:r>
              <a:rPr lang="en-US" sz="2000" dirty="0">
                <a:latin typeface="Helvetica" pitchFamily="1" charset="0"/>
              </a:rPr>
              <a:t>Includes goals of research, describes on- and off- site components </a:t>
            </a:r>
            <a:br>
              <a:rPr lang="en-US" sz="2000" dirty="0">
                <a:latin typeface="Helvetica" pitchFamily="1" charset="0"/>
              </a:rPr>
            </a:br>
            <a:r>
              <a:rPr lang="en-US" sz="2000" dirty="0">
                <a:latin typeface="Helvetica" pitchFamily="1" charset="0"/>
              </a:rPr>
              <a:t>of work involved and estimates of support required from NSTX</a:t>
            </a:r>
          </a:p>
          <a:p>
            <a:pPr>
              <a:spcBef>
                <a:spcPct val="35000"/>
              </a:spcBef>
            </a:pPr>
            <a:r>
              <a:rPr lang="en-US" sz="2200" dirty="0"/>
              <a:t>Record of Agreement</a:t>
            </a:r>
          </a:p>
          <a:p>
            <a:pPr lvl="1">
              <a:spcBef>
                <a:spcPct val="35000"/>
              </a:spcBef>
            </a:pPr>
            <a:r>
              <a:rPr lang="en-US" sz="2000" dirty="0"/>
              <a:t>Describes agreed commitments of resources, equipment and facilities by a collaborating institution and </a:t>
            </a:r>
            <a:r>
              <a:rPr lang="en-US" sz="2000" dirty="0" smtClean="0"/>
              <a:t>NSTX-U </a:t>
            </a:r>
            <a:endParaRPr lang="en-US" sz="2000" dirty="0"/>
          </a:p>
          <a:p>
            <a:pPr>
              <a:spcBef>
                <a:spcPct val="35000"/>
              </a:spcBef>
            </a:pPr>
            <a:r>
              <a:rPr lang="en-US" sz="2200" dirty="0"/>
              <a:t>Data Usage Agreement</a:t>
            </a:r>
          </a:p>
          <a:p>
            <a:pPr lvl="1">
              <a:spcBef>
                <a:spcPct val="35000"/>
              </a:spcBef>
            </a:pPr>
            <a:r>
              <a:rPr lang="en-US" sz="2000" dirty="0"/>
              <a:t>Governs access to and publication of data</a:t>
            </a:r>
          </a:p>
          <a:p>
            <a:pPr lvl="1">
              <a:spcBef>
                <a:spcPct val="35000"/>
              </a:spcBef>
            </a:pPr>
            <a:r>
              <a:rPr lang="en-US" sz="2000" dirty="0"/>
              <a:t>Provides for project and peer review of external publications</a:t>
            </a:r>
          </a:p>
          <a:p>
            <a:pPr lvl="1">
              <a:spcBef>
                <a:spcPct val="35000"/>
              </a:spcBef>
            </a:pPr>
            <a:r>
              <a:rPr lang="en-US" sz="2000" dirty="0"/>
              <a:t>Policies for access to, </a:t>
            </a:r>
            <a:r>
              <a:rPr lang="en-US" sz="2000" dirty="0" smtClean="0"/>
              <a:t>use, </a:t>
            </a:r>
            <a:r>
              <a:rPr lang="en-US" sz="2000" dirty="0"/>
              <a:t>and publication of </a:t>
            </a:r>
            <a:r>
              <a:rPr lang="en-US" sz="2000" dirty="0" smtClean="0"/>
              <a:t>NSTX-U </a:t>
            </a:r>
            <a:r>
              <a:rPr lang="en-US" sz="2000" dirty="0"/>
              <a:t>data are the same for PPPL staff and collaborators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4E3AF59-83F1-4BA0-878E-8579797DB699}" type="slidenum">
              <a:rPr lang="en-US">
                <a:solidFill>
                  <a:srgbClr val="3333CC"/>
                </a:solidFill>
              </a:rPr>
              <a:pPr/>
              <a:t>51</a:t>
            </a:fld>
            <a:endParaRPr lang="en-US">
              <a:solidFill>
                <a:srgbClr val="3333CC"/>
              </a:solidFill>
            </a:endParaRPr>
          </a:p>
        </p:txBody>
      </p:sp>
      <p:sp>
        <p:nvSpPr>
          <p:cNvPr id="1533954" name="Rectangle 2"/>
          <p:cNvSpPr>
            <a:spLocks noGrp="1" noChangeArrowheads="1"/>
          </p:cNvSpPr>
          <p:nvPr>
            <p:ph type="title"/>
          </p:nvPr>
        </p:nvSpPr>
        <p:spPr/>
        <p:txBody>
          <a:bodyPr/>
          <a:lstStyle/>
          <a:p>
            <a:r>
              <a:rPr lang="en-US" sz="2800" dirty="0" smtClean="0"/>
              <a:t>Development of the NSTX-U </a:t>
            </a:r>
            <a:r>
              <a:rPr lang="en-US" sz="2800" dirty="0"/>
              <a:t>Research </a:t>
            </a:r>
            <a:r>
              <a:rPr lang="en-US" sz="2800" dirty="0" smtClean="0"/>
              <a:t>Program</a:t>
            </a:r>
            <a:endParaRPr lang="en-US" sz="2800" dirty="0"/>
          </a:p>
        </p:txBody>
      </p:sp>
      <p:sp>
        <p:nvSpPr>
          <p:cNvPr id="1533955" name="Rectangle 3"/>
          <p:cNvSpPr>
            <a:spLocks noGrp="1" noChangeArrowheads="1"/>
          </p:cNvSpPr>
          <p:nvPr>
            <p:ph type="body" idx="1"/>
          </p:nvPr>
        </p:nvSpPr>
        <p:spPr>
          <a:xfrm>
            <a:off x="152400" y="1066800"/>
            <a:ext cx="8763000" cy="5410200"/>
          </a:xfrm>
        </p:spPr>
        <p:txBody>
          <a:bodyPr/>
          <a:lstStyle/>
          <a:p>
            <a:pPr>
              <a:spcBef>
                <a:spcPct val="30000"/>
              </a:spcBef>
            </a:pPr>
            <a:r>
              <a:rPr lang="en-US" dirty="0"/>
              <a:t>Guided by </a:t>
            </a:r>
            <a:r>
              <a:rPr lang="en-US" dirty="0" smtClean="0"/>
              <a:t>NSTX-U mission elements</a:t>
            </a:r>
            <a:endParaRPr lang="en-US" dirty="0">
              <a:solidFill>
                <a:srgbClr val="000000"/>
              </a:solidFill>
            </a:endParaRPr>
          </a:p>
          <a:p>
            <a:pPr lvl="1">
              <a:spcBef>
                <a:spcPct val="30000"/>
              </a:spcBef>
            </a:pPr>
            <a:r>
              <a:rPr lang="en-US" dirty="0" smtClean="0"/>
              <a:t>Advance ST as candidate for Fusion Nuclear Science Facility (FNSF)</a:t>
            </a:r>
          </a:p>
          <a:p>
            <a:pPr lvl="1">
              <a:spcBef>
                <a:spcPct val="30000"/>
              </a:spcBef>
            </a:pPr>
            <a:r>
              <a:rPr lang="en-US" dirty="0" smtClean="0"/>
              <a:t>Develop solutions for the plasma-material interface challenge</a:t>
            </a:r>
          </a:p>
          <a:p>
            <a:pPr lvl="1">
              <a:spcBef>
                <a:spcPct val="30000"/>
              </a:spcBef>
            </a:pPr>
            <a:r>
              <a:rPr lang="en-US" dirty="0" smtClean="0"/>
              <a:t>Explore unique ST parameter regimes to advance predictive capability for ITER and beyond</a:t>
            </a:r>
          </a:p>
          <a:p>
            <a:pPr lvl="1">
              <a:spcBef>
                <a:spcPct val="30000"/>
              </a:spcBef>
            </a:pPr>
            <a:r>
              <a:rPr lang="en-US" dirty="0" smtClean="0"/>
              <a:t>Develop ST as fusion energy system</a:t>
            </a:r>
          </a:p>
          <a:p>
            <a:pPr>
              <a:spcBef>
                <a:spcPct val="30000"/>
              </a:spcBef>
              <a:buFontTx/>
              <a:buNone/>
            </a:pPr>
            <a:r>
              <a:rPr lang="en-US" dirty="0"/>
              <a:t>	 and evolving device and diagnostic capabilities</a:t>
            </a:r>
          </a:p>
          <a:p>
            <a:pPr>
              <a:spcBef>
                <a:spcPct val="30000"/>
              </a:spcBef>
            </a:pPr>
            <a:endParaRPr lang="en-US" sz="1000" dirty="0" smtClean="0"/>
          </a:p>
          <a:p>
            <a:pPr>
              <a:spcBef>
                <a:spcPct val="30000"/>
              </a:spcBef>
            </a:pPr>
            <a:r>
              <a:rPr lang="en-US" dirty="0" smtClean="0"/>
              <a:t>Research </a:t>
            </a:r>
            <a:r>
              <a:rPr lang="en-US" dirty="0"/>
              <a:t>Milestones and plans for </a:t>
            </a:r>
            <a:r>
              <a:rPr lang="en-US" dirty="0" smtClean="0"/>
              <a:t>facility enhancements are: </a:t>
            </a:r>
            <a:endParaRPr lang="en-US" dirty="0"/>
          </a:p>
          <a:p>
            <a:pPr lvl="1">
              <a:spcBef>
                <a:spcPct val="30000"/>
              </a:spcBef>
            </a:pPr>
            <a:r>
              <a:rPr lang="en-US" dirty="0"/>
              <a:t>D</a:t>
            </a:r>
            <a:r>
              <a:rPr lang="en-US" dirty="0" smtClean="0"/>
              <a:t>eveloped </a:t>
            </a:r>
            <a:r>
              <a:rPr lang="en-US" dirty="0"/>
              <a:t>by </a:t>
            </a:r>
            <a:r>
              <a:rPr lang="en-US" dirty="0" smtClean="0"/>
              <a:t>NSTX-U program and project leadership </a:t>
            </a:r>
            <a:r>
              <a:rPr lang="en-US" dirty="0"/>
              <a:t>in discussion with </a:t>
            </a:r>
            <a:r>
              <a:rPr lang="en-US" dirty="0" smtClean="0"/>
              <a:t>Topical </a:t>
            </a:r>
            <a:r>
              <a:rPr lang="en-US" dirty="0"/>
              <a:t>Science Group leaders</a:t>
            </a:r>
          </a:p>
          <a:p>
            <a:pPr lvl="1">
              <a:spcBef>
                <a:spcPct val="30000"/>
              </a:spcBef>
            </a:pPr>
            <a:r>
              <a:rPr lang="en-US" dirty="0"/>
              <a:t>R</a:t>
            </a:r>
            <a:r>
              <a:rPr lang="en-US" dirty="0" smtClean="0"/>
              <a:t>eviewed </a:t>
            </a:r>
            <a:r>
              <a:rPr lang="en-US" dirty="0"/>
              <a:t>by the </a:t>
            </a:r>
            <a:r>
              <a:rPr lang="en-US" dirty="0" smtClean="0"/>
              <a:t>NSTX-U </a:t>
            </a:r>
            <a:r>
              <a:rPr lang="en-US" dirty="0"/>
              <a:t>Program Advisory Committee </a:t>
            </a:r>
            <a:r>
              <a:rPr lang="en-US" dirty="0" smtClean="0"/>
              <a:t>(PAC)</a:t>
            </a:r>
            <a:endParaRPr lang="en-US" dirty="0"/>
          </a:p>
          <a:p>
            <a:pPr lvl="1">
              <a:spcBef>
                <a:spcPct val="30000"/>
              </a:spcBef>
            </a:pPr>
            <a:r>
              <a:rPr lang="en-US" dirty="0"/>
              <a:t>A</a:t>
            </a:r>
            <a:r>
              <a:rPr lang="en-US" dirty="0" smtClean="0"/>
              <a:t>greed </a:t>
            </a:r>
            <a:r>
              <a:rPr lang="en-US" dirty="0"/>
              <a:t>with DOE as part of the </a:t>
            </a:r>
            <a:r>
              <a:rPr lang="en-US" dirty="0" smtClean="0"/>
              <a:t>Field Work Proposal (FWP) </a:t>
            </a:r>
            <a:r>
              <a:rPr lang="en-US" dirty="0"/>
              <a:t>process</a:t>
            </a:r>
          </a:p>
          <a:p>
            <a:pPr lvl="1">
              <a:spcBef>
                <a:spcPct val="30000"/>
              </a:spcBef>
            </a:pPr>
            <a:r>
              <a:rPr lang="en-US" dirty="0"/>
              <a:t>C</a:t>
            </a:r>
            <a:r>
              <a:rPr lang="en-US" dirty="0" smtClean="0"/>
              <a:t>omplemented </a:t>
            </a:r>
            <a:r>
              <a:rPr lang="en-US" dirty="0"/>
              <a:t>by Facility and Diagnostic Milestones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Topical Science Groups (TSGs) play major </a:t>
            </a:r>
            <a:br>
              <a:rPr lang="en-US" sz="2800" dirty="0" smtClean="0"/>
            </a:br>
            <a:r>
              <a:rPr lang="en-US" sz="2800" dirty="0" smtClean="0"/>
              <a:t>role in governing the research program</a:t>
            </a:r>
            <a:endParaRPr lang="en-US" sz="3200" dirty="0"/>
          </a:p>
        </p:txBody>
      </p:sp>
      <p:sp>
        <p:nvSpPr>
          <p:cNvPr id="3" name="Content Placeholder 2"/>
          <p:cNvSpPr>
            <a:spLocks noGrp="1"/>
          </p:cNvSpPr>
          <p:nvPr>
            <p:ph idx="1"/>
          </p:nvPr>
        </p:nvSpPr>
        <p:spPr>
          <a:xfrm>
            <a:off x="0" y="1066800"/>
            <a:ext cx="9067800" cy="5410200"/>
          </a:xfrm>
        </p:spPr>
        <p:txBody>
          <a:bodyPr/>
          <a:lstStyle/>
          <a:p>
            <a:r>
              <a:rPr lang="en-US" dirty="0" smtClean="0"/>
              <a:t>Lead brainstorming, organization, writing of 5 year plan</a:t>
            </a:r>
          </a:p>
          <a:p>
            <a:r>
              <a:rPr lang="en-US" dirty="0" smtClean="0"/>
              <a:t>Determine and address highest priority scientific issues through discussion and consensus at open meetings</a:t>
            </a:r>
          </a:p>
          <a:p>
            <a:r>
              <a:rPr lang="en-US" dirty="0" smtClean="0"/>
              <a:t>Organize the NSTX-U Research Forum sessions for the TSG</a:t>
            </a:r>
          </a:p>
          <a:p>
            <a:r>
              <a:rPr lang="en-US" dirty="0" smtClean="0"/>
              <a:t>Draft scientific milestones utilizing expertise of the TSG</a:t>
            </a:r>
          </a:p>
          <a:p>
            <a:r>
              <a:rPr lang="en-US" dirty="0" smtClean="0"/>
              <a:t>Propose and execute experiments to achieve milestones and address priorities</a:t>
            </a:r>
          </a:p>
          <a:p>
            <a:r>
              <a:rPr lang="en-US" dirty="0" smtClean="0"/>
              <a:t>Define facility and theory resources to achieve research goals</a:t>
            </a:r>
          </a:p>
          <a:p>
            <a:r>
              <a:rPr lang="en-US" dirty="0" smtClean="0"/>
              <a:t>Aid dissemination of results with Physics Analysis Division</a:t>
            </a:r>
          </a:p>
          <a:p>
            <a:pPr lvl="1"/>
            <a:r>
              <a:rPr lang="en-US" sz="1800" dirty="0" smtClean="0"/>
              <a:t>Journal publications, invited talks, seminars, colloquia, conferences, ITPA, BPO</a:t>
            </a:r>
          </a:p>
          <a:p>
            <a:r>
              <a:rPr lang="en-US" dirty="0" smtClean="0"/>
              <a:t>Provide summaries of scientific progress at NSTX-U team meetings and other venues to promote discussion</a:t>
            </a:r>
          </a:p>
          <a:p>
            <a:r>
              <a:rPr lang="en-US" dirty="0" smtClean="0"/>
              <a:t>Assist and report to the NSTX-U Program and Project directors</a:t>
            </a:r>
          </a:p>
          <a:p>
            <a:endParaRPr lang="en-US" dirty="0"/>
          </a:p>
        </p:txBody>
      </p:sp>
      <p:sp>
        <p:nvSpPr>
          <p:cNvPr id="4" name="Slide Number Placeholder 3"/>
          <p:cNvSpPr>
            <a:spLocks noGrp="1"/>
          </p:cNvSpPr>
          <p:nvPr>
            <p:ph type="sldNum" sz="quarter" idx="10"/>
          </p:nvPr>
        </p:nvSpPr>
        <p:spPr/>
        <p:txBody>
          <a:bodyPr/>
          <a:lstStyle/>
          <a:p>
            <a:pPr>
              <a:defRPr/>
            </a:pPr>
            <a:fld id="{1073E3AF-4E4B-4CA6-A7DE-01BFBA5367D4}" type="slidenum">
              <a:rPr lang="en-US" smtClean="0">
                <a:solidFill>
                  <a:srgbClr val="3333CC"/>
                </a:solidFill>
              </a:rPr>
              <a:pPr>
                <a:defRPr/>
              </a:pPr>
              <a:t>52</a:t>
            </a:fld>
            <a:endParaRPr lang="en-US">
              <a:solidFill>
                <a:srgbClr val="3333CC"/>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B834E25-B794-4FF1-8837-6BC7EC0A32B4}" type="slidenum">
              <a:rPr lang="en-US">
                <a:solidFill>
                  <a:srgbClr val="3333CC"/>
                </a:solidFill>
              </a:rPr>
              <a:pPr/>
              <a:t>53</a:t>
            </a:fld>
            <a:endParaRPr lang="en-US">
              <a:solidFill>
                <a:srgbClr val="3333CC"/>
              </a:solidFill>
            </a:endParaRPr>
          </a:p>
        </p:txBody>
      </p:sp>
      <p:sp>
        <p:nvSpPr>
          <p:cNvPr id="1536002" name="Rectangle 2"/>
          <p:cNvSpPr>
            <a:spLocks noGrp="1" noChangeArrowheads="1"/>
          </p:cNvSpPr>
          <p:nvPr>
            <p:ph type="title"/>
          </p:nvPr>
        </p:nvSpPr>
        <p:spPr/>
        <p:txBody>
          <a:bodyPr/>
          <a:lstStyle/>
          <a:p>
            <a:r>
              <a:rPr lang="en-US" sz="2800" dirty="0"/>
              <a:t>Annual </a:t>
            </a:r>
            <a:r>
              <a:rPr lang="en-US" sz="2800" dirty="0" smtClean="0"/>
              <a:t>NSTX-U </a:t>
            </a:r>
            <a:r>
              <a:rPr lang="en-US" sz="2800" dirty="0"/>
              <a:t>Research Forum </a:t>
            </a:r>
            <a:r>
              <a:rPr lang="en-US" sz="2800" dirty="0" smtClean="0"/>
              <a:t>provides all team </a:t>
            </a:r>
            <a:r>
              <a:rPr lang="en-US" sz="2800" dirty="0"/>
              <a:t>m</a:t>
            </a:r>
            <a:r>
              <a:rPr lang="en-US" sz="2800" dirty="0" smtClean="0"/>
              <a:t>embers opportunity </a:t>
            </a:r>
            <a:r>
              <a:rPr lang="en-US" sz="2800" dirty="0"/>
              <a:t>to </a:t>
            </a:r>
            <a:r>
              <a:rPr lang="en-US" sz="2800" dirty="0" smtClean="0"/>
              <a:t>propose </a:t>
            </a:r>
            <a:r>
              <a:rPr lang="en-US" sz="2800" dirty="0"/>
              <a:t>e</a:t>
            </a:r>
            <a:r>
              <a:rPr lang="en-US" sz="2800" dirty="0" smtClean="0"/>
              <a:t>xperiments</a:t>
            </a:r>
            <a:endParaRPr lang="en-US" sz="2800" dirty="0"/>
          </a:p>
        </p:txBody>
      </p:sp>
      <p:sp>
        <p:nvSpPr>
          <p:cNvPr id="1536003" name="Rectangle 3"/>
          <p:cNvSpPr>
            <a:spLocks noGrp="1" noChangeArrowheads="1"/>
          </p:cNvSpPr>
          <p:nvPr>
            <p:ph type="body" idx="1"/>
          </p:nvPr>
        </p:nvSpPr>
        <p:spPr>
          <a:xfrm>
            <a:off x="76200" y="1042988"/>
            <a:ext cx="8991600" cy="5356225"/>
          </a:xfrm>
        </p:spPr>
        <p:txBody>
          <a:bodyPr/>
          <a:lstStyle/>
          <a:p>
            <a:pPr>
              <a:spcBef>
                <a:spcPct val="25000"/>
              </a:spcBef>
              <a:tabLst>
                <a:tab pos="4229100" algn="l"/>
                <a:tab pos="4572000" algn="l"/>
              </a:tabLst>
            </a:pPr>
            <a:r>
              <a:rPr lang="en-US" sz="2200" dirty="0"/>
              <a:t>Held at PPPL over </a:t>
            </a:r>
            <a:r>
              <a:rPr lang="en-US" sz="2200" dirty="0" smtClean="0"/>
              <a:t>2 ½ </a:t>
            </a:r>
            <a:r>
              <a:rPr lang="en-US" sz="2200" dirty="0"/>
              <a:t>days </a:t>
            </a:r>
            <a:r>
              <a:rPr lang="en-US" sz="2200" dirty="0" smtClean="0"/>
              <a:t>~3-6 </a:t>
            </a:r>
            <a:r>
              <a:rPr lang="en-US" sz="2200" dirty="0"/>
              <a:t>months before start of experiments</a:t>
            </a:r>
          </a:p>
          <a:p>
            <a:pPr lvl="1">
              <a:spcBef>
                <a:spcPct val="25000"/>
              </a:spcBef>
              <a:tabLst>
                <a:tab pos="4229100" algn="l"/>
                <a:tab pos="4572000" algn="l"/>
              </a:tabLst>
            </a:pPr>
            <a:r>
              <a:rPr lang="en-US" sz="2000" dirty="0"/>
              <a:t>Involves wide participation, both on-site and by </a:t>
            </a:r>
            <a:r>
              <a:rPr lang="en-US" sz="2000" dirty="0" smtClean="0"/>
              <a:t>web + teleconference</a:t>
            </a:r>
            <a:endParaRPr lang="en-US" sz="2000" dirty="0"/>
          </a:p>
          <a:p>
            <a:pPr>
              <a:spcBef>
                <a:spcPct val="25000"/>
              </a:spcBef>
              <a:tabLst>
                <a:tab pos="4229100" algn="l"/>
                <a:tab pos="4572000" algn="l"/>
              </a:tabLst>
            </a:pPr>
            <a:r>
              <a:rPr lang="en-US" sz="2200" b="1" dirty="0">
                <a:solidFill>
                  <a:srgbClr val="FF0000"/>
                </a:solidFill>
              </a:rPr>
              <a:t>Follows an open invitation to submit ideas for experiments</a:t>
            </a:r>
            <a:endParaRPr lang="en-US" sz="2200" dirty="0">
              <a:solidFill>
                <a:srgbClr val="FF0000"/>
              </a:solidFill>
            </a:endParaRPr>
          </a:p>
          <a:p>
            <a:pPr lvl="1">
              <a:spcBef>
                <a:spcPct val="25000"/>
              </a:spcBef>
              <a:tabLst>
                <a:tab pos="4229100" algn="l"/>
                <a:tab pos="4572000" algn="l"/>
              </a:tabLst>
            </a:pPr>
            <a:r>
              <a:rPr lang="en-US" sz="2000" dirty="0"/>
              <a:t>Provided guidance from TSG Leaders on </a:t>
            </a:r>
            <a:r>
              <a:rPr lang="en-US" sz="2000" dirty="0" smtClean="0"/>
              <a:t>1-2 </a:t>
            </a:r>
            <a:r>
              <a:rPr lang="en-US" sz="2000" dirty="0"/>
              <a:t>highest priority themes for each topical area</a:t>
            </a:r>
          </a:p>
          <a:p>
            <a:pPr>
              <a:spcBef>
                <a:spcPct val="25000"/>
              </a:spcBef>
              <a:tabLst>
                <a:tab pos="4229100" algn="l"/>
                <a:tab pos="4572000" algn="l"/>
              </a:tabLst>
            </a:pPr>
            <a:r>
              <a:rPr lang="en-US" sz="2200" dirty="0"/>
              <a:t>In opening plenary session, </a:t>
            </a:r>
            <a:r>
              <a:rPr lang="en-US" sz="2200" dirty="0" smtClean="0"/>
              <a:t>NSTX-U </a:t>
            </a:r>
            <a:r>
              <a:rPr lang="en-US" sz="2200" dirty="0"/>
              <a:t>Program </a:t>
            </a:r>
            <a:r>
              <a:rPr lang="en-US" sz="2200" dirty="0" smtClean="0"/>
              <a:t>Director </a:t>
            </a:r>
            <a:r>
              <a:rPr lang="en-US" sz="2200" dirty="0"/>
              <a:t>provides initial guidance on runtime allocation</a:t>
            </a:r>
          </a:p>
          <a:p>
            <a:pPr lvl="1">
              <a:spcBef>
                <a:spcPct val="25000"/>
              </a:spcBef>
              <a:tabLst>
                <a:tab pos="4229100" algn="l"/>
                <a:tab pos="4572000" algn="l"/>
              </a:tabLst>
            </a:pPr>
            <a:r>
              <a:rPr lang="en-US" sz="2000" dirty="0"/>
              <a:t>Based </a:t>
            </a:r>
            <a:r>
              <a:rPr lang="en-US" sz="2000" dirty="0" smtClean="0"/>
              <a:t>on: milestones</a:t>
            </a:r>
            <a:r>
              <a:rPr lang="en-US" sz="2000" dirty="0"/>
              <a:t>, facility development, </a:t>
            </a:r>
            <a:r>
              <a:rPr lang="en-US" sz="2000" dirty="0" smtClean="0"/>
              <a:t>ITER needs, contingency</a:t>
            </a:r>
            <a:endParaRPr lang="en-US" sz="2000" dirty="0"/>
          </a:p>
          <a:p>
            <a:pPr>
              <a:spcBef>
                <a:spcPct val="25000"/>
              </a:spcBef>
              <a:tabLst>
                <a:tab pos="4229100" algn="l"/>
                <a:tab pos="4572000" algn="l"/>
              </a:tabLst>
            </a:pPr>
            <a:r>
              <a:rPr lang="en-US" sz="2200" dirty="0" smtClean="0"/>
              <a:t>Includes </a:t>
            </a:r>
            <a:r>
              <a:rPr lang="en-US" sz="2200" dirty="0"/>
              <a:t>presentations from other facilities (e.g. DIII-D, </a:t>
            </a:r>
            <a:r>
              <a:rPr lang="en-US" sz="2200" dirty="0" smtClean="0"/>
              <a:t>MAST, EAST)</a:t>
            </a:r>
            <a:endParaRPr lang="en-US" sz="2200" dirty="0"/>
          </a:p>
          <a:p>
            <a:pPr>
              <a:spcBef>
                <a:spcPct val="25000"/>
              </a:spcBef>
              <a:tabLst>
                <a:tab pos="4229100" algn="l"/>
                <a:tab pos="4572000" algn="l"/>
              </a:tabLst>
            </a:pPr>
            <a:r>
              <a:rPr lang="en-US" sz="2200" dirty="0"/>
              <a:t>Proposals for experiments discussed and prioritized by </a:t>
            </a:r>
            <a:r>
              <a:rPr lang="en-US" sz="2200" dirty="0" smtClean="0"/>
              <a:t>TSGs:</a:t>
            </a:r>
          </a:p>
          <a:p>
            <a:pPr lvl="1">
              <a:spcBef>
                <a:spcPct val="25000"/>
              </a:spcBef>
              <a:tabLst>
                <a:tab pos="4229100" algn="l"/>
                <a:tab pos="4572000" algn="l"/>
              </a:tabLst>
            </a:pPr>
            <a:r>
              <a:rPr lang="en-US" sz="1800" dirty="0" smtClean="0"/>
              <a:t>Opening and summary plenary sessions, 3-4 parallel break-out sessions</a:t>
            </a:r>
          </a:p>
          <a:p>
            <a:pPr lvl="1">
              <a:spcBef>
                <a:spcPct val="25000"/>
              </a:spcBef>
              <a:tabLst>
                <a:tab pos="4229100" algn="l"/>
                <a:tab pos="4572000" algn="l"/>
              </a:tabLst>
            </a:pPr>
            <a:r>
              <a:rPr lang="en-US" sz="1800" dirty="0" smtClean="0"/>
              <a:t>TSGs </a:t>
            </a:r>
            <a:r>
              <a:rPr lang="en-US" sz="1800" dirty="0"/>
              <a:t>asked to identify gaps, overlaps and combine if appropriate</a:t>
            </a:r>
          </a:p>
          <a:p>
            <a:pPr>
              <a:spcBef>
                <a:spcPct val="25000"/>
              </a:spcBef>
              <a:tabLst>
                <a:tab pos="4229100" algn="l"/>
                <a:tab pos="4572000" algn="l"/>
              </a:tabLst>
            </a:pPr>
            <a:r>
              <a:rPr lang="en-US" sz="2200" dirty="0"/>
              <a:t>Final plenary session reviews recommended prioritized experiments from TSGs and plans for developing Experimental Proposals (XPs)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93D0566-73A6-46E3-97BB-BF2A640A53A8}" type="slidenum">
              <a:rPr lang="en-US">
                <a:solidFill>
                  <a:srgbClr val="3333CC"/>
                </a:solidFill>
              </a:rPr>
              <a:pPr/>
              <a:t>54</a:t>
            </a:fld>
            <a:endParaRPr lang="en-US">
              <a:solidFill>
                <a:srgbClr val="3333CC"/>
              </a:solidFill>
            </a:endParaRPr>
          </a:p>
        </p:txBody>
      </p:sp>
      <p:sp>
        <p:nvSpPr>
          <p:cNvPr id="1537026" name="Rectangle 2"/>
          <p:cNvSpPr>
            <a:spLocks noGrp="1" noChangeArrowheads="1"/>
          </p:cNvSpPr>
          <p:nvPr>
            <p:ph type="title"/>
          </p:nvPr>
        </p:nvSpPr>
        <p:spPr/>
        <p:txBody>
          <a:bodyPr/>
          <a:lstStyle/>
          <a:p>
            <a:r>
              <a:rPr lang="en-US" sz="2800" dirty="0" smtClean="0"/>
              <a:t>NSTX-U experimental </a:t>
            </a:r>
            <a:r>
              <a:rPr lang="en-US" sz="2800" dirty="0"/>
              <a:t>p</a:t>
            </a:r>
            <a:r>
              <a:rPr lang="en-US" sz="2800" dirty="0" smtClean="0"/>
              <a:t>roposals guide </a:t>
            </a:r>
            <a:br>
              <a:rPr lang="en-US" sz="2800" dirty="0" smtClean="0"/>
            </a:br>
            <a:r>
              <a:rPr lang="en-US" sz="2800" dirty="0" smtClean="0"/>
              <a:t>usage of facility during experimental </a:t>
            </a:r>
            <a:r>
              <a:rPr lang="en-US" sz="2800" dirty="0"/>
              <a:t>o</a:t>
            </a:r>
            <a:r>
              <a:rPr lang="en-US" sz="2800" dirty="0" smtClean="0"/>
              <a:t>peration </a:t>
            </a:r>
            <a:endParaRPr lang="en-US" sz="2800" dirty="0"/>
          </a:p>
        </p:txBody>
      </p:sp>
      <p:sp>
        <p:nvSpPr>
          <p:cNvPr id="1537027" name="Rectangle 3"/>
          <p:cNvSpPr>
            <a:spLocks noGrp="1" noChangeArrowheads="1"/>
          </p:cNvSpPr>
          <p:nvPr>
            <p:ph type="body" idx="1"/>
          </p:nvPr>
        </p:nvSpPr>
        <p:spPr>
          <a:xfrm>
            <a:off x="152400" y="990600"/>
            <a:ext cx="8763000" cy="5497513"/>
          </a:xfrm>
        </p:spPr>
        <p:txBody>
          <a:bodyPr/>
          <a:lstStyle/>
          <a:p>
            <a:r>
              <a:rPr lang="en-US" sz="2200" dirty="0"/>
              <a:t>Experimental Proposals (XPs) are documents </a:t>
            </a:r>
            <a:r>
              <a:rPr lang="en-US" sz="2200" dirty="0" smtClean="0"/>
              <a:t>describing:</a:t>
            </a:r>
            <a:endParaRPr lang="en-US" sz="2200" dirty="0"/>
          </a:p>
          <a:p>
            <a:pPr lvl="1"/>
            <a:r>
              <a:rPr lang="en-US" dirty="0"/>
              <a:t>J</a:t>
            </a:r>
            <a:r>
              <a:rPr lang="en-US" sz="2000" dirty="0" smtClean="0"/>
              <a:t>ustification </a:t>
            </a:r>
            <a:r>
              <a:rPr lang="en-US" sz="2000" dirty="0"/>
              <a:t>for the experiment and that it is well suited to NSTX</a:t>
            </a:r>
          </a:p>
          <a:p>
            <a:pPr lvl="1"/>
            <a:r>
              <a:rPr lang="en-US" dirty="0"/>
              <a:t>T</a:t>
            </a:r>
            <a:r>
              <a:rPr lang="en-US" sz="2000" dirty="0" smtClean="0"/>
              <a:t>he </a:t>
            </a:r>
            <a:r>
              <a:rPr lang="en-US" sz="2000" dirty="0"/>
              <a:t>plan for executing the required shots and scans efficiently</a:t>
            </a:r>
          </a:p>
          <a:p>
            <a:pPr lvl="1"/>
            <a:r>
              <a:rPr lang="en-US" dirty="0"/>
              <a:t>T</a:t>
            </a:r>
            <a:r>
              <a:rPr lang="en-US" sz="2000" dirty="0" smtClean="0"/>
              <a:t>he </a:t>
            </a:r>
            <a:r>
              <a:rPr lang="en-US" sz="2000" dirty="0"/>
              <a:t>required machine and diagnostic capabilities</a:t>
            </a:r>
          </a:p>
          <a:p>
            <a:pPr lvl="1"/>
            <a:r>
              <a:rPr lang="en-US" dirty="0"/>
              <a:t>P</a:t>
            </a:r>
            <a:r>
              <a:rPr lang="en-US" sz="2000" dirty="0" smtClean="0"/>
              <a:t>lans </a:t>
            </a:r>
            <a:r>
              <a:rPr lang="en-US" sz="2000" dirty="0"/>
              <a:t>for analysis, </a:t>
            </a:r>
            <a:r>
              <a:rPr lang="en-US" sz="2000" dirty="0" smtClean="0"/>
              <a:t>reporting, </a:t>
            </a:r>
            <a:r>
              <a:rPr lang="en-US" sz="2000" dirty="0"/>
              <a:t>and publication of the results</a:t>
            </a:r>
          </a:p>
          <a:p>
            <a:r>
              <a:rPr lang="en-US" sz="2200" dirty="0"/>
              <a:t>XPs are discussed in TSG meetings and recommended for review by the research team led by the Run Coordinator</a:t>
            </a:r>
          </a:p>
          <a:p>
            <a:pPr lvl="1"/>
            <a:r>
              <a:rPr lang="en-US" sz="2000" dirty="0"/>
              <a:t>All meetings are open and accessible by </a:t>
            </a:r>
            <a:r>
              <a:rPr lang="en-US" sz="2000" dirty="0" smtClean="0"/>
              <a:t>web + </a:t>
            </a:r>
            <a:r>
              <a:rPr lang="en-US" sz="2000" dirty="0" err="1" smtClean="0"/>
              <a:t>telecon</a:t>
            </a:r>
            <a:r>
              <a:rPr lang="en-US" sz="2000" dirty="0" smtClean="0"/>
              <a:t> </a:t>
            </a:r>
            <a:r>
              <a:rPr lang="en-US" sz="2000" dirty="0"/>
              <a:t>from off-site</a:t>
            </a:r>
          </a:p>
          <a:p>
            <a:pPr lvl="1"/>
            <a:r>
              <a:rPr lang="en-US" sz="2000" dirty="0"/>
              <a:t>Review “chits” may be submitted, pointing out deficiencies and/or recommending changes to improve the experiment</a:t>
            </a:r>
          </a:p>
          <a:p>
            <a:r>
              <a:rPr lang="en-US" sz="2200" dirty="0"/>
              <a:t>Final version is approved, posted on the Web and a formal “run copy” is prepared when the experiment is scheduled</a:t>
            </a:r>
          </a:p>
          <a:p>
            <a:r>
              <a:rPr lang="en-US" sz="2200" dirty="0" smtClean="0"/>
              <a:t>NSTX-U </a:t>
            </a:r>
            <a:r>
              <a:rPr lang="en-US" sz="2200" dirty="0"/>
              <a:t>also provides Experimental Machine Proposals (XMPs) which are used to commission new systems or capabilities</a:t>
            </a:r>
          </a:p>
          <a:p>
            <a:pPr lvl="1"/>
            <a:r>
              <a:rPr lang="en-US" sz="2000" dirty="0"/>
              <a:t>Reviewed and approved by Experimental Research Operations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F060CA8-7BB4-4BC0-9511-C8E5A081729E}" type="slidenum">
              <a:rPr lang="en-US">
                <a:solidFill>
                  <a:srgbClr val="3333CC"/>
                </a:solidFill>
              </a:rPr>
              <a:pPr/>
              <a:t>55</a:t>
            </a:fld>
            <a:endParaRPr lang="en-US">
              <a:solidFill>
                <a:srgbClr val="3333CC"/>
              </a:solidFill>
            </a:endParaRPr>
          </a:p>
        </p:txBody>
      </p:sp>
      <p:sp>
        <p:nvSpPr>
          <p:cNvPr id="1555458" name="Rectangle 2"/>
          <p:cNvSpPr>
            <a:spLocks noGrp="1" noChangeArrowheads="1"/>
          </p:cNvSpPr>
          <p:nvPr>
            <p:ph type="title"/>
          </p:nvPr>
        </p:nvSpPr>
        <p:spPr/>
        <p:txBody>
          <a:bodyPr/>
          <a:lstStyle/>
          <a:p>
            <a:r>
              <a:rPr lang="en-US" sz="2800" dirty="0"/>
              <a:t>Results and </a:t>
            </a:r>
            <a:r>
              <a:rPr lang="en-US" sz="2800" dirty="0" smtClean="0"/>
              <a:t>analysis </a:t>
            </a:r>
            <a:r>
              <a:rPr lang="en-US" sz="2800" dirty="0"/>
              <a:t>of </a:t>
            </a:r>
            <a:r>
              <a:rPr lang="en-US" sz="2800" dirty="0" smtClean="0"/>
              <a:t>experiments are </a:t>
            </a:r>
            <a:br>
              <a:rPr lang="en-US" sz="2800" dirty="0" smtClean="0"/>
            </a:br>
            <a:r>
              <a:rPr lang="en-US" sz="2800" dirty="0" smtClean="0"/>
              <a:t>presented </a:t>
            </a:r>
            <a:r>
              <a:rPr lang="en-US" sz="2800" dirty="0"/>
              <a:t>to and </a:t>
            </a:r>
            <a:r>
              <a:rPr lang="en-US" sz="2800" dirty="0" smtClean="0"/>
              <a:t>discussed </a:t>
            </a:r>
            <a:r>
              <a:rPr lang="en-US" sz="2800" dirty="0"/>
              <a:t>by the </a:t>
            </a:r>
            <a:r>
              <a:rPr lang="en-US" sz="2800" dirty="0" smtClean="0"/>
              <a:t>whole team</a:t>
            </a:r>
            <a:endParaRPr lang="en-US" sz="2800" dirty="0"/>
          </a:p>
        </p:txBody>
      </p:sp>
      <p:sp>
        <p:nvSpPr>
          <p:cNvPr id="1555459" name="Rectangle 3"/>
          <p:cNvSpPr>
            <a:spLocks noGrp="1" noChangeArrowheads="1"/>
          </p:cNvSpPr>
          <p:nvPr>
            <p:ph type="body" idx="1"/>
          </p:nvPr>
        </p:nvSpPr>
        <p:spPr>
          <a:xfrm>
            <a:off x="152400" y="990600"/>
            <a:ext cx="8915400" cy="5513388"/>
          </a:xfrm>
        </p:spPr>
        <p:txBody>
          <a:bodyPr/>
          <a:lstStyle/>
          <a:p>
            <a:pPr>
              <a:lnSpc>
                <a:spcPct val="95000"/>
              </a:lnSpc>
              <a:spcBef>
                <a:spcPct val="15000"/>
              </a:spcBef>
            </a:pPr>
            <a:r>
              <a:rPr lang="en-US" sz="2200" dirty="0"/>
              <a:t>5:00pm “end of </a:t>
            </a:r>
            <a:r>
              <a:rPr lang="en-US" sz="2200" dirty="0" smtClean="0"/>
              <a:t>run-day</a:t>
            </a:r>
            <a:r>
              <a:rPr lang="en-US" sz="2200" dirty="0"/>
              <a:t>” meeting</a:t>
            </a:r>
          </a:p>
          <a:p>
            <a:pPr lvl="1">
              <a:lnSpc>
                <a:spcPct val="95000"/>
              </a:lnSpc>
              <a:spcBef>
                <a:spcPct val="15000"/>
              </a:spcBef>
            </a:pPr>
            <a:r>
              <a:rPr lang="en-US" sz="2000" dirty="0"/>
              <a:t>Progress on performing the </a:t>
            </a:r>
            <a:r>
              <a:rPr lang="en-US" sz="2000" dirty="0" smtClean="0"/>
              <a:t>plan, very preliminary highlights </a:t>
            </a:r>
            <a:r>
              <a:rPr lang="en-US" sz="2000" dirty="0"/>
              <a:t>of data</a:t>
            </a:r>
          </a:p>
          <a:p>
            <a:pPr>
              <a:lnSpc>
                <a:spcPct val="95000"/>
              </a:lnSpc>
              <a:spcBef>
                <a:spcPct val="15000"/>
              </a:spcBef>
            </a:pPr>
            <a:r>
              <a:rPr lang="en-US" sz="2200" dirty="0"/>
              <a:t>Weekly Physics </a:t>
            </a:r>
            <a:r>
              <a:rPr lang="en-US" sz="2200" dirty="0" smtClean="0"/>
              <a:t>Meeting (Monday afternoons at 1:30PM)</a:t>
            </a:r>
            <a:endParaRPr lang="en-US" sz="2200" dirty="0"/>
          </a:p>
          <a:p>
            <a:pPr lvl="1">
              <a:lnSpc>
                <a:spcPct val="95000"/>
              </a:lnSpc>
              <a:spcBef>
                <a:spcPct val="15000"/>
              </a:spcBef>
            </a:pPr>
            <a:r>
              <a:rPr lang="en-US" sz="2000" dirty="0"/>
              <a:t>Preliminary analysis</a:t>
            </a:r>
          </a:p>
          <a:p>
            <a:pPr>
              <a:lnSpc>
                <a:spcPct val="95000"/>
              </a:lnSpc>
              <a:spcBef>
                <a:spcPct val="15000"/>
              </a:spcBef>
            </a:pPr>
            <a:r>
              <a:rPr lang="en-US" sz="2200" dirty="0"/>
              <a:t>Mid-run Assessment</a:t>
            </a:r>
          </a:p>
          <a:p>
            <a:pPr lvl="1">
              <a:lnSpc>
                <a:spcPct val="95000"/>
              </a:lnSpc>
              <a:spcBef>
                <a:spcPct val="15000"/>
              </a:spcBef>
            </a:pPr>
            <a:r>
              <a:rPr lang="en-US" sz="2000" dirty="0"/>
              <a:t>Progress towards meeting milestones</a:t>
            </a:r>
          </a:p>
          <a:p>
            <a:pPr lvl="1">
              <a:lnSpc>
                <a:spcPct val="95000"/>
              </a:lnSpc>
              <a:spcBef>
                <a:spcPct val="15000"/>
              </a:spcBef>
            </a:pPr>
            <a:r>
              <a:rPr lang="en-US" sz="2000" dirty="0"/>
              <a:t>Needs for additional runtime to complete experiments</a:t>
            </a:r>
          </a:p>
          <a:p>
            <a:pPr lvl="1">
              <a:lnSpc>
                <a:spcPct val="95000"/>
              </a:lnSpc>
              <a:spcBef>
                <a:spcPct val="15000"/>
              </a:spcBef>
            </a:pPr>
            <a:r>
              <a:rPr lang="en-US" sz="2000" dirty="0"/>
              <a:t>Need for experiments not foreseen at Research Forum</a:t>
            </a:r>
          </a:p>
          <a:p>
            <a:pPr>
              <a:lnSpc>
                <a:spcPct val="95000"/>
              </a:lnSpc>
              <a:spcBef>
                <a:spcPct val="15000"/>
              </a:spcBef>
            </a:pPr>
            <a:r>
              <a:rPr lang="en-US" sz="2200" dirty="0"/>
              <a:t>Annual Results Review</a:t>
            </a:r>
          </a:p>
          <a:p>
            <a:pPr lvl="1">
              <a:lnSpc>
                <a:spcPct val="95000"/>
              </a:lnSpc>
              <a:spcBef>
                <a:spcPct val="15000"/>
              </a:spcBef>
            </a:pPr>
            <a:r>
              <a:rPr lang="en-US" sz="2000" dirty="0"/>
              <a:t>Progress towards comprehensive analysis and conclusions</a:t>
            </a:r>
          </a:p>
          <a:p>
            <a:pPr lvl="1">
              <a:lnSpc>
                <a:spcPct val="95000"/>
              </a:lnSpc>
              <a:spcBef>
                <a:spcPct val="15000"/>
              </a:spcBef>
            </a:pPr>
            <a:r>
              <a:rPr lang="en-US" sz="2000" dirty="0" smtClean="0"/>
              <a:t>Plans </a:t>
            </a:r>
            <a:r>
              <a:rPr lang="en-US" sz="2000" dirty="0"/>
              <a:t>for publication</a:t>
            </a:r>
          </a:p>
          <a:p>
            <a:pPr>
              <a:lnSpc>
                <a:spcPct val="95000"/>
              </a:lnSpc>
              <a:spcBef>
                <a:spcPct val="15000"/>
              </a:spcBef>
            </a:pPr>
            <a:r>
              <a:rPr lang="en-US" sz="2200" dirty="0"/>
              <a:t>Annual Run Assessment</a:t>
            </a:r>
          </a:p>
          <a:p>
            <a:pPr lvl="1">
              <a:lnSpc>
                <a:spcPct val="95000"/>
              </a:lnSpc>
              <a:spcBef>
                <a:spcPct val="15000"/>
              </a:spcBef>
            </a:pPr>
            <a:r>
              <a:rPr lang="en-US" sz="2000" dirty="0"/>
              <a:t>Discussion of successes and difficulties encountered</a:t>
            </a:r>
          </a:p>
          <a:p>
            <a:pPr lvl="1">
              <a:lnSpc>
                <a:spcPct val="95000"/>
              </a:lnSpc>
              <a:spcBef>
                <a:spcPct val="15000"/>
              </a:spcBef>
            </a:pPr>
            <a:r>
              <a:rPr lang="en-US" sz="2000" dirty="0" smtClean="0"/>
              <a:t>Generate, log, and track suggestions to improve planning </a:t>
            </a:r>
            <a:r>
              <a:rPr lang="en-US" sz="2000" dirty="0"/>
              <a:t>and execution of </a:t>
            </a:r>
            <a:r>
              <a:rPr lang="en-US" sz="2000" dirty="0" smtClean="0"/>
              <a:t>experiments, communication</a:t>
            </a:r>
            <a:endParaRPr lang="en-US" sz="2000" dirty="0"/>
          </a:p>
          <a:p>
            <a:pPr algn="ctr">
              <a:lnSpc>
                <a:spcPct val="95000"/>
              </a:lnSpc>
              <a:spcBef>
                <a:spcPct val="15000"/>
              </a:spcBef>
              <a:buFontTx/>
              <a:buNone/>
            </a:pPr>
            <a:r>
              <a:rPr lang="en-US" sz="2200" dirty="0">
                <a:solidFill>
                  <a:srgbClr val="FF0000"/>
                </a:solidFill>
              </a:rPr>
              <a:t>All meetings are accessible by </a:t>
            </a:r>
            <a:r>
              <a:rPr lang="en-US" sz="2200" dirty="0" smtClean="0">
                <a:solidFill>
                  <a:srgbClr val="FF0000"/>
                </a:solidFill>
              </a:rPr>
              <a:t>web + teleconference</a:t>
            </a:r>
            <a:endParaRPr lang="en-US" sz="2200" dirty="0">
              <a:solidFill>
                <a:srgbClr val="FF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FD8F0-6A38-4162-82E9-21AAE5AC84B5}" type="slidenum">
              <a:rPr lang="en-US">
                <a:solidFill>
                  <a:srgbClr val="3333CC"/>
                </a:solidFill>
              </a:rPr>
              <a:pPr/>
              <a:t>56</a:t>
            </a:fld>
            <a:endParaRPr lang="en-US">
              <a:solidFill>
                <a:srgbClr val="3333CC"/>
              </a:solidFill>
            </a:endParaRPr>
          </a:p>
        </p:txBody>
      </p:sp>
      <p:sp>
        <p:nvSpPr>
          <p:cNvPr id="1538050" name="Rectangle 2"/>
          <p:cNvSpPr>
            <a:spLocks noGrp="1" noChangeArrowheads="1"/>
          </p:cNvSpPr>
          <p:nvPr>
            <p:ph type="title"/>
          </p:nvPr>
        </p:nvSpPr>
        <p:spPr/>
        <p:txBody>
          <a:bodyPr/>
          <a:lstStyle/>
          <a:p>
            <a:r>
              <a:rPr lang="en-US" sz="2800" dirty="0"/>
              <a:t>In 2008, the NSTX </a:t>
            </a:r>
            <a:r>
              <a:rPr lang="en-US" sz="2800" dirty="0" smtClean="0"/>
              <a:t>team performed</a:t>
            </a:r>
            <a:r>
              <a:rPr lang="en-US" sz="2800" dirty="0"/>
              <a:t/>
            </a:r>
            <a:br>
              <a:rPr lang="en-US" sz="2800" dirty="0"/>
            </a:br>
            <a:r>
              <a:rPr lang="en-US" sz="2800" dirty="0"/>
              <a:t>43 </a:t>
            </a:r>
            <a:r>
              <a:rPr lang="en-US" sz="2800" dirty="0" smtClean="0"/>
              <a:t>experimental </a:t>
            </a:r>
            <a:r>
              <a:rPr lang="en-US" sz="2800" dirty="0"/>
              <a:t>p</a:t>
            </a:r>
            <a:r>
              <a:rPr lang="en-US" sz="2800" dirty="0" smtClean="0"/>
              <a:t>roposals</a:t>
            </a:r>
            <a:endParaRPr lang="en-US" sz="2800" dirty="0"/>
          </a:p>
        </p:txBody>
      </p:sp>
      <p:sp>
        <p:nvSpPr>
          <p:cNvPr id="1538051" name="Rectangle 3"/>
          <p:cNvSpPr>
            <a:spLocks noGrp="1" noChangeArrowheads="1"/>
          </p:cNvSpPr>
          <p:nvPr>
            <p:ph type="body" idx="1"/>
          </p:nvPr>
        </p:nvSpPr>
        <p:spPr>
          <a:xfrm>
            <a:off x="152400" y="990600"/>
            <a:ext cx="8763000" cy="5510213"/>
          </a:xfrm>
        </p:spPr>
        <p:txBody>
          <a:bodyPr/>
          <a:lstStyle/>
          <a:p>
            <a:r>
              <a:rPr lang="en-US" sz="2200" dirty="0"/>
              <a:t>12 Experimental Machine Proposals were also performed</a:t>
            </a:r>
          </a:p>
          <a:p>
            <a:r>
              <a:rPr lang="en-US" sz="2200" dirty="0"/>
              <a:t>Run lasted from Feb 18 through July 14 (21 calendar weeks)</a:t>
            </a:r>
          </a:p>
          <a:p>
            <a:r>
              <a:rPr lang="en-US" sz="2200" dirty="0"/>
              <a:t>Included 4 scheduled maintenance weeks, 4 days unscheduled maintenance time and 2 holidays</a:t>
            </a:r>
          </a:p>
          <a:p>
            <a:pPr lvl="1"/>
            <a:r>
              <a:rPr lang="en-US" sz="2000" dirty="0"/>
              <a:t>Scheduled maintenance to avoid running during major meetings</a:t>
            </a:r>
          </a:p>
          <a:p>
            <a:r>
              <a:rPr lang="en-US" sz="2200" dirty="0"/>
              <a:t>Achieved 16.6 run weeks, exceeding milestone target of 15</a:t>
            </a:r>
          </a:p>
          <a:p>
            <a:r>
              <a:rPr lang="en-US" sz="2200" dirty="0"/>
              <a:t>Schedule for experiments in the next 1 - 2 weeks is developed at a weekly Program/Operations meeting chaired by Run Coordinator</a:t>
            </a:r>
          </a:p>
          <a:p>
            <a:pPr lvl="1"/>
            <a:r>
              <a:rPr lang="en-US" sz="2000" dirty="0"/>
              <a:t>Adapt schedule to evolving status and availability of facility, heating systems, diagnostics, collaborator travel </a:t>
            </a:r>
            <a:r>
              <a:rPr lang="en-US" sz="2000" i="1" dirty="0"/>
              <a:t>etc.</a:t>
            </a:r>
          </a:p>
          <a:p>
            <a:pPr lvl="1"/>
            <a:r>
              <a:rPr lang="en-US" sz="2000" dirty="0"/>
              <a:t>Meeting is accessible by </a:t>
            </a:r>
            <a:r>
              <a:rPr lang="en-US" sz="2000" dirty="0" smtClean="0"/>
              <a:t>web + teleconference</a:t>
            </a:r>
            <a:r>
              <a:rPr lang="en-US" sz="2000" dirty="0"/>
              <a:t>, schedule is posted on </a:t>
            </a:r>
            <a:r>
              <a:rPr lang="en-US" sz="2000" dirty="0" smtClean="0"/>
              <a:t>web </a:t>
            </a:r>
            <a:r>
              <a:rPr lang="en-US" sz="2000" dirty="0"/>
              <a:t>and updated as conditions change</a:t>
            </a:r>
          </a:p>
          <a:p>
            <a:pPr lvl="1"/>
            <a:r>
              <a:rPr lang="en-US" sz="2000" dirty="0"/>
              <a:t>Schedule up to 4 experiments (XPs and/or XMPs) on each run day</a:t>
            </a:r>
          </a:p>
          <a:p>
            <a:r>
              <a:rPr lang="en-US" sz="2200" dirty="0"/>
              <a:t>Daily plan discussed at “8:30am Meeting” and summarized in an email distributed widely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DF38A2-D60E-473A-AE41-4F114C922E94}" type="slidenum">
              <a:rPr lang="en-US">
                <a:solidFill>
                  <a:srgbClr val="3333CC"/>
                </a:solidFill>
              </a:rPr>
              <a:pPr/>
              <a:t>57</a:t>
            </a:fld>
            <a:endParaRPr lang="en-US">
              <a:solidFill>
                <a:srgbClr val="3333CC"/>
              </a:solidFill>
            </a:endParaRPr>
          </a:p>
        </p:txBody>
      </p:sp>
      <p:sp>
        <p:nvSpPr>
          <p:cNvPr id="1552386" name="Rectangle 2"/>
          <p:cNvSpPr>
            <a:spLocks noGrp="1" noChangeArrowheads="1"/>
          </p:cNvSpPr>
          <p:nvPr>
            <p:ph type="title"/>
          </p:nvPr>
        </p:nvSpPr>
        <p:spPr/>
        <p:txBody>
          <a:bodyPr/>
          <a:lstStyle/>
          <a:p>
            <a:r>
              <a:rPr lang="en-US" dirty="0"/>
              <a:t>Maintenance, </a:t>
            </a:r>
            <a:r>
              <a:rPr lang="en-US" dirty="0" smtClean="0"/>
              <a:t>repair </a:t>
            </a:r>
            <a:r>
              <a:rPr lang="en-US" dirty="0"/>
              <a:t>and </a:t>
            </a:r>
            <a:r>
              <a:rPr lang="en-US" dirty="0" smtClean="0"/>
              <a:t>upgrade activities</a:t>
            </a:r>
            <a:br>
              <a:rPr lang="en-US" dirty="0" smtClean="0"/>
            </a:br>
            <a:r>
              <a:rPr lang="en-US" dirty="0" smtClean="0"/>
              <a:t>are carefully planned </a:t>
            </a:r>
            <a:r>
              <a:rPr lang="en-US" dirty="0"/>
              <a:t>and </a:t>
            </a:r>
            <a:r>
              <a:rPr lang="en-US" dirty="0" smtClean="0"/>
              <a:t>managed</a:t>
            </a:r>
            <a:endParaRPr lang="en-US" dirty="0"/>
          </a:p>
        </p:txBody>
      </p:sp>
      <p:sp>
        <p:nvSpPr>
          <p:cNvPr id="1552387" name="Rectangle 3"/>
          <p:cNvSpPr>
            <a:spLocks noGrp="1" noChangeArrowheads="1"/>
          </p:cNvSpPr>
          <p:nvPr>
            <p:ph type="body" idx="1"/>
          </p:nvPr>
        </p:nvSpPr>
        <p:spPr>
          <a:xfrm>
            <a:off x="76200" y="1066800"/>
            <a:ext cx="8991600" cy="5395913"/>
          </a:xfrm>
        </p:spPr>
        <p:txBody>
          <a:bodyPr/>
          <a:lstStyle/>
          <a:p>
            <a:pPr>
              <a:spcBef>
                <a:spcPct val="15000"/>
              </a:spcBef>
            </a:pPr>
            <a:r>
              <a:rPr lang="en-US" sz="2200"/>
              <a:t>PPPL Work Planning system used to approve and track progress on major activities and upgrades</a:t>
            </a:r>
          </a:p>
          <a:p>
            <a:pPr>
              <a:spcBef>
                <a:spcPct val="15000"/>
              </a:spcBef>
            </a:pPr>
            <a:r>
              <a:rPr lang="en-US" sz="2200"/>
              <a:t>Work Permits used to maintain configuration control and proper work practices in NSTX Test Cell</a:t>
            </a:r>
          </a:p>
          <a:p>
            <a:pPr lvl="1">
              <a:spcBef>
                <a:spcPct val="15000"/>
              </a:spcBef>
            </a:pPr>
            <a:r>
              <a:rPr lang="en-US" sz="2000"/>
              <a:t>Requirements for procedures and permits (</a:t>
            </a:r>
            <a:r>
              <a:rPr lang="en-US" sz="2000" i="1"/>
              <a:t>e.g.</a:t>
            </a:r>
            <a:r>
              <a:rPr lang="en-US" sz="2000"/>
              <a:t> RWP)</a:t>
            </a:r>
          </a:p>
          <a:p>
            <a:pPr lvl="1">
              <a:spcBef>
                <a:spcPct val="15000"/>
              </a:spcBef>
            </a:pPr>
            <a:r>
              <a:rPr lang="en-US" sz="2000"/>
              <a:t>Provides record for checks of area before resuming operation</a:t>
            </a:r>
          </a:p>
          <a:p>
            <a:pPr>
              <a:spcBef>
                <a:spcPct val="15000"/>
              </a:spcBef>
            </a:pPr>
            <a:r>
              <a:rPr lang="en-US" sz="2200"/>
              <a:t>Specific training required for both PPPL and collaborator staff to work in the NSTX Test Cell</a:t>
            </a:r>
          </a:p>
          <a:p>
            <a:pPr lvl="1">
              <a:spcBef>
                <a:spcPct val="15000"/>
              </a:spcBef>
            </a:pPr>
            <a:r>
              <a:rPr lang="en-US" sz="2000"/>
              <a:t>General Employee Training</a:t>
            </a:r>
          </a:p>
          <a:p>
            <a:pPr lvl="1">
              <a:spcBef>
                <a:spcPct val="15000"/>
              </a:spcBef>
            </a:pPr>
            <a:r>
              <a:rPr lang="en-US" sz="2000"/>
              <a:t>Radiation Safety Training</a:t>
            </a:r>
          </a:p>
          <a:p>
            <a:pPr lvl="1">
              <a:spcBef>
                <a:spcPct val="15000"/>
              </a:spcBef>
            </a:pPr>
            <a:r>
              <a:rPr lang="en-US" sz="2000"/>
              <a:t>Lockout/Tagout (Control of Energy Sources)</a:t>
            </a:r>
          </a:p>
          <a:p>
            <a:pPr lvl="1">
              <a:spcBef>
                <a:spcPct val="15000"/>
              </a:spcBef>
            </a:pPr>
            <a:r>
              <a:rPr lang="en-US" sz="2000"/>
              <a:t>Basic Electric Safety</a:t>
            </a:r>
          </a:p>
          <a:p>
            <a:pPr lvl="1">
              <a:spcBef>
                <a:spcPct val="15000"/>
              </a:spcBef>
            </a:pPr>
            <a:r>
              <a:rPr lang="en-US" sz="2000"/>
              <a:t>Knowledge of applicable Administrative Procedures</a:t>
            </a:r>
          </a:p>
          <a:p>
            <a:pPr>
              <a:spcBef>
                <a:spcPct val="15000"/>
              </a:spcBef>
            </a:pPr>
            <a:r>
              <a:rPr lang="en-US" sz="2200"/>
              <a:t>Periodic Preventive Maintenance is performed on critical systems</a:t>
            </a:r>
          </a:p>
          <a:p>
            <a:pPr lvl="1">
              <a:spcBef>
                <a:spcPct val="15000"/>
              </a:spcBef>
            </a:pPr>
            <a:r>
              <a:rPr lang="en-US" sz="2000"/>
              <a:t>On-Line Management System is being implemented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2DF59DB-4323-47C6-9D32-847E89B46327}" type="slidenum">
              <a:rPr lang="en-US">
                <a:solidFill>
                  <a:srgbClr val="3333CC"/>
                </a:solidFill>
              </a:rPr>
              <a:pPr/>
              <a:t>58</a:t>
            </a:fld>
            <a:endParaRPr lang="en-US">
              <a:solidFill>
                <a:srgbClr val="3333CC"/>
              </a:solidFill>
            </a:endParaRPr>
          </a:p>
        </p:txBody>
      </p:sp>
      <p:sp>
        <p:nvSpPr>
          <p:cNvPr id="1547266" name="Rectangle 2"/>
          <p:cNvSpPr>
            <a:spLocks noGrp="1" noChangeArrowheads="1"/>
          </p:cNvSpPr>
          <p:nvPr>
            <p:ph type="title"/>
          </p:nvPr>
        </p:nvSpPr>
        <p:spPr/>
        <p:txBody>
          <a:bodyPr/>
          <a:lstStyle/>
          <a:p>
            <a:r>
              <a:rPr lang="en-US" sz="2800" dirty="0"/>
              <a:t>Attention to Environment, Safety and Health </a:t>
            </a:r>
            <a:r>
              <a:rPr lang="en-US" sz="2800" dirty="0" smtClean="0"/>
              <a:t>central </a:t>
            </a:r>
            <a:r>
              <a:rPr lang="en-US" sz="2800" dirty="0"/>
              <a:t>to NSTX </a:t>
            </a:r>
            <a:r>
              <a:rPr lang="en-US" sz="2800" dirty="0" smtClean="0"/>
              <a:t>planning</a:t>
            </a:r>
            <a:r>
              <a:rPr lang="en-US" sz="2800" dirty="0"/>
              <a:t>, </a:t>
            </a:r>
            <a:r>
              <a:rPr lang="en-US" sz="2800" dirty="0" smtClean="0"/>
              <a:t>maintenance, </a:t>
            </a:r>
            <a:r>
              <a:rPr lang="en-US" sz="2800" dirty="0"/>
              <a:t>and </a:t>
            </a:r>
            <a:r>
              <a:rPr lang="en-US" sz="2800" dirty="0" smtClean="0"/>
              <a:t>operation</a:t>
            </a:r>
            <a:endParaRPr lang="en-US" sz="2800" dirty="0"/>
          </a:p>
        </p:txBody>
      </p:sp>
      <p:sp>
        <p:nvSpPr>
          <p:cNvPr id="1547267" name="Rectangle 3"/>
          <p:cNvSpPr>
            <a:spLocks noGrp="1" noChangeArrowheads="1"/>
          </p:cNvSpPr>
          <p:nvPr>
            <p:ph type="body" idx="1"/>
          </p:nvPr>
        </p:nvSpPr>
        <p:spPr>
          <a:xfrm>
            <a:off x="76200" y="1066800"/>
            <a:ext cx="8991600" cy="5338763"/>
          </a:xfrm>
        </p:spPr>
        <p:txBody>
          <a:bodyPr/>
          <a:lstStyle/>
          <a:p>
            <a:r>
              <a:rPr lang="en-US" sz="2200"/>
              <a:t>DOE Integrated Safety Management is used throughout PPPL to integrate safety into all work planning and execution</a:t>
            </a:r>
          </a:p>
          <a:p>
            <a:r>
              <a:rPr lang="en-US" sz="2200"/>
              <a:t>ES&amp;H is a line management responsibility</a:t>
            </a:r>
          </a:p>
          <a:p>
            <a:pPr lvl="1"/>
            <a:r>
              <a:rPr lang="en-US"/>
              <a:t>e.g. performing regular safety walkthroughs &amp; work observations</a:t>
            </a:r>
          </a:p>
          <a:p>
            <a:r>
              <a:rPr lang="en-US" sz="2200"/>
              <a:t>A Safety Assessment Document is maintained for NSTX</a:t>
            </a:r>
          </a:p>
          <a:p>
            <a:pPr lvl="1"/>
            <a:r>
              <a:rPr lang="en-US" sz="2000"/>
              <a:t>Identifies hazards of systems and components</a:t>
            </a:r>
          </a:p>
          <a:p>
            <a:pPr lvl="1"/>
            <a:r>
              <a:rPr lang="en-US" sz="2000"/>
              <a:t>Addresses design features &amp; administrative controls to mitigate hazards</a:t>
            </a:r>
          </a:p>
          <a:p>
            <a:pPr lvl="1"/>
            <a:r>
              <a:rPr lang="en-US" sz="2000"/>
              <a:t>Provides detailed FMEA of NSTX systems</a:t>
            </a:r>
          </a:p>
          <a:p>
            <a:r>
              <a:rPr lang="en-US" sz="2200"/>
              <a:t>Work on NSTX performed using Job Hazard Analyses (JHAs).</a:t>
            </a:r>
          </a:p>
          <a:p>
            <a:r>
              <a:rPr lang="en-US" sz="2200"/>
              <a:t>Targeted safety inspections conducted by NSTX Activity Certification Committee for new/modified installations with safety implications</a:t>
            </a:r>
          </a:p>
          <a:p>
            <a:r>
              <a:rPr lang="en-US" sz="2200"/>
              <a:t>Safety issues are presented and discussed all Team Meetings </a:t>
            </a:r>
          </a:p>
          <a:p>
            <a:r>
              <a:rPr lang="en-US" sz="2200"/>
              <a:t>NSTX received a special NJ State award in March 2008 for working 7 consecutive years (1/1/01-12/31/07) without an away-from-work case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4E3FE6-6EC3-4376-A795-EAE143EBA692}" type="slidenum">
              <a:rPr lang="en-US">
                <a:solidFill>
                  <a:srgbClr val="3333CC"/>
                </a:solidFill>
              </a:rPr>
              <a:pPr/>
              <a:t>59</a:t>
            </a:fld>
            <a:endParaRPr lang="en-US">
              <a:solidFill>
                <a:srgbClr val="3333CC"/>
              </a:solidFill>
            </a:endParaRPr>
          </a:p>
        </p:txBody>
      </p:sp>
      <p:sp>
        <p:nvSpPr>
          <p:cNvPr id="1551362" name="Rectangle 2"/>
          <p:cNvSpPr>
            <a:spLocks noGrp="1" noChangeArrowheads="1"/>
          </p:cNvSpPr>
          <p:nvPr>
            <p:ph type="title"/>
          </p:nvPr>
        </p:nvSpPr>
        <p:spPr/>
        <p:txBody>
          <a:bodyPr/>
          <a:lstStyle/>
          <a:p>
            <a:r>
              <a:rPr lang="en-US" sz="2800" dirty="0" smtClean="0"/>
              <a:t>Summary: NSTX-U provides </a:t>
            </a:r>
            <a:r>
              <a:rPr lang="en-US" sz="2800" dirty="0"/>
              <a:t>an </a:t>
            </a:r>
            <a:r>
              <a:rPr lang="en-US" sz="2800" dirty="0" smtClean="0"/>
              <a:t>open</a:t>
            </a:r>
            <a:r>
              <a:rPr lang="en-US" sz="2800" dirty="0"/>
              <a:t>, </a:t>
            </a:r>
            <a:r>
              <a:rPr lang="en-US" sz="2800" dirty="0" smtClean="0"/>
              <a:t>productive, </a:t>
            </a:r>
            <a:r>
              <a:rPr lang="en-US" sz="2800" dirty="0"/>
              <a:t>and </a:t>
            </a:r>
            <a:r>
              <a:rPr lang="en-US" sz="2800" dirty="0" smtClean="0"/>
              <a:t>safe research environment </a:t>
            </a:r>
            <a:r>
              <a:rPr lang="en-US" sz="2800" dirty="0"/>
              <a:t>for </a:t>
            </a:r>
            <a:r>
              <a:rPr lang="en-US" sz="2800" dirty="0" smtClean="0"/>
              <a:t>all team members</a:t>
            </a:r>
            <a:endParaRPr lang="en-US" sz="2800" dirty="0"/>
          </a:p>
        </p:txBody>
      </p:sp>
      <p:sp>
        <p:nvSpPr>
          <p:cNvPr id="1551363" name="Rectangle 3"/>
          <p:cNvSpPr>
            <a:spLocks noGrp="1" noChangeArrowheads="1"/>
          </p:cNvSpPr>
          <p:nvPr>
            <p:ph type="body" idx="1"/>
          </p:nvPr>
        </p:nvSpPr>
        <p:spPr>
          <a:xfrm>
            <a:off x="76200" y="914400"/>
            <a:ext cx="8991600" cy="5632450"/>
          </a:xfrm>
        </p:spPr>
        <p:txBody>
          <a:bodyPr/>
          <a:lstStyle/>
          <a:p>
            <a:r>
              <a:rPr lang="en-US" sz="2000" dirty="0">
                <a:solidFill>
                  <a:srgbClr val="000000"/>
                </a:solidFill>
              </a:rPr>
              <a:t>Drawing on highly qualified staff from PPPL and a broad group of domestic and international collaborators, </a:t>
            </a:r>
            <a:r>
              <a:rPr lang="en-US" sz="2000" dirty="0" smtClean="0">
                <a:solidFill>
                  <a:srgbClr val="000000"/>
                </a:solidFill>
              </a:rPr>
              <a:t>NSTX/NSTX-U </a:t>
            </a:r>
            <a:r>
              <a:rPr lang="en-US" sz="2000" dirty="0">
                <a:solidFill>
                  <a:srgbClr val="000000"/>
                </a:solidFill>
              </a:rPr>
              <a:t>has created a well integrated research team to exploit its unique facilities</a:t>
            </a:r>
            <a:endParaRPr lang="en-US" sz="2000" dirty="0"/>
          </a:p>
          <a:p>
            <a:r>
              <a:rPr lang="en-US" sz="2000" dirty="0">
                <a:solidFill>
                  <a:srgbClr val="000000"/>
                </a:solidFill>
              </a:rPr>
              <a:t>Governance practices are designed to promote collaborative research </a:t>
            </a:r>
          </a:p>
          <a:p>
            <a:pPr marL="571500" lvl="1" indent="-228600"/>
            <a:r>
              <a:rPr lang="en-US" sz="2000" dirty="0"/>
              <a:t>Open access to meetings, data, presentations and documents</a:t>
            </a:r>
          </a:p>
          <a:p>
            <a:pPr marL="571500" lvl="1" indent="-228600"/>
            <a:r>
              <a:rPr lang="en-US" sz="2000" dirty="0"/>
              <a:t>Allocation of experimental runtime is through an open process</a:t>
            </a:r>
          </a:p>
          <a:p>
            <a:r>
              <a:rPr lang="en-US" sz="2000" dirty="0"/>
              <a:t>Topical Science Groups provide scientific leadership for NSTX research</a:t>
            </a:r>
          </a:p>
          <a:p>
            <a:pPr marL="571500" lvl="1" indent="-228600"/>
            <a:r>
              <a:rPr lang="en-US" dirty="0" smtClean="0"/>
              <a:t>Approximately</a:t>
            </a:r>
            <a:r>
              <a:rPr lang="en-US" sz="2000" dirty="0" smtClean="0"/>
              <a:t> 1/3-1/2 </a:t>
            </a:r>
            <a:r>
              <a:rPr lang="en-US" sz="2000" dirty="0"/>
              <a:t>of the TSG leaders are collaborators</a:t>
            </a:r>
          </a:p>
          <a:p>
            <a:pPr marL="571500" lvl="1" indent="-228600"/>
            <a:r>
              <a:rPr lang="en-US" dirty="0" smtClean="0"/>
              <a:t>Approximately</a:t>
            </a:r>
            <a:r>
              <a:rPr lang="en-US" sz="2000" dirty="0" smtClean="0"/>
              <a:t> </a:t>
            </a:r>
            <a:r>
              <a:rPr lang="en-US" sz="2000" dirty="0"/>
              <a:t>half of invited talks and publications </a:t>
            </a:r>
            <a:r>
              <a:rPr lang="en-US" sz="2000" dirty="0" smtClean="0"/>
              <a:t>led </a:t>
            </a:r>
            <a:r>
              <a:rPr lang="en-US" sz="2000" dirty="0"/>
              <a:t>by collaborators</a:t>
            </a:r>
          </a:p>
          <a:p>
            <a:r>
              <a:rPr lang="en-US" sz="2000" dirty="0">
                <a:solidFill>
                  <a:srgbClr val="000000"/>
                </a:solidFill>
              </a:rPr>
              <a:t>PPPL provides resources and support to promote </a:t>
            </a:r>
            <a:r>
              <a:rPr lang="en-US" sz="2000" dirty="0" smtClean="0">
                <a:solidFill>
                  <a:srgbClr val="000000"/>
                </a:solidFill>
              </a:rPr>
              <a:t>NSTX-U </a:t>
            </a:r>
            <a:r>
              <a:rPr lang="en-US" sz="2000" dirty="0">
                <a:solidFill>
                  <a:srgbClr val="000000"/>
                </a:solidFill>
              </a:rPr>
              <a:t>research</a:t>
            </a:r>
            <a:endParaRPr lang="en-US" sz="2000" dirty="0"/>
          </a:p>
          <a:p>
            <a:r>
              <a:rPr lang="en-US" sz="2000" dirty="0"/>
              <a:t>Detailed planning and control are applied to ensure that operation is efficient and that commitments are met </a:t>
            </a:r>
          </a:p>
          <a:p>
            <a:r>
              <a:rPr lang="en-US" sz="2000" dirty="0" smtClean="0"/>
              <a:t>NSTX/NSTX-U </a:t>
            </a:r>
            <a:r>
              <a:rPr lang="en-US" sz="2000" dirty="0"/>
              <a:t>has consistently achieved its operational goals and its milestones for science, facility </a:t>
            </a:r>
            <a:r>
              <a:rPr lang="en-US" sz="2000" dirty="0" smtClean="0"/>
              <a:t>upgrades, and </a:t>
            </a:r>
            <a:r>
              <a:rPr lang="en-US" sz="2000" dirty="0"/>
              <a:t>diagnostic development </a:t>
            </a:r>
          </a:p>
          <a:p>
            <a:r>
              <a:rPr lang="en-US" sz="2000" dirty="0"/>
              <a:t>Processes have been established to promote continuous improvement</a:t>
            </a:r>
          </a:p>
          <a:p>
            <a:r>
              <a:rPr lang="en-US" sz="2000" dirty="0"/>
              <a:t>There is a strong focus on safety, well supported by PPPL management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pPr>
              <a:defRPr/>
            </a:pPr>
            <a:fld id="{A0303E72-236E-4343-8ADE-EC89DE244755}" type="slidenum">
              <a:rPr lang="en-US"/>
              <a:pPr>
                <a:defRPr/>
              </a:pPr>
              <a:t>6</a:t>
            </a:fld>
            <a:endParaRPr lang="en-US"/>
          </a:p>
        </p:txBody>
      </p:sp>
      <p:sp>
        <p:nvSpPr>
          <p:cNvPr id="14339" name="Rectangle 2"/>
          <p:cNvSpPr>
            <a:spLocks noGrp="1" noChangeArrowheads="1"/>
          </p:cNvSpPr>
          <p:nvPr>
            <p:ph type="title"/>
          </p:nvPr>
        </p:nvSpPr>
        <p:spPr/>
        <p:txBody>
          <a:bodyPr/>
          <a:lstStyle/>
          <a:p>
            <a:r>
              <a:rPr lang="en-US" sz="2800" dirty="0" smtClean="0">
                <a:solidFill>
                  <a:srgbClr val="3333CC"/>
                </a:solidFill>
              </a:rPr>
              <a:t>NSTX Upgrade incorporates </a:t>
            </a:r>
            <a:r>
              <a:rPr lang="en-US" sz="2800" dirty="0" smtClean="0">
                <a:solidFill>
                  <a:srgbClr val="FF0000"/>
                </a:solidFill>
              </a:rPr>
              <a:t>2 new capabilities:</a:t>
            </a:r>
            <a:endParaRPr lang="en-US" sz="2800" dirty="0" smtClean="0">
              <a:solidFill>
                <a:srgbClr val="3333CC"/>
              </a:solidFill>
            </a:endParaRPr>
          </a:p>
        </p:txBody>
      </p:sp>
      <p:grpSp>
        <p:nvGrpSpPr>
          <p:cNvPr id="2" name="Group 63"/>
          <p:cNvGrpSpPr>
            <a:grpSpLocks noChangeAspect="1"/>
          </p:cNvGrpSpPr>
          <p:nvPr/>
        </p:nvGrpSpPr>
        <p:grpSpPr bwMode="auto">
          <a:xfrm>
            <a:off x="76200" y="990600"/>
            <a:ext cx="2438400" cy="3200400"/>
            <a:chOff x="0" y="990600"/>
            <a:chExt cx="2566736" cy="3368387"/>
          </a:xfrm>
        </p:grpSpPr>
        <p:pic>
          <p:nvPicPr>
            <p:cNvPr id="14371" name="Picture 42" descr="CS_comparison"/>
            <p:cNvPicPr>
              <a:picLocks noChangeAspect="1" noChangeArrowheads="1"/>
            </p:cNvPicPr>
            <p:nvPr/>
          </p:nvPicPr>
          <p:blipFill>
            <a:blip r:embed="rId3" cstate="print"/>
            <a:srcRect/>
            <a:stretch>
              <a:fillRect/>
            </a:stretch>
          </p:blipFill>
          <p:spPr bwMode="auto">
            <a:xfrm>
              <a:off x="76200" y="990600"/>
              <a:ext cx="2430463" cy="3276600"/>
            </a:xfrm>
            <a:prstGeom prst="rect">
              <a:avLst/>
            </a:prstGeom>
            <a:noFill/>
            <a:ln w="9525">
              <a:noFill/>
              <a:miter lim="800000"/>
              <a:headEnd/>
              <a:tailEnd/>
            </a:ln>
          </p:spPr>
        </p:pic>
        <p:sp>
          <p:nvSpPr>
            <p:cNvPr id="14372" name="Text Box 44"/>
            <p:cNvSpPr txBox="1">
              <a:spLocks noChangeArrowheads="1"/>
            </p:cNvSpPr>
            <p:nvPr/>
          </p:nvSpPr>
          <p:spPr bwMode="auto">
            <a:xfrm>
              <a:off x="1283368" y="3694838"/>
              <a:ext cx="1283368" cy="664149"/>
            </a:xfrm>
            <a:prstGeom prst="rect">
              <a:avLst/>
            </a:prstGeom>
            <a:solidFill>
              <a:schemeClr val="bg1"/>
            </a:solidFill>
            <a:ln w="9525">
              <a:noFill/>
              <a:miter lim="800000"/>
              <a:headEnd/>
              <a:tailEnd/>
            </a:ln>
          </p:spPr>
          <p:txBody>
            <a:bodyPr lIns="0" rIns="0" bIns="182880">
              <a:spAutoFit/>
            </a:bodyPr>
            <a:lstStyle/>
            <a:p>
              <a:pPr algn="ctr" eaLnBrk="0" hangingPunct="0">
                <a:spcBef>
                  <a:spcPct val="50000"/>
                </a:spcBef>
              </a:pPr>
              <a:r>
                <a:rPr lang="en-US" sz="1400" i="0" dirty="0">
                  <a:solidFill>
                    <a:srgbClr val="FF0000"/>
                  </a:solidFill>
                  <a:ea typeface="ＭＳ Ｐゴシック" pitchFamily="34" charset="-128"/>
                </a:rPr>
                <a:t>TF OD = 40cm</a:t>
              </a:r>
            </a:p>
            <a:p>
              <a:pPr algn="ctr" eaLnBrk="0" hangingPunct="0">
                <a:spcBef>
                  <a:spcPct val="50000"/>
                </a:spcBef>
              </a:pPr>
              <a:endParaRPr lang="en-US" sz="800" dirty="0">
                <a:solidFill>
                  <a:schemeClr val="accent2"/>
                </a:solidFill>
                <a:ea typeface="ＭＳ Ｐゴシック" pitchFamily="34" charset="-128"/>
              </a:endParaRPr>
            </a:p>
          </p:txBody>
        </p:sp>
        <p:sp>
          <p:nvSpPr>
            <p:cNvPr id="14373" name="Text Box 45"/>
            <p:cNvSpPr txBox="1">
              <a:spLocks noChangeArrowheads="1"/>
            </p:cNvSpPr>
            <p:nvPr/>
          </p:nvSpPr>
          <p:spPr bwMode="auto">
            <a:xfrm>
              <a:off x="68399" y="1027389"/>
              <a:ext cx="1110290" cy="524840"/>
            </a:xfrm>
            <a:prstGeom prst="rect">
              <a:avLst/>
            </a:prstGeom>
            <a:solidFill>
              <a:schemeClr val="bg1"/>
            </a:solidFill>
            <a:ln w="15875" algn="ctr">
              <a:noFill/>
              <a:miter lim="800000"/>
              <a:headEnd/>
              <a:tailEnd/>
            </a:ln>
          </p:spPr>
          <p:txBody>
            <a:bodyPr wrap="none" lIns="0" tIns="0" rIns="0" bIns="0">
              <a:spAutoFit/>
            </a:bodyPr>
            <a:lstStyle/>
            <a:p>
              <a:pPr algn="ctr">
                <a:lnSpc>
                  <a:spcPct val="80000"/>
                </a:lnSpc>
                <a:spcBef>
                  <a:spcPct val="20000"/>
                </a:spcBef>
              </a:pPr>
              <a:r>
                <a:rPr lang="en-US" sz="1800" b="0" i="0">
                  <a:latin typeface="Arial Narrow" pitchFamily="34" charset="0"/>
                  <a:ea typeface="ＭＳ Ｐゴシック" pitchFamily="34" charset="-128"/>
                </a:rPr>
                <a:t>Previous </a:t>
              </a:r>
            </a:p>
            <a:p>
              <a:pPr algn="ctr">
                <a:lnSpc>
                  <a:spcPct val="80000"/>
                </a:lnSpc>
                <a:spcBef>
                  <a:spcPct val="20000"/>
                </a:spcBef>
              </a:pPr>
              <a:r>
                <a:rPr lang="en-US" sz="1800" b="0" i="0">
                  <a:latin typeface="Arial Narrow" pitchFamily="34" charset="0"/>
                  <a:ea typeface="ＭＳ Ｐゴシック" pitchFamily="34" charset="-128"/>
                </a:rPr>
                <a:t>center-stack</a:t>
              </a:r>
            </a:p>
          </p:txBody>
        </p:sp>
        <p:sp>
          <p:nvSpPr>
            <p:cNvPr id="14374" name="Text Box 43"/>
            <p:cNvSpPr txBox="1">
              <a:spLocks noChangeArrowheads="1"/>
            </p:cNvSpPr>
            <p:nvPr/>
          </p:nvSpPr>
          <p:spPr bwMode="auto">
            <a:xfrm>
              <a:off x="0" y="3696231"/>
              <a:ext cx="1219200" cy="583156"/>
            </a:xfrm>
            <a:prstGeom prst="rect">
              <a:avLst/>
            </a:prstGeom>
            <a:solidFill>
              <a:schemeClr val="bg1"/>
            </a:solidFill>
            <a:ln w="9525">
              <a:solidFill>
                <a:schemeClr val="bg1"/>
              </a:solidFill>
              <a:miter lim="800000"/>
              <a:headEnd/>
              <a:tailEnd/>
            </a:ln>
          </p:spPr>
          <p:txBody>
            <a:bodyPr lIns="0" rIns="0">
              <a:spAutoFit/>
            </a:bodyPr>
            <a:lstStyle/>
            <a:p>
              <a:pPr algn="ctr" eaLnBrk="0" hangingPunct="0">
                <a:spcBef>
                  <a:spcPct val="50000"/>
                </a:spcBef>
              </a:pPr>
              <a:r>
                <a:rPr lang="en-US" b="0" i="0">
                  <a:solidFill>
                    <a:schemeClr val="accent2"/>
                  </a:solidFill>
                  <a:latin typeface="Arial" pitchFamily="34" charset="0"/>
                  <a:ea typeface="ＭＳ Ｐゴシック" pitchFamily="34" charset="-128"/>
                </a:rPr>
                <a:t>TF OD = 20cm </a:t>
              </a:r>
            </a:p>
            <a:p>
              <a:pPr algn="ctr" eaLnBrk="0" hangingPunct="0">
                <a:spcBef>
                  <a:spcPct val="50000"/>
                </a:spcBef>
              </a:pPr>
              <a:endParaRPr lang="en-US">
                <a:solidFill>
                  <a:schemeClr val="accent2"/>
                </a:solidFill>
                <a:latin typeface="Arial" pitchFamily="34" charset="0"/>
                <a:ea typeface="ＭＳ Ｐゴシック" pitchFamily="34" charset="-128"/>
              </a:endParaRPr>
            </a:p>
          </p:txBody>
        </p:sp>
      </p:grpSp>
      <p:pic>
        <p:nvPicPr>
          <p:cNvPr id="14351" name="Picture 4" descr="untitled"/>
          <p:cNvPicPr>
            <a:picLocks noChangeAspect="1" noChangeArrowheads="1"/>
          </p:cNvPicPr>
          <p:nvPr/>
        </p:nvPicPr>
        <p:blipFill>
          <a:blip r:embed="rId4" cstate="print"/>
          <a:srcRect/>
          <a:stretch>
            <a:fillRect/>
          </a:stretch>
        </p:blipFill>
        <p:spPr bwMode="auto">
          <a:xfrm>
            <a:off x="6324600" y="1201039"/>
            <a:ext cx="2649538" cy="2378302"/>
          </a:xfrm>
          <a:prstGeom prst="rect">
            <a:avLst/>
          </a:prstGeom>
          <a:noFill/>
          <a:ln w="9525">
            <a:noFill/>
            <a:miter lim="800000"/>
            <a:headEnd/>
            <a:tailEnd/>
          </a:ln>
        </p:spPr>
      </p:pic>
      <p:sp>
        <p:nvSpPr>
          <p:cNvPr id="46" name="Text Box 6"/>
          <p:cNvSpPr txBox="1">
            <a:spLocks noChangeArrowheads="1"/>
          </p:cNvSpPr>
          <p:nvPr/>
        </p:nvSpPr>
        <p:spPr bwMode="auto">
          <a:xfrm>
            <a:off x="6248400" y="3595687"/>
            <a:ext cx="2819400" cy="215444"/>
          </a:xfrm>
          <a:prstGeom prst="rect">
            <a:avLst/>
          </a:prstGeom>
          <a:noFill/>
          <a:ln w="15875" algn="ctr">
            <a:noFill/>
            <a:miter lim="800000"/>
            <a:headEnd/>
            <a:tailEnd/>
          </a:ln>
        </p:spPr>
        <p:txBody>
          <a:bodyPr wrap="square" lIns="0" tIns="0" rIns="0" bIns="0">
            <a:spAutoFit/>
          </a:bodyPr>
          <a:lstStyle/>
          <a:p>
            <a:pPr algn="ctr">
              <a:spcBef>
                <a:spcPct val="20000"/>
              </a:spcBef>
              <a:defRPr/>
            </a:pPr>
            <a:r>
              <a:rPr lang="en-US" sz="1400" i="0" dirty="0">
                <a:solidFill>
                  <a:schemeClr val="tx1"/>
                </a:solidFill>
                <a:latin typeface="Arial Narrow" pitchFamily="34" charset="0"/>
                <a:cs typeface="Arial" charset="0"/>
              </a:rPr>
              <a:t>Normalized e-</a:t>
            </a:r>
            <a:r>
              <a:rPr lang="en-US" sz="1400" i="0" dirty="0" err="1">
                <a:solidFill>
                  <a:schemeClr val="tx1"/>
                </a:solidFill>
                <a:latin typeface="Arial Narrow" pitchFamily="34" charset="0"/>
                <a:cs typeface="Arial" charset="0"/>
              </a:rPr>
              <a:t>collisionality</a:t>
            </a:r>
            <a:r>
              <a:rPr lang="en-US" sz="1400" i="0" dirty="0">
                <a:solidFill>
                  <a:schemeClr val="tx1"/>
                </a:solidFill>
                <a:latin typeface="Arial Narrow" pitchFamily="34" charset="0"/>
                <a:cs typeface="Arial" charset="0"/>
              </a:rPr>
              <a:t> </a:t>
            </a:r>
            <a:r>
              <a:rPr lang="en-US" i="0" dirty="0">
                <a:solidFill>
                  <a:schemeClr val="tx1"/>
                </a:solidFill>
                <a:latin typeface="Symbol" pitchFamily="18" charset="2"/>
                <a:cs typeface="Arial" charset="0"/>
              </a:rPr>
              <a:t>n</a:t>
            </a:r>
            <a:r>
              <a:rPr lang="en-US" i="0" baseline="-25000" dirty="0">
                <a:solidFill>
                  <a:schemeClr val="tx1"/>
                </a:solidFill>
                <a:latin typeface="Helvetica" charset="0"/>
                <a:cs typeface="Arial" charset="0"/>
              </a:rPr>
              <a:t>e</a:t>
            </a:r>
            <a:r>
              <a:rPr lang="en-US" i="0" dirty="0">
                <a:solidFill>
                  <a:schemeClr val="tx1"/>
                </a:solidFill>
                <a:latin typeface="Helvetica" charset="0"/>
                <a:cs typeface="Arial" charset="0"/>
              </a:rPr>
              <a:t>* </a:t>
            </a:r>
            <a:r>
              <a:rPr lang="en-US" i="0" dirty="0">
                <a:solidFill>
                  <a:schemeClr val="tx1"/>
                </a:solidFill>
                <a:latin typeface="Helvetica" charset="0"/>
                <a:cs typeface="Arial" charset="0"/>
                <a:sym typeface="Symbol" pitchFamily="18" charset="2"/>
              </a:rPr>
              <a:t> </a:t>
            </a:r>
            <a:r>
              <a:rPr lang="en-US" sz="1400" i="0" dirty="0">
                <a:solidFill>
                  <a:schemeClr val="tx1"/>
                </a:solidFill>
                <a:latin typeface="Arial Narrow" pitchFamily="34" charset="0"/>
                <a:cs typeface="Arial" charset="0"/>
                <a:sym typeface="Symbol" pitchFamily="18" charset="2"/>
              </a:rPr>
              <a:t>n</a:t>
            </a:r>
            <a:r>
              <a:rPr lang="en-US" sz="1400" i="0" baseline="-25000" dirty="0">
                <a:solidFill>
                  <a:schemeClr val="tx1"/>
                </a:solidFill>
                <a:latin typeface="Arial Narrow" pitchFamily="34" charset="0"/>
                <a:cs typeface="Arial" charset="0"/>
                <a:sym typeface="Symbol" pitchFamily="18" charset="2"/>
              </a:rPr>
              <a:t>e </a:t>
            </a:r>
            <a:r>
              <a:rPr lang="en-US" sz="1400" i="0" dirty="0">
                <a:solidFill>
                  <a:schemeClr val="tx1"/>
                </a:solidFill>
                <a:latin typeface="Arial Narrow" pitchFamily="34" charset="0"/>
                <a:cs typeface="Arial" charset="0"/>
                <a:sym typeface="Symbol" pitchFamily="18" charset="2"/>
              </a:rPr>
              <a:t>/</a:t>
            </a:r>
            <a:r>
              <a:rPr lang="en-US" sz="900" i="0" dirty="0">
                <a:solidFill>
                  <a:schemeClr val="tx1"/>
                </a:solidFill>
                <a:latin typeface="Arial Narrow" pitchFamily="34" charset="0"/>
                <a:cs typeface="Arial" charset="0"/>
                <a:sym typeface="Symbol" pitchFamily="18" charset="2"/>
              </a:rPr>
              <a:t> </a:t>
            </a:r>
            <a:r>
              <a:rPr lang="en-US" sz="1400" i="0" dirty="0">
                <a:solidFill>
                  <a:schemeClr val="tx1"/>
                </a:solidFill>
                <a:latin typeface="Arial Narrow" pitchFamily="34" charset="0"/>
                <a:cs typeface="Arial" charset="0"/>
                <a:sym typeface="Symbol" pitchFamily="18" charset="2"/>
              </a:rPr>
              <a:t>T</a:t>
            </a:r>
            <a:r>
              <a:rPr lang="en-US" sz="1400" i="0" baseline="-25000" dirty="0">
                <a:solidFill>
                  <a:schemeClr val="tx1"/>
                </a:solidFill>
                <a:latin typeface="Arial Narrow" pitchFamily="34" charset="0"/>
                <a:cs typeface="Arial" charset="0"/>
                <a:sym typeface="Symbol" pitchFamily="18" charset="2"/>
              </a:rPr>
              <a:t>e</a:t>
            </a:r>
            <a:r>
              <a:rPr lang="en-US" sz="1400" i="0" baseline="30000" dirty="0">
                <a:solidFill>
                  <a:schemeClr val="tx1"/>
                </a:solidFill>
                <a:latin typeface="Arial Narrow" pitchFamily="34" charset="0"/>
                <a:cs typeface="Arial" charset="0"/>
                <a:sym typeface="Symbol" pitchFamily="18" charset="2"/>
              </a:rPr>
              <a:t>2</a:t>
            </a:r>
            <a:endParaRPr lang="en-US" i="0" baseline="30000" dirty="0">
              <a:solidFill>
                <a:schemeClr val="tx1"/>
              </a:solidFill>
              <a:latin typeface="Arial Narrow" pitchFamily="34" charset="0"/>
              <a:cs typeface="Arial" charset="0"/>
              <a:sym typeface="Symbol" pitchFamily="18" charset="2"/>
            </a:endParaRPr>
          </a:p>
        </p:txBody>
      </p:sp>
      <p:sp>
        <p:nvSpPr>
          <p:cNvPr id="14353" name="Text Box 11"/>
          <p:cNvSpPr txBox="1">
            <a:spLocks noChangeArrowheads="1"/>
          </p:cNvSpPr>
          <p:nvPr/>
        </p:nvSpPr>
        <p:spPr bwMode="auto">
          <a:xfrm>
            <a:off x="6772486" y="2283558"/>
            <a:ext cx="647545" cy="431014"/>
          </a:xfrm>
          <a:prstGeom prst="rect">
            <a:avLst/>
          </a:prstGeom>
          <a:noFill/>
          <a:ln w="3175" algn="ctr">
            <a:noFill/>
            <a:miter lim="800000"/>
            <a:headEnd/>
            <a:tailEnd/>
          </a:ln>
        </p:spPr>
        <p:txBody>
          <a:bodyPr lIns="0" rIns="0">
            <a:spAutoFit/>
          </a:bodyPr>
          <a:lstStyle/>
          <a:p>
            <a:pPr algn="ctr">
              <a:spcBef>
                <a:spcPct val="20000"/>
              </a:spcBef>
            </a:pPr>
            <a:r>
              <a:rPr lang="en-US" sz="1100">
                <a:solidFill>
                  <a:schemeClr val="tx1"/>
                </a:solidFill>
              </a:rPr>
              <a:t>ITER-like scaling</a:t>
            </a:r>
          </a:p>
        </p:txBody>
      </p:sp>
      <p:sp>
        <p:nvSpPr>
          <p:cNvPr id="14354" name="Text Box 12"/>
          <p:cNvSpPr txBox="1">
            <a:spLocks noChangeArrowheads="1"/>
          </p:cNvSpPr>
          <p:nvPr/>
        </p:nvSpPr>
        <p:spPr bwMode="auto">
          <a:xfrm>
            <a:off x="6772485" y="1143000"/>
            <a:ext cx="771022" cy="464880"/>
          </a:xfrm>
          <a:prstGeom prst="rect">
            <a:avLst/>
          </a:prstGeom>
          <a:solidFill>
            <a:srgbClr val="FFFF99"/>
          </a:solidFill>
          <a:ln w="3175" algn="ctr">
            <a:solidFill>
              <a:schemeClr val="tx1"/>
            </a:solidFill>
            <a:miter lim="800000"/>
            <a:headEnd/>
            <a:tailEnd/>
          </a:ln>
        </p:spPr>
        <p:txBody>
          <a:bodyPr lIns="0" rIns="0">
            <a:spAutoFit/>
          </a:bodyPr>
          <a:lstStyle/>
          <a:p>
            <a:pPr algn="ctr">
              <a:spcBef>
                <a:spcPct val="20000"/>
              </a:spcBef>
            </a:pPr>
            <a:r>
              <a:rPr lang="en-US" sz="1100">
                <a:solidFill>
                  <a:srgbClr val="FF0000"/>
                </a:solidFill>
              </a:rPr>
              <a:t>ST-FNSF </a:t>
            </a:r>
          </a:p>
          <a:p>
            <a:pPr algn="ctr">
              <a:spcBef>
                <a:spcPct val="20000"/>
              </a:spcBef>
            </a:pPr>
            <a:endParaRPr lang="en-US" sz="1100">
              <a:solidFill>
                <a:srgbClr val="FF0000"/>
              </a:solidFill>
            </a:endParaRPr>
          </a:p>
        </p:txBody>
      </p:sp>
      <p:sp>
        <p:nvSpPr>
          <p:cNvPr id="14355" name="Arc 13"/>
          <p:cNvSpPr>
            <a:spLocks/>
          </p:cNvSpPr>
          <p:nvPr/>
        </p:nvSpPr>
        <p:spPr bwMode="auto">
          <a:xfrm rot="549913" flipH="1">
            <a:off x="6727967" y="2287608"/>
            <a:ext cx="1442136" cy="711330"/>
          </a:xfrm>
          <a:custGeom>
            <a:avLst/>
            <a:gdLst>
              <a:gd name="T0" fmla="*/ 0 w 20035"/>
              <a:gd name="T1" fmla="*/ 2147483647 h 21600"/>
              <a:gd name="T2" fmla="*/ 2147483647 w 20035"/>
              <a:gd name="T3" fmla="*/ 2147483647 h 21600"/>
              <a:gd name="T4" fmla="*/ 2147483647 w 20035"/>
              <a:gd name="T5" fmla="*/ 2147483647 h 21600"/>
              <a:gd name="T6" fmla="*/ 0 60000 65536"/>
              <a:gd name="T7" fmla="*/ 0 60000 65536"/>
              <a:gd name="T8" fmla="*/ 0 60000 65536"/>
              <a:gd name="T9" fmla="*/ 0 w 20035"/>
              <a:gd name="T10" fmla="*/ 0 h 21600"/>
              <a:gd name="T11" fmla="*/ 20035 w 20035"/>
              <a:gd name="T12" fmla="*/ 21600 h 21600"/>
            </a:gdLst>
            <a:ahLst/>
            <a:cxnLst>
              <a:cxn ang="T6">
                <a:pos x="T0" y="T1"/>
              </a:cxn>
              <a:cxn ang="T7">
                <a:pos x="T2" y="T3"/>
              </a:cxn>
              <a:cxn ang="T8">
                <a:pos x="T4" y="T5"/>
              </a:cxn>
            </a:cxnLst>
            <a:rect l="T9" t="T10" r="T11" b="T12"/>
            <a:pathLst>
              <a:path w="20035" h="21600" fill="none" extrusionOk="0">
                <a:moveTo>
                  <a:pt x="-1" y="6029"/>
                </a:moveTo>
                <a:cubicBezTo>
                  <a:pt x="4023" y="2160"/>
                  <a:pt x="9388" y="-1"/>
                  <a:pt x="14971" y="0"/>
                </a:cubicBezTo>
                <a:cubicBezTo>
                  <a:pt x="16676" y="0"/>
                  <a:pt x="18376" y="202"/>
                  <a:pt x="20034" y="602"/>
                </a:cubicBezTo>
              </a:path>
              <a:path w="20035" h="21600" stroke="0" extrusionOk="0">
                <a:moveTo>
                  <a:pt x="-1" y="6029"/>
                </a:moveTo>
                <a:cubicBezTo>
                  <a:pt x="4023" y="2160"/>
                  <a:pt x="9388" y="-1"/>
                  <a:pt x="14971" y="0"/>
                </a:cubicBezTo>
                <a:cubicBezTo>
                  <a:pt x="16676" y="0"/>
                  <a:pt x="18376" y="202"/>
                  <a:pt x="20034" y="602"/>
                </a:cubicBezTo>
                <a:lnTo>
                  <a:pt x="14971" y="21600"/>
                </a:lnTo>
                <a:close/>
              </a:path>
            </a:pathLst>
          </a:custGeom>
          <a:noFill/>
          <a:ln w="38100">
            <a:solidFill>
              <a:schemeClr val="tx1"/>
            </a:solidFill>
            <a:round/>
            <a:headEnd/>
            <a:tailEnd type="triangle" w="med" len="med"/>
          </a:ln>
        </p:spPr>
        <p:txBody>
          <a:bodyPr wrap="none" lIns="0" tIns="0" rIns="0" bIns="0" anchor="ctr"/>
          <a:lstStyle/>
          <a:p>
            <a:endParaRPr lang="en-US"/>
          </a:p>
        </p:txBody>
      </p:sp>
      <p:sp>
        <p:nvSpPr>
          <p:cNvPr id="14356" name="Line 14"/>
          <p:cNvSpPr>
            <a:spLocks noChangeShapeType="1"/>
          </p:cNvSpPr>
          <p:nvPr/>
        </p:nvSpPr>
        <p:spPr bwMode="auto">
          <a:xfrm>
            <a:off x="7549539" y="1894823"/>
            <a:ext cx="0" cy="518313"/>
          </a:xfrm>
          <a:prstGeom prst="line">
            <a:avLst/>
          </a:prstGeom>
          <a:noFill/>
          <a:ln w="19050">
            <a:solidFill>
              <a:srgbClr val="FF0000"/>
            </a:solidFill>
            <a:round/>
            <a:headEnd/>
            <a:tailEnd/>
          </a:ln>
        </p:spPr>
        <p:txBody>
          <a:bodyPr lIns="0" tIns="0" rIns="0" bIns="0"/>
          <a:lstStyle/>
          <a:p>
            <a:endParaRPr lang="en-US"/>
          </a:p>
        </p:txBody>
      </p:sp>
      <p:sp>
        <p:nvSpPr>
          <p:cNvPr id="14357" name="Line 15"/>
          <p:cNvSpPr>
            <a:spLocks noChangeShapeType="1"/>
          </p:cNvSpPr>
          <p:nvPr/>
        </p:nvSpPr>
        <p:spPr bwMode="auto">
          <a:xfrm>
            <a:off x="8197084" y="1894823"/>
            <a:ext cx="0" cy="647891"/>
          </a:xfrm>
          <a:prstGeom prst="line">
            <a:avLst/>
          </a:prstGeom>
          <a:noFill/>
          <a:ln w="19050">
            <a:solidFill>
              <a:srgbClr val="FF0000"/>
            </a:solidFill>
            <a:round/>
            <a:headEnd/>
            <a:tailEnd/>
          </a:ln>
        </p:spPr>
        <p:txBody>
          <a:bodyPr lIns="0" tIns="0" rIns="0" bIns="0"/>
          <a:lstStyle/>
          <a:p>
            <a:endParaRPr lang="en-US"/>
          </a:p>
        </p:txBody>
      </p:sp>
      <p:sp>
        <p:nvSpPr>
          <p:cNvPr id="14358" name="Line 16"/>
          <p:cNvSpPr>
            <a:spLocks noChangeShapeType="1"/>
          </p:cNvSpPr>
          <p:nvPr/>
        </p:nvSpPr>
        <p:spPr bwMode="auto">
          <a:xfrm>
            <a:off x="7161013" y="1700456"/>
            <a:ext cx="0" cy="518313"/>
          </a:xfrm>
          <a:prstGeom prst="line">
            <a:avLst/>
          </a:prstGeom>
          <a:noFill/>
          <a:ln w="19050">
            <a:solidFill>
              <a:srgbClr val="FF0000"/>
            </a:solidFill>
            <a:round/>
            <a:headEnd type="triangle" w="med" len="med"/>
            <a:tailEnd type="triangle" w="med" len="med"/>
          </a:ln>
        </p:spPr>
        <p:txBody>
          <a:bodyPr lIns="0" tIns="0" rIns="0" bIns="0"/>
          <a:lstStyle/>
          <a:p>
            <a:endParaRPr lang="en-US"/>
          </a:p>
        </p:txBody>
      </p:sp>
      <p:sp>
        <p:nvSpPr>
          <p:cNvPr id="14359" name="Text Box 17"/>
          <p:cNvSpPr txBox="1">
            <a:spLocks noChangeArrowheads="1"/>
          </p:cNvSpPr>
          <p:nvPr/>
        </p:nvSpPr>
        <p:spPr bwMode="auto">
          <a:xfrm>
            <a:off x="7111098" y="1865128"/>
            <a:ext cx="108978" cy="215508"/>
          </a:xfrm>
          <a:prstGeom prst="rect">
            <a:avLst/>
          </a:prstGeom>
          <a:solidFill>
            <a:schemeClr val="bg1"/>
          </a:solidFill>
          <a:ln w="15875" algn="ctr">
            <a:noFill/>
            <a:miter lim="800000"/>
            <a:headEnd/>
            <a:tailEnd/>
          </a:ln>
        </p:spPr>
        <p:txBody>
          <a:bodyPr wrap="none" lIns="0" tIns="0" rIns="0" bIns="0">
            <a:spAutoFit/>
          </a:bodyPr>
          <a:lstStyle/>
          <a:p>
            <a:pPr>
              <a:spcBef>
                <a:spcPct val="20000"/>
              </a:spcBef>
            </a:pPr>
            <a:r>
              <a:rPr lang="en-US" sz="1400" i="0">
                <a:solidFill>
                  <a:srgbClr val="FF0000"/>
                </a:solidFill>
              </a:rPr>
              <a:t>?</a:t>
            </a:r>
          </a:p>
        </p:txBody>
      </p:sp>
      <p:sp>
        <p:nvSpPr>
          <p:cNvPr id="14360" name="Text Box 18"/>
          <p:cNvSpPr txBox="1">
            <a:spLocks noChangeArrowheads="1"/>
          </p:cNvSpPr>
          <p:nvPr/>
        </p:nvSpPr>
        <p:spPr bwMode="auto">
          <a:xfrm>
            <a:off x="8166612" y="1353564"/>
            <a:ext cx="678018" cy="246294"/>
          </a:xfrm>
          <a:prstGeom prst="rect">
            <a:avLst/>
          </a:prstGeom>
          <a:solidFill>
            <a:schemeClr val="bg1"/>
          </a:solidFill>
          <a:ln w="15875" algn="ctr">
            <a:noFill/>
            <a:miter lim="800000"/>
            <a:headEnd/>
            <a:tailEnd/>
          </a:ln>
        </p:spPr>
        <p:txBody>
          <a:bodyPr lIns="0" tIns="0" rIns="0" bIns="0">
            <a:spAutoFit/>
          </a:bodyPr>
          <a:lstStyle/>
          <a:p>
            <a:pPr algn="ctr">
              <a:lnSpc>
                <a:spcPct val="80000"/>
              </a:lnSpc>
              <a:spcBef>
                <a:spcPct val="20000"/>
              </a:spcBef>
            </a:pPr>
            <a:r>
              <a:rPr lang="en-US" sz="1000" i="0" dirty="0">
                <a:solidFill>
                  <a:schemeClr val="tx1"/>
                </a:solidFill>
                <a:sym typeface="Math1"/>
              </a:rPr>
              <a:t> </a:t>
            </a:r>
            <a:r>
              <a:rPr lang="en-US" sz="1000" i="0" dirty="0">
                <a:solidFill>
                  <a:schemeClr val="tx1"/>
                </a:solidFill>
              </a:rPr>
              <a:t>constant q, </a:t>
            </a:r>
            <a:r>
              <a:rPr lang="en-US" sz="1000" i="0" dirty="0">
                <a:solidFill>
                  <a:schemeClr val="tx1"/>
                </a:solidFill>
                <a:latin typeface="Symbol" pitchFamily="18" charset="2"/>
              </a:rPr>
              <a:t>b</a:t>
            </a:r>
            <a:r>
              <a:rPr lang="en-US" sz="1000" i="0" dirty="0">
                <a:solidFill>
                  <a:schemeClr val="tx1"/>
                </a:solidFill>
                <a:latin typeface="Arial" pitchFamily="34" charset="0"/>
              </a:rPr>
              <a:t>, </a:t>
            </a:r>
            <a:r>
              <a:rPr lang="en-US" sz="1000" i="0" dirty="0">
                <a:solidFill>
                  <a:schemeClr val="tx1"/>
                </a:solidFill>
                <a:latin typeface="Symbol" pitchFamily="18" charset="2"/>
              </a:rPr>
              <a:t>r*</a:t>
            </a:r>
          </a:p>
        </p:txBody>
      </p:sp>
      <p:sp>
        <p:nvSpPr>
          <p:cNvPr id="14361" name="Text Box 19"/>
          <p:cNvSpPr txBox="1">
            <a:spLocks noChangeArrowheads="1"/>
          </p:cNvSpPr>
          <p:nvPr/>
        </p:nvSpPr>
        <p:spPr bwMode="auto">
          <a:xfrm>
            <a:off x="7480976" y="1640758"/>
            <a:ext cx="775467" cy="431014"/>
          </a:xfrm>
          <a:prstGeom prst="rect">
            <a:avLst/>
          </a:prstGeom>
          <a:solidFill>
            <a:srgbClr val="FFFF99"/>
          </a:solidFill>
          <a:ln w="3175" algn="ctr">
            <a:solidFill>
              <a:schemeClr val="tx1"/>
            </a:solidFill>
            <a:miter lim="800000"/>
            <a:headEnd/>
            <a:tailEnd/>
          </a:ln>
        </p:spPr>
        <p:txBody>
          <a:bodyPr lIns="0" rIns="0">
            <a:spAutoFit/>
          </a:bodyPr>
          <a:lstStyle/>
          <a:p>
            <a:pPr algn="ctr">
              <a:spcBef>
                <a:spcPct val="20000"/>
              </a:spcBef>
            </a:pPr>
            <a:r>
              <a:rPr lang="en-US" sz="1100" dirty="0">
                <a:solidFill>
                  <a:srgbClr val="FF0000"/>
                </a:solidFill>
              </a:rPr>
              <a:t>NSTX Upgrade</a:t>
            </a:r>
          </a:p>
        </p:txBody>
      </p:sp>
      <p:sp>
        <p:nvSpPr>
          <p:cNvPr id="14362" name="Line 20"/>
          <p:cNvSpPr>
            <a:spLocks noChangeShapeType="1"/>
          </p:cNvSpPr>
          <p:nvPr/>
        </p:nvSpPr>
        <p:spPr bwMode="auto">
          <a:xfrm flipH="1" flipV="1">
            <a:off x="6857872" y="1376510"/>
            <a:ext cx="1359844" cy="1230994"/>
          </a:xfrm>
          <a:prstGeom prst="line">
            <a:avLst/>
          </a:prstGeom>
          <a:noFill/>
          <a:ln w="38100">
            <a:solidFill>
              <a:srgbClr val="FF0000"/>
            </a:solidFill>
            <a:round/>
            <a:headEnd/>
            <a:tailEnd type="triangle" w="med" len="med"/>
          </a:ln>
        </p:spPr>
        <p:txBody>
          <a:bodyPr lIns="0" tIns="0" rIns="0" bIns="0"/>
          <a:lstStyle/>
          <a:p>
            <a:endParaRPr lang="en-US"/>
          </a:p>
        </p:txBody>
      </p:sp>
      <p:sp>
        <p:nvSpPr>
          <p:cNvPr id="14363" name="Line 21"/>
          <p:cNvSpPr>
            <a:spLocks noChangeShapeType="1"/>
          </p:cNvSpPr>
          <p:nvPr/>
        </p:nvSpPr>
        <p:spPr bwMode="auto">
          <a:xfrm>
            <a:off x="7549539" y="2172876"/>
            <a:ext cx="647545" cy="0"/>
          </a:xfrm>
          <a:prstGeom prst="line">
            <a:avLst/>
          </a:prstGeom>
          <a:noFill/>
          <a:ln w="9525">
            <a:solidFill>
              <a:srgbClr val="FF0000"/>
            </a:solidFill>
            <a:round/>
            <a:headEnd type="triangle" w="med" len="med"/>
            <a:tailEnd type="triangle" w="med" len="med"/>
          </a:ln>
        </p:spPr>
        <p:txBody>
          <a:bodyPr lIns="0" tIns="0" rIns="0" bIns="0"/>
          <a:lstStyle/>
          <a:p>
            <a:endParaRPr lang="en-US"/>
          </a:p>
        </p:txBody>
      </p:sp>
      <p:sp>
        <p:nvSpPr>
          <p:cNvPr id="59" name="Content Placeholder 2"/>
          <p:cNvSpPr txBox="1">
            <a:spLocks/>
          </p:cNvSpPr>
          <p:nvPr/>
        </p:nvSpPr>
        <p:spPr bwMode="auto">
          <a:xfrm>
            <a:off x="2667000" y="1371600"/>
            <a:ext cx="3352800" cy="2133600"/>
          </a:xfrm>
          <a:prstGeom prst="homePlate">
            <a:avLst>
              <a:gd name="adj" fmla="val 6730"/>
            </a:avLst>
          </a:prstGeom>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rIns="0"/>
          <a:lstStyle/>
          <a:p>
            <a:pPr marL="231775" indent="-231775" eaLnBrk="0" hangingPunct="0">
              <a:spcBef>
                <a:spcPct val="20000"/>
              </a:spcBef>
              <a:buFont typeface="Wingdings" pitchFamily="2" charset="2"/>
              <a:buChar char="Ø"/>
              <a:defRPr/>
            </a:pPr>
            <a:r>
              <a:rPr lang="en-US" sz="1800" i="0" kern="0" dirty="0">
                <a:solidFill>
                  <a:schemeClr val="tx1"/>
                </a:solidFill>
                <a:latin typeface="Arial Narrow" pitchFamily="34" charset="0"/>
              </a:rPr>
              <a:t>Reduces </a:t>
            </a:r>
            <a:r>
              <a:rPr lang="en-US" sz="1800" i="0" kern="0" dirty="0">
                <a:solidFill>
                  <a:schemeClr val="tx1"/>
                </a:solidFill>
                <a:latin typeface="Symbol" pitchFamily="18" charset="2"/>
              </a:rPr>
              <a:t>n</a:t>
            </a:r>
            <a:r>
              <a:rPr lang="en-US" sz="1800" i="0" kern="0" dirty="0">
                <a:solidFill>
                  <a:schemeClr val="tx1"/>
                </a:solidFill>
                <a:latin typeface="Arial Narrow" pitchFamily="34" charset="0"/>
              </a:rPr>
              <a:t>* </a:t>
            </a:r>
            <a:r>
              <a:rPr lang="en-US" sz="1800" i="0" kern="0" dirty="0">
                <a:solidFill>
                  <a:schemeClr val="tx1"/>
                </a:solidFill>
                <a:latin typeface="Arial Narrow" pitchFamily="34" charset="0"/>
                <a:sym typeface="Wingdings" pitchFamily="2" charset="2"/>
              </a:rPr>
              <a:t></a:t>
            </a:r>
            <a:r>
              <a:rPr lang="en-US" sz="1800" i="0" kern="0" dirty="0">
                <a:solidFill>
                  <a:schemeClr val="tx1"/>
                </a:solidFill>
                <a:latin typeface="Arial Narrow" pitchFamily="34" charset="0"/>
              </a:rPr>
              <a:t> ST-FNSF values </a:t>
            </a:r>
            <a:r>
              <a:rPr lang="en-US" sz="1800" i="0" kern="0" dirty="0" smtClean="0">
                <a:solidFill>
                  <a:schemeClr val="tx1"/>
                </a:solidFill>
                <a:latin typeface="Arial Narrow" pitchFamily="34" charset="0"/>
              </a:rPr>
              <a:t> to </a:t>
            </a:r>
            <a:r>
              <a:rPr lang="en-US" sz="1800" i="0" kern="0" dirty="0">
                <a:solidFill>
                  <a:schemeClr val="tx1"/>
                </a:solidFill>
                <a:latin typeface="Arial Narrow" pitchFamily="34" charset="0"/>
              </a:rPr>
              <a:t>understand ST confinement</a:t>
            </a:r>
          </a:p>
          <a:p>
            <a:pPr marL="342900" lvl="1" indent="-114300" eaLnBrk="0" hangingPunct="0">
              <a:spcBef>
                <a:spcPct val="20000"/>
              </a:spcBef>
              <a:buFont typeface="Arial" pitchFamily="34" charset="0"/>
              <a:buChar char="•"/>
              <a:defRPr/>
            </a:pPr>
            <a:r>
              <a:rPr lang="en-US" sz="1600" i="0" kern="0" dirty="0">
                <a:solidFill>
                  <a:schemeClr val="accent2"/>
                </a:solidFill>
                <a:latin typeface="Arial Narrow" pitchFamily="34" charset="0"/>
              </a:rPr>
              <a:t>Expect 2x higher T by doubling </a:t>
            </a:r>
            <a:r>
              <a:rPr lang="en-US" sz="1600" i="0" kern="0" dirty="0" smtClean="0">
                <a:solidFill>
                  <a:schemeClr val="accent2"/>
                </a:solidFill>
                <a:latin typeface="Arial Narrow" pitchFamily="34" charset="0"/>
              </a:rPr>
              <a:t>B</a:t>
            </a:r>
            <a:r>
              <a:rPr lang="en-US" sz="1600" i="0" kern="0" baseline="-25000" dirty="0" smtClean="0">
                <a:solidFill>
                  <a:schemeClr val="accent2"/>
                </a:solidFill>
                <a:latin typeface="Arial Narrow" pitchFamily="34" charset="0"/>
              </a:rPr>
              <a:t>T</a:t>
            </a:r>
            <a:r>
              <a:rPr lang="en-US" sz="1600" i="0" kern="0" dirty="0">
                <a:solidFill>
                  <a:schemeClr val="accent2"/>
                </a:solidFill>
                <a:latin typeface="Arial Narrow" pitchFamily="34" charset="0"/>
              </a:rPr>
              <a:t>, I</a:t>
            </a:r>
            <a:r>
              <a:rPr lang="en-US" sz="1600" i="0" kern="0" baseline="-25000" dirty="0">
                <a:solidFill>
                  <a:schemeClr val="accent2"/>
                </a:solidFill>
                <a:latin typeface="Arial Narrow" pitchFamily="34" charset="0"/>
              </a:rPr>
              <a:t>P</a:t>
            </a:r>
            <a:r>
              <a:rPr lang="en-US" sz="1600" i="0" kern="0" dirty="0">
                <a:solidFill>
                  <a:schemeClr val="accent2"/>
                </a:solidFill>
                <a:latin typeface="Arial Narrow" pitchFamily="34" charset="0"/>
              </a:rPr>
              <a:t>, </a:t>
            </a:r>
            <a:r>
              <a:rPr lang="en-US" sz="1600" i="0" kern="0" dirty="0" smtClean="0">
                <a:solidFill>
                  <a:schemeClr val="accent2"/>
                </a:solidFill>
                <a:latin typeface="Arial Narrow" pitchFamily="34" charset="0"/>
              </a:rPr>
              <a:t>and NBI </a:t>
            </a:r>
            <a:r>
              <a:rPr lang="en-US" sz="1600" i="0" kern="0" dirty="0">
                <a:solidFill>
                  <a:schemeClr val="accent2"/>
                </a:solidFill>
                <a:latin typeface="Arial Narrow" pitchFamily="34" charset="0"/>
              </a:rPr>
              <a:t>heating </a:t>
            </a:r>
            <a:r>
              <a:rPr lang="en-US" sz="1600" i="0" kern="0" dirty="0" smtClean="0">
                <a:solidFill>
                  <a:schemeClr val="accent2"/>
                </a:solidFill>
                <a:latin typeface="Arial Narrow" pitchFamily="34" charset="0"/>
              </a:rPr>
              <a:t>power</a:t>
            </a:r>
            <a:endParaRPr lang="en-US" sz="1600" i="0" kern="0" dirty="0">
              <a:solidFill>
                <a:schemeClr val="accent2"/>
              </a:solidFill>
              <a:latin typeface="Arial Narrow" pitchFamily="34" charset="0"/>
            </a:endParaRPr>
          </a:p>
          <a:p>
            <a:pPr marL="0" lvl="1" eaLnBrk="0" hangingPunct="0">
              <a:spcBef>
                <a:spcPct val="20000"/>
              </a:spcBef>
              <a:buFont typeface="Wingdings" pitchFamily="2" charset="2"/>
              <a:buChar char="Ø"/>
              <a:defRPr/>
            </a:pPr>
            <a:r>
              <a:rPr lang="en-US" sz="1800" i="0" kern="0" dirty="0" smtClean="0">
                <a:solidFill>
                  <a:schemeClr val="tx1"/>
                </a:solidFill>
                <a:latin typeface="Arial Narrow" pitchFamily="34" charset="0"/>
              </a:rPr>
              <a:t>5x </a:t>
            </a:r>
            <a:r>
              <a:rPr lang="en-US" sz="1800" i="0" kern="0" dirty="0">
                <a:solidFill>
                  <a:schemeClr val="tx1"/>
                </a:solidFill>
                <a:latin typeface="Arial Narrow" pitchFamily="34" charset="0"/>
              </a:rPr>
              <a:t>longer pulse-length</a:t>
            </a:r>
          </a:p>
          <a:p>
            <a:pPr marL="342900" lvl="1" indent="-114300" eaLnBrk="0" hangingPunct="0">
              <a:spcBef>
                <a:spcPct val="20000"/>
              </a:spcBef>
              <a:buFont typeface="Arial" pitchFamily="34" charset="0"/>
              <a:buChar char="•"/>
              <a:defRPr/>
            </a:pPr>
            <a:r>
              <a:rPr lang="en-US" sz="1600" i="0" kern="0" dirty="0">
                <a:solidFill>
                  <a:schemeClr val="accent2"/>
                </a:solidFill>
                <a:latin typeface="Arial Narrow" pitchFamily="34" charset="0"/>
              </a:rPr>
              <a:t>q(</a:t>
            </a:r>
            <a:r>
              <a:rPr lang="en-US" sz="1600" i="0" kern="0" dirty="0" err="1">
                <a:solidFill>
                  <a:schemeClr val="accent2"/>
                </a:solidFill>
                <a:latin typeface="Arial Narrow" pitchFamily="34" charset="0"/>
              </a:rPr>
              <a:t>r,t</a:t>
            </a:r>
            <a:r>
              <a:rPr lang="en-US" sz="1600" i="0" kern="0" dirty="0">
                <a:solidFill>
                  <a:schemeClr val="accent2"/>
                </a:solidFill>
                <a:latin typeface="Arial Narrow" pitchFamily="34" charset="0"/>
              </a:rPr>
              <a:t>) profile equilibration</a:t>
            </a:r>
          </a:p>
          <a:p>
            <a:pPr marL="342900" lvl="1" indent="-114300" eaLnBrk="0" hangingPunct="0">
              <a:spcBef>
                <a:spcPct val="20000"/>
              </a:spcBef>
              <a:buFont typeface="Arial" pitchFamily="34" charset="0"/>
              <a:buChar char="•"/>
              <a:defRPr/>
            </a:pPr>
            <a:r>
              <a:rPr lang="en-US" sz="1600" i="0" kern="0" dirty="0" smtClean="0">
                <a:solidFill>
                  <a:schemeClr val="accent2"/>
                </a:solidFill>
                <a:latin typeface="Arial Narrow" pitchFamily="34" charset="0"/>
              </a:rPr>
              <a:t>Test non-inductive ramp-up</a:t>
            </a:r>
            <a:endParaRPr lang="en-US" sz="1600" i="0" kern="0" dirty="0">
              <a:solidFill>
                <a:schemeClr val="accent2"/>
              </a:solidFill>
              <a:latin typeface="Arial Narrow" pitchFamily="34" charset="0"/>
            </a:endParaRPr>
          </a:p>
          <a:p>
            <a:pPr marL="342900" indent="-342900" eaLnBrk="0" hangingPunct="0">
              <a:spcBef>
                <a:spcPct val="20000"/>
              </a:spcBef>
              <a:defRPr/>
            </a:pPr>
            <a:endParaRPr lang="en-US" sz="1800" i="0" kern="0" dirty="0">
              <a:solidFill>
                <a:schemeClr val="tx1"/>
              </a:solidFill>
              <a:latin typeface="Arial Narrow" pitchFamily="34" charset="0"/>
            </a:endParaRPr>
          </a:p>
        </p:txBody>
      </p:sp>
      <p:sp>
        <p:nvSpPr>
          <p:cNvPr id="14350" name="Text Box 45"/>
          <p:cNvSpPr txBox="1">
            <a:spLocks noChangeArrowheads="1"/>
          </p:cNvSpPr>
          <p:nvPr/>
        </p:nvSpPr>
        <p:spPr bwMode="auto">
          <a:xfrm>
            <a:off x="1295400" y="1028700"/>
            <a:ext cx="1241425" cy="495300"/>
          </a:xfrm>
          <a:prstGeom prst="rect">
            <a:avLst/>
          </a:prstGeom>
          <a:solidFill>
            <a:schemeClr val="bg1"/>
          </a:solidFill>
          <a:ln w="15875" algn="ctr">
            <a:noFill/>
            <a:miter lim="800000"/>
            <a:headEnd/>
            <a:tailEnd/>
          </a:ln>
        </p:spPr>
        <p:txBody>
          <a:bodyPr wrap="none" lIns="0" tIns="0" rIns="0" bIns="0">
            <a:spAutoFit/>
          </a:bodyPr>
          <a:lstStyle/>
          <a:p>
            <a:pPr algn="ctr">
              <a:lnSpc>
                <a:spcPct val="70000"/>
              </a:lnSpc>
              <a:spcBef>
                <a:spcPct val="20000"/>
              </a:spcBef>
            </a:pPr>
            <a:r>
              <a:rPr lang="en-US" sz="2000" i="0">
                <a:solidFill>
                  <a:srgbClr val="FF0000"/>
                </a:solidFill>
                <a:latin typeface="Arial Narrow" pitchFamily="34" charset="0"/>
                <a:ea typeface="ＭＳ Ｐゴシック" pitchFamily="34" charset="-128"/>
              </a:rPr>
              <a:t>New</a:t>
            </a:r>
          </a:p>
          <a:p>
            <a:pPr algn="ctr">
              <a:lnSpc>
                <a:spcPct val="70000"/>
              </a:lnSpc>
              <a:spcBef>
                <a:spcPct val="20000"/>
              </a:spcBef>
            </a:pPr>
            <a:r>
              <a:rPr lang="en-US" sz="2000" i="0">
                <a:solidFill>
                  <a:srgbClr val="FF0000"/>
                </a:solidFill>
                <a:latin typeface="Arial Narrow" pitchFamily="34" charset="0"/>
                <a:ea typeface="ＭＳ Ｐゴシック" pitchFamily="34" charset="-128"/>
              </a:rPr>
              <a:t>center-stack</a:t>
            </a:r>
          </a:p>
        </p:txBody>
      </p:sp>
      <p:grpSp>
        <p:nvGrpSpPr>
          <p:cNvPr id="55" name="Group 54"/>
          <p:cNvGrpSpPr/>
          <p:nvPr/>
        </p:nvGrpSpPr>
        <p:grpSpPr>
          <a:xfrm>
            <a:off x="76200" y="3962400"/>
            <a:ext cx="8991600" cy="2565400"/>
            <a:chOff x="76200" y="3962400"/>
            <a:chExt cx="8991600" cy="2565400"/>
          </a:xfrm>
        </p:grpSpPr>
        <p:sp>
          <p:nvSpPr>
            <p:cNvPr id="36" name="Content Placeholder 2"/>
            <p:cNvSpPr txBox="1">
              <a:spLocks/>
            </p:cNvSpPr>
            <p:nvPr/>
          </p:nvSpPr>
          <p:spPr bwMode="auto">
            <a:xfrm>
              <a:off x="2667000" y="4419600"/>
              <a:ext cx="3276600" cy="1905000"/>
            </a:xfrm>
            <a:prstGeom prst="homePlate">
              <a:avLst>
                <a:gd name="adj" fmla="val 6578"/>
              </a:avLst>
            </a:prstGeom>
            <a:ln>
              <a:solidFill>
                <a:schemeClr val="tx1"/>
              </a:solidFill>
              <a:headEnd/>
              <a:tailEnd/>
            </a:ln>
          </p:spPr>
          <p:style>
            <a:lnRef idx="0">
              <a:schemeClr val="accent3"/>
            </a:lnRef>
            <a:fillRef idx="3">
              <a:schemeClr val="accent3"/>
            </a:fillRef>
            <a:effectRef idx="3">
              <a:schemeClr val="accent3"/>
            </a:effectRef>
            <a:fontRef idx="minor">
              <a:schemeClr val="lt1"/>
            </a:fontRef>
          </p:style>
          <p:txBody>
            <a:bodyPr rIns="0"/>
            <a:lstStyle/>
            <a:p>
              <a:pPr marL="225425" lvl="1" indent="-225425" eaLnBrk="0" hangingPunct="0">
                <a:spcBef>
                  <a:spcPct val="20000"/>
                </a:spcBef>
                <a:buFont typeface="Wingdings" pitchFamily="2" charset="2"/>
                <a:buChar char="Ø"/>
                <a:defRPr/>
              </a:pPr>
              <a:r>
                <a:rPr lang="en-US" sz="1800" i="0" kern="0" dirty="0">
                  <a:solidFill>
                    <a:schemeClr val="tx1"/>
                  </a:solidFill>
                  <a:latin typeface="Arial Narrow" pitchFamily="34" charset="0"/>
                </a:rPr>
                <a:t>2x higher CD efficiency from larger tangency radius R</a:t>
              </a:r>
              <a:r>
                <a:rPr lang="en-US" sz="1800" i="0" kern="0" baseline="-25000" dirty="0">
                  <a:solidFill>
                    <a:schemeClr val="tx1"/>
                  </a:solidFill>
                  <a:latin typeface="Arial Narrow" pitchFamily="34" charset="0"/>
                </a:rPr>
                <a:t>TAN</a:t>
              </a:r>
            </a:p>
            <a:p>
              <a:pPr marL="225425" indent="-225425" eaLnBrk="0" hangingPunct="0">
                <a:spcBef>
                  <a:spcPct val="20000"/>
                </a:spcBef>
                <a:buFont typeface="Wingdings" pitchFamily="2" charset="2"/>
                <a:buChar char="Ø"/>
                <a:defRPr/>
              </a:pPr>
              <a:r>
                <a:rPr lang="en-US" sz="1800" i="0" kern="0" dirty="0">
                  <a:solidFill>
                    <a:schemeClr val="tx1"/>
                  </a:solidFill>
                  <a:latin typeface="Arial Narrow" pitchFamily="34" charset="0"/>
                </a:rPr>
                <a:t>100% non-inductive CD </a:t>
              </a:r>
              <a:r>
                <a:rPr lang="en-US" sz="1800" i="0" kern="0" dirty="0" smtClean="0">
                  <a:solidFill>
                    <a:schemeClr val="tx1"/>
                  </a:solidFill>
                  <a:latin typeface="Arial Narrow" pitchFamily="34" charset="0"/>
                </a:rPr>
                <a:t>with core q(r</a:t>
              </a:r>
              <a:r>
                <a:rPr lang="en-US" sz="1800" i="0" kern="0" dirty="0">
                  <a:solidFill>
                    <a:schemeClr val="tx1"/>
                  </a:solidFill>
                  <a:latin typeface="Arial Narrow" pitchFamily="34" charset="0"/>
                </a:rPr>
                <a:t>) profile controllable by:</a:t>
              </a:r>
            </a:p>
            <a:p>
              <a:pPr marL="338138" lvl="1" indent="-112713" eaLnBrk="0" hangingPunct="0">
                <a:spcBef>
                  <a:spcPct val="20000"/>
                </a:spcBef>
                <a:buFont typeface="Arial" pitchFamily="34" charset="0"/>
                <a:buChar char="•"/>
                <a:defRPr/>
              </a:pPr>
              <a:r>
                <a:rPr lang="en-US" sz="1600" i="0" kern="0" dirty="0">
                  <a:solidFill>
                    <a:schemeClr val="accent2"/>
                  </a:solidFill>
                  <a:latin typeface="Arial Narrow" pitchFamily="34" charset="0"/>
                </a:rPr>
                <a:t>NBI tangency radius</a:t>
              </a:r>
              <a:endParaRPr lang="en-US" sz="1600" i="0" kern="0" baseline="-25000" dirty="0">
                <a:solidFill>
                  <a:schemeClr val="accent2"/>
                </a:solidFill>
                <a:latin typeface="Arial Narrow" pitchFamily="34" charset="0"/>
              </a:endParaRPr>
            </a:p>
            <a:p>
              <a:pPr marL="338138" lvl="1" indent="-112713" eaLnBrk="0" hangingPunct="0">
                <a:spcBef>
                  <a:spcPct val="20000"/>
                </a:spcBef>
                <a:buFont typeface="Arial" pitchFamily="34" charset="0"/>
                <a:buChar char="•"/>
                <a:defRPr/>
              </a:pPr>
              <a:r>
                <a:rPr lang="en-US" sz="1600" i="0" kern="0" dirty="0">
                  <a:solidFill>
                    <a:schemeClr val="accent2"/>
                  </a:solidFill>
                  <a:latin typeface="Arial Narrow" pitchFamily="34" charset="0"/>
                </a:rPr>
                <a:t>Plasma </a:t>
              </a:r>
              <a:r>
                <a:rPr lang="en-US" sz="1600" i="0" kern="0" dirty="0" smtClean="0">
                  <a:solidFill>
                    <a:schemeClr val="accent2"/>
                  </a:solidFill>
                  <a:latin typeface="Arial Narrow" pitchFamily="34" charset="0"/>
                </a:rPr>
                <a:t>density, position </a:t>
              </a:r>
              <a:r>
                <a:rPr lang="en-US" i="0" kern="0" dirty="0" smtClean="0">
                  <a:solidFill>
                    <a:schemeClr val="accent2"/>
                  </a:solidFill>
                  <a:latin typeface="Arial Narrow" pitchFamily="34" charset="0"/>
                </a:rPr>
                <a:t>(not shown)</a:t>
              </a:r>
              <a:endParaRPr lang="en-US" sz="1600" i="0" kern="0" dirty="0">
                <a:solidFill>
                  <a:schemeClr val="accent2"/>
                </a:solidFill>
                <a:latin typeface="Arial Narrow" pitchFamily="34" charset="0"/>
              </a:endParaRPr>
            </a:p>
            <a:p>
              <a:pPr marL="338138" lvl="1" indent="-112713" eaLnBrk="0" hangingPunct="0">
                <a:spcBef>
                  <a:spcPct val="20000"/>
                </a:spcBef>
                <a:buFont typeface="Arial" pitchFamily="34" charset="0"/>
                <a:buChar char="•"/>
                <a:defRPr/>
              </a:pPr>
              <a:endParaRPr lang="en-US" sz="1600" i="0" kern="0" dirty="0">
                <a:solidFill>
                  <a:schemeClr val="accent2"/>
                </a:solidFill>
                <a:latin typeface="Arial Narrow" pitchFamily="34" charset="0"/>
              </a:endParaRPr>
            </a:p>
            <a:p>
              <a:pPr marL="342900" indent="-342900" eaLnBrk="0" hangingPunct="0">
                <a:spcBef>
                  <a:spcPct val="20000"/>
                </a:spcBef>
                <a:defRPr/>
              </a:pPr>
              <a:endParaRPr lang="en-US" sz="1800" i="0" kern="0" dirty="0">
                <a:solidFill>
                  <a:schemeClr val="tx1"/>
                </a:solidFill>
                <a:latin typeface="Arial Narrow" pitchFamily="34" charset="0"/>
              </a:endParaRPr>
            </a:p>
          </p:txBody>
        </p:sp>
        <p:grpSp>
          <p:nvGrpSpPr>
            <p:cNvPr id="7" name="Group 66"/>
            <p:cNvGrpSpPr>
              <a:grpSpLocks/>
            </p:cNvGrpSpPr>
            <p:nvPr/>
          </p:nvGrpSpPr>
          <p:grpSpPr bwMode="auto">
            <a:xfrm>
              <a:off x="76200" y="4260850"/>
              <a:ext cx="2530475" cy="2139950"/>
              <a:chOff x="137160" y="3962400"/>
              <a:chExt cx="2529840" cy="2139952"/>
            </a:xfrm>
          </p:grpSpPr>
          <p:pic>
            <p:nvPicPr>
              <p:cNvPr id="14364" name="Picture 47" descr="NBI_upgrade_topview"/>
              <p:cNvPicPr>
                <a:picLocks noChangeAspect="1" noChangeArrowheads="1"/>
              </p:cNvPicPr>
              <p:nvPr/>
            </p:nvPicPr>
            <p:blipFill>
              <a:blip r:embed="rId5" cstate="print"/>
              <a:srcRect/>
              <a:stretch>
                <a:fillRect/>
              </a:stretch>
            </p:blipFill>
            <p:spPr bwMode="auto">
              <a:xfrm rot="10800000">
                <a:off x="232801" y="3962400"/>
                <a:ext cx="2209408" cy="2102703"/>
              </a:xfrm>
              <a:prstGeom prst="rect">
                <a:avLst/>
              </a:prstGeom>
              <a:noFill/>
              <a:ln w="9525">
                <a:noFill/>
                <a:miter lim="800000"/>
                <a:headEnd/>
                <a:tailEnd/>
              </a:ln>
            </p:spPr>
          </p:pic>
          <p:sp>
            <p:nvSpPr>
              <p:cNvPr id="14365" name="Text Box 48"/>
              <p:cNvSpPr txBox="1">
                <a:spLocks noChangeArrowheads="1"/>
              </p:cNvSpPr>
              <p:nvPr/>
            </p:nvSpPr>
            <p:spPr bwMode="auto">
              <a:xfrm>
                <a:off x="1310641" y="5757446"/>
                <a:ext cx="1356359" cy="338554"/>
              </a:xfrm>
              <a:prstGeom prst="rect">
                <a:avLst/>
              </a:prstGeom>
              <a:solidFill>
                <a:schemeClr val="bg1"/>
              </a:solidFill>
              <a:ln w="15875" algn="ctr">
                <a:noFill/>
                <a:miter lim="800000"/>
                <a:headEnd/>
                <a:tailEnd/>
              </a:ln>
            </p:spPr>
            <p:txBody>
              <a:bodyPr lIns="0" tIns="91440" rIns="0" bIns="0">
                <a:spAutoFit/>
              </a:bodyPr>
              <a:lstStyle/>
              <a:p>
                <a:pPr algn="ctr">
                  <a:lnSpc>
                    <a:spcPct val="80000"/>
                  </a:lnSpc>
                  <a:spcBef>
                    <a:spcPct val="20000"/>
                  </a:spcBef>
                </a:pPr>
                <a:r>
                  <a:rPr lang="en-US" sz="2000" i="0">
                    <a:solidFill>
                      <a:srgbClr val="FF0000"/>
                    </a:solidFill>
                    <a:latin typeface="Arial Narrow" pitchFamily="34" charset="0"/>
                    <a:ea typeface="ＭＳ Ｐゴシック" pitchFamily="34" charset="-128"/>
                  </a:rPr>
                  <a:t> New 2</a:t>
                </a:r>
                <a:r>
                  <a:rPr lang="en-US" sz="2000" i="0" baseline="30000">
                    <a:solidFill>
                      <a:srgbClr val="FF0000"/>
                    </a:solidFill>
                    <a:latin typeface="Arial Narrow" pitchFamily="34" charset="0"/>
                    <a:ea typeface="ＭＳ Ｐゴシック" pitchFamily="34" charset="-128"/>
                  </a:rPr>
                  <a:t>nd</a:t>
                </a:r>
                <a:r>
                  <a:rPr lang="en-US" sz="2000" i="0">
                    <a:solidFill>
                      <a:srgbClr val="FF0000"/>
                    </a:solidFill>
                    <a:latin typeface="Arial Narrow" pitchFamily="34" charset="0"/>
                    <a:ea typeface="ＭＳ Ｐゴシック" pitchFamily="34" charset="-128"/>
                  </a:rPr>
                  <a:t> NBI</a:t>
                </a:r>
              </a:p>
            </p:txBody>
          </p:sp>
          <p:sp>
            <p:nvSpPr>
              <p:cNvPr id="14366" name="Text Box 51"/>
              <p:cNvSpPr txBox="1">
                <a:spLocks noChangeArrowheads="1"/>
              </p:cNvSpPr>
              <p:nvPr/>
            </p:nvSpPr>
            <p:spPr bwMode="auto">
              <a:xfrm>
                <a:off x="137160" y="5760720"/>
                <a:ext cx="1158240" cy="341632"/>
              </a:xfrm>
              <a:prstGeom prst="rect">
                <a:avLst/>
              </a:prstGeom>
              <a:solidFill>
                <a:schemeClr val="bg1"/>
              </a:solidFill>
              <a:ln w="15875" algn="ctr">
                <a:noFill/>
                <a:miter lim="800000"/>
                <a:headEnd/>
                <a:tailEnd/>
              </a:ln>
            </p:spPr>
            <p:txBody>
              <a:bodyPr lIns="0" tIns="91440" rIns="0" bIns="27432">
                <a:spAutoFit/>
              </a:bodyPr>
              <a:lstStyle/>
              <a:p>
                <a:pPr algn="ctr">
                  <a:lnSpc>
                    <a:spcPct val="80000"/>
                  </a:lnSpc>
                  <a:spcBef>
                    <a:spcPct val="20000"/>
                  </a:spcBef>
                </a:pPr>
                <a:r>
                  <a:rPr lang="en-US" sz="1800" b="0" i="0">
                    <a:latin typeface="Arial Narrow" pitchFamily="34" charset="0"/>
                    <a:ea typeface="ＭＳ Ｐゴシック" pitchFamily="34" charset="-128"/>
                    <a:cs typeface="Helvetica" pitchFamily="34" charset="0"/>
                  </a:rPr>
                  <a:t>Present NBI</a:t>
                </a:r>
              </a:p>
            </p:txBody>
          </p:sp>
        </p:grpSp>
        <p:pic>
          <p:nvPicPr>
            <p:cNvPr id="14367" name="Picture 10"/>
            <p:cNvPicPr>
              <a:picLocks noChangeAspect="1" noChangeArrowheads="1"/>
            </p:cNvPicPr>
            <p:nvPr/>
          </p:nvPicPr>
          <p:blipFill>
            <a:blip r:embed="rId6" cstate="print"/>
            <a:srcRect/>
            <a:stretch>
              <a:fillRect/>
            </a:stretch>
          </p:blipFill>
          <p:spPr bwMode="auto">
            <a:xfrm>
              <a:off x="6096000" y="4039224"/>
              <a:ext cx="2971800" cy="2488576"/>
            </a:xfrm>
            <a:prstGeom prst="rect">
              <a:avLst/>
            </a:prstGeom>
            <a:noFill/>
            <a:ln w="9525">
              <a:noFill/>
              <a:miter lim="800000"/>
              <a:headEnd/>
              <a:tailEnd/>
            </a:ln>
          </p:spPr>
        </p:pic>
        <p:sp>
          <p:nvSpPr>
            <p:cNvPr id="16" name="Text Box 28"/>
            <p:cNvSpPr txBox="1">
              <a:spLocks noChangeArrowheads="1"/>
            </p:cNvSpPr>
            <p:nvPr/>
          </p:nvSpPr>
          <p:spPr bwMode="auto">
            <a:xfrm>
              <a:off x="8153400" y="5410200"/>
              <a:ext cx="892175" cy="744050"/>
            </a:xfrm>
            <a:prstGeom prst="rect">
              <a:avLst/>
            </a:prstGeom>
            <a:solidFill>
              <a:srgbClr val="EAEAEA"/>
            </a:solidFill>
            <a:ln w="6350" algn="ctr">
              <a:solidFill>
                <a:schemeClr val="tx1"/>
              </a:solidFill>
              <a:miter lim="800000"/>
              <a:headEnd/>
              <a:tailEnd/>
            </a:ln>
          </p:spPr>
          <p:txBody>
            <a:bodyPr lIns="0" tIns="91440" rIns="0" bIns="0">
              <a:spAutoFit/>
            </a:bodyPr>
            <a:lstStyle/>
            <a:p>
              <a:pPr algn="ctr">
                <a:lnSpc>
                  <a:spcPct val="70000"/>
                </a:lnSpc>
                <a:spcBef>
                  <a:spcPct val="20000"/>
                </a:spcBef>
                <a:defRPr/>
              </a:pPr>
              <a:r>
                <a:rPr lang="en-US" sz="1100" i="0" dirty="0">
                  <a:solidFill>
                    <a:srgbClr val="009999"/>
                  </a:solidFill>
                  <a:latin typeface="Arial Narrow" pitchFamily="34" charset="0"/>
                  <a:cs typeface="Arial" charset="0"/>
                </a:rPr>
                <a:t>R</a:t>
              </a:r>
              <a:r>
                <a:rPr lang="en-US" sz="1100" i="0" baseline="-25000" dirty="0">
                  <a:solidFill>
                    <a:srgbClr val="009999"/>
                  </a:solidFill>
                  <a:latin typeface="Arial Narrow" pitchFamily="34" charset="0"/>
                  <a:cs typeface="Arial" charset="0"/>
                </a:rPr>
                <a:t>TAN </a:t>
              </a:r>
              <a:r>
                <a:rPr lang="en-US" sz="1100" i="0" dirty="0">
                  <a:solidFill>
                    <a:srgbClr val="009999"/>
                  </a:solidFill>
                  <a:latin typeface="Arial Narrow" pitchFamily="34" charset="0"/>
                  <a:cs typeface="Arial" charset="0"/>
                </a:rPr>
                <a:t>[cm]</a:t>
              </a:r>
            </a:p>
            <a:p>
              <a:pPr algn="ctr">
                <a:lnSpc>
                  <a:spcPct val="70000"/>
                </a:lnSpc>
                <a:spcBef>
                  <a:spcPct val="20000"/>
                </a:spcBef>
                <a:defRPr/>
              </a:pPr>
              <a:r>
                <a:rPr lang="en-US" sz="1050" i="0" baseline="30000" dirty="0">
                  <a:solidFill>
                    <a:srgbClr val="009999"/>
                  </a:solidFill>
                  <a:latin typeface="Arial Narrow" pitchFamily="34" charset="0"/>
                  <a:cs typeface="Arial" charset="0"/>
                </a:rPr>
                <a:t>__________________ </a:t>
              </a:r>
            </a:p>
            <a:p>
              <a:pPr algn="ctr">
                <a:lnSpc>
                  <a:spcPct val="70000"/>
                </a:lnSpc>
                <a:spcBef>
                  <a:spcPct val="20000"/>
                </a:spcBef>
                <a:defRPr/>
              </a:pPr>
              <a:r>
                <a:rPr lang="en-US" sz="1050" i="0" dirty="0">
                  <a:solidFill>
                    <a:schemeClr val="tx1"/>
                  </a:solidFill>
                  <a:latin typeface="Arial Narrow" pitchFamily="34" charset="0"/>
                  <a:cs typeface="Arial" charset="0"/>
                </a:rPr>
                <a:t> 50,  60, 70, 130</a:t>
              </a:r>
            </a:p>
            <a:p>
              <a:pPr algn="ctr">
                <a:lnSpc>
                  <a:spcPct val="70000"/>
                </a:lnSpc>
                <a:spcBef>
                  <a:spcPct val="20000"/>
                </a:spcBef>
                <a:defRPr/>
              </a:pPr>
              <a:r>
                <a:rPr lang="en-US" sz="1050" i="0" dirty="0">
                  <a:solidFill>
                    <a:srgbClr val="FF0000"/>
                  </a:solidFill>
                  <a:latin typeface="Arial Narrow" pitchFamily="34" charset="0"/>
                  <a:cs typeface="Arial" charset="0"/>
                </a:rPr>
                <a:t> 60,  70,120,130</a:t>
              </a:r>
            </a:p>
            <a:p>
              <a:pPr algn="ctr">
                <a:lnSpc>
                  <a:spcPct val="70000"/>
                </a:lnSpc>
                <a:spcBef>
                  <a:spcPct val="20000"/>
                </a:spcBef>
                <a:defRPr/>
              </a:pPr>
              <a:r>
                <a:rPr lang="en-US" sz="1050" i="0" dirty="0">
                  <a:solidFill>
                    <a:schemeClr val="accent2"/>
                  </a:solidFill>
                  <a:latin typeface="Arial Narrow" pitchFamily="34" charset="0"/>
                  <a:cs typeface="Arial" charset="0"/>
                </a:rPr>
                <a:t>70,110,120,130</a:t>
              </a:r>
            </a:p>
          </p:txBody>
        </p:sp>
        <p:grpSp>
          <p:nvGrpSpPr>
            <p:cNvPr id="4" name="Group 36"/>
            <p:cNvGrpSpPr/>
            <p:nvPr/>
          </p:nvGrpSpPr>
          <p:grpSpPr bwMode="auto">
            <a:xfrm>
              <a:off x="6662496" y="4551578"/>
              <a:ext cx="993699" cy="577595"/>
              <a:chOff x="5818188" y="3756025"/>
              <a:chExt cx="1019178" cy="601321"/>
            </a:xfrm>
            <a:solidFill>
              <a:schemeClr val="bg1"/>
            </a:solidFill>
          </p:grpSpPr>
          <p:grpSp>
            <p:nvGrpSpPr>
              <p:cNvPr id="5" name="Group 11"/>
              <p:cNvGrpSpPr>
                <a:grpSpLocks/>
              </p:cNvGrpSpPr>
              <p:nvPr/>
            </p:nvGrpSpPr>
            <p:grpSpPr bwMode="auto">
              <a:xfrm>
                <a:off x="5818188" y="3756025"/>
                <a:ext cx="825500" cy="579438"/>
                <a:chOff x="3739" y="3074"/>
                <a:chExt cx="371" cy="230"/>
              </a:xfrm>
              <a:grpFill/>
            </p:grpSpPr>
            <p:sp>
              <p:nvSpPr>
                <p:cNvPr id="21" name="Rectangle 12"/>
                <p:cNvSpPr>
                  <a:spLocks noChangeArrowheads="1"/>
                </p:cNvSpPr>
                <p:nvPr/>
              </p:nvSpPr>
              <p:spPr bwMode="auto">
                <a:xfrm>
                  <a:off x="3739" y="3074"/>
                  <a:ext cx="371" cy="230"/>
                </a:xfrm>
                <a:prstGeom prst="rect">
                  <a:avLst/>
                </a:prstGeom>
                <a:grpFill/>
                <a:ln w="9525">
                  <a:noFill/>
                  <a:miter lim="800000"/>
                  <a:headEnd/>
                  <a:tailEnd/>
                </a:ln>
              </p:spPr>
              <p:txBody>
                <a:bodyPr/>
                <a:lstStyle/>
                <a:p>
                  <a:pPr algn="ctr">
                    <a:spcBef>
                      <a:spcPct val="20000"/>
                    </a:spcBef>
                    <a:defRPr/>
                  </a:pPr>
                  <a:endParaRPr lang="en-US" sz="1600" i="0">
                    <a:latin typeface="Helvetica" charset="0"/>
                    <a:cs typeface="Arial" charset="0"/>
                  </a:endParaRPr>
                </a:p>
              </p:txBody>
            </p:sp>
            <p:sp>
              <p:nvSpPr>
                <p:cNvPr id="22" name="Rectangle 13"/>
                <p:cNvSpPr>
                  <a:spLocks noChangeArrowheads="1"/>
                </p:cNvSpPr>
                <p:nvPr/>
              </p:nvSpPr>
              <p:spPr bwMode="auto">
                <a:xfrm>
                  <a:off x="3739" y="3074"/>
                  <a:ext cx="371" cy="230"/>
                </a:xfrm>
                <a:prstGeom prst="rect">
                  <a:avLst/>
                </a:prstGeom>
                <a:grpFill/>
                <a:ln w="6350" cap="rnd">
                  <a:noFill/>
                  <a:miter lim="800000"/>
                  <a:headEnd/>
                  <a:tailEnd/>
                </a:ln>
              </p:spPr>
              <p:txBody>
                <a:bodyPr/>
                <a:lstStyle/>
                <a:p>
                  <a:pPr algn="ctr">
                    <a:spcBef>
                      <a:spcPct val="20000"/>
                    </a:spcBef>
                    <a:defRPr/>
                  </a:pPr>
                  <a:endParaRPr lang="en-US" sz="1600" i="0">
                    <a:latin typeface="Helvetica" charset="0"/>
                    <a:cs typeface="Arial" charset="0"/>
                  </a:endParaRPr>
                </a:p>
              </p:txBody>
            </p:sp>
          </p:grpSp>
          <p:sp>
            <p:nvSpPr>
              <p:cNvPr id="23" name="Freeform 15"/>
              <p:cNvSpPr>
                <a:spLocks noEditPoints="1"/>
              </p:cNvSpPr>
              <p:nvPr/>
            </p:nvSpPr>
            <p:spPr bwMode="auto">
              <a:xfrm>
                <a:off x="5897563" y="4256088"/>
                <a:ext cx="217487" cy="25400"/>
              </a:xfrm>
              <a:custGeom>
                <a:avLst/>
                <a:gdLst>
                  <a:gd name="T0" fmla="*/ 0 w 98"/>
                  <a:gd name="T1" fmla="*/ 0 h 9"/>
                  <a:gd name="T2" fmla="*/ 2147483647 w 98"/>
                  <a:gd name="T3" fmla="*/ 0 h 9"/>
                  <a:gd name="T4" fmla="*/ 2147483647 w 98"/>
                  <a:gd name="T5" fmla="*/ 2147483647 h 9"/>
                  <a:gd name="T6" fmla="*/ 0 w 98"/>
                  <a:gd name="T7" fmla="*/ 2147483647 h 9"/>
                  <a:gd name="T8" fmla="*/ 0 w 98"/>
                  <a:gd name="T9" fmla="*/ 0 h 9"/>
                  <a:gd name="T10" fmla="*/ 2147483647 w 98"/>
                  <a:gd name="T11" fmla="*/ 0 h 9"/>
                  <a:gd name="T12" fmla="*/ 2147483647 w 98"/>
                  <a:gd name="T13" fmla="*/ 0 h 9"/>
                  <a:gd name="T14" fmla="*/ 2147483647 w 98"/>
                  <a:gd name="T15" fmla="*/ 2147483647 h 9"/>
                  <a:gd name="T16" fmla="*/ 2147483647 w 98"/>
                  <a:gd name="T17" fmla="*/ 2147483647 h 9"/>
                  <a:gd name="T18" fmla="*/ 2147483647 w 98"/>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9"/>
                  <a:gd name="T32" fmla="*/ 98 w 9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9">
                    <a:moveTo>
                      <a:pt x="0" y="0"/>
                    </a:moveTo>
                    <a:lnTo>
                      <a:pt x="36" y="0"/>
                    </a:lnTo>
                    <a:lnTo>
                      <a:pt x="36" y="9"/>
                    </a:lnTo>
                    <a:lnTo>
                      <a:pt x="0" y="9"/>
                    </a:lnTo>
                    <a:lnTo>
                      <a:pt x="0" y="0"/>
                    </a:lnTo>
                    <a:close/>
                    <a:moveTo>
                      <a:pt x="62" y="0"/>
                    </a:moveTo>
                    <a:lnTo>
                      <a:pt x="98" y="0"/>
                    </a:lnTo>
                    <a:lnTo>
                      <a:pt x="98" y="9"/>
                    </a:lnTo>
                    <a:lnTo>
                      <a:pt x="62" y="9"/>
                    </a:lnTo>
                    <a:lnTo>
                      <a:pt x="62" y="0"/>
                    </a:lnTo>
                    <a:close/>
                  </a:path>
                </a:pathLst>
              </a:custGeom>
              <a:solidFill>
                <a:schemeClr val="tx1"/>
              </a:solidFill>
              <a:ln w="0" cap="flat">
                <a:solidFill>
                  <a:srgbClr val="000000"/>
                </a:solidFill>
                <a:prstDash val="solid"/>
                <a:bevel/>
                <a:headEnd/>
                <a:tailEnd/>
              </a:ln>
            </p:spPr>
            <p:txBody>
              <a:bodyPr/>
              <a:lstStyle/>
              <a:p>
                <a:pPr>
                  <a:defRPr/>
                </a:pPr>
                <a:endParaRPr lang="en-US" sz="1600" i="0">
                  <a:latin typeface="Helvetica" charset="0"/>
                  <a:cs typeface="Arial" charset="0"/>
                </a:endParaRPr>
              </a:p>
            </p:txBody>
          </p:sp>
          <p:grpSp>
            <p:nvGrpSpPr>
              <p:cNvPr id="6" name="Group 39"/>
              <p:cNvGrpSpPr>
                <a:grpSpLocks/>
              </p:cNvGrpSpPr>
              <p:nvPr/>
            </p:nvGrpSpPr>
            <p:grpSpPr bwMode="auto">
              <a:xfrm>
                <a:off x="5867403" y="3783013"/>
                <a:ext cx="969963" cy="320675"/>
                <a:chOff x="3115" y="2129"/>
                <a:chExt cx="611" cy="202"/>
              </a:xfrm>
              <a:grpFill/>
            </p:grpSpPr>
            <p:sp>
              <p:nvSpPr>
                <p:cNvPr id="25" name="Line 14"/>
                <p:cNvSpPr>
                  <a:spLocks noChangeShapeType="1"/>
                </p:cNvSpPr>
                <p:nvPr/>
              </p:nvSpPr>
              <p:spPr bwMode="auto">
                <a:xfrm>
                  <a:off x="3134" y="2331"/>
                  <a:ext cx="148" cy="0"/>
                </a:xfrm>
                <a:prstGeom prst="line">
                  <a:avLst/>
                </a:prstGeom>
                <a:grpFill/>
                <a:ln w="12700">
                  <a:solidFill>
                    <a:srgbClr val="000000"/>
                  </a:solidFill>
                  <a:round/>
                  <a:headEnd/>
                  <a:tailEnd/>
                </a:ln>
              </p:spPr>
              <p:txBody>
                <a:bodyPr/>
                <a:lstStyle/>
                <a:p>
                  <a:pPr>
                    <a:defRPr/>
                  </a:pPr>
                  <a:endParaRPr lang="en-US" sz="1600" i="0">
                    <a:latin typeface="Helvetica" charset="0"/>
                    <a:cs typeface="Arial" charset="0"/>
                  </a:endParaRPr>
                </a:p>
              </p:txBody>
            </p:sp>
            <p:sp>
              <p:nvSpPr>
                <p:cNvPr id="26" name="Rectangle 16"/>
                <p:cNvSpPr>
                  <a:spLocks noChangeArrowheads="1"/>
                </p:cNvSpPr>
                <p:nvPr/>
              </p:nvSpPr>
              <p:spPr bwMode="auto">
                <a:xfrm>
                  <a:off x="3115" y="2129"/>
                  <a:ext cx="55" cy="107"/>
                </a:xfrm>
                <a:prstGeom prst="rect">
                  <a:avLst/>
                </a:prstGeom>
                <a:grpFill/>
                <a:ln w="9525">
                  <a:noFill/>
                  <a:miter lim="800000"/>
                  <a:headEnd/>
                  <a:tailEnd/>
                </a:ln>
              </p:spPr>
              <p:txBody>
                <a:bodyPr wrap="none" lIns="0" tIns="0" rIns="0" bIns="0">
                  <a:spAutoFit/>
                </a:bodyPr>
                <a:lstStyle/>
                <a:p>
                  <a:pPr>
                    <a:spcBef>
                      <a:spcPct val="20000"/>
                    </a:spcBef>
                    <a:defRPr/>
                  </a:pPr>
                  <a:r>
                    <a:rPr lang="en-US" sz="1100" i="0" dirty="0">
                      <a:solidFill>
                        <a:schemeClr val="tx1"/>
                      </a:solidFill>
                      <a:latin typeface="Arial" pitchFamily="34" charset="0"/>
                      <a:cs typeface="Arial" charset="0"/>
                    </a:rPr>
                    <a:t>n</a:t>
                  </a:r>
                  <a:endParaRPr lang="en-US" sz="2400" i="0" dirty="0">
                    <a:solidFill>
                      <a:schemeClr val="tx1"/>
                    </a:solidFill>
                    <a:latin typeface="Helvetica" charset="0"/>
                    <a:cs typeface="Arial" charset="0"/>
                  </a:endParaRPr>
                </a:p>
              </p:txBody>
            </p:sp>
            <p:sp>
              <p:nvSpPr>
                <p:cNvPr id="27" name="Rectangle 17"/>
                <p:cNvSpPr>
                  <a:spLocks noChangeArrowheads="1"/>
                </p:cNvSpPr>
                <p:nvPr/>
              </p:nvSpPr>
              <p:spPr bwMode="auto">
                <a:xfrm>
                  <a:off x="3165" y="2183"/>
                  <a:ext cx="44" cy="97"/>
                </a:xfrm>
                <a:prstGeom prst="rect">
                  <a:avLst/>
                </a:prstGeom>
                <a:grpFill/>
                <a:ln w="9525">
                  <a:noFill/>
                  <a:miter lim="800000"/>
                  <a:headEnd/>
                  <a:tailEnd/>
                </a:ln>
              </p:spPr>
              <p:txBody>
                <a:bodyPr wrap="none" lIns="0" tIns="0" rIns="0" bIns="0">
                  <a:spAutoFit/>
                </a:bodyPr>
                <a:lstStyle/>
                <a:p>
                  <a:pPr>
                    <a:spcBef>
                      <a:spcPct val="20000"/>
                    </a:spcBef>
                    <a:defRPr/>
                  </a:pPr>
                  <a:r>
                    <a:rPr lang="en-US" sz="1000" i="0">
                      <a:solidFill>
                        <a:schemeClr val="tx1"/>
                      </a:solidFill>
                      <a:latin typeface="Arial" pitchFamily="34" charset="0"/>
                      <a:cs typeface="Arial" charset="0"/>
                    </a:rPr>
                    <a:t>e</a:t>
                  </a:r>
                  <a:endParaRPr lang="en-US" sz="2400" i="0">
                    <a:solidFill>
                      <a:schemeClr val="tx1"/>
                    </a:solidFill>
                    <a:latin typeface="Helvetica" charset="0"/>
                    <a:cs typeface="Arial" charset="0"/>
                  </a:endParaRPr>
                </a:p>
              </p:txBody>
            </p:sp>
            <p:sp>
              <p:nvSpPr>
                <p:cNvPr id="28" name="Rectangle 18"/>
                <p:cNvSpPr>
                  <a:spLocks noChangeArrowheads="1"/>
                </p:cNvSpPr>
                <p:nvPr/>
              </p:nvSpPr>
              <p:spPr bwMode="auto">
                <a:xfrm>
                  <a:off x="3218" y="2129"/>
                  <a:ext cx="48" cy="107"/>
                </a:xfrm>
                <a:prstGeom prst="rect">
                  <a:avLst/>
                </a:prstGeom>
                <a:grpFill/>
                <a:ln w="9525">
                  <a:noFill/>
                  <a:miter lim="800000"/>
                  <a:headEnd/>
                  <a:tailEnd/>
                </a:ln>
              </p:spPr>
              <p:txBody>
                <a:bodyPr wrap="none" lIns="0" tIns="0" rIns="0" bIns="0">
                  <a:spAutoFit/>
                </a:bodyPr>
                <a:lstStyle/>
                <a:p>
                  <a:pPr>
                    <a:spcBef>
                      <a:spcPct val="20000"/>
                    </a:spcBef>
                    <a:defRPr/>
                  </a:pPr>
                  <a:r>
                    <a:rPr lang="en-US" sz="1100" i="0" dirty="0">
                      <a:solidFill>
                        <a:schemeClr val="tx1"/>
                      </a:solidFill>
                      <a:latin typeface="Arial" pitchFamily="34" charset="0"/>
                      <a:cs typeface="Arial" charset="0"/>
                    </a:rPr>
                    <a:t>/ </a:t>
                  </a:r>
                  <a:endParaRPr lang="en-US" sz="2400" i="0" dirty="0">
                    <a:solidFill>
                      <a:schemeClr val="tx1"/>
                    </a:solidFill>
                    <a:latin typeface="Helvetica" charset="0"/>
                    <a:cs typeface="Arial" charset="0"/>
                  </a:endParaRPr>
                </a:p>
              </p:txBody>
            </p:sp>
            <p:sp>
              <p:nvSpPr>
                <p:cNvPr id="29" name="Rectangle 19"/>
                <p:cNvSpPr>
                  <a:spLocks noChangeArrowheads="1"/>
                </p:cNvSpPr>
                <p:nvPr/>
              </p:nvSpPr>
              <p:spPr bwMode="auto">
                <a:xfrm>
                  <a:off x="3264" y="2129"/>
                  <a:ext cx="55" cy="107"/>
                </a:xfrm>
                <a:prstGeom prst="rect">
                  <a:avLst/>
                </a:prstGeom>
                <a:grpFill/>
                <a:ln w="9525">
                  <a:noFill/>
                  <a:miter lim="800000"/>
                  <a:headEnd/>
                  <a:tailEnd/>
                </a:ln>
              </p:spPr>
              <p:txBody>
                <a:bodyPr wrap="none" lIns="0" tIns="0" rIns="0" bIns="0">
                  <a:spAutoFit/>
                </a:bodyPr>
                <a:lstStyle/>
                <a:p>
                  <a:pPr>
                    <a:spcBef>
                      <a:spcPct val="20000"/>
                    </a:spcBef>
                    <a:defRPr/>
                  </a:pPr>
                  <a:r>
                    <a:rPr lang="en-US" sz="1100" i="0">
                      <a:solidFill>
                        <a:schemeClr val="tx1"/>
                      </a:solidFill>
                      <a:latin typeface="Arial" pitchFamily="34" charset="0"/>
                      <a:cs typeface="Arial" charset="0"/>
                    </a:rPr>
                    <a:t>n</a:t>
                  </a:r>
                  <a:endParaRPr lang="en-US" sz="2400" i="0">
                    <a:solidFill>
                      <a:schemeClr val="tx1"/>
                    </a:solidFill>
                    <a:latin typeface="Helvetica" charset="0"/>
                    <a:cs typeface="Arial" charset="0"/>
                  </a:endParaRPr>
                </a:p>
              </p:txBody>
            </p:sp>
            <p:sp>
              <p:nvSpPr>
                <p:cNvPr id="30" name="Rectangle 20"/>
                <p:cNvSpPr>
                  <a:spLocks noChangeArrowheads="1"/>
                </p:cNvSpPr>
                <p:nvPr/>
              </p:nvSpPr>
              <p:spPr bwMode="auto">
                <a:xfrm>
                  <a:off x="3315" y="2183"/>
                  <a:ext cx="411" cy="97"/>
                </a:xfrm>
                <a:prstGeom prst="rect">
                  <a:avLst/>
                </a:prstGeom>
                <a:grpFill/>
                <a:ln w="9525">
                  <a:noFill/>
                  <a:miter lim="800000"/>
                  <a:headEnd/>
                  <a:tailEnd/>
                </a:ln>
              </p:spPr>
              <p:txBody>
                <a:bodyPr wrap="none" lIns="0" tIns="0" rIns="0" bIns="0">
                  <a:spAutoFit/>
                </a:bodyPr>
                <a:lstStyle/>
                <a:p>
                  <a:pPr>
                    <a:spcBef>
                      <a:spcPct val="20000"/>
                    </a:spcBef>
                    <a:defRPr/>
                  </a:pPr>
                  <a:r>
                    <a:rPr lang="en-US" sz="1000" i="0" dirty="0">
                      <a:solidFill>
                        <a:schemeClr val="tx1"/>
                      </a:solidFill>
                      <a:latin typeface="Arial" pitchFamily="34" charset="0"/>
                      <a:cs typeface="Arial" charset="0"/>
                    </a:rPr>
                    <a:t>Greenwald</a:t>
                  </a:r>
                  <a:endParaRPr lang="en-US" sz="2400" i="0" dirty="0">
                    <a:solidFill>
                      <a:schemeClr val="tx1"/>
                    </a:solidFill>
                    <a:latin typeface="Helvetica" charset="0"/>
                    <a:cs typeface="Arial" charset="0"/>
                  </a:endParaRPr>
                </a:p>
              </p:txBody>
            </p:sp>
          </p:grpSp>
          <p:sp>
            <p:nvSpPr>
              <p:cNvPr id="31" name="Rectangle 21"/>
              <p:cNvSpPr>
                <a:spLocks noChangeArrowheads="1"/>
              </p:cNvSpPr>
              <p:nvPr/>
            </p:nvSpPr>
            <p:spPr bwMode="auto">
              <a:xfrm>
                <a:off x="6223000" y="4043363"/>
                <a:ext cx="262892" cy="161583"/>
              </a:xfrm>
              <a:prstGeom prst="rect">
                <a:avLst/>
              </a:prstGeom>
              <a:grpFill/>
              <a:ln w="9525">
                <a:noFill/>
                <a:miter lim="800000"/>
                <a:headEnd/>
                <a:tailEnd/>
              </a:ln>
            </p:spPr>
            <p:txBody>
              <a:bodyPr wrap="none" lIns="0" tIns="0" rIns="0" bIns="0">
                <a:spAutoFit/>
              </a:bodyPr>
              <a:lstStyle/>
              <a:p>
                <a:pPr>
                  <a:spcBef>
                    <a:spcPct val="20000"/>
                  </a:spcBef>
                  <a:defRPr/>
                </a:pPr>
                <a:r>
                  <a:rPr lang="en-US" sz="1050" i="0" dirty="0">
                    <a:solidFill>
                      <a:srgbClr val="000000"/>
                    </a:solidFill>
                    <a:latin typeface="Arial" pitchFamily="34" charset="0"/>
                    <a:cs typeface="Arial" charset="0"/>
                  </a:rPr>
                  <a:t>0.95</a:t>
                </a:r>
                <a:endParaRPr lang="en-US" sz="2000" i="0" dirty="0">
                  <a:latin typeface="Helvetica" charset="0"/>
                  <a:cs typeface="Arial" charset="0"/>
                </a:endParaRPr>
              </a:p>
            </p:txBody>
          </p:sp>
          <p:sp>
            <p:nvSpPr>
              <p:cNvPr id="32" name="Rectangle 22"/>
              <p:cNvSpPr>
                <a:spLocks noChangeArrowheads="1"/>
              </p:cNvSpPr>
              <p:nvPr/>
            </p:nvSpPr>
            <p:spPr bwMode="auto">
              <a:xfrm>
                <a:off x="6224588" y="4195763"/>
                <a:ext cx="262892" cy="161583"/>
              </a:xfrm>
              <a:prstGeom prst="rect">
                <a:avLst/>
              </a:prstGeom>
              <a:grpFill/>
              <a:ln w="9525">
                <a:noFill/>
                <a:miter lim="800000"/>
                <a:headEnd/>
                <a:tailEnd/>
              </a:ln>
            </p:spPr>
            <p:txBody>
              <a:bodyPr wrap="none" lIns="0" tIns="0" rIns="0" bIns="0">
                <a:spAutoFit/>
              </a:bodyPr>
              <a:lstStyle/>
              <a:p>
                <a:pPr>
                  <a:spcBef>
                    <a:spcPct val="20000"/>
                  </a:spcBef>
                  <a:defRPr/>
                </a:pPr>
                <a:r>
                  <a:rPr lang="en-US" sz="1050" i="0" dirty="0">
                    <a:solidFill>
                      <a:srgbClr val="000000"/>
                    </a:solidFill>
                    <a:latin typeface="Arial" pitchFamily="34" charset="0"/>
                    <a:cs typeface="Arial" charset="0"/>
                  </a:rPr>
                  <a:t>0.72</a:t>
                </a:r>
                <a:endParaRPr lang="en-US" sz="2000" i="0" dirty="0">
                  <a:latin typeface="Helvetica" charset="0"/>
                  <a:cs typeface="Arial" charset="0"/>
                </a:endParaRPr>
              </a:p>
            </p:txBody>
          </p:sp>
        </p:grpSp>
        <p:sp>
          <p:nvSpPr>
            <p:cNvPr id="51" name="Rectangle 50"/>
            <p:cNvSpPr/>
            <p:nvPr/>
          </p:nvSpPr>
          <p:spPr bwMode="auto">
            <a:xfrm>
              <a:off x="6629400" y="3962400"/>
              <a:ext cx="2133600" cy="381000"/>
            </a:xfrm>
            <a:prstGeom prst="rect">
              <a:avLst/>
            </a:prstGeom>
            <a:solidFill>
              <a:schemeClr val="bg1"/>
            </a:solidFill>
            <a:ln w="15875" cap="flat" cmpd="sng" algn="ctr">
              <a:solidFill>
                <a:schemeClr val="bg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34" charset="0"/>
              </a:endParaRPr>
            </a:p>
          </p:txBody>
        </p:sp>
        <p:sp>
          <p:nvSpPr>
            <p:cNvPr id="52" name="TextBox 63"/>
            <p:cNvSpPr txBox="1">
              <a:spLocks noChangeArrowheads="1"/>
            </p:cNvSpPr>
            <p:nvPr/>
          </p:nvSpPr>
          <p:spPr bwMode="auto">
            <a:xfrm>
              <a:off x="6400800" y="4223367"/>
              <a:ext cx="2667000" cy="133883"/>
            </a:xfrm>
            <a:prstGeom prst="rect">
              <a:avLst/>
            </a:prstGeom>
            <a:noFill/>
            <a:ln w="3175">
              <a:noFill/>
              <a:headEnd/>
              <a:tailEnd/>
            </a:ln>
            <a:effectLst/>
          </p:spPr>
          <p:style>
            <a:lnRef idx="1">
              <a:schemeClr val="dk1"/>
            </a:lnRef>
            <a:fillRef idx="2">
              <a:schemeClr val="dk1"/>
            </a:fillRef>
            <a:effectRef idx="1">
              <a:schemeClr val="dk1"/>
            </a:effectRef>
            <a:fontRef idx="minor">
              <a:schemeClr val="dk1"/>
            </a:fontRef>
          </p:style>
          <p:txBody>
            <a:bodyPr wrap="square" lIns="0" tIns="18288" rIns="0" bIns="18288">
              <a:spAutoFit/>
            </a:bodyPr>
            <a:lstStyle/>
            <a:p>
              <a:pPr algn="ctr">
                <a:lnSpc>
                  <a:spcPct val="90000"/>
                </a:lnSpc>
                <a:spcBef>
                  <a:spcPct val="20000"/>
                </a:spcBef>
                <a:defRPr/>
              </a:pPr>
              <a:r>
                <a:rPr lang="en-US" sz="700" i="0" dirty="0">
                  <a:solidFill>
                    <a:schemeClr val="tx1"/>
                  </a:solidFill>
                  <a:latin typeface="Arial Narrow" pitchFamily="34" charset="0"/>
                  <a:cs typeface="Arial" charset="0"/>
                </a:rPr>
                <a:t>I</a:t>
              </a:r>
              <a:r>
                <a:rPr lang="en-US" sz="700" i="0" baseline="-25000" dirty="0">
                  <a:solidFill>
                    <a:schemeClr val="tx1"/>
                  </a:solidFill>
                  <a:latin typeface="Arial Narrow" pitchFamily="34" charset="0"/>
                  <a:cs typeface="Arial" charset="0"/>
                </a:rPr>
                <a:t>P</a:t>
              </a:r>
              <a:r>
                <a:rPr lang="en-US" sz="700" i="0" dirty="0">
                  <a:solidFill>
                    <a:schemeClr val="tx1"/>
                  </a:solidFill>
                  <a:latin typeface="Arial Narrow" pitchFamily="34" charset="0"/>
                  <a:cs typeface="Arial" charset="0"/>
                </a:rPr>
                <a:t>=0.95MA,  H</a:t>
              </a:r>
              <a:r>
                <a:rPr lang="en-US" sz="700" i="0" baseline="-25000" dirty="0">
                  <a:solidFill>
                    <a:schemeClr val="tx1"/>
                  </a:solidFill>
                  <a:latin typeface="Arial Narrow" pitchFamily="34" charset="0"/>
                  <a:cs typeface="Arial" charset="0"/>
                </a:rPr>
                <a:t>98y2</a:t>
              </a:r>
              <a:r>
                <a:rPr lang="en-US" sz="700" i="0" dirty="0">
                  <a:solidFill>
                    <a:schemeClr val="tx1"/>
                  </a:solidFill>
                  <a:latin typeface="Arial Narrow" pitchFamily="34" charset="0"/>
                  <a:cs typeface="Arial" charset="0"/>
                </a:rPr>
                <a:t>=1.2, </a:t>
              </a:r>
              <a:r>
                <a:rPr lang="en-US" sz="700" i="0" dirty="0" err="1">
                  <a:solidFill>
                    <a:schemeClr val="tx1"/>
                  </a:solidFill>
                  <a:latin typeface="Symbol" pitchFamily="18" charset="2"/>
                  <a:cs typeface="Arial" charset="0"/>
                </a:rPr>
                <a:t>b</a:t>
              </a:r>
              <a:r>
                <a:rPr lang="en-US" sz="700" i="0" baseline="-25000" dirty="0" err="1">
                  <a:solidFill>
                    <a:schemeClr val="tx1"/>
                  </a:solidFill>
                  <a:latin typeface="Arial Narrow" pitchFamily="34" charset="0"/>
                  <a:cs typeface="Arial" charset="0"/>
                </a:rPr>
                <a:t>N</a:t>
              </a:r>
              <a:r>
                <a:rPr lang="en-US" sz="700" i="0" dirty="0">
                  <a:solidFill>
                    <a:schemeClr val="tx1"/>
                  </a:solidFill>
                  <a:latin typeface="Arial Narrow" pitchFamily="34" charset="0"/>
                  <a:cs typeface="Arial" charset="0"/>
                </a:rPr>
                <a:t>=5, </a:t>
              </a:r>
              <a:r>
                <a:rPr lang="en-US" sz="700" i="0" dirty="0" err="1">
                  <a:solidFill>
                    <a:schemeClr val="tx1"/>
                  </a:solidFill>
                  <a:latin typeface="Symbol" pitchFamily="18" charset="2"/>
                  <a:cs typeface="Arial" charset="0"/>
                </a:rPr>
                <a:t>b</a:t>
              </a:r>
              <a:r>
                <a:rPr lang="en-US" sz="700" i="0" baseline="-25000" dirty="0" err="1">
                  <a:solidFill>
                    <a:schemeClr val="tx1"/>
                  </a:solidFill>
                  <a:latin typeface="Arial Narrow" pitchFamily="34" charset="0"/>
                  <a:cs typeface="Arial" charset="0"/>
                </a:rPr>
                <a:t>T</a:t>
              </a:r>
              <a:r>
                <a:rPr lang="en-US" sz="700" i="0" dirty="0">
                  <a:solidFill>
                    <a:schemeClr val="tx1"/>
                  </a:solidFill>
                  <a:latin typeface="Arial Narrow" pitchFamily="34" charset="0"/>
                  <a:cs typeface="Arial" charset="0"/>
                </a:rPr>
                <a:t> = </a:t>
              </a:r>
              <a:r>
                <a:rPr lang="en-US" sz="700" i="0" dirty="0" smtClean="0">
                  <a:solidFill>
                    <a:schemeClr val="tx1"/>
                  </a:solidFill>
                  <a:latin typeface="Arial Narrow" pitchFamily="34" charset="0"/>
                  <a:cs typeface="Arial" charset="0"/>
                </a:rPr>
                <a:t>10%, B</a:t>
              </a:r>
              <a:r>
                <a:rPr lang="en-US" sz="700" i="0" baseline="-25000" dirty="0" smtClean="0">
                  <a:solidFill>
                    <a:schemeClr val="tx1"/>
                  </a:solidFill>
                  <a:latin typeface="Arial Narrow" pitchFamily="34" charset="0"/>
                  <a:cs typeface="Arial" charset="0"/>
                </a:rPr>
                <a:t>T </a:t>
              </a:r>
              <a:r>
                <a:rPr lang="en-US" sz="700" i="0" dirty="0">
                  <a:solidFill>
                    <a:schemeClr val="tx1"/>
                  </a:solidFill>
                  <a:latin typeface="Arial Narrow" pitchFamily="34" charset="0"/>
                  <a:cs typeface="Arial" charset="0"/>
                </a:rPr>
                <a:t>= 1T, P</a:t>
              </a:r>
              <a:r>
                <a:rPr lang="en-US" sz="700" i="0" baseline="-25000" dirty="0">
                  <a:solidFill>
                    <a:schemeClr val="tx1"/>
                  </a:solidFill>
                  <a:latin typeface="Arial Narrow" pitchFamily="34" charset="0"/>
                  <a:cs typeface="Arial" charset="0"/>
                </a:rPr>
                <a:t>NBI </a:t>
              </a:r>
              <a:r>
                <a:rPr lang="en-US" sz="700" i="0" dirty="0">
                  <a:solidFill>
                    <a:schemeClr val="tx1"/>
                  </a:solidFill>
                  <a:latin typeface="Arial Narrow" pitchFamily="34" charset="0"/>
                  <a:cs typeface="Arial" charset="0"/>
                </a:rPr>
                <a:t>= 10MW, P</a:t>
              </a:r>
              <a:r>
                <a:rPr lang="en-US" sz="700" i="0" baseline="-25000" dirty="0">
                  <a:solidFill>
                    <a:schemeClr val="tx1"/>
                  </a:solidFill>
                  <a:latin typeface="Arial Narrow" pitchFamily="34" charset="0"/>
                  <a:cs typeface="Arial" charset="0"/>
                </a:rPr>
                <a:t>RF</a:t>
              </a:r>
              <a:r>
                <a:rPr lang="en-US" sz="700" i="0" dirty="0">
                  <a:solidFill>
                    <a:schemeClr val="tx1"/>
                  </a:solidFill>
                  <a:latin typeface="Arial Narrow" pitchFamily="34" charset="0"/>
                  <a:cs typeface="Arial" charset="0"/>
                </a:rPr>
                <a:t> = 4MW</a:t>
              </a:r>
            </a:p>
          </p:txBody>
        </p:sp>
      </p:grpSp>
      <p:sp>
        <p:nvSpPr>
          <p:cNvPr id="54" name="Text Box 19"/>
          <p:cNvSpPr txBox="1">
            <a:spLocks noChangeArrowheads="1"/>
          </p:cNvSpPr>
          <p:nvPr/>
        </p:nvSpPr>
        <p:spPr bwMode="auto">
          <a:xfrm>
            <a:off x="8305800" y="2133600"/>
            <a:ext cx="546867" cy="261610"/>
          </a:xfrm>
          <a:prstGeom prst="rect">
            <a:avLst/>
          </a:prstGeom>
          <a:solidFill>
            <a:srgbClr val="FFFF99"/>
          </a:solidFill>
          <a:ln w="3175" algn="ctr">
            <a:solidFill>
              <a:schemeClr val="tx1"/>
            </a:solidFill>
            <a:miter lim="800000"/>
            <a:headEnd/>
            <a:tailEnd/>
          </a:ln>
        </p:spPr>
        <p:txBody>
          <a:bodyPr wrap="square" lIns="0" rIns="0">
            <a:spAutoFit/>
          </a:bodyPr>
          <a:lstStyle/>
          <a:p>
            <a:pPr algn="ctr">
              <a:spcBef>
                <a:spcPct val="20000"/>
              </a:spcBef>
            </a:pPr>
            <a:r>
              <a:rPr lang="en-US" sz="1100" dirty="0" smtClean="0">
                <a:solidFill>
                  <a:srgbClr val="FF0000"/>
                </a:solidFill>
              </a:rPr>
              <a:t>NSTX</a:t>
            </a:r>
            <a:endParaRPr lang="en-US" sz="11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0"/>
            <a:ext cx="9144000" cy="914400"/>
          </a:xfrm>
        </p:spPr>
        <p:txBody>
          <a:bodyPr/>
          <a:lstStyle/>
          <a:p>
            <a:r>
              <a:rPr lang="en-US" sz="4400" dirty="0" smtClean="0"/>
              <a:t>Supplementary Material</a:t>
            </a:r>
            <a:br>
              <a:rPr lang="en-US" sz="4400" dirty="0" smtClean="0"/>
            </a:br>
            <a:r>
              <a:rPr lang="en-US" sz="4400" dirty="0" smtClean="0"/>
              <a:t/>
            </a:r>
            <a:br>
              <a:rPr lang="en-US" sz="4400" dirty="0" smtClean="0"/>
            </a:br>
            <a:r>
              <a:rPr lang="en-US" sz="4400" dirty="0" smtClean="0"/>
              <a:t>Support of </a:t>
            </a:r>
            <a:r>
              <a:rPr lang="en-US" sz="4400" dirty="0" err="1" smtClean="0"/>
              <a:t>ReNeW</a:t>
            </a:r>
            <a:r>
              <a:rPr lang="en-US" sz="4400" dirty="0" smtClean="0"/>
              <a:t> Thrusts</a:t>
            </a:r>
            <a:endParaRPr lang="en-US" sz="4400" dirty="0"/>
          </a:p>
        </p:txBody>
      </p:sp>
      <p:sp>
        <p:nvSpPr>
          <p:cNvPr id="3" name="Slide Number Placeholder 2"/>
          <p:cNvSpPr>
            <a:spLocks noGrp="1"/>
          </p:cNvSpPr>
          <p:nvPr>
            <p:ph type="sldNum" sz="quarter" idx="10"/>
          </p:nvPr>
        </p:nvSpPr>
        <p:spPr/>
        <p:txBody>
          <a:bodyPr/>
          <a:lstStyle/>
          <a:p>
            <a:pPr>
              <a:defRPr/>
            </a:pPr>
            <a:fld id="{4053087E-BCCB-45BD-8BD6-B0A47A89EDD2}"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A4D924FC-6C4D-499F-8FF6-9519775E1755}" type="slidenum">
              <a:rPr lang="en-US"/>
              <a:pPr/>
              <a:t>61</a:t>
            </a:fld>
            <a:endParaRPr lang="en-US"/>
          </a:p>
        </p:txBody>
      </p:sp>
      <p:sp>
        <p:nvSpPr>
          <p:cNvPr id="2847746" name="Rectangle 2"/>
          <p:cNvSpPr>
            <a:spLocks noGrp="1" noChangeArrowheads="1"/>
          </p:cNvSpPr>
          <p:nvPr>
            <p:ph type="title"/>
          </p:nvPr>
        </p:nvSpPr>
        <p:spPr/>
        <p:txBody>
          <a:bodyPr/>
          <a:lstStyle/>
          <a:p>
            <a:r>
              <a:rPr lang="en-US" sz="2800" dirty="0" smtClean="0">
                <a:solidFill>
                  <a:schemeClr val="accent2"/>
                </a:solidFill>
              </a:rPr>
              <a:t>NSTX-U </a:t>
            </a:r>
            <a:r>
              <a:rPr lang="en-US" sz="2800" dirty="0">
                <a:solidFill>
                  <a:schemeClr val="accent2"/>
                </a:solidFill>
              </a:rPr>
              <a:t>research strongly supports </a:t>
            </a:r>
            <a:r>
              <a:rPr lang="en-US" sz="2800" dirty="0" err="1">
                <a:solidFill>
                  <a:schemeClr val="accent2"/>
                </a:solidFill>
              </a:rPr>
              <a:t>ReNeW</a:t>
            </a:r>
            <a:r>
              <a:rPr lang="en-US" sz="2800" dirty="0">
                <a:solidFill>
                  <a:schemeClr val="accent2"/>
                </a:solidFill>
              </a:rPr>
              <a:t> Thrusts</a:t>
            </a:r>
            <a:r>
              <a:rPr lang="en-US" dirty="0">
                <a:solidFill>
                  <a:schemeClr val="accent2"/>
                </a:solidFill>
              </a:rPr>
              <a:t/>
            </a:r>
            <a:br>
              <a:rPr lang="en-US" dirty="0">
                <a:solidFill>
                  <a:schemeClr val="accent2"/>
                </a:solidFill>
              </a:rPr>
            </a:br>
            <a:r>
              <a:rPr lang="en-US" sz="1600" dirty="0">
                <a:solidFill>
                  <a:schemeClr val="accent2"/>
                </a:solidFill>
              </a:rPr>
              <a:t>ITER burning plasma (1-4), creating &amp; predicting high-performance/steady-state (5-8)</a:t>
            </a:r>
            <a:endParaRPr lang="en-US" sz="1400" dirty="0">
              <a:solidFill>
                <a:schemeClr val="accent2"/>
              </a:solidFill>
            </a:endParaRPr>
          </a:p>
        </p:txBody>
      </p:sp>
      <p:sp>
        <p:nvSpPr>
          <p:cNvPr id="2847748" name="Rectangle 4"/>
          <p:cNvSpPr>
            <a:spLocks noChangeArrowheads="1"/>
          </p:cNvSpPr>
          <p:nvPr/>
        </p:nvSpPr>
        <p:spPr bwMode="auto">
          <a:xfrm>
            <a:off x="76200" y="990600"/>
            <a:ext cx="8991600" cy="3429000"/>
          </a:xfrm>
          <a:prstGeom prst="rect">
            <a:avLst/>
          </a:prstGeom>
          <a:solidFill>
            <a:srgbClr val="EAEAEA"/>
          </a:solidFill>
          <a:ln w="15875" algn="ctr">
            <a:solidFill>
              <a:schemeClr val="tx1"/>
            </a:solidFill>
            <a:miter lim="800000"/>
            <a:headEnd/>
            <a:tailEnd/>
          </a:ln>
          <a:effectLst/>
        </p:spPr>
        <p:txBody>
          <a:bodyPr wrap="none" lIns="0" tIns="0" rIns="0" bIns="0" anchor="ctr"/>
          <a:lstStyle/>
          <a:p>
            <a:endParaRPr lang="en-US"/>
          </a:p>
        </p:txBody>
      </p:sp>
      <p:sp>
        <p:nvSpPr>
          <p:cNvPr id="2847749" name="Rectangle 5"/>
          <p:cNvSpPr>
            <a:spLocks noChangeArrowheads="1"/>
          </p:cNvSpPr>
          <p:nvPr/>
        </p:nvSpPr>
        <p:spPr bwMode="auto">
          <a:xfrm>
            <a:off x="76200" y="4419600"/>
            <a:ext cx="8991600" cy="2133600"/>
          </a:xfrm>
          <a:prstGeom prst="rect">
            <a:avLst/>
          </a:prstGeom>
          <a:solidFill>
            <a:srgbClr val="EAEAEA"/>
          </a:solidFill>
          <a:ln w="15875" algn="ctr">
            <a:solidFill>
              <a:schemeClr val="tx1"/>
            </a:solidFill>
            <a:miter lim="800000"/>
            <a:headEnd/>
            <a:tailEnd/>
          </a:ln>
          <a:effectLst/>
        </p:spPr>
        <p:txBody>
          <a:bodyPr wrap="none" lIns="0" tIns="0" rIns="0" bIns="0" anchor="ctr"/>
          <a:lstStyle/>
          <a:p>
            <a:endParaRPr lang="en-US"/>
          </a:p>
        </p:txBody>
      </p:sp>
      <p:sp>
        <p:nvSpPr>
          <p:cNvPr id="2847751" name="Rectangle 7"/>
          <p:cNvSpPr>
            <a:spLocks noGrp="1" noChangeArrowheads="1"/>
          </p:cNvSpPr>
          <p:nvPr>
            <p:ph type="body" idx="1"/>
          </p:nvPr>
        </p:nvSpPr>
        <p:spPr>
          <a:xfrm>
            <a:off x="76200" y="990600"/>
            <a:ext cx="8991600" cy="5562600"/>
          </a:xfrm>
          <a:noFill/>
          <a:ln/>
        </p:spPr>
        <p:txBody>
          <a:bodyPr/>
          <a:lstStyle/>
          <a:p>
            <a:pPr marL="233363" indent="-233363">
              <a:lnSpc>
                <a:spcPct val="105000"/>
              </a:lnSpc>
              <a:buFontTx/>
              <a:buAutoNum type="arabicPeriod"/>
            </a:pPr>
            <a:r>
              <a:rPr lang="en-US" sz="1600" dirty="0"/>
              <a:t>Develop measurement techniques to understand and control burning plasmas</a:t>
            </a:r>
          </a:p>
          <a:p>
            <a:pPr marL="574675" lvl="1" indent="-227013">
              <a:lnSpc>
                <a:spcPct val="105000"/>
              </a:lnSpc>
            </a:pPr>
            <a:r>
              <a:rPr lang="en-US" sz="1400" dirty="0"/>
              <a:t>Developing MSE-LIF diagnostic to measure </a:t>
            </a:r>
            <a:r>
              <a:rPr lang="en-US" sz="1400" dirty="0">
                <a:sym typeface="Wingdings" pitchFamily="2" charset="2"/>
              </a:rPr>
              <a:t>|B| to constrain q(r) + total pressure profile w/o heating NBI</a:t>
            </a:r>
            <a:endParaRPr lang="en-US" sz="1400" dirty="0"/>
          </a:p>
          <a:p>
            <a:pPr marL="233363" indent="-233363">
              <a:lnSpc>
                <a:spcPct val="105000"/>
              </a:lnSpc>
              <a:buFontTx/>
              <a:buAutoNum type="arabicPeriod"/>
            </a:pPr>
            <a:r>
              <a:rPr lang="en-US" sz="1600" dirty="0"/>
              <a:t>Control transient events in burning plasmas</a:t>
            </a:r>
          </a:p>
          <a:p>
            <a:pPr marL="574675" lvl="1" indent="-227013">
              <a:lnSpc>
                <a:spcPct val="105000"/>
              </a:lnSpc>
            </a:pPr>
            <a:r>
              <a:rPr lang="en-US" sz="1400" dirty="0" smtClean="0"/>
              <a:t>Extend </a:t>
            </a:r>
            <a:r>
              <a:rPr lang="en-US" sz="1400" dirty="0"/>
              <a:t>development of advanced high-</a:t>
            </a:r>
            <a:r>
              <a:rPr lang="en-US" sz="1400" dirty="0">
                <a:latin typeface="Symbol" pitchFamily="18" charset="2"/>
              </a:rPr>
              <a:t>b</a:t>
            </a:r>
            <a:r>
              <a:rPr lang="en-US" sz="1400" dirty="0"/>
              <a:t> MHD mode-ID and </a:t>
            </a:r>
            <a:r>
              <a:rPr lang="en-US" sz="1400" dirty="0" smtClean="0"/>
              <a:t>state-space feedback </a:t>
            </a:r>
            <a:r>
              <a:rPr lang="en-US" sz="1400" dirty="0"/>
              <a:t>control techniques</a:t>
            </a:r>
          </a:p>
          <a:p>
            <a:pPr marL="574675" lvl="1" indent="-227013">
              <a:lnSpc>
                <a:spcPct val="105000"/>
              </a:lnSpc>
            </a:pPr>
            <a:r>
              <a:rPr lang="en-US" sz="1400" dirty="0" smtClean="0"/>
              <a:t>Achieve </a:t>
            </a:r>
            <a:r>
              <a:rPr lang="en-US" sz="1400" dirty="0"/>
              <a:t>ELM </a:t>
            </a:r>
            <a:r>
              <a:rPr lang="en-US" sz="1400" dirty="0" smtClean="0"/>
              <a:t>suppression and/or triggering with lithium coatings and granules, 3D fields</a:t>
            </a:r>
          </a:p>
          <a:p>
            <a:pPr marL="233363" indent="-233363">
              <a:lnSpc>
                <a:spcPct val="105000"/>
              </a:lnSpc>
              <a:buFontTx/>
              <a:buAutoNum type="arabicPeriod"/>
            </a:pPr>
            <a:r>
              <a:rPr lang="en-US" sz="1600" dirty="0" smtClean="0"/>
              <a:t>Understand the role of alpha particles in burning plasmas</a:t>
            </a:r>
          </a:p>
          <a:p>
            <a:pPr marL="574675" lvl="1" indent="-227013">
              <a:lnSpc>
                <a:spcPct val="105000"/>
              </a:lnSpc>
            </a:pPr>
            <a:r>
              <a:rPr lang="en-US" sz="1400" dirty="0" smtClean="0"/>
              <a:t>Vary </a:t>
            </a:r>
            <a:r>
              <a:rPr lang="en-US" sz="1400" dirty="0" err="1" smtClean="0"/>
              <a:t>f</a:t>
            </a:r>
            <a:r>
              <a:rPr lang="en-US" sz="1400" baseline="-25000" dirty="0" err="1" smtClean="0"/>
              <a:t>NB</a:t>
            </a:r>
            <a:r>
              <a:rPr lang="en-US" sz="1400" dirty="0" smtClean="0"/>
              <a:t>(v), multi-mode </a:t>
            </a:r>
            <a:r>
              <a:rPr lang="en-US" sz="1400" dirty="0"/>
              <a:t>*AE fast-ion transport + full profile/fast-ion diagnostic set + theory/modeling</a:t>
            </a:r>
          </a:p>
          <a:p>
            <a:pPr marL="233363" indent="-233363">
              <a:lnSpc>
                <a:spcPct val="105000"/>
              </a:lnSpc>
              <a:buFontTx/>
              <a:buAutoNum type="arabicPeriod"/>
            </a:pPr>
            <a:r>
              <a:rPr lang="en-US" sz="1600" dirty="0"/>
              <a:t>Qualify operational scenarios and the supporting physics basis for ITER</a:t>
            </a:r>
          </a:p>
          <a:p>
            <a:pPr marL="574675" lvl="1" indent="-227013">
              <a:lnSpc>
                <a:spcPct val="105000"/>
              </a:lnSpc>
            </a:pPr>
            <a:r>
              <a:rPr lang="en-US" sz="1400" dirty="0" smtClean="0"/>
              <a:t>Assess </a:t>
            </a:r>
            <a:r>
              <a:rPr lang="en-US" sz="1400" dirty="0"/>
              <a:t>transport processes during current ramp-up </a:t>
            </a:r>
            <a:r>
              <a:rPr lang="en-US" sz="1400" dirty="0" smtClean="0"/>
              <a:t>– both inductive and non-inductive</a:t>
            </a:r>
            <a:endParaRPr lang="en-US" sz="1400" dirty="0"/>
          </a:p>
          <a:p>
            <a:pPr marL="574675" lvl="1" indent="-227013">
              <a:lnSpc>
                <a:spcPct val="105000"/>
              </a:lnSpc>
            </a:pPr>
            <a:r>
              <a:rPr lang="en-US" sz="1400" dirty="0" smtClean="0"/>
              <a:t>Extend extensive </a:t>
            </a:r>
            <a:r>
              <a:rPr lang="en-US" sz="1400" dirty="0"/>
              <a:t>studies of H-mode threshold </a:t>
            </a:r>
            <a:r>
              <a:rPr lang="en-US" sz="1400" dirty="0" err="1"/>
              <a:t>scalings</a:t>
            </a:r>
            <a:r>
              <a:rPr lang="en-US" sz="1400" dirty="0"/>
              <a:t> and </a:t>
            </a:r>
            <a:r>
              <a:rPr lang="en-US" sz="1400" dirty="0" smtClean="0"/>
              <a:t>physics to higher B</a:t>
            </a:r>
            <a:r>
              <a:rPr lang="en-US" sz="1400" baseline="-25000" dirty="0" smtClean="0"/>
              <a:t>T</a:t>
            </a:r>
            <a:r>
              <a:rPr lang="en-US" sz="1400" dirty="0" smtClean="0"/>
              <a:t>, I</a:t>
            </a:r>
            <a:r>
              <a:rPr lang="en-US" sz="1400" baseline="-25000" dirty="0" smtClean="0"/>
              <a:t>P</a:t>
            </a:r>
            <a:r>
              <a:rPr lang="en-US" sz="1400" dirty="0" smtClean="0"/>
              <a:t>, </a:t>
            </a:r>
            <a:r>
              <a:rPr lang="en-US" sz="1400" dirty="0" err="1" smtClean="0"/>
              <a:t>P</a:t>
            </a:r>
            <a:r>
              <a:rPr lang="en-US" sz="1400" baseline="-25000" dirty="0" err="1" smtClean="0"/>
              <a:t>aux</a:t>
            </a:r>
            <a:r>
              <a:rPr lang="en-US" sz="1400" dirty="0" smtClean="0"/>
              <a:t>, lower </a:t>
            </a:r>
            <a:r>
              <a:rPr lang="en-US" sz="1400" dirty="0" smtClean="0">
                <a:latin typeface="Symbol" pitchFamily="18" charset="2"/>
              </a:rPr>
              <a:t>n</a:t>
            </a:r>
            <a:r>
              <a:rPr lang="en-US" sz="1400" dirty="0" smtClean="0"/>
              <a:t>*</a:t>
            </a:r>
            <a:endParaRPr lang="en-US" sz="1400" dirty="0"/>
          </a:p>
          <a:p>
            <a:pPr marL="574675" lvl="1" indent="-227013">
              <a:lnSpc>
                <a:spcPct val="105000"/>
              </a:lnSpc>
            </a:pPr>
            <a:r>
              <a:rPr lang="en-US" sz="1400" dirty="0" smtClean="0"/>
              <a:t>Use </a:t>
            </a:r>
            <a:r>
              <a:rPr lang="en-US" sz="1400" dirty="0"/>
              <a:t>high-power HHFW to study H-mode confinement with dominant e-heating, low torque input</a:t>
            </a:r>
          </a:p>
          <a:p>
            <a:pPr marL="574675" lvl="1" indent="-227013">
              <a:lnSpc>
                <a:spcPct val="105000"/>
              </a:lnSpc>
            </a:pPr>
            <a:r>
              <a:rPr lang="en-US" sz="1400" dirty="0" smtClean="0"/>
              <a:t>Improve </a:t>
            </a:r>
            <a:r>
              <a:rPr lang="en-US" sz="1400" dirty="0"/>
              <a:t>understanding of unique low-A, high-</a:t>
            </a:r>
            <a:r>
              <a:rPr lang="en-US" sz="1400" dirty="0">
                <a:latin typeface="Symbol" pitchFamily="18" charset="2"/>
              </a:rPr>
              <a:t>b</a:t>
            </a:r>
            <a:r>
              <a:rPr lang="en-US" sz="1400" dirty="0"/>
              <a:t>  H-mode pedestal structure, turbulence, transport</a:t>
            </a:r>
          </a:p>
          <a:p>
            <a:pPr marL="574675" lvl="1" indent="-227013">
              <a:lnSpc>
                <a:spcPct val="105000"/>
              </a:lnSpc>
            </a:pPr>
            <a:endParaRPr lang="en-US" sz="300" dirty="0"/>
          </a:p>
          <a:p>
            <a:pPr marL="233363" indent="-233363">
              <a:lnSpc>
                <a:spcPct val="105000"/>
              </a:lnSpc>
              <a:buFontTx/>
              <a:buAutoNum type="arabicPeriod"/>
            </a:pPr>
            <a:r>
              <a:rPr lang="en-US" sz="1600" dirty="0"/>
              <a:t>Expand the limits for controlling and sustaining fusion plasmas</a:t>
            </a:r>
          </a:p>
          <a:p>
            <a:pPr marL="574675" lvl="1" indent="-227013">
              <a:lnSpc>
                <a:spcPct val="105000"/>
              </a:lnSpc>
            </a:pPr>
            <a:r>
              <a:rPr lang="en-US" sz="1400" dirty="0" smtClean="0"/>
              <a:t>NSTX-U </a:t>
            </a:r>
            <a:r>
              <a:rPr lang="en-US" sz="1400" dirty="0"/>
              <a:t>targeting fully-non-inductive high-</a:t>
            </a:r>
            <a:r>
              <a:rPr lang="en-US" sz="1400" dirty="0" err="1">
                <a:latin typeface="Symbol" pitchFamily="18" charset="2"/>
              </a:rPr>
              <a:t>b</a:t>
            </a:r>
            <a:r>
              <a:rPr lang="en-US" sz="1400" baseline="-25000" dirty="0" err="1"/>
              <a:t>T</a:t>
            </a:r>
            <a:r>
              <a:rPr lang="en-US" sz="1400" dirty="0"/>
              <a:t> (10-20%) plasmas with </a:t>
            </a:r>
            <a:r>
              <a:rPr lang="en-US" sz="1400" dirty="0" smtClean="0"/>
              <a:t>q and rotation profile </a:t>
            </a:r>
            <a:r>
              <a:rPr lang="en-US" sz="1400" dirty="0"/>
              <a:t>control</a:t>
            </a:r>
          </a:p>
          <a:p>
            <a:pPr marL="233363" indent="-233363">
              <a:lnSpc>
                <a:spcPct val="105000"/>
              </a:lnSpc>
              <a:buFontTx/>
              <a:buAutoNum type="arabicPeriod"/>
            </a:pPr>
            <a:r>
              <a:rPr lang="en-US" sz="1600" dirty="0"/>
              <a:t>Develop predictive models for fusion plasmas, supported by theory and challenged with experimental measurement</a:t>
            </a:r>
          </a:p>
          <a:p>
            <a:pPr marL="574675" lvl="1" indent="-227013">
              <a:lnSpc>
                <a:spcPct val="105000"/>
              </a:lnSpc>
            </a:pPr>
            <a:r>
              <a:rPr lang="en-US" sz="1400" dirty="0" smtClean="0"/>
              <a:t>Provide </a:t>
            </a:r>
            <a:r>
              <a:rPr lang="en-US" sz="1400" dirty="0"/>
              <a:t>unique low-A, </a:t>
            </a:r>
            <a:r>
              <a:rPr lang="en-US" sz="1400" dirty="0" smtClean="0"/>
              <a:t>low </a:t>
            </a:r>
            <a:r>
              <a:rPr lang="en-US" sz="1400" dirty="0" smtClean="0">
                <a:latin typeface="Symbol" pitchFamily="18" charset="2"/>
              </a:rPr>
              <a:t>n</a:t>
            </a:r>
            <a:r>
              <a:rPr lang="en-US" sz="1400" dirty="0" smtClean="0"/>
              <a:t>*, high-</a:t>
            </a:r>
            <a:r>
              <a:rPr lang="en-US" sz="1400" dirty="0" smtClean="0">
                <a:latin typeface="Symbol" pitchFamily="18" charset="2"/>
              </a:rPr>
              <a:t>b</a:t>
            </a:r>
            <a:r>
              <a:rPr lang="en-US" sz="1400" dirty="0"/>
              <a:t>, high </a:t>
            </a:r>
            <a:r>
              <a:rPr lang="en-US" sz="1400" dirty="0" err="1" smtClean="0"/>
              <a:t>v</a:t>
            </a:r>
            <a:r>
              <a:rPr lang="en-US" sz="1400" baseline="-25000" dirty="0" err="1" smtClean="0"/>
              <a:t>fast</a:t>
            </a:r>
            <a:r>
              <a:rPr lang="en-US" sz="1400" dirty="0" smtClean="0"/>
              <a:t> </a:t>
            </a:r>
            <a:r>
              <a:rPr lang="en-US" sz="1400" dirty="0"/>
              <a:t>/ </a:t>
            </a:r>
            <a:r>
              <a:rPr lang="en-US" sz="1400" dirty="0" err="1" smtClean="0"/>
              <a:t>v</a:t>
            </a:r>
            <a:r>
              <a:rPr lang="en-US" sz="1400" baseline="-25000" dirty="0" err="1" smtClean="0"/>
              <a:t>Alfvén</a:t>
            </a:r>
            <a:r>
              <a:rPr lang="en-US" sz="1400" dirty="0" smtClean="0"/>
              <a:t> </a:t>
            </a:r>
            <a:r>
              <a:rPr lang="en-US" sz="1400" dirty="0"/>
              <a:t>data to challenge wide range of </a:t>
            </a:r>
            <a:r>
              <a:rPr lang="en-US" sz="1400" dirty="0" smtClean="0"/>
              <a:t>theory, </a:t>
            </a:r>
            <a:r>
              <a:rPr lang="en-US" sz="1400" dirty="0"/>
              <a:t>simulations</a:t>
            </a:r>
          </a:p>
          <a:p>
            <a:pPr marL="233363" indent="-233363">
              <a:lnSpc>
                <a:spcPct val="105000"/>
              </a:lnSpc>
              <a:buFontTx/>
              <a:buAutoNum type="arabicPeriod"/>
            </a:pPr>
            <a:r>
              <a:rPr lang="en-US" sz="1600" dirty="0">
                <a:solidFill>
                  <a:srgbClr val="C0C0C0"/>
                </a:solidFill>
              </a:rPr>
              <a:t>Exploit high-temperature superconductors, magnet innovations to advance fusion research</a:t>
            </a:r>
          </a:p>
          <a:p>
            <a:pPr marL="233363" indent="-233363">
              <a:lnSpc>
                <a:spcPct val="105000"/>
              </a:lnSpc>
              <a:buFontTx/>
              <a:buAutoNum type="arabicPeriod"/>
            </a:pPr>
            <a:r>
              <a:rPr lang="en-US" sz="1600" dirty="0">
                <a:solidFill>
                  <a:srgbClr val="C0C0C0"/>
                </a:solidFill>
              </a:rPr>
              <a:t>Understand highly integrated dynamics of dominantly self-heated/sustained burning plasmas</a:t>
            </a:r>
          </a:p>
        </p:txBody>
      </p:sp>
      <p:sp>
        <p:nvSpPr>
          <p:cNvPr id="2847752" name="Text Box 8"/>
          <p:cNvSpPr txBox="1">
            <a:spLocks noChangeArrowheads="1"/>
          </p:cNvSpPr>
          <p:nvPr/>
        </p:nvSpPr>
        <p:spPr bwMode="auto">
          <a:xfrm>
            <a:off x="-838200" y="2971800"/>
            <a:ext cx="609600" cy="152400"/>
          </a:xfrm>
          <a:prstGeom prst="rect">
            <a:avLst/>
          </a:prstGeom>
          <a:noFill/>
          <a:ln w="15875" algn="ctr">
            <a:noFill/>
            <a:miter lim="800000"/>
            <a:headEnd/>
            <a:tailEnd/>
          </a:ln>
          <a:effectLst/>
        </p:spPr>
        <p:txBody>
          <a:bodyPr lIns="0" tIns="0" rIns="0" bIns="0">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AD79852E-EF15-4FC0-A68C-0FDE4C1D8EFC}" type="slidenum">
              <a:rPr lang="en-US"/>
              <a:pPr/>
              <a:t>62</a:t>
            </a:fld>
            <a:endParaRPr lang="en-US"/>
          </a:p>
        </p:txBody>
      </p:sp>
      <p:sp>
        <p:nvSpPr>
          <p:cNvPr id="2849794" name="Rectangle 2"/>
          <p:cNvSpPr>
            <a:spLocks noGrp="1" noChangeArrowheads="1"/>
          </p:cNvSpPr>
          <p:nvPr>
            <p:ph type="title"/>
          </p:nvPr>
        </p:nvSpPr>
        <p:spPr/>
        <p:txBody>
          <a:bodyPr/>
          <a:lstStyle/>
          <a:p>
            <a:r>
              <a:rPr lang="en-US" sz="2800" dirty="0" smtClean="0">
                <a:solidFill>
                  <a:schemeClr val="accent2"/>
                </a:solidFill>
              </a:rPr>
              <a:t>NSTX-U </a:t>
            </a:r>
            <a:r>
              <a:rPr lang="en-US" sz="2800" dirty="0">
                <a:solidFill>
                  <a:schemeClr val="accent2"/>
                </a:solidFill>
              </a:rPr>
              <a:t>research strongly supports </a:t>
            </a:r>
            <a:r>
              <a:rPr lang="en-US" sz="2800" dirty="0" err="1">
                <a:solidFill>
                  <a:schemeClr val="accent2"/>
                </a:solidFill>
              </a:rPr>
              <a:t>ReNeW</a:t>
            </a:r>
            <a:r>
              <a:rPr lang="en-US" sz="2800" dirty="0">
                <a:solidFill>
                  <a:schemeClr val="accent2"/>
                </a:solidFill>
              </a:rPr>
              <a:t> Thrusts</a:t>
            </a:r>
            <a:r>
              <a:rPr lang="en-US" sz="2000" dirty="0">
                <a:solidFill>
                  <a:schemeClr val="accent2"/>
                </a:solidFill>
              </a:rPr>
              <a:t/>
            </a:r>
            <a:br>
              <a:rPr lang="en-US" sz="2000" dirty="0">
                <a:solidFill>
                  <a:schemeClr val="accent2"/>
                </a:solidFill>
              </a:rPr>
            </a:br>
            <a:r>
              <a:rPr lang="en-US" sz="1600" dirty="0">
                <a:solidFill>
                  <a:schemeClr val="accent2"/>
                </a:solidFill>
              </a:rPr>
              <a:t>Taming the PMI (9-12), harnessing fusion power (13-15), configuration optimization (16-18)</a:t>
            </a:r>
          </a:p>
        </p:txBody>
      </p:sp>
      <p:sp>
        <p:nvSpPr>
          <p:cNvPr id="2849796" name="Rectangle 4"/>
          <p:cNvSpPr>
            <a:spLocks noChangeArrowheads="1"/>
          </p:cNvSpPr>
          <p:nvPr/>
        </p:nvSpPr>
        <p:spPr bwMode="auto">
          <a:xfrm>
            <a:off x="76200" y="990600"/>
            <a:ext cx="8991600" cy="2895600"/>
          </a:xfrm>
          <a:prstGeom prst="rect">
            <a:avLst/>
          </a:prstGeom>
          <a:solidFill>
            <a:srgbClr val="EAEAEA"/>
          </a:solidFill>
          <a:ln w="15875" algn="ctr">
            <a:solidFill>
              <a:schemeClr val="tx1"/>
            </a:solidFill>
            <a:miter lim="800000"/>
            <a:headEnd/>
            <a:tailEnd/>
          </a:ln>
          <a:effectLst/>
        </p:spPr>
        <p:txBody>
          <a:bodyPr wrap="none" lIns="0" tIns="0" rIns="0" bIns="0" anchor="ctr"/>
          <a:lstStyle/>
          <a:p>
            <a:endParaRPr lang="en-US"/>
          </a:p>
        </p:txBody>
      </p:sp>
      <p:sp>
        <p:nvSpPr>
          <p:cNvPr id="2849797" name="Rectangle 5"/>
          <p:cNvSpPr>
            <a:spLocks noChangeArrowheads="1"/>
          </p:cNvSpPr>
          <p:nvPr/>
        </p:nvSpPr>
        <p:spPr bwMode="auto">
          <a:xfrm>
            <a:off x="76200" y="3886200"/>
            <a:ext cx="8991600" cy="1143000"/>
          </a:xfrm>
          <a:prstGeom prst="rect">
            <a:avLst/>
          </a:prstGeom>
          <a:solidFill>
            <a:srgbClr val="EAEAEA"/>
          </a:solidFill>
          <a:ln w="15875" algn="ctr">
            <a:solidFill>
              <a:schemeClr val="tx1"/>
            </a:solidFill>
            <a:miter lim="800000"/>
            <a:headEnd/>
            <a:tailEnd/>
          </a:ln>
          <a:effectLst/>
        </p:spPr>
        <p:txBody>
          <a:bodyPr wrap="none" lIns="0" tIns="0" rIns="0" bIns="0" anchor="ctr"/>
          <a:lstStyle/>
          <a:p>
            <a:endParaRPr lang="en-US"/>
          </a:p>
        </p:txBody>
      </p:sp>
      <p:sp>
        <p:nvSpPr>
          <p:cNvPr id="2849798" name="Rectangle 6"/>
          <p:cNvSpPr>
            <a:spLocks noChangeArrowheads="1"/>
          </p:cNvSpPr>
          <p:nvPr/>
        </p:nvSpPr>
        <p:spPr bwMode="auto">
          <a:xfrm>
            <a:off x="76200" y="5029200"/>
            <a:ext cx="8991600" cy="1524000"/>
          </a:xfrm>
          <a:prstGeom prst="rect">
            <a:avLst/>
          </a:prstGeom>
          <a:solidFill>
            <a:srgbClr val="EAEAEA"/>
          </a:solidFill>
          <a:ln w="15875" algn="ctr">
            <a:solidFill>
              <a:schemeClr val="tx1"/>
            </a:solidFill>
            <a:miter lim="800000"/>
            <a:headEnd/>
            <a:tailEnd/>
          </a:ln>
          <a:effectLst/>
        </p:spPr>
        <p:txBody>
          <a:bodyPr wrap="none" lIns="0" tIns="0" rIns="0" bIns="0" anchor="ctr"/>
          <a:lstStyle/>
          <a:p>
            <a:endParaRPr lang="en-US"/>
          </a:p>
        </p:txBody>
      </p:sp>
      <p:sp>
        <p:nvSpPr>
          <p:cNvPr id="2849800" name="Rectangle 8"/>
          <p:cNvSpPr>
            <a:spLocks noGrp="1" noChangeArrowheads="1"/>
          </p:cNvSpPr>
          <p:nvPr>
            <p:ph type="body" idx="1"/>
          </p:nvPr>
        </p:nvSpPr>
        <p:spPr>
          <a:xfrm>
            <a:off x="152400" y="1066800"/>
            <a:ext cx="8915400" cy="5562600"/>
          </a:xfrm>
          <a:noFill/>
          <a:ln/>
        </p:spPr>
        <p:txBody>
          <a:bodyPr/>
          <a:lstStyle/>
          <a:p>
            <a:pPr marL="346075" indent="-346075">
              <a:lnSpc>
                <a:spcPct val="105000"/>
              </a:lnSpc>
              <a:buFontTx/>
              <a:buAutoNum type="arabicPeriod" startAt="9"/>
              <a:tabLst>
                <a:tab pos="346075" algn="l"/>
              </a:tabLst>
            </a:pPr>
            <a:r>
              <a:rPr lang="en-US" sz="1600" dirty="0"/>
              <a:t>Unfold the physics of boundary layer plasmas</a:t>
            </a:r>
          </a:p>
          <a:p>
            <a:pPr marL="630238" lvl="1" indent="-169863">
              <a:lnSpc>
                <a:spcPct val="105000"/>
              </a:lnSpc>
              <a:tabLst>
                <a:tab pos="346075" algn="l"/>
              </a:tabLst>
            </a:pPr>
            <a:r>
              <a:rPr lang="en-US" sz="1400" dirty="0" smtClean="0"/>
              <a:t>Provide </a:t>
            </a:r>
            <a:r>
              <a:rPr lang="en-US" sz="1400" dirty="0"/>
              <a:t>unique low-A, high-</a:t>
            </a:r>
            <a:r>
              <a:rPr lang="en-US" sz="1400" dirty="0">
                <a:latin typeface="Symbol" pitchFamily="18" charset="2"/>
              </a:rPr>
              <a:t>b</a:t>
            </a:r>
            <a:r>
              <a:rPr lang="en-US" sz="1400" dirty="0"/>
              <a:t> </a:t>
            </a:r>
            <a:r>
              <a:rPr lang="en-US" sz="1400" dirty="0" smtClean="0"/>
              <a:t>data on </a:t>
            </a:r>
            <a:r>
              <a:rPr lang="en-US" sz="1400" dirty="0"/>
              <a:t>SOL/</a:t>
            </a:r>
            <a:r>
              <a:rPr lang="en-US" sz="1400" dirty="0" err="1"/>
              <a:t>divertor</a:t>
            </a:r>
            <a:r>
              <a:rPr lang="en-US" sz="1400" dirty="0"/>
              <a:t> </a:t>
            </a:r>
            <a:r>
              <a:rPr lang="en-US" sz="1400" dirty="0" smtClean="0"/>
              <a:t>widths/transport and turbulence </a:t>
            </a:r>
            <a:r>
              <a:rPr lang="en-US" sz="1400" dirty="0"/>
              <a:t>(GPI, BES</a:t>
            </a:r>
            <a:r>
              <a:rPr lang="en-US" sz="1400" dirty="0" smtClean="0"/>
              <a:t>)</a:t>
            </a:r>
            <a:endParaRPr lang="en-US" sz="1400" dirty="0"/>
          </a:p>
          <a:p>
            <a:pPr marL="630238" lvl="1" indent="-169863">
              <a:lnSpc>
                <a:spcPct val="105000"/>
              </a:lnSpc>
              <a:tabLst>
                <a:tab pos="346075" algn="l"/>
              </a:tabLst>
            </a:pPr>
            <a:r>
              <a:rPr lang="en-US" sz="1400" dirty="0"/>
              <a:t>Exploring/understanding fast-wave antenna coupling to edge, power loss to </a:t>
            </a:r>
            <a:r>
              <a:rPr lang="en-US" sz="1400" dirty="0" err="1"/>
              <a:t>divertor</a:t>
            </a:r>
            <a:endParaRPr lang="en-US" sz="1400" dirty="0"/>
          </a:p>
          <a:p>
            <a:pPr marL="346075" indent="-346075">
              <a:lnSpc>
                <a:spcPct val="105000"/>
              </a:lnSpc>
              <a:buFontTx/>
              <a:buAutoNum type="arabicPeriod" startAt="9"/>
              <a:tabLst>
                <a:tab pos="346075" algn="l"/>
              </a:tabLst>
            </a:pPr>
            <a:r>
              <a:rPr lang="en-US" sz="1600" dirty="0"/>
              <a:t>Decode and advance the science and technology of plasma-surface interactions</a:t>
            </a:r>
          </a:p>
          <a:p>
            <a:pPr marL="630238" lvl="1" indent="-169863">
              <a:lnSpc>
                <a:spcPct val="105000"/>
              </a:lnSpc>
              <a:tabLst>
                <a:tab pos="346075" algn="l"/>
              </a:tabLst>
            </a:pPr>
            <a:r>
              <a:rPr lang="en-US" sz="1400" dirty="0" smtClean="0"/>
              <a:t>Leaders </a:t>
            </a:r>
            <a:r>
              <a:rPr lang="en-US" sz="1400" dirty="0"/>
              <a:t>in exploration of lithium </a:t>
            </a:r>
            <a:r>
              <a:rPr lang="en-US" sz="1400" dirty="0" smtClean="0"/>
              <a:t>PFCs, will extend to high-power, long-pulse, vapor-shielded regimes</a:t>
            </a:r>
            <a:endParaRPr lang="en-US" sz="1400" dirty="0"/>
          </a:p>
          <a:p>
            <a:pPr marL="346075" indent="-346075">
              <a:lnSpc>
                <a:spcPct val="105000"/>
              </a:lnSpc>
              <a:buFontTx/>
              <a:buAutoNum type="arabicPeriod" startAt="9"/>
              <a:tabLst>
                <a:tab pos="346075" algn="l"/>
              </a:tabLst>
            </a:pPr>
            <a:r>
              <a:rPr lang="en-US" sz="1600" dirty="0"/>
              <a:t>Improve power handling through engineering innovation</a:t>
            </a:r>
          </a:p>
          <a:p>
            <a:pPr marL="630238" lvl="1" indent="-169863">
              <a:lnSpc>
                <a:spcPct val="105000"/>
              </a:lnSpc>
              <a:tabLst>
                <a:tab pos="346075" algn="l"/>
              </a:tabLst>
            </a:pPr>
            <a:r>
              <a:rPr lang="en-US" sz="1400" dirty="0" smtClean="0"/>
              <a:t>Advanced </a:t>
            </a:r>
            <a:r>
              <a:rPr lang="en-US" sz="1400" dirty="0" err="1" smtClean="0"/>
              <a:t>radiative</a:t>
            </a:r>
            <a:r>
              <a:rPr lang="en-US" sz="1400" dirty="0" smtClean="0"/>
              <a:t> + high-flux-expansion </a:t>
            </a:r>
            <a:r>
              <a:rPr lang="en-US" sz="1400" dirty="0" err="1" smtClean="0"/>
              <a:t>divertors</a:t>
            </a:r>
            <a:r>
              <a:rPr lang="en-US" sz="1400" dirty="0" smtClean="0"/>
              <a:t> + static/flowing liquid Li at </a:t>
            </a:r>
            <a:r>
              <a:rPr lang="en-US" sz="1400" dirty="0"/>
              <a:t>high power </a:t>
            </a:r>
            <a:r>
              <a:rPr lang="en-US" sz="1400" dirty="0" smtClean="0"/>
              <a:t>density</a:t>
            </a:r>
            <a:endParaRPr lang="en-US" sz="1400" dirty="0"/>
          </a:p>
          <a:p>
            <a:pPr marL="346075" indent="-346075">
              <a:lnSpc>
                <a:spcPct val="105000"/>
              </a:lnSpc>
              <a:buFontTx/>
              <a:buAutoNum type="arabicPeriod" startAt="9"/>
              <a:tabLst>
                <a:tab pos="346075" algn="l"/>
              </a:tabLst>
            </a:pPr>
            <a:r>
              <a:rPr lang="en-US" sz="1600" dirty="0"/>
              <a:t>Demonstrate an integrated solution for plasma-material interfaces compatible with an optimized core plasma</a:t>
            </a:r>
          </a:p>
          <a:p>
            <a:pPr marL="630238" lvl="1" indent="-169863">
              <a:lnSpc>
                <a:spcPct val="105000"/>
              </a:lnSpc>
              <a:tabLst>
                <a:tab pos="346075" algn="l"/>
              </a:tabLst>
            </a:pPr>
            <a:r>
              <a:rPr lang="en-US" sz="1400" dirty="0" smtClean="0"/>
              <a:t>Will test integration of liquid metal and high-Z PFCs, radiation, snowflake with high </a:t>
            </a:r>
            <a:r>
              <a:rPr lang="en-US" sz="1400" dirty="0"/>
              <a:t>performance core</a:t>
            </a:r>
          </a:p>
          <a:p>
            <a:pPr marL="346075" indent="-346075">
              <a:buFontTx/>
              <a:buAutoNum type="arabicPeriod" startAt="9"/>
              <a:tabLst>
                <a:tab pos="346075" algn="l"/>
              </a:tabLst>
            </a:pPr>
            <a:r>
              <a:rPr lang="en-US" sz="1600" dirty="0">
                <a:solidFill>
                  <a:srgbClr val="C0C0C0"/>
                </a:solidFill>
              </a:rPr>
              <a:t>Establish the science and technology for fusion power extraction and tritium sustainability</a:t>
            </a:r>
          </a:p>
          <a:p>
            <a:pPr marL="346075" indent="-346075">
              <a:buFontTx/>
              <a:buAutoNum type="arabicPeriod" startAt="9"/>
              <a:tabLst>
                <a:tab pos="346075" algn="l"/>
              </a:tabLst>
            </a:pPr>
            <a:r>
              <a:rPr lang="en-US" sz="1600" dirty="0"/>
              <a:t>Develop the material science and technology needed to harness fusion power</a:t>
            </a:r>
          </a:p>
          <a:p>
            <a:pPr marL="346075" indent="-346075">
              <a:lnSpc>
                <a:spcPct val="95000"/>
              </a:lnSpc>
              <a:buFontTx/>
              <a:buAutoNum type="arabicPeriod" startAt="9"/>
              <a:tabLst>
                <a:tab pos="346075" algn="l"/>
              </a:tabLst>
            </a:pPr>
            <a:r>
              <a:rPr lang="en-US" sz="1600" dirty="0"/>
              <a:t>Create integrated designs and models for attractive fusion power systems</a:t>
            </a:r>
          </a:p>
          <a:p>
            <a:pPr marL="630238" lvl="1" indent="-169863">
              <a:lnSpc>
                <a:spcPct val="95000"/>
              </a:lnSpc>
              <a:tabLst>
                <a:tab pos="346075" algn="l"/>
              </a:tabLst>
            </a:pPr>
            <a:r>
              <a:rPr lang="en-US" sz="1400" dirty="0" smtClean="0"/>
              <a:t>A world-leader in informing </a:t>
            </a:r>
            <a:r>
              <a:rPr lang="en-US" sz="1400" dirty="0"/>
              <a:t>physics basis and design of low-A fusion power systems</a:t>
            </a:r>
          </a:p>
          <a:p>
            <a:pPr marL="346075" indent="-346075">
              <a:lnSpc>
                <a:spcPct val="105000"/>
              </a:lnSpc>
              <a:buFontTx/>
              <a:buAutoNum type="arabicPeriod" startAt="9"/>
              <a:tabLst>
                <a:tab pos="346075" algn="l"/>
              </a:tabLst>
            </a:pPr>
            <a:r>
              <a:rPr lang="en-US" sz="1600" dirty="0"/>
              <a:t>Develop the spherical torus to advance fusion nuclear science</a:t>
            </a:r>
          </a:p>
          <a:p>
            <a:pPr marL="630238" lvl="1" indent="-169863">
              <a:lnSpc>
                <a:spcPct val="105000"/>
              </a:lnSpc>
              <a:tabLst>
                <a:tab pos="346075" algn="l"/>
              </a:tabLst>
            </a:pPr>
            <a:r>
              <a:rPr lang="en-US" sz="1400" dirty="0" smtClean="0"/>
              <a:t>NSTX-U </a:t>
            </a:r>
            <a:r>
              <a:rPr lang="en-US" sz="1400" dirty="0"/>
              <a:t>is lead </a:t>
            </a:r>
            <a:r>
              <a:rPr lang="en-US" sz="1400" dirty="0" smtClean="0"/>
              <a:t>U.S. </a:t>
            </a:r>
            <a:r>
              <a:rPr lang="en-US" sz="1400" dirty="0"/>
              <a:t>ST program and facility covering extensive range of ST research topics</a:t>
            </a:r>
          </a:p>
          <a:p>
            <a:pPr marL="346075" indent="-346075">
              <a:lnSpc>
                <a:spcPct val="105000"/>
              </a:lnSpc>
              <a:buFontTx/>
              <a:buAutoNum type="arabicPeriod" startAt="9"/>
              <a:tabLst>
                <a:tab pos="346075" algn="l"/>
              </a:tabLst>
            </a:pPr>
            <a:r>
              <a:rPr lang="en-US" sz="1600" dirty="0"/>
              <a:t>Optimize steady-state, disruption-free confinement w/ 3D shaping, emphasizing QS</a:t>
            </a:r>
          </a:p>
          <a:p>
            <a:pPr marL="630238" lvl="1" indent="-169863">
              <a:lnSpc>
                <a:spcPct val="105000"/>
              </a:lnSpc>
              <a:tabLst>
                <a:tab pos="346075" algn="l"/>
              </a:tabLst>
            </a:pPr>
            <a:r>
              <a:rPr lang="en-US" sz="1400" dirty="0"/>
              <a:t>Providing unique ST data and understanding of how 3D fields influence core/edge transport/stability</a:t>
            </a:r>
          </a:p>
          <a:p>
            <a:pPr marL="346075" indent="-346075">
              <a:lnSpc>
                <a:spcPct val="105000"/>
              </a:lnSpc>
              <a:buFontTx/>
              <a:buAutoNum type="arabicPeriod" startAt="9"/>
              <a:tabLst>
                <a:tab pos="346075" algn="l"/>
              </a:tabLst>
            </a:pPr>
            <a:r>
              <a:rPr lang="en-US" sz="1600" dirty="0">
                <a:solidFill>
                  <a:srgbClr val="C0C0C0"/>
                </a:solidFill>
              </a:rPr>
              <a:t>Achieve high-performance </a:t>
            </a:r>
            <a:r>
              <a:rPr lang="en-US" sz="1600" dirty="0" err="1">
                <a:solidFill>
                  <a:srgbClr val="C0C0C0"/>
                </a:solidFill>
              </a:rPr>
              <a:t>toroidal</a:t>
            </a:r>
            <a:r>
              <a:rPr lang="en-US" sz="1600" dirty="0">
                <a:solidFill>
                  <a:srgbClr val="C0C0C0"/>
                </a:solidFill>
              </a:rPr>
              <a:t> confinement w/ minimal externally applied magnetic field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0"/>
            <a:ext cx="9144000" cy="914400"/>
          </a:xfrm>
        </p:spPr>
        <p:txBody>
          <a:bodyPr/>
          <a:lstStyle/>
          <a:p>
            <a:r>
              <a:rPr lang="en-US" sz="4400" dirty="0" smtClean="0"/>
              <a:t>Supplementary Material</a:t>
            </a:r>
            <a:br>
              <a:rPr lang="en-US" sz="4400" dirty="0" smtClean="0"/>
            </a:br>
            <a:r>
              <a:rPr lang="en-US" sz="4400" dirty="0" smtClean="0"/>
              <a:t/>
            </a:r>
            <a:br>
              <a:rPr lang="en-US" sz="4400" dirty="0" smtClean="0"/>
            </a:br>
            <a:r>
              <a:rPr lang="en-US" sz="4400" dirty="0" smtClean="0"/>
              <a:t>5-10 year plan </a:t>
            </a:r>
            <a:r>
              <a:rPr lang="en-US" sz="4400" dirty="0" smtClean="0"/>
              <a:t>goals and tools</a:t>
            </a:r>
            <a:endParaRPr lang="en-US" sz="4400" dirty="0"/>
          </a:p>
        </p:txBody>
      </p:sp>
      <p:sp>
        <p:nvSpPr>
          <p:cNvPr id="3" name="Slide Number Placeholder 2"/>
          <p:cNvSpPr>
            <a:spLocks noGrp="1"/>
          </p:cNvSpPr>
          <p:nvPr>
            <p:ph type="sldNum" sz="quarter" idx="10"/>
          </p:nvPr>
        </p:nvSpPr>
        <p:spPr/>
        <p:txBody>
          <a:bodyPr/>
          <a:lstStyle/>
          <a:p>
            <a:pPr>
              <a:defRPr/>
            </a:pPr>
            <a:fld id="{4053087E-BCCB-45BD-8BD6-B0A47A89EDD2}"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3"/>
          <p:cNvSpPr>
            <a:spLocks noChangeArrowheads="1"/>
          </p:cNvSpPr>
          <p:nvPr/>
        </p:nvSpPr>
        <p:spPr bwMode="auto">
          <a:xfrm>
            <a:off x="0" y="0"/>
            <a:ext cx="9144000" cy="876300"/>
          </a:xfrm>
          <a:prstGeom prst="rect">
            <a:avLst/>
          </a:prstGeom>
          <a:noFill/>
          <a:ln w="9525">
            <a:noFill/>
            <a:miter lim="800000"/>
            <a:headEnd/>
            <a:tailEnd/>
          </a:ln>
        </p:spPr>
        <p:txBody>
          <a:bodyPr anchor="ctr"/>
          <a:lstStyle/>
          <a:p>
            <a:pPr algn="ctr"/>
            <a:r>
              <a:rPr lang="en-US" sz="2400" b="1" i="0" dirty="0" smtClean="0">
                <a:solidFill>
                  <a:srgbClr val="3333CC"/>
                </a:solidFill>
                <a:latin typeface="Helvetica" pitchFamily="34" charset="0"/>
                <a:ea typeface="MS PGothic" pitchFamily="34" charset="-128"/>
              </a:rPr>
              <a:t>NSTX-U goal staging: first establish ST physics + scenarios, </a:t>
            </a:r>
            <a:r>
              <a:rPr lang="en-US" sz="2400" i="0" dirty="0" smtClean="0">
                <a:solidFill>
                  <a:srgbClr val="3333CC"/>
                </a:solidFill>
                <a:latin typeface="Helvetica" pitchFamily="34" charset="0"/>
                <a:ea typeface="MS PGothic" pitchFamily="34" charset="-128"/>
              </a:rPr>
              <a:t>transition to </a:t>
            </a:r>
            <a:r>
              <a:rPr lang="en-US" sz="2400" b="1" i="0" dirty="0" smtClean="0">
                <a:solidFill>
                  <a:srgbClr val="3333CC"/>
                </a:solidFill>
                <a:latin typeface="Helvetica" pitchFamily="34" charset="0"/>
                <a:ea typeface="MS PGothic" pitchFamily="34" charset="-128"/>
              </a:rPr>
              <a:t>long-pulse + PMI integration (5YP incremental)</a:t>
            </a:r>
          </a:p>
        </p:txBody>
      </p:sp>
      <p:graphicFrame>
        <p:nvGraphicFramePr>
          <p:cNvPr id="105" name="Table 104"/>
          <p:cNvGraphicFramePr>
            <a:graphicFrameLocks noGrp="1"/>
          </p:cNvGraphicFramePr>
          <p:nvPr/>
        </p:nvGraphicFramePr>
        <p:xfrm>
          <a:off x="1752600" y="977900"/>
          <a:ext cx="7315198" cy="241447"/>
        </p:xfrm>
        <a:graphic>
          <a:graphicData uri="http://schemas.openxmlformats.org/drawingml/2006/table">
            <a:tbl>
              <a:tblPr/>
              <a:tblGrid>
                <a:gridCol w="570652"/>
                <a:gridCol w="749394"/>
                <a:gridCol w="749394"/>
                <a:gridCol w="749394"/>
                <a:gridCol w="749394"/>
                <a:gridCol w="749394"/>
                <a:gridCol w="749394"/>
                <a:gridCol w="749394"/>
                <a:gridCol w="749394"/>
                <a:gridCol w="749394"/>
              </a:tblGrid>
              <a:tr h="236395">
                <a:tc>
                  <a:txBody>
                    <a:bodyPr/>
                    <a:lstStyle/>
                    <a:p>
                      <a:pPr algn="ctr" fontAlgn="b"/>
                      <a:r>
                        <a:rPr lang="en-US" sz="1500" b="1" i="0" u="none" strike="noStrike" dirty="0" smtClean="0">
                          <a:latin typeface="+mn-lt"/>
                        </a:rPr>
                        <a:t>2014</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2015</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2016</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2017</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2018</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2019</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2020</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2021</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2022</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2023</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099" name="TextBox 26"/>
          <p:cNvSpPr txBox="1">
            <a:spLocks noChangeArrowheads="1"/>
          </p:cNvSpPr>
          <p:nvPr/>
        </p:nvSpPr>
        <p:spPr bwMode="auto">
          <a:xfrm>
            <a:off x="2362200" y="1250824"/>
            <a:ext cx="2944368" cy="270843"/>
          </a:xfrm>
          <a:prstGeom prst="rect">
            <a:avLst/>
          </a:prstGeom>
          <a:solidFill>
            <a:srgbClr val="CCECFF"/>
          </a:solidFill>
          <a:ln w="12700">
            <a:solidFill>
              <a:schemeClr val="tx1"/>
            </a:solidFill>
            <a:miter lim="800000"/>
            <a:headEnd/>
            <a:tailEnd/>
          </a:ln>
        </p:spPr>
        <p:txBody>
          <a:bodyPr wrap="square" tIns="18288" bIns="36576" anchor="ctr">
            <a:spAutoFit/>
          </a:bodyPr>
          <a:lstStyle/>
          <a:p>
            <a:pPr algn="ctr">
              <a:spcBef>
                <a:spcPct val="20000"/>
              </a:spcBef>
            </a:pPr>
            <a:r>
              <a:rPr lang="en-US" sz="1400" b="1" i="0" dirty="0">
                <a:solidFill>
                  <a:srgbClr val="1822CD"/>
                </a:solidFill>
                <a:latin typeface="+mn-lt"/>
                <a:ea typeface="MS PGothic" pitchFamily="34" charset="-128"/>
              </a:rPr>
              <a:t>Establish ST physics, scenarios</a:t>
            </a:r>
          </a:p>
        </p:txBody>
      </p:sp>
      <p:pic>
        <p:nvPicPr>
          <p:cNvPr id="3100" name="Picture 75"/>
          <p:cNvPicPr>
            <a:picLocks noChangeAspect="1" noChangeArrowheads="1"/>
          </p:cNvPicPr>
          <p:nvPr/>
        </p:nvPicPr>
        <p:blipFill>
          <a:blip r:embed="rId3" cstate="print"/>
          <a:srcRect l="12645" r="7295"/>
          <a:stretch>
            <a:fillRect/>
          </a:stretch>
        </p:blipFill>
        <p:spPr bwMode="auto">
          <a:xfrm>
            <a:off x="0" y="2330450"/>
            <a:ext cx="1295400" cy="1725613"/>
          </a:xfrm>
          <a:prstGeom prst="rect">
            <a:avLst/>
          </a:prstGeom>
          <a:noFill/>
          <a:ln w="15875">
            <a:noFill/>
            <a:miter lim="800000"/>
            <a:headEnd/>
            <a:tailEnd/>
          </a:ln>
        </p:spPr>
      </p:pic>
      <p:pic>
        <p:nvPicPr>
          <p:cNvPr id="3101" name="Picture 79" descr="NB2 iso"/>
          <p:cNvPicPr>
            <a:picLocks noChangeAspect="1" noChangeArrowheads="1"/>
          </p:cNvPicPr>
          <p:nvPr/>
        </p:nvPicPr>
        <p:blipFill>
          <a:blip r:embed="rId4" cstate="print"/>
          <a:srcRect/>
          <a:stretch>
            <a:fillRect/>
          </a:stretch>
        </p:blipFill>
        <p:spPr bwMode="auto">
          <a:xfrm>
            <a:off x="4763" y="4660900"/>
            <a:ext cx="1433512" cy="1106488"/>
          </a:xfrm>
          <a:prstGeom prst="rect">
            <a:avLst/>
          </a:prstGeom>
          <a:noFill/>
          <a:ln w="9525">
            <a:noFill/>
            <a:miter lim="800000"/>
            <a:headEnd/>
            <a:tailEnd/>
          </a:ln>
        </p:spPr>
      </p:pic>
      <p:sp>
        <p:nvSpPr>
          <p:cNvPr id="3102" name="Text Box 81"/>
          <p:cNvSpPr txBox="1">
            <a:spLocks noChangeArrowheads="1"/>
          </p:cNvSpPr>
          <p:nvPr/>
        </p:nvSpPr>
        <p:spPr bwMode="auto">
          <a:xfrm>
            <a:off x="0" y="1905000"/>
            <a:ext cx="1279525" cy="344488"/>
          </a:xfrm>
          <a:prstGeom prst="rect">
            <a:avLst/>
          </a:prstGeom>
          <a:solidFill>
            <a:schemeClr val="bg1"/>
          </a:solidFill>
          <a:ln w="12700">
            <a:noFill/>
            <a:miter lim="800000"/>
            <a:headEnd type="none" w="sm" len="sm"/>
            <a:tailEnd type="none" w="sm" len="sm"/>
          </a:ln>
        </p:spPr>
        <p:txBody>
          <a:bodyPr lIns="0" tIns="0" rIns="0" bIns="0">
            <a:spAutoFit/>
          </a:bodyPr>
          <a:lstStyle/>
          <a:p>
            <a:pPr algn="ctr" defTabSz="860425" eaLnBrk="0" hangingPunct="0">
              <a:lnSpc>
                <a:spcPct val="60000"/>
              </a:lnSpc>
              <a:spcBef>
                <a:spcPct val="20000"/>
              </a:spcBef>
            </a:pPr>
            <a:r>
              <a:rPr lang="en-US" sz="1600" b="1" i="0">
                <a:solidFill>
                  <a:srgbClr val="FF0000"/>
                </a:solidFill>
                <a:latin typeface="Arial Narrow" pitchFamily="34" charset="0"/>
              </a:rPr>
              <a:t>New </a:t>
            </a:r>
          </a:p>
          <a:p>
            <a:pPr algn="ctr" defTabSz="860425" eaLnBrk="0" hangingPunct="0">
              <a:lnSpc>
                <a:spcPct val="60000"/>
              </a:lnSpc>
              <a:spcBef>
                <a:spcPct val="20000"/>
              </a:spcBef>
            </a:pPr>
            <a:r>
              <a:rPr lang="en-US" sz="1600" b="1" i="0">
                <a:solidFill>
                  <a:srgbClr val="FF0000"/>
                </a:solidFill>
                <a:latin typeface="Arial Narrow" pitchFamily="34" charset="0"/>
              </a:rPr>
              <a:t>center-stack</a:t>
            </a:r>
          </a:p>
        </p:txBody>
      </p:sp>
      <p:sp>
        <p:nvSpPr>
          <p:cNvPr id="3103" name="Text Box 82"/>
          <p:cNvSpPr txBox="1">
            <a:spLocks noChangeArrowheads="1"/>
          </p:cNvSpPr>
          <p:nvPr/>
        </p:nvSpPr>
        <p:spPr bwMode="auto">
          <a:xfrm>
            <a:off x="76200" y="5697538"/>
            <a:ext cx="661988" cy="246062"/>
          </a:xfrm>
          <a:prstGeom prst="rect">
            <a:avLst/>
          </a:prstGeom>
          <a:solidFill>
            <a:schemeClr val="bg1"/>
          </a:solidFill>
          <a:ln w="12700">
            <a:noFill/>
            <a:miter lim="800000"/>
            <a:headEnd type="none" w="sm" len="sm"/>
            <a:tailEnd type="none" w="sm" len="sm"/>
          </a:ln>
        </p:spPr>
        <p:txBody>
          <a:bodyPr lIns="0" tIns="0" rIns="0" bIns="0">
            <a:spAutoFit/>
          </a:bodyPr>
          <a:lstStyle/>
          <a:p>
            <a:pPr algn="ctr" defTabSz="860425" eaLnBrk="0" hangingPunct="0">
              <a:spcBef>
                <a:spcPct val="20000"/>
              </a:spcBef>
            </a:pPr>
            <a:r>
              <a:rPr lang="en-US" sz="1600" b="1" i="0">
                <a:solidFill>
                  <a:srgbClr val="FF0000"/>
                </a:solidFill>
                <a:latin typeface="Arial Narrow" pitchFamily="34" charset="0"/>
              </a:rPr>
              <a:t>2nd NBI</a:t>
            </a:r>
          </a:p>
        </p:txBody>
      </p:sp>
      <p:sp>
        <p:nvSpPr>
          <p:cNvPr id="3104" name="TextBox 26"/>
          <p:cNvSpPr txBox="1">
            <a:spLocks noChangeArrowheads="1"/>
          </p:cNvSpPr>
          <p:nvPr/>
        </p:nvSpPr>
        <p:spPr bwMode="auto">
          <a:xfrm>
            <a:off x="76200" y="1250824"/>
            <a:ext cx="2209800" cy="270843"/>
          </a:xfrm>
          <a:prstGeom prst="rect">
            <a:avLst/>
          </a:prstGeom>
          <a:solidFill>
            <a:srgbClr val="FFFFCC"/>
          </a:solidFill>
          <a:ln w="12700">
            <a:solidFill>
              <a:schemeClr val="tx1"/>
            </a:solidFill>
            <a:miter lim="800000"/>
            <a:headEnd/>
            <a:tailEnd/>
          </a:ln>
        </p:spPr>
        <p:txBody>
          <a:bodyPr wrap="square" tIns="18288" bIns="36576" anchor="ctr">
            <a:spAutoFit/>
          </a:bodyPr>
          <a:lstStyle/>
          <a:p>
            <a:pPr algn="ctr">
              <a:spcBef>
                <a:spcPct val="20000"/>
              </a:spcBef>
            </a:pPr>
            <a:r>
              <a:rPr lang="en-US" sz="1400" i="0" dirty="0">
                <a:solidFill>
                  <a:srgbClr val="1822CD"/>
                </a:solidFill>
                <a:latin typeface="+mn-lt"/>
                <a:ea typeface="MS PGothic" pitchFamily="34" charset="-128"/>
              </a:rPr>
              <a:t>Upgrade Outage</a:t>
            </a:r>
          </a:p>
        </p:txBody>
      </p:sp>
      <p:sp>
        <p:nvSpPr>
          <p:cNvPr id="100" name="TextBox 26"/>
          <p:cNvSpPr txBox="1">
            <a:spLocks noChangeArrowheads="1"/>
          </p:cNvSpPr>
          <p:nvPr/>
        </p:nvSpPr>
        <p:spPr bwMode="auto">
          <a:xfrm>
            <a:off x="5367528" y="1253157"/>
            <a:ext cx="3657600" cy="270843"/>
          </a:xfrm>
          <a:prstGeom prst="rect">
            <a:avLst/>
          </a:prstGeom>
          <a:solidFill>
            <a:srgbClr val="FFCCCC"/>
          </a:solidFill>
          <a:ln w="12700">
            <a:solidFill>
              <a:schemeClr val="tx1"/>
            </a:solidFill>
            <a:miter lim="800000"/>
            <a:headEnd/>
            <a:tailEnd/>
          </a:ln>
        </p:spPr>
        <p:txBody>
          <a:bodyPr wrap="square" tIns="18288" bIns="36576" anchor="ctr">
            <a:spAutoFit/>
          </a:bodyPr>
          <a:lstStyle/>
          <a:p>
            <a:pPr algn="ctr">
              <a:spcBef>
                <a:spcPct val="20000"/>
              </a:spcBef>
              <a:defRPr/>
            </a:pPr>
            <a:r>
              <a:rPr lang="en-US" sz="1400" b="1" i="0" dirty="0">
                <a:solidFill>
                  <a:srgbClr val="1822CD"/>
                </a:solidFill>
                <a:latin typeface="+mn-lt"/>
                <a:ea typeface="ＭＳ Ｐゴシック" pitchFamily="-108" charset="-128"/>
              </a:rPr>
              <a:t>Integrate long-pulse + PMI solutions</a:t>
            </a:r>
          </a:p>
        </p:txBody>
      </p:sp>
      <p:cxnSp>
        <p:nvCxnSpPr>
          <p:cNvPr id="3106" name="Straight Connector 114"/>
          <p:cNvCxnSpPr>
            <a:cxnSpLocks noChangeShapeType="1"/>
          </p:cNvCxnSpPr>
          <p:nvPr/>
        </p:nvCxnSpPr>
        <p:spPr bwMode="auto">
          <a:xfrm flipH="1">
            <a:off x="1371600" y="2667000"/>
            <a:ext cx="6858000" cy="0"/>
          </a:xfrm>
          <a:prstGeom prst="line">
            <a:avLst/>
          </a:prstGeom>
          <a:noFill/>
          <a:ln w="12700" algn="ctr">
            <a:solidFill>
              <a:schemeClr val="tx1"/>
            </a:solidFill>
            <a:round/>
            <a:headEnd/>
            <a:tailEnd/>
          </a:ln>
        </p:spPr>
      </p:cxnSp>
      <p:cxnSp>
        <p:nvCxnSpPr>
          <p:cNvPr id="3107" name="Straight Connector 144"/>
          <p:cNvCxnSpPr>
            <a:cxnSpLocks noChangeShapeType="1"/>
          </p:cNvCxnSpPr>
          <p:nvPr/>
        </p:nvCxnSpPr>
        <p:spPr bwMode="auto">
          <a:xfrm flipH="1">
            <a:off x="1371600" y="4419600"/>
            <a:ext cx="6858000" cy="0"/>
          </a:xfrm>
          <a:prstGeom prst="line">
            <a:avLst/>
          </a:prstGeom>
          <a:noFill/>
          <a:ln w="12700" algn="ctr">
            <a:solidFill>
              <a:schemeClr val="tx1"/>
            </a:solidFill>
            <a:round/>
            <a:headEnd/>
            <a:tailEnd/>
          </a:ln>
        </p:spPr>
      </p:cxnSp>
      <p:cxnSp>
        <p:nvCxnSpPr>
          <p:cNvPr id="3108" name="Straight Connector 151"/>
          <p:cNvCxnSpPr>
            <a:cxnSpLocks noChangeShapeType="1"/>
          </p:cNvCxnSpPr>
          <p:nvPr/>
        </p:nvCxnSpPr>
        <p:spPr bwMode="auto">
          <a:xfrm flipH="1">
            <a:off x="1371600" y="4953000"/>
            <a:ext cx="6858000" cy="0"/>
          </a:xfrm>
          <a:prstGeom prst="line">
            <a:avLst/>
          </a:prstGeom>
          <a:noFill/>
          <a:ln w="12700" algn="ctr">
            <a:solidFill>
              <a:schemeClr val="tx1"/>
            </a:solidFill>
            <a:round/>
            <a:headEnd/>
            <a:tailEnd/>
          </a:ln>
        </p:spPr>
      </p:cxnSp>
      <p:cxnSp>
        <p:nvCxnSpPr>
          <p:cNvPr id="3109" name="Straight Connector 154"/>
          <p:cNvCxnSpPr>
            <a:cxnSpLocks noChangeShapeType="1"/>
          </p:cNvCxnSpPr>
          <p:nvPr/>
        </p:nvCxnSpPr>
        <p:spPr bwMode="auto">
          <a:xfrm flipH="1">
            <a:off x="1371600" y="5486400"/>
            <a:ext cx="6858000" cy="0"/>
          </a:xfrm>
          <a:prstGeom prst="line">
            <a:avLst/>
          </a:prstGeom>
          <a:noFill/>
          <a:ln w="12700" algn="ctr">
            <a:solidFill>
              <a:schemeClr val="tx1"/>
            </a:solidFill>
            <a:round/>
            <a:headEnd/>
            <a:tailEnd/>
          </a:ln>
        </p:spPr>
      </p:cxnSp>
      <p:sp>
        <p:nvSpPr>
          <p:cNvPr id="2137" name="Oval 19"/>
          <p:cNvSpPr>
            <a:spLocks noChangeArrowheads="1"/>
          </p:cNvSpPr>
          <p:nvPr/>
        </p:nvSpPr>
        <p:spPr bwMode="auto">
          <a:xfrm>
            <a:off x="5883275" y="5757863"/>
            <a:ext cx="136525" cy="136525"/>
          </a:xfrm>
          <a:prstGeom prst="ellipse">
            <a:avLst/>
          </a:prstGeom>
          <a:solidFill>
            <a:schemeClr val="accent3">
              <a:lumMod val="85000"/>
            </a:schemeClr>
          </a:solidFill>
          <a:ln w="9525">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ct val="80000"/>
              </a:lnSpc>
              <a:spcBef>
                <a:spcPct val="20000"/>
              </a:spcBef>
              <a:defRPr/>
            </a:pPr>
            <a:endParaRPr lang="en-US" sz="1400" b="1" i="0">
              <a:solidFill>
                <a:srgbClr val="1822CD"/>
              </a:solidFill>
              <a:latin typeface="Helvetica" charset="0"/>
              <a:cs typeface="Arial" charset="0"/>
            </a:endParaRPr>
          </a:p>
        </p:txBody>
      </p:sp>
      <p:cxnSp>
        <p:nvCxnSpPr>
          <p:cNvPr id="3111" name="Straight Connector 159"/>
          <p:cNvCxnSpPr>
            <a:cxnSpLocks noChangeShapeType="1"/>
          </p:cNvCxnSpPr>
          <p:nvPr/>
        </p:nvCxnSpPr>
        <p:spPr bwMode="auto">
          <a:xfrm flipH="1">
            <a:off x="1371600" y="3200400"/>
            <a:ext cx="6858000" cy="0"/>
          </a:xfrm>
          <a:prstGeom prst="line">
            <a:avLst/>
          </a:prstGeom>
          <a:noFill/>
          <a:ln w="12700" algn="ctr">
            <a:solidFill>
              <a:schemeClr val="tx1"/>
            </a:solidFill>
            <a:round/>
            <a:headEnd/>
            <a:tailEnd/>
          </a:ln>
        </p:spPr>
      </p:cxnSp>
      <p:cxnSp>
        <p:nvCxnSpPr>
          <p:cNvPr id="3112" name="Straight Connector 160"/>
          <p:cNvCxnSpPr>
            <a:cxnSpLocks noChangeShapeType="1"/>
          </p:cNvCxnSpPr>
          <p:nvPr/>
        </p:nvCxnSpPr>
        <p:spPr bwMode="auto">
          <a:xfrm flipH="1">
            <a:off x="1371600" y="3733800"/>
            <a:ext cx="6858000" cy="0"/>
          </a:xfrm>
          <a:prstGeom prst="line">
            <a:avLst/>
          </a:prstGeom>
          <a:noFill/>
          <a:ln w="12700" algn="ctr">
            <a:solidFill>
              <a:schemeClr val="tx1"/>
            </a:solidFill>
            <a:round/>
            <a:headEnd/>
            <a:tailEnd/>
          </a:ln>
        </p:spPr>
      </p:cxnSp>
      <p:cxnSp>
        <p:nvCxnSpPr>
          <p:cNvPr id="3113" name="Straight Connector 164"/>
          <p:cNvCxnSpPr>
            <a:cxnSpLocks noChangeShapeType="1"/>
          </p:cNvCxnSpPr>
          <p:nvPr/>
        </p:nvCxnSpPr>
        <p:spPr bwMode="auto">
          <a:xfrm flipH="1">
            <a:off x="1371600" y="6019800"/>
            <a:ext cx="6858000" cy="0"/>
          </a:xfrm>
          <a:prstGeom prst="line">
            <a:avLst/>
          </a:prstGeom>
          <a:noFill/>
          <a:ln w="12700" algn="ctr">
            <a:solidFill>
              <a:schemeClr val="tx1"/>
            </a:solidFill>
            <a:round/>
            <a:headEnd/>
            <a:tailEnd/>
          </a:ln>
        </p:spPr>
      </p:cxnSp>
      <p:sp>
        <p:nvSpPr>
          <p:cNvPr id="99" name="Right Arrow 98"/>
          <p:cNvSpPr/>
          <p:nvPr/>
        </p:nvSpPr>
        <p:spPr bwMode="auto">
          <a:xfrm>
            <a:off x="2438400" y="1676400"/>
            <a:ext cx="2133600" cy="247650"/>
          </a:xfrm>
          <a:prstGeom prst="rightArrow">
            <a:avLst>
              <a:gd name="adj1" fmla="val 100000"/>
              <a:gd name="adj2" fmla="val 45642"/>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0000"/>
              </a:lnSpc>
              <a:spcBef>
                <a:spcPct val="20000"/>
              </a:spcBef>
              <a:defRPr/>
            </a:pPr>
            <a:r>
              <a:rPr lang="en-US" sz="1000" b="1" i="0" dirty="0">
                <a:solidFill>
                  <a:schemeClr val="accent2"/>
                </a:solidFill>
                <a:latin typeface="Helvetica" pitchFamily="-128" charset="0"/>
              </a:rPr>
              <a:t>Increase CHI closed-flux current</a:t>
            </a:r>
          </a:p>
        </p:txBody>
      </p:sp>
      <p:sp>
        <p:nvSpPr>
          <p:cNvPr id="101" name="Right Arrow 100"/>
          <p:cNvSpPr/>
          <p:nvPr/>
        </p:nvSpPr>
        <p:spPr bwMode="auto">
          <a:xfrm>
            <a:off x="3810000" y="1981200"/>
            <a:ext cx="1905000" cy="304800"/>
          </a:xfrm>
          <a:prstGeom prst="rightArrow">
            <a:avLst>
              <a:gd name="adj1" fmla="val 100000"/>
              <a:gd name="adj2" fmla="val 45642"/>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0000"/>
              </a:lnSpc>
              <a:spcBef>
                <a:spcPct val="20000"/>
              </a:spcBef>
              <a:defRPr/>
            </a:pPr>
            <a:r>
              <a:rPr lang="en-US" sz="1000" b="1" i="0" dirty="0" smtClean="0">
                <a:solidFill>
                  <a:schemeClr val="accent2"/>
                </a:solidFill>
                <a:latin typeface="Helvetica" pitchFamily="-128" charset="0"/>
              </a:rPr>
              <a:t>Assess </a:t>
            </a:r>
            <a:r>
              <a:rPr lang="en-US" sz="1000" b="1" i="0" dirty="0">
                <a:solidFill>
                  <a:schemeClr val="accent2"/>
                </a:solidFill>
                <a:latin typeface="Helvetica" pitchFamily="-128" charset="0"/>
              </a:rPr>
              <a:t>plasma gun start-up at </a:t>
            </a:r>
            <a:r>
              <a:rPr lang="en-US" sz="1000" b="1" i="0" dirty="0" smtClean="0">
                <a:solidFill>
                  <a:schemeClr val="accent2"/>
                </a:solidFill>
                <a:latin typeface="Helvetica" pitchFamily="-128" charset="0"/>
              </a:rPr>
              <a:t>increased device size</a:t>
            </a:r>
            <a:endParaRPr lang="en-US" sz="1000" b="1" i="0" dirty="0">
              <a:solidFill>
                <a:schemeClr val="accent2"/>
              </a:solidFill>
              <a:latin typeface="Helvetica" pitchFamily="-128" charset="0"/>
            </a:endParaRPr>
          </a:p>
        </p:txBody>
      </p:sp>
      <p:sp>
        <p:nvSpPr>
          <p:cNvPr id="102" name="Right Arrow 101"/>
          <p:cNvSpPr/>
          <p:nvPr/>
        </p:nvSpPr>
        <p:spPr bwMode="auto">
          <a:xfrm>
            <a:off x="2819400" y="2362200"/>
            <a:ext cx="2895600" cy="228600"/>
          </a:xfrm>
          <a:prstGeom prst="rightArrow">
            <a:avLst>
              <a:gd name="adj1" fmla="val 100000"/>
              <a:gd name="adj2" fmla="val 45642"/>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0000"/>
              </a:lnSpc>
              <a:spcBef>
                <a:spcPct val="20000"/>
              </a:spcBef>
              <a:defRPr/>
            </a:pPr>
            <a:r>
              <a:rPr lang="en-US" sz="1000" b="1" i="0" dirty="0">
                <a:solidFill>
                  <a:schemeClr val="accent2"/>
                </a:solidFill>
                <a:latin typeface="Helvetica" pitchFamily="-128" charset="0"/>
              </a:rPr>
              <a:t>Develop/understand ECH/EBW H&amp;CD for ST</a:t>
            </a:r>
          </a:p>
        </p:txBody>
      </p:sp>
      <p:sp>
        <p:nvSpPr>
          <p:cNvPr id="103" name="Right Arrow 102"/>
          <p:cNvSpPr/>
          <p:nvPr/>
        </p:nvSpPr>
        <p:spPr bwMode="auto">
          <a:xfrm>
            <a:off x="5791200" y="1981200"/>
            <a:ext cx="2209800" cy="533400"/>
          </a:xfrm>
          <a:prstGeom prst="rightArrow">
            <a:avLst>
              <a:gd name="adj1" fmla="val 100000"/>
              <a:gd name="adj2" fmla="val 29661"/>
            </a:avLst>
          </a:prstGeom>
          <a:solidFill>
            <a:srgbClr val="FFCCCC"/>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5000"/>
              </a:lnSpc>
              <a:spcBef>
                <a:spcPct val="20000"/>
              </a:spcBef>
              <a:defRPr/>
            </a:pPr>
            <a:r>
              <a:rPr lang="en-US" sz="1000" b="1" i="0" dirty="0">
                <a:solidFill>
                  <a:schemeClr val="accent2"/>
                </a:solidFill>
                <a:latin typeface="Helvetica" pitchFamily="-128" charset="0"/>
              </a:rPr>
              <a:t>Increase/extend ramp-up heating and off-axis current-drive for advanced scenarios</a:t>
            </a:r>
          </a:p>
        </p:txBody>
      </p:sp>
      <p:sp>
        <p:nvSpPr>
          <p:cNvPr id="104" name="Right Arrow 103"/>
          <p:cNvSpPr/>
          <p:nvPr/>
        </p:nvSpPr>
        <p:spPr bwMode="auto">
          <a:xfrm>
            <a:off x="2514600" y="2743200"/>
            <a:ext cx="1600200" cy="381000"/>
          </a:xfrm>
          <a:prstGeom prst="rightArrow">
            <a:avLst>
              <a:gd name="adj1" fmla="val 100000"/>
              <a:gd name="adj2" fmla="val 29371"/>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0000"/>
              </a:lnSpc>
              <a:spcBef>
                <a:spcPct val="20000"/>
              </a:spcBef>
              <a:defRPr/>
            </a:pPr>
            <a:r>
              <a:rPr lang="en-US" sz="1000" b="1" i="0" dirty="0">
                <a:solidFill>
                  <a:schemeClr val="accent2"/>
                </a:solidFill>
                <a:latin typeface="Helvetica" pitchFamily="-128" charset="0"/>
              </a:rPr>
              <a:t>Establish main-ion density and </a:t>
            </a:r>
            <a:r>
              <a:rPr lang="en-US" sz="1000" b="1" i="0" dirty="0">
                <a:solidFill>
                  <a:schemeClr val="accent2"/>
                </a:solidFill>
                <a:latin typeface="Symbol" pitchFamily="18" charset="2"/>
              </a:rPr>
              <a:t>n</a:t>
            </a:r>
            <a:r>
              <a:rPr lang="en-US" sz="1000" b="1" i="0" dirty="0">
                <a:solidFill>
                  <a:schemeClr val="accent2"/>
                </a:solidFill>
                <a:latin typeface="Helvetica" pitchFamily="-128" charset="0"/>
              </a:rPr>
              <a:t>* control</a:t>
            </a:r>
          </a:p>
        </p:txBody>
      </p:sp>
      <p:sp>
        <p:nvSpPr>
          <p:cNvPr id="106" name="Right Arrow 105"/>
          <p:cNvSpPr/>
          <p:nvPr/>
        </p:nvSpPr>
        <p:spPr bwMode="auto">
          <a:xfrm>
            <a:off x="4114800" y="2743200"/>
            <a:ext cx="1600200" cy="381000"/>
          </a:xfrm>
          <a:prstGeom prst="rightArrow">
            <a:avLst>
              <a:gd name="adj1" fmla="val 100000"/>
              <a:gd name="adj2" fmla="val 45642"/>
            </a:avLst>
          </a:prstGeom>
          <a:gradFill>
            <a:gsLst>
              <a:gs pos="0">
                <a:srgbClr val="FFCCCC"/>
              </a:gs>
              <a:gs pos="100000">
                <a:srgbClr val="CCECFF">
                  <a:shade val="100000"/>
                  <a:satMod val="115000"/>
                </a:srgbClr>
              </a:gs>
            </a:gsLst>
            <a:lin ang="10800000" scaled="1"/>
          </a:gra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70000"/>
              </a:lnSpc>
              <a:spcBef>
                <a:spcPct val="20000"/>
              </a:spcBef>
              <a:defRPr/>
            </a:pPr>
            <a:r>
              <a:rPr lang="en-US" sz="1000" b="1" i="0" dirty="0">
                <a:solidFill>
                  <a:schemeClr val="accent2"/>
                </a:solidFill>
                <a:latin typeface="Helvetica" pitchFamily="-128" charset="0"/>
              </a:rPr>
              <a:t>Understand snowflake </a:t>
            </a:r>
            <a:r>
              <a:rPr lang="en-US" sz="1000" b="1" i="0" dirty="0" err="1">
                <a:solidFill>
                  <a:schemeClr val="accent2"/>
                </a:solidFill>
                <a:latin typeface="Helvetica" pitchFamily="-128" charset="0"/>
              </a:rPr>
              <a:t>divertor</a:t>
            </a:r>
            <a:r>
              <a:rPr lang="en-US" sz="1000" b="1" i="0" dirty="0">
                <a:solidFill>
                  <a:schemeClr val="accent2"/>
                </a:solidFill>
                <a:latin typeface="Helvetica" pitchFamily="-128" charset="0"/>
              </a:rPr>
              <a:t> performance</a:t>
            </a:r>
            <a:endParaRPr lang="en-US" sz="1000" b="1" i="0" baseline="-25000" dirty="0">
              <a:solidFill>
                <a:schemeClr val="accent2"/>
              </a:solidFill>
              <a:latin typeface="Helvetica" pitchFamily="-128" charset="0"/>
            </a:endParaRPr>
          </a:p>
        </p:txBody>
      </p:sp>
      <p:sp>
        <p:nvSpPr>
          <p:cNvPr id="107" name="Right Arrow 106"/>
          <p:cNvSpPr/>
          <p:nvPr/>
        </p:nvSpPr>
        <p:spPr bwMode="auto">
          <a:xfrm>
            <a:off x="5715000" y="2743200"/>
            <a:ext cx="2057400" cy="381000"/>
          </a:xfrm>
          <a:prstGeom prst="rightArrow">
            <a:avLst>
              <a:gd name="adj1" fmla="val 100000"/>
              <a:gd name="adj2" fmla="val 45642"/>
            </a:avLst>
          </a:prstGeom>
          <a:solidFill>
            <a:srgbClr val="FFCCCC"/>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70000"/>
              </a:lnSpc>
              <a:spcBef>
                <a:spcPct val="20000"/>
              </a:spcBef>
              <a:defRPr/>
            </a:pPr>
            <a:r>
              <a:rPr lang="en-US" sz="1000" b="1" i="0" dirty="0" smtClean="0">
                <a:solidFill>
                  <a:schemeClr val="accent2"/>
                </a:solidFill>
                <a:latin typeface="Helvetica" pitchFamily="-128" charset="0"/>
              </a:rPr>
              <a:t>Understand </a:t>
            </a:r>
            <a:r>
              <a:rPr lang="en-US" sz="1000" b="1" i="0" dirty="0">
                <a:solidFill>
                  <a:schemeClr val="accent2"/>
                </a:solidFill>
                <a:latin typeface="Helvetica" pitchFamily="-128" charset="0"/>
              </a:rPr>
              <a:t>high-Z first-wall erosion, migration, particle sources &amp; sinks</a:t>
            </a:r>
          </a:p>
        </p:txBody>
      </p:sp>
      <p:sp>
        <p:nvSpPr>
          <p:cNvPr id="108" name="Right Arrow 107"/>
          <p:cNvSpPr/>
          <p:nvPr/>
        </p:nvSpPr>
        <p:spPr bwMode="auto">
          <a:xfrm>
            <a:off x="3611880" y="3276600"/>
            <a:ext cx="1371600" cy="381000"/>
          </a:xfrm>
          <a:prstGeom prst="rightArrow">
            <a:avLst>
              <a:gd name="adj1" fmla="val 100000"/>
              <a:gd name="adj2" fmla="val 25303"/>
            </a:avLst>
          </a:prstGeom>
          <a:gradFill>
            <a:gsLst>
              <a:gs pos="0">
                <a:srgbClr val="FFCCCC"/>
              </a:gs>
              <a:gs pos="100000">
                <a:srgbClr val="CCECFF">
                  <a:shade val="100000"/>
                  <a:satMod val="115000"/>
                </a:srgbClr>
              </a:gs>
            </a:gsLst>
            <a:lin ang="10800000" scaled="1"/>
          </a:gra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70000"/>
              </a:lnSpc>
              <a:spcBef>
                <a:spcPct val="20000"/>
              </a:spcBef>
              <a:defRPr/>
            </a:pPr>
            <a:r>
              <a:rPr lang="en-US" sz="1000" b="1" i="0" dirty="0">
                <a:solidFill>
                  <a:schemeClr val="accent2"/>
                </a:solidFill>
                <a:latin typeface="Helvetica" pitchFamily="-128" charset="0"/>
              </a:rPr>
              <a:t>Assess high-Z </a:t>
            </a:r>
            <a:r>
              <a:rPr lang="en-US" sz="1000" b="1" i="0" dirty="0" smtClean="0">
                <a:solidFill>
                  <a:schemeClr val="accent2"/>
                </a:solidFill>
                <a:latin typeface="Helvetica" pitchFamily="-128" charset="0"/>
              </a:rPr>
              <a:t>tile/</a:t>
            </a:r>
            <a:r>
              <a:rPr lang="en-US" sz="1000" b="1" i="0" dirty="0" err="1" smtClean="0">
                <a:solidFill>
                  <a:schemeClr val="accent2"/>
                </a:solidFill>
                <a:latin typeface="Helvetica" pitchFamily="-128" charset="0"/>
              </a:rPr>
              <a:t>divertor</a:t>
            </a:r>
            <a:r>
              <a:rPr lang="en-US" sz="1000" b="1" i="0" dirty="0" smtClean="0">
                <a:solidFill>
                  <a:schemeClr val="accent2"/>
                </a:solidFill>
                <a:latin typeface="Helvetica" pitchFamily="-128" charset="0"/>
              </a:rPr>
              <a:t> impact </a:t>
            </a:r>
            <a:r>
              <a:rPr lang="en-US" sz="1000" b="1" i="0" dirty="0">
                <a:solidFill>
                  <a:schemeClr val="accent2"/>
                </a:solidFill>
                <a:latin typeface="Helvetica" pitchFamily="-128" charset="0"/>
              </a:rPr>
              <a:t>and performance</a:t>
            </a:r>
          </a:p>
        </p:txBody>
      </p:sp>
      <p:sp>
        <p:nvSpPr>
          <p:cNvPr id="109" name="Right Arrow 108"/>
          <p:cNvSpPr/>
          <p:nvPr/>
        </p:nvSpPr>
        <p:spPr bwMode="auto">
          <a:xfrm>
            <a:off x="5029200" y="3276600"/>
            <a:ext cx="1066800" cy="381000"/>
          </a:xfrm>
          <a:prstGeom prst="rightArrow">
            <a:avLst>
              <a:gd name="adj1" fmla="val 100000"/>
              <a:gd name="adj2" fmla="val 29371"/>
            </a:avLst>
          </a:prstGeom>
          <a:solidFill>
            <a:srgbClr val="FFCCCC"/>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70000"/>
              </a:lnSpc>
              <a:spcBef>
                <a:spcPct val="20000"/>
              </a:spcBef>
              <a:defRPr/>
            </a:pPr>
            <a:r>
              <a:rPr lang="en-US" sz="1000" b="1" i="0" dirty="0">
                <a:solidFill>
                  <a:schemeClr val="accent2"/>
                </a:solidFill>
                <a:latin typeface="Helvetica" pitchFamily="-128" charset="0"/>
              </a:rPr>
              <a:t>Assess high-Z </a:t>
            </a:r>
            <a:r>
              <a:rPr lang="en-US" sz="1000" b="1" i="0" dirty="0" err="1" smtClean="0">
                <a:solidFill>
                  <a:schemeClr val="accent2"/>
                </a:solidFill>
                <a:latin typeface="Helvetica" pitchFamily="-128" charset="0"/>
              </a:rPr>
              <a:t>divertor</a:t>
            </a:r>
            <a:r>
              <a:rPr lang="en-US" sz="1000" b="1" i="0" dirty="0" smtClean="0">
                <a:solidFill>
                  <a:schemeClr val="accent2"/>
                </a:solidFill>
                <a:latin typeface="Helvetica" pitchFamily="-128" charset="0"/>
              </a:rPr>
              <a:t> and/or first-wall</a:t>
            </a:r>
            <a:endParaRPr lang="en-US" sz="1000" b="1" i="0" dirty="0">
              <a:solidFill>
                <a:schemeClr val="accent2"/>
              </a:solidFill>
              <a:latin typeface="Helvetica" pitchFamily="-128" charset="0"/>
            </a:endParaRPr>
          </a:p>
        </p:txBody>
      </p:sp>
      <p:sp>
        <p:nvSpPr>
          <p:cNvPr id="110" name="Right Arrow 109"/>
          <p:cNvSpPr/>
          <p:nvPr/>
        </p:nvSpPr>
        <p:spPr bwMode="auto">
          <a:xfrm>
            <a:off x="6144768" y="3276600"/>
            <a:ext cx="1551432" cy="381000"/>
          </a:xfrm>
          <a:prstGeom prst="rightArrow">
            <a:avLst>
              <a:gd name="adj1" fmla="val 100000"/>
              <a:gd name="adj2" fmla="val 27337"/>
            </a:avLst>
          </a:prstGeom>
          <a:solidFill>
            <a:srgbClr val="FFCCCC"/>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0000"/>
              </a:lnSpc>
              <a:spcBef>
                <a:spcPct val="20000"/>
              </a:spcBef>
              <a:defRPr/>
            </a:pPr>
            <a:r>
              <a:rPr lang="en-US" sz="1000" b="1" i="0" dirty="0">
                <a:solidFill>
                  <a:schemeClr val="accent2"/>
                </a:solidFill>
                <a:latin typeface="Helvetica" pitchFamily="-128" charset="0"/>
              </a:rPr>
              <a:t>Assess impact of high-temperature first-wall</a:t>
            </a:r>
          </a:p>
        </p:txBody>
      </p:sp>
      <p:sp>
        <p:nvSpPr>
          <p:cNvPr id="111" name="Right Arrow 110"/>
          <p:cNvSpPr/>
          <p:nvPr/>
        </p:nvSpPr>
        <p:spPr bwMode="auto">
          <a:xfrm>
            <a:off x="2438400" y="3810000"/>
            <a:ext cx="2057400" cy="533400"/>
          </a:xfrm>
          <a:prstGeom prst="rightArrow">
            <a:avLst>
              <a:gd name="adj1" fmla="val 100000"/>
              <a:gd name="adj2" fmla="val 28209"/>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5000"/>
              </a:lnSpc>
              <a:spcBef>
                <a:spcPct val="20000"/>
              </a:spcBef>
              <a:defRPr/>
            </a:pPr>
            <a:r>
              <a:rPr lang="en-US" sz="1000" b="1" i="0" dirty="0">
                <a:solidFill>
                  <a:schemeClr val="accent2"/>
                </a:solidFill>
                <a:latin typeface="Helvetica" pitchFamily="-128" charset="0"/>
              </a:rPr>
              <a:t>Establish low impurities / </a:t>
            </a:r>
            <a:r>
              <a:rPr lang="en-US" sz="1000" b="1" i="0" dirty="0" err="1">
                <a:solidFill>
                  <a:schemeClr val="accent2"/>
                </a:solidFill>
                <a:latin typeface="Helvetica" pitchFamily="-128" charset="0"/>
              </a:rPr>
              <a:t>Z</a:t>
            </a:r>
            <a:r>
              <a:rPr lang="en-US" sz="1000" b="1" i="0" baseline="-25000" dirty="0" err="1">
                <a:solidFill>
                  <a:schemeClr val="accent2"/>
                </a:solidFill>
                <a:latin typeface="Helvetica" pitchFamily="-128" charset="0"/>
              </a:rPr>
              <a:t>eff</a:t>
            </a:r>
            <a:r>
              <a:rPr lang="en-US" sz="1000" b="1" i="0" dirty="0">
                <a:solidFill>
                  <a:schemeClr val="accent2"/>
                </a:solidFill>
                <a:latin typeface="Helvetica" pitchFamily="-128" charset="0"/>
              </a:rPr>
              <a:t> , assess increased Li coverage, replenishment</a:t>
            </a:r>
          </a:p>
        </p:txBody>
      </p:sp>
      <p:sp>
        <p:nvSpPr>
          <p:cNvPr id="112" name="Right Arrow 111"/>
          <p:cNvSpPr/>
          <p:nvPr/>
        </p:nvSpPr>
        <p:spPr bwMode="auto">
          <a:xfrm>
            <a:off x="6400800" y="3810000"/>
            <a:ext cx="1143000" cy="533400"/>
          </a:xfrm>
          <a:prstGeom prst="rightArrow">
            <a:avLst>
              <a:gd name="adj1" fmla="val 100000"/>
              <a:gd name="adj2" fmla="val 28208"/>
            </a:avLst>
          </a:prstGeom>
          <a:solidFill>
            <a:srgbClr val="FFCCCC"/>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0000"/>
              </a:lnSpc>
              <a:spcBef>
                <a:spcPct val="20000"/>
              </a:spcBef>
              <a:defRPr/>
            </a:pPr>
            <a:r>
              <a:rPr lang="en-US" sz="1000" b="1" i="0" dirty="0">
                <a:solidFill>
                  <a:schemeClr val="accent2"/>
                </a:solidFill>
                <a:latin typeface="Helvetica" pitchFamily="-128" charset="0"/>
              </a:rPr>
              <a:t>Assess flowing LM PFC with full </a:t>
            </a:r>
            <a:r>
              <a:rPr lang="en-US" sz="1000" b="1" i="0" dirty="0" err="1">
                <a:solidFill>
                  <a:schemeClr val="accent2"/>
                </a:solidFill>
                <a:latin typeface="Helvetica" pitchFamily="-128" charset="0"/>
              </a:rPr>
              <a:t>toroidal</a:t>
            </a:r>
            <a:r>
              <a:rPr lang="en-US" sz="1000" b="1" i="0" dirty="0">
                <a:solidFill>
                  <a:schemeClr val="accent2"/>
                </a:solidFill>
                <a:latin typeface="Helvetica" pitchFamily="-128" charset="0"/>
              </a:rPr>
              <a:t> coverage</a:t>
            </a:r>
          </a:p>
        </p:txBody>
      </p:sp>
      <p:sp>
        <p:nvSpPr>
          <p:cNvPr id="113" name="Right Arrow 112"/>
          <p:cNvSpPr/>
          <p:nvPr/>
        </p:nvSpPr>
        <p:spPr bwMode="auto">
          <a:xfrm>
            <a:off x="4572000" y="3810000"/>
            <a:ext cx="1752600" cy="533400"/>
          </a:xfrm>
          <a:prstGeom prst="rightArrow">
            <a:avLst>
              <a:gd name="adj1" fmla="val 100000"/>
              <a:gd name="adj2" fmla="val 25303"/>
            </a:avLst>
          </a:prstGeom>
          <a:solidFill>
            <a:srgbClr val="FFCCCC"/>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5000"/>
              </a:lnSpc>
              <a:spcBef>
                <a:spcPct val="20000"/>
              </a:spcBef>
              <a:defRPr/>
            </a:pPr>
            <a:r>
              <a:rPr lang="en-US" sz="1000" b="1" i="0" dirty="0">
                <a:solidFill>
                  <a:schemeClr val="accent2"/>
                </a:solidFill>
                <a:latin typeface="Helvetica" pitchFamily="-128" charset="0"/>
              </a:rPr>
              <a:t>Test flowing liquid metal for heat-flux mitigation, surface replenishment</a:t>
            </a:r>
          </a:p>
        </p:txBody>
      </p:sp>
      <p:sp>
        <p:nvSpPr>
          <p:cNvPr id="116" name="Right Arrow 115"/>
          <p:cNvSpPr/>
          <p:nvPr/>
        </p:nvSpPr>
        <p:spPr bwMode="auto">
          <a:xfrm>
            <a:off x="2590800" y="5029200"/>
            <a:ext cx="2590800" cy="381000"/>
          </a:xfrm>
          <a:prstGeom prst="rightArrow">
            <a:avLst>
              <a:gd name="adj1" fmla="val 100000"/>
              <a:gd name="adj2" fmla="val 28208"/>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0000"/>
              </a:lnSpc>
              <a:spcBef>
                <a:spcPct val="20000"/>
              </a:spcBef>
              <a:defRPr/>
            </a:pPr>
            <a:r>
              <a:rPr lang="en-US" sz="1000" b="1" i="0" dirty="0">
                <a:solidFill>
                  <a:schemeClr val="accent2"/>
                </a:solidFill>
                <a:latin typeface="Helvetica" pitchFamily="-128" charset="0"/>
              </a:rPr>
              <a:t>Understand ES and EM turbulence at high </a:t>
            </a:r>
            <a:r>
              <a:rPr lang="en-US" sz="1000" b="1" i="0" dirty="0">
                <a:solidFill>
                  <a:schemeClr val="accent2"/>
                </a:solidFill>
                <a:latin typeface="Symbol" pitchFamily="18" charset="2"/>
              </a:rPr>
              <a:t>b,</a:t>
            </a:r>
            <a:r>
              <a:rPr lang="en-US" sz="1000" b="1" i="0" dirty="0">
                <a:solidFill>
                  <a:schemeClr val="accent2"/>
                </a:solidFill>
                <a:latin typeface="Helvetica" pitchFamily="-128" charset="0"/>
              </a:rPr>
              <a:t> low </a:t>
            </a:r>
            <a:r>
              <a:rPr lang="en-US" sz="1000" b="1" i="0" dirty="0">
                <a:solidFill>
                  <a:schemeClr val="accent2"/>
                </a:solidFill>
                <a:latin typeface="Symbol" pitchFamily="18" charset="2"/>
              </a:rPr>
              <a:t>n</a:t>
            </a:r>
            <a:r>
              <a:rPr lang="en-US" sz="1000" b="1" i="0" dirty="0">
                <a:solidFill>
                  <a:schemeClr val="accent2"/>
                </a:solidFill>
                <a:latin typeface="Helvetica" pitchFamily="-128" charset="0"/>
              </a:rPr>
              <a:t>*, emphasizing e-transport</a:t>
            </a:r>
          </a:p>
        </p:txBody>
      </p:sp>
      <p:sp>
        <p:nvSpPr>
          <p:cNvPr id="117" name="Right Arrow 116"/>
          <p:cNvSpPr/>
          <p:nvPr/>
        </p:nvSpPr>
        <p:spPr bwMode="auto">
          <a:xfrm>
            <a:off x="5257800" y="5029200"/>
            <a:ext cx="2362200" cy="381000"/>
          </a:xfrm>
          <a:prstGeom prst="rightArrow">
            <a:avLst>
              <a:gd name="adj1" fmla="val 100000"/>
              <a:gd name="adj2" fmla="val 28208"/>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0000"/>
              </a:lnSpc>
              <a:spcBef>
                <a:spcPct val="20000"/>
              </a:spcBef>
              <a:defRPr/>
            </a:pPr>
            <a:r>
              <a:rPr lang="en-US" sz="1000" b="1" i="0" dirty="0">
                <a:solidFill>
                  <a:schemeClr val="accent2"/>
                </a:solidFill>
                <a:latin typeface="Helvetica" pitchFamily="-128" charset="0"/>
              </a:rPr>
              <a:t>Extend wave-number coverage of turbulence measurements</a:t>
            </a:r>
          </a:p>
        </p:txBody>
      </p:sp>
      <p:sp>
        <p:nvSpPr>
          <p:cNvPr id="118" name="Right Arrow 117"/>
          <p:cNvSpPr/>
          <p:nvPr/>
        </p:nvSpPr>
        <p:spPr bwMode="auto">
          <a:xfrm>
            <a:off x="2438400" y="5541264"/>
            <a:ext cx="2819400" cy="429768"/>
          </a:xfrm>
          <a:prstGeom prst="rightArrow">
            <a:avLst>
              <a:gd name="adj1" fmla="val 100000"/>
              <a:gd name="adj2" fmla="val 28208"/>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0000"/>
              </a:lnSpc>
              <a:spcBef>
                <a:spcPct val="20000"/>
              </a:spcBef>
              <a:defRPr/>
            </a:pPr>
            <a:r>
              <a:rPr lang="en-US" sz="1000" b="1" i="0" dirty="0" smtClean="0">
                <a:solidFill>
                  <a:schemeClr val="accent2"/>
                </a:solidFill>
                <a:latin typeface="Helvetica" pitchFamily="-128" charset="0"/>
              </a:rPr>
              <a:t>Characterize AE stability, fast-ion transport, NBI-CD, support </a:t>
            </a:r>
            <a:r>
              <a:rPr lang="en-US" sz="1000" b="1" i="0" dirty="0">
                <a:solidFill>
                  <a:schemeClr val="accent2"/>
                </a:solidFill>
                <a:latin typeface="Helvetica" pitchFamily="-128" charset="0"/>
              </a:rPr>
              <a:t>plasma start-up, assess effectiveness of  fast-wave in NBI H-modes</a:t>
            </a:r>
          </a:p>
        </p:txBody>
      </p:sp>
      <p:sp>
        <p:nvSpPr>
          <p:cNvPr id="119" name="Right Arrow 118"/>
          <p:cNvSpPr/>
          <p:nvPr/>
        </p:nvSpPr>
        <p:spPr bwMode="auto">
          <a:xfrm>
            <a:off x="5334000" y="5562600"/>
            <a:ext cx="2590800" cy="381000"/>
          </a:xfrm>
          <a:prstGeom prst="rightArrow">
            <a:avLst>
              <a:gd name="adj1" fmla="val 100000"/>
              <a:gd name="adj2" fmla="val 28208"/>
            </a:avLst>
          </a:prstGeom>
          <a:gradFill flip="none" rotWithShape="1">
            <a:gsLst>
              <a:gs pos="0">
                <a:srgbClr val="FFCCCC"/>
              </a:gs>
              <a:gs pos="100000">
                <a:srgbClr val="CCECFF">
                  <a:shade val="100000"/>
                  <a:satMod val="115000"/>
                </a:srgbClr>
              </a:gs>
            </a:gsLst>
            <a:lin ang="10800000" scaled="1"/>
            <a:tileRect/>
          </a:gra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0000"/>
              </a:lnSpc>
              <a:spcBef>
                <a:spcPct val="20000"/>
              </a:spcBef>
              <a:defRPr/>
            </a:pPr>
            <a:r>
              <a:rPr lang="en-US" sz="1000" b="1" i="0" dirty="0">
                <a:solidFill>
                  <a:schemeClr val="accent2"/>
                </a:solidFill>
                <a:latin typeface="Helvetica" pitchFamily="-128" charset="0"/>
              </a:rPr>
              <a:t>Prototype driving edge-harmonic oscillations (EHOs</a:t>
            </a:r>
            <a:r>
              <a:rPr lang="en-US" sz="1000" b="1" i="0" dirty="0" smtClean="0">
                <a:solidFill>
                  <a:schemeClr val="accent2"/>
                </a:solidFill>
                <a:latin typeface="Helvetica" pitchFamily="-128" charset="0"/>
              </a:rPr>
              <a:t>) </a:t>
            </a:r>
            <a:r>
              <a:rPr lang="en-US" sz="1000" i="0" dirty="0" smtClean="0">
                <a:solidFill>
                  <a:schemeClr val="accent2"/>
                </a:solidFill>
                <a:latin typeface="Helvetica" pitchFamily="-128" charset="0"/>
              </a:rPr>
              <a:t>and/or *AE</a:t>
            </a:r>
            <a:endParaRPr lang="en-US" sz="1000" b="1" i="0" dirty="0">
              <a:solidFill>
                <a:schemeClr val="accent2"/>
              </a:solidFill>
              <a:latin typeface="Helvetica" pitchFamily="-128" charset="0"/>
            </a:endParaRPr>
          </a:p>
        </p:txBody>
      </p:sp>
      <p:sp>
        <p:nvSpPr>
          <p:cNvPr id="121" name="Right Arrow 120"/>
          <p:cNvSpPr/>
          <p:nvPr/>
        </p:nvSpPr>
        <p:spPr bwMode="auto">
          <a:xfrm>
            <a:off x="2514600" y="6096000"/>
            <a:ext cx="3581400" cy="381000"/>
          </a:xfrm>
          <a:prstGeom prst="rightArrow">
            <a:avLst>
              <a:gd name="adj1" fmla="val 100000"/>
              <a:gd name="adj2" fmla="val 28208"/>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spcBef>
                <a:spcPct val="20000"/>
              </a:spcBef>
              <a:defRPr/>
            </a:pPr>
            <a:r>
              <a:rPr lang="en-US" sz="1000" b="1" i="0" dirty="0">
                <a:solidFill>
                  <a:schemeClr val="accent2"/>
                </a:solidFill>
                <a:latin typeface="Helvetica" pitchFamily="-128" charset="0"/>
              </a:rPr>
              <a:t>Demonstrate full non-inductive, high I</a:t>
            </a:r>
            <a:r>
              <a:rPr lang="en-US" sz="1000" b="1" i="0" baseline="-25000" dirty="0">
                <a:solidFill>
                  <a:schemeClr val="accent2"/>
                </a:solidFill>
                <a:latin typeface="Helvetica" pitchFamily="-128" charset="0"/>
              </a:rPr>
              <a:t>P</a:t>
            </a:r>
            <a:r>
              <a:rPr lang="en-US" sz="1000" b="1" i="0" dirty="0">
                <a:solidFill>
                  <a:schemeClr val="accent2"/>
                </a:solidFill>
                <a:latin typeface="Helvetica" pitchFamily="-128" charset="0"/>
              </a:rPr>
              <a:t> &amp; P</a:t>
            </a:r>
            <a:r>
              <a:rPr lang="en-US" sz="1000" b="1" i="0" baseline="-25000" dirty="0">
                <a:solidFill>
                  <a:schemeClr val="accent2"/>
                </a:solidFill>
                <a:latin typeface="Helvetica" pitchFamily="-128" charset="0"/>
              </a:rPr>
              <a:t>AUX</a:t>
            </a:r>
            <a:r>
              <a:rPr lang="en-US" sz="1000" b="1" i="0" dirty="0">
                <a:solidFill>
                  <a:schemeClr val="accent2"/>
                </a:solidFill>
                <a:latin typeface="Helvetica" pitchFamily="-128" charset="0"/>
              </a:rPr>
              <a:t> operation Control: boundary, </a:t>
            </a:r>
            <a:r>
              <a:rPr lang="en-US" sz="1000" b="1" i="0" dirty="0">
                <a:solidFill>
                  <a:schemeClr val="accent2"/>
                </a:solidFill>
                <a:latin typeface="Symbol" pitchFamily="18" charset="2"/>
              </a:rPr>
              <a:t>b</a:t>
            </a:r>
            <a:r>
              <a:rPr lang="en-US" sz="1000" b="1" i="0" dirty="0">
                <a:solidFill>
                  <a:schemeClr val="accent2"/>
                </a:solidFill>
                <a:latin typeface="Helvetica" pitchFamily="-128" charset="0"/>
              </a:rPr>
              <a:t>, </a:t>
            </a:r>
            <a:r>
              <a:rPr lang="en-US" sz="1000" b="1" i="0" dirty="0" err="1">
                <a:solidFill>
                  <a:schemeClr val="accent2"/>
                </a:solidFill>
                <a:latin typeface="Helvetica" pitchFamily="-128" charset="0"/>
              </a:rPr>
              <a:t>divertor</a:t>
            </a:r>
            <a:r>
              <a:rPr lang="en-US" sz="1000" b="1" i="0" dirty="0">
                <a:solidFill>
                  <a:schemeClr val="accent2"/>
                </a:solidFill>
                <a:latin typeface="Helvetica" pitchFamily="-128" charset="0"/>
              </a:rPr>
              <a:t> heat flux, </a:t>
            </a:r>
            <a:r>
              <a:rPr lang="en-US" sz="1000" b="1" i="0" dirty="0">
                <a:solidFill>
                  <a:schemeClr val="accent2"/>
                </a:solidFill>
                <a:latin typeface="Symbol" pitchFamily="18" charset="2"/>
              </a:rPr>
              <a:t>W</a:t>
            </a:r>
            <a:r>
              <a:rPr lang="en-US" sz="1000" b="1" i="0" dirty="0">
                <a:solidFill>
                  <a:schemeClr val="accent2"/>
                </a:solidFill>
                <a:latin typeface="Helvetica" pitchFamily="-128" charset="0"/>
              </a:rPr>
              <a:t> &amp; q profiles</a:t>
            </a:r>
          </a:p>
        </p:txBody>
      </p:sp>
      <p:sp>
        <p:nvSpPr>
          <p:cNvPr id="122" name="Right Arrow 121"/>
          <p:cNvSpPr/>
          <p:nvPr/>
        </p:nvSpPr>
        <p:spPr bwMode="auto">
          <a:xfrm>
            <a:off x="6172200" y="6096000"/>
            <a:ext cx="1828800" cy="381000"/>
          </a:xfrm>
          <a:prstGeom prst="rightArrow">
            <a:avLst>
              <a:gd name="adj1" fmla="val 100000"/>
              <a:gd name="adj2" fmla="val 28208"/>
            </a:avLst>
          </a:prstGeom>
          <a:solidFill>
            <a:srgbClr val="FFCCCC"/>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70000"/>
              </a:lnSpc>
              <a:spcBef>
                <a:spcPct val="20000"/>
              </a:spcBef>
              <a:defRPr/>
            </a:pPr>
            <a:r>
              <a:rPr lang="en-US" sz="1000" b="1" i="0" dirty="0">
                <a:solidFill>
                  <a:schemeClr val="accent2"/>
                </a:solidFill>
                <a:latin typeface="Helvetica" pitchFamily="-128" charset="0"/>
              </a:rPr>
              <a:t>Assess integrated control of long-pulse / high-performance</a:t>
            </a:r>
          </a:p>
        </p:txBody>
      </p:sp>
      <p:sp>
        <p:nvSpPr>
          <p:cNvPr id="3138" name="TextBox 97"/>
          <p:cNvSpPr txBox="1">
            <a:spLocks noChangeArrowheads="1"/>
          </p:cNvSpPr>
          <p:nvPr/>
        </p:nvSpPr>
        <p:spPr bwMode="auto">
          <a:xfrm>
            <a:off x="1371600" y="2667000"/>
            <a:ext cx="914400" cy="523875"/>
          </a:xfrm>
          <a:prstGeom prst="rect">
            <a:avLst/>
          </a:prstGeom>
          <a:noFill/>
          <a:ln w="9525">
            <a:noFill/>
            <a:miter lim="800000"/>
            <a:headEnd/>
            <a:tailEnd/>
          </a:ln>
        </p:spPr>
        <p:txBody>
          <a:bodyPr>
            <a:spAutoFit/>
          </a:bodyPr>
          <a:lstStyle/>
          <a:p>
            <a:pPr algn="ctr"/>
            <a:r>
              <a:rPr lang="en-US" sz="1400" b="1" i="0" dirty="0">
                <a:solidFill>
                  <a:srgbClr val="FF0000"/>
                </a:solidFill>
                <a:latin typeface="Arial Narrow" pitchFamily="34" charset="0"/>
              </a:rPr>
              <a:t>Boundary Physics</a:t>
            </a:r>
          </a:p>
        </p:txBody>
      </p:sp>
      <p:sp>
        <p:nvSpPr>
          <p:cNvPr id="3139" name="TextBox 98"/>
          <p:cNvSpPr txBox="1">
            <a:spLocks noChangeArrowheads="1"/>
          </p:cNvSpPr>
          <p:nvPr/>
        </p:nvSpPr>
        <p:spPr bwMode="auto">
          <a:xfrm>
            <a:off x="1371600" y="3200400"/>
            <a:ext cx="914400" cy="5238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Materials and PFCs</a:t>
            </a:r>
          </a:p>
        </p:txBody>
      </p:sp>
      <p:sp>
        <p:nvSpPr>
          <p:cNvPr id="3140" name="TextBox 101"/>
          <p:cNvSpPr txBox="1">
            <a:spLocks noChangeArrowheads="1"/>
          </p:cNvSpPr>
          <p:nvPr/>
        </p:nvSpPr>
        <p:spPr bwMode="auto">
          <a:xfrm>
            <a:off x="1371600" y="4572000"/>
            <a:ext cx="914400" cy="3079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MHD</a:t>
            </a:r>
          </a:p>
        </p:txBody>
      </p:sp>
      <p:sp>
        <p:nvSpPr>
          <p:cNvPr id="3141" name="TextBox 102"/>
          <p:cNvSpPr txBox="1">
            <a:spLocks noChangeArrowheads="1"/>
          </p:cNvSpPr>
          <p:nvPr/>
        </p:nvSpPr>
        <p:spPr bwMode="auto">
          <a:xfrm>
            <a:off x="1295400" y="4953000"/>
            <a:ext cx="1143000" cy="523875"/>
          </a:xfrm>
          <a:prstGeom prst="rect">
            <a:avLst/>
          </a:prstGeom>
          <a:noFill/>
          <a:ln w="9525">
            <a:noFill/>
            <a:miter lim="800000"/>
            <a:headEnd/>
            <a:tailEnd/>
          </a:ln>
        </p:spPr>
        <p:txBody>
          <a:bodyPr>
            <a:spAutoFit/>
          </a:bodyPr>
          <a:lstStyle/>
          <a:p>
            <a:pPr algn="ctr"/>
            <a:r>
              <a:rPr lang="en-US" sz="1400" b="1" i="0" dirty="0">
                <a:solidFill>
                  <a:srgbClr val="FF0000"/>
                </a:solidFill>
                <a:latin typeface="Arial Narrow" pitchFamily="34" charset="0"/>
              </a:rPr>
              <a:t>Transport &amp; Turbulence</a:t>
            </a:r>
          </a:p>
        </p:txBody>
      </p:sp>
      <p:sp>
        <p:nvSpPr>
          <p:cNvPr id="3142" name="TextBox 105"/>
          <p:cNvSpPr txBox="1">
            <a:spLocks noChangeArrowheads="1"/>
          </p:cNvSpPr>
          <p:nvPr/>
        </p:nvSpPr>
        <p:spPr bwMode="auto">
          <a:xfrm>
            <a:off x="1295400" y="6029325"/>
            <a:ext cx="1143000" cy="5238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Scenarios and Control</a:t>
            </a:r>
          </a:p>
        </p:txBody>
      </p:sp>
      <p:sp>
        <p:nvSpPr>
          <p:cNvPr id="3143" name="TextBox 103"/>
          <p:cNvSpPr txBox="1">
            <a:spLocks noChangeArrowheads="1"/>
          </p:cNvSpPr>
          <p:nvPr/>
        </p:nvSpPr>
        <p:spPr bwMode="auto">
          <a:xfrm>
            <a:off x="1295400" y="5486400"/>
            <a:ext cx="1066800" cy="577850"/>
          </a:xfrm>
          <a:prstGeom prst="rect">
            <a:avLst/>
          </a:prstGeom>
          <a:noFill/>
          <a:ln w="9525">
            <a:noFill/>
            <a:miter lim="800000"/>
            <a:headEnd/>
            <a:tailEnd/>
          </a:ln>
        </p:spPr>
        <p:txBody>
          <a:bodyPr lIns="0" rIns="0">
            <a:spAutoFit/>
          </a:bodyPr>
          <a:lstStyle/>
          <a:p>
            <a:pPr algn="ctr">
              <a:lnSpc>
                <a:spcPct val="75000"/>
              </a:lnSpc>
            </a:pPr>
            <a:r>
              <a:rPr lang="en-US" sz="1400" b="1" i="0">
                <a:solidFill>
                  <a:srgbClr val="FF0000"/>
                </a:solidFill>
                <a:latin typeface="Arial Narrow" pitchFamily="34" charset="0"/>
              </a:rPr>
              <a:t>Waves and Energetic Particles</a:t>
            </a:r>
            <a:endParaRPr lang="en-US" sz="1200" b="1" i="0">
              <a:solidFill>
                <a:srgbClr val="FF0000"/>
              </a:solidFill>
              <a:latin typeface="Arial Narrow" pitchFamily="34" charset="0"/>
            </a:endParaRPr>
          </a:p>
        </p:txBody>
      </p:sp>
      <p:sp>
        <p:nvSpPr>
          <p:cNvPr id="3144" name="TextBox 100"/>
          <p:cNvSpPr txBox="1">
            <a:spLocks noChangeArrowheads="1"/>
          </p:cNvSpPr>
          <p:nvPr/>
        </p:nvSpPr>
        <p:spPr bwMode="auto">
          <a:xfrm>
            <a:off x="1295400" y="3763963"/>
            <a:ext cx="1143000" cy="655637"/>
          </a:xfrm>
          <a:prstGeom prst="rect">
            <a:avLst/>
          </a:prstGeom>
          <a:noFill/>
          <a:ln w="9525">
            <a:noFill/>
            <a:miter lim="800000"/>
            <a:headEnd/>
            <a:tailEnd/>
          </a:ln>
        </p:spPr>
        <p:txBody>
          <a:bodyPr bIns="91440">
            <a:spAutoFit/>
          </a:bodyPr>
          <a:lstStyle/>
          <a:p>
            <a:pPr algn="ctr">
              <a:lnSpc>
                <a:spcPct val="80000"/>
              </a:lnSpc>
            </a:pPr>
            <a:r>
              <a:rPr lang="en-US" sz="1400" b="1" i="0">
                <a:solidFill>
                  <a:srgbClr val="FF0000"/>
                </a:solidFill>
                <a:latin typeface="Arial Narrow" pitchFamily="34" charset="0"/>
              </a:rPr>
              <a:t>Liquid </a:t>
            </a:r>
          </a:p>
          <a:p>
            <a:pPr algn="ctr">
              <a:lnSpc>
                <a:spcPct val="80000"/>
              </a:lnSpc>
            </a:pPr>
            <a:r>
              <a:rPr lang="en-US" sz="1400" b="1" i="0">
                <a:solidFill>
                  <a:srgbClr val="FF0000"/>
                </a:solidFill>
                <a:latin typeface="Arial Narrow" pitchFamily="34" charset="0"/>
              </a:rPr>
              <a:t>metals /  lithium</a:t>
            </a:r>
          </a:p>
        </p:txBody>
      </p:sp>
      <p:sp>
        <p:nvSpPr>
          <p:cNvPr id="52" name="Slide Number Placeholder 4"/>
          <p:cNvSpPr>
            <a:spLocks noGrp="1"/>
          </p:cNvSpPr>
          <p:nvPr>
            <p:ph type="sldNum" sz="quarter" idx="10"/>
          </p:nvPr>
        </p:nvSpPr>
        <p:spPr>
          <a:xfrm>
            <a:off x="8382000" y="6629400"/>
            <a:ext cx="762000" cy="152400"/>
          </a:xfrm>
        </p:spPr>
        <p:txBody>
          <a:bodyPr/>
          <a:lstStyle/>
          <a:p>
            <a:pPr>
              <a:defRPr/>
            </a:pPr>
            <a:fld id="{07C317B6-8226-4E36-9643-9EDAD18AE5EB}" type="slidenum">
              <a:rPr lang="en-US" smtClean="0"/>
              <a:pPr>
                <a:defRPr/>
              </a:pPr>
              <a:t>64</a:t>
            </a:fld>
            <a:endParaRPr lang="en-US"/>
          </a:p>
        </p:txBody>
      </p:sp>
      <p:sp>
        <p:nvSpPr>
          <p:cNvPr id="53" name="Right Arrow 52"/>
          <p:cNvSpPr/>
          <p:nvPr/>
        </p:nvSpPr>
        <p:spPr bwMode="auto">
          <a:xfrm>
            <a:off x="2438400" y="4452938"/>
            <a:ext cx="2057400" cy="457200"/>
          </a:xfrm>
          <a:prstGeom prst="rightArrow">
            <a:avLst>
              <a:gd name="adj1" fmla="val 100000"/>
              <a:gd name="adj2" fmla="val 28208"/>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5000"/>
              </a:lnSpc>
              <a:spcBef>
                <a:spcPct val="20000"/>
              </a:spcBef>
              <a:defRPr/>
            </a:pPr>
            <a:r>
              <a:rPr lang="en-US" sz="1000" b="1" i="0" dirty="0" smtClean="0">
                <a:solidFill>
                  <a:schemeClr val="accent2"/>
                </a:solidFill>
                <a:latin typeface="Helvetica" pitchFamily="-128" charset="0"/>
              </a:rPr>
              <a:t>Understand kinetic MHD, extend mode and disruption detection</a:t>
            </a:r>
            <a:r>
              <a:rPr lang="en-US" sz="1000" b="1" i="0" dirty="0">
                <a:solidFill>
                  <a:schemeClr val="accent2"/>
                </a:solidFill>
                <a:latin typeface="Helvetica" pitchFamily="-128" charset="0"/>
              </a:rPr>
              <a:t>, </a:t>
            </a:r>
            <a:r>
              <a:rPr lang="en-US" sz="1000" b="1" i="0" dirty="0" smtClean="0">
                <a:solidFill>
                  <a:schemeClr val="accent2"/>
                </a:solidFill>
                <a:latin typeface="Helvetica" pitchFamily="-128" charset="0"/>
              </a:rPr>
              <a:t>develop mitigation</a:t>
            </a:r>
            <a:endParaRPr lang="en-US" sz="1000" b="1" i="0" dirty="0">
              <a:solidFill>
                <a:schemeClr val="accent2"/>
              </a:solidFill>
              <a:latin typeface="Helvetica" pitchFamily="-128" charset="0"/>
            </a:endParaRPr>
          </a:p>
        </p:txBody>
      </p:sp>
      <p:sp>
        <p:nvSpPr>
          <p:cNvPr id="54" name="Right Arrow 53"/>
          <p:cNvSpPr/>
          <p:nvPr/>
        </p:nvSpPr>
        <p:spPr bwMode="auto">
          <a:xfrm>
            <a:off x="4572000" y="4452938"/>
            <a:ext cx="3124200" cy="457200"/>
          </a:xfrm>
          <a:prstGeom prst="rightArrow">
            <a:avLst>
              <a:gd name="adj1" fmla="val 100000"/>
              <a:gd name="adj2" fmla="val 28208"/>
            </a:avLst>
          </a:prstGeom>
          <a:gradFill>
            <a:gsLst>
              <a:gs pos="100000">
                <a:srgbClr val="CCECFF"/>
              </a:gs>
              <a:gs pos="0">
                <a:srgbClr val="FFCCCC"/>
              </a:gs>
            </a:gsLst>
            <a:lin ang="10800000" scaled="0"/>
          </a:gra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5000"/>
              </a:lnSpc>
              <a:spcBef>
                <a:spcPct val="20000"/>
              </a:spcBef>
              <a:defRPr/>
            </a:pPr>
            <a:r>
              <a:rPr lang="en-US" sz="1000" b="1" i="0" dirty="0">
                <a:solidFill>
                  <a:schemeClr val="accent2"/>
                </a:solidFill>
                <a:latin typeface="Helvetica" pitchFamily="-128" charset="0"/>
              </a:rPr>
              <a:t>Enhance non-</a:t>
            </a:r>
            <a:r>
              <a:rPr lang="en-US" sz="1000" b="1" i="0" dirty="0" err="1">
                <a:solidFill>
                  <a:schemeClr val="accent2"/>
                </a:solidFill>
                <a:latin typeface="Helvetica" pitchFamily="-128" charset="0"/>
              </a:rPr>
              <a:t>axisymmetric</a:t>
            </a:r>
            <a:r>
              <a:rPr lang="en-US" sz="1000" b="1" i="0" dirty="0">
                <a:solidFill>
                  <a:schemeClr val="accent2"/>
                </a:solidFill>
                <a:latin typeface="Helvetica" pitchFamily="-128" charset="0"/>
              </a:rPr>
              <a:t> </a:t>
            </a:r>
            <a:r>
              <a:rPr lang="en-US" sz="1000" b="1" i="0" dirty="0" smtClean="0">
                <a:solidFill>
                  <a:schemeClr val="accent2"/>
                </a:solidFill>
                <a:latin typeface="Helvetica" pitchFamily="-128" charset="0"/>
              </a:rPr>
              <a:t>field spectrum </a:t>
            </a:r>
            <a:r>
              <a:rPr lang="en-US" sz="1000" b="1" i="0" dirty="0">
                <a:solidFill>
                  <a:schemeClr val="accent2"/>
                </a:solidFill>
                <a:latin typeface="Helvetica" pitchFamily="-128" charset="0"/>
              </a:rPr>
              <a:t>and capabilities </a:t>
            </a:r>
            <a:r>
              <a:rPr lang="en-US" sz="1000" i="0" dirty="0" smtClean="0">
                <a:solidFill>
                  <a:schemeClr val="accent2"/>
                </a:solidFill>
                <a:latin typeface="Helvetica" pitchFamily="-128" charset="0"/>
              </a:rPr>
              <a:t>with off-</a:t>
            </a:r>
            <a:r>
              <a:rPr lang="en-US" sz="1000" i="0" dirty="0" err="1" smtClean="0">
                <a:solidFill>
                  <a:schemeClr val="accent2"/>
                </a:solidFill>
                <a:latin typeface="Helvetica" pitchFamily="-128" charset="0"/>
              </a:rPr>
              <a:t>midplane</a:t>
            </a:r>
            <a:r>
              <a:rPr lang="en-US" sz="1000" i="0" dirty="0" smtClean="0">
                <a:solidFill>
                  <a:schemeClr val="accent2"/>
                </a:solidFill>
                <a:latin typeface="Helvetica" pitchFamily="-128" charset="0"/>
              </a:rPr>
              <a:t> coils </a:t>
            </a:r>
            <a:r>
              <a:rPr lang="en-US" sz="1000" b="1" i="0" dirty="0" smtClean="0">
                <a:solidFill>
                  <a:schemeClr val="accent2"/>
                </a:solidFill>
                <a:latin typeface="Helvetica" pitchFamily="-128" charset="0"/>
              </a:rPr>
              <a:t>for </a:t>
            </a:r>
            <a:r>
              <a:rPr lang="en-US" sz="1000" b="1" i="0" dirty="0">
                <a:solidFill>
                  <a:schemeClr val="accent2"/>
                </a:solidFill>
                <a:latin typeface="Helvetica" pitchFamily="-128" charset="0"/>
              </a:rPr>
              <a:t>control </a:t>
            </a:r>
            <a:r>
              <a:rPr lang="en-US" sz="1000" b="1" i="0" dirty="0" smtClean="0">
                <a:solidFill>
                  <a:schemeClr val="accent2"/>
                </a:solidFill>
                <a:latin typeface="Helvetica" pitchFamily="-128" charset="0"/>
              </a:rPr>
              <a:t>of:  RWM</a:t>
            </a:r>
            <a:r>
              <a:rPr lang="en-US" sz="1000" b="1" i="0" dirty="0">
                <a:solidFill>
                  <a:schemeClr val="accent2"/>
                </a:solidFill>
                <a:latin typeface="Helvetica" pitchFamily="-128" charset="0"/>
              </a:rPr>
              <a:t>, EF, RMP, rotation, NTM, EP</a:t>
            </a:r>
          </a:p>
        </p:txBody>
      </p:sp>
      <p:sp>
        <p:nvSpPr>
          <p:cNvPr id="55" name="Right Arrow 54"/>
          <p:cNvSpPr/>
          <p:nvPr/>
        </p:nvSpPr>
        <p:spPr bwMode="auto">
          <a:xfrm>
            <a:off x="2438400" y="3276600"/>
            <a:ext cx="1143000" cy="381000"/>
          </a:xfrm>
          <a:prstGeom prst="rightArrow">
            <a:avLst>
              <a:gd name="adj1" fmla="val 100000"/>
              <a:gd name="adj2" fmla="val 25303"/>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70000"/>
              </a:lnSpc>
              <a:spcBef>
                <a:spcPct val="20000"/>
              </a:spcBef>
              <a:defRPr/>
            </a:pPr>
            <a:r>
              <a:rPr lang="en-US" sz="1000" b="1" i="0" dirty="0" smtClean="0">
                <a:solidFill>
                  <a:schemeClr val="accent2"/>
                </a:solidFill>
                <a:latin typeface="Helvetica" pitchFamily="-128" charset="0"/>
              </a:rPr>
              <a:t>Assess baseline graphite PFC performance</a:t>
            </a:r>
            <a:endParaRPr lang="en-US" sz="1000" b="1" i="0" dirty="0">
              <a:solidFill>
                <a:schemeClr val="accent2"/>
              </a:solidFill>
              <a:latin typeface="Helvetica" pitchFamily="-128" charset="0"/>
            </a:endParaRPr>
          </a:p>
        </p:txBody>
      </p:sp>
      <p:sp>
        <p:nvSpPr>
          <p:cNvPr id="56" name="Right Arrow 55"/>
          <p:cNvSpPr/>
          <p:nvPr/>
        </p:nvSpPr>
        <p:spPr bwMode="auto">
          <a:xfrm>
            <a:off x="4648200" y="1676400"/>
            <a:ext cx="1905000" cy="247650"/>
          </a:xfrm>
          <a:prstGeom prst="rightArrow">
            <a:avLst>
              <a:gd name="adj1" fmla="val 100000"/>
              <a:gd name="adj2" fmla="val 45642"/>
            </a:avLst>
          </a:prstGeom>
          <a:solidFill>
            <a:srgbClr val="CCECFF"/>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45720" tIns="0" rIns="0" bIns="0" anchor="ctr"/>
          <a:lstStyle/>
          <a:p>
            <a:pPr algn="ctr">
              <a:lnSpc>
                <a:spcPct val="80000"/>
              </a:lnSpc>
              <a:spcBef>
                <a:spcPct val="20000"/>
              </a:spcBef>
              <a:defRPr/>
            </a:pPr>
            <a:r>
              <a:rPr lang="en-US" sz="1000" b="1" i="0" dirty="0" smtClean="0">
                <a:solidFill>
                  <a:schemeClr val="accent2"/>
                </a:solidFill>
                <a:latin typeface="Helvetica" pitchFamily="-128" charset="0"/>
              </a:rPr>
              <a:t>Achieve NI start-up/ramp-up</a:t>
            </a:r>
            <a:endParaRPr lang="en-US" sz="1000" b="1" i="0" dirty="0">
              <a:solidFill>
                <a:schemeClr val="accent2"/>
              </a:solidFill>
              <a:latin typeface="Helvetica" pitchFamily="-128" charset="0"/>
            </a:endParaRPr>
          </a:p>
        </p:txBody>
      </p:sp>
      <p:sp>
        <p:nvSpPr>
          <p:cNvPr id="59" name="TextBox 96"/>
          <p:cNvSpPr txBox="1">
            <a:spLocks noChangeArrowheads="1"/>
          </p:cNvSpPr>
          <p:nvPr/>
        </p:nvSpPr>
        <p:spPr bwMode="auto">
          <a:xfrm>
            <a:off x="1371600" y="1852612"/>
            <a:ext cx="838200" cy="738188"/>
          </a:xfrm>
          <a:prstGeom prst="rect">
            <a:avLst/>
          </a:prstGeom>
          <a:noFill/>
          <a:ln w="9525">
            <a:noFill/>
            <a:miter lim="800000"/>
            <a:headEnd/>
            <a:tailEnd/>
          </a:ln>
        </p:spPr>
        <p:txBody>
          <a:bodyPr>
            <a:spAutoFit/>
          </a:bodyPr>
          <a:lstStyle/>
          <a:p>
            <a:pPr algn="ctr"/>
            <a:r>
              <a:rPr lang="en-US" sz="1400" b="1" i="0" dirty="0">
                <a:solidFill>
                  <a:srgbClr val="FF0000"/>
                </a:solidFill>
                <a:latin typeface="Arial Narrow" pitchFamily="34" charset="0"/>
              </a:rPr>
              <a:t>Start-up and Ramp-up</a:t>
            </a:r>
          </a:p>
        </p:txBody>
      </p:sp>
      <p:sp>
        <p:nvSpPr>
          <p:cNvPr id="60" name="Right Arrow 59"/>
          <p:cNvSpPr/>
          <p:nvPr/>
        </p:nvSpPr>
        <p:spPr bwMode="auto">
          <a:xfrm flipH="1">
            <a:off x="7620000" y="1828800"/>
            <a:ext cx="1524000" cy="4572000"/>
          </a:xfrm>
          <a:prstGeom prst="rightArrow">
            <a:avLst>
              <a:gd name="adj1" fmla="val 100000"/>
              <a:gd name="adj2" fmla="val 31979"/>
            </a:avLst>
          </a:prstGeom>
          <a:solidFill>
            <a:schemeClr val="accent2">
              <a:lumMod val="20000"/>
              <a:lumOff val="80000"/>
            </a:schemeClr>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0" tIns="0" rIns="45720" bIns="0"/>
          <a:lstStyle/>
          <a:p>
            <a:pPr algn="ctr">
              <a:spcBef>
                <a:spcPct val="20000"/>
              </a:spcBef>
              <a:defRPr/>
            </a:pPr>
            <a:endParaRPr lang="en-US" sz="1600" b="1" i="0" dirty="0">
              <a:solidFill>
                <a:srgbClr val="1822CD"/>
              </a:solidFill>
              <a:latin typeface="Helvetica" pitchFamily="-128" charset="0"/>
            </a:endParaRPr>
          </a:p>
          <a:p>
            <a:pPr algn="ctr">
              <a:spcBef>
                <a:spcPct val="20000"/>
              </a:spcBef>
              <a:defRPr/>
            </a:pPr>
            <a:endParaRPr lang="en-US" sz="1600" b="1" i="0" dirty="0">
              <a:solidFill>
                <a:srgbClr val="1822CD"/>
              </a:solidFill>
              <a:latin typeface="Helvetica" pitchFamily="-128" charset="0"/>
            </a:endParaRPr>
          </a:p>
          <a:p>
            <a:pPr algn="ctr">
              <a:spcBef>
                <a:spcPct val="20000"/>
              </a:spcBef>
              <a:defRPr/>
            </a:pPr>
            <a:endParaRPr lang="en-US" sz="1600" b="1" i="0" dirty="0">
              <a:solidFill>
                <a:srgbClr val="1822CD"/>
              </a:solidFill>
              <a:latin typeface="Helvetica" pitchFamily="-128" charset="0"/>
            </a:endParaRPr>
          </a:p>
          <a:p>
            <a:pPr algn="ctr">
              <a:spcBef>
                <a:spcPct val="20000"/>
              </a:spcBef>
              <a:defRPr/>
            </a:pPr>
            <a:endParaRPr lang="en-US" sz="1600" b="1" i="0" dirty="0">
              <a:solidFill>
                <a:srgbClr val="1822CD"/>
              </a:solidFill>
              <a:latin typeface="Helvetica" pitchFamily="-128" charset="0"/>
            </a:endParaRPr>
          </a:p>
        </p:txBody>
      </p:sp>
      <p:sp>
        <p:nvSpPr>
          <p:cNvPr id="61" name="TextBox 166"/>
          <p:cNvSpPr txBox="1">
            <a:spLocks noChangeArrowheads="1"/>
          </p:cNvSpPr>
          <p:nvPr/>
        </p:nvSpPr>
        <p:spPr bwMode="auto">
          <a:xfrm>
            <a:off x="7848600" y="3200400"/>
            <a:ext cx="1295400" cy="175432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1800" b="0" i="0" dirty="0" smtClean="0">
                <a:solidFill>
                  <a:schemeClr val="tx1"/>
                </a:solidFill>
                <a:latin typeface="Arial Narrow" pitchFamily="34" charset="0"/>
                <a:cs typeface="Arial" charset="0"/>
              </a:rPr>
              <a:t>Inform choice </a:t>
            </a:r>
          </a:p>
          <a:p>
            <a:pPr algn="ctr">
              <a:defRPr/>
            </a:pPr>
            <a:r>
              <a:rPr lang="en-US" sz="1800" b="0" i="0" dirty="0" smtClean="0">
                <a:solidFill>
                  <a:schemeClr val="tx1"/>
                </a:solidFill>
                <a:latin typeface="Arial Narrow" pitchFamily="34" charset="0"/>
                <a:cs typeface="Arial" charset="0"/>
              </a:rPr>
              <a:t>of FNSF: </a:t>
            </a:r>
          </a:p>
          <a:p>
            <a:pPr algn="ctr">
              <a:defRPr/>
            </a:pPr>
            <a:r>
              <a:rPr lang="en-US" sz="1800" i="0" dirty="0" smtClean="0">
                <a:solidFill>
                  <a:srgbClr val="FF0000"/>
                </a:solidFill>
                <a:latin typeface="Arial Narrow" pitchFamily="34" charset="0"/>
                <a:cs typeface="Arial" charset="0"/>
              </a:rPr>
              <a:t>aspect ratio, </a:t>
            </a:r>
            <a:r>
              <a:rPr lang="en-US" sz="1800" i="0" dirty="0" err="1" smtClean="0">
                <a:solidFill>
                  <a:srgbClr val="FF0000"/>
                </a:solidFill>
                <a:latin typeface="Arial Narrow" pitchFamily="34" charset="0"/>
                <a:cs typeface="Arial" charset="0"/>
              </a:rPr>
              <a:t>divertor</a:t>
            </a:r>
            <a:r>
              <a:rPr lang="en-US" sz="1800" i="0" dirty="0" smtClean="0">
                <a:solidFill>
                  <a:srgbClr val="FF0000"/>
                </a:solidFill>
                <a:latin typeface="Arial Narrow" pitchFamily="34" charset="0"/>
                <a:cs typeface="Arial" charset="0"/>
              </a:rPr>
              <a:t>, </a:t>
            </a:r>
            <a:r>
              <a:rPr lang="en-US" sz="1800" i="0" u="sng" dirty="0" smtClean="0">
                <a:solidFill>
                  <a:srgbClr val="FF0000"/>
                </a:solidFill>
                <a:latin typeface="Arial Narrow" pitchFamily="34" charset="0"/>
                <a:cs typeface="Arial" charset="0"/>
              </a:rPr>
              <a:t>and PFCs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0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4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10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10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10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13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11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4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11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14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7" grpId="0" animBg="1"/>
      <p:bldP spid="99" grpId="0" animBg="1"/>
      <p:bldP spid="101" grpId="0" animBg="1"/>
      <p:bldP spid="102" grpId="0" animBg="1"/>
      <p:bldP spid="103" grpId="0" animBg="1"/>
      <p:bldP spid="104" grpId="0" animBg="1"/>
      <p:bldP spid="106" grpId="0" animBg="1"/>
      <p:bldP spid="107" grpId="0" animBg="1"/>
      <p:bldP spid="108" grpId="0" animBg="1"/>
      <p:bldP spid="109" grpId="0" animBg="1"/>
      <p:bldP spid="110" grpId="0" animBg="1"/>
      <p:bldP spid="111" grpId="0" animBg="1"/>
      <p:bldP spid="112" grpId="0" animBg="1"/>
      <p:bldP spid="113" grpId="0" animBg="1"/>
      <p:bldP spid="116" grpId="0" animBg="1"/>
      <p:bldP spid="117" grpId="0" animBg="1"/>
      <p:bldP spid="118" grpId="0" animBg="1"/>
      <p:bldP spid="119" grpId="0" animBg="1"/>
      <p:bldP spid="121" grpId="0" animBg="1"/>
      <p:bldP spid="122" grpId="0" animBg="1"/>
      <p:bldP spid="3138" grpId="0"/>
      <p:bldP spid="3139" grpId="0"/>
      <p:bldP spid="3140" grpId="0"/>
      <p:bldP spid="3141" grpId="0"/>
      <p:bldP spid="3142" grpId="0"/>
      <p:bldP spid="3143" grpId="0"/>
      <p:bldP spid="3144" grpId="0"/>
      <p:bldP spid="53" grpId="0" animBg="1"/>
      <p:bldP spid="54" grpId="0" animBg="1"/>
      <p:bldP spid="55" grpId="0" animBg="1"/>
      <p:bldP spid="56" grpId="0" animBg="1"/>
      <p:bldP spid="56" grpId="1" animBg="1"/>
      <p:bldP spid="60" grpId="0" animBg="1"/>
      <p:bldP spid="6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3"/>
          <p:cNvSpPr>
            <a:spLocks noChangeArrowheads="1"/>
          </p:cNvSpPr>
          <p:nvPr/>
        </p:nvSpPr>
        <p:spPr bwMode="auto">
          <a:xfrm>
            <a:off x="0" y="0"/>
            <a:ext cx="9144000" cy="876300"/>
          </a:xfrm>
          <a:prstGeom prst="rect">
            <a:avLst/>
          </a:prstGeom>
          <a:noFill/>
          <a:ln w="9525">
            <a:noFill/>
            <a:miter lim="800000"/>
            <a:headEnd/>
            <a:tailEnd/>
          </a:ln>
        </p:spPr>
        <p:txBody>
          <a:bodyPr anchor="ctr"/>
          <a:lstStyle/>
          <a:p>
            <a:pPr algn="ctr"/>
            <a:r>
              <a:rPr lang="en-US" sz="2400" i="0" dirty="0" smtClean="0">
                <a:solidFill>
                  <a:srgbClr val="3333CC"/>
                </a:solidFill>
                <a:latin typeface="Helvetica" pitchFamily="34" charset="0"/>
                <a:ea typeface="MS PGothic" pitchFamily="34" charset="-128"/>
              </a:rPr>
              <a:t>10 year plan tools with 5YP incremental funding</a:t>
            </a:r>
          </a:p>
          <a:p>
            <a:pPr algn="ctr"/>
            <a:r>
              <a:rPr lang="en-US" sz="1600" i="0" dirty="0" smtClean="0">
                <a:solidFill>
                  <a:srgbClr val="3333CC"/>
                </a:solidFill>
                <a:latin typeface="Helvetica" pitchFamily="34" charset="0"/>
                <a:ea typeface="MS PGothic" pitchFamily="34" charset="-128"/>
              </a:rPr>
              <a:t>1.1 </a:t>
            </a:r>
            <a:r>
              <a:rPr lang="en-US" sz="1600" i="0" dirty="0" smtClean="0">
                <a:solidFill>
                  <a:srgbClr val="3333CC"/>
                </a:solidFill>
                <a:latin typeface="Helvetica"/>
                <a:ea typeface="MS PGothic" pitchFamily="34" charset="-128"/>
                <a:cs typeface="Helvetica"/>
              </a:rPr>
              <a:t>×</a:t>
            </a:r>
            <a:r>
              <a:rPr lang="en-US" sz="1600" i="0" dirty="0" smtClean="0">
                <a:solidFill>
                  <a:srgbClr val="3333CC"/>
                </a:solidFill>
                <a:latin typeface="Helvetica" pitchFamily="34" charset="0"/>
                <a:ea typeface="MS PGothic" pitchFamily="34" charset="-128"/>
              </a:rPr>
              <a:t> (FY2012 + 2.5% inflation)</a:t>
            </a:r>
          </a:p>
        </p:txBody>
      </p:sp>
      <p:graphicFrame>
        <p:nvGraphicFramePr>
          <p:cNvPr id="105" name="Table 104"/>
          <p:cNvGraphicFramePr>
            <a:graphicFrameLocks noGrp="1"/>
          </p:cNvGraphicFramePr>
          <p:nvPr/>
        </p:nvGraphicFramePr>
        <p:xfrm>
          <a:off x="1752600" y="977900"/>
          <a:ext cx="7315198" cy="241447"/>
        </p:xfrm>
        <a:graphic>
          <a:graphicData uri="http://schemas.openxmlformats.org/drawingml/2006/table">
            <a:tbl>
              <a:tblPr/>
              <a:tblGrid>
                <a:gridCol w="570652"/>
                <a:gridCol w="749394"/>
                <a:gridCol w="749394"/>
                <a:gridCol w="749394"/>
                <a:gridCol w="749394"/>
                <a:gridCol w="749394"/>
                <a:gridCol w="749394"/>
                <a:gridCol w="749394"/>
                <a:gridCol w="749394"/>
                <a:gridCol w="749394"/>
              </a:tblGrid>
              <a:tr h="236395">
                <a:tc>
                  <a:txBody>
                    <a:bodyPr/>
                    <a:lstStyle/>
                    <a:p>
                      <a:pPr algn="ctr" fontAlgn="b"/>
                      <a:r>
                        <a:rPr lang="en-US" sz="1500" b="1" i="0" u="none" strike="noStrike" dirty="0" smtClean="0">
                          <a:latin typeface="+mn-lt"/>
                        </a:rPr>
                        <a:t>2014</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2015</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2016</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2017</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2018</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2019</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2020</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2021</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2022</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2023</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132" name="Picture 75"/>
          <p:cNvPicPr>
            <a:picLocks noChangeAspect="1" noChangeArrowheads="1"/>
          </p:cNvPicPr>
          <p:nvPr/>
        </p:nvPicPr>
        <p:blipFill>
          <a:blip r:embed="rId3" cstate="print"/>
          <a:srcRect l="12645" r="7295"/>
          <a:stretch>
            <a:fillRect/>
          </a:stretch>
        </p:blipFill>
        <p:spPr bwMode="auto">
          <a:xfrm>
            <a:off x="0" y="2330450"/>
            <a:ext cx="1295400" cy="1725613"/>
          </a:xfrm>
          <a:prstGeom prst="rect">
            <a:avLst/>
          </a:prstGeom>
          <a:noFill/>
          <a:ln w="15875">
            <a:noFill/>
            <a:miter lim="800000"/>
            <a:headEnd/>
            <a:tailEnd/>
          </a:ln>
        </p:spPr>
      </p:pic>
      <p:pic>
        <p:nvPicPr>
          <p:cNvPr id="4133" name="Picture 79" descr="NB2 iso"/>
          <p:cNvPicPr>
            <a:picLocks noChangeAspect="1" noChangeArrowheads="1"/>
          </p:cNvPicPr>
          <p:nvPr/>
        </p:nvPicPr>
        <p:blipFill>
          <a:blip r:embed="rId4" cstate="print"/>
          <a:srcRect/>
          <a:stretch>
            <a:fillRect/>
          </a:stretch>
        </p:blipFill>
        <p:spPr bwMode="auto">
          <a:xfrm>
            <a:off x="4763" y="4660900"/>
            <a:ext cx="1433512" cy="1106488"/>
          </a:xfrm>
          <a:prstGeom prst="rect">
            <a:avLst/>
          </a:prstGeom>
          <a:noFill/>
          <a:ln w="9525">
            <a:noFill/>
            <a:miter lim="800000"/>
            <a:headEnd/>
            <a:tailEnd/>
          </a:ln>
        </p:spPr>
      </p:pic>
      <p:sp>
        <p:nvSpPr>
          <p:cNvPr id="4134" name="Text Box 81"/>
          <p:cNvSpPr txBox="1">
            <a:spLocks noChangeArrowheads="1"/>
          </p:cNvSpPr>
          <p:nvPr/>
        </p:nvSpPr>
        <p:spPr bwMode="auto">
          <a:xfrm>
            <a:off x="0" y="1905000"/>
            <a:ext cx="1279525" cy="344488"/>
          </a:xfrm>
          <a:prstGeom prst="rect">
            <a:avLst/>
          </a:prstGeom>
          <a:solidFill>
            <a:schemeClr val="bg1"/>
          </a:solidFill>
          <a:ln w="12700">
            <a:noFill/>
            <a:miter lim="800000"/>
            <a:headEnd type="none" w="sm" len="sm"/>
            <a:tailEnd type="none" w="sm" len="sm"/>
          </a:ln>
        </p:spPr>
        <p:txBody>
          <a:bodyPr lIns="0" tIns="0" rIns="0" bIns="0">
            <a:spAutoFit/>
          </a:bodyPr>
          <a:lstStyle/>
          <a:p>
            <a:pPr algn="ctr" defTabSz="860425" eaLnBrk="0" hangingPunct="0">
              <a:lnSpc>
                <a:spcPct val="60000"/>
              </a:lnSpc>
              <a:spcBef>
                <a:spcPct val="20000"/>
              </a:spcBef>
            </a:pPr>
            <a:r>
              <a:rPr lang="en-US" sz="1600" b="1" i="0">
                <a:solidFill>
                  <a:srgbClr val="FF0000"/>
                </a:solidFill>
                <a:latin typeface="Arial Narrow" pitchFamily="34" charset="0"/>
              </a:rPr>
              <a:t>New </a:t>
            </a:r>
          </a:p>
          <a:p>
            <a:pPr algn="ctr" defTabSz="860425" eaLnBrk="0" hangingPunct="0">
              <a:lnSpc>
                <a:spcPct val="60000"/>
              </a:lnSpc>
              <a:spcBef>
                <a:spcPct val="20000"/>
              </a:spcBef>
            </a:pPr>
            <a:r>
              <a:rPr lang="en-US" sz="1600" b="1" i="0">
                <a:solidFill>
                  <a:srgbClr val="FF0000"/>
                </a:solidFill>
                <a:latin typeface="Arial Narrow" pitchFamily="34" charset="0"/>
              </a:rPr>
              <a:t>center-stack</a:t>
            </a:r>
          </a:p>
        </p:txBody>
      </p:sp>
      <p:sp>
        <p:nvSpPr>
          <p:cNvPr id="4135" name="Text Box 82"/>
          <p:cNvSpPr txBox="1">
            <a:spLocks noChangeArrowheads="1"/>
          </p:cNvSpPr>
          <p:nvPr/>
        </p:nvSpPr>
        <p:spPr bwMode="auto">
          <a:xfrm>
            <a:off x="76200" y="5697538"/>
            <a:ext cx="661988" cy="246062"/>
          </a:xfrm>
          <a:prstGeom prst="rect">
            <a:avLst/>
          </a:prstGeom>
          <a:solidFill>
            <a:schemeClr val="bg1"/>
          </a:solidFill>
          <a:ln w="12700">
            <a:noFill/>
            <a:miter lim="800000"/>
            <a:headEnd type="none" w="sm" len="sm"/>
            <a:tailEnd type="none" w="sm" len="sm"/>
          </a:ln>
        </p:spPr>
        <p:txBody>
          <a:bodyPr lIns="0" tIns="0" rIns="0" bIns="0">
            <a:spAutoFit/>
          </a:bodyPr>
          <a:lstStyle/>
          <a:p>
            <a:pPr algn="ctr" defTabSz="860425" eaLnBrk="0" hangingPunct="0">
              <a:spcBef>
                <a:spcPct val="20000"/>
              </a:spcBef>
            </a:pPr>
            <a:r>
              <a:rPr lang="en-US" sz="1600" b="1" i="0">
                <a:solidFill>
                  <a:srgbClr val="FF0000"/>
                </a:solidFill>
                <a:latin typeface="Arial Narrow" pitchFamily="34" charset="0"/>
              </a:rPr>
              <a:t>2nd NBI</a:t>
            </a:r>
          </a:p>
        </p:txBody>
      </p:sp>
      <p:sp>
        <p:nvSpPr>
          <p:cNvPr id="4202" name="TextBox 96"/>
          <p:cNvSpPr txBox="1">
            <a:spLocks noChangeArrowheads="1"/>
          </p:cNvSpPr>
          <p:nvPr/>
        </p:nvSpPr>
        <p:spPr bwMode="auto">
          <a:xfrm>
            <a:off x="1371600" y="1852612"/>
            <a:ext cx="838200" cy="738188"/>
          </a:xfrm>
          <a:prstGeom prst="rect">
            <a:avLst/>
          </a:prstGeom>
          <a:noFill/>
          <a:ln w="9525">
            <a:noFill/>
            <a:miter lim="800000"/>
            <a:headEnd/>
            <a:tailEnd/>
          </a:ln>
        </p:spPr>
        <p:txBody>
          <a:bodyPr>
            <a:spAutoFit/>
          </a:bodyPr>
          <a:lstStyle/>
          <a:p>
            <a:pPr algn="ctr"/>
            <a:r>
              <a:rPr lang="en-US" sz="1400" b="1" i="0" dirty="0">
                <a:solidFill>
                  <a:srgbClr val="FF0000"/>
                </a:solidFill>
                <a:latin typeface="Arial Narrow" pitchFamily="34" charset="0"/>
              </a:rPr>
              <a:t>Start-up and Ramp-up</a:t>
            </a:r>
          </a:p>
        </p:txBody>
      </p:sp>
      <p:sp>
        <p:nvSpPr>
          <p:cNvPr id="4207" name="TextBox 105"/>
          <p:cNvSpPr txBox="1">
            <a:spLocks noChangeArrowheads="1"/>
          </p:cNvSpPr>
          <p:nvPr/>
        </p:nvSpPr>
        <p:spPr bwMode="auto">
          <a:xfrm>
            <a:off x="1295400" y="6029325"/>
            <a:ext cx="1143000" cy="523875"/>
          </a:xfrm>
          <a:prstGeom prst="rect">
            <a:avLst/>
          </a:prstGeom>
          <a:noFill/>
          <a:ln w="9525">
            <a:noFill/>
            <a:miter lim="800000"/>
            <a:headEnd/>
            <a:tailEnd/>
          </a:ln>
        </p:spPr>
        <p:txBody>
          <a:bodyPr>
            <a:spAutoFit/>
          </a:bodyPr>
          <a:lstStyle/>
          <a:p>
            <a:pPr algn="ctr"/>
            <a:r>
              <a:rPr lang="en-US" sz="1400" b="1" i="0" dirty="0">
                <a:solidFill>
                  <a:srgbClr val="FF0000"/>
                </a:solidFill>
                <a:latin typeface="Arial Narrow" pitchFamily="34" charset="0"/>
              </a:rPr>
              <a:t>Scenarios and Control</a:t>
            </a:r>
          </a:p>
        </p:txBody>
      </p:sp>
      <p:sp>
        <p:nvSpPr>
          <p:cNvPr id="112" name="Slide Number Placeholder 4"/>
          <p:cNvSpPr>
            <a:spLocks noGrp="1"/>
          </p:cNvSpPr>
          <p:nvPr>
            <p:ph type="sldNum" sz="quarter" idx="10"/>
          </p:nvPr>
        </p:nvSpPr>
        <p:spPr>
          <a:xfrm>
            <a:off x="8382000" y="6629400"/>
            <a:ext cx="762000" cy="152400"/>
          </a:xfrm>
        </p:spPr>
        <p:txBody>
          <a:bodyPr/>
          <a:lstStyle/>
          <a:p>
            <a:pPr>
              <a:defRPr/>
            </a:pPr>
            <a:fld id="{07C317B6-8226-4E36-9643-9EDAD18AE5EB}" type="slidenum">
              <a:rPr lang="en-US" smtClean="0"/>
              <a:pPr>
                <a:defRPr/>
              </a:pPr>
              <a:t>65</a:t>
            </a:fld>
            <a:endParaRPr lang="en-US"/>
          </a:p>
        </p:txBody>
      </p:sp>
      <p:sp>
        <p:nvSpPr>
          <p:cNvPr id="204" name="TextBox 97"/>
          <p:cNvSpPr txBox="1">
            <a:spLocks noChangeArrowheads="1"/>
          </p:cNvSpPr>
          <p:nvPr/>
        </p:nvSpPr>
        <p:spPr bwMode="auto">
          <a:xfrm>
            <a:off x="1371600" y="2667000"/>
            <a:ext cx="914400" cy="5238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Boundary Physics</a:t>
            </a:r>
          </a:p>
        </p:txBody>
      </p:sp>
      <p:sp>
        <p:nvSpPr>
          <p:cNvPr id="205" name="TextBox 98"/>
          <p:cNvSpPr txBox="1">
            <a:spLocks noChangeArrowheads="1"/>
          </p:cNvSpPr>
          <p:nvPr/>
        </p:nvSpPr>
        <p:spPr bwMode="auto">
          <a:xfrm>
            <a:off x="1371600" y="3200400"/>
            <a:ext cx="914400" cy="5238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Materials and PFCs</a:t>
            </a:r>
          </a:p>
        </p:txBody>
      </p:sp>
      <p:sp>
        <p:nvSpPr>
          <p:cNvPr id="206" name="TextBox 101"/>
          <p:cNvSpPr txBox="1">
            <a:spLocks noChangeArrowheads="1"/>
          </p:cNvSpPr>
          <p:nvPr/>
        </p:nvSpPr>
        <p:spPr bwMode="auto">
          <a:xfrm>
            <a:off x="1371600" y="4572000"/>
            <a:ext cx="914400" cy="3079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MHD</a:t>
            </a:r>
          </a:p>
        </p:txBody>
      </p:sp>
      <p:sp>
        <p:nvSpPr>
          <p:cNvPr id="207" name="TextBox 102"/>
          <p:cNvSpPr txBox="1">
            <a:spLocks noChangeArrowheads="1"/>
          </p:cNvSpPr>
          <p:nvPr/>
        </p:nvSpPr>
        <p:spPr bwMode="auto">
          <a:xfrm>
            <a:off x="1295400" y="4953000"/>
            <a:ext cx="1143000" cy="5238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Transport &amp; Turbulence</a:t>
            </a:r>
          </a:p>
        </p:txBody>
      </p:sp>
      <p:sp>
        <p:nvSpPr>
          <p:cNvPr id="208" name="TextBox 103"/>
          <p:cNvSpPr txBox="1">
            <a:spLocks noChangeArrowheads="1"/>
          </p:cNvSpPr>
          <p:nvPr/>
        </p:nvSpPr>
        <p:spPr bwMode="auto">
          <a:xfrm>
            <a:off x="1295400" y="5486400"/>
            <a:ext cx="1066800" cy="577850"/>
          </a:xfrm>
          <a:prstGeom prst="rect">
            <a:avLst/>
          </a:prstGeom>
          <a:noFill/>
          <a:ln w="9525">
            <a:noFill/>
            <a:miter lim="800000"/>
            <a:headEnd/>
            <a:tailEnd/>
          </a:ln>
        </p:spPr>
        <p:txBody>
          <a:bodyPr lIns="0" rIns="0">
            <a:spAutoFit/>
          </a:bodyPr>
          <a:lstStyle/>
          <a:p>
            <a:pPr algn="ctr">
              <a:lnSpc>
                <a:spcPct val="75000"/>
              </a:lnSpc>
            </a:pPr>
            <a:r>
              <a:rPr lang="en-US" sz="1400" b="1" i="0">
                <a:solidFill>
                  <a:srgbClr val="FF0000"/>
                </a:solidFill>
                <a:latin typeface="Arial Narrow" pitchFamily="34" charset="0"/>
              </a:rPr>
              <a:t>Waves and Energetic Particles</a:t>
            </a:r>
            <a:endParaRPr lang="en-US" sz="1200" b="1" i="0">
              <a:solidFill>
                <a:srgbClr val="FF0000"/>
              </a:solidFill>
              <a:latin typeface="Arial Narrow" pitchFamily="34" charset="0"/>
            </a:endParaRPr>
          </a:p>
        </p:txBody>
      </p:sp>
      <p:sp>
        <p:nvSpPr>
          <p:cNvPr id="209" name="TextBox 100"/>
          <p:cNvSpPr txBox="1">
            <a:spLocks noChangeArrowheads="1"/>
          </p:cNvSpPr>
          <p:nvPr/>
        </p:nvSpPr>
        <p:spPr bwMode="auto">
          <a:xfrm>
            <a:off x="1295400" y="3763963"/>
            <a:ext cx="1143000" cy="655637"/>
          </a:xfrm>
          <a:prstGeom prst="rect">
            <a:avLst/>
          </a:prstGeom>
          <a:noFill/>
          <a:ln w="9525">
            <a:noFill/>
            <a:miter lim="800000"/>
            <a:headEnd/>
            <a:tailEnd/>
          </a:ln>
        </p:spPr>
        <p:txBody>
          <a:bodyPr bIns="91440">
            <a:spAutoFit/>
          </a:bodyPr>
          <a:lstStyle/>
          <a:p>
            <a:pPr algn="ctr">
              <a:lnSpc>
                <a:spcPct val="80000"/>
              </a:lnSpc>
            </a:pPr>
            <a:r>
              <a:rPr lang="en-US" sz="1400" b="1" i="0">
                <a:solidFill>
                  <a:srgbClr val="FF0000"/>
                </a:solidFill>
                <a:latin typeface="Arial Narrow" pitchFamily="34" charset="0"/>
              </a:rPr>
              <a:t>Liquid </a:t>
            </a:r>
          </a:p>
          <a:p>
            <a:pPr algn="ctr">
              <a:lnSpc>
                <a:spcPct val="80000"/>
              </a:lnSpc>
            </a:pPr>
            <a:r>
              <a:rPr lang="en-US" sz="1400" b="1" i="0">
                <a:solidFill>
                  <a:srgbClr val="FF0000"/>
                </a:solidFill>
                <a:latin typeface="Arial Narrow" pitchFamily="34" charset="0"/>
              </a:rPr>
              <a:t>metals /  lithium</a:t>
            </a:r>
          </a:p>
        </p:txBody>
      </p:sp>
      <p:sp>
        <p:nvSpPr>
          <p:cNvPr id="266" name="TextBox 26"/>
          <p:cNvSpPr txBox="1">
            <a:spLocks noChangeArrowheads="1"/>
          </p:cNvSpPr>
          <p:nvPr/>
        </p:nvSpPr>
        <p:spPr bwMode="auto">
          <a:xfrm>
            <a:off x="76200" y="1250824"/>
            <a:ext cx="2209800" cy="270843"/>
          </a:xfrm>
          <a:prstGeom prst="rect">
            <a:avLst/>
          </a:prstGeom>
          <a:solidFill>
            <a:srgbClr val="FFFFCC"/>
          </a:solidFill>
          <a:ln w="12700">
            <a:solidFill>
              <a:schemeClr val="tx1"/>
            </a:solidFill>
            <a:miter lim="800000"/>
            <a:headEnd/>
            <a:tailEnd/>
          </a:ln>
        </p:spPr>
        <p:txBody>
          <a:bodyPr wrap="square" tIns="18288" bIns="36576" anchor="ctr">
            <a:spAutoFit/>
          </a:bodyPr>
          <a:lstStyle/>
          <a:p>
            <a:pPr algn="ctr">
              <a:spcBef>
                <a:spcPct val="20000"/>
              </a:spcBef>
            </a:pPr>
            <a:r>
              <a:rPr lang="en-US" sz="1400" i="0" dirty="0">
                <a:solidFill>
                  <a:srgbClr val="1822CD"/>
                </a:solidFill>
                <a:latin typeface="+mn-lt"/>
                <a:ea typeface="MS PGothic" pitchFamily="34" charset="-128"/>
              </a:rPr>
              <a:t>Upgrade Outage</a:t>
            </a:r>
          </a:p>
        </p:txBody>
      </p:sp>
      <p:sp>
        <p:nvSpPr>
          <p:cNvPr id="118" name="Rectangle 117"/>
          <p:cNvSpPr/>
          <p:nvPr/>
        </p:nvSpPr>
        <p:spPr bwMode="auto">
          <a:xfrm>
            <a:off x="3505200" y="1524000"/>
            <a:ext cx="685800" cy="5056632"/>
          </a:xfrm>
          <a:prstGeom prst="rect">
            <a:avLst/>
          </a:prstGeom>
          <a:solidFill>
            <a:schemeClr val="bg1">
              <a:lumMod val="75000"/>
              <a:alpha val="6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19" name="Oval 19"/>
          <p:cNvSpPr>
            <a:spLocks noChangeArrowheads="1"/>
          </p:cNvSpPr>
          <p:nvPr/>
        </p:nvSpPr>
        <p:spPr bwMode="auto">
          <a:xfrm>
            <a:off x="4191000" y="44958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20" name="Oval 19"/>
          <p:cNvSpPr>
            <a:spLocks noChangeArrowheads="1"/>
          </p:cNvSpPr>
          <p:nvPr/>
        </p:nvSpPr>
        <p:spPr bwMode="auto">
          <a:xfrm>
            <a:off x="2971800" y="4017963"/>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21" name="Rectangle 20"/>
          <p:cNvSpPr>
            <a:spLocks noChangeArrowheads="1"/>
          </p:cNvSpPr>
          <p:nvPr/>
        </p:nvSpPr>
        <p:spPr bwMode="auto">
          <a:xfrm>
            <a:off x="3078163" y="3886200"/>
            <a:ext cx="868362" cy="387350"/>
          </a:xfrm>
          <a:prstGeom prst="rect">
            <a:avLst/>
          </a:prstGeom>
          <a:noFill/>
          <a:ln w="9525">
            <a:noFill/>
            <a:miter lim="800000"/>
            <a:headEnd/>
            <a:tailEnd/>
          </a:ln>
        </p:spPr>
        <p:txBody>
          <a:bodyPr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Upward</a:t>
            </a:r>
          </a:p>
          <a:p>
            <a:pPr defTabSz="912813" eaLnBrk="0" hangingPunct="0">
              <a:lnSpc>
                <a:spcPct val="70000"/>
              </a:lnSpc>
              <a:spcBef>
                <a:spcPct val="20000"/>
              </a:spcBef>
            </a:pPr>
            <a:r>
              <a:rPr lang="en-US" sz="1200" b="1" i="0" dirty="0" err="1">
                <a:solidFill>
                  <a:srgbClr val="1822CD"/>
                </a:solidFill>
                <a:latin typeface="Arial Narrow" pitchFamily="34" charset="0"/>
              </a:rPr>
              <a:t>LiTER</a:t>
            </a:r>
            <a:endParaRPr lang="en-US" sz="1200" b="1" i="0" dirty="0">
              <a:solidFill>
                <a:srgbClr val="1822CD"/>
              </a:solidFill>
              <a:latin typeface="Arial Narrow" pitchFamily="34" charset="0"/>
            </a:endParaRPr>
          </a:p>
        </p:txBody>
      </p:sp>
      <p:sp>
        <p:nvSpPr>
          <p:cNvPr id="122" name="Oval 19"/>
          <p:cNvSpPr>
            <a:spLocks noChangeArrowheads="1"/>
          </p:cNvSpPr>
          <p:nvPr/>
        </p:nvSpPr>
        <p:spPr bwMode="auto">
          <a:xfrm>
            <a:off x="2438400" y="3824288"/>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23" name="Rectangle 20"/>
          <p:cNvSpPr>
            <a:spLocks noChangeArrowheads="1"/>
          </p:cNvSpPr>
          <p:nvPr/>
        </p:nvSpPr>
        <p:spPr bwMode="auto">
          <a:xfrm>
            <a:off x="2133600" y="3992563"/>
            <a:ext cx="868362" cy="350837"/>
          </a:xfrm>
          <a:prstGeom prst="rect">
            <a:avLst/>
          </a:prstGeom>
          <a:noFill/>
          <a:ln w="9525">
            <a:noFill/>
            <a:miter lim="800000"/>
            <a:headEnd/>
            <a:tailEnd/>
          </a:ln>
        </p:spPr>
        <p:txBody>
          <a:bodyPr lIns="91423" tIns="45712" rIns="91423" bIns="45712">
            <a:spAutoFit/>
          </a:bodyPr>
          <a:lstStyle/>
          <a:p>
            <a:pPr algn="ctr" defTabSz="912813" eaLnBrk="0" hangingPunct="0">
              <a:lnSpc>
                <a:spcPct val="70000"/>
              </a:lnSpc>
              <a:spcBef>
                <a:spcPct val="20000"/>
              </a:spcBef>
            </a:pPr>
            <a:r>
              <a:rPr lang="en-US" sz="1200" b="1" i="0" dirty="0">
                <a:solidFill>
                  <a:srgbClr val="1822CD"/>
                </a:solidFill>
                <a:latin typeface="Arial Narrow" pitchFamily="34" charset="0"/>
              </a:rPr>
              <a:t>Li granule injector</a:t>
            </a:r>
          </a:p>
        </p:txBody>
      </p:sp>
      <p:sp>
        <p:nvSpPr>
          <p:cNvPr id="124" name="Rectangle 20"/>
          <p:cNvSpPr>
            <a:spLocks noChangeArrowheads="1"/>
          </p:cNvSpPr>
          <p:nvPr/>
        </p:nvSpPr>
        <p:spPr bwMode="auto">
          <a:xfrm>
            <a:off x="3352800" y="3253685"/>
            <a:ext cx="914400" cy="480115"/>
          </a:xfrm>
          <a:prstGeom prst="rect">
            <a:avLst/>
          </a:prstGeom>
          <a:noFill/>
          <a:ln w="9525">
            <a:noFill/>
            <a:miter lim="800000"/>
            <a:headEnd/>
            <a:tailEnd/>
          </a:ln>
        </p:spPr>
        <p:txBody>
          <a:bodyPr wrap="square" lIns="91423" tIns="45712" rIns="91423" bIns="45712">
            <a:spAutoFit/>
          </a:bodyPr>
          <a:lstStyle/>
          <a:p>
            <a:pPr defTabSz="912813" eaLnBrk="0" hangingPunct="0">
              <a:lnSpc>
                <a:spcPct val="70000"/>
              </a:lnSpc>
              <a:spcBef>
                <a:spcPct val="20000"/>
              </a:spcBef>
            </a:pPr>
            <a:r>
              <a:rPr lang="en-US" i="0" dirty="0">
                <a:latin typeface="Arial Narrow" pitchFamily="34" charset="0"/>
              </a:rPr>
              <a:t>H</a:t>
            </a:r>
            <a:r>
              <a:rPr lang="en-US" sz="1200" b="1" i="0" dirty="0" smtClean="0">
                <a:solidFill>
                  <a:srgbClr val="1822CD"/>
                </a:solidFill>
                <a:latin typeface="Arial Narrow" pitchFamily="34" charset="0"/>
              </a:rPr>
              <a:t>igh-Z </a:t>
            </a:r>
            <a:r>
              <a:rPr lang="en-US" i="0" dirty="0" smtClean="0">
                <a:latin typeface="Arial Narrow" pitchFamily="34" charset="0"/>
              </a:rPr>
              <a:t>first-wall</a:t>
            </a:r>
            <a:r>
              <a:rPr lang="en-US" i="0" dirty="0">
                <a:latin typeface="Arial Narrow" pitchFamily="34" charset="0"/>
              </a:rPr>
              <a:t> </a:t>
            </a:r>
            <a:r>
              <a:rPr lang="en-US" i="0" dirty="0" smtClean="0">
                <a:latin typeface="Arial Narrow" pitchFamily="34" charset="0"/>
              </a:rPr>
              <a:t>+ </a:t>
            </a:r>
            <a:r>
              <a:rPr lang="en-US" sz="1200" b="1" i="0" dirty="0" smtClean="0">
                <a:solidFill>
                  <a:srgbClr val="1822CD"/>
                </a:solidFill>
                <a:latin typeface="Arial Narrow" pitchFamily="34" charset="0"/>
              </a:rPr>
              <a:t>lower OBD tiles</a:t>
            </a:r>
            <a:endParaRPr lang="en-US" sz="1200" b="1" i="0" dirty="0">
              <a:solidFill>
                <a:srgbClr val="1822CD"/>
              </a:solidFill>
              <a:latin typeface="Arial Narrow" pitchFamily="34" charset="0"/>
            </a:endParaRPr>
          </a:p>
        </p:txBody>
      </p:sp>
      <p:sp>
        <p:nvSpPr>
          <p:cNvPr id="125" name="Oval 19"/>
          <p:cNvSpPr>
            <a:spLocks noChangeArrowheads="1"/>
          </p:cNvSpPr>
          <p:nvPr/>
        </p:nvSpPr>
        <p:spPr bwMode="auto">
          <a:xfrm>
            <a:off x="4191000" y="338328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27" name="Rectangle 20"/>
          <p:cNvSpPr>
            <a:spLocks noChangeArrowheads="1"/>
          </p:cNvSpPr>
          <p:nvPr/>
        </p:nvSpPr>
        <p:spPr bwMode="auto">
          <a:xfrm>
            <a:off x="5287962" y="4449762"/>
            <a:ext cx="960438" cy="350838"/>
          </a:xfrm>
          <a:prstGeom prst="rect">
            <a:avLst/>
          </a:prstGeom>
          <a:noFill/>
          <a:ln w="9525">
            <a:noFill/>
            <a:miter lim="800000"/>
            <a:headEnd/>
            <a:tailEnd/>
          </a:ln>
        </p:spPr>
        <p:txBody>
          <a:bodyPr lIns="91423" tIns="45712" rIns="91423" bIns="45712">
            <a:spAutoFit/>
          </a:bodyPr>
          <a:lstStyle/>
          <a:p>
            <a:pPr algn="r" defTabSz="912813" eaLnBrk="0" hangingPunct="0">
              <a:lnSpc>
                <a:spcPct val="70000"/>
              </a:lnSpc>
              <a:spcBef>
                <a:spcPct val="20000"/>
              </a:spcBef>
            </a:pPr>
            <a:r>
              <a:rPr lang="en-US" sz="1200" b="1" i="0" dirty="0">
                <a:solidFill>
                  <a:srgbClr val="1822CD"/>
                </a:solidFill>
                <a:latin typeface="Arial Narrow" pitchFamily="34" charset="0"/>
              </a:rPr>
              <a:t>NCC SPA upgrade </a:t>
            </a:r>
          </a:p>
        </p:txBody>
      </p:sp>
      <p:sp>
        <p:nvSpPr>
          <p:cNvPr id="128" name="Oval 19"/>
          <p:cNvSpPr>
            <a:spLocks noChangeArrowheads="1"/>
          </p:cNvSpPr>
          <p:nvPr/>
        </p:nvSpPr>
        <p:spPr bwMode="auto">
          <a:xfrm>
            <a:off x="4191000" y="47402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30" name="Rectangle 20"/>
          <p:cNvSpPr>
            <a:spLocks noChangeArrowheads="1"/>
          </p:cNvSpPr>
          <p:nvPr/>
        </p:nvSpPr>
        <p:spPr bwMode="auto">
          <a:xfrm>
            <a:off x="4191000" y="4703717"/>
            <a:ext cx="1752600" cy="249283"/>
          </a:xfrm>
          <a:prstGeom prst="rect">
            <a:avLst/>
          </a:prstGeom>
          <a:noFill/>
          <a:ln w="9525">
            <a:noFill/>
            <a:miter lim="800000"/>
            <a:headEnd/>
            <a:tailEnd/>
          </a:ln>
        </p:spPr>
        <p:txBody>
          <a:bodyPr wrap="square" lIns="91423" tIns="45712" rIns="91423" bIns="45712">
            <a:spAutoFit/>
          </a:bodyPr>
          <a:lstStyle/>
          <a:p>
            <a:pPr algn="r" defTabSz="912813" eaLnBrk="0" hangingPunct="0">
              <a:lnSpc>
                <a:spcPct val="85000"/>
              </a:lnSpc>
              <a:spcBef>
                <a:spcPct val="20000"/>
              </a:spcBef>
            </a:pPr>
            <a:r>
              <a:rPr lang="en-US" sz="1200" b="1" i="0" dirty="0">
                <a:solidFill>
                  <a:srgbClr val="1822CD"/>
                </a:solidFill>
                <a:latin typeface="Arial Narrow" pitchFamily="34" charset="0"/>
              </a:rPr>
              <a:t>Enhanced MHD sensors</a:t>
            </a:r>
          </a:p>
        </p:txBody>
      </p:sp>
      <p:sp>
        <p:nvSpPr>
          <p:cNvPr id="132" name="Rectangle 20"/>
          <p:cNvSpPr>
            <a:spLocks noChangeArrowheads="1"/>
          </p:cNvSpPr>
          <p:nvPr/>
        </p:nvSpPr>
        <p:spPr bwMode="auto">
          <a:xfrm>
            <a:off x="4419600" y="2773362"/>
            <a:ext cx="887412" cy="350838"/>
          </a:xfrm>
          <a:prstGeom prst="rect">
            <a:avLst/>
          </a:prstGeom>
          <a:noFill/>
          <a:ln w="9525">
            <a:noFill/>
            <a:miter lim="800000"/>
            <a:headEnd/>
            <a:tailEnd/>
          </a:ln>
        </p:spPr>
        <p:txBody>
          <a:bodyPr wrap="square" lIns="91423" tIns="45712" rIns="91423" bIns="45712">
            <a:spAutoFit/>
          </a:bodyPr>
          <a:lstStyle/>
          <a:p>
            <a:pPr defTabSz="912813" eaLnBrk="0" hangingPunct="0">
              <a:lnSpc>
                <a:spcPct val="70000"/>
              </a:lnSpc>
              <a:spcBef>
                <a:spcPct val="20000"/>
              </a:spcBef>
            </a:pPr>
            <a:r>
              <a:rPr lang="en-US" sz="1200" b="1" i="0" dirty="0" err="1">
                <a:solidFill>
                  <a:srgbClr val="1822CD"/>
                </a:solidFill>
                <a:latin typeface="Arial Narrow" pitchFamily="34" charset="0"/>
              </a:rPr>
              <a:t>Divertor</a:t>
            </a:r>
            <a:r>
              <a:rPr lang="en-US" sz="1200" b="1" i="0" dirty="0">
                <a:solidFill>
                  <a:srgbClr val="1822CD"/>
                </a:solidFill>
                <a:latin typeface="Arial Narrow" pitchFamily="34" charset="0"/>
              </a:rPr>
              <a:t> Thomson</a:t>
            </a:r>
          </a:p>
        </p:txBody>
      </p:sp>
      <p:sp>
        <p:nvSpPr>
          <p:cNvPr id="133" name="Rectangle 20"/>
          <p:cNvSpPr>
            <a:spLocks noChangeArrowheads="1"/>
          </p:cNvSpPr>
          <p:nvPr/>
        </p:nvSpPr>
        <p:spPr bwMode="auto">
          <a:xfrm>
            <a:off x="4343400" y="3182112"/>
            <a:ext cx="914400" cy="563215"/>
          </a:xfrm>
          <a:prstGeom prst="rect">
            <a:avLst/>
          </a:prstGeom>
          <a:noFill/>
          <a:ln w="9525">
            <a:noFill/>
            <a:miter lim="800000"/>
            <a:headEnd/>
            <a:tailEnd/>
          </a:ln>
        </p:spPr>
        <p:txBody>
          <a:bodyPr wrap="square" lIns="91423" tIns="45712" rIns="91423" bIns="45712">
            <a:spAutoFit/>
          </a:bodyPr>
          <a:lstStyle/>
          <a:p>
            <a:pPr algn="ctr" defTabSz="912813" eaLnBrk="0" hangingPunct="0">
              <a:lnSpc>
                <a:spcPct val="85000"/>
              </a:lnSpc>
              <a:spcBef>
                <a:spcPct val="20000"/>
              </a:spcBef>
            </a:pPr>
            <a:r>
              <a:rPr lang="en-US" i="0" dirty="0" smtClean="0">
                <a:latin typeface="Arial Narrow" pitchFamily="34" charset="0"/>
              </a:rPr>
              <a:t>High-Z   PFC diagnostics</a:t>
            </a:r>
            <a:endParaRPr lang="en-US" sz="1200" b="1" i="0" dirty="0">
              <a:solidFill>
                <a:srgbClr val="1822CD"/>
              </a:solidFill>
              <a:latin typeface="Arial Narrow" pitchFamily="34" charset="0"/>
            </a:endParaRPr>
          </a:p>
        </p:txBody>
      </p:sp>
      <p:sp>
        <p:nvSpPr>
          <p:cNvPr id="134" name="Oval 19"/>
          <p:cNvSpPr>
            <a:spLocks noChangeArrowheads="1"/>
          </p:cNvSpPr>
          <p:nvPr/>
        </p:nvSpPr>
        <p:spPr bwMode="auto">
          <a:xfrm>
            <a:off x="4435475" y="338328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35" name="Rectangle 20"/>
          <p:cNvSpPr>
            <a:spLocks noChangeArrowheads="1"/>
          </p:cNvSpPr>
          <p:nvPr/>
        </p:nvSpPr>
        <p:spPr bwMode="auto">
          <a:xfrm>
            <a:off x="2514600" y="4473575"/>
            <a:ext cx="914400" cy="479425"/>
          </a:xfrm>
          <a:prstGeom prst="rect">
            <a:avLst/>
          </a:prstGeom>
          <a:noFill/>
          <a:ln w="9525">
            <a:noFill/>
            <a:miter lim="800000"/>
            <a:headEnd/>
            <a:tailEnd/>
          </a:ln>
        </p:spPr>
        <p:txBody>
          <a:bodyPr lIns="91423" tIns="45712" rIns="91423" bIns="45712">
            <a:spAutoFit/>
          </a:bodyPr>
          <a:lstStyle/>
          <a:p>
            <a:pPr algn="ctr" defTabSz="912813" eaLnBrk="0" hangingPunct="0">
              <a:lnSpc>
                <a:spcPct val="70000"/>
              </a:lnSpc>
              <a:spcBef>
                <a:spcPct val="20000"/>
              </a:spcBef>
            </a:pPr>
            <a:r>
              <a:rPr lang="en-US" sz="1200" b="1" i="0">
                <a:solidFill>
                  <a:srgbClr val="1822CD"/>
                </a:solidFill>
                <a:latin typeface="Arial Narrow" pitchFamily="34" charset="0"/>
              </a:rPr>
              <a:t>MGI disruption mitigation</a:t>
            </a:r>
          </a:p>
        </p:txBody>
      </p:sp>
      <p:sp>
        <p:nvSpPr>
          <p:cNvPr id="136" name="Oval 19"/>
          <p:cNvSpPr>
            <a:spLocks noChangeArrowheads="1"/>
          </p:cNvSpPr>
          <p:nvPr/>
        </p:nvSpPr>
        <p:spPr bwMode="auto">
          <a:xfrm>
            <a:off x="2819400" y="52578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37" name="Rectangle 20"/>
          <p:cNvSpPr>
            <a:spLocks noChangeArrowheads="1"/>
          </p:cNvSpPr>
          <p:nvPr/>
        </p:nvSpPr>
        <p:spPr bwMode="auto">
          <a:xfrm>
            <a:off x="2819400" y="5257800"/>
            <a:ext cx="838200" cy="223250"/>
          </a:xfrm>
          <a:prstGeom prst="rect">
            <a:avLst/>
          </a:prstGeom>
          <a:noFill/>
          <a:ln w="9525">
            <a:noFill/>
            <a:miter lim="800000"/>
            <a:headEnd/>
            <a:tailEnd/>
          </a:ln>
        </p:spPr>
        <p:txBody>
          <a:bodyPr wrap="square" lIns="91423" tIns="45712" rIns="91423" bIns="45712">
            <a:spAutoFit/>
          </a:bodyPr>
          <a:lstStyle/>
          <a:p>
            <a:pPr algn="ctr" defTabSz="912813" eaLnBrk="0" hangingPunct="0">
              <a:lnSpc>
                <a:spcPct val="70000"/>
              </a:lnSpc>
              <a:spcBef>
                <a:spcPct val="20000"/>
              </a:spcBef>
            </a:pPr>
            <a:r>
              <a:rPr lang="en-US" sz="1200" b="1" i="0" dirty="0" smtClean="0">
                <a:solidFill>
                  <a:srgbClr val="1822CD"/>
                </a:solidFill>
                <a:latin typeface="Arial Narrow" pitchFamily="34" charset="0"/>
              </a:rPr>
              <a:t>High </a:t>
            </a:r>
            <a:r>
              <a:rPr lang="en-US" sz="1200" b="1" i="0" dirty="0" err="1" smtClean="0">
                <a:solidFill>
                  <a:srgbClr val="1822CD"/>
                </a:solidFill>
                <a:latin typeface="Arial Narrow" pitchFamily="34" charset="0"/>
              </a:rPr>
              <a:t>k</a:t>
            </a:r>
            <a:r>
              <a:rPr lang="en-US" sz="1200" b="1" i="0" baseline="-25000" dirty="0" err="1" smtClean="0">
                <a:solidFill>
                  <a:srgbClr val="1822CD"/>
                </a:solidFill>
                <a:latin typeface="Symbol" pitchFamily="18" charset="2"/>
              </a:rPr>
              <a:t>q</a:t>
            </a:r>
            <a:endParaRPr lang="en-US" sz="1200" b="1" i="0" baseline="-25000" dirty="0">
              <a:solidFill>
                <a:srgbClr val="1822CD"/>
              </a:solidFill>
              <a:latin typeface="Symbol" pitchFamily="18" charset="2"/>
            </a:endParaRPr>
          </a:p>
        </p:txBody>
      </p:sp>
      <p:sp>
        <p:nvSpPr>
          <p:cNvPr id="138" name="Oval 19"/>
          <p:cNvSpPr>
            <a:spLocks noChangeArrowheads="1"/>
          </p:cNvSpPr>
          <p:nvPr/>
        </p:nvSpPr>
        <p:spPr bwMode="auto">
          <a:xfrm>
            <a:off x="2454275" y="46482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39" name="Rectangle 20"/>
          <p:cNvSpPr>
            <a:spLocks noChangeArrowheads="1"/>
          </p:cNvSpPr>
          <p:nvPr/>
        </p:nvSpPr>
        <p:spPr bwMode="auto">
          <a:xfrm>
            <a:off x="4343400" y="4419600"/>
            <a:ext cx="609600" cy="350837"/>
          </a:xfrm>
          <a:prstGeom prst="rect">
            <a:avLst/>
          </a:prstGeom>
          <a:noFill/>
          <a:ln w="9525">
            <a:noFill/>
            <a:miter lim="800000"/>
            <a:headEnd/>
            <a:tailEnd/>
          </a:ln>
        </p:spPr>
        <p:txBody>
          <a:bodyPr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Partial NCC</a:t>
            </a:r>
          </a:p>
        </p:txBody>
      </p:sp>
      <p:sp>
        <p:nvSpPr>
          <p:cNvPr id="140" name="Oval 19"/>
          <p:cNvSpPr>
            <a:spLocks noChangeArrowheads="1"/>
          </p:cNvSpPr>
          <p:nvPr/>
        </p:nvSpPr>
        <p:spPr bwMode="auto">
          <a:xfrm>
            <a:off x="3063875" y="5805488"/>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41" name="Rectangle 20"/>
          <p:cNvSpPr>
            <a:spLocks noChangeArrowheads="1"/>
          </p:cNvSpPr>
          <p:nvPr/>
        </p:nvSpPr>
        <p:spPr bwMode="auto">
          <a:xfrm>
            <a:off x="3170238" y="5791200"/>
            <a:ext cx="1477962" cy="223838"/>
          </a:xfrm>
          <a:prstGeom prst="rect">
            <a:avLst/>
          </a:prstGeom>
          <a:noFill/>
          <a:ln w="9525">
            <a:noFill/>
            <a:miter lim="800000"/>
            <a:headEnd/>
            <a:tailEnd/>
          </a:ln>
        </p:spPr>
        <p:txBody>
          <a:bodyPr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4 coil AE antenna</a:t>
            </a:r>
          </a:p>
        </p:txBody>
      </p:sp>
      <p:sp>
        <p:nvSpPr>
          <p:cNvPr id="142" name="Oval 19"/>
          <p:cNvSpPr>
            <a:spLocks noChangeArrowheads="1"/>
          </p:cNvSpPr>
          <p:nvPr/>
        </p:nvSpPr>
        <p:spPr bwMode="auto">
          <a:xfrm>
            <a:off x="2362200" y="58070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43" name="Rectangle 20"/>
          <p:cNvSpPr>
            <a:spLocks noChangeArrowheads="1"/>
          </p:cNvSpPr>
          <p:nvPr/>
        </p:nvSpPr>
        <p:spPr bwMode="auto">
          <a:xfrm>
            <a:off x="2133600" y="5715000"/>
            <a:ext cx="990600" cy="352425"/>
          </a:xfrm>
          <a:prstGeom prst="rect">
            <a:avLst/>
          </a:prstGeom>
          <a:noFill/>
          <a:ln w="9525">
            <a:noFill/>
            <a:miter lim="800000"/>
            <a:headEnd/>
            <a:tailEnd/>
          </a:ln>
        </p:spPr>
        <p:txBody>
          <a:bodyPr lIns="91423" tIns="45712" rIns="91423" bIns="45712">
            <a:spAutoFit/>
          </a:bodyPr>
          <a:lstStyle/>
          <a:p>
            <a:pPr algn="r" defTabSz="912813" eaLnBrk="0" hangingPunct="0">
              <a:lnSpc>
                <a:spcPct val="70000"/>
              </a:lnSpc>
              <a:spcBef>
                <a:spcPct val="20000"/>
              </a:spcBef>
            </a:pPr>
            <a:r>
              <a:rPr lang="en-US" sz="1200" b="1" i="0" dirty="0">
                <a:solidFill>
                  <a:srgbClr val="1822CD"/>
                </a:solidFill>
                <a:latin typeface="Arial Narrow" pitchFamily="34" charset="0"/>
              </a:rPr>
              <a:t>1 coil AE antenna</a:t>
            </a:r>
          </a:p>
        </p:txBody>
      </p:sp>
      <p:sp>
        <p:nvSpPr>
          <p:cNvPr id="144" name="Oval 19"/>
          <p:cNvSpPr>
            <a:spLocks noChangeArrowheads="1"/>
          </p:cNvSpPr>
          <p:nvPr/>
        </p:nvSpPr>
        <p:spPr bwMode="auto">
          <a:xfrm>
            <a:off x="2606675" y="503872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45" name="Rectangle 20"/>
          <p:cNvSpPr>
            <a:spLocks noChangeArrowheads="1"/>
          </p:cNvSpPr>
          <p:nvPr/>
        </p:nvSpPr>
        <p:spPr bwMode="auto">
          <a:xfrm>
            <a:off x="2743200" y="5029200"/>
            <a:ext cx="1143000" cy="184650"/>
          </a:xfrm>
          <a:prstGeom prst="rect">
            <a:avLst/>
          </a:prstGeom>
          <a:noFill/>
          <a:ln w="9525">
            <a:noFill/>
            <a:miter lim="800000"/>
            <a:headEnd/>
            <a:tailEnd/>
          </a:ln>
        </p:spPr>
        <p:txBody>
          <a:bodyPr lIns="91423" tIns="45712" rIns="91423" bIns="45712">
            <a:spAutoFit/>
          </a:bodyPr>
          <a:lstStyle/>
          <a:p>
            <a:pPr defTabSz="912813" eaLnBrk="0" hangingPunct="0">
              <a:lnSpc>
                <a:spcPct val="50000"/>
              </a:lnSpc>
              <a:spcBef>
                <a:spcPct val="20000"/>
              </a:spcBef>
            </a:pPr>
            <a:r>
              <a:rPr lang="en-US" sz="1200" b="1" i="0" dirty="0" smtClean="0">
                <a:solidFill>
                  <a:srgbClr val="1822CD"/>
                </a:solidFill>
                <a:latin typeface="Symbol" pitchFamily="18" charset="2"/>
              </a:rPr>
              <a:t>d</a:t>
            </a:r>
            <a:r>
              <a:rPr lang="en-US" sz="1200" b="1" i="0" dirty="0" smtClean="0">
                <a:solidFill>
                  <a:srgbClr val="1822CD"/>
                </a:solidFill>
                <a:latin typeface="Arial Narrow" pitchFamily="34" charset="0"/>
              </a:rPr>
              <a:t>B </a:t>
            </a:r>
            <a:r>
              <a:rPr lang="en-US" sz="1200" b="1" i="0" dirty="0" err="1" smtClean="0">
                <a:solidFill>
                  <a:srgbClr val="1822CD"/>
                </a:solidFill>
                <a:latin typeface="Arial Narrow" pitchFamily="34" charset="0"/>
              </a:rPr>
              <a:t>polarimetry</a:t>
            </a:r>
            <a:endParaRPr lang="en-US" sz="1200" b="1" i="0" baseline="-25000" dirty="0">
              <a:solidFill>
                <a:srgbClr val="1822CD"/>
              </a:solidFill>
              <a:latin typeface="Symbol" pitchFamily="18" charset="2"/>
            </a:endParaRPr>
          </a:p>
        </p:txBody>
      </p:sp>
      <p:sp>
        <p:nvSpPr>
          <p:cNvPr id="146" name="Rectangle 20"/>
          <p:cNvSpPr>
            <a:spLocks noChangeArrowheads="1"/>
          </p:cNvSpPr>
          <p:nvPr/>
        </p:nvSpPr>
        <p:spPr bwMode="auto">
          <a:xfrm>
            <a:off x="2911475" y="2438400"/>
            <a:ext cx="1301750" cy="222250"/>
          </a:xfrm>
          <a:prstGeom prst="rect">
            <a:avLst/>
          </a:prstGeom>
          <a:noFill/>
          <a:ln w="9525">
            <a:noFill/>
            <a:miter lim="800000"/>
            <a:headEnd/>
            <a:tailEnd/>
          </a:ln>
        </p:spPr>
        <p:txBody>
          <a:bodyPr wrap="square" lIns="91423" tIns="45712" rIns="0" bIns="45712">
            <a:spAutoFit/>
          </a:bodyPr>
          <a:lstStyle/>
          <a:p>
            <a:pPr algn="r" defTabSz="912813" eaLnBrk="0" hangingPunct="0">
              <a:lnSpc>
                <a:spcPct val="70000"/>
              </a:lnSpc>
            </a:pPr>
            <a:r>
              <a:rPr lang="en-US" i="0" dirty="0">
                <a:latin typeface="Arial Narrow" pitchFamily="34" charset="0"/>
              </a:rPr>
              <a:t>1</a:t>
            </a:r>
            <a:r>
              <a:rPr lang="en-US" sz="1200" b="1" i="0" dirty="0" smtClean="0">
                <a:solidFill>
                  <a:srgbClr val="1822CD"/>
                </a:solidFill>
                <a:latin typeface="Arial Narrow" pitchFamily="34" charset="0"/>
              </a:rPr>
              <a:t> MW ECH/EBW</a:t>
            </a:r>
            <a:endParaRPr lang="en-US" sz="1200" b="1" i="0" dirty="0">
              <a:solidFill>
                <a:srgbClr val="1822CD"/>
              </a:solidFill>
              <a:latin typeface="Arial Narrow" pitchFamily="34" charset="0"/>
            </a:endParaRPr>
          </a:p>
        </p:txBody>
      </p:sp>
      <p:sp>
        <p:nvSpPr>
          <p:cNvPr id="147" name="Oval 19"/>
          <p:cNvSpPr>
            <a:spLocks noChangeAspect="1" noChangeArrowheads="1"/>
          </p:cNvSpPr>
          <p:nvPr/>
        </p:nvSpPr>
        <p:spPr bwMode="auto">
          <a:xfrm>
            <a:off x="4283075" y="245745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pPr>
            <a:endParaRPr lang="en-US" sz="1200" b="1" i="0">
              <a:solidFill>
                <a:srgbClr val="1822CD"/>
              </a:solidFill>
              <a:latin typeface="Arial Narrow" pitchFamily="34" charset="0"/>
            </a:endParaRPr>
          </a:p>
        </p:txBody>
      </p:sp>
      <p:sp>
        <p:nvSpPr>
          <p:cNvPr id="148" name="Oval 19"/>
          <p:cNvSpPr>
            <a:spLocks noChangeArrowheads="1"/>
          </p:cNvSpPr>
          <p:nvPr/>
        </p:nvSpPr>
        <p:spPr bwMode="auto">
          <a:xfrm>
            <a:off x="3063875" y="209232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49" name="Oval 19"/>
          <p:cNvSpPr>
            <a:spLocks noChangeArrowheads="1"/>
          </p:cNvSpPr>
          <p:nvPr/>
        </p:nvSpPr>
        <p:spPr bwMode="auto">
          <a:xfrm>
            <a:off x="4926012" y="22256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50" name="Rectangle 20"/>
          <p:cNvSpPr>
            <a:spLocks noChangeArrowheads="1"/>
          </p:cNvSpPr>
          <p:nvPr/>
        </p:nvSpPr>
        <p:spPr bwMode="auto">
          <a:xfrm>
            <a:off x="4724400" y="1858962"/>
            <a:ext cx="1143000" cy="350838"/>
          </a:xfrm>
          <a:prstGeom prst="rect">
            <a:avLst/>
          </a:prstGeom>
          <a:noFill/>
          <a:ln w="9525">
            <a:noFill/>
            <a:miter lim="800000"/>
            <a:headEnd/>
            <a:tailEnd/>
          </a:ln>
        </p:spPr>
        <p:txBody>
          <a:bodyPr wrap="square"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up to 1 </a:t>
            </a:r>
            <a:r>
              <a:rPr lang="en-US" sz="1200" b="1" i="0" dirty="0" smtClean="0">
                <a:solidFill>
                  <a:srgbClr val="1822CD"/>
                </a:solidFill>
                <a:latin typeface="Arial Narrow" pitchFamily="34" charset="0"/>
              </a:rPr>
              <a:t>MA plasma </a:t>
            </a:r>
            <a:r>
              <a:rPr lang="en-US" sz="1200" b="1" i="0" dirty="0">
                <a:solidFill>
                  <a:srgbClr val="1822CD"/>
                </a:solidFill>
                <a:latin typeface="Arial Narrow" pitchFamily="34" charset="0"/>
              </a:rPr>
              <a:t>gun</a:t>
            </a:r>
          </a:p>
        </p:txBody>
      </p:sp>
      <p:sp>
        <p:nvSpPr>
          <p:cNvPr id="151" name="Rectangle 20"/>
          <p:cNvSpPr>
            <a:spLocks noChangeArrowheads="1"/>
          </p:cNvSpPr>
          <p:nvPr/>
        </p:nvSpPr>
        <p:spPr bwMode="auto">
          <a:xfrm>
            <a:off x="3352800" y="2697480"/>
            <a:ext cx="838200" cy="535515"/>
          </a:xfrm>
          <a:prstGeom prst="rect">
            <a:avLst/>
          </a:prstGeom>
          <a:noFill/>
          <a:ln w="9525">
            <a:noFill/>
            <a:miter lim="800000"/>
            <a:headEnd/>
            <a:tailEnd/>
          </a:ln>
        </p:spPr>
        <p:txBody>
          <a:bodyPr wrap="square" lIns="91423" tIns="45712" rIns="91423" bIns="45712">
            <a:spAutoFit/>
          </a:bodyPr>
          <a:lstStyle/>
          <a:p>
            <a:pPr algn="r" defTabSz="912813" eaLnBrk="0" hangingPunct="0">
              <a:lnSpc>
                <a:spcPct val="80000"/>
              </a:lnSpc>
              <a:spcBef>
                <a:spcPct val="20000"/>
              </a:spcBef>
            </a:pPr>
            <a:r>
              <a:rPr lang="en-US" sz="1200" b="1" i="0" dirty="0">
                <a:solidFill>
                  <a:srgbClr val="1822CD"/>
                </a:solidFill>
                <a:latin typeface="Arial Narrow" pitchFamily="34" charset="0"/>
              </a:rPr>
              <a:t>Lower </a:t>
            </a:r>
            <a:r>
              <a:rPr lang="en-US" sz="1200" b="1" i="0" dirty="0" err="1">
                <a:solidFill>
                  <a:srgbClr val="1822CD"/>
                </a:solidFill>
                <a:latin typeface="Arial Narrow" pitchFamily="34" charset="0"/>
              </a:rPr>
              <a:t>divertor</a:t>
            </a:r>
            <a:r>
              <a:rPr lang="en-US" sz="1200" b="1" i="0" dirty="0">
                <a:solidFill>
                  <a:srgbClr val="1822CD"/>
                </a:solidFill>
                <a:latin typeface="Arial Narrow" pitchFamily="34" charset="0"/>
              </a:rPr>
              <a:t> </a:t>
            </a:r>
            <a:r>
              <a:rPr lang="en-US" sz="1200" b="1" i="0" dirty="0" err="1">
                <a:solidFill>
                  <a:srgbClr val="1822CD"/>
                </a:solidFill>
                <a:latin typeface="Arial Narrow" pitchFamily="34" charset="0"/>
              </a:rPr>
              <a:t>cryo</a:t>
            </a:r>
            <a:r>
              <a:rPr lang="en-US" sz="1200" b="1" i="0" dirty="0">
                <a:solidFill>
                  <a:srgbClr val="1822CD"/>
                </a:solidFill>
                <a:latin typeface="Arial Narrow" pitchFamily="34" charset="0"/>
              </a:rPr>
              <a:t>-pump</a:t>
            </a:r>
          </a:p>
        </p:txBody>
      </p:sp>
      <p:sp>
        <p:nvSpPr>
          <p:cNvPr id="152" name="Oval 19"/>
          <p:cNvSpPr>
            <a:spLocks noChangeArrowheads="1"/>
          </p:cNvSpPr>
          <p:nvPr/>
        </p:nvSpPr>
        <p:spPr bwMode="auto">
          <a:xfrm>
            <a:off x="4191000" y="28956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53" name="Rectangle 20"/>
          <p:cNvSpPr>
            <a:spLocks noChangeArrowheads="1"/>
          </p:cNvSpPr>
          <p:nvPr/>
        </p:nvSpPr>
        <p:spPr bwMode="auto">
          <a:xfrm>
            <a:off x="2148840" y="3225800"/>
            <a:ext cx="838200" cy="507815"/>
          </a:xfrm>
          <a:prstGeom prst="rect">
            <a:avLst/>
          </a:prstGeom>
          <a:noFill/>
          <a:ln w="9525">
            <a:noFill/>
            <a:miter lim="800000"/>
            <a:headEnd/>
            <a:tailEnd/>
          </a:ln>
        </p:spPr>
        <p:txBody>
          <a:bodyPr wrap="square" lIns="91423" tIns="45712" rIns="91423" bIns="45712">
            <a:spAutoFit/>
          </a:bodyPr>
          <a:lstStyle/>
          <a:p>
            <a:pPr algn="ctr" defTabSz="912813" eaLnBrk="0" hangingPunct="0">
              <a:lnSpc>
                <a:spcPct val="75000"/>
              </a:lnSpc>
              <a:spcBef>
                <a:spcPct val="20000"/>
              </a:spcBef>
            </a:pPr>
            <a:r>
              <a:rPr lang="en-US" sz="1200" b="1" i="0" dirty="0" smtClean="0">
                <a:solidFill>
                  <a:srgbClr val="1822CD"/>
                </a:solidFill>
                <a:latin typeface="Arial Narrow" pitchFamily="34" charset="0"/>
              </a:rPr>
              <a:t> High-Z tile row on lower OBD</a:t>
            </a:r>
            <a:endParaRPr lang="en-US" sz="1200" b="1" i="0" dirty="0">
              <a:solidFill>
                <a:srgbClr val="1822CD"/>
              </a:solidFill>
              <a:latin typeface="Arial Narrow" pitchFamily="34" charset="0"/>
            </a:endParaRPr>
          </a:p>
        </p:txBody>
      </p:sp>
      <p:sp>
        <p:nvSpPr>
          <p:cNvPr id="154" name="Oval 19"/>
          <p:cNvSpPr>
            <a:spLocks noChangeArrowheads="1"/>
          </p:cNvSpPr>
          <p:nvPr/>
        </p:nvSpPr>
        <p:spPr bwMode="auto">
          <a:xfrm>
            <a:off x="2895600" y="338328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67" name="Rectangle 20"/>
          <p:cNvSpPr>
            <a:spLocks noChangeArrowheads="1"/>
          </p:cNvSpPr>
          <p:nvPr/>
        </p:nvSpPr>
        <p:spPr bwMode="auto">
          <a:xfrm>
            <a:off x="2286000" y="1905000"/>
            <a:ext cx="1143000" cy="387350"/>
          </a:xfrm>
          <a:prstGeom prst="rect">
            <a:avLst/>
          </a:prstGeom>
          <a:noFill/>
          <a:ln w="9525">
            <a:noFill/>
            <a:miter lim="800000"/>
            <a:headEnd/>
            <a:tailEnd/>
          </a:ln>
        </p:spPr>
        <p:txBody>
          <a:bodyPr lIns="91423" tIns="45712" rIns="91423" bIns="45712">
            <a:spAutoFit/>
          </a:bodyPr>
          <a:lstStyle/>
          <a:p>
            <a:pPr defTabSz="912813" eaLnBrk="0" hangingPunct="0">
              <a:lnSpc>
                <a:spcPct val="80000"/>
              </a:lnSpc>
              <a:spcBef>
                <a:spcPct val="20000"/>
              </a:spcBef>
            </a:pPr>
            <a:r>
              <a:rPr lang="en-US" sz="1200" b="1" i="0" dirty="0">
                <a:solidFill>
                  <a:srgbClr val="1822CD"/>
                </a:solidFill>
                <a:latin typeface="Arial Narrow" pitchFamily="34" charset="0"/>
              </a:rPr>
              <a:t>Upgraded CHI for ~0.5MA</a:t>
            </a:r>
          </a:p>
        </p:txBody>
      </p:sp>
      <p:sp>
        <p:nvSpPr>
          <p:cNvPr id="168" name="Rectangle 20"/>
          <p:cNvSpPr>
            <a:spLocks noChangeArrowheads="1"/>
          </p:cNvSpPr>
          <p:nvPr/>
        </p:nvSpPr>
        <p:spPr bwMode="auto">
          <a:xfrm>
            <a:off x="3932238" y="3810000"/>
            <a:ext cx="868362" cy="535515"/>
          </a:xfrm>
          <a:prstGeom prst="rect">
            <a:avLst/>
          </a:prstGeom>
          <a:noFill/>
          <a:ln w="9525">
            <a:noFill/>
            <a:miter lim="800000"/>
            <a:headEnd/>
            <a:tailEnd/>
          </a:ln>
        </p:spPr>
        <p:txBody>
          <a:bodyPr lIns="91423" tIns="45712" rIns="91423" bIns="45712">
            <a:spAutoFit/>
          </a:bodyPr>
          <a:lstStyle/>
          <a:p>
            <a:pPr defTabSz="912813" eaLnBrk="0" hangingPunct="0">
              <a:lnSpc>
                <a:spcPct val="80000"/>
              </a:lnSpc>
              <a:spcBef>
                <a:spcPct val="20000"/>
              </a:spcBef>
            </a:pPr>
            <a:r>
              <a:rPr lang="en-US" sz="1200" b="1" i="0" dirty="0" smtClean="0">
                <a:solidFill>
                  <a:srgbClr val="1822CD"/>
                </a:solidFill>
                <a:latin typeface="Arial Narrow" pitchFamily="34" charset="0"/>
              </a:rPr>
              <a:t>LLD using </a:t>
            </a:r>
            <a:r>
              <a:rPr lang="en-US" sz="1200" b="1" i="0" dirty="0" err="1" smtClean="0">
                <a:solidFill>
                  <a:srgbClr val="1822CD"/>
                </a:solidFill>
                <a:latin typeface="Arial Narrow" pitchFamily="34" charset="0"/>
              </a:rPr>
              <a:t>bakeable</a:t>
            </a:r>
            <a:r>
              <a:rPr lang="en-US" sz="1200" b="1" i="0" dirty="0" smtClean="0">
                <a:solidFill>
                  <a:srgbClr val="1822CD"/>
                </a:solidFill>
                <a:latin typeface="Arial Narrow" pitchFamily="34" charset="0"/>
              </a:rPr>
              <a:t> </a:t>
            </a:r>
            <a:r>
              <a:rPr lang="en-US" sz="1200" b="1" i="0" dirty="0" err="1" smtClean="0">
                <a:solidFill>
                  <a:srgbClr val="1822CD"/>
                </a:solidFill>
                <a:latin typeface="Arial Narrow" pitchFamily="34" charset="0"/>
              </a:rPr>
              <a:t>cryo</a:t>
            </a:r>
            <a:r>
              <a:rPr lang="en-US" sz="1200" b="1" i="0" dirty="0" smtClean="0">
                <a:solidFill>
                  <a:srgbClr val="1822CD"/>
                </a:solidFill>
                <a:latin typeface="Arial Narrow" pitchFamily="34" charset="0"/>
              </a:rPr>
              <a:t>-baffle</a:t>
            </a:r>
            <a:endParaRPr lang="en-US" sz="1200" b="1" i="0" dirty="0">
              <a:solidFill>
                <a:srgbClr val="1822CD"/>
              </a:solidFill>
              <a:latin typeface="Arial Narrow" pitchFamily="34" charset="0"/>
            </a:endParaRPr>
          </a:p>
        </p:txBody>
      </p:sp>
      <p:sp>
        <p:nvSpPr>
          <p:cNvPr id="169" name="Oval 19"/>
          <p:cNvSpPr>
            <a:spLocks noChangeArrowheads="1"/>
          </p:cNvSpPr>
          <p:nvPr/>
        </p:nvSpPr>
        <p:spPr bwMode="auto">
          <a:xfrm>
            <a:off x="4664075" y="39782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80" name="Oval 19"/>
          <p:cNvSpPr>
            <a:spLocks noChangeAspect="1" noChangeArrowheads="1"/>
          </p:cNvSpPr>
          <p:nvPr/>
        </p:nvSpPr>
        <p:spPr bwMode="auto">
          <a:xfrm>
            <a:off x="5638800" y="24542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pPr>
            <a:endParaRPr lang="en-US" sz="1200" b="1" i="0">
              <a:solidFill>
                <a:srgbClr val="1822CD"/>
              </a:solidFill>
              <a:latin typeface="Arial Narrow" pitchFamily="34" charset="0"/>
            </a:endParaRPr>
          </a:p>
        </p:txBody>
      </p:sp>
      <p:cxnSp>
        <p:nvCxnSpPr>
          <p:cNvPr id="182" name="Straight Arrow Connector 121"/>
          <p:cNvCxnSpPr>
            <a:cxnSpLocks noChangeShapeType="1"/>
          </p:cNvCxnSpPr>
          <p:nvPr/>
        </p:nvCxnSpPr>
        <p:spPr bwMode="auto">
          <a:xfrm>
            <a:off x="4495800" y="2514600"/>
            <a:ext cx="1066800" cy="0"/>
          </a:xfrm>
          <a:prstGeom prst="straightConnector1">
            <a:avLst/>
          </a:prstGeom>
          <a:noFill/>
          <a:ln w="28575" algn="ctr">
            <a:solidFill>
              <a:schemeClr val="tx1"/>
            </a:solidFill>
            <a:round/>
            <a:headEnd/>
            <a:tailEnd type="triangle" w="med" len="med"/>
          </a:ln>
        </p:spPr>
      </p:cxnSp>
      <p:sp>
        <p:nvSpPr>
          <p:cNvPr id="185" name="Oval 19"/>
          <p:cNvSpPr>
            <a:spLocks noChangeArrowheads="1"/>
          </p:cNvSpPr>
          <p:nvPr/>
        </p:nvSpPr>
        <p:spPr bwMode="auto">
          <a:xfrm>
            <a:off x="4511675" y="2057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86" name="Rectangle 20"/>
          <p:cNvSpPr>
            <a:spLocks noChangeArrowheads="1"/>
          </p:cNvSpPr>
          <p:nvPr/>
        </p:nvSpPr>
        <p:spPr bwMode="auto">
          <a:xfrm>
            <a:off x="3657600" y="1935162"/>
            <a:ext cx="844550" cy="350838"/>
          </a:xfrm>
          <a:prstGeom prst="rect">
            <a:avLst/>
          </a:prstGeom>
          <a:noFill/>
          <a:ln w="9525">
            <a:noFill/>
            <a:miter lim="800000"/>
            <a:headEnd/>
            <a:tailEnd/>
          </a:ln>
        </p:spPr>
        <p:txBody>
          <a:bodyPr lIns="91423" tIns="45712" rIns="91423" bIns="45712">
            <a:spAutoFit/>
          </a:bodyPr>
          <a:lstStyle/>
          <a:p>
            <a:pPr algn="r" defTabSz="912813" eaLnBrk="0" hangingPunct="0">
              <a:lnSpc>
                <a:spcPct val="70000"/>
              </a:lnSpc>
              <a:spcBef>
                <a:spcPct val="20000"/>
              </a:spcBef>
            </a:pPr>
            <a:r>
              <a:rPr lang="en-US" sz="1200" b="1" i="0">
                <a:solidFill>
                  <a:srgbClr val="1822CD"/>
                </a:solidFill>
                <a:latin typeface="Arial Narrow" pitchFamily="34" charset="0"/>
              </a:rPr>
              <a:t>0.5-1 MA CHI</a:t>
            </a:r>
          </a:p>
        </p:txBody>
      </p:sp>
      <p:sp>
        <p:nvSpPr>
          <p:cNvPr id="251" name="Rectangle 250"/>
          <p:cNvSpPr/>
          <p:nvPr/>
        </p:nvSpPr>
        <p:spPr bwMode="auto">
          <a:xfrm>
            <a:off x="6248400" y="1524000"/>
            <a:ext cx="685800" cy="5056632"/>
          </a:xfrm>
          <a:prstGeom prst="rect">
            <a:avLst/>
          </a:prstGeom>
          <a:solidFill>
            <a:schemeClr val="bg1">
              <a:lumMod val="75000"/>
              <a:alpha val="6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252" name="TextBox 26"/>
          <p:cNvSpPr txBox="1">
            <a:spLocks noChangeArrowheads="1"/>
          </p:cNvSpPr>
          <p:nvPr/>
        </p:nvSpPr>
        <p:spPr bwMode="auto">
          <a:xfrm>
            <a:off x="5367528" y="1253157"/>
            <a:ext cx="3657600" cy="270843"/>
          </a:xfrm>
          <a:prstGeom prst="rect">
            <a:avLst/>
          </a:prstGeom>
          <a:solidFill>
            <a:srgbClr val="FFCCCC"/>
          </a:solidFill>
          <a:ln w="12700">
            <a:solidFill>
              <a:schemeClr val="tx1"/>
            </a:solidFill>
            <a:miter lim="800000"/>
            <a:headEnd/>
            <a:tailEnd/>
          </a:ln>
        </p:spPr>
        <p:txBody>
          <a:bodyPr wrap="square" tIns="18288" bIns="36576" anchor="ctr">
            <a:spAutoFit/>
          </a:bodyPr>
          <a:lstStyle/>
          <a:p>
            <a:pPr algn="ctr">
              <a:spcBef>
                <a:spcPct val="20000"/>
              </a:spcBef>
              <a:defRPr/>
            </a:pPr>
            <a:r>
              <a:rPr lang="en-US" sz="1400" i="0" dirty="0" smtClean="0">
                <a:latin typeface="+mn-lt"/>
                <a:ea typeface="ＭＳ Ｐゴシック" pitchFamily="-108" charset="-128"/>
              </a:rPr>
              <a:t>Metallic PFCs, 5s </a:t>
            </a:r>
            <a:r>
              <a:rPr lang="en-US" sz="1400" i="0" dirty="0" smtClean="0">
                <a:latin typeface="+mn-lt"/>
                <a:ea typeface="ＭＳ Ｐゴシック" pitchFamily="-108" charset="-128"/>
                <a:sym typeface="Wingdings" pitchFamily="2" charset="2"/>
              </a:rPr>
              <a:t></a:t>
            </a:r>
            <a:r>
              <a:rPr lang="en-US" sz="1400" i="0" dirty="0" smtClean="0">
                <a:latin typeface="+mn-lt"/>
                <a:ea typeface="ＭＳ Ｐゴシック" pitchFamily="-108" charset="-128"/>
              </a:rPr>
              <a:t> 10-20s</a:t>
            </a:r>
            <a:endParaRPr lang="en-US" sz="1400" i="0" dirty="0">
              <a:latin typeface="+mn-lt"/>
              <a:ea typeface="ＭＳ Ｐゴシック" pitchFamily="-108" charset="-128"/>
            </a:endParaRPr>
          </a:p>
        </p:txBody>
      </p:sp>
      <p:sp>
        <p:nvSpPr>
          <p:cNvPr id="274" name="Rectangle 20"/>
          <p:cNvSpPr>
            <a:spLocks noChangeArrowheads="1"/>
          </p:cNvSpPr>
          <p:nvPr/>
        </p:nvSpPr>
        <p:spPr bwMode="auto">
          <a:xfrm>
            <a:off x="5715000" y="1828800"/>
            <a:ext cx="1676401" cy="590915"/>
          </a:xfrm>
          <a:prstGeom prst="rect">
            <a:avLst/>
          </a:prstGeom>
          <a:noFill/>
          <a:ln w="9525">
            <a:noFill/>
            <a:miter lim="800000"/>
            <a:headEnd/>
            <a:tailEnd/>
          </a:ln>
        </p:spPr>
        <p:txBody>
          <a:bodyPr wrap="square" lIns="91423" tIns="45712" rIns="0" bIns="45712">
            <a:spAutoFit/>
          </a:bodyPr>
          <a:lstStyle/>
          <a:p>
            <a:pPr defTabSz="912813" eaLnBrk="0" hangingPunct="0">
              <a:lnSpc>
                <a:spcPct val="90000"/>
              </a:lnSpc>
            </a:pPr>
            <a:r>
              <a:rPr lang="en-US" sz="1200" b="1" i="0" dirty="0">
                <a:solidFill>
                  <a:srgbClr val="1822CD"/>
                </a:solidFill>
                <a:latin typeface="Arial Narrow" pitchFamily="34" charset="0"/>
              </a:rPr>
              <a:t>Extend NBI </a:t>
            </a:r>
            <a:r>
              <a:rPr lang="en-US" sz="1200" b="1" i="0" dirty="0" smtClean="0">
                <a:solidFill>
                  <a:srgbClr val="1822CD"/>
                </a:solidFill>
                <a:latin typeface="Arial Narrow" pitchFamily="34" charset="0"/>
              </a:rPr>
              <a:t>duration to 10-20s and/or </a:t>
            </a:r>
            <a:r>
              <a:rPr lang="en-US" sz="1200" b="1" i="0" dirty="0">
                <a:solidFill>
                  <a:srgbClr val="1822CD"/>
                </a:solidFill>
                <a:latin typeface="Arial Narrow" pitchFamily="34" charset="0"/>
              </a:rPr>
              <a:t>implement 2-4 MW off-axis EBW H&amp;CD</a:t>
            </a:r>
          </a:p>
        </p:txBody>
      </p:sp>
      <p:sp>
        <p:nvSpPr>
          <p:cNvPr id="275" name="Oval 19"/>
          <p:cNvSpPr>
            <a:spLocks noChangeAspect="1" noChangeArrowheads="1"/>
          </p:cNvSpPr>
          <p:nvPr/>
        </p:nvSpPr>
        <p:spPr bwMode="auto">
          <a:xfrm>
            <a:off x="7315200" y="220699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pPr>
            <a:endParaRPr lang="en-US" sz="1200" b="1" i="0">
              <a:solidFill>
                <a:srgbClr val="1822CD"/>
              </a:solidFill>
              <a:latin typeface="Arial Narrow" pitchFamily="34" charset="0"/>
            </a:endParaRPr>
          </a:p>
        </p:txBody>
      </p:sp>
      <p:sp>
        <p:nvSpPr>
          <p:cNvPr id="277" name="Oval 19"/>
          <p:cNvSpPr>
            <a:spLocks noChangeArrowheads="1"/>
          </p:cNvSpPr>
          <p:nvPr/>
        </p:nvSpPr>
        <p:spPr bwMode="auto">
          <a:xfrm>
            <a:off x="5410200" y="45085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298" name="Oval 19"/>
          <p:cNvSpPr>
            <a:spLocks noChangeArrowheads="1"/>
          </p:cNvSpPr>
          <p:nvPr/>
        </p:nvSpPr>
        <p:spPr bwMode="auto">
          <a:xfrm>
            <a:off x="5056188" y="2819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307" name="Rectangle 20"/>
          <p:cNvSpPr>
            <a:spLocks noChangeArrowheads="1"/>
          </p:cNvSpPr>
          <p:nvPr/>
        </p:nvSpPr>
        <p:spPr bwMode="auto">
          <a:xfrm>
            <a:off x="6019800" y="3200400"/>
            <a:ext cx="1371600" cy="590915"/>
          </a:xfrm>
          <a:prstGeom prst="rect">
            <a:avLst/>
          </a:prstGeom>
          <a:noFill/>
          <a:ln w="9525">
            <a:noFill/>
            <a:miter lim="800000"/>
            <a:headEnd/>
            <a:tailEnd/>
          </a:ln>
        </p:spPr>
        <p:txBody>
          <a:bodyPr lIns="91423" tIns="45712" rIns="91423" bIns="45712">
            <a:spAutoFit/>
          </a:bodyPr>
          <a:lstStyle/>
          <a:p>
            <a:pPr defTabSz="912813" eaLnBrk="0" hangingPunct="0">
              <a:lnSpc>
                <a:spcPct val="90000"/>
              </a:lnSpc>
              <a:spcBef>
                <a:spcPct val="20000"/>
              </a:spcBef>
            </a:pPr>
            <a:r>
              <a:rPr lang="en-US" sz="1200" b="1" i="0" dirty="0">
                <a:solidFill>
                  <a:srgbClr val="1822CD"/>
                </a:solidFill>
                <a:latin typeface="Arial Narrow" pitchFamily="34" charset="0"/>
              </a:rPr>
              <a:t>Hot high-Z FW PFCs using                   bake-out system</a:t>
            </a:r>
          </a:p>
        </p:txBody>
      </p:sp>
      <p:sp>
        <p:nvSpPr>
          <p:cNvPr id="308" name="Oval 19"/>
          <p:cNvSpPr>
            <a:spLocks noChangeArrowheads="1"/>
          </p:cNvSpPr>
          <p:nvPr/>
        </p:nvSpPr>
        <p:spPr bwMode="auto">
          <a:xfrm>
            <a:off x="6934202" y="338328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309" name="Rectangle 20"/>
          <p:cNvSpPr>
            <a:spLocks noChangeArrowheads="1"/>
          </p:cNvSpPr>
          <p:nvPr/>
        </p:nvSpPr>
        <p:spPr bwMode="auto">
          <a:xfrm>
            <a:off x="5105400" y="3771618"/>
            <a:ext cx="990600" cy="646315"/>
          </a:xfrm>
          <a:prstGeom prst="rect">
            <a:avLst/>
          </a:prstGeom>
          <a:noFill/>
          <a:ln w="9525">
            <a:noFill/>
            <a:miter lim="800000"/>
            <a:headEnd/>
            <a:tailEnd/>
          </a:ln>
        </p:spPr>
        <p:txBody>
          <a:bodyPr wrap="square" lIns="91423" tIns="45712" rIns="91423" bIns="45712">
            <a:spAutoFit/>
          </a:bodyPr>
          <a:lstStyle/>
          <a:p>
            <a:pPr algn="ctr" defTabSz="912813" eaLnBrk="0" hangingPunct="0">
              <a:lnSpc>
                <a:spcPct val="70000"/>
              </a:lnSpc>
              <a:spcBef>
                <a:spcPct val="20000"/>
              </a:spcBef>
            </a:pPr>
            <a:r>
              <a:rPr lang="en-US" sz="1200" b="1" i="0" dirty="0">
                <a:solidFill>
                  <a:srgbClr val="1822CD"/>
                </a:solidFill>
                <a:latin typeface="Arial Narrow" pitchFamily="34" charset="0"/>
              </a:rPr>
              <a:t>Flowing Li </a:t>
            </a:r>
            <a:r>
              <a:rPr lang="en-US" sz="1200" b="1" i="0" dirty="0" err="1">
                <a:solidFill>
                  <a:srgbClr val="1822CD"/>
                </a:solidFill>
                <a:latin typeface="Arial Narrow" pitchFamily="34" charset="0"/>
              </a:rPr>
              <a:t>divertor</a:t>
            </a:r>
            <a:r>
              <a:rPr lang="en-US" sz="1200" b="1" i="0" dirty="0">
                <a:solidFill>
                  <a:srgbClr val="1822CD"/>
                </a:solidFill>
                <a:latin typeface="Arial Narrow" pitchFamily="34" charset="0"/>
              </a:rPr>
              <a:t> </a:t>
            </a:r>
            <a:endParaRPr lang="en-US" sz="1200" b="1" i="0" dirty="0" smtClean="0">
              <a:solidFill>
                <a:srgbClr val="1822CD"/>
              </a:solidFill>
              <a:latin typeface="Arial Narrow" pitchFamily="34" charset="0"/>
            </a:endParaRPr>
          </a:p>
          <a:p>
            <a:pPr algn="ctr" defTabSz="912813" eaLnBrk="0" hangingPunct="0">
              <a:lnSpc>
                <a:spcPct val="70000"/>
              </a:lnSpc>
              <a:spcBef>
                <a:spcPct val="20000"/>
              </a:spcBef>
            </a:pPr>
            <a:r>
              <a:rPr lang="en-US" sz="1200" b="1" i="0" dirty="0" smtClean="0">
                <a:solidFill>
                  <a:srgbClr val="1822CD"/>
                </a:solidFill>
                <a:latin typeface="Arial Narrow" pitchFamily="34" charset="0"/>
              </a:rPr>
              <a:t>or </a:t>
            </a:r>
            <a:r>
              <a:rPr lang="en-US" sz="1200" b="1" i="0" dirty="0">
                <a:solidFill>
                  <a:srgbClr val="1822CD"/>
                </a:solidFill>
                <a:latin typeface="Arial Narrow" pitchFamily="34" charset="0"/>
              </a:rPr>
              <a:t>limiter module </a:t>
            </a:r>
          </a:p>
        </p:txBody>
      </p:sp>
      <p:sp>
        <p:nvSpPr>
          <p:cNvPr id="310" name="Oval 19"/>
          <p:cNvSpPr>
            <a:spLocks noChangeArrowheads="1"/>
          </p:cNvSpPr>
          <p:nvPr/>
        </p:nvSpPr>
        <p:spPr bwMode="auto">
          <a:xfrm>
            <a:off x="5181600" y="39782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311" name="Rectangle 20"/>
          <p:cNvSpPr>
            <a:spLocks noChangeArrowheads="1"/>
          </p:cNvSpPr>
          <p:nvPr/>
        </p:nvSpPr>
        <p:spPr bwMode="auto">
          <a:xfrm>
            <a:off x="5943600" y="3807885"/>
            <a:ext cx="1066800" cy="535515"/>
          </a:xfrm>
          <a:prstGeom prst="rect">
            <a:avLst/>
          </a:prstGeom>
          <a:noFill/>
          <a:ln w="9525">
            <a:noFill/>
            <a:miter lim="800000"/>
            <a:headEnd/>
            <a:tailEnd/>
          </a:ln>
        </p:spPr>
        <p:txBody>
          <a:bodyPr wrap="square" lIns="91423" tIns="45712" rIns="91423" bIns="45712">
            <a:spAutoFit/>
          </a:bodyPr>
          <a:lstStyle/>
          <a:p>
            <a:pPr algn="ctr" defTabSz="912813" eaLnBrk="0" hangingPunct="0">
              <a:lnSpc>
                <a:spcPct val="80000"/>
              </a:lnSpc>
              <a:spcBef>
                <a:spcPct val="20000"/>
              </a:spcBef>
            </a:pPr>
            <a:r>
              <a:rPr lang="en-US" sz="1200" b="1" i="0" dirty="0">
                <a:solidFill>
                  <a:srgbClr val="1822CD"/>
                </a:solidFill>
                <a:latin typeface="Arial Narrow" pitchFamily="34" charset="0"/>
              </a:rPr>
              <a:t>Full </a:t>
            </a:r>
            <a:r>
              <a:rPr lang="en-US" sz="1200" b="1" i="0" dirty="0" err="1">
                <a:solidFill>
                  <a:srgbClr val="1822CD"/>
                </a:solidFill>
                <a:latin typeface="Arial Narrow" pitchFamily="34" charset="0"/>
              </a:rPr>
              <a:t>toroidal</a:t>
            </a:r>
            <a:r>
              <a:rPr lang="en-US" sz="1200" b="1" i="0" dirty="0">
                <a:solidFill>
                  <a:srgbClr val="1822CD"/>
                </a:solidFill>
                <a:latin typeface="Arial Narrow" pitchFamily="34" charset="0"/>
              </a:rPr>
              <a:t> flowing Li </a:t>
            </a:r>
            <a:r>
              <a:rPr lang="en-US" sz="1200" b="1" i="0" dirty="0" smtClean="0">
                <a:solidFill>
                  <a:srgbClr val="1822CD"/>
                </a:solidFill>
                <a:latin typeface="Arial Narrow" pitchFamily="34" charset="0"/>
              </a:rPr>
              <a:t>lower OBD</a:t>
            </a:r>
            <a:endParaRPr lang="en-US" sz="1200" b="1" i="0" dirty="0">
              <a:solidFill>
                <a:srgbClr val="1822CD"/>
              </a:solidFill>
              <a:latin typeface="Arial Narrow" pitchFamily="34" charset="0"/>
            </a:endParaRPr>
          </a:p>
        </p:txBody>
      </p:sp>
      <p:sp>
        <p:nvSpPr>
          <p:cNvPr id="312" name="Oval 19"/>
          <p:cNvSpPr>
            <a:spLocks noChangeArrowheads="1"/>
          </p:cNvSpPr>
          <p:nvPr/>
        </p:nvSpPr>
        <p:spPr bwMode="auto">
          <a:xfrm>
            <a:off x="6934200" y="3962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315" name="Rectangle 20"/>
          <p:cNvSpPr>
            <a:spLocks noChangeArrowheads="1"/>
          </p:cNvSpPr>
          <p:nvPr/>
        </p:nvSpPr>
        <p:spPr bwMode="auto">
          <a:xfrm>
            <a:off x="6400799" y="4525963"/>
            <a:ext cx="533400" cy="350837"/>
          </a:xfrm>
          <a:prstGeom prst="rect">
            <a:avLst/>
          </a:prstGeom>
          <a:noFill/>
          <a:ln w="9525">
            <a:noFill/>
            <a:miter lim="800000"/>
            <a:headEnd/>
            <a:tailEnd/>
          </a:ln>
        </p:spPr>
        <p:txBody>
          <a:bodyPr wrap="square"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Full NCC</a:t>
            </a:r>
          </a:p>
        </p:txBody>
      </p:sp>
      <p:sp>
        <p:nvSpPr>
          <p:cNvPr id="316" name="Oval 19"/>
          <p:cNvSpPr>
            <a:spLocks noChangeArrowheads="1"/>
          </p:cNvSpPr>
          <p:nvPr/>
        </p:nvSpPr>
        <p:spPr bwMode="auto">
          <a:xfrm>
            <a:off x="6934200" y="4602163"/>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317" name="TextBox 26"/>
          <p:cNvSpPr txBox="1">
            <a:spLocks noChangeArrowheads="1"/>
          </p:cNvSpPr>
          <p:nvPr/>
        </p:nvSpPr>
        <p:spPr bwMode="auto">
          <a:xfrm>
            <a:off x="2362200" y="1250824"/>
            <a:ext cx="2944368" cy="270843"/>
          </a:xfrm>
          <a:prstGeom prst="rect">
            <a:avLst/>
          </a:prstGeom>
          <a:solidFill>
            <a:srgbClr val="CCECFF"/>
          </a:solidFill>
          <a:ln w="12700">
            <a:solidFill>
              <a:schemeClr val="tx1"/>
            </a:solidFill>
            <a:miter lim="800000"/>
            <a:headEnd/>
            <a:tailEnd/>
          </a:ln>
        </p:spPr>
        <p:txBody>
          <a:bodyPr wrap="square" tIns="18288" bIns="36576" anchor="ctr">
            <a:spAutoFit/>
          </a:bodyPr>
          <a:lstStyle/>
          <a:p>
            <a:pPr algn="ctr">
              <a:spcBef>
                <a:spcPct val="20000"/>
              </a:spcBef>
            </a:pPr>
            <a:r>
              <a:rPr lang="pl-PL" sz="1400" i="0" dirty="0" smtClean="0">
                <a:latin typeface="+mn-lt"/>
                <a:ea typeface="MS PGothic" pitchFamily="34" charset="-128"/>
              </a:rPr>
              <a:t>1.5 </a:t>
            </a:r>
            <a:r>
              <a:rPr lang="en-US" sz="1400" i="0" dirty="0" smtClean="0">
                <a:latin typeface="+mn-lt"/>
                <a:ea typeface="MS PGothic" pitchFamily="34" charset="-128"/>
                <a:sym typeface="Wingdings" pitchFamily="2" charset="2"/>
              </a:rPr>
              <a:t></a:t>
            </a:r>
            <a:r>
              <a:rPr lang="pl-PL" sz="1400" i="0" dirty="0" smtClean="0">
                <a:latin typeface="+mn-lt"/>
                <a:ea typeface="MS PGothic" pitchFamily="34" charset="-128"/>
              </a:rPr>
              <a:t> 2 MA, 1s </a:t>
            </a:r>
            <a:r>
              <a:rPr lang="en-US" sz="1400" i="0" dirty="0" smtClean="0">
                <a:latin typeface="+mn-lt"/>
                <a:ea typeface="MS PGothic" pitchFamily="34" charset="-128"/>
                <a:sym typeface="Wingdings" pitchFamily="2" charset="2"/>
              </a:rPr>
              <a:t></a:t>
            </a:r>
            <a:r>
              <a:rPr lang="pl-PL" sz="1400" i="0" dirty="0" smtClean="0">
                <a:latin typeface="+mn-lt"/>
                <a:ea typeface="MS PGothic" pitchFamily="34" charset="-128"/>
              </a:rPr>
              <a:t> 5s</a:t>
            </a:r>
            <a:endParaRPr lang="pl-PL" sz="1400" i="0" dirty="0">
              <a:latin typeface="+mn-lt"/>
              <a:ea typeface="MS PGothic" pitchFamily="34" charset="-128"/>
            </a:endParaRPr>
          </a:p>
        </p:txBody>
      </p:sp>
      <p:sp>
        <p:nvSpPr>
          <p:cNvPr id="318" name="Oval 19"/>
          <p:cNvSpPr>
            <a:spLocks noChangeArrowheads="1"/>
          </p:cNvSpPr>
          <p:nvPr/>
        </p:nvSpPr>
        <p:spPr bwMode="auto">
          <a:xfrm>
            <a:off x="6934201" y="55753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319" name="Rectangle 20"/>
          <p:cNvSpPr>
            <a:spLocks noChangeArrowheads="1"/>
          </p:cNvSpPr>
          <p:nvPr/>
        </p:nvSpPr>
        <p:spPr bwMode="auto">
          <a:xfrm>
            <a:off x="5867400" y="5486400"/>
            <a:ext cx="990600" cy="350838"/>
          </a:xfrm>
          <a:prstGeom prst="rect">
            <a:avLst/>
          </a:prstGeom>
          <a:noFill/>
          <a:ln w="9525">
            <a:noFill/>
            <a:miter lim="800000"/>
            <a:headEnd/>
            <a:tailEnd/>
          </a:ln>
        </p:spPr>
        <p:txBody>
          <a:bodyPr wrap="square" lIns="91423" tIns="45712" rIns="91423" bIns="45712">
            <a:spAutoFit/>
          </a:bodyPr>
          <a:lstStyle/>
          <a:p>
            <a:pPr algn="r" defTabSz="912813" eaLnBrk="0" hangingPunct="0">
              <a:lnSpc>
                <a:spcPct val="70000"/>
              </a:lnSpc>
              <a:spcBef>
                <a:spcPct val="20000"/>
              </a:spcBef>
            </a:pPr>
            <a:r>
              <a:rPr lang="en-US" sz="1200" b="1" i="0" dirty="0">
                <a:solidFill>
                  <a:srgbClr val="1822CD"/>
                </a:solidFill>
                <a:latin typeface="Arial Narrow" pitchFamily="34" charset="0"/>
              </a:rPr>
              <a:t>High-power AE antenna</a:t>
            </a:r>
          </a:p>
        </p:txBody>
      </p:sp>
      <p:sp>
        <p:nvSpPr>
          <p:cNvPr id="320" name="Oval 19"/>
          <p:cNvSpPr>
            <a:spLocks noChangeArrowheads="1"/>
          </p:cNvSpPr>
          <p:nvPr/>
        </p:nvSpPr>
        <p:spPr bwMode="auto">
          <a:xfrm>
            <a:off x="4435476" y="55626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321" name="Rectangle 20"/>
          <p:cNvSpPr>
            <a:spLocks noChangeArrowheads="1"/>
          </p:cNvSpPr>
          <p:nvPr/>
        </p:nvSpPr>
        <p:spPr bwMode="auto">
          <a:xfrm>
            <a:off x="5029201" y="5486400"/>
            <a:ext cx="1066800" cy="350849"/>
          </a:xfrm>
          <a:prstGeom prst="rect">
            <a:avLst/>
          </a:prstGeom>
          <a:noFill/>
          <a:ln w="9525">
            <a:noFill/>
            <a:miter lim="800000"/>
            <a:headEnd/>
            <a:tailEnd/>
          </a:ln>
        </p:spPr>
        <p:txBody>
          <a:bodyPr wrap="square" lIns="91423" tIns="45712" rIns="91423" bIns="45712">
            <a:spAutoFit/>
          </a:bodyPr>
          <a:lstStyle/>
          <a:p>
            <a:pPr defTabSz="912813" eaLnBrk="0" hangingPunct="0">
              <a:lnSpc>
                <a:spcPct val="70000"/>
              </a:lnSpc>
              <a:spcBef>
                <a:spcPct val="20000"/>
              </a:spcBef>
            </a:pPr>
            <a:r>
              <a:rPr lang="en-US" sz="1200" b="1" i="0" dirty="0" smtClean="0">
                <a:solidFill>
                  <a:srgbClr val="1822CD"/>
                </a:solidFill>
                <a:latin typeface="Arial Narrow" pitchFamily="34" charset="0"/>
              </a:rPr>
              <a:t>HHFW </a:t>
            </a:r>
            <a:r>
              <a:rPr lang="en-US" sz="1200" b="1" i="0" dirty="0">
                <a:solidFill>
                  <a:srgbClr val="1822CD"/>
                </a:solidFill>
                <a:latin typeface="Arial Narrow" pitchFamily="34" charset="0"/>
              </a:rPr>
              <a:t>straps to excite EHO</a:t>
            </a:r>
          </a:p>
        </p:txBody>
      </p:sp>
      <p:sp>
        <p:nvSpPr>
          <p:cNvPr id="322" name="Oval 19"/>
          <p:cNvSpPr>
            <a:spLocks noChangeArrowheads="1"/>
          </p:cNvSpPr>
          <p:nvPr/>
        </p:nvSpPr>
        <p:spPr bwMode="auto">
          <a:xfrm>
            <a:off x="4435475" y="58070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323" name="Rectangle 20"/>
          <p:cNvSpPr>
            <a:spLocks noChangeArrowheads="1"/>
          </p:cNvSpPr>
          <p:nvPr/>
        </p:nvSpPr>
        <p:spPr bwMode="auto">
          <a:xfrm>
            <a:off x="4572000" y="5791200"/>
            <a:ext cx="3048000" cy="221583"/>
          </a:xfrm>
          <a:prstGeom prst="rect">
            <a:avLst/>
          </a:prstGeom>
          <a:noFill/>
          <a:ln w="9525">
            <a:noFill/>
            <a:miter lim="800000"/>
            <a:headEnd/>
            <a:tailEnd/>
          </a:ln>
        </p:spPr>
        <p:txBody>
          <a:bodyPr wrap="square" lIns="91423" tIns="45712" rIns="91423" bIns="45712">
            <a:spAutoFit/>
          </a:bodyPr>
          <a:lstStyle/>
          <a:p>
            <a:pPr defTabSz="912813" eaLnBrk="0" hangingPunct="0">
              <a:lnSpc>
                <a:spcPct val="70000"/>
              </a:lnSpc>
              <a:spcBef>
                <a:spcPct val="20000"/>
              </a:spcBef>
            </a:pPr>
            <a:r>
              <a:rPr lang="en-US" sz="1200" b="1" i="0" dirty="0" smtClean="0">
                <a:solidFill>
                  <a:srgbClr val="1822CD"/>
                </a:solidFill>
                <a:latin typeface="Arial Narrow" pitchFamily="34" charset="0"/>
              </a:rPr>
              <a:t>Charged fusion product, </a:t>
            </a:r>
            <a:r>
              <a:rPr lang="en-US" i="0" dirty="0" smtClean="0">
                <a:latin typeface="Arial Narrow" pitchFamily="34" charset="0"/>
              </a:rPr>
              <a:t>neutron-collimator</a:t>
            </a:r>
            <a:endParaRPr lang="en-US" sz="1200" b="1" i="0" dirty="0">
              <a:solidFill>
                <a:srgbClr val="1822CD"/>
              </a:solidFill>
              <a:latin typeface="Arial Narrow" pitchFamily="34" charset="0"/>
            </a:endParaRPr>
          </a:p>
        </p:txBody>
      </p:sp>
      <p:sp>
        <p:nvSpPr>
          <p:cNvPr id="324" name="Oval 19"/>
          <p:cNvSpPr>
            <a:spLocks noChangeArrowheads="1"/>
          </p:cNvSpPr>
          <p:nvPr/>
        </p:nvSpPr>
        <p:spPr bwMode="auto">
          <a:xfrm>
            <a:off x="4892676" y="55626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325" name="Rectangle 20"/>
          <p:cNvSpPr>
            <a:spLocks noChangeArrowheads="1"/>
          </p:cNvSpPr>
          <p:nvPr/>
        </p:nvSpPr>
        <p:spPr bwMode="auto">
          <a:xfrm>
            <a:off x="2971801" y="5532120"/>
            <a:ext cx="1676400" cy="222250"/>
          </a:xfrm>
          <a:prstGeom prst="rect">
            <a:avLst/>
          </a:prstGeom>
          <a:noFill/>
          <a:ln w="12700">
            <a:noFill/>
            <a:miter lim="800000"/>
            <a:headEnd/>
            <a:tailEnd/>
          </a:ln>
        </p:spPr>
        <p:txBody>
          <a:bodyPr wrap="square"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HHFW limiter upgrade</a:t>
            </a:r>
          </a:p>
        </p:txBody>
      </p:sp>
      <p:sp>
        <p:nvSpPr>
          <p:cNvPr id="328" name="Oval 19"/>
          <p:cNvSpPr>
            <a:spLocks noChangeArrowheads="1"/>
          </p:cNvSpPr>
          <p:nvPr/>
        </p:nvSpPr>
        <p:spPr bwMode="auto">
          <a:xfrm>
            <a:off x="4800600" y="5075237"/>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329" name="Rectangle 20"/>
          <p:cNvSpPr>
            <a:spLocks noChangeArrowheads="1"/>
          </p:cNvSpPr>
          <p:nvPr/>
        </p:nvSpPr>
        <p:spPr bwMode="auto">
          <a:xfrm>
            <a:off x="4937125" y="5059362"/>
            <a:ext cx="1524000" cy="350838"/>
          </a:xfrm>
          <a:prstGeom prst="rect">
            <a:avLst/>
          </a:prstGeom>
          <a:noFill/>
          <a:ln w="9525">
            <a:noFill/>
            <a:miter lim="800000"/>
            <a:headEnd/>
            <a:tailEnd/>
          </a:ln>
        </p:spPr>
        <p:txBody>
          <a:bodyPr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DBS, PCI, or other intermediate-k</a:t>
            </a:r>
          </a:p>
        </p:txBody>
      </p:sp>
      <p:sp>
        <p:nvSpPr>
          <p:cNvPr id="330" name="Rectangle 20"/>
          <p:cNvSpPr>
            <a:spLocks noChangeArrowheads="1"/>
          </p:cNvSpPr>
          <p:nvPr/>
        </p:nvSpPr>
        <p:spPr bwMode="auto">
          <a:xfrm>
            <a:off x="5105400" y="3200400"/>
            <a:ext cx="762000" cy="387782"/>
          </a:xfrm>
          <a:prstGeom prst="rect">
            <a:avLst/>
          </a:prstGeom>
          <a:noFill/>
          <a:ln w="9525">
            <a:noFill/>
            <a:miter lim="800000"/>
            <a:headEnd/>
            <a:tailEnd/>
          </a:ln>
        </p:spPr>
        <p:txBody>
          <a:bodyPr wrap="square" lIns="91423" tIns="45712" rIns="91423" bIns="45712">
            <a:spAutoFit/>
          </a:bodyPr>
          <a:lstStyle/>
          <a:p>
            <a:pPr algn="r" defTabSz="912813" eaLnBrk="0" hangingPunct="0">
              <a:lnSpc>
                <a:spcPct val="80000"/>
              </a:lnSpc>
              <a:spcBef>
                <a:spcPct val="20000"/>
              </a:spcBef>
            </a:pPr>
            <a:r>
              <a:rPr lang="en-US" sz="1200" b="1" i="0" dirty="0" smtClean="0">
                <a:solidFill>
                  <a:srgbClr val="1822CD"/>
                </a:solidFill>
                <a:latin typeface="Arial Narrow" pitchFamily="34" charset="0"/>
              </a:rPr>
              <a:t>All high-Z PFCs</a:t>
            </a:r>
            <a:endParaRPr lang="en-US" sz="1200" b="1" i="0" dirty="0">
              <a:solidFill>
                <a:srgbClr val="1822CD"/>
              </a:solidFill>
              <a:latin typeface="Arial Narrow" pitchFamily="34" charset="0"/>
            </a:endParaRPr>
          </a:p>
        </p:txBody>
      </p:sp>
      <p:sp>
        <p:nvSpPr>
          <p:cNvPr id="331" name="Oval 19"/>
          <p:cNvSpPr>
            <a:spLocks noChangeArrowheads="1"/>
          </p:cNvSpPr>
          <p:nvPr/>
        </p:nvSpPr>
        <p:spPr bwMode="auto">
          <a:xfrm>
            <a:off x="5197475" y="338328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353" name="Rectangle 20"/>
          <p:cNvSpPr>
            <a:spLocks noChangeArrowheads="1"/>
          </p:cNvSpPr>
          <p:nvPr/>
        </p:nvSpPr>
        <p:spPr bwMode="auto">
          <a:xfrm>
            <a:off x="6126480" y="2697480"/>
            <a:ext cx="838201" cy="535515"/>
          </a:xfrm>
          <a:prstGeom prst="rect">
            <a:avLst/>
          </a:prstGeom>
          <a:noFill/>
          <a:ln w="9525">
            <a:noFill/>
            <a:miter lim="800000"/>
            <a:headEnd/>
            <a:tailEnd/>
          </a:ln>
        </p:spPr>
        <p:txBody>
          <a:bodyPr wrap="square" lIns="91423" tIns="45712" rIns="91423" bIns="45712">
            <a:spAutoFit/>
          </a:bodyPr>
          <a:lstStyle/>
          <a:p>
            <a:pPr algn="r" defTabSz="912813" eaLnBrk="0" hangingPunct="0">
              <a:lnSpc>
                <a:spcPct val="80000"/>
              </a:lnSpc>
              <a:spcBef>
                <a:spcPct val="20000"/>
              </a:spcBef>
            </a:pPr>
            <a:r>
              <a:rPr lang="en-US" sz="1200" b="1" i="0" dirty="0" smtClean="0">
                <a:solidFill>
                  <a:srgbClr val="1822CD"/>
                </a:solidFill>
                <a:latin typeface="Arial Narrow" pitchFamily="34" charset="0"/>
              </a:rPr>
              <a:t>Upper </a:t>
            </a:r>
            <a:r>
              <a:rPr lang="en-US" sz="1200" b="1" i="0" dirty="0" err="1" smtClean="0">
                <a:solidFill>
                  <a:srgbClr val="1822CD"/>
                </a:solidFill>
                <a:latin typeface="Arial Narrow" pitchFamily="34" charset="0"/>
              </a:rPr>
              <a:t>divertor</a:t>
            </a:r>
            <a:r>
              <a:rPr lang="en-US" sz="1200" b="1" i="0" dirty="0" smtClean="0">
                <a:solidFill>
                  <a:srgbClr val="1822CD"/>
                </a:solidFill>
                <a:latin typeface="Arial Narrow" pitchFamily="34" charset="0"/>
              </a:rPr>
              <a:t> </a:t>
            </a:r>
            <a:r>
              <a:rPr lang="en-US" sz="1200" b="1" i="0" dirty="0" err="1">
                <a:solidFill>
                  <a:srgbClr val="1822CD"/>
                </a:solidFill>
                <a:latin typeface="Arial Narrow" pitchFamily="34" charset="0"/>
              </a:rPr>
              <a:t>cryo</a:t>
            </a:r>
            <a:r>
              <a:rPr lang="en-US" sz="1200" b="1" i="0" dirty="0">
                <a:solidFill>
                  <a:srgbClr val="1822CD"/>
                </a:solidFill>
                <a:latin typeface="Arial Narrow" pitchFamily="34" charset="0"/>
              </a:rPr>
              <a:t>-pump</a:t>
            </a:r>
          </a:p>
        </p:txBody>
      </p:sp>
      <p:sp>
        <p:nvSpPr>
          <p:cNvPr id="354" name="Oval 19"/>
          <p:cNvSpPr>
            <a:spLocks noChangeArrowheads="1"/>
          </p:cNvSpPr>
          <p:nvPr/>
        </p:nvSpPr>
        <p:spPr bwMode="auto">
          <a:xfrm>
            <a:off x="6934200" y="2819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cxnSp>
        <p:nvCxnSpPr>
          <p:cNvPr id="355" name="Straight Connector 114"/>
          <p:cNvCxnSpPr>
            <a:cxnSpLocks noChangeShapeType="1"/>
          </p:cNvCxnSpPr>
          <p:nvPr/>
        </p:nvCxnSpPr>
        <p:spPr bwMode="auto">
          <a:xfrm flipH="1">
            <a:off x="1371600" y="2667000"/>
            <a:ext cx="6858000" cy="0"/>
          </a:xfrm>
          <a:prstGeom prst="line">
            <a:avLst/>
          </a:prstGeom>
          <a:noFill/>
          <a:ln w="12700" algn="ctr">
            <a:solidFill>
              <a:schemeClr val="tx1"/>
            </a:solidFill>
            <a:round/>
            <a:headEnd/>
            <a:tailEnd/>
          </a:ln>
        </p:spPr>
      </p:cxnSp>
      <p:cxnSp>
        <p:nvCxnSpPr>
          <p:cNvPr id="356" name="Straight Connector 159"/>
          <p:cNvCxnSpPr>
            <a:cxnSpLocks noChangeShapeType="1"/>
          </p:cNvCxnSpPr>
          <p:nvPr/>
        </p:nvCxnSpPr>
        <p:spPr bwMode="auto">
          <a:xfrm flipH="1">
            <a:off x="1371600" y="3200400"/>
            <a:ext cx="6858000" cy="0"/>
          </a:xfrm>
          <a:prstGeom prst="line">
            <a:avLst/>
          </a:prstGeom>
          <a:noFill/>
          <a:ln w="12700" algn="ctr">
            <a:solidFill>
              <a:schemeClr val="tx1"/>
            </a:solidFill>
            <a:round/>
            <a:headEnd/>
            <a:tailEnd/>
          </a:ln>
        </p:spPr>
      </p:cxnSp>
      <p:cxnSp>
        <p:nvCxnSpPr>
          <p:cNvPr id="357" name="Straight Connector 160"/>
          <p:cNvCxnSpPr>
            <a:cxnSpLocks noChangeShapeType="1"/>
          </p:cNvCxnSpPr>
          <p:nvPr/>
        </p:nvCxnSpPr>
        <p:spPr bwMode="auto">
          <a:xfrm flipH="1">
            <a:off x="1371600" y="3733800"/>
            <a:ext cx="6858000" cy="0"/>
          </a:xfrm>
          <a:prstGeom prst="line">
            <a:avLst/>
          </a:prstGeom>
          <a:noFill/>
          <a:ln w="12700" algn="ctr">
            <a:solidFill>
              <a:schemeClr val="tx1"/>
            </a:solidFill>
            <a:round/>
            <a:headEnd/>
            <a:tailEnd/>
          </a:ln>
        </p:spPr>
      </p:cxnSp>
      <p:cxnSp>
        <p:nvCxnSpPr>
          <p:cNvPr id="358" name="Straight Connector 144"/>
          <p:cNvCxnSpPr>
            <a:cxnSpLocks noChangeShapeType="1"/>
          </p:cNvCxnSpPr>
          <p:nvPr/>
        </p:nvCxnSpPr>
        <p:spPr bwMode="auto">
          <a:xfrm flipH="1">
            <a:off x="1371600" y="4419600"/>
            <a:ext cx="6858000" cy="0"/>
          </a:xfrm>
          <a:prstGeom prst="line">
            <a:avLst/>
          </a:prstGeom>
          <a:noFill/>
          <a:ln w="12700" algn="ctr">
            <a:solidFill>
              <a:schemeClr val="tx1"/>
            </a:solidFill>
            <a:round/>
            <a:headEnd/>
            <a:tailEnd/>
          </a:ln>
        </p:spPr>
      </p:cxnSp>
      <p:cxnSp>
        <p:nvCxnSpPr>
          <p:cNvPr id="359" name="Straight Connector 151"/>
          <p:cNvCxnSpPr>
            <a:cxnSpLocks noChangeShapeType="1"/>
          </p:cNvCxnSpPr>
          <p:nvPr/>
        </p:nvCxnSpPr>
        <p:spPr bwMode="auto">
          <a:xfrm flipH="1">
            <a:off x="1371600" y="4953000"/>
            <a:ext cx="6858000" cy="0"/>
          </a:xfrm>
          <a:prstGeom prst="line">
            <a:avLst/>
          </a:prstGeom>
          <a:noFill/>
          <a:ln w="12700" algn="ctr">
            <a:solidFill>
              <a:schemeClr val="tx1"/>
            </a:solidFill>
            <a:round/>
            <a:headEnd/>
            <a:tailEnd/>
          </a:ln>
        </p:spPr>
      </p:cxnSp>
      <p:cxnSp>
        <p:nvCxnSpPr>
          <p:cNvPr id="360" name="Straight Connector 154"/>
          <p:cNvCxnSpPr>
            <a:cxnSpLocks noChangeShapeType="1"/>
          </p:cNvCxnSpPr>
          <p:nvPr/>
        </p:nvCxnSpPr>
        <p:spPr bwMode="auto">
          <a:xfrm flipH="1">
            <a:off x="1371600" y="5486400"/>
            <a:ext cx="6858000" cy="0"/>
          </a:xfrm>
          <a:prstGeom prst="line">
            <a:avLst/>
          </a:prstGeom>
          <a:noFill/>
          <a:ln w="12700" algn="ctr">
            <a:solidFill>
              <a:schemeClr val="tx1"/>
            </a:solidFill>
            <a:round/>
            <a:headEnd/>
            <a:tailEnd/>
          </a:ln>
        </p:spPr>
      </p:cxnSp>
      <p:cxnSp>
        <p:nvCxnSpPr>
          <p:cNvPr id="361" name="Straight Connector 164"/>
          <p:cNvCxnSpPr>
            <a:cxnSpLocks noChangeShapeType="1"/>
          </p:cNvCxnSpPr>
          <p:nvPr/>
        </p:nvCxnSpPr>
        <p:spPr bwMode="auto">
          <a:xfrm flipH="1">
            <a:off x="1371600" y="6019800"/>
            <a:ext cx="6858000" cy="0"/>
          </a:xfrm>
          <a:prstGeom prst="line">
            <a:avLst/>
          </a:prstGeom>
          <a:noFill/>
          <a:ln w="12700" algn="ctr">
            <a:solidFill>
              <a:schemeClr val="tx1"/>
            </a:solidFill>
            <a:round/>
            <a:headEnd/>
            <a:tailEnd/>
          </a:ln>
        </p:spPr>
      </p:cxnSp>
      <p:sp>
        <p:nvSpPr>
          <p:cNvPr id="362" name="Rectangle 20"/>
          <p:cNvSpPr>
            <a:spLocks noChangeArrowheads="1"/>
          </p:cNvSpPr>
          <p:nvPr/>
        </p:nvSpPr>
        <p:spPr bwMode="auto">
          <a:xfrm>
            <a:off x="2362200" y="6019800"/>
            <a:ext cx="2590800" cy="222250"/>
          </a:xfrm>
          <a:prstGeom prst="rect">
            <a:avLst/>
          </a:prstGeom>
          <a:noFill/>
          <a:ln w="9525">
            <a:noFill/>
            <a:miter lim="800000"/>
            <a:headEnd/>
            <a:tailEnd/>
          </a:ln>
        </p:spPr>
        <p:txBody>
          <a:bodyPr lIns="91423" tIns="45712" rIns="91423" bIns="45712">
            <a:spAutoFit/>
          </a:bodyPr>
          <a:lstStyle/>
          <a:p>
            <a:pPr algn="ctr" defTabSz="912813" eaLnBrk="0" hangingPunct="0">
              <a:lnSpc>
                <a:spcPct val="70000"/>
              </a:lnSpc>
              <a:spcBef>
                <a:spcPct val="20000"/>
              </a:spcBef>
            </a:pPr>
            <a:r>
              <a:rPr lang="en-US" sz="1200" b="1" i="0">
                <a:solidFill>
                  <a:srgbClr val="1822CD"/>
                </a:solidFill>
                <a:latin typeface="Arial Narrow" pitchFamily="34" charset="0"/>
              </a:rPr>
              <a:t>Establish control of:</a:t>
            </a:r>
          </a:p>
        </p:txBody>
      </p:sp>
      <p:sp>
        <p:nvSpPr>
          <p:cNvPr id="365" name="Rectangle 20"/>
          <p:cNvSpPr>
            <a:spLocks noChangeArrowheads="1"/>
          </p:cNvSpPr>
          <p:nvPr/>
        </p:nvSpPr>
        <p:spPr bwMode="auto">
          <a:xfrm>
            <a:off x="5784850" y="2435225"/>
            <a:ext cx="615950" cy="222250"/>
          </a:xfrm>
          <a:prstGeom prst="rect">
            <a:avLst/>
          </a:prstGeom>
          <a:noFill/>
          <a:ln w="9525">
            <a:noFill/>
            <a:miter lim="800000"/>
            <a:headEnd/>
            <a:tailEnd/>
          </a:ln>
        </p:spPr>
        <p:txBody>
          <a:bodyPr lIns="91423" tIns="45712" rIns="0" bIns="45712">
            <a:spAutoFit/>
          </a:bodyPr>
          <a:lstStyle/>
          <a:p>
            <a:pPr defTabSz="912813" eaLnBrk="0" hangingPunct="0">
              <a:lnSpc>
                <a:spcPct val="70000"/>
              </a:lnSpc>
            </a:pPr>
            <a:r>
              <a:rPr lang="en-US" sz="1200" b="1" i="0" dirty="0">
                <a:solidFill>
                  <a:srgbClr val="1822CD"/>
                </a:solidFill>
                <a:latin typeface="Arial Narrow" pitchFamily="34" charset="0"/>
              </a:rPr>
              <a:t>2 MW</a:t>
            </a:r>
          </a:p>
        </p:txBody>
      </p:sp>
      <p:sp>
        <p:nvSpPr>
          <p:cNvPr id="165" name="Rectangle 20"/>
          <p:cNvSpPr>
            <a:spLocks noChangeArrowheads="1"/>
          </p:cNvSpPr>
          <p:nvPr/>
        </p:nvSpPr>
        <p:spPr bwMode="auto">
          <a:xfrm>
            <a:off x="6202363" y="6096000"/>
            <a:ext cx="1798637" cy="479425"/>
          </a:xfrm>
          <a:prstGeom prst="rect">
            <a:avLst/>
          </a:prstGeom>
          <a:noFill/>
          <a:ln w="12700">
            <a:noFill/>
            <a:miter lim="800000"/>
            <a:headEnd/>
            <a:tailEnd/>
          </a:ln>
        </p:spPr>
        <p:txBody>
          <a:bodyPr lIns="91423" tIns="45712" rIns="91423" bIns="45712">
            <a:spAutoFit/>
          </a:bodyPr>
          <a:lstStyle/>
          <a:p>
            <a:pPr defTabSz="912813" eaLnBrk="0" hangingPunct="0">
              <a:lnSpc>
                <a:spcPct val="70000"/>
              </a:lnSpc>
              <a:spcBef>
                <a:spcPct val="20000"/>
              </a:spcBef>
            </a:pPr>
            <a:r>
              <a:rPr lang="en-US" sz="1200" b="1" i="0">
                <a:solidFill>
                  <a:srgbClr val="1822CD"/>
                </a:solidFill>
                <a:latin typeface="Arial Narrow" pitchFamily="34" charset="0"/>
              </a:rPr>
              <a:t>Control integration, optimization with long-pulse and full metal wall</a:t>
            </a:r>
          </a:p>
        </p:txBody>
      </p:sp>
      <p:sp>
        <p:nvSpPr>
          <p:cNvPr id="166" name="Oval 19"/>
          <p:cNvSpPr>
            <a:spLocks noChangeArrowheads="1"/>
          </p:cNvSpPr>
          <p:nvPr/>
        </p:nvSpPr>
        <p:spPr bwMode="auto">
          <a:xfrm>
            <a:off x="6096000"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70" name="Rectangle 20"/>
          <p:cNvSpPr>
            <a:spLocks noChangeArrowheads="1"/>
          </p:cNvSpPr>
          <p:nvPr/>
        </p:nvSpPr>
        <p:spPr bwMode="auto">
          <a:xfrm>
            <a:off x="4999038" y="6096000"/>
            <a:ext cx="1096962" cy="479425"/>
          </a:xfrm>
          <a:prstGeom prst="rect">
            <a:avLst/>
          </a:prstGeom>
          <a:noFill/>
          <a:ln w="12700">
            <a:noFill/>
            <a:miter lim="800000"/>
            <a:headEnd/>
            <a:tailEnd/>
          </a:ln>
        </p:spPr>
        <p:txBody>
          <a:bodyPr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Control integration, optimization</a:t>
            </a:r>
          </a:p>
        </p:txBody>
      </p:sp>
      <p:sp>
        <p:nvSpPr>
          <p:cNvPr id="171" name="Oval 19"/>
          <p:cNvSpPr>
            <a:spLocks noChangeArrowheads="1"/>
          </p:cNvSpPr>
          <p:nvPr/>
        </p:nvSpPr>
        <p:spPr bwMode="auto">
          <a:xfrm>
            <a:off x="2759075"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72" name="Rectangle 20"/>
          <p:cNvSpPr>
            <a:spLocks noChangeArrowheads="1"/>
          </p:cNvSpPr>
          <p:nvPr/>
        </p:nvSpPr>
        <p:spPr bwMode="auto">
          <a:xfrm>
            <a:off x="3048000" y="6408737"/>
            <a:ext cx="868363" cy="220663"/>
          </a:xfrm>
          <a:prstGeom prst="rect">
            <a:avLst/>
          </a:prstGeom>
          <a:noFill/>
          <a:ln w="12700">
            <a:noFill/>
            <a:miter lim="800000"/>
            <a:headEnd/>
            <a:tailEnd/>
          </a:ln>
        </p:spPr>
        <p:txBody>
          <a:bodyPr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Rotation</a:t>
            </a:r>
          </a:p>
        </p:txBody>
      </p:sp>
      <p:sp>
        <p:nvSpPr>
          <p:cNvPr id="173" name="Oval 19"/>
          <p:cNvSpPr>
            <a:spLocks noChangeArrowheads="1"/>
          </p:cNvSpPr>
          <p:nvPr/>
        </p:nvSpPr>
        <p:spPr bwMode="auto">
          <a:xfrm>
            <a:off x="3200400"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74" name="Rectangle 20"/>
          <p:cNvSpPr>
            <a:spLocks noChangeArrowheads="1"/>
          </p:cNvSpPr>
          <p:nvPr/>
        </p:nvSpPr>
        <p:spPr bwMode="auto">
          <a:xfrm>
            <a:off x="4206875" y="6400800"/>
            <a:ext cx="1066800" cy="184150"/>
          </a:xfrm>
          <a:prstGeom prst="rect">
            <a:avLst/>
          </a:prstGeom>
          <a:noFill/>
          <a:ln w="12700">
            <a:noFill/>
            <a:miter lim="800000"/>
            <a:headEnd/>
            <a:tailEnd/>
          </a:ln>
        </p:spPr>
        <p:txBody>
          <a:bodyPr lIns="91423" tIns="45712" rIns="91423" bIns="45712">
            <a:spAutoFit/>
          </a:bodyPr>
          <a:lstStyle/>
          <a:p>
            <a:pPr defTabSz="912813" eaLnBrk="0" hangingPunct="0">
              <a:lnSpc>
                <a:spcPct val="50000"/>
              </a:lnSpc>
              <a:spcBef>
                <a:spcPct val="20000"/>
              </a:spcBef>
            </a:pPr>
            <a:r>
              <a:rPr lang="en-US" sz="1200" b="1" i="0">
                <a:solidFill>
                  <a:srgbClr val="1822CD"/>
                </a:solidFill>
                <a:latin typeface="Arial Narrow" pitchFamily="34" charset="0"/>
              </a:rPr>
              <a:t>Divertor P</a:t>
            </a:r>
            <a:r>
              <a:rPr lang="en-US" sz="1200" b="1" i="0" baseline="-25000">
                <a:solidFill>
                  <a:srgbClr val="1822CD"/>
                </a:solidFill>
                <a:latin typeface="Arial Narrow" pitchFamily="34" charset="0"/>
              </a:rPr>
              <a:t>rad</a:t>
            </a:r>
          </a:p>
        </p:txBody>
      </p:sp>
      <p:sp>
        <p:nvSpPr>
          <p:cNvPr id="175" name="Rectangle 20"/>
          <p:cNvSpPr>
            <a:spLocks noChangeArrowheads="1"/>
          </p:cNvSpPr>
          <p:nvPr/>
        </p:nvSpPr>
        <p:spPr bwMode="auto">
          <a:xfrm>
            <a:off x="3871912" y="6324600"/>
            <a:ext cx="487363" cy="239713"/>
          </a:xfrm>
          <a:prstGeom prst="rect">
            <a:avLst/>
          </a:prstGeom>
          <a:noFill/>
          <a:ln w="12700">
            <a:noFill/>
            <a:miter lim="800000"/>
            <a:headEnd/>
            <a:tailEnd/>
          </a:ln>
        </p:spPr>
        <p:txBody>
          <a:bodyPr lIns="91423" tIns="45712" rIns="91423" bIns="45712">
            <a:spAutoFit/>
          </a:bodyPr>
          <a:lstStyle/>
          <a:p>
            <a:pPr defTabSz="912813" eaLnBrk="0" hangingPunct="0">
              <a:lnSpc>
                <a:spcPct val="80000"/>
              </a:lnSpc>
              <a:spcBef>
                <a:spcPct val="20000"/>
              </a:spcBef>
            </a:pPr>
            <a:r>
              <a:rPr lang="en-US" sz="1200" b="1" i="0" dirty="0" err="1">
                <a:solidFill>
                  <a:srgbClr val="1822CD"/>
                </a:solidFill>
                <a:latin typeface="Arial Narrow" pitchFamily="34" charset="0"/>
              </a:rPr>
              <a:t>q</a:t>
            </a:r>
            <a:r>
              <a:rPr lang="en-US" sz="1200" b="1" i="0" baseline="-25000" dirty="0" err="1">
                <a:solidFill>
                  <a:srgbClr val="1822CD"/>
                </a:solidFill>
                <a:latin typeface="Arial Narrow" pitchFamily="34" charset="0"/>
              </a:rPr>
              <a:t>min</a:t>
            </a:r>
            <a:endParaRPr lang="en-US" sz="1200" b="1" i="0" dirty="0">
              <a:solidFill>
                <a:srgbClr val="1822CD"/>
              </a:solidFill>
              <a:latin typeface="Arial Narrow" pitchFamily="34" charset="0"/>
            </a:endParaRPr>
          </a:p>
        </p:txBody>
      </p:sp>
      <p:sp>
        <p:nvSpPr>
          <p:cNvPr id="176" name="Oval 19"/>
          <p:cNvSpPr>
            <a:spLocks noChangeArrowheads="1"/>
          </p:cNvSpPr>
          <p:nvPr/>
        </p:nvSpPr>
        <p:spPr bwMode="auto">
          <a:xfrm>
            <a:off x="4435475"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77" name="Rectangle 20"/>
          <p:cNvSpPr>
            <a:spLocks noChangeArrowheads="1"/>
          </p:cNvSpPr>
          <p:nvPr/>
        </p:nvSpPr>
        <p:spPr bwMode="auto">
          <a:xfrm>
            <a:off x="2133600" y="6408738"/>
            <a:ext cx="990600" cy="220662"/>
          </a:xfrm>
          <a:prstGeom prst="rect">
            <a:avLst/>
          </a:prstGeom>
          <a:noFill/>
          <a:ln w="12700">
            <a:noFill/>
            <a:miter lim="800000"/>
            <a:headEnd/>
            <a:tailEnd/>
          </a:ln>
        </p:spPr>
        <p:txBody>
          <a:bodyPr lIns="91423" tIns="45712" rIns="91423" bIns="45712">
            <a:spAutoFit/>
          </a:bodyPr>
          <a:lstStyle/>
          <a:p>
            <a:pPr algn="ctr" defTabSz="912813" eaLnBrk="0" hangingPunct="0">
              <a:lnSpc>
                <a:spcPct val="70000"/>
              </a:lnSpc>
              <a:spcBef>
                <a:spcPct val="20000"/>
              </a:spcBef>
            </a:pPr>
            <a:r>
              <a:rPr lang="en-US" sz="1200" b="1" i="0" dirty="0">
                <a:solidFill>
                  <a:srgbClr val="1822CD"/>
                </a:solidFill>
                <a:latin typeface="Arial Narrow" pitchFamily="34" charset="0"/>
              </a:rPr>
              <a:t>Snowflake</a:t>
            </a:r>
            <a:endParaRPr lang="en-US" sz="1200" b="1" i="0" baseline="-25000" dirty="0">
              <a:solidFill>
                <a:srgbClr val="1822CD"/>
              </a:solidFill>
              <a:latin typeface="Arial Narrow" pitchFamily="34" charset="0"/>
            </a:endParaRPr>
          </a:p>
        </p:txBody>
      </p:sp>
      <p:sp>
        <p:nvSpPr>
          <p:cNvPr id="178" name="Oval 19"/>
          <p:cNvSpPr>
            <a:spLocks noChangeArrowheads="1"/>
          </p:cNvSpPr>
          <p:nvPr/>
        </p:nvSpPr>
        <p:spPr bwMode="auto">
          <a:xfrm>
            <a:off x="4130675"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79" name="Oval 19"/>
          <p:cNvSpPr>
            <a:spLocks noChangeArrowheads="1"/>
          </p:cNvSpPr>
          <p:nvPr/>
        </p:nvSpPr>
        <p:spPr bwMode="auto">
          <a:xfrm>
            <a:off x="4892675"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81" name="Oval 19"/>
          <p:cNvSpPr>
            <a:spLocks noChangeArrowheads="1"/>
          </p:cNvSpPr>
          <p:nvPr/>
        </p:nvSpPr>
        <p:spPr bwMode="auto">
          <a:xfrm>
            <a:off x="2971800"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grpSp>
        <p:nvGrpSpPr>
          <p:cNvPr id="2" name="Group 182"/>
          <p:cNvGrpSpPr/>
          <p:nvPr/>
        </p:nvGrpSpPr>
        <p:grpSpPr>
          <a:xfrm>
            <a:off x="2971800" y="6400800"/>
            <a:ext cx="152400" cy="221583"/>
            <a:chOff x="5638800" y="5334000"/>
            <a:chExt cx="152400" cy="221583"/>
          </a:xfrm>
        </p:grpSpPr>
        <p:sp>
          <p:nvSpPr>
            <p:cNvPr id="184" name="Rectangle 20"/>
            <p:cNvSpPr>
              <a:spLocks noChangeArrowheads="1"/>
            </p:cNvSpPr>
            <p:nvPr/>
          </p:nvSpPr>
          <p:spPr bwMode="auto">
            <a:xfrm>
              <a:off x="5638801" y="5334000"/>
              <a:ext cx="152399" cy="221583"/>
            </a:xfrm>
            <a:prstGeom prst="rect">
              <a:avLst/>
            </a:prstGeom>
            <a:noFill/>
            <a:ln w="12700">
              <a:noFill/>
              <a:miter lim="800000"/>
              <a:headEnd/>
              <a:tailEnd/>
            </a:ln>
          </p:spPr>
          <p:txBody>
            <a:bodyPr wrap="square" lIns="0" tIns="45712" rIns="0" bIns="45712">
              <a:spAutoFit/>
            </a:bodyPr>
            <a:lstStyle/>
            <a:p>
              <a:pPr defTabSz="912813" eaLnBrk="0" hangingPunct="0">
                <a:lnSpc>
                  <a:spcPct val="70000"/>
                </a:lnSpc>
                <a:spcBef>
                  <a:spcPct val="20000"/>
                </a:spcBef>
              </a:pPr>
              <a:r>
                <a:rPr lang="en-US" sz="1200" b="1" i="0" dirty="0" smtClean="0">
                  <a:solidFill>
                    <a:srgbClr val="1822CD"/>
                  </a:solidFill>
                  <a:latin typeface="Arial Narrow" pitchFamily="34" charset="0"/>
                </a:rPr>
                <a:t>n</a:t>
              </a:r>
              <a:r>
                <a:rPr lang="en-US" sz="1200" b="1" i="0" baseline="-25000" dirty="0" smtClean="0">
                  <a:solidFill>
                    <a:srgbClr val="1822CD"/>
                  </a:solidFill>
                  <a:latin typeface="Arial Narrow" pitchFamily="34" charset="0"/>
                </a:rPr>
                <a:t>e</a:t>
              </a:r>
              <a:endParaRPr lang="en-US" sz="1200" b="1" i="0" baseline="-25000" dirty="0">
                <a:solidFill>
                  <a:srgbClr val="1822CD"/>
                </a:solidFill>
                <a:latin typeface="Arial Narrow" pitchFamily="34" charset="0"/>
              </a:endParaRPr>
            </a:p>
          </p:txBody>
        </p:sp>
        <p:cxnSp>
          <p:nvCxnSpPr>
            <p:cNvPr id="187" name="Straight Connector 186"/>
            <p:cNvCxnSpPr/>
            <p:nvPr/>
          </p:nvCxnSpPr>
          <p:spPr bwMode="auto">
            <a:xfrm>
              <a:off x="5638800" y="5367528"/>
              <a:ext cx="82296" cy="0"/>
            </a:xfrm>
            <a:prstGeom prst="line">
              <a:avLst/>
            </a:prstGeom>
            <a:noFill/>
            <a:ln w="15875" cap="flat" cmpd="sng" algn="ctr">
              <a:solidFill>
                <a:schemeClr val="accent2"/>
              </a:solidFill>
              <a:prstDash val="solid"/>
              <a:round/>
              <a:headEnd type="none" w="med" len="med"/>
              <a:tailEnd type="none" w="med" len="med"/>
            </a:ln>
            <a:effectLst/>
          </p:spPr>
        </p:cxnSp>
      </p:grpSp>
      <p:cxnSp>
        <p:nvCxnSpPr>
          <p:cNvPr id="116" name="Straight Connector 114"/>
          <p:cNvCxnSpPr>
            <a:cxnSpLocks noChangeShapeType="1"/>
          </p:cNvCxnSpPr>
          <p:nvPr/>
        </p:nvCxnSpPr>
        <p:spPr bwMode="auto">
          <a:xfrm flipH="1">
            <a:off x="1371600" y="1828800"/>
            <a:ext cx="6720840" cy="0"/>
          </a:xfrm>
          <a:prstGeom prst="line">
            <a:avLst/>
          </a:prstGeom>
          <a:noFill/>
          <a:ln w="12700" algn="ctr">
            <a:solidFill>
              <a:schemeClr val="tx1"/>
            </a:solidFill>
            <a:round/>
            <a:headEnd/>
            <a:tailEnd/>
          </a:ln>
        </p:spPr>
      </p:cxnSp>
      <p:sp>
        <p:nvSpPr>
          <p:cNvPr id="129" name="TextBox 128"/>
          <p:cNvSpPr txBox="1"/>
          <p:nvPr/>
        </p:nvSpPr>
        <p:spPr>
          <a:xfrm>
            <a:off x="2541016" y="1551801"/>
            <a:ext cx="354584" cy="276999"/>
          </a:xfrm>
          <a:prstGeom prst="rect">
            <a:avLst/>
          </a:prstGeom>
          <a:noFill/>
        </p:spPr>
        <p:txBody>
          <a:bodyPr wrap="none" rtlCol="0">
            <a:spAutoFit/>
          </a:bodyPr>
          <a:lstStyle/>
          <a:p>
            <a:r>
              <a:rPr lang="en-US" i="0" dirty="0" smtClean="0"/>
              <a:t>20</a:t>
            </a:r>
            <a:endParaRPr lang="en-US" i="0" dirty="0"/>
          </a:p>
        </p:txBody>
      </p:sp>
      <p:sp>
        <p:nvSpPr>
          <p:cNvPr id="131" name="TextBox 130"/>
          <p:cNvSpPr txBox="1"/>
          <p:nvPr/>
        </p:nvSpPr>
        <p:spPr>
          <a:xfrm>
            <a:off x="3150616" y="1551801"/>
            <a:ext cx="354584" cy="276999"/>
          </a:xfrm>
          <a:prstGeom prst="rect">
            <a:avLst/>
          </a:prstGeom>
          <a:noFill/>
        </p:spPr>
        <p:txBody>
          <a:bodyPr wrap="none" rtlCol="0">
            <a:spAutoFit/>
          </a:bodyPr>
          <a:lstStyle/>
          <a:p>
            <a:r>
              <a:rPr lang="en-US" i="0" dirty="0" smtClean="0"/>
              <a:t>16</a:t>
            </a:r>
            <a:endParaRPr lang="en-US" i="0" dirty="0"/>
          </a:p>
        </p:txBody>
      </p:sp>
      <p:sp>
        <p:nvSpPr>
          <p:cNvPr id="155" name="TextBox 154"/>
          <p:cNvSpPr txBox="1"/>
          <p:nvPr/>
        </p:nvSpPr>
        <p:spPr>
          <a:xfrm>
            <a:off x="4191000" y="1551801"/>
            <a:ext cx="354584" cy="276999"/>
          </a:xfrm>
          <a:prstGeom prst="rect">
            <a:avLst/>
          </a:prstGeom>
          <a:noFill/>
        </p:spPr>
        <p:txBody>
          <a:bodyPr wrap="none" rtlCol="0">
            <a:spAutoFit/>
          </a:bodyPr>
          <a:lstStyle/>
          <a:p>
            <a:r>
              <a:rPr lang="en-US" i="0" dirty="0" smtClean="0"/>
              <a:t>16</a:t>
            </a:r>
            <a:endParaRPr lang="en-US" i="0" dirty="0"/>
          </a:p>
        </p:txBody>
      </p:sp>
      <p:sp>
        <p:nvSpPr>
          <p:cNvPr id="156" name="TextBox 155"/>
          <p:cNvSpPr txBox="1"/>
          <p:nvPr/>
        </p:nvSpPr>
        <p:spPr>
          <a:xfrm>
            <a:off x="4800600" y="1551801"/>
            <a:ext cx="354584" cy="276999"/>
          </a:xfrm>
          <a:prstGeom prst="rect">
            <a:avLst/>
          </a:prstGeom>
          <a:noFill/>
        </p:spPr>
        <p:txBody>
          <a:bodyPr wrap="none" rtlCol="0">
            <a:spAutoFit/>
          </a:bodyPr>
          <a:lstStyle/>
          <a:p>
            <a:r>
              <a:rPr lang="en-US" i="0" dirty="0" smtClean="0"/>
              <a:t>20</a:t>
            </a:r>
            <a:endParaRPr lang="en-US" i="0" dirty="0"/>
          </a:p>
        </p:txBody>
      </p:sp>
      <p:sp>
        <p:nvSpPr>
          <p:cNvPr id="157" name="TextBox 156"/>
          <p:cNvSpPr txBox="1"/>
          <p:nvPr/>
        </p:nvSpPr>
        <p:spPr>
          <a:xfrm>
            <a:off x="5562600" y="1551801"/>
            <a:ext cx="354584" cy="276999"/>
          </a:xfrm>
          <a:prstGeom prst="rect">
            <a:avLst/>
          </a:prstGeom>
          <a:noFill/>
        </p:spPr>
        <p:txBody>
          <a:bodyPr wrap="none" rtlCol="0">
            <a:spAutoFit/>
          </a:bodyPr>
          <a:lstStyle/>
          <a:p>
            <a:r>
              <a:rPr lang="en-US" i="0" dirty="0" smtClean="0"/>
              <a:t>22</a:t>
            </a:r>
            <a:endParaRPr lang="en-US" i="0" dirty="0"/>
          </a:p>
        </p:txBody>
      </p:sp>
      <p:sp>
        <p:nvSpPr>
          <p:cNvPr id="158" name="TextBox 157"/>
          <p:cNvSpPr txBox="1"/>
          <p:nvPr/>
        </p:nvSpPr>
        <p:spPr>
          <a:xfrm>
            <a:off x="6019800" y="1551801"/>
            <a:ext cx="269626" cy="276999"/>
          </a:xfrm>
          <a:prstGeom prst="rect">
            <a:avLst/>
          </a:prstGeom>
          <a:noFill/>
        </p:spPr>
        <p:txBody>
          <a:bodyPr wrap="none" rtlCol="0">
            <a:spAutoFit/>
          </a:bodyPr>
          <a:lstStyle/>
          <a:p>
            <a:r>
              <a:rPr lang="en-US" i="0" dirty="0" smtClean="0"/>
              <a:t>6</a:t>
            </a:r>
            <a:endParaRPr lang="en-US" i="0" dirty="0"/>
          </a:p>
        </p:txBody>
      </p:sp>
      <p:sp>
        <p:nvSpPr>
          <p:cNvPr id="159" name="TextBox 158"/>
          <p:cNvSpPr txBox="1"/>
          <p:nvPr/>
        </p:nvSpPr>
        <p:spPr>
          <a:xfrm>
            <a:off x="7036816" y="1551801"/>
            <a:ext cx="354584" cy="276999"/>
          </a:xfrm>
          <a:prstGeom prst="rect">
            <a:avLst/>
          </a:prstGeom>
          <a:noFill/>
        </p:spPr>
        <p:txBody>
          <a:bodyPr wrap="none" rtlCol="0">
            <a:spAutoFit/>
          </a:bodyPr>
          <a:lstStyle/>
          <a:p>
            <a:r>
              <a:rPr lang="en-US" i="0" dirty="0" smtClean="0"/>
              <a:t>18</a:t>
            </a:r>
            <a:endParaRPr lang="en-US" i="0" dirty="0"/>
          </a:p>
        </p:txBody>
      </p:sp>
      <p:sp>
        <p:nvSpPr>
          <p:cNvPr id="160" name="TextBox 159"/>
          <p:cNvSpPr txBox="1"/>
          <p:nvPr/>
        </p:nvSpPr>
        <p:spPr>
          <a:xfrm>
            <a:off x="7696200" y="1551801"/>
            <a:ext cx="354584" cy="276999"/>
          </a:xfrm>
          <a:prstGeom prst="rect">
            <a:avLst/>
          </a:prstGeom>
          <a:noFill/>
        </p:spPr>
        <p:txBody>
          <a:bodyPr wrap="none" rtlCol="0">
            <a:spAutoFit/>
          </a:bodyPr>
          <a:lstStyle/>
          <a:p>
            <a:r>
              <a:rPr lang="en-US" i="0" dirty="0" smtClean="0"/>
              <a:t>22</a:t>
            </a:r>
            <a:endParaRPr lang="en-US" i="0" dirty="0"/>
          </a:p>
        </p:txBody>
      </p:sp>
      <p:sp>
        <p:nvSpPr>
          <p:cNvPr id="161" name="TextBox 160"/>
          <p:cNvSpPr txBox="1"/>
          <p:nvPr/>
        </p:nvSpPr>
        <p:spPr>
          <a:xfrm>
            <a:off x="8484616" y="1551801"/>
            <a:ext cx="354584" cy="276999"/>
          </a:xfrm>
          <a:prstGeom prst="rect">
            <a:avLst/>
          </a:prstGeom>
          <a:noFill/>
        </p:spPr>
        <p:txBody>
          <a:bodyPr wrap="none" rtlCol="0">
            <a:spAutoFit/>
          </a:bodyPr>
          <a:lstStyle/>
          <a:p>
            <a:r>
              <a:rPr lang="en-US" i="0" dirty="0" smtClean="0"/>
              <a:t>22</a:t>
            </a:r>
            <a:endParaRPr lang="en-US" i="0" dirty="0"/>
          </a:p>
        </p:txBody>
      </p:sp>
      <p:sp>
        <p:nvSpPr>
          <p:cNvPr id="162" name="TextBox 96"/>
          <p:cNvSpPr txBox="1">
            <a:spLocks noChangeArrowheads="1"/>
          </p:cNvSpPr>
          <p:nvPr/>
        </p:nvSpPr>
        <p:spPr bwMode="auto">
          <a:xfrm>
            <a:off x="1219200" y="1499479"/>
            <a:ext cx="1219200" cy="329321"/>
          </a:xfrm>
          <a:prstGeom prst="rect">
            <a:avLst/>
          </a:prstGeom>
          <a:noFill/>
          <a:ln w="9525">
            <a:noFill/>
            <a:miter lim="800000"/>
            <a:headEnd/>
            <a:tailEnd/>
          </a:ln>
        </p:spPr>
        <p:txBody>
          <a:bodyPr wrap="square" bIns="36576">
            <a:spAutoFit/>
          </a:bodyPr>
          <a:lstStyle/>
          <a:p>
            <a:pPr algn="ctr"/>
            <a:r>
              <a:rPr lang="en-US" sz="1600" b="1" i="0" dirty="0" smtClean="0">
                <a:solidFill>
                  <a:schemeClr val="accent2"/>
                </a:solidFill>
                <a:latin typeface="Arial Narrow" pitchFamily="34" charset="0"/>
              </a:rPr>
              <a:t>Run Weeks:</a:t>
            </a:r>
            <a:endParaRPr lang="en-US" sz="1600" b="1" i="0" dirty="0">
              <a:solidFill>
                <a:schemeClr val="accent2"/>
              </a:solidFill>
              <a:latin typeface="Arial Narrow" pitchFamily="34" charset="0"/>
            </a:endParaRPr>
          </a:p>
        </p:txBody>
      </p:sp>
      <p:sp>
        <p:nvSpPr>
          <p:cNvPr id="188" name="Right Arrow 187"/>
          <p:cNvSpPr/>
          <p:nvPr/>
        </p:nvSpPr>
        <p:spPr bwMode="auto">
          <a:xfrm flipH="1">
            <a:off x="7620000" y="1828800"/>
            <a:ext cx="1524000" cy="4572000"/>
          </a:xfrm>
          <a:prstGeom prst="rightArrow">
            <a:avLst>
              <a:gd name="adj1" fmla="val 100000"/>
              <a:gd name="adj2" fmla="val 31979"/>
            </a:avLst>
          </a:prstGeom>
          <a:solidFill>
            <a:schemeClr val="accent2">
              <a:lumMod val="20000"/>
              <a:lumOff val="80000"/>
            </a:schemeClr>
          </a:solidFill>
          <a:ln w="9525">
            <a:headEnd type="none" w="med" len="med"/>
            <a:tailEnd type="triangle" w="med" len="med"/>
          </a:ln>
        </p:spPr>
        <p:style>
          <a:lnRef idx="2">
            <a:schemeClr val="dk1"/>
          </a:lnRef>
          <a:fillRef idx="1">
            <a:schemeClr val="lt1"/>
          </a:fillRef>
          <a:effectRef idx="0">
            <a:schemeClr val="dk1"/>
          </a:effectRef>
          <a:fontRef idx="minor">
            <a:schemeClr val="dk1"/>
          </a:fontRef>
        </p:style>
        <p:txBody>
          <a:bodyPr lIns="0" tIns="0" rIns="45720" bIns="0"/>
          <a:lstStyle/>
          <a:p>
            <a:pPr algn="ctr">
              <a:spcBef>
                <a:spcPct val="20000"/>
              </a:spcBef>
              <a:defRPr/>
            </a:pPr>
            <a:endParaRPr lang="en-US" sz="1600" b="1" i="0" dirty="0">
              <a:solidFill>
                <a:srgbClr val="1822CD"/>
              </a:solidFill>
              <a:latin typeface="Helvetica" pitchFamily="-128" charset="0"/>
            </a:endParaRPr>
          </a:p>
          <a:p>
            <a:pPr algn="ctr">
              <a:spcBef>
                <a:spcPct val="20000"/>
              </a:spcBef>
              <a:defRPr/>
            </a:pPr>
            <a:endParaRPr lang="en-US" sz="1600" b="1" i="0" dirty="0">
              <a:solidFill>
                <a:srgbClr val="1822CD"/>
              </a:solidFill>
              <a:latin typeface="Helvetica" pitchFamily="-128" charset="0"/>
            </a:endParaRPr>
          </a:p>
          <a:p>
            <a:pPr algn="ctr">
              <a:spcBef>
                <a:spcPct val="20000"/>
              </a:spcBef>
              <a:defRPr/>
            </a:pPr>
            <a:endParaRPr lang="en-US" sz="1600" b="1" i="0" dirty="0">
              <a:solidFill>
                <a:srgbClr val="1822CD"/>
              </a:solidFill>
              <a:latin typeface="Helvetica" pitchFamily="-128" charset="0"/>
            </a:endParaRPr>
          </a:p>
          <a:p>
            <a:pPr algn="ctr">
              <a:spcBef>
                <a:spcPct val="20000"/>
              </a:spcBef>
              <a:defRPr/>
            </a:pPr>
            <a:endParaRPr lang="en-US" sz="1600" b="1" i="0" dirty="0">
              <a:solidFill>
                <a:srgbClr val="1822CD"/>
              </a:solidFill>
              <a:latin typeface="Helvetica" pitchFamily="-128" charset="0"/>
            </a:endParaRPr>
          </a:p>
        </p:txBody>
      </p:sp>
      <p:sp>
        <p:nvSpPr>
          <p:cNvPr id="163" name="TextBox 166"/>
          <p:cNvSpPr txBox="1">
            <a:spLocks noChangeArrowheads="1"/>
          </p:cNvSpPr>
          <p:nvPr/>
        </p:nvSpPr>
        <p:spPr bwMode="auto">
          <a:xfrm>
            <a:off x="7848600" y="3200400"/>
            <a:ext cx="1295400" cy="1754326"/>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1800" b="0" i="0" dirty="0" smtClean="0">
                <a:solidFill>
                  <a:schemeClr val="tx1"/>
                </a:solidFill>
                <a:latin typeface="Arial Narrow" pitchFamily="34" charset="0"/>
                <a:cs typeface="Arial" charset="0"/>
              </a:rPr>
              <a:t>Inform choice </a:t>
            </a:r>
          </a:p>
          <a:p>
            <a:pPr algn="ctr">
              <a:defRPr/>
            </a:pPr>
            <a:r>
              <a:rPr lang="en-US" sz="1800" b="0" i="0" dirty="0" smtClean="0">
                <a:solidFill>
                  <a:schemeClr val="tx1"/>
                </a:solidFill>
                <a:latin typeface="Arial Narrow" pitchFamily="34" charset="0"/>
                <a:cs typeface="Arial" charset="0"/>
              </a:rPr>
              <a:t>of FNSF: </a:t>
            </a:r>
          </a:p>
          <a:p>
            <a:pPr algn="ctr">
              <a:defRPr/>
            </a:pPr>
            <a:r>
              <a:rPr lang="en-US" sz="1800" i="0" dirty="0" smtClean="0">
                <a:solidFill>
                  <a:srgbClr val="FF0000"/>
                </a:solidFill>
                <a:latin typeface="Arial Narrow" pitchFamily="34" charset="0"/>
                <a:cs typeface="Arial" charset="0"/>
              </a:rPr>
              <a:t>aspect ratio, </a:t>
            </a:r>
            <a:r>
              <a:rPr lang="en-US" sz="1800" i="0" dirty="0" err="1" smtClean="0">
                <a:solidFill>
                  <a:srgbClr val="FF0000"/>
                </a:solidFill>
                <a:latin typeface="Arial Narrow" pitchFamily="34" charset="0"/>
                <a:cs typeface="Arial" charset="0"/>
              </a:rPr>
              <a:t>divertor</a:t>
            </a:r>
            <a:r>
              <a:rPr lang="en-US" sz="1800" i="0" dirty="0" smtClean="0">
                <a:solidFill>
                  <a:srgbClr val="FF0000"/>
                </a:solidFill>
                <a:latin typeface="Arial Narrow" pitchFamily="34" charset="0"/>
                <a:cs typeface="Arial" charset="0"/>
              </a:rPr>
              <a:t>, </a:t>
            </a:r>
            <a:r>
              <a:rPr lang="en-US" sz="1800" i="0" u="sng" dirty="0" smtClean="0">
                <a:solidFill>
                  <a:srgbClr val="FF0000"/>
                </a:solidFill>
                <a:latin typeface="Arial Narrow" pitchFamily="34" charset="0"/>
                <a:cs typeface="Arial" charset="0"/>
              </a:rPr>
              <a:t>and PFCs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3"/>
          <p:cNvSpPr>
            <a:spLocks noChangeArrowheads="1"/>
          </p:cNvSpPr>
          <p:nvPr/>
        </p:nvSpPr>
        <p:spPr bwMode="auto">
          <a:xfrm>
            <a:off x="0" y="0"/>
            <a:ext cx="9144000" cy="876300"/>
          </a:xfrm>
          <a:prstGeom prst="rect">
            <a:avLst/>
          </a:prstGeom>
          <a:noFill/>
          <a:ln w="9525">
            <a:noFill/>
            <a:miter lim="800000"/>
            <a:headEnd/>
            <a:tailEnd/>
          </a:ln>
        </p:spPr>
        <p:txBody>
          <a:bodyPr anchor="ctr"/>
          <a:lstStyle/>
          <a:p>
            <a:pPr algn="ctr"/>
            <a:r>
              <a:rPr lang="en-US" sz="2400" b="1" i="0" dirty="0">
                <a:solidFill>
                  <a:srgbClr val="3333CC"/>
                </a:solidFill>
                <a:latin typeface="Helvetica" pitchFamily="34" charset="0"/>
                <a:ea typeface="MS PGothic" pitchFamily="34" charset="-128"/>
              </a:rPr>
              <a:t>5 year plan </a:t>
            </a:r>
            <a:r>
              <a:rPr lang="en-US" sz="2400" b="1" i="0" dirty="0" smtClean="0">
                <a:solidFill>
                  <a:srgbClr val="3333CC"/>
                </a:solidFill>
                <a:latin typeface="Helvetica" pitchFamily="34" charset="0"/>
                <a:ea typeface="MS PGothic" pitchFamily="34" charset="-128"/>
              </a:rPr>
              <a:t>tools with </a:t>
            </a:r>
            <a:r>
              <a:rPr lang="en-US" sz="2400" i="0" dirty="0" smtClean="0">
                <a:solidFill>
                  <a:srgbClr val="3333CC"/>
                </a:solidFill>
                <a:latin typeface="Helvetica" pitchFamily="34" charset="0"/>
                <a:ea typeface="MS PGothic" pitchFamily="34" charset="-128"/>
              </a:rPr>
              <a:t>5</a:t>
            </a:r>
            <a:r>
              <a:rPr lang="en-US" sz="2400" b="1" i="0" dirty="0" smtClean="0">
                <a:solidFill>
                  <a:srgbClr val="3333CC"/>
                </a:solidFill>
                <a:latin typeface="Helvetica" pitchFamily="34" charset="0"/>
                <a:ea typeface="MS PGothic" pitchFamily="34" charset="-128"/>
              </a:rPr>
              <a:t>YP base funding</a:t>
            </a:r>
          </a:p>
          <a:p>
            <a:pPr algn="ctr"/>
            <a:r>
              <a:rPr lang="en-US" sz="1600" b="1" i="0" dirty="0" smtClean="0">
                <a:solidFill>
                  <a:srgbClr val="3333CC"/>
                </a:solidFill>
                <a:latin typeface="Helvetica" pitchFamily="34" charset="0"/>
                <a:ea typeface="MS PGothic" pitchFamily="34" charset="-128"/>
              </a:rPr>
              <a:t>(FY2012 + 2.5% inflation)</a:t>
            </a:r>
          </a:p>
        </p:txBody>
      </p:sp>
      <p:pic>
        <p:nvPicPr>
          <p:cNvPr id="5124" name="Picture 75"/>
          <p:cNvPicPr>
            <a:picLocks noChangeAspect="1" noChangeArrowheads="1"/>
          </p:cNvPicPr>
          <p:nvPr/>
        </p:nvPicPr>
        <p:blipFill>
          <a:blip r:embed="rId3" cstate="print"/>
          <a:srcRect l="12645" r="7295"/>
          <a:stretch>
            <a:fillRect/>
          </a:stretch>
        </p:blipFill>
        <p:spPr bwMode="auto">
          <a:xfrm>
            <a:off x="0" y="2330450"/>
            <a:ext cx="1295400" cy="1725613"/>
          </a:xfrm>
          <a:prstGeom prst="rect">
            <a:avLst/>
          </a:prstGeom>
          <a:noFill/>
          <a:ln w="15875">
            <a:noFill/>
            <a:miter lim="800000"/>
            <a:headEnd/>
            <a:tailEnd/>
          </a:ln>
        </p:spPr>
      </p:pic>
      <p:pic>
        <p:nvPicPr>
          <p:cNvPr id="5125" name="Picture 79" descr="NB2 iso"/>
          <p:cNvPicPr>
            <a:picLocks noChangeAspect="1" noChangeArrowheads="1"/>
          </p:cNvPicPr>
          <p:nvPr/>
        </p:nvPicPr>
        <p:blipFill>
          <a:blip r:embed="rId4" cstate="print"/>
          <a:srcRect/>
          <a:stretch>
            <a:fillRect/>
          </a:stretch>
        </p:blipFill>
        <p:spPr bwMode="auto">
          <a:xfrm>
            <a:off x="4763" y="4660900"/>
            <a:ext cx="1433512" cy="1106488"/>
          </a:xfrm>
          <a:prstGeom prst="rect">
            <a:avLst/>
          </a:prstGeom>
          <a:noFill/>
          <a:ln w="9525">
            <a:noFill/>
            <a:miter lim="800000"/>
            <a:headEnd/>
            <a:tailEnd/>
          </a:ln>
        </p:spPr>
      </p:pic>
      <p:sp>
        <p:nvSpPr>
          <p:cNvPr id="5126" name="Text Box 81"/>
          <p:cNvSpPr txBox="1">
            <a:spLocks noChangeArrowheads="1"/>
          </p:cNvSpPr>
          <p:nvPr/>
        </p:nvSpPr>
        <p:spPr bwMode="auto">
          <a:xfrm>
            <a:off x="0" y="1905000"/>
            <a:ext cx="1279525" cy="344488"/>
          </a:xfrm>
          <a:prstGeom prst="rect">
            <a:avLst/>
          </a:prstGeom>
          <a:solidFill>
            <a:schemeClr val="bg1"/>
          </a:solidFill>
          <a:ln w="12700">
            <a:noFill/>
            <a:miter lim="800000"/>
            <a:headEnd type="none" w="sm" len="sm"/>
            <a:tailEnd type="none" w="sm" len="sm"/>
          </a:ln>
        </p:spPr>
        <p:txBody>
          <a:bodyPr lIns="0" tIns="0" rIns="0" bIns="0">
            <a:spAutoFit/>
          </a:bodyPr>
          <a:lstStyle/>
          <a:p>
            <a:pPr algn="ctr" defTabSz="860425" eaLnBrk="0" hangingPunct="0">
              <a:lnSpc>
                <a:spcPct val="60000"/>
              </a:lnSpc>
              <a:spcBef>
                <a:spcPct val="20000"/>
              </a:spcBef>
            </a:pPr>
            <a:r>
              <a:rPr lang="en-US" sz="1600" b="1" i="0">
                <a:solidFill>
                  <a:srgbClr val="FF0000"/>
                </a:solidFill>
                <a:latin typeface="Arial Narrow" pitchFamily="34" charset="0"/>
              </a:rPr>
              <a:t>New </a:t>
            </a:r>
          </a:p>
          <a:p>
            <a:pPr algn="ctr" defTabSz="860425" eaLnBrk="0" hangingPunct="0">
              <a:lnSpc>
                <a:spcPct val="60000"/>
              </a:lnSpc>
              <a:spcBef>
                <a:spcPct val="20000"/>
              </a:spcBef>
            </a:pPr>
            <a:r>
              <a:rPr lang="en-US" sz="1600" b="1" i="0">
                <a:solidFill>
                  <a:srgbClr val="FF0000"/>
                </a:solidFill>
                <a:latin typeface="Arial Narrow" pitchFamily="34" charset="0"/>
              </a:rPr>
              <a:t>center-stack</a:t>
            </a:r>
          </a:p>
        </p:txBody>
      </p:sp>
      <p:sp>
        <p:nvSpPr>
          <p:cNvPr id="5127" name="Text Box 82"/>
          <p:cNvSpPr txBox="1">
            <a:spLocks noChangeArrowheads="1"/>
          </p:cNvSpPr>
          <p:nvPr/>
        </p:nvSpPr>
        <p:spPr bwMode="auto">
          <a:xfrm>
            <a:off x="76200" y="5697538"/>
            <a:ext cx="661988" cy="246062"/>
          </a:xfrm>
          <a:prstGeom prst="rect">
            <a:avLst/>
          </a:prstGeom>
          <a:solidFill>
            <a:schemeClr val="bg1"/>
          </a:solidFill>
          <a:ln w="12700">
            <a:noFill/>
            <a:miter lim="800000"/>
            <a:headEnd type="none" w="sm" len="sm"/>
            <a:tailEnd type="none" w="sm" len="sm"/>
          </a:ln>
        </p:spPr>
        <p:txBody>
          <a:bodyPr lIns="0" tIns="0" rIns="0" bIns="0">
            <a:spAutoFit/>
          </a:bodyPr>
          <a:lstStyle/>
          <a:p>
            <a:pPr algn="ctr" defTabSz="860425" eaLnBrk="0" hangingPunct="0">
              <a:spcBef>
                <a:spcPct val="20000"/>
              </a:spcBef>
            </a:pPr>
            <a:r>
              <a:rPr lang="en-US" sz="1600" b="1" i="0">
                <a:solidFill>
                  <a:srgbClr val="FF0000"/>
                </a:solidFill>
                <a:latin typeface="Arial Narrow" pitchFamily="34" charset="0"/>
              </a:rPr>
              <a:t>2nd NBI</a:t>
            </a:r>
          </a:p>
        </p:txBody>
      </p:sp>
      <p:graphicFrame>
        <p:nvGraphicFramePr>
          <p:cNvPr id="104" name="Table 103"/>
          <p:cNvGraphicFramePr>
            <a:graphicFrameLocks noGrp="1"/>
          </p:cNvGraphicFramePr>
          <p:nvPr/>
        </p:nvGraphicFramePr>
        <p:xfrm>
          <a:off x="1752600" y="977900"/>
          <a:ext cx="3581399" cy="241447"/>
        </p:xfrm>
        <a:graphic>
          <a:graphicData uri="http://schemas.openxmlformats.org/drawingml/2006/table">
            <a:tbl>
              <a:tblPr/>
              <a:tblGrid>
                <a:gridCol w="572759"/>
                <a:gridCol w="752160"/>
                <a:gridCol w="752160"/>
                <a:gridCol w="752160"/>
                <a:gridCol w="752160"/>
              </a:tblGrid>
              <a:tr h="236395">
                <a:tc>
                  <a:txBody>
                    <a:bodyPr/>
                    <a:lstStyle/>
                    <a:p>
                      <a:pPr algn="ctr" fontAlgn="b"/>
                      <a:r>
                        <a:rPr lang="en-US" sz="1500" b="1" i="0" u="none" strike="noStrike" dirty="0" smtClean="0">
                          <a:latin typeface="+mn-lt"/>
                        </a:rPr>
                        <a:t>2014</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2015</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2016</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2017</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500" b="1" i="0" u="none" strike="noStrike" dirty="0" smtClean="0">
                          <a:latin typeface="+mn-lt"/>
                        </a:rPr>
                        <a:t>2018</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3" name="Slide Number Placeholder 4"/>
          <p:cNvSpPr>
            <a:spLocks noGrp="1"/>
          </p:cNvSpPr>
          <p:nvPr>
            <p:ph type="sldNum" sz="quarter" idx="10"/>
          </p:nvPr>
        </p:nvSpPr>
        <p:spPr>
          <a:xfrm>
            <a:off x="8382000" y="6629400"/>
            <a:ext cx="762000" cy="152400"/>
          </a:xfrm>
        </p:spPr>
        <p:txBody>
          <a:bodyPr/>
          <a:lstStyle/>
          <a:p>
            <a:pPr>
              <a:defRPr/>
            </a:pPr>
            <a:fld id="{07C317B6-8226-4E36-9643-9EDAD18AE5EB}" type="slidenum">
              <a:rPr lang="en-US" smtClean="0"/>
              <a:pPr>
                <a:defRPr/>
              </a:pPr>
              <a:t>66</a:t>
            </a:fld>
            <a:endParaRPr lang="en-US"/>
          </a:p>
        </p:txBody>
      </p:sp>
      <p:sp>
        <p:nvSpPr>
          <p:cNvPr id="128" name="Rectangle 127"/>
          <p:cNvSpPr/>
          <p:nvPr/>
        </p:nvSpPr>
        <p:spPr bwMode="auto">
          <a:xfrm>
            <a:off x="3505200" y="1524000"/>
            <a:ext cx="685800" cy="5056632"/>
          </a:xfrm>
          <a:prstGeom prst="rect">
            <a:avLst/>
          </a:prstGeom>
          <a:solidFill>
            <a:schemeClr val="bg1">
              <a:lumMod val="75000"/>
              <a:alpha val="6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cxnSp>
        <p:nvCxnSpPr>
          <p:cNvPr id="197" name="Straight Connector 144"/>
          <p:cNvCxnSpPr>
            <a:cxnSpLocks noChangeShapeType="1"/>
          </p:cNvCxnSpPr>
          <p:nvPr/>
        </p:nvCxnSpPr>
        <p:spPr bwMode="auto">
          <a:xfrm flipH="1">
            <a:off x="1371600" y="4419600"/>
            <a:ext cx="3962400" cy="0"/>
          </a:xfrm>
          <a:prstGeom prst="line">
            <a:avLst/>
          </a:prstGeom>
          <a:noFill/>
          <a:ln w="12700" algn="ctr">
            <a:solidFill>
              <a:schemeClr val="tx1"/>
            </a:solidFill>
            <a:round/>
            <a:headEnd/>
            <a:tailEnd/>
          </a:ln>
        </p:spPr>
      </p:cxnSp>
      <p:cxnSp>
        <p:nvCxnSpPr>
          <p:cNvPr id="198" name="Straight Connector 151"/>
          <p:cNvCxnSpPr>
            <a:cxnSpLocks noChangeShapeType="1"/>
          </p:cNvCxnSpPr>
          <p:nvPr/>
        </p:nvCxnSpPr>
        <p:spPr bwMode="auto">
          <a:xfrm flipH="1">
            <a:off x="1371600" y="4953000"/>
            <a:ext cx="3962400" cy="0"/>
          </a:xfrm>
          <a:prstGeom prst="line">
            <a:avLst/>
          </a:prstGeom>
          <a:noFill/>
          <a:ln w="12700" algn="ctr">
            <a:solidFill>
              <a:schemeClr val="tx1"/>
            </a:solidFill>
            <a:round/>
            <a:headEnd/>
            <a:tailEnd/>
          </a:ln>
        </p:spPr>
      </p:cxnSp>
      <p:cxnSp>
        <p:nvCxnSpPr>
          <p:cNvPr id="199" name="Straight Connector 154"/>
          <p:cNvCxnSpPr>
            <a:cxnSpLocks noChangeShapeType="1"/>
          </p:cNvCxnSpPr>
          <p:nvPr/>
        </p:nvCxnSpPr>
        <p:spPr bwMode="auto">
          <a:xfrm flipH="1">
            <a:off x="1371600" y="5486400"/>
            <a:ext cx="3962400" cy="0"/>
          </a:xfrm>
          <a:prstGeom prst="line">
            <a:avLst/>
          </a:prstGeom>
          <a:noFill/>
          <a:ln w="12700" algn="ctr">
            <a:solidFill>
              <a:schemeClr val="tx1"/>
            </a:solidFill>
            <a:round/>
            <a:headEnd/>
            <a:tailEnd/>
          </a:ln>
        </p:spPr>
      </p:cxnSp>
      <p:cxnSp>
        <p:nvCxnSpPr>
          <p:cNvPr id="200" name="Straight Connector 159"/>
          <p:cNvCxnSpPr>
            <a:cxnSpLocks noChangeShapeType="1"/>
          </p:cNvCxnSpPr>
          <p:nvPr/>
        </p:nvCxnSpPr>
        <p:spPr bwMode="auto">
          <a:xfrm flipH="1">
            <a:off x="1371600" y="3200400"/>
            <a:ext cx="3962400" cy="0"/>
          </a:xfrm>
          <a:prstGeom prst="line">
            <a:avLst/>
          </a:prstGeom>
          <a:noFill/>
          <a:ln w="12700" algn="ctr">
            <a:solidFill>
              <a:schemeClr val="tx1"/>
            </a:solidFill>
            <a:round/>
            <a:headEnd/>
            <a:tailEnd/>
          </a:ln>
        </p:spPr>
      </p:cxnSp>
      <p:cxnSp>
        <p:nvCxnSpPr>
          <p:cNvPr id="201" name="Straight Connector 160"/>
          <p:cNvCxnSpPr>
            <a:cxnSpLocks noChangeShapeType="1"/>
          </p:cNvCxnSpPr>
          <p:nvPr/>
        </p:nvCxnSpPr>
        <p:spPr bwMode="auto">
          <a:xfrm flipH="1">
            <a:off x="1371600" y="3733800"/>
            <a:ext cx="3962400" cy="0"/>
          </a:xfrm>
          <a:prstGeom prst="line">
            <a:avLst/>
          </a:prstGeom>
          <a:noFill/>
          <a:ln w="12700" algn="ctr">
            <a:solidFill>
              <a:schemeClr val="tx1"/>
            </a:solidFill>
            <a:round/>
            <a:headEnd/>
            <a:tailEnd/>
          </a:ln>
        </p:spPr>
      </p:cxnSp>
      <p:cxnSp>
        <p:nvCxnSpPr>
          <p:cNvPr id="202" name="Straight Connector 164"/>
          <p:cNvCxnSpPr>
            <a:cxnSpLocks noChangeShapeType="1"/>
          </p:cNvCxnSpPr>
          <p:nvPr/>
        </p:nvCxnSpPr>
        <p:spPr bwMode="auto">
          <a:xfrm flipH="1">
            <a:off x="1371600" y="6019800"/>
            <a:ext cx="3962400" cy="0"/>
          </a:xfrm>
          <a:prstGeom prst="line">
            <a:avLst/>
          </a:prstGeom>
          <a:noFill/>
          <a:ln w="12700" algn="ctr">
            <a:solidFill>
              <a:schemeClr val="tx1"/>
            </a:solidFill>
            <a:round/>
            <a:headEnd/>
            <a:tailEnd/>
          </a:ln>
        </p:spPr>
      </p:cxnSp>
      <p:sp>
        <p:nvSpPr>
          <p:cNvPr id="203" name="TextBox 96"/>
          <p:cNvSpPr txBox="1">
            <a:spLocks noChangeArrowheads="1"/>
          </p:cNvSpPr>
          <p:nvPr/>
        </p:nvSpPr>
        <p:spPr bwMode="auto">
          <a:xfrm>
            <a:off x="1371600" y="1852612"/>
            <a:ext cx="838200" cy="738188"/>
          </a:xfrm>
          <a:prstGeom prst="rect">
            <a:avLst/>
          </a:prstGeom>
          <a:noFill/>
          <a:ln w="9525">
            <a:noFill/>
            <a:miter lim="800000"/>
            <a:headEnd/>
            <a:tailEnd/>
          </a:ln>
        </p:spPr>
        <p:txBody>
          <a:bodyPr>
            <a:spAutoFit/>
          </a:bodyPr>
          <a:lstStyle/>
          <a:p>
            <a:pPr algn="ctr"/>
            <a:r>
              <a:rPr lang="en-US" sz="1400" b="1" i="0" dirty="0">
                <a:solidFill>
                  <a:srgbClr val="FF0000"/>
                </a:solidFill>
                <a:latin typeface="Arial Narrow" pitchFamily="34" charset="0"/>
              </a:rPr>
              <a:t>Start-up and Ramp-up</a:t>
            </a:r>
          </a:p>
        </p:txBody>
      </p:sp>
      <p:sp>
        <p:nvSpPr>
          <p:cNvPr id="204" name="TextBox 97"/>
          <p:cNvSpPr txBox="1">
            <a:spLocks noChangeArrowheads="1"/>
          </p:cNvSpPr>
          <p:nvPr/>
        </p:nvSpPr>
        <p:spPr bwMode="auto">
          <a:xfrm>
            <a:off x="1371600" y="2667000"/>
            <a:ext cx="914400" cy="5238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Boundary Physics</a:t>
            </a:r>
          </a:p>
        </p:txBody>
      </p:sp>
      <p:sp>
        <p:nvSpPr>
          <p:cNvPr id="205" name="TextBox 98"/>
          <p:cNvSpPr txBox="1">
            <a:spLocks noChangeArrowheads="1"/>
          </p:cNvSpPr>
          <p:nvPr/>
        </p:nvSpPr>
        <p:spPr bwMode="auto">
          <a:xfrm>
            <a:off x="1371600" y="3200400"/>
            <a:ext cx="914400" cy="5238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Materials and PFCs</a:t>
            </a:r>
          </a:p>
        </p:txBody>
      </p:sp>
      <p:sp>
        <p:nvSpPr>
          <p:cNvPr id="206" name="TextBox 101"/>
          <p:cNvSpPr txBox="1">
            <a:spLocks noChangeArrowheads="1"/>
          </p:cNvSpPr>
          <p:nvPr/>
        </p:nvSpPr>
        <p:spPr bwMode="auto">
          <a:xfrm>
            <a:off x="1371600" y="4572000"/>
            <a:ext cx="914400" cy="3079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MHD</a:t>
            </a:r>
          </a:p>
        </p:txBody>
      </p:sp>
      <p:sp>
        <p:nvSpPr>
          <p:cNvPr id="207" name="TextBox 102"/>
          <p:cNvSpPr txBox="1">
            <a:spLocks noChangeArrowheads="1"/>
          </p:cNvSpPr>
          <p:nvPr/>
        </p:nvSpPr>
        <p:spPr bwMode="auto">
          <a:xfrm>
            <a:off x="1295400" y="4953000"/>
            <a:ext cx="1143000" cy="5238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Transport &amp; Turbulence</a:t>
            </a:r>
          </a:p>
        </p:txBody>
      </p:sp>
      <p:sp>
        <p:nvSpPr>
          <p:cNvPr id="208" name="TextBox 105"/>
          <p:cNvSpPr txBox="1">
            <a:spLocks noChangeArrowheads="1"/>
          </p:cNvSpPr>
          <p:nvPr/>
        </p:nvSpPr>
        <p:spPr bwMode="auto">
          <a:xfrm>
            <a:off x="1295400" y="6029325"/>
            <a:ext cx="1143000" cy="523875"/>
          </a:xfrm>
          <a:prstGeom prst="rect">
            <a:avLst/>
          </a:prstGeom>
          <a:noFill/>
          <a:ln w="9525">
            <a:noFill/>
            <a:miter lim="800000"/>
            <a:headEnd/>
            <a:tailEnd/>
          </a:ln>
        </p:spPr>
        <p:txBody>
          <a:bodyPr>
            <a:spAutoFit/>
          </a:bodyPr>
          <a:lstStyle/>
          <a:p>
            <a:pPr algn="ctr"/>
            <a:r>
              <a:rPr lang="en-US" sz="1400" b="1" i="0">
                <a:solidFill>
                  <a:srgbClr val="FF0000"/>
                </a:solidFill>
                <a:latin typeface="Arial Narrow" pitchFamily="34" charset="0"/>
              </a:rPr>
              <a:t>Scenarios and Control</a:t>
            </a:r>
          </a:p>
        </p:txBody>
      </p:sp>
      <p:sp>
        <p:nvSpPr>
          <p:cNvPr id="209" name="TextBox 103"/>
          <p:cNvSpPr txBox="1">
            <a:spLocks noChangeArrowheads="1"/>
          </p:cNvSpPr>
          <p:nvPr/>
        </p:nvSpPr>
        <p:spPr bwMode="auto">
          <a:xfrm>
            <a:off x="1295400" y="5486400"/>
            <a:ext cx="1066800" cy="577850"/>
          </a:xfrm>
          <a:prstGeom prst="rect">
            <a:avLst/>
          </a:prstGeom>
          <a:noFill/>
          <a:ln w="9525">
            <a:noFill/>
            <a:miter lim="800000"/>
            <a:headEnd/>
            <a:tailEnd/>
          </a:ln>
        </p:spPr>
        <p:txBody>
          <a:bodyPr lIns="0" rIns="0">
            <a:spAutoFit/>
          </a:bodyPr>
          <a:lstStyle/>
          <a:p>
            <a:pPr algn="ctr">
              <a:lnSpc>
                <a:spcPct val="75000"/>
              </a:lnSpc>
            </a:pPr>
            <a:r>
              <a:rPr lang="en-US" sz="1400" b="1" i="0">
                <a:solidFill>
                  <a:srgbClr val="FF0000"/>
                </a:solidFill>
                <a:latin typeface="Arial Narrow" pitchFamily="34" charset="0"/>
              </a:rPr>
              <a:t>Waves and Energetic Particles</a:t>
            </a:r>
            <a:endParaRPr lang="en-US" sz="1200" b="1" i="0">
              <a:solidFill>
                <a:srgbClr val="FF0000"/>
              </a:solidFill>
              <a:latin typeface="Arial Narrow" pitchFamily="34" charset="0"/>
            </a:endParaRPr>
          </a:p>
        </p:txBody>
      </p:sp>
      <p:sp>
        <p:nvSpPr>
          <p:cNvPr id="210" name="TextBox 100"/>
          <p:cNvSpPr txBox="1">
            <a:spLocks noChangeArrowheads="1"/>
          </p:cNvSpPr>
          <p:nvPr/>
        </p:nvSpPr>
        <p:spPr bwMode="auto">
          <a:xfrm>
            <a:off x="1295400" y="3763963"/>
            <a:ext cx="1143000" cy="655637"/>
          </a:xfrm>
          <a:prstGeom prst="rect">
            <a:avLst/>
          </a:prstGeom>
          <a:noFill/>
          <a:ln w="9525">
            <a:noFill/>
            <a:miter lim="800000"/>
            <a:headEnd/>
            <a:tailEnd/>
          </a:ln>
        </p:spPr>
        <p:txBody>
          <a:bodyPr bIns="91440">
            <a:spAutoFit/>
          </a:bodyPr>
          <a:lstStyle/>
          <a:p>
            <a:pPr algn="ctr">
              <a:lnSpc>
                <a:spcPct val="80000"/>
              </a:lnSpc>
            </a:pPr>
            <a:r>
              <a:rPr lang="en-US" sz="1400" b="1" i="0">
                <a:solidFill>
                  <a:srgbClr val="FF0000"/>
                </a:solidFill>
                <a:latin typeface="Arial Narrow" pitchFamily="34" charset="0"/>
              </a:rPr>
              <a:t>Liquid </a:t>
            </a:r>
          </a:p>
          <a:p>
            <a:pPr algn="ctr">
              <a:lnSpc>
                <a:spcPct val="80000"/>
              </a:lnSpc>
            </a:pPr>
            <a:r>
              <a:rPr lang="en-US" sz="1400" b="1" i="0">
                <a:solidFill>
                  <a:srgbClr val="FF0000"/>
                </a:solidFill>
                <a:latin typeface="Arial Narrow" pitchFamily="34" charset="0"/>
              </a:rPr>
              <a:t>metals /  lithium</a:t>
            </a:r>
          </a:p>
        </p:txBody>
      </p:sp>
      <p:sp>
        <p:nvSpPr>
          <p:cNvPr id="212" name="Oval 19"/>
          <p:cNvSpPr>
            <a:spLocks noChangeArrowheads="1"/>
          </p:cNvSpPr>
          <p:nvPr/>
        </p:nvSpPr>
        <p:spPr bwMode="auto">
          <a:xfrm>
            <a:off x="4740275" y="46482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213" name="Rectangle 20"/>
          <p:cNvSpPr>
            <a:spLocks noChangeArrowheads="1"/>
          </p:cNvSpPr>
          <p:nvPr/>
        </p:nvSpPr>
        <p:spPr bwMode="auto">
          <a:xfrm>
            <a:off x="4419600" y="4443984"/>
            <a:ext cx="914400" cy="563563"/>
          </a:xfrm>
          <a:prstGeom prst="rect">
            <a:avLst/>
          </a:prstGeom>
          <a:noFill/>
          <a:ln w="9525">
            <a:noFill/>
            <a:miter lim="800000"/>
            <a:headEnd/>
            <a:tailEnd/>
          </a:ln>
        </p:spPr>
        <p:txBody>
          <a:bodyPr lIns="91423" tIns="45712" rIns="91423" bIns="45712">
            <a:spAutoFit/>
          </a:bodyPr>
          <a:lstStyle/>
          <a:p>
            <a:pPr algn="r" defTabSz="912813" eaLnBrk="0" hangingPunct="0">
              <a:lnSpc>
                <a:spcPct val="85000"/>
              </a:lnSpc>
              <a:spcBef>
                <a:spcPct val="20000"/>
              </a:spcBef>
            </a:pPr>
            <a:r>
              <a:rPr lang="en-US" sz="1200" b="1" i="0" dirty="0">
                <a:solidFill>
                  <a:srgbClr val="1822CD"/>
                </a:solidFill>
                <a:latin typeface="Arial Narrow" pitchFamily="34" charset="0"/>
              </a:rPr>
              <a:t>Enhanced MHD sensors</a:t>
            </a:r>
          </a:p>
        </p:txBody>
      </p:sp>
      <p:sp>
        <p:nvSpPr>
          <p:cNvPr id="218" name="Oval 19"/>
          <p:cNvSpPr>
            <a:spLocks noChangeArrowheads="1"/>
          </p:cNvSpPr>
          <p:nvPr/>
        </p:nvSpPr>
        <p:spPr bwMode="auto">
          <a:xfrm>
            <a:off x="5170487" y="338328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219" name="Rectangle 20"/>
          <p:cNvSpPr>
            <a:spLocks noChangeArrowheads="1"/>
          </p:cNvSpPr>
          <p:nvPr/>
        </p:nvSpPr>
        <p:spPr bwMode="auto">
          <a:xfrm>
            <a:off x="4648200" y="3282696"/>
            <a:ext cx="887412" cy="480115"/>
          </a:xfrm>
          <a:prstGeom prst="rect">
            <a:avLst/>
          </a:prstGeom>
          <a:noFill/>
          <a:ln w="9525">
            <a:noFill/>
            <a:miter lim="800000"/>
            <a:headEnd/>
            <a:tailEnd/>
          </a:ln>
        </p:spPr>
        <p:txBody>
          <a:bodyPr wrap="square" lIns="91423" tIns="45712" rIns="91423" bIns="45712">
            <a:spAutoFit/>
          </a:bodyPr>
          <a:lstStyle/>
          <a:p>
            <a:pPr defTabSz="912813" eaLnBrk="0" hangingPunct="0">
              <a:lnSpc>
                <a:spcPct val="70000"/>
              </a:lnSpc>
              <a:spcBef>
                <a:spcPct val="20000"/>
              </a:spcBef>
            </a:pPr>
            <a:r>
              <a:rPr lang="en-US" sz="1200" b="1" i="0" dirty="0" smtClean="0">
                <a:solidFill>
                  <a:srgbClr val="1822CD"/>
                </a:solidFill>
                <a:latin typeface="Arial Narrow" pitchFamily="34" charset="0"/>
              </a:rPr>
              <a:t>Full      high-Z lower OBD</a:t>
            </a:r>
            <a:endParaRPr lang="en-US" sz="1200" b="1" i="0" dirty="0">
              <a:solidFill>
                <a:srgbClr val="1822CD"/>
              </a:solidFill>
              <a:latin typeface="Arial Narrow" pitchFamily="34" charset="0"/>
            </a:endParaRPr>
          </a:p>
        </p:txBody>
      </p:sp>
      <p:sp>
        <p:nvSpPr>
          <p:cNvPr id="221" name="Rectangle 20"/>
          <p:cNvSpPr>
            <a:spLocks noChangeArrowheads="1"/>
          </p:cNvSpPr>
          <p:nvPr/>
        </p:nvSpPr>
        <p:spPr bwMode="auto">
          <a:xfrm>
            <a:off x="2667000" y="4473575"/>
            <a:ext cx="914400" cy="479425"/>
          </a:xfrm>
          <a:prstGeom prst="rect">
            <a:avLst/>
          </a:prstGeom>
          <a:noFill/>
          <a:ln w="9525">
            <a:noFill/>
            <a:miter lim="800000"/>
            <a:headEnd/>
            <a:tailEnd/>
          </a:ln>
        </p:spPr>
        <p:txBody>
          <a:bodyPr lIns="91423" tIns="45712" rIns="91423" bIns="45712">
            <a:spAutoFit/>
          </a:bodyPr>
          <a:lstStyle/>
          <a:p>
            <a:pPr algn="ctr" defTabSz="912813" eaLnBrk="0" hangingPunct="0">
              <a:lnSpc>
                <a:spcPct val="70000"/>
              </a:lnSpc>
              <a:spcBef>
                <a:spcPct val="20000"/>
              </a:spcBef>
            </a:pPr>
            <a:r>
              <a:rPr lang="en-US" sz="1200" b="1" i="0">
                <a:solidFill>
                  <a:srgbClr val="1822CD"/>
                </a:solidFill>
                <a:latin typeface="Arial Narrow" pitchFamily="34" charset="0"/>
              </a:rPr>
              <a:t>MGI disruption mitigation</a:t>
            </a:r>
          </a:p>
        </p:txBody>
      </p:sp>
      <p:sp>
        <p:nvSpPr>
          <p:cNvPr id="222" name="Oval 19"/>
          <p:cNvSpPr>
            <a:spLocks noChangeArrowheads="1"/>
          </p:cNvSpPr>
          <p:nvPr/>
        </p:nvSpPr>
        <p:spPr bwMode="auto">
          <a:xfrm>
            <a:off x="2606675" y="46482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223" name="Rectangle 20"/>
          <p:cNvSpPr>
            <a:spLocks noChangeArrowheads="1"/>
          </p:cNvSpPr>
          <p:nvPr/>
        </p:nvSpPr>
        <p:spPr bwMode="auto">
          <a:xfrm>
            <a:off x="3633851" y="4495800"/>
            <a:ext cx="609600" cy="350837"/>
          </a:xfrm>
          <a:prstGeom prst="rect">
            <a:avLst/>
          </a:prstGeom>
          <a:noFill/>
          <a:ln w="9525">
            <a:noFill/>
            <a:miter lim="800000"/>
            <a:headEnd/>
            <a:tailEnd/>
          </a:ln>
        </p:spPr>
        <p:txBody>
          <a:bodyPr lIns="91423" tIns="45712" rIns="91423" bIns="45712">
            <a:spAutoFit/>
          </a:bodyPr>
          <a:lstStyle/>
          <a:p>
            <a:pPr algn="ctr" defTabSz="912813" eaLnBrk="0" hangingPunct="0">
              <a:lnSpc>
                <a:spcPct val="70000"/>
              </a:lnSpc>
              <a:spcBef>
                <a:spcPct val="20000"/>
              </a:spcBef>
            </a:pPr>
            <a:r>
              <a:rPr lang="en-US" sz="1200" b="1" i="0" dirty="0">
                <a:solidFill>
                  <a:srgbClr val="1822CD"/>
                </a:solidFill>
                <a:latin typeface="Arial Narrow" pitchFamily="34" charset="0"/>
              </a:rPr>
              <a:t>Partial NCC</a:t>
            </a:r>
          </a:p>
        </p:txBody>
      </p:sp>
      <p:sp>
        <p:nvSpPr>
          <p:cNvPr id="224" name="Rectangle 20"/>
          <p:cNvSpPr>
            <a:spLocks noChangeArrowheads="1"/>
          </p:cNvSpPr>
          <p:nvPr/>
        </p:nvSpPr>
        <p:spPr bwMode="auto">
          <a:xfrm>
            <a:off x="2286000" y="5715000"/>
            <a:ext cx="990600" cy="352425"/>
          </a:xfrm>
          <a:prstGeom prst="rect">
            <a:avLst/>
          </a:prstGeom>
          <a:noFill/>
          <a:ln w="9525">
            <a:noFill/>
            <a:miter lim="800000"/>
            <a:headEnd/>
            <a:tailEnd/>
          </a:ln>
        </p:spPr>
        <p:txBody>
          <a:bodyPr lIns="91423" tIns="45712" rIns="91423" bIns="45712">
            <a:spAutoFit/>
          </a:bodyPr>
          <a:lstStyle/>
          <a:p>
            <a:pPr algn="r" defTabSz="912813" eaLnBrk="0" hangingPunct="0">
              <a:lnSpc>
                <a:spcPct val="70000"/>
              </a:lnSpc>
              <a:spcBef>
                <a:spcPct val="20000"/>
              </a:spcBef>
            </a:pPr>
            <a:r>
              <a:rPr lang="en-US" sz="1200" b="1" i="0">
                <a:solidFill>
                  <a:srgbClr val="1822CD"/>
                </a:solidFill>
                <a:latin typeface="Arial Narrow" pitchFamily="34" charset="0"/>
              </a:rPr>
              <a:t>1 coil AE antenna</a:t>
            </a:r>
          </a:p>
        </p:txBody>
      </p:sp>
      <p:sp>
        <p:nvSpPr>
          <p:cNvPr id="226" name="Rectangle 20"/>
          <p:cNvSpPr>
            <a:spLocks noChangeArrowheads="1"/>
          </p:cNvSpPr>
          <p:nvPr/>
        </p:nvSpPr>
        <p:spPr bwMode="auto">
          <a:xfrm>
            <a:off x="3429000" y="3225800"/>
            <a:ext cx="838200" cy="507815"/>
          </a:xfrm>
          <a:prstGeom prst="rect">
            <a:avLst/>
          </a:prstGeom>
          <a:noFill/>
          <a:ln w="9525">
            <a:noFill/>
            <a:miter lim="800000"/>
            <a:headEnd/>
            <a:tailEnd/>
          </a:ln>
        </p:spPr>
        <p:txBody>
          <a:bodyPr lIns="91423" tIns="45712" rIns="91423" bIns="45712">
            <a:spAutoFit/>
          </a:bodyPr>
          <a:lstStyle/>
          <a:p>
            <a:pPr algn="ctr" defTabSz="912813" eaLnBrk="0" hangingPunct="0">
              <a:lnSpc>
                <a:spcPct val="75000"/>
              </a:lnSpc>
              <a:spcBef>
                <a:spcPct val="20000"/>
              </a:spcBef>
            </a:pPr>
            <a:r>
              <a:rPr lang="en-US" sz="1200" b="1" i="0" dirty="0" smtClean="0">
                <a:solidFill>
                  <a:srgbClr val="1822CD"/>
                </a:solidFill>
                <a:latin typeface="Arial Narrow" pitchFamily="34" charset="0"/>
              </a:rPr>
              <a:t>High-Z tile row </a:t>
            </a:r>
            <a:r>
              <a:rPr lang="en-US" sz="1200" b="1" i="0" dirty="0">
                <a:solidFill>
                  <a:srgbClr val="1822CD"/>
                </a:solidFill>
                <a:latin typeface="Arial Narrow" pitchFamily="34" charset="0"/>
              </a:rPr>
              <a:t>on </a:t>
            </a:r>
            <a:r>
              <a:rPr lang="en-US" sz="1200" b="1" i="0" dirty="0" err="1">
                <a:solidFill>
                  <a:srgbClr val="1822CD"/>
                </a:solidFill>
                <a:latin typeface="Arial Narrow" pitchFamily="34" charset="0"/>
              </a:rPr>
              <a:t>cryo</a:t>
            </a:r>
            <a:r>
              <a:rPr lang="en-US" sz="1200" b="1" i="0" dirty="0">
                <a:solidFill>
                  <a:srgbClr val="1822CD"/>
                </a:solidFill>
                <a:latin typeface="Arial Narrow" pitchFamily="34" charset="0"/>
              </a:rPr>
              <a:t>-baffle</a:t>
            </a:r>
          </a:p>
        </p:txBody>
      </p:sp>
      <p:sp>
        <p:nvSpPr>
          <p:cNvPr id="230" name="Oval 19"/>
          <p:cNvSpPr>
            <a:spLocks noChangeArrowheads="1"/>
          </p:cNvSpPr>
          <p:nvPr/>
        </p:nvSpPr>
        <p:spPr bwMode="auto">
          <a:xfrm>
            <a:off x="2713037" y="3824288"/>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231" name="Rectangle 20"/>
          <p:cNvSpPr>
            <a:spLocks noChangeArrowheads="1"/>
          </p:cNvSpPr>
          <p:nvPr/>
        </p:nvSpPr>
        <p:spPr bwMode="auto">
          <a:xfrm>
            <a:off x="2332038" y="3992563"/>
            <a:ext cx="868362" cy="350837"/>
          </a:xfrm>
          <a:prstGeom prst="rect">
            <a:avLst/>
          </a:prstGeom>
          <a:noFill/>
          <a:ln w="9525">
            <a:noFill/>
            <a:miter lim="800000"/>
            <a:headEnd/>
            <a:tailEnd/>
          </a:ln>
        </p:spPr>
        <p:txBody>
          <a:bodyPr lIns="91423" tIns="45712" rIns="91423" bIns="45712">
            <a:spAutoFit/>
          </a:bodyPr>
          <a:lstStyle/>
          <a:p>
            <a:pPr algn="ctr" defTabSz="912813" eaLnBrk="0" hangingPunct="0">
              <a:lnSpc>
                <a:spcPct val="70000"/>
              </a:lnSpc>
              <a:spcBef>
                <a:spcPct val="20000"/>
              </a:spcBef>
            </a:pPr>
            <a:r>
              <a:rPr lang="en-US" sz="1200" b="1" i="0" dirty="0">
                <a:solidFill>
                  <a:srgbClr val="1822CD"/>
                </a:solidFill>
                <a:latin typeface="Arial Narrow" pitchFamily="34" charset="0"/>
              </a:rPr>
              <a:t>Li granule injector</a:t>
            </a:r>
          </a:p>
        </p:txBody>
      </p:sp>
      <p:sp>
        <p:nvSpPr>
          <p:cNvPr id="232" name="Rectangle 20"/>
          <p:cNvSpPr>
            <a:spLocks noChangeArrowheads="1"/>
          </p:cNvSpPr>
          <p:nvPr/>
        </p:nvSpPr>
        <p:spPr bwMode="auto">
          <a:xfrm>
            <a:off x="2362200" y="3225800"/>
            <a:ext cx="838200" cy="507815"/>
          </a:xfrm>
          <a:prstGeom prst="rect">
            <a:avLst/>
          </a:prstGeom>
          <a:noFill/>
          <a:ln w="9525">
            <a:noFill/>
            <a:miter lim="800000"/>
            <a:headEnd/>
            <a:tailEnd/>
          </a:ln>
        </p:spPr>
        <p:txBody>
          <a:bodyPr wrap="square" lIns="91423" tIns="45712" rIns="91423" bIns="45712">
            <a:spAutoFit/>
          </a:bodyPr>
          <a:lstStyle/>
          <a:p>
            <a:pPr algn="ctr" defTabSz="912813" eaLnBrk="0" hangingPunct="0">
              <a:lnSpc>
                <a:spcPct val="75000"/>
              </a:lnSpc>
              <a:spcBef>
                <a:spcPct val="20000"/>
              </a:spcBef>
            </a:pPr>
            <a:r>
              <a:rPr lang="en-US" sz="1200" b="1" i="0" dirty="0" smtClean="0">
                <a:solidFill>
                  <a:srgbClr val="1822CD"/>
                </a:solidFill>
                <a:latin typeface="Arial Narrow" pitchFamily="34" charset="0"/>
              </a:rPr>
              <a:t> High-Z tile row on lower OBD</a:t>
            </a:r>
            <a:endParaRPr lang="en-US" sz="1200" b="1" i="0" dirty="0">
              <a:solidFill>
                <a:srgbClr val="1822CD"/>
              </a:solidFill>
              <a:latin typeface="Arial Narrow" pitchFamily="34" charset="0"/>
            </a:endParaRPr>
          </a:p>
        </p:txBody>
      </p:sp>
      <p:sp>
        <p:nvSpPr>
          <p:cNvPr id="233" name="Oval 19"/>
          <p:cNvSpPr>
            <a:spLocks noChangeArrowheads="1"/>
          </p:cNvSpPr>
          <p:nvPr/>
        </p:nvSpPr>
        <p:spPr bwMode="auto">
          <a:xfrm>
            <a:off x="3124200" y="338328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234" name="Rectangle 20"/>
          <p:cNvSpPr>
            <a:spLocks noChangeArrowheads="1"/>
          </p:cNvSpPr>
          <p:nvPr/>
        </p:nvSpPr>
        <p:spPr bwMode="auto">
          <a:xfrm>
            <a:off x="3306763" y="3886200"/>
            <a:ext cx="731837" cy="387350"/>
          </a:xfrm>
          <a:prstGeom prst="rect">
            <a:avLst/>
          </a:prstGeom>
          <a:noFill/>
          <a:ln w="9525">
            <a:noFill/>
            <a:miter lim="800000"/>
            <a:headEnd/>
            <a:tailEnd/>
          </a:ln>
        </p:spPr>
        <p:txBody>
          <a:bodyPr wrap="square"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Upward</a:t>
            </a:r>
          </a:p>
          <a:p>
            <a:pPr defTabSz="912813" eaLnBrk="0" hangingPunct="0">
              <a:lnSpc>
                <a:spcPct val="70000"/>
              </a:lnSpc>
              <a:spcBef>
                <a:spcPct val="20000"/>
              </a:spcBef>
            </a:pPr>
            <a:r>
              <a:rPr lang="en-US" sz="1200" b="1" i="0" dirty="0" err="1">
                <a:solidFill>
                  <a:srgbClr val="1822CD"/>
                </a:solidFill>
                <a:latin typeface="Arial Narrow" pitchFamily="34" charset="0"/>
              </a:rPr>
              <a:t>LiTER</a:t>
            </a:r>
            <a:endParaRPr lang="en-US" sz="1200" b="1" i="0" dirty="0">
              <a:solidFill>
                <a:srgbClr val="1822CD"/>
              </a:solidFill>
              <a:latin typeface="Arial Narrow" pitchFamily="34" charset="0"/>
            </a:endParaRPr>
          </a:p>
        </p:txBody>
      </p:sp>
      <p:sp>
        <p:nvSpPr>
          <p:cNvPr id="235" name="Oval 19"/>
          <p:cNvSpPr>
            <a:spLocks noChangeArrowheads="1"/>
          </p:cNvSpPr>
          <p:nvPr/>
        </p:nvSpPr>
        <p:spPr bwMode="auto">
          <a:xfrm>
            <a:off x="3200400" y="40386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236" name="Oval 19"/>
          <p:cNvSpPr>
            <a:spLocks noChangeArrowheads="1"/>
          </p:cNvSpPr>
          <p:nvPr/>
        </p:nvSpPr>
        <p:spPr bwMode="auto">
          <a:xfrm>
            <a:off x="4206875" y="46482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238" name="Oval 19"/>
          <p:cNvSpPr>
            <a:spLocks noChangeArrowheads="1"/>
          </p:cNvSpPr>
          <p:nvPr/>
        </p:nvSpPr>
        <p:spPr bwMode="auto">
          <a:xfrm>
            <a:off x="4206875" y="338328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242" name="Rectangle 20"/>
          <p:cNvSpPr>
            <a:spLocks noChangeArrowheads="1"/>
          </p:cNvSpPr>
          <p:nvPr/>
        </p:nvSpPr>
        <p:spPr bwMode="auto">
          <a:xfrm>
            <a:off x="3352800" y="5791200"/>
            <a:ext cx="1477962" cy="223838"/>
          </a:xfrm>
          <a:prstGeom prst="rect">
            <a:avLst/>
          </a:prstGeom>
          <a:noFill/>
          <a:ln w="9525">
            <a:noFill/>
            <a:miter lim="800000"/>
            <a:headEnd/>
            <a:tailEnd/>
          </a:ln>
        </p:spPr>
        <p:txBody>
          <a:bodyPr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4 coil AE antenna</a:t>
            </a:r>
          </a:p>
        </p:txBody>
      </p:sp>
      <p:sp>
        <p:nvSpPr>
          <p:cNvPr id="245" name="Rectangle 20"/>
          <p:cNvSpPr>
            <a:spLocks noChangeArrowheads="1"/>
          </p:cNvSpPr>
          <p:nvPr/>
        </p:nvSpPr>
        <p:spPr bwMode="auto">
          <a:xfrm>
            <a:off x="2362200" y="6019800"/>
            <a:ext cx="2590800" cy="222250"/>
          </a:xfrm>
          <a:prstGeom prst="rect">
            <a:avLst/>
          </a:prstGeom>
          <a:noFill/>
          <a:ln w="9525">
            <a:noFill/>
            <a:miter lim="800000"/>
            <a:headEnd/>
            <a:tailEnd/>
          </a:ln>
        </p:spPr>
        <p:txBody>
          <a:bodyPr lIns="91423" tIns="45712" rIns="91423" bIns="45712">
            <a:spAutoFit/>
          </a:bodyPr>
          <a:lstStyle/>
          <a:p>
            <a:pPr algn="ctr" defTabSz="912813" eaLnBrk="0" hangingPunct="0">
              <a:lnSpc>
                <a:spcPct val="70000"/>
              </a:lnSpc>
              <a:spcBef>
                <a:spcPct val="20000"/>
              </a:spcBef>
            </a:pPr>
            <a:r>
              <a:rPr lang="en-US" sz="1200" b="1" i="0">
                <a:solidFill>
                  <a:srgbClr val="1822CD"/>
                </a:solidFill>
                <a:latin typeface="Arial Narrow" pitchFamily="34" charset="0"/>
              </a:rPr>
              <a:t>Establish control of:</a:t>
            </a:r>
          </a:p>
        </p:txBody>
      </p:sp>
      <p:sp>
        <p:nvSpPr>
          <p:cNvPr id="252" name="Oval 19"/>
          <p:cNvSpPr>
            <a:spLocks noChangeArrowheads="1"/>
          </p:cNvSpPr>
          <p:nvPr/>
        </p:nvSpPr>
        <p:spPr bwMode="auto">
          <a:xfrm>
            <a:off x="2514600" y="58070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255" name="Oval 19"/>
          <p:cNvSpPr>
            <a:spLocks noChangeArrowheads="1"/>
          </p:cNvSpPr>
          <p:nvPr/>
        </p:nvSpPr>
        <p:spPr bwMode="auto">
          <a:xfrm>
            <a:off x="3216275" y="5805488"/>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cxnSp>
        <p:nvCxnSpPr>
          <p:cNvPr id="256" name="Straight Connector 114"/>
          <p:cNvCxnSpPr>
            <a:cxnSpLocks noChangeShapeType="1"/>
          </p:cNvCxnSpPr>
          <p:nvPr/>
        </p:nvCxnSpPr>
        <p:spPr bwMode="auto">
          <a:xfrm flipH="1">
            <a:off x="1371600" y="2667000"/>
            <a:ext cx="3962400" cy="0"/>
          </a:xfrm>
          <a:prstGeom prst="line">
            <a:avLst/>
          </a:prstGeom>
          <a:noFill/>
          <a:ln w="12700" algn="ctr">
            <a:solidFill>
              <a:schemeClr val="tx1"/>
            </a:solidFill>
            <a:round/>
            <a:headEnd/>
            <a:tailEnd/>
          </a:ln>
        </p:spPr>
      </p:cxnSp>
      <p:sp>
        <p:nvSpPr>
          <p:cNvPr id="75" name="TextBox 26"/>
          <p:cNvSpPr txBox="1">
            <a:spLocks noChangeArrowheads="1"/>
          </p:cNvSpPr>
          <p:nvPr/>
        </p:nvSpPr>
        <p:spPr bwMode="auto">
          <a:xfrm>
            <a:off x="2362200" y="1253157"/>
            <a:ext cx="2944368" cy="270843"/>
          </a:xfrm>
          <a:prstGeom prst="rect">
            <a:avLst/>
          </a:prstGeom>
          <a:solidFill>
            <a:srgbClr val="CCECFF"/>
          </a:solidFill>
          <a:ln w="12700">
            <a:solidFill>
              <a:schemeClr val="tx1"/>
            </a:solidFill>
            <a:miter lim="800000"/>
            <a:headEnd/>
            <a:tailEnd/>
          </a:ln>
        </p:spPr>
        <p:txBody>
          <a:bodyPr wrap="square" tIns="18288" bIns="36576" anchor="ctr">
            <a:spAutoFit/>
          </a:bodyPr>
          <a:lstStyle/>
          <a:p>
            <a:pPr algn="ctr">
              <a:spcBef>
                <a:spcPct val="20000"/>
              </a:spcBef>
            </a:pPr>
            <a:r>
              <a:rPr lang="pl-PL" sz="1400" i="0" dirty="0" smtClean="0">
                <a:latin typeface="+mn-lt"/>
                <a:ea typeface="MS PGothic" pitchFamily="34" charset="-128"/>
              </a:rPr>
              <a:t>1.5 </a:t>
            </a:r>
            <a:r>
              <a:rPr lang="en-US" sz="1400" i="0" dirty="0" smtClean="0">
                <a:latin typeface="+mn-lt"/>
                <a:ea typeface="MS PGothic" pitchFamily="34" charset="-128"/>
                <a:sym typeface="Wingdings" pitchFamily="2" charset="2"/>
              </a:rPr>
              <a:t></a:t>
            </a:r>
            <a:r>
              <a:rPr lang="pl-PL" sz="1400" i="0" dirty="0" smtClean="0">
                <a:latin typeface="+mn-lt"/>
                <a:ea typeface="MS PGothic" pitchFamily="34" charset="-128"/>
              </a:rPr>
              <a:t> 2 MA, 1s </a:t>
            </a:r>
            <a:r>
              <a:rPr lang="en-US" sz="1400" i="0" dirty="0" smtClean="0">
                <a:latin typeface="+mn-lt"/>
                <a:ea typeface="MS PGothic" pitchFamily="34" charset="-128"/>
                <a:sym typeface="Wingdings" pitchFamily="2" charset="2"/>
              </a:rPr>
              <a:t></a:t>
            </a:r>
            <a:r>
              <a:rPr lang="pl-PL" sz="1400" i="0" dirty="0" smtClean="0">
                <a:latin typeface="+mn-lt"/>
                <a:ea typeface="MS PGothic" pitchFamily="34" charset="-128"/>
              </a:rPr>
              <a:t> 5s</a:t>
            </a:r>
            <a:endParaRPr lang="pl-PL" sz="1400" i="0" dirty="0">
              <a:latin typeface="+mn-lt"/>
              <a:ea typeface="MS PGothic" pitchFamily="34" charset="-128"/>
            </a:endParaRPr>
          </a:p>
        </p:txBody>
      </p:sp>
      <p:sp>
        <p:nvSpPr>
          <p:cNvPr id="76" name="TextBox 26"/>
          <p:cNvSpPr txBox="1">
            <a:spLocks noChangeArrowheads="1"/>
          </p:cNvSpPr>
          <p:nvPr/>
        </p:nvSpPr>
        <p:spPr bwMode="auto">
          <a:xfrm>
            <a:off x="76200" y="1253157"/>
            <a:ext cx="2209800" cy="270843"/>
          </a:xfrm>
          <a:prstGeom prst="rect">
            <a:avLst/>
          </a:prstGeom>
          <a:solidFill>
            <a:srgbClr val="FFFFCC"/>
          </a:solidFill>
          <a:ln w="12700">
            <a:solidFill>
              <a:schemeClr val="tx1"/>
            </a:solidFill>
            <a:miter lim="800000"/>
            <a:headEnd/>
            <a:tailEnd/>
          </a:ln>
        </p:spPr>
        <p:txBody>
          <a:bodyPr wrap="square" tIns="18288" bIns="36576" anchor="ctr">
            <a:spAutoFit/>
          </a:bodyPr>
          <a:lstStyle/>
          <a:p>
            <a:pPr algn="ctr">
              <a:spcBef>
                <a:spcPct val="20000"/>
              </a:spcBef>
            </a:pPr>
            <a:r>
              <a:rPr lang="en-US" sz="1400" i="0" dirty="0">
                <a:solidFill>
                  <a:srgbClr val="1822CD"/>
                </a:solidFill>
                <a:latin typeface="+mn-lt"/>
                <a:ea typeface="MS PGothic" pitchFamily="34" charset="-128"/>
              </a:rPr>
              <a:t>Upgrade Outage</a:t>
            </a:r>
          </a:p>
        </p:txBody>
      </p:sp>
      <p:sp>
        <p:nvSpPr>
          <p:cNvPr id="82" name="Oval 19"/>
          <p:cNvSpPr>
            <a:spLocks noChangeArrowheads="1"/>
          </p:cNvSpPr>
          <p:nvPr/>
        </p:nvSpPr>
        <p:spPr bwMode="auto">
          <a:xfrm>
            <a:off x="3063875" y="22383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83" name="Rectangle 20"/>
          <p:cNvSpPr>
            <a:spLocks noChangeArrowheads="1"/>
          </p:cNvSpPr>
          <p:nvPr/>
        </p:nvSpPr>
        <p:spPr bwMode="auto">
          <a:xfrm>
            <a:off x="2286000" y="2051050"/>
            <a:ext cx="1143000" cy="387350"/>
          </a:xfrm>
          <a:prstGeom prst="rect">
            <a:avLst/>
          </a:prstGeom>
          <a:noFill/>
          <a:ln w="9525">
            <a:noFill/>
            <a:miter lim="800000"/>
            <a:headEnd/>
            <a:tailEnd/>
          </a:ln>
        </p:spPr>
        <p:txBody>
          <a:bodyPr lIns="91423" tIns="45712" rIns="91423" bIns="45712">
            <a:spAutoFit/>
          </a:bodyPr>
          <a:lstStyle/>
          <a:p>
            <a:pPr defTabSz="912813" eaLnBrk="0" hangingPunct="0">
              <a:lnSpc>
                <a:spcPct val="80000"/>
              </a:lnSpc>
              <a:spcBef>
                <a:spcPct val="20000"/>
              </a:spcBef>
            </a:pPr>
            <a:r>
              <a:rPr lang="en-US" sz="1200" b="1" i="0" dirty="0">
                <a:solidFill>
                  <a:srgbClr val="1822CD"/>
                </a:solidFill>
                <a:latin typeface="Arial Narrow" pitchFamily="34" charset="0"/>
              </a:rPr>
              <a:t>Upgraded CHI for ~0.5MA</a:t>
            </a:r>
          </a:p>
        </p:txBody>
      </p:sp>
      <p:sp>
        <p:nvSpPr>
          <p:cNvPr id="84" name="Oval 19"/>
          <p:cNvSpPr>
            <a:spLocks noChangeArrowheads="1"/>
          </p:cNvSpPr>
          <p:nvPr/>
        </p:nvSpPr>
        <p:spPr bwMode="auto">
          <a:xfrm>
            <a:off x="3032125" y="52578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85" name="Rectangle 20"/>
          <p:cNvSpPr>
            <a:spLocks noChangeArrowheads="1"/>
          </p:cNvSpPr>
          <p:nvPr/>
        </p:nvSpPr>
        <p:spPr bwMode="auto">
          <a:xfrm>
            <a:off x="3032125" y="5257800"/>
            <a:ext cx="838200" cy="223250"/>
          </a:xfrm>
          <a:prstGeom prst="rect">
            <a:avLst/>
          </a:prstGeom>
          <a:noFill/>
          <a:ln w="9525">
            <a:noFill/>
            <a:miter lim="800000"/>
            <a:headEnd/>
            <a:tailEnd/>
          </a:ln>
        </p:spPr>
        <p:txBody>
          <a:bodyPr wrap="square" lIns="91423" tIns="45712" rIns="91423" bIns="45712">
            <a:spAutoFit/>
          </a:bodyPr>
          <a:lstStyle/>
          <a:p>
            <a:pPr algn="ctr" defTabSz="912813" eaLnBrk="0" hangingPunct="0">
              <a:lnSpc>
                <a:spcPct val="70000"/>
              </a:lnSpc>
              <a:spcBef>
                <a:spcPct val="20000"/>
              </a:spcBef>
            </a:pPr>
            <a:r>
              <a:rPr lang="en-US" sz="1200" b="1" i="0" dirty="0" smtClean="0">
                <a:solidFill>
                  <a:srgbClr val="1822CD"/>
                </a:solidFill>
                <a:latin typeface="Arial Narrow" pitchFamily="34" charset="0"/>
              </a:rPr>
              <a:t>High </a:t>
            </a:r>
            <a:r>
              <a:rPr lang="en-US" sz="1200" b="1" i="0" dirty="0" err="1" smtClean="0">
                <a:solidFill>
                  <a:srgbClr val="1822CD"/>
                </a:solidFill>
                <a:latin typeface="Arial Narrow" pitchFamily="34" charset="0"/>
              </a:rPr>
              <a:t>k</a:t>
            </a:r>
            <a:r>
              <a:rPr lang="en-US" sz="1200" b="1" i="0" baseline="-25000" dirty="0" err="1" smtClean="0">
                <a:solidFill>
                  <a:srgbClr val="1822CD"/>
                </a:solidFill>
                <a:latin typeface="Symbol" pitchFamily="18" charset="2"/>
              </a:rPr>
              <a:t>q</a:t>
            </a:r>
            <a:endParaRPr lang="en-US" sz="1200" b="1" i="0" baseline="-25000" dirty="0">
              <a:solidFill>
                <a:srgbClr val="1822CD"/>
              </a:solidFill>
              <a:latin typeface="Symbol" pitchFamily="18" charset="2"/>
            </a:endParaRPr>
          </a:p>
        </p:txBody>
      </p:sp>
      <p:sp>
        <p:nvSpPr>
          <p:cNvPr id="86" name="Oval 19"/>
          <p:cNvSpPr>
            <a:spLocks noChangeArrowheads="1"/>
          </p:cNvSpPr>
          <p:nvPr/>
        </p:nvSpPr>
        <p:spPr bwMode="auto">
          <a:xfrm>
            <a:off x="2819400" y="503872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87" name="Rectangle 20"/>
          <p:cNvSpPr>
            <a:spLocks noChangeArrowheads="1"/>
          </p:cNvSpPr>
          <p:nvPr/>
        </p:nvSpPr>
        <p:spPr bwMode="auto">
          <a:xfrm>
            <a:off x="2955925" y="5029200"/>
            <a:ext cx="1143000" cy="184650"/>
          </a:xfrm>
          <a:prstGeom prst="rect">
            <a:avLst/>
          </a:prstGeom>
          <a:noFill/>
          <a:ln w="9525">
            <a:noFill/>
            <a:miter lim="800000"/>
            <a:headEnd/>
            <a:tailEnd/>
          </a:ln>
        </p:spPr>
        <p:txBody>
          <a:bodyPr lIns="91423" tIns="45712" rIns="91423" bIns="45712">
            <a:spAutoFit/>
          </a:bodyPr>
          <a:lstStyle/>
          <a:p>
            <a:pPr defTabSz="912813" eaLnBrk="0" hangingPunct="0">
              <a:lnSpc>
                <a:spcPct val="50000"/>
              </a:lnSpc>
              <a:spcBef>
                <a:spcPct val="20000"/>
              </a:spcBef>
            </a:pPr>
            <a:r>
              <a:rPr lang="en-US" sz="1200" b="1" i="0" dirty="0" smtClean="0">
                <a:solidFill>
                  <a:srgbClr val="1822CD"/>
                </a:solidFill>
                <a:latin typeface="Symbol" pitchFamily="18" charset="2"/>
              </a:rPr>
              <a:t>d</a:t>
            </a:r>
            <a:r>
              <a:rPr lang="en-US" sz="1200" b="1" i="0" dirty="0" smtClean="0">
                <a:solidFill>
                  <a:srgbClr val="1822CD"/>
                </a:solidFill>
                <a:latin typeface="Arial Narrow" pitchFamily="34" charset="0"/>
              </a:rPr>
              <a:t>B </a:t>
            </a:r>
            <a:r>
              <a:rPr lang="en-US" sz="1200" b="1" i="0" dirty="0" err="1" smtClean="0">
                <a:solidFill>
                  <a:srgbClr val="1822CD"/>
                </a:solidFill>
                <a:latin typeface="Arial Narrow" pitchFamily="34" charset="0"/>
              </a:rPr>
              <a:t>polarimetry</a:t>
            </a:r>
            <a:endParaRPr lang="en-US" sz="1200" b="1" i="0" baseline="-25000" dirty="0">
              <a:solidFill>
                <a:srgbClr val="1822CD"/>
              </a:solidFill>
              <a:latin typeface="Symbol" pitchFamily="18" charset="2"/>
            </a:endParaRPr>
          </a:p>
        </p:txBody>
      </p:sp>
      <p:sp>
        <p:nvSpPr>
          <p:cNvPr id="88" name="Rectangle 20"/>
          <p:cNvSpPr>
            <a:spLocks noChangeArrowheads="1"/>
          </p:cNvSpPr>
          <p:nvPr/>
        </p:nvSpPr>
        <p:spPr bwMode="auto">
          <a:xfrm>
            <a:off x="2819400" y="2438400"/>
            <a:ext cx="1301750" cy="222250"/>
          </a:xfrm>
          <a:prstGeom prst="rect">
            <a:avLst/>
          </a:prstGeom>
          <a:noFill/>
          <a:ln w="9525">
            <a:noFill/>
            <a:miter lim="800000"/>
            <a:headEnd/>
            <a:tailEnd/>
          </a:ln>
        </p:spPr>
        <p:txBody>
          <a:bodyPr wrap="square" lIns="91423" tIns="45712" rIns="0" bIns="45712">
            <a:spAutoFit/>
          </a:bodyPr>
          <a:lstStyle/>
          <a:p>
            <a:pPr algn="r" defTabSz="912813" eaLnBrk="0" hangingPunct="0">
              <a:lnSpc>
                <a:spcPct val="70000"/>
              </a:lnSpc>
            </a:pPr>
            <a:r>
              <a:rPr lang="en-US" i="0" dirty="0">
                <a:latin typeface="Arial Narrow" pitchFamily="34" charset="0"/>
              </a:rPr>
              <a:t>1</a:t>
            </a:r>
            <a:r>
              <a:rPr lang="en-US" sz="1200" b="1" i="0" dirty="0" smtClean="0">
                <a:solidFill>
                  <a:srgbClr val="1822CD"/>
                </a:solidFill>
                <a:latin typeface="Arial Narrow" pitchFamily="34" charset="0"/>
              </a:rPr>
              <a:t> MW ECH/EBW</a:t>
            </a:r>
            <a:endParaRPr lang="en-US" sz="1200" b="1" i="0" dirty="0">
              <a:solidFill>
                <a:srgbClr val="1822CD"/>
              </a:solidFill>
              <a:latin typeface="Arial Narrow" pitchFamily="34" charset="0"/>
            </a:endParaRPr>
          </a:p>
        </p:txBody>
      </p:sp>
      <p:sp>
        <p:nvSpPr>
          <p:cNvPr id="89" name="Oval 19"/>
          <p:cNvSpPr>
            <a:spLocks noChangeAspect="1" noChangeArrowheads="1"/>
          </p:cNvSpPr>
          <p:nvPr/>
        </p:nvSpPr>
        <p:spPr bwMode="auto">
          <a:xfrm>
            <a:off x="4206875" y="245745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pPr>
            <a:endParaRPr lang="en-US" sz="1200" b="1" i="0">
              <a:solidFill>
                <a:srgbClr val="1822CD"/>
              </a:solidFill>
              <a:latin typeface="Arial Narrow" pitchFamily="34" charset="0"/>
            </a:endParaRPr>
          </a:p>
        </p:txBody>
      </p:sp>
      <p:sp>
        <p:nvSpPr>
          <p:cNvPr id="90" name="Oval 19"/>
          <p:cNvSpPr>
            <a:spLocks noChangeArrowheads="1"/>
          </p:cNvSpPr>
          <p:nvPr/>
        </p:nvSpPr>
        <p:spPr bwMode="auto">
          <a:xfrm>
            <a:off x="4926012" y="22098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91" name="Rectangle 20"/>
          <p:cNvSpPr>
            <a:spLocks noChangeArrowheads="1"/>
          </p:cNvSpPr>
          <p:nvPr/>
        </p:nvSpPr>
        <p:spPr bwMode="auto">
          <a:xfrm>
            <a:off x="4038600" y="2087562"/>
            <a:ext cx="1192212" cy="350838"/>
          </a:xfrm>
          <a:prstGeom prst="rect">
            <a:avLst/>
          </a:prstGeom>
          <a:noFill/>
          <a:ln w="9525">
            <a:noFill/>
            <a:miter lim="800000"/>
            <a:headEnd/>
            <a:tailEnd/>
          </a:ln>
        </p:spPr>
        <p:txBody>
          <a:bodyPr lIns="91423" tIns="45712" rIns="91423" bIns="45712">
            <a:spAutoFit/>
          </a:bodyPr>
          <a:lstStyle/>
          <a:p>
            <a:pPr defTabSz="912813" eaLnBrk="0" hangingPunct="0">
              <a:lnSpc>
                <a:spcPct val="70000"/>
              </a:lnSpc>
              <a:spcBef>
                <a:spcPct val="20000"/>
              </a:spcBef>
            </a:pPr>
            <a:r>
              <a:rPr lang="en-US" sz="1200" b="1" i="0" dirty="0">
                <a:solidFill>
                  <a:srgbClr val="1822CD"/>
                </a:solidFill>
                <a:latin typeface="Arial Narrow" pitchFamily="34" charset="0"/>
              </a:rPr>
              <a:t>up to </a:t>
            </a:r>
            <a:r>
              <a:rPr lang="en-US" sz="1200" b="1" i="0" dirty="0" smtClean="0">
                <a:solidFill>
                  <a:srgbClr val="1822CD"/>
                </a:solidFill>
                <a:latin typeface="Arial Narrow" pitchFamily="34" charset="0"/>
              </a:rPr>
              <a:t>0.5 MA </a:t>
            </a:r>
            <a:r>
              <a:rPr lang="en-US" sz="1200" b="1" i="0" dirty="0">
                <a:solidFill>
                  <a:srgbClr val="1822CD"/>
                </a:solidFill>
                <a:latin typeface="Arial Narrow" pitchFamily="34" charset="0"/>
              </a:rPr>
              <a:t>plasma gun</a:t>
            </a:r>
          </a:p>
        </p:txBody>
      </p:sp>
      <p:sp>
        <p:nvSpPr>
          <p:cNvPr id="92" name="Rectangle 20"/>
          <p:cNvSpPr>
            <a:spLocks noChangeArrowheads="1"/>
          </p:cNvSpPr>
          <p:nvPr/>
        </p:nvSpPr>
        <p:spPr bwMode="auto">
          <a:xfrm>
            <a:off x="3352800" y="2697480"/>
            <a:ext cx="838200" cy="535515"/>
          </a:xfrm>
          <a:prstGeom prst="rect">
            <a:avLst/>
          </a:prstGeom>
          <a:noFill/>
          <a:ln w="9525">
            <a:noFill/>
            <a:miter lim="800000"/>
            <a:headEnd/>
            <a:tailEnd/>
          </a:ln>
        </p:spPr>
        <p:txBody>
          <a:bodyPr wrap="square" lIns="91423" tIns="45712" rIns="91423" bIns="45712">
            <a:spAutoFit/>
          </a:bodyPr>
          <a:lstStyle/>
          <a:p>
            <a:pPr algn="r" defTabSz="912813" eaLnBrk="0" hangingPunct="0">
              <a:lnSpc>
                <a:spcPct val="80000"/>
              </a:lnSpc>
              <a:spcBef>
                <a:spcPct val="20000"/>
              </a:spcBef>
            </a:pPr>
            <a:r>
              <a:rPr lang="en-US" sz="1200" b="1" i="0" dirty="0">
                <a:solidFill>
                  <a:srgbClr val="1822CD"/>
                </a:solidFill>
                <a:latin typeface="Arial Narrow" pitchFamily="34" charset="0"/>
              </a:rPr>
              <a:t>Lower </a:t>
            </a:r>
            <a:r>
              <a:rPr lang="en-US" sz="1200" b="1" i="0" dirty="0" err="1">
                <a:solidFill>
                  <a:srgbClr val="1822CD"/>
                </a:solidFill>
                <a:latin typeface="Arial Narrow" pitchFamily="34" charset="0"/>
              </a:rPr>
              <a:t>divertor</a:t>
            </a:r>
            <a:r>
              <a:rPr lang="en-US" sz="1200" b="1" i="0" dirty="0">
                <a:solidFill>
                  <a:srgbClr val="1822CD"/>
                </a:solidFill>
                <a:latin typeface="Arial Narrow" pitchFamily="34" charset="0"/>
              </a:rPr>
              <a:t> </a:t>
            </a:r>
            <a:r>
              <a:rPr lang="en-US" sz="1200" b="1" i="0" dirty="0" err="1">
                <a:solidFill>
                  <a:srgbClr val="1822CD"/>
                </a:solidFill>
                <a:latin typeface="Arial Narrow" pitchFamily="34" charset="0"/>
              </a:rPr>
              <a:t>cryo</a:t>
            </a:r>
            <a:r>
              <a:rPr lang="en-US" sz="1200" b="1" i="0" dirty="0">
                <a:solidFill>
                  <a:srgbClr val="1822CD"/>
                </a:solidFill>
                <a:latin typeface="Arial Narrow" pitchFamily="34" charset="0"/>
              </a:rPr>
              <a:t>-pump</a:t>
            </a:r>
          </a:p>
        </p:txBody>
      </p:sp>
      <p:sp>
        <p:nvSpPr>
          <p:cNvPr id="93" name="Oval 19"/>
          <p:cNvSpPr>
            <a:spLocks noChangeArrowheads="1"/>
          </p:cNvSpPr>
          <p:nvPr/>
        </p:nvSpPr>
        <p:spPr bwMode="auto">
          <a:xfrm>
            <a:off x="4206875" y="28352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96" name="Oval 19"/>
          <p:cNvSpPr>
            <a:spLocks noChangeArrowheads="1"/>
          </p:cNvSpPr>
          <p:nvPr/>
        </p:nvSpPr>
        <p:spPr bwMode="auto">
          <a:xfrm>
            <a:off x="4587875" y="55626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97" name="Rectangle 20"/>
          <p:cNvSpPr>
            <a:spLocks noChangeArrowheads="1"/>
          </p:cNvSpPr>
          <p:nvPr/>
        </p:nvSpPr>
        <p:spPr bwMode="auto">
          <a:xfrm>
            <a:off x="2987675" y="5562600"/>
            <a:ext cx="1524000" cy="130933"/>
          </a:xfrm>
          <a:prstGeom prst="rect">
            <a:avLst/>
          </a:prstGeom>
          <a:noFill/>
          <a:ln w="9525">
            <a:noFill/>
            <a:miter lim="800000"/>
            <a:headEnd/>
            <a:tailEnd/>
          </a:ln>
        </p:spPr>
        <p:txBody>
          <a:bodyPr wrap="square" lIns="0" tIns="0" rIns="0" bIns="0">
            <a:spAutoFit/>
          </a:bodyPr>
          <a:lstStyle/>
          <a:p>
            <a:pPr algn="r" defTabSz="912813" eaLnBrk="0" hangingPunct="0">
              <a:lnSpc>
                <a:spcPct val="70000"/>
              </a:lnSpc>
              <a:spcBef>
                <a:spcPct val="20000"/>
              </a:spcBef>
            </a:pPr>
            <a:r>
              <a:rPr lang="en-US" i="0" dirty="0" smtClean="0">
                <a:latin typeface="Arial Narrow" pitchFamily="34" charset="0"/>
              </a:rPr>
              <a:t>Charged fusion product</a:t>
            </a:r>
            <a:endParaRPr lang="en-US" sz="1200" b="1" i="0" dirty="0">
              <a:solidFill>
                <a:srgbClr val="1822CD"/>
              </a:solidFill>
              <a:latin typeface="Arial Narrow" pitchFamily="34" charset="0"/>
            </a:endParaRPr>
          </a:p>
        </p:txBody>
      </p:sp>
      <p:sp>
        <p:nvSpPr>
          <p:cNvPr id="112" name="Oval 19"/>
          <p:cNvSpPr>
            <a:spLocks noChangeArrowheads="1"/>
          </p:cNvSpPr>
          <p:nvPr/>
        </p:nvSpPr>
        <p:spPr bwMode="auto">
          <a:xfrm>
            <a:off x="5105400" y="28352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13" name="Rectangle 20"/>
          <p:cNvSpPr>
            <a:spLocks noChangeArrowheads="1"/>
          </p:cNvSpPr>
          <p:nvPr/>
        </p:nvSpPr>
        <p:spPr bwMode="auto">
          <a:xfrm>
            <a:off x="4419600" y="2667000"/>
            <a:ext cx="914400" cy="563215"/>
          </a:xfrm>
          <a:prstGeom prst="rect">
            <a:avLst/>
          </a:prstGeom>
          <a:noFill/>
          <a:ln w="9525">
            <a:noFill/>
            <a:miter lim="800000"/>
            <a:headEnd/>
            <a:tailEnd/>
          </a:ln>
        </p:spPr>
        <p:txBody>
          <a:bodyPr wrap="square" lIns="91423" tIns="45712" rIns="91423" bIns="45712">
            <a:spAutoFit/>
          </a:bodyPr>
          <a:lstStyle/>
          <a:p>
            <a:pPr algn="ctr" defTabSz="912813" eaLnBrk="0" hangingPunct="0">
              <a:lnSpc>
                <a:spcPct val="85000"/>
              </a:lnSpc>
              <a:spcBef>
                <a:spcPct val="20000"/>
              </a:spcBef>
            </a:pPr>
            <a:r>
              <a:rPr lang="en-US" i="0" dirty="0" smtClean="0">
                <a:latin typeface="Arial Narrow" pitchFamily="34" charset="0"/>
              </a:rPr>
              <a:t>High-Z   PFC diagnostics</a:t>
            </a:r>
            <a:endParaRPr lang="en-US" sz="1200" b="1" i="0" dirty="0">
              <a:solidFill>
                <a:srgbClr val="1822CD"/>
              </a:solidFill>
              <a:latin typeface="Arial Narrow" pitchFamily="34" charset="0"/>
            </a:endParaRPr>
          </a:p>
        </p:txBody>
      </p:sp>
      <p:sp>
        <p:nvSpPr>
          <p:cNvPr id="114" name="Rectangle 20"/>
          <p:cNvSpPr>
            <a:spLocks noChangeArrowheads="1"/>
          </p:cNvSpPr>
          <p:nvPr/>
        </p:nvSpPr>
        <p:spPr bwMode="auto">
          <a:xfrm>
            <a:off x="4008438" y="3810000"/>
            <a:ext cx="868362" cy="535515"/>
          </a:xfrm>
          <a:prstGeom prst="rect">
            <a:avLst/>
          </a:prstGeom>
          <a:noFill/>
          <a:ln w="9525">
            <a:noFill/>
            <a:miter lim="800000"/>
            <a:headEnd/>
            <a:tailEnd/>
          </a:ln>
        </p:spPr>
        <p:txBody>
          <a:bodyPr lIns="91423" tIns="45712" rIns="91423" bIns="45712">
            <a:spAutoFit/>
          </a:bodyPr>
          <a:lstStyle/>
          <a:p>
            <a:pPr defTabSz="912813" eaLnBrk="0" hangingPunct="0">
              <a:lnSpc>
                <a:spcPct val="80000"/>
              </a:lnSpc>
              <a:spcBef>
                <a:spcPct val="20000"/>
              </a:spcBef>
            </a:pPr>
            <a:r>
              <a:rPr lang="en-US" sz="1200" b="1" i="0" dirty="0" smtClean="0">
                <a:solidFill>
                  <a:srgbClr val="1822CD"/>
                </a:solidFill>
                <a:latin typeface="Arial Narrow" pitchFamily="34" charset="0"/>
              </a:rPr>
              <a:t>LLD using </a:t>
            </a:r>
            <a:r>
              <a:rPr lang="en-US" sz="1200" b="1" i="0" dirty="0" err="1" smtClean="0">
                <a:solidFill>
                  <a:srgbClr val="1822CD"/>
                </a:solidFill>
                <a:latin typeface="Arial Narrow" pitchFamily="34" charset="0"/>
              </a:rPr>
              <a:t>bakeable</a:t>
            </a:r>
            <a:r>
              <a:rPr lang="en-US" sz="1200" b="1" i="0" dirty="0" smtClean="0">
                <a:solidFill>
                  <a:srgbClr val="1822CD"/>
                </a:solidFill>
                <a:latin typeface="Arial Narrow" pitchFamily="34" charset="0"/>
              </a:rPr>
              <a:t> </a:t>
            </a:r>
            <a:r>
              <a:rPr lang="en-US" sz="1200" b="1" i="0" dirty="0" err="1" smtClean="0">
                <a:solidFill>
                  <a:srgbClr val="1822CD"/>
                </a:solidFill>
                <a:latin typeface="Arial Narrow" pitchFamily="34" charset="0"/>
              </a:rPr>
              <a:t>cryo</a:t>
            </a:r>
            <a:r>
              <a:rPr lang="en-US" sz="1200" b="1" i="0" dirty="0" smtClean="0">
                <a:solidFill>
                  <a:srgbClr val="1822CD"/>
                </a:solidFill>
                <a:latin typeface="Arial Narrow" pitchFamily="34" charset="0"/>
              </a:rPr>
              <a:t>-baffle</a:t>
            </a:r>
            <a:endParaRPr lang="en-US" sz="1200" b="1" i="0" dirty="0">
              <a:solidFill>
                <a:srgbClr val="1822CD"/>
              </a:solidFill>
              <a:latin typeface="Arial Narrow" pitchFamily="34" charset="0"/>
            </a:endParaRPr>
          </a:p>
        </p:txBody>
      </p:sp>
      <p:sp>
        <p:nvSpPr>
          <p:cNvPr id="115" name="Oval 19"/>
          <p:cNvSpPr>
            <a:spLocks noChangeArrowheads="1"/>
          </p:cNvSpPr>
          <p:nvPr/>
        </p:nvSpPr>
        <p:spPr bwMode="auto">
          <a:xfrm>
            <a:off x="4740275" y="3978275"/>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80" name="Rectangle 20"/>
          <p:cNvSpPr>
            <a:spLocks noChangeArrowheads="1"/>
          </p:cNvSpPr>
          <p:nvPr/>
        </p:nvSpPr>
        <p:spPr bwMode="auto">
          <a:xfrm>
            <a:off x="4419600" y="6400800"/>
            <a:ext cx="1066800" cy="184150"/>
          </a:xfrm>
          <a:prstGeom prst="rect">
            <a:avLst/>
          </a:prstGeom>
          <a:noFill/>
          <a:ln w="12700">
            <a:noFill/>
            <a:miter lim="800000"/>
            <a:headEnd/>
            <a:tailEnd/>
          </a:ln>
        </p:spPr>
        <p:txBody>
          <a:bodyPr lIns="91423" tIns="45712" rIns="91423" bIns="45712">
            <a:spAutoFit/>
          </a:bodyPr>
          <a:lstStyle/>
          <a:p>
            <a:pPr defTabSz="912813" eaLnBrk="0" hangingPunct="0">
              <a:lnSpc>
                <a:spcPct val="50000"/>
              </a:lnSpc>
              <a:spcBef>
                <a:spcPct val="20000"/>
              </a:spcBef>
            </a:pPr>
            <a:r>
              <a:rPr lang="en-US" sz="1200" b="1" i="0">
                <a:solidFill>
                  <a:srgbClr val="1822CD"/>
                </a:solidFill>
                <a:latin typeface="Arial Narrow" pitchFamily="34" charset="0"/>
              </a:rPr>
              <a:t>Divertor P</a:t>
            </a:r>
            <a:r>
              <a:rPr lang="en-US" sz="1200" b="1" i="0" baseline="-25000">
                <a:solidFill>
                  <a:srgbClr val="1822CD"/>
                </a:solidFill>
                <a:latin typeface="Arial Narrow" pitchFamily="34" charset="0"/>
              </a:rPr>
              <a:t>rad</a:t>
            </a:r>
          </a:p>
        </p:txBody>
      </p:sp>
      <p:sp>
        <p:nvSpPr>
          <p:cNvPr id="81" name="Oval 19"/>
          <p:cNvSpPr>
            <a:spLocks noChangeArrowheads="1"/>
          </p:cNvSpPr>
          <p:nvPr/>
        </p:nvSpPr>
        <p:spPr bwMode="auto">
          <a:xfrm>
            <a:off x="4724400"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94" name="Oval 19"/>
          <p:cNvSpPr>
            <a:spLocks noChangeArrowheads="1"/>
          </p:cNvSpPr>
          <p:nvPr/>
        </p:nvSpPr>
        <p:spPr bwMode="auto">
          <a:xfrm>
            <a:off x="2835275"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95" name="Rectangle 20"/>
          <p:cNvSpPr>
            <a:spLocks noChangeArrowheads="1"/>
          </p:cNvSpPr>
          <p:nvPr/>
        </p:nvSpPr>
        <p:spPr bwMode="auto">
          <a:xfrm>
            <a:off x="3200400" y="6400800"/>
            <a:ext cx="868363" cy="220663"/>
          </a:xfrm>
          <a:prstGeom prst="rect">
            <a:avLst/>
          </a:prstGeom>
          <a:noFill/>
          <a:ln w="12700">
            <a:noFill/>
            <a:miter lim="800000"/>
            <a:headEnd/>
            <a:tailEnd/>
          </a:ln>
        </p:spPr>
        <p:txBody>
          <a:bodyPr lIns="91423" tIns="45712" rIns="91423" bIns="45712">
            <a:spAutoFit/>
          </a:bodyPr>
          <a:lstStyle/>
          <a:p>
            <a:pPr defTabSz="912813" eaLnBrk="0" hangingPunct="0">
              <a:lnSpc>
                <a:spcPct val="70000"/>
              </a:lnSpc>
              <a:spcBef>
                <a:spcPct val="20000"/>
              </a:spcBef>
            </a:pPr>
            <a:r>
              <a:rPr lang="en-US" sz="1200" b="1" i="0">
                <a:solidFill>
                  <a:srgbClr val="1822CD"/>
                </a:solidFill>
                <a:latin typeface="Arial Narrow" pitchFamily="34" charset="0"/>
              </a:rPr>
              <a:t>Rotation</a:t>
            </a:r>
          </a:p>
        </p:txBody>
      </p:sp>
      <p:sp>
        <p:nvSpPr>
          <p:cNvPr id="111" name="Oval 19"/>
          <p:cNvSpPr>
            <a:spLocks noChangeArrowheads="1"/>
          </p:cNvSpPr>
          <p:nvPr/>
        </p:nvSpPr>
        <p:spPr bwMode="auto">
          <a:xfrm>
            <a:off x="3292475"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16" name="Rectangle 20"/>
          <p:cNvSpPr>
            <a:spLocks noChangeArrowheads="1"/>
          </p:cNvSpPr>
          <p:nvPr/>
        </p:nvSpPr>
        <p:spPr bwMode="auto">
          <a:xfrm>
            <a:off x="2209800" y="6408738"/>
            <a:ext cx="990600" cy="220662"/>
          </a:xfrm>
          <a:prstGeom prst="rect">
            <a:avLst/>
          </a:prstGeom>
          <a:noFill/>
          <a:ln w="12700">
            <a:noFill/>
            <a:miter lim="800000"/>
            <a:headEnd/>
            <a:tailEnd/>
          </a:ln>
        </p:spPr>
        <p:txBody>
          <a:bodyPr lIns="91423" tIns="45712" rIns="91423" bIns="45712">
            <a:spAutoFit/>
          </a:bodyPr>
          <a:lstStyle/>
          <a:p>
            <a:pPr algn="ctr" defTabSz="912813" eaLnBrk="0" hangingPunct="0">
              <a:lnSpc>
                <a:spcPct val="70000"/>
              </a:lnSpc>
              <a:spcBef>
                <a:spcPct val="20000"/>
              </a:spcBef>
            </a:pPr>
            <a:r>
              <a:rPr lang="en-US" sz="1200" b="1" i="0" dirty="0">
                <a:solidFill>
                  <a:srgbClr val="1822CD"/>
                </a:solidFill>
                <a:latin typeface="Arial Narrow" pitchFamily="34" charset="0"/>
              </a:rPr>
              <a:t>Snowflake</a:t>
            </a:r>
            <a:endParaRPr lang="en-US" sz="1200" b="1" i="0" baseline="-25000" dirty="0">
              <a:solidFill>
                <a:srgbClr val="1822CD"/>
              </a:solidFill>
              <a:latin typeface="Arial Narrow" pitchFamily="34" charset="0"/>
            </a:endParaRPr>
          </a:p>
        </p:txBody>
      </p:sp>
      <p:sp>
        <p:nvSpPr>
          <p:cNvPr id="117" name="Rectangle 20"/>
          <p:cNvSpPr>
            <a:spLocks noChangeArrowheads="1"/>
          </p:cNvSpPr>
          <p:nvPr/>
        </p:nvSpPr>
        <p:spPr bwMode="auto">
          <a:xfrm>
            <a:off x="4084637" y="6324600"/>
            <a:ext cx="487363" cy="239713"/>
          </a:xfrm>
          <a:prstGeom prst="rect">
            <a:avLst/>
          </a:prstGeom>
          <a:noFill/>
          <a:ln w="12700">
            <a:noFill/>
            <a:miter lim="800000"/>
            <a:headEnd/>
            <a:tailEnd/>
          </a:ln>
        </p:spPr>
        <p:txBody>
          <a:bodyPr lIns="91423" tIns="45712" rIns="91423" bIns="45712">
            <a:spAutoFit/>
          </a:bodyPr>
          <a:lstStyle/>
          <a:p>
            <a:pPr defTabSz="912813" eaLnBrk="0" hangingPunct="0">
              <a:lnSpc>
                <a:spcPct val="80000"/>
              </a:lnSpc>
              <a:spcBef>
                <a:spcPct val="20000"/>
              </a:spcBef>
            </a:pPr>
            <a:r>
              <a:rPr lang="en-US" sz="1200" b="1" i="0">
                <a:solidFill>
                  <a:srgbClr val="1822CD"/>
                </a:solidFill>
                <a:latin typeface="Arial Narrow" pitchFamily="34" charset="0"/>
              </a:rPr>
              <a:t>q</a:t>
            </a:r>
            <a:r>
              <a:rPr lang="en-US" sz="1200" b="1" i="0" baseline="-25000">
                <a:solidFill>
                  <a:srgbClr val="1822CD"/>
                </a:solidFill>
                <a:latin typeface="Arial Narrow" pitchFamily="34" charset="0"/>
              </a:rPr>
              <a:t>min</a:t>
            </a:r>
            <a:endParaRPr lang="en-US" sz="1200" b="1" i="0">
              <a:solidFill>
                <a:srgbClr val="1822CD"/>
              </a:solidFill>
              <a:latin typeface="Arial Narrow" pitchFamily="34" charset="0"/>
            </a:endParaRPr>
          </a:p>
        </p:txBody>
      </p:sp>
      <p:sp>
        <p:nvSpPr>
          <p:cNvPr id="118" name="Oval 19"/>
          <p:cNvSpPr>
            <a:spLocks noChangeArrowheads="1"/>
          </p:cNvSpPr>
          <p:nvPr/>
        </p:nvSpPr>
        <p:spPr bwMode="auto">
          <a:xfrm>
            <a:off x="4237037"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sp>
        <p:nvSpPr>
          <p:cNvPr id="119" name="Oval 19"/>
          <p:cNvSpPr>
            <a:spLocks noChangeArrowheads="1"/>
          </p:cNvSpPr>
          <p:nvPr/>
        </p:nvSpPr>
        <p:spPr bwMode="auto">
          <a:xfrm>
            <a:off x="3090672" y="6248400"/>
            <a:ext cx="136525" cy="136525"/>
          </a:xfrm>
          <a:prstGeom prst="ellipse">
            <a:avLst/>
          </a:prstGeom>
          <a:solidFill>
            <a:schemeClr val="tx1"/>
          </a:solidFill>
          <a:ln w="38100">
            <a:solidFill>
              <a:schemeClr val="tx1"/>
            </a:solidFill>
            <a:round/>
            <a:headEnd/>
            <a:tailEnd/>
          </a:ln>
        </p:spPr>
        <p:txBody>
          <a:bodyPr wrap="none" anchor="ctr"/>
          <a:lstStyle/>
          <a:p>
            <a:pPr algn="ctr">
              <a:lnSpc>
                <a:spcPct val="70000"/>
              </a:lnSpc>
              <a:spcBef>
                <a:spcPct val="20000"/>
              </a:spcBef>
            </a:pPr>
            <a:endParaRPr lang="en-US" sz="1200" b="1" i="0">
              <a:solidFill>
                <a:srgbClr val="1822CD"/>
              </a:solidFill>
              <a:latin typeface="Helvetica" pitchFamily="34" charset="0"/>
            </a:endParaRPr>
          </a:p>
        </p:txBody>
      </p:sp>
      <p:grpSp>
        <p:nvGrpSpPr>
          <p:cNvPr id="2" name="Group 119"/>
          <p:cNvGrpSpPr/>
          <p:nvPr/>
        </p:nvGrpSpPr>
        <p:grpSpPr>
          <a:xfrm>
            <a:off x="3124200" y="6400800"/>
            <a:ext cx="152400" cy="221583"/>
            <a:chOff x="5638800" y="5334000"/>
            <a:chExt cx="152400" cy="221583"/>
          </a:xfrm>
        </p:grpSpPr>
        <p:sp>
          <p:nvSpPr>
            <p:cNvPr id="121" name="Rectangle 20"/>
            <p:cNvSpPr>
              <a:spLocks noChangeArrowheads="1"/>
            </p:cNvSpPr>
            <p:nvPr/>
          </p:nvSpPr>
          <p:spPr bwMode="auto">
            <a:xfrm>
              <a:off x="5638801" y="5334000"/>
              <a:ext cx="152399" cy="221583"/>
            </a:xfrm>
            <a:prstGeom prst="rect">
              <a:avLst/>
            </a:prstGeom>
            <a:noFill/>
            <a:ln w="12700">
              <a:noFill/>
              <a:miter lim="800000"/>
              <a:headEnd/>
              <a:tailEnd/>
            </a:ln>
          </p:spPr>
          <p:txBody>
            <a:bodyPr wrap="square" lIns="0" tIns="45712" rIns="0" bIns="45712">
              <a:spAutoFit/>
            </a:bodyPr>
            <a:lstStyle/>
            <a:p>
              <a:pPr defTabSz="912813" eaLnBrk="0" hangingPunct="0">
                <a:lnSpc>
                  <a:spcPct val="70000"/>
                </a:lnSpc>
                <a:spcBef>
                  <a:spcPct val="20000"/>
                </a:spcBef>
              </a:pPr>
              <a:r>
                <a:rPr lang="en-US" sz="1200" b="1" i="0" dirty="0" smtClean="0">
                  <a:solidFill>
                    <a:srgbClr val="1822CD"/>
                  </a:solidFill>
                  <a:latin typeface="Arial Narrow" pitchFamily="34" charset="0"/>
                </a:rPr>
                <a:t>n</a:t>
              </a:r>
              <a:r>
                <a:rPr lang="en-US" sz="1200" b="1" i="0" baseline="-25000" dirty="0" smtClean="0">
                  <a:solidFill>
                    <a:srgbClr val="1822CD"/>
                  </a:solidFill>
                  <a:latin typeface="Arial Narrow" pitchFamily="34" charset="0"/>
                </a:rPr>
                <a:t>e</a:t>
              </a:r>
              <a:endParaRPr lang="en-US" sz="1200" b="1" i="0" baseline="-25000" dirty="0">
                <a:solidFill>
                  <a:srgbClr val="1822CD"/>
                </a:solidFill>
                <a:latin typeface="Arial Narrow" pitchFamily="34" charset="0"/>
              </a:endParaRPr>
            </a:p>
          </p:txBody>
        </p:sp>
        <p:cxnSp>
          <p:nvCxnSpPr>
            <p:cNvPr id="122" name="Straight Connector 121"/>
            <p:cNvCxnSpPr/>
            <p:nvPr/>
          </p:nvCxnSpPr>
          <p:spPr bwMode="auto">
            <a:xfrm>
              <a:off x="5638800" y="5367528"/>
              <a:ext cx="82296" cy="0"/>
            </a:xfrm>
            <a:prstGeom prst="line">
              <a:avLst/>
            </a:prstGeom>
            <a:noFill/>
            <a:ln w="15875" cap="flat" cmpd="sng" algn="ctr">
              <a:solidFill>
                <a:schemeClr val="accent2"/>
              </a:solidFill>
              <a:prstDash val="solid"/>
              <a:round/>
              <a:headEnd type="none" w="med" len="med"/>
              <a:tailEnd type="none" w="med" len="med"/>
            </a:ln>
            <a:effectLst/>
          </p:spPr>
        </p:cxnSp>
      </p:grpSp>
      <p:cxnSp>
        <p:nvCxnSpPr>
          <p:cNvPr id="99" name="Straight Connector 114"/>
          <p:cNvCxnSpPr>
            <a:cxnSpLocks noChangeShapeType="1"/>
          </p:cNvCxnSpPr>
          <p:nvPr/>
        </p:nvCxnSpPr>
        <p:spPr bwMode="auto">
          <a:xfrm flipH="1">
            <a:off x="1371600" y="1828800"/>
            <a:ext cx="3962400" cy="0"/>
          </a:xfrm>
          <a:prstGeom prst="line">
            <a:avLst/>
          </a:prstGeom>
          <a:noFill/>
          <a:ln w="12700" algn="ctr">
            <a:solidFill>
              <a:schemeClr val="tx1"/>
            </a:solidFill>
            <a:round/>
            <a:headEnd/>
            <a:tailEnd/>
          </a:ln>
        </p:spPr>
      </p:cxnSp>
      <p:sp>
        <p:nvSpPr>
          <p:cNvPr id="100" name="Right Arrow 99"/>
          <p:cNvSpPr/>
          <p:nvPr/>
        </p:nvSpPr>
        <p:spPr bwMode="auto">
          <a:xfrm rot="10800000">
            <a:off x="4114800" y="1904999"/>
            <a:ext cx="1676400" cy="152399"/>
          </a:xfrm>
          <a:prstGeom prst="rightArrow">
            <a:avLst>
              <a:gd name="adj1" fmla="val 74407"/>
              <a:gd name="adj2" fmla="val 50000"/>
            </a:avLst>
          </a:prstGeom>
          <a:ln w="3175">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101" name="TextBox 100"/>
          <p:cNvSpPr txBox="1"/>
          <p:nvPr/>
        </p:nvSpPr>
        <p:spPr>
          <a:xfrm>
            <a:off x="5486400" y="1676400"/>
            <a:ext cx="3657600" cy="196977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169863" indent="-169863">
              <a:buFont typeface="Arial" pitchFamily="34" charset="0"/>
              <a:buChar char="•"/>
            </a:pPr>
            <a:r>
              <a:rPr lang="en-US" sz="1800" b="0" i="0" dirty="0" err="1" smtClean="0"/>
              <a:t>Cryo</a:t>
            </a:r>
            <a:r>
              <a:rPr lang="en-US" sz="1800" b="0" i="0" dirty="0" smtClean="0"/>
              <a:t>-pump, high-Z tile row on </a:t>
            </a:r>
            <a:r>
              <a:rPr lang="en-US" sz="1800" b="0" i="0" dirty="0" err="1" smtClean="0"/>
              <a:t>cryo</a:t>
            </a:r>
            <a:r>
              <a:rPr lang="en-US" sz="1800" b="0" i="0" dirty="0" smtClean="0"/>
              <a:t>-baffle, and partial NCC would be installed in-vessel during ~1 year outage between FY2016 and FY2017</a:t>
            </a:r>
          </a:p>
          <a:p>
            <a:pPr marL="452438" lvl="1" indent="-223838">
              <a:buFont typeface="Wingdings" pitchFamily="2" charset="2"/>
              <a:buChar char="Ø"/>
            </a:pPr>
            <a:r>
              <a:rPr lang="en-US" sz="1600" b="0" i="0" dirty="0" smtClean="0">
                <a:solidFill>
                  <a:schemeClr val="accent2"/>
                </a:solidFill>
              </a:rPr>
              <a:t>NSTX-U would operate 1</a:t>
            </a:r>
            <a:r>
              <a:rPr lang="en-US" sz="1600" b="0" i="0" baseline="30000" dirty="0" smtClean="0">
                <a:solidFill>
                  <a:schemeClr val="accent2"/>
                </a:solidFill>
              </a:rPr>
              <a:t>st</a:t>
            </a:r>
            <a:r>
              <a:rPr lang="en-US" sz="1600" b="0" i="0" dirty="0" smtClean="0">
                <a:solidFill>
                  <a:schemeClr val="accent2"/>
                </a:solidFill>
              </a:rPr>
              <a:t> half of FY2016 and 2</a:t>
            </a:r>
            <a:r>
              <a:rPr lang="en-US" sz="1600" b="0" i="0" baseline="30000" dirty="0" smtClean="0">
                <a:solidFill>
                  <a:schemeClr val="accent2"/>
                </a:solidFill>
              </a:rPr>
              <a:t>nd</a:t>
            </a:r>
            <a:r>
              <a:rPr lang="en-US" sz="1600" b="0" i="0" dirty="0" smtClean="0">
                <a:solidFill>
                  <a:schemeClr val="accent2"/>
                </a:solidFill>
              </a:rPr>
              <a:t> half of FY2017</a:t>
            </a:r>
            <a:endParaRPr lang="en-US" sz="1600" b="0" i="0" dirty="0">
              <a:solidFill>
                <a:schemeClr val="accent2"/>
              </a:solidFill>
            </a:endParaRPr>
          </a:p>
        </p:txBody>
      </p:sp>
      <p:sp>
        <p:nvSpPr>
          <p:cNvPr id="105" name="TextBox 104"/>
          <p:cNvSpPr txBox="1"/>
          <p:nvPr/>
        </p:nvSpPr>
        <p:spPr>
          <a:xfrm>
            <a:off x="2541016" y="1551801"/>
            <a:ext cx="354584" cy="276999"/>
          </a:xfrm>
          <a:prstGeom prst="rect">
            <a:avLst/>
          </a:prstGeom>
          <a:noFill/>
        </p:spPr>
        <p:txBody>
          <a:bodyPr wrap="none" rtlCol="0">
            <a:spAutoFit/>
          </a:bodyPr>
          <a:lstStyle/>
          <a:p>
            <a:r>
              <a:rPr lang="en-US" i="0" dirty="0" smtClean="0"/>
              <a:t>16</a:t>
            </a:r>
            <a:endParaRPr lang="en-US" i="0" dirty="0"/>
          </a:p>
        </p:txBody>
      </p:sp>
      <p:sp>
        <p:nvSpPr>
          <p:cNvPr id="106" name="TextBox 105"/>
          <p:cNvSpPr txBox="1"/>
          <p:nvPr/>
        </p:nvSpPr>
        <p:spPr>
          <a:xfrm>
            <a:off x="3150616" y="1551801"/>
            <a:ext cx="354584" cy="276999"/>
          </a:xfrm>
          <a:prstGeom prst="rect">
            <a:avLst/>
          </a:prstGeom>
          <a:noFill/>
        </p:spPr>
        <p:txBody>
          <a:bodyPr wrap="none" rtlCol="0">
            <a:spAutoFit/>
          </a:bodyPr>
          <a:lstStyle/>
          <a:p>
            <a:r>
              <a:rPr lang="en-US" i="0" dirty="0" smtClean="0"/>
              <a:t>14</a:t>
            </a:r>
            <a:endParaRPr lang="en-US" i="0" dirty="0"/>
          </a:p>
        </p:txBody>
      </p:sp>
      <p:sp>
        <p:nvSpPr>
          <p:cNvPr id="107" name="TextBox 106"/>
          <p:cNvSpPr txBox="1"/>
          <p:nvPr/>
        </p:nvSpPr>
        <p:spPr>
          <a:xfrm>
            <a:off x="4191000" y="1551801"/>
            <a:ext cx="354584" cy="276999"/>
          </a:xfrm>
          <a:prstGeom prst="rect">
            <a:avLst/>
          </a:prstGeom>
          <a:noFill/>
        </p:spPr>
        <p:txBody>
          <a:bodyPr wrap="none" rtlCol="0">
            <a:spAutoFit/>
          </a:bodyPr>
          <a:lstStyle/>
          <a:p>
            <a:r>
              <a:rPr lang="en-US" i="0" dirty="0" smtClean="0"/>
              <a:t>14</a:t>
            </a:r>
            <a:endParaRPr lang="en-US" i="0" dirty="0"/>
          </a:p>
        </p:txBody>
      </p:sp>
      <p:sp>
        <p:nvSpPr>
          <p:cNvPr id="108" name="TextBox 107"/>
          <p:cNvSpPr txBox="1"/>
          <p:nvPr/>
        </p:nvSpPr>
        <p:spPr>
          <a:xfrm>
            <a:off x="4800600" y="1551801"/>
            <a:ext cx="354584" cy="276999"/>
          </a:xfrm>
          <a:prstGeom prst="rect">
            <a:avLst/>
          </a:prstGeom>
          <a:noFill/>
        </p:spPr>
        <p:txBody>
          <a:bodyPr wrap="none" rtlCol="0">
            <a:spAutoFit/>
          </a:bodyPr>
          <a:lstStyle/>
          <a:p>
            <a:r>
              <a:rPr lang="en-US" i="0" dirty="0" smtClean="0"/>
              <a:t>16</a:t>
            </a:r>
            <a:endParaRPr lang="en-US" i="0" dirty="0"/>
          </a:p>
        </p:txBody>
      </p:sp>
      <p:sp>
        <p:nvSpPr>
          <p:cNvPr id="126" name="TextBox 96"/>
          <p:cNvSpPr txBox="1">
            <a:spLocks noChangeArrowheads="1"/>
          </p:cNvSpPr>
          <p:nvPr/>
        </p:nvSpPr>
        <p:spPr bwMode="auto">
          <a:xfrm>
            <a:off x="1219200" y="1499479"/>
            <a:ext cx="1219200" cy="329321"/>
          </a:xfrm>
          <a:prstGeom prst="rect">
            <a:avLst/>
          </a:prstGeom>
          <a:noFill/>
          <a:ln w="9525">
            <a:noFill/>
            <a:miter lim="800000"/>
            <a:headEnd/>
            <a:tailEnd/>
          </a:ln>
        </p:spPr>
        <p:txBody>
          <a:bodyPr wrap="square" bIns="36576">
            <a:spAutoFit/>
          </a:bodyPr>
          <a:lstStyle/>
          <a:p>
            <a:pPr algn="ctr"/>
            <a:r>
              <a:rPr lang="en-US" sz="1600" b="1" i="0" dirty="0" smtClean="0">
                <a:solidFill>
                  <a:schemeClr val="accent2"/>
                </a:solidFill>
                <a:latin typeface="Arial Narrow" pitchFamily="34" charset="0"/>
              </a:rPr>
              <a:t>Run Weeks:</a:t>
            </a:r>
            <a:endParaRPr lang="en-US" sz="1600" b="1" i="0" dirty="0">
              <a:solidFill>
                <a:schemeClr val="accent2"/>
              </a:solidFill>
              <a:latin typeface="Arial Narrow"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NSTX-U 5 year plan aims to develop ST physics and scenario understanding necessary for assessing ST viability as FNSF</a:t>
            </a:r>
            <a:endParaRPr lang="en-US" sz="2400" dirty="0"/>
          </a:p>
        </p:txBody>
      </p:sp>
      <p:graphicFrame>
        <p:nvGraphicFramePr>
          <p:cNvPr id="95" name="Table 94"/>
          <p:cNvGraphicFramePr>
            <a:graphicFrameLocks noGrp="1"/>
          </p:cNvGraphicFramePr>
          <p:nvPr/>
        </p:nvGraphicFramePr>
        <p:xfrm>
          <a:off x="1143000" y="1066800"/>
          <a:ext cx="7848603" cy="241447"/>
        </p:xfrm>
        <a:graphic>
          <a:graphicData uri="http://schemas.openxmlformats.org/drawingml/2006/table">
            <a:tbl>
              <a:tblPr/>
              <a:tblGrid>
                <a:gridCol w="872067"/>
                <a:gridCol w="872067"/>
                <a:gridCol w="872067"/>
                <a:gridCol w="872067"/>
                <a:gridCol w="872067"/>
                <a:gridCol w="872067"/>
                <a:gridCol w="872067"/>
                <a:gridCol w="872067"/>
                <a:gridCol w="872067"/>
              </a:tblGrid>
              <a:tr h="236395">
                <a:tc>
                  <a:txBody>
                    <a:bodyPr/>
                    <a:lstStyle/>
                    <a:p>
                      <a:pPr algn="ctr" fontAlgn="b"/>
                      <a:r>
                        <a:rPr lang="en-US" sz="1500" b="1" i="0" u="none" strike="noStrike" dirty="0" smtClean="0">
                          <a:latin typeface="+mn-lt"/>
                        </a:rPr>
                        <a:t>2015</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1" i="0" u="none" strike="noStrike" dirty="0" smtClean="0">
                          <a:latin typeface="+mn-lt"/>
                        </a:rPr>
                        <a:t>2016</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1" i="0" u="none" strike="noStrike" dirty="0" smtClean="0">
                          <a:latin typeface="+mn-lt"/>
                        </a:rPr>
                        <a:t>2017</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1" i="0" u="none" strike="noStrike" dirty="0" smtClean="0">
                          <a:latin typeface="+mn-lt"/>
                        </a:rPr>
                        <a:t>2018</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1" i="0" u="none" strike="noStrike" dirty="0" smtClean="0">
                          <a:latin typeface="+mn-lt"/>
                        </a:rPr>
                        <a:t>2019</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500" b="1" i="0" u="none" strike="noStrike" dirty="0" smtClean="0">
                          <a:latin typeface="+mn-lt"/>
                        </a:rPr>
                        <a:t>2020</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186" rtl="0" eaLnBrk="1" fontAlgn="b" latinLnBrk="0" hangingPunct="1">
                        <a:lnSpc>
                          <a:spcPct val="100000"/>
                        </a:lnSpc>
                        <a:spcBef>
                          <a:spcPts val="0"/>
                        </a:spcBef>
                        <a:spcAft>
                          <a:spcPts val="0"/>
                        </a:spcAft>
                        <a:buClrTx/>
                        <a:buSzTx/>
                        <a:buFontTx/>
                        <a:buNone/>
                        <a:tabLst/>
                        <a:defRPr/>
                      </a:pPr>
                      <a:r>
                        <a:rPr lang="en-US" sz="1500" b="1" i="0" u="none" strike="noStrike" dirty="0" smtClean="0">
                          <a:latin typeface="+mn-lt"/>
                        </a:rPr>
                        <a:t>2021</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186" rtl="0" eaLnBrk="1" fontAlgn="b" latinLnBrk="0" hangingPunct="1">
                        <a:lnSpc>
                          <a:spcPct val="100000"/>
                        </a:lnSpc>
                        <a:spcBef>
                          <a:spcPts val="0"/>
                        </a:spcBef>
                        <a:spcAft>
                          <a:spcPts val="0"/>
                        </a:spcAft>
                        <a:buClrTx/>
                        <a:buSzTx/>
                        <a:buFontTx/>
                        <a:buNone/>
                        <a:tabLst/>
                        <a:defRPr/>
                      </a:pPr>
                      <a:r>
                        <a:rPr lang="en-US" sz="1500" b="1" i="0" u="none" strike="noStrike" dirty="0" smtClean="0">
                          <a:latin typeface="+mn-lt"/>
                        </a:rPr>
                        <a:t>2022</a:t>
                      </a:r>
                      <a:endParaRPr lang="en-US" sz="1500" b="1" i="0" u="none" strike="noStrike" dirty="0">
                        <a:latin typeface="+mn-lt"/>
                      </a:endParaRP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186" rtl="0" eaLnBrk="1" fontAlgn="b" latinLnBrk="0" hangingPunct="1">
                        <a:lnSpc>
                          <a:spcPct val="100000"/>
                        </a:lnSpc>
                        <a:spcBef>
                          <a:spcPts val="0"/>
                        </a:spcBef>
                        <a:spcAft>
                          <a:spcPts val="0"/>
                        </a:spcAft>
                        <a:buClrTx/>
                        <a:buSzTx/>
                        <a:buFontTx/>
                        <a:buNone/>
                        <a:tabLst/>
                        <a:defRPr/>
                      </a:pPr>
                      <a:r>
                        <a:rPr lang="en-US" sz="1500" b="1" i="0" u="none" strike="noStrike" dirty="0" smtClean="0">
                          <a:latin typeface="+mn-lt"/>
                        </a:rPr>
                        <a:t>2023</a:t>
                      </a:r>
                    </a:p>
                  </a:txBody>
                  <a:tcPr marL="12847" marR="12847" marT="12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329" name="Slide Number Placeholder 2"/>
          <p:cNvSpPr>
            <a:spLocks noGrp="1"/>
          </p:cNvSpPr>
          <p:nvPr>
            <p:ph type="sldNum" sz="quarter" idx="10"/>
          </p:nvPr>
        </p:nvSpPr>
        <p:spPr>
          <a:xfrm>
            <a:off x="8382000" y="6629400"/>
            <a:ext cx="762000" cy="152400"/>
          </a:xfrm>
        </p:spPr>
        <p:txBody>
          <a:bodyPr/>
          <a:lstStyle/>
          <a:p>
            <a:pPr>
              <a:defRPr/>
            </a:pPr>
            <a:fld id="{4053087E-BCCB-45BD-8BD6-B0A47A89EDD2}" type="slidenum">
              <a:rPr lang="en-US" smtClean="0"/>
              <a:pPr>
                <a:defRPr/>
              </a:pPr>
              <a:t>67</a:t>
            </a:fld>
            <a:endParaRPr lang="en-US"/>
          </a:p>
        </p:txBody>
      </p:sp>
      <p:sp>
        <p:nvSpPr>
          <p:cNvPr id="325" name="Pentagon 324"/>
          <p:cNvSpPr/>
          <p:nvPr/>
        </p:nvSpPr>
        <p:spPr bwMode="auto">
          <a:xfrm>
            <a:off x="4876800" y="1443228"/>
            <a:ext cx="3810000" cy="320040"/>
          </a:xfrm>
          <a:prstGeom prst="homePlate">
            <a:avLst>
              <a:gd name="adj" fmla="val 39997"/>
            </a:avLst>
          </a:prstGeom>
          <a:solidFill>
            <a:srgbClr val="FFCCCC"/>
          </a:solidFill>
          <a:ln w="6350"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spcBef>
                <a:spcPct val="20000"/>
              </a:spcBef>
              <a:defRPr/>
            </a:pPr>
            <a:r>
              <a:rPr lang="en-US" sz="1800" i="0" dirty="0" smtClean="0">
                <a:solidFill>
                  <a:schemeClr val="tx1"/>
                </a:solidFill>
                <a:ea typeface="ＭＳ Ｐゴシック" pitchFamily="-108" charset="-128"/>
              </a:rPr>
              <a:t> Integrate long-pulse + PMI</a:t>
            </a:r>
            <a:endParaRPr lang="en-US" sz="1800" i="0" dirty="0">
              <a:solidFill>
                <a:schemeClr val="tx1"/>
              </a:solidFill>
              <a:ea typeface="ＭＳ Ｐゴシック" pitchFamily="-108" charset="-128"/>
            </a:endParaRPr>
          </a:p>
        </p:txBody>
      </p:sp>
      <p:sp>
        <p:nvSpPr>
          <p:cNvPr id="326" name="Pentagon 325"/>
          <p:cNvSpPr/>
          <p:nvPr/>
        </p:nvSpPr>
        <p:spPr bwMode="auto">
          <a:xfrm>
            <a:off x="1143000" y="1443228"/>
            <a:ext cx="3886200" cy="320040"/>
          </a:xfrm>
          <a:prstGeom prst="homePlate">
            <a:avLst>
              <a:gd name="adj" fmla="val 39997"/>
            </a:avLst>
          </a:prstGeom>
          <a:solidFill>
            <a:srgbClr val="CCECFF"/>
          </a:solidFill>
          <a:ln w="6350" cap="flat" cmpd="sng" algn="ctr">
            <a:solidFill>
              <a:schemeClr val="tx1"/>
            </a:solid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spcBef>
                <a:spcPct val="20000"/>
              </a:spcBef>
              <a:defRPr/>
            </a:pPr>
            <a:r>
              <a:rPr lang="en-US" sz="1800" i="0" dirty="0" smtClean="0">
                <a:solidFill>
                  <a:schemeClr val="tx1"/>
                </a:solidFill>
                <a:ea typeface="ＭＳ Ｐゴシック" pitchFamily="-108" charset="-128"/>
              </a:rPr>
              <a:t>Establish ST physics, scenarios</a:t>
            </a:r>
            <a:endParaRPr lang="en-US" sz="1800" i="0" dirty="0">
              <a:solidFill>
                <a:schemeClr val="tx1"/>
              </a:solidFill>
              <a:ea typeface="ＭＳ Ｐゴシック" pitchFamily="-108" charset="-128"/>
            </a:endParaRPr>
          </a:p>
        </p:txBody>
      </p:sp>
      <p:sp>
        <p:nvSpPr>
          <p:cNvPr id="225" name="Chevron 224"/>
          <p:cNvSpPr/>
          <p:nvPr/>
        </p:nvSpPr>
        <p:spPr bwMode="auto">
          <a:xfrm>
            <a:off x="5181600" y="3581399"/>
            <a:ext cx="2667000" cy="1219201"/>
          </a:xfrm>
          <a:prstGeom prst="chevron">
            <a:avLst>
              <a:gd name="adj" fmla="val 31454"/>
            </a:avLst>
          </a:prstGeom>
          <a:gradFill flip="none" rotWithShape="1">
            <a:gsLst>
              <a:gs pos="5000">
                <a:srgbClr val="FFCCCC"/>
              </a:gs>
              <a:gs pos="73000">
                <a:srgbClr val="CCECFF"/>
              </a:gs>
            </a:gsLst>
            <a:lin ang="14400000" scaled="0"/>
            <a:tileRect/>
          </a:gradFill>
          <a:ln w="1587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1" i="1" u="none" strike="noStrike" cap="none" normalizeH="0" baseline="0" smtClean="0">
              <a:ln>
                <a:noFill/>
              </a:ln>
              <a:solidFill>
                <a:srgbClr val="1822CD"/>
              </a:solidFill>
              <a:effectLst/>
              <a:latin typeface="Helvetica" pitchFamily="-128" charset="0"/>
            </a:endParaRPr>
          </a:p>
        </p:txBody>
      </p:sp>
      <p:sp>
        <p:nvSpPr>
          <p:cNvPr id="232" name="TextBox 231"/>
          <p:cNvSpPr txBox="1"/>
          <p:nvPr/>
        </p:nvSpPr>
        <p:spPr>
          <a:xfrm>
            <a:off x="0" y="5994261"/>
            <a:ext cx="1143000" cy="226216"/>
          </a:xfrm>
          <a:prstGeom prst="rect">
            <a:avLst/>
          </a:prstGeom>
          <a:noFill/>
        </p:spPr>
        <p:txBody>
          <a:bodyPr wrap="square" lIns="0" tIns="0" rIns="91440" bIns="0" rtlCol="0">
            <a:spAutoFit/>
          </a:bodyPr>
          <a:lstStyle/>
          <a:p>
            <a:pPr algn="r">
              <a:lnSpc>
                <a:spcPct val="70000"/>
              </a:lnSpc>
            </a:pPr>
            <a:r>
              <a:rPr lang="en-US" sz="1050" i="0" dirty="0" smtClean="0">
                <a:solidFill>
                  <a:schemeClr val="tx1"/>
                </a:solidFill>
                <a:latin typeface="Arial Narrow" pitchFamily="34" charset="0"/>
              </a:rPr>
              <a:t>High-Z and </a:t>
            </a:r>
          </a:p>
          <a:p>
            <a:pPr algn="r">
              <a:lnSpc>
                <a:spcPct val="70000"/>
              </a:lnSpc>
            </a:pPr>
            <a:r>
              <a:rPr lang="en-US" sz="1050" i="0" dirty="0" smtClean="0">
                <a:solidFill>
                  <a:schemeClr val="tx1"/>
                </a:solidFill>
                <a:latin typeface="Arial Narrow" pitchFamily="34" charset="0"/>
              </a:rPr>
              <a:t>lithium PFCs</a:t>
            </a:r>
            <a:endParaRPr lang="en-US" sz="1050" i="0" baseline="-25000" dirty="0">
              <a:solidFill>
                <a:schemeClr val="tx1"/>
              </a:solidFill>
              <a:latin typeface="Arial Narrow" pitchFamily="34" charset="0"/>
            </a:endParaRPr>
          </a:p>
        </p:txBody>
      </p:sp>
      <p:sp>
        <p:nvSpPr>
          <p:cNvPr id="238" name="Chevron 237"/>
          <p:cNvSpPr/>
          <p:nvPr/>
        </p:nvSpPr>
        <p:spPr bwMode="auto">
          <a:xfrm>
            <a:off x="3352800" y="4352544"/>
            <a:ext cx="2303678" cy="1097649"/>
          </a:xfrm>
          <a:prstGeom prst="chevron">
            <a:avLst>
              <a:gd name="adj" fmla="val 55991"/>
            </a:avLst>
          </a:prstGeom>
          <a:gradFill flip="none" rotWithShape="1">
            <a:gsLst>
              <a:gs pos="39000">
                <a:srgbClr val="FFCCCC"/>
              </a:gs>
              <a:gs pos="100000">
                <a:srgbClr val="CCECFF"/>
              </a:gs>
            </a:gsLst>
            <a:lin ang="13500000" scaled="1"/>
            <a:tileRect/>
          </a:gradFill>
          <a:ln w="1587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smtClean="0">
              <a:ln>
                <a:noFill/>
              </a:ln>
              <a:solidFill>
                <a:srgbClr val="1822CD"/>
              </a:solidFill>
              <a:effectLst/>
              <a:latin typeface="Arial Narrow" pitchFamily="34" charset="0"/>
            </a:endParaRPr>
          </a:p>
        </p:txBody>
      </p:sp>
      <p:sp>
        <p:nvSpPr>
          <p:cNvPr id="239" name="Chevron 238"/>
          <p:cNvSpPr/>
          <p:nvPr/>
        </p:nvSpPr>
        <p:spPr bwMode="auto">
          <a:xfrm>
            <a:off x="3124200" y="5107141"/>
            <a:ext cx="1756410" cy="323850"/>
          </a:xfrm>
          <a:prstGeom prst="chevron">
            <a:avLst>
              <a:gd name="adj" fmla="val 55991"/>
            </a:avLst>
          </a:prstGeom>
          <a:gradFill flip="none" rotWithShape="1">
            <a:gsLst>
              <a:gs pos="73000">
                <a:srgbClr val="FFCCCC"/>
              </a:gs>
              <a:gs pos="100000">
                <a:srgbClr val="CCECFF"/>
              </a:gs>
            </a:gsLst>
            <a:lin ang="10800000" scaled="1"/>
            <a:tileRect/>
          </a:gra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240" name="TextBox 239"/>
          <p:cNvSpPr txBox="1"/>
          <p:nvPr/>
        </p:nvSpPr>
        <p:spPr>
          <a:xfrm>
            <a:off x="0" y="5298001"/>
            <a:ext cx="1143000" cy="340799"/>
          </a:xfrm>
          <a:prstGeom prst="rect">
            <a:avLst/>
          </a:prstGeom>
          <a:noFill/>
        </p:spPr>
        <p:txBody>
          <a:bodyPr wrap="square" lIns="0" tIns="0" rIns="91440" bIns="0" rtlCol="0">
            <a:spAutoFit/>
          </a:bodyPr>
          <a:lstStyle/>
          <a:p>
            <a:pPr algn="r">
              <a:lnSpc>
                <a:spcPct val="70000"/>
              </a:lnSpc>
            </a:pPr>
            <a:r>
              <a:rPr lang="en-US" sz="1050" i="0" dirty="0" smtClean="0">
                <a:solidFill>
                  <a:schemeClr val="tx1"/>
                </a:solidFill>
                <a:latin typeface="Arial Narrow" pitchFamily="34" charset="0"/>
              </a:rPr>
              <a:t>Snowflake and </a:t>
            </a:r>
            <a:r>
              <a:rPr lang="en-US" sz="1050" i="0" dirty="0" err="1" smtClean="0">
                <a:solidFill>
                  <a:schemeClr val="tx1"/>
                </a:solidFill>
                <a:latin typeface="Arial Narrow" pitchFamily="34" charset="0"/>
              </a:rPr>
              <a:t>radiative</a:t>
            </a:r>
            <a:r>
              <a:rPr lang="en-US" sz="1050" i="0" dirty="0" smtClean="0">
                <a:solidFill>
                  <a:schemeClr val="tx1"/>
                </a:solidFill>
                <a:latin typeface="Arial Narrow" pitchFamily="34" charset="0"/>
              </a:rPr>
              <a:t> </a:t>
            </a:r>
            <a:r>
              <a:rPr lang="en-US" sz="1050" i="0" dirty="0" err="1" smtClean="0">
                <a:solidFill>
                  <a:schemeClr val="tx1"/>
                </a:solidFill>
                <a:latin typeface="Arial Narrow" pitchFamily="34" charset="0"/>
              </a:rPr>
              <a:t>divertor</a:t>
            </a:r>
            <a:r>
              <a:rPr lang="en-US" sz="1050" i="0" dirty="0" smtClean="0">
                <a:solidFill>
                  <a:schemeClr val="tx1"/>
                </a:solidFill>
                <a:latin typeface="Arial Narrow" pitchFamily="34" charset="0"/>
              </a:rPr>
              <a:t> exhaust location</a:t>
            </a:r>
            <a:endParaRPr lang="en-US" sz="1050" i="0" baseline="-25000" dirty="0">
              <a:solidFill>
                <a:schemeClr val="tx1"/>
              </a:solidFill>
              <a:latin typeface="Arial Narrow" pitchFamily="34" charset="0"/>
            </a:endParaRPr>
          </a:p>
        </p:txBody>
      </p:sp>
      <p:sp>
        <p:nvSpPr>
          <p:cNvPr id="241" name="Pentagon 240"/>
          <p:cNvSpPr/>
          <p:nvPr/>
        </p:nvSpPr>
        <p:spPr bwMode="auto">
          <a:xfrm>
            <a:off x="1142999" y="5313656"/>
            <a:ext cx="3904488" cy="259080"/>
          </a:xfrm>
          <a:prstGeom prst="homePlate">
            <a:avLst>
              <a:gd name="adj" fmla="val 58522"/>
            </a:avLst>
          </a:prstGeom>
          <a:gradFill>
            <a:gsLst>
              <a:gs pos="0">
                <a:srgbClr val="FFCCCC"/>
              </a:gs>
              <a:gs pos="100000">
                <a:srgbClr val="CCECFF"/>
              </a:gs>
            </a:gsLst>
            <a:lin ang="10800000" scaled="1"/>
          </a:gradFill>
          <a:ln w="15875" cap="flat" cmpd="sng" algn="ctr">
            <a:noFill/>
            <a:prstDash val="solid"/>
            <a:round/>
            <a:headEnd type="none" w="med" len="med"/>
            <a:tailEnd type="triangle" w="med" len="med"/>
          </a:ln>
          <a:effectLst>
            <a:outerShdw blurRad="50800" dist="38100" dir="5400000" algn="t"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242" name="TextBox 241"/>
          <p:cNvSpPr txBox="1"/>
          <p:nvPr/>
        </p:nvSpPr>
        <p:spPr>
          <a:xfrm>
            <a:off x="1272237" y="5313656"/>
            <a:ext cx="556563" cy="276999"/>
          </a:xfrm>
          <a:prstGeom prst="rect">
            <a:avLst/>
          </a:prstGeom>
          <a:noFill/>
        </p:spPr>
        <p:txBody>
          <a:bodyPr wrap="none" rtlCol="0">
            <a:spAutoFit/>
          </a:bodyPr>
          <a:lstStyle/>
          <a:p>
            <a:r>
              <a:rPr lang="en-US" i="0" dirty="0" smtClean="0">
                <a:solidFill>
                  <a:schemeClr val="tx1"/>
                </a:solidFill>
                <a:latin typeface="Arial Narrow" pitchFamily="34" charset="0"/>
              </a:rPr>
              <a:t>Lower</a:t>
            </a:r>
            <a:endParaRPr lang="en-US" i="0" dirty="0">
              <a:solidFill>
                <a:schemeClr val="tx1"/>
              </a:solidFill>
              <a:latin typeface="Arial Narrow" pitchFamily="34" charset="0"/>
            </a:endParaRPr>
          </a:p>
        </p:txBody>
      </p:sp>
      <p:sp>
        <p:nvSpPr>
          <p:cNvPr id="243" name="TextBox 242"/>
          <p:cNvSpPr txBox="1"/>
          <p:nvPr/>
        </p:nvSpPr>
        <p:spPr>
          <a:xfrm>
            <a:off x="1828800" y="5313656"/>
            <a:ext cx="1119217" cy="276999"/>
          </a:xfrm>
          <a:prstGeom prst="rect">
            <a:avLst/>
          </a:prstGeom>
          <a:noFill/>
        </p:spPr>
        <p:txBody>
          <a:bodyPr wrap="none" rtlCol="0">
            <a:spAutoFit/>
          </a:bodyPr>
          <a:lstStyle/>
          <a:p>
            <a:r>
              <a:rPr lang="en-US" i="0" dirty="0" smtClean="0">
                <a:solidFill>
                  <a:schemeClr val="tx1"/>
                </a:solidFill>
                <a:latin typeface="Arial Narrow" pitchFamily="34" charset="0"/>
              </a:rPr>
              <a:t>Lower or Upper</a:t>
            </a:r>
            <a:endParaRPr lang="en-US" i="0" dirty="0">
              <a:solidFill>
                <a:schemeClr val="tx1"/>
              </a:solidFill>
              <a:latin typeface="Arial Narrow" pitchFamily="34" charset="0"/>
            </a:endParaRPr>
          </a:p>
        </p:txBody>
      </p:sp>
      <p:sp>
        <p:nvSpPr>
          <p:cNvPr id="244" name="TextBox 243"/>
          <p:cNvSpPr txBox="1"/>
          <p:nvPr/>
        </p:nvSpPr>
        <p:spPr>
          <a:xfrm>
            <a:off x="2972282" y="5313656"/>
            <a:ext cx="1066318" cy="276999"/>
          </a:xfrm>
          <a:prstGeom prst="rect">
            <a:avLst/>
          </a:prstGeom>
          <a:noFill/>
        </p:spPr>
        <p:txBody>
          <a:bodyPr wrap="none" rtlCol="0">
            <a:spAutoFit/>
          </a:bodyPr>
          <a:lstStyle/>
          <a:p>
            <a:r>
              <a:rPr lang="en-US" i="0" dirty="0" smtClean="0">
                <a:solidFill>
                  <a:schemeClr val="tx1"/>
                </a:solidFill>
                <a:latin typeface="Arial Narrow" pitchFamily="34" charset="0"/>
              </a:rPr>
              <a:t>Lower + Upper</a:t>
            </a:r>
            <a:endParaRPr lang="en-US" i="0" dirty="0">
              <a:solidFill>
                <a:schemeClr val="tx1"/>
              </a:solidFill>
              <a:latin typeface="Arial Narrow" pitchFamily="34" charset="0"/>
            </a:endParaRPr>
          </a:p>
        </p:txBody>
      </p:sp>
      <p:sp>
        <p:nvSpPr>
          <p:cNvPr id="245" name="TextBox 244"/>
          <p:cNvSpPr txBox="1"/>
          <p:nvPr/>
        </p:nvSpPr>
        <p:spPr>
          <a:xfrm>
            <a:off x="0" y="4953000"/>
            <a:ext cx="1143000" cy="344710"/>
          </a:xfrm>
          <a:prstGeom prst="rect">
            <a:avLst/>
          </a:prstGeom>
          <a:noFill/>
        </p:spPr>
        <p:txBody>
          <a:bodyPr wrap="square" lIns="0" tIns="0" rIns="91440" bIns="0" rtlCol="0">
            <a:spAutoFit/>
          </a:bodyPr>
          <a:lstStyle/>
          <a:p>
            <a:pPr algn="r">
              <a:lnSpc>
                <a:spcPct val="80000"/>
              </a:lnSpc>
            </a:pPr>
            <a:r>
              <a:rPr lang="en-US" sz="1050" i="0" dirty="0" err="1" smtClean="0">
                <a:solidFill>
                  <a:schemeClr val="tx1"/>
                </a:solidFill>
                <a:latin typeface="Arial Narrow" pitchFamily="34" charset="0"/>
              </a:rPr>
              <a:t>P</a:t>
            </a:r>
            <a:r>
              <a:rPr lang="en-US" sz="1050" i="0" baseline="-25000" dirty="0" err="1" smtClean="0">
                <a:solidFill>
                  <a:schemeClr val="tx1"/>
                </a:solidFill>
                <a:latin typeface="Arial Narrow" pitchFamily="34" charset="0"/>
              </a:rPr>
              <a:t>heat</a:t>
            </a:r>
            <a:r>
              <a:rPr lang="en-US" sz="1050" i="0" dirty="0" smtClean="0">
                <a:solidFill>
                  <a:schemeClr val="tx1"/>
                </a:solidFill>
                <a:latin typeface="Arial Narrow" pitchFamily="34" charset="0"/>
              </a:rPr>
              <a:t> [MW] with</a:t>
            </a:r>
          </a:p>
          <a:p>
            <a:pPr algn="r">
              <a:lnSpc>
                <a:spcPct val="80000"/>
              </a:lnSpc>
            </a:pPr>
            <a:r>
              <a:rPr lang="en-US" sz="1050" i="0" dirty="0" err="1" smtClean="0">
                <a:solidFill>
                  <a:schemeClr val="tx1"/>
                </a:solidFill>
                <a:latin typeface="Arial Narrow" pitchFamily="34" charset="0"/>
              </a:rPr>
              <a:t>q</a:t>
            </a:r>
            <a:r>
              <a:rPr lang="en-US" sz="1050" i="0" baseline="-25000" dirty="0" err="1" smtClean="0">
                <a:solidFill>
                  <a:schemeClr val="tx1"/>
                </a:solidFill>
                <a:latin typeface="Arial Narrow" pitchFamily="34" charset="0"/>
              </a:rPr>
              <a:t>peak</a:t>
            </a:r>
            <a:r>
              <a:rPr lang="en-US" sz="1050" i="0" dirty="0" smtClean="0">
                <a:solidFill>
                  <a:schemeClr val="tx1"/>
                </a:solidFill>
                <a:latin typeface="Arial Narrow" pitchFamily="34" charset="0"/>
              </a:rPr>
              <a:t> &lt; 10MW/m</a:t>
            </a:r>
            <a:r>
              <a:rPr lang="en-US" sz="1050" i="0" baseline="30000" dirty="0" smtClean="0">
                <a:solidFill>
                  <a:schemeClr val="tx1"/>
                </a:solidFill>
                <a:latin typeface="Arial Narrow" pitchFamily="34" charset="0"/>
              </a:rPr>
              <a:t>2</a:t>
            </a:r>
          </a:p>
          <a:p>
            <a:pPr algn="r">
              <a:lnSpc>
                <a:spcPct val="80000"/>
              </a:lnSpc>
            </a:pPr>
            <a:endParaRPr lang="en-US" sz="1050" i="0" baseline="-25000" dirty="0">
              <a:solidFill>
                <a:schemeClr val="tx1"/>
              </a:solidFill>
              <a:latin typeface="Arial Narrow" pitchFamily="34" charset="0"/>
            </a:endParaRPr>
          </a:p>
        </p:txBody>
      </p:sp>
      <p:sp>
        <p:nvSpPr>
          <p:cNvPr id="253" name="Chevron 252"/>
          <p:cNvSpPr/>
          <p:nvPr/>
        </p:nvSpPr>
        <p:spPr bwMode="auto">
          <a:xfrm>
            <a:off x="3124200" y="3521571"/>
            <a:ext cx="2850642" cy="1230630"/>
          </a:xfrm>
          <a:prstGeom prst="chevron">
            <a:avLst>
              <a:gd name="adj" fmla="val 55991"/>
            </a:avLst>
          </a:prstGeom>
          <a:solidFill>
            <a:srgbClr val="CCECFF"/>
          </a:solidFill>
          <a:ln w="1587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smtClean="0">
              <a:ln>
                <a:noFill/>
              </a:ln>
              <a:solidFill>
                <a:srgbClr val="1822CD"/>
              </a:solidFill>
              <a:effectLst/>
              <a:latin typeface="Arial Narrow" pitchFamily="34" charset="0"/>
            </a:endParaRPr>
          </a:p>
        </p:txBody>
      </p:sp>
      <p:sp>
        <p:nvSpPr>
          <p:cNvPr id="254" name="TextBox 253"/>
          <p:cNvSpPr txBox="1"/>
          <p:nvPr/>
        </p:nvSpPr>
        <p:spPr>
          <a:xfrm>
            <a:off x="0" y="4234041"/>
            <a:ext cx="1143000" cy="258532"/>
          </a:xfrm>
          <a:prstGeom prst="rect">
            <a:avLst/>
          </a:prstGeom>
          <a:noFill/>
        </p:spPr>
        <p:txBody>
          <a:bodyPr wrap="square" lIns="0" tIns="0" rIns="91440" bIns="0" rtlCol="0">
            <a:spAutoFit/>
          </a:bodyPr>
          <a:lstStyle/>
          <a:p>
            <a:pPr algn="r">
              <a:lnSpc>
                <a:spcPct val="80000"/>
              </a:lnSpc>
            </a:pPr>
            <a:r>
              <a:rPr lang="en-US" sz="1050" i="0" dirty="0" smtClean="0">
                <a:solidFill>
                  <a:schemeClr val="tx1"/>
                </a:solidFill>
                <a:latin typeface="Arial Narrow" pitchFamily="34" charset="0"/>
              </a:rPr>
              <a:t>NBI+BS I</a:t>
            </a:r>
            <a:r>
              <a:rPr lang="en-US" sz="1050" i="0" baseline="-25000" dirty="0" smtClean="0">
                <a:solidFill>
                  <a:schemeClr val="tx1"/>
                </a:solidFill>
                <a:latin typeface="Arial Narrow" pitchFamily="34" charset="0"/>
              </a:rPr>
              <a:t>P</a:t>
            </a:r>
            <a:r>
              <a:rPr lang="en-US" sz="1050" i="0" dirty="0" smtClean="0">
                <a:solidFill>
                  <a:schemeClr val="tx1"/>
                </a:solidFill>
                <a:latin typeface="Arial Narrow" pitchFamily="34" charset="0"/>
              </a:rPr>
              <a:t> ramp-up: initial </a:t>
            </a:r>
            <a:r>
              <a:rPr lang="en-US" sz="1050" i="0" dirty="0" smtClean="0">
                <a:solidFill>
                  <a:schemeClr val="tx1"/>
                </a:solidFill>
                <a:latin typeface="Arial Narrow" pitchFamily="34" charset="0"/>
                <a:sym typeface="Wingdings" pitchFamily="2" charset="2"/>
              </a:rPr>
              <a:t> final</a:t>
            </a:r>
            <a:r>
              <a:rPr lang="en-US" sz="1050" i="0" dirty="0" smtClean="0">
                <a:solidFill>
                  <a:schemeClr val="tx1"/>
                </a:solidFill>
                <a:latin typeface="Arial Narrow" pitchFamily="34" charset="0"/>
              </a:rPr>
              <a:t> [MA]</a:t>
            </a:r>
            <a:endParaRPr lang="en-US" sz="1050" i="0" baseline="-25000" dirty="0">
              <a:solidFill>
                <a:schemeClr val="tx1"/>
              </a:solidFill>
              <a:latin typeface="Arial Narrow" pitchFamily="34" charset="0"/>
            </a:endParaRPr>
          </a:p>
        </p:txBody>
      </p:sp>
      <p:sp>
        <p:nvSpPr>
          <p:cNvPr id="255" name="Pentagon 254"/>
          <p:cNvSpPr/>
          <p:nvPr/>
        </p:nvSpPr>
        <p:spPr bwMode="auto">
          <a:xfrm>
            <a:off x="1143000" y="4234041"/>
            <a:ext cx="4339590" cy="259080"/>
          </a:xfrm>
          <a:prstGeom prst="homePlate">
            <a:avLst>
              <a:gd name="adj" fmla="val 5944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256" name="Chevron 255"/>
          <p:cNvSpPr/>
          <p:nvPr/>
        </p:nvSpPr>
        <p:spPr bwMode="auto">
          <a:xfrm>
            <a:off x="3086100" y="3065651"/>
            <a:ext cx="1619250" cy="582930"/>
          </a:xfrm>
          <a:prstGeom prst="chevron">
            <a:avLst>
              <a:gd name="adj" fmla="val 5599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257" name="TextBox 256"/>
          <p:cNvSpPr txBox="1"/>
          <p:nvPr/>
        </p:nvSpPr>
        <p:spPr>
          <a:xfrm>
            <a:off x="0" y="3124200"/>
            <a:ext cx="1143000" cy="113108"/>
          </a:xfrm>
          <a:prstGeom prst="rect">
            <a:avLst/>
          </a:prstGeom>
          <a:noFill/>
        </p:spPr>
        <p:txBody>
          <a:bodyPr wrap="square" lIns="0" tIns="0" rIns="91440" bIns="0" rtlCol="0">
            <a:spAutoFit/>
          </a:bodyPr>
          <a:lstStyle/>
          <a:p>
            <a:pPr algn="r">
              <a:lnSpc>
                <a:spcPct val="70000"/>
              </a:lnSpc>
            </a:pPr>
            <a:r>
              <a:rPr lang="en-US" sz="1050" i="0" dirty="0" smtClean="0">
                <a:solidFill>
                  <a:schemeClr val="tx1"/>
                </a:solidFill>
                <a:latin typeface="Arial Narrow" pitchFamily="34" charset="0"/>
              </a:rPr>
              <a:t>Sustained </a:t>
            </a:r>
            <a:r>
              <a:rPr lang="en-US" sz="1050" i="0" dirty="0" err="1" smtClean="0">
                <a:solidFill>
                  <a:schemeClr val="tx1"/>
                </a:solidFill>
                <a:latin typeface="Symbol" pitchFamily="18" charset="2"/>
              </a:rPr>
              <a:t>b</a:t>
            </a:r>
            <a:r>
              <a:rPr lang="en-US" sz="1050" i="0" baseline="-25000" dirty="0" err="1" smtClean="0">
                <a:solidFill>
                  <a:schemeClr val="tx1"/>
                </a:solidFill>
                <a:latin typeface="Arial Narrow" pitchFamily="34" charset="0"/>
              </a:rPr>
              <a:t>N</a:t>
            </a:r>
            <a:endParaRPr lang="en-US" sz="1050" i="0" baseline="-25000" dirty="0">
              <a:solidFill>
                <a:schemeClr val="tx1"/>
              </a:solidFill>
              <a:latin typeface="Arial Narrow" pitchFamily="34" charset="0"/>
            </a:endParaRPr>
          </a:p>
        </p:txBody>
      </p:sp>
      <p:sp>
        <p:nvSpPr>
          <p:cNvPr id="258" name="TextBox 257"/>
          <p:cNvSpPr txBox="1"/>
          <p:nvPr/>
        </p:nvSpPr>
        <p:spPr>
          <a:xfrm>
            <a:off x="0" y="3439839"/>
            <a:ext cx="1143000" cy="129266"/>
          </a:xfrm>
          <a:prstGeom prst="rect">
            <a:avLst/>
          </a:prstGeom>
          <a:noFill/>
        </p:spPr>
        <p:txBody>
          <a:bodyPr wrap="square" lIns="0" tIns="0" rIns="91440" bIns="0" rtlCol="0">
            <a:spAutoFit/>
          </a:bodyPr>
          <a:lstStyle/>
          <a:p>
            <a:pPr algn="r">
              <a:lnSpc>
                <a:spcPct val="70000"/>
              </a:lnSpc>
            </a:pPr>
            <a:r>
              <a:rPr lang="en-US" i="0" dirty="0" smtClean="0">
                <a:solidFill>
                  <a:schemeClr val="tx1"/>
                </a:solidFill>
                <a:latin typeface="Symbol" pitchFamily="18" charset="2"/>
              </a:rPr>
              <a:t>n</a:t>
            </a:r>
            <a:r>
              <a:rPr lang="en-US" i="0" dirty="0" smtClean="0">
                <a:solidFill>
                  <a:schemeClr val="tx1"/>
                </a:solidFill>
                <a:latin typeface="Arial Narrow" pitchFamily="34" charset="0"/>
              </a:rPr>
              <a:t>* / </a:t>
            </a:r>
            <a:r>
              <a:rPr lang="en-US" i="0" dirty="0" smtClean="0">
                <a:solidFill>
                  <a:schemeClr val="tx1"/>
                </a:solidFill>
                <a:latin typeface="Symbol" pitchFamily="18" charset="2"/>
              </a:rPr>
              <a:t>n</a:t>
            </a:r>
            <a:r>
              <a:rPr lang="en-US" i="0" dirty="0" smtClean="0">
                <a:solidFill>
                  <a:schemeClr val="tx1"/>
                </a:solidFill>
                <a:latin typeface="Arial Narrow" pitchFamily="34" charset="0"/>
              </a:rPr>
              <a:t>* </a:t>
            </a:r>
            <a:r>
              <a:rPr lang="en-US" sz="1050" i="0" dirty="0" smtClean="0">
                <a:solidFill>
                  <a:schemeClr val="tx1"/>
                </a:solidFill>
                <a:latin typeface="Arial Narrow" pitchFamily="34" charset="0"/>
              </a:rPr>
              <a:t>(NSTX)</a:t>
            </a:r>
            <a:endParaRPr lang="en-US" sz="1050" i="0" baseline="-25000" dirty="0">
              <a:solidFill>
                <a:schemeClr val="tx1"/>
              </a:solidFill>
              <a:latin typeface="Arial Narrow" pitchFamily="34" charset="0"/>
            </a:endParaRPr>
          </a:p>
        </p:txBody>
      </p:sp>
      <p:sp>
        <p:nvSpPr>
          <p:cNvPr id="259" name="Pentagon 258"/>
          <p:cNvSpPr/>
          <p:nvPr/>
        </p:nvSpPr>
        <p:spPr bwMode="auto">
          <a:xfrm>
            <a:off x="1143000" y="3065651"/>
            <a:ext cx="3368040" cy="259080"/>
          </a:xfrm>
          <a:prstGeom prst="homePlate">
            <a:avLst>
              <a:gd name="adj" fmla="val 5944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260" name="TextBox 259"/>
          <p:cNvSpPr txBox="1"/>
          <p:nvPr/>
        </p:nvSpPr>
        <p:spPr>
          <a:xfrm>
            <a:off x="2116940" y="3065651"/>
            <a:ext cx="466794" cy="276999"/>
          </a:xfrm>
          <a:prstGeom prst="rect">
            <a:avLst/>
          </a:prstGeom>
          <a:noFill/>
        </p:spPr>
        <p:txBody>
          <a:bodyPr wrap="none" rtlCol="0">
            <a:spAutoFit/>
          </a:bodyPr>
          <a:lstStyle/>
          <a:p>
            <a:r>
              <a:rPr lang="en-US" i="0" dirty="0" smtClean="0">
                <a:solidFill>
                  <a:schemeClr val="tx1"/>
                </a:solidFill>
                <a:latin typeface="Arial Narrow" pitchFamily="34" charset="0"/>
              </a:rPr>
              <a:t>4 – 6</a:t>
            </a:r>
            <a:endParaRPr lang="en-US" i="0" dirty="0">
              <a:solidFill>
                <a:schemeClr val="tx1"/>
              </a:solidFill>
              <a:latin typeface="Arial Narrow" pitchFamily="34" charset="0"/>
            </a:endParaRPr>
          </a:p>
        </p:txBody>
      </p:sp>
      <p:sp>
        <p:nvSpPr>
          <p:cNvPr id="261" name="TextBox 260"/>
          <p:cNvSpPr txBox="1"/>
          <p:nvPr/>
        </p:nvSpPr>
        <p:spPr>
          <a:xfrm>
            <a:off x="3343206" y="3065651"/>
            <a:ext cx="466794" cy="276999"/>
          </a:xfrm>
          <a:prstGeom prst="rect">
            <a:avLst/>
          </a:prstGeom>
          <a:noFill/>
        </p:spPr>
        <p:txBody>
          <a:bodyPr wrap="none" rtlCol="0">
            <a:spAutoFit/>
          </a:bodyPr>
          <a:lstStyle/>
          <a:p>
            <a:r>
              <a:rPr lang="en-US" i="0" dirty="0" smtClean="0">
                <a:solidFill>
                  <a:schemeClr val="tx1"/>
                </a:solidFill>
                <a:latin typeface="Arial Narrow" pitchFamily="34" charset="0"/>
              </a:rPr>
              <a:t>5 – 6</a:t>
            </a:r>
            <a:endParaRPr lang="en-US" i="0" dirty="0">
              <a:solidFill>
                <a:schemeClr val="tx1"/>
              </a:solidFill>
              <a:latin typeface="Arial Narrow" pitchFamily="34" charset="0"/>
            </a:endParaRPr>
          </a:p>
        </p:txBody>
      </p:sp>
      <p:sp>
        <p:nvSpPr>
          <p:cNvPr id="262" name="TextBox 261"/>
          <p:cNvSpPr txBox="1"/>
          <p:nvPr/>
        </p:nvSpPr>
        <p:spPr>
          <a:xfrm>
            <a:off x="1337310" y="3065651"/>
            <a:ext cx="466794" cy="276999"/>
          </a:xfrm>
          <a:prstGeom prst="rect">
            <a:avLst/>
          </a:prstGeom>
          <a:noFill/>
        </p:spPr>
        <p:txBody>
          <a:bodyPr wrap="none" rtlCol="0">
            <a:spAutoFit/>
          </a:bodyPr>
          <a:lstStyle/>
          <a:p>
            <a:r>
              <a:rPr lang="en-US" i="0" dirty="0" smtClean="0">
                <a:solidFill>
                  <a:schemeClr val="tx1"/>
                </a:solidFill>
                <a:latin typeface="Arial Narrow" pitchFamily="34" charset="0"/>
              </a:rPr>
              <a:t>3 – 5</a:t>
            </a:r>
            <a:endParaRPr lang="en-US" i="0" dirty="0">
              <a:solidFill>
                <a:schemeClr val="tx1"/>
              </a:solidFill>
              <a:latin typeface="Arial Narrow" pitchFamily="34" charset="0"/>
            </a:endParaRPr>
          </a:p>
        </p:txBody>
      </p:sp>
      <p:sp>
        <p:nvSpPr>
          <p:cNvPr id="263" name="TextBox 262"/>
          <p:cNvSpPr txBox="1"/>
          <p:nvPr/>
        </p:nvSpPr>
        <p:spPr>
          <a:xfrm>
            <a:off x="2772183" y="3065651"/>
            <a:ext cx="504417" cy="276999"/>
          </a:xfrm>
          <a:prstGeom prst="rect">
            <a:avLst/>
          </a:prstGeom>
          <a:noFill/>
        </p:spPr>
        <p:txBody>
          <a:bodyPr wrap="square" rtlCol="0">
            <a:spAutoFit/>
          </a:bodyPr>
          <a:lstStyle/>
          <a:p>
            <a:r>
              <a:rPr lang="en-US" i="0" dirty="0" smtClean="0">
                <a:solidFill>
                  <a:schemeClr val="accent2"/>
                </a:solidFill>
                <a:latin typeface="Arial Narrow" pitchFamily="34" charset="0"/>
              </a:rPr>
              <a:t>NCC</a:t>
            </a:r>
            <a:endParaRPr lang="en-US" i="0" dirty="0">
              <a:solidFill>
                <a:schemeClr val="accent2"/>
              </a:solidFill>
              <a:latin typeface="Arial Narrow" pitchFamily="34" charset="0"/>
            </a:endParaRPr>
          </a:p>
        </p:txBody>
      </p:sp>
      <p:sp>
        <p:nvSpPr>
          <p:cNvPr id="264" name="TextBox 263"/>
          <p:cNvSpPr txBox="1"/>
          <p:nvPr/>
        </p:nvSpPr>
        <p:spPr>
          <a:xfrm>
            <a:off x="0" y="3783181"/>
            <a:ext cx="1143000" cy="227563"/>
          </a:xfrm>
          <a:prstGeom prst="rect">
            <a:avLst/>
          </a:prstGeom>
          <a:noFill/>
        </p:spPr>
        <p:txBody>
          <a:bodyPr wrap="square" lIns="0" tIns="0" rIns="91440" bIns="0" rtlCol="0">
            <a:spAutoFit/>
          </a:bodyPr>
          <a:lstStyle/>
          <a:p>
            <a:pPr algn="r">
              <a:lnSpc>
                <a:spcPct val="70000"/>
              </a:lnSpc>
            </a:pPr>
            <a:r>
              <a:rPr lang="en-US" sz="1050" i="0" dirty="0" smtClean="0">
                <a:solidFill>
                  <a:schemeClr val="tx1"/>
                </a:solidFill>
                <a:latin typeface="Arial Narrow" pitchFamily="34" charset="0"/>
              </a:rPr>
              <a:t>Non-inductive</a:t>
            </a:r>
          </a:p>
          <a:p>
            <a:pPr algn="r">
              <a:lnSpc>
                <a:spcPct val="70000"/>
              </a:lnSpc>
            </a:pPr>
            <a:r>
              <a:rPr lang="en-US" sz="1050" i="0" dirty="0" smtClean="0">
                <a:solidFill>
                  <a:schemeClr val="tx1"/>
                </a:solidFill>
                <a:latin typeface="Arial Narrow" pitchFamily="34" charset="0"/>
              </a:rPr>
              <a:t>fraction (</a:t>
            </a:r>
            <a:r>
              <a:rPr lang="en-US" sz="1050" i="0" dirty="0" err="1" smtClean="0">
                <a:solidFill>
                  <a:schemeClr val="tx1"/>
                </a:solidFill>
                <a:latin typeface="Symbol" pitchFamily="18" charset="2"/>
              </a:rPr>
              <a:t>D</a:t>
            </a:r>
            <a:r>
              <a:rPr lang="en-US" sz="1050" i="0" dirty="0" err="1" smtClean="0">
                <a:solidFill>
                  <a:schemeClr val="tx1"/>
                </a:solidFill>
                <a:latin typeface="Arial Narrow" pitchFamily="34" charset="0"/>
              </a:rPr>
              <a:t>t</a:t>
            </a:r>
            <a:r>
              <a:rPr lang="en-US" sz="1050" i="0" dirty="0" smtClean="0">
                <a:solidFill>
                  <a:schemeClr val="tx1"/>
                </a:solidFill>
                <a:latin typeface="Arial Narrow" pitchFamily="34" charset="0"/>
              </a:rPr>
              <a:t> ≥ </a:t>
            </a:r>
            <a:r>
              <a:rPr lang="en-US" sz="1050" i="0" dirty="0" err="1" smtClean="0">
                <a:solidFill>
                  <a:schemeClr val="tx1"/>
                </a:solidFill>
                <a:latin typeface="Symbol" pitchFamily="18" charset="2"/>
              </a:rPr>
              <a:t>t</a:t>
            </a:r>
            <a:r>
              <a:rPr lang="en-US" sz="1050" i="0" baseline="-25000" dirty="0" err="1" smtClean="0">
                <a:solidFill>
                  <a:schemeClr val="tx1"/>
                </a:solidFill>
                <a:latin typeface="Arial Narrow" pitchFamily="34" charset="0"/>
              </a:rPr>
              <a:t>CR</a:t>
            </a:r>
            <a:r>
              <a:rPr lang="en-US" sz="1050" i="0" dirty="0" smtClean="0">
                <a:solidFill>
                  <a:schemeClr val="tx1"/>
                </a:solidFill>
                <a:latin typeface="Arial Narrow" pitchFamily="34" charset="0"/>
              </a:rPr>
              <a:t>)</a:t>
            </a:r>
            <a:endParaRPr lang="en-US" sz="1050" i="0" dirty="0">
              <a:solidFill>
                <a:schemeClr val="tx1"/>
              </a:solidFill>
              <a:latin typeface="Arial Narrow" pitchFamily="34" charset="0"/>
            </a:endParaRPr>
          </a:p>
        </p:txBody>
      </p:sp>
      <p:sp>
        <p:nvSpPr>
          <p:cNvPr id="265" name="Chevron 264"/>
          <p:cNvSpPr/>
          <p:nvPr/>
        </p:nvSpPr>
        <p:spPr bwMode="auto">
          <a:xfrm>
            <a:off x="4096512" y="3259961"/>
            <a:ext cx="647700" cy="259080"/>
          </a:xfrm>
          <a:prstGeom prst="chevron">
            <a:avLst>
              <a:gd name="adj" fmla="val 5599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266" name="Chevron 265"/>
          <p:cNvSpPr/>
          <p:nvPr/>
        </p:nvSpPr>
        <p:spPr bwMode="auto">
          <a:xfrm>
            <a:off x="2990850" y="3586341"/>
            <a:ext cx="971550" cy="259080"/>
          </a:xfrm>
          <a:prstGeom prst="chevron">
            <a:avLst>
              <a:gd name="adj" fmla="val 5599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267" name="Chevron 266"/>
          <p:cNvSpPr/>
          <p:nvPr/>
        </p:nvSpPr>
        <p:spPr bwMode="auto">
          <a:xfrm>
            <a:off x="3280410" y="4363581"/>
            <a:ext cx="2072640" cy="323850"/>
          </a:xfrm>
          <a:prstGeom prst="chevron">
            <a:avLst>
              <a:gd name="adj" fmla="val 5599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smtClean="0">
              <a:ln>
                <a:noFill/>
              </a:ln>
              <a:solidFill>
                <a:srgbClr val="1822CD"/>
              </a:solidFill>
              <a:effectLst/>
              <a:latin typeface="Arial Narrow" pitchFamily="34" charset="0"/>
            </a:endParaRPr>
          </a:p>
        </p:txBody>
      </p:sp>
      <p:sp>
        <p:nvSpPr>
          <p:cNvPr id="268" name="TextBox 267"/>
          <p:cNvSpPr txBox="1"/>
          <p:nvPr/>
        </p:nvSpPr>
        <p:spPr>
          <a:xfrm>
            <a:off x="0" y="4557891"/>
            <a:ext cx="1143000" cy="227691"/>
          </a:xfrm>
          <a:prstGeom prst="rect">
            <a:avLst/>
          </a:prstGeom>
          <a:noFill/>
        </p:spPr>
        <p:txBody>
          <a:bodyPr wrap="square" lIns="0" tIns="0" rIns="91440" bIns="0" rtlCol="0">
            <a:spAutoFit/>
          </a:bodyPr>
          <a:lstStyle/>
          <a:p>
            <a:pPr algn="r">
              <a:lnSpc>
                <a:spcPct val="70000"/>
              </a:lnSpc>
            </a:pPr>
            <a:r>
              <a:rPr lang="en-US" sz="1050" i="0" dirty="0" smtClean="0">
                <a:solidFill>
                  <a:schemeClr val="tx1"/>
                </a:solidFill>
                <a:latin typeface="Arial Narrow" pitchFamily="34" charset="0"/>
              </a:rPr>
              <a:t>CHI closed-flux</a:t>
            </a:r>
          </a:p>
          <a:p>
            <a:pPr algn="r">
              <a:lnSpc>
                <a:spcPct val="70000"/>
              </a:lnSpc>
            </a:pPr>
            <a:r>
              <a:rPr lang="en-US" sz="1050" i="0" dirty="0" smtClean="0">
                <a:solidFill>
                  <a:schemeClr val="tx1"/>
                </a:solidFill>
                <a:latin typeface="Arial Narrow" pitchFamily="34" charset="0"/>
              </a:rPr>
              <a:t> current [MA]</a:t>
            </a:r>
            <a:endParaRPr lang="en-US" sz="1050" i="0" baseline="-25000" dirty="0">
              <a:solidFill>
                <a:schemeClr val="tx1"/>
              </a:solidFill>
              <a:latin typeface="Arial Narrow" pitchFamily="34" charset="0"/>
            </a:endParaRPr>
          </a:p>
        </p:txBody>
      </p:sp>
      <p:sp>
        <p:nvSpPr>
          <p:cNvPr id="269" name="Pentagon 268"/>
          <p:cNvSpPr/>
          <p:nvPr/>
        </p:nvSpPr>
        <p:spPr bwMode="auto">
          <a:xfrm>
            <a:off x="1143000" y="4557891"/>
            <a:ext cx="4210050" cy="259080"/>
          </a:xfrm>
          <a:prstGeom prst="homePlate">
            <a:avLst>
              <a:gd name="adj" fmla="val 59441"/>
            </a:avLst>
          </a:prstGeom>
          <a:solidFill>
            <a:srgbClr val="CCECFF"/>
          </a:solidFill>
          <a:ln w="15875" cap="flat" cmpd="sng" algn="ctr">
            <a:noFill/>
            <a:prstDash val="solid"/>
            <a:round/>
            <a:headEnd type="none" w="med" len="med"/>
            <a:tailEnd type="triangle" w="med" len="med"/>
          </a:ln>
          <a:effectLst>
            <a:outerShdw blurRad="50800" dist="38100" dir="5400000" algn="t"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270" name="TextBox 269"/>
          <p:cNvSpPr txBox="1"/>
          <p:nvPr/>
        </p:nvSpPr>
        <p:spPr>
          <a:xfrm>
            <a:off x="1207770" y="4557891"/>
            <a:ext cx="748923" cy="276999"/>
          </a:xfrm>
          <a:prstGeom prst="rect">
            <a:avLst/>
          </a:prstGeom>
          <a:noFill/>
        </p:spPr>
        <p:txBody>
          <a:bodyPr wrap="none" rtlCol="0">
            <a:spAutoFit/>
          </a:bodyPr>
          <a:lstStyle/>
          <a:p>
            <a:r>
              <a:rPr lang="en-US" i="0" dirty="0" smtClean="0">
                <a:solidFill>
                  <a:schemeClr val="tx1"/>
                </a:solidFill>
                <a:latin typeface="Arial Narrow" pitchFamily="34" charset="0"/>
              </a:rPr>
              <a:t>0.15 – 0.2</a:t>
            </a:r>
            <a:endParaRPr lang="en-US" i="0" dirty="0">
              <a:solidFill>
                <a:schemeClr val="tx1"/>
              </a:solidFill>
              <a:latin typeface="Arial Narrow" pitchFamily="34" charset="0"/>
            </a:endParaRPr>
          </a:p>
        </p:txBody>
      </p:sp>
      <p:sp>
        <p:nvSpPr>
          <p:cNvPr id="271" name="TextBox 270"/>
          <p:cNvSpPr txBox="1"/>
          <p:nvPr/>
        </p:nvSpPr>
        <p:spPr>
          <a:xfrm>
            <a:off x="2028471" y="4557891"/>
            <a:ext cx="678391" cy="276999"/>
          </a:xfrm>
          <a:prstGeom prst="rect">
            <a:avLst/>
          </a:prstGeom>
          <a:noFill/>
        </p:spPr>
        <p:txBody>
          <a:bodyPr wrap="none" rtlCol="0">
            <a:spAutoFit/>
          </a:bodyPr>
          <a:lstStyle/>
          <a:p>
            <a:r>
              <a:rPr lang="en-US" i="0" dirty="0" smtClean="0">
                <a:solidFill>
                  <a:schemeClr val="tx1"/>
                </a:solidFill>
                <a:latin typeface="Arial Narrow" pitchFamily="34" charset="0"/>
              </a:rPr>
              <a:t>0.2 – 0.3</a:t>
            </a:r>
            <a:endParaRPr lang="en-US" i="0" dirty="0">
              <a:solidFill>
                <a:schemeClr val="tx1"/>
              </a:solidFill>
              <a:latin typeface="Arial Narrow" pitchFamily="34" charset="0"/>
            </a:endParaRPr>
          </a:p>
        </p:txBody>
      </p:sp>
      <p:sp>
        <p:nvSpPr>
          <p:cNvPr id="272" name="TextBox 271"/>
          <p:cNvSpPr txBox="1"/>
          <p:nvPr/>
        </p:nvSpPr>
        <p:spPr>
          <a:xfrm>
            <a:off x="3207809" y="4557891"/>
            <a:ext cx="678391" cy="276999"/>
          </a:xfrm>
          <a:prstGeom prst="rect">
            <a:avLst/>
          </a:prstGeom>
          <a:noFill/>
        </p:spPr>
        <p:txBody>
          <a:bodyPr wrap="none" rtlCol="0">
            <a:spAutoFit/>
          </a:bodyPr>
          <a:lstStyle/>
          <a:p>
            <a:r>
              <a:rPr lang="en-US" i="0" dirty="0" smtClean="0">
                <a:solidFill>
                  <a:schemeClr val="tx1"/>
                </a:solidFill>
                <a:latin typeface="Arial Narrow" pitchFamily="34" charset="0"/>
              </a:rPr>
              <a:t>0.3 – 0.5</a:t>
            </a:r>
            <a:endParaRPr lang="en-US" i="0" dirty="0">
              <a:solidFill>
                <a:schemeClr val="tx1"/>
              </a:solidFill>
              <a:latin typeface="Arial Narrow" pitchFamily="34" charset="0"/>
            </a:endParaRPr>
          </a:p>
        </p:txBody>
      </p:sp>
      <p:sp>
        <p:nvSpPr>
          <p:cNvPr id="273" name="TextBox 272"/>
          <p:cNvSpPr txBox="1"/>
          <p:nvPr/>
        </p:nvSpPr>
        <p:spPr>
          <a:xfrm>
            <a:off x="4038600" y="4557891"/>
            <a:ext cx="678391" cy="276999"/>
          </a:xfrm>
          <a:prstGeom prst="rect">
            <a:avLst/>
          </a:prstGeom>
          <a:noFill/>
        </p:spPr>
        <p:txBody>
          <a:bodyPr wrap="none" rtlCol="0">
            <a:spAutoFit/>
          </a:bodyPr>
          <a:lstStyle/>
          <a:p>
            <a:r>
              <a:rPr lang="en-US" i="0" dirty="0" smtClean="0">
                <a:solidFill>
                  <a:schemeClr val="tx1"/>
                </a:solidFill>
                <a:latin typeface="Arial Narrow" pitchFamily="34" charset="0"/>
              </a:rPr>
              <a:t>0.4 – 0.6</a:t>
            </a:r>
            <a:endParaRPr lang="en-US" i="0" dirty="0">
              <a:solidFill>
                <a:schemeClr val="tx1"/>
              </a:solidFill>
              <a:latin typeface="Arial Narrow" pitchFamily="34" charset="0"/>
            </a:endParaRPr>
          </a:p>
        </p:txBody>
      </p:sp>
      <p:sp>
        <p:nvSpPr>
          <p:cNvPr id="274" name="TextBox 273"/>
          <p:cNvSpPr txBox="1"/>
          <p:nvPr/>
        </p:nvSpPr>
        <p:spPr>
          <a:xfrm>
            <a:off x="1981200" y="4234041"/>
            <a:ext cx="758541" cy="276999"/>
          </a:xfrm>
          <a:prstGeom prst="rect">
            <a:avLst/>
          </a:prstGeom>
          <a:noFill/>
        </p:spPr>
        <p:txBody>
          <a:bodyPr wrap="none" rtlCol="0">
            <a:spAutoFit/>
          </a:bodyPr>
          <a:lstStyle/>
          <a:p>
            <a:r>
              <a:rPr lang="en-US" i="0" dirty="0" smtClean="0">
                <a:solidFill>
                  <a:schemeClr val="tx1"/>
                </a:solidFill>
                <a:latin typeface="Arial Narrow" pitchFamily="34" charset="0"/>
              </a:rPr>
              <a:t>0.6 </a:t>
            </a:r>
            <a:r>
              <a:rPr lang="en-US" i="0" dirty="0" smtClean="0">
                <a:solidFill>
                  <a:schemeClr val="tx1"/>
                </a:solidFill>
                <a:latin typeface="Arial Narrow" pitchFamily="34" charset="0"/>
                <a:sym typeface="Wingdings" pitchFamily="2" charset="2"/>
              </a:rPr>
              <a:t> 0.8</a:t>
            </a:r>
            <a:endParaRPr lang="en-US" i="0" dirty="0">
              <a:solidFill>
                <a:schemeClr val="tx1"/>
              </a:solidFill>
              <a:latin typeface="Arial Narrow" pitchFamily="34" charset="0"/>
            </a:endParaRPr>
          </a:p>
        </p:txBody>
      </p:sp>
      <p:sp>
        <p:nvSpPr>
          <p:cNvPr id="275" name="TextBox 274"/>
          <p:cNvSpPr txBox="1"/>
          <p:nvPr/>
        </p:nvSpPr>
        <p:spPr>
          <a:xfrm>
            <a:off x="3203859" y="4234041"/>
            <a:ext cx="758541" cy="276999"/>
          </a:xfrm>
          <a:prstGeom prst="rect">
            <a:avLst/>
          </a:prstGeom>
          <a:noFill/>
        </p:spPr>
        <p:txBody>
          <a:bodyPr wrap="none" rtlCol="0">
            <a:spAutoFit/>
          </a:bodyPr>
          <a:lstStyle/>
          <a:p>
            <a:r>
              <a:rPr lang="en-US" i="0" dirty="0" smtClean="0">
                <a:solidFill>
                  <a:schemeClr val="tx1"/>
                </a:solidFill>
                <a:latin typeface="Arial Narrow" pitchFamily="34" charset="0"/>
              </a:rPr>
              <a:t>0.5 </a:t>
            </a:r>
            <a:r>
              <a:rPr lang="en-US" i="0" dirty="0" smtClean="0">
                <a:solidFill>
                  <a:schemeClr val="tx1"/>
                </a:solidFill>
                <a:latin typeface="Arial Narrow" pitchFamily="34" charset="0"/>
                <a:sym typeface="Wingdings" pitchFamily="2" charset="2"/>
              </a:rPr>
              <a:t> 0.9</a:t>
            </a:r>
            <a:endParaRPr lang="en-US" i="0" dirty="0">
              <a:solidFill>
                <a:schemeClr val="tx1"/>
              </a:solidFill>
              <a:latin typeface="Arial Narrow" pitchFamily="34" charset="0"/>
            </a:endParaRPr>
          </a:p>
        </p:txBody>
      </p:sp>
      <p:sp>
        <p:nvSpPr>
          <p:cNvPr id="276" name="TextBox 275"/>
          <p:cNvSpPr txBox="1"/>
          <p:nvPr/>
        </p:nvSpPr>
        <p:spPr>
          <a:xfrm>
            <a:off x="4038600" y="4234041"/>
            <a:ext cx="758541" cy="276999"/>
          </a:xfrm>
          <a:prstGeom prst="rect">
            <a:avLst/>
          </a:prstGeom>
          <a:noFill/>
        </p:spPr>
        <p:txBody>
          <a:bodyPr wrap="none" rtlCol="0">
            <a:spAutoFit/>
          </a:bodyPr>
          <a:lstStyle/>
          <a:p>
            <a:r>
              <a:rPr lang="en-US" i="0" dirty="0" smtClean="0">
                <a:solidFill>
                  <a:schemeClr val="tx1"/>
                </a:solidFill>
                <a:latin typeface="Arial Narrow" pitchFamily="34" charset="0"/>
              </a:rPr>
              <a:t>0.4 </a:t>
            </a:r>
            <a:r>
              <a:rPr lang="en-US" i="0" dirty="0" smtClean="0">
                <a:solidFill>
                  <a:schemeClr val="tx1"/>
                </a:solidFill>
                <a:latin typeface="Arial Narrow" pitchFamily="34" charset="0"/>
                <a:sym typeface="Wingdings" pitchFamily="2" charset="2"/>
              </a:rPr>
              <a:t> 1.0</a:t>
            </a:r>
            <a:endParaRPr lang="en-US" i="0" dirty="0">
              <a:solidFill>
                <a:schemeClr val="tx1"/>
              </a:solidFill>
              <a:latin typeface="Arial Narrow" pitchFamily="34" charset="0"/>
            </a:endParaRPr>
          </a:p>
        </p:txBody>
      </p:sp>
      <p:sp>
        <p:nvSpPr>
          <p:cNvPr id="277" name="Pentagon 276"/>
          <p:cNvSpPr/>
          <p:nvPr/>
        </p:nvSpPr>
        <p:spPr bwMode="auto">
          <a:xfrm>
            <a:off x="1143000" y="3392031"/>
            <a:ext cx="4191000" cy="259080"/>
          </a:xfrm>
          <a:prstGeom prst="homePlate">
            <a:avLst>
              <a:gd name="adj" fmla="val 5944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278" name="TextBox 277"/>
          <p:cNvSpPr txBox="1"/>
          <p:nvPr/>
        </p:nvSpPr>
        <p:spPr>
          <a:xfrm>
            <a:off x="1387744" y="3392031"/>
            <a:ext cx="360996" cy="276999"/>
          </a:xfrm>
          <a:prstGeom prst="rect">
            <a:avLst/>
          </a:prstGeom>
          <a:noFill/>
        </p:spPr>
        <p:txBody>
          <a:bodyPr wrap="none" rtlCol="0">
            <a:spAutoFit/>
          </a:bodyPr>
          <a:lstStyle/>
          <a:p>
            <a:r>
              <a:rPr lang="en-US" i="0" dirty="0" smtClean="0">
                <a:solidFill>
                  <a:schemeClr val="tx1"/>
                </a:solidFill>
                <a:latin typeface="Arial Narrow" pitchFamily="34" charset="0"/>
              </a:rPr>
              <a:t>0.6</a:t>
            </a:r>
            <a:endParaRPr lang="en-US" i="0" dirty="0">
              <a:solidFill>
                <a:schemeClr val="tx1"/>
              </a:solidFill>
              <a:latin typeface="Arial Narrow" pitchFamily="34" charset="0"/>
            </a:endParaRPr>
          </a:p>
        </p:txBody>
      </p:sp>
      <p:sp>
        <p:nvSpPr>
          <p:cNvPr id="279" name="TextBox 278"/>
          <p:cNvSpPr txBox="1"/>
          <p:nvPr/>
        </p:nvSpPr>
        <p:spPr>
          <a:xfrm>
            <a:off x="2175510" y="3392031"/>
            <a:ext cx="360996" cy="276999"/>
          </a:xfrm>
          <a:prstGeom prst="rect">
            <a:avLst/>
          </a:prstGeom>
          <a:noFill/>
        </p:spPr>
        <p:txBody>
          <a:bodyPr wrap="none" rtlCol="0">
            <a:spAutoFit/>
          </a:bodyPr>
          <a:lstStyle/>
          <a:p>
            <a:r>
              <a:rPr lang="en-US" i="0" dirty="0" smtClean="0">
                <a:solidFill>
                  <a:schemeClr val="tx1"/>
                </a:solidFill>
                <a:latin typeface="Arial Narrow" pitchFamily="34" charset="0"/>
              </a:rPr>
              <a:t>0.4</a:t>
            </a:r>
            <a:endParaRPr lang="en-US" i="0" dirty="0">
              <a:solidFill>
                <a:schemeClr val="tx1"/>
              </a:solidFill>
              <a:latin typeface="Arial Narrow" pitchFamily="34" charset="0"/>
            </a:endParaRPr>
          </a:p>
        </p:txBody>
      </p:sp>
      <p:sp>
        <p:nvSpPr>
          <p:cNvPr id="280" name="TextBox 279"/>
          <p:cNvSpPr txBox="1"/>
          <p:nvPr/>
        </p:nvSpPr>
        <p:spPr>
          <a:xfrm>
            <a:off x="3246120" y="3392031"/>
            <a:ext cx="678391" cy="276999"/>
          </a:xfrm>
          <a:prstGeom prst="rect">
            <a:avLst/>
          </a:prstGeom>
          <a:noFill/>
        </p:spPr>
        <p:txBody>
          <a:bodyPr wrap="none" rtlCol="0">
            <a:spAutoFit/>
          </a:bodyPr>
          <a:lstStyle/>
          <a:p>
            <a:r>
              <a:rPr lang="en-US" i="0" dirty="0" smtClean="0">
                <a:solidFill>
                  <a:schemeClr val="tx1"/>
                </a:solidFill>
                <a:latin typeface="Arial Narrow" pitchFamily="34" charset="0"/>
              </a:rPr>
              <a:t>0.3 – 0.2</a:t>
            </a:r>
            <a:endParaRPr lang="en-US" i="0" dirty="0">
              <a:solidFill>
                <a:schemeClr val="tx1"/>
              </a:solidFill>
              <a:latin typeface="Arial Narrow" pitchFamily="34" charset="0"/>
            </a:endParaRPr>
          </a:p>
        </p:txBody>
      </p:sp>
      <p:sp>
        <p:nvSpPr>
          <p:cNvPr id="281" name="TextBox 280"/>
          <p:cNvSpPr txBox="1"/>
          <p:nvPr/>
        </p:nvSpPr>
        <p:spPr>
          <a:xfrm>
            <a:off x="4038600" y="3392031"/>
            <a:ext cx="678391" cy="276999"/>
          </a:xfrm>
          <a:prstGeom prst="rect">
            <a:avLst/>
          </a:prstGeom>
          <a:noFill/>
        </p:spPr>
        <p:txBody>
          <a:bodyPr wrap="none" rtlCol="0">
            <a:spAutoFit/>
          </a:bodyPr>
          <a:lstStyle/>
          <a:p>
            <a:r>
              <a:rPr lang="en-US" i="0" dirty="0" smtClean="0">
                <a:solidFill>
                  <a:schemeClr val="tx1"/>
                </a:solidFill>
                <a:latin typeface="Arial Narrow" pitchFamily="34" charset="0"/>
              </a:rPr>
              <a:t>0.2 – 0.1</a:t>
            </a:r>
            <a:endParaRPr lang="en-US" i="0" dirty="0">
              <a:solidFill>
                <a:schemeClr val="tx1"/>
              </a:solidFill>
              <a:latin typeface="Arial Narrow" pitchFamily="34" charset="0"/>
            </a:endParaRPr>
          </a:p>
        </p:txBody>
      </p:sp>
      <p:sp>
        <p:nvSpPr>
          <p:cNvPr id="282" name="TextBox 281"/>
          <p:cNvSpPr txBox="1"/>
          <p:nvPr/>
        </p:nvSpPr>
        <p:spPr>
          <a:xfrm>
            <a:off x="2772183" y="3373895"/>
            <a:ext cx="504417" cy="276999"/>
          </a:xfrm>
          <a:prstGeom prst="rect">
            <a:avLst/>
          </a:prstGeom>
          <a:noFill/>
        </p:spPr>
        <p:txBody>
          <a:bodyPr wrap="square" rtlCol="0">
            <a:spAutoFit/>
          </a:bodyPr>
          <a:lstStyle/>
          <a:p>
            <a:r>
              <a:rPr lang="en-US" i="0" dirty="0" err="1" smtClean="0">
                <a:solidFill>
                  <a:schemeClr val="accent2"/>
                </a:solidFill>
                <a:latin typeface="Arial Narrow" pitchFamily="34" charset="0"/>
              </a:rPr>
              <a:t>Cryo</a:t>
            </a:r>
            <a:endParaRPr lang="en-US" i="0" dirty="0">
              <a:solidFill>
                <a:schemeClr val="accent2"/>
              </a:solidFill>
              <a:latin typeface="Arial Narrow" pitchFamily="34" charset="0"/>
            </a:endParaRPr>
          </a:p>
        </p:txBody>
      </p:sp>
      <p:sp>
        <p:nvSpPr>
          <p:cNvPr id="283" name="Pentagon 282"/>
          <p:cNvSpPr/>
          <p:nvPr/>
        </p:nvSpPr>
        <p:spPr bwMode="auto">
          <a:xfrm>
            <a:off x="1143000" y="3783181"/>
            <a:ext cx="4404360" cy="259080"/>
          </a:xfrm>
          <a:prstGeom prst="homePlate">
            <a:avLst>
              <a:gd name="adj" fmla="val 59441"/>
            </a:avLst>
          </a:prstGeom>
          <a:solidFill>
            <a:srgbClr val="CCECFF"/>
          </a:solidFill>
          <a:ln w="15875" cap="flat" cmpd="sng" algn="ctr">
            <a:noFill/>
            <a:prstDash val="solid"/>
            <a:round/>
            <a:headEnd type="none" w="med" len="med"/>
            <a:tailEnd type="triangle" w="med" len="med"/>
          </a:ln>
          <a:effectLst>
            <a:outerShdw blurRad="50800" dist="38100" dir="5400000" algn="t"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284" name="TextBox 283"/>
          <p:cNvSpPr txBox="1"/>
          <p:nvPr/>
        </p:nvSpPr>
        <p:spPr>
          <a:xfrm>
            <a:off x="1272540" y="3783181"/>
            <a:ext cx="720069" cy="276999"/>
          </a:xfrm>
          <a:prstGeom prst="rect">
            <a:avLst/>
          </a:prstGeom>
          <a:noFill/>
        </p:spPr>
        <p:txBody>
          <a:bodyPr wrap="none" rtlCol="0">
            <a:spAutoFit/>
          </a:bodyPr>
          <a:lstStyle/>
          <a:p>
            <a:r>
              <a:rPr lang="en-US" i="0" dirty="0" smtClean="0">
                <a:solidFill>
                  <a:schemeClr val="tx1"/>
                </a:solidFill>
                <a:latin typeface="Arial Narrow" pitchFamily="34" charset="0"/>
              </a:rPr>
              <a:t>70 – 90%</a:t>
            </a:r>
            <a:endParaRPr lang="en-US" i="0" dirty="0">
              <a:solidFill>
                <a:schemeClr val="tx1"/>
              </a:solidFill>
              <a:latin typeface="Arial Narrow" pitchFamily="34" charset="0"/>
            </a:endParaRPr>
          </a:p>
        </p:txBody>
      </p:sp>
      <p:sp>
        <p:nvSpPr>
          <p:cNvPr id="285" name="TextBox 284"/>
          <p:cNvSpPr txBox="1"/>
          <p:nvPr/>
        </p:nvSpPr>
        <p:spPr>
          <a:xfrm>
            <a:off x="1981200" y="3783181"/>
            <a:ext cx="783676" cy="276999"/>
          </a:xfrm>
          <a:prstGeom prst="rect">
            <a:avLst/>
          </a:prstGeom>
          <a:noFill/>
        </p:spPr>
        <p:txBody>
          <a:bodyPr wrap="none" rtlCol="0">
            <a:spAutoFit/>
          </a:bodyPr>
          <a:lstStyle/>
          <a:p>
            <a:r>
              <a:rPr lang="en-US" i="0" dirty="0" smtClean="0">
                <a:solidFill>
                  <a:schemeClr val="tx1"/>
                </a:solidFill>
                <a:latin typeface="Arial Narrow" pitchFamily="34" charset="0"/>
              </a:rPr>
              <a:t>80 – 110%</a:t>
            </a:r>
            <a:endParaRPr lang="en-US" i="0" dirty="0">
              <a:solidFill>
                <a:schemeClr val="tx1"/>
              </a:solidFill>
              <a:latin typeface="Arial Narrow" pitchFamily="34" charset="0"/>
            </a:endParaRPr>
          </a:p>
        </p:txBody>
      </p:sp>
      <p:sp>
        <p:nvSpPr>
          <p:cNvPr id="286" name="TextBox 285"/>
          <p:cNvSpPr txBox="1"/>
          <p:nvPr/>
        </p:nvSpPr>
        <p:spPr>
          <a:xfrm>
            <a:off x="3247999" y="3783181"/>
            <a:ext cx="790601" cy="276999"/>
          </a:xfrm>
          <a:prstGeom prst="rect">
            <a:avLst/>
          </a:prstGeom>
          <a:noFill/>
        </p:spPr>
        <p:txBody>
          <a:bodyPr wrap="none" rtlCol="0">
            <a:spAutoFit/>
          </a:bodyPr>
          <a:lstStyle/>
          <a:p>
            <a:r>
              <a:rPr lang="en-US" i="0" dirty="0" smtClean="0">
                <a:solidFill>
                  <a:schemeClr val="tx1"/>
                </a:solidFill>
                <a:latin typeface="Arial Narrow" pitchFamily="34" charset="0"/>
              </a:rPr>
              <a:t>90 – 120%</a:t>
            </a:r>
            <a:endParaRPr lang="en-US" i="0" dirty="0">
              <a:solidFill>
                <a:schemeClr val="tx1"/>
              </a:solidFill>
              <a:latin typeface="Arial Narrow" pitchFamily="34" charset="0"/>
            </a:endParaRPr>
          </a:p>
        </p:txBody>
      </p:sp>
      <p:sp>
        <p:nvSpPr>
          <p:cNvPr id="287" name="TextBox 286"/>
          <p:cNvSpPr txBox="1"/>
          <p:nvPr/>
        </p:nvSpPr>
        <p:spPr>
          <a:xfrm>
            <a:off x="4038600" y="3783181"/>
            <a:ext cx="861133" cy="276999"/>
          </a:xfrm>
          <a:prstGeom prst="rect">
            <a:avLst/>
          </a:prstGeom>
          <a:noFill/>
        </p:spPr>
        <p:txBody>
          <a:bodyPr wrap="none" rtlCol="0">
            <a:spAutoFit/>
          </a:bodyPr>
          <a:lstStyle/>
          <a:p>
            <a:r>
              <a:rPr lang="en-US" i="0" dirty="0" smtClean="0">
                <a:solidFill>
                  <a:schemeClr val="tx1"/>
                </a:solidFill>
                <a:latin typeface="Arial Narrow" pitchFamily="34" charset="0"/>
              </a:rPr>
              <a:t>100 – 140%</a:t>
            </a:r>
            <a:endParaRPr lang="en-US" i="0" dirty="0">
              <a:solidFill>
                <a:schemeClr val="tx1"/>
              </a:solidFill>
              <a:latin typeface="Arial Narrow" pitchFamily="34" charset="0"/>
            </a:endParaRPr>
          </a:p>
        </p:txBody>
      </p:sp>
      <p:sp>
        <p:nvSpPr>
          <p:cNvPr id="288" name="Chevron 287"/>
          <p:cNvSpPr/>
          <p:nvPr/>
        </p:nvSpPr>
        <p:spPr bwMode="auto">
          <a:xfrm>
            <a:off x="3276600" y="4428351"/>
            <a:ext cx="647700" cy="194310"/>
          </a:xfrm>
          <a:prstGeom prst="chevron">
            <a:avLst>
              <a:gd name="adj" fmla="val 5599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289" name="TextBox 288"/>
          <p:cNvSpPr txBox="1"/>
          <p:nvPr/>
        </p:nvSpPr>
        <p:spPr>
          <a:xfrm>
            <a:off x="2895600" y="4425821"/>
            <a:ext cx="267702" cy="184666"/>
          </a:xfrm>
          <a:prstGeom prst="rect">
            <a:avLst/>
          </a:prstGeom>
          <a:noFill/>
        </p:spPr>
        <p:txBody>
          <a:bodyPr wrap="none" lIns="0" tIns="0" rIns="0" bIns="0" rtlCol="0">
            <a:spAutoFit/>
          </a:bodyPr>
          <a:lstStyle/>
          <a:p>
            <a:r>
              <a:rPr lang="en-US" i="0" dirty="0" smtClean="0">
                <a:solidFill>
                  <a:schemeClr val="accent2"/>
                </a:solidFill>
                <a:latin typeface="Arial Narrow" pitchFamily="34" charset="0"/>
              </a:rPr>
              <a:t>ECH</a:t>
            </a:r>
            <a:endParaRPr lang="en-US" i="0" dirty="0">
              <a:solidFill>
                <a:schemeClr val="accent2"/>
              </a:solidFill>
              <a:latin typeface="Arial Narrow" pitchFamily="34" charset="0"/>
            </a:endParaRPr>
          </a:p>
        </p:txBody>
      </p:sp>
      <p:grpSp>
        <p:nvGrpSpPr>
          <p:cNvPr id="3" name="Group 289"/>
          <p:cNvGrpSpPr/>
          <p:nvPr/>
        </p:nvGrpSpPr>
        <p:grpSpPr>
          <a:xfrm>
            <a:off x="7620001" y="2895600"/>
            <a:ext cx="1447799" cy="2514600"/>
            <a:chOff x="7399421" y="2514600"/>
            <a:chExt cx="1440180" cy="2286000"/>
          </a:xfrm>
        </p:grpSpPr>
        <p:sp>
          <p:nvSpPr>
            <p:cNvPr id="291" name="Right Arrow 290"/>
            <p:cNvSpPr/>
            <p:nvPr/>
          </p:nvSpPr>
          <p:spPr bwMode="auto">
            <a:xfrm rot="10800000" flipH="1">
              <a:off x="7399421" y="2514600"/>
              <a:ext cx="1440180" cy="2286000"/>
            </a:xfrm>
            <a:prstGeom prst="rightArrow">
              <a:avLst>
                <a:gd name="adj1" fmla="val 100000"/>
                <a:gd name="adj2" fmla="val 19179"/>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45720" bIns="0"/>
            <a:lstStyle/>
            <a:p>
              <a:pPr algn="ctr">
                <a:spcBef>
                  <a:spcPct val="20000"/>
                </a:spcBef>
                <a:defRPr/>
              </a:pPr>
              <a:endParaRPr lang="en-US" sz="1100" b="1" i="0" dirty="0">
                <a:solidFill>
                  <a:srgbClr val="1822CD"/>
                </a:solidFill>
                <a:latin typeface="Helvetica" pitchFamily="-128" charset="0"/>
              </a:endParaRPr>
            </a:p>
            <a:p>
              <a:pPr algn="ctr">
                <a:spcBef>
                  <a:spcPct val="20000"/>
                </a:spcBef>
                <a:defRPr/>
              </a:pPr>
              <a:endParaRPr lang="en-US" sz="1100" b="1" i="0" dirty="0">
                <a:solidFill>
                  <a:srgbClr val="1822CD"/>
                </a:solidFill>
                <a:latin typeface="Helvetica" pitchFamily="-128" charset="0"/>
              </a:endParaRPr>
            </a:p>
            <a:p>
              <a:pPr algn="ctr">
                <a:spcBef>
                  <a:spcPct val="20000"/>
                </a:spcBef>
                <a:defRPr/>
              </a:pPr>
              <a:endParaRPr lang="en-US" sz="1100" b="1" i="0" dirty="0">
                <a:solidFill>
                  <a:srgbClr val="1822CD"/>
                </a:solidFill>
                <a:latin typeface="Helvetica" pitchFamily="-128" charset="0"/>
              </a:endParaRPr>
            </a:p>
            <a:p>
              <a:pPr algn="ctr">
                <a:spcBef>
                  <a:spcPct val="20000"/>
                </a:spcBef>
                <a:defRPr/>
              </a:pPr>
              <a:endParaRPr lang="en-US" sz="1100" b="1" i="0" dirty="0">
                <a:solidFill>
                  <a:srgbClr val="1822CD"/>
                </a:solidFill>
                <a:latin typeface="Helvetica" pitchFamily="-128" charset="0"/>
              </a:endParaRPr>
            </a:p>
          </p:txBody>
        </p:sp>
        <p:sp>
          <p:nvSpPr>
            <p:cNvPr id="292" name="TextBox 291"/>
            <p:cNvSpPr txBox="1">
              <a:spLocks noChangeArrowheads="1"/>
            </p:cNvSpPr>
            <p:nvPr/>
          </p:nvSpPr>
          <p:spPr bwMode="auto">
            <a:xfrm>
              <a:off x="7399822" y="3113917"/>
              <a:ext cx="1439779" cy="106322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1600" b="0" i="0" dirty="0" smtClean="0">
                  <a:solidFill>
                    <a:schemeClr val="tx1"/>
                  </a:solidFill>
                  <a:latin typeface="Arial Narrow" pitchFamily="34" charset="0"/>
                  <a:cs typeface="Arial" charset="0"/>
                </a:rPr>
                <a:t>Inform choice </a:t>
              </a:r>
            </a:p>
            <a:p>
              <a:pPr algn="ctr">
                <a:defRPr/>
              </a:pPr>
              <a:r>
                <a:rPr lang="en-US" sz="1600" b="0" i="0" dirty="0" smtClean="0">
                  <a:solidFill>
                    <a:schemeClr val="tx1"/>
                  </a:solidFill>
                  <a:latin typeface="Arial Narrow" pitchFamily="34" charset="0"/>
                  <a:cs typeface="Arial" charset="0"/>
                </a:rPr>
                <a:t>of FNSF </a:t>
              </a:r>
              <a:r>
                <a:rPr lang="en-US" sz="1800" i="0" dirty="0" smtClean="0">
                  <a:solidFill>
                    <a:srgbClr val="FF0000"/>
                  </a:solidFill>
                  <a:latin typeface="Arial Narrow" pitchFamily="34" charset="0"/>
                  <a:cs typeface="Arial" charset="0"/>
                </a:rPr>
                <a:t>plasma facing components</a:t>
              </a:r>
            </a:p>
          </p:txBody>
        </p:sp>
      </p:grpSp>
      <p:sp>
        <p:nvSpPr>
          <p:cNvPr id="327" name="Pentagon 326"/>
          <p:cNvSpPr/>
          <p:nvPr/>
        </p:nvSpPr>
        <p:spPr bwMode="auto">
          <a:xfrm rot="17188147">
            <a:off x="5146772" y="5563058"/>
            <a:ext cx="803666" cy="586202"/>
          </a:xfrm>
          <a:prstGeom prst="homePlate">
            <a:avLst>
              <a:gd name="adj" fmla="val 39997"/>
            </a:avLst>
          </a:prstGeom>
          <a:solidFill>
            <a:srgbClr val="FFCCCC"/>
          </a:solidFill>
          <a:ln w="6350" cap="flat" cmpd="sng" algn="ctr">
            <a:noFill/>
            <a:prstDash val="solid"/>
            <a:round/>
            <a:headEnd type="none" w="med" len="med"/>
            <a:tailEnd type="triangle" w="med" len="med"/>
          </a:ln>
          <a:effectLst>
            <a:outerShdw blurRad="50800" dist="38100" algn="l" rotWithShape="0">
              <a:prstClr val="black">
                <a:alpha val="40000"/>
              </a:prstClr>
            </a:outerShdw>
          </a:effectLst>
        </p:spPr>
        <p:txBody>
          <a:bodyPr vert="horz" wrap="square" lIns="0" tIns="0" rIns="0" bIns="0" numCol="1" rtlCol="0" anchor="ctr" anchorCtr="0" compatLnSpc="1">
            <a:prstTxWarp prst="textNoShape">
              <a:avLst/>
            </a:prstTxWarp>
          </a:bodyPr>
          <a:lstStyle/>
          <a:p>
            <a:pPr algn="ctr">
              <a:spcBef>
                <a:spcPct val="20000"/>
              </a:spcBef>
              <a:defRPr/>
            </a:pPr>
            <a:endParaRPr lang="en-US" sz="1050" i="0" dirty="0">
              <a:ea typeface="ＭＳ Ｐゴシック" pitchFamily="-108" charset="-128"/>
            </a:endParaRPr>
          </a:p>
        </p:txBody>
      </p:sp>
      <p:sp>
        <p:nvSpPr>
          <p:cNvPr id="335" name="Pentagon 334"/>
          <p:cNvSpPr/>
          <p:nvPr/>
        </p:nvSpPr>
        <p:spPr bwMode="auto">
          <a:xfrm>
            <a:off x="1143000" y="6123801"/>
            <a:ext cx="7086600" cy="259080"/>
          </a:xfrm>
          <a:prstGeom prst="homePlate">
            <a:avLst>
              <a:gd name="adj" fmla="val 7358"/>
            </a:avLst>
          </a:prstGeom>
          <a:solidFill>
            <a:srgbClr val="FFCCCC"/>
          </a:solidFill>
          <a:ln w="1587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1" i="1" u="none" strike="noStrike" cap="none" normalizeH="0" baseline="0" dirty="0" smtClean="0">
              <a:ln>
                <a:noFill/>
              </a:ln>
              <a:solidFill>
                <a:srgbClr val="1822CD"/>
              </a:solidFill>
              <a:effectLst/>
              <a:latin typeface="Helvetica" pitchFamily="-128" charset="0"/>
            </a:endParaRPr>
          </a:p>
        </p:txBody>
      </p:sp>
      <p:sp>
        <p:nvSpPr>
          <p:cNvPr id="336" name="TextBox 335"/>
          <p:cNvSpPr txBox="1"/>
          <p:nvPr/>
        </p:nvSpPr>
        <p:spPr>
          <a:xfrm>
            <a:off x="5574030" y="6123801"/>
            <a:ext cx="1360170" cy="276999"/>
          </a:xfrm>
          <a:prstGeom prst="rect">
            <a:avLst/>
          </a:prstGeom>
          <a:noFill/>
        </p:spPr>
        <p:txBody>
          <a:bodyPr wrap="square" rtlCol="0">
            <a:spAutoFit/>
          </a:bodyPr>
          <a:lstStyle/>
          <a:p>
            <a:r>
              <a:rPr lang="en-US" i="0" dirty="0" smtClean="0">
                <a:solidFill>
                  <a:schemeClr val="tx1"/>
                </a:solidFill>
                <a:latin typeface="Arial Narrow" pitchFamily="34" charset="0"/>
              </a:rPr>
              <a:t>Flowing Li module</a:t>
            </a:r>
            <a:endParaRPr lang="en-US" i="0" dirty="0">
              <a:solidFill>
                <a:schemeClr val="tx1"/>
              </a:solidFill>
              <a:latin typeface="Arial Narrow" pitchFamily="34" charset="0"/>
            </a:endParaRPr>
          </a:p>
        </p:txBody>
      </p:sp>
      <p:sp>
        <p:nvSpPr>
          <p:cNvPr id="337" name="TextBox 336"/>
          <p:cNvSpPr txBox="1"/>
          <p:nvPr/>
        </p:nvSpPr>
        <p:spPr>
          <a:xfrm>
            <a:off x="1371600" y="6123801"/>
            <a:ext cx="1999265" cy="276999"/>
          </a:xfrm>
          <a:prstGeom prst="rect">
            <a:avLst/>
          </a:prstGeom>
          <a:noFill/>
        </p:spPr>
        <p:txBody>
          <a:bodyPr wrap="none" rtlCol="0">
            <a:spAutoFit/>
          </a:bodyPr>
          <a:lstStyle/>
          <a:p>
            <a:r>
              <a:rPr lang="en-US" i="0" dirty="0" smtClean="0">
                <a:solidFill>
                  <a:schemeClr val="tx1"/>
                </a:solidFill>
                <a:latin typeface="Arial Narrow" pitchFamily="34" charset="0"/>
              </a:rPr>
              <a:t>Increased Li coating coverage</a:t>
            </a:r>
            <a:endParaRPr lang="en-US" i="0" dirty="0">
              <a:solidFill>
                <a:schemeClr val="tx1"/>
              </a:solidFill>
              <a:latin typeface="Arial Narrow" pitchFamily="34" charset="0"/>
            </a:endParaRPr>
          </a:p>
        </p:txBody>
      </p:sp>
      <p:sp>
        <p:nvSpPr>
          <p:cNvPr id="338" name="TextBox 337"/>
          <p:cNvSpPr txBox="1"/>
          <p:nvPr/>
        </p:nvSpPr>
        <p:spPr>
          <a:xfrm>
            <a:off x="3447919" y="6123801"/>
            <a:ext cx="2114681" cy="276999"/>
          </a:xfrm>
          <a:prstGeom prst="rect">
            <a:avLst/>
          </a:prstGeom>
          <a:noFill/>
        </p:spPr>
        <p:txBody>
          <a:bodyPr wrap="none" rtlCol="0">
            <a:spAutoFit/>
          </a:bodyPr>
          <a:lstStyle/>
          <a:p>
            <a:r>
              <a:rPr lang="en-US" i="0" dirty="0" smtClean="0">
                <a:solidFill>
                  <a:schemeClr val="tx1"/>
                </a:solidFill>
                <a:latin typeface="Arial Narrow" pitchFamily="34" charset="0"/>
              </a:rPr>
              <a:t>Liquid Li on high-Z </a:t>
            </a:r>
            <a:r>
              <a:rPr lang="en-US" i="0" dirty="0" err="1" smtClean="0">
                <a:solidFill>
                  <a:schemeClr val="tx1"/>
                </a:solidFill>
                <a:latin typeface="Arial Narrow" pitchFamily="34" charset="0"/>
              </a:rPr>
              <a:t>divertor</a:t>
            </a:r>
            <a:r>
              <a:rPr lang="en-US" i="0" dirty="0" smtClean="0">
                <a:solidFill>
                  <a:schemeClr val="tx1"/>
                </a:solidFill>
                <a:latin typeface="Arial Narrow" pitchFamily="34" charset="0"/>
              </a:rPr>
              <a:t> tiles</a:t>
            </a:r>
            <a:endParaRPr lang="en-US" i="0" dirty="0">
              <a:solidFill>
                <a:schemeClr val="tx1"/>
              </a:solidFill>
              <a:latin typeface="Arial Narrow" pitchFamily="34" charset="0"/>
            </a:endParaRPr>
          </a:p>
        </p:txBody>
      </p:sp>
      <p:sp>
        <p:nvSpPr>
          <p:cNvPr id="340" name="Pentagon 339"/>
          <p:cNvSpPr/>
          <p:nvPr/>
        </p:nvSpPr>
        <p:spPr bwMode="auto">
          <a:xfrm rot="17188147">
            <a:off x="7531322" y="5468112"/>
            <a:ext cx="799060" cy="828609"/>
          </a:xfrm>
          <a:prstGeom prst="homePlate">
            <a:avLst>
              <a:gd name="adj" fmla="val 39997"/>
            </a:avLst>
          </a:prstGeom>
          <a:solidFill>
            <a:srgbClr val="FFCCCC"/>
          </a:solidFill>
          <a:ln w="6350" cap="flat" cmpd="sng" algn="ctr">
            <a:noFill/>
            <a:prstDash val="solid"/>
            <a:round/>
            <a:headEnd type="none" w="med" len="med"/>
            <a:tailEnd type="triangle" w="med" len="med"/>
          </a:ln>
          <a:effectLst>
            <a:outerShdw blurRad="50800" dist="38100" dir="18900000" algn="bl" rotWithShape="0">
              <a:prstClr val="black">
                <a:alpha val="40000"/>
              </a:prstClr>
            </a:outerShdw>
          </a:effectLst>
        </p:spPr>
        <p:txBody>
          <a:bodyPr vert="horz" wrap="square" lIns="0" tIns="0" rIns="0" bIns="0" numCol="1" rtlCol="0" anchor="ctr" anchorCtr="0" compatLnSpc="1">
            <a:prstTxWarp prst="textNoShape">
              <a:avLst/>
            </a:prstTxWarp>
          </a:bodyPr>
          <a:lstStyle/>
          <a:p>
            <a:pPr algn="ctr">
              <a:spcBef>
                <a:spcPct val="20000"/>
              </a:spcBef>
              <a:defRPr/>
            </a:pPr>
            <a:endParaRPr lang="en-US" sz="1050" i="0" dirty="0">
              <a:ea typeface="ＭＳ Ｐゴシック" pitchFamily="-108" charset="-128"/>
            </a:endParaRPr>
          </a:p>
        </p:txBody>
      </p:sp>
      <p:sp>
        <p:nvSpPr>
          <p:cNvPr id="341" name="TextBox 340"/>
          <p:cNvSpPr txBox="1"/>
          <p:nvPr/>
        </p:nvSpPr>
        <p:spPr>
          <a:xfrm>
            <a:off x="6934200" y="6105882"/>
            <a:ext cx="1360170" cy="276999"/>
          </a:xfrm>
          <a:prstGeom prst="rect">
            <a:avLst/>
          </a:prstGeom>
          <a:noFill/>
        </p:spPr>
        <p:txBody>
          <a:bodyPr wrap="square" rtlCol="0">
            <a:spAutoFit/>
          </a:bodyPr>
          <a:lstStyle/>
          <a:p>
            <a:r>
              <a:rPr lang="en-US" i="0" dirty="0" smtClean="0">
                <a:solidFill>
                  <a:schemeClr val="tx1"/>
                </a:solidFill>
                <a:latin typeface="Arial Narrow" pitchFamily="34" charset="0"/>
              </a:rPr>
              <a:t>Flowing Li </a:t>
            </a:r>
            <a:r>
              <a:rPr lang="en-US" i="0" dirty="0" err="1" smtClean="0">
                <a:solidFill>
                  <a:schemeClr val="tx1"/>
                </a:solidFill>
                <a:latin typeface="Arial Narrow" pitchFamily="34" charset="0"/>
              </a:rPr>
              <a:t>divertor</a:t>
            </a:r>
            <a:endParaRPr lang="en-US" i="0" dirty="0">
              <a:solidFill>
                <a:schemeClr val="tx1"/>
              </a:solidFill>
              <a:latin typeface="Arial Narrow" pitchFamily="34" charset="0"/>
            </a:endParaRPr>
          </a:p>
        </p:txBody>
      </p:sp>
      <p:sp>
        <p:nvSpPr>
          <p:cNvPr id="342" name="Pentagon 341"/>
          <p:cNvSpPr/>
          <p:nvPr/>
        </p:nvSpPr>
        <p:spPr bwMode="auto">
          <a:xfrm>
            <a:off x="1143000" y="5799951"/>
            <a:ext cx="7086600" cy="259080"/>
          </a:xfrm>
          <a:prstGeom prst="homePlate">
            <a:avLst>
              <a:gd name="adj" fmla="val 59441"/>
            </a:avLst>
          </a:prstGeom>
          <a:solidFill>
            <a:srgbClr val="FFCCCC"/>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000" b="1" i="1" u="none" strike="noStrike" cap="none" normalizeH="0" baseline="0" dirty="0" smtClean="0">
              <a:ln>
                <a:noFill/>
              </a:ln>
              <a:solidFill>
                <a:srgbClr val="1822CD"/>
              </a:solidFill>
              <a:effectLst/>
              <a:latin typeface="Helvetica" pitchFamily="-128" charset="0"/>
            </a:endParaRPr>
          </a:p>
        </p:txBody>
      </p:sp>
      <p:sp>
        <p:nvSpPr>
          <p:cNvPr id="343" name="TextBox 342"/>
          <p:cNvSpPr txBox="1"/>
          <p:nvPr/>
        </p:nvSpPr>
        <p:spPr>
          <a:xfrm>
            <a:off x="6096000" y="5799951"/>
            <a:ext cx="1138453" cy="276999"/>
          </a:xfrm>
          <a:prstGeom prst="rect">
            <a:avLst/>
          </a:prstGeom>
          <a:noFill/>
        </p:spPr>
        <p:txBody>
          <a:bodyPr wrap="none" rtlCol="0">
            <a:spAutoFit/>
          </a:bodyPr>
          <a:lstStyle/>
          <a:p>
            <a:r>
              <a:rPr lang="en-US" i="0" dirty="0" smtClean="0">
                <a:solidFill>
                  <a:schemeClr val="tx1"/>
                </a:solidFill>
                <a:latin typeface="Arial Narrow" pitchFamily="34" charset="0"/>
              </a:rPr>
              <a:t>High-Z first-wall</a:t>
            </a:r>
            <a:endParaRPr lang="en-US" i="0" dirty="0">
              <a:solidFill>
                <a:schemeClr val="tx1"/>
              </a:solidFill>
              <a:latin typeface="Arial Narrow" pitchFamily="34" charset="0"/>
            </a:endParaRPr>
          </a:p>
        </p:txBody>
      </p:sp>
      <p:sp>
        <p:nvSpPr>
          <p:cNvPr id="344" name="TextBox 343"/>
          <p:cNvSpPr txBox="1"/>
          <p:nvPr/>
        </p:nvSpPr>
        <p:spPr>
          <a:xfrm>
            <a:off x="1834091" y="5799951"/>
            <a:ext cx="1061509" cy="276999"/>
          </a:xfrm>
          <a:prstGeom prst="rect">
            <a:avLst/>
          </a:prstGeom>
          <a:noFill/>
        </p:spPr>
        <p:txBody>
          <a:bodyPr wrap="none" rtlCol="0">
            <a:spAutoFit/>
          </a:bodyPr>
          <a:lstStyle/>
          <a:p>
            <a:r>
              <a:rPr lang="en-US" i="0" dirty="0" smtClean="0">
                <a:solidFill>
                  <a:schemeClr val="tx1"/>
                </a:solidFill>
                <a:latin typeface="Arial Narrow" pitchFamily="34" charset="0"/>
              </a:rPr>
              <a:t>High-Z tile row</a:t>
            </a:r>
            <a:endParaRPr lang="en-US" i="0" dirty="0">
              <a:solidFill>
                <a:schemeClr val="tx1"/>
              </a:solidFill>
              <a:latin typeface="Arial Narrow" pitchFamily="34" charset="0"/>
            </a:endParaRPr>
          </a:p>
        </p:txBody>
      </p:sp>
      <p:sp>
        <p:nvSpPr>
          <p:cNvPr id="345" name="TextBox 344"/>
          <p:cNvSpPr txBox="1"/>
          <p:nvPr/>
        </p:nvSpPr>
        <p:spPr>
          <a:xfrm>
            <a:off x="2924541" y="5799951"/>
            <a:ext cx="1132041" cy="276999"/>
          </a:xfrm>
          <a:prstGeom prst="rect">
            <a:avLst/>
          </a:prstGeom>
          <a:noFill/>
        </p:spPr>
        <p:txBody>
          <a:bodyPr wrap="none" rtlCol="0">
            <a:spAutoFit/>
          </a:bodyPr>
          <a:lstStyle/>
          <a:p>
            <a:r>
              <a:rPr lang="en-US" i="0" dirty="0" smtClean="0">
                <a:solidFill>
                  <a:schemeClr val="tx1"/>
                </a:solidFill>
                <a:latin typeface="Arial Narrow" pitchFamily="34" charset="0"/>
              </a:rPr>
              <a:t>High-Z tile rows</a:t>
            </a:r>
            <a:endParaRPr lang="en-US" i="0" dirty="0">
              <a:solidFill>
                <a:schemeClr val="tx1"/>
              </a:solidFill>
              <a:latin typeface="Arial Narrow" pitchFamily="34" charset="0"/>
            </a:endParaRPr>
          </a:p>
        </p:txBody>
      </p:sp>
      <p:sp>
        <p:nvSpPr>
          <p:cNvPr id="346" name="TextBox 345"/>
          <p:cNvSpPr txBox="1"/>
          <p:nvPr/>
        </p:nvSpPr>
        <p:spPr>
          <a:xfrm>
            <a:off x="4423747" y="5799951"/>
            <a:ext cx="1672253" cy="276999"/>
          </a:xfrm>
          <a:prstGeom prst="rect">
            <a:avLst/>
          </a:prstGeom>
          <a:noFill/>
        </p:spPr>
        <p:txBody>
          <a:bodyPr wrap="none" rtlCol="0">
            <a:spAutoFit/>
          </a:bodyPr>
          <a:lstStyle/>
          <a:p>
            <a:r>
              <a:rPr lang="en-US" i="0" dirty="0" smtClean="0">
                <a:solidFill>
                  <a:schemeClr val="tx1"/>
                </a:solidFill>
                <a:latin typeface="Arial Narrow" pitchFamily="34" charset="0"/>
              </a:rPr>
              <a:t>High-Z outboard </a:t>
            </a:r>
            <a:r>
              <a:rPr lang="en-US" i="0" dirty="0" err="1" smtClean="0">
                <a:solidFill>
                  <a:schemeClr val="tx1"/>
                </a:solidFill>
                <a:latin typeface="Arial Narrow" pitchFamily="34" charset="0"/>
              </a:rPr>
              <a:t>divertor</a:t>
            </a:r>
            <a:endParaRPr lang="en-US" i="0" dirty="0">
              <a:solidFill>
                <a:schemeClr val="tx1"/>
              </a:solidFill>
              <a:latin typeface="Arial Narrow" pitchFamily="34" charset="0"/>
            </a:endParaRPr>
          </a:p>
        </p:txBody>
      </p:sp>
      <p:sp>
        <p:nvSpPr>
          <p:cNvPr id="347" name="TextBox 346"/>
          <p:cNvSpPr txBox="1"/>
          <p:nvPr/>
        </p:nvSpPr>
        <p:spPr>
          <a:xfrm>
            <a:off x="7310643" y="5801082"/>
            <a:ext cx="766557" cy="276999"/>
          </a:xfrm>
          <a:prstGeom prst="rect">
            <a:avLst/>
          </a:prstGeom>
          <a:noFill/>
        </p:spPr>
        <p:txBody>
          <a:bodyPr wrap="none" rtlCol="0">
            <a:spAutoFit/>
          </a:bodyPr>
          <a:lstStyle/>
          <a:p>
            <a:r>
              <a:rPr lang="en-US" i="0" dirty="0" smtClean="0">
                <a:solidFill>
                  <a:schemeClr val="tx1"/>
                </a:solidFill>
                <a:latin typeface="Arial Narrow" pitchFamily="34" charset="0"/>
              </a:rPr>
              <a:t>All high-Z</a:t>
            </a:r>
            <a:endParaRPr lang="en-US" i="0" dirty="0">
              <a:solidFill>
                <a:schemeClr val="tx1"/>
              </a:solidFill>
              <a:latin typeface="Arial Narrow" pitchFamily="34" charset="0"/>
            </a:endParaRPr>
          </a:p>
        </p:txBody>
      </p:sp>
      <p:sp>
        <p:nvSpPr>
          <p:cNvPr id="400" name="Chevron 399"/>
          <p:cNvSpPr/>
          <p:nvPr/>
        </p:nvSpPr>
        <p:spPr bwMode="auto">
          <a:xfrm>
            <a:off x="3931920" y="2377440"/>
            <a:ext cx="731520" cy="381000"/>
          </a:xfrm>
          <a:prstGeom prst="chevron">
            <a:avLst>
              <a:gd name="adj" fmla="val 55991"/>
            </a:avLst>
          </a:prstGeom>
          <a:solidFill>
            <a:srgbClr val="CCECFF"/>
          </a:solidFill>
          <a:ln w="15875"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401" name="TextBox 400"/>
          <p:cNvSpPr txBox="1"/>
          <p:nvPr/>
        </p:nvSpPr>
        <p:spPr>
          <a:xfrm>
            <a:off x="0" y="2283574"/>
            <a:ext cx="1143000" cy="340799"/>
          </a:xfrm>
          <a:prstGeom prst="rect">
            <a:avLst/>
          </a:prstGeom>
          <a:noFill/>
        </p:spPr>
        <p:txBody>
          <a:bodyPr wrap="square" lIns="0" tIns="0" rIns="91440" bIns="0" rtlCol="0">
            <a:spAutoFit/>
          </a:bodyPr>
          <a:lstStyle/>
          <a:p>
            <a:pPr algn="r">
              <a:lnSpc>
                <a:spcPct val="70000"/>
              </a:lnSpc>
            </a:pPr>
            <a:r>
              <a:rPr lang="en-US" sz="1050" i="0" dirty="0" smtClean="0">
                <a:solidFill>
                  <a:schemeClr val="tx1"/>
                </a:solidFill>
                <a:latin typeface="Arial Narrow" pitchFamily="34" charset="0"/>
              </a:rPr>
              <a:t>Structural force</a:t>
            </a:r>
          </a:p>
          <a:p>
            <a:pPr algn="r">
              <a:lnSpc>
                <a:spcPct val="70000"/>
              </a:lnSpc>
            </a:pPr>
            <a:r>
              <a:rPr lang="en-US" sz="1050" i="0" dirty="0" smtClean="0">
                <a:solidFill>
                  <a:schemeClr val="tx1"/>
                </a:solidFill>
                <a:latin typeface="Arial Narrow" pitchFamily="34" charset="0"/>
              </a:rPr>
              <a:t>and coil heating </a:t>
            </a:r>
          </a:p>
          <a:p>
            <a:pPr algn="r">
              <a:lnSpc>
                <a:spcPct val="70000"/>
              </a:lnSpc>
            </a:pPr>
            <a:r>
              <a:rPr lang="en-US" sz="1050" i="0" dirty="0" smtClean="0">
                <a:solidFill>
                  <a:schemeClr val="tx1"/>
                </a:solidFill>
                <a:latin typeface="Arial Narrow" pitchFamily="34" charset="0"/>
              </a:rPr>
              <a:t>limit fractions</a:t>
            </a:r>
            <a:endParaRPr lang="en-US" sz="1050" i="0" baseline="-25000" dirty="0">
              <a:solidFill>
                <a:schemeClr val="tx1"/>
              </a:solidFill>
              <a:latin typeface="Arial Narrow" pitchFamily="34" charset="0"/>
            </a:endParaRPr>
          </a:p>
        </p:txBody>
      </p:sp>
      <p:sp>
        <p:nvSpPr>
          <p:cNvPr id="402" name="Pentagon 401"/>
          <p:cNvSpPr/>
          <p:nvPr/>
        </p:nvSpPr>
        <p:spPr bwMode="auto">
          <a:xfrm rot="3105075">
            <a:off x="7763256" y="2420213"/>
            <a:ext cx="457200" cy="320040"/>
          </a:xfrm>
          <a:prstGeom prst="homePlate">
            <a:avLst>
              <a:gd name="adj" fmla="val 39997"/>
            </a:avLst>
          </a:prstGeom>
          <a:solidFill>
            <a:srgbClr val="FFCCCC"/>
          </a:solidFill>
          <a:ln w="6350"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spcBef>
                <a:spcPct val="20000"/>
              </a:spcBef>
              <a:defRPr/>
            </a:pPr>
            <a:endParaRPr lang="en-US" sz="1050" i="0" dirty="0">
              <a:ea typeface="ＭＳ Ｐゴシック" pitchFamily="-108" charset="-128"/>
            </a:endParaRPr>
          </a:p>
        </p:txBody>
      </p:sp>
      <p:sp>
        <p:nvSpPr>
          <p:cNvPr id="403" name="Pentagon 402"/>
          <p:cNvSpPr/>
          <p:nvPr/>
        </p:nvSpPr>
        <p:spPr bwMode="auto">
          <a:xfrm rot="3105075">
            <a:off x="5524010" y="2419811"/>
            <a:ext cx="457200" cy="320040"/>
          </a:xfrm>
          <a:prstGeom prst="homePlate">
            <a:avLst>
              <a:gd name="adj" fmla="val 39997"/>
            </a:avLst>
          </a:prstGeom>
          <a:solidFill>
            <a:srgbClr val="FFCCCC"/>
          </a:solidFill>
          <a:ln w="6350" cap="flat" cmpd="sng" algn="ctr">
            <a:no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a:spcBef>
                <a:spcPct val="20000"/>
              </a:spcBef>
              <a:defRPr/>
            </a:pPr>
            <a:endParaRPr lang="en-US" i="0" dirty="0">
              <a:latin typeface="Arial Narrow" pitchFamily="34" charset="0"/>
              <a:ea typeface="ＭＳ Ｐゴシック" pitchFamily="-108" charset="-128"/>
            </a:endParaRPr>
          </a:p>
        </p:txBody>
      </p:sp>
      <p:sp>
        <p:nvSpPr>
          <p:cNvPr id="404" name="TextBox 403"/>
          <p:cNvSpPr txBox="1"/>
          <p:nvPr/>
        </p:nvSpPr>
        <p:spPr>
          <a:xfrm>
            <a:off x="0" y="1996350"/>
            <a:ext cx="1143000" cy="227691"/>
          </a:xfrm>
          <a:prstGeom prst="rect">
            <a:avLst/>
          </a:prstGeom>
          <a:noFill/>
        </p:spPr>
        <p:txBody>
          <a:bodyPr wrap="square" lIns="0" tIns="0" rIns="91440" bIns="0" rtlCol="0">
            <a:spAutoFit/>
          </a:bodyPr>
          <a:lstStyle/>
          <a:p>
            <a:pPr algn="r">
              <a:lnSpc>
                <a:spcPct val="70000"/>
              </a:lnSpc>
            </a:pPr>
            <a:r>
              <a:rPr lang="en-US" sz="1050" i="0" dirty="0" smtClean="0">
                <a:solidFill>
                  <a:schemeClr val="tx1"/>
                </a:solidFill>
                <a:latin typeface="Arial Narrow" pitchFamily="34" charset="0"/>
              </a:rPr>
              <a:t>Maximum</a:t>
            </a:r>
          </a:p>
          <a:p>
            <a:pPr algn="r">
              <a:lnSpc>
                <a:spcPct val="70000"/>
              </a:lnSpc>
            </a:pPr>
            <a:r>
              <a:rPr lang="en-US" sz="1050" i="0" dirty="0" smtClean="0">
                <a:solidFill>
                  <a:schemeClr val="tx1"/>
                </a:solidFill>
                <a:latin typeface="Arial Narrow" pitchFamily="34" charset="0"/>
              </a:rPr>
              <a:t>B</a:t>
            </a:r>
            <a:r>
              <a:rPr lang="en-US" sz="1050" i="0" baseline="-25000" dirty="0" smtClean="0">
                <a:solidFill>
                  <a:schemeClr val="tx1"/>
                </a:solidFill>
                <a:latin typeface="Arial Narrow" pitchFamily="34" charset="0"/>
              </a:rPr>
              <a:t>T</a:t>
            </a:r>
            <a:r>
              <a:rPr lang="en-US" sz="1050" i="0" dirty="0" smtClean="0">
                <a:solidFill>
                  <a:schemeClr val="tx1"/>
                </a:solidFill>
                <a:latin typeface="Arial Narrow" pitchFamily="34" charset="0"/>
              </a:rPr>
              <a:t> [T] and  I</a:t>
            </a:r>
            <a:r>
              <a:rPr lang="en-US" sz="1050" i="0" baseline="-25000" dirty="0" smtClean="0">
                <a:solidFill>
                  <a:schemeClr val="tx1"/>
                </a:solidFill>
                <a:latin typeface="Arial Narrow" pitchFamily="34" charset="0"/>
              </a:rPr>
              <a:t>P </a:t>
            </a:r>
            <a:r>
              <a:rPr lang="en-US" sz="1050" i="0" dirty="0" smtClean="0">
                <a:solidFill>
                  <a:schemeClr val="tx1"/>
                </a:solidFill>
                <a:latin typeface="Arial Narrow" pitchFamily="34" charset="0"/>
              </a:rPr>
              <a:t>[MA]</a:t>
            </a:r>
            <a:endParaRPr lang="en-US" sz="1050" i="0" dirty="0">
              <a:solidFill>
                <a:schemeClr val="tx1"/>
              </a:solidFill>
              <a:latin typeface="Arial Narrow" pitchFamily="34" charset="0"/>
            </a:endParaRPr>
          </a:p>
        </p:txBody>
      </p:sp>
      <p:sp>
        <p:nvSpPr>
          <p:cNvPr id="405" name="TextBox 404"/>
          <p:cNvSpPr txBox="1"/>
          <p:nvPr/>
        </p:nvSpPr>
        <p:spPr>
          <a:xfrm>
            <a:off x="0" y="2690134"/>
            <a:ext cx="1143000" cy="113108"/>
          </a:xfrm>
          <a:prstGeom prst="rect">
            <a:avLst/>
          </a:prstGeom>
          <a:noFill/>
        </p:spPr>
        <p:txBody>
          <a:bodyPr wrap="square" lIns="0" tIns="0" rIns="91440" bIns="0" rtlCol="0">
            <a:spAutoFit/>
          </a:bodyPr>
          <a:lstStyle/>
          <a:p>
            <a:pPr algn="r">
              <a:lnSpc>
                <a:spcPct val="70000"/>
              </a:lnSpc>
            </a:pPr>
            <a:r>
              <a:rPr lang="en-US" sz="1050" i="0" dirty="0" smtClean="0">
                <a:solidFill>
                  <a:schemeClr val="tx1"/>
                </a:solidFill>
                <a:latin typeface="Arial Narrow" pitchFamily="34" charset="0"/>
              </a:rPr>
              <a:t>Nominal </a:t>
            </a:r>
            <a:r>
              <a:rPr lang="en-US" sz="1050" i="0" dirty="0" err="1" smtClean="0">
                <a:solidFill>
                  <a:schemeClr val="tx1"/>
                </a:solidFill>
                <a:latin typeface="Symbol" pitchFamily="18" charset="2"/>
              </a:rPr>
              <a:t>t</a:t>
            </a:r>
            <a:r>
              <a:rPr lang="en-US" sz="1050" i="0" baseline="-25000" dirty="0" err="1" smtClean="0">
                <a:solidFill>
                  <a:schemeClr val="tx1"/>
                </a:solidFill>
                <a:latin typeface="Arial Narrow" pitchFamily="34" charset="0"/>
              </a:rPr>
              <a:t>pulse</a:t>
            </a:r>
            <a:r>
              <a:rPr lang="en-US" sz="1050" i="0" dirty="0" smtClean="0">
                <a:solidFill>
                  <a:schemeClr val="tx1"/>
                </a:solidFill>
                <a:latin typeface="Arial Narrow" pitchFamily="34" charset="0"/>
              </a:rPr>
              <a:t> [s]</a:t>
            </a:r>
            <a:endParaRPr lang="en-US" sz="1050" i="0" baseline="-25000" dirty="0">
              <a:solidFill>
                <a:schemeClr val="tx1"/>
              </a:solidFill>
              <a:latin typeface="Arial Narrow" pitchFamily="34" charset="0"/>
            </a:endParaRPr>
          </a:p>
        </p:txBody>
      </p:sp>
      <p:sp>
        <p:nvSpPr>
          <p:cNvPr id="406" name="Pentagon 405"/>
          <p:cNvSpPr/>
          <p:nvPr/>
        </p:nvSpPr>
        <p:spPr bwMode="auto">
          <a:xfrm>
            <a:off x="4876800" y="2209800"/>
            <a:ext cx="3200400" cy="384048"/>
          </a:xfrm>
          <a:prstGeom prst="homePlate">
            <a:avLst>
              <a:gd name="adj" fmla="val 39997"/>
            </a:avLst>
          </a:prstGeom>
          <a:solidFill>
            <a:srgbClr val="FFCCCC"/>
          </a:solidFill>
          <a:ln w="6350" cap="flat" cmpd="sng" algn="ctr">
            <a:noFill/>
            <a:prstDash val="solid"/>
            <a:round/>
            <a:headEnd type="none" w="med" len="med"/>
            <a:tailEnd type="triangle" w="med" len="med"/>
          </a:ln>
          <a:effectLst/>
        </p:spPr>
        <p:txBody>
          <a:bodyPr vert="horz" wrap="square" lIns="0" tIns="0" rIns="0" bIns="0" numCol="1" rtlCol="0" anchor="ctr" anchorCtr="0" compatLnSpc="1">
            <a:prstTxWarp prst="textNoShape">
              <a:avLst/>
            </a:prstTxWarp>
          </a:bodyPr>
          <a:lstStyle/>
          <a:p>
            <a:pPr algn="ctr"/>
            <a:r>
              <a:rPr lang="en-US" i="0" dirty="0" smtClean="0">
                <a:solidFill>
                  <a:schemeClr val="tx1"/>
                </a:solidFill>
                <a:latin typeface="Arial Narrow" pitchFamily="34" charset="0"/>
              </a:rPr>
              <a:t>      Extend NBI, plasma duration from 5s to 10-20s</a:t>
            </a:r>
            <a:endParaRPr lang="en-US" i="0" dirty="0">
              <a:solidFill>
                <a:schemeClr val="tx1"/>
              </a:solidFill>
              <a:latin typeface="Arial Narrow" pitchFamily="34" charset="0"/>
            </a:endParaRPr>
          </a:p>
        </p:txBody>
      </p:sp>
      <p:sp>
        <p:nvSpPr>
          <p:cNvPr id="407" name="Pentagon 406"/>
          <p:cNvSpPr/>
          <p:nvPr/>
        </p:nvSpPr>
        <p:spPr bwMode="auto">
          <a:xfrm>
            <a:off x="4114800" y="2209800"/>
            <a:ext cx="914400" cy="381000"/>
          </a:xfrm>
          <a:prstGeom prst="homePlate">
            <a:avLst>
              <a:gd name="adj" fmla="val 41667"/>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408" name="Chevron 407"/>
          <p:cNvSpPr/>
          <p:nvPr/>
        </p:nvSpPr>
        <p:spPr bwMode="auto">
          <a:xfrm>
            <a:off x="2590800" y="1981200"/>
            <a:ext cx="1676400" cy="533400"/>
          </a:xfrm>
          <a:prstGeom prst="chevron">
            <a:avLst>
              <a:gd name="adj" fmla="val 5599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409" name="Chevron 408"/>
          <p:cNvSpPr/>
          <p:nvPr/>
        </p:nvSpPr>
        <p:spPr bwMode="auto">
          <a:xfrm>
            <a:off x="2667000" y="2362200"/>
            <a:ext cx="1697736" cy="457200"/>
          </a:xfrm>
          <a:prstGeom prst="chevron">
            <a:avLst>
              <a:gd name="adj" fmla="val 5599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410" name="Pentagon 409"/>
          <p:cNvSpPr/>
          <p:nvPr/>
        </p:nvSpPr>
        <p:spPr bwMode="auto">
          <a:xfrm>
            <a:off x="1143000" y="2618601"/>
            <a:ext cx="3319272" cy="259080"/>
          </a:xfrm>
          <a:prstGeom prst="homePlate">
            <a:avLst>
              <a:gd name="adj" fmla="val 59441"/>
            </a:avLst>
          </a:prstGeom>
          <a:solidFill>
            <a:srgbClr val="CCECFF"/>
          </a:solidFill>
          <a:ln w="15875" cap="flat" cmpd="sng" algn="ctr">
            <a:noFill/>
            <a:prstDash val="solid"/>
            <a:round/>
            <a:headEnd type="none" w="med" len="med"/>
            <a:tailEnd type="triangle" w="med" len="med"/>
          </a:ln>
          <a:effectLst>
            <a:outerShdw blurRad="50800" dist="38100" dir="5400000" algn="t" rotWithShape="0">
              <a:prstClr val="black">
                <a:alpha val="40000"/>
              </a:prstClr>
            </a:outerShdw>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411" name="Pentagon 410"/>
          <p:cNvSpPr/>
          <p:nvPr/>
        </p:nvSpPr>
        <p:spPr bwMode="auto">
          <a:xfrm>
            <a:off x="1143000" y="2289048"/>
            <a:ext cx="3352800" cy="259080"/>
          </a:xfrm>
          <a:prstGeom prst="homePlate">
            <a:avLst>
              <a:gd name="adj" fmla="val 5944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412" name="Pentagon 411"/>
          <p:cNvSpPr/>
          <p:nvPr/>
        </p:nvSpPr>
        <p:spPr bwMode="auto">
          <a:xfrm>
            <a:off x="1143000" y="1950720"/>
            <a:ext cx="2944368" cy="259080"/>
          </a:xfrm>
          <a:prstGeom prst="homePlate">
            <a:avLst>
              <a:gd name="adj" fmla="val 5944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413" name="Chevron 412"/>
          <p:cNvSpPr/>
          <p:nvPr/>
        </p:nvSpPr>
        <p:spPr bwMode="auto">
          <a:xfrm>
            <a:off x="3886200" y="2133600"/>
            <a:ext cx="457200" cy="381000"/>
          </a:xfrm>
          <a:prstGeom prst="chevron">
            <a:avLst>
              <a:gd name="adj" fmla="val 5599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414" name="Chevron 413"/>
          <p:cNvSpPr/>
          <p:nvPr/>
        </p:nvSpPr>
        <p:spPr bwMode="auto">
          <a:xfrm>
            <a:off x="4032504" y="2286000"/>
            <a:ext cx="457200" cy="381000"/>
          </a:xfrm>
          <a:prstGeom prst="chevron">
            <a:avLst>
              <a:gd name="adj" fmla="val 55991"/>
            </a:avLst>
          </a:prstGeom>
          <a:solidFill>
            <a:srgbClr val="CCECFF"/>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grpSp>
        <p:nvGrpSpPr>
          <p:cNvPr id="4" name="Group 414"/>
          <p:cNvGrpSpPr/>
          <p:nvPr/>
        </p:nvGrpSpPr>
        <p:grpSpPr>
          <a:xfrm>
            <a:off x="1220941" y="1932801"/>
            <a:ext cx="2665259" cy="962799"/>
            <a:chOff x="1220941" y="1932801"/>
            <a:chExt cx="2665259" cy="962799"/>
          </a:xfrm>
        </p:grpSpPr>
        <p:sp>
          <p:nvSpPr>
            <p:cNvPr id="416" name="TextBox 415"/>
            <p:cNvSpPr txBox="1"/>
            <p:nvPr/>
          </p:nvSpPr>
          <p:spPr>
            <a:xfrm>
              <a:off x="1295400" y="2618601"/>
              <a:ext cx="466794" cy="276999"/>
            </a:xfrm>
            <a:prstGeom prst="rect">
              <a:avLst/>
            </a:prstGeom>
            <a:noFill/>
          </p:spPr>
          <p:txBody>
            <a:bodyPr wrap="none" rtlCol="0">
              <a:spAutoFit/>
            </a:bodyPr>
            <a:lstStyle/>
            <a:p>
              <a:r>
                <a:rPr lang="en-US" i="0" dirty="0" smtClean="0">
                  <a:solidFill>
                    <a:schemeClr val="tx1"/>
                  </a:solidFill>
                  <a:latin typeface="Arial Narrow" pitchFamily="34" charset="0"/>
                </a:rPr>
                <a:t>1 – 2</a:t>
              </a:r>
              <a:endParaRPr lang="en-US" i="0" dirty="0">
                <a:solidFill>
                  <a:schemeClr val="tx1"/>
                </a:solidFill>
                <a:latin typeface="Arial Narrow" pitchFamily="34" charset="0"/>
              </a:endParaRPr>
            </a:p>
          </p:txBody>
        </p:sp>
        <p:sp>
          <p:nvSpPr>
            <p:cNvPr id="417" name="TextBox 416"/>
            <p:cNvSpPr txBox="1"/>
            <p:nvPr/>
          </p:nvSpPr>
          <p:spPr>
            <a:xfrm>
              <a:off x="2124006" y="2618601"/>
              <a:ext cx="466794" cy="276999"/>
            </a:xfrm>
            <a:prstGeom prst="rect">
              <a:avLst/>
            </a:prstGeom>
            <a:noFill/>
          </p:spPr>
          <p:txBody>
            <a:bodyPr wrap="none" rtlCol="0">
              <a:spAutoFit/>
            </a:bodyPr>
            <a:lstStyle/>
            <a:p>
              <a:r>
                <a:rPr lang="en-US" i="0" dirty="0" smtClean="0">
                  <a:solidFill>
                    <a:schemeClr val="tx1"/>
                  </a:solidFill>
                  <a:latin typeface="Arial Narrow" pitchFamily="34" charset="0"/>
                </a:rPr>
                <a:t>2 – 4</a:t>
              </a:r>
              <a:endParaRPr lang="en-US" i="0" dirty="0">
                <a:solidFill>
                  <a:schemeClr val="tx1"/>
                </a:solidFill>
                <a:latin typeface="Arial Narrow" pitchFamily="34" charset="0"/>
              </a:endParaRPr>
            </a:p>
          </p:txBody>
        </p:sp>
        <p:sp>
          <p:nvSpPr>
            <p:cNvPr id="418" name="TextBox 417"/>
            <p:cNvSpPr txBox="1"/>
            <p:nvPr/>
          </p:nvSpPr>
          <p:spPr>
            <a:xfrm>
              <a:off x="3343206" y="2618601"/>
              <a:ext cx="466794" cy="276999"/>
            </a:xfrm>
            <a:prstGeom prst="rect">
              <a:avLst/>
            </a:prstGeom>
            <a:noFill/>
          </p:spPr>
          <p:txBody>
            <a:bodyPr wrap="none" rtlCol="0">
              <a:spAutoFit/>
            </a:bodyPr>
            <a:lstStyle/>
            <a:p>
              <a:r>
                <a:rPr lang="en-US" i="0" dirty="0" smtClean="0">
                  <a:solidFill>
                    <a:schemeClr val="tx1"/>
                  </a:solidFill>
                  <a:latin typeface="Arial Narrow" pitchFamily="34" charset="0"/>
                </a:rPr>
                <a:t>4 – 5</a:t>
              </a:r>
              <a:endParaRPr lang="en-US" i="0" dirty="0">
                <a:solidFill>
                  <a:schemeClr val="tx1"/>
                </a:solidFill>
                <a:latin typeface="Arial Narrow" pitchFamily="34" charset="0"/>
              </a:endParaRPr>
            </a:p>
          </p:txBody>
        </p:sp>
        <p:sp>
          <p:nvSpPr>
            <p:cNvPr id="419" name="TextBox 418"/>
            <p:cNvSpPr txBox="1"/>
            <p:nvPr/>
          </p:nvSpPr>
          <p:spPr>
            <a:xfrm>
              <a:off x="1220941" y="2286000"/>
              <a:ext cx="607859" cy="276999"/>
            </a:xfrm>
            <a:prstGeom prst="rect">
              <a:avLst/>
            </a:prstGeom>
            <a:noFill/>
          </p:spPr>
          <p:txBody>
            <a:bodyPr wrap="none" rtlCol="0">
              <a:spAutoFit/>
            </a:bodyPr>
            <a:lstStyle/>
            <a:p>
              <a:r>
                <a:rPr lang="en-US" i="0" dirty="0" smtClean="0">
                  <a:solidFill>
                    <a:schemeClr val="tx1"/>
                  </a:solidFill>
                  <a:latin typeface="Arial Narrow" pitchFamily="34" charset="0"/>
                </a:rPr>
                <a:t>0.5, 0.5</a:t>
              </a:r>
              <a:endParaRPr lang="en-US" i="0" dirty="0">
                <a:solidFill>
                  <a:schemeClr val="tx1"/>
                </a:solidFill>
                <a:latin typeface="Arial Narrow" pitchFamily="34" charset="0"/>
              </a:endParaRPr>
            </a:p>
          </p:txBody>
        </p:sp>
        <p:sp>
          <p:nvSpPr>
            <p:cNvPr id="420" name="TextBox 419"/>
            <p:cNvSpPr txBox="1"/>
            <p:nvPr/>
          </p:nvSpPr>
          <p:spPr>
            <a:xfrm>
              <a:off x="1981200" y="2286000"/>
              <a:ext cx="678391" cy="276999"/>
            </a:xfrm>
            <a:prstGeom prst="rect">
              <a:avLst/>
            </a:prstGeom>
            <a:noFill/>
          </p:spPr>
          <p:txBody>
            <a:bodyPr wrap="none" rtlCol="0">
              <a:spAutoFit/>
            </a:bodyPr>
            <a:lstStyle/>
            <a:p>
              <a:r>
                <a:rPr lang="en-US" i="0" dirty="0" smtClean="0">
                  <a:solidFill>
                    <a:schemeClr val="tx1"/>
                  </a:solidFill>
                  <a:latin typeface="Arial Narrow" pitchFamily="34" charset="0"/>
                </a:rPr>
                <a:t>1.0, 0.75</a:t>
              </a:r>
              <a:endParaRPr lang="en-US" i="0" dirty="0">
                <a:solidFill>
                  <a:schemeClr val="tx1"/>
                </a:solidFill>
                <a:latin typeface="Arial Narrow" pitchFamily="34" charset="0"/>
              </a:endParaRPr>
            </a:p>
          </p:txBody>
        </p:sp>
        <p:sp>
          <p:nvSpPr>
            <p:cNvPr id="421" name="TextBox 420"/>
            <p:cNvSpPr txBox="1"/>
            <p:nvPr/>
          </p:nvSpPr>
          <p:spPr>
            <a:xfrm>
              <a:off x="3278341" y="2286000"/>
              <a:ext cx="607859" cy="276999"/>
            </a:xfrm>
            <a:prstGeom prst="rect">
              <a:avLst/>
            </a:prstGeom>
            <a:noFill/>
          </p:spPr>
          <p:txBody>
            <a:bodyPr wrap="none" rtlCol="0">
              <a:spAutoFit/>
            </a:bodyPr>
            <a:lstStyle/>
            <a:p>
              <a:r>
                <a:rPr lang="en-US" i="0" dirty="0" smtClean="0">
                  <a:solidFill>
                    <a:schemeClr val="tx1"/>
                  </a:solidFill>
                  <a:latin typeface="Arial Narrow" pitchFamily="34" charset="0"/>
                </a:rPr>
                <a:t>1.0, 1.0</a:t>
              </a:r>
              <a:endParaRPr lang="en-US" i="0" dirty="0">
                <a:solidFill>
                  <a:schemeClr val="tx1"/>
                </a:solidFill>
                <a:latin typeface="Arial Narrow" pitchFamily="34" charset="0"/>
              </a:endParaRPr>
            </a:p>
          </p:txBody>
        </p:sp>
        <p:sp>
          <p:nvSpPr>
            <p:cNvPr id="422" name="TextBox 421"/>
            <p:cNvSpPr txBox="1"/>
            <p:nvPr/>
          </p:nvSpPr>
          <p:spPr>
            <a:xfrm>
              <a:off x="1220941" y="1932801"/>
              <a:ext cx="607859" cy="276999"/>
            </a:xfrm>
            <a:prstGeom prst="rect">
              <a:avLst/>
            </a:prstGeom>
            <a:noFill/>
          </p:spPr>
          <p:txBody>
            <a:bodyPr wrap="none" rtlCol="0">
              <a:spAutoFit/>
            </a:bodyPr>
            <a:lstStyle/>
            <a:p>
              <a:r>
                <a:rPr lang="en-US" i="0" dirty="0" smtClean="0">
                  <a:solidFill>
                    <a:schemeClr val="tx1"/>
                  </a:solidFill>
                  <a:latin typeface="Arial Narrow" pitchFamily="34" charset="0"/>
                </a:rPr>
                <a:t>0.8, 1.6</a:t>
              </a:r>
              <a:endParaRPr lang="en-US" i="0" dirty="0">
                <a:solidFill>
                  <a:schemeClr val="tx1"/>
                </a:solidFill>
                <a:latin typeface="Arial Narrow" pitchFamily="34" charset="0"/>
              </a:endParaRPr>
            </a:p>
          </p:txBody>
        </p:sp>
        <p:sp>
          <p:nvSpPr>
            <p:cNvPr id="423" name="TextBox 422"/>
            <p:cNvSpPr txBox="1"/>
            <p:nvPr/>
          </p:nvSpPr>
          <p:spPr>
            <a:xfrm>
              <a:off x="2118338" y="1932801"/>
              <a:ext cx="396262" cy="276999"/>
            </a:xfrm>
            <a:prstGeom prst="rect">
              <a:avLst/>
            </a:prstGeom>
            <a:noFill/>
          </p:spPr>
          <p:txBody>
            <a:bodyPr wrap="none" rtlCol="0">
              <a:spAutoFit/>
            </a:bodyPr>
            <a:lstStyle/>
            <a:p>
              <a:r>
                <a:rPr lang="en-US" i="0" dirty="0" smtClean="0">
                  <a:solidFill>
                    <a:schemeClr val="tx1"/>
                  </a:solidFill>
                  <a:latin typeface="Arial Narrow" pitchFamily="34" charset="0"/>
                </a:rPr>
                <a:t>1, 2</a:t>
              </a:r>
              <a:endParaRPr lang="en-US" i="0" dirty="0">
                <a:solidFill>
                  <a:schemeClr val="tx1"/>
                </a:solidFill>
                <a:latin typeface="Arial Narrow" pitchFamily="34" charset="0"/>
              </a:endParaRPr>
            </a:p>
          </p:txBody>
        </p:sp>
      </p:grpSp>
      <p:sp>
        <p:nvSpPr>
          <p:cNvPr id="425" name="Pentagon 424"/>
          <p:cNvSpPr/>
          <p:nvPr/>
        </p:nvSpPr>
        <p:spPr bwMode="auto">
          <a:xfrm>
            <a:off x="1143000" y="4963404"/>
            <a:ext cx="4274820" cy="259080"/>
          </a:xfrm>
          <a:prstGeom prst="homePlate">
            <a:avLst>
              <a:gd name="adj" fmla="val 59441"/>
            </a:avLst>
          </a:prstGeom>
          <a:gradFill flip="none" rotWithShape="1">
            <a:gsLst>
              <a:gs pos="0">
                <a:srgbClr val="FFCCCC"/>
              </a:gs>
              <a:gs pos="100000">
                <a:srgbClr val="CCECFF"/>
              </a:gs>
            </a:gsLst>
            <a:lin ang="10800000" scaled="1"/>
            <a:tileRect/>
          </a:gra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b="1" i="1" u="none" strike="noStrike" cap="none" normalizeH="0" baseline="0" dirty="0" smtClean="0">
              <a:ln>
                <a:noFill/>
              </a:ln>
              <a:solidFill>
                <a:srgbClr val="1822CD"/>
              </a:solidFill>
              <a:effectLst/>
              <a:latin typeface="Arial Narrow" pitchFamily="34" charset="0"/>
            </a:endParaRPr>
          </a:p>
        </p:txBody>
      </p:sp>
      <p:sp>
        <p:nvSpPr>
          <p:cNvPr id="426" name="TextBox 425"/>
          <p:cNvSpPr txBox="1"/>
          <p:nvPr/>
        </p:nvSpPr>
        <p:spPr>
          <a:xfrm>
            <a:off x="1431978" y="4963404"/>
            <a:ext cx="255198" cy="276999"/>
          </a:xfrm>
          <a:prstGeom prst="rect">
            <a:avLst/>
          </a:prstGeom>
          <a:noFill/>
        </p:spPr>
        <p:txBody>
          <a:bodyPr wrap="none" rtlCol="0">
            <a:spAutoFit/>
          </a:bodyPr>
          <a:lstStyle/>
          <a:p>
            <a:r>
              <a:rPr lang="en-US" i="0" dirty="0" smtClean="0">
                <a:solidFill>
                  <a:schemeClr val="tx1"/>
                </a:solidFill>
                <a:latin typeface="Arial Narrow" pitchFamily="34" charset="0"/>
              </a:rPr>
              <a:t>8</a:t>
            </a:r>
            <a:endParaRPr lang="en-US" i="0" dirty="0">
              <a:solidFill>
                <a:schemeClr val="tx1"/>
              </a:solidFill>
              <a:latin typeface="Arial Narrow" pitchFamily="34" charset="0"/>
            </a:endParaRPr>
          </a:p>
        </p:txBody>
      </p:sp>
      <p:sp>
        <p:nvSpPr>
          <p:cNvPr id="427" name="TextBox 426"/>
          <p:cNvSpPr txBox="1"/>
          <p:nvPr/>
        </p:nvSpPr>
        <p:spPr>
          <a:xfrm>
            <a:off x="2140638" y="4963404"/>
            <a:ext cx="325730" cy="276999"/>
          </a:xfrm>
          <a:prstGeom prst="rect">
            <a:avLst/>
          </a:prstGeom>
          <a:noFill/>
        </p:spPr>
        <p:txBody>
          <a:bodyPr wrap="none" rtlCol="0">
            <a:spAutoFit/>
          </a:bodyPr>
          <a:lstStyle/>
          <a:p>
            <a:r>
              <a:rPr lang="en-US" i="0" dirty="0" smtClean="0">
                <a:solidFill>
                  <a:schemeClr val="tx1"/>
                </a:solidFill>
                <a:latin typeface="Arial Narrow" pitchFamily="34" charset="0"/>
              </a:rPr>
              <a:t>10</a:t>
            </a:r>
            <a:endParaRPr lang="en-US" i="0" dirty="0">
              <a:solidFill>
                <a:schemeClr val="tx1"/>
              </a:solidFill>
              <a:latin typeface="Arial Narrow" pitchFamily="34" charset="0"/>
            </a:endParaRPr>
          </a:p>
        </p:txBody>
      </p:sp>
      <p:sp>
        <p:nvSpPr>
          <p:cNvPr id="430" name="TextBox 429"/>
          <p:cNvSpPr txBox="1"/>
          <p:nvPr/>
        </p:nvSpPr>
        <p:spPr>
          <a:xfrm>
            <a:off x="3408070" y="4963404"/>
            <a:ext cx="325730" cy="276999"/>
          </a:xfrm>
          <a:prstGeom prst="rect">
            <a:avLst/>
          </a:prstGeom>
          <a:noFill/>
        </p:spPr>
        <p:txBody>
          <a:bodyPr wrap="none" rtlCol="0">
            <a:spAutoFit/>
          </a:bodyPr>
          <a:lstStyle/>
          <a:p>
            <a:r>
              <a:rPr lang="en-US" i="0" dirty="0" smtClean="0">
                <a:solidFill>
                  <a:schemeClr val="tx1"/>
                </a:solidFill>
                <a:latin typeface="Arial Narrow" pitchFamily="34" charset="0"/>
              </a:rPr>
              <a:t>15</a:t>
            </a:r>
            <a:endParaRPr lang="en-US" i="0" dirty="0">
              <a:solidFill>
                <a:schemeClr val="tx1"/>
              </a:solidFill>
              <a:latin typeface="Arial Narrow" pitchFamily="34" charset="0"/>
            </a:endParaRPr>
          </a:p>
        </p:txBody>
      </p:sp>
      <p:sp>
        <p:nvSpPr>
          <p:cNvPr id="436" name="TextBox 435"/>
          <p:cNvSpPr txBox="1"/>
          <p:nvPr/>
        </p:nvSpPr>
        <p:spPr>
          <a:xfrm>
            <a:off x="4246270" y="4963404"/>
            <a:ext cx="325730" cy="276999"/>
          </a:xfrm>
          <a:prstGeom prst="rect">
            <a:avLst/>
          </a:prstGeom>
          <a:noFill/>
        </p:spPr>
        <p:txBody>
          <a:bodyPr wrap="none" rtlCol="0">
            <a:spAutoFit/>
          </a:bodyPr>
          <a:lstStyle/>
          <a:p>
            <a:r>
              <a:rPr lang="en-US" i="0" dirty="0" smtClean="0">
                <a:solidFill>
                  <a:schemeClr val="tx1"/>
                </a:solidFill>
                <a:latin typeface="Arial Narrow" pitchFamily="34" charset="0"/>
              </a:rPr>
              <a:t>20</a:t>
            </a:r>
            <a:endParaRPr lang="en-US" i="0" dirty="0">
              <a:solidFill>
                <a:schemeClr val="tx1"/>
              </a:solidFill>
              <a:latin typeface="Arial Narrow" pitchFamily="34" charset="0"/>
            </a:endParaRPr>
          </a:p>
        </p:txBody>
      </p:sp>
      <p:grpSp>
        <p:nvGrpSpPr>
          <p:cNvPr id="5" name="Group 443"/>
          <p:cNvGrpSpPr/>
          <p:nvPr/>
        </p:nvGrpSpPr>
        <p:grpSpPr>
          <a:xfrm>
            <a:off x="5257800" y="2895600"/>
            <a:ext cx="1447800" cy="2514600"/>
            <a:chOff x="5798822" y="2514600"/>
            <a:chExt cx="1363978" cy="2286000"/>
          </a:xfrm>
        </p:grpSpPr>
        <p:sp>
          <p:nvSpPr>
            <p:cNvPr id="445" name="Right Arrow 444"/>
            <p:cNvSpPr/>
            <p:nvPr/>
          </p:nvSpPr>
          <p:spPr bwMode="auto">
            <a:xfrm rot="10800000" flipH="1">
              <a:off x="5802630" y="2514600"/>
              <a:ext cx="1360170" cy="2286000"/>
            </a:xfrm>
            <a:prstGeom prst="rightArrow">
              <a:avLst>
                <a:gd name="adj1" fmla="val 100000"/>
                <a:gd name="adj2" fmla="val 19179"/>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45720" bIns="0"/>
            <a:lstStyle/>
            <a:p>
              <a:pPr algn="ctr">
                <a:spcBef>
                  <a:spcPct val="20000"/>
                </a:spcBef>
                <a:defRPr/>
              </a:pPr>
              <a:endParaRPr lang="en-US" sz="1100" b="1" i="0" dirty="0">
                <a:solidFill>
                  <a:srgbClr val="1822CD"/>
                </a:solidFill>
                <a:latin typeface="Helvetica" pitchFamily="-128" charset="0"/>
              </a:endParaRPr>
            </a:p>
            <a:p>
              <a:pPr algn="ctr">
                <a:spcBef>
                  <a:spcPct val="20000"/>
                </a:spcBef>
                <a:defRPr/>
              </a:pPr>
              <a:endParaRPr lang="en-US" sz="1100" b="1" i="0" dirty="0">
                <a:solidFill>
                  <a:srgbClr val="1822CD"/>
                </a:solidFill>
                <a:latin typeface="Helvetica" pitchFamily="-128" charset="0"/>
              </a:endParaRPr>
            </a:p>
            <a:p>
              <a:pPr algn="ctr">
                <a:spcBef>
                  <a:spcPct val="20000"/>
                </a:spcBef>
                <a:defRPr/>
              </a:pPr>
              <a:endParaRPr lang="en-US" sz="1100" b="1" i="0" dirty="0">
                <a:solidFill>
                  <a:srgbClr val="1822CD"/>
                </a:solidFill>
                <a:latin typeface="Helvetica" pitchFamily="-128" charset="0"/>
              </a:endParaRPr>
            </a:p>
            <a:p>
              <a:pPr algn="ctr">
                <a:spcBef>
                  <a:spcPct val="20000"/>
                </a:spcBef>
                <a:defRPr/>
              </a:pPr>
              <a:endParaRPr lang="en-US" sz="1100" b="1" i="0" dirty="0">
                <a:solidFill>
                  <a:srgbClr val="1822CD"/>
                </a:solidFill>
                <a:latin typeface="Helvetica" pitchFamily="-128" charset="0"/>
              </a:endParaRPr>
            </a:p>
          </p:txBody>
        </p:sp>
        <p:sp>
          <p:nvSpPr>
            <p:cNvPr id="446" name="TextBox 445"/>
            <p:cNvSpPr txBox="1">
              <a:spLocks noChangeArrowheads="1"/>
            </p:cNvSpPr>
            <p:nvPr/>
          </p:nvSpPr>
          <p:spPr bwMode="auto">
            <a:xfrm>
              <a:off x="5798822" y="3068782"/>
              <a:ext cx="1295400" cy="113877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1600" b="0" i="0" dirty="0" smtClean="0">
                  <a:solidFill>
                    <a:schemeClr val="tx1"/>
                  </a:solidFill>
                  <a:latin typeface="Arial Narrow" pitchFamily="34" charset="0"/>
                  <a:cs typeface="Arial" charset="0"/>
                </a:rPr>
                <a:t>Inform choice </a:t>
              </a:r>
            </a:p>
            <a:p>
              <a:pPr algn="ctr">
                <a:defRPr/>
              </a:pPr>
              <a:r>
                <a:rPr lang="en-US" sz="1600" b="0" i="0" dirty="0" smtClean="0">
                  <a:solidFill>
                    <a:schemeClr val="tx1"/>
                  </a:solidFill>
                  <a:latin typeface="Arial Narrow" pitchFamily="34" charset="0"/>
                  <a:cs typeface="Arial" charset="0"/>
                </a:rPr>
                <a:t>of FNSF </a:t>
              </a:r>
            </a:p>
            <a:p>
              <a:pPr algn="ctr">
                <a:defRPr/>
              </a:pPr>
              <a:r>
                <a:rPr lang="en-US" sz="1800" i="0" dirty="0" smtClean="0">
                  <a:solidFill>
                    <a:srgbClr val="FF0000"/>
                  </a:solidFill>
                  <a:latin typeface="Arial Narrow" pitchFamily="34" charset="0"/>
                  <a:cs typeface="Arial" charset="0"/>
                </a:rPr>
                <a:t>aspect ratio </a:t>
              </a:r>
            </a:p>
            <a:p>
              <a:pPr algn="ctr">
                <a:defRPr/>
              </a:pPr>
              <a:r>
                <a:rPr lang="en-US" sz="1800" i="0" dirty="0" smtClean="0">
                  <a:solidFill>
                    <a:srgbClr val="FF0000"/>
                  </a:solidFill>
                  <a:latin typeface="Arial Narrow" pitchFamily="34" charset="0"/>
                  <a:cs typeface="Arial" charset="0"/>
                </a:rPr>
                <a:t>and </a:t>
              </a:r>
              <a:r>
                <a:rPr lang="en-US" sz="1800" i="0" dirty="0" err="1" smtClean="0">
                  <a:solidFill>
                    <a:srgbClr val="FF0000"/>
                  </a:solidFill>
                  <a:latin typeface="Arial Narrow" pitchFamily="34" charset="0"/>
                  <a:cs typeface="Arial" charset="0"/>
                </a:rPr>
                <a:t>divertor</a:t>
              </a:r>
              <a:endParaRPr lang="en-US" sz="1800" i="0" dirty="0" smtClean="0">
                <a:solidFill>
                  <a:srgbClr val="FF0000"/>
                </a:solidFill>
                <a:latin typeface="Arial Narrow" pitchFamily="34" charset="0"/>
                <a:cs typeface="Arial" charset="0"/>
              </a:endParaRPr>
            </a:p>
          </p:txBody>
        </p:sp>
      </p:grpSp>
      <p:sp>
        <p:nvSpPr>
          <p:cNvPr id="447" name="TextBox 446"/>
          <p:cNvSpPr txBox="1"/>
          <p:nvPr/>
        </p:nvSpPr>
        <p:spPr>
          <a:xfrm>
            <a:off x="3382325" y="5161547"/>
            <a:ext cx="1694695" cy="184666"/>
          </a:xfrm>
          <a:prstGeom prst="rect">
            <a:avLst/>
          </a:prstGeom>
          <a:noFill/>
        </p:spPr>
        <p:txBody>
          <a:bodyPr wrap="none" tIns="0" bIns="0" rtlCol="0">
            <a:spAutoFit/>
          </a:bodyPr>
          <a:lstStyle/>
          <a:p>
            <a:r>
              <a:rPr lang="en-US" i="0" dirty="0" err="1" smtClean="0">
                <a:solidFill>
                  <a:schemeClr val="tx1"/>
                </a:solidFill>
                <a:latin typeface="Arial Narrow" pitchFamily="34" charset="0"/>
              </a:rPr>
              <a:t>Divertor</a:t>
            </a:r>
            <a:r>
              <a:rPr lang="en-US" i="0" dirty="0" smtClean="0">
                <a:solidFill>
                  <a:schemeClr val="tx1"/>
                </a:solidFill>
                <a:latin typeface="Arial Narrow" pitchFamily="34" charset="0"/>
              </a:rPr>
              <a:t> heat-flux control</a:t>
            </a:r>
            <a:endParaRPr lang="en-US" i="0"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8"/>
            <a:ext cx="9144000" cy="827442"/>
          </a:xfrm>
        </p:spPr>
        <p:txBody>
          <a:bodyPr/>
          <a:lstStyle/>
          <a:p>
            <a:pPr>
              <a:lnSpc>
                <a:spcPct val="100000"/>
              </a:lnSpc>
            </a:pPr>
            <a:r>
              <a:rPr lang="en-US" sz="2400" dirty="0" smtClean="0"/>
              <a:t>NSTX-U five year plan utilizes cross-cutting set of </a:t>
            </a:r>
            <a:br>
              <a:rPr lang="en-US" sz="2400" dirty="0" smtClean="0"/>
            </a:br>
            <a:r>
              <a:rPr lang="en-US" sz="2600" dirty="0" smtClean="0">
                <a:solidFill>
                  <a:schemeClr val="tx1"/>
                </a:solidFill>
              </a:rPr>
              <a:t>existing/early tools </a:t>
            </a:r>
            <a:r>
              <a:rPr lang="en-US" sz="2600" dirty="0" smtClean="0">
                <a:solidFill>
                  <a:srgbClr val="FF0000"/>
                </a:solidFill>
              </a:rPr>
              <a:t>+ additional facility enhancements</a:t>
            </a:r>
            <a:endParaRPr lang="en-US" sz="2600" dirty="0">
              <a:solidFill>
                <a:srgbClr val="FF0000"/>
              </a:solidFill>
            </a:endParaRPr>
          </a:p>
        </p:txBody>
      </p:sp>
      <p:grpSp>
        <p:nvGrpSpPr>
          <p:cNvPr id="3" name="Group 74"/>
          <p:cNvGrpSpPr/>
          <p:nvPr/>
        </p:nvGrpSpPr>
        <p:grpSpPr>
          <a:xfrm>
            <a:off x="76200" y="1676400"/>
            <a:ext cx="4191000" cy="990600"/>
            <a:chOff x="76200" y="1676400"/>
            <a:chExt cx="4191000" cy="685800"/>
          </a:xfrm>
        </p:grpSpPr>
        <p:sp>
          <p:nvSpPr>
            <p:cNvPr id="7" name="Content Placeholder 2"/>
            <p:cNvSpPr txBox="1">
              <a:spLocks/>
            </p:cNvSpPr>
            <p:nvPr/>
          </p:nvSpPr>
          <p:spPr bwMode="auto">
            <a:xfrm>
              <a:off x="76200" y="1676400"/>
              <a:ext cx="3886200" cy="68580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231775" lvl="0" indent="-231775" defTabSz="912813" eaLnBrk="0" hangingPunct="0">
                <a:spcBef>
                  <a:spcPct val="20000"/>
                </a:spcBef>
                <a:buFontTx/>
                <a:buChar char="•"/>
              </a:pPr>
              <a:r>
                <a:rPr lang="en-US" sz="1800" i="0" kern="0" dirty="0" smtClean="0">
                  <a:solidFill>
                    <a:schemeClr val="tx1"/>
                  </a:solidFill>
                  <a:ea typeface="ヒラギノ角ゴ Pro W3" charset="-128"/>
                </a:rPr>
                <a:t>Full non-inductive (NI) current drive for steady-state operation</a:t>
              </a:r>
            </a:p>
            <a:p>
              <a:pPr marL="571500" lvl="1" indent="-342900" defTabSz="912813" eaLnBrk="0" hangingPunct="0">
                <a:spcBef>
                  <a:spcPct val="20000"/>
                </a:spcBef>
                <a:buFont typeface="Wingdings" pitchFamily="2" charset="2"/>
                <a:buChar char="Ø"/>
              </a:pPr>
              <a:r>
                <a:rPr lang="en-US" sz="1400" i="0" kern="0" dirty="0" smtClean="0">
                  <a:solidFill>
                    <a:schemeClr val="accent2"/>
                  </a:solidFill>
                  <a:ea typeface="ヒラギノ角ゴ Pro W3" charset="-128"/>
                </a:rPr>
                <a:t>Including NI start-up/ramp-up</a:t>
              </a:r>
            </a:p>
            <a:p>
              <a:pPr marL="688975" lvl="1" indent="-231775" defTabSz="912813" eaLnBrk="0" hangingPunct="0">
                <a:spcBef>
                  <a:spcPct val="20000"/>
                </a:spcBef>
                <a:buFontTx/>
                <a:buChar char="•"/>
              </a:pPr>
              <a:endParaRPr lang="en-US" sz="1800" i="0" kern="0" dirty="0" smtClean="0">
                <a:solidFill>
                  <a:schemeClr val="tx1"/>
                </a:solidFill>
                <a:ea typeface="ヒラギノ角ゴ Pro W3" charset="-128"/>
              </a:endParaRPr>
            </a:p>
          </p:txBody>
        </p:sp>
        <p:sp>
          <p:nvSpPr>
            <p:cNvPr id="18" name="Right Arrow 17"/>
            <p:cNvSpPr/>
            <p:nvPr/>
          </p:nvSpPr>
          <p:spPr bwMode="auto">
            <a:xfrm>
              <a:off x="3962400" y="1828800"/>
              <a:ext cx="304800" cy="216877"/>
            </a:xfrm>
            <a:prstGeom prst="rightArrow">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grpSp>
      <p:grpSp>
        <p:nvGrpSpPr>
          <p:cNvPr id="4" name="Group 75"/>
          <p:cNvGrpSpPr/>
          <p:nvPr/>
        </p:nvGrpSpPr>
        <p:grpSpPr>
          <a:xfrm>
            <a:off x="76200" y="3048000"/>
            <a:ext cx="4191000" cy="685800"/>
            <a:chOff x="76200" y="3048000"/>
            <a:chExt cx="4191000" cy="685800"/>
          </a:xfrm>
        </p:grpSpPr>
        <p:sp>
          <p:nvSpPr>
            <p:cNvPr id="8" name="Content Placeholder 2"/>
            <p:cNvSpPr txBox="1">
              <a:spLocks/>
            </p:cNvSpPr>
            <p:nvPr/>
          </p:nvSpPr>
          <p:spPr bwMode="auto">
            <a:xfrm>
              <a:off x="76200" y="3048000"/>
              <a:ext cx="4038600" cy="68580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231775" indent="-231775" defTabSz="912813" eaLnBrk="0" hangingPunct="0">
                <a:spcBef>
                  <a:spcPct val="20000"/>
                </a:spcBef>
                <a:buFontTx/>
                <a:buChar char="•"/>
              </a:pPr>
              <a:r>
                <a:rPr lang="en-US" sz="1800" i="0" kern="0" dirty="0" smtClean="0">
                  <a:solidFill>
                    <a:schemeClr val="tx1"/>
                  </a:solidFill>
                  <a:ea typeface="ヒラギノ角ゴ Pro W3" charset="-128"/>
                </a:rPr>
                <a:t>High confinement to minimize auxiliary heating, device size</a:t>
              </a:r>
            </a:p>
          </p:txBody>
        </p:sp>
        <p:sp>
          <p:nvSpPr>
            <p:cNvPr id="19" name="Right Arrow 18"/>
            <p:cNvSpPr/>
            <p:nvPr/>
          </p:nvSpPr>
          <p:spPr bwMode="auto">
            <a:xfrm>
              <a:off x="3962400" y="3200400"/>
              <a:ext cx="304800" cy="304800"/>
            </a:xfrm>
            <a:prstGeom prst="rightArrow">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grpSp>
      <p:grpSp>
        <p:nvGrpSpPr>
          <p:cNvPr id="5" name="Group 77"/>
          <p:cNvGrpSpPr/>
          <p:nvPr/>
        </p:nvGrpSpPr>
        <p:grpSpPr>
          <a:xfrm>
            <a:off x="76200" y="5715000"/>
            <a:ext cx="4191000" cy="609600"/>
            <a:chOff x="76200" y="5715000"/>
            <a:chExt cx="4191000" cy="609600"/>
          </a:xfrm>
        </p:grpSpPr>
        <p:sp>
          <p:nvSpPr>
            <p:cNvPr id="10" name="Content Placeholder 2"/>
            <p:cNvSpPr txBox="1">
              <a:spLocks/>
            </p:cNvSpPr>
            <p:nvPr/>
          </p:nvSpPr>
          <p:spPr bwMode="auto">
            <a:xfrm>
              <a:off x="76200" y="5715000"/>
              <a:ext cx="3810000" cy="609600"/>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231775" indent="-231775" defTabSz="912813" eaLnBrk="0" hangingPunct="0">
                <a:spcBef>
                  <a:spcPct val="20000"/>
                </a:spcBef>
                <a:buFontTx/>
                <a:buChar char="•"/>
              </a:pPr>
              <a:r>
                <a:rPr lang="en-US" sz="1800" i="0" kern="0" dirty="0" err="1" smtClean="0">
                  <a:solidFill>
                    <a:schemeClr val="tx1"/>
                  </a:solidFill>
                  <a:ea typeface="ヒラギノ角ゴ Pro W3" charset="-128"/>
                </a:rPr>
                <a:t>Divertor</a:t>
              </a:r>
              <a:r>
                <a:rPr lang="en-US" sz="1800" i="0" kern="0" dirty="0" smtClean="0">
                  <a:solidFill>
                    <a:schemeClr val="tx1"/>
                  </a:solidFill>
                  <a:ea typeface="ヒラギノ角ゴ Pro W3" charset="-128"/>
                </a:rPr>
                <a:t>/first-wall survival with intense power/particle fluxes</a:t>
              </a:r>
            </a:p>
          </p:txBody>
        </p:sp>
        <p:sp>
          <p:nvSpPr>
            <p:cNvPr id="21" name="Right Arrow 20"/>
            <p:cNvSpPr/>
            <p:nvPr/>
          </p:nvSpPr>
          <p:spPr bwMode="auto">
            <a:xfrm>
              <a:off x="3962400" y="5867400"/>
              <a:ext cx="304800" cy="304800"/>
            </a:xfrm>
            <a:prstGeom prst="rightArrow">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grpSp>
      <p:grpSp>
        <p:nvGrpSpPr>
          <p:cNvPr id="6" name="Group 21"/>
          <p:cNvGrpSpPr/>
          <p:nvPr/>
        </p:nvGrpSpPr>
        <p:grpSpPr>
          <a:xfrm>
            <a:off x="4495800" y="990600"/>
            <a:ext cx="1752600" cy="1657473"/>
            <a:chOff x="7162800" y="1010183"/>
            <a:chExt cx="1752600" cy="1657473"/>
          </a:xfrm>
        </p:grpSpPr>
        <p:pic>
          <p:nvPicPr>
            <p:cNvPr id="23" name="Picture 47" descr="NBI_upgrade_topview"/>
            <p:cNvPicPr>
              <a:picLocks noChangeAspect="1" noChangeArrowheads="1"/>
            </p:cNvPicPr>
            <p:nvPr/>
          </p:nvPicPr>
          <p:blipFill>
            <a:blip r:embed="rId3" cstate="print"/>
            <a:srcRect/>
            <a:stretch>
              <a:fillRect/>
            </a:stretch>
          </p:blipFill>
          <p:spPr bwMode="auto">
            <a:xfrm rot="16200000">
              <a:off x="7198777" y="1050407"/>
              <a:ext cx="1657473" cy="1577026"/>
            </a:xfrm>
            <a:prstGeom prst="rect">
              <a:avLst/>
            </a:prstGeom>
            <a:noFill/>
            <a:ln w="9525">
              <a:noFill/>
              <a:miter lim="800000"/>
              <a:headEnd/>
              <a:tailEnd/>
            </a:ln>
          </p:spPr>
        </p:pic>
        <p:sp>
          <p:nvSpPr>
            <p:cNvPr id="24" name="Text Box 48"/>
            <p:cNvSpPr txBox="1">
              <a:spLocks noChangeArrowheads="1"/>
            </p:cNvSpPr>
            <p:nvPr/>
          </p:nvSpPr>
          <p:spPr bwMode="auto">
            <a:xfrm>
              <a:off x="7162800" y="2402968"/>
              <a:ext cx="1752600" cy="264688"/>
            </a:xfrm>
            <a:prstGeom prst="rect">
              <a:avLst/>
            </a:prstGeom>
            <a:solidFill>
              <a:schemeClr val="bg1"/>
            </a:solidFill>
            <a:ln w="15875" algn="ctr">
              <a:noFill/>
              <a:miter lim="800000"/>
              <a:headEnd/>
              <a:tailEnd/>
            </a:ln>
          </p:spPr>
          <p:txBody>
            <a:bodyPr wrap="square" lIns="0" tIns="45720" rIns="0" bIns="45720">
              <a:spAutoFit/>
            </a:bodyPr>
            <a:lstStyle/>
            <a:p>
              <a:pPr algn="ctr">
                <a:lnSpc>
                  <a:spcPct val="80000"/>
                </a:lnSpc>
                <a:spcBef>
                  <a:spcPct val="20000"/>
                </a:spcBef>
              </a:pPr>
              <a:r>
                <a:rPr lang="en-US" sz="1400" i="0" dirty="0">
                  <a:solidFill>
                    <a:schemeClr val="tx1"/>
                  </a:solidFill>
                  <a:latin typeface="Arial Narrow" pitchFamily="34" charset="0"/>
                  <a:ea typeface="ＭＳ Ｐゴシック" pitchFamily="34" charset="-128"/>
                </a:rPr>
                <a:t> New 2</a:t>
              </a:r>
              <a:r>
                <a:rPr lang="en-US" sz="1400" i="0" baseline="30000" dirty="0">
                  <a:solidFill>
                    <a:schemeClr val="tx1"/>
                  </a:solidFill>
                  <a:latin typeface="Arial Narrow" pitchFamily="34" charset="0"/>
                  <a:ea typeface="ＭＳ Ｐゴシック" pitchFamily="34" charset="-128"/>
                </a:rPr>
                <a:t>nd</a:t>
              </a:r>
              <a:r>
                <a:rPr lang="en-US" sz="1400" i="0" dirty="0">
                  <a:solidFill>
                    <a:schemeClr val="tx1"/>
                  </a:solidFill>
                  <a:latin typeface="Arial Narrow" pitchFamily="34" charset="0"/>
                  <a:ea typeface="ＭＳ Ｐゴシック" pitchFamily="34" charset="-128"/>
                </a:rPr>
                <a:t> </a:t>
              </a:r>
              <a:r>
                <a:rPr lang="en-US" sz="1400" i="0" dirty="0" smtClean="0">
                  <a:solidFill>
                    <a:schemeClr val="tx1"/>
                  </a:solidFill>
                  <a:latin typeface="Arial Narrow" pitchFamily="34" charset="0"/>
                  <a:ea typeface="ＭＳ Ｐゴシック" pitchFamily="34" charset="-128"/>
                </a:rPr>
                <a:t>NBI </a:t>
              </a:r>
              <a:r>
                <a:rPr lang="en-US" sz="1400" i="0" dirty="0" smtClean="0">
                  <a:solidFill>
                    <a:schemeClr val="tx1"/>
                  </a:solidFill>
                  <a:latin typeface="Arial Narrow" pitchFamily="34" charset="0"/>
                  <a:ea typeface="ＭＳ Ｐゴシック" pitchFamily="34" charset="-128"/>
                  <a:sym typeface="Wingdings" pitchFamily="2" charset="2"/>
                </a:rPr>
                <a:t> 2</a:t>
              </a:r>
              <a:r>
                <a:rPr lang="en-US" sz="1400" i="0" dirty="0" smtClean="0">
                  <a:solidFill>
                    <a:schemeClr val="tx1"/>
                  </a:solidFill>
                  <a:latin typeface="Helvetica"/>
                  <a:ea typeface="ＭＳ Ｐゴシック" pitchFamily="34" charset="-128"/>
                  <a:cs typeface="Helvetica"/>
                  <a:sym typeface="Wingdings" pitchFamily="2" charset="2"/>
                </a:rPr>
                <a:t>×</a:t>
              </a:r>
              <a:r>
                <a:rPr lang="en-US" sz="1400" i="0" dirty="0" smtClean="0">
                  <a:solidFill>
                    <a:schemeClr val="tx1"/>
                  </a:solidFill>
                  <a:latin typeface="Arial Narrow" pitchFamily="34" charset="0"/>
                  <a:ea typeface="ＭＳ Ｐゴシック" pitchFamily="34" charset="-128"/>
                  <a:sym typeface="Wingdings" pitchFamily="2" charset="2"/>
                </a:rPr>
                <a:t>P</a:t>
              </a:r>
              <a:r>
                <a:rPr lang="en-US" sz="1400" i="0" baseline="-25000" dirty="0" smtClean="0">
                  <a:solidFill>
                    <a:schemeClr val="tx1"/>
                  </a:solidFill>
                  <a:latin typeface="Arial Narrow" pitchFamily="34" charset="0"/>
                  <a:ea typeface="ＭＳ Ｐゴシック" pitchFamily="34" charset="-128"/>
                  <a:sym typeface="Wingdings" pitchFamily="2" charset="2"/>
                </a:rPr>
                <a:t>NBI</a:t>
              </a:r>
              <a:endParaRPr lang="en-US" sz="1400" i="0" baseline="-25000" dirty="0">
                <a:solidFill>
                  <a:schemeClr val="tx1"/>
                </a:solidFill>
                <a:latin typeface="Arial Narrow" pitchFamily="34" charset="0"/>
                <a:ea typeface="ＭＳ Ｐゴシック" pitchFamily="34" charset="-128"/>
              </a:endParaRPr>
            </a:p>
          </p:txBody>
        </p:sp>
        <p:sp>
          <p:nvSpPr>
            <p:cNvPr id="25" name="Text Box 51"/>
            <p:cNvSpPr txBox="1">
              <a:spLocks noChangeArrowheads="1"/>
            </p:cNvSpPr>
            <p:nvPr/>
          </p:nvSpPr>
          <p:spPr bwMode="auto">
            <a:xfrm>
              <a:off x="7162800" y="1067456"/>
              <a:ext cx="945099" cy="292388"/>
            </a:xfrm>
            <a:prstGeom prst="rect">
              <a:avLst/>
            </a:prstGeom>
            <a:solidFill>
              <a:schemeClr val="bg1"/>
            </a:solidFill>
            <a:ln w="15875" algn="ctr">
              <a:noFill/>
              <a:miter lim="800000"/>
              <a:headEnd/>
              <a:tailEnd/>
            </a:ln>
          </p:spPr>
          <p:txBody>
            <a:bodyPr wrap="square" lIns="0" tIns="91440" rIns="0" bIns="27432">
              <a:spAutoFit/>
            </a:bodyPr>
            <a:lstStyle/>
            <a:p>
              <a:pPr algn="ctr">
                <a:lnSpc>
                  <a:spcPct val="80000"/>
                </a:lnSpc>
                <a:spcBef>
                  <a:spcPct val="20000"/>
                </a:spcBef>
              </a:pPr>
              <a:r>
                <a:rPr lang="en-US" sz="1400" i="0" dirty="0">
                  <a:solidFill>
                    <a:schemeClr val="tx1"/>
                  </a:solidFill>
                  <a:latin typeface="Arial Narrow" pitchFamily="34" charset="0"/>
                  <a:ea typeface="ＭＳ Ｐゴシック" pitchFamily="34" charset="-128"/>
                  <a:cs typeface="Helvetica" charset="0"/>
                </a:rPr>
                <a:t>Present NBI</a:t>
              </a:r>
            </a:p>
          </p:txBody>
        </p:sp>
      </p:grpSp>
      <p:grpSp>
        <p:nvGrpSpPr>
          <p:cNvPr id="9" name="Group 71"/>
          <p:cNvGrpSpPr/>
          <p:nvPr/>
        </p:nvGrpSpPr>
        <p:grpSpPr>
          <a:xfrm>
            <a:off x="4572000" y="2667000"/>
            <a:ext cx="1295400" cy="1371600"/>
            <a:chOff x="4876800" y="2743200"/>
            <a:chExt cx="1295400" cy="1371600"/>
          </a:xfrm>
        </p:grpSpPr>
        <p:pic>
          <p:nvPicPr>
            <p:cNvPr id="27" name="Picture 3"/>
            <p:cNvPicPr>
              <a:picLocks noChangeAspect="1" noChangeArrowheads="1"/>
            </p:cNvPicPr>
            <p:nvPr/>
          </p:nvPicPr>
          <p:blipFill>
            <a:blip r:embed="rId4" cstate="print"/>
            <a:srcRect/>
            <a:stretch>
              <a:fillRect/>
            </a:stretch>
          </p:blipFill>
          <p:spPr bwMode="auto">
            <a:xfrm>
              <a:off x="4953000" y="2743200"/>
              <a:ext cx="1069952" cy="1371600"/>
            </a:xfrm>
            <a:prstGeom prst="rect">
              <a:avLst/>
            </a:prstGeom>
            <a:noFill/>
            <a:ln w="9525">
              <a:noFill/>
              <a:miter lim="800000"/>
              <a:headEnd/>
              <a:tailEnd/>
            </a:ln>
          </p:spPr>
        </p:pic>
        <p:sp>
          <p:nvSpPr>
            <p:cNvPr id="29" name="Text Box 48"/>
            <p:cNvSpPr txBox="1">
              <a:spLocks noChangeArrowheads="1"/>
            </p:cNvSpPr>
            <p:nvPr/>
          </p:nvSpPr>
          <p:spPr bwMode="auto">
            <a:xfrm>
              <a:off x="4876800" y="3766756"/>
              <a:ext cx="1295400" cy="348044"/>
            </a:xfrm>
            <a:prstGeom prst="rect">
              <a:avLst/>
            </a:prstGeom>
            <a:solidFill>
              <a:schemeClr val="bg1"/>
            </a:solidFill>
            <a:ln w="15875" algn="ctr">
              <a:noFill/>
              <a:miter lim="800000"/>
              <a:headEnd/>
              <a:tailEnd/>
            </a:ln>
          </p:spPr>
          <p:txBody>
            <a:bodyPr wrap="square" lIns="0" tIns="45720" rIns="0" bIns="0" anchor="ctr">
              <a:spAutoFit/>
            </a:bodyPr>
            <a:lstStyle/>
            <a:p>
              <a:pPr algn="ctr">
                <a:lnSpc>
                  <a:spcPct val="70000"/>
                </a:lnSpc>
                <a:spcBef>
                  <a:spcPct val="20000"/>
                </a:spcBef>
              </a:pPr>
              <a:r>
                <a:rPr lang="en-US" sz="1400" i="0" dirty="0" smtClean="0">
                  <a:solidFill>
                    <a:schemeClr val="tx1"/>
                  </a:solidFill>
                  <a:latin typeface="Arial Narrow" pitchFamily="34" charset="0"/>
                  <a:ea typeface="ＭＳ Ｐゴシック" pitchFamily="34" charset="-128"/>
                </a:rPr>
                <a:t>New CS: 2</a:t>
              </a:r>
              <a:r>
                <a:rPr lang="en-US" sz="1400" i="0" dirty="0" smtClean="0">
                  <a:solidFill>
                    <a:schemeClr val="tx1"/>
                  </a:solidFill>
                  <a:latin typeface="Helvetica"/>
                  <a:ea typeface="ＭＳ Ｐゴシック" pitchFamily="34" charset="-128"/>
                  <a:cs typeface="Helvetica"/>
                </a:rPr>
                <a:t>×</a:t>
              </a:r>
              <a:r>
                <a:rPr lang="en-US" sz="1400" i="0" dirty="0" smtClean="0">
                  <a:solidFill>
                    <a:schemeClr val="tx1"/>
                  </a:solidFill>
                  <a:latin typeface="Arial Narrow" pitchFamily="34" charset="0"/>
                  <a:ea typeface="ＭＳ Ｐゴシック" pitchFamily="34" charset="-128"/>
                </a:rPr>
                <a:t>B</a:t>
              </a:r>
              <a:r>
                <a:rPr lang="en-US" sz="1400" i="0" baseline="-25000" dirty="0" smtClean="0">
                  <a:solidFill>
                    <a:schemeClr val="tx1"/>
                  </a:solidFill>
                  <a:latin typeface="Arial Narrow" pitchFamily="34" charset="0"/>
                  <a:ea typeface="ＭＳ Ｐゴシック" pitchFamily="34" charset="-128"/>
                </a:rPr>
                <a:t>T</a:t>
              </a:r>
              <a:r>
                <a:rPr lang="en-US" sz="1400" i="0" dirty="0" smtClean="0">
                  <a:solidFill>
                    <a:schemeClr val="tx1"/>
                  </a:solidFill>
                  <a:latin typeface="Arial Narrow" pitchFamily="34" charset="0"/>
                  <a:ea typeface="ＭＳ Ｐゴシック" pitchFamily="34" charset="-128"/>
                </a:rPr>
                <a:t>, I</a:t>
              </a:r>
              <a:r>
                <a:rPr lang="en-US" sz="1400" i="0" baseline="-25000" dirty="0" smtClean="0">
                  <a:solidFill>
                    <a:schemeClr val="tx1"/>
                  </a:solidFill>
                  <a:latin typeface="Arial Narrow" pitchFamily="34" charset="0"/>
                  <a:ea typeface="ＭＳ Ｐゴシック" pitchFamily="34" charset="-128"/>
                </a:rPr>
                <a:t>P</a:t>
              </a:r>
              <a:r>
                <a:rPr lang="en-US" sz="1400" i="0" dirty="0" smtClean="0">
                  <a:solidFill>
                    <a:schemeClr val="tx1"/>
                  </a:solidFill>
                  <a:latin typeface="Arial Narrow" pitchFamily="34" charset="0"/>
                  <a:ea typeface="ＭＳ Ｐゴシック" pitchFamily="34" charset="-128"/>
                </a:rPr>
                <a:t> 5</a:t>
              </a:r>
              <a:r>
                <a:rPr lang="en-US" sz="1400" i="0" dirty="0" smtClean="0">
                  <a:solidFill>
                    <a:schemeClr val="tx1"/>
                  </a:solidFill>
                  <a:latin typeface="Helvetica"/>
                  <a:ea typeface="ＭＳ Ｐゴシック" pitchFamily="34" charset="-128"/>
                  <a:cs typeface="Helvetica"/>
                </a:rPr>
                <a:t>×</a:t>
              </a:r>
              <a:r>
                <a:rPr lang="en-US" sz="1400" i="0" dirty="0" smtClean="0">
                  <a:solidFill>
                    <a:schemeClr val="tx1"/>
                  </a:solidFill>
                  <a:latin typeface="Arial Narrow" pitchFamily="34" charset="0"/>
                  <a:ea typeface="ＭＳ Ｐゴシック" pitchFamily="34" charset="-128"/>
                </a:rPr>
                <a:t>longer pulse</a:t>
              </a:r>
              <a:endParaRPr lang="en-US" sz="1400" i="0" dirty="0">
                <a:solidFill>
                  <a:schemeClr val="tx1"/>
                </a:solidFill>
                <a:latin typeface="Arial Narrow" pitchFamily="34" charset="0"/>
                <a:ea typeface="ＭＳ Ｐゴシック" pitchFamily="34" charset="-128"/>
              </a:endParaRPr>
            </a:p>
          </p:txBody>
        </p:sp>
      </p:grpSp>
      <p:grpSp>
        <p:nvGrpSpPr>
          <p:cNvPr id="11" name="Group 59"/>
          <p:cNvGrpSpPr/>
          <p:nvPr/>
        </p:nvGrpSpPr>
        <p:grpSpPr>
          <a:xfrm>
            <a:off x="7848600" y="2637169"/>
            <a:ext cx="1219200" cy="1416481"/>
            <a:chOff x="7848600" y="2637169"/>
            <a:chExt cx="1219200" cy="1416481"/>
          </a:xfrm>
        </p:grpSpPr>
        <p:pic>
          <p:nvPicPr>
            <p:cNvPr id="28" name="Picture 19"/>
            <p:cNvPicPr>
              <a:picLocks noChangeAspect="1" noChangeArrowheads="1"/>
            </p:cNvPicPr>
            <p:nvPr/>
          </p:nvPicPr>
          <p:blipFill>
            <a:blip r:embed="rId5" cstate="print"/>
            <a:srcRect l="5" r="55959"/>
            <a:stretch>
              <a:fillRect/>
            </a:stretch>
          </p:blipFill>
          <p:spPr bwMode="auto">
            <a:xfrm>
              <a:off x="7876257" y="2743200"/>
              <a:ext cx="1191543" cy="1310450"/>
            </a:xfrm>
            <a:prstGeom prst="rect">
              <a:avLst/>
            </a:prstGeom>
            <a:noFill/>
            <a:ln w="9525">
              <a:noFill/>
              <a:miter lim="800000"/>
              <a:headEnd/>
              <a:tailEnd/>
            </a:ln>
          </p:spPr>
        </p:pic>
        <p:sp>
          <p:nvSpPr>
            <p:cNvPr id="30" name="Text Box 48"/>
            <p:cNvSpPr txBox="1">
              <a:spLocks noChangeArrowheads="1"/>
            </p:cNvSpPr>
            <p:nvPr/>
          </p:nvSpPr>
          <p:spPr bwMode="auto">
            <a:xfrm>
              <a:off x="7848600" y="2637169"/>
              <a:ext cx="1219200" cy="563231"/>
            </a:xfrm>
            <a:prstGeom prst="rect">
              <a:avLst/>
            </a:prstGeom>
            <a:solidFill>
              <a:schemeClr val="bg1"/>
            </a:solidFill>
            <a:ln w="15875" algn="ctr">
              <a:noFill/>
              <a:miter lim="800000"/>
              <a:headEnd/>
              <a:tailEnd/>
            </a:ln>
          </p:spPr>
          <p:txBody>
            <a:bodyPr wrap="square" lIns="91440" tIns="45720" rIns="0" bIns="0" anchor="ctr">
              <a:spAutoFit/>
            </a:bodyPr>
            <a:lstStyle/>
            <a:p>
              <a:pPr algn="ctr">
                <a:lnSpc>
                  <a:spcPct val="80000"/>
                </a:lnSpc>
                <a:spcBef>
                  <a:spcPct val="20000"/>
                </a:spcBef>
              </a:pPr>
              <a:r>
                <a:rPr lang="en-US" sz="1400" i="0" dirty="0" err="1" smtClean="0">
                  <a:solidFill>
                    <a:srgbClr val="FF0000"/>
                  </a:solidFill>
                  <a:latin typeface="Arial Narrow" pitchFamily="34" charset="0"/>
                  <a:ea typeface="ＭＳ Ｐゴシック" pitchFamily="34" charset="-128"/>
                </a:rPr>
                <a:t>Cryo</a:t>
              </a:r>
              <a:r>
                <a:rPr lang="en-US" sz="1400" i="0" dirty="0" smtClean="0">
                  <a:solidFill>
                    <a:srgbClr val="FF0000"/>
                  </a:solidFill>
                  <a:latin typeface="Arial Narrow" pitchFamily="34" charset="0"/>
                  <a:ea typeface="ＭＳ Ｐゴシック" pitchFamily="34" charset="-128"/>
                </a:rPr>
                <a:t>-pump for D, n</a:t>
              </a:r>
              <a:r>
                <a:rPr lang="en-US" sz="1400" i="0" baseline="-25000" dirty="0" smtClean="0">
                  <a:solidFill>
                    <a:srgbClr val="FF0000"/>
                  </a:solidFill>
                  <a:latin typeface="Arial Narrow" pitchFamily="34" charset="0"/>
                  <a:ea typeface="ＭＳ Ｐゴシック" pitchFamily="34" charset="-128"/>
                </a:rPr>
                <a:t>e</a:t>
              </a:r>
              <a:r>
                <a:rPr lang="en-US" sz="1400" i="0" dirty="0" smtClean="0">
                  <a:solidFill>
                    <a:srgbClr val="FF0000"/>
                  </a:solidFill>
                  <a:latin typeface="Arial Narrow" pitchFamily="34" charset="0"/>
                  <a:ea typeface="ＭＳ Ｐゴシック" pitchFamily="34" charset="-128"/>
                </a:rPr>
                <a:t>, </a:t>
              </a:r>
              <a:r>
                <a:rPr lang="en-US" sz="1400" i="0" dirty="0" smtClean="0">
                  <a:solidFill>
                    <a:srgbClr val="FF0000"/>
                  </a:solidFill>
                  <a:latin typeface="Symbol" pitchFamily="18" charset="2"/>
                  <a:ea typeface="ＭＳ Ｐゴシック" pitchFamily="34" charset="-128"/>
                </a:rPr>
                <a:t>n</a:t>
              </a:r>
              <a:r>
                <a:rPr lang="en-US" sz="1400" i="0" dirty="0" smtClean="0">
                  <a:solidFill>
                    <a:srgbClr val="FF0000"/>
                  </a:solidFill>
                  <a:latin typeface="Arial Narrow" pitchFamily="34" charset="0"/>
                  <a:ea typeface="ＭＳ Ｐゴシック" pitchFamily="34" charset="-128"/>
                </a:rPr>
                <a:t>* control w/o Li coatings</a:t>
              </a:r>
              <a:endParaRPr lang="en-US" sz="1400" i="0" dirty="0">
                <a:solidFill>
                  <a:srgbClr val="FF0000"/>
                </a:solidFill>
                <a:latin typeface="Arial Narrow" pitchFamily="34" charset="0"/>
                <a:ea typeface="ＭＳ Ｐゴシック" pitchFamily="34" charset="-128"/>
              </a:endParaRPr>
            </a:p>
          </p:txBody>
        </p:sp>
      </p:grpSp>
      <p:grpSp>
        <p:nvGrpSpPr>
          <p:cNvPr id="12" name="Group 58"/>
          <p:cNvGrpSpPr/>
          <p:nvPr/>
        </p:nvGrpSpPr>
        <p:grpSpPr>
          <a:xfrm>
            <a:off x="5943600" y="2740152"/>
            <a:ext cx="1752600" cy="1248907"/>
            <a:chOff x="5867400" y="2784931"/>
            <a:chExt cx="1752600" cy="1248907"/>
          </a:xfrm>
        </p:grpSpPr>
        <p:pic>
          <p:nvPicPr>
            <p:cNvPr id="31" name="Picture 8"/>
            <p:cNvPicPr>
              <a:picLocks noChangeAspect="1" noChangeArrowheads="1"/>
            </p:cNvPicPr>
            <p:nvPr/>
          </p:nvPicPr>
          <p:blipFill>
            <a:blip r:embed="rId6" cstate="print"/>
            <a:srcRect/>
            <a:stretch>
              <a:fillRect/>
            </a:stretch>
          </p:blipFill>
          <p:spPr bwMode="auto">
            <a:xfrm>
              <a:off x="6324600" y="2895600"/>
              <a:ext cx="1157437" cy="1138238"/>
            </a:xfrm>
            <a:prstGeom prst="rect">
              <a:avLst/>
            </a:prstGeom>
            <a:noFill/>
            <a:ln w="9525">
              <a:noFill/>
              <a:miter lim="800000"/>
              <a:headEnd/>
              <a:tailEnd/>
            </a:ln>
          </p:spPr>
        </p:pic>
        <p:sp>
          <p:nvSpPr>
            <p:cNvPr id="32" name="Text Box 48"/>
            <p:cNvSpPr txBox="1">
              <a:spLocks noChangeArrowheads="1"/>
            </p:cNvSpPr>
            <p:nvPr/>
          </p:nvSpPr>
          <p:spPr bwMode="auto">
            <a:xfrm>
              <a:off x="5867400" y="2784931"/>
              <a:ext cx="1752600" cy="372410"/>
            </a:xfrm>
            <a:prstGeom prst="rect">
              <a:avLst/>
            </a:prstGeom>
            <a:solidFill>
              <a:schemeClr val="bg1"/>
            </a:solidFill>
            <a:ln w="15875" algn="ctr">
              <a:noFill/>
              <a:miter lim="800000"/>
              <a:headEnd/>
              <a:tailEnd/>
            </a:ln>
          </p:spPr>
          <p:txBody>
            <a:bodyPr wrap="square" lIns="91440" tIns="45720" rIns="91440" bIns="45720" anchor="ctr">
              <a:spAutoFit/>
            </a:bodyPr>
            <a:lstStyle/>
            <a:p>
              <a:pPr algn="ctr">
                <a:lnSpc>
                  <a:spcPct val="70000"/>
                </a:lnSpc>
                <a:spcBef>
                  <a:spcPct val="20000"/>
                </a:spcBef>
              </a:pPr>
              <a:r>
                <a:rPr lang="en-US" sz="1400" i="0" dirty="0" smtClean="0">
                  <a:solidFill>
                    <a:srgbClr val="FF0000"/>
                  </a:solidFill>
                  <a:latin typeface="Arial Narrow" pitchFamily="34" charset="0"/>
                  <a:ea typeface="ＭＳ Ｐゴシック" pitchFamily="34" charset="-128"/>
                </a:rPr>
                <a:t>Vary PFC Li coverage </a:t>
              </a:r>
              <a:r>
                <a:rPr lang="en-US" i="0" dirty="0" smtClean="0">
                  <a:solidFill>
                    <a:srgbClr val="FF0000"/>
                  </a:solidFill>
                  <a:latin typeface="Arial Narrow" pitchFamily="34" charset="0"/>
                  <a:ea typeface="ＭＳ Ｐゴシック" pitchFamily="34" charset="-128"/>
                </a:rPr>
                <a:t>to vary recycling, p(</a:t>
              </a:r>
              <a:r>
                <a:rPr lang="en-US" b="0" i="0" dirty="0" smtClean="0">
                  <a:solidFill>
                    <a:srgbClr val="FF0000"/>
                  </a:solidFill>
                  <a:latin typeface="Symbol" pitchFamily="18" charset="2"/>
                  <a:ea typeface="ＭＳ Ｐゴシック" pitchFamily="34" charset="-128"/>
                </a:rPr>
                <a:t>r</a:t>
              </a:r>
              <a:r>
                <a:rPr lang="en-US" i="0" dirty="0" smtClean="0">
                  <a:solidFill>
                    <a:srgbClr val="FF0000"/>
                  </a:solidFill>
                  <a:latin typeface="Arial Narrow" pitchFamily="34" charset="0"/>
                  <a:ea typeface="ＭＳ Ｐゴシック" pitchFamily="34" charset="-128"/>
                </a:rPr>
                <a:t>), </a:t>
              </a:r>
              <a:r>
                <a:rPr lang="en-US" i="0" dirty="0" err="1" smtClean="0">
                  <a:solidFill>
                    <a:srgbClr val="FF0000"/>
                  </a:solidFill>
                  <a:latin typeface="Symbol" pitchFamily="18" charset="2"/>
                  <a:ea typeface="ＭＳ Ｐゴシック" pitchFamily="34" charset="-128"/>
                </a:rPr>
                <a:t>t</a:t>
              </a:r>
              <a:r>
                <a:rPr lang="en-US" i="0" baseline="-25000" dirty="0" err="1" smtClean="0">
                  <a:solidFill>
                    <a:srgbClr val="FF0000"/>
                  </a:solidFill>
                  <a:latin typeface="Arial Narrow" pitchFamily="34" charset="0"/>
                  <a:ea typeface="ＭＳ Ｐゴシック" pitchFamily="34" charset="-128"/>
                </a:rPr>
                <a:t>E</a:t>
              </a:r>
              <a:endParaRPr lang="en-US" sz="1400" i="0" baseline="-25000" dirty="0">
                <a:solidFill>
                  <a:srgbClr val="FF0000"/>
                </a:solidFill>
                <a:latin typeface="Arial Narrow" pitchFamily="34" charset="0"/>
                <a:ea typeface="ＭＳ Ｐゴシック" pitchFamily="34" charset="-128"/>
              </a:endParaRPr>
            </a:p>
          </p:txBody>
        </p:sp>
      </p:grpSp>
      <p:grpSp>
        <p:nvGrpSpPr>
          <p:cNvPr id="13" name="Group 44"/>
          <p:cNvGrpSpPr/>
          <p:nvPr/>
        </p:nvGrpSpPr>
        <p:grpSpPr>
          <a:xfrm>
            <a:off x="6172200" y="5279639"/>
            <a:ext cx="1524000" cy="1273561"/>
            <a:chOff x="5024967" y="4191000"/>
            <a:chExt cx="1439333" cy="1366019"/>
          </a:xfrm>
        </p:grpSpPr>
        <p:pic>
          <p:nvPicPr>
            <p:cNvPr id="46" name="Picture 15"/>
            <p:cNvPicPr>
              <a:picLocks noChangeAspect="1" noChangeArrowheads="1"/>
            </p:cNvPicPr>
            <p:nvPr/>
          </p:nvPicPr>
          <p:blipFill>
            <a:blip r:embed="rId7" cstate="print"/>
            <a:srcRect/>
            <a:stretch>
              <a:fillRect/>
            </a:stretch>
          </p:blipFill>
          <p:spPr bwMode="auto">
            <a:xfrm>
              <a:off x="5523402" y="4191000"/>
              <a:ext cx="581065" cy="1295400"/>
            </a:xfrm>
            <a:prstGeom prst="rect">
              <a:avLst/>
            </a:prstGeom>
            <a:noFill/>
            <a:ln w="9525">
              <a:noFill/>
              <a:miter lim="800000"/>
              <a:headEnd/>
              <a:tailEnd/>
            </a:ln>
          </p:spPr>
        </p:pic>
        <p:sp>
          <p:nvSpPr>
            <p:cNvPr id="47" name="Text Box 48"/>
            <p:cNvSpPr txBox="1">
              <a:spLocks noChangeArrowheads="1"/>
            </p:cNvSpPr>
            <p:nvPr/>
          </p:nvSpPr>
          <p:spPr bwMode="auto">
            <a:xfrm>
              <a:off x="5024967" y="5231437"/>
              <a:ext cx="1439333" cy="325582"/>
            </a:xfrm>
            <a:prstGeom prst="rect">
              <a:avLst/>
            </a:prstGeom>
            <a:solidFill>
              <a:schemeClr val="bg1"/>
            </a:solidFill>
            <a:ln w="15875" algn="ctr">
              <a:noFill/>
              <a:miter lim="800000"/>
              <a:headEnd/>
              <a:tailEnd/>
            </a:ln>
          </p:spPr>
          <p:txBody>
            <a:bodyPr wrap="square" lIns="0" tIns="0" rIns="0" bIns="0" anchor="ctr">
              <a:spAutoFit/>
            </a:bodyPr>
            <a:lstStyle/>
            <a:p>
              <a:pPr algn="ctr">
                <a:lnSpc>
                  <a:spcPct val="70000"/>
                </a:lnSpc>
                <a:spcBef>
                  <a:spcPct val="20000"/>
                </a:spcBef>
              </a:pPr>
              <a:r>
                <a:rPr lang="en-US" sz="1400" i="0" dirty="0" smtClean="0">
                  <a:solidFill>
                    <a:schemeClr val="tx1"/>
                  </a:solidFill>
                  <a:latin typeface="Arial Narrow" pitchFamily="34" charset="0"/>
                  <a:ea typeface="ＭＳ Ｐゴシック" pitchFamily="34" charset="-128"/>
                </a:rPr>
                <a:t>Li granule injector (LGI) for ELM pacing</a:t>
              </a:r>
              <a:endParaRPr lang="en-US" sz="1400" i="0" baseline="-25000" dirty="0">
                <a:solidFill>
                  <a:schemeClr val="tx1"/>
                </a:solidFill>
                <a:latin typeface="Symbol" pitchFamily="18" charset="2"/>
                <a:ea typeface="ＭＳ Ｐゴシック" pitchFamily="34" charset="-128"/>
              </a:endParaRPr>
            </a:p>
          </p:txBody>
        </p:sp>
      </p:grpSp>
      <p:grpSp>
        <p:nvGrpSpPr>
          <p:cNvPr id="14" name="Group 47"/>
          <p:cNvGrpSpPr/>
          <p:nvPr/>
        </p:nvGrpSpPr>
        <p:grpSpPr>
          <a:xfrm>
            <a:off x="4572001" y="5562600"/>
            <a:ext cx="1447799" cy="990600"/>
            <a:chOff x="4876800" y="5562600"/>
            <a:chExt cx="1447799" cy="990600"/>
          </a:xfrm>
        </p:grpSpPr>
        <p:pic>
          <p:nvPicPr>
            <p:cNvPr id="49" name="Picture 17"/>
            <p:cNvPicPr>
              <a:picLocks noChangeAspect="1" noChangeArrowheads="1"/>
            </p:cNvPicPr>
            <p:nvPr/>
          </p:nvPicPr>
          <p:blipFill>
            <a:blip r:embed="rId8" cstate="print"/>
            <a:srcRect/>
            <a:stretch>
              <a:fillRect/>
            </a:stretch>
          </p:blipFill>
          <p:spPr bwMode="auto">
            <a:xfrm>
              <a:off x="5019675" y="5581650"/>
              <a:ext cx="1228725" cy="971550"/>
            </a:xfrm>
            <a:prstGeom prst="rect">
              <a:avLst/>
            </a:prstGeom>
            <a:noFill/>
            <a:ln w="9525">
              <a:noFill/>
              <a:miter lim="800000"/>
              <a:headEnd/>
              <a:tailEnd/>
            </a:ln>
          </p:spPr>
        </p:pic>
        <p:sp>
          <p:nvSpPr>
            <p:cNvPr id="50" name="TextBox 49"/>
            <p:cNvSpPr txBox="1"/>
            <p:nvPr/>
          </p:nvSpPr>
          <p:spPr>
            <a:xfrm>
              <a:off x="4876800" y="5562600"/>
              <a:ext cx="1447799" cy="295466"/>
            </a:xfrm>
            <a:prstGeom prst="rect">
              <a:avLst/>
            </a:prstGeom>
            <a:solidFill>
              <a:schemeClr val="bg1"/>
            </a:solidFill>
          </p:spPr>
          <p:txBody>
            <a:bodyPr wrap="square" lIns="0" tIns="0" rIns="0" bIns="0" rtlCol="0">
              <a:noAutofit/>
            </a:bodyPr>
            <a:lstStyle/>
            <a:p>
              <a:pPr algn="ctr">
                <a:lnSpc>
                  <a:spcPct val="70000"/>
                </a:lnSpc>
              </a:pPr>
              <a:r>
                <a:rPr lang="en-US" sz="1400" i="0" dirty="0" smtClean="0">
                  <a:solidFill>
                    <a:schemeClr val="tx1"/>
                  </a:solidFill>
                  <a:latin typeface="Arial Narrow" pitchFamily="34" charset="0"/>
                </a:rPr>
                <a:t>Snowflake </a:t>
              </a:r>
              <a:r>
                <a:rPr lang="en-US" sz="1400" i="0" dirty="0" err="1" smtClean="0">
                  <a:solidFill>
                    <a:schemeClr val="tx1"/>
                  </a:solidFill>
                  <a:latin typeface="Arial Narrow" pitchFamily="34" charset="0"/>
                </a:rPr>
                <a:t>divertors</a:t>
              </a:r>
              <a:r>
                <a:rPr lang="en-US" sz="1400" i="0" dirty="0" smtClean="0">
                  <a:solidFill>
                    <a:schemeClr val="tx1"/>
                  </a:solidFill>
                  <a:latin typeface="Arial Narrow" pitchFamily="34" charset="0"/>
                </a:rPr>
                <a:t> + partial detachment</a:t>
              </a:r>
              <a:endParaRPr lang="en-US" sz="1400" i="0" dirty="0">
                <a:solidFill>
                  <a:schemeClr val="tx1"/>
                </a:solidFill>
                <a:latin typeface="Arial Narrow" pitchFamily="34" charset="0"/>
              </a:endParaRPr>
            </a:p>
          </p:txBody>
        </p:sp>
      </p:grpSp>
      <p:grpSp>
        <p:nvGrpSpPr>
          <p:cNvPr id="15" name="Group 68"/>
          <p:cNvGrpSpPr/>
          <p:nvPr/>
        </p:nvGrpSpPr>
        <p:grpSpPr>
          <a:xfrm>
            <a:off x="6324600" y="945446"/>
            <a:ext cx="1371600" cy="1645354"/>
            <a:chOff x="6400800" y="945446"/>
            <a:chExt cx="1447800" cy="1645354"/>
          </a:xfrm>
        </p:grpSpPr>
        <p:pic>
          <p:nvPicPr>
            <p:cNvPr id="70" name="Picture 1"/>
            <p:cNvPicPr>
              <a:picLocks noChangeAspect="1" noChangeArrowheads="1"/>
            </p:cNvPicPr>
            <p:nvPr/>
          </p:nvPicPr>
          <p:blipFill>
            <a:blip r:embed="rId9" cstate="print"/>
            <a:srcRect/>
            <a:stretch>
              <a:fillRect/>
            </a:stretch>
          </p:blipFill>
          <p:spPr bwMode="auto">
            <a:xfrm>
              <a:off x="6400800" y="945446"/>
              <a:ext cx="1447800" cy="1645354"/>
            </a:xfrm>
            <a:prstGeom prst="rect">
              <a:avLst/>
            </a:prstGeom>
            <a:noFill/>
            <a:ln w="9525">
              <a:noFill/>
              <a:miter lim="800000"/>
              <a:headEnd/>
              <a:tailEnd/>
            </a:ln>
          </p:spPr>
        </p:pic>
        <p:sp>
          <p:nvSpPr>
            <p:cNvPr id="71" name="Rectangle 70"/>
            <p:cNvSpPr/>
            <p:nvPr/>
          </p:nvSpPr>
          <p:spPr>
            <a:xfrm>
              <a:off x="6477000" y="949101"/>
              <a:ext cx="1219200" cy="218521"/>
            </a:xfrm>
            <a:prstGeom prst="rect">
              <a:avLst/>
            </a:prstGeom>
            <a:solidFill>
              <a:schemeClr val="bg1"/>
            </a:solidFill>
          </p:spPr>
          <p:txBody>
            <a:bodyPr wrap="square" lIns="0" tIns="45720" rIns="0" bIns="0">
              <a:spAutoFit/>
            </a:bodyPr>
            <a:lstStyle/>
            <a:p>
              <a:pPr algn="ctr" defTabSz="912813" eaLnBrk="0" hangingPunct="0">
                <a:lnSpc>
                  <a:spcPct val="80000"/>
                </a:lnSpc>
                <a:buFontTx/>
                <a:buNone/>
                <a:defRPr/>
              </a:pPr>
              <a:r>
                <a:rPr lang="en-US" sz="1400" i="0" dirty="0" smtClean="0">
                  <a:solidFill>
                    <a:srgbClr val="FF0000"/>
                  </a:solidFill>
                  <a:latin typeface="Arial Narrow" charset="0"/>
                  <a:ea typeface="ＭＳ Ｐゴシック" charset="0"/>
                  <a:cs typeface="ＭＳ Ｐゴシック" charset="0"/>
                </a:rPr>
                <a:t>q profile control</a:t>
              </a:r>
            </a:p>
          </p:txBody>
        </p:sp>
      </p:grpSp>
      <p:grpSp>
        <p:nvGrpSpPr>
          <p:cNvPr id="16" name="Group 80"/>
          <p:cNvGrpSpPr/>
          <p:nvPr/>
        </p:nvGrpSpPr>
        <p:grpSpPr>
          <a:xfrm>
            <a:off x="4267200" y="4177302"/>
            <a:ext cx="1752600" cy="1232898"/>
            <a:chOff x="4419600" y="4177302"/>
            <a:chExt cx="1752600" cy="1232898"/>
          </a:xfrm>
        </p:grpSpPr>
        <p:pic>
          <p:nvPicPr>
            <p:cNvPr id="79" name="Picture 78"/>
            <p:cNvPicPr>
              <a:picLocks noChangeAspect="1"/>
            </p:cNvPicPr>
            <p:nvPr/>
          </p:nvPicPr>
          <p:blipFill rotWithShape="1">
            <a:blip r:embed="rId10" cstate="print">
              <a:extLst>
                <a:ext uri="{28A0092B-C50C-407E-A947-70E740481C1C}">
                  <a14:useLocalDpi xmlns:a14="http://schemas.microsoft.com/office/drawing/2010/main" xmlns="" val="0"/>
                </a:ext>
              </a:extLst>
            </a:blip>
            <a:srcRect r="50000"/>
            <a:stretch/>
          </p:blipFill>
          <p:spPr bwMode="auto">
            <a:xfrm>
              <a:off x="4876800" y="4294542"/>
              <a:ext cx="1025686" cy="1115658"/>
            </a:xfrm>
            <a:prstGeom prst="rect">
              <a:avLst/>
            </a:prstGeom>
            <a:noFill/>
          </p:spPr>
        </p:pic>
        <p:sp>
          <p:nvSpPr>
            <p:cNvPr id="80" name="Text Box 48"/>
            <p:cNvSpPr txBox="1">
              <a:spLocks noChangeArrowheads="1"/>
            </p:cNvSpPr>
            <p:nvPr/>
          </p:nvSpPr>
          <p:spPr bwMode="auto">
            <a:xfrm>
              <a:off x="4419600" y="4177302"/>
              <a:ext cx="1752600" cy="489365"/>
            </a:xfrm>
            <a:prstGeom prst="rect">
              <a:avLst/>
            </a:prstGeom>
            <a:solidFill>
              <a:schemeClr val="bg1"/>
            </a:solidFill>
            <a:ln w="15875" algn="ctr">
              <a:noFill/>
              <a:miter lim="800000"/>
              <a:headEnd/>
              <a:tailEnd/>
            </a:ln>
          </p:spPr>
          <p:txBody>
            <a:bodyPr wrap="square" lIns="0" tIns="0" rIns="0" bIns="45720" anchor="ctr">
              <a:spAutoFit/>
            </a:bodyPr>
            <a:lstStyle/>
            <a:p>
              <a:pPr algn="ctr">
                <a:lnSpc>
                  <a:spcPct val="80000"/>
                </a:lnSpc>
                <a:spcBef>
                  <a:spcPct val="20000"/>
                </a:spcBef>
              </a:pPr>
              <a:r>
                <a:rPr lang="en-US" sz="1400" i="0" dirty="0" err="1" smtClean="0">
                  <a:solidFill>
                    <a:schemeClr val="tx1"/>
                  </a:solidFill>
                  <a:latin typeface="Arial Narrow" pitchFamily="34" charset="0"/>
                  <a:ea typeface="ＭＳ Ｐゴシック" pitchFamily="34" charset="-128"/>
                </a:rPr>
                <a:t>Midplane</a:t>
              </a:r>
              <a:r>
                <a:rPr lang="en-US" sz="1400" i="0" dirty="0" smtClean="0">
                  <a:solidFill>
                    <a:srgbClr val="FF0000"/>
                  </a:solidFill>
                  <a:latin typeface="Arial Narrow" pitchFamily="34" charset="0"/>
                  <a:ea typeface="ＭＳ Ｐゴシック" pitchFamily="34" charset="-128"/>
                </a:rPr>
                <a:t> + off-</a:t>
              </a:r>
              <a:r>
                <a:rPr lang="en-US" sz="1400" i="0" dirty="0" err="1" smtClean="0">
                  <a:solidFill>
                    <a:srgbClr val="FF0000"/>
                  </a:solidFill>
                  <a:latin typeface="Arial Narrow" pitchFamily="34" charset="0"/>
                  <a:ea typeface="ＭＳ Ｐゴシック" pitchFamily="34" charset="-128"/>
                </a:rPr>
                <a:t>midplane</a:t>
              </a:r>
              <a:r>
                <a:rPr lang="en-US" sz="1400" i="0" dirty="0" smtClean="0">
                  <a:solidFill>
                    <a:srgbClr val="FF0000"/>
                  </a:solidFill>
                  <a:latin typeface="Arial Narrow" pitchFamily="34" charset="0"/>
                  <a:ea typeface="ＭＳ Ｐゴシック" pitchFamily="34" charset="-128"/>
                </a:rPr>
                <a:t> </a:t>
              </a:r>
              <a:r>
                <a:rPr lang="en-US" sz="1100" i="0" dirty="0" smtClean="0">
                  <a:solidFill>
                    <a:srgbClr val="FF0000"/>
                  </a:solidFill>
                  <a:latin typeface="Arial Narrow" pitchFamily="34" charset="0"/>
                  <a:ea typeface="ＭＳ Ｐゴシック" pitchFamily="34" charset="-128"/>
                </a:rPr>
                <a:t>non-axis. control coils </a:t>
              </a:r>
              <a:r>
                <a:rPr lang="en-US" i="0" dirty="0" smtClean="0">
                  <a:solidFill>
                    <a:srgbClr val="FF0000"/>
                  </a:solidFill>
                  <a:latin typeface="Arial Narrow" pitchFamily="34" charset="0"/>
                  <a:ea typeface="ＭＳ Ｐゴシック" pitchFamily="34" charset="-128"/>
                </a:rPr>
                <a:t>(NCC)  </a:t>
              </a:r>
              <a:r>
                <a:rPr lang="en-US" sz="1000" i="0" dirty="0" smtClean="0">
                  <a:solidFill>
                    <a:srgbClr val="FF0000"/>
                  </a:solidFill>
                  <a:latin typeface="Arial Narrow" pitchFamily="34" charset="0"/>
                  <a:ea typeface="ＭＳ Ｐゴシック" pitchFamily="34" charset="-128"/>
                </a:rPr>
                <a:t>for EFC, RWM, ELM-RMP, NTV</a:t>
              </a:r>
              <a:endParaRPr lang="en-US" i="0" baseline="-25000" dirty="0">
                <a:solidFill>
                  <a:srgbClr val="FF0000"/>
                </a:solidFill>
                <a:latin typeface="Symbol" pitchFamily="18" charset="2"/>
                <a:ea typeface="ＭＳ Ｐゴシック" pitchFamily="34" charset="-128"/>
              </a:endParaRPr>
            </a:p>
          </p:txBody>
        </p:sp>
      </p:grpSp>
      <p:grpSp>
        <p:nvGrpSpPr>
          <p:cNvPr id="17" name="Group 67"/>
          <p:cNvGrpSpPr/>
          <p:nvPr/>
        </p:nvGrpSpPr>
        <p:grpSpPr>
          <a:xfrm>
            <a:off x="7543800" y="5638800"/>
            <a:ext cx="1524000" cy="838200"/>
            <a:chOff x="6324600" y="5638800"/>
            <a:chExt cx="1524000" cy="838200"/>
          </a:xfrm>
        </p:grpSpPr>
        <p:pic>
          <p:nvPicPr>
            <p:cNvPr id="60" name="Picture 1"/>
            <p:cNvPicPr>
              <a:picLocks noChangeAspect="1" noChangeArrowheads="1"/>
            </p:cNvPicPr>
            <p:nvPr/>
          </p:nvPicPr>
          <p:blipFill>
            <a:blip r:embed="rId11" cstate="print"/>
            <a:srcRect/>
            <a:stretch>
              <a:fillRect/>
            </a:stretch>
          </p:blipFill>
          <p:spPr bwMode="auto">
            <a:xfrm>
              <a:off x="6840415" y="5791200"/>
              <a:ext cx="659423" cy="685800"/>
            </a:xfrm>
            <a:prstGeom prst="rect">
              <a:avLst/>
            </a:prstGeom>
            <a:noFill/>
            <a:ln w="9525">
              <a:noFill/>
              <a:miter lim="800000"/>
              <a:headEnd/>
              <a:tailEnd/>
            </a:ln>
          </p:spPr>
        </p:pic>
        <p:sp>
          <p:nvSpPr>
            <p:cNvPr id="61" name="TextBox 30"/>
            <p:cNvSpPr txBox="1">
              <a:spLocks noChangeArrowheads="1"/>
            </p:cNvSpPr>
            <p:nvPr/>
          </p:nvSpPr>
          <p:spPr bwMode="auto">
            <a:xfrm>
              <a:off x="6324600" y="5638800"/>
              <a:ext cx="1524000" cy="412421"/>
            </a:xfrm>
            <a:prstGeom prst="rect">
              <a:avLst/>
            </a:prstGeom>
            <a:solidFill>
              <a:schemeClr val="bg1"/>
            </a:solidFill>
            <a:ln w="9525">
              <a:noFill/>
              <a:miter lim="800000"/>
              <a:headEnd/>
              <a:tailEnd/>
            </a:ln>
          </p:spPr>
          <p:txBody>
            <a:bodyPr wrap="square" lIns="0" tIns="0" rIns="91440" bIns="45720">
              <a:spAutoFit/>
            </a:bodyPr>
            <a:lstStyle/>
            <a:p>
              <a:pPr algn="ctr">
                <a:lnSpc>
                  <a:spcPct val="85000"/>
                </a:lnSpc>
                <a:buFontTx/>
                <a:buNone/>
              </a:pPr>
              <a:r>
                <a:rPr lang="en-US" sz="1400" i="0" dirty="0" smtClean="0">
                  <a:solidFill>
                    <a:srgbClr val="FF0000"/>
                  </a:solidFill>
                  <a:latin typeface="Arial Narrow" pitchFamily="34" charset="0"/>
                </a:rPr>
                <a:t>Erosion &amp; shielding of high-Z tiles + Li</a:t>
              </a:r>
              <a:endParaRPr lang="en-US" sz="1400" i="0" dirty="0">
                <a:solidFill>
                  <a:srgbClr val="FF0000"/>
                </a:solidFill>
                <a:latin typeface="Arial Narrow" pitchFamily="34" charset="0"/>
              </a:endParaRPr>
            </a:p>
          </p:txBody>
        </p:sp>
        <p:cxnSp>
          <p:nvCxnSpPr>
            <p:cNvPr id="62" name="Straight Arrow Connector 61"/>
            <p:cNvCxnSpPr/>
            <p:nvPr/>
          </p:nvCxnSpPr>
          <p:spPr bwMode="auto">
            <a:xfrm>
              <a:off x="6846277" y="6019800"/>
              <a:ext cx="87923" cy="152400"/>
            </a:xfrm>
            <a:prstGeom prst="straightConnector1">
              <a:avLst/>
            </a:prstGeom>
            <a:noFill/>
            <a:ln w="28575" cap="flat" cmpd="sng" algn="ctr">
              <a:solidFill>
                <a:srgbClr val="FF0000"/>
              </a:solidFill>
              <a:prstDash val="solid"/>
              <a:round/>
              <a:headEnd type="none" w="med" len="med"/>
              <a:tailEnd type="triangle" w="med" len="med"/>
            </a:ln>
            <a:effectLst/>
          </p:spPr>
        </p:cxnSp>
      </p:grpSp>
      <p:grpSp>
        <p:nvGrpSpPr>
          <p:cNvPr id="20" name="Group 64"/>
          <p:cNvGrpSpPr/>
          <p:nvPr/>
        </p:nvGrpSpPr>
        <p:grpSpPr>
          <a:xfrm>
            <a:off x="6229350" y="4200525"/>
            <a:ext cx="1238250" cy="981075"/>
            <a:chOff x="6076950" y="4343400"/>
            <a:chExt cx="1238250" cy="981075"/>
          </a:xfrm>
        </p:grpSpPr>
        <p:pic>
          <p:nvPicPr>
            <p:cNvPr id="50179" name="Picture 3"/>
            <p:cNvPicPr>
              <a:picLocks noChangeAspect="1" noChangeArrowheads="1"/>
            </p:cNvPicPr>
            <p:nvPr/>
          </p:nvPicPr>
          <p:blipFill>
            <a:blip r:embed="rId12" cstate="print"/>
            <a:srcRect/>
            <a:stretch>
              <a:fillRect/>
            </a:stretch>
          </p:blipFill>
          <p:spPr bwMode="auto">
            <a:xfrm>
              <a:off x="6076950" y="4343400"/>
              <a:ext cx="1238250" cy="676275"/>
            </a:xfrm>
            <a:prstGeom prst="rect">
              <a:avLst/>
            </a:prstGeom>
            <a:noFill/>
            <a:ln w="9525">
              <a:noFill/>
              <a:miter lim="800000"/>
              <a:headEnd/>
              <a:tailEnd/>
            </a:ln>
          </p:spPr>
        </p:pic>
        <p:sp>
          <p:nvSpPr>
            <p:cNvPr id="64" name="Text Box 48"/>
            <p:cNvSpPr txBox="1">
              <a:spLocks noChangeArrowheads="1"/>
            </p:cNvSpPr>
            <p:nvPr/>
          </p:nvSpPr>
          <p:spPr bwMode="auto">
            <a:xfrm>
              <a:off x="6096000" y="4976687"/>
              <a:ext cx="1143000" cy="347788"/>
            </a:xfrm>
            <a:prstGeom prst="rect">
              <a:avLst/>
            </a:prstGeom>
            <a:solidFill>
              <a:schemeClr val="bg1"/>
            </a:solidFill>
            <a:ln w="15875" algn="ctr">
              <a:noFill/>
              <a:miter lim="800000"/>
              <a:headEnd/>
              <a:tailEnd/>
            </a:ln>
          </p:spPr>
          <p:txBody>
            <a:bodyPr wrap="square" lIns="0" tIns="45720" rIns="0" bIns="0" anchor="ctr">
              <a:spAutoFit/>
            </a:bodyPr>
            <a:lstStyle/>
            <a:p>
              <a:pPr algn="ctr">
                <a:lnSpc>
                  <a:spcPct val="70000"/>
                </a:lnSpc>
                <a:spcBef>
                  <a:spcPct val="20000"/>
                </a:spcBef>
              </a:pPr>
              <a:r>
                <a:rPr lang="en-US" sz="1400" i="0" dirty="0" smtClean="0">
                  <a:solidFill>
                    <a:srgbClr val="FF0000"/>
                  </a:solidFill>
                  <a:latin typeface="Arial Narrow" pitchFamily="34" charset="0"/>
                  <a:ea typeface="ＭＳ Ｐゴシック" pitchFamily="34" charset="-128"/>
                </a:rPr>
                <a:t>Extended low-f MHD sensor set</a:t>
              </a:r>
              <a:endParaRPr lang="en-US" sz="1400" i="0" baseline="-25000" dirty="0">
                <a:solidFill>
                  <a:srgbClr val="FF0000"/>
                </a:solidFill>
                <a:latin typeface="Symbol" pitchFamily="18" charset="2"/>
                <a:ea typeface="ＭＳ Ｐゴシック" pitchFamily="34" charset="-128"/>
              </a:endParaRPr>
            </a:p>
          </p:txBody>
        </p:sp>
      </p:grpSp>
      <p:grpSp>
        <p:nvGrpSpPr>
          <p:cNvPr id="22" name="Group 52"/>
          <p:cNvGrpSpPr/>
          <p:nvPr/>
        </p:nvGrpSpPr>
        <p:grpSpPr>
          <a:xfrm>
            <a:off x="7696200" y="980724"/>
            <a:ext cx="1447800" cy="1550804"/>
            <a:chOff x="7696200" y="980724"/>
            <a:chExt cx="1447800" cy="1550804"/>
          </a:xfrm>
        </p:grpSpPr>
        <p:pic>
          <p:nvPicPr>
            <p:cNvPr id="33" name="Picture 19"/>
            <p:cNvPicPr>
              <a:picLocks noChangeAspect="1"/>
            </p:cNvPicPr>
            <p:nvPr/>
          </p:nvPicPr>
          <p:blipFill>
            <a:blip r:embed="rId13" cstate="print"/>
            <a:srcRect/>
            <a:stretch>
              <a:fillRect/>
            </a:stretch>
          </p:blipFill>
          <p:spPr bwMode="auto">
            <a:xfrm>
              <a:off x="8153400" y="1027113"/>
              <a:ext cx="446051" cy="1487487"/>
            </a:xfrm>
            <a:prstGeom prst="rect">
              <a:avLst/>
            </a:prstGeom>
            <a:noFill/>
            <a:ln w="9525">
              <a:noFill/>
              <a:miter lim="800000"/>
              <a:headEnd/>
              <a:tailEnd/>
            </a:ln>
          </p:spPr>
        </p:pic>
        <p:sp>
          <p:nvSpPr>
            <p:cNvPr id="34" name="Rectangle 33"/>
            <p:cNvSpPr/>
            <p:nvPr/>
          </p:nvSpPr>
          <p:spPr>
            <a:xfrm>
              <a:off x="7848600" y="980724"/>
              <a:ext cx="1066800" cy="349711"/>
            </a:xfrm>
            <a:prstGeom prst="rect">
              <a:avLst/>
            </a:prstGeom>
            <a:solidFill>
              <a:schemeClr val="bg1"/>
            </a:solidFill>
          </p:spPr>
          <p:txBody>
            <a:bodyPr wrap="square" lIns="0" tIns="0" rIns="0">
              <a:spAutoFit/>
            </a:bodyPr>
            <a:lstStyle/>
            <a:p>
              <a:pPr algn="ctr" defTabSz="912813" eaLnBrk="0" hangingPunct="0">
                <a:lnSpc>
                  <a:spcPct val="70000"/>
                </a:lnSpc>
                <a:buFontTx/>
                <a:buNone/>
                <a:defRPr/>
              </a:pPr>
              <a:r>
                <a:rPr lang="en-US" sz="1400" i="0" dirty="0">
                  <a:solidFill>
                    <a:srgbClr val="FF0000"/>
                  </a:solidFill>
                  <a:latin typeface="Arial Narrow" charset="0"/>
                  <a:ea typeface="ＭＳ Ｐゴシック" charset="0"/>
                  <a:cs typeface="ＭＳ Ｐゴシック" charset="0"/>
                </a:rPr>
                <a:t>28 GHz, </a:t>
              </a:r>
              <a:r>
                <a:rPr lang="en-US" sz="1400" i="0" dirty="0" smtClean="0">
                  <a:solidFill>
                    <a:srgbClr val="FF0000"/>
                  </a:solidFill>
                  <a:latin typeface="Arial Narrow" charset="0"/>
                  <a:ea typeface="ＭＳ Ｐゴシック" charset="0"/>
                  <a:cs typeface="ＭＳ Ｐゴシック" charset="0"/>
                </a:rPr>
                <a:t>1-2MW</a:t>
              </a:r>
            </a:p>
            <a:p>
              <a:pPr algn="ctr" defTabSz="912813" eaLnBrk="0" hangingPunct="0">
                <a:lnSpc>
                  <a:spcPct val="70000"/>
                </a:lnSpc>
                <a:buFontTx/>
                <a:buNone/>
                <a:defRPr/>
              </a:pPr>
              <a:r>
                <a:rPr lang="en-US" sz="1400" i="0" dirty="0" err="1" smtClean="0">
                  <a:solidFill>
                    <a:srgbClr val="FF0000"/>
                  </a:solidFill>
                  <a:latin typeface="Arial Narrow" charset="0"/>
                  <a:ea typeface="ＭＳ Ｐゴシック" charset="0"/>
                  <a:cs typeface="ＭＳ Ｐゴシック" charset="0"/>
                </a:rPr>
                <a:t>Gyrotron</a:t>
              </a:r>
              <a:endParaRPr lang="en-US" sz="1400" i="0" dirty="0">
                <a:solidFill>
                  <a:srgbClr val="FF0000"/>
                </a:solidFill>
                <a:effectLst>
                  <a:outerShdw blurRad="38100" dist="38100" dir="2700000" algn="tl">
                    <a:srgbClr val="DDDDDD"/>
                  </a:outerShdw>
                </a:effectLst>
                <a:latin typeface="Arial Narrow" charset="0"/>
                <a:ea typeface="ＭＳ Ｐゴシック" charset="0"/>
                <a:cs typeface="ＭＳ Ｐゴシック" charset="0"/>
              </a:endParaRPr>
            </a:p>
          </p:txBody>
        </p:sp>
        <p:sp>
          <p:nvSpPr>
            <p:cNvPr id="52" name="Rectangle 51"/>
            <p:cNvSpPr/>
            <p:nvPr/>
          </p:nvSpPr>
          <p:spPr>
            <a:xfrm>
              <a:off x="7696200" y="2185279"/>
              <a:ext cx="1447800" cy="346249"/>
            </a:xfrm>
            <a:prstGeom prst="rect">
              <a:avLst/>
            </a:prstGeom>
            <a:solidFill>
              <a:schemeClr val="bg1"/>
            </a:solidFill>
          </p:spPr>
          <p:txBody>
            <a:bodyPr wrap="square" lIns="0" tIns="45720" rIns="0">
              <a:spAutoFit/>
            </a:bodyPr>
            <a:lstStyle/>
            <a:p>
              <a:pPr algn="ctr" defTabSz="912813" eaLnBrk="0" hangingPunct="0">
                <a:lnSpc>
                  <a:spcPct val="70000"/>
                </a:lnSpc>
                <a:buFontTx/>
                <a:buNone/>
                <a:defRPr/>
              </a:pPr>
              <a:r>
                <a:rPr lang="en-US" sz="1100" i="0" dirty="0" smtClean="0">
                  <a:solidFill>
                    <a:srgbClr val="FF0000"/>
                  </a:solidFill>
                  <a:latin typeface="Arial Narrow" charset="0"/>
                  <a:ea typeface="ＭＳ Ｐゴシック" charset="0"/>
                  <a:cs typeface="ＭＳ Ｐゴシック" charset="0"/>
                </a:rPr>
                <a:t>ECH / EBW for start-up</a:t>
              </a:r>
            </a:p>
            <a:p>
              <a:pPr algn="ctr" defTabSz="912813" eaLnBrk="0" hangingPunct="0">
                <a:lnSpc>
                  <a:spcPct val="80000"/>
                </a:lnSpc>
                <a:buFontTx/>
                <a:buNone/>
                <a:defRPr/>
              </a:pPr>
              <a:r>
                <a:rPr lang="en-US" sz="1000" i="0" dirty="0" smtClean="0">
                  <a:solidFill>
                    <a:srgbClr val="FF0000"/>
                  </a:solidFill>
                  <a:latin typeface="Arial Narrow" charset="0"/>
                  <a:ea typeface="ＭＳ Ｐゴシック" charset="0"/>
                  <a:cs typeface="ＭＳ Ｐゴシック" charset="0"/>
                </a:rPr>
                <a:t>(Longer-term: EBW H&amp;CD)</a:t>
              </a:r>
              <a:endParaRPr lang="en-US" sz="1000" i="0" dirty="0">
                <a:solidFill>
                  <a:srgbClr val="FF0000"/>
                </a:solidFill>
                <a:effectLst>
                  <a:outerShdw blurRad="38100" dist="38100" dir="2700000" algn="tl">
                    <a:srgbClr val="DDDDDD"/>
                  </a:outerShdw>
                </a:effectLst>
                <a:latin typeface="Arial Narrow" charset="0"/>
                <a:ea typeface="ＭＳ Ｐゴシック" charset="0"/>
                <a:cs typeface="ＭＳ Ｐゴシック" charset="0"/>
              </a:endParaRPr>
            </a:p>
          </p:txBody>
        </p:sp>
      </p:grpSp>
      <p:grpSp>
        <p:nvGrpSpPr>
          <p:cNvPr id="26" name="Group 76"/>
          <p:cNvGrpSpPr/>
          <p:nvPr/>
        </p:nvGrpSpPr>
        <p:grpSpPr>
          <a:xfrm>
            <a:off x="76200" y="4495800"/>
            <a:ext cx="4191000" cy="609600"/>
            <a:chOff x="76200" y="4495800"/>
            <a:chExt cx="4191000" cy="609600"/>
          </a:xfrm>
        </p:grpSpPr>
        <p:sp>
          <p:nvSpPr>
            <p:cNvPr id="55" name="Content Placeholder 2"/>
            <p:cNvSpPr txBox="1">
              <a:spLocks/>
            </p:cNvSpPr>
            <p:nvPr/>
          </p:nvSpPr>
          <p:spPr bwMode="auto">
            <a:xfrm>
              <a:off x="76200" y="4495800"/>
              <a:ext cx="3810000" cy="609600"/>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231775" indent="-231775" defTabSz="912813" eaLnBrk="0" hangingPunct="0">
                <a:spcBef>
                  <a:spcPct val="20000"/>
                </a:spcBef>
                <a:buFontTx/>
                <a:buChar char="•"/>
              </a:pPr>
              <a:r>
                <a:rPr lang="en-US" sz="1800" i="0" kern="0" dirty="0" smtClean="0">
                  <a:solidFill>
                    <a:schemeClr val="tx1"/>
                  </a:solidFill>
                  <a:ea typeface="ヒラギノ角ゴ Pro W3" charset="-128"/>
                </a:rPr>
                <a:t>Sustained high </a:t>
              </a:r>
              <a:r>
                <a:rPr lang="en-US" sz="1800" i="0" kern="0" dirty="0" smtClean="0">
                  <a:solidFill>
                    <a:schemeClr val="tx1"/>
                  </a:solidFill>
                  <a:latin typeface="Symbol" pitchFamily="18" charset="2"/>
                  <a:ea typeface="ヒラギノ角ゴ Pro W3" charset="-128"/>
                </a:rPr>
                <a:t>b</a:t>
              </a:r>
              <a:r>
                <a:rPr lang="en-US" sz="1800" i="0" kern="0" dirty="0" smtClean="0">
                  <a:solidFill>
                    <a:schemeClr val="tx1"/>
                  </a:solidFill>
                  <a:ea typeface="ヒラギノ角ゴ Pro W3" charset="-128"/>
                </a:rPr>
                <a:t> to minimize magnet size, forces, power</a:t>
              </a:r>
            </a:p>
          </p:txBody>
        </p:sp>
        <p:sp>
          <p:nvSpPr>
            <p:cNvPr id="56" name="Right Arrow 55"/>
            <p:cNvSpPr/>
            <p:nvPr/>
          </p:nvSpPr>
          <p:spPr bwMode="auto">
            <a:xfrm>
              <a:off x="3962400" y="4648200"/>
              <a:ext cx="304800" cy="304800"/>
            </a:xfrm>
            <a:prstGeom prst="rightArrow">
              <a:avLst/>
            </a:prstGeom>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grpSp>
      <p:pic>
        <p:nvPicPr>
          <p:cNvPr id="63" name="Picture 62" descr="Picture6.png"/>
          <p:cNvPicPr>
            <a:picLocks noChangeAspect="1"/>
          </p:cNvPicPr>
          <p:nvPr/>
        </p:nvPicPr>
        <p:blipFill>
          <a:blip r:embed="rId14" cstate="print"/>
          <a:stretch>
            <a:fillRect/>
          </a:stretch>
        </p:blipFill>
        <p:spPr>
          <a:xfrm>
            <a:off x="7924800" y="4054444"/>
            <a:ext cx="1143000" cy="1508156"/>
          </a:xfrm>
          <a:prstGeom prst="rect">
            <a:avLst/>
          </a:prstGeom>
        </p:spPr>
      </p:pic>
      <p:sp>
        <p:nvSpPr>
          <p:cNvPr id="58"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68</a:t>
            </a:fld>
            <a:endParaRPr lang="en-US" dirty="0"/>
          </a:p>
        </p:txBody>
      </p:sp>
      <p:sp>
        <p:nvSpPr>
          <p:cNvPr id="66" name="TextBox 65"/>
          <p:cNvSpPr txBox="1"/>
          <p:nvPr/>
        </p:nvSpPr>
        <p:spPr>
          <a:xfrm>
            <a:off x="304800" y="1033046"/>
            <a:ext cx="3340145" cy="338554"/>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1600" i="0" dirty="0" smtClean="0"/>
              <a:t>Requirements for next-step STs:</a:t>
            </a:r>
            <a:endParaRPr lang="en-US" sz="160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4"/>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2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Straight Connector 10"/>
          <p:cNvCxnSpPr>
            <a:cxnSpLocks noChangeShapeType="1"/>
          </p:cNvCxnSpPr>
          <p:nvPr/>
        </p:nvCxnSpPr>
        <p:spPr bwMode="auto">
          <a:xfrm>
            <a:off x="0" y="0"/>
            <a:ext cx="914400" cy="0"/>
          </a:xfrm>
          <a:prstGeom prst="line">
            <a:avLst/>
          </a:prstGeom>
          <a:noFill/>
          <a:ln w="0">
            <a:solidFill>
              <a:srgbClr val="FBFFFF"/>
            </a:solidFill>
            <a:round/>
            <a:headEnd/>
            <a:tailEnd/>
          </a:ln>
        </p:spPr>
      </p:cxnSp>
      <p:cxnSp>
        <p:nvCxnSpPr>
          <p:cNvPr id="38915" name="Straight Connector 5"/>
          <p:cNvCxnSpPr>
            <a:cxnSpLocks noChangeShapeType="1"/>
          </p:cNvCxnSpPr>
          <p:nvPr/>
        </p:nvCxnSpPr>
        <p:spPr bwMode="auto">
          <a:xfrm>
            <a:off x="0" y="0"/>
            <a:ext cx="457200" cy="0"/>
          </a:xfrm>
          <a:prstGeom prst="line">
            <a:avLst/>
          </a:prstGeom>
          <a:noFill/>
          <a:ln w="0">
            <a:solidFill>
              <a:srgbClr val="FEFFFF"/>
            </a:solidFill>
            <a:round/>
            <a:headEnd/>
            <a:tailEnd/>
          </a:ln>
        </p:spPr>
      </p:cxnSp>
      <p:sp>
        <p:nvSpPr>
          <p:cNvPr id="32772" name="Rectangle 2"/>
          <p:cNvSpPr>
            <a:spLocks noGrp="1" noChangeArrowheads="1"/>
          </p:cNvSpPr>
          <p:nvPr>
            <p:ph type="title"/>
          </p:nvPr>
        </p:nvSpPr>
        <p:spPr/>
        <p:txBody>
          <a:bodyPr/>
          <a:lstStyle/>
          <a:p>
            <a:r>
              <a:rPr lang="en-US" sz="2400" dirty="0" smtClean="0">
                <a:ea typeface="ＭＳ Ｐゴシック" pitchFamily="1" charset="-128"/>
              </a:rPr>
              <a:t>NSTX-U internal component staging supports goal to assess compatibility of high </a:t>
            </a:r>
            <a:r>
              <a:rPr lang="en-US" sz="2400" dirty="0" err="1" smtClean="0">
                <a:latin typeface="Symbol" pitchFamily="1" charset="2"/>
                <a:ea typeface="ＭＳ Ｐゴシック" pitchFamily="1" charset="-128"/>
              </a:rPr>
              <a:t>t</a:t>
            </a:r>
            <a:r>
              <a:rPr lang="en-US" sz="2400" baseline="-25000" dirty="0" err="1" smtClean="0">
                <a:ea typeface="ＭＳ Ｐゴシック" pitchFamily="1" charset="-128"/>
              </a:rPr>
              <a:t>E</a:t>
            </a:r>
            <a:r>
              <a:rPr lang="en-US" sz="2400" dirty="0" smtClean="0">
                <a:ea typeface="ＭＳ Ｐゴシック" pitchFamily="1" charset="-128"/>
              </a:rPr>
              <a:t> and</a:t>
            </a:r>
            <a:r>
              <a:rPr lang="en-US" sz="2400" dirty="0" smtClean="0">
                <a:latin typeface="Symbol" pitchFamily="1" charset="2"/>
                <a:ea typeface="ＭＳ Ｐゴシック" pitchFamily="1" charset="-128"/>
              </a:rPr>
              <a:t> b </a:t>
            </a:r>
            <a:r>
              <a:rPr lang="en-US" sz="2400" dirty="0" smtClean="0">
                <a:ea typeface="ＭＳ Ｐゴシック" pitchFamily="1" charset="-128"/>
              </a:rPr>
              <a:t>+ 100% NICD with metallic PFCs</a:t>
            </a:r>
          </a:p>
        </p:txBody>
      </p:sp>
      <p:cxnSp>
        <p:nvCxnSpPr>
          <p:cNvPr id="38917" name="Straight Connector 6"/>
          <p:cNvCxnSpPr>
            <a:cxnSpLocks noChangeShapeType="1"/>
          </p:cNvCxnSpPr>
          <p:nvPr/>
        </p:nvCxnSpPr>
        <p:spPr bwMode="auto">
          <a:xfrm>
            <a:off x="0" y="0"/>
            <a:ext cx="457200" cy="0"/>
          </a:xfrm>
          <a:prstGeom prst="line">
            <a:avLst/>
          </a:prstGeom>
          <a:noFill/>
          <a:ln w="0">
            <a:solidFill>
              <a:srgbClr val="FEFFFF"/>
            </a:solidFill>
            <a:round/>
            <a:headEnd/>
            <a:tailEnd/>
          </a:ln>
        </p:spPr>
      </p:cxnSp>
      <p:cxnSp>
        <p:nvCxnSpPr>
          <p:cNvPr id="38918" name="Straight Connector 7"/>
          <p:cNvCxnSpPr>
            <a:cxnSpLocks noChangeShapeType="1"/>
          </p:cNvCxnSpPr>
          <p:nvPr/>
        </p:nvCxnSpPr>
        <p:spPr bwMode="auto">
          <a:xfrm>
            <a:off x="0" y="0"/>
            <a:ext cx="457200" cy="0"/>
          </a:xfrm>
          <a:prstGeom prst="line">
            <a:avLst/>
          </a:prstGeom>
          <a:noFill/>
          <a:ln w="0">
            <a:solidFill>
              <a:srgbClr val="FEFFFF"/>
            </a:solidFill>
            <a:round/>
            <a:headEnd/>
            <a:tailEnd/>
          </a:ln>
        </p:spPr>
      </p:cxnSp>
      <p:cxnSp>
        <p:nvCxnSpPr>
          <p:cNvPr id="38919" name="Straight Connector 8"/>
          <p:cNvCxnSpPr>
            <a:cxnSpLocks noChangeShapeType="1"/>
          </p:cNvCxnSpPr>
          <p:nvPr/>
        </p:nvCxnSpPr>
        <p:spPr bwMode="auto">
          <a:xfrm>
            <a:off x="0" y="0"/>
            <a:ext cx="457200" cy="0"/>
          </a:xfrm>
          <a:prstGeom prst="line">
            <a:avLst/>
          </a:prstGeom>
          <a:noFill/>
          <a:ln w="0">
            <a:solidFill>
              <a:srgbClr val="FEFFFF"/>
            </a:solidFill>
            <a:round/>
            <a:headEnd/>
            <a:tailEnd/>
          </a:ln>
        </p:spPr>
      </p:cxnSp>
      <p:cxnSp>
        <p:nvCxnSpPr>
          <p:cNvPr id="38920" name="Straight Connector 9"/>
          <p:cNvCxnSpPr>
            <a:cxnSpLocks noChangeShapeType="1"/>
          </p:cNvCxnSpPr>
          <p:nvPr/>
        </p:nvCxnSpPr>
        <p:spPr bwMode="auto">
          <a:xfrm>
            <a:off x="0" y="0"/>
            <a:ext cx="0" cy="457200"/>
          </a:xfrm>
          <a:prstGeom prst="line">
            <a:avLst/>
          </a:prstGeom>
          <a:noFill/>
          <a:ln w="0">
            <a:solidFill>
              <a:srgbClr val="FDFFFF"/>
            </a:solidFill>
            <a:round/>
            <a:headEnd/>
            <a:tailEnd/>
          </a:ln>
        </p:spPr>
      </p:cxnSp>
      <p:sp>
        <p:nvSpPr>
          <p:cNvPr id="38921" name="Slide Number Placeholder 4"/>
          <p:cNvSpPr>
            <a:spLocks noGrp="1"/>
          </p:cNvSpPr>
          <p:nvPr>
            <p:ph type="sldNum" sz="quarter" idx="10"/>
          </p:nvPr>
        </p:nvSpPr>
        <p:spPr>
          <a:xfrm>
            <a:off x="8382000" y="6629400"/>
            <a:ext cx="762000" cy="152400"/>
          </a:xfrm>
          <a:noFill/>
        </p:spPr>
        <p:txBody>
          <a:bodyPr/>
          <a:lstStyle/>
          <a:p>
            <a:fld id="{5CBF379A-17CD-4911-9356-2BE1C3AC467C}" type="slidenum">
              <a:rPr lang="en-US"/>
              <a:pPr/>
              <a:t>69</a:t>
            </a:fld>
            <a:endParaRPr lang="en-US"/>
          </a:p>
        </p:txBody>
      </p:sp>
      <p:grpSp>
        <p:nvGrpSpPr>
          <p:cNvPr id="2" name="Group 545"/>
          <p:cNvGrpSpPr>
            <a:grpSpLocks/>
          </p:cNvGrpSpPr>
          <p:nvPr/>
        </p:nvGrpSpPr>
        <p:grpSpPr bwMode="auto">
          <a:xfrm>
            <a:off x="317500" y="2466975"/>
            <a:ext cx="1270000" cy="3387725"/>
            <a:chOff x="334963" y="2170113"/>
            <a:chExt cx="1270000" cy="3387725"/>
          </a:xfrm>
        </p:grpSpPr>
        <p:cxnSp>
          <p:nvCxnSpPr>
            <p:cNvPr id="675" name="Straight Connector 674"/>
            <p:cNvCxnSpPr/>
            <p:nvPr/>
          </p:nvCxnSpPr>
          <p:spPr>
            <a:xfrm>
              <a:off x="334963" y="2787650"/>
              <a:ext cx="0" cy="21256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V="1">
              <a:off x="334963" y="2513013"/>
              <a:ext cx="123825" cy="2746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334963" y="4913313"/>
              <a:ext cx="123825" cy="2746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flipV="1">
              <a:off x="454026" y="2170113"/>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flipH="1">
              <a:off x="473076" y="2170113"/>
              <a:ext cx="1365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flipH="1">
              <a:off x="473076" y="5553075"/>
              <a:ext cx="1365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flipV="1">
              <a:off x="454026" y="5187950"/>
              <a:ext cx="0" cy="3698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flipH="1" flipV="1">
              <a:off x="658813" y="2170113"/>
              <a:ext cx="395288" cy="1651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H="1" flipV="1">
              <a:off x="1089026" y="2376488"/>
              <a:ext cx="274637" cy="4111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H="1" flipV="1">
              <a:off x="1363663" y="2811463"/>
              <a:ext cx="157163" cy="4810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flipV="1">
              <a:off x="1522413" y="3336925"/>
              <a:ext cx="82550" cy="4794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rot="10800000" flipV="1">
              <a:off x="658813" y="5365750"/>
              <a:ext cx="395288" cy="1651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rot="10800000" flipV="1">
              <a:off x="1089026" y="4913313"/>
              <a:ext cx="274637" cy="4111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rot="10800000" flipV="1">
              <a:off x="1363663" y="4408488"/>
              <a:ext cx="157163" cy="4810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rot="10800000" flipV="1">
              <a:off x="1522413" y="3884613"/>
              <a:ext cx="82550" cy="48101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 name="Group 546"/>
          <p:cNvGrpSpPr>
            <a:grpSpLocks/>
          </p:cNvGrpSpPr>
          <p:nvPr/>
        </p:nvGrpSpPr>
        <p:grpSpPr bwMode="auto">
          <a:xfrm>
            <a:off x="1765300" y="2466975"/>
            <a:ext cx="1270000" cy="3392487"/>
            <a:chOff x="1773378" y="2703574"/>
            <a:chExt cx="1270102" cy="3392425"/>
          </a:xfrm>
        </p:grpSpPr>
        <p:grpSp>
          <p:nvGrpSpPr>
            <p:cNvPr id="4" name="Group 657"/>
            <p:cNvGrpSpPr>
              <a:grpSpLocks/>
            </p:cNvGrpSpPr>
            <p:nvPr/>
          </p:nvGrpSpPr>
          <p:grpSpPr bwMode="auto">
            <a:xfrm flipV="1">
              <a:off x="1773378" y="2703574"/>
              <a:ext cx="1270102" cy="3392425"/>
              <a:chOff x="1775460" y="1981200"/>
              <a:chExt cx="1270102" cy="3387852"/>
            </a:xfrm>
          </p:grpSpPr>
          <p:cxnSp>
            <p:nvCxnSpPr>
              <p:cNvPr id="660" name="Straight Connector 659"/>
              <p:cNvCxnSpPr/>
              <p:nvPr/>
            </p:nvCxnSpPr>
            <p:spPr>
              <a:xfrm>
                <a:off x="1775460" y="2599479"/>
                <a:ext cx="0" cy="21243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flipV="1">
                <a:off x="1775460" y="2323632"/>
                <a:ext cx="123835" cy="27584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a:off x="1775460" y="4723823"/>
                <a:ext cx="123835" cy="27584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flipV="1">
                <a:off x="1892944" y="1981200"/>
                <a:ext cx="0" cy="3424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a:off x="1911996" y="1981200"/>
                <a:ext cx="13812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flipH="1">
                <a:off x="1911996" y="5364297"/>
                <a:ext cx="13812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flipV="1">
                <a:off x="1892944" y="4999670"/>
                <a:ext cx="0" cy="3693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flipH="1" flipV="1">
                <a:off x="2105687" y="1981200"/>
                <a:ext cx="395320" cy="1648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a:cxnSpLocks noChangeAspect="1"/>
              </p:cNvCxnSpPr>
              <p:nvPr/>
            </p:nvCxnSpPr>
            <p:spPr>
              <a:xfrm flipH="1" flipV="1">
                <a:off x="2529584" y="2187293"/>
                <a:ext cx="247670" cy="37096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flipH="1" flipV="1">
                <a:off x="2804243" y="2623259"/>
                <a:ext cx="155587" cy="4803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flipH="1" flipV="1">
                <a:off x="2963005" y="3146418"/>
                <a:ext cx="82557" cy="48035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rot="10800000" flipV="1">
                <a:off x="2099336" y="5177227"/>
                <a:ext cx="395320" cy="1648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rot="10800000" flipV="1">
                <a:off x="2529584" y="4723823"/>
                <a:ext cx="274659" cy="4121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rot="10800000" flipV="1">
                <a:off x="2804243" y="4219687"/>
                <a:ext cx="155587" cy="4787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rot="10800000" flipV="1">
                <a:off x="2963005" y="3696528"/>
                <a:ext cx="82557" cy="4787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659" name="Straight Connector 658"/>
            <p:cNvCxnSpPr>
              <a:cxnSpLocks noChangeAspect="1"/>
            </p:cNvCxnSpPr>
            <p:nvPr/>
          </p:nvCxnSpPr>
          <p:spPr bwMode="auto">
            <a:xfrm rot="480000" flipH="1">
              <a:off x="2276656" y="5964239"/>
              <a:ext cx="119072" cy="6984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547"/>
          <p:cNvGrpSpPr>
            <a:grpSpLocks/>
          </p:cNvGrpSpPr>
          <p:nvPr/>
        </p:nvGrpSpPr>
        <p:grpSpPr bwMode="auto">
          <a:xfrm>
            <a:off x="3213100" y="2466975"/>
            <a:ext cx="1270000" cy="3409950"/>
            <a:chOff x="3302000" y="2703576"/>
            <a:chExt cx="1270000" cy="3409694"/>
          </a:xfrm>
        </p:grpSpPr>
        <p:cxnSp>
          <p:nvCxnSpPr>
            <p:cNvPr id="637" name="Straight Connector 636"/>
            <p:cNvCxnSpPr/>
            <p:nvPr/>
          </p:nvCxnSpPr>
          <p:spPr bwMode="auto">
            <a:xfrm flipV="1">
              <a:off x="3302000" y="3349639"/>
              <a:ext cx="0" cy="212867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bwMode="auto">
            <a:xfrm flipV="1">
              <a:off x="3302000" y="3073435"/>
              <a:ext cx="123825" cy="276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bwMode="auto">
            <a:xfrm flipH="1" flipV="1">
              <a:off x="3438525" y="2708338"/>
              <a:ext cx="13811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bwMode="auto">
            <a:xfrm>
              <a:off x="3419475" y="2703576"/>
              <a:ext cx="0" cy="3698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bwMode="auto">
            <a:xfrm flipH="1">
              <a:off x="4330700" y="4971943"/>
              <a:ext cx="155575" cy="4825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bwMode="auto">
            <a:xfrm flipH="1">
              <a:off x="4489450" y="4448107"/>
              <a:ext cx="82550" cy="48097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bwMode="auto">
            <a:xfrm rot="10800000">
              <a:off x="3625850" y="2730561"/>
              <a:ext cx="395288" cy="1650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bwMode="auto">
            <a:xfrm rot="10800000">
              <a:off x="4056063" y="2936920"/>
              <a:ext cx="274637" cy="4127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bwMode="auto">
            <a:xfrm rot="10800000">
              <a:off x="4330700" y="3375038"/>
              <a:ext cx="155575" cy="47938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bwMode="auto">
            <a:xfrm rot="10800000">
              <a:off x="4489450" y="3898873"/>
              <a:ext cx="82550" cy="48097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 name="Group 646"/>
            <p:cNvGrpSpPr>
              <a:grpSpLocks noChangeAspect="1"/>
            </p:cNvGrpSpPr>
            <p:nvPr/>
          </p:nvGrpSpPr>
          <p:grpSpPr bwMode="auto">
            <a:xfrm>
              <a:off x="3302731" y="5486400"/>
              <a:ext cx="1030263" cy="626870"/>
              <a:chOff x="3429001" y="4046791"/>
              <a:chExt cx="1425575" cy="867400"/>
            </a:xfrm>
          </p:grpSpPr>
          <p:cxnSp>
            <p:nvCxnSpPr>
              <p:cNvPr id="649" name="Straight Connector 648"/>
              <p:cNvCxnSpPr/>
              <p:nvPr/>
            </p:nvCxnSpPr>
            <p:spPr bwMode="auto">
              <a:xfrm rot="10800000" flipH="1" flipV="1">
                <a:off x="3427990" y="4059768"/>
                <a:ext cx="171337" cy="3799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bwMode="auto">
              <a:xfrm rot="10800000" flipH="1" flipV="1">
                <a:off x="3590540" y="4439756"/>
                <a:ext cx="0" cy="4744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bwMode="auto">
              <a:xfrm rot="10800000">
                <a:off x="3619096" y="4901012"/>
                <a:ext cx="1889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bwMode="auto">
              <a:xfrm rot="60000" flipH="1">
                <a:off x="3876101" y="4848297"/>
                <a:ext cx="237235" cy="549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bwMode="auto">
              <a:xfrm rot="10800000" flipV="1">
                <a:off x="4473582" y="4046589"/>
                <a:ext cx="380017" cy="57107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a:cxnSpLocks noChangeAspect="1"/>
              </p:cNvCxnSpPr>
              <p:nvPr/>
            </p:nvCxnSpPr>
            <p:spPr bwMode="auto">
              <a:xfrm rot="120000" flipH="1">
                <a:off x="4001309" y="4597901"/>
                <a:ext cx="494240" cy="1339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9031" name="Oval 654"/>
              <p:cNvSpPr>
                <a:spLocks noChangeArrowheads="1"/>
              </p:cNvSpPr>
              <p:nvPr/>
            </p:nvSpPr>
            <p:spPr bwMode="auto">
              <a:xfrm rot="10258769" flipH="1">
                <a:off x="3965036" y="4670108"/>
                <a:ext cx="138112" cy="91440"/>
              </a:xfrm>
              <a:prstGeom prst="ellipse">
                <a:avLst/>
              </a:prstGeom>
              <a:solidFill>
                <a:schemeClr val="tx1"/>
              </a:solidFill>
              <a:ln w="12700">
                <a:solidFill>
                  <a:schemeClr val="tx1"/>
                </a:solidFill>
                <a:round/>
                <a:headEnd/>
                <a:tailEnd type="triangle" w="med" len="med"/>
              </a:ln>
            </p:spPr>
            <p:txBody>
              <a:bodyPr lIns="0" tIns="0" rIns="0" bIns="0"/>
              <a:lstStyle/>
              <a:p>
                <a:endParaRPr lang="en-US" b="1">
                  <a:solidFill>
                    <a:schemeClr val="tx1"/>
                  </a:solidFill>
                  <a:cs typeface="Arial" charset="0"/>
                </a:endParaRPr>
              </a:p>
            </p:txBody>
          </p:sp>
          <p:sp>
            <p:nvSpPr>
              <p:cNvPr id="39032" name="Oval 655"/>
              <p:cNvSpPr>
                <a:spLocks noChangeArrowheads="1"/>
              </p:cNvSpPr>
              <p:nvPr/>
            </p:nvSpPr>
            <p:spPr bwMode="auto">
              <a:xfrm rot="10800000" flipH="1">
                <a:off x="4495800" y="4694492"/>
                <a:ext cx="126654" cy="126642"/>
              </a:xfrm>
              <a:prstGeom prst="ellipse">
                <a:avLst/>
              </a:prstGeom>
              <a:solidFill>
                <a:schemeClr val="accent2"/>
              </a:solidFill>
              <a:ln w="15875">
                <a:solidFill>
                  <a:schemeClr val="accent2"/>
                </a:solidFill>
                <a:round/>
                <a:headEnd/>
                <a:tailEnd type="triangle" w="med" len="med"/>
              </a:ln>
            </p:spPr>
            <p:txBody>
              <a:bodyPr lIns="0" tIns="0" rIns="0" bIns="0"/>
              <a:lstStyle/>
              <a:p>
                <a:endParaRPr lang="en-US" b="1">
                  <a:cs typeface="Arial" charset="0"/>
                </a:endParaRPr>
              </a:p>
            </p:txBody>
          </p:sp>
          <p:cxnSp>
            <p:nvCxnSpPr>
              <p:cNvPr id="657" name="Straight Connector 656"/>
              <p:cNvCxnSpPr>
                <a:cxnSpLocks noChangeAspect="1"/>
              </p:cNvCxnSpPr>
              <p:nvPr/>
            </p:nvCxnSpPr>
            <p:spPr>
              <a:xfrm rot="720000" flipH="1">
                <a:off x="4196808" y="4617668"/>
                <a:ext cx="151568" cy="76877"/>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648" name="Straight Connector 647"/>
            <p:cNvCxnSpPr>
              <a:cxnSpLocks noChangeAspect="1"/>
            </p:cNvCxnSpPr>
            <p:nvPr/>
          </p:nvCxnSpPr>
          <p:spPr bwMode="auto">
            <a:xfrm rot="2700000" flipV="1">
              <a:off x="3829050" y="2813105"/>
              <a:ext cx="128588" cy="53971"/>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555"/>
          <p:cNvGrpSpPr>
            <a:grpSpLocks/>
          </p:cNvGrpSpPr>
          <p:nvPr/>
        </p:nvGrpSpPr>
        <p:grpSpPr bwMode="auto">
          <a:xfrm>
            <a:off x="4660900" y="2449512"/>
            <a:ext cx="1270000" cy="3409950"/>
            <a:chOff x="4648200" y="2533906"/>
            <a:chExt cx="1270000" cy="3409694"/>
          </a:xfrm>
        </p:grpSpPr>
        <p:grpSp>
          <p:nvGrpSpPr>
            <p:cNvPr id="8" name="Group 571"/>
            <p:cNvGrpSpPr>
              <a:grpSpLocks/>
            </p:cNvGrpSpPr>
            <p:nvPr/>
          </p:nvGrpSpPr>
          <p:grpSpPr bwMode="auto">
            <a:xfrm>
              <a:off x="4648200" y="2533906"/>
              <a:ext cx="1270000" cy="3409694"/>
              <a:chOff x="4749800" y="2686306"/>
              <a:chExt cx="1270000" cy="3409694"/>
            </a:xfrm>
          </p:grpSpPr>
          <p:cxnSp>
            <p:nvCxnSpPr>
              <p:cNvPr id="574" name="Straight Connector 573"/>
              <p:cNvCxnSpPr/>
              <p:nvPr/>
            </p:nvCxnSpPr>
            <p:spPr bwMode="auto">
              <a:xfrm flipV="1">
                <a:off x="4749800" y="3332370"/>
                <a:ext cx="0" cy="21286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5" name="Straight Connector 574"/>
              <p:cNvCxnSpPr/>
              <p:nvPr/>
            </p:nvCxnSpPr>
            <p:spPr bwMode="auto">
              <a:xfrm flipV="1">
                <a:off x="4749800" y="3056166"/>
                <a:ext cx="123825" cy="27620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p:cNvCxnSpPr/>
              <p:nvPr/>
            </p:nvCxnSpPr>
            <p:spPr bwMode="auto">
              <a:xfrm flipH="1" flipV="1">
                <a:off x="4886325" y="2691069"/>
                <a:ext cx="13811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bwMode="auto">
              <a:xfrm>
                <a:off x="4867275" y="2686306"/>
                <a:ext cx="0" cy="3698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p:cNvCxnSpPr/>
              <p:nvPr/>
            </p:nvCxnSpPr>
            <p:spPr bwMode="auto">
              <a:xfrm flipH="1">
                <a:off x="5778500" y="4954674"/>
                <a:ext cx="155575" cy="4825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Straight Connector 578"/>
              <p:cNvCxnSpPr/>
              <p:nvPr/>
            </p:nvCxnSpPr>
            <p:spPr bwMode="auto">
              <a:xfrm flipH="1">
                <a:off x="5937250" y="4430838"/>
                <a:ext cx="82550" cy="48097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p:cNvCxnSpPr/>
              <p:nvPr/>
            </p:nvCxnSpPr>
            <p:spPr bwMode="auto">
              <a:xfrm rot="10800000">
                <a:off x="5073650" y="2713292"/>
                <a:ext cx="395288" cy="1650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1" name="Straight Connector 580"/>
              <p:cNvCxnSpPr/>
              <p:nvPr/>
            </p:nvCxnSpPr>
            <p:spPr bwMode="auto">
              <a:xfrm rot="10800000">
                <a:off x="5503863" y="2919651"/>
                <a:ext cx="274637" cy="4127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2" name="Straight Connector 581"/>
              <p:cNvCxnSpPr/>
              <p:nvPr/>
            </p:nvCxnSpPr>
            <p:spPr bwMode="auto">
              <a:xfrm rot="10800000">
                <a:off x="5778500" y="3357769"/>
                <a:ext cx="155575" cy="47938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3" name="Straight Connector 582"/>
              <p:cNvCxnSpPr/>
              <p:nvPr/>
            </p:nvCxnSpPr>
            <p:spPr bwMode="auto">
              <a:xfrm rot="10800000">
                <a:off x="5937250" y="3881604"/>
                <a:ext cx="82550" cy="48097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583"/>
              <p:cNvGrpSpPr>
                <a:grpSpLocks noChangeAspect="1"/>
              </p:cNvGrpSpPr>
              <p:nvPr/>
            </p:nvGrpSpPr>
            <p:grpSpPr bwMode="auto">
              <a:xfrm>
                <a:off x="4750531" y="5469130"/>
                <a:ext cx="1030263" cy="626870"/>
                <a:chOff x="3429001" y="4046791"/>
                <a:chExt cx="1425575" cy="867400"/>
              </a:xfrm>
            </p:grpSpPr>
            <p:cxnSp>
              <p:nvCxnSpPr>
                <p:cNvPr id="586" name="Straight Connector 585"/>
                <p:cNvCxnSpPr/>
                <p:nvPr/>
              </p:nvCxnSpPr>
              <p:spPr bwMode="auto">
                <a:xfrm rot="10800000" flipH="1" flipV="1">
                  <a:off x="3427990" y="4059769"/>
                  <a:ext cx="171337" cy="37998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7" name="Straight Connector 586"/>
                <p:cNvCxnSpPr/>
                <p:nvPr/>
              </p:nvCxnSpPr>
              <p:spPr bwMode="auto">
                <a:xfrm rot="10800000" flipH="1" flipV="1">
                  <a:off x="3590540" y="4439756"/>
                  <a:ext cx="0" cy="4744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8" name="Straight Connector 587"/>
                <p:cNvCxnSpPr/>
                <p:nvPr/>
              </p:nvCxnSpPr>
              <p:spPr bwMode="auto">
                <a:xfrm rot="10800000">
                  <a:off x="3619096" y="4901012"/>
                  <a:ext cx="1889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9" name="Straight Connector 588"/>
                <p:cNvCxnSpPr/>
                <p:nvPr/>
              </p:nvCxnSpPr>
              <p:spPr bwMode="auto">
                <a:xfrm rot="60000" flipH="1">
                  <a:off x="3876101" y="4848297"/>
                  <a:ext cx="237235" cy="549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bwMode="auto">
                <a:xfrm rot="10800000" flipV="1">
                  <a:off x="4473582" y="4046590"/>
                  <a:ext cx="380017" cy="57107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Straight Connector 590"/>
                <p:cNvCxnSpPr>
                  <a:cxnSpLocks noChangeAspect="1"/>
                </p:cNvCxnSpPr>
                <p:nvPr/>
              </p:nvCxnSpPr>
              <p:spPr bwMode="auto">
                <a:xfrm rot="120000" flipH="1">
                  <a:off x="4001309" y="4597901"/>
                  <a:ext cx="494240" cy="13398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92" name="Oval 591"/>
                <p:cNvSpPr/>
                <p:nvPr/>
              </p:nvSpPr>
              <p:spPr bwMode="auto">
                <a:xfrm rot="10258769" flipH="1">
                  <a:off x="3963966" y="4670385"/>
                  <a:ext cx="138388" cy="90054"/>
                </a:xfrm>
                <a:prstGeom prst="ellipse">
                  <a:avLst/>
                </a:prstGeom>
                <a:solidFill>
                  <a:schemeClr val="bg1">
                    <a:lumMod val="85000"/>
                  </a:schemeClr>
                </a:solidFill>
                <a:ln w="12700" cap="flat" cmpd="sng" algn="ctr">
                  <a:solidFill>
                    <a:schemeClr val="bg1">
                      <a:lumMod val="85000"/>
                    </a:schemeClr>
                  </a:solidFill>
                  <a:prstDash val="solid"/>
                  <a:round/>
                  <a:headEnd type="none" w="med" len="med"/>
                  <a:tailEnd type="triangle" w="med" len="med"/>
                </a:ln>
                <a:effectLst/>
              </p:spPr>
              <p:txBody>
                <a:bodyPr lIns="0" tIns="0" rIns="0" bIns="0"/>
                <a:lstStyle>
                  <a:defPPr>
                    <a:defRPr lang="en-US"/>
                  </a:defPPr>
                  <a:lvl1pPr algn="l" rtl="0" fontAlgn="base">
                    <a:spcBef>
                      <a:spcPct val="0"/>
                    </a:spcBef>
                    <a:spcAft>
                      <a:spcPct val="0"/>
                    </a:spcAft>
                    <a:defRPr sz="1200" b="1" i="1" kern="1200">
                      <a:solidFill>
                        <a:srgbClr val="1822CD"/>
                      </a:solidFill>
                      <a:latin typeface="Helvetica" charset="0"/>
                      <a:ea typeface="+mn-ea"/>
                      <a:cs typeface="Arial" charset="0"/>
                    </a:defRPr>
                  </a:lvl1pPr>
                  <a:lvl2pPr marL="457200" algn="l" rtl="0" fontAlgn="base">
                    <a:spcBef>
                      <a:spcPct val="0"/>
                    </a:spcBef>
                    <a:spcAft>
                      <a:spcPct val="0"/>
                    </a:spcAft>
                    <a:defRPr sz="1200" b="1" i="1" kern="1200">
                      <a:solidFill>
                        <a:srgbClr val="1822CD"/>
                      </a:solidFill>
                      <a:latin typeface="Helvetica" charset="0"/>
                      <a:ea typeface="+mn-ea"/>
                      <a:cs typeface="Arial" charset="0"/>
                    </a:defRPr>
                  </a:lvl2pPr>
                  <a:lvl3pPr marL="914400" algn="l" rtl="0" fontAlgn="base">
                    <a:spcBef>
                      <a:spcPct val="0"/>
                    </a:spcBef>
                    <a:spcAft>
                      <a:spcPct val="0"/>
                    </a:spcAft>
                    <a:defRPr sz="1200" b="1" i="1" kern="1200">
                      <a:solidFill>
                        <a:srgbClr val="1822CD"/>
                      </a:solidFill>
                      <a:latin typeface="Helvetica" charset="0"/>
                      <a:ea typeface="+mn-ea"/>
                      <a:cs typeface="Arial" charset="0"/>
                    </a:defRPr>
                  </a:lvl3pPr>
                  <a:lvl4pPr marL="1371600" algn="l" rtl="0" fontAlgn="base">
                    <a:spcBef>
                      <a:spcPct val="0"/>
                    </a:spcBef>
                    <a:spcAft>
                      <a:spcPct val="0"/>
                    </a:spcAft>
                    <a:defRPr sz="1200" b="1" i="1" kern="1200">
                      <a:solidFill>
                        <a:srgbClr val="1822CD"/>
                      </a:solidFill>
                      <a:latin typeface="Helvetica" charset="0"/>
                      <a:ea typeface="+mn-ea"/>
                      <a:cs typeface="Arial" charset="0"/>
                    </a:defRPr>
                  </a:lvl4pPr>
                  <a:lvl5pPr marL="1828800" algn="l" rtl="0" fontAlgn="base">
                    <a:spcBef>
                      <a:spcPct val="0"/>
                    </a:spcBef>
                    <a:spcAft>
                      <a:spcPct val="0"/>
                    </a:spcAft>
                    <a:defRPr sz="1200" b="1" i="1" kern="1200">
                      <a:solidFill>
                        <a:srgbClr val="1822CD"/>
                      </a:solidFill>
                      <a:latin typeface="Helvetica" charset="0"/>
                      <a:ea typeface="+mn-ea"/>
                      <a:cs typeface="Arial" charset="0"/>
                    </a:defRPr>
                  </a:lvl5pPr>
                  <a:lvl6pPr marL="2286000" algn="l" defTabSz="914400" rtl="0" eaLnBrk="1" latinLnBrk="0" hangingPunct="1">
                    <a:defRPr sz="1200" b="1" i="1" kern="1200">
                      <a:solidFill>
                        <a:srgbClr val="1822CD"/>
                      </a:solidFill>
                      <a:latin typeface="Helvetica" charset="0"/>
                      <a:ea typeface="+mn-ea"/>
                      <a:cs typeface="Arial" charset="0"/>
                    </a:defRPr>
                  </a:lvl6pPr>
                  <a:lvl7pPr marL="2743200" algn="l" defTabSz="914400" rtl="0" eaLnBrk="1" latinLnBrk="0" hangingPunct="1">
                    <a:defRPr sz="1200" b="1" i="1" kern="1200">
                      <a:solidFill>
                        <a:srgbClr val="1822CD"/>
                      </a:solidFill>
                      <a:latin typeface="Helvetica" charset="0"/>
                      <a:ea typeface="+mn-ea"/>
                      <a:cs typeface="Arial" charset="0"/>
                    </a:defRPr>
                  </a:lvl7pPr>
                  <a:lvl8pPr marL="3200400" algn="l" defTabSz="914400" rtl="0" eaLnBrk="1" latinLnBrk="0" hangingPunct="1">
                    <a:defRPr sz="1200" b="1" i="1" kern="1200">
                      <a:solidFill>
                        <a:srgbClr val="1822CD"/>
                      </a:solidFill>
                      <a:latin typeface="Helvetica" charset="0"/>
                      <a:ea typeface="+mn-ea"/>
                      <a:cs typeface="Arial" charset="0"/>
                    </a:defRPr>
                  </a:lvl8pPr>
                  <a:lvl9pPr marL="3657600" algn="l" defTabSz="914400" rtl="0" eaLnBrk="1" latinLnBrk="0" hangingPunct="1">
                    <a:defRPr sz="1200" b="1" i="1" kern="1200">
                      <a:solidFill>
                        <a:srgbClr val="1822CD"/>
                      </a:solidFill>
                      <a:latin typeface="Helvetica" charset="0"/>
                      <a:ea typeface="+mn-ea"/>
                      <a:cs typeface="Arial" charset="0"/>
                    </a:defRPr>
                  </a:lvl9pPr>
                </a:lstStyle>
                <a:p>
                  <a:pPr>
                    <a:spcBef>
                      <a:spcPct val="20000"/>
                    </a:spcBef>
                    <a:defRPr/>
                  </a:pPr>
                  <a:endParaRPr lang="en-US">
                    <a:solidFill>
                      <a:schemeClr val="tx1"/>
                    </a:solidFill>
                    <a:latin typeface="Helvetica" pitchFamily="-128" charset="0"/>
                  </a:endParaRPr>
                </a:p>
              </p:txBody>
            </p:sp>
            <p:sp>
              <p:nvSpPr>
                <p:cNvPr id="38969" name="Oval 592"/>
                <p:cNvSpPr>
                  <a:spLocks noChangeArrowheads="1"/>
                </p:cNvSpPr>
                <p:nvPr/>
              </p:nvSpPr>
              <p:spPr bwMode="auto">
                <a:xfrm rot="10800000" flipH="1">
                  <a:off x="4495800" y="4694492"/>
                  <a:ext cx="126654" cy="126642"/>
                </a:xfrm>
                <a:prstGeom prst="ellipse">
                  <a:avLst/>
                </a:prstGeom>
                <a:solidFill>
                  <a:schemeClr val="accent2"/>
                </a:solidFill>
                <a:ln w="15875">
                  <a:solidFill>
                    <a:schemeClr val="accent2"/>
                  </a:solidFill>
                  <a:round/>
                  <a:headEnd/>
                  <a:tailEnd type="triangle" w="med" len="med"/>
                </a:ln>
              </p:spPr>
              <p:txBody>
                <a:bodyPr lIns="0" tIns="0" rIns="0" bIns="0"/>
                <a:lstStyle/>
                <a:p>
                  <a:endParaRPr lang="en-US" b="1">
                    <a:cs typeface="Arial" charset="0"/>
                  </a:endParaRPr>
                </a:p>
              </p:txBody>
            </p:sp>
            <p:cxnSp>
              <p:nvCxnSpPr>
                <p:cNvPr id="594" name="Straight Connector 593"/>
                <p:cNvCxnSpPr>
                  <a:cxnSpLocks noChangeAspect="1"/>
                </p:cNvCxnSpPr>
                <p:nvPr/>
              </p:nvCxnSpPr>
              <p:spPr>
                <a:xfrm rot="720000" flipH="1">
                  <a:off x="4196808" y="4617670"/>
                  <a:ext cx="151568" cy="7687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585" name="Straight Connector 584"/>
              <p:cNvCxnSpPr>
                <a:cxnSpLocks noChangeAspect="1"/>
              </p:cNvCxnSpPr>
              <p:nvPr/>
            </p:nvCxnSpPr>
            <p:spPr bwMode="auto">
              <a:xfrm rot="2700000" flipV="1">
                <a:off x="5276850" y="2795836"/>
                <a:ext cx="128588" cy="53971"/>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8949" name="TextBox 572"/>
            <p:cNvSpPr txBox="1">
              <a:spLocks noChangeArrowheads="1"/>
            </p:cNvSpPr>
            <p:nvPr/>
          </p:nvSpPr>
          <p:spPr bwMode="auto">
            <a:xfrm>
              <a:off x="4648200" y="3589515"/>
              <a:ext cx="1219200" cy="1323340"/>
            </a:xfrm>
            <a:prstGeom prst="rect">
              <a:avLst/>
            </a:prstGeom>
            <a:noFill/>
            <a:ln w="9525">
              <a:noFill/>
              <a:miter lim="800000"/>
              <a:headEnd/>
              <a:tailEnd/>
            </a:ln>
          </p:spPr>
          <p:txBody>
            <a:bodyPr>
              <a:spAutoFit/>
            </a:bodyPr>
            <a:lstStyle/>
            <a:p>
              <a:pPr algn="ctr">
                <a:lnSpc>
                  <a:spcPct val="80000"/>
                </a:lnSpc>
                <a:spcBef>
                  <a:spcPct val="0"/>
                </a:spcBef>
                <a:buFontTx/>
                <a:buNone/>
              </a:pPr>
              <a:r>
                <a:rPr lang="en-US" sz="2000" b="1" i="0" dirty="0" err="1">
                  <a:solidFill>
                    <a:schemeClr val="tx1"/>
                  </a:solidFill>
                  <a:latin typeface="Arial Narrow" pitchFamily="1" charset="0"/>
                  <a:cs typeface="Arial" charset="0"/>
                </a:rPr>
                <a:t>Cryo</a:t>
              </a:r>
              <a:r>
                <a:rPr lang="en-US" sz="2000" b="1" i="0" dirty="0">
                  <a:solidFill>
                    <a:schemeClr val="tx1"/>
                  </a:solidFill>
                  <a:latin typeface="Arial Narrow" pitchFamily="1" charset="0"/>
                  <a:cs typeface="Arial" charset="0"/>
                </a:rPr>
                <a:t> +</a:t>
              </a:r>
            </a:p>
            <a:p>
              <a:pPr algn="ctr">
                <a:lnSpc>
                  <a:spcPct val="80000"/>
                </a:lnSpc>
                <a:spcBef>
                  <a:spcPct val="0"/>
                </a:spcBef>
                <a:buFontTx/>
                <a:buNone/>
              </a:pPr>
              <a:r>
                <a:rPr lang="en-US" sz="2000" b="1" i="0" dirty="0" smtClean="0">
                  <a:solidFill>
                    <a:schemeClr val="tx1"/>
                  </a:solidFill>
                  <a:latin typeface="Arial Narrow" pitchFamily="1" charset="0"/>
                  <a:cs typeface="Arial" charset="0"/>
                </a:rPr>
                <a:t>full lower</a:t>
              </a:r>
              <a:endParaRPr lang="en-US" sz="2000" b="1" i="0" dirty="0">
                <a:solidFill>
                  <a:schemeClr val="tx1"/>
                </a:solidFill>
                <a:latin typeface="Arial Narrow" pitchFamily="1" charset="0"/>
                <a:cs typeface="Arial" charset="0"/>
              </a:endParaRPr>
            </a:p>
            <a:p>
              <a:pPr algn="ctr">
                <a:lnSpc>
                  <a:spcPct val="80000"/>
                </a:lnSpc>
                <a:spcBef>
                  <a:spcPct val="0"/>
                </a:spcBef>
                <a:buFontTx/>
                <a:buNone/>
              </a:pPr>
              <a:r>
                <a:rPr lang="en-US" sz="2000" i="0" dirty="0">
                  <a:solidFill>
                    <a:schemeClr val="tx1"/>
                  </a:solidFill>
                  <a:latin typeface="Arial Narrow" pitchFamily="1" charset="0"/>
                </a:rPr>
                <a:t>o</a:t>
              </a:r>
              <a:r>
                <a:rPr lang="en-US" sz="2000" b="1" i="0" dirty="0" smtClean="0">
                  <a:solidFill>
                    <a:schemeClr val="tx1"/>
                  </a:solidFill>
                  <a:latin typeface="Arial Narrow" pitchFamily="1" charset="0"/>
                  <a:cs typeface="Arial" charset="0"/>
                </a:rPr>
                <a:t>utboard high-Z </a:t>
              </a:r>
              <a:r>
                <a:rPr lang="en-US" sz="2000" b="1" i="0" dirty="0" err="1">
                  <a:solidFill>
                    <a:schemeClr val="tx1"/>
                  </a:solidFill>
                  <a:latin typeface="Arial Narrow" pitchFamily="1" charset="0"/>
                  <a:cs typeface="Arial" charset="0"/>
                </a:rPr>
                <a:t>divertor</a:t>
              </a:r>
              <a:endParaRPr lang="en-US" sz="2000" b="1" i="0" dirty="0">
                <a:solidFill>
                  <a:schemeClr val="tx1"/>
                </a:solidFill>
                <a:latin typeface="Arial Narrow" pitchFamily="1" charset="0"/>
                <a:cs typeface="Arial" charset="0"/>
              </a:endParaRPr>
            </a:p>
          </p:txBody>
        </p:sp>
      </p:grpSp>
      <p:sp>
        <p:nvSpPr>
          <p:cNvPr id="38933" name="TextBox 556"/>
          <p:cNvSpPr txBox="1">
            <a:spLocks noChangeArrowheads="1"/>
          </p:cNvSpPr>
          <p:nvPr/>
        </p:nvSpPr>
        <p:spPr bwMode="auto">
          <a:xfrm>
            <a:off x="1816100" y="3544887"/>
            <a:ext cx="1016000" cy="1323975"/>
          </a:xfrm>
          <a:prstGeom prst="rect">
            <a:avLst/>
          </a:prstGeom>
          <a:noFill/>
          <a:ln w="9525">
            <a:noFill/>
            <a:miter lim="800000"/>
            <a:headEnd/>
            <a:tailEnd/>
          </a:ln>
        </p:spPr>
        <p:txBody>
          <a:bodyPr>
            <a:spAutoFit/>
          </a:bodyPr>
          <a:lstStyle/>
          <a:p>
            <a:pPr algn="ctr">
              <a:lnSpc>
                <a:spcPct val="80000"/>
              </a:lnSpc>
              <a:spcBef>
                <a:spcPct val="0"/>
              </a:spcBef>
              <a:buFontTx/>
              <a:buNone/>
            </a:pPr>
            <a:r>
              <a:rPr lang="en-US" sz="2000" b="1" i="0">
                <a:solidFill>
                  <a:schemeClr val="tx1"/>
                </a:solidFill>
                <a:latin typeface="Arial Narrow" pitchFamily="1" charset="0"/>
                <a:cs typeface="Arial" charset="0"/>
              </a:rPr>
              <a:t>Lower</a:t>
            </a:r>
          </a:p>
          <a:p>
            <a:pPr algn="ctr">
              <a:lnSpc>
                <a:spcPct val="80000"/>
              </a:lnSpc>
              <a:spcBef>
                <a:spcPct val="0"/>
              </a:spcBef>
              <a:buFontTx/>
              <a:buNone/>
            </a:pPr>
            <a:r>
              <a:rPr lang="en-US" sz="2000" b="1" i="0">
                <a:solidFill>
                  <a:schemeClr val="tx1"/>
                </a:solidFill>
                <a:latin typeface="Arial Narrow" pitchFamily="1" charset="0"/>
                <a:cs typeface="Arial" charset="0"/>
              </a:rPr>
              <a:t>OBD </a:t>
            </a:r>
          </a:p>
          <a:p>
            <a:pPr algn="ctr">
              <a:lnSpc>
                <a:spcPct val="80000"/>
              </a:lnSpc>
              <a:spcBef>
                <a:spcPct val="0"/>
              </a:spcBef>
              <a:buFontTx/>
              <a:buNone/>
            </a:pPr>
            <a:r>
              <a:rPr lang="en-US" sz="2000" b="1" i="0">
                <a:solidFill>
                  <a:schemeClr val="tx1"/>
                </a:solidFill>
                <a:latin typeface="Arial Narrow" pitchFamily="1" charset="0"/>
                <a:cs typeface="Arial" charset="0"/>
              </a:rPr>
              <a:t>high-Z row of tiles</a:t>
            </a:r>
          </a:p>
        </p:txBody>
      </p:sp>
      <p:sp>
        <p:nvSpPr>
          <p:cNvPr id="558" name="Rectangle 557"/>
          <p:cNvSpPr>
            <a:spLocks noChangeArrowheads="1"/>
          </p:cNvSpPr>
          <p:nvPr/>
        </p:nvSpPr>
        <p:spPr bwMode="auto">
          <a:xfrm>
            <a:off x="393700" y="3517900"/>
            <a:ext cx="982663" cy="1274762"/>
          </a:xfrm>
          <a:prstGeom prst="rect">
            <a:avLst/>
          </a:prstGeom>
          <a:noFill/>
          <a:ln w="9525">
            <a:noFill/>
            <a:miter lim="800000"/>
            <a:headEnd/>
            <a:tailEnd/>
          </a:ln>
        </p:spPr>
        <p:txBody>
          <a:bodyPr wrap="none">
            <a:spAutoFit/>
          </a:bodyPr>
          <a:lstStyle/>
          <a:p>
            <a:pPr algn="ctr">
              <a:lnSpc>
                <a:spcPct val="80000"/>
              </a:lnSpc>
              <a:spcBef>
                <a:spcPct val="0"/>
              </a:spcBef>
              <a:buFontTx/>
              <a:buNone/>
            </a:pPr>
            <a:r>
              <a:rPr lang="en-US" sz="2400" b="1" i="0">
                <a:solidFill>
                  <a:schemeClr val="tx1"/>
                </a:solidFill>
                <a:latin typeface="Arial Narrow" pitchFamily="1" charset="0"/>
              </a:rPr>
              <a:t>C</a:t>
            </a:r>
          </a:p>
          <a:p>
            <a:pPr algn="ctr">
              <a:lnSpc>
                <a:spcPct val="80000"/>
              </a:lnSpc>
              <a:spcBef>
                <a:spcPct val="0"/>
              </a:spcBef>
              <a:buFontTx/>
              <a:buNone/>
            </a:pPr>
            <a:r>
              <a:rPr lang="en-US" sz="2400" b="1" i="0">
                <a:solidFill>
                  <a:srgbClr val="00B0F0"/>
                </a:solidFill>
                <a:latin typeface="Arial Narrow" pitchFamily="1" charset="0"/>
              </a:rPr>
              <a:t>BN</a:t>
            </a:r>
          </a:p>
          <a:p>
            <a:pPr algn="ctr">
              <a:lnSpc>
                <a:spcPct val="80000"/>
              </a:lnSpc>
              <a:spcBef>
                <a:spcPct val="0"/>
              </a:spcBef>
              <a:buFontTx/>
              <a:buNone/>
            </a:pPr>
            <a:r>
              <a:rPr lang="en-US" sz="2400" b="1" i="0">
                <a:solidFill>
                  <a:srgbClr val="FF0000"/>
                </a:solidFill>
                <a:latin typeface="Arial Narrow" pitchFamily="1" charset="0"/>
              </a:rPr>
              <a:t>Li</a:t>
            </a:r>
          </a:p>
          <a:p>
            <a:pPr algn="ctr">
              <a:lnSpc>
                <a:spcPct val="80000"/>
              </a:lnSpc>
              <a:spcBef>
                <a:spcPct val="0"/>
              </a:spcBef>
              <a:buFontTx/>
              <a:buNone/>
            </a:pPr>
            <a:r>
              <a:rPr lang="en-US" sz="2400" b="1" i="0">
                <a:solidFill>
                  <a:srgbClr val="BFBFBF"/>
                </a:solidFill>
                <a:latin typeface="Arial Narrow" pitchFamily="1" charset="0"/>
              </a:rPr>
              <a:t>High-Z</a:t>
            </a:r>
          </a:p>
        </p:txBody>
      </p:sp>
      <p:sp>
        <p:nvSpPr>
          <p:cNvPr id="38935" name="TextBox 558"/>
          <p:cNvSpPr txBox="1">
            <a:spLocks noChangeArrowheads="1"/>
          </p:cNvSpPr>
          <p:nvPr/>
        </p:nvSpPr>
        <p:spPr bwMode="auto">
          <a:xfrm>
            <a:off x="3213100" y="3544887"/>
            <a:ext cx="1143000" cy="1323975"/>
          </a:xfrm>
          <a:prstGeom prst="rect">
            <a:avLst/>
          </a:prstGeom>
          <a:noFill/>
          <a:ln w="9525">
            <a:noFill/>
            <a:miter lim="800000"/>
            <a:headEnd/>
            <a:tailEnd/>
          </a:ln>
        </p:spPr>
        <p:txBody>
          <a:bodyPr>
            <a:spAutoFit/>
          </a:bodyPr>
          <a:lstStyle/>
          <a:p>
            <a:pPr algn="ctr">
              <a:lnSpc>
                <a:spcPct val="80000"/>
              </a:lnSpc>
              <a:spcBef>
                <a:spcPct val="0"/>
              </a:spcBef>
              <a:buFontTx/>
              <a:buNone/>
            </a:pPr>
            <a:r>
              <a:rPr lang="en-US" sz="2000" b="1" i="0">
                <a:solidFill>
                  <a:schemeClr val="tx1"/>
                </a:solidFill>
                <a:latin typeface="Arial Narrow" pitchFamily="1" charset="0"/>
                <a:cs typeface="Arial" charset="0"/>
              </a:rPr>
              <a:t>Cryo + U+L OBD </a:t>
            </a:r>
          </a:p>
          <a:p>
            <a:pPr algn="ctr">
              <a:lnSpc>
                <a:spcPct val="80000"/>
              </a:lnSpc>
              <a:spcBef>
                <a:spcPct val="0"/>
              </a:spcBef>
              <a:buFontTx/>
              <a:buNone/>
            </a:pPr>
            <a:r>
              <a:rPr lang="en-US" sz="2000" b="1" i="0">
                <a:solidFill>
                  <a:schemeClr val="tx1"/>
                </a:solidFill>
                <a:latin typeface="Arial Narrow" pitchFamily="1" charset="0"/>
                <a:cs typeface="Arial" charset="0"/>
              </a:rPr>
              <a:t>high-Z rows of tiles</a:t>
            </a:r>
          </a:p>
        </p:txBody>
      </p:sp>
      <p:sp>
        <p:nvSpPr>
          <p:cNvPr id="38936" name="TextBox 559"/>
          <p:cNvSpPr txBox="1">
            <a:spLocks noChangeArrowheads="1"/>
          </p:cNvSpPr>
          <p:nvPr/>
        </p:nvSpPr>
        <p:spPr bwMode="auto">
          <a:xfrm>
            <a:off x="317500" y="1439862"/>
            <a:ext cx="8382000" cy="369888"/>
          </a:xfrm>
          <a:prstGeom prst="rect">
            <a:avLst/>
          </a:prstGeom>
          <a:noFill/>
          <a:ln w="9525">
            <a:noFill/>
            <a:miter lim="800000"/>
            <a:headEnd/>
            <a:tailEnd/>
          </a:ln>
        </p:spPr>
        <p:txBody>
          <a:bodyPr>
            <a:spAutoFit/>
          </a:bodyPr>
          <a:lstStyle/>
          <a:p>
            <a:pPr algn="ctr">
              <a:spcBef>
                <a:spcPct val="0"/>
              </a:spcBef>
              <a:buFontTx/>
              <a:buNone/>
            </a:pPr>
            <a:r>
              <a:rPr lang="en-US" sz="1800" b="1">
                <a:solidFill>
                  <a:srgbClr val="FF0000"/>
                </a:solidFill>
                <a:latin typeface="Arial Narrow" pitchFamily="1" charset="0"/>
                <a:cs typeface="Arial" charset="0"/>
              </a:rPr>
              <a:t>Nominal 2014-18 5 year plan steps for implementation of cryo-pump + high-Z PFCs + LLD</a:t>
            </a:r>
          </a:p>
        </p:txBody>
      </p:sp>
      <p:sp>
        <p:nvSpPr>
          <p:cNvPr id="38937" name="TextBox 560"/>
          <p:cNvSpPr txBox="1">
            <a:spLocks noChangeArrowheads="1"/>
          </p:cNvSpPr>
          <p:nvPr/>
        </p:nvSpPr>
        <p:spPr bwMode="auto">
          <a:xfrm>
            <a:off x="744538" y="2125662"/>
            <a:ext cx="652462" cy="400050"/>
          </a:xfrm>
          <a:prstGeom prst="rect">
            <a:avLst/>
          </a:prstGeom>
          <a:noFill/>
          <a:ln w="9525">
            <a:noFill/>
            <a:miter lim="800000"/>
            <a:headEnd/>
            <a:tailEnd/>
          </a:ln>
        </p:spPr>
        <p:txBody>
          <a:bodyPr wrap="none">
            <a:spAutoFit/>
          </a:bodyPr>
          <a:lstStyle/>
          <a:p>
            <a:pPr>
              <a:spcBef>
                <a:spcPct val="0"/>
              </a:spcBef>
              <a:buFontTx/>
              <a:buNone/>
            </a:pPr>
            <a:r>
              <a:rPr lang="en-US" sz="2000" b="1" i="0">
                <a:solidFill>
                  <a:srgbClr val="FF0000"/>
                </a:solidFill>
                <a:latin typeface="Arial Narrow" pitchFamily="1" charset="0"/>
                <a:cs typeface="Arial" charset="0"/>
              </a:rPr>
              <a:t>2015</a:t>
            </a:r>
          </a:p>
        </p:txBody>
      </p:sp>
      <p:sp>
        <p:nvSpPr>
          <p:cNvPr id="38938" name="TextBox 561"/>
          <p:cNvSpPr txBox="1">
            <a:spLocks noChangeArrowheads="1"/>
          </p:cNvSpPr>
          <p:nvPr/>
        </p:nvSpPr>
        <p:spPr bwMode="auto">
          <a:xfrm>
            <a:off x="2146300" y="2125662"/>
            <a:ext cx="652463" cy="400050"/>
          </a:xfrm>
          <a:prstGeom prst="rect">
            <a:avLst/>
          </a:prstGeom>
          <a:noFill/>
          <a:ln w="9525">
            <a:noFill/>
            <a:miter lim="800000"/>
            <a:headEnd/>
            <a:tailEnd/>
          </a:ln>
        </p:spPr>
        <p:txBody>
          <a:bodyPr wrap="none">
            <a:spAutoFit/>
          </a:bodyPr>
          <a:lstStyle/>
          <a:p>
            <a:pPr>
              <a:spcBef>
                <a:spcPct val="0"/>
              </a:spcBef>
              <a:buFontTx/>
              <a:buNone/>
            </a:pPr>
            <a:r>
              <a:rPr lang="en-US" sz="2000" b="1" i="0">
                <a:solidFill>
                  <a:srgbClr val="FF0000"/>
                </a:solidFill>
                <a:latin typeface="Arial Narrow" pitchFamily="1" charset="0"/>
                <a:cs typeface="Arial" charset="0"/>
              </a:rPr>
              <a:t>2016</a:t>
            </a:r>
          </a:p>
        </p:txBody>
      </p:sp>
      <p:sp>
        <p:nvSpPr>
          <p:cNvPr id="38939" name="TextBox 562"/>
          <p:cNvSpPr txBox="1">
            <a:spLocks noChangeArrowheads="1"/>
          </p:cNvSpPr>
          <p:nvPr/>
        </p:nvSpPr>
        <p:spPr bwMode="auto">
          <a:xfrm>
            <a:off x="3640138" y="2125662"/>
            <a:ext cx="652462" cy="400050"/>
          </a:xfrm>
          <a:prstGeom prst="rect">
            <a:avLst/>
          </a:prstGeom>
          <a:noFill/>
          <a:ln w="9525">
            <a:noFill/>
            <a:miter lim="800000"/>
            <a:headEnd/>
            <a:tailEnd/>
          </a:ln>
        </p:spPr>
        <p:txBody>
          <a:bodyPr wrap="none">
            <a:spAutoFit/>
          </a:bodyPr>
          <a:lstStyle/>
          <a:p>
            <a:pPr>
              <a:spcBef>
                <a:spcPct val="0"/>
              </a:spcBef>
              <a:buFontTx/>
              <a:buNone/>
            </a:pPr>
            <a:r>
              <a:rPr lang="en-US" sz="2000" b="1" i="0">
                <a:solidFill>
                  <a:srgbClr val="FF0000"/>
                </a:solidFill>
                <a:latin typeface="Arial Narrow" pitchFamily="1" charset="0"/>
                <a:cs typeface="Arial" charset="0"/>
              </a:rPr>
              <a:t>2017</a:t>
            </a:r>
          </a:p>
        </p:txBody>
      </p:sp>
      <p:sp>
        <p:nvSpPr>
          <p:cNvPr id="38940" name="TextBox 563"/>
          <p:cNvSpPr txBox="1">
            <a:spLocks noChangeArrowheads="1"/>
          </p:cNvSpPr>
          <p:nvPr/>
        </p:nvSpPr>
        <p:spPr bwMode="auto">
          <a:xfrm>
            <a:off x="5240338" y="2125662"/>
            <a:ext cx="957262" cy="400050"/>
          </a:xfrm>
          <a:prstGeom prst="rect">
            <a:avLst/>
          </a:prstGeom>
          <a:noFill/>
          <a:ln w="9525">
            <a:noFill/>
            <a:miter lim="800000"/>
            <a:headEnd/>
            <a:tailEnd/>
          </a:ln>
        </p:spPr>
        <p:txBody>
          <a:bodyPr wrap="none">
            <a:spAutoFit/>
          </a:bodyPr>
          <a:lstStyle/>
          <a:p>
            <a:pPr>
              <a:spcBef>
                <a:spcPct val="0"/>
              </a:spcBef>
              <a:buFontTx/>
              <a:buNone/>
            </a:pPr>
            <a:r>
              <a:rPr lang="en-US" sz="2000" b="1" i="0">
                <a:solidFill>
                  <a:srgbClr val="FF0000"/>
                </a:solidFill>
                <a:latin typeface="Arial Narrow" pitchFamily="1" charset="0"/>
                <a:cs typeface="Arial" charset="0"/>
              </a:rPr>
              <a:t>2018-19</a:t>
            </a:r>
          </a:p>
        </p:txBody>
      </p:sp>
      <p:cxnSp>
        <p:nvCxnSpPr>
          <p:cNvPr id="565" name="Straight Arrow Connector 564"/>
          <p:cNvCxnSpPr/>
          <p:nvPr/>
        </p:nvCxnSpPr>
        <p:spPr>
          <a:xfrm flipH="1" flipV="1">
            <a:off x="4051300" y="5810250"/>
            <a:ext cx="92075" cy="182562"/>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6" name="Straight Arrow Connector 565"/>
          <p:cNvCxnSpPr/>
          <p:nvPr/>
        </p:nvCxnSpPr>
        <p:spPr>
          <a:xfrm flipH="1" flipV="1">
            <a:off x="2359025" y="5783262"/>
            <a:ext cx="92075" cy="182563"/>
          </a:xfrm>
          <a:prstGeom prst="straightConnector1">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7" name="TextBox 566"/>
          <p:cNvSpPr txBox="1">
            <a:spLocks noChangeArrowheads="1"/>
          </p:cNvSpPr>
          <p:nvPr/>
        </p:nvSpPr>
        <p:spPr bwMode="auto">
          <a:xfrm flipH="1">
            <a:off x="1689100" y="6011862"/>
            <a:ext cx="1295400" cy="204788"/>
          </a:xfrm>
          <a:prstGeom prst="rect">
            <a:avLst/>
          </a:prstGeom>
          <a:noFill/>
          <a:ln w="9525">
            <a:noFill/>
            <a:miter lim="800000"/>
            <a:headEnd/>
            <a:tailEnd/>
          </a:ln>
        </p:spPr>
        <p:txBody>
          <a:bodyPr lIns="0" tIns="0" rIns="0" bIns="0">
            <a:spAutoFit/>
          </a:bodyPr>
          <a:lstStyle/>
          <a:p>
            <a:pPr algn="ctr">
              <a:lnSpc>
                <a:spcPct val="80000"/>
              </a:lnSpc>
              <a:spcBef>
                <a:spcPct val="0"/>
              </a:spcBef>
              <a:buFontTx/>
              <a:buNone/>
            </a:pPr>
            <a:r>
              <a:rPr lang="en-US" sz="1600" b="1" i="0">
                <a:solidFill>
                  <a:srgbClr val="A6A6A6"/>
                </a:solidFill>
                <a:latin typeface="Arial Narrow" pitchFamily="1" charset="0"/>
                <a:cs typeface="Arial" charset="0"/>
              </a:rPr>
              <a:t>High-Z tile row</a:t>
            </a:r>
          </a:p>
        </p:txBody>
      </p:sp>
      <p:sp>
        <p:nvSpPr>
          <p:cNvPr id="569" name="TextBox 568"/>
          <p:cNvSpPr txBox="1">
            <a:spLocks noChangeArrowheads="1"/>
          </p:cNvSpPr>
          <p:nvPr/>
        </p:nvSpPr>
        <p:spPr bwMode="auto">
          <a:xfrm flipH="1">
            <a:off x="4508500" y="6011862"/>
            <a:ext cx="1485900" cy="401638"/>
          </a:xfrm>
          <a:prstGeom prst="rect">
            <a:avLst/>
          </a:prstGeom>
          <a:noFill/>
          <a:ln w="9525">
            <a:noFill/>
            <a:miter lim="800000"/>
            <a:headEnd/>
            <a:tailEnd/>
          </a:ln>
        </p:spPr>
        <p:txBody>
          <a:bodyPr lIns="0" tIns="0" rIns="0" bIns="0">
            <a:spAutoFit/>
          </a:bodyPr>
          <a:lstStyle/>
          <a:p>
            <a:pPr algn="ctr">
              <a:lnSpc>
                <a:spcPct val="80000"/>
              </a:lnSpc>
              <a:spcBef>
                <a:spcPct val="0"/>
              </a:spcBef>
              <a:buFontTx/>
              <a:buNone/>
            </a:pPr>
            <a:r>
              <a:rPr lang="en-US" sz="1600" b="1" i="0">
                <a:solidFill>
                  <a:srgbClr val="A6A6A6"/>
                </a:solidFill>
                <a:latin typeface="Arial Narrow" pitchFamily="1" charset="0"/>
                <a:cs typeface="Arial" charset="0"/>
              </a:rPr>
              <a:t>Bakeable cryo-baffle for </a:t>
            </a:r>
            <a:r>
              <a:rPr lang="en-US" sz="1600" b="1" i="0">
                <a:solidFill>
                  <a:srgbClr val="FF0000"/>
                </a:solidFill>
                <a:latin typeface="Arial Narrow" pitchFamily="1" charset="0"/>
                <a:cs typeface="Arial" charset="0"/>
              </a:rPr>
              <a:t>liquid Li</a:t>
            </a:r>
          </a:p>
        </p:txBody>
      </p:sp>
      <p:cxnSp>
        <p:nvCxnSpPr>
          <p:cNvPr id="570" name="Straight Arrow Connector 569"/>
          <p:cNvCxnSpPr/>
          <p:nvPr/>
        </p:nvCxnSpPr>
        <p:spPr>
          <a:xfrm rot="180000" flipH="1" flipV="1">
            <a:off x="5270500" y="5707062"/>
            <a:ext cx="152400" cy="304800"/>
          </a:xfrm>
          <a:prstGeom prst="straightConnector1">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947" name="Right Brace 570"/>
          <p:cNvSpPr>
            <a:spLocks/>
          </p:cNvSpPr>
          <p:nvPr/>
        </p:nvSpPr>
        <p:spPr bwMode="auto">
          <a:xfrm rot="16200000">
            <a:off x="2974181" y="-683419"/>
            <a:ext cx="312738" cy="5321300"/>
          </a:xfrm>
          <a:prstGeom prst="rightBrace">
            <a:avLst>
              <a:gd name="adj1" fmla="val 51762"/>
              <a:gd name="adj2" fmla="val 54102"/>
            </a:avLst>
          </a:prstGeom>
          <a:noFill/>
          <a:ln w="38100">
            <a:solidFill>
              <a:srgbClr val="FF0000"/>
            </a:solidFill>
            <a:round/>
            <a:headEnd/>
            <a:tailEnd/>
          </a:ln>
        </p:spPr>
        <p:txBody>
          <a:bodyPr lIns="0" tIns="0" rIns="0" bIns="0"/>
          <a:lstStyle/>
          <a:p>
            <a:endParaRPr lang="en-US" b="1">
              <a:cs typeface="Arial" charset="0"/>
            </a:endParaRPr>
          </a:p>
        </p:txBody>
      </p:sp>
      <p:sp>
        <p:nvSpPr>
          <p:cNvPr id="154" name="TextBox 153"/>
          <p:cNvSpPr txBox="1"/>
          <p:nvPr/>
        </p:nvSpPr>
        <p:spPr>
          <a:xfrm>
            <a:off x="3352800" y="990600"/>
            <a:ext cx="2438400" cy="4001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i="0" dirty="0" smtClean="0">
                <a:solidFill>
                  <a:schemeClr val="tx1"/>
                </a:solidFill>
              </a:rPr>
              <a:t>Base budget case</a:t>
            </a:r>
            <a:endParaRPr lang="en-US" sz="2000" i="0" dirty="0">
              <a:solidFill>
                <a:schemeClr val="tx1"/>
              </a:solidFill>
            </a:endParaRPr>
          </a:p>
        </p:txBody>
      </p:sp>
      <p:grpSp>
        <p:nvGrpSpPr>
          <p:cNvPr id="10" name="Group 547"/>
          <p:cNvGrpSpPr>
            <a:grpSpLocks/>
          </p:cNvGrpSpPr>
          <p:nvPr/>
        </p:nvGrpSpPr>
        <p:grpSpPr bwMode="auto">
          <a:xfrm>
            <a:off x="6096000" y="2466975"/>
            <a:ext cx="1270000" cy="3409950"/>
            <a:chOff x="3302000" y="2703576"/>
            <a:chExt cx="1270000" cy="3409694"/>
          </a:xfrm>
        </p:grpSpPr>
        <p:cxnSp>
          <p:nvCxnSpPr>
            <p:cNvPr id="156" name="Straight Connector 155"/>
            <p:cNvCxnSpPr/>
            <p:nvPr/>
          </p:nvCxnSpPr>
          <p:spPr bwMode="auto">
            <a:xfrm flipV="1">
              <a:off x="3302000" y="3349639"/>
              <a:ext cx="0" cy="212867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bwMode="auto">
            <a:xfrm flipV="1">
              <a:off x="3302000" y="3073435"/>
              <a:ext cx="123825" cy="276204"/>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bwMode="auto">
            <a:xfrm flipH="1" flipV="1">
              <a:off x="3438525" y="2708338"/>
              <a:ext cx="13811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bwMode="auto">
            <a:xfrm>
              <a:off x="3419475" y="2703576"/>
              <a:ext cx="0" cy="3698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bwMode="auto">
            <a:xfrm flipH="1">
              <a:off x="4330700" y="4971943"/>
              <a:ext cx="155575" cy="482564"/>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bwMode="auto">
            <a:xfrm flipH="1">
              <a:off x="4489450" y="4448107"/>
              <a:ext cx="82550" cy="48097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bwMode="auto">
            <a:xfrm rot="10800000">
              <a:off x="3625850" y="2730561"/>
              <a:ext cx="395288" cy="1650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auto">
            <a:xfrm rot="10800000">
              <a:off x="4056063" y="2936920"/>
              <a:ext cx="274637" cy="41271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auto">
            <a:xfrm rot="10800000">
              <a:off x="4330700" y="3375038"/>
              <a:ext cx="155575" cy="47938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auto">
            <a:xfrm rot="10800000">
              <a:off x="4489450" y="3898873"/>
              <a:ext cx="82550" cy="48097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1" name="Group 646"/>
            <p:cNvGrpSpPr>
              <a:grpSpLocks noChangeAspect="1"/>
            </p:cNvGrpSpPr>
            <p:nvPr/>
          </p:nvGrpSpPr>
          <p:grpSpPr bwMode="auto">
            <a:xfrm>
              <a:off x="3302001" y="5486254"/>
              <a:ext cx="1030288" cy="627016"/>
              <a:chOff x="3427990" y="4046589"/>
              <a:chExt cx="1425609" cy="867602"/>
            </a:xfrm>
          </p:grpSpPr>
          <p:cxnSp>
            <p:nvCxnSpPr>
              <p:cNvPr id="168" name="Straight Connector 167"/>
              <p:cNvCxnSpPr/>
              <p:nvPr/>
            </p:nvCxnSpPr>
            <p:spPr bwMode="auto">
              <a:xfrm rot="10800000" flipH="1" flipV="1">
                <a:off x="3427990" y="4059768"/>
                <a:ext cx="171337" cy="37998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auto">
              <a:xfrm rot="10800000" flipH="1" flipV="1">
                <a:off x="3590540" y="4439756"/>
                <a:ext cx="0" cy="4744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auto">
              <a:xfrm rot="10800000">
                <a:off x="3619096" y="4901012"/>
                <a:ext cx="1889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auto">
              <a:xfrm rot="60000" flipH="1">
                <a:off x="3876101" y="4848297"/>
                <a:ext cx="237235" cy="549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auto">
              <a:xfrm rot="10800000" flipV="1">
                <a:off x="4473582" y="4046589"/>
                <a:ext cx="380017" cy="57107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noChangeAspect="1"/>
              </p:cNvCxnSpPr>
              <p:nvPr/>
            </p:nvCxnSpPr>
            <p:spPr bwMode="auto">
              <a:xfrm rot="120000" flipH="1">
                <a:off x="4001309" y="4597901"/>
                <a:ext cx="494240" cy="133983"/>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4" name="Oval 654"/>
              <p:cNvSpPr>
                <a:spLocks noChangeArrowheads="1"/>
              </p:cNvSpPr>
              <p:nvPr/>
            </p:nvSpPr>
            <p:spPr bwMode="auto">
              <a:xfrm rot="10258769" flipH="1">
                <a:off x="3965036" y="4670108"/>
                <a:ext cx="138112" cy="91440"/>
              </a:xfrm>
              <a:prstGeom prst="ellipse">
                <a:avLst/>
              </a:prstGeom>
              <a:solidFill>
                <a:schemeClr val="bg1">
                  <a:lumMod val="85000"/>
                </a:schemeClr>
              </a:solidFill>
              <a:ln w="12700">
                <a:solidFill>
                  <a:schemeClr val="bg1">
                    <a:lumMod val="85000"/>
                  </a:schemeClr>
                </a:solidFill>
                <a:round/>
                <a:headEnd/>
                <a:tailEnd type="triangle" w="med" len="med"/>
              </a:ln>
            </p:spPr>
            <p:txBody>
              <a:bodyPr lIns="0" tIns="0" rIns="0" bIns="0"/>
              <a:lstStyle/>
              <a:p>
                <a:endParaRPr lang="en-US" b="1">
                  <a:solidFill>
                    <a:schemeClr val="tx1"/>
                  </a:solidFill>
                  <a:cs typeface="Arial" charset="0"/>
                </a:endParaRPr>
              </a:p>
            </p:txBody>
          </p:sp>
          <p:sp>
            <p:nvSpPr>
              <p:cNvPr id="175" name="Oval 655"/>
              <p:cNvSpPr>
                <a:spLocks noChangeArrowheads="1"/>
              </p:cNvSpPr>
              <p:nvPr/>
            </p:nvSpPr>
            <p:spPr bwMode="auto">
              <a:xfrm rot="10800000" flipH="1">
                <a:off x="4495800" y="4694492"/>
                <a:ext cx="126654" cy="126642"/>
              </a:xfrm>
              <a:prstGeom prst="ellipse">
                <a:avLst/>
              </a:prstGeom>
              <a:solidFill>
                <a:schemeClr val="accent2"/>
              </a:solidFill>
              <a:ln w="15875">
                <a:solidFill>
                  <a:schemeClr val="accent2"/>
                </a:solidFill>
                <a:round/>
                <a:headEnd/>
                <a:tailEnd type="triangle" w="med" len="med"/>
              </a:ln>
            </p:spPr>
            <p:txBody>
              <a:bodyPr lIns="0" tIns="0" rIns="0" bIns="0"/>
              <a:lstStyle/>
              <a:p>
                <a:endParaRPr lang="en-US" b="1">
                  <a:cs typeface="Arial" charset="0"/>
                </a:endParaRPr>
              </a:p>
            </p:txBody>
          </p:sp>
        </p:grpSp>
        <p:cxnSp>
          <p:nvCxnSpPr>
            <p:cNvPr id="167" name="Straight Connector 166"/>
            <p:cNvCxnSpPr>
              <a:cxnSpLocks noChangeAspect="1"/>
            </p:cNvCxnSpPr>
            <p:nvPr/>
          </p:nvCxnSpPr>
          <p:spPr bwMode="auto">
            <a:xfrm rot="2700000" flipV="1">
              <a:off x="3829050" y="2813105"/>
              <a:ext cx="128588" cy="53971"/>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76" name="TextBox 548"/>
          <p:cNvSpPr txBox="1">
            <a:spLocks noChangeArrowheads="1"/>
          </p:cNvSpPr>
          <p:nvPr/>
        </p:nvSpPr>
        <p:spPr bwMode="auto">
          <a:xfrm>
            <a:off x="7632700" y="5983287"/>
            <a:ext cx="1219200" cy="493713"/>
          </a:xfrm>
          <a:prstGeom prst="rect">
            <a:avLst/>
          </a:prstGeom>
          <a:noFill/>
          <a:ln w="9525">
            <a:noFill/>
            <a:miter lim="800000"/>
            <a:headEnd/>
            <a:tailEnd/>
          </a:ln>
        </p:spPr>
        <p:txBody>
          <a:bodyPr>
            <a:spAutoFit/>
          </a:bodyPr>
          <a:lstStyle/>
          <a:p>
            <a:pPr algn="ctr">
              <a:lnSpc>
                <a:spcPct val="80000"/>
              </a:lnSpc>
              <a:spcBef>
                <a:spcPct val="0"/>
              </a:spcBef>
              <a:buFontTx/>
              <a:buNone/>
            </a:pPr>
            <a:r>
              <a:rPr lang="en-US" sz="1600" b="1" i="0">
                <a:solidFill>
                  <a:srgbClr val="FF0000"/>
                </a:solidFill>
                <a:latin typeface="Arial Narrow" pitchFamily="1" charset="0"/>
                <a:cs typeface="Arial" charset="0"/>
              </a:rPr>
              <a:t>Flowing  Li module</a:t>
            </a:r>
          </a:p>
        </p:txBody>
      </p:sp>
      <p:cxnSp>
        <p:nvCxnSpPr>
          <p:cNvPr id="177" name="Straight Arrow Connector 176"/>
          <p:cNvCxnSpPr/>
          <p:nvPr/>
        </p:nvCxnSpPr>
        <p:spPr>
          <a:xfrm rot="21360000" flipH="1" flipV="1">
            <a:off x="8177213" y="5707062"/>
            <a:ext cx="65087" cy="276225"/>
          </a:xfrm>
          <a:prstGeom prst="straightConnector1">
            <a:avLst/>
          </a:prstGeom>
          <a:ln w="28575">
            <a:solidFill>
              <a:srgbClr val="FF33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auto">
          <a:xfrm flipV="1">
            <a:off x="7556500" y="3095625"/>
            <a:ext cx="0" cy="2128837"/>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bwMode="auto">
          <a:xfrm flipV="1">
            <a:off x="7556500" y="2819400"/>
            <a:ext cx="123825" cy="27622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auto">
          <a:xfrm flipH="1" flipV="1">
            <a:off x="7693025" y="2454275"/>
            <a:ext cx="138113"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auto">
          <a:xfrm>
            <a:off x="7673975" y="2449512"/>
            <a:ext cx="0" cy="36988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auto">
          <a:xfrm flipH="1">
            <a:off x="8585200" y="4718050"/>
            <a:ext cx="155575" cy="48260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auto">
          <a:xfrm flipH="1">
            <a:off x="8743950" y="4194175"/>
            <a:ext cx="82550" cy="48101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bwMode="auto">
          <a:xfrm rot="10800000">
            <a:off x="7880350" y="2476500"/>
            <a:ext cx="395288" cy="16510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auto">
          <a:xfrm rot="10800000">
            <a:off x="8310563" y="2682875"/>
            <a:ext cx="274637" cy="41275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auto">
          <a:xfrm rot="10800000">
            <a:off x="8585200" y="3121025"/>
            <a:ext cx="155575" cy="47942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auto">
          <a:xfrm rot="10800000">
            <a:off x="8743950" y="3644900"/>
            <a:ext cx="82550" cy="48101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2" name="Group 604"/>
          <p:cNvGrpSpPr>
            <a:grpSpLocks noChangeAspect="1"/>
          </p:cNvGrpSpPr>
          <p:nvPr/>
        </p:nvGrpSpPr>
        <p:grpSpPr bwMode="auto">
          <a:xfrm>
            <a:off x="7543800" y="5232545"/>
            <a:ext cx="1030263" cy="626917"/>
            <a:chOff x="3429001" y="4046791"/>
            <a:chExt cx="1425575" cy="867400"/>
          </a:xfrm>
        </p:grpSpPr>
        <p:cxnSp>
          <p:nvCxnSpPr>
            <p:cNvPr id="201" name="Straight Connector 200"/>
            <p:cNvCxnSpPr/>
            <p:nvPr/>
          </p:nvCxnSpPr>
          <p:spPr bwMode="auto">
            <a:xfrm rot="10800000" flipH="1" flipV="1">
              <a:off x="3427990" y="4059769"/>
              <a:ext cx="171337" cy="379987"/>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bwMode="auto">
            <a:xfrm rot="10800000" flipH="1" flipV="1">
              <a:off x="3590540" y="4439756"/>
              <a:ext cx="0" cy="47443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auto">
            <a:xfrm rot="10800000">
              <a:off x="3619096" y="4901012"/>
              <a:ext cx="18891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auto">
            <a:xfrm rot="60000" flipH="1">
              <a:off x="3876101" y="4848297"/>
              <a:ext cx="237235" cy="54912"/>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auto">
            <a:xfrm rot="10800000" flipV="1">
              <a:off x="4473582" y="4046590"/>
              <a:ext cx="380017" cy="57107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cxnSpLocks noChangeAspect="1"/>
            </p:cNvCxnSpPr>
            <p:nvPr/>
          </p:nvCxnSpPr>
          <p:spPr bwMode="auto">
            <a:xfrm rot="120000" flipH="1">
              <a:off x="4001309" y="4597901"/>
              <a:ext cx="494240" cy="13398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7" name="Oval 206"/>
            <p:cNvSpPr/>
            <p:nvPr/>
          </p:nvSpPr>
          <p:spPr bwMode="auto">
            <a:xfrm rot="10258769" flipH="1">
              <a:off x="3963966" y="4670385"/>
              <a:ext cx="138388" cy="90054"/>
            </a:xfrm>
            <a:prstGeom prst="ellipse">
              <a:avLst/>
            </a:prstGeom>
            <a:solidFill>
              <a:schemeClr val="bg1">
                <a:lumMod val="85000"/>
              </a:schemeClr>
            </a:solidFill>
            <a:ln w="12700" cap="flat" cmpd="sng" algn="ctr">
              <a:solidFill>
                <a:schemeClr val="bg1">
                  <a:lumMod val="85000"/>
                </a:schemeClr>
              </a:solidFill>
              <a:prstDash val="solid"/>
              <a:round/>
              <a:headEnd type="none" w="med" len="med"/>
              <a:tailEnd type="triangle" w="med" len="med"/>
            </a:ln>
            <a:effectLst/>
          </p:spPr>
          <p:txBody>
            <a:bodyPr lIns="0" tIns="0" rIns="0" bIns="0"/>
            <a:lstStyle>
              <a:defPPr>
                <a:defRPr lang="en-US"/>
              </a:defPPr>
              <a:lvl1pPr algn="l" rtl="0" fontAlgn="base">
                <a:spcBef>
                  <a:spcPct val="0"/>
                </a:spcBef>
                <a:spcAft>
                  <a:spcPct val="0"/>
                </a:spcAft>
                <a:defRPr sz="1200" b="1" i="1" kern="1200">
                  <a:solidFill>
                    <a:srgbClr val="1822CD"/>
                  </a:solidFill>
                  <a:latin typeface="Helvetica" charset="0"/>
                  <a:ea typeface="+mn-ea"/>
                  <a:cs typeface="Arial" charset="0"/>
                </a:defRPr>
              </a:lvl1pPr>
              <a:lvl2pPr marL="457200" algn="l" rtl="0" fontAlgn="base">
                <a:spcBef>
                  <a:spcPct val="0"/>
                </a:spcBef>
                <a:spcAft>
                  <a:spcPct val="0"/>
                </a:spcAft>
                <a:defRPr sz="1200" b="1" i="1" kern="1200">
                  <a:solidFill>
                    <a:srgbClr val="1822CD"/>
                  </a:solidFill>
                  <a:latin typeface="Helvetica" charset="0"/>
                  <a:ea typeface="+mn-ea"/>
                  <a:cs typeface="Arial" charset="0"/>
                </a:defRPr>
              </a:lvl2pPr>
              <a:lvl3pPr marL="914400" algn="l" rtl="0" fontAlgn="base">
                <a:spcBef>
                  <a:spcPct val="0"/>
                </a:spcBef>
                <a:spcAft>
                  <a:spcPct val="0"/>
                </a:spcAft>
                <a:defRPr sz="1200" b="1" i="1" kern="1200">
                  <a:solidFill>
                    <a:srgbClr val="1822CD"/>
                  </a:solidFill>
                  <a:latin typeface="Helvetica" charset="0"/>
                  <a:ea typeface="+mn-ea"/>
                  <a:cs typeface="Arial" charset="0"/>
                </a:defRPr>
              </a:lvl3pPr>
              <a:lvl4pPr marL="1371600" algn="l" rtl="0" fontAlgn="base">
                <a:spcBef>
                  <a:spcPct val="0"/>
                </a:spcBef>
                <a:spcAft>
                  <a:spcPct val="0"/>
                </a:spcAft>
                <a:defRPr sz="1200" b="1" i="1" kern="1200">
                  <a:solidFill>
                    <a:srgbClr val="1822CD"/>
                  </a:solidFill>
                  <a:latin typeface="Helvetica" charset="0"/>
                  <a:ea typeface="+mn-ea"/>
                  <a:cs typeface="Arial" charset="0"/>
                </a:defRPr>
              </a:lvl4pPr>
              <a:lvl5pPr marL="1828800" algn="l" rtl="0" fontAlgn="base">
                <a:spcBef>
                  <a:spcPct val="0"/>
                </a:spcBef>
                <a:spcAft>
                  <a:spcPct val="0"/>
                </a:spcAft>
                <a:defRPr sz="1200" b="1" i="1" kern="1200">
                  <a:solidFill>
                    <a:srgbClr val="1822CD"/>
                  </a:solidFill>
                  <a:latin typeface="Helvetica" charset="0"/>
                  <a:ea typeface="+mn-ea"/>
                  <a:cs typeface="Arial" charset="0"/>
                </a:defRPr>
              </a:lvl5pPr>
              <a:lvl6pPr marL="2286000" algn="l" defTabSz="914400" rtl="0" eaLnBrk="1" latinLnBrk="0" hangingPunct="1">
                <a:defRPr sz="1200" b="1" i="1" kern="1200">
                  <a:solidFill>
                    <a:srgbClr val="1822CD"/>
                  </a:solidFill>
                  <a:latin typeface="Helvetica" charset="0"/>
                  <a:ea typeface="+mn-ea"/>
                  <a:cs typeface="Arial" charset="0"/>
                </a:defRPr>
              </a:lvl6pPr>
              <a:lvl7pPr marL="2743200" algn="l" defTabSz="914400" rtl="0" eaLnBrk="1" latinLnBrk="0" hangingPunct="1">
                <a:defRPr sz="1200" b="1" i="1" kern="1200">
                  <a:solidFill>
                    <a:srgbClr val="1822CD"/>
                  </a:solidFill>
                  <a:latin typeface="Helvetica" charset="0"/>
                  <a:ea typeface="+mn-ea"/>
                  <a:cs typeface="Arial" charset="0"/>
                </a:defRPr>
              </a:lvl7pPr>
              <a:lvl8pPr marL="3200400" algn="l" defTabSz="914400" rtl="0" eaLnBrk="1" latinLnBrk="0" hangingPunct="1">
                <a:defRPr sz="1200" b="1" i="1" kern="1200">
                  <a:solidFill>
                    <a:srgbClr val="1822CD"/>
                  </a:solidFill>
                  <a:latin typeface="Helvetica" charset="0"/>
                  <a:ea typeface="+mn-ea"/>
                  <a:cs typeface="Arial" charset="0"/>
                </a:defRPr>
              </a:lvl8pPr>
              <a:lvl9pPr marL="3657600" algn="l" defTabSz="914400" rtl="0" eaLnBrk="1" latinLnBrk="0" hangingPunct="1">
                <a:defRPr sz="1200" b="1" i="1" kern="1200">
                  <a:solidFill>
                    <a:srgbClr val="1822CD"/>
                  </a:solidFill>
                  <a:latin typeface="Helvetica" charset="0"/>
                  <a:ea typeface="+mn-ea"/>
                  <a:cs typeface="Arial" charset="0"/>
                </a:defRPr>
              </a:lvl9pPr>
            </a:lstStyle>
            <a:p>
              <a:pPr>
                <a:spcBef>
                  <a:spcPct val="20000"/>
                </a:spcBef>
                <a:defRPr/>
              </a:pPr>
              <a:endParaRPr lang="en-US">
                <a:solidFill>
                  <a:schemeClr val="tx1"/>
                </a:solidFill>
                <a:latin typeface="Helvetica" pitchFamily="-128" charset="0"/>
              </a:endParaRPr>
            </a:p>
          </p:txBody>
        </p:sp>
        <p:sp>
          <p:nvSpPr>
            <p:cNvPr id="208" name="Oval 614"/>
            <p:cNvSpPr>
              <a:spLocks noChangeArrowheads="1"/>
            </p:cNvSpPr>
            <p:nvPr/>
          </p:nvSpPr>
          <p:spPr bwMode="auto">
            <a:xfrm rot="10800000" flipH="1">
              <a:off x="4495800" y="4694492"/>
              <a:ext cx="126654" cy="126642"/>
            </a:xfrm>
            <a:prstGeom prst="ellipse">
              <a:avLst/>
            </a:prstGeom>
            <a:solidFill>
              <a:schemeClr val="accent2"/>
            </a:solidFill>
            <a:ln w="15875">
              <a:solidFill>
                <a:schemeClr val="accent2"/>
              </a:solidFill>
              <a:round/>
              <a:headEnd/>
              <a:tailEnd type="triangle" w="med" len="med"/>
            </a:ln>
          </p:spPr>
          <p:txBody>
            <a:bodyPr lIns="0" tIns="0" rIns="0" bIns="0"/>
            <a:lstStyle/>
            <a:p>
              <a:endParaRPr lang="en-US" b="1">
                <a:cs typeface="Arial" charset="0"/>
              </a:endParaRPr>
            </a:p>
          </p:txBody>
        </p:sp>
        <p:cxnSp>
          <p:nvCxnSpPr>
            <p:cNvPr id="209" name="Straight Connector 208"/>
            <p:cNvCxnSpPr>
              <a:cxnSpLocks noChangeAspect="1"/>
            </p:cNvCxnSpPr>
            <p:nvPr/>
          </p:nvCxnSpPr>
          <p:spPr>
            <a:xfrm rot="720000" flipH="1">
              <a:off x="4196808" y="4617670"/>
              <a:ext cx="151568" cy="768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0" name="Straight Connector 209"/>
          <p:cNvCxnSpPr>
            <a:cxnSpLocks noChangeAspect="1"/>
          </p:cNvCxnSpPr>
          <p:nvPr/>
        </p:nvCxnSpPr>
        <p:spPr bwMode="auto">
          <a:xfrm rot="2700000" flipV="1">
            <a:off x="8083550" y="2559050"/>
            <a:ext cx="128588" cy="5397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1" name="TextBox 606"/>
          <p:cNvSpPr txBox="1">
            <a:spLocks noChangeArrowheads="1"/>
          </p:cNvSpPr>
          <p:nvPr/>
        </p:nvSpPr>
        <p:spPr bwMode="auto">
          <a:xfrm>
            <a:off x="7543800" y="3218080"/>
            <a:ext cx="1143000" cy="1815882"/>
          </a:xfrm>
          <a:prstGeom prst="rect">
            <a:avLst/>
          </a:prstGeom>
          <a:noFill/>
          <a:ln w="9525">
            <a:noFill/>
            <a:miter lim="800000"/>
            <a:headEnd/>
            <a:tailEnd/>
          </a:ln>
        </p:spPr>
        <p:txBody>
          <a:bodyPr>
            <a:spAutoFit/>
          </a:bodyPr>
          <a:lstStyle/>
          <a:p>
            <a:pPr algn="ctr">
              <a:lnSpc>
                <a:spcPct val="80000"/>
              </a:lnSpc>
              <a:spcBef>
                <a:spcPct val="0"/>
              </a:spcBef>
              <a:buFontTx/>
              <a:buNone/>
            </a:pPr>
            <a:r>
              <a:rPr lang="en-US" sz="2000" b="1" i="0" dirty="0">
                <a:solidFill>
                  <a:schemeClr val="tx1"/>
                </a:solidFill>
                <a:latin typeface="Arial Narrow" pitchFamily="1" charset="0"/>
                <a:cs typeface="Arial" charset="0"/>
              </a:rPr>
              <a:t>All </a:t>
            </a:r>
          </a:p>
          <a:p>
            <a:pPr algn="ctr">
              <a:lnSpc>
                <a:spcPct val="80000"/>
              </a:lnSpc>
              <a:spcBef>
                <a:spcPct val="0"/>
              </a:spcBef>
              <a:buFontTx/>
              <a:buNone/>
            </a:pPr>
            <a:r>
              <a:rPr lang="en-US" sz="2000" b="1" i="0" dirty="0">
                <a:solidFill>
                  <a:schemeClr val="tx1"/>
                </a:solidFill>
                <a:latin typeface="Arial Narrow" pitchFamily="1" charset="0"/>
                <a:cs typeface="Arial" charset="0"/>
              </a:rPr>
              <a:t>high-Z </a:t>
            </a:r>
            <a:r>
              <a:rPr lang="en-US" sz="2000" b="1" i="0" dirty="0" smtClean="0">
                <a:solidFill>
                  <a:schemeClr val="tx1"/>
                </a:solidFill>
                <a:latin typeface="Arial Narrow" pitchFamily="1" charset="0"/>
                <a:cs typeface="Arial" charset="0"/>
              </a:rPr>
              <a:t>FW + </a:t>
            </a:r>
            <a:r>
              <a:rPr lang="en-US" sz="2000" b="1" i="0" dirty="0" err="1" smtClean="0">
                <a:solidFill>
                  <a:schemeClr val="tx1"/>
                </a:solidFill>
                <a:latin typeface="Arial Narrow" pitchFamily="1" charset="0"/>
                <a:cs typeface="Arial" charset="0"/>
              </a:rPr>
              <a:t>divertors</a:t>
            </a:r>
            <a:endParaRPr lang="en-US" sz="2000" b="1" i="0" dirty="0">
              <a:solidFill>
                <a:schemeClr val="tx1"/>
              </a:solidFill>
              <a:latin typeface="Arial Narrow" pitchFamily="1" charset="0"/>
              <a:cs typeface="Arial" charset="0"/>
            </a:endParaRPr>
          </a:p>
          <a:p>
            <a:pPr algn="ctr">
              <a:lnSpc>
                <a:spcPct val="80000"/>
              </a:lnSpc>
              <a:spcBef>
                <a:spcPct val="0"/>
              </a:spcBef>
              <a:buFontTx/>
              <a:buNone/>
            </a:pPr>
            <a:r>
              <a:rPr lang="en-US" sz="2000" b="1" i="0" dirty="0">
                <a:solidFill>
                  <a:schemeClr val="tx1"/>
                </a:solidFill>
                <a:latin typeface="Arial Narrow" pitchFamily="1" charset="0"/>
                <a:cs typeface="Arial" charset="0"/>
              </a:rPr>
              <a:t>+ </a:t>
            </a:r>
            <a:r>
              <a:rPr lang="en-US" sz="2000" b="1" i="0" dirty="0" smtClean="0">
                <a:solidFill>
                  <a:schemeClr val="tx1"/>
                </a:solidFill>
                <a:latin typeface="Arial Narrow" pitchFamily="1" charset="0"/>
                <a:cs typeface="Arial" charset="0"/>
              </a:rPr>
              <a:t>flowing LLD </a:t>
            </a:r>
            <a:r>
              <a:rPr lang="en-US" sz="2000" b="1" i="0" dirty="0">
                <a:solidFill>
                  <a:schemeClr val="tx1"/>
                </a:solidFill>
                <a:latin typeface="Arial Narrow" pitchFamily="1" charset="0"/>
                <a:cs typeface="Arial" charset="0"/>
              </a:rPr>
              <a:t>module</a:t>
            </a:r>
          </a:p>
        </p:txBody>
      </p:sp>
      <p:sp>
        <p:nvSpPr>
          <p:cNvPr id="212" name="TextBox 558"/>
          <p:cNvSpPr txBox="1">
            <a:spLocks noChangeArrowheads="1"/>
          </p:cNvSpPr>
          <p:nvPr/>
        </p:nvSpPr>
        <p:spPr bwMode="auto">
          <a:xfrm>
            <a:off x="6096000" y="3383340"/>
            <a:ext cx="1219200" cy="1569660"/>
          </a:xfrm>
          <a:prstGeom prst="rect">
            <a:avLst/>
          </a:prstGeom>
          <a:noFill/>
          <a:ln w="9525">
            <a:noFill/>
            <a:miter lim="800000"/>
            <a:headEnd/>
            <a:tailEnd/>
          </a:ln>
        </p:spPr>
        <p:txBody>
          <a:bodyPr wrap="square">
            <a:spAutoFit/>
          </a:bodyPr>
          <a:lstStyle/>
          <a:p>
            <a:pPr algn="ctr">
              <a:lnSpc>
                <a:spcPct val="80000"/>
              </a:lnSpc>
            </a:pPr>
            <a:r>
              <a:rPr lang="en-US" sz="2000" i="0" dirty="0" err="1" smtClean="0">
                <a:solidFill>
                  <a:schemeClr val="tx1"/>
                </a:solidFill>
                <a:latin typeface="Arial Narrow" pitchFamily="1" charset="0"/>
              </a:rPr>
              <a:t>Cryo</a:t>
            </a:r>
            <a:r>
              <a:rPr lang="en-US" sz="2000" i="0" dirty="0" smtClean="0">
                <a:solidFill>
                  <a:schemeClr val="tx1"/>
                </a:solidFill>
                <a:latin typeface="Arial Narrow" pitchFamily="1" charset="0"/>
              </a:rPr>
              <a:t> + high-Z FW and OBD</a:t>
            </a:r>
          </a:p>
          <a:p>
            <a:pPr algn="ctr">
              <a:lnSpc>
                <a:spcPct val="80000"/>
              </a:lnSpc>
            </a:pPr>
            <a:r>
              <a:rPr lang="en-US" sz="2000" i="0" dirty="0" smtClean="0">
                <a:solidFill>
                  <a:schemeClr val="tx1"/>
                </a:solidFill>
                <a:latin typeface="Arial Narrow" pitchFamily="1" charset="0"/>
              </a:rPr>
              <a:t>+ liquid Li </a:t>
            </a:r>
            <a:r>
              <a:rPr lang="en-US" sz="2000" i="0" dirty="0" err="1" smtClean="0">
                <a:solidFill>
                  <a:schemeClr val="tx1"/>
                </a:solidFill>
                <a:latin typeface="Arial Narrow" pitchFamily="1" charset="0"/>
              </a:rPr>
              <a:t>divertor</a:t>
            </a:r>
            <a:r>
              <a:rPr lang="en-US" sz="2000" i="0" dirty="0" smtClean="0">
                <a:solidFill>
                  <a:schemeClr val="tx1"/>
                </a:solidFill>
                <a:latin typeface="Arial Narrow" pitchFamily="1" charset="0"/>
              </a:rPr>
              <a:t> (LLD)</a:t>
            </a:r>
            <a:endParaRPr lang="en-US" sz="2000" i="0" dirty="0">
              <a:solidFill>
                <a:schemeClr val="tx1"/>
              </a:solidFill>
              <a:latin typeface="Arial Narrow" pitchFamily="1" charset="0"/>
            </a:endParaRPr>
          </a:p>
        </p:txBody>
      </p:sp>
      <p:sp>
        <p:nvSpPr>
          <p:cNvPr id="213" name="TextBox 562"/>
          <p:cNvSpPr txBox="1">
            <a:spLocks noChangeArrowheads="1"/>
          </p:cNvSpPr>
          <p:nvPr/>
        </p:nvSpPr>
        <p:spPr bwMode="auto">
          <a:xfrm>
            <a:off x="6523038" y="2125662"/>
            <a:ext cx="652743" cy="400110"/>
          </a:xfrm>
          <a:prstGeom prst="rect">
            <a:avLst/>
          </a:prstGeom>
          <a:noFill/>
          <a:ln w="9525">
            <a:noFill/>
            <a:miter lim="800000"/>
            <a:headEnd/>
            <a:tailEnd/>
          </a:ln>
        </p:spPr>
        <p:txBody>
          <a:bodyPr wrap="none">
            <a:spAutoFit/>
          </a:bodyPr>
          <a:lstStyle/>
          <a:p>
            <a:pPr>
              <a:spcBef>
                <a:spcPct val="0"/>
              </a:spcBef>
              <a:buFontTx/>
              <a:buNone/>
            </a:pPr>
            <a:r>
              <a:rPr lang="en-US" sz="2000" b="1" i="0" dirty="0" smtClean="0">
                <a:solidFill>
                  <a:srgbClr val="FF0000"/>
                </a:solidFill>
                <a:latin typeface="Arial Narrow" pitchFamily="1" charset="0"/>
                <a:cs typeface="Arial" charset="0"/>
              </a:rPr>
              <a:t>2021</a:t>
            </a:r>
            <a:endParaRPr lang="en-US" sz="2000" b="1" i="0" dirty="0">
              <a:solidFill>
                <a:srgbClr val="FF0000"/>
              </a:solidFill>
              <a:latin typeface="Arial Narrow" pitchFamily="1" charset="0"/>
              <a:cs typeface="Arial" charset="0"/>
            </a:endParaRPr>
          </a:p>
        </p:txBody>
      </p:sp>
      <p:sp>
        <p:nvSpPr>
          <p:cNvPr id="247" name="TextBox 567"/>
          <p:cNvSpPr txBox="1">
            <a:spLocks noChangeArrowheads="1"/>
          </p:cNvSpPr>
          <p:nvPr/>
        </p:nvSpPr>
        <p:spPr bwMode="auto">
          <a:xfrm>
            <a:off x="7924800" y="2138362"/>
            <a:ext cx="957313" cy="400110"/>
          </a:xfrm>
          <a:prstGeom prst="rect">
            <a:avLst/>
          </a:prstGeom>
          <a:noFill/>
          <a:ln w="9525">
            <a:noFill/>
            <a:miter lim="800000"/>
            <a:headEnd/>
            <a:tailEnd/>
          </a:ln>
        </p:spPr>
        <p:txBody>
          <a:bodyPr wrap="none">
            <a:spAutoFit/>
          </a:bodyPr>
          <a:lstStyle/>
          <a:p>
            <a:pPr>
              <a:spcBef>
                <a:spcPct val="0"/>
              </a:spcBef>
              <a:buFontTx/>
              <a:buNone/>
            </a:pPr>
            <a:r>
              <a:rPr lang="en-US" sz="2000" i="0" dirty="0" smtClean="0">
                <a:solidFill>
                  <a:srgbClr val="FF0000"/>
                </a:solidFill>
                <a:latin typeface="Arial Narrow" pitchFamily="1" charset="0"/>
              </a:rPr>
              <a:t>2022-23</a:t>
            </a:r>
            <a:endParaRPr lang="en-US" sz="2000" b="1" i="0" dirty="0">
              <a:solidFill>
                <a:srgbClr val="FF0000"/>
              </a:solidFill>
              <a:latin typeface="Arial Narrow" pitchFamily="1" charset="0"/>
              <a:cs typeface="Arial" charset="0"/>
            </a:endParaRPr>
          </a:p>
        </p:txBody>
      </p:sp>
      <p:sp>
        <p:nvSpPr>
          <p:cNvPr id="179" name="TextBox 552"/>
          <p:cNvSpPr txBox="1">
            <a:spLocks noChangeArrowheads="1"/>
          </p:cNvSpPr>
          <p:nvPr/>
        </p:nvSpPr>
        <p:spPr bwMode="auto">
          <a:xfrm flipH="1">
            <a:off x="3251200" y="6011862"/>
            <a:ext cx="1092200" cy="204788"/>
          </a:xfrm>
          <a:prstGeom prst="rect">
            <a:avLst/>
          </a:prstGeom>
          <a:noFill/>
          <a:ln w="9525">
            <a:noFill/>
            <a:miter lim="800000"/>
            <a:headEnd/>
            <a:tailEnd/>
          </a:ln>
        </p:spPr>
        <p:txBody>
          <a:bodyPr lIns="0" tIns="0" rIns="0" bIns="0">
            <a:spAutoFit/>
          </a:bodyPr>
          <a:lstStyle/>
          <a:p>
            <a:pPr algn="ctr">
              <a:lnSpc>
                <a:spcPct val="80000"/>
              </a:lnSpc>
              <a:spcBef>
                <a:spcPct val="0"/>
              </a:spcBef>
              <a:buFontTx/>
              <a:buNone/>
            </a:pPr>
            <a:r>
              <a:rPr lang="en-US" sz="1600" b="1" i="0" dirty="0" err="1">
                <a:latin typeface="Arial Narrow" pitchFamily="1" charset="0"/>
                <a:cs typeface="Arial" charset="0"/>
              </a:rPr>
              <a:t>Cryo</a:t>
            </a:r>
            <a:r>
              <a:rPr lang="en-US" sz="1600" b="1" i="0" dirty="0">
                <a:latin typeface="Arial Narrow" pitchFamily="1" charset="0"/>
                <a:cs typeface="Arial" charset="0"/>
              </a:rPr>
              <a:t>-pump</a:t>
            </a:r>
            <a:endParaRPr lang="en-US" sz="1400" b="1" i="0" dirty="0">
              <a:latin typeface="Arial Narrow" pitchFamily="1" charset="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2800" dirty="0" smtClean="0"/>
              <a:t>Highest priority research goals for 5 year </a:t>
            </a:r>
            <a:r>
              <a:rPr lang="en-US" sz="2800" dirty="0" smtClean="0"/>
              <a:t>plan</a:t>
            </a:r>
            <a:r>
              <a:rPr lang="en-US" sz="2800" dirty="0" smtClean="0"/>
              <a:t>:</a:t>
            </a:r>
            <a:endParaRPr lang="en-US" sz="2400" dirty="0"/>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7</a:t>
            </a:fld>
            <a:endParaRPr lang="en-US"/>
          </a:p>
        </p:txBody>
      </p:sp>
      <p:sp>
        <p:nvSpPr>
          <p:cNvPr id="6" name="Title 1"/>
          <p:cNvSpPr txBox="1">
            <a:spLocks/>
          </p:cNvSpPr>
          <p:nvPr/>
        </p:nvSpPr>
        <p:spPr bwMode="auto">
          <a:xfrm>
            <a:off x="0" y="5715000"/>
            <a:ext cx="9144000" cy="838200"/>
          </a:xfrm>
          <a:prstGeom prst="rect">
            <a:avLst/>
          </a:prstGeom>
          <a:noFill/>
          <a:ln w="9525">
            <a:noFill/>
            <a:miter lim="800000"/>
            <a:headEnd/>
            <a:tailEnd/>
          </a:ln>
        </p:spPr>
        <p:txBody>
          <a:bodyPr vert="horz" wrap="square" lIns="91418" tIns="45709" rIns="91418" bIns="45709" numCol="1" anchor="ctr" anchorCtr="0" compatLnSpc="1">
            <a:prstTxWarp prst="textNoShape">
              <a:avLst/>
            </a:prstTxWarp>
          </a:bodyPr>
          <a:lstStyle/>
          <a:p>
            <a:pPr lvl="0" algn="ctr" eaLnBrk="0" hangingPunct="0"/>
            <a:r>
              <a:rPr kumimoji="0" lang="en-US" sz="2400" b="1" i="0" strike="noStrike" kern="0" cap="none" spc="0" normalizeH="0" baseline="0" noProof="0" dirty="0" smtClean="0">
                <a:ln>
                  <a:noFill/>
                </a:ln>
                <a:solidFill>
                  <a:schemeClr val="accent2"/>
                </a:solidFill>
                <a:effectLst/>
                <a:uLnTx/>
                <a:uFillTx/>
                <a:latin typeface="+mn-lt"/>
                <a:ea typeface="+mj-ea"/>
                <a:cs typeface="Calibri" pitchFamily="34" charset="0"/>
              </a:rPr>
              <a:t>Longer-term</a:t>
            </a:r>
            <a:r>
              <a:rPr kumimoji="0" lang="en-US" sz="2400" b="1" i="0" strike="noStrike" kern="0" cap="none" spc="0" normalizeH="0" noProof="0" dirty="0" smtClean="0">
                <a:ln>
                  <a:noFill/>
                </a:ln>
                <a:solidFill>
                  <a:schemeClr val="accent2"/>
                </a:solidFill>
                <a:effectLst/>
                <a:uLnTx/>
                <a:uFillTx/>
                <a:latin typeface="+mn-lt"/>
                <a:ea typeface="+mj-ea"/>
                <a:cs typeface="Calibri" pitchFamily="34" charset="0"/>
              </a:rPr>
              <a:t> (5-10 year) </a:t>
            </a:r>
            <a:r>
              <a:rPr lang="en-US" sz="2400" i="0" kern="0" dirty="0" smtClean="0">
                <a:solidFill>
                  <a:schemeClr val="accent2"/>
                </a:solidFill>
                <a:latin typeface="+mn-lt"/>
                <a:cs typeface="Calibri" pitchFamily="34" charset="0"/>
              </a:rPr>
              <a:t>goal</a:t>
            </a:r>
            <a:r>
              <a:rPr kumimoji="0" lang="en-US" sz="2400" b="1" i="0" strike="noStrike" kern="0" cap="none" spc="0" normalizeH="0" noProof="0" dirty="0" smtClean="0">
                <a:ln>
                  <a:noFill/>
                </a:ln>
                <a:solidFill>
                  <a:schemeClr val="accent2"/>
                </a:solidFill>
                <a:effectLst/>
                <a:uLnTx/>
                <a:uFillTx/>
                <a:latin typeface="+mn-lt"/>
                <a:ea typeface="+mj-ea"/>
                <a:cs typeface="Calibri" pitchFamily="34" charset="0"/>
              </a:rPr>
              <a:t>: </a:t>
            </a:r>
          </a:p>
          <a:p>
            <a:pPr lvl="0" algn="ctr" eaLnBrk="0" hangingPunct="0"/>
            <a:r>
              <a:rPr kumimoji="0" lang="en-US" sz="2200" b="1" i="0" u="none" strike="noStrike" kern="0" cap="none" spc="0" normalizeH="0" noProof="0" dirty="0" smtClean="0">
                <a:ln>
                  <a:noFill/>
                </a:ln>
                <a:solidFill>
                  <a:schemeClr val="accent2"/>
                </a:solidFill>
                <a:effectLst/>
                <a:uLnTx/>
                <a:uFillTx/>
                <a:latin typeface="Arial Narrow" pitchFamily="34" charset="0"/>
                <a:ea typeface="+mj-ea"/>
                <a:cs typeface="Calibri" pitchFamily="34" charset="0"/>
              </a:rPr>
              <a:t>Integrate 100% non-inductive + high </a:t>
            </a:r>
            <a:r>
              <a:rPr kumimoji="0" lang="en-US" sz="2200" b="1" i="0" u="none" strike="noStrike" kern="0" cap="none" spc="0" normalizeH="0" noProof="0" dirty="0" smtClean="0">
                <a:ln>
                  <a:noFill/>
                </a:ln>
                <a:solidFill>
                  <a:schemeClr val="accent2"/>
                </a:solidFill>
                <a:effectLst/>
                <a:uLnTx/>
                <a:uFillTx/>
                <a:latin typeface="Symbol" pitchFamily="18" charset="2"/>
                <a:ea typeface="+mj-ea"/>
                <a:cs typeface="Calibri" pitchFamily="34" charset="0"/>
              </a:rPr>
              <a:t>b</a:t>
            </a:r>
            <a:r>
              <a:rPr kumimoji="0" lang="en-US" sz="2200" b="1" i="0" u="none" strike="noStrike" kern="0" cap="none" spc="0" normalizeH="0" noProof="0" dirty="0" smtClean="0">
                <a:ln>
                  <a:noFill/>
                </a:ln>
                <a:solidFill>
                  <a:schemeClr val="accent2"/>
                </a:solidFill>
                <a:effectLst/>
                <a:uLnTx/>
                <a:uFillTx/>
                <a:latin typeface="Arial Narrow" pitchFamily="34" charset="0"/>
                <a:ea typeface="+mj-ea"/>
                <a:cs typeface="Calibri" pitchFamily="34" charset="0"/>
              </a:rPr>
              <a:t> and </a:t>
            </a:r>
            <a:r>
              <a:rPr kumimoji="0" lang="en-US" sz="2200" b="1" i="0" u="none" strike="noStrike" kern="0" cap="none" spc="0" normalizeH="0" noProof="0" dirty="0" err="1" smtClean="0">
                <a:ln>
                  <a:noFill/>
                </a:ln>
                <a:solidFill>
                  <a:schemeClr val="accent2"/>
                </a:solidFill>
                <a:effectLst/>
                <a:uLnTx/>
                <a:uFillTx/>
                <a:latin typeface="Symbol" pitchFamily="18" charset="2"/>
                <a:ea typeface="+mj-ea"/>
                <a:cs typeface="Calibri" pitchFamily="34" charset="0"/>
              </a:rPr>
              <a:t>t</a:t>
            </a:r>
            <a:r>
              <a:rPr kumimoji="0" lang="en-US" sz="2200" b="1" i="0" u="none" strike="noStrike" kern="0" cap="none" spc="0" normalizeH="0" baseline="-25000" noProof="0" dirty="0" err="1" smtClean="0">
                <a:ln>
                  <a:noFill/>
                </a:ln>
                <a:solidFill>
                  <a:schemeClr val="accent2"/>
                </a:solidFill>
                <a:effectLst/>
                <a:uLnTx/>
                <a:uFillTx/>
                <a:latin typeface="Arial Narrow" pitchFamily="34" charset="0"/>
                <a:ea typeface="+mj-ea"/>
                <a:cs typeface="Calibri" pitchFamily="34" charset="0"/>
              </a:rPr>
              <a:t>E</a:t>
            </a:r>
            <a:r>
              <a:rPr lang="en-US" sz="2200" i="0" kern="0" dirty="0" smtClean="0">
                <a:solidFill>
                  <a:schemeClr val="accent2"/>
                </a:solidFill>
                <a:latin typeface="Arial Narrow" pitchFamily="34" charset="0"/>
                <a:ea typeface="+mj-ea"/>
                <a:cs typeface="Calibri" pitchFamily="34" charset="0"/>
              </a:rPr>
              <a:t> +</a:t>
            </a:r>
            <a:r>
              <a:rPr kumimoji="0" lang="en-US" sz="2200" b="1" i="0" u="none" strike="noStrike" kern="0" cap="none" spc="0" normalizeH="0" noProof="0" dirty="0" smtClean="0">
                <a:ln>
                  <a:noFill/>
                </a:ln>
                <a:solidFill>
                  <a:schemeClr val="accent2"/>
                </a:solidFill>
                <a:effectLst/>
                <a:uLnTx/>
                <a:uFillTx/>
                <a:latin typeface="Arial Narrow" pitchFamily="34" charset="0"/>
                <a:ea typeface="+mj-ea"/>
                <a:cs typeface="Calibri" pitchFamily="34" charset="0"/>
              </a:rPr>
              <a:t> </a:t>
            </a:r>
            <a:r>
              <a:rPr kumimoji="0" lang="en-US" sz="2200" b="1" i="0" u="none" strike="noStrike" kern="0" cap="none" spc="0" normalizeH="0" noProof="0" dirty="0" err="1" smtClean="0">
                <a:ln>
                  <a:noFill/>
                </a:ln>
                <a:solidFill>
                  <a:schemeClr val="accent2"/>
                </a:solidFill>
                <a:effectLst/>
                <a:uLnTx/>
                <a:uFillTx/>
                <a:latin typeface="Arial Narrow" pitchFamily="34" charset="0"/>
                <a:ea typeface="+mj-ea"/>
                <a:cs typeface="Calibri" pitchFamily="34" charset="0"/>
              </a:rPr>
              <a:t>divertor</a:t>
            </a:r>
            <a:r>
              <a:rPr kumimoji="0" lang="en-US" sz="2200" b="1" i="0" u="none" strike="noStrike" kern="0" cap="none" spc="0" normalizeH="0" noProof="0" dirty="0" smtClean="0">
                <a:ln>
                  <a:noFill/>
                </a:ln>
                <a:solidFill>
                  <a:schemeClr val="accent2"/>
                </a:solidFill>
                <a:effectLst/>
                <a:uLnTx/>
                <a:uFillTx/>
                <a:latin typeface="Arial Narrow" pitchFamily="34" charset="0"/>
                <a:ea typeface="+mj-ea"/>
                <a:cs typeface="Calibri" pitchFamily="34" charset="0"/>
              </a:rPr>
              <a:t> solution + metal walls</a:t>
            </a:r>
            <a:endParaRPr kumimoji="0" lang="en-US" sz="2200" b="1" i="0" u="none" strike="noStrike" kern="0" cap="none" spc="0" normalizeH="0" baseline="0" noProof="0" dirty="0">
              <a:ln>
                <a:noFill/>
              </a:ln>
              <a:solidFill>
                <a:schemeClr val="accent2"/>
              </a:solidFill>
              <a:effectLst/>
              <a:uLnTx/>
              <a:uFillTx/>
              <a:latin typeface="Arial Narrow" pitchFamily="34" charset="0"/>
              <a:ea typeface="+mj-ea"/>
              <a:cs typeface="Calibri" pitchFamily="34" charset="0"/>
            </a:endParaRPr>
          </a:p>
        </p:txBody>
      </p:sp>
      <p:sp>
        <p:nvSpPr>
          <p:cNvPr id="7" name="Rectangle 6"/>
          <p:cNvSpPr/>
          <p:nvPr/>
        </p:nvSpPr>
        <p:spPr bwMode="auto">
          <a:xfrm>
            <a:off x="152400" y="1143000"/>
            <a:ext cx="8839200" cy="4572000"/>
          </a:xfrm>
          <a:prstGeom prst="rect">
            <a:avLst/>
          </a:prstGeom>
          <a:solidFill>
            <a:schemeClr val="bg1">
              <a:lumMod val="95000"/>
            </a:schemeClr>
          </a:solid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sp>
        <p:nvSpPr>
          <p:cNvPr id="9" name="Content Placeholder 2"/>
          <p:cNvSpPr txBox="1">
            <a:spLocks/>
          </p:cNvSpPr>
          <p:nvPr/>
        </p:nvSpPr>
        <p:spPr bwMode="auto">
          <a:xfrm>
            <a:off x="152400" y="1143000"/>
            <a:ext cx="8839200" cy="4572000"/>
          </a:xfrm>
          <a:prstGeom prst="rect">
            <a:avLst/>
          </a:prstGeom>
          <a:noFill/>
          <a:ln w="9525">
            <a:noFill/>
            <a:miter lim="800000"/>
            <a:headEnd/>
            <a:tailEnd/>
          </a:ln>
        </p:spPr>
        <p:txBody>
          <a:bodyPr vert="horz" wrap="square" lIns="91418" tIns="45709" rIns="91418" bIns="45709" numCol="1" anchor="t" anchorCtr="0" compatLnSpc="1">
            <a:prstTxWarp prst="textNoShape">
              <a:avLst/>
            </a:prstTxWarp>
          </a:bodyPr>
          <a:lstStyle/>
          <a:p>
            <a:pPr marL="339725" marR="0" lvl="0" indent="-339725"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Demonstrate 100% non-inductive sustainment at performance that extrapolates to ≥ 1MW/m</a:t>
            </a:r>
            <a:r>
              <a:rPr kumimoji="0" lang="en-US" sz="2300" b="0" i="0" u="none" strike="noStrike" kern="0" cap="none" spc="0" normalizeH="0" baseline="30000" noProof="0" dirty="0" smtClean="0">
                <a:ln>
                  <a:noFill/>
                </a:ln>
                <a:solidFill>
                  <a:schemeClr val="tx1"/>
                </a:solidFill>
                <a:effectLst/>
                <a:uLnTx/>
                <a:uFillTx/>
                <a:latin typeface="+mn-lt"/>
                <a:cs typeface="Calibri" pitchFamily="34" charset="0"/>
              </a:rPr>
              <a:t>2</a:t>
            </a: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 neutron wall loading in FNSF</a:t>
            </a:r>
          </a:p>
          <a:p>
            <a:pPr marL="339725" marR="0" lvl="0" indent="-339725" algn="l" defTabSz="914400" rtl="0" eaLnBrk="0" fontAlgn="base" latinLnBrk="0" hangingPunct="0">
              <a:lnSpc>
                <a:spcPct val="100000"/>
              </a:lnSpc>
              <a:spcBef>
                <a:spcPct val="20000"/>
              </a:spcBef>
              <a:spcAft>
                <a:spcPct val="0"/>
              </a:spcAft>
              <a:buClrTx/>
              <a:buSzTx/>
              <a:buFontTx/>
              <a:buChar char="•"/>
              <a:tabLst/>
              <a:defRPr/>
            </a:pPr>
            <a:endParaRPr kumimoji="0" lang="en-US" sz="900" b="0" i="0" u="none" strike="noStrike" kern="0" cap="none" spc="0" normalizeH="0" baseline="0" noProof="0" dirty="0" smtClean="0">
              <a:ln>
                <a:noFill/>
              </a:ln>
              <a:solidFill>
                <a:schemeClr val="tx1"/>
              </a:solidFill>
              <a:effectLst/>
              <a:uLnTx/>
              <a:uFillTx/>
              <a:latin typeface="+mn-lt"/>
              <a:cs typeface="Calibri" pitchFamily="34" charset="0"/>
            </a:endParaRPr>
          </a:p>
          <a:p>
            <a:pPr marL="339725" marR="0" lvl="0" indent="-339725" algn="l" defTabSz="914400" rtl="0" eaLnBrk="0" fontAlgn="base" latinLnBrk="0" hangingPunct="0">
              <a:lnSpc>
                <a:spcPct val="100000"/>
              </a:lnSpc>
              <a:spcBef>
                <a:spcPct val="20000"/>
              </a:spcBef>
              <a:spcAft>
                <a:spcPct val="0"/>
              </a:spcAft>
              <a:buClrTx/>
              <a:buSzTx/>
              <a:buFont typeface="+mj-lt"/>
              <a:buAutoNum type="arabicPeriod" startAt="2"/>
              <a:tabLst/>
              <a:defRPr/>
            </a:pP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Access reduced </a:t>
            </a:r>
            <a:r>
              <a:rPr kumimoji="0" lang="en-US" sz="2300" b="0" i="0" u="none" strike="noStrike" kern="0" cap="none" spc="0" normalizeH="0" baseline="0" noProof="0" dirty="0" smtClean="0">
                <a:ln>
                  <a:noFill/>
                </a:ln>
                <a:solidFill>
                  <a:schemeClr val="tx1"/>
                </a:solidFill>
                <a:effectLst/>
                <a:uLnTx/>
                <a:uFillTx/>
                <a:latin typeface="Symbol" pitchFamily="18" charset="2"/>
                <a:cs typeface="Calibri" pitchFamily="34" charset="0"/>
              </a:rPr>
              <a:t>n</a:t>
            </a: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 and high-</a:t>
            </a:r>
            <a:r>
              <a:rPr kumimoji="0" lang="en-US" sz="2300" b="0" i="0" u="none" strike="noStrike" kern="0" cap="none" spc="0" normalizeH="0" baseline="0" noProof="0" dirty="0" smtClean="0">
                <a:ln>
                  <a:noFill/>
                </a:ln>
                <a:solidFill>
                  <a:schemeClr val="tx1"/>
                </a:solidFill>
                <a:effectLst/>
                <a:uLnTx/>
                <a:uFillTx/>
                <a:latin typeface="Symbol" pitchFamily="18" charset="2"/>
                <a:cs typeface="Calibri" pitchFamily="34" charset="0"/>
              </a:rPr>
              <a:t>b</a:t>
            </a: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 combined with ability to vary q and rotation to dramatically extend ST physics understanding</a:t>
            </a:r>
          </a:p>
          <a:p>
            <a:pPr marL="339725" marR="0" lvl="0" indent="-339725" algn="l" defTabSz="914400" rtl="0" eaLnBrk="0" fontAlgn="base" latinLnBrk="0" hangingPunct="0">
              <a:lnSpc>
                <a:spcPct val="100000"/>
              </a:lnSpc>
              <a:spcBef>
                <a:spcPct val="20000"/>
              </a:spcBef>
              <a:spcAft>
                <a:spcPct val="0"/>
              </a:spcAft>
              <a:buClrTx/>
              <a:buSzTx/>
              <a:buFontTx/>
              <a:buNone/>
              <a:tabLst/>
              <a:defRPr/>
            </a:pPr>
            <a:endParaRPr kumimoji="0" lang="en-US" sz="900" b="0" i="0" u="none" strike="noStrike" kern="0" cap="none" spc="0" normalizeH="0" baseline="0" noProof="0" dirty="0" smtClean="0">
              <a:ln>
                <a:noFill/>
              </a:ln>
              <a:solidFill>
                <a:schemeClr val="tx1"/>
              </a:solidFill>
              <a:effectLst/>
              <a:uLnTx/>
              <a:uFillTx/>
              <a:latin typeface="+mn-lt"/>
              <a:cs typeface="Calibri" pitchFamily="34" charset="0"/>
            </a:endParaRPr>
          </a:p>
          <a:p>
            <a:pPr marL="339725" marR="0" lvl="0" indent="-339725" algn="l" defTabSz="914400" rtl="0" eaLnBrk="0" fontAlgn="base" latinLnBrk="0" hangingPunct="0">
              <a:lnSpc>
                <a:spcPct val="100000"/>
              </a:lnSpc>
              <a:spcBef>
                <a:spcPct val="20000"/>
              </a:spcBef>
              <a:spcAft>
                <a:spcPct val="0"/>
              </a:spcAft>
              <a:buClrTx/>
              <a:buSzTx/>
              <a:buFontTx/>
              <a:buAutoNum type="arabicPeriod" startAt="3"/>
              <a:tabLst/>
              <a:defRPr/>
            </a:pP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Develop and understand non-inductive start-up and ramp-up </a:t>
            </a:r>
            <a:br>
              <a:rPr kumimoji="0" lang="en-US" sz="2300" b="0" i="0" u="none" strike="noStrike" kern="0" cap="none" spc="0" normalizeH="0" baseline="0" noProof="0" dirty="0" smtClean="0">
                <a:ln>
                  <a:noFill/>
                </a:ln>
                <a:solidFill>
                  <a:schemeClr val="tx1"/>
                </a:solidFill>
                <a:effectLst/>
                <a:uLnTx/>
                <a:uFillTx/>
                <a:latin typeface="+mn-lt"/>
                <a:cs typeface="Calibri" pitchFamily="34" charset="0"/>
              </a:rPr>
            </a:b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(overdrive) to project to ST-FNSF with small/no solenoid</a:t>
            </a:r>
          </a:p>
          <a:p>
            <a:pPr marL="339725" marR="0" lvl="0" indent="-339725" algn="l" defTabSz="914400" rtl="0" eaLnBrk="0" fontAlgn="base" latinLnBrk="0" hangingPunct="0">
              <a:lnSpc>
                <a:spcPct val="100000"/>
              </a:lnSpc>
              <a:spcBef>
                <a:spcPct val="20000"/>
              </a:spcBef>
              <a:spcAft>
                <a:spcPct val="0"/>
              </a:spcAft>
              <a:buClrTx/>
              <a:buSzTx/>
              <a:buFontTx/>
              <a:buAutoNum type="arabicPeriod" startAt="3"/>
              <a:tabLst/>
              <a:defRPr/>
            </a:pPr>
            <a:endParaRPr kumimoji="0" lang="en-US" sz="900" b="0" i="0" u="none" strike="noStrike" kern="0" cap="none" spc="0" normalizeH="0" baseline="0" noProof="0" dirty="0" smtClean="0">
              <a:ln>
                <a:noFill/>
              </a:ln>
              <a:solidFill>
                <a:schemeClr val="tx1"/>
              </a:solidFill>
              <a:effectLst/>
              <a:uLnTx/>
              <a:uFillTx/>
              <a:latin typeface="+mn-lt"/>
              <a:cs typeface="Calibri" pitchFamily="34" charset="0"/>
            </a:endParaRPr>
          </a:p>
          <a:p>
            <a:pPr marL="339725" marR="0" lvl="0" indent="-339725" algn="l" defTabSz="914400" rtl="0" eaLnBrk="0" fontAlgn="base" latinLnBrk="0" hangingPunct="0">
              <a:lnSpc>
                <a:spcPct val="100000"/>
              </a:lnSpc>
              <a:spcBef>
                <a:spcPct val="20000"/>
              </a:spcBef>
              <a:spcAft>
                <a:spcPct val="0"/>
              </a:spcAft>
              <a:buClrTx/>
              <a:buSzTx/>
              <a:buFontTx/>
              <a:buNone/>
              <a:tabLst/>
              <a:defRPr/>
            </a:pP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4.	Develop and utilize high-flux-expansion “snowflake” </a:t>
            </a:r>
            <a:r>
              <a:rPr kumimoji="0" lang="en-US" sz="2300" b="0" i="0" u="none" strike="noStrike" kern="0" cap="none" spc="0" normalizeH="0" baseline="0" noProof="0" dirty="0" err="1" smtClean="0">
                <a:ln>
                  <a:noFill/>
                </a:ln>
                <a:solidFill>
                  <a:schemeClr val="tx1"/>
                </a:solidFill>
                <a:effectLst/>
                <a:uLnTx/>
                <a:uFillTx/>
                <a:latin typeface="+mn-lt"/>
                <a:cs typeface="Calibri" pitchFamily="34" charset="0"/>
              </a:rPr>
              <a:t>divertor</a:t>
            </a: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 </a:t>
            </a:r>
            <a:br>
              <a:rPr kumimoji="0" lang="en-US" sz="2300" b="0" i="0" u="none" strike="noStrike" kern="0" cap="none" spc="0" normalizeH="0" baseline="0" noProof="0" dirty="0" smtClean="0">
                <a:ln>
                  <a:noFill/>
                </a:ln>
                <a:solidFill>
                  <a:schemeClr val="tx1"/>
                </a:solidFill>
                <a:effectLst/>
                <a:uLnTx/>
                <a:uFillTx/>
                <a:latin typeface="+mn-lt"/>
                <a:cs typeface="Calibri" pitchFamily="34" charset="0"/>
              </a:rPr>
            </a:b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and </a:t>
            </a:r>
            <a:r>
              <a:rPr kumimoji="0" lang="en-US" sz="2300" b="0" i="0" u="none" strike="noStrike" kern="0" cap="none" spc="0" normalizeH="0" baseline="0" noProof="0" dirty="0" err="1" smtClean="0">
                <a:ln>
                  <a:noFill/>
                </a:ln>
                <a:solidFill>
                  <a:schemeClr val="tx1"/>
                </a:solidFill>
                <a:effectLst/>
                <a:uLnTx/>
                <a:uFillTx/>
                <a:latin typeface="+mn-lt"/>
                <a:cs typeface="Calibri" pitchFamily="34" charset="0"/>
              </a:rPr>
              <a:t>radiative</a:t>
            </a: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 detachment for mitigating very high heat fluxes</a:t>
            </a:r>
          </a:p>
          <a:p>
            <a:pPr marL="339725" marR="0" lvl="0" indent="-339725" algn="l" defTabSz="914400" rtl="0" eaLnBrk="0" fontAlgn="base" latinLnBrk="0" hangingPunct="0">
              <a:lnSpc>
                <a:spcPct val="100000"/>
              </a:lnSpc>
              <a:spcBef>
                <a:spcPct val="20000"/>
              </a:spcBef>
              <a:spcAft>
                <a:spcPct val="0"/>
              </a:spcAft>
              <a:buClrTx/>
              <a:buSzTx/>
              <a:buFontTx/>
              <a:buChar char="•"/>
              <a:tabLst/>
              <a:defRPr/>
            </a:pPr>
            <a:endParaRPr kumimoji="0" lang="en-US" sz="900" b="0" i="0" u="none" strike="noStrike" kern="0" cap="none" spc="0" normalizeH="0" baseline="0" noProof="0" dirty="0" smtClean="0">
              <a:ln>
                <a:noFill/>
              </a:ln>
              <a:solidFill>
                <a:schemeClr val="tx1"/>
              </a:solidFill>
              <a:effectLst/>
              <a:uLnTx/>
              <a:uFillTx/>
              <a:latin typeface="+mn-lt"/>
              <a:cs typeface="Calibri" pitchFamily="34" charset="0"/>
            </a:endParaRPr>
          </a:p>
          <a:p>
            <a:pPr marL="339725" marR="0" lvl="0" indent="-339725" algn="l" defTabSz="914400" rtl="0" eaLnBrk="0" fontAlgn="base" latinLnBrk="0" hangingPunct="0">
              <a:lnSpc>
                <a:spcPct val="100000"/>
              </a:lnSpc>
              <a:spcBef>
                <a:spcPct val="20000"/>
              </a:spcBef>
              <a:spcAft>
                <a:spcPct val="0"/>
              </a:spcAft>
              <a:buClrTx/>
              <a:buSzTx/>
              <a:buFontTx/>
              <a:buNone/>
              <a:tabLst/>
              <a:defRPr/>
            </a:pPr>
            <a:r>
              <a:rPr kumimoji="0" lang="en-US" sz="2300" b="0" i="0" u="none" strike="noStrike" kern="0" cap="none" spc="0" normalizeH="0" baseline="0" noProof="0" dirty="0" smtClean="0">
                <a:ln>
                  <a:noFill/>
                </a:ln>
                <a:solidFill>
                  <a:schemeClr val="tx1"/>
                </a:solidFill>
                <a:effectLst/>
                <a:uLnTx/>
                <a:uFillTx/>
                <a:latin typeface="+mn-lt"/>
                <a:cs typeface="Calibri" pitchFamily="34" charset="0"/>
              </a:rPr>
              <a:t>5.	Begin to assess high-Z PFCs + liquid lithium to develop high-duty-factor integrated PMI solutions for next-steps</a:t>
            </a:r>
            <a:endParaRPr kumimoji="0" lang="en-US" sz="2300" b="0" i="0" u="none" strike="noStrike" kern="0" cap="none" spc="0" normalizeH="0" baseline="0" noProof="0" dirty="0">
              <a:ln>
                <a:noFill/>
              </a:ln>
              <a:solidFill>
                <a:schemeClr val="tx1"/>
              </a:solidFill>
              <a:effectLst/>
              <a:uLnTx/>
              <a:uFillTx/>
              <a:latin typeface="+mn-lt"/>
              <a:cs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914" name="Straight Connector 10"/>
          <p:cNvCxnSpPr>
            <a:cxnSpLocks noChangeShapeType="1"/>
          </p:cNvCxnSpPr>
          <p:nvPr/>
        </p:nvCxnSpPr>
        <p:spPr bwMode="auto">
          <a:xfrm>
            <a:off x="0" y="0"/>
            <a:ext cx="914400" cy="0"/>
          </a:xfrm>
          <a:prstGeom prst="line">
            <a:avLst/>
          </a:prstGeom>
          <a:noFill/>
          <a:ln w="0">
            <a:solidFill>
              <a:srgbClr val="FBFFFF"/>
            </a:solidFill>
            <a:round/>
            <a:headEnd/>
            <a:tailEnd/>
          </a:ln>
        </p:spPr>
      </p:cxnSp>
      <p:cxnSp>
        <p:nvCxnSpPr>
          <p:cNvPr id="38915" name="Straight Connector 5"/>
          <p:cNvCxnSpPr>
            <a:cxnSpLocks noChangeShapeType="1"/>
          </p:cNvCxnSpPr>
          <p:nvPr/>
        </p:nvCxnSpPr>
        <p:spPr bwMode="auto">
          <a:xfrm>
            <a:off x="0" y="0"/>
            <a:ext cx="457200" cy="0"/>
          </a:xfrm>
          <a:prstGeom prst="line">
            <a:avLst/>
          </a:prstGeom>
          <a:noFill/>
          <a:ln w="0">
            <a:solidFill>
              <a:srgbClr val="FEFFFF"/>
            </a:solidFill>
            <a:round/>
            <a:headEnd/>
            <a:tailEnd/>
          </a:ln>
        </p:spPr>
      </p:cxnSp>
      <p:sp>
        <p:nvSpPr>
          <p:cNvPr id="32772" name="Rectangle 2"/>
          <p:cNvSpPr>
            <a:spLocks noGrp="1" noChangeArrowheads="1"/>
          </p:cNvSpPr>
          <p:nvPr>
            <p:ph type="title"/>
          </p:nvPr>
        </p:nvSpPr>
        <p:spPr/>
        <p:txBody>
          <a:bodyPr/>
          <a:lstStyle/>
          <a:p>
            <a:r>
              <a:rPr lang="en-US" sz="2400" dirty="0" smtClean="0">
                <a:ea typeface="ＭＳ Ｐゴシック" pitchFamily="1" charset="-128"/>
              </a:rPr>
              <a:t>NSTX-U internal component staging supports goal to assess compatibility of high </a:t>
            </a:r>
            <a:r>
              <a:rPr lang="en-US" sz="2400" dirty="0" err="1" smtClean="0">
                <a:latin typeface="Symbol" pitchFamily="1" charset="2"/>
                <a:ea typeface="ＭＳ Ｐゴシック" pitchFamily="1" charset="-128"/>
              </a:rPr>
              <a:t>t</a:t>
            </a:r>
            <a:r>
              <a:rPr lang="en-US" sz="2400" baseline="-25000" dirty="0" err="1" smtClean="0">
                <a:ea typeface="ＭＳ Ｐゴシック" pitchFamily="1" charset="-128"/>
              </a:rPr>
              <a:t>E</a:t>
            </a:r>
            <a:r>
              <a:rPr lang="en-US" sz="2400" dirty="0" smtClean="0">
                <a:ea typeface="ＭＳ Ｐゴシック" pitchFamily="1" charset="-128"/>
              </a:rPr>
              <a:t> and</a:t>
            </a:r>
            <a:r>
              <a:rPr lang="en-US" sz="2400" dirty="0" smtClean="0">
                <a:latin typeface="Symbol" pitchFamily="1" charset="2"/>
                <a:ea typeface="ＭＳ Ｐゴシック" pitchFamily="1" charset="-128"/>
              </a:rPr>
              <a:t> b </a:t>
            </a:r>
            <a:r>
              <a:rPr lang="en-US" sz="2400" dirty="0" smtClean="0">
                <a:ea typeface="ＭＳ Ｐゴシック" pitchFamily="1" charset="-128"/>
              </a:rPr>
              <a:t>+ 100% NICD with metallic PFCs</a:t>
            </a:r>
          </a:p>
        </p:txBody>
      </p:sp>
      <p:cxnSp>
        <p:nvCxnSpPr>
          <p:cNvPr id="38917" name="Straight Connector 6"/>
          <p:cNvCxnSpPr>
            <a:cxnSpLocks noChangeShapeType="1"/>
          </p:cNvCxnSpPr>
          <p:nvPr/>
        </p:nvCxnSpPr>
        <p:spPr bwMode="auto">
          <a:xfrm>
            <a:off x="0" y="0"/>
            <a:ext cx="457200" cy="0"/>
          </a:xfrm>
          <a:prstGeom prst="line">
            <a:avLst/>
          </a:prstGeom>
          <a:noFill/>
          <a:ln w="0">
            <a:solidFill>
              <a:srgbClr val="FEFFFF"/>
            </a:solidFill>
            <a:round/>
            <a:headEnd/>
            <a:tailEnd/>
          </a:ln>
        </p:spPr>
      </p:cxnSp>
      <p:cxnSp>
        <p:nvCxnSpPr>
          <p:cNvPr id="38918" name="Straight Connector 7"/>
          <p:cNvCxnSpPr>
            <a:cxnSpLocks noChangeShapeType="1"/>
          </p:cNvCxnSpPr>
          <p:nvPr/>
        </p:nvCxnSpPr>
        <p:spPr bwMode="auto">
          <a:xfrm>
            <a:off x="0" y="0"/>
            <a:ext cx="457200" cy="0"/>
          </a:xfrm>
          <a:prstGeom prst="line">
            <a:avLst/>
          </a:prstGeom>
          <a:noFill/>
          <a:ln w="0">
            <a:solidFill>
              <a:srgbClr val="FEFFFF"/>
            </a:solidFill>
            <a:round/>
            <a:headEnd/>
            <a:tailEnd/>
          </a:ln>
        </p:spPr>
      </p:cxnSp>
      <p:cxnSp>
        <p:nvCxnSpPr>
          <p:cNvPr id="38919" name="Straight Connector 8"/>
          <p:cNvCxnSpPr>
            <a:cxnSpLocks noChangeShapeType="1"/>
          </p:cNvCxnSpPr>
          <p:nvPr/>
        </p:nvCxnSpPr>
        <p:spPr bwMode="auto">
          <a:xfrm>
            <a:off x="0" y="0"/>
            <a:ext cx="457200" cy="0"/>
          </a:xfrm>
          <a:prstGeom prst="line">
            <a:avLst/>
          </a:prstGeom>
          <a:noFill/>
          <a:ln w="0">
            <a:solidFill>
              <a:srgbClr val="FEFFFF"/>
            </a:solidFill>
            <a:round/>
            <a:headEnd/>
            <a:tailEnd/>
          </a:ln>
        </p:spPr>
      </p:cxnSp>
      <p:cxnSp>
        <p:nvCxnSpPr>
          <p:cNvPr id="38920" name="Straight Connector 9"/>
          <p:cNvCxnSpPr>
            <a:cxnSpLocks noChangeShapeType="1"/>
          </p:cNvCxnSpPr>
          <p:nvPr/>
        </p:nvCxnSpPr>
        <p:spPr bwMode="auto">
          <a:xfrm>
            <a:off x="0" y="0"/>
            <a:ext cx="0" cy="457200"/>
          </a:xfrm>
          <a:prstGeom prst="line">
            <a:avLst/>
          </a:prstGeom>
          <a:noFill/>
          <a:ln w="0">
            <a:solidFill>
              <a:srgbClr val="FDFFFF"/>
            </a:solidFill>
            <a:round/>
            <a:headEnd/>
            <a:tailEnd/>
          </a:ln>
        </p:spPr>
      </p:cxnSp>
      <p:sp>
        <p:nvSpPr>
          <p:cNvPr id="38921" name="Slide Number Placeholder 4"/>
          <p:cNvSpPr>
            <a:spLocks noGrp="1"/>
          </p:cNvSpPr>
          <p:nvPr>
            <p:ph type="sldNum" sz="quarter" idx="10"/>
          </p:nvPr>
        </p:nvSpPr>
        <p:spPr>
          <a:xfrm>
            <a:off x="8382000" y="6629400"/>
            <a:ext cx="762000" cy="152400"/>
          </a:xfrm>
          <a:noFill/>
        </p:spPr>
        <p:txBody>
          <a:bodyPr/>
          <a:lstStyle/>
          <a:p>
            <a:fld id="{5CBF379A-17CD-4911-9356-2BE1C3AC467C}" type="slidenum">
              <a:rPr lang="en-US"/>
              <a:pPr/>
              <a:t>70</a:t>
            </a:fld>
            <a:endParaRPr lang="en-US"/>
          </a:p>
        </p:txBody>
      </p:sp>
      <p:grpSp>
        <p:nvGrpSpPr>
          <p:cNvPr id="2" name="Group 545"/>
          <p:cNvGrpSpPr>
            <a:grpSpLocks/>
          </p:cNvGrpSpPr>
          <p:nvPr/>
        </p:nvGrpSpPr>
        <p:grpSpPr bwMode="auto">
          <a:xfrm>
            <a:off x="317500" y="2466975"/>
            <a:ext cx="1270000" cy="3387725"/>
            <a:chOff x="334963" y="2170113"/>
            <a:chExt cx="1270000" cy="3387725"/>
          </a:xfrm>
        </p:grpSpPr>
        <p:cxnSp>
          <p:nvCxnSpPr>
            <p:cNvPr id="675" name="Straight Connector 674"/>
            <p:cNvCxnSpPr/>
            <p:nvPr/>
          </p:nvCxnSpPr>
          <p:spPr>
            <a:xfrm>
              <a:off x="334963" y="2787650"/>
              <a:ext cx="0" cy="212566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p:cNvCxnSpPr/>
            <p:nvPr/>
          </p:nvCxnSpPr>
          <p:spPr>
            <a:xfrm flipV="1">
              <a:off x="334963" y="2513013"/>
              <a:ext cx="123825" cy="2746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p:cNvCxnSpPr/>
            <p:nvPr/>
          </p:nvCxnSpPr>
          <p:spPr>
            <a:xfrm>
              <a:off x="334963" y="4913313"/>
              <a:ext cx="123825" cy="27463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p:cNvCxnSpPr/>
            <p:nvPr/>
          </p:nvCxnSpPr>
          <p:spPr>
            <a:xfrm flipV="1">
              <a:off x="454026" y="2170113"/>
              <a:ext cx="0" cy="3429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p:cNvCxnSpPr/>
            <p:nvPr/>
          </p:nvCxnSpPr>
          <p:spPr>
            <a:xfrm flipH="1">
              <a:off x="473076" y="2170113"/>
              <a:ext cx="1365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p:cNvCxnSpPr/>
            <p:nvPr/>
          </p:nvCxnSpPr>
          <p:spPr>
            <a:xfrm flipH="1">
              <a:off x="473076" y="5553075"/>
              <a:ext cx="13652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p:cNvCxnSpPr/>
            <p:nvPr/>
          </p:nvCxnSpPr>
          <p:spPr>
            <a:xfrm flipV="1">
              <a:off x="454026" y="5187950"/>
              <a:ext cx="0" cy="3698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p:cNvCxnSpPr/>
            <p:nvPr/>
          </p:nvCxnSpPr>
          <p:spPr>
            <a:xfrm flipH="1" flipV="1">
              <a:off x="658813" y="2170113"/>
              <a:ext cx="395288" cy="1651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p:cNvCxnSpPr/>
            <p:nvPr/>
          </p:nvCxnSpPr>
          <p:spPr>
            <a:xfrm flipH="1" flipV="1">
              <a:off x="1089026" y="2376488"/>
              <a:ext cx="274637" cy="4111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H="1" flipV="1">
              <a:off x="1363663" y="2811463"/>
              <a:ext cx="157163" cy="4810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flipV="1">
              <a:off x="1522413" y="3336925"/>
              <a:ext cx="82550" cy="47942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rot="10800000" flipV="1">
              <a:off x="658813" y="5365750"/>
              <a:ext cx="395288" cy="1651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rot="10800000" flipV="1">
              <a:off x="1089026" y="4913313"/>
              <a:ext cx="274637" cy="41116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rot="10800000" flipV="1">
              <a:off x="1363663" y="4408488"/>
              <a:ext cx="157163" cy="4810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p:cNvCxnSpPr/>
            <p:nvPr/>
          </p:nvCxnSpPr>
          <p:spPr>
            <a:xfrm rot="10800000" flipV="1">
              <a:off x="1522413" y="3884613"/>
              <a:ext cx="82550" cy="48101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 name="Group 546"/>
          <p:cNvGrpSpPr>
            <a:grpSpLocks/>
          </p:cNvGrpSpPr>
          <p:nvPr/>
        </p:nvGrpSpPr>
        <p:grpSpPr bwMode="auto">
          <a:xfrm>
            <a:off x="1765300" y="2466975"/>
            <a:ext cx="1270000" cy="3392487"/>
            <a:chOff x="1773378" y="2703574"/>
            <a:chExt cx="1270102" cy="3392425"/>
          </a:xfrm>
        </p:grpSpPr>
        <p:grpSp>
          <p:nvGrpSpPr>
            <p:cNvPr id="4" name="Group 657"/>
            <p:cNvGrpSpPr>
              <a:grpSpLocks/>
            </p:cNvGrpSpPr>
            <p:nvPr/>
          </p:nvGrpSpPr>
          <p:grpSpPr bwMode="auto">
            <a:xfrm flipV="1">
              <a:off x="1773378" y="2703574"/>
              <a:ext cx="1270102" cy="3392425"/>
              <a:chOff x="1775460" y="1981200"/>
              <a:chExt cx="1270102" cy="3387852"/>
            </a:xfrm>
          </p:grpSpPr>
          <p:cxnSp>
            <p:nvCxnSpPr>
              <p:cNvPr id="660" name="Straight Connector 659"/>
              <p:cNvCxnSpPr/>
              <p:nvPr/>
            </p:nvCxnSpPr>
            <p:spPr>
              <a:xfrm>
                <a:off x="1775460" y="2599479"/>
                <a:ext cx="0" cy="21243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1" name="Straight Connector 660"/>
              <p:cNvCxnSpPr/>
              <p:nvPr/>
            </p:nvCxnSpPr>
            <p:spPr>
              <a:xfrm flipV="1">
                <a:off x="1775460" y="2323632"/>
                <a:ext cx="123835" cy="27584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2" name="Straight Connector 661"/>
              <p:cNvCxnSpPr/>
              <p:nvPr/>
            </p:nvCxnSpPr>
            <p:spPr>
              <a:xfrm>
                <a:off x="1775460" y="4723823"/>
                <a:ext cx="123835" cy="27584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3" name="Straight Connector 662"/>
              <p:cNvCxnSpPr/>
              <p:nvPr/>
            </p:nvCxnSpPr>
            <p:spPr>
              <a:xfrm flipV="1">
                <a:off x="1892944" y="1981200"/>
                <a:ext cx="0" cy="34243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p:cNvCxnSpPr/>
              <p:nvPr/>
            </p:nvCxnSpPr>
            <p:spPr>
              <a:xfrm flipH="1">
                <a:off x="1911996" y="1981200"/>
                <a:ext cx="13812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p:cNvCxnSpPr/>
              <p:nvPr/>
            </p:nvCxnSpPr>
            <p:spPr>
              <a:xfrm flipH="1">
                <a:off x="1911996" y="5364297"/>
                <a:ext cx="13812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p:cNvCxnSpPr/>
              <p:nvPr/>
            </p:nvCxnSpPr>
            <p:spPr>
              <a:xfrm flipV="1">
                <a:off x="1892944" y="4999670"/>
                <a:ext cx="0" cy="36938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p:cNvCxnSpPr/>
              <p:nvPr/>
            </p:nvCxnSpPr>
            <p:spPr>
              <a:xfrm flipH="1" flipV="1">
                <a:off x="2105687" y="1981200"/>
                <a:ext cx="395320" cy="1648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p:cNvCxnSpPr>
                <a:cxnSpLocks noChangeAspect="1"/>
              </p:cNvCxnSpPr>
              <p:nvPr/>
            </p:nvCxnSpPr>
            <p:spPr>
              <a:xfrm flipH="1" flipV="1">
                <a:off x="2529584" y="2187293"/>
                <a:ext cx="247670" cy="37096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p:cNvCxnSpPr/>
              <p:nvPr/>
            </p:nvCxnSpPr>
            <p:spPr>
              <a:xfrm flipH="1" flipV="1">
                <a:off x="2804243" y="2623259"/>
                <a:ext cx="155587" cy="4803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p:cNvCxnSpPr/>
              <p:nvPr/>
            </p:nvCxnSpPr>
            <p:spPr>
              <a:xfrm flipH="1" flipV="1">
                <a:off x="2963005" y="3146418"/>
                <a:ext cx="82557" cy="480356"/>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p:cNvCxnSpPr/>
              <p:nvPr/>
            </p:nvCxnSpPr>
            <p:spPr>
              <a:xfrm rot="10800000" flipV="1">
                <a:off x="2099336" y="5177227"/>
                <a:ext cx="395320" cy="16487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p:cNvCxnSpPr/>
              <p:nvPr/>
            </p:nvCxnSpPr>
            <p:spPr>
              <a:xfrm rot="10800000" flipV="1">
                <a:off x="2529584" y="4723823"/>
                <a:ext cx="274659" cy="41218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p:cNvCxnSpPr/>
              <p:nvPr/>
            </p:nvCxnSpPr>
            <p:spPr>
              <a:xfrm rot="10800000" flipV="1">
                <a:off x="2804243" y="4219687"/>
                <a:ext cx="155587" cy="47877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p:cNvCxnSpPr/>
              <p:nvPr/>
            </p:nvCxnSpPr>
            <p:spPr>
              <a:xfrm rot="10800000" flipV="1">
                <a:off x="2963005" y="3696528"/>
                <a:ext cx="82557" cy="47877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659" name="Straight Connector 658"/>
            <p:cNvCxnSpPr>
              <a:cxnSpLocks noChangeAspect="1"/>
            </p:cNvCxnSpPr>
            <p:nvPr/>
          </p:nvCxnSpPr>
          <p:spPr bwMode="auto">
            <a:xfrm rot="480000" flipH="1">
              <a:off x="2276656" y="5964239"/>
              <a:ext cx="119072" cy="6984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547"/>
          <p:cNvGrpSpPr>
            <a:grpSpLocks/>
          </p:cNvGrpSpPr>
          <p:nvPr/>
        </p:nvGrpSpPr>
        <p:grpSpPr bwMode="auto">
          <a:xfrm>
            <a:off x="3213100" y="2466975"/>
            <a:ext cx="1270000" cy="3409950"/>
            <a:chOff x="3302000" y="2703576"/>
            <a:chExt cx="1270000" cy="3409694"/>
          </a:xfrm>
        </p:grpSpPr>
        <p:cxnSp>
          <p:nvCxnSpPr>
            <p:cNvPr id="637" name="Straight Connector 636"/>
            <p:cNvCxnSpPr/>
            <p:nvPr/>
          </p:nvCxnSpPr>
          <p:spPr bwMode="auto">
            <a:xfrm flipV="1">
              <a:off x="3302000" y="3349639"/>
              <a:ext cx="0" cy="212867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8" name="Straight Connector 637"/>
            <p:cNvCxnSpPr/>
            <p:nvPr/>
          </p:nvCxnSpPr>
          <p:spPr bwMode="auto">
            <a:xfrm flipV="1">
              <a:off x="3302000" y="3073435"/>
              <a:ext cx="123825" cy="276204"/>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9" name="Straight Connector 638"/>
            <p:cNvCxnSpPr/>
            <p:nvPr/>
          </p:nvCxnSpPr>
          <p:spPr bwMode="auto">
            <a:xfrm flipH="1" flipV="1">
              <a:off x="3438525" y="2708338"/>
              <a:ext cx="13811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0" name="Straight Connector 639"/>
            <p:cNvCxnSpPr/>
            <p:nvPr/>
          </p:nvCxnSpPr>
          <p:spPr bwMode="auto">
            <a:xfrm>
              <a:off x="3419475" y="2703576"/>
              <a:ext cx="0" cy="3698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1" name="Straight Connector 640"/>
            <p:cNvCxnSpPr/>
            <p:nvPr/>
          </p:nvCxnSpPr>
          <p:spPr bwMode="auto">
            <a:xfrm flipH="1">
              <a:off x="4330700" y="4971943"/>
              <a:ext cx="155575" cy="482564"/>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2" name="Straight Connector 641"/>
            <p:cNvCxnSpPr/>
            <p:nvPr/>
          </p:nvCxnSpPr>
          <p:spPr bwMode="auto">
            <a:xfrm flipH="1">
              <a:off x="4489450" y="4448107"/>
              <a:ext cx="82550" cy="48097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bwMode="auto">
            <a:xfrm rot="10800000">
              <a:off x="3625850" y="2730561"/>
              <a:ext cx="395288" cy="1650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Straight Connector 643"/>
            <p:cNvCxnSpPr/>
            <p:nvPr/>
          </p:nvCxnSpPr>
          <p:spPr bwMode="auto">
            <a:xfrm rot="10800000">
              <a:off x="4056063" y="2936920"/>
              <a:ext cx="274637" cy="41271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5" name="Straight Connector 644"/>
            <p:cNvCxnSpPr/>
            <p:nvPr/>
          </p:nvCxnSpPr>
          <p:spPr bwMode="auto">
            <a:xfrm rot="10800000">
              <a:off x="4330700" y="3375038"/>
              <a:ext cx="155575" cy="47938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6" name="Straight Connector 645"/>
            <p:cNvCxnSpPr/>
            <p:nvPr/>
          </p:nvCxnSpPr>
          <p:spPr bwMode="auto">
            <a:xfrm rot="10800000">
              <a:off x="4489450" y="3898873"/>
              <a:ext cx="82550" cy="48097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6" name="Group 646"/>
            <p:cNvGrpSpPr>
              <a:grpSpLocks noChangeAspect="1"/>
            </p:cNvGrpSpPr>
            <p:nvPr/>
          </p:nvGrpSpPr>
          <p:grpSpPr bwMode="auto">
            <a:xfrm>
              <a:off x="3302001" y="5486254"/>
              <a:ext cx="1030288" cy="627016"/>
              <a:chOff x="3427990" y="4046589"/>
              <a:chExt cx="1425609" cy="867602"/>
            </a:xfrm>
          </p:grpSpPr>
          <p:cxnSp>
            <p:nvCxnSpPr>
              <p:cNvPr id="649" name="Straight Connector 648"/>
              <p:cNvCxnSpPr/>
              <p:nvPr/>
            </p:nvCxnSpPr>
            <p:spPr bwMode="auto">
              <a:xfrm rot="10800000" flipH="1" flipV="1">
                <a:off x="3427990" y="4059768"/>
                <a:ext cx="171337" cy="37998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0" name="Straight Connector 649"/>
              <p:cNvCxnSpPr/>
              <p:nvPr/>
            </p:nvCxnSpPr>
            <p:spPr bwMode="auto">
              <a:xfrm rot="10800000" flipH="1" flipV="1">
                <a:off x="3590540" y="4439756"/>
                <a:ext cx="0" cy="4744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1" name="Straight Connector 650"/>
              <p:cNvCxnSpPr/>
              <p:nvPr/>
            </p:nvCxnSpPr>
            <p:spPr bwMode="auto">
              <a:xfrm rot="10800000">
                <a:off x="3619096" y="4901012"/>
                <a:ext cx="1889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2" name="Straight Connector 651"/>
              <p:cNvCxnSpPr/>
              <p:nvPr/>
            </p:nvCxnSpPr>
            <p:spPr bwMode="auto">
              <a:xfrm rot="60000" flipH="1">
                <a:off x="3876101" y="4848297"/>
                <a:ext cx="237235" cy="549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3" name="Straight Connector 652"/>
              <p:cNvCxnSpPr/>
              <p:nvPr/>
            </p:nvCxnSpPr>
            <p:spPr bwMode="auto">
              <a:xfrm rot="10800000" flipV="1">
                <a:off x="4473582" y="4046589"/>
                <a:ext cx="380017" cy="57107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4" name="Straight Connector 653"/>
              <p:cNvCxnSpPr>
                <a:cxnSpLocks noChangeAspect="1"/>
              </p:cNvCxnSpPr>
              <p:nvPr/>
            </p:nvCxnSpPr>
            <p:spPr bwMode="auto">
              <a:xfrm rot="120000" flipH="1">
                <a:off x="4001309" y="4597901"/>
                <a:ext cx="494240" cy="1339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9031" name="Oval 654"/>
              <p:cNvSpPr>
                <a:spLocks noChangeArrowheads="1"/>
              </p:cNvSpPr>
              <p:nvPr/>
            </p:nvSpPr>
            <p:spPr bwMode="auto">
              <a:xfrm rot="10258769" flipH="1">
                <a:off x="3965036" y="4670108"/>
                <a:ext cx="138112" cy="91440"/>
              </a:xfrm>
              <a:prstGeom prst="ellipse">
                <a:avLst/>
              </a:prstGeom>
              <a:solidFill>
                <a:schemeClr val="tx1"/>
              </a:solidFill>
              <a:ln w="12700">
                <a:solidFill>
                  <a:schemeClr val="tx1"/>
                </a:solidFill>
                <a:round/>
                <a:headEnd/>
                <a:tailEnd type="triangle" w="med" len="med"/>
              </a:ln>
            </p:spPr>
            <p:txBody>
              <a:bodyPr lIns="0" tIns="0" rIns="0" bIns="0"/>
              <a:lstStyle/>
              <a:p>
                <a:endParaRPr lang="en-US" b="1">
                  <a:solidFill>
                    <a:schemeClr val="tx1"/>
                  </a:solidFill>
                  <a:cs typeface="Arial" charset="0"/>
                </a:endParaRPr>
              </a:p>
            </p:txBody>
          </p:sp>
          <p:sp>
            <p:nvSpPr>
              <p:cNvPr id="39032" name="Oval 655"/>
              <p:cNvSpPr>
                <a:spLocks noChangeArrowheads="1"/>
              </p:cNvSpPr>
              <p:nvPr/>
            </p:nvSpPr>
            <p:spPr bwMode="auto">
              <a:xfrm rot="10800000" flipH="1">
                <a:off x="4495800" y="4694492"/>
                <a:ext cx="126654" cy="126642"/>
              </a:xfrm>
              <a:prstGeom prst="ellipse">
                <a:avLst/>
              </a:prstGeom>
              <a:solidFill>
                <a:schemeClr val="accent2"/>
              </a:solidFill>
              <a:ln w="15875">
                <a:solidFill>
                  <a:schemeClr val="accent2"/>
                </a:solidFill>
                <a:round/>
                <a:headEnd/>
                <a:tailEnd type="triangle" w="med" len="med"/>
              </a:ln>
            </p:spPr>
            <p:txBody>
              <a:bodyPr lIns="0" tIns="0" rIns="0" bIns="0"/>
              <a:lstStyle/>
              <a:p>
                <a:endParaRPr lang="en-US" b="1">
                  <a:cs typeface="Arial" charset="0"/>
                </a:endParaRPr>
              </a:p>
            </p:txBody>
          </p:sp>
        </p:grpSp>
        <p:cxnSp>
          <p:nvCxnSpPr>
            <p:cNvPr id="648" name="Straight Connector 647"/>
            <p:cNvCxnSpPr>
              <a:cxnSpLocks noChangeAspect="1"/>
            </p:cNvCxnSpPr>
            <p:nvPr/>
          </p:nvCxnSpPr>
          <p:spPr bwMode="auto">
            <a:xfrm rot="2700000" flipV="1">
              <a:off x="3829050" y="2813105"/>
              <a:ext cx="128588" cy="53971"/>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8925" name="TextBox 548"/>
          <p:cNvSpPr txBox="1">
            <a:spLocks noChangeArrowheads="1"/>
          </p:cNvSpPr>
          <p:nvPr/>
        </p:nvSpPr>
        <p:spPr bwMode="auto">
          <a:xfrm>
            <a:off x="5943600" y="5983287"/>
            <a:ext cx="1981200" cy="486287"/>
          </a:xfrm>
          <a:prstGeom prst="rect">
            <a:avLst/>
          </a:prstGeom>
          <a:noFill/>
          <a:ln w="9525">
            <a:noFill/>
            <a:miter lim="800000"/>
            <a:headEnd/>
            <a:tailEnd/>
          </a:ln>
        </p:spPr>
        <p:txBody>
          <a:bodyPr wrap="square">
            <a:spAutoFit/>
          </a:bodyPr>
          <a:lstStyle/>
          <a:p>
            <a:pPr algn="ctr">
              <a:lnSpc>
                <a:spcPct val="80000"/>
              </a:lnSpc>
              <a:spcBef>
                <a:spcPct val="0"/>
              </a:spcBef>
              <a:buFontTx/>
              <a:buNone/>
            </a:pPr>
            <a:r>
              <a:rPr lang="en-US" sz="1600" b="1" i="0" dirty="0" smtClean="0">
                <a:solidFill>
                  <a:srgbClr val="FF0000"/>
                </a:solidFill>
                <a:latin typeface="Arial Narrow" pitchFamily="1" charset="0"/>
                <a:cs typeface="Arial" charset="0"/>
              </a:rPr>
              <a:t>Flowing liquid Li </a:t>
            </a:r>
            <a:r>
              <a:rPr lang="en-US" sz="1600" b="1" i="0" dirty="0" err="1" smtClean="0">
                <a:solidFill>
                  <a:srgbClr val="FF0000"/>
                </a:solidFill>
                <a:latin typeface="Arial Narrow" pitchFamily="1" charset="0"/>
                <a:cs typeface="Arial" charset="0"/>
              </a:rPr>
              <a:t>divertor</a:t>
            </a:r>
            <a:r>
              <a:rPr lang="en-US" sz="1600" b="1" i="0" dirty="0" smtClean="0">
                <a:solidFill>
                  <a:srgbClr val="FF0000"/>
                </a:solidFill>
                <a:latin typeface="Arial Narrow" pitchFamily="1" charset="0"/>
                <a:cs typeface="Arial" charset="0"/>
              </a:rPr>
              <a:t> (LLD) module</a:t>
            </a:r>
            <a:endParaRPr lang="en-US" sz="1600" b="1" i="0" dirty="0">
              <a:solidFill>
                <a:srgbClr val="FF0000"/>
              </a:solidFill>
              <a:latin typeface="Arial Narrow" pitchFamily="1" charset="0"/>
              <a:cs typeface="Arial" charset="0"/>
            </a:endParaRPr>
          </a:p>
        </p:txBody>
      </p:sp>
      <p:cxnSp>
        <p:nvCxnSpPr>
          <p:cNvPr id="550" name="Straight Arrow Connector 549"/>
          <p:cNvCxnSpPr/>
          <p:nvPr/>
        </p:nvCxnSpPr>
        <p:spPr>
          <a:xfrm rot="-240000" flipH="1" flipV="1">
            <a:off x="6729413" y="5707062"/>
            <a:ext cx="65087" cy="27622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927" name="TextBox 550"/>
          <p:cNvSpPr txBox="1">
            <a:spLocks noChangeArrowheads="1"/>
          </p:cNvSpPr>
          <p:nvPr/>
        </p:nvSpPr>
        <p:spPr bwMode="auto">
          <a:xfrm>
            <a:off x="7924800" y="5983287"/>
            <a:ext cx="1143000" cy="493713"/>
          </a:xfrm>
          <a:prstGeom prst="rect">
            <a:avLst/>
          </a:prstGeom>
          <a:noFill/>
          <a:ln w="9525">
            <a:noFill/>
            <a:miter lim="800000"/>
            <a:headEnd/>
            <a:tailEnd/>
          </a:ln>
        </p:spPr>
        <p:txBody>
          <a:bodyPr>
            <a:spAutoFit/>
          </a:bodyPr>
          <a:lstStyle/>
          <a:p>
            <a:pPr algn="ctr">
              <a:lnSpc>
                <a:spcPct val="80000"/>
              </a:lnSpc>
              <a:spcBef>
                <a:spcPct val="0"/>
              </a:spcBef>
              <a:buFontTx/>
              <a:buNone/>
            </a:pPr>
            <a:r>
              <a:rPr lang="en-US" sz="1600" b="1" i="0" dirty="0">
                <a:solidFill>
                  <a:srgbClr val="FF0000"/>
                </a:solidFill>
                <a:latin typeface="Arial Narrow" pitchFamily="1" charset="0"/>
                <a:cs typeface="Arial" charset="0"/>
              </a:rPr>
              <a:t>Full </a:t>
            </a:r>
            <a:r>
              <a:rPr lang="en-US" sz="1600" b="1" i="0" dirty="0" err="1">
                <a:solidFill>
                  <a:srgbClr val="FF0000"/>
                </a:solidFill>
                <a:latin typeface="Arial Narrow" pitchFamily="1" charset="0"/>
                <a:cs typeface="Arial" charset="0"/>
              </a:rPr>
              <a:t>toroidal</a:t>
            </a:r>
            <a:r>
              <a:rPr lang="en-US" sz="1600" b="1" i="0" dirty="0">
                <a:solidFill>
                  <a:srgbClr val="FF0000"/>
                </a:solidFill>
                <a:latin typeface="Arial Narrow" pitchFamily="1" charset="0"/>
                <a:cs typeface="Arial" charset="0"/>
              </a:rPr>
              <a:t> flowing Li</a:t>
            </a:r>
          </a:p>
        </p:txBody>
      </p:sp>
      <p:sp>
        <p:nvSpPr>
          <p:cNvPr id="38929" name="TextBox 552"/>
          <p:cNvSpPr txBox="1">
            <a:spLocks noChangeArrowheads="1"/>
          </p:cNvSpPr>
          <p:nvPr/>
        </p:nvSpPr>
        <p:spPr bwMode="auto">
          <a:xfrm flipH="1">
            <a:off x="3251200" y="6011862"/>
            <a:ext cx="1092200" cy="204788"/>
          </a:xfrm>
          <a:prstGeom prst="rect">
            <a:avLst/>
          </a:prstGeom>
          <a:noFill/>
          <a:ln w="9525">
            <a:noFill/>
            <a:miter lim="800000"/>
            <a:headEnd/>
            <a:tailEnd/>
          </a:ln>
        </p:spPr>
        <p:txBody>
          <a:bodyPr lIns="0" tIns="0" rIns="0" bIns="0">
            <a:spAutoFit/>
          </a:bodyPr>
          <a:lstStyle/>
          <a:p>
            <a:pPr algn="ctr">
              <a:lnSpc>
                <a:spcPct val="80000"/>
              </a:lnSpc>
              <a:spcBef>
                <a:spcPct val="0"/>
              </a:spcBef>
              <a:buFontTx/>
              <a:buNone/>
            </a:pPr>
            <a:r>
              <a:rPr lang="en-US" sz="1600" b="1" i="0" dirty="0" err="1">
                <a:latin typeface="Arial Narrow" pitchFamily="1" charset="0"/>
                <a:cs typeface="Arial" charset="0"/>
              </a:rPr>
              <a:t>Cryo</a:t>
            </a:r>
            <a:r>
              <a:rPr lang="en-US" sz="1600" b="1" i="0" dirty="0">
                <a:latin typeface="Arial Narrow" pitchFamily="1" charset="0"/>
                <a:cs typeface="Arial" charset="0"/>
              </a:rPr>
              <a:t>-pump</a:t>
            </a:r>
            <a:endParaRPr lang="en-US" sz="1400" b="1" i="0" dirty="0">
              <a:latin typeface="Arial Narrow" pitchFamily="1" charset="0"/>
              <a:cs typeface="Arial" charset="0"/>
            </a:endParaRPr>
          </a:p>
        </p:txBody>
      </p:sp>
      <p:cxnSp>
        <p:nvCxnSpPr>
          <p:cNvPr id="617" name="Straight Connector 616"/>
          <p:cNvCxnSpPr/>
          <p:nvPr/>
        </p:nvCxnSpPr>
        <p:spPr bwMode="auto">
          <a:xfrm flipV="1">
            <a:off x="7556500" y="3076575"/>
            <a:ext cx="0" cy="2128837"/>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8" name="Straight Connector 617"/>
          <p:cNvCxnSpPr/>
          <p:nvPr/>
        </p:nvCxnSpPr>
        <p:spPr bwMode="auto">
          <a:xfrm flipV="1">
            <a:off x="7556500" y="2800350"/>
            <a:ext cx="123825" cy="27622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9" name="Straight Connector 618"/>
          <p:cNvCxnSpPr/>
          <p:nvPr/>
        </p:nvCxnSpPr>
        <p:spPr bwMode="auto">
          <a:xfrm flipH="1" flipV="1">
            <a:off x="7693025" y="2435225"/>
            <a:ext cx="138113"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0" name="Straight Connector 619"/>
          <p:cNvCxnSpPr/>
          <p:nvPr/>
        </p:nvCxnSpPr>
        <p:spPr bwMode="auto">
          <a:xfrm>
            <a:off x="7673975" y="2430462"/>
            <a:ext cx="0" cy="36988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1" name="Straight Connector 620"/>
          <p:cNvCxnSpPr/>
          <p:nvPr/>
        </p:nvCxnSpPr>
        <p:spPr bwMode="auto">
          <a:xfrm flipH="1">
            <a:off x="8585200" y="4699000"/>
            <a:ext cx="155575" cy="48260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2" name="Straight Connector 621"/>
          <p:cNvCxnSpPr/>
          <p:nvPr/>
        </p:nvCxnSpPr>
        <p:spPr bwMode="auto">
          <a:xfrm flipH="1">
            <a:off x="8743950" y="4175125"/>
            <a:ext cx="82550" cy="481012"/>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4" name="Straight Connector 623"/>
          <p:cNvCxnSpPr/>
          <p:nvPr/>
        </p:nvCxnSpPr>
        <p:spPr bwMode="auto">
          <a:xfrm rot="10800000">
            <a:off x="8310563" y="2663825"/>
            <a:ext cx="274637" cy="41275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5" name="Straight Connector 624"/>
          <p:cNvCxnSpPr/>
          <p:nvPr/>
        </p:nvCxnSpPr>
        <p:spPr bwMode="auto">
          <a:xfrm rot="10800000">
            <a:off x="8585200" y="3101975"/>
            <a:ext cx="155575" cy="47942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6" name="Straight Connector 625"/>
          <p:cNvCxnSpPr/>
          <p:nvPr/>
        </p:nvCxnSpPr>
        <p:spPr bwMode="auto">
          <a:xfrm rot="10800000">
            <a:off x="8743950" y="3625850"/>
            <a:ext cx="82550" cy="481012"/>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012" name="TextBox 635"/>
          <p:cNvSpPr txBox="1">
            <a:spLocks noChangeArrowheads="1"/>
          </p:cNvSpPr>
          <p:nvPr/>
        </p:nvSpPr>
        <p:spPr bwMode="auto">
          <a:xfrm>
            <a:off x="7543800" y="3119497"/>
            <a:ext cx="1143000" cy="2062103"/>
          </a:xfrm>
          <a:prstGeom prst="rect">
            <a:avLst/>
          </a:prstGeom>
          <a:noFill/>
          <a:ln w="9525">
            <a:noFill/>
            <a:miter lim="800000"/>
            <a:headEnd/>
            <a:tailEnd/>
          </a:ln>
        </p:spPr>
        <p:txBody>
          <a:bodyPr wrap="square">
            <a:spAutoFit/>
          </a:bodyPr>
          <a:lstStyle/>
          <a:p>
            <a:pPr algn="ctr">
              <a:lnSpc>
                <a:spcPct val="80000"/>
              </a:lnSpc>
              <a:spcBef>
                <a:spcPct val="0"/>
              </a:spcBef>
              <a:buFontTx/>
              <a:buNone/>
            </a:pPr>
            <a:r>
              <a:rPr lang="en-US" sz="2000" b="1" i="0" dirty="0" smtClean="0">
                <a:solidFill>
                  <a:schemeClr val="tx1"/>
                </a:solidFill>
                <a:latin typeface="Arial Narrow" pitchFamily="1" charset="0"/>
                <a:cs typeface="Arial" charset="0"/>
              </a:rPr>
              <a:t>Upper </a:t>
            </a:r>
            <a:r>
              <a:rPr lang="en-US" sz="2000" b="1" i="0" dirty="0" err="1" smtClean="0">
                <a:solidFill>
                  <a:schemeClr val="tx1"/>
                </a:solidFill>
                <a:latin typeface="Arial Narrow" pitchFamily="1" charset="0"/>
                <a:cs typeface="Arial" charset="0"/>
              </a:rPr>
              <a:t>cryo</a:t>
            </a:r>
            <a:r>
              <a:rPr lang="en-US" sz="2000" b="1" i="0" dirty="0" smtClean="0">
                <a:solidFill>
                  <a:schemeClr val="tx1"/>
                </a:solidFill>
                <a:latin typeface="Arial Narrow" pitchFamily="1" charset="0"/>
                <a:cs typeface="Arial" charset="0"/>
              </a:rPr>
              <a:t> + all </a:t>
            </a:r>
            <a:endParaRPr lang="en-US" sz="2000" b="1" i="0" dirty="0">
              <a:solidFill>
                <a:schemeClr val="tx1"/>
              </a:solidFill>
              <a:latin typeface="Arial Narrow" pitchFamily="1" charset="0"/>
              <a:cs typeface="Arial" charset="0"/>
            </a:endParaRPr>
          </a:p>
          <a:p>
            <a:pPr algn="ctr">
              <a:lnSpc>
                <a:spcPct val="80000"/>
              </a:lnSpc>
              <a:spcBef>
                <a:spcPct val="0"/>
              </a:spcBef>
              <a:buFontTx/>
              <a:buNone/>
            </a:pPr>
            <a:r>
              <a:rPr lang="en-US" sz="2000" b="1" i="0" dirty="0">
                <a:solidFill>
                  <a:schemeClr val="tx1"/>
                </a:solidFill>
                <a:latin typeface="Arial Narrow" pitchFamily="1" charset="0"/>
                <a:cs typeface="Arial" charset="0"/>
              </a:rPr>
              <a:t>high-Z </a:t>
            </a:r>
            <a:r>
              <a:rPr lang="en-US" sz="2000" b="1" i="0" dirty="0" smtClean="0">
                <a:solidFill>
                  <a:schemeClr val="tx1"/>
                </a:solidFill>
                <a:latin typeface="Arial Narrow" pitchFamily="1" charset="0"/>
                <a:cs typeface="Arial" charset="0"/>
              </a:rPr>
              <a:t>&amp; </a:t>
            </a:r>
            <a:r>
              <a:rPr lang="en-US" sz="2000" b="1" i="0" dirty="0">
                <a:solidFill>
                  <a:schemeClr val="tx1"/>
                </a:solidFill>
                <a:latin typeface="Arial Narrow" pitchFamily="1" charset="0"/>
                <a:cs typeface="Arial" charset="0"/>
              </a:rPr>
              <a:t>higher-T PFCs </a:t>
            </a:r>
          </a:p>
          <a:p>
            <a:pPr algn="ctr">
              <a:lnSpc>
                <a:spcPct val="80000"/>
              </a:lnSpc>
              <a:spcBef>
                <a:spcPct val="0"/>
              </a:spcBef>
              <a:buFontTx/>
              <a:buNone/>
            </a:pPr>
            <a:r>
              <a:rPr lang="en-US" sz="2000" b="1" i="0" dirty="0">
                <a:solidFill>
                  <a:schemeClr val="tx1"/>
                </a:solidFill>
                <a:latin typeface="Arial Narrow" pitchFamily="1" charset="0"/>
                <a:cs typeface="Arial" charset="0"/>
              </a:rPr>
              <a:t>+ full  </a:t>
            </a:r>
            <a:r>
              <a:rPr lang="en-US" sz="2000" b="1" i="0" dirty="0" err="1">
                <a:solidFill>
                  <a:schemeClr val="tx1"/>
                </a:solidFill>
                <a:latin typeface="Arial Narrow" pitchFamily="1" charset="0"/>
                <a:cs typeface="Arial" charset="0"/>
              </a:rPr>
              <a:t>toroidal</a:t>
            </a:r>
            <a:r>
              <a:rPr lang="en-US" sz="2000" b="1" i="0" dirty="0">
                <a:solidFill>
                  <a:schemeClr val="tx1"/>
                </a:solidFill>
                <a:latin typeface="Arial Narrow" pitchFamily="1" charset="0"/>
                <a:cs typeface="Arial" charset="0"/>
              </a:rPr>
              <a:t> LLD</a:t>
            </a:r>
          </a:p>
        </p:txBody>
      </p:sp>
      <p:cxnSp>
        <p:nvCxnSpPr>
          <p:cNvPr id="595" name="Straight Connector 594"/>
          <p:cNvCxnSpPr/>
          <p:nvPr/>
        </p:nvCxnSpPr>
        <p:spPr bwMode="auto">
          <a:xfrm flipV="1">
            <a:off x="6108700" y="3095625"/>
            <a:ext cx="0" cy="2128837"/>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6" name="Straight Connector 595"/>
          <p:cNvCxnSpPr/>
          <p:nvPr/>
        </p:nvCxnSpPr>
        <p:spPr bwMode="auto">
          <a:xfrm flipV="1">
            <a:off x="6108700" y="2819400"/>
            <a:ext cx="123825" cy="27622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7" name="Straight Connector 596"/>
          <p:cNvCxnSpPr/>
          <p:nvPr/>
        </p:nvCxnSpPr>
        <p:spPr bwMode="auto">
          <a:xfrm flipH="1" flipV="1">
            <a:off x="6245225" y="2454275"/>
            <a:ext cx="138113"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8" name="Straight Connector 597"/>
          <p:cNvCxnSpPr/>
          <p:nvPr/>
        </p:nvCxnSpPr>
        <p:spPr bwMode="auto">
          <a:xfrm>
            <a:off x="6226175" y="2449512"/>
            <a:ext cx="0" cy="36988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9" name="Straight Connector 598"/>
          <p:cNvCxnSpPr/>
          <p:nvPr/>
        </p:nvCxnSpPr>
        <p:spPr bwMode="auto">
          <a:xfrm flipH="1">
            <a:off x="7137400" y="4718050"/>
            <a:ext cx="155575" cy="48260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p:nvPr/>
        </p:nvCxnSpPr>
        <p:spPr bwMode="auto">
          <a:xfrm flipH="1">
            <a:off x="7296150" y="4194175"/>
            <a:ext cx="82550" cy="48101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1" name="Straight Connector 600"/>
          <p:cNvCxnSpPr/>
          <p:nvPr/>
        </p:nvCxnSpPr>
        <p:spPr bwMode="auto">
          <a:xfrm rot="10800000">
            <a:off x="6432550" y="2476500"/>
            <a:ext cx="395288" cy="16510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2" name="Straight Connector 601"/>
          <p:cNvCxnSpPr/>
          <p:nvPr/>
        </p:nvCxnSpPr>
        <p:spPr bwMode="auto">
          <a:xfrm rot="10800000">
            <a:off x="6862763" y="2682875"/>
            <a:ext cx="274637" cy="41275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3" name="Straight Connector 602"/>
          <p:cNvCxnSpPr/>
          <p:nvPr/>
        </p:nvCxnSpPr>
        <p:spPr bwMode="auto">
          <a:xfrm rot="10800000">
            <a:off x="7137400" y="3121025"/>
            <a:ext cx="155575" cy="47942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4" name="Straight Connector 603"/>
          <p:cNvCxnSpPr/>
          <p:nvPr/>
        </p:nvCxnSpPr>
        <p:spPr bwMode="auto">
          <a:xfrm rot="10800000">
            <a:off x="7296150" y="3644900"/>
            <a:ext cx="82550" cy="48101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7" name="Group 604"/>
          <p:cNvGrpSpPr>
            <a:grpSpLocks noChangeAspect="1"/>
          </p:cNvGrpSpPr>
          <p:nvPr/>
        </p:nvGrpSpPr>
        <p:grpSpPr bwMode="auto">
          <a:xfrm>
            <a:off x="6096000" y="5232545"/>
            <a:ext cx="1030263" cy="626917"/>
            <a:chOff x="3429001" y="4046791"/>
            <a:chExt cx="1425575" cy="867400"/>
          </a:xfrm>
        </p:grpSpPr>
        <p:cxnSp>
          <p:nvCxnSpPr>
            <p:cNvPr id="608" name="Straight Connector 607"/>
            <p:cNvCxnSpPr/>
            <p:nvPr/>
          </p:nvCxnSpPr>
          <p:spPr bwMode="auto">
            <a:xfrm rot="10800000" flipH="1" flipV="1">
              <a:off x="3427990" y="4059769"/>
              <a:ext cx="171337" cy="379987"/>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9" name="Straight Connector 608"/>
            <p:cNvCxnSpPr/>
            <p:nvPr/>
          </p:nvCxnSpPr>
          <p:spPr bwMode="auto">
            <a:xfrm rot="10800000" flipH="1" flipV="1">
              <a:off x="3590540" y="4439756"/>
              <a:ext cx="0" cy="47443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bwMode="auto">
            <a:xfrm rot="10800000">
              <a:off x="3619096" y="4901012"/>
              <a:ext cx="18891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1" name="Straight Connector 610"/>
            <p:cNvCxnSpPr/>
            <p:nvPr/>
          </p:nvCxnSpPr>
          <p:spPr bwMode="auto">
            <a:xfrm rot="60000" flipH="1">
              <a:off x="3876101" y="4848297"/>
              <a:ext cx="237235" cy="54912"/>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2" name="Straight Connector 611"/>
            <p:cNvCxnSpPr/>
            <p:nvPr/>
          </p:nvCxnSpPr>
          <p:spPr bwMode="auto">
            <a:xfrm rot="10800000" flipV="1">
              <a:off x="4473582" y="4046590"/>
              <a:ext cx="380017" cy="57107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3" name="Straight Connector 612"/>
            <p:cNvCxnSpPr>
              <a:cxnSpLocks noChangeAspect="1"/>
            </p:cNvCxnSpPr>
            <p:nvPr/>
          </p:nvCxnSpPr>
          <p:spPr bwMode="auto">
            <a:xfrm rot="120000" flipH="1">
              <a:off x="4001309" y="4597901"/>
              <a:ext cx="494240" cy="13398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4" name="Oval 613"/>
            <p:cNvSpPr/>
            <p:nvPr/>
          </p:nvSpPr>
          <p:spPr bwMode="auto">
            <a:xfrm rot="10258769" flipH="1">
              <a:off x="3963966" y="4670385"/>
              <a:ext cx="138388" cy="90054"/>
            </a:xfrm>
            <a:prstGeom prst="ellipse">
              <a:avLst/>
            </a:prstGeom>
            <a:solidFill>
              <a:schemeClr val="bg1">
                <a:lumMod val="85000"/>
              </a:schemeClr>
            </a:solidFill>
            <a:ln w="12700" cap="flat" cmpd="sng" algn="ctr">
              <a:solidFill>
                <a:schemeClr val="bg1">
                  <a:lumMod val="85000"/>
                </a:schemeClr>
              </a:solidFill>
              <a:prstDash val="solid"/>
              <a:round/>
              <a:headEnd type="none" w="med" len="med"/>
              <a:tailEnd type="triangle" w="med" len="med"/>
            </a:ln>
            <a:effectLst/>
          </p:spPr>
          <p:txBody>
            <a:bodyPr lIns="0" tIns="0" rIns="0" bIns="0"/>
            <a:lstStyle>
              <a:defPPr>
                <a:defRPr lang="en-US"/>
              </a:defPPr>
              <a:lvl1pPr algn="l" rtl="0" fontAlgn="base">
                <a:spcBef>
                  <a:spcPct val="0"/>
                </a:spcBef>
                <a:spcAft>
                  <a:spcPct val="0"/>
                </a:spcAft>
                <a:defRPr sz="1200" b="1" i="1" kern="1200">
                  <a:solidFill>
                    <a:srgbClr val="1822CD"/>
                  </a:solidFill>
                  <a:latin typeface="Helvetica" charset="0"/>
                  <a:ea typeface="+mn-ea"/>
                  <a:cs typeface="Arial" charset="0"/>
                </a:defRPr>
              </a:lvl1pPr>
              <a:lvl2pPr marL="457200" algn="l" rtl="0" fontAlgn="base">
                <a:spcBef>
                  <a:spcPct val="0"/>
                </a:spcBef>
                <a:spcAft>
                  <a:spcPct val="0"/>
                </a:spcAft>
                <a:defRPr sz="1200" b="1" i="1" kern="1200">
                  <a:solidFill>
                    <a:srgbClr val="1822CD"/>
                  </a:solidFill>
                  <a:latin typeface="Helvetica" charset="0"/>
                  <a:ea typeface="+mn-ea"/>
                  <a:cs typeface="Arial" charset="0"/>
                </a:defRPr>
              </a:lvl2pPr>
              <a:lvl3pPr marL="914400" algn="l" rtl="0" fontAlgn="base">
                <a:spcBef>
                  <a:spcPct val="0"/>
                </a:spcBef>
                <a:spcAft>
                  <a:spcPct val="0"/>
                </a:spcAft>
                <a:defRPr sz="1200" b="1" i="1" kern="1200">
                  <a:solidFill>
                    <a:srgbClr val="1822CD"/>
                  </a:solidFill>
                  <a:latin typeface="Helvetica" charset="0"/>
                  <a:ea typeface="+mn-ea"/>
                  <a:cs typeface="Arial" charset="0"/>
                </a:defRPr>
              </a:lvl3pPr>
              <a:lvl4pPr marL="1371600" algn="l" rtl="0" fontAlgn="base">
                <a:spcBef>
                  <a:spcPct val="0"/>
                </a:spcBef>
                <a:spcAft>
                  <a:spcPct val="0"/>
                </a:spcAft>
                <a:defRPr sz="1200" b="1" i="1" kern="1200">
                  <a:solidFill>
                    <a:srgbClr val="1822CD"/>
                  </a:solidFill>
                  <a:latin typeface="Helvetica" charset="0"/>
                  <a:ea typeface="+mn-ea"/>
                  <a:cs typeface="Arial" charset="0"/>
                </a:defRPr>
              </a:lvl4pPr>
              <a:lvl5pPr marL="1828800" algn="l" rtl="0" fontAlgn="base">
                <a:spcBef>
                  <a:spcPct val="0"/>
                </a:spcBef>
                <a:spcAft>
                  <a:spcPct val="0"/>
                </a:spcAft>
                <a:defRPr sz="1200" b="1" i="1" kern="1200">
                  <a:solidFill>
                    <a:srgbClr val="1822CD"/>
                  </a:solidFill>
                  <a:latin typeface="Helvetica" charset="0"/>
                  <a:ea typeface="+mn-ea"/>
                  <a:cs typeface="Arial" charset="0"/>
                </a:defRPr>
              </a:lvl5pPr>
              <a:lvl6pPr marL="2286000" algn="l" defTabSz="914400" rtl="0" eaLnBrk="1" latinLnBrk="0" hangingPunct="1">
                <a:defRPr sz="1200" b="1" i="1" kern="1200">
                  <a:solidFill>
                    <a:srgbClr val="1822CD"/>
                  </a:solidFill>
                  <a:latin typeface="Helvetica" charset="0"/>
                  <a:ea typeface="+mn-ea"/>
                  <a:cs typeface="Arial" charset="0"/>
                </a:defRPr>
              </a:lvl6pPr>
              <a:lvl7pPr marL="2743200" algn="l" defTabSz="914400" rtl="0" eaLnBrk="1" latinLnBrk="0" hangingPunct="1">
                <a:defRPr sz="1200" b="1" i="1" kern="1200">
                  <a:solidFill>
                    <a:srgbClr val="1822CD"/>
                  </a:solidFill>
                  <a:latin typeface="Helvetica" charset="0"/>
                  <a:ea typeface="+mn-ea"/>
                  <a:cs typeface="Arial" charset="0"/>
                </a:defRPr>
              </a:lvl7pPr>
              <a:lvl8pPr marL="3200400" algn="l" defTabSz="914400" rtl="0" eaLnBrk="1" latinLnBrk="0" hangingPunct="1">
                <a:defRPr sz="1200" b="1" i="1" kern="1200">
                  <a:solidFill>
                    <a:srgbClr val="1822CD"/>
                  </a:solidFill>
                  <a:latin typeface="Helvetica" charset="0"/>
                  <a:ea typeface="+mn-ea"/>
                  <a:cs typeface="Arial" charset="0"/>
                </a:defRPr>
              </a:lvl8pPr>
              <a:lvl9pPr marL="3657600" algn="l" defTabSz="914400" rtl="0" eaLnBrk="1" latinLnBrk="0" hangingPunct="1">
                <a:defRPr sz="1200" b="1" i="1" kern="1200">
                  <a:solidFill>
                    <a:srgbClr val="1822CD"/>
                  </a:solidFill>
                  <a:latin typeface="Helvetica" charset="0"/>
                  <a:ea typeface="+mn-ea"/>
                  <a:cs typeface="Arial" charset="0"/>
                </a:defRPr>
              </a:lvl9pPr>
            </a:lstStyle>
            <a:p>
              <a:pPr>
                <a:spcBef>
                  <a:spcPct val="20000"/>
                </a:spcBef>
                <a:defRPr/>
              </a:pPr>
              <a:endParaRPr lang="en-US">
                <a:solidFill>
                  <a:schemeClr val="tx1"/>
                </a:solidFill>
                <a:latin typeface="Helvetica" pitchFamily="-128" charset="0"/>
              </a:endParaRPr>
            </a:p>
          </p:txBody>
        </p:sp>
        <p:sp>
          <p:nvSpPr>
            <p:cNvPr id="38991" name="Oval 614"/>
            <p:cNvSpPr>
              <a:spLocks noChangeArrowheads="1"/>
            </p:cNvSpPr>
            <p:nvPr/>
          </p:nvSpPr>
          <p:spPr bwMode="auto">
            <a:xfrm rot="10800000" flipH="1">
              <a:off x="4495800" y="4694492"/>
              <a:ext cx="126654" cy="126642"/>
            </a:xfrm>
            <a:prstGeom prst="ellipse">
              <a:avLst/>
            </a:prstGeom>
            <a:solidFill>
              <a:schemeClr val="accent2"/>
            </a:solidFill>
            <a:ln w="15875">
              <a:solidFill>
                <a:schemeClr val="accent2"/>
              </a:solidFill>
              <a:round/>
              <a:headEnd/>
              <a:tailEnd type="triangle" w="med" len="med"/>
            </a:ln>
          </p:spPr>
          <p:txBody>
            <a:bodyPr lIns="0" tIns="0" rIns="0" bIns="0"/>
            <a:lstStyle/>
            <a:p>
              <a:endParaRPr lang="en-US" b="1">
                <a:cs typeface="Arial" charset="0"/>
              </a:endParaRPr>
            </a:p>
          </p:txBody>
        </p:sp>
        <p:cxnSp>
          <p:nvCxnSpPr>
            <p:cNvPr id="616" name="Straight Connector 615"/>
            <p:cNvCxnSpPr>
              <a:cxnSpLocks noChangeAspect="1"/>
            </p:cNvCxnSpPr>
            <p:nvPr/>
          </p:nvCxnSpPr>
          <p:spPr>
            <a:xfrm rot="720000" flipH="1">
              <a:off x="4196808" y="4617670"/>
              <a:ext cx="151568" cy="768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06" name="Straight Connector 605"/>
          <p:cNvCxnSpPr>
            <a:cxnSpLocks noChangeAspect="1"/>
          </p:cNvCxnSpPr>
          <p:nvPr/>
        </p:nvCxnSpPr>
        <p:spPr bwMode="auto">
          <a:xfrm rot="2700000" flipV="1">
            <a:off x="6635750" y="2559050"/>
            <a:ext cx="128588" cy="53975"/>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8983" name="TextBox 606"/>
          <p:cNvSpPr txBox="1">
            <a:spLocks noChangeArrowheads="1"/>
          </p:cNvSpPr>
          <p:nvPr/>
        </p:nvSpPr>
        <p:spPr bwMode="auto">
          <a:xfrm>
            <a:off x="6096000" y="3276600"/>
            <a:ext cx="1143000" cy="1815882"/>
          </a:xfrm>
          <a:prstGeom prst="rect">
            <a:avLst/>
          </a:prstGeom>
          <a:noFill/>
          <a:ln w="9525">
            <a:noFill/>
            <a:miter lim="800000"/>
            <a:headEnd/>
            <a:tailEnd/>
          </a:ln>
        </p:spPr>
        <p:txBody>
          <a:bodyPr>
            <a:spAutoFit/>
          </a:bodyPr>
          <a:lstStyle/>
          <a:p>
            <a:pPr algn="ctr">
              <a:lnSpc>
                <a:spcPct val="80000"/>
              </a:lnSpc>
              <a:spcBef>
                <a:spcPct val="0"/>
              </a:spcBef>
              <a:buFontTx/>
              <a:buNone/>
            </a:pPr>
            <a:r>
              <a:rPr lang="en-US" sz="2000" b="1" i="0" dirty="0">
                <a:solidFill>
                  <a:schemeClr val="tx1"/>
                </a:solidFill>
                <a:latin typeface="Arial Narrow" pitchFamily="1" charset="0"/>
                <a:cs typeface="Arial" charset="0"/>
              </a:rPr>
              <a:t>All </a:t>
            </a:r>
          </a:p>
          <a:p>
            <a:pPr algn="ctr">
              <a:lnSpc>
                <a:spcPct val="80000"/>
              </a:lnSpc>
              <a:spcBef>
                <a:spcPct val="0"/>
              </a:spcBef>
              <a:buFontTx/>
              <a:buNone/>
            </a:pPr>
            <a:r>
              <a:rPr lang="en-US" sz="2000" b="1" i="0" dirty="0">
                <a:solidFill>
                  <a:schemeClr val="tx1"/>
                </a:solidFill>
                <a:latin typeface="Arial Narrow" pitchFamily="1" charset="0"/>
                <a:cs typeface="Arial" charset="0"/>
              </a:rPr>
              <a:t>high-Z </a:t>
            </a:r>
            <a:r>
              <a:rPr lang="en-US" sz="2000" b="1" i="0" dirty="0" smtClean="0">
                <a:solidFill>
                  <a:schemeClr val="tx1"/>
                </a:solidFill>
                <a:latin typeface="Arial Narrow" pitchFamily="1" charset="0"/>
                <a:cs typeface="Arial" charset="0"/>
              </a:rPr>
              <a:t>FW + </a:t>
            </a:r>
            <a:r>
              <a:rPr lang="en-US" sz="2000" b="1" i="0" dirty="0" err="1" smtClean="0">
                <a:solidFill>
                  <a:schemeClr val="tx1"/>
                </a:solidFill>
                <a:latin typeface="Arial Narrow" pitchFamily="1" charset="0"/>
                <a:cs typeface="Arial" charset="0"/>
              </a:rPr>
              <a:t>divertors</a:t>
            </a:r>
            <a:endParaRPr lang="en-US" sz="2000" b="1" i="0" dirty="0">
              <a:solidFill>
                <a:schemeClr val="tx1"/>
              </a:solidFill>
              <a:latin typeface="Arial Narrow" pitchFamily="1" charset="0"/>
              <a:cs typeface="Arial" charset="0"/>
            </a:endParaRPr>
          </a:p>
          <a:p>
            <a:pPr algn="ctr">
              <a:lnSpc>
                <a:spcPct val="80000"/>
              </a:lnSpc>
              <a:spcBef>
                <a:spcPct val="0"/>
              </a:spcBef>
              <a:buFontTx/>
              <a:buNone/>
            </a:pPr>
            <a:r>
              <a:rPr lang="en-US" sz="2000" b="1" i="0" dirty="0">
                <a:solidFill>
                  <a:schemeClr val="tx1"/>
                </a:solidFill>
                <a:latin typeface="Arial Narrow" pitchFamily="1" charset="0"/>
                <a:cs typeface="Arial" charset="0"/>
              </a:rPr>
              <a:t>+ </a:t>
            </a:r>
            <a:r>
              <a:rPr lang="en-US" sz="2000" b="1" i="0" dirty="0" smtClean="0">
                <a:solidFill>
                  <a:schemeClr val="tx1"/>
                </a:solidFill>
                <a:latin typeface="Arial Narrow" pitchFamily="1" charset="0"/>
                <a:cs typeface="Arial" charset="0"/>
              </a:rPr>
              <a:t>flowing LLD </a:t>
            </a:r>
            <a:r>
              <a:rPr lang="en-US" sz="2000" b="1" i="0" dirty="0">
                <a:solidFill>
                  <a:schemeClr val="tx1"/>
                </a:solidFill>
                <a:latin typeface="Arial Narrow" pitchFamily="1" charset="0"/>
                <a:cs typeface="Arial" charset="0"/>
              </a:rPr>
              <a:t>module</a:t>
            </a:r>
          </a:p>
        </p:txBody>
      </p:sp>
      <p:sp>
        <p:nvSpPr>
          <p:cNvPr id="38933" name="TextBox 556"/>
          <p:cNvSpPr txBox="1">
            <a:spLocks noChangeArrowheads="1"/>
          </p:cNvSpPr>
          <p:nvPr/>
        </p:nvSpPr>
        <p:spPr bwMode="auto">
          <a:xfrm>
            <a:off x="1816100" y="3544887"/>
            <a:ext cx="1016000" cy="1323975"/>
          </a:xfrm>
          <a:prstGeom prst="rect">
            <a:avLst/>
          </a:prstGeom>
          <a:noFill/>
          <a:ln w="9525">
            <a:noFill/>
            <a:miter lim="800000"/>
            <a:headEnd/>
            <a:tailEnd/>
          </a:ln>
        </p:spPr>
        <p:txBody>
          <a:bodyPr>
            <a:spAutoFit/>
          </a:bodyPr>
          <a:lstStyle/>
          <a:p>
            <a:pPr algn="ctr">
              <a:lnSpc>
                <a:spcPct val="80000"/>
              </a:lnSpc>
              <a:spcBef>
                <a:spcPct val="0"/>
              </a:spcBef>
              <a:buFontTx/>
              <a:buNone/>
            </a:pPr>
            <a:r>
              <a:rPr lang="en-US" sz="2000" b="1" i="0">
                <a:solidFill>
                  <a:schemeClr val="tx1"/>
                </a:solidFill>
                <a:latin typeface="Arial Narrow" pitchFamily="1" charset="0"/>
                <a:cs typeface="Arial" charset="0"/>
              </a:rPr>
              <a:t>Lower</a:t>
            </a:r>
          </a:p>
          <a:p>
            <a:pPr algn="ctr">
              <a:lnSpc>
                <a:spcPct val="80000"/>
              </a:lnSpc>
              <a:spcBef>
                <a:spcPct val="0"/>
              </a:spcBef>
              <a:buFontTx/>
              <a:buNone/>
            </a:pPr>
            <a:r>
              <a:rPr lang="en-US" sz="2000" b="1" i="0">
                <a:solidFill>
                  <a:schemeClr val="tx1"/>
                </a:solidFill>
                <a:latin typeface="Arial Narrow" pitchFamily="1" charset="0"/>
                <a:cs typeface="Arial" charset="0"/>
              </a:rPr>
              <a:t>OBD </a:t>
            </a:r>
          </a:p>
          <a:p>
            <a:pPr algn="ctr">
              <a:lnSpc>
                <a:spcPct val="80000"/>
              </a:lnSpc>
              <a:spcBef>
                <a:spcPct val="0"/>
              </a:spcBef>
              <a:buFontTx/>
              <a:buNone/>
            </a:pPr>
            <a:r>
              <a:rPr lang="en-US" sz="2000" b="1" i="0">
                <a:solidFill>
                  <a:schemeClr val="tx1"/>
                </a:solidFill>
                <a:latin typeface="Arial Narrow" pitchFamily="1" charset="0"/>
                <a:cs typeface="Arial" charset="0"/>
              </a:rPr>
              <a:t>high-Z row of tiles</a:t>
            </a:r>
          </a:p>
        </p:txBody>
      </p:sp>
      <p:sp>
        <p:nvSpPr>
          <p:cNvPr id="558" name="Rectangle 557"/>
          <p:cNvSpPr>
            <a:spLocks noChangeArrowheads="1"/>
          </p:cNvSpPr>
          <p:nvPr/>
        </p:nvSpPr>
        <p:spPr bwMode="auto">
          <a:xfrm>
            <a:off x="393700" y="3517900"/>
            <a:ext cx="982663" cy="1274762"/>
          </a:xfrm>
          <a:prstGeom prst="rect">
            <a:avLst/>
          </a:prstGeom>
          <a:noFill/>
          <a:ln w="9525">
            <a:noFill/>
            <a:miter lim="800000"/>
            <a:headEnd/>
            <a:tailEnd/>
          </a:ln>
        </p:spPr>
        <p:txBody>
          <a:bodyPr wrap="none">
            <a:spAutoFit/>
          </a:bodyPr>
          <a:lstStyle/>
          <a:p>
            <a:pPr algn="ctr">
              <a:lnSpc>
                <a:spcPct val="80000"/>
              </a:lnSpc>
              <a:spcBef>
                <a:spcPct val="0"/>
              </a:spcBef>
              <a:buFontTx/>
              <a:buNone/>
            </a:pPr>
            <a:r>
              <a:rPr lang="en-US" sz="2400" b="1" i="0">
                <a:solidFill>
                  <a:schemeClr val="tx1"/>
                </a:solidFill>
                <a:latin typeface="Arial Narrow" pitchFamily="1" charset="0"/>
              </a:rPr>
              <a:t>C</a:t>
            </a:r>
          </a:p>
          <a:p>
            <a:pPr algn="ctr">
              <a:lnSpc>
                <a:spcPct val="80000"/>
              </a:lnSpc>
              <a:spcBef>
                <a:spcPct val="0"/>
              </a:spcBef>
              <a:buFontTx/>
              <a:buNone/>
            </a:pPr>
            <a:r>
              <a:rPr lang="en-US" sz="2400" b="1" i="0">
                <a:solidFill>
                  <a:srgbClr val="00B0F0"/>
                </a:solidFill>
                <a:latin typeface="Arial Narrow" pitchFamily="1" charset="0"/>
              </a:rPr>
              <a:t>BN</a:t>
            </a:r>
          </a:p>
          <a:p>
            <a:pPr algn="ctr">
              <a:lnSpc>
                <a:spcPct val="80000"/>
              </a:lnSpc>
              <a:spcBef>
                <a:spcPct val="0"/>
              </a:spcBef>
              <a:buFontTx/>
              <a:buNone/>
            </a:pPr>
            <a:r>
              <a:rPr lang="en-US" sz="2400" b="1" i="0">
                <a:solidFill>
                  <a:srgbClr val="FF0000"/>
                </a:solidFill>
                <a:latin typeface="Arial Narrow" pitchFamily="1" charset="0"/>
              </a:rPr>
              <a:t>Li</a:t>
            </a:r>
          </a:p>
          <a:p>
            <a:pPr algn="ctr">
              <a:lnSpc>
                <a:spcPct val="80000"/>
              </a:lnSpc>
              <a:spcBef>
                <a:spcPct val="0"/>
              </a:spcBef>
              <a:buFontTx/>
              <a:buNone/>
            </a:pPr>
            <a:r>
              <a:rPr lang="en-US" sz="2400" b="1" i="0">
                <a:solidFill>
                  <a:srgbClr val="BFBFBF"/>
                </a:solidFill>
                <a:latin typeface="Arial Narrow" pitchFamily="1" charset="0"/>
              </a:rPr>
              <a:t>High-Z</a:t>
            </a:r>
          </a:p>
        </p:txBody>
      </p:sp>
      <p:sp>
        <p:nvSpPr>
          <p:cNvPr id="38935" name="TextBox 558"/>
          <p:cNvSpPr txBox="1">
            <a:spLocks noChangeArrowheads="1"/>
          </p:cNvSpPr>
          <p:nvPr/>
        </p:nvSpPr>
        <p:spPr bwMode="auto">
          <a:xfrm>
            <a:off x="3213100" y="3647182"/>
            <a:ext cx="1206500" cy="1077218"/>
          </a:xfrm>
          <a:prstGeom prst="rect">
            <a:avLst/>
          </a:prstGeom>
          <a:noFill/>
          <a:ln w="9525">
            <a:noFill/>
            <a:miter lim="800000"/>
            <a:headEnd/>
            <a:tailEnd/>
          </a:ln>
        </p:spPr>
        <p:txBody>
          <a:bodyPr wrap="square">
            <a:spAutoFit/>
          </a:bodyPr>
          <a:lstStyle/>
          <a:p>
            <a:pPr algn="ctr">
              <a:lnSpc>
                <a:spcPct val="80000"/>
              </a:lnSpc>
              <a:spcBef>
                <a:spcPct val="0"/>
              </a:spcBef>
              <a:buFontTx/>
              <a:buNone/>
            </a:pPr>
            <a:r>
              <a:rPr lang="en-US" sz="2000" b="1" i="0" dirty="0" err="1">
                <a:solidFill>
                  <a:schemeClr val="tx1"/>
                </a:solidFill>
                <a:latin typeface="Arial Narrow" pitchFamily="1" charset="0"/>
                <a:cs typeface="Arial" charset="0"/>
              </a:rPr>
              <a:t>Cryo</a:t>
            </a:r>
            <a:r>
              <a:rPr lang="en-US" sz="2000" b="1" i="0" dirty="0">
                <a:solidFill>
                  <a:schemeClr val="tx1"/>
                </a:solidFill>
                <a:latin typeface="Arial Narrow" pitchFamily="1" charset="0"/>
                <a:cs typeface="Arial" charset="0"/>
              </a:rPr>
              <a:t> + </a:t>
            </a:r>
            <a:r>
              <a:rPr lang="en-US" sz="2000" b="1" i="0" dirty="0" smtClean="0">
                <a:solidFill>
                  <a:schemeClr val="tx1"/>
                </a:solidFill>
                <a:latin typeface="Arial Narrow" pitchFamily="1" charset="0"/>
                <a:cs typeface="Arial" charset="0"/>
              </a:rPr>
              <a:t>high-Z FW and OBD </a:t>
            </a:r>
            <a:endParaRPr lang="en-US" sz="2000" b="1" i="0" dirty="0">
              <a:solidFill>
                <a:schemeClr val="tx1"/>
              </a:solidFill>
              <a:latin typeface="Arial Narrow" pitchFamily="1" charset="0"/>
              <a:cs typeface="Arial" charset="0"/>
            </a:endParaRPr>
          </a:p>
          <a:p>
            <a:pPr algn="ctr">
              <a:lnSpc>
                <a:spcPct val="80000"/>
              </a:lnSpc>
              <a:spcBef>
                <a:spcPct val="0"/>
              </a:spcBef>
              <a:buFontTx/>
              <a:buNone/>
            </a:pPr>
            <a:r>
              <a:rPr lang="en-US" sz="2000" i="0" dirty="0" smtClean="0">
                <a:solidFill>
                  <a:schemeClr val="tx1"/>
                </a:solidFill>
                <a:latin typeface="Arial Narrow" pitchFamily="1" charset="0"/>
              </a:rPr>
              <a:t>PFCs</a:t>
            </a:r>
            <a:endParaRPr lang="en-US" sz="2000" b="1" i="0" dirty="0">
              <a:solidFill>
                <a:schemeClr val="tx1"/>
              </a:solidFill>
              <a:latin typeface="Arial Narrow" pitchFamily="1" charset="0"/>
              <a:cs typeface="Arial" charset="0"/>
            </a:endParaRPr>
          </a:p>
        </p:txBody>
      </p:sp>
      <p:sp>
        <p:nvSpPr>
          <p:cNvPr id="38936" name="TextBox 559"/>
          <p:cNvSpPr txBox="1">
            <a:spLocks noChangeArrowheads="1"/>
          </p:cNvSpPr>
          <p:nvPr/>
        </p:nvSpPr>
        <p:spPr bwMode="auto">
          <a:xfrm>
            <a:off x="317500" y="1439862"/>
            <a:ext cx="8382000" cy="369888"/>
          </a:xfrm>
          <a:prstGeom prst="rect">
            <a:avLst/>
          </a:prstGeom>
          <a:noFill/>
          <a:ln w="9525">
            <a:noFill/>
            <a:miter lim="800000"/>
            <a:headEnd/>
            <a:tailEnd/>
          </a:ln>
        </p:spPr>
        <p:txBody>
          <a:bodyPr>
            <a:spAutoFit/>
          </a:bodyPr>
          <a:lstStyle/>
          <a:p>
            <a:pPr algn="ctr">
              <a:spcBef>
                <a:spcPct val="0"/>
              </a:spcBef>
              <a:buFontTx/>
              <a:buNone/>
            </a:pPr>
            <a:r>
              <a:rPr lang="en-US" sz="1800" b="1">
                <a:solidFill>
                  <a:srgbClr val="FF0000"/>
                </a:solidFill>
                <a:latin typeface="Arial Narrow" pitchFamily="1" charset="0"/>
                <a:cs typeface="Arial" charset="0"/>
              </a:rPr>
              <a:t>Nominal 2014-18 5 year plan steps for implementation of cryo-pump + high-Z PFCs + LLD</a:t>
            </a:r>
          </a:p>
        </p:txBody>
      </p:sp>
      <p:sp>
        <p:nvSpPr>
          <p:cNvPr id="38937" name="TextBox 560"/>
          <p:cNvSpPr txBox="1">
            <a:spLocks noChangeArrowheads="1"/>
          </p:cNvSpPr>
          <p:nvPr/>
        </p:nvSpPr>
        <p:spPr bwMode="auto">
          <a:xfrm>
            <a:off x="744538" y="2125662"/>
            <a:ext cx="652462" cy="400050"/>
          </a:xfrm>
          <a:prstGeom prst="rect">
            <a:avLst/>
          </a:prstGeom>
          <a:noFill/>
          <a:ln w="9525">
            <a:noFill/>
            <a:miter lim="800000"/>
            <a:headEnd/>
            <a:tailEnd/>
          </a:ln>
        </p:spPr>
        <p:txBody>
          <a:bodyPr wrap="none">
            <a:spAutoFit/>
          </a:bodyPr>
          <a:lstStyle/>
          <a:p>
            <a:pPr>
              <a:spcBef>
                <a:spcPct val="0"/>
              </a:spcBef>
              <a:buFontTx/>
              <a:buNone/>
            </a:pPr>
            <a:r>
              <a:rPr lang="en-US" sz="2000" b="1" i="0">
                <a:solidFill>
                  <a:srgbClr val="FF0000"/>
                </a:solidFill>
                <a:latin typeface="Arial Narrow" pitchFamily="1" charset="0"/>
                <a:cs typeface="Arial" charset="0"/>
              </a:rPr>
              <a:t>2015</a:t>
            </a:r>
          </a:p>
        </p:txBody>
      </p:sp>
      <p:sp>
        <p:nvSpPr>
          <p:cNvPr id="38938" name="TextBox 561"/>
          <p:cNvSpPr txBox="1">
            <a:spLocks noChangeArrowheads="1"/>
          </p:cNvSpPr>
          <p:nvPr/>
        </p:nvSpPr>
        <p:spPr bwMode="auto">
          <a:xfrm>
            <a:off x="2146300" y="2125662"/>
            <a:ext cx="652463" cy="400050"/>
          </a:xfrm>
          <a:prstGeom prst="rect">
            <a:avLst/>
          </a:prstGeom>
          <a:noFill/>
          <a:ln w="9525">
            <a:noFill/>
            <a:miter lim="800000"/>
            <a:headEnd/>
            <a:tailEnd/>
          </a:ln>
        </p:spPr>
        <p:txBody>
          <a:bodyPr wrap="none">
            <a:spAutoFit/>
          </a:bodyPr>
          <a:lstStyle/>
          <a:p>
            <a:pPr>
              <a:spcBef>
                <a:spcPct val="0"/>
              </a:spcBef>
              <a:buFontTx/>
              <a:buNone/>
            </a:pPr>
            <a:r>
              <a:rPr lang="en-US" sz="2000" b="1" i="0">
                <a:solidFill>
                  <a:srgbClr val="FF0000"/>
                </a:solidFill>
                <a:latin typeface="Arial Narrow" pitchFamily="1" charset="0"/>
                <a:cs typeface="Arial" charset="0"/>
              </a:rPr>
              <a:t>2016</a:t>
            </a:r>
          </a:p>
        </p:txBody>
      </p:sp>
      <p:sp>
        <p:nvSpPr>
          <p:cNvPr id="38939" name="TextBox 562"/>
          <p:cNvSpPr txBox="1">
            <a:spLocks noChangeArrowheads="1"/>
          </p:cNvSpPr>
          <p:nvPr/>
        </p:nvSpPr>
        <p:spPr bwMode="auto">
          <a:xfrm>
            <a:off x="3640138" y="2125662"/>
            <a:ext cx="652462" cy="400050"/>
          </a:xfrm>
          <a:prstGeom prst="rect">
            <a:avLst/>
          </a:prstGeom>
          <a:noFill/>
          <a:ln w="9525">
            <a:noFill/>
            <a:miter lim="800000"/>
            <a:headEnd/>
            <a:tailEnd/>
          </a:ln>
        </p:spPr>
        <p:txBody>
          <a:bodyPr wrap="none">
            <a:spAutoFit/>
          </a:bodyPr>
          <a:lstStyle/>
          <a:p>
            <a:pPr>
              <a:spcBef>
                <a:spcPct val="0"/>
              </a:spcBef>
              <a:buFontTx/>
              <a:buNone/>
            </a:pPr>
            <a:r>
              <a:rPr lang="en-US" sz="2000" b="1" i="0">
                <a:solidFill>
                  <a:srgbClr val="FF0000"/>
                </a:solidFill>
                <a:latin typeface="Arial Narrow" pitchFamily="1" charset="0"/>
                <a:cs typeface="Arial" charset="0"/>
              </a:rPr>
              <a:t>2017</a:t>
            </a:r>
          </a:p>
        </p:txBody>
      </p:sp>
      <p:sp>
        <p:nvSpPr>
          <p:cNvPr id="38940" name="TextBox 563"/>
          <p:cNvSpPr txBox="1">
            <a:spLocks noChangeArrowheads="1"/>
          </p:cNvSpPr>
          <p:nvPr/>
        </p:nvSpPr>
        <p:spPr bwMode="auto">
          <a:xfrm>
            <a:off x="5105400" y="2125662"/>
            <a:ext cx="652743" cy="400110"/>
          </a:xfrm>
          <a:prstGeom prst="rect">
            <a:avLst/>
          </a:prstGeom>
          <a:noFill/>
          <a:ln w="9525">
            <a:noFill/>
            <a:miter lim="800000"/>
            <a:headEnd/>
            <a:tailEnd/>
          </a:ln>
        </p:spPr>
        <p:txBody>
          <a:bodyPr wrap="none">
            <a:spAutoFit/>
          </a:bodyPr>
          <a:lstStyle/>
          <a:p>
            <a:pPr>
              <a:spcBef>
                <a:spcPct val="0"/>
              </a:spcBef>
              <a:buFontTx/>
              <a:buNone/>
            </a:pPr>
            <a:r>
              <a:rPr lang="en-US" sz="2000" b="1" i="0" dirty="0" smtClean="0">
                <a:solidFill>
                  <a:srgbClr val="FF0000"/>
                </a:solidFill>
                <a:latin typeface="Arial Narrow" pitchFamily="1" charset="0"/>
                <a:cs typeface="Arial" charset="0"/>
              </a:rPr>
              <a:t>2018</a:t>
            </a:r>
            <a:endParaRPr lang="en-US" sz="2000" b="1" i="0" dirty="0">
              <a:solidFill>
                <a:srgbClr val="FF0000"/>
              </a:solidFill>
              <a:latin typeface="Arial Narrow" pitchFamily="1" charset="0"/>
              <a:cs typeface="Arial" charset="0"/>
            </a:endParaRPr>
          </a:p>
        </p:txBody>
      </p:sp>
      <p:cxnSp>
        <p:nvCxnSpPr>
          <p:cNvPr id="565" name="Straight Arrow Connector 564"/>
          <p:cNvCxnSpPr/>
          <p:nvPr/>
        </p:nvCxnSpPr>
        <p:spPr>
          <a:xfrm flipH="1" flipV="1">
            <a:off x="4051300" y="5810250"/>
            <a:ext cx="92075" cy="182562"/>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6" name="Straight Arrow Connector 565"/>
          <p:cNvCxnSpPr/>
          <p:nvPr/>
        </p:nvCxnSpPr>
        <p:spPr>
          <a:xfrm flipH="1" flipV="1">
            <a:off x="2359025" y="5783262"/>
            <a:ext cx="92075" cy="182563"/>
          </a:xfrm>
          <a:prstGeom prst="straightConnector1">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7" name="TextBox 566"/>
          <p:cNvSpPr txBox="1">
            <a:spLocks noChangeArrowheads="1"/>
          </p:cNvSpPr>
          <p:nvPr/>
        </p:nvSpPr>
        <p:spPr bwMode="auto">
          <a:xfrm flipH="1">
            <a:off x="1689100" y="6011862"/>
            <a:ext cx="1295400" cy="204788"/>
          </a:xfrm>
          <a:prstGeom prst="rect">
            <a:avLst/>
          </a:prstGeom>
          <a:noFill/>
          <a:ln w="9525">
            <a:noFill/>
            <a:miter lim="800000"/>
            <a:headEnd/>
            <a:tailEnd/>
          </a:ln>
        </p:spPr>
        <p:txBody>
          <a:bodyPr lIns="0" tIns="0" rIns="0" bIns="0">
            <a:spAutoFit/>
          </a:bodyPr>
          <a:lstStyle/>
          <a:p>
            <a:pPr algn="ctr">
              <a:lnSpc>
                <a:spcPct val="80000"/>
              </a:lnSpc>
              <a:spcBef>
                <a:spcPct val="0"/>
              </a:spcBef>
              <a:buFontTx/>
              <a:buNone/>
            </a:pPr>
            <a:r>
              <a:rPr lang="en-US" sz="1600" b="1" i="0">
                <a:solidFill>
                  <a:srgbClr val="A6A6A6"/>
                </a:solidFill>
                <a:latin typeface="Arial Narrow" pitchFamily="1" charset="0"/>
                <a:cs typeface="Arial" charset="0"/>
              </a:rPr>
              <a:t>High-Z tile row</a:t>
            </a:r>
          </a:p>
        </p:txBody>
      </p:sp>
      <p:sp>
        <p:nvSpPr>
          <p:cNvPr id="38944" name="TextBox 567"/>
          <p:cNvSpPr txBox="1">
            <a:spLocks noChangeArrowheads="1"/>
          </p:cNvSpPr>
          <p:nvPr/>
        </p:nvSpPr>
        <p:spPr bwMode="auto">
          <a:xfrm>
            <a:off x="8415057" y="2125662"/>
            <a:ext cx="652743" cy="400110"/>
          </a:xfrm>
          <a:prstGeom prst="rect">
            <a:avLst/>
          </a:prstGeom>
          <a:noFill/>
          <a:ln w="9525">
            <a:noFill/>
            <a:miter lim="800000"/>
            <a:headEnd/>
            <a:tailEnd/>
          </a:ln>
        </p:spPr>
        <p:txBody>
          <a:bodyPr wrap="none">
            <a:spAutoFit/>
          </a:bodyPr>
          <a:lstStyle/>
          <a:p>
            <a:pPr>
              <a:spcBef>
                <a:spcPct val="0"/>
              </a:spcBef>
              <a:buFontTx/>
              <a:buNone/>
            </a:pPr>
            <a:r>
              <a:rPr lang="en-US" sz="2000" b="1" i="0" dirty="0" smtClean="0">
                <a:solidFill>
                  <a:srgbClr val="FF0000"/>
                </a:solidFill>
                <a:latin typeface="Arial Narrow" pitchFamily="1" charset="0"/>
                <a:cs typeface="Arial" charset="0"/>
              </a:rPr>
              <a:t>2021</a:t>
            </a:r>
            <a:endParaRPr lang="en-US" sz="2000" b="1" i="0" dirty="0">
              <a:solidFill>
                <a:srgbClr val="FF0000"/>
              </a:solidFill>
              <a:latin typeface="Arial Narrow" pitchFamily="1" charset="0"/>
              <a:cs typeface="Arial" charset="0"/>
            </a:endParaRPr>
          </a:p>
        </p:txBody>
      </p:sp>
      <p:sp>
        <p:nvSpPr>
          <p:cNvPr id="569" name="TextBox 568"/>
          <p:cNvSpPr txBox="1">
            <a:spLocks noChangeArrowheads="1"/>
          </p:cNvSpPr>
          <p:nvPr/>
        </p:nvSpPr>
        <p:spPr bwMode="auto">
          <a:xfrm flipH="1">
            <a:off x="4381500" y="6011862"/>
            <a:ext cx="1485900" cy="401638"/>
          </a:xfrm>
          <a:prstGeom prst="rect">
            <a:avLst/>
          </a:prstGeom>
          <a:noFill/>
          <a:ln w="9525">
            <a:noFill/>
            <a:miter lim="800000"/>
            <a:headEnd/>
            <a:tailEnd/>
          </a:ln>
        </p:spPr>
        <p:txBody>
          <a:bodyPr lIns="0" tIns="0" rIns="0" bIns="0">
            <a:spAutoFit/>
          </a:bodyPr>
          <a:lstStyle/>
          <a:p>
            <a:pPr algn="ctr">
              <a:lnSpc>
                <a:spcPct val="80000"/>
              </a:lnSpc>
              <a:spcBef>
                <a:spcPct val="0"/>
              </a:spcBef>
              <a:buFontTx/>
              <a:buNone/>
            </a:pPr>
            <a:r>
              <a:rPr lang="en-US" sz="1600" b="1" i="0" dirty="0" err="1">
                <a:solidFill>
                  <a:srgbClr val="A6A6A6"/>
                </a:solidFill>
                <a:latin typeface="Arial Narrow" pitchFamily="1" charset="0"/>
                <a:cs typeface="Arial" charset="0"/>
              </a:rPr>
              <a:t>Bakeable</a:t>
            </a:r>
            <a:r>
              <a:rPr lang="en-US" sz="1600" b="1" i="0" dirty="0">
                <a:solidFill>
                  <a:srgbClr val="A6A6A6"/>
                </a:solidFill>
                <a:latin typeface="Arial Narrow" pitchFamily="1" charset="0"/>
                <a:cs typeface="Arial" charset="0"/>
              </a:rPr>
              <a:t> </a:t>
            </a:r>
            <a:r>
              <a:rPr lang="en-US" sz="1600" b="1" i="0" dirty="0" err="1">
                <a:solidFill>
                  <a:srgbClr val="A6A6A6"/>
                </a:solidFill>
                <a:latin typeface="Arial Narrow" pitchFamily="1" charset="0"/>
                <a:cs typeface="Arial" charset="0"/>
              </a:rPr>
              <a:t>cryo</a:t>
            </a:r>
            <a:r>
              <a:rPr lang="en-US" sz="1600" b="1" i="0" dirty="0">
                <a:solidFill>
                  <a:srgbClr val="A6A6A6"/>
                </a:solidFill>
                <a:latin typeface="Arial Narrow" pitchFamily="1" charset="0"/>
                <a:cs typeface="Arial" charset="0"/>
              </a:rPr>
              <a:t>-baffle for </a:t>
            </a:r>
            <a:r>
              <a:rPr lang="en-US" sz="1600" b="1" i="0" dirty="0">
                <a:solidFill>
                  <a:srgbClr val="FF0000"/>
                </a:solidFill>
                <a:latin typeface="Arial Narrow" pitchFamily="1" charset="0"/>
                <a:cs typeface="Arial" charset="0"/>
              </a:rPr>
              <a:t>liquid Li</a:t>
            </a:r>
          </a:p>
        </p:txBody>
      </p:sp>
      <p:cxnSp>
        <p:nvCxnSpPr>
          <p:cNvPr id="570" name="Straight Arrow Connector 569"/>
          <p:cNvCxnSpPr/>
          <p:nvPr/>
        </p:nvCxnSpPr>
        <p:spPr>
          <a:xfrm rot="180000" flipH="1" flipV="1">
            <a:off x="5270500" y="5707062"/>
            <a:ext cx="152400" cy="304800"/>
          </a:xfrm>
          <a:prstGeom prst="straightConnector1">
            <a:avLst/>
          </a:prstGeom>
          <a:ln w="28575">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2971800" y="990600"/>
            <a:ext cx="3190297" cy="40011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2000" i="0" dirty="0" smtClean="0">
                <a:solidFill>
                  <a:schemeClr val="tx1"/>
                </a:solidFill>
              </a:rPr>
              <a:t>Incremental budget case</a:t>
            </a:r>
            <a:endParaRPr lang="en-US" sz="2000" i="0" dirty="0">
              <a:solidFill>
                <a:schemeClr val="tx1"/>
              </a:solidFill>
            </a:endParaRPr>
          </a:p>
        </p:txBody>
      </p:sp>
      <p:grpSp>
        <p:nvGrpSpPr>
          <p:cNvPr id="8" name="Group 547"/>
          <p:cNvGrpSpPr>
            <a:grpSpLocks/>
          </p:cNvGrpSpPr>
          <p:nvPr/>
        </p:nvGrpSpPr>
        <p:grpSpPr bwMode="auto">
          <a:xfrm>
            <a:off x="4648200" y="2462212"/>
            <a:ext cx="1270000" cy="3409950"/>
            <a:chOff x="3302000" y="2703576"/>
            <a:chExt cx="1270000" cy="3409694"/>
          </a:xfrm>
        </p:grpSpPr>
        <p:cxnSp>
          <p:nvCxnSpPr>
            <p:cNvPr id="156" name="Straight Connector 155"/>
            <p:cNvCxnSpPr/>
            <p:nvPr/>
          </p:nvCxnSpPr>
          <p:spPr bwMode="auto">
            <a:xfrm flipV="1">
              <a:off x="3302000" y="3349639"/>
              <a:ext cx="0" cy="212867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bwMode="auto">
            <a:xfrm flipV="1">
              <a:off x="3302000" y="3073435"/>
              <a:ext cx="123825" cy="276204"/>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bwMode="auto">
            <a:xfrm flipH="1" flipV="1">
              <a:off x="3438525" y="2708338"/>
              <a:ext cx="13811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bwMode="auto">
            <a:xfrm>
              <a:off x="3419475" y="2703576"/>
              <a:ext cx="0" cy="3698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bwMode="auto">
            <a:xfrm flipH="1">
              <a:off x="4330700" y="4971943"/>
              <a:ext cx="155575" cy="482564"/>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bwMode="auto">
            <a:xfrm flipH="1">
              <a:off x="4489450" y="4448107"/>
              <a:ext cx="82550" cy="48097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bwMode="auto">
            <a:xfrm rot="10800000">
              <a:off x="3625850" y="2730561"/>
              <a:ext cx="395288" cy="1650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auto">
            <a:xfrm rot="10800000">
              <a:off x="4056063" y="2936920"/>
              <a:ext cx="274637" cy="41271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auto">
            <a:xfrm rot="10800000">
              <a:off x="4330700" y="3375038"/>
              <a:ext cx="155575" cy="47938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auto">
            <a:xfrm rot="10800000">
              <a:off x="4489450" y="3898873"/>
              <a:ext cx="82550" cy="480977"/>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646"/>
            <p:cNvGrpSpPr>
              <a:grpSpLocks noChangeAspect="1"/>
            </p:cNvGrpSpPr>
            <p:nvPr/>
          </p:nvGrpSpPr>
          <p:grpSpPr bwMode="auto">
            <a:xfrm>
              <a:off x="3302001" y="5486254"/>
              <a:ext cx="1030288" cy="627016"/>
              <a:chOff x="3427990" y="4046589"/>
              <a:chExt cx="1425609" cy="867602"/>
            </a:xfrm>
          </p:grpSpPr>
          <p:cxnSp>
            <p:nvCxnSpPr>
              <p:cNvPr id="168" name="Straight Connector 167"/>
              <p:cNvCxnSpPr/>
              <p:nvPr/>
            </p:nvCxnSpPr>
            <p:spPr bwMode="auto">
              <a:xfrm rot="10800000" flipH="1" flipV="1">
                <a:off x="3427990" y="4059768"/>
                <a:ext cx="171337" cy="37998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auto">
              <a:xfrm rot="10800000" flipH="1" flipV="1">
                <a:off x="3590540" y="4439756"/>
                <a:ext cx="0" cy="4744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auto">
              <a:xfrm rot="10800000">
                <a:off x="3619096" y="4901012"/>
                <a:ext cx="18891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auto">
              <a:xfrm rot="60000" flipH="1">
                <a:off x="3876101" y="4848297"/>
                <a:ext cx="237235" cy="5491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auto">
              <a:xfrm rot="10800000" flipV="1">
                <a:off x="4473582" y="4046589"/>
                <a:ext cx="380017" cy="571079"/>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noChangeAspect="1"/>
              </p:cNvCxnSpPr>
              <p:nvPr/>
            </p:nvCxnSpPr>
            <p:spPr bwMode="auto">
              <a:xfrm rot="120000" flipH="1">
                <a:off x="4001309" y="4597901"/>
                <a:ext cx="494240" cy="133983"/>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4" name="Oval 654"/>
              <p:cNvSpPr>
                <a:spLocks noChangeArrowheads="1"/>
              </p:cNvSpPr>
              <p:nvPr/>
            </p:nvSpPr>
            <p:spPr bwMode="auto">
              <a:xfrm rot="10258769" flipH="1">
                <a:off x="3965036" y="4670108"/>
                <a:ext cx="138112" cy="91440"/>
              </a:xfrm>
              <a:prstGeom prst="ellipse">
                <a:avLst/>
              </a:prstGeom>
              <a:solidFill>
                <a:schemeClr val="bg1">
                  <a:lumMod val="85000"/>
                </a:schemeClr>
              </a:solidFill>
              <a:ln w="12700">
                <a:solidFill>
                  <a:schemeClr val="bg1">
                    <a:lumMod val="85000"/>
                  </a:schemeClr>
                </a:solidFill>
                <a:round/>
                <a:headEnd/>
                <a:tailEnd type="triangle" w="med" len="med"/>
              </a:ln>
            </p:spPr>
            <p:txBody>
              <a:bodyPr lIns="0" tIns="0" rIns="0" bIns="0"/>
              <a:lstStyle/>
              <a:p>
                <a:endParaRPr lang="en-US" b="1">
                  <a:solidFill>
                    <a:schemeClr val="tx1"/>
                  </a:solidFill>
                  <a:cs typeface="Arial" charset="0"/>
                </a:endParaRPr>
              </a:p>
            </p:txBody>
          </p:sp>
          <p:sp>
            <p:nvSpPr>
              <p:cNvPr id="175" name="Oval 655"/>
              <p:cNvSpPr>
                <a:spLocks noChangeArrowheads="1"/>
              </p:cNvSpPr>
              <p:nvPr/>
            </p:nvSpPr>
            <p:spPr bwMode="auto">
              <a:xfrm rot="10800000" flipH="1">
                <a:off x="4495800" y="4694492"/>
                <a:ext cx="126654" cy="126642"/>
              </a:xfrm>
              <a:prstGeom prst="ellipse">
                <a:avLst/>
              </a:prstGeom>
              <a:solidFill>
                <a:schemeClr val="accent2"/>
              </a:solidFill>
              <a:ln w="15875">
                <a:solidFill>
                  <a:schemeClr val="accent2"/>
                </a:solidFill>
                <a:round/>
                <a:headEnd/>
                <a:tailEnd type="triangle" w="med" len="med"/>
              </a:ln>
            </p:spPr>
            <p:txBody>
              <a:bodyPr lIns="0" tIns="0" rIns="0" bIns="0"/>
              <a:lstStyle/>
              <a:p>
                <a:endParaRPr lang="en-US" b="1">
                  <a:cs typeface="Arial" charset="0"/>
                </a:endParaRPr>
              </a:p>
            </p:txBody>
          </p:sp>
        </p:grpSp>
        <p:cxnSp>
          <p:nvCxnSpPr>
            <p:cNvPr id="167" name="Straight Connector 166"/>
            <p:cNvCxnSpPr>
              <a:cxnSpLocks noChangeAspect="1"/>
            </p:cNvCxnSpPr>
            <p:nvPr/>
          </p:nvCxnSpPr>
          <p:spPr bwMode="auto">
            <a:xfrm rot="2700000" flipV="1">
              <a:off x="3829050" y="2813105"/>
              <a:ext cx="128588" cy="53971"/>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179"/>
          <p:cNvGrpSpPr/>
          <p:nvPr/>
        </p:nvGrpSpPr>
        <p:grpSpPr>
          <a:xfrm flipV="1">
            <a:off x="7872984" y="2449258"/>
            <a:ext cx="539390" cy="210312"/>
            <a:chOff x="8272462" y="1828800"/>
            <a:chExt cx="539390" cy="214313"/>
          </a:xfrm>
        </p:grpSpPr>
        <p:cxnSp>
          <p:nvCxnSpPr>
            <p:cNvPr id="176" name="Straight Connector 175"/>
            <p:cNvCxnSpPr/>
            <p:nvPr/>
          </p:nvCxnSpPr>
          <p:spPr bwMode="auto">
            <a:xfrm rot="60000" flipH="1">
              <a:off x="8272462" y="2003425"/>
              <a:ext cx="173038" cy="3968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a:cxnSpLocks noChangeAspect="1"/>
            </p:cNvCxnSpPr>
            <p:nvPr/>
          </p:nvCxnSpPr>
          <p:spPr bwMode="auto">
            <a:xfrm flipH="1">
              <a:off x="8458200" y="1828800"/>
              <a:ext cx="263525" cy="61913"/>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8" name="Oval 177"/>
            <p:cNvSpPr/>
            <p:nvPr/>
          </p:nvSpPr>
          <p:spPr bwMode="auto">
            <a:xfrm rot="9945986" flipH="1">
              <a:off x="8416925" y="1854200"/>
              <a:ext cx="100012" cy="65088"/>
            </a:xfrm>
            <a:prstGeom prst="ellipse">
              <a:avLst/>
            </a:prstGeom>
            <a:solidFill>
              <a:schemeClr val="bg1">
                <a:lumMod val="85000"/>
              </a:schemeClr>
            </a:solidFill>
            <a:ln w="12700" cap="flat" cmpd="sng" algn="ctr">
              <a:solidFill>
                <a:schemeClr val="bg1">
                  <a:lumMod val="85000"/>
                </a:schemeClr>
              </a:solidFill>
              <a:prstDash val="solid"/>
              <a:round/>
              <a:headEnd type="none" w="med" len="med"/>
              <a:tailEnd type="triangle" w="med" len="med"/>
            </a:ln>
            <a:effectLst/>
          </p:spPr>
          <p:txBody>
            <a:bodyPr lIns="0" tIns="0" rIns="0" bIns="0"/>
            <a:lstStyle>
              <a:defPPr>
                <a:defRPr lang="en-US"/>
              </a:defPPr>
              <a:lvl1pPr algn="l" rtl="0" fontAlgn="base">
                <a:spcBef>
                  <a:spcPct val="0"/>
                </a:spcBef>
                <a:spcAft>
                  <a:spcPct val="0"/>
                </a:spcAft>
                <a:defRPr sz="1200" b="1" i="1" kern="1200">
                  <a:solidFill>
                    <a:srgbClr val="1822CD"/>
                  </a:solidFill>
                  <a:latin typeface="Helvetica" charset="0"/>
                  <a:ea typeface="+mn-ea"/>
                  <a:cs typeface="Arial" charset="0"/>
                </a:defRPr>
              </a:lvl1pPr>
              <a:lvl2pPr marL="457200" algn="l" rtl="0" fontAlgn="base">
                <a:spcBef>
                  <a:spcPct val="0"/>
                </a:spcBef>
                <a:spcAft>
                  <a:spcPct val="0"/>
                </a:spcAft>
                <a:defRPr sz="1200" b="1" i="1" kern="1200">
                  <a:solidFill>
                    <a:srgbClr val="1822CD"/>
                  </a:solidFill>
                  <a:latin typeface="Helvetica" charset="0"/>
                  <a:ea typeface="+mn-ea"/>
                  <a:cs typeface="Arial" charset="0"/>
                </a:defRPr>
              </a:lvl2pPr>
              <a:lvl3pPr marL="914400" algn="l" rtl="0" fontAlgn="base">
                <a:spcBef>
                  <a:spcPct val="0"/>
                </a:spcBef>
                <a:spcAft>
                  <a:spcPct val="0"/>
                </a:spcAft>
                <a:defRPr sz="1200" b="1" i="1" kern="1200">
                  <a:solidFill>
                    <a:srgbClr val="1822CD"/>
                  </a:solidFill>
                  <a:latin typeface="Helvetica" charset="0"/>
                  <a:ea typeface="+mn-ea"/>
                  <a:cs typeface="Arial" charset="0"/>
                </a:defRPr>
              </a:lvl3pPr>
              <a:lvl4pPr marL="1371600" algn="l" rtl="0" fontAlgn="base">
                <a:spcBef>
                  <a:spcPct val="0"/>
                </a:spcBef>
                <a:spcAft>
                  <a:spcPct val="0"/>
                </a:spcAft>
                <a:defRPr sz="1200" b="1" i="1" kern="1200">
                  <a:solidFill>
                    <a:srgbClr val="1822CD"/>
                  </a:solidFill>
                  <a:latin typeface="Helvetica" charset="0"/>
                  <a:ea typeface="+mn-ea"/>
                  <a:cs typeface="Arial" charset="0"/>
                </a:defRPr>
              </a:lvl4pPr>
              <a:lvl5pPr marL="1828800" algn="l" rtl="0" fontAlgn="base">
                <a:spcBef>
                  <a:spcPct val="0"/>
                </a:spcBef>
                <a:spcAft>
                  <a:spcPct val="0"/>
                </a:spcAft>
                <a:defRPr sz="1200" b="1" i="1" kern="1200">
                  <a:solidFill>
                    <a:srgbClr val="1822CD"/>
                  </a:solidFill>
                  <a:latin typeface="Helvetica" charset="0"/>
                  <a:ea typeface="+mn-ea"/>
                  <a:cs typeface="Arial" charset="0"/>
                </a:defRPr>
              </a:lvl5pPr>
              <a:lvl6pPr marL="2286000" algn="l" defTabSz="914400" rtl="0" eaLnBrk="1" latinLnBrk="0" hangingPunct="1">
                <a:defRPr sz="1200" b="1" i="1" kern="1200">
                  <a:solidFill>
                    <a:srgbClr val="1822CD"/>
                  </a:solidFill>
                  <a:latin typeface="Helvetica" charset="0"/>
                  <a:ea typeface="+mn-ea"/>
                  <a:cs typeface="Arial" charset="0"/>
                </a:defRPr>
              </a:lvl6pPr>
              <a:lvl7pPr marL="2743200" algn="l" defTabSz="914400" rtl="0" eaLnBrk="1" latinLnBrk="0" hangingPunct="1">
                <a:defRPr sz="1200" b="1" i="1" kern="1200">
                  <a:solidFill>
                    <a:srgbClr val="1822CD"/>
                  </a:solidFill>
                  <a:latin typeface="Helvetica" charset="0"/>
                  <a:ea typeface="+mn-ea"/>
                  <a:cs typeface="Arial" charset="0"/>
                </a:defRPr>
              </a:lvl7pPr>
              <a:lvl8pPr marL="3200400" algn="l" defTabSz="914400" rtl="0" eaLnBrk="1" latinLnBrk="0" hangingPunct="1">
                <a:defRPr sz="1200" b="1" i="1" kern="1200">
                  <a:solidFill>
                    <a:srgbClr val="1822CD"/>
                  </a:solidFill>
                  <a:latin typeface="Helvetica" charset="0"/>
                  <a:ea typeface="+mn-ea"/>
                  <a:cs typeface="Arial" charset="0"/>
                </a:defRPr>
              </a:lvl8pPr>
              <a:lvl9pPr marL="3657600" algn="l" defTabSz="914400" rtl="0" eaLnBrk="1" latinLnBrk="0" hangingPunct="1">
                <a:defRPr sz="1200" b="1" i="1" kern="1200">
                  <a:solidFill>
                    <a:srgbClr val="1822CD"/>
                  </a:solidFill>
                  <a:latin typeface="Helvetica" charset="0"/>
                  <a:ea typeface="+mn-ea"/>
                  <a:cs typeface="Arial" charset="0"/>
                </a:defRPr>
              </a:lvl9pPr>
            </a:lstStyle>
            <a:p>
              <a:pPr>
                <a:spcBef>
                  <a:spcPct val="20000"/>
                </a:spcBef>
                <a:defRPr/>
              </a:pPr>
              <a:endParaRPr lang="en-US">
                <a:solidFill>
                  <a:schemeClr val="tx1"/>
                </a:solidFill>
                <a:latin typeface="Helvetica" pitchFamily="-128" charset="0"/>
              </a:endParaRPr>
            </a:p>
          </p:txBody>
        </p:sp>
        <p:sp>
          <p:nvSpPr>
            <p:cNvPr id="179" name="Oval 633"/>
            <p:cNvSpPr>
              <a:spLocks noChangeArrowheads="1"/>
            </p:cNvSpPr>
            <p:nvPr/>
          </p:nvSpPr>
          <p:spPr bwMode="auto">
            <a:xfrm rot="10800000" flipH="1">
              <a:off x="8720319" y="1892262"/>
              <a:ext cx="91533" cy="91531"/>
            </a:xfrm>
            <a:prstGeom prst="ellipse">
              <a:avLst/>
            </a:prstGeom>
            <a:solidFill>
              <a:schemeClr val="accent2"/>
            </a:solidFill>
            <a:ln w="15875">
              <a:solidFill>
                <a:schemeClr val="accent2"/>
              </a:solidFill>
              <a:round/>
              <a:headEnd/>
              <a:tailEnd type="triangle" w="med" len="med"/>
            </a:ln>
          </p:spPr>
          <p:txBody>
            <a:bodyPr lIns="0" tIns="0" rIns="0" bIns="0"/>
            <a:lstStyle/>
            <a:p>
              <a:endParaRPr lang="en-US" b="1">
                <a:cs typeface="Arial" charset="0"/>
              </a:endParaRPr>
            </a:p>
          </p:txBody>
        </p:sp>
      </p:grpSp>
      <p:sp>
        <p:nvSpPr>
          <p:cNvPr id="182" name="TextBox 552"/>
          <p:cNvSpPr txBox="1">
            <a:spLocks noChangeArrowheads="1"/>
          </p:cNvSpPr>
          <p:nvPr/>
        </p:nvSpPr>
        <p:spPr bwMode="auto">
          <a:xfrm flipH="1">
            <a:off x="7391400" y="2162174"/>
            <a:ext cx="1092200" cy="204788"/>
          </a:xfrm>
          <a:prstGeom prst="rect">
            <a:avLst/>
          </a:prstGeom>
          <a:noFill/>
          <a:ln w="9525">
            <a:noFill/>
            <a:miter lim="800000"/>
            <a:headEnd/>
            <a:tailEnd/>
          </a:ln>
        </p:spPr>
        <p:txBody>
          <a:bodyPr lIns="0" tIns="0" rIns="0" bIns="0">
            <a:spAutoFit/>
          </a:bodyPr>
          <a:lstStyle/>
          <a:p>
            <a:pPr algn="ctr">
              <a:lnSpc>
                <a:spcPct val="80000"/>
              </a:lnSpc>
              <a:spcBef>
                <a:spcPct val="0"/>
              </a:spcBef>
              <a:buFontTx/>
              <a:buNone/>
            </a:pPr>
            <a:r>
              <a:rPr lang="en-US" sz="1600" b="1" i="0">
                <a:latin typeface="Arial Narrow" pitchFamily="1" charset="0"/>
                <a:cs typeface="Arial" charset="0"/>
              </a:rPr>
              <a:t>Cryo-pump</a:t>
            </a:r>
            <a:endParaRPr lang="en-US" sz="1400" b="1" i="0">
              <a:latin typeface="Arial Narrow" pitchFamily="1" charset="0"/>
              <a:cs typeface="Arial" charset="0"/>
            </a:endParaRPr>
          </a:p>
        </p:txBody>
      </p:sp>
      <p:cxnSp>
        <p:nvCxnSpPr>
          <p:cNvPr id="183" name="Straight Arrow Connector 182"/>
          <p:cNvCxnSpPr/>
          <p:nvPr/>
        </p:nvCxnSpPr>
        <p:spPr>
          <a:xfrm>
            <a:off x="8169276" y="2371724"/>
            <a:ext cx="136524" cy="147638"/>
          </a:xfrm>
          <a:prstGeom prst="straightConnector1">
            <a:avLst/>
          </a:prstGeom>
          <a:ln w="28575">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5" name="TextBox 567"/>
          <p:cNvSpPr txBox="1">
            <a:spLocks noChangeArrowheads="1"/>
          </p:cNvSpPr>
          <p:nvPr/>
        </p:nvSpPr>
        <p:spPr bwMode="auto">
          <a:xfrm>
            <a:off x="6477000" y="2138362"/>
            <a:ext cx="957313" cy="400110"/>
          </a:xfrm>
          <a:prstGeom prst="rect">
            <a:avLst/>
          </a:prstGeom>
          <a:noFill/>
          <a:ln w="9525">
            <a:noFill/>
            <a:miter lim="800000"/>
            <a:headEnd/>
            <a:tailEnd/>
          </a:ln>
        </p:spPr>
        <p:txBody>
          <a:bodyPr wrap="none">
            <a:spAutoFit/>
          </a:bodyPr>
          <a:lstStyle/>
          <a:p>
            <a:pPr>
              <a:spcBef>
                <a:spcPct val="0"/>
              </a:spcBef>
              <a:buFontTx/>
              <a:buNone/>
            </a:pPr>
            <a:r>
              <a:rPr lang="en-US" sz="2000" b="1" i="0" dirty="0" smtClean="0">
                <a:solidFill>
                  <a:srgbClr val="FF0000"/>
                </a:solidFill>
                <a:latin typeface="Arial Narrow" pitchFamily="1" charset="0"/>
                <a:cs typeface="Arial" charset="0"/>
              </a:rPr>
              <a:t>2019-20</a:t>
            </a:r>
            <a:endParaRPr lang="en-US" sz="2000" b="1" i="0" dirty="0">
              <a:solidFill>
                <a:srgbClr val="FF0000"/>
              </a:solidFill>
              <a:latin typeface="Arial Narrow" pitchFamily="1" charset="0"/>
              <a:cs typeface="Arial" charset="0"/>
            </a:endParaRPr>
          </a:p>
        </p:txBody>
      </p:sp>
      <p:cxnSp>
        <p:nvCxnSpPr>
          <p:cNvPr id="197" name="Straight Arrow Connector 196"/>
          <p:cNvCxnSpPr/>
          <p:nvPr/>
        </p:nvCxnSpPr>
        <p:spPr>
          <a:xfrm rot="-240000" flipH="1" flipV="1">
            <a:off x="8193024" y="5721696"/>
            <a:ext cx="65087" cy="276225"/>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TextBox 572"/>
          <p:cNvSpPr txBox="1">
            <a:spLocks noChangeArrowheads="1"/>
          </p:cNvSpPr>
          <p:nvPr/>
        </p:nvSpPr>
        <p:spPr bwMode="auto">
          <a:xfrm>
            <a:off x="4648200" y="3383340"/>
            <a:ext cx="1219200" cy="1569660"/>
          </a:xfrm>
          <a:prstGeom prst="rect">
            <a:avLst/>
          </a:prstGeom>
          <a:noFill/>
          <a:ln w="9525">
            <a:noFill/>
            <a:miter lim="800000"/>
            <a:headEnd/>
            <a:tailEnd/>
          </a:ln>
        </p:spPr>
        <p:txBody>
          <a:bodyPr wrap="square">
            <a:spAutoFit/>
          </a:bodyPr>
          <a:lstStyle/>
          <a:p>
            <a:pPr algn="ctr">
              <a:lnSpc>
                <a:spcPct val="80000"/>
              </a:lnSpc>
            </a:pPr>
            <a:r>
              <a:rPr lang="en-US" sz="2000" b="1" i="0" dirty="0" err="1">
                <a:solidFill>
                  <a:schemeClr val="tx1"/>
                </a:solidFill>
                <a:latin typeface="Arial Narrow" pitchFamily="1" charset="0"/>
                <a:cs typeface="Arial" charset="0"/>
              </a:rPr>
              <a:t>Cryo</a:t>
            </a:r>
            <a:r>
              <a:rPr lang="en-US" sz="2000" b="1" i="0" dirty="0">
                <a:solidFill>
                  <a:schemeClr val="tx1"/>
                </a:solidFill>
                <a:latin typeface="Arial Narrow" pitchFamily="1" charset="0"/>
                <a:cs typeface="Arial" charset="0"/>
              </a:rPr>
              <a:t> </a:t>
            </a:r>
            <a:r>
              <a:rPr lang="en-US" sz="2000" i="0" dirty="0" smtClean="0">
                <a:solidFill>
                  <a:schemeClr val="tx1"/>
                </a:solidFill>
                <a:latin typeface="Arial Narrow" pitchFamily="1" charset="0"/>
              </a:rPr>
              <a:t>+ high-Z FW and</a:t>
            </a:r>
            <a:r>
              <a:rPr lang="en-US" sz="2000" i="0" dirty="0">
                <a:solidFill>
                  <a:schemeClr val="tx1"/>
                </a:solidFill>
                <a:latin typeface="Arial Narrow" pitchFamily="1" charset="0"/>
              </a:rPr>
              <a:t> </a:t>
            </a:r>
            <a:r>
              <a:rPr lang="en-US" sz="2000" i="0" dirty="0" smtClean="0">
                <a:solidFill>
                  <a:schemeClr val="tx1"/>
                </a:solidFill>
                <a:latin typeface="Arial Narrow" pitchFamily="1" charset="0"/>
              </a:rPr>
              <a:t>OBD</a:t>
            </a:r>
            <a:endParaRPr lang="en-US" sz="2000" b="1" i="0" dirty="0">
              <a:solidFill>
                <a:schemeClr val="tx1"/>
              </a:solidFill>
              <a:latin typeface="Arial Narrow" pitchFamily="1" charset="0"/>
              <a:cs typeface="Arial" charset="0"/>
            </a:endParaRPr>
          </a:p>
          <a:p>
            <a:pPr algn="ctr">
              <a:lnSpc>
                <a:spcPct val="80000"/>
              </a:lnSpc>
              <a:spcBef>
                <a:spcPct val="0"/>
              </a:spcBef>
              <a:buFontTx/>
              <a:buNone/>
            </a:pPr>
            <a:r>
              <a:rPr lang="en-US" sz="2000" b="1" i="0" dirty="0" smtClean="0">
                <a:solidFill>
                  <a:schemeClr val="tx1"/>
                </a:solidFill>
                <a:latin typeface="Arial Narrow" pitchFamily="1" charset="0"/>
                <a:cs typeface="Arial" charset="0"/>
              </a:rPr>
              <a:t>+ liquid Li </a:t>
            </a:r>
            <a:r>
              <a:rPr lang="en-US" sz="2000" b="1" i="0" dirty="0" err="1" smtClean="0">
                <a:solidFill>
                  <a:schemeClr val="tx1"/>
                </a:solidFill>
                <a:latin typeface="Arial Narrow" pitchFamily="1" charset="0"/>
                <a:cs typeface="Arial" charset="0"/>
              </a:rPr>
              <a:t>divertor</a:t>
            </a:r>
            <a:r>
              <a:rPr lang="en-US" sz="2000" b="1" i="0" dirty="0" smtClean="0">
                <a:solidFill>
                  <a:schemeClr val="tx1"/>
                </a:solidFill>
                <a:latin typeface="Arial Narrow" pitchFamily="1" charset="0"/>
                <a:cs typeface="Arial" charset="0"/>
              </a:rPr>
              <a:t> (LLD)</a:t>
            </a:r>
            <a:endParaRPr lang="en-US" sz="2000" b="1" i="0" dirty="0">
              <a:solidFill>
                <a:schemeClr val="tx1"/>
              </a:solidFill>
              <a:latin typeface="Arial Narrow" pitchFamily="1" charset="0"/>
              <a:cs typeface="Arial" charset="0"/>
            </a:endParaRPr>
          </a:p>
        </p:txBody>
      </p:sp>
      <p:cxnSp>
        <p:nvCxnSpPr>
          <p:cNvPr id="199" name="Straight Connector 198"/>
          <p:cNvCxnSpPr>
            <a:cxnSpLocks noChangeAspect="1"/>
          </p:cNvCxnSpPr>
          <p:nvPr/>
        </p:nvCxnSpPr>
        <p:spPr bwMode="auto">
          <a:xfrm rot="840000" flipH="1">
            <a:off x="3695229" y="5650992"/>
            <a:ext cx="182880" cy="92764"/>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1" name="Group 207"/>
          <p:cNvGrpSpPr/>
          <p:nvPr/>
        </p:nvGrpSpPr>
        <p:grpSpPr>
          <a:xfrm>
            <a:off x="7552213" y="5228889"/>
            <a:ext cx="1030288" cy="627062"/>
            <a:chOff x="7552213" y="5228889"/>
            <a:chExt cx="1030288" cy="627062"/>
          </a:xfrm>
        </p:grpSpPr>
        <p:cxnSp>
          <p:nvCxnSpPr>
            <p:cNvPr id="188" name="Straight Connector 187"/>
            <p:cNvCxnSpPr/>
            <p:nvPr/>
          </p:nvCxnSpPr>
          <p:spPr bwMode="auto">
            <a:xfrm rot="10800000" flipH="1" flipV="1">
              <a:off x="7552213" y="5238414"/>
              <a:ext cx="123825" cy="274637"/>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auto">
            <a:xfrm rot="10800000" flipH="1" flipV="1">
              <a:off x="7669688" y="5513051"/>
              <a:ext cx="0" cy="34290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auto">
            <a:xfrm rot="10800000">
              <a:off x="7690326" y="5846426"/>
              <a:ext cx="136525"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bwMode="auto">
            <a:xfrm rot="60000" flipH="1">
              <a:off x="7876063" y="5808326"/>
              <a:ext cx="171450" cy="39688"/>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5" name="Oval 614"/>
            <p:cNvSpPr>
              <a:spLocks noChangeArrowheads="1"/>
            </p:cNvSpPr>
            <p:nvPr/>
          </p:nvSpPr>
          <p:spPr bwMode="auto">
            <a:xfrm rot="10800000" flipH="1">
              <a:off x="8323920" y="5697163"/>
              <a:ext cx="91533" cy="91531"/>
            </a:xfrm>
            <a:prstGeom prst="ellipse">
              <a:avLst/>
            </a:prstGeom>
            <a:solidFill>
              <a:schemeClr val="accent2"/>
            </a:solidFill>
            <a:ln w="15875">
              <a:solidFill>
                <a:schemeClr val="accent2"/>
              </a:solidFill>
              <a:round/>
              <a:headEnd/>
              <a:tailEnd type="triangle" w="med" len="med"/>
            </a:ln>
          </p:spPr>
          <p:txBody>
            <a:bodyPr lIns="0" tIns="0" rIns="0" bIns="0"/>
            <a:lstStyle/>
            <a:p>
              <a:endParaRPr lang="en-US" b="1">
                <a:cs typeface="Arial" charset="0"/>
              </a:endParaRPr>
            </a:p>
          </p:txBody>
        </p:sp>
        <p:sp>
          <p:nvSpPr>
            <p:cNvPr id="202" name="Oval 201"/>
            <p:cNvSpPr/>
            <p:nvPr/>
          </p:nvSpPr>
          <p:spPr bwMode="auto">
            <a:xfrm rot="10258769" flipH="1">
              <a:off x="7939563" y="5679739"/>
              <a:ext cx="100013" cy="65087"/>
            </a:xfrm>
            <a:prstGeom prst="ellipse">
              <a:avLst/>
            </a:prstGeom>
            <a:solidFill>
              <a:schemeClr val="bg1">
                <a:lumMod val="85000"/>
              </a:schemeClr>
            </a:solidFill>
            <a:ln w="12700" cap="flat" cmpd="sng" algn="ctr">
              <a:solidFill>
                <a:schemeClr val="bg1">
                  <a:lumMod val="85000"/>
                </a:schemeClr>
              </a:solidFill>
              <a:prstDash val="solid"/>
              <a:round/>
              <a:headEnd type="none" w="med" len="med"/>
              <a:tailEnd type="triangle" w="med" len="med"/>
            </a:ln>
            <a:effectLst/>
          </p:spPr>
          <p:txBody>
            <a:bodyPr lIns="0" tIns="0" rIns="0" bIns="0"/>
            <a:lstStyle>
              <a:defPPr>
                <a:defRPr lang="en-US"/>
              </a:defPPr>
              <a:lvl1pPr algn="l" rtl="0" fontAlgn="base">
                <a:spcBef>
                  <a:spcPct val="0"/>
                </a:spcBef>
                <a:spcAft>
                  <a:spcPct val="0"/>
                </a:spcAft>
                <a:defRPr sz="1200" b="1" i="1" kern="1200">
                  <a:solidFill>
                    <a:srgbClr val="1822CD"/>
                  </a:solidFill>
                  <a:latin typeface="Helvetica" charset="0"/>
                  <a:ea typeface="+mn-ea"/>
                  <a:cs typeface="Arial" charset="0"/>
                </a:defRPr>
              </a:lvl1pPr>
              <a:lvl2pPr marL="457200" algn="l" rtl="0" fontAlgn="base">
                <a:spcBef>
                  <a:spcPct val="0"/>
                </a:spcBef>
                <a:spcAft>
                  <a:spcPct val="0"/>
                </a:spcAft>
                <a:defRPr sz="1200" b="1" i="1" kern="1200">
                  <a:solidFill>
                    <a:srgbClr val="1822CD"/>
                  </a:solidFill>
                  <a:latin typeface="Helvetica" charset="0"/>
                  <a:ea typeface="+mn-ea"/>
                  <a:cs typeface="Arial" charset="0"/>
                </a:defRPr>
              </a:lvl2pPr>
              <a:lvl3pPr marL="914400" algn="l" rtl="0" fontAlgn="base">
                <a:spcBef>
                  <a:spcPct val="0"/>
                </a:spcBef>
                <a:spcAft>
                  <a:spcPct val="0"/>
                </a:spcAft>
                <a:defRPr sz="1200" b="1" i="1" kern="1200">
                  <a:solidFill>
                    <a:srgbClr val="1822CD"/>
                  </a:solidFill>
                  <a:latin typeface="Helvetica" charset="0"/>
                  <a:ea typeface="+mn-ea"/>
                  <a:cs typeface="Arial" charset="0"/>
                </a:defRPr>
              </a:lvl3pPr>
              <a:lvl4pPr marL="1371600" algn="l" rtl="0" fontAlgn="base">
                <a:spcBef>
                  <a:spcPct val="0"/>
                </a:spcBef>
                <a:spcAft>
                  <a:spcPct val="0"/>
                </a:spcAft>
                <a:defRPr sz="1200" b="1" i="1" kern="1200">
                  <a:solidFill>
                    <a:srgbClr val="1822CD"/>
                  </a:solidFill>
                  <a:latin typeface="Helvetica" charset="0"/>
                  <a:ea typeface="+mn-ea"/>
                  <a:cs typeface="Arial" charset="0"/>
                </a:defRPr>
              </a:lvl4pPr>
              <a:lvl5pPr marL="1828800" algn="l" rtl="0" fontAlgn="base">
                <a:spcBef>
                  <a:spcPct val="0"/>
                </a:spcBef>
                <a:spcAft>
                  <a:spcPct val="0"/>
                </a:spcAft>
                <a:defRPr sz="1200" b="1" i="1" kern="1200">
                  <a:solidFill>
                    <a:srgbClr val="1822CD"/>
                  </a:solidFill>
                  <a:latin typeface="Helvetica" charset="0"/>
                  <a:ea typeface="+mn-ea"/>
                  <a:cs typeface="Arial" charset="0"/>
                </a:defRPr>
              </a:lvl5pPr>
              <a:lvl6pPr marL="2286000" algn="l" defTabSz="914400" rtl="0" eaLnBrk="1" latinLnBrk="0" hangingPunct="1">
                <a:defRPr sz="1200" b="1" i="1" kern="1200">
                  <a:solidFill>
                    <a:srgbClr val="1822CD"/>
                  </a:solidFill>
                  <a:latin typeface="Helvetica" charset="0"/>
                  <a:ea typeface="+mn-ea"/>
                  <a:cs typeface="Arial" charset="0"/>
                </a:defRPr>
              </a:lvl6pPr>
              <a:lvl7pPr marL="2743200" algn="l" defTabSz="914400" rtl="0" eaLnBrk="1" latinLnBrk="0" hangingPunct="1">
                <a:defRPr sz="1200" b="1" i="1" kern="1200">
                  <a:solidFill>
                    <a:srgbClr val="1822CD"/>
                  </a:solidFill>
                  <a:latin typeface="Helvetica" charset="0"/>
                  <a:ea typeface="+mn-ea"/>
                  <a:cs typeface="Arial" charset="0"/>
                </a:defRPr>
              </a:lvl7pPr>
              <a:lvl8pPr marL="3200400" algn="l" defTabSz="914400" rtl="0" eaLnBrk="1" latinLnBrk="0" hangingPunct="1">
                <a:defRPr sz="1200" b="1" i="1" kern="1200">
                  <a:solidFill>
                    <a:srgbClr val="1822CD"/>
                  </a:solidFill>
                  <a:latin typeface="Helvetica" charset="0"/>
                  <a:ea typeface="+mn-ea"/>
                  <a:cs typeface="Arial" charset="0"/>
                </a:defRPr>
              </a:lvl8pPr>
              <a:lvl9pPr marL="3657600" algn="l" defTabSz="914400" rtl="0" eaLnBrk="1" latinLnBrk="0" hangingPunct="1">
                <a:defRPr sz="1200" b="1" i="1" kern="1200">
                  <a:solidFill>
                    <a:srgbClr val="1822CD"/>
                  </a:solidFill>
                  <a:latin typeface="Helvetica" charset="0"/>
                  <a:ea typeface="+mn-ea"/>
                  <a:cs typeface="Arial" charset="0"/>
                </a:defRPr>
              </a:lvl9pPr>
            </a:lstStyle>
            <a:p>
              <a:pPr>
                <a:spcBef>
                  <a:spcPct val="20000"/>
                </a:spcBef>
                <a:defRPr/>
              </a:pPr>
              <a:endParaRPr lang="en-US">
                <a:solidFill>
                  <a:schemeClr val="tx1"/>
                </a:solidFill>
                <a:latin typeface="Helvetica" pitchFamily="-128" charset="0"/>
              </a:endParaRPr>
            </a:p>
          </p:txBody>
        </p:sp>
        <p:cxnSp>
          <p:nvCxnSpPr>
            <p:cNvPr id="204" name="Straight Connector 203"/>
            <p:cNvCxnSpPr/>
            <p:nvPr/>
          </p:nvCxnSpPr>
          <p:spPr bwMode="auto">
            <a:xfrm rot="10800000" flipV="1">
              <a:off x="8307863" y="5228889"/>
              <a:ext cx="274638" cy="41275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cxnSpLocks noChangeAspect="1"/>
            </p:cNvCxnSpPr>
            <p:nvPr/>
          </p:nvCxnSpPr>
          <p:spPr bwMode="auto">
            <a:xfrm flipH="1">
              <a:off x="8001000" y="5633613"/>
              <a:ext cx="292608" cy="7237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9" name="Right Brace 570"/>
          <p:cNvSpPr>
            <a:spLocks/>
          </p:cNvSpPr>
          <p:nvPr/>
        </p:nvSpPr>
        <p:spPr bwMode="auto">
          <a:xfrm rot="-5400000">
            <a:off x="2974181" y="-683419"/>
            <a:ext cx="312738" cy="5321300"/>
          </a:xfrm>
          <a:prstGeom prst="rightBrace">
            <a:avLst>
              <a:gd name="adj1" fmla="val 51762"/>
              <a:gd name="adj2" fmla="val 54102"/>
            </a:avLst>
          </a:prstGeom>
          <a:noFill/>
          <a:ln w="38100">
            <a:solidFill>
              <a:srgbClr val="FF0000"/>
            </a:solidFill>
            <a:round/>
            <a:headEnd/>
            <a:tailEnd/>
          </a:ln>
        </p:spPr>
        <p:txBody>
          <a:bodyPr lIns="0" tIns="0" rIns="0" bIns="0"/>
          <a:lstStyle/>
          <a:p>
            <a:endParaRPr lang="en-US" b="1">
              <a:cs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838200"/>
          </a:xfrm>
        </p:spPr>
        <p:txBody>
          <a:bodyPr/>
          <a:lstStyle/>
          <a:p>
            <a:pPr>
              <a:lnSpc>
                <a:spcPct val="100000"/>
              </a:lnSpc>
            </a:pPr>
            <a:r>
              <a:rPr lang="en-US" sz="2400" dirty="0" smtClean="0">
                <a:solidFill>
                  <a:srgbClr val="3333CC"/>
                </a:solidFill>
                <a:ea typeface="ＭＳ Ｐゴシック" pitchFamily="1" charset="-128"/>
              </a:rPr>
              <a:t>Base 5 year plan funding provides run-time and </a:t>
            </a:r>
            <a:br>
              <a:rPr lang="en-US" sz="2400" dirty="0" smtClean="0">
                <a:solidFill>
                  <a:srgbClr val="3333CC"/>
                </a:solidFill>
                <a:ea typeface="ＭＳ Ｐゴシック" pitchFamily="1" charset="-128"/>
              </a:rPr>
            </a:br>
            <a:r>
              <a:rPr lang="en-US" sz="2400" dirty="0" smtClean="0">
                <a:solidFill>
                  <a:srgbClr val="3333CC"/>
                </a:solidFill>
                <a:ea typeface="ＭＳ Ｐゴシック" pitchFamily="1" charset="-128"/>
              </a:rPr>
              <a:t>field + current to exploit new Upgrade capabilities</a:t>
            </a:r>
            <a:endParaRPr lang="en-US" sz="1600" dirty="0" smtClean="0"/>
          </a:p>
        </p:txBody>
      </p:sp>
      <p:sp>
        <p:nvSpPr>
          <p:cNvPr id="41" name="Rectangle 207"/>
          <p:cNvSpPr>
            <a:spLocks noGrp="1" noChangeArrowheads="1"/>
          </p:cNvSpPr>
          <p:nvPr>
            <p:ph type="sldNum" sz="quarter" idx="10"/>
          </p:nvPr>
        </p:nvSpPr>
        <p:spPr/>
        <p:txBody>
          <a:bodyPr/>
          <a:lstStyle/>
          <a:p>
            <a:pPr>
              <a:defRPr/>
            </a:pPr>
            <a:fld id="{47ABAB38-A6B9-47F0-99BA-BA8089AE29E8}" type="slidenum">
              <a:rPr lang="en-US" smtClean="0">
                <a:ea typeface="ＭＳ Ｐゴシック" pitchFamily="34" charset="-128"/>
                <a:cs typeface="Arial" charset="0"/>
              </a:rPr>
              <a:pPr>
                <a:defRPr/>
              </a:pPr>
              <a:t>71</a:t>
            </a:fld>
            <a:endParaRPr lang="en-US" smtClean="0">
              <a:ea typeface="ＭＳ Ｐゴシック" pitchFamily="34" charset="-128"/>
              <a:cs typeface="Arial" charset="0"/>
            </a:endParaRPr>
          </a:p>
        </p:txBody>
      </p:sp>
      <p:sp>
        <p:nvSpPr>
          <p:cNvPr id="8195" name="Rectangle 4"/>
          <p:cNvSpPr>
            <a:spLocks noChangeArrowheads="1"/>
          </p:cNvSpPr>
          <p:nvPr/>
        </p:nvSpPr>
        <p:spPr bwMode="auto">
          <a:xfrm>
            <a:off x="0" y="1219200"/>
            <a:ext cx="1600200" cy="228600"/>
          </a:xfrm>
          <a:prstGeom prst="rect">
            <a:avLst/>
          </a:prstGeom>
          <a:noFill/>
          <a:ln w="9525">
            <a:noFill/>
            <a:miter lim="800000"/>
            <a:headEnd/>
            <a:tailEnd/>
          </a:ln>
        </p:spPr>
        <p:txBody>
          <a:bodyPr lIns="0" tIns="45714" rIns="0" bIns="45714"/>
          <a:lstStyle/>
          <a:p>
            <a:pPr marL="342860" indent="-342860" algn="ctr" eaLnBrk="0" hangingPunct="0">
              <a:lnSpc>
                <a:spcPct val="80000"/>
              </a:lnSpc>
            </a:pPr>
            <a:r>
              <a:rPr lang="en-US" sz="1400" i="0" dirty="0">
                <a:solidFill>
                  <a:schemeClr val="accent2"/>
                </a:solidFill>
              </a:rPr>
              <a:t>Expt. Run Weeks:</a:t>
            </a:r>
          </a:p>
        </p:txBody>
      </p:sp>
      <p:sp>
        <p:nvSpPr>
          <p:cNvPr id="28680" name="Text Box 8"/>
          <p:cNvSpPr txBox="1">
            <a:spLocks noChangeArrowheads="1"/>
          </p:cNvSpPr>
          <p:nvPr/>
        </p:nvSpPr>
        <p:spPr bwMode="auto">
          <a:xfrm>
            <a:off x="6629401" y="973138"/>
            <a:ext cx="2441575" cy="246062"/>
          </a:xfrm>
          <a:prstGeom prst="rect">
            <a:avLst/>
          </a:prstGeom>
          <a:ln>
            <a:headEnd/>
            <a:tailEnd/>
          </a:ln>
        </p:spPr>
        <p:style>
          <a:lnRef idx="1">
            <a:schemeClr val="dk1"/>
          </a:lnRef>
          <a:fillRef idx="2">
            <a:schemeClr val="dk1"/>
          </a:fillRef>
          <a:effectRef idx="1">
            <a:schemeClr val="dk1"/>
          </a:effectRef>
          <a:fontRef idx="minor">
            <a:schemeClr val="dk1"/>
          </a:fontRef>
        </p:style>
        <p:txBody>
          <a:bodyPr lIns="91429" tIns="0" rIns="91429" bIns="0">
            <a:spAutoFit/>
          </a:bodyPr>
          <a:lstStyle/>
          <a:p>
            <a:pPr algn="ctr">
              <a:defRPr/>
            </a:pPr>
            <a:r>
              <a:rPr lang="en-US" sz="1600" i="0" dirty="0" smtClean="0"/>
              <a:t>FY2015</a:t>
            </a:r>
            <a:endParaRPr lang="en-US" sz="1600" i="0" dirty="0"/>
          </a:p>
        </p:txBody>
      </p:sp>
      <p:sp>
        <p:nvSpPr>
          <p:cNvPr id="8197" name="Text Box 16"/>
          <p:cNvSpPr txBox="1">
            <a:spLocks noChangeArrowheads="1"/>
          </p:cNvSpPr>
          <p:nvPr/>
        </p:nvSpPr>
        <p:spPr bwMode="auto">
          <a:xfrm>
            <a:off x="1600200" y="3206751"/>
            <a:ext cx="2438400" cy="450304"/>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ct val="70000"/>
              </a:lnSpc>
            </a:pPr>
            <a:r>
              <a:rPr lang="en-US" sz="1100" i="0" dirty="0">
                <a:solidFill>
                  <a:srgbClr val="FF0000"/>
                </a:solidFill>
              </a:rPr>
              <a:t>Assess relationship between lithium-conditioned surface composition and plasma behavior</a:t>
            </a:r>
          </a:p>
        </p:txBody>
      </p:sp>
      <p:sp>
        <p:nvSpPr>
          <p:cNvPr id="8198" name="Line 21"/>
          <p:cNvSpPr>
            <a:spLocks noChangeShapeType="1"/>
          </p:cNvSpPr>
          <p:nvPr/>
        </p:nvSpPr>
        <p:spPr bwMode="auto">
          <a:xfrm>
            <a:off x="0" y="6000750"/>
            <a:ext cx="9144000" cy="0"/>
          </a:xfrm>
          <a:prstGeom prst="line">
            <a:avLst/>
          </a:prstGeom>
          <a:noFill/>
          <a:ln w="38100">
            <a:solidFill>
              <a:schemeClr val="tx1"/>
            </a:solidFill>
            <a:round/>
            <a:headEnd/>
            <a:tailEnd/>
          </a:ln>
        </p:spPr>
        <p:txBody>
          <a:bodyPr lIns="0" tIns="0" rIns="0" bIns="0"/>
          <a:lstStyle/>
          <a:p>
            <a:endParaRPr lang="en-US"/>
          </a:p>
        </p:txBody>
      </p:sp>
      <p:sp>
        <p:nvSpPr>
          <p:cNvPr id="8201" name="Text Box 27"/>
          <p:cNvSpPr txBox="1">
            <a:spLocks noChangeArrowheads="1"/>
          </p:cNvSpPr>
          <p:nvPr/>
        </p:nvSpPr>
        <p:spPr bwMode="auto">
          <a:xfrm>
            <a:off x="4114800" y="1524000"/>
            <a:ext cx="2438400" cy="477106"/>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ts val="1000"/>
              </a:lnSpc>
            </a:pPr>
            <a:r>
              <a:rPr lang="en-US" sz="1100" i="0" dirty="0">
                <a:solidFill>
                  <a:srgbClr val="FF0000"/>
                </a:solidFill>
              </a:rPr>
              <a:t>Assess access to reduced density </a:t>
            </a:r>
            <a:br>
              <a:rPr lang="en-US" sz="1100" i="0" dirty="0">
                <a:solidFill>
                  <a:srgbClr val="FF0000"/>
                </a:solidFill>
              </a:rPr>
            </a:br>
            <a:r>
              <a:rPr lang="en-US" sz="1100" i="0" dirty="0">
                <a:solidFill>
                  <a:srgbClr val="FF0000"/>
                </a:solidFill>
              </a:rPr>
              <a:t>and </a:t>
            </a:r>
            <a:r>
              <a:rPr lang="en-US" sz="1100" i="0" dirty="0">
                <a:solidFill>
                  <a:srgbClr val="FF0000"/>
                </a:solidFill>
                <a:latin typeface="Symbol" pitchFamily="18" charset="2"/>
              </a:rPr>
              <a:t>n</a:t>
            </a:r>
            <a:r>
              <a:rPr lang="en-US" sz="1100" i="0" dirty="0">
                <a:solidFill>
                  <a:srgbClr val="FF0000"/>
                </a:solidFill>
              </a:rPr>
              <a:t>* in high-performance scenarios </a:t>
            </a:r>
            <a:r>
              <a:rPr lang="en-US" sz="1100" b="0" i="0" dirty="0">
                <a:solidFill>
                  <a:srgbClr val="FF0000"/>
                </a:solidFill>
              </a:rPr>
              <a:t>(with ASC, BP TSGs)</a:t>
            </a:r>
          </a:p>
        </p:txBody>
      </p:sp>
      <p:sp>
        <p:nvSpPr>
          <p:cNvPr id="42" name="Text Box 8"/>
          <p:cNvSpPr txBox="1">
            <a:spLocks noChangeArrowheads="1"/>
          </p:cNvSpPr>
          <p:nvPr/>
        </p:nvSpPr>
        <p:spPr bwMode="auto">
          <a:xfrm>
            <a:off x="4114800" y="973138"/>
            <a:ext cx="2438400" cy="246062"/>
          </a:xfrm>
          <a:prstGeom prst="rect">
            <a:avLst/>
          </a:prstGeom>
          <a:ln>
            <a:headEnd/>
            <a:tailEnd/>
          </a:ln>
        </p:spPr>
        <p:style>
          <a:lnRef idx="1">
            <a:schemeClr val="dk1"/>
          </a:lnRef>
          <a:fillRef idx="2">
            <a:schemeClr val="dk1"/>
          </a:fillRef>
          <a:effectRef idx="1">
            <a:schemeClr val="dk1"/>
          </a:effectRef>
          <a:fontRef idx="minor">
            <a:schemeClr val="dk1"/>
          </a:fontRef>
        </p:style>
        <p:txBody>
          <a:bodyPr lIns="91429" tIns="0" rIns="91429" bIns="0">
            <a:spAutoFit/>
          </a:bodyPr>
          <a:lstStyle/>
          <a:p>
            <a:pPr algn="ctr">
              <a:defRPr/>
            </a:pPr>
            <a:r>
              <a:rPr lang="en-US" sz="1600" i="0" dirty="0" smtClean="0"/>
              <a:t>FY2014</a:t>
            </a:r>
            <a:endParaRPr lang="en-US" sz="1600" i="0" dirty="0"/>
          </a:p>
        </p:txBody>
      </p:sp>
      <p:sp>
        <p:nvSpPr>
          <p:cNvPr id="43" name="Text Box 8"/>
          <p:cNvSpPr txBox="1">
            <a:spLocks noChangeArrowheads="1"/>
          </p:cNvSpPr>
          <p:nvPr/>
        </p:nvSpPr>
        <p:spPr bwMode="auto">
          <a:xfrm>
            <a:off x="1600200" y="973138"/>
            <a:ext cx="2438400" cy="246062"/>
          </a:xfrm>
          <a:prstGeom prst="rect">
            <a:avLst/>
          </a:prstGeom>
          <a:ln>
            <a:headEnd/>
            <a:tailEnd/>
          </a:ln>
        </p:spPr>
        <p:style>
          <a:lnRef idx="1">
            <a:schemeClr val="dk1"/>
          </a:lnRef>
          <a:fillRef idx="2">
            <a:schemeClr val="dk1"/>
          </a:fillRef>
          <a:effectRef idx="1">
            <a:schemeClr val="dk1"/>
          </a:effectRef>
          <a:fontRef idx="minor">
            <a:schemeClr val="dk1"/>
          </a:fontRef>
        </p:style>
        <p:txBody>
          <a:bodyPr lIns="91429" tIns="0" rIns="91429" bIns="0">
            <a:spAutoFit/>
          </a:bodyPr>
          <a:lstStyle/>
          <a:p>
            <a:pPr algn="ctr">
              <a:defRPr/>
            </a:pPr>
            <a:r>
              <a:rPr lang="en-US" sz="1600" i="0" dirty="0" smtClean="0"/>
              <a:t>FY2013</a:t>
            </a:r>
            <a:endParaRPr lang="en-US" sz="1600" i="0" dirty="0"/>
          </a:p>
        </p:txBody>
      </p:sp>
      <p:sp>
        <p:nvSpPr>
          <p:cNvPr id="48" name="Right Arrow 47"/>
          <p:cNvSpPr/>
          <p:nvPr/>
        </p:nvSpPr>
        <p:spPr bwMode="auto">
          <a:xfrm>
            <a:off x="76200" y="2057400"/>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66" name="Right Arrow 65"/>
          <p:cNvSpPr/>
          <p:nvPr/>
        </p:nvSpPr>
        <p:spPr bwMode="auto">
          <a:xfrm>
            <a:off x="76200" y="1524000"/>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70" name="Right Arrow 69"/>
          <p:cNvSpPr/>
          <p:nvPr/>
        </p:nvSpPr>
        <p:spPr bwMode="auto">
          <a:xfrm>
            <a:off x="76200" y="3733800"/>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72" name="Right Arrow 71"/>
          <p:cNvSpPr/>
          <p:nvPr/>
        </p:nvSpPr>
        <p:spPr bwMode="auto">
          <a:xfrm>
            <a:off x="76200" y="4321175"/>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74" name="Right Arrow 73"/>
          <p:cNvSpPr/>
          <p:nvPr/>
        </p:nvSpPr>
        <p:spPr bwMode="auto">
          <a:xfrm>
            <a:off x="76200" y="4908550"/>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76" name="Right Arrow 75"/>
          <p:cNvSpPr/>
          <p:nvPr/>
        </p:nvSpPr>
        <p:spPr bwMode="auto">
          <a:xfrm>
            <a:off x="76200" y="5464175"/>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8229" name="Text Box 12"/>
          <p:cNvSpPr txBox="1">
            <a:spLocks noChangeArrowheads="1"/>
          </p:cNvSpPr>
          <p:nvPr/>
        </p:nvSpPr>
        <p:spPr bwMode="auto">
          <a:xfrm>
            <a:off x="76200" y="2057401"/>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Transport and Turbulence</a:t>
            </a:r>
          </a:p>
        </p:txBody>
      </p:sp>
      <p:sp>
        <p:nvSpPr>
          <p:cNvPr id="8230" name="Text Box 12"/>
          <p:cNvSpPr txBox="1">
            <a:spLocks noChangeArrowheads="1"/>
          </p:cNvSpPr>
          <p:nvPr/>
        </p:nvSpPr>
        <p:spPr bwMode="auto">
          <a:xfrm>
            <a:off x="76200" y="1501775"/>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Macroscopic Stability</a:t>
            </a:r>
          </a:p>
        </p:txBody>
      </p:sp>
      <p:sp>
        <p:nvSpPr>
          <p:cNvPr id="8232" name="Text Box 12"/>
          <p:cNvSpPr txBox="1">
            <a:spLocks noChangeArrowheads="1"/>
          </p:cNvSpPr>
          <p:nvPr/>
        </p:nvSpPr>
        <p:spPr bwMode="auto">
          <a:xfrm>
            <a:off x="76200" y="3733801"/>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err="1">
                <a:solidFill>
                  <a:schemeClr val="tx1"/>
                </a:solidFill>
                <a:latin typeface="Arial Narrow" pitchFamily="34" charset="0"/>
              </a:rPr>
              <a:t>Waves+Energetic</a:t>
            </a:r>
            <a:r>
              <a:rPr lang="en-US" sz="1400" i="0" dirty="0">
                <a:solidFill>
                  <a:schemeClr val="tx1"/>
                </a:solidFill>
                <a:latin typeface="Arial Narrow" pitchFamily="34" charset="0"/>
              </a:rPr>
              <a:t> Particles</a:t>
            </a:r>
          </a:p>
        </p:txBody>
      </p:sp>
      <p:sp>
        <p:nvSpPr>
          <p:cNvPr id="8233" name="Text Box 12"/>
          <p:cNvSpPr txBox="1">
            <a:spLocks noChangeArrowheads="1"/>
          </p:cNvSpPr>
          <p:nvPr/>
        </p:nvSpPr>
        <p:spPr bwMode="auto">
          <a:xfrm>
            <a:off x="76200" y="4321175"/>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Solenoid-free Start-up/ramp-up</a:t>
            </a:r>
          </a:p>
        </p:txBody>
      </p:sp>
      <p:sp>
        <p:nvSpPr>
          <p:cNvPr id="8234" name="Text Box 12"/>
          <p:cNvSpPr txBox="1">
            <a:spLocks noChangeArrowheads="1"/>
          </p:cNvSpPr>
          <p:nvPr/>
        </p:nvSpPr>
        <p:spPr bwMode="auto">
          <a:xfrm>
            <a:off x="76200" y="4908550"/>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Adv. Scenarios and Control</a:t>
            </a:r>
          </a:p>
        </p:txBody>
      </p:sp>
      <p:sp>
        <p:nvSpPr>
          <p:cNvPr id="8235" name="Text Box 12"/>
          <p:cNvSpPr txBox="1">
            <a:spLocks noChangeArrowheads="1"/>
          </p:cNvSpPr>
          <p:nvPr/>
        </p:nvSpPr>
        <p:spPr bwMode="auto">
          <a:xfrm>
            <a:off x="76200" y="5464175"/>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ITER Needs + Cross-cutting</a:t>
            </a:r>
          </a:p>
        </p:txBody>
      </p:sp>
      <p:sp>
        <p:nvSpPr>
          <p:cNvPr id="8237" name="Text Box 16"/>
          <p:cNvSpPr txBox="1">
            <a:spLocks noChangeArrowheads="1"/>
          </p:cNvSpPr>
          <p:nvPr/>
        </p:nvSpPr>
        <p:spPr bwMode="auto">
          <a:xfrm>
            <a:off x="4114800" y="3743326"/>
            <a:ext cx="2438400" cy="331810"/>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ct val="70000"/>
              </a:lnSpc>
            </a:pPr>
            <a:r>
              <a:rPr lang="en-US" sz="1100" i="0" dirty="0">
                <a:solidFill>
                  <a:srgbClr val="FF0000"/>
                </a:solidFill>
              </a:rPr>
              <a:t>Assess reduced models for *AE mode-induced fast-ion transport</a:t>
            </a:r>
          </a:p>
        </p:txBody>
      </p:sp>
      <p:sp>
        <p:nvSpPr>
          <p:cNvPr id="8238" name="Text Box 23"/>
          <p:cNvSpPr txBox="1">
            <a:spLocks noChangeArrowheads="1"/>
          </p:cNvSpPr>
          <p:nvPr/>
        </p:nvSpPr>
        <p:spPr bwMode="auto">
          <a:xfrm>
            <a:off x="1600200" y="6076950"/>
            <a:ext cx="2438400" cy="457200"/>
          </a:xfrm>
          <a:prstGeom prst="rect">
            <a:avLst/>
          </a:prstGeom>
          <a:solidFill>
            <a:srgbClr val="EAEAEA"/>
          </a:solidFill>
          <a:ln w="3175">
            <a:solidFill>
              <a:srgbClr val="B2B2B2"/>
            </a:solidFill>
            <a:miter lim="800000"/>
            <a:headEnd/>
            <a:tailEnd/>
          </a:ln>
        </p:spPr>
        <p:txBody>
          <a:bodyPr lIns="45714" tIns="0" rIns="0" bIns="0">
            <a:spAutoFit/>
          </a:bodyPr>
          <a:lstStyle/>
          <a:p>
            <a:pPr>
              <a:lnSpc>
                <a:spcPct val="90000"/>
              </a:lnSpc>
            </a:pPr>
            <a:r>
              <a:rPr lang="en-US" sz="1100" i="0" dirty="0">
                <a:solidFill>
                  <a:srgbClr val="FF0000"/>
                </a:solidFill>
              </a:rPr>
              <a:t>Stationary regimes w/o large ELMs,  improve understanding of increased edge particle transport</a:t>
            </a:r>
          </a:p>
        </p:txBody>
      </p:sp>
      <p:sp>
        <p:nvSpPr>
          <p:cNvPr id="8239" name="Text Box 23"/>
          <p:cNvSpPr txBox="1">
            <a:spLocks noChangeArrowheads="1"/>
          </p:cNvSpPr>
          <p:nvPr/>
        </p:nvSpPr>
        <p:spPr bwMode="auto">
          <a:xfrm>
            <a:off x="4114800" y="6076950"/>
            <a:ext cx="2438400" cy="457048"/>
          </a:xfrm>
          <a:prstGeom prst="rect">
            <a:avLst/>
          </a:prstGeom>
          <a:solidFill>
            <a:srgbClr val="EAEAEA"/>
          </a:solidFill>
          <a:ln w="3175">
            <a:solidFill>
              <a:srgbClr val="B2B2B2"/>
            </a:solidFill>
            <a:miter lim="800000"/>
            <a:headEnd/>
            <a:tailEnd/>
          </a:ln>
        </p:spPr>
        <p:txBody>
          <a:bodyPr lIns="45714" tIns="0" rIns="0" bIns="0">
            <a:spAutoFit/>
          </a:bodyPr>
          <a:lstStyle/>
          <a:p>
            <a:pPr algn="ctr">
              <a:lnSpc>
                <a:spcPct val="90000"/>
              </a:lnSpc>
            </a:pPr>
            <a:r>
              <a:rPr lang="en-US" sz="1100" i="0" dirty="0" smtClean="0">
                <a:solidFill>
                  <a:srgbClr val="FF0000"/>
                </a:solidFill>
              </a:rPr>
              <a:t>Quantify plasma response to non-</a:t>
            </a:r>
            <a:r>
              <a:rPr lang="en-US" sz="1100" i="0" dirty="0" err="1" smtClean="0">
                <a:solidFill>
                  <a:srgbClr val="FF0000"/>
                </a:solidFill>
              </a:rPr>
              <a:t>axisymmetric</a:t>
            </a:r>
            <a:r>
              <a:rPr lang="en-US" sz="1100" i="0" dirty="0" smtClean="0">
                <a:solidFill>
                  <a:srgbClr val="FF0000"/>
                </a:solidFill>
              </a:rPr>
              <a:t> (3D) magnetic fields in </a:t>
            </a:r>
            <a:r>
              <a:rPr lang="en-US" sz="1100" i="0" dirty="0" err="1" smtClean="0">
                <a:solidFill>
                  <a:srgbClr val="FF0000"/>
                </a:solidFill>
              </a:rPr>
              <a:t>tokamaks</a:t>
            </a:r>
            <a:endParaRPr lang="en-US" sz="1100" i="0" dirty="0">
              <a:solidFill>
                <a:srgbClr val="FF0000"/>
              </a:solidFill>
            </a:endParaRPr>
          </a:p>
        </p:txBody>
      </p:sp>
      <p:sp>
        <p:nvSpPr>
          <p:cNvPr id="8240" name="Text Box 27"/>
          <p:cNvSpPr txBox="1">
            <a:spLocks noChangeArrowheads="1"/>
          </p:cNvSpPr>
          <p:nvPr/>
        </p:nvSpPr>
        <p:spPr bwMode="auto">
          <a:xfrm>
            <a:off x="4114800" y="4876800"/>
            <a:ext cx="2438400" cy="477106"/>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ts val="1000"/>
              </a:lnSpc>
            </a:pPr>
            <a:r>
              <a:rPr lang="en-US" sz="1100" i="0" dirty="0">
                <a:solidFill>
                  <a:srgbClr val="FF0000"/>
                </a:solidFill>
              </a:rPr>
              <a:t>Assess advanced control techniques for sustained high performance </a:t>
            </a:r>
            <a:r>
              <a:rPr lang="en-US" sz="1100" b="0" i="0" dirty="0">
                <a:solidFill>
                  <a:srgbClr val="FF0000"/>
                </a:solidFill>
              </a:rPr>
              <a:t>(with MS, BP TSGs)</a:t>
            </a:r>
          </a:p>
        </p:txBody>
      </p:sp>
      <p:sp>
        <p:nvSpPr>
          <p:cNvPr id="8241" name="Text Box 27"/>
          <p:cNvSpPr txBox="1">
            <a:spLocks noChangeArrowheads="1"/>
          </p:cNvSpPr>
          <p:nvPr/>
        </p:nvSpPr>
        <p:spPr bwMode="auto">
          <a:xfrm>
            <a:off x="1600200" y="5443538"/>
            <a:ext cx="2438400" cy="477106"/>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ts val="1000"/>
              </a:lnSpc>
            </a:pPr>
            <a:r>
              <a:rPr lang="en-US" sz="1100" i="0" dirty="0">
                <a:solidFill>
                  <a:srgbClr val="FF0000"/>
                </a:solidFill>
              </a:rPr>
              <a:t>Identify disruption precursors and  disruption mitigation &amp; avoidance techniques for NSTX-U and ITER</a:t>
            </a:r>
          </a:p>
        </p:txBody>
      </p:sp>
      <p:sp>
        <p:nvSpPr>
          <p:cNvPr id="8242" name="Text Box 23"/>
          <p:cNvSpPr txBox="1">
            <a:spLocks noChangeArrowheads="1"/>
          </p:cNvSpPr>
          <p:nvPr/>
        </p:nvSpPr>
        <p:spPr bwMode="auto">
          <a:xfrm>
            <a:off x="1600200" y="2111375"/>
            <a:ext cx="2438400" cy="304699"/>
          </a:xfrm>
          <a:prstGeom prst="rect">
            <a:avLst/>
          </a:prstGeom>
          <a:solidFill>
            <a:srgbClr val="EAEAEA"/>
          </a:solidFill>
          <a:ln w="3175">
            <a:solidFill>
              <a:srgbClr val="B2B2B2"/>
            </a:solidFill>
            <a:miter lim="800000"/>
            <a:headEnd/>
            <a:tailEnd/>
          </a:ln>
        </p:spPr>
        <p:txBody>
          <a:bodyPr lIns="45714" tIns="0" rIns="0" bIns="0">
            <a:spAutoFit/>
          </a:bodyPr>
          <a:lstStyle/>
          <a:p>
            <a:pPr>
              <a:lnSpc>
                <a:spcPct val="90000"/>
              </a:lnSpc>
            </a:pPr>
            <a:r>
              <a:rPr lang="en-US" sz="1100" i="0" dirty="0">
                <a:solidFill>
                  <a:srgbClr val="FF0000"/>
                </a:solidFill>
              </a:rPr>
              <a:t>Perform integrated </a:t>
            </a:r>
            <a:r>
              <a:rPr lang="en-US" sz="1100" i="0" dirty="0" err="1">
                <a:solidFill>
                  <a:srgbClr val="FF0000"/>
                </a:solidFill>
              </a:rPr>
              <a:t>physics+optical</a:t>
            </a:r>
            <a:r>
              <a:rPr lang="en-US" sz="1100" i="0" dirty="0">
                <a:solidFill>
                  <a:srgbClr val="FF0000"/>
                </a:solidFill>
              </a:rPr>
              <a:t> design of new high-</a:t>
            </a:r>
            <a:r>
              <a:rPr lang="en-US" sz="1100" i="0" dirty="0" err="1">
                <a:solidFill>
                  <a:srgbClr val="FF0000"/>
                </a:solidFill>
              </a:rPr>
              <a:t>k</a:t>
            </a:r>
            <a:r>
              <a:rPr lang="en-US" sz="1100" i="0" baseline="-25000" dirty="0" err="1">
                <a:solidFill>
                  <a:srgbClr val="FF0000"/>
                </a:solidFill>
              </a:rPr>
              <a:t>θ</a:t>
            </a:r>
            <a:r>
              <a:rPr lang="en-US" sz="1100" i="0" dirty="0">
                <a:solidFill>
                  <a:srgbClr val="FF0000"/>
                </a:solidFill>
              </a:rPr>
              <a:t> FIR system</a:t>
            </a:r>
          </a:p>
        </p:txBody>
      </p:sp>
      <p:sp>
        <p:nvSpPr>
          <p:cNvPr id="8243" name="Text Box 16"/>
          <p:cNvSpPr txBox="1">
            <a:spLocks noChangeArrowheads="1"/>
          </p:cNvSpPr>
          <p:nvPr/>
        </p:nvSpPr>
        <p:spPr bwMode="auto">
          <a:xfrm>
            <a:off x="1600200" y="3743326"/>
            <a:ext cx="2438400" cy="447675"/>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ct val="70000"/>
              </a:lnSpc>
            </a:pPr>
            <a:r>
              <a:rPr lang="en-US" sz="1100" i="0" dirty="0">
                <a:solidFill>
                  <a:srgbClr val="FF0000"/>
                </a:solidFill>
              </a:rPr>
              <a:t>Perform physics design of ECH &amp; EBW system for plasma start-up &amp; current drive in advanced scenarios</a:t>
            </a:r>
          </a:p>
        </p:txBody>
      </p:sp>
      <p:sp>
        <p:nvSpPr>
          <p:cNvPr id="40" name="Text Box 23"/>
          <p:cNvSpPr txBox="1">
            <a:spLocks noChangeArrowheads="1"/>
          </p:cNvSpPr>
          <p:nvPr/>
        </p:nvSpPr>
        <p:spPr bwMode="auto">
          <a:xfrm>
            <a:off x="6629400" y="6229350"/>
            <a:ext cx="2438400" cy="152400"/>
          </a:xfrm>
          <a:prstGeom prst="rect">
            <a:avLst/>
          </a:prstGeom>
          <a:solidFill>
            <a:srgbClr val="EAEAEA"/>
          </a:solidFill>
          <a:ln w="3175">
            <a:solidFill>
              <a:srgbClr val="B2B2B2"/>
            </a:solidFill>
            <a:miter lim="800000"/>
            <a:headEnd/>
            <a:tailEnd/>
          </a:ln>
        </p:spPr>
        <p:txBody>
          <a:bodyPr lIns="45714" tIns="0" rIns="0" bIns="0">
            <a:spAutoFit/>
          </a:bodyPr>
          <a:lstStyle/>
          <a:p>
            <a:pPr algn="ctr">
              <a:lnSpc>
                <a:spcPct val="90000"/>
              </a:lnSpc>
            </a:pPr>
            <a:r>
              <a:rPr lang="en-US" sz="1100" i="0" dirty="0">
                <a:solidFill>
                  <a:srgbClr val="FF0000"/>
                </a:solidFill>
              </a:rPr>
              <a:t>TBD</a:t>
            </a:r>
          </a:p>
        </p:txBody>
      </p:sp>
      <p:sp>
        <p:nvSpPr>
          <p:cNvPr id="46" name="Text Box 27"/>
          <p:cNvSpPr txBox="1">
            <a:spLocks noChangeArrowheads="1"/>
          </p:cNvSpPr>
          <p:nvPr/>
        </p:nvSpPr>
        <p:spPr bwMode="auto">
          <a:xfrm>
            <a:off x="6705600" y="5105400"/>
            <a:ext cx="2362200" cy="477106"/>
          </a:xfrm>
          <a:prstGeom prst="rect">
            <a:avLst/>
          </a:prstGeom>
          <a:solidFill>
            <a:srgbClr val="EAEAEA"/>
          </a:solidFill>
          <a:ln w="3175">
            <a:solidFill>
              <a:srgbClr val="B2B2B2"/>
            </a:solidFill>
            <a:miter lim="800000"/>
            <a:headEnd/>
            <a:tailEnd/>
          </a:ln>
        </p:spPr>
        <p:txBody>
          <a:bodyPr wrap="square" lIns="45714" tIns="45714" rIns="0" bIns="45714">
            <a:spAutoFit/>
          </a:bodyPr>
          <a:lstStyle/>
          <a:p>
            <a:pPr>
              <a:lnSpc>
                <a:spcPts val="1000"/>
              </a:lnSpc>
            </a:pPr>
            <a:r>
              <a:rPr lang="en-US" sz="1100" i="0" dirty="0" smtClean="0">
                <a:solidFill>
                  <a:srgbClr val="FF0000"/>
                </a:solidFill>
              </a:rPr>
              <a:t>Develop </a:t>
            </a:r>
            <a:r>
              <a:rPr lang="en-US" sz="1100" i="0" dirty="0" err="1" smtClean="0">
                <a:solidFill>
                  <a:srgbClr val="FF0000"/>
                </a:solidFill>
              </a:rPr>
              <a:t>physics+operational</a:t>
            </a:r>
            <a:r>
              <a:rPr lang="en-US" sz="1100" i="0" dirty="0" smtClean="0">
                <a:solidFill>
                  <a:srgbClr val="FF0000"/>
                </a:solidFill>
              </a:rPr>
              <a:t> tools for high-performance discharges  </a:t>
            </a:r>
            <a:r>
              <a:rPr lang="en-US" sz="1100" b="0" i="0" dirty="0" smtClean="0">
                <a:solidFill>
                  <a:srgbClr val="FF0000"/>
                </a:solidFill>
              </a:rPr>
              <a:t>(with CC, ASC, MS</a:t>
            </a:r>
            <a:r>
              <a:rPr lang="en-US" sz="1100" b="0" i="0" dirty="0">
                <a:solidFill>
                  <a:srgbClr val="FF0000"/>
                </a:solidFill>
              </a:rPr>
              <a:t>, </a:t>
            </a:r>
            <a:r>
              <a:rPr lang="en-US" sz="1100" b="0" i="0" dirty="0" smtClean="0">
                <a:solidFill>
                  <a:srgbClr val="FF0000"/>
                </a:solidFill>
              </a:rPr>
              <a:t>BP, M&amp;P TSGs)</a:t>
            </a:r>
            <a:endParaRPr lang="en-US" sz="1100" b="0" i="0" dirty="0">
              <a:solidFill>
                <a:srgbClr val="FF0000"/>
              </a:solidFill>
            </a:endParaRPr>
          </a:p>
        </p:txBody>
      </p:sp>
      <p:sp>
        <p:nvSpPr>
          <p:cNvPr id="51" name="Right Arrow 50"/>
          <p:cNvSpPr/>
          <p:nvPr/>
        </p:nvSpPr>
        <p:spPr bwMode="auto">
          <a:xfrm>
            <a:off x="76200" y="2644775"/>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52" name="Text Box 12"/>
          <p:cNvSpPr txBox="1">
            <a:spLocks noChangeArrowheads="1"/>
          </p:cNvSpPr>
          <p:nvPr/>
        </p:nvSpPr>
        <p:spPr bwMode="auto">
          <a:xfrm>
            <a:off x="76200" y="2644776"/>
            <a:ext cx="1295400" cy="480119"/>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Boundary </a:t>
            </a:r>
          </a:p>
          <a:p>
            <a:pPr algn="ctr">
              <a:lnSpc>
                <a:spcPct val="90000"/>
              </a:lnSpc>
            </a:pPr>
            <a:r>
              <a:rPr lang="en-US" sz="1400" i="0" dirty="0" smtClean="0">
                <a:solidFill>
                  <a:schemeClr val="tx1"/>
                </a:solidFill>
                <a:latin typeface="Arial Narrow" pitchFamily="34" charset="0"/>
              </a:rPr>
              <a:t>Physics</a:t>
            </a:r>
            <a:endParaRPr lang="en-US" sz="1400" i="0" dirty="0">
              <a:solidFill>
                <a:schemeClr val="tx1"/>
              </a:solidFill>
              <a:latin typeface="Arial Narrow" pitchFamily="34" charset="0"/>
            </a:endParaRPr>
          </a:p>
        </p:txBody>
      </p:sp>
      <p:sp>
        <p:nvSpPr>
          <p:cNvPr id="53" name="Right Arrow 52"/>
          <p:cNvSpPr/>
          <p:nvPr/>
        </p:nvSpPr>
        <p:spPr bwMode="auto">
          <a:xfrm>
            <a:off x="76200" y="3200400"/>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54" name="Text Box 12"/>
          <p:cNvSpPr txBox="1">
            <a:spLocks noChangeArrowheads="1"/>
          </p:cNvSpPr>
          <p:nvPr/>
        </p:nvSpPr>
        <p:spPr bwMode="auto">
          <a:xfrm>
            <a:off x="76200" y="3295168"/>
            <a:ext cx="1295400" cy="286232"/>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smtClean="0">
                <a:solidFill>
                  <a:schemeClr val="tx1"/>
                </a:solidFill>
                <a:latin typeface="Arial Narrow" pitchFamily="34" charset="0"/>
              </a:rPr>
              <a:t>Materials &amp; PFCs</a:t>
            </a:r>
            <a:endParaRPr lang="en-US" sz="1400" i="0" dirty="0">
              <a:solidFill>
                <a:schemeClr val="tx1"/>
              </a:solidFill>
              <a:latin typeface="Arial Narrow" pitchFamily="34" charset="0"/>
            </a:endParaRPr>
          </a:p>
        </p:txBody>
      </p:sp>
      <p:sp>
        <p:nvSpPr>
          <p:cNvPr id="55" name="TextBox 54"/>
          <p:cNvSpPr txBox="1"/>
          <p:nvPr/>
        </p:nvSpPr>
        <p:spPr>
          <a:xfrm>
            <a:off x="7588708" y="1185445"/>
            <a:ext cx="412270" cy="338542"/>
          </a:xfrm>
          <a:prstGeom prst="rect">
            <a:avLst/>
          </a:prstGeom>
          <a:noFill/>
        </p:spPr>
        <p:txBody>
          <a:bodyPr wrap="none" lIns="91429" tIns="45714" rIns="91429" bIns="45714" rtlCol="0">
            <a:spAutoFit/>
          </a:bodyPr>
          <a:lstStyle/>
          <a:p>
            <a:r>
              <a:rPr lang="en-US" sz="1600" i="0" dirty="0" smtClean="0"/>
              <a:t>16</a:t>
            </a:r>
            <a:endParaRPr lang="en-US" sz="1600" i="0" dirty="0"/>
          </a:p>
        </p:txBody>
      </p:sp>
      <p:sp>
        <p:nvSpPr>
          <p:cNvPr id="56" name="Text Box 27"/>
          <p:cNvSpPr txBox="1">
            <a:spLocks noChangeArrowheads="1"/>
          </p:cNvSpPr>
          <p:nvPr/>
        </p:nvSpPr>
        <p:spPr bwMode="auto">
          <a:xfrm>
            <a:off x="6705600" y="3733800"/>
            <a:ext cx="2362200" cy="477106"/>
          </a:xfrm>
          <a:prstGeom prst="rect">
            <a:avLst/>
          </a:prstGeom>
          <a:solidFill>
            <a:srgbClr val="EAEAEA"/>
          </a:solidFill>
          <a:ln w="3175">
            <a:solidFill>
              <a:srgbClr val="B2B2B2"/>
            </a:solidFill>
            <a:miter lim="800000"/>
            <a:headEnd/>
            <a:tailEnd/>
          </a:ln>
        </p:spPr>
        <p:txBody>
          <a:bodyPr wrap="square" lIns="45714" tIns="45714" rIns="0" bIns="45714">
            <a:spAutoFit/>
          </a:bodyPr>
          <a:lstStyle/>
          <a:p>
            <a:pPr>
              <a:lnSpc>
                <a:spcPts val="1000"/>
              </a:lnSpc>
            </a:pPr>
            <a:r>
              <a:rPr lang="en-US" sz="1100" i="0" dirty="0" smtClean="0">
                <a:solidFill>
                  <a:srgbClr val="FF0000"/>
                </a:solidFill>
              </a:rPr>
              <a:t>Assess effects of NBI injection on fast-ion f(v) and NBI-CD profile </a:t>
            </a:r>
            <a:r>
              <a:rPr lang="en-US" sz="1100" b="0" i="0" dirty="0" smtClean="0">
                <a:solidFill>
                  <a:srgbClr val="FF0000"/>
                </a:solidFill>
              </a:rPr>
              <a:t>(with SFSU, MS, ASC TSGs</a:t>
            </a:r>
            <a:r>
              <a:rPr lang="en-US" sz="1100" b="0" i="0" dirty="0">
                <a:solidFill>
                  <a:srgbClr val="FF0000"/>
                </a:solidFill>
              </a:rPr>
              <a:t>)</a:t>
            </a:r>
          </a:p>
        </p:txBody>
      </p:sp>
      <p:sp>
        <p:nvSpPr>
          <p:cNvPr id="57" name="Text Box 27"/>
          <p:cNvSpPr txBox="1">
            <a:spLocks noChangeArrowheads="1"/>
          </p:cNvSpPr>
          <p:nvPr/>
        </p:nvSpPr>
        <p:spPr bwMode="auto">
          <a:xfrm>
            <a:off x="6705600" y="2286000"/>
            <a:ext cx="2362200" cy="477106"/>
          </a:xfrm>
          <a:prstGeom prst="rect">
            <a:avLst/>
          </a:prstGeom>
          <a:solidFill>
            <a:srgbClr val="EAEAEA"/>
          </a:solidFill>
          <a:ln w="3175">
            <a:solidFill>
              <a:srgbClr val="B2B2B2"/>
            </a:solidFill>
            <a:miter lim="800000"/>
            <a:headEnd/>
            <a:tailEnd/>
          </a:ln>
        </p:spPr>
        <p:txBody>
          <a:bodyPr wrap="square" lIns="45714" tIns="45714" rIns="0" bIns="45714">
            <a:spAutoFit/>
          </a:bodyPr>
          <a:lstStyle/>
          <a:p>
            <a:pPr>
              <a:lnSpc>
                <a:spcPts val="1000"/>
              </a:lnSpc>
            </a:pPr>
            <a:r>
              <a:rPr lang="en-US" sz="1100" i="0" dirty="0" smtClean="0">
                <a:solidFill>
                  <a:srgbClr val="FF0000"/>
                </a:solidFill>
              </a:rPr>
              <a:t>Assess H-mode </a:t>
            </a:r>
            <a:r>
              <a:rPr lang="en-US" sz="1100" i="0" dirty="0" err="1" smtClean="0">
                <a:solidFill>
                  <a:srgbClr val="FF0000"/>
                </a:solidFill>
                <a:latin typeface="Symbol" pitchFamily="18" charset="2"/>
              </a:rPr>
              <a:t>t</a:t>
            </a:r>
            <a:r>
              <a:rPr lang="en-US" sz="1100" i="0" baseline="-25000" dirty="0" err="1" smtClean="0">
                <a:solidFill>
                  <a:srgbClr val="FF0000"/>
                </a:solidFill>
              </a:rPr>
              <a:t>E</a:t>
            </a:r>
            <a:r>
              <a:rPr lang="en-US" sz="1100" i="0" dirty="0" smtClean="0">
                <a:solidFill>
                  <a:srgbClr val="FF0000"/>
                </a:solidFill>
              </a:rPr>
              <a:t>, pedestal, SOL characteristics at higher B</a:t>
            </a:r>
            <a:r>
              <a:rPr lang="en-US" sz="1100" i="0" baseline="-25000" dirty="0" smtClean="0">
                <a:solidFill>
                  <a:srgbClr val="FF0000"/>
                </a:solidFill>
              </a:rPr>
              <a:t>T</a:t>
            </a:r>
            <a:r>
              <a:rPr lang="en-US" sz="1100" i="0" dirty="0" smtClean="0">
                <a:solidFill>
                  <a:srgbClr val="FF0000"/>
                </a:solidFill>
              </a:rPr>
              <a:t>, I</a:t>
            </a:r>
            <a:r>
              <a:rPr lang="en-US" sz="1100" i="0" baseline="-25000" dirty="0" smtClean="0">
                <a:solidFill>
                  <a:srgbClr val="FF0000"/>
                </a:solidFill>
              </a:rPr>
              <a:t>P</a:t>
            </a:r>
            <a:r>
              <a:rPr lang="en-US" sz="1100" i="0" dirty="0" smtClean="0">
                <a:solidFill>
                  <a:srgbClr val="FF0000"/>
                </a:solidFill>
              </a:rPr>
              <a:t>, P</a:t>
            </a:r>
            <a:r>
              <a:rPr lang="en-US" sz="1100" i="0" baseline="-25000" dirty="0" smtClean="0">
                <a:solidFill>
                  <a:srgbClr val="FF0000"/>
                </a:solidFill>
              </a:rPr>
              <a:t>NBI</a:t>
            </a:r>
            <a:r>
              <a:rPr lang="en-US" sz="1100" i="0" dirty="0" smtClean="0">
                <a:solidFill>
                  <a:srgbClr val="FF0000"/>
                </a:solidFill>
              </a:rPr>
              <a:t> </a:t>
            </a:r>
            <a:r>
              <a:rPr lang="en-US" sz="1100" b="0" i="0" dirty="0" smtClean="0">
                <a:solidFill>
                  <a:srgbClr val="FF0000"/>
                </a:solidFill>
              </a:rPr>
              <a:t>(with BP, M&amp;P, ASC, WEP TSGs</a:t>
            </a:r>
            <a:r>
              <a:rPr lang="en-US" sz="1100" b="0" i="0" dirty="0">
                <a:solidFill>
                  <a:srgbClr val="FF0000"/>
                </a:solidFill>
              </a:rPr>
              <a:t>)</a:t>
            </a:r>
          </a:p>
        </p:txBody>
      </p:sp>
      <p:sp>
        <p:nvSpPr>
          <p:cNvPr id="44" name="TextBox 43"/>
          <p:cNvSpPr txBox="1"/>
          <p:nvPr/>
        </p:nvSpPr>
        <p:spPr>
          <a:xfrm>
            <a:off x="5150308" y="1185445"/>
            <a:ext cx="298457" cy="338542"/>
          </a:xfrm>
          <a:prstGeom prst="rect">
            <a:avLst/>
          </a:prstGeom>
          <a:noFill/>
        </p:spPr>
        <p:txBody>
          <a:bodyPr wrap="none" lIns="91429" tIns="45714" rIns="91429" bIns="45714" rtlCol="0">
            <a:spAutoFit/>
          </a:bodyPr>
          <a:lstStyle/>
          <a:p>
            <a:r>
              <a:rPr lang="en-US" sz="1600" i="0" dirty="0" smtClean="0"/>
              <a:t>0</a:t>
            </a:r>
            <a:endParaRPr lang="en-US" sz="1600" i="0" dirty="0"/>
          </a:p>
        </p:txBody>
      </p:sp>
      <p:sp>
        <p:nvSpPr>
          <p:cNvPr id="45" name="TextBox 44"/>
          <p:cNvSpPr txBox="1"/>
          <p:nvPr/>
        </p:nvSpPr>
        <p:spPr>
          <a:xfrm>
            <a:off x="2673320" y="1185445"/>
            <a:ext cx="298457" cy="338542"/>
          </a:xfrm>
          <a:prstGeom prst="rect">
            <a:avLst/>
          </a:prstGeom>
          <a:noFill/>
        </p:spPr>
        <p:txBody>
          <a:bodyPr wrap="none" lIns="91429" tIns="45714" rIns="91429" bIns="45714" rtlCol="0">
            <a:spAutoFit/>
          </a:bodyPr>
          <a:lstStyle/>
          <a:p>
            <a:r>
              <a:rPr lang="en-US" sz="1600" i="0" dirty="0" smtClean="0"/>
              <a:t>0</a:t>
            </a:r>
            <a:endParaRPr lang="en-US" sz="1600" i="0" dirty="0"/>
          </a:p>
        </p:txBody>
      </p:sp>
      <p:sp>
        <p:nvSpPr>
          <p:cNvPr id="47" name="TextBox 46"/>
          <p:cNvSpPr txBox="1"/>
          <p:nvPr/>
        </p:nvSpPr>
        <p:spPr>
          <a:xfrm>
            <a:off x="1600200" y="1981200"/>
            <a:ext cx="304800" cy="123111"/>
          </a:xfrm>
          <a:prstGeom prst="rect">
            <a:avLst/>
          </a:prstGeom>
          <a:noFill/>
        </p:spPr>
        <p:txBody>
          <a:bodyPr wrap="square" lIns="0" tIns="0" rIns="0" bIns="0" rtlCol="0">
            <a:spAutoFit/>
          </a:bodyPr>
          <a:lstStyle/>
          <a:p>
            <a:r>
              <a:rPr lang="en-US" sz="800" i="0" dirty="0" smtClean="0"/>
              <a:t>R13-1</a:t>
            </a:r>
            <a:endParaRPr lang="en-US" sz="800" i="0" dirty="0"/>
          </a:p>
        </p:txBody>
      </p:sp>
      <p:sp>
        <p:nvSpPr>
          <p:cNvPr id="49" name="TextBox 48"/>
          <p:cNvSpPr txBox="1"/>
          <p:nvPr/>
        </p:nvSpPr>
        <p:spPr>
          <a:xfrm>
            <a:off x="1600200" y="3077289"/>
            <a:ext cx="304800" cy="123111"/>
          </a:xfrm>
          <a:prstGeom prst="rect">
            <a:avLst/>
          </a:prstGeom>
          <a:noFill/>
        </p:spPr>
        <p:txBody>
          <a:bodyPr wrap="square" lIns="0" tIns="0" rIns="0" bIns="0" rtlCol="0">
            <a:spAutoFit/>
          </a:bodyPr>
          <a:lstStyle/>
          <a:p>
            <a:r>
              <a:rPr lang="en-US" sz="800" i="0" dirty="0" smtClean="0"/>
              <a:t>R13-2</a:t>
            </a:r>
            <a:endParaRPr lang="en-US" sz="800" i="0" dirty="0"/>
          </a:p>
        </p:txBody>
      </p:sp>
      <p:sp>
        <p:nvSpPr>
          <p:cNvPr id="50" name="TextBox 49"/>
          <p:cNvSpPr txBox="1"/>
          <p:nvPr/>
        </p:nvSpPr>
        <p:spPr>
          <a:xfrm>
            <a:off x="1600200" y="4191000"/>
            <a:ext cx="304800" cy="123111"/>
          </a:xfrm>
          <a:prstGeom prst="rect">
            <a:avLst/>
          </a:prstGeom>
          <a:noFill/>
        </p:spPr>
        <p:txBody>
          <a:bodyPr wrap="square" lIns="0" tIns="0" rIns="0" bIns="0" rtlCol="0">
            <a:spAutoFit/>
          </a:bodyPr>
          <a:lstStyle/>
          <a:p>
            <a:r>
              <a:rPr lang="en-US" sz="800" i="0" dirty="0" smtClean="0"/>
              <a:t>R13-3</a:t>
            </a:r>
            <a:endParaRPr lang="en-US" sz="800" i="0" dirty="0"/>
          </a:p>
        </p:txBody>
      </p:sp>
      <p:sp>
        <p:nvSpPr>
          <p:cNvPr id="58" name="TextBox 57"/>
          <p:cNvSpPr txBox="1"/>
          <p:nvPr/>
        </p:nvSpPr>
        <p:spPr>
          <a:xfrm>
            <a:off x="1600200" y="5312664"/>
            <a:ext cx="304800" cy="123111"/>
          </a:xfrm>
          <a:prstGeom prst="rect">
            <a:avLst/>
          </a:prstGeom>
          <a:noFill/>
        </p:spPr>
        <p:txBody>
          <a:bodyPr wrap="square" lIns="0" tIns="0" rIns="0" bIns="0" rtlCol="0">
            <a:spAutoFit/>
          </a:bodyPr>
          <a:lstStyle/>
          <a:p>
            <a:r>
              <a:rPr lang="en-US" sz="800" i="0" dirty="0" smtClean="0"/>
              <a:t>R13-4</a:t>
            </a:r>
            <a:endParaRPr lang="en-US" sz="800" i="0" dirty="0"/>
          </a:p>
        </p:txBody>
      </p:sp>
      <p:sp>
        <p:nvSpPr>
          <p:cNvPr id="59" name="TextBox 58"/>
          <p:cNvSpPr txBox="1"/>
          <p:nvPr/>
        </p:nvSpPr>
        <p:spPr>
          <a:xfrm>
            <a:off x="4114800" y="1400889"/>
            <a:ext cx="304800" cy="123111"/>
          </a:xfrm>
          <a:prstGeom prst="rect">
            <a:avLst/>
          </a:prstGeom>
          <a:noFill/>
        </p:spPr>
        <p:txBody>
          <a:bodyPr wrap="square" lIns="0" tIns="0" rIns="0" bIns="0" rtlCol="0">
            <a:spAutoFit/>
          </a:bodyPr>
          <a:lstStyle/>
          <a:p>
            <a:r>
              <a:rPr lang="en-US" sz="800" i="0" dirty="0" smtClean="0"/>
              <a:t>R14-1</a:t>
            </a:r>
            <a:endParaRPr lang="en-US" sz="800" i="0" dirty="0"/>
          </a:p>
        </p:txBody>
      </p:sp>
      <p:sp>
        <p:nvSpPr>
          <p:cNvPr id="60" name="TextBox 59"/>
          <p:cNvSpPr txBox="1"/>
          <p:nvPr/>
        </p:nvSpPr>
        <p:spPr>
          <a:xfrm>
            <a:off x="4114800" y="3610689"/>
            <a:ext cx="304800" cy="123111"/>
          </a:xfrm>
          <a:prstGeom prst="rect">
            <a:avLst/>
          </a:prstGeom>
          <a:noFill/>
        </p:spPr>
        <p:txBody>
          <a:bodyPr wrap="square" lIns="0" tIns="0" rIns="0" bIns="0" rtlCol="0">
            <a:spAutoFit/>
          </a:bodyPr>
          <a:lstStyle/>
          <a:p>
            <a:r>
              <a:rPr lang="en-US" sz="800" i="0" dirty="0" smtClean="0"/>
              <a:t>R14-2</a:t>
            </a:r>
            <a:endParaRPr lang="en-US" sz="800" i="0" dirty="0"/>
          </a:p>
        </p:txBody>
      </p:sp>
      <p:sp>
        <p:nvSpPr>
          <p:cNvPr id="61" name="TextBox 60"/>
          <p:cNvSpPr txBox="1"/>
          <p:nvPr/>
        </p:nvSpPr>
        <p:spPr>
          <a:xfrm>
            <a:off x="4114800" y="4753689"/>
            <a:ext cx="304800" cy="123111"/>
          </a:xfrm>
          <a:prstGeom prst="rect">
            <a:avLst/>
          </a:prstGeom>
          <a:noFill/>
        </p:spPr>
        <p:txBody>
          <a:bodyPr wrap="square" lIns="0" tIns="0" rIns="0" bIns="0" rtlCol="0">
            <a:spAutoFit/>
          </a:bodyPr>
          <a:lstStyle/>
          <a:p>
            <a:r>
              <a:rPr lang="en-US" sz="800" i="0" dirty="0" smtClean="0"/>
              <a:t>R14-3</a:t>
            </a:r>
            <a:endParaRPr lang="en-US" sz="800" i="0" dirty="0"/>
          </a:p>
        </p:txBody>
      </p:sp>
      <p:sp>
        <p:nvSpPr>
          <p:cNvPr id="62" name="TextBox 61"/>
          <p:cNvSpPr txBox="1"/>
          <p:nvPr/>
        </p:nvSpPr>
        <p:spPr>
          <a:xfrm>
            <a:off x="6705600" y="2162889"/>
            <a:ext cx="304800" cy="123111"/>
          </a:xfrm>
          <a:prstGeom prst="rect">
            <a:avLst/>
          </a:prstGeom>
          <a:noFill/>
        </p:spPr>
        <p:txBody>
          <a:bodyPr wrap="square" lIns="0" tIns="0" rIns="0" bIns="0" rtlCol="0">
            <a:spAutoFit/>
          </a:bodyPr>
          <a:lstStyle/>
          <a:p>
            <a:r>
              <a:rPr lang="en-US" sz="800" i="0" dirty="0" smtClean="0"/>
              <a:t>R15-1</a:t>
            </a:r>
            <a:endParaRPr lang="en-US" sz="800" i="0" dirty="0"/>
          </a:p>
        </p:txBody>
      </p:sp>
      <p:sp>
        <p:nvSpPr>
          <p:cNvPr id="63" name="TextBox 62"/>
          <p:cNvSpPr txBox="1"/>
          <p:nvPr/>
        </p:nvSpPr>
        <p:spPr>
          <a:xfrm>
            <a:off x="6705600" y="3610689"/>
            <a:ext cx="304800" cy="123111"/>
          </a:xfrm>
          <a:prstGeom prst="rect">
            <a:avLst/>
          </a:prstGeom>
          <a:noFill/>
        </p:spPr>
        <p:txBody>
          <a:bodyPr wrap="square" lIns="0" tIns="0" rIns="0" bIns="0" rtlCol="0">
            <a:spAutoFit/>
          </a:bodyPr>
          <a:lstStyle/>
          <a:p>
            <a:r>
              <a:rPr lang="en-US" sz="800" i="0" dirty="0" smtClean="0"/>
              <a:t>R15-2</a:t>
            </a:r>
            <a:endParaRPr lang="en-US" sz="800" i="0" dirty="0"/>
          </a:p>
        </p:txBody>
      </p:sp>
      <p:sp>
        <p:nvSpPr>
          <p:cNvPr id="64" name="TextBox 63"/>
          <p:cNvSpPr txBox="1"/>
          <p:nvPr/>
        </p:nvSpPr>
        <p:spPr>
          <a:xfrm>
            <a:off x="6705600" y="4982289"/>
            <a:ext cx="304800" cy="123111"/>
          </a:xfrm>
          <a:prstGeom prst="rect">
            <a:avLst/>
          </a:prstGeom>
          <a:noFill/>
        </p:spPr>
        <p:txBody>
          <a:bodyPr wrap="square" lIns="0" tIns="0" rIns="0" bIns="0" rtlCol="0">
            <a:spAutoFit/>
          </a:bodyPr>
          <a:lstStyle/>
          <a:p>
            <a:r>
              <a:rPr lang="en-US" sz="800" i="0" dirty="0" smtClean="0"/>
              <a:t>R15-3</a:t>
            </a:r>
            <a:endParaRPr lang="en-US" sz="800" i="0" dirty="0"/>
          </a:p>
        </p:txBody>
      </p:sp>
      <p:sp>
        <p:nvSpPr>
          <p:cNvPr id="65" name="Right Arrow 64"/>
          <p:cNvSpPr/>
          <p:nvPr/>
        </p:nvSpPr>
        <p:spPr bwMode="auto">
          <a:xfrm>
            <a:off x="76200" y="6072485"/>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sz="1400" dirty="0">
              <a:solidFill>
                <a:schemeClr val="tx1"/>
              </a:solidFill>
              <a:latin typeface="Arial Narrow" pitchFamily="34" charset="0"/>
            </a:endParaRPr>
          </a:p>
        </p:txBody>
      </p:sp>
      <p:sp>
        <p:nvSpPr>
          <p:cNvPr id="67" name="Text Box 12"/>
          <p:cNvSpPr txBox="1">
            <a:spLocks noChangeArrowheads="1"/>
          </p:cNvSpPr>
          <p:nvPr/>
        </p:nvSpPr>
        <p:spPr bwMode="auto">
          <a:xfrm>
            <a:off x="76200" y="6072188"/>
            <a:ext cx="1295400" cy="481012"/>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Joint Research </a:t>
            </a:r>
            <a:r>
              <a:rPr lang="en-US" sz="1400" i="0" dirty="0" smtClean="0">
                <a:solidFill>
                  <a:schemeClr val="tx1"/>
                </a:solidFill>
                <a:latin typeface="Arial Narrow" pitchFamily="34" charset="0"/>
              </a:rPr>
              <a:t>Target</a:t>
            </a:r>
            <a:endParaRPr lang="en-US" sz="1400" i="0"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914400"/>
          </a:xfrm>
        </p:spPr>
        <p:txBody>
          <a:bodyPr/>
          <a:lstStyle/>
          <a:p>
            <a:pPr>
              <a:lnSpc>
                <a:spcPct val="100000"/>
              </a:lnSpc>
            </a:pPr>
            <a:r>
              <a:rPr lang="en-US" sz="2400" dirty="0" smtClean="0">
                <a:solidFill>
                  <a:srgbClr val="3333CC"/>
                </a:solidFill>
                <a:ea typeface="ＭＳ Ｐゴシック" pitchFamily="1" charset="-128"/>
              </a:rPr>
              <a:t>                                   accelerates snowflake + start-up/ramp-up </a:t>
            </a:r>
            <a:br>
              <a:rPr lang="en-US" sz="2400" dirty="0" smtClean="0">
                <a:solidFill>
                  <a:srgbClr val="3333CC"/>
                </a:solidFill>
                <a:ea typeface="ＭＳ Ｐゴシック" pitchFamily="1" charset="-128"/>
              </a:rPr>
            </a:br>
            <a:r>
              <a:rPr lang="en-US" sz="2400" dirty="0" smtClean="0">
                <a:solidFill>
                  <a:srgbClr val="3333CC"/>
                </a:solidFill>
                <a:ea typeface="ＭＳ Ｐゴシック" pitchFamily="1" charset="-128"/>
              </a:rPr>
              <a:t>research for FNSF, fully utilizes facility during 1</a:t>
            </a:r>
            <a:r>
              <a:rPr lang="en-US" sz="2400" baseline="30000" dirty="0" smtClean="0">
                <a:solidFill>
                  <a:srgbClr val="3333CC"/>
                </a:solidFill>
                <a:ea typeface="ＭＳ Ｐゴシック" pitchFamily="1" charset="-128"/>
              </a:rPr>
              <a:t>st</a:t>
            </a:r>
            <a:r>
              <a:rPr lang="en-US" sz="2400" dirty="0" smtClean="0">
                <a:solidFill>
                  <a:srgbClr val="3333CC"/>
                </a:solidFill>
                <a:ea typeface="ＭＳ Ｐゴシック" pitchFamily="1" charset="-128"/>
              </a:rPr>
              <a:t> year of ops</a:t>
            </a:r>
            <a:endParaRPr lang="en-US" sz="2400" dirty="0" smtClean="0"/>
          </a:p>
        </p:txBody>
      </p:sp>
      <p:sp>
        <p:nvSpPr>
          <p:cNvPr id="41" name="Rectangle 207"/>
          <p:cNvSpPr>
            <a:spLocks noGrp="1" noChangeArrowheads="1"/>
          </p:cNvSpPr>
          <p:nvPr>
            <p:ph type="sldNum" sz="quarter" idx="10"/>
          </p:nvPr>
        </p:nvSpPr>
        <p:spPr/>
        <p:txBody>
          <a:bodyPr/>
          <a:lstStyle/>
          <a:p>
            <a:pPr>
              <a:defRPr/>
            </a:pPr>
            <a:fld id="{47ABAB38-A6B9-47F0-99BA-BA8089AE29E8}" type="slidenum">
              <a:rPr lang="en-US" smtClean="0">
                <a:ea typeface="ＭＳ Ｐゴシック" pitchFamily="34" charset="-128"/>
                <a:cs typeface="Arial" charset="0"/>
              </a:rPr>
              <a:pPr>
                <a:defRPr/>
              </a:pPr>
              <a:t>72</a:t>
            </a:fld>
            <a:endParaRPr lang="en-US" smtClean="0">
              <a:ea typeface="ＭＳ Ｐゴシック" pitchFamily="34" charset="-128"/>
              <a:cs typeface="Arial" charset="0"/>
            </a:endParaRPr>
          </a:p>
        </p:txBody>
      </p:sp>
      <p:sp>
        <p:nvSpPr>
          <p:cNvPr id="8195" name="Rectangle 4"/>
          <p:cNvSpPr>
            <a:spLocks noChangeArrowheads="1"/>
          </p:cNvSpPr>
          <p:nvPr/>
        </p:nvSpPr>
        <p:spPr bwMode="auto">
          <a:xfrm>
            <a:off x="0" y="1219200"/>
            <a:ext cx="1600200" cy="228600"/>
          </a:xfrm>
          <a:prstGeom prst="rect">
            <a:avLst/>
          </a:prstGeom>
          <a:noFill/>
          <a:ln w="9525">
            <a:noFill/>
            <a:miter lim="800000"/>
            <a:headEnd/>
            <a:tailEnd/>
          </a:ln>
        </p:spPr>
        <p:txBody>
          <a:bodyPr lIns="0" tIns="45714" rIns="0" bIns="45714"/>
          <a:lstStyle/>
          <a:p>
            <a:pPr marL="342860" indent="-342860" algn="ctr" eaLnBrk="0" hangingPunct="0">
              <a:lnSpc>
                <a:spcPct val="80000"/>
              </a:lnSpc>
            </a:pPr>
            <a:r>
              <a:rPr lang="en-US" sz="1400" i="0" dirty="0">
                <a:solidFill>
                  <a:schemeClr val="accent2"/>
                </a:solidFill>
              </a:rPr>
              <a:t>Expt. Run Weeks:</a:t>
            </a:r>
          </a:p>
        </p:txBody>
      </p:sp>
      <p:sp>
        <p:nvSpPr>
          <p:cNvPr id="28680" name="Text Box 8"/>
          <p:cNvSpPr txBox="1">
            <a:spLocks noChangeArrowheads="1"/>
          </p:cNvSpPr>
          <p:nvPr/>
        </p:nvSpPr>
        <p:spPr bwMode="auto">
          <a:xfrm>
            <a:off x="6629401" y="973138"/>
            <a:ext cx="2441575" cy="246062"/>
          </a:xfrm>
          <a:prstGeom prst="rect">
            <a:avLst/>
          </a:prstGeom>
          <a:ln>
            <a:headEnd/>
            <a:tailEnd/>
          </a:ln>
        </p:spPr>
        <p:style>
          <a:lnRef idx="1">
            <a:schemeClr val="dk1"/>
          </a:lnRef>
          <a:fillRef idx="2">
            <a:schemeClr val="dk1"/>
          </a:fillRef>
          <a:effectRef idx="1">
            <a:schemeClr val="dk1"/>
          </a:effectRef>
          <a:fontRef idx="minor">
            <a:schemeClr val="dk1"/>
          </a:fontRef>
        </p:style>
        <p:txBody>
          <a:bodyPr lIns="91429" tIns="0" rIns="91429" bIns="0">
            <a:spAutoFit/>
          </a:bodyPr>
          <a:lstStyle/>
          <a:p>
            <a:pPr algn="ctr">
              <a:defRPr/>
            </a:pPr>
            <a:r>
              <a:rPr lang="en-US" sz="1600" i="0" dirty="0" smtClean="0"/>
              <a:t>FY2015</a:t>
            </a:r>
            <a:endParaRPr lang="en-US" sz="1600" i="0" dirty="0"/>
          </a:p>
        </p:txBody>
      </p:sp>
      <p:sp>
        <p:nvSpPr>
          <p:cNvPr id="8197" name="Text Box 16"/>
          <p:cNvSpPr txBox="1">
            <a:spLocks noChangeArrowheads="1"/>
          </p:cNvSpPr>
          <p:nvPr/>
        </p:nvSpPr>
        <p:spPr bwMode="auto">
          <a:xfrm>
            <a:off x="1600200" y="3206751"/>
            <a:ext cx="2438400" cy="450304"/>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ct val="70000"/>
              </a:lnSpc>
            </a:pPr>
            <a:r>
              <a:rPr lang="en-US" sz="1100" i="0" dirty="0">
                <a:solidFill>
                  <a:srgbClr val="FF0000"/>
                </a:solidFill>
              </a:rPr>
              <a:t>Assess relationship between lithium-conditioned surface composition and plasma behavior</a:t>
            </a:r>
          </a:p>
        </p:txBody>
      </p:sp>
      <p:sp>
        <p:nvSpPr>
          <p:cNvPr id="8198" name="Line 21"/>
          <p:cNvSpPr>
            <a:spLocks noChangeShapeType="1"/>
          </p:cNvSpPr>
          <p:nvPr/>
        </p:nvSpPr>
        <p:spPr bwMode="auto">
          <a:xfrm>
            <a:off x="0" y="6000750"/>
            <a:ext cx="9144000" cy="0"/>
          </a:xfrm>
          <a:prstGeom prst="line">
            <a:avLst/>
          </a:prstGeom>
          <a:noFill/>
          <a:ln w="38100">
            <a:solidFill>
              <a:schemeClr val="tx1"/>
            </a:solidFill>
            <a:round/>
            <a:headEnd/>
            <a:tailEnd/>
          </a:ln>
        </p:spPr>
        <p:txBody>
          <a:bodyPr lIns="0" tIns="0" rIns="0" bIns="0"/>
          <a:lstStyle/>
          <a:p>
            <a:endParaRPr lang="en-US"/>
          </a:p>
        </p:txBody>
      </p:sp>
      <p:sp>
        <p:nvSpPr>
          <p:cNvPr id="8201" name="Text Box 27"/>
          <p:cNvSpPr txBox="1">
            <a:spLocks noChangeArrowheads="1"/>
          </p:cNvSpPr>
          <p:nvPr/>
        </p:nvSpPr>
        <p:spPr bwMode="auto">
          <a:xfrm>
            <a:off x="4114800" y="1524000"/>
            <a:ext cx="2438400" cy="477106"/>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ts val="1000"/>
              </a:lnSpc>
            </a:pPr>
            <a:r>
              <a:rPr lang="en-US" sz="1100" i="0" dirty="0">
                <a:solidFill>
                  <a:srgbClr val="FF0000"/>
                </a:solidFill>
              </a:rPr>
              <a:t>Assess access to reduced density </a:t>
            </a:r>
            <a:br>
              <a:rPr lang="en-US" sz="1100" i="0" dirty="0">
                <a:solidFill>
                  <a:srgbClr val="FF0000"/>
                </a:solidFill>
              </a:rPr>
            </a:br>
            <a:r>
              <a:rPr lang="en-US" sz="1100" i="0" dirty="0">
                <a:solidFill>
                  <a:srgbClr val="FF0000"/>
                </a:solidFill>
              </a:rPr>
              <a:t>and </a:t>
            </a:r>
            <a:r>
              <a:rPr lang="en-US" sz="1100" i="0" dirty="0">
                <a:solidFill>
                  <a:srgbClr val="FF0000"/>
                </a:solidFill>
                <a:latin typeface="Symbol" pitchFamily="18" charset="2"/>
              </a:rPr>
              <a:t>n</a:t>
            </a:r>
            <a:r>
              <a:rPr lang="en-US" sz="1100" i="0" dirty="0">
                <a:solidFill>
                  <a:srgbClr val="FF0000"/>
                </a:solidFill>
              </a:rPr>
              <a:t>* in high-performance scenarios </a:t>
            </a:r>
            <a:r>
              <a:rPr lang="en-US" sz="1100" b="0" i="0" dirty="0">
                <a:solidFill>
                  <a:srgbClr val="FF0000"/>
                </a:solidFill>
              </a:rPr>
              <a:t>(with ASC, BP TSGs)</a:t>
            </a:r>
          </a:p>
        </p:txBody>
      </p:sp>
      <p:sp>
        <p:nvSpPr>
          <p:cNvPr id="42" name="Text Box 8"/>
          <p:cNvSpPr txBox="1">
            <a:spLocks noChangeArrowheads="1"/>
          </p:cNvSpPr>
          <p:nvPr/>
        </p:nvSpPr>
        <p:spPr bwMode="auto">
          <a:xfrm>
            <a:off x="4114800" y="973138"/>
            <a:ext cx="2438400" cy="246062"/>
          </a:xfrm>
          <a:prstGeom prst="rect">
            <a:avLst/>
          </a:prstGeom>
          <a:ln>
            <a:headEnd/>
            <a:tailEnd/>
          </a:ln>
        </p:spPr>
        <p:style>
          <a:lnRef idx="1">
            <a:schemeClr val="dk1"/>
          </a:lnRef>
          <a:fillRef idx="2">
            <a:schemeClr val="dk1"/>
          </a:fillRef>
          <a:effectRef idx="1">
            <a:schemeClr val="dk1"/>
          </a:effectRef>
          <a:fontRef idx="minor">
            <a:schemeClr val="dk1"/>
          </a:fontRef>
        </p:style>
        <p:txBody>
          <a:bodyPr lIns="91429" tIns="0" rIns="91429" bIns="0">
            <a:spAutoFit/>
          </a:bodyPr>
          <a:lstStyle/>
          <a:p>
            <a:pPr algn="ctr">
              <a:defRPr/>
            </a:pPr>
            <a:r>
              <a:rPr lang="en-US" sz="1600" i="0" dirty="0" smtClean="0"/>
              <a:t>FY2014</a:t>
            </a:r>
            <a:endParaRPr lang="en-US" sz="1600" i="0" dirty="0"/>
          </a:p>
        </p:txBody>
      </p:sp>
      <p:sp>
        <p:nvSpPr>
          <p:cNvPr id="43" name="Text Box 8"/>
          <p:cNvSpPr txBox="1">
            <a:spLocks noChangeArrowheads="1"/>
          </p:cNvSpPr>
          <p:nvPr/>
        </p:nvSpPr>
        <p:spPr bwMode="auto">
          <a:xfrm>
            <a:off x="1600200" y="973138"/>
            <a:ext cx="2438400" cy="246062"/>
          </a:xfrm>
          <a:prstGeom prst="rect">
            <a:avLst/>
          </a:prstGeom>
          <a:ln>
            <a:headEnd/>
            <a:tailEnd/>
          </a:ln>
        </p:spPr>
        <p:style>
          <a:lnRef idx="1">
            <a:schemeClr val="dk1"/>
          </a:lnRef>
          <a:fillRef idx="2">
            <a:schemeClr val="dk1"/>
          </a:fillRef>
          <a:effectRef idx="1">
            <a:schemeClr val="dk1"/>
          </a:effectRef>
          <a:fontRef idx="minor">
            <a:schemeClr val="dk1"/>
          </a:fontRef>
        </p:style>
        <p:txBody>
          <a:bodyPr lIns="91429" tIns="0" rIns="91429" bIns="0">
            <a:spAutoFit/>
          </a:bodyPr>
          <a:lstStyle/>
          <a:p>
            <a:pPr algn="ctr">
              <a:defRPr/>
            </a:pPr>
            <a:r>
              <a:rPr lang="en-US" sz="1600" i="0" dirty="0" smtClean="0"/>
              <a:t>FY2013</a:t>
            </a:r>
            <a:endParaRPr lang="en-US" sz="1600" i="0" dirty="0"/>
          </a:p>
        </p:txBody>
      </p:sp>
      <p:sp>
        <p:nvSpPr>
          <p:cNvPr id="48" name="Right Arrow 47"/>
          <p:cNvSpPr/>
          <p:nvPr/>
        </p:nvSpPr>
        <p:spPr bwMode="auto">
          <a:xfrm>
            <a:off x="76200" y="2057400"/>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66" name="Right Arrow 65"/>
          <p:cNvSpPr/>
          <p:nvPr/>
        </p:nvSpPr>
        <p:spPr bwMode="auto">
          <a:xfrm>
            <a:off x="76200" y="1524000"/>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70" name="Right Arrow 69"/>
          <p:cNvSpPr/>
          <p:nvPr/>
        </p:nvSpPr>
        <p:spPr bwMode="auto">
          <a:xfrm>
            <a:off x="76200" y="3733800"/>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72" name="Right Arrow 71"/>
          <p:cNvSpPr/>
          <p:nvPr/>
        </p:nvSpPr>
        <p:spPr bwMode="auto">
          <a:xfrm>
            <a:off x="76200" y="4321175"/>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74" name="Right Arrow 73"/>
          <p:cNvSpPr/>
          <p:nvPr/>
        </p:nvSpPr>
        <p:spPr bwMode="auto">
          <a:xfrm>
            <a:off x="76200" y="4908550"/>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76" name="Right Arrow 75"/>
          <p:cNvSpPr/>
          <p:nvPr/>
        </p:nvSpPr>
        <p:spPr bwMode="auto">
          <a:xfrm>
            <a:off x="76200" y="5464175"/>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8229" name="Text Box 12"/>
          <p:cNvSpPr txBox="1">
            <a:spLocks noChangeArrowheads="1"/>
          </p:cNvSpPr>
          <p:nvPr/>
        </p:nvSpPr>
        <p:spPr bwMode="auto">
          <a:xfrm>
            <a:off x="76200" y="2057401"/>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Transport and Turbulence</a:t>
            </a:r>
          </a:p>
        </p:txBody>
      </p:sp>
      <p:sp>
        <p:nvSpPr>
          <p:cNvPr id="8230" name="Text Box 12"/>
          <p:cNvSpPr txBox="1">
            <a:spLocks noChangeArrowheads="1"/>
          </p:cNvSpPr>
          <p:nvPr/>
        </p:nvSpPr>
        <p:spPr bwMode="auto">
          <a:xfrm>
            <a:off x="76200" y="1501775"/>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Macroscopic Stability</a:t>
            </a:r>
          </a:p>
        </p:txBody>
      </p:sp>
      <p:sp>
        <p:nvSpPr>
          <p:cNvPr id="8232" name="Text Box 12"/>
          <p:cNvSpPr txBox="1">
            <a:spLocks noChangeArrowheads="1"/>
          </p:cNvSpPr>
          <p:nvPr/>
        </p:nvSpPr>
        <p:spPr bwMode="auto">
          <a:xfrm>
            <a:off x="76200" y="3733801"/>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err="1">
                <a:solidFill>
                  <a:schemeClr val="tx1"/>
                </a:solidFill>
                <a:latin typeface="Arial Narrow" pitchFamily="34" charset="0"/>
              </a:rPr>
              <a:t>Waves+Energetic</a:t>
            </a:r>
            <a:r>
              <a:rPr lang="en-US" sz="1400" i="0" dirty="0">
                <a:solidFill>
                  <a:schemeClr val="tx1"/>
                </a:solidFill>
                <a:latin typeface="Arial Narrow" pitchFamily="34" charset="0"/>
              </a:rPr>
              <a:t> Particles</a:t>
            </a:r>
          </a:p>
        </p:txBody>
      </p:sp>
      <p:sp>
        <p:nvSpPr>
          <p:cNvPr id="8233" name="Text Box 12"/>
          <p:cNvSpPr txBox="1">
            <a:spLocks noChangeArrowheads="1"/>
          </p:cNvSpPr>
          <p:nvPr/>
        </p:nvSpPr>
        <p:spPr bwMode="auto">
          <a:xfrm>
            <a:off x="76200" y="4321175"/>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Solenoid-free Start-up/ramp-up</a:t>
            </a:r>
          </a:p>
        </p:txBody>
      </p:sp>
      <p:sp>
        <p:nvSpPr>
          <p:cNvPr id="8234" name="Text Box 12"/>
          <p:cNvSpPr txBox="1">
            <a:spLocks noChangeArrowheads="1"/>
          </p:cNvSpPr>
          <p:nvPr/>
        </p:nvSpPr>
        <p:spPr bwMode="auto">
          <a:xfrm>
            <a:off x="76200" y="4908550"/>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Adv. Scenarios and Control</a:t>
            </a:r>
          </a:p>
        </p:txBody>
      </p:sp>
      <p:sp>
        <p:nvSpPr>
          <p:cNvPr id="8235" name="Text Box 12"/>
          <p:cNvSpPr txBox="1">
            <a:spLocks noChangeArrowheads="1"/>
          </p:cNvSpPr>
          <p:nvPr/>
        </p:nvSpPr>
        <p:spPr bwMode="auto">
          <a:xfrm>
            <a:off x="76200" y="5464175"/>
            <a:ext cx="1295400" cy="479425"/>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ITER Needs + Cross-cutting</a:t>
            </a:r>
          </a:p>
        </p:txBody>
      </p:sp>
      <p:sp>
        <p:nvSpPr>
          <p:cNvPr id="8237" name="Text Box 16"/>
          <p:cNvSpPr txBox="1">
            <a:spLocks noChangeArrowheads="1"/>
          </p:cNvSpPr>
          <p:nvPr/>
        </p:nvSpPr>
        <p:spPr bwMode="auto">
          <a:xfrm>
            <a:off x="4114800" y="3743326"/>
            <a:ext cx="2438400" cy="331810"/>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ct val="70000"/>
              </a:lnSpc>
            </a:pPr>
            <a:r>
              <a:rPr lang="en-US" sz="1100" i="0" dirty="0">
                <a:solidFill>
                  <a:srgbClr val="FF0000"/>
                </a:solidFill>
              </a:rPr>
              <a:t>Assess reduced models for *AE mode-induced fast-ion transport</a:t>
            </a:r>
          </a:p>
        </p:txBody>
      </p:sp>
      <p:sp>
        <p:nvSpPr>
          <p:cNvPr id="8238" name="Text Box 23"/>
          <p:cNvSpPr txBox="1">
            <a:spLocks noChangeArrowheads="1"/>
          </p:cNvSpPr>
          <p:nvPr/>
        </p:nvSpPr>
        <p:spPr bwMode="auto">
          <a:xfrm>
            <a:off x="1600200" y="6076950"/>
            <a:ext cx="2438400" cy="457200"/>
          </a:xfrm>
          <a:prstGeom prst="rect">
            <a:avLst/>
          </a:prstGeom>
          <a:solidFill>
            <a:srgbClr val="EAEAEA"/>
          </a:solidFill>
          <a:ln w="3175">
            <a:solidFill>
              <a:srgbClr val="B2B2B2"/>
            </a:solidFill>
            <a:miter lim="800000"/>
            <a:headEnd/>
            <a:tailEnd/>
          </a:ln>
        </p:spPr>
        <p:txBody>
          <a:bodyPr lIns="45714" tIns="0" rIns="0" bIns="0">
            <a:spAutoFit/>
          </a:bodyPr>
          <a:lstStyle/>
          <a:p>
            <a:pPr>
              <a:lnSpc>
                <a:spcPct val="90000"/>
              </a:lnSpc>
            </a:pPr>
            <a:r>
              <a:rPr lang="en-US" sz="1100" i="0" dirty="0">
                <a:solidFill>
                  <a:srgbClr val="FF0000"/>
                </a:solidFill>
              </a:rPr>
              <a:t>Stationary regimes w/o large ELMs,  improve understanding of increased edge particle transport</a:t>
            </a:r>
          </a:p>
        </p:txBody>
      </p:sp>
      <p:sp>
        <p:nvSpPr>
          <p:cNvPr id="8239" name="Text Box 23"/>
          <p:cNvSpPr txBox="1">
            <a:spLocks noChangeArrowheads="1"/>
          </p:cNvSpPr>
          <p:nvPr/>
        </p:nvSpPr>
        <p:spPr bwMode="auto">
          <a:xfrm>
            <a:off x="4114800" y="6076950"/>
            <a:ext cx="2438400" cy="457048"/>
          </a:xfrm>
          <a:prstGeom prst="rect">
            <a:avLst/>
          </a:prstGeom>
          <a:solidFill>
            <a:srgbClr val="EAEAEA"/>
          </a:solidFill>
          <a:ln w="3175">
            <a:solidFill>
              <a:srgbClr val="B2B2B2"/>
            </a:solidFill>
            <a:miter lim="800000"/>
            <a:headEnd/>
            <a:tailEnd/>
          </a:ln>
        </p:spPr>
        <p:txBody>
          <a:bodyPr lIns="45714" tIns="0" rIns="0" bIns="0">
            <a:spAutoFit/>
          </a:bodyPr>
          <a:lstStyle/>
          <a:p>
            <a:pPr algn="ctr">
              <a:lnSpc>
                <a:spcPct val="90000"/>
              </a:lnSpc>
            </a:pPr>
            <a:r>
              <a:rPr lang="en-US" sz="1100" i="0" dirty="0" smtClean="0">
                <a:solidFill>
                  <a:srgbClr val="FF0000"/>
                </a:solidFill>
              </a:rPr>
              <a:t>Quantify plasma response to non-</a:t>
            </a:r>
            <a:r>
              <a:rPr lang="en-US" sz="1100" i="0" dirty="0" err="1" smtClean="0">
                <a:solidFill>
                  <a:srgbClr val="FF0000"/>
                </a:solidFill>
              </a:rPr>
              <a:t>axisymmetric</a:t>
            </a:r>
            <a:r>
              <a:rPr lang="en-US" sz="1100" i="0" dirty="0" smtClean="0">
                <a:solidFill>
                  <a:srgbClr val="FF0000"/>
                </a:solidFill>
              </a:rPr>
              <a:t> (3D) magnetic fields in </a:t>
            </a:r>
            <a:r>
              <a:rPr lang="en-US" sz="1100" i="0" dirty="0" err="1" smtClean="0">
                <a:solidFill>
                  <a:srgbClr val="FF0000"/>
                </a:solidFill>
              </a:rPr>
              <a:t>tokamaks</a:t>
            </a:r>
            <a:endParaRPr lang="en-US" sz="1100" i="0" dirty="0">
              <a:solidFill>
                <a:srgbClr val="FF0000"/>
              </a:solidFill>
            </a:endParaRPr>
          </a:p>
        </p:txBody>
      </p:sp>
      <p:sp>
        <p:nvSpPr>
          <p:cNvPr id="8240" name="Text Box 27"/>
          <p:cNvSpPr txBox="1">
            <a:spLocks noChangeArrowheads="1"/>
          </p:cNvSpPr>
          <p:nvPr/>
        </p:nvSpPr>
        <p:spPr bwMode="auto">
          <a:xfrm>
            <a:off x="4114800" y="4876800"/>
            <a:ext cx="2438400" cy="477106"/>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ts val="1000"/>
              </a:lnSpc>
            </a:pPr>
            <a:r>
              <a:rPr lang="en-US" sz="1100" i="0" dirty="0">
                <a:solidFill>
                  <a:srgbClr val="FF0000"/>
                </a:solidFill>
              </a:rPr>
              <a:t>Assess advanced control techniques for sustained high performance </a:t>
            </a:r>
            <a:r>
              <a:rPr lang="en-US" sz="1100" b="0" i="0" dirty="0">
                <a:solidFill>
                  <a:srgbClr val="FF0000"/>
                </a:solidFill>
              </a:rPr>
              <a:t>(with MS, BP TSGs)</a:t>
            </a:r>
          </a:p>
        </p:txBody>
      </p:sp>
      <p:sp>
        <p:nvSpPr>
          <p:cNvPr id="8241" name="Text Box 27"/>
          <p:cNvSpPr txBox="1">
            <a:spLocks noChangeArrowheads="1"/>
          </p:cNvSpPr>
          <p:nvPr/>
        </p:nvSpPr>
        <p:spPr bwMode="auto">
          <a:xfrm>
            <a:off x="1600200" y="5443538"/>
            <a:ext cx="2438400" cy="477106"/>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ts val="1000"/>
              </a:lnSpc>
            </a:pPr>
            <a:r>
              <a:rPr lang="en-US" sz="1100" i="0" dirty="0">
                <a:solidFill>
                  <a:srgbClr val="FF0000"/>
                </a:solidFill>
              </a:rPr>
              <a:t>Identify disruption precursors and  disruption mitigation &amp; avoidance techniques for NSTX-U and ITER</a:t>
            </a:r>
          </a:p>
        </p:txBody>
      </p:sp>
      <p:sp>
        <p:nvSpPr>
          <p:cNvPr id="8242" name="Text Box 23"/>
          <p:cNvSpPr txBox="1">
            <a:spLocks noChangeArrowheads="1"/>
          </p:cNvSpPr>
          <p:nvPr/>
        </p:nvSpPr>
        <p:spPr bwMode="auto">
          <a:xfrm>
            <a:off x="1600200" y="2111375"/>
            <a:ext cx="2438400" cy="304699"/>
          </a:xfrm>
          <a:prstGeom prst="rect">
            <a:avLst/>
          </a:prstGeom>
          <a:solidFill>
            <a:srgbClr val="EAEAEA"/>
          </a:solidFill>
          <a:ln w="3175">
            <a:solidFill>
              <a:srgbClr val="B2B2B2"/>
            </a:solidFill>
            <a:miter lim="800000"/>
            <a:headEnd/>
            <a:tailEnd/>
          </a:ln>
        </p:spPr>
        <p:txBody>
          <a:bodyPr lIns="45714" tIns="0" rIns="0" bIns="0">
            <a:spAutoFit/>
          </a:bodyPr>
          <a:lstStyle/>
          <a:p>
            <a:pPr>
              <a:lnSpc>
                <a:spcPct val="90000"/>
              </a:lnSpc>
            </a:pPr>
            <a:r>
              <a:rPr lang="en-US" sz="1100" i="0" dirty="0">
                <a:solidFill>
                  <a:srgbClr val="FF0000"/>
                </a:solidFill>
              </a:rPr>
              <a:t>Perform integrated </a:t>
            </a:r>
            <a:r>
              <a:rPr lang="en-US" sz="1100" i="0" dirty="0" err="1">
                <a:solidFill>
                  <a:srgbClr val="FF0000"/>
                </a:solidFill>
              </a:rPr>
              <a:t>physics+optical</a:t>
            </a:r>
            <a:r>
              <a:rPr lang="en-US" sz="1100" i="0" dirty="0">
                <a:solidFill>
                  <a:srgbClr val="FF0000"/>
                </a:solidFill>
              </a:rPr>
              <a:t> design of new high-</a:t>
            </a:r>
            <a:r>
              <a:rPr lang="en-US" sz="1100" i="0" dirty="0" err="1">
                <a:solidFill>
                  <a:srgbClr val="FF0000"/>
                </a:solidFill>
              </a:rPr>
              <a:t>k</a:t>
            </a:r>
            <a:r>
              <a:rPr lang="en-US" sz="1100" i="0" baseline="-25000" dirty="0" err="1">
                <a:solidFill>
                  <a:srgbClr val="FF0000"/>
                </a:solidFill>
              </a:rPr>
              <a:t>θ</a:t>
            </a:r>
            <a:r>
              <a:rPr lang="en-US" sz="1100" i="0" dirty="0">
                <a:solidFill>
                  <a:srgbClr val="FF0000"/>
                </a:solidFill>
              </a:rPr>
              <a:t> FIR system</a:t>
            </a:r>
          </a:p>
        </p:txBody>
      </p:sp>
      <p:sp>
        <p:nvSpPr>
          <p:cNvPr id="8243" name="Text Box 16"/>
          <p:cNvSpPr txBox="1">
            <a:spLocks noChangeArrowheads="1"/>
          </p:cNvSpPr>
          <p:nvPr/>
        </p:nvSpPr>
        <p:spPr bwMode="auto">
          <a:xfrm>
            <a:off x="1600200" y="3743326"/>
            <a:ext cx="2438400" cy="447675"/>
          </a:xfrm>
          <a:prstGeom prst="rect">
            <a:avLst/>
          </a:prstGeom>
          <a:solidFill>
            <a:srgbClr val="EAEAEA"/>
          </a:solidFill>
          <a:ln w="3175">
            <a:solidFill>
              <a:srgbClr val="B2B2B2"/>
            </a:solidFill>
            <a:miter lim="800000"/>
            <a:headEnd/>
            <a:tailEnd/>
          </a:ln>
        </p:spPr>
        <p:txBody>
          <a:bodyPr lIns="45714" tIns="45714" rIns="0" bIns="45714">
            <a:spAutoFit/>
          </a:bodyPr>
          <a:lstStyle/>
          <a:p>
            <a:pPr>
              <a:lnSpc>
                <a:spcPct val="70000"/>
              </a:lnSpc>
            </a:pPr>
            <a:r>
              <a:rPr lang="en-US" sz="1100" i="0" dirty="0">
                <a:solidFill>
                  <a:srgbClr val="FF0000"/>
                </a:solidFill>
              </a:rPr>
              <a:t>Perform physics design of ECH &amp; EBW system for plasma start-up &amp; current drive in advanced scenarios</a:t>
            </a:r>
          </a:p>
        </p:txBody>
      </p:sp>
      <p:sp>
        <p:nvSpPr>
          <p:cNvPr id="40" name="Text Box 23"/>
          <p:cNvSpPr txBox="1">
            <a:spLocks noChangeArrowheads="1"/>
          </p:cNvSpPr>
          <p:nvPr/>
        </p:nvSpPr>
        <p:spPr bwMode="auto">
          <a:xfrm>
            <a:off x="6629400" y="6229350"/>
            <a:ext cx="2438400" cy="152400"/>
          </a:xfrm>
          <a:prstGeom prst="rect">
            <a:avLst/>
          </a:prstGeom>
          <a:solidFill>
            <a:srgbClr val="EAEAEA"/>
          </a:solidFill>
          <a:ln w="3175">
            <a:solidFill>
              <a:srgbClr val="B2B2B2"/>
            </a:solidFill>
            <a:miter lim="800000"/>
            <a:headEnd/>
            <a:tailEnd/>
          </a:ln>
        </p:spPr>
        <p:txBody>
          <a:bodyPr lIns="45714" tIns="0" rIns="0" bIns="0">
            <a:spAutoFit/>
          </a:bodyPr>
          <a:lstStyle/>
          <a:p>
            <a:pPr algn="ctr">
              <a:lnSpc>
                <a:spcPct val="90000"/>
              </a:lnSpc>
            </a:pPr>
            <a:r>
              <a:rPr lang="en-US" sz="1100" i="0" dirty="0">
                <a:solidFill>
                  <a:srgbClr val="FF0000"/>
                </a:solidFill>
              </a:rPr>
              <a:t>TBD</a:t>
            </a:r>
          </a:p>
        </p:txBody>
      </p:sp>
      <p:sp>
        <p:nvSpPr>
          <p:cNvPr id="51" name="Right Arrow 50"/>
          <p:cNvSpPr/>
          <p:nvPr/>
        </p:nvSpPr>
        <p:spPr bwMode="auto">
          <a:xfrm>
            <a:off x="76200" y="2644775"/>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52" name="Text Box 12"/>
          <p:cNvSpPr txBox="1">
            <a:spLocks noChangeArrowheads="1"/>
          </p:cNvSpPr>
          <p:nvPr/>
        </p:nvSpPr>
        <p:spPr bwMode="auto">
          <a:xfrm>
            <a:off x="76200" y="2644776"/>
            <a:ext cx="1295400" cy="480119"/>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Boundary </a:t>
            </a:r>
          </a:p>
          <a:p>
            <a:pPr algn="ctr">
              <a:lnSpc>
                <a:spcPct val="90000"/>
              </a:lnSpc>
            </a:pPr>
            <a:r>
              <a:rPr lang="en-US" sz="1400" i="0" dirty="0" smtClean="0">
                <a:solidFill>
                  <a:schemeClr val="tx1"/>
                </a:solidFill>
                <a:latin typeface="Arial Narrow" pitchFamily="34" charset="0"/>
              </a:rPr>
              <a:t>Physics</a:t>
            </a:r>
            <a:endParaRPr lang="en-US" sz="1400" i="0" dirty="0">
              <a:solidFill>
                <a:schemeClr val="tx1"/>
              </a:solidFill>
              <a:latin typeface="Arial Narrow" pitchFamily="34" charset="0"/>
            </a:endParaRPr>
          </a:p>
        </p:txBody>
      </p:sp>
      <p:sp>
        <p:nvSpPr>
          <p:cNvPr id="53" name="Right Arrow 52"/>
          <p:cNvSpPr/>
          <p:nvPr/>
        </p:nvSpPr>
        <p:spPr bwMode="auto">
          <a:xfrm>
            <a:off x="76200" y="3200400"/>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a:solidFill>
                <a:schemeClr val="tx1"/>
              </a:solidFill>
              <a:latin typeface="Arial Narrow" pitchFamily="34" charset="0"/>
            </a:endParaRPr>
          </a:p>
        </p:txBody>
      </p:sp>
      <p:sp>
        <p:nvSpPr>
          <p:cNvPr id="54" name="Text Box 12"/>
          <p:cNvSpPr txBox="1">
            <a:spLocks noChangeArrowheads="1"/>
          </p:cNvSpPr>
          <p:nvPr/>
        </p:nvSpPr>
        <p:spPr bwMode="auto">
          <a:xfrm>
            <a:off x="76200" y="3295168"/>
            <a:ext cx="1295400" cy="286232"/>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smtClean="0">
                <a:solidFill>
                  <a:schemeClr val="tx1"/>
                </a:solidFill>
                <a:latin typeface="Arial Narrow" pitchFamily="34" charset="0"/>
              </a:rPr>
              <a:t>Materials &amp; PFCs</a:t>
            </a:r>
            <a:endParaRPr lang="en-US" sz="1400" i="0" dirty="0">
              <a:solidFill>
                <a:schemeClr val="tx1"/>
              </a:solidFill>
              <a:latin typeface="Arial Narrow" pitchFamily="34" charset="0"/>
            </a:endParaRPr>
          </a:p>
        </p:txBody>
      </p:sp>
      <p:sp>
        <p:nvSpPr>
          <p:cNvPr id="55" name="TextBox 54"/>
          <p:cNvSpPr txBox="1"/>
          <p:nvPr/>
        </p:nvSpPr>
        <p:spPr>
          <a:xfrm>
            <a:off x="7588708" y="1185445"/>
            <a:ext cx="412270" cy="338542"/>
          </a:xfrm>
          <a:prstGeom prst="rect">
            <a:avLst/>
          </a:prstGeom>
          <a:noFill/>
        </p:spPr>
        <p:txBody>
          <a:bodyPr wrap="none" lIns="91429" tIns="45714" rIns="91429" bIns="45714" rtlCol="0">
            <a:spAutoFit/>
          </a:bodyPr>
          <a:lstStyle/>
          <a:p>
            <a:r>
              <a:rPr lang="en-US" sz="1600" i="0" dirty="0" smtClean="0"/>
              <a:t>14</a:t>
            </a:r>
            <a:endParaRPr lang="en-US" sz="1600" i="0" dirty="0"/>
          </a:p>
        </p:txBody>
      </p:sp>
      <p:sp>
        <p:nvSpPr>
          <p:cNvPr id="44" name="Text Box 11"/>
          <p:cNvSpPr txBox="1">
            <a:spLocks noChangeArrowheads="1"/>
          </p:cNvSpPr>
          <p:nvPr/>
        </p:nvSpPr>
        <p:spPr bwMode="auto">
          <a:xfrm>
            <a:off x="7315200" y="1261873"/>
            <a:ext cx="1066800" cy="222250"/>
          </a:xfrm>
          <a:prstGeom prst="rect">
            <a:avLst/>
          </a:prstGeom>
          <a:solidFill>
            <a:srgbClr val="009999"/>
          </a:solidFill>
          <a:ln w="9525">
            <a:solidFill>
              <a:schemeClr val="tx1"/>
            </a:solidFill>
            <a:miter lim="800000"/>
            <a:headEnd/>
            <a:tailEnd/>
          </a:ln>
        </p:spPr>
        <p:txBody>
          <a:bodyPr lIns="91429" tIns="0" rIns="91429" bIns="0">
            <a:spAutoFit/>
          </a:bodyPr>
          <a:lstStyle/>
          <a:p>
            <a:pPr algn="ctr"/>
            <a:r>
              <a:rPr lang="en-US" sz="1400" i="0" dirty="0" smtClean="0">
                <a:solidFill>
                  <a:srgbClr val="FFFFFF"/>
                </a:solidFill>
              </a:rPr>
              <a:t>20</a:t>
            </a:r>
            <a:endParaRPr lang="en-US" sz="1400" i="0" dirty="0">
              <a:solidFill>
                <a:srgbClr val="FFFFFF"/>
              </a:solidFill>
            </a:endParaRPr>
          </a:p>
        </p:txBody>
      </p:sp>
      <p:sp>
        <p:nvSpPr>
          <p:cNvPr id="45" name="Text Box 11"/>
          <p:cNvSpPr txBox="1">
            <a:spLocks noChangeArrowheads="1"/>
          </p:cNvSpPr>
          <p:nvPr/>
        </p:nvSpPr>
        <p:spPr bwMode="auto">
          <a:xfrm>
            <a:off x="54864" y="100182"/>
            <a:ext cx="2895600" cy="357018"/>
          </a:xfrm>
          <a:prstGeom prst="rect">
            <a:avLst/>
          </a:prstGeom>
          <a:solidFill>
            <a:srgbClr val="009999"/>
          </a:solidFill>
          <a:ln w="9525">
            <a:solidFill>
              <a:schemeClr val="tx1"/>
            </a:solidFill>
            <a:miter lim="800000"/>
            <a:headEnd/>
            <a:tailEnd/>
          </a:ln>
        </p:spPr>
        <p:txBody>
          <a:bodyPr wrap="square" lIns="0" tIns="0" rIns="0" bIns="18285">
            <a:spAutoFit/>
          </a:bodyPr>
          <a:lstStyle/>
          <a:p>
            <a:pPr algn="ctr"/>
            <a:r>
              <a:rPr lang="en-US" sz="2200" i="0" dirty="0" smtClean="0">
                <a:solidFill>
                  <a:srgbClr val="FFFFFF"/>
                </a:solidFill>
              </a:rPr>
              <a:t>Incremental funding</a:t>
            </a:r>
            <a:endParaRPr lang="en-US" sz="2200" i="0" dirty="0">
              <a:solidFill>
                <a:srgbClr val="FFFFFF"/>
              </a:solidFill>
            </a:endParaRPr>
          </a:p>
        </p:txBody>
      </p:sp>
      <p:sp>
        <p:nvSpPr>
          <p:cNvPr id="56" name="Text Box 27"/>
          <p:cNvSpPr txBox="1">
            <a:spLocks noChangeArrowheads="1"/>
          </p:cNvSpPr>
          <p:nvPr/>
        </p:nvSpPr>
        <p:spPr bwMode="auto">
          <a:xfrm>
            <a:off x="6705600" y="4247294"/>
            <a:ext cx="2362200" cy="477042"/>
          </a:xfrm>
          <a:prstGeom prst="rect">
            <a:avLst/>
          </a:prstGeom>
          <a:solidFill>
            <a:srgbClr val="EAEAEA"/>
          </a:solidFill>
          <a:ln w="3175">
            <a:solidFill>
              <a:srgbClr val="B2B2B2"/>
            </a:solidFill>
            <a:miter lim="800000"/>
            <a:headEnd/>
            <a:tailEnd/>
          </a:ln>
        </p:spPr>
        <p:txBody>
          <a:bodyPr wrap="square" lIns="45714" tIns="45714" rIns="0" bIns="45714">
            <a:spAutoFit/>
          </a:bodyPr>
          <a:lstStyle/>
          <a:p>
            <a:pPr>
              <a:lnSpc>
                <a:spcPts val="1000"/>
              </a:lnSpc>
            </a:pPr>
            <a:r>
              <a:rPr lang="en-US" sz="1100" i="0" dirty="0" smtClean="0">
                <a:solidFill>
                  <a:srgbClr val="008080"/>
                </a:solidFill>
              </a:rPr>
              <a:t>Assess CHI &amp; low-I</a:t>
            </a:r>
            <a:r>
              <a:rPr lang="en-US" sz="1100" i="0" baseline="-25000" dirty="0" smtClean="0">
                <a:solidFill>
                  <a:srgbClr val="008080"/>
                </a:solidFill>
              </a:rPr>
              <a:t>P</a:t>
            </a:r>
            <a:r>
              <a:rPr lang="en-US" sz="1100" i="0" dirty="0" smtClean="0">
                <a:solidFill>
                  <a:srgbClr val="008080"/>
                </a:solidFill>
              </a:rPr>
              <a:t> FW heating at higher B</a:t>
            </a:r>
            <a:r>
              <a:rPr lang="en-US" sz="1100" i="0" baseline="-25000" dirty="0" smtClean="0">
                <a:solidFill>
                  <a:srgbClr val="008080"/>
                </a:solidFill>
              </a:rPr>
              <a:t>T</a:t>
            </a:r>
            <a:r>
              <a:rPr lang="en-US" sz="1100" i="0" dirty="0" smtClean="0">
                <a:solidFill>
                  <a:srgbClr val="008080"/>
                </a:solidFill>
              </a:rPr>
              <a:t>, test NBI+BS I</a:t>
            </a:r>
            <a:r>
              <a:rPr lang="en-US" sz="1100" i="0" baseline="-25000" dirty="0" smtClean="0">
                <a:solidFill>
                  <a:srgbClr val="008080"/>
                </a:solidFill>
              </a:rPr>
              <a:t>P</a:t>
            </a:r>
            <a:r>
              <a:rPr lang="en-US" sz="1100" i="0" dirty="0" smtClean="0">
                <a:solidFill>
                  <a:srgbClr val="008080"/>
                </a:solidFill>
              </a:rPr>
              <a:t> ramp-up </a:t>
            </a:r>
            <a:r>
              <a:rPr lang="en-US" sz="1100" b="0" i="0" dirty="0" smtClean="0">
                <a:solidFill>
                  <a:srgbClr val="008080"/>
                </a:solidFill>
              </a:rPr>
              <a:t>(with WEP, ASC TSGs</a:t>
            </a:r>
            <a:r>
              <a:rPr lang="en-US" sz="1100" b="0" i="0" dirty="0">
                <a:solidFill>
                  <a:srgbClr val="008080"/>
                </a:solidFill>
              </a:rPr>
              <a:t>)</a:t>
            </a:r>
          </a:p>
        </p:txBody>
      </p:sp>
      <p:sp>
        <p:nvSpPr>
          <p:cNvPr id="49" name="TextBox 48"/>
          <p:cNvSpPr txBox="1"/>
          <p:nvPr/>
        </p:nvSpPr>
        <p:spPr>
          <a:xfrm>
            <a:off x="5150308" y="1185445"/>
            <a:ext cx="298457" cy="338542"/>
          </a:xfrm>
          <a:prstGeom prst="rect">
            <a:avLst/>
          </a:prstGeom>
          <a:noFill/>
        </p:spPr>
        <p:txBody>
          <a:bodyPr wrap="none" lIns="91429" tIns="45714" rIns="91429" bIns="45714" rtlCol="0">
            <a:spAutoFit/>
          </a:bodyPr>
          <a:lstStyle/>
          <a:p>
            <a:r>
              <a:rPr lang="en-US" sz="1600" i="0" dirty="0" smtClean="0"/>
              <a:t>0</a:t>
            </a:r>
            <a:endParaRPr lang="en-US" sz="1600" i="0" dirty="0"/>
          </a:p>
        </p:txBody>
      </p:sp>
      <p:sp>
        <p:nvSpPr>
          <p:cNvPr id="57" name="TextBox 56"/>
          <p:cNvSpPr txBox="1"/>
          <p:nvPr/>
        </p:nvSpPr>
        <p:spPr>
          <a:xfrm>
            <a:off x="2673320" y="1185445"/>
            <a:ext cx="298457" cy="338542"/>
          </a:xfrm>
          <a:prstGeom prst="rect">
            <a:avLst/>
          </a:prstGeom>
          <a:noFill/>
        </p:spPr>
        <p:txBody>
          <a:bodyPr wrap="none" lIns="91429" tIns="45714" rIns="91429" bIns="45714" rtlCol="0">
            <a:spAutoFit/>
          </a:bodyPr>
          <a:lstStyle/>
          <a:p>
            <a:r>
              <a:rPr lang="en-US" sz="1600" i="0" dirty="0" smtClean="0"/>
              <a:t>0</a:t>
            </a:r>
            <a:endParaRPr lang="en-US" sz="1600" i="0" dirty="0"/>
          </a:p>
        </p:txBody>
      </p:sp>
      <p:sp>
        <p:nvSpPr>
          <p:cNvPr id="50" name="Text Box 27"/>
          <p:cNvSpPr txBox="1">
            <a:spLocks noChangeArrowheads="1"/>
          </p:cNvSpPr>
          <p:nvPr/>
        </p:nvSpPr>
        <p:spPr bwMode="auto">
          <a:xfrm>
            <a:off x="6705600" y="3733800"/>
            <a:ext cx="2362200" cy="477106"/>
          </a:xfrm>
          <a:prstGeom prst="rect">
            <a:avLst/>
          </a:prstGeom>
          <a:solidFill>
            <a:srgbClr val="EAEAEA"/>
          </a:solidFill>
          <a:ln w="3175">
            <a:solidFill>
              <a:srgbClr val="B2B2B2"/>
            </a:solidFill>
            <a:miter lim="800000"/>
            <a:headEnd/>
            <a:tailEnd/>
          </a:ln>
        </p:spPr>
        <p:txBody>
          <a:bodyPr wrap="square" lIns="45714" tIns="45714" rIns="0" bIns="45714">
            <a:spAutoFit/>
          </a:bodyPr>
          <a:lstStyle/>
          <a:p>
            <a:pPr>
              <a:lnSpc>
                <a:spcPts val="1000"/>
              </a:lnSpc>
            </a:pPr>
            <a:r>
              <a:rPr lang="en-US" sz="1100" i="0" dirty="0" smtClean="0">
                <a:solidFill>
                  <a:srgbClr val="FF0000"/>
                </a:solidFill>
              </a:rPr>
              <a:t>Assess effects of NBI injection on fast-ion f(v) and NBI-CD profile </a:t>
            </a:r>
            <a:r>
              <a:rPr lang="en-US" sz="1100" b="0" i="0" dirty="0" smtClean="0">
                <a:solidFill>
                  <a:srgbClr val="FF0000"/>
                </a:solidFill>
              </a:rPr>
              <a:t>(with SFSU, MS, ASC TSGs</a:t>
            </a:r>
            <a:r>
              <a:rPr lang="en-US" sz="1100" b="0" i="0" dirty="0">
                <a:solidFill>
                  <a:srgbClr val="FF0000"/>
                </a:solidFill>
              </a:rPr>
              <a:t>)</a:t>
            </a:r>
          </a:p>
        </p:txBody>
      </p:sp>
      <p:sp>
        <p:nvSpPr>
          <p:cNvPr id="59" name="Text Box 27"/>
          <p:cNvSpPr txBox="1">
            <a:spLocks noChangeArrowheads="1"/>
          </p:cNvSpPr>
          <p:nvPr/>
        </p:nvSpPr>
        <p:spPr bwMode="auto">
          <a:xfrm>
            <a:off x="6705600" y="5105400"/>
            <a:ext cx="2362200" cy="477106"/>
          </a:xfrm>
          <a:prstGeom prst="rect">
            <a:avLst/>
          </a:prstGeom>
          <a:solidFill>
            <a:srgbClr val="EAEAEA"/>
          </a:solidFill>
          <a:ln w="3175">
            <a:solidFill>
              <a:srgbClr val="B2B2B2"/>
            </a:solidFill>
            <a:miter lim="800000"/>
            <a:headEnd/>
            <a:tailEnd/>
          </a:ln>
        </p:spPr>
        <p:txBody>
          <a:bodyPr wrap="square" lIns="45714" tIns="45714" rIns="0" bIns="45714">
            <a:spAutoFit/>
          </a:bodyPr>
          <a:lstStyle/>
          <a:p>
            <a:pPr>
              <a:lnSpc>
                <a:spcPts val="1000"/>
              </a:lnSpc>
            </a:pPr>
            <a:r>
              <a:rPr lang="en-US" sz="1100" i="0" dirty="0" smtClean="0">
                <a:solidFill>
                  <a:srgbClr val="FF0000"/>
                </a:solidFill>
              </a:rPr>
              <a:t>Develop </a:t>
            </a:r>
            <a:r>
              <a:rPr lang="en-US" sz="1100" i="0" dirty="0" err="1" smtClean="0">
                <a:solidFill>
                  <a:srgbClr val="FF0000"/>
                </a:solidFill>
              </a:rPr>
              <a:t>physics+operational</a:t>
            </a:r>
            <a:r>
              <a:rPr lang="en-US" sz="1100" i="0" dirty="0" smtClean="0">
                <a:solidFill>
                  <a:srgbClr val="FF0000"/>
                </a:solidFill>
              </a:rPr>
              <a:t> tools for high-performance discharges  </a:t>
            </a:r>
            <a:r>
              <a:rPr lang="en-US" sz="1100" b="0" i="0" dirty="0" smtClean="0">
                <a:solidFill>
                  <a:srgbClr val="FF0000"/>
                </a:solidFill>
              </a:rPr>
              <a:t>(with CC, ASC, MS</a:t>
            </a:r>
            <a:r>
              <a:rPr lang="en-US" sz="1100" b="0" i="0" dirty="0">
                <a:solidFill>
                  <a:srgbClr val="FF0000"/>
                </a:solidFill>
              </a:rPr>
              <a:t>, </a:t>
            </a:r>
            <a:r>
              <a:rPr lang="en-US" sz="1100" b="0" i="0" dirty="0" smtClean="0">
                <a:solidFill>
                  <a:srgbClr val="FF0000"/>
                </a:solidFill>
              </a:rPr>
              <a:t>BP, M&amp;P TSGs)</a:t>
            </a:r>
            <a:endParaRPr lang="en-US" sz="1100" b="0" i="0" dirty="0">
              <a:solidFill>
                <a:srgbClr val="FF0000"/>
              </a:solidFill>
            </a:endParaRPr>
          </a:p>
        </p:txBody>
      </p:sp>
      <p:sp>
        <p:nvSpPr>
          <p:cNvPr id="47" name="Text Box 27"/>
          <p:cNvSpPr txBox="1">
            <a:spLocks noChangeArrowheads="1"/>
          </p:cNvSpPr>
          <p:nvPr/>
        </p:nvSpPr>
        <p:spPr bwMode="auto">
          <a:xfrm>
            <a:off x="6705600" y="2819400"/>
            <a:ext cx="2362200" cy="489866"/>
          </a:xfrm>
          <a:prstGeom prst="rect">
            <a:avLst/>
          </a:prstGeom>
          <a:solidFill>
            <a:srgbClr val="EAEAEA"/>
          </a:solidFill>
          <a:ln w="3175">
            <a:solidFill>
              <a:srgbClr val="B2B2B2"/>
            </a:solidFill>
            <a:miter lim="800000"/>
            <a:headEnd/>
            <a:tailEnd/>
          </a:ln>
        </p:spPr>
        <p:txBody>
          <a:bodyPr wrap="square" lIns="45714" tIns="45714" rIns="0" bIns="45714">
            <a:spAutoFit/>
          </a:bodyPr>
          <a:lstStyle/>
          <a:p>
            <a:pPr>
              <a:lnSpc>
                <a:spcPts val="1000"/>
              </a:lnSpc>
            </a:pPr>
            <a:r>
              <a:rPr lang="en-US" sz="1100" i="0" dirty="0" smtClean="0">
                <a:solidFill>
                  <a:srgbClr val="008080"/>
                </a:solidFill>
              </a:rPr>
              <a:t>Develop snowflake configuration, study edge and </a:t>
            </a:r>
            <a:r>
              <a:rPr lang="en-US" sz="1100" i="0" dirty="0" err="1" smtClean="0">
                <a:solidFill>
                  <a:srgbClr val="008080"/>
                </a:solidFill>
              </a:rPr>
              <a:t>divertor</a:t>
            </a:r>
            <a:r>
              <a:rPr lang="en-US" sz="1100" i="0" dirty="0" smtClean="0">
                <a:solidFill>
                  <a:srgbClr val="008080"/>
                </a:solidFill>
              </a:rPr>
              <a:t> properties</a:t>
            </a:r>
          </a:p>
          <a:p>
            <a:pPr>
              <a:lnSpc>
                <a:spcPts val="1000"/>
              </a:lnSpc>
            </a:pPr>
            <a:r>
              <a:rPr lang="en-US" sz="1100" b="0" i="0" dirty="0" smtClean="0">
                <a:solidFill>
                  <a:srgbClr val="008080"/>
                </a:solidFill>
              </a:rPr>
              <a:t>(with ASC, TT, MP)</a:t>
            </a:r>
            <a:endParaRPr lang="en-US" sz="1100" b="0" i="0" dirty="0">
              <a:solidFill>
                <a:srgbClr val="008080"/>
              </a:solidFill>
            </a:endParaRPr>
          </a:p>
        </p:txBody>
      </p:sp>
      <p:sp>
        <p:nvSpPr>
          <p:cNvPr id="60" name="Text Box 27"/>
          <p:cNvSpPr txBox="1">
            <a:spLocks noChangeArrowheads="1"/>
          </p:cNvSpPr>
          <p:nvPr/>
        </p:nvSpPr>
        <p:spPr bwMode="auto">
          <a:xfrm>
            <a:off x="6705600" y="2286000"/>
            <a:ext cx="2362200" cy="477106"/>
          </a:xfrm>
          <a:prstGeom prst="rect">
            <a:avLst/>
          </a:prstGeom>
          <a:solidFill>
            <a:srgbClr val="EAEAEA"/>
          </a:solidFill>
          <a:ln w="3175">
            <a:solidFill>
              <a:srgbClr val="B2B2B2"/>
            </a:solidFill>
            <a:miter lim="800000"/>
            <a:headEnd/>
            <a:tailEnd/>
          </a:ln>
        </p:spPr>
        <p:txBody>
          <a:bodyPr wrap="square" lIns="45714" tIns="45714" rIns="0" bIns="45714">
            <a:spAutoFit/>
          </a:bodyPr>
          <a:lstStyle/>
          <a:p>
            <a:pPr>
              <a:lnSpc>
                <a:spcPts val="1000"/>
              </a:lnSpc>
            </a:pPr>
            <a:r>
              <a:rPr lang="en-US" sz="1100" i="0" dirty="0" smtClean="0">
                <a:solidFill>
                  <a:srgbClr val="FF0000"/>
                </a:solidFill>
              </a:rPr>
              <a:t>Assess H-mode </a:t>
            </a:r>
            <a:r>
              <a:rPr lang="en-US" sz="1100" i="0" dirty="0" err="1" smtClean="0">
                <a:solidFill>
                  <a:srgbClr val="FF0000"/>
                </a:solidFill>
                <a:latin typeface="Symbol" pitchFamily="18" charset="2"/>
              </a:rPr>
              <a:t>t</a:t>
            </a:r>
            <a:r>
              <a:rPr lang="en-US" sz="1100" i="0" baseline="-25000" dirty="0" err="1" smtClean="0">
                <a:solidFill>
                  <a:srgbClr val="FF0000"/>
                </a:solidFill>
              </a:rPr>
              <a:t>E</a:t>
            </a:r>
            <a:r>
              <a:rPr lang="en-US" sz="1100" i="0" dirty="0" smtClean="0">
                <a:solidFill>
                  <a:srgbClr val="FF0000"/>
                </a:solidFill>
              </a:rPr>
              <a:t>, pedestal, SOL characteristics at higher B</a:t>
            </a:r>
            <a:r>
              <a:rPr lang="en-US" sz="1100" i="0" baseline="-25000" dirty="0" smtClean="0">
                <a:solidFill>
                  <a:srgbClr val="FF0000"/>
                </a:solidFill>
              </a:rPr>
              <a:t>T</a:t>
            </a:r>
            <a:r>
              <a:rPr lang="en-US" sz="1100" i="0" dirty="0" smtClean="0">
                <a:solidFill>
                  <a:srgbClr val="FF0000"/>
                </a:solidFill>
              </a:rPr>
              <a:t>, I</a:t>
            </a:r>
            <a:r>
              <a:rPr lang="en-US" sz="1100" i="0" baseline="-25000" dirty="0" smtClean="0">
                <a:solidFill>
                  <a:srgbClr val="FF0000"/>
                </a:solidFill>
              </a:rPr>
              <a:t>P</a:t>
            </a:r>
            <a:r>
              <a:rPr lang="en-US" sz="1100" i="0" dirty="0" smtClean="0">
                <a:solidFill>
                  <a:srgbClr val="FF0000"/>
                </a:solidFill>
              </a:rPr>
              <a:t>, P</a:t>
            </a:r>
            <a:r>
              <a:rPr lang="en-US" sz="1100" i="0" baseline="-25000" dirty="0" smtClean="0">
                <a:solidFill>
                  <a:srgbClr val="FF0000"/>
                </a:solidFill>
              </a:rPr>
              <a:t>NBI</a:t>
            </a:r>
            <a:r>
              <a:rPr lang="en-US" sz="1100" i="0" dirty="0" smtClean="0">
                <a:solidFill>
                  <a:srgbClr val="FF0000"/>
                </a:solidFill>
              </a:rPr>
              <a:t> </a:t>
            </a:r>
            <a:r>
              <a:rPr lang="en-US" sz="1100" b="0" i="0" dirty="0" smtClean="0">
                <a:solidFill>
                  <a:srgbClr val="FF0000"/>
                </a:solidFill>
              </a:rPr>
              <a:t>(with BP, M&amp;P, ASC, WEP TSGs</a:t>
            </a:r>
            <a:r>
              <a:rPr lang="en-US" sz="1100" b="0" i="0" dirty="0">
                <a:solidFill>
                  <a:srgbClr val="FF0000"/>
                </a:solidFill>
              </a:rPr>
              <a:t>)</a:t>
            </a:r>
          </a:p>
        </p:txBody>
      </p:sp>
      <p:sp>
        <p:nvSpPr>
          <p:cNvPr id="58" name="TextBox 57"/>
          <p:cNvSpPr txBox="1"/>
          <p:nvPr/>
        </p:nvSpPr>
        <p:spPr>
          <a:xfrm>
            <a:off x="1600200" y="1981200"/>
            <a:ext cx="304800" cy="123111"/>
          </a:xfrm>
          <a:prstGeom prst="rect">
            <a:avLst/>
          </a:prstGeom>
          <a:noFill/>
        </p:spPr>
        <p:txBody>
          <a:bodyPr wrap="square" lIns="0" tIns="0" rIns="0" bIns="0" rtlCol="0">
            <a:spAutoFit/>
          </a:bodyPr>
          <a:lstStyle/>
          <a:p>
            <a:r>
              <a:rPr lang="en-US" sz="800" i="0" dirty="0" smtClean="0"/>
              <a:t>R13-1</a:t>
            </a:r>
            <a:endParaRPr lang="en-US" sz="800" i="0" dirty="0"/>
          </a:p>
        </p:txBody>
      </p:sp>
      <p:sp>
        <p:nvSpPr>
          <p:cNvPr id="61" name="TextBox 60"/>
          <p:cNvSpPr txBox="1"/>
          <p:nvPr/>
        </p:nvSpPr>
        <p:spPr>
          <a:xfrm>
            <a:off x="1600200" y="3077289"/>
            <a:ext cx="304800" cy="123111"/>
          </a:xfrm>
          <a:prstGeom prst="rect">
            <a:avLst/>
          </a:prstGeom>
          <a:noFill/>
        </p:spPr>
        <p:txBody>
          <a:bodyPr wrap="square" lIns="0" tIns="0" rIns="0" bIns="0" rtlCol="0">
            <a:spAutoFit/>
          </a:bodyPr>
          <a:lstStyle/>
          <a:p>
            <a:r>
              <a:rPr lang="en-US" sz="800" i="0" dirty="0" smtClean="0"/>
              <a:t>R13-2</a:t>
            </a:r>
            <a:endParaRPr lang="en-US" sz="800" i="0" dirty="0"/>
          </a:p>
        </p:txBody>
      </p:sp>
      <p:sp>
        <p:nvSpPr>
          <p:cNvPr id="62" name="TextBox 61"/>
          <p:cNvSpPr txBox="1"/>
          <p:nvPr/>
        </p:nvSpPr>
        <p:spPr>
          <a:xfrm>
            <a:off x="1600200" y="4191000"/>
            <a:ext cx="304800" cy="123111"/>
          </a:xfrm>
          <a:prstGeom prst="rect">
            <a:avLst/>
          </a:prstGeom>
          <a:noFill/>
        </p:spPr>
        <p:txBody>
          <a:bodyPr wrap="square" lIns="0" tIns="0" rIns="0" bIns="0" rtlCol="0">
            <a:spAutoFit/>
          </a:bodyPr>
          <a:lstStyle/>
          <a:p>
            <a:r>
              <a:rPr lang="en-US" sz="800" i="0" dirty="0" smtClean="0"/>
              <a:t>R13-3</a:t>
            </a:r>
            <a:endParaRPr lang="en-US" sz="800" i="0" dirty="0"/>
          </a:p>
        </p:txBody>
      </p:sp>
      <p:sp>
        <p:nvSpPr>
          <p:cNvPr id="63" name="TextBox 62"/>
          <p:cNvSpPr txBox="1"/>
          <p:nvPr/>
        </p:nvSpPr>
        <p:spPr>
          <a:xfrm>
            <a:off x="1600200" y="5312664"/>
            <a:ext cx="304800" cy="123111"/>
          </a:xfrm>
          <a:prstGeom prst="rect">
            <a:avLst/>
          </a:prstGeom>
          <a:noFill/>
        </p:spPr>
        <p:txBody>
          <a:bodyPr wrap="square" lIns="0" tIns="0" rIns="0" bIns="0" rtlCol="0">
            <a:spAutoFit/>
          </a:bodyPr>
          <a:lstStyle/>
          <a:p>
            <a:r>
              <a:rPr lang="en-US" sz="800" i="0" dirty="0" smtClean="0"/>
              <a:t>R13-4</a:t>
            </a:r>
            <a:endParaRPr lang="en-US" sz="800" i="0" dirty="0"/>
          </a:p>
        </p:txBody>
      </p:sp>
      <p:sp>
        <p:nvSpPr>
          <p:cNvPr id="64" name="TextBox 63"/>
          <p:cNvSpPr txBox="1"/>
          <p:nvPr/>
        </p:nvSpPr>
        <p:spPr>
          <a:xfrm>
            <a:off x="4114800" y="1400889"/>
            <a:ext cx="304800" cy="123111"/>
          </a:xfrm>
          <a:prstGeom prst="rect">
            <a:avLst/>
          </a:prstGeom>
          <a:noFill/>
        </p:spPr>
        <p:txBody>
          <a:bodyPr wrap="square" lIns="0" tIns="0" rIns="0" bIns="0" rtlCol="0">
            <a:spAutoFit/>
          </a:bodyPr>
          <a:lstStyle/>
          <a:p>
            <a:r>
              <a:rPr lang="en-US" sz="800" i="0" dirty="0" smtClean="0"/>
              <a:t>R14-1</a:t>
            </a:r>
            <a:endParaRPr lang="en-US" sz="800" i="0" dirty="0"/>
          </a:p>
        </p:txBody>
      </p:sp>
      <p:sp>
        <p:nvSpPr>
          <p:cNvPr id="65" name="TextBox 64"/>
          <p:cNvSpPr txBox="1"/>
          <p:nvPr/>
        </p:nvSpPr>
        <p:spPr>
          <a:xfrm>
            <a:off x="4114800" y="3610689"/>
            <a:ext cx="304800" cy="123111"/>
          </a:xfrm>
          <a:prstGeom prst="rect">
            <a:avLst/>
          </a:prstGeom>
          <a:noFill/>
        </p:spPr>
        <p:txBody>
          <a:bodyPr wrap="square" lIns="0" tIns="0" rIns="0" bIns="0" rtlCol="0">
            <a:spAutoFit/>
          </a:bodyPr>
          <a:lstStyle/>
          <a:p>
            <a:r>
              <a:rPr lang="en-US" sz="800" i="0" dirty="0" smtClean="0"/>
              <a:t>R14-2</a:t>
            </a:r>
            <a:endParaRPr lang="en-US" sz="800" i="0" dirty="0"/>
          </a:p>
        </p:txBody>
      </p:sp>
      <p:sp>
        <p:nvSpPr>
          <p:cNvPr id="67" name="TextBox 66"/>
          <p:cNvSpPr txBox="1"/>
          <p:nvPr/>
        </p:nvSpPr>
        <p:spPr>
          <a:xfrm>
            <a:off x="4114800" y="4753689"/>
            <a:ext cx="304800" cy="123111"/>
          </a:xfrm>
          <a:prstGeom prst="rect">
            <a:avLst/>
          </a:prstGeom>
          <a:noFill/>
        </p:spPr>
        <p:txBody>
          <a:bodyPr wrap="square" lIns="0" tIns="0" rIns="0" bIns="0" rtlCol="0">
            <a:spAutoFit/>
          </a:bodyPr>
          <a:lstStyle/>
          <a:p>
            <a:r>
              <a:rPr lang="en-US" sz="800" i="0" dirty="0" smtClean="0"/>
              <a:t>R14-3</a:t>
            </a:r>
            <a:endParaRPr lang="en-US" sz="800" i="0" dirty="0"/>
          </a:p>
        </p:txBody>
      </p:sp>
      <p:sp>
        <p:nvSpPr>
          <p:cNvPr id="68" name="TextBox 67"/>
          <p:cNvSpPr txBox="1"/>
          <p:nvPr/>
        </p:nvSpPr>
        <p:spPr>
          <a:xfrm>
            <a:off x="6705600" y="2162889"/>
            <a:ext cx="304800" cy="123111"/>
          </a:xfrm>
          <a:prstGeom prst="rect">
            <a:avLst/>
          </a:prstGeom>
          <a:noFill/>
        </p:spPr>
        <p:txBody>
          <a:bodyPr wrap="square" lIns="0" tIns="0" rIns="0" bIns="0" rtlCol="0">
            <a:spAutoFit/>
          </a:bodyPr>
          <a:lstStyle/>
          <a:p>
            <a:r>
              <a:rPr lang="en-US" sz="800" i="0" dirty="0" smtClean="0"/>
              <a:t>R15-1</a:t>
            </a:r>
            <a:endParaRPr lang="en-US" sz="800" i="0" dirty="0"/>
          </a:p>
        </p:txBody>
      </p:sp>
      <p:sp>
        <p:nvSpPr>
          <p:cNvPr id="69" name="TextBox 68"/>
          <p:cNvSpPr txBox="1"/>
          <p:nvPr/>
        </p:nvSpPr>
        <p:spPr>
          <a:xfrm>
            <a:off x="6705600" y="3610689"/>
            <a:ext cx="304800" cy="123111"/>
          </a:xfrm>
          <a:prstGeom prst="rect">
            <a:avLst/>
          </a:prstGeom>
          <a:noFill/>
        </p:spPr>
        <p:txBody>
          <a:bodyPr wrap="square" lIns="0" tIns="0" rIns="0" bIns="0" rtlCol="0">
            <a:spAutoFit/>
          </a:bodyPr>
          <a:lstStyle/>
          <a:p>
            <a:r>
              <a:rPr lang="en-US" sz="800" i="0" dirty="0" smtClean="0"/>
              <a:t>R15-2</a:t>
            </a:r>
            <a:endParaRPr lang="en-US" sz="800" i="0" dirty="0"/>
          </a:p>
        </p:txBody>
      </p:sp>
      <p:sp>
        <p:nvSpPr>
          <p:cNvPr id="71" name="TextBox 70"/>
          <p:cNvSpPr txBox="1"/>
          <p:nvPr/>
        </p:nvSpPr>
        <p:spPr>
          <a:xfrm>
            <a:off x="6705600" y="4982289"/>
            <a:ext cx="304800" cy="123111"/>
          </a:xfrm>
          <a:prstGeom prst="rect">
            <a:avLst/>
          </a:prstGeom>
          <a:noFill/>
        </p:spPr>
        <p:txBody>
          <a:bodyPr wrap="square" lIns="0" tIns="0" rIns="0" bIns="0" rtlCol="0">
            <a:spAutoFit/>
          </a:bodyPr>
          <a:lstStyle/>
          <a:p>
            <a:r>
              <a:rPr lang="en-US" sz="800" i="0" dirty="0" smtClean="0"/>
              <a:t>R15-3</a:t>
            </a:r>
            <a:endParaRPr lang="en-US" sz="800" i="0" dirty="0"/>
          </a:p>
        </p:txBody>
      </p:sp>
      <p:sp>
        <p:nvSpPr>
          <p:cNvPr id="73" name="TextBox 72"/>
          <p:cNvSpPr txBox="1"/>
          <p:nvPr/>
        </p:nvSpPr>
        <p:spPr>
          <a:xfrm>
            <a:off x="6705600" y="3305889"/>
            <a:ext cx="381000" cy="123111"/>
          </a:xfrm>
          <a:prstGeom prst="rect">
            <a:avLst/>
          </a:prstGeom>
          <a:noFill/>
        </p:spPr>
        <p:txBody>
          <a:bodyPr wrap="square" lIns="0" tIns="0" rIns="0" bIns="0" rtlCol="0">
            <a:spAutoFit/>
          </a:bodyPr>
          <a:lstStyle/>
          <a:p>
            <a:r>
              <a:rPr lang="en-US" sz="800" i="0" dirty="0" smtClean="0"/>
              <a:t>IR15-1</a:t>
            </a:r>
            <a:endParaRPr lang="en-US" sz="800" i="0" dirty="0"/>
          </a:p>
        </p:txBody>
      </p:sp>
      <p:sp>
        <p:nvSpPr>
          <p:cNvPr id="75" name="TextBox 74"/>
          <p:cNvSpPr txBox="1"/>
          <p:nvPr/>
        </p:nvSpPr>
        <p:spPr>
          <a:xfrm>
            <a:off x="6705600" y="4724400"/>
            <a:ext cx="381000" cy="123111"/>
          </a:xfrm>
          <a:prstGeom prst="rect">
            <a:avLst/>
          </a:prstGeom>
          <a:noFill/>
        </p:spPr>
        <p:txBody>
          <a:bodyPr wrap="square" lIns="0" tIns="0" rIns="0" bIns="0" rtlCol="0">
            <a:spAutoFit/>
          </a:bodyPr>
          <a:lstStyle/>
          <a:p>
            <a:r>
              <a:rPr lang="en-US" sz="800" i="0" dirty="0" smtClean="0"/>
              <a:t>IR15-2</a:t>
            </a:r>
            <a:endParaRPr lang="en-US" sz="800" i="0" dirty="0"/>
          </a:p>
        </p:txBody>
      </p:sp>
      <p:sp>
        <p:nvSpPr>
          <p:cNvPr id="77" name="Right Arrow 76"/>
          <p:cNvSpPr/>
          <p:nvPr/>
        </p:nvSpPr>
        <p:spPr bwMode="auto">
          <a:xfrm>
            <a:off x="76200" y="6072485"/>
            <a:ext cx="1447800" cy="457200"/>
          </a:xfrm>
          <a:prstGeom prst="rightArrow">
            <a:avLst>
              <a:gd name="adj1" fmla="val 100000"/>
              <a:gd name="adj2" fmla="val 50000"/>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lIns="0" tIns="0" rIns="0" bIns="0"/>
          <a:lstStyle/>
          <a:p>
            <a:pPr>
              <a:spcBef>
                <a:spcPct val="20000"/>
              </a:spcBef>
              <a:buFontTx/>
              <a:buChar char="•"/>
              <a:defRPr/>
            </a:pPr>
            <a:endParaRPr lang="en-US" sz="1400" dirty="0">
              <a:solidFill>
                <a:schemeClr val="tx1"/>
              </a:solidFill>
              <a:latin typeface="Arial Narrow" pitchFamily="34" charset="0"/>
            </a:endParaRPr>
          </a:p>
        </p:txBody>
      </p:sp>
      <p:sp>
        <p:nvSpPr>
          <p:cNvPr id="79" name="Text Box 12"/>
          <p:cNvSpPr txBox="1">
            <a:spLocks noChangeArrowheads="1"/>
          </p:cNvSpPr>
          <p:nvPr/>
        </p:nvSpPr>
        <p:spPr bwMode="auto">
          <a:xfrm>
            <a:off x="76200" y="6072188"/>
            <a:ext cx="1295400" cy="481012"/>
          </a:xfrm>
          <a:prstGeom prst="rect">
            <a:avLst/>
          </a:prstGeom>
          <a:noFill/>
          <a:ln w="3175">
            <a:noFill/>
            <a:miter lim="800000"/>
            <a:headEnd/>
            <a:tailEnd/>
          </a:ln>
        </p:spPr>
        <p:txBody>
          <a:bodyPr lIns="45714" tIns="45714" rIns="0" bIns="45714">
            <a:spAutoFit/>
          </a:bodyPr>
          <a:lstStyle/>
          <a:p>
            <a:pPr algn="ctr">
              <a:lnSpc>
                <a:spcPct val="90000"/>
              </a:lnSpc>
            </a:pPr>
            <a:r>
              <a:rPr lang="en-US" sz="1400" i="0" dirty="0">
                <a:solidFill>
                  <a:schemeClr val="tx1"/>
                </a:solidFill>
                <a:latin typeface="Arial Narrow" pitchFamily="34" charset="0"/>
              </a:rPr>
              <a:t>Joint Research </a:t>
            </a:r>
            <a:r>
              <a:rPr lang="en-US" sz="1400" i="0" dirty="0" smtClean="0">
                <a:solidFill>
                  <a:schemeClr val="tx1"/>
                </a:solidFill>
                <a:latin typeface="Arial Narrow" pitchFamily="34" charset="0"/>
              </a:rPr>
              <a:t>Target</a:t>
            </a:r>
            <a:endParaRPr lang="en-US" sz="1400" i="0"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0"/>
            <a:ext cx="9144000" cy="914400"/>
          </a:xfrm>
        </p:spPr>
        <p:txBody>
          <a:bodyPr/>
          <a:lstStyle/>
          <a:p>
            <a:r>
              <a:rPr lang="en-US" sz="4400" dirty="0" smtClean="0"/>
              <a:t>Supplementary Material</a:t>
            </a:r>
            <a:br>
              <a:rPr lang="en-US" sz="4400" dirty="0" smtClean="0"/>
            </a:br>
            <a:r>
              <a:rPr lang="en-US" sz="4400" dirty="0" smtClean="0"/>
              <a:t/>
            </a:r>
            <a:br>
              <a:rPr lang="en-US" sz="4400" dirty="0" smtClean="0"/>
            </a:br>
            <a:r>
              <a:rPr lang="en-US" sz="4400" dirty="0" smtClean="0"/>
              <a:t>Support of ITER, predictive capability, and FNSF</a:t>
            </a:r>
            <a:endParaRPr lang="en-US" sz="4400" dirty="0"/>
          </a:p>
        </p:txBody>
      </p:sp>
      <p:sp>
        <p:nvSpPr>
          <p:cNvPr id="3" name="Slide Number Placeholder 2"/>
          <p:cNvSpPr>
            <a:spLocks noGrp="1"/>
          </p:cNvSpPr>
          <p:nvPr>
            <p:ph type="sldNum" sz="quarter" idx="10"/>
          </p:nvPr>
        </p:nvSpPr>
        <p:spPr/>
        <p:txBody>
          <a:bodyPr/>
          <a:lstStyle/>
          <a:p>
            <a:pPr>
              <a:defRPr/>
            </a:pPr>
            <a:fld id="{4053087E-BCCB-45BD-8BD6-B0A47A89EDD2}"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2800" dirty="0" smtClean="0"/>
              <a:t>NSTX has made, and NSTX-U will continue </a:t>
            </a:r>
            <a:br>
              <a:rPr lang="en-US" sz="2800" dirty="0" smtClean="0"/>
            </a:br>
            <a:r>
              <a:rPr lang="en-US" sz="2800" dirty="0" smtClean="0"/>
              <a:t>to make substantial contributions to ITER</a:t>
            </a:r>
            <a:endParaRPr lang="en-US" sz="2800" dirty="0"/>
          </a:p>
        </p:txBody>
      </p:sp>
      <p:sp>
        <p:nvSpPr>
          <p:cNvPr id="3" name="Content Placeholder 2"/>
          <p:cNvSpPr>
            <a:spLocks noGrp="1"/>
          </p:cNvSpPr>
          <p:nvPr>
            <p:ph idx="1"/>
          </p:nvPr>
        </p:nvSpPr>
        <p:spPr>
          <a:xfrm>
            <a:off x="0" y="1143000"/>
            <a:ext cx="9144000" cy="5029200"/>
          </a:xfrm>
        </p:spPr>
        <p:txBody>
          <a:bodyPr/>
          <a:lstStyle/>
          <a:p>
            <a:r>
              <a:rPr lang="en-US" b="1" dirty="0" smtClean="0"/>
              <a:t>MS: </a:t>
            </a:r>
            <a:r>
              <a:rPr lang="en-US" dirty="0" smtClean="0"/>
              <a:t>Plasma response effects in error field correction, kinetic effects on RWM, mode control and NTV, physics-based disruption warning system, novel disruption mitigation tests</a:t>
            </a:r>
          </a:p>
          <a:p>
            <a:endParaRPr lang="en-US" sz="900" dirty="0" smtClean="0"/>
          </a:p>
          <a:p>
            <a:r>
              <a:rPr lang="en-US" b="1" dirty="0" smtClean="0"/>
              <a:t>TT/BP</a:t>
            </a:r>
            <a:r>
              <a:rPr lang="en-US" dirty="0" smtClean="0"/>
              <a:t>: ELM pacing with 3D fields (future: possible suppression or triggering w/ 3D fields or granules), impurity transport, SOL heat-flux-width scaling, </a:t>
            </a:r>
            <a:r>
              <a:rPr lang="en-US" dirty="0" err="1" smtClean="0"/>
              <a:t>divertor</a:t>
            </a:r>
            <a:r>
              <a:rPr lang="en-US" dirty="0" smtClean="0"/>
              <a:t> detachment physics</a:t>
            </a:r>
          </a:p>
          <a:p>
            <a:endParaRPr lang="en-US" sz="900" dirty="0" smtClean="0"/>
          </a:p>
          <a:p>
            <a:r>
              <a:rPr lang="en-US" b="1" dirty="0" smtClean="0"/>
              <a:t>EP</a:t>
            </a:r>
            <a:r>
              <a:rPr lang="en-US" dirty="0" smtClean="0"/>
              <a:t>: Non-linear *AE avalanche dynamics and fast-ion transport + transport by 3D fields – highly relevant to burning plasmas</a:t>
            </a:r>
          </a:p>
          <a:p>
            <a:endParaRPr lang="en-US" sz="800" b="1" dirty="0" smtClean="0"/>
          </a:p>
          <a:p>
            <a:r>
              <a:rPr lang="en-US" b="1" dirty="0" smtClean="0"/>
              <a:t>RF</a:t>
            </a:r>
            <a:r>
              <a:rPr lang="en-US" dirty="0" smtClean="0"/>
              <a:t>:  Power coupling, edge power loss, interactions w/ fast-ions </a:t>
            </a:r>
            <a:endParaRPr lang="en-US" dirty="0" smtClean="0">
              <a:solidFill>
                <a:schemeClr val="accent2"/>
              </a:solidFill>
            </a:endParaRPr>
          </a:p>
          <a:p>
            <a:endParaRPr lang="en-US" sz="800" b="1" dirty="0" smtClean="0"/>
          </a:p>
          <a:p>
            <a:r>
              <a:rPr lang="en-US" b="1" dirty="0" smtClean="0"/>
              <a:t>ASC</a:t>
            </a:r>
            <a:r>
              <a:rPr lang="en-US" dirty="0" smtClean="0"/>
              <a:t>:  Advanced integrated plasma control, contributions to disruption prediction-avoidance-mitigation framework</a:t>
            </a:r>
            <a:endParaRPr lang="en-US" sz="3200" dirty="0">
              <a:solidFill>
                <a:schemeClr val="accent2"/>
              </a:solidFill>
            </a:endParaRPr>
          </a:p>
        </p:txBody>
      </p:sp>
      <p:sp>
        <p:nvSpPr>
          <p:cNvPr id="5"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sz="2800" dirty="0" smtClean="0"/>
              <a:t>Unique physics regimes + advanced diagnostics strongly support predictive capability development</a:t>
            </a:r>
            <a:endParaRPr lang="en-US" sz="2800" dirty="0"/>
          </a:p>
        </p:txBody>
      </p:sp>
      <p:sp>
        <p:nvSpPr>
          <p:cNvPr id="3" name="Content Placeholder 2"/>
          <p:cNvSpPr>
            <a:spLocks noGrp="1"/>
          </p:cNvSpPr>
          <p:nvPr>
            <p:ph idx="1"/>
          </p:nvPr>
        </p:nvSpPr>
        <p:spPr>
          <a:xfrm>
            <a:off x="0" y="1219200"/>
            <a:ext cx="9144000" cy="5181600"/>
          </a:xfrm>
        </p:spPr>
        <p:txBody>
          <a:bodyPr/>
          <a:lstStyle/>
          <a:p>
            <a:r>
              <a:rPr lang="en-US" b="1" dirty="0" smtClean="0"/>
              <a:t>MS</a:t>
            </a:r>
            <a:r>
              <a:rPr lang="en-US" dirty="0" smtClean="0"/>
              <a:t>:  Kinetic MHD for RWM stability, plasma response and momentum transport from 3D fields </a:t>
            </a:r>
            <a:r>
              <a:rPr lang="en-US" sz="1800" dirty="0" smtClean="0">
                <a:solidFill>
                  <a:schemeClr val="accent2"/>
                </a:solidFill>
              </a:rPr>
              <a:t>(MISK, IPEC, POCA, VALEN, …)</a:t>
            </a:r>
            <a:endParaRPr lang="en-US" dirty="0" smtClean="0">
              <a:solidFill>
                <a:schemeClr val="accent2"/>
              </a:solidFill>
            </a:endParaRPr>
          </a:p>
          <a:p>
            <a:r>
              <a:rPr lang="en-US" b="1" dirty="0" smtClean="0"/>
              <a:t>TT</a:t>
            </a:r>
            <a:r>
              <a:rPr lang="en-US" dirty="0" smtClean="0"/>
              <a:t>: High-</a:t>
            </a:r>
            <a:r>
              <a:rPr lang="en-US" dirty="0" smtClean="0">
                <a:latin typeface="Symbol" pitchFamily="18" charset="2"/>
              </a:rPr>
              <a:t>b</a:t>
            </a:r>
            <a:r>
              <a:rPr lang="en-US" dirty="0" smtClean="0"/>
              <a:t>/electromagnetic effects on electron transport from micro-tearing and </a:t>
            </a:r>
            <a:r>
              <a:rPr lang="en-US" dirty="0" err="1" smtClean="0"/>
              <a:t>Alfvenic</a:t>
            </a:r>
            <a:r>
              <a:rPr lang="en-US" dirty="0" smtClean="0"/>
              <a:t> instabilities </a:t>
            </a:r>
            <a:r>
              <a:rPr lang="en-US" sz="1800" dirty="0" smtClean="0">
                <a:solidFill>
                  <a:schemeClr val="accent2"/>
                </a:solidFill>
              </a:rPr>
              <a:t>(GYRO, GTS, …, HYM, ORBIT)</a:t>
            </a:r>
            <a:endParaRPr lang="en-US" dirty="0" smtClean="0">
              <a:solidFill>
                <a:schemeClr val="accent2"/>
              </a:solidFill>
            </a:endParaRPr>
          </a:p>
          <a:p>
            <a:r>
              <a:rPr lang="en-US" b="1" dirty="0" smtClean="0"/>
              <a:t>BP/MP</a:t>
            </a:r>
            <a:r>
              <a:rPr lang="en-US" dirty="0" smtClean="0"/>
              <a:t>:  Edge kinetic neoclassical &amp; turbulent transport </a:t>
            </a:r>
            <a:r>
              <a:rPr lang="en-US" sz="1800" dirty="0" smtClean="0">
                <a:solidFill>
                  <a:schemeClr val="accent2"/>
                </a:solidFill>
              </a:rPr>
              <a:t>(GENE, GS2, XGC0-1)</a:t>
            </a:r>
            <a:r>
              <a:rPr lang="en-US" dirty="0" smtClean="0"/>
              <a:t>,</a:t>
            </a:r>
            <a:r>
              <a:rPr lang="en-US" sz="1800" dirty="0" smtClean="0"/>
              <a:t> </a:t>
            </a:r>
            <a:r>
              <a:rPr lang="en-US" dirty="0" smtClean="0"/>
              <a:t>SOL turbulence </a:t>
            </a:r>
            <a:r>
              <a:rPr lang="en-US" sz="1800" dirty="0" smtClean="0">
                <a:solidFill>
                  <a:schemeClr val="accent2"/>
                </a:solidFill>
              </a:rPr>
              <a:t>(SOLT)</a:t>
            </a:r>
            <a:r>
              <a:rPr lang="en-US" dirty="0" smtClean="0"/>
              <a:t>,</a:t>
            </a:r>
            <a:r>
              <a:rPr lang="en-US" dirty="0" smtClean="0">
                <a:solidFill>
                  <a:schemeClr val="accent2"/>
                </a:solidFill>
              </a:rPr>
              <a:t> </a:t>
            </a:r>
            <a:r>
              <a:rPr lang="en-US" dirty="0" smtClean="0"/>
              <a:t>snowflake/detachment: neutrals, impurities </a:t>
            </a:r>
            <a:r>
              <a:rPr lang="en-US" sz="1800" dirty="0" smtClean="0">
                <a:solidFill>
                  <a:schemeClr val="accent2"/>
                </a:solidFill>
              </a:rPr>
              <a:t>(UEDGE, SOLPS, BOUT++, EIRENE, DEGAS2, DIVIMP)</a:t>
            </a:r>
          </a:p>
          <a:p>
            <a:r>
              <a:rPr lang="en-US" b="1" dirty="0" smtClean="0"/>
              <a:t>EP</a:t>
            </a:r>
            <a:r>
              <a:rPr lang="en-US" dirty="0" smtClean="0"/>
              <a:t>: Gyro-center and full orbit following </a:t>
            </a:r>
            <a:r>
              <a:rPr lang="en-US" sz="1800" dirty="0" smtClean="0">
                <a:solidFill>
                  <a:schemeClr val="accent2"/>
                </a:solidFill>
              </a:rPr>
              <a:t>(ORBIT, SPIRAL)</a:t>
            </a:r>
            <a:r>
              <a:rPr lang="en-US" dirty="0" smtClean="0"/>
              <a:t>,</a:t>
            </a:r>
            <a:r>
              <a:rPr lang="en-US" dirty="0" smtClean="0">
                <a:solidFill>
                  <a:schemeClr val="accent2"/>
                </a:solidFill>
              </a:rPr>
              <a:t> </a:t>
            </a:r>
            <a:r>
              <a:rPr lang="en-US" dirty="0" smtClean="0"/>
              <a:t>linear and non-linear Alfven </a:t>
            </a:r>
            <a:r>
              <a:rPr lang="en-US" dirty="0" err="1" smtClean="0"/>
              <a:t>instability,fast</a:t>
            </a:r>
            <a:r>
              <a:rPr lang="en-US" dirty="0" smtClean="0"/>
              <a:t>-ion transport </a:t>
            </a:r>
            <a:r>
              <a:rPr lang="en-US" sz="1800" dirty="0" smtClean="0">
                <a:solidFill>
                  <a:schemeClr val="accent2"/>
                </a:solidFill>
              </a:rPr>
              <a:t>(NOVA-K, M3D-K, HYM)</a:t>
            </a:r>
          </a:p>
          <a:p>
            <a:r>
              <a:rPr lang="en-US" b="1" dirty="0" smtClean="0"/>
              <a:t>RF</a:t>
            </a:r>
            <a:r>
              <a:rPr lang="en-US" dirty="0" smtClean="0"/>
              <a:t>:  heating, edge power loss </a:t>
            </a:r>
            <a:r>
              <a:rPr lang="en-US" sz="1800" dirty="0" smtClean="0">
                <a:solidFill>
                  <a:schemeClr val="accent2"/>
                </a:solidFill>
              </a:rPr>
              <a:t>(AORSA, TORIC, SPIRAL)</a:t>
            </a:r>
            <a:r>
              <a:rPr lang="en-US" dirty="0" smtClean="0"/>
              <a:t>,</a:t>
            </a:r>
            <a:r>
              <a:rPr lang="en-US" sz="1800" dirty="0" smtClean="0">
                <a:solidFill>
                  <a:schemeClr val="accent2"/>
                </a:solidFill>
              </a:rPr>
              <a:t> </a:t>
            </a:r>
            <a:r>
              <a:rPr lang="en-US" dirty="0" smtClean="0"/>
              <a:t>RF/fast-ion interactions </a:t>
            </a:r>
            <a:r>
              <a:rPr lang="en-US" sz="1800" dirty="0" smtClean="0">
                <a:solidFill>
                  <a:schemeClr val="accent2"/>
                </a:solidFill>
              </a:rPr>
              <a:t>(hybrid FOW CQL3D)</a:t>
            </a:r>
            <a:r>
              <a:rPr lang="en-US" dirty="0" smtClean="0"/>
              <a:t>,</a:t>
            </a:r>
            <a:r>
              <a:rPr lang="en-US" sz="1800" dirty="0" smtClean="0">
                <a:solidFill>
                  <a:schemeClr val="accent2"/>
                </a:solidFill>
              </a:rPr>
              <a:t> </a:t>
            </a:r>
            <a:r>
              <a:rPr lang="en-US" dirty="0" smtClean="0"/>
              <a:t>ECH/EBW heating &amp; CD </a:t>
            </a:r>
            <a:r>
              <a:rPr lang="en-US" sz="1800" dirty="0" smtClean="0">
                <a:solidFill>
                  <a:schemeClr val="accent2"/>
                </a:solidFill>
              </a:rPr>
              <a:t>(GENRAY)</a:t>
            </a:r>
            <a:endParaRPr lang="en-US" dirty="0" smtClean="0">
              <a:solidFill>
                <a:schemeClr val="accent2"/>
              </a:solidFill>
            </a:endParaRPr>
          </a:p>
          <a:p>
            <a:r>
              <a:rPr lang="en-US" b="1" dirty="0" smtClean="0"/>
              <a:t>PSR/ASC</a:t>
            </a:r>
            <a:r>
              <a:rPr lang="en-US" dirty="0" smtClean="0"/>
              <a:t>:  2D/3D </a:t>
            </a:r>
            <a:r>
              <a:rPr lang="en-US" dirty="0" err="1" smtClean="0"/>
              <a:t>helicity</a:t>
            </a:r>
            <a:r>
              <a:rPr lang="en-US" dirty="0" smtClean="0"/>
              <a:t> injection physics </a:t>
            </a:r>
            <a:r>
              <a:rPr lang="en-US" sz="1800" dirty="0" smtClean="0">
                <a:solidFill>
                  <a:schemeClr val="accent2"/>
                </a:solidFill>
              </a:rPr>
              <a:t>(TSC, NIMROD)</a:t>
            </a:r>
            <a:r>
              <a:rPr lang="en-US" dirty="0" smtClean="0"/>
              <a:t>,</a:t>
            </a:r>
            <a:r>
              <a:rPr lang="en-US" sz="1800" dirty="0" smtClean="0">
                <a:solidFill>
                  <a:schemeClr val="accent2"/>
                </a:solidFill>
              </a:rPr>
              <a:t> </a:t>
            </a:r>
            <a:r>
              <a:rPr lang="en-US" dirty="0" smtClean="0"/>
              <a:t>time-dependent ramp-up/sustainment modeling </a:t>
            </a:r>
            <a:r>
              <a:rPr lang="en-US" sz="1800" dirty="0" smtClean="0">
                <a:solidFill>
                  <a:schemeClr val="accent2"/>
                </a:solidFill>
              </a:rPr>
              <a:t>(TSC/TRANSP/NUBEAM)</a:t>
            </a:r>
            <a:endParaRPr lang="en-US" sz="3200" dirty="0">
              <a:solidFill>
                <a:schemeClr val="accent2"/>
              </a:solidFill>
            </a:endParaRPr>
          </a:p>
        </p:txBody>
      </p:sp>
      <p:sp>
        <p:nvSpPr>
          <p:cNvPr id="4" name="Slide Number Placeholder 6"/>
          <p:cNvSpPr>
            <a:spLocks noGrp="1"/>
          </p:cNvSpPr>
          <p:nvPr>
            <p:ph type="sldNum" sz="quarter" idx="10"/>
          </p:nvPr>
        </p:nvSpPr>
        <p:spPr>
          <a:xfrm>
            <a:off x="8382000" y="6629400"/>
            <a:ext cx="762000" cy="152400"/>
          </a:xfrm>
        </p:spPr>
        <p:txBody>
          <a:bodyPr/>
          <a:lstStyle/>
          <a:p>
            <a:pPr>
              <a:defRPr/>
            </a:pPr>
            <a:fld id="{55A5C58C-FD11-4B94-BFF4-CA8E3597B327}" type="slidenum">
              <a:rPr lang="en-US" smtClean="0"/>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838200"/>
          </a:xfrm>
        </p:spPr>
        <p:txBody>
          <a:bodyPr/>
          <a:lstStyle/>
          <a:p>
            <a:r>
              <a:rPr lang="en-US" sz="2400" dirty="0" smtClean="0"/>
              <a:t>NSTX/ST researchers contributing to LDRD-funded </a:t>
            </a:r>
            <a:br>
              <a:rPr lang="en-US" sz="2400" dirty="0" smtClean="0"/>
            </a:br>
            <a:r>
              <a:rPr lang="en-US" sz="2400" dirty="0" smtClean="0"/>
              <a:t>study of Mission and Configuration of an ST-FNSF</a:t>
            </a:r>
            <a:endParaRPr lang="en-US" sz="1600" dirty="0" smtClean="0"/>
          </a:p>
        </p:txBody>
      </p:sp>
      <p:sp>
        <p:nvSpPr>
          <p:cNvPr id="3" name="Content Placeholder 2"/>
          <p:cNvSpPr>
            <a:spLocks noGrp="1"/>
          </p:cNvSpPr>
          <p:nvPr>
            <p:ph idx="1"/>
          </p:nvPr>
        </p:nvSpPr>
        <p:spPr>
          <a:xfrm>
            <a:off x="0" y="1011238"/>
            <a:ext cx="9144000" cy="5465762"/>
          </a:xfrm>
        </p:spPr>
        <p:txBody>
          <a:bodyPr/>
          <a:lstStyle/>
          <a:p>
            <a:pPr>
              <a:buFont typeface="Arial" charset="0"/>
              <a:buChar char="•"/>
              <a:defRPr/>
            </a:pPr>
            <a:r>
              <a:rPr lang="en-US" dirty="0" smtClean="0">
                <a:ea typeface="ＭＳ Ｐゴシック" charset="-128"/>
              </a:rPr>
              <a:t>Overarching goal of study:</a:t>
            </a:r>
          </a:p>
          <a:p>
            <a:pPr marL="457200" lvl="1" indent="-228600">
              <a:buFont typeface="Arial" charset="0"/>
              <a:buChar char="–"/>
              <a:defRPr/>
            </a:pPr>
            <a:r>
              <a:rPr lang="en-US" dirty="0" smtClean="0">
                <a:ea typeface="ＭＳ Ｐゴシック" charset="-128"/>
              </a:rPr>
              <a:t>Determine optimal mission, performance, size</a:t>
            </a:r>
          </a:p>
          <a:p>
            <a:pPr>
              <a:buFont typeface="Arial" charset="0"/>
              <a:buChar char="•"/>
              <a:defRPr/>
            </a:pPr>
            <a:endParaRPr lang="en-US" sz="600" dirty="0" smtClean="0">
              <a:ea typeface="ＭＳ Ｐゴシック" charset="-128"/>
            </a:endParaRPr>
          </a:p>
          <a:p>
            <a:pPr>
              <a:buFont typeface="Arial" charset="0"/>
              <a:buChar char="•"/>
              <a:defRPr/>
            </a:pPr>
            <a:r>
              <a:rPr lang="en-US" dirty="0" smtClean="0">
                <a:ea typeface="ＭＳ Ｐゴシック" charset="-128"/>
              </a:rPr>
              <a:t>Goals of study: </a:t>
            </a:r>
          </a:p>
          <a:p>
            <a:pPr marL="457200" lvl="1" indent="-228600">
              <a:buFont typeface="Arial" charset="0"/>
              <a:buChar char="–"/>
              <a:defRPr/>
            </a:pPr>
            <a:r>
              <a:rPr lang="en-US" dirty="0" smtClean="0">
                <a:ea typeface="ＭＳ Ｐゴシック" charset="-128"/>
              </a:rPr>
              <a:t>Review existing designs, ID advantageous features, improve configuration</a:t>
            </a:r>
          </a:p>
          <a:p>
            <a:pPr marL="457200" lvl="1" indent="-228600">
              <a:buFont typeface="Arial" charset="0"/>
              <a:buChar char="–"/>
              <a:defRPr/>
            </a:pPr>
            <a:r>
              <a:rPr lang="en-US" dirty="0" smtClean="0">
                <a:ea typeface="ＭＳ Ｐゴシック" charset="-128"/>
              </a:rPr>
              <a:t>Key considerations for configuration:</a:t>
            </a:r>
          </a:p>
          <a:p>
            <a:pPr marL="857204" lvl="2" indent="-228600">
              <a:buFont typeface="Arial" charset="0"/>
              <a:buChar char="–"/>
              <a:defRPr/>
            </a:pPr>
            <a:r>
              <a:rPr lang="en-US" dirty="0" smtClean="0">
                <a:ea typeface="ＭＳ Ｐゴシック" charset="-128"/>
              </a:rPr>
              <a:t>T self-sufficiency</a:t>
            </a:r>
          </a:p>
          <a:p>
            <a:pPr marL="857204" lvl="2" indent="-228600">
              <a:buFont typeface="Arial" charset="0"/>
              <a:buChar char="–"/>
              <a:defRPr/>
            </a:pPr>
            <a:r>
              <a:rPr lang="en-US" dirty="0" smtClean="0">
                <a:ea typeface="ＭＳ Ｐゴシック" charset="-128"/>
              </a:rPr>
              <a:t>Maintainability, upgradeability, overall flexibility</a:t>
            </a:r>
          </a:p>
          <a:p>
            <a:pPr marL="857250" lvl="2">
              <a:buFont typeface="Arial" charset="0"/>
              <a:buChar char="–"/>
              <a:defRPr/>
            </a:pPr>
            <a:r>
              <a:rPr lang="en-US" dirty="0" smtClean="0">
                <a:ea typeface="ＭＳ Ｐゴシック" charset="-128"/>
              </a:rPr>
              <a:t>Key components:  coils, </a:t>
            </a:r>
            <a:r>
              <a:rPr lang="en-US" dirty="0" err="1" smtClean="0">
                <a:ea typeface="ＭＳ Ｐゴシック" charset="-128"/>
              </a:rPr>
              <a:t>divertors</a:t>
            </a:r>
            <a:r>
              <a:rPr lang="en-US" dirty="0" smtClean="0">
                <a:ea typeface="ＭＳ Ｐゴシック" charset="-128"/>
              </a:rPr>
              <a:t>, shields, blankets, ports</a:t>
            </a:r>
          </a:p>
          <a:p>
            <a:pPr marL="457200" lvl="1" indent="-228600">
              <a:buFont typeface="Arial" charset="0"/>
              <a:buChar char="–"/>
              <a:defRPr/>
            </a:pPr>
            <a:r>
              <a:rPr lang="en-US" dirty="0" smtClean="0">
                <a:ea typeface="ＭＳ Ｐゴシック" charset="-128"/>
              </a:rPr>
              <a:t>Develop self-consistent assessment + configuration for use by community</a:t>
            </a:r>
          </a:p>
          <a:p>
            <a:pPr>
              <a:buFont typeface="Arial" charset="0"/>
              <a:buChar char="•"/>
              <a:defRPr/>
            </a:pPr>
            <a:endParaRPr lang="en-US" sz="800" dirty="0" smtClean="0">
              <a:ea typeface="ＭＳ Ｐゴシック" charset="-128"/>
            </a:endParaRPr>
          </a:p>
          <a:p>
            <a:pPr>
              <a:buFont typeface="Arial" charset="0"/>
              <a:buChar char="•"/>
              <a:defRPr/>
            </a:pPr>
            <a:r>
              <a:rPr lang="en-US" dirty="0" smtClean="0">
                <a:ea typeface="ＭＳ Ｐゴシック" charset="-128"/>
              </a:rPr>
              <a:t>FY2013 progress: </a:t>
            </a:r>
          </a:p>
          <a:p>
            <a:pPr marL="457200" lvl="1" indent="-228600">
              <a:buFont typeface="Arial" charset="0"/>
              <a:buChar char="–"/>
              <a:defRPr/>
            </a:pPr>
            <a:r>
              <a:rPr lang="en-US" dirty="0" smtClean="0">
                <a:ea typeface="ＭＳ Ｐゴシック" charset="-128"/>
              </a:rPr>
              <a:t>Developing/comparing configurations with range of sizes: R=2.2, 1.6, 1.0m</a:t>
            </a:r>
          </a:p>
          <a:p>
            <a:pPr marL="457200" lvl="1" indent="-228600">
              <a:buFont typeface="Arial" charset="0"/>
              <a:buChar char="–"/>
              <a:defRPr/>
            </a:pPr>
            <a:r>
              <a:rPr lang="en-US" dirty="0" smtClean="0">
                <a:ea typeface="ＭＳ Ｐゴシック" charset="-128"/>
              </a:rPr>
              <a:t>Assessing impact of different </a:t>
            </a:r>
            <a:r>
              <a:rPr lang="en-US" dirty="0" err="1" smtClean="0">
                <a:ea typeface="ＭＳ Ｐゴシック" charset="-128"/>
              </a:rPr>
              <a:t>divertors</a:t>
            </a:r>
            <a:r>
              <a:rPr lang="en-US" dirty="0" smtClean="0">
                <a:ea typeface="ＭＳ Ｐゴシック" charset="-128"/>
              </a:rPr>
              <a:t>: conventional, snowflake, super-X</a:t>
            </a:r>
          </a:p>
          <a:p>
            <a:pPr marL="457200" lvl="1" indent="-228600">
              <a:buFont typeface="Arial" charset="0"/>
              <a:buChar char="–"/>
              <a:defRPr/>
            </a:pPr>
            <a:r>
              <a:rPr lang="en-US" dirty="0" smtClean="0">
                <a:ea typeface="ＭＳ Ｐゴシック" charset="-128"/>
              </a:rPr>
              <a:t>May be minimum device size (R~1.5-1.6m) for TBR &gt; 1 with DCLL</a:t>
            </a:r>
          </a:p>
          <a:p>
            <a:pPr marL="857204" lvl="2" indent="-228600">
              <a:buFont typeface="Arial" charset="0"/>
              <a:buChar char="–"/>
              <a:defRPr/>
            </a:pPr>
            <a:r>
              <a:rPr lang="en-US" sz="1600" dirty="0" smtClean="0">
                <a:ea typeface="ＭＳ Ｐゴシック" charset="-128"/>
              </a:rPr>
              <a:t>Preliminary:  breeding in </a:t>
            </a:r>
            <a:r>
              <a:rPr lang="en-US" sz="1600" dirty="0" err="1" smtClean="0">
                <a:ea typeface="ＭＳ Ｐゴシック" charset="-128"/>
              </a:rPr>
              <a:t>divertor</a:t>
            </a:r>
            <a:r>
              <a:rPr lang="en-US" sz="1600" dirty="0" smtClean="0">
                <a:ea typeface="ＭＳ Ｐゴシック" charset="-128"/>
              </a:rPr>
              <a:t> and/or </a:t>
            </a:r>
            <a:r>
              <a:rPr lang="en-US" sz="1600" dirty="0" err="1" smtClean="0">
                <a:ea typeface="ＭＳ Ｐゴシック" charset="-128"/>
              </a:rPr>
              <a:t>centerstack</a:t>
            </a:r>
            <a:r>
              <a:rPr lang="en-US" sz="1600" dirty="0" smtClean="0">
                <a:ea typeface="ＭＳ Ｐゴシック" charset="-128"/>
              </a:rPr>
              <a:t> first-wall/shield may be required</a:t>
            </a:r>
          </a:p>
          <a:p>
            <a:pPr marL="57197" indent="-228600">
              <a:buFont typeface="Arial" charset="0"/>
              <a:buChar char="–"/>
              <a:defRPr/>
            </a:pPr>
            <a:endParaRPr lang="en-US" dirty="0" smtClean="0">
              <a:ea typeface="ＭＳ Ｐゴシック" charset="-128"/>
            </a:endParaRPr>
          </a:p>
        </p:txBody>
      </p:sp>
      <p:sp>
        <p:nvSpPr>
          <p:cNvPr id="9" name="Slide Number Placeholder 3"/>
          <p:cNvSpPr>
            <a:spLocks noGrp="1"/>
          </p:cNvSpPr>
          <p:nvPr>
            <p:ph type="sldNum" sz="quarter" idx="10"/>
          </p:nvPr>
        </p:nvSpPr>
        <p:spPr/>
        <p:txBody>
          <a:bodyPr/>
          <a:lstStyle/>
          <a:p>
            <a:pPr>
              <a:defRPr/>
            </a:pPr>
            <a:fld id="{4B68AD24-0ACE-4073-B65A-0225D554BC49}" type="slidenum">
              <a:rPr lang="en-US" smtClean="0"/>
              <a:pPr>
                <a:defRPr/>
              </a:pPr>
              <a:t>76</a:t>
            </a:fld>
            <a:endParaRPr lang="en-US" smtClean="0"/>
          </a:p>
        </p:txBody>
      </p:sp>
      <p:grpSp>
        <p:nvGrpSpPr>
          <p:cNvPr id="2" name="Group 10"/>
          <p:cNvGrpSpPr>
            <a:grpSpLocks noChangeAspect="1"/>
          </p:cNvGrpSpPr>
          <p:nvPr/>
        </p:nvGrpSpPr>
        <p:grpSpPr bwMode="auto">
          <a:xfrm>
            <a:off x="5870575" y="1066800"/>
            <a:ext cx="3197225" cy="711200"/>
            <a:chOff x="5715000" y="990600"/>
            <a:chExt cx="3365500" cy="749308"/>
          </a:xfrm>
        </p:grpSpPr>
        <p:pic>
          <p:nvPicPr>
            <p:cNvPr id="34827" name="Picture 16"/>
            <p:cNvPicPr>
              <a:picLocks noChangeAspect="1" noChangeArrowheads="1"/>
            </p:cNvPicPr>
            <p:nvPr/>
          </p:nvPicPr>
          <p:blipFill>
            <a:blip r:embed="rId2" cstate="print"/>
            <a:srcRect/>
            <a:stretch>
              <a:fillRect/>
            </a:stretch>
          </p:blipFill>
          <p:spPr bwMode="auto">
            <a:xfrm>
              <a:off x="7768100" y="1044567"/>
              <a:ext cx="632855" cy="684995"/>
            </a:xfrm>
            <a:prstGeom prst="rect">
              <a:avLst/>
            </a:prstGeom>
            <a:noFill/>
            <a:ln w="15875" algn="ctr">
              <a:noFill/>
              <a:miter lim="800000"/>
              <a:headEnd/>
              <a:tailEnd/>
            </a:ln>
          </p:spPr>
        </p:pic>
        <p:pic>
          <p:nvPicPr>
            <p:cNvPr id="34828" name="Picture 3"/>
            <p:cNvPicPr>
              <a:picLocks noChangeAspect="1" noChangeArrowheads="1"/>
            </p:cNvPicPr>
            <p:nvPr/>
          </p:nvPicPr>
          <p:blipFill>
            <a:blip r:embed="rId3" cstate="print"/>
            <a:srcRect l="23192" t="13333" r="28180" b="15897"/>
            <a:stretch>
              <a:fillRect/>
            </a:stretch>
          </p:blipFill>
          <p:spPr bwMode="auto">
            <a:xfrm>
              <a:off x="8413651" y="1031875"/>
              <a:ext cx="666849" cy="708033"/>
            </a:xfrm>
            <a:prstGeom prst="rect">
              <a:avLst/>
            </a:prstGeom>
            <a:noFill/>
            <a:ln w="9525">
              <a:noFill/>
              <a:miter lim="800000"/>
              <a:headEnd/>
              <a:tailEnd/>
            </a:ln>
          </p:spPr>
        </p:pic>
        <p:pic>
          <p:nvPicPr>
            <p:cNvPr id="34829" name="Picture 2"/>
            <p:cNvPicPr>
              <a:picLocks noChangeAspect="1" noChangeArrowheads="1"/>
            </p:cNvPicPr>
            <p:nvPr/>
          </p:nvPicPr>
          <p:blipFill>
            <a:blip r:embed="rId4" cstate="print"/>
            <a:srcRect/>
            <a:stretch>
              <a:fillRect/>
            </a:stretch>
          </p:blipFill>
          <p:spPr bwMode="auto">
            <a:xfrm>
              <a:off x="6400800" y="990600"/>
              <a:ext cx="621447" cy="718232"/>
            </a:xfrm>
            <a:prstGeom prst="rect">
              <a:avLst/>
            </a:prstGeom>
            <a:noFill/>
            <a:ln w="9525">
              <a:noFill/>
              <a:miter lim="800000"/>
              <a:headEnd/>
              <a:tailEnd/>
            </a:ln>
          </p:spPr>
        </p:pic>
        <p:pic>
          <p:nvPicPr>
            <p:cNvPr id="34830" name="Picture 7" descr="Picture 1.png"/>
            <p:cNvPicPr>
              <a:picLocks noChangeAspect="1"/>
            </p:cNvPicPr>
            <p:nvPr/>
          </p:nvPicPr>
          <p:blipFill>
            <a:blip r:embed="rId5" cstate="print"/>
            <a:srcRect/>
            <a:stretch>
              <a:fillRect/>
            </a:stretch>
          </p:blipFill>
          <p:spPr bwMode="auto">
            <a:xfrm>
              <a:off x="7118350" y="1066800"/>
              <a:ext cx="577850" cy="609600"/>
            </a:xfrm>
            <a:prstGeom prst="rect">
              <a:avLst/>
            </a:prstGeom>
            <a:noFill/>
            <a:ln w="9525">
              <a:noFill/>
              <a:miter lim="800000"/>
              <a:headEnd/>
              <a:tailEnd/>
            </a:ln>
          </p:spPr>
        </p:pic>
        <p:pic>
          <p:nvPicPr>
            <p:cNvPr id="34831" name="Picture 2"/>
            <p:cNvPicPr>
              <a:picLocks noChangeAspect="1" noChangeArrowheads="1"/>
            </p:cNvPicPr>
            <p:nvPr/>
          </p:nvPicPr>
          <p:blipFill>
            <a:blip r:embed="rId6" cstate="print"/>
            <a:srcRect/>
            <a:stretch>
              <a:fillRect/>
            </a:stretch>
          </p:blipFill>
          <p:spPr bwMode="auto">
            <a:xfrm>
              <a:off x="5715000" y="990600"/>
              <a:ext cx="692403" cy="747713"/>
            </a:xfrm>
            <a:prstGeom prst="rect">
              <a:avLst/>
            </a:prstGeom>
            <a:noFill/>
            <a:ln w="9525">
              <a:noFill/>
              <a:miter lim="800000"/>
              <a:headEnd/>
              <a:tailEnd/>
            </a:ln>
          </p:spPr>
        </p:pic>
      </p:grpSp>
      <p:sp>
        <p:nvSpPr>
          <p:cNvPr id="12" name="TextBox 11"/>
          <p:cNvSpPr txBox="1"/>
          <p:nvPr/>
        </p:nvSpPr>
        <p:spPr>
          <a:xfrm>
            <a:off x="5867400" y="1752600"/>
            <a:ext cx="627063" cy="254000"/>
          </a:xfrm>
          <a:prstGeom prst="rect">
            <a:avLst/>
          </a:prstGeom>
          <a:noFill/>
        </p:spPr>
        <p:txBody>
          <a:bodyPr wrap="none">
            <a:spAutoFit/>
          </a:bodyPr>
          <a:lstStyle/>
          <a:p>
            <a:pPr>
              <a:defRPr/>
            </a:pPr>
            <a:r>
              <a:rPr lang="en-US" sz="1050" i="0" dirty="0">
                <a:solidFill>
                  <a:schemeClr val="tx1"/>
                </a:solidFill>
                <a:latin typeface="Helvetica" charset="0"/>
                <a:cs typeface="Arial" charset="0"/>
              </a:rPr>
              <a:t>Russia</a:t>
            </a:r>
          </a:p>
        </p:txBody>
      </p:sp>
      <p:sp>
        <p:nvSpPr>
          <p:cNvPr id="13" name="TextBox 12"/>
          <p:cNvSpPr txBox="1"/>
          <p:nvPr/>
        </p:nvSpPr>
        <p:spPr>
          <a:xfrm>
            <a:off x="6461125" y="1752600"/>
            <a:ext cx="701675" cy="261938"/>
          </a:xfrm>
          <a:prstGeom prst="rect">
            <a:avLst/>
          </a:prstGeom>
          <a:noFill/>
        </p:spPr>
        <p:txBody>
          <a:bodyPr wrap="none">
            <a:spAutoFit/>
          </a:bodyPr>
          <a:lstStyle/>
          <a:p>
            <a:pPr>
              <a:defRPr/>
            </a:pPr>
            <a:r>
              <a:rPr lang="en-US" sz="1050" i="0" dirty="0" err="1">
                <a:solidFill>
                  <a:schemeClr val="tx1"/>
                </a:solidFill>
                <a:latin typeface="Helvetica" charset="0"/>
                <a:cs typeface="Arial" charset="0"/>
              </a:rPr>
              <a:t>Culham</a:t>
            </a:r>
            <a:endParaRPr lang="en-US" sz="1050" i="0" dirty="0">
              <a:solidFill>
                <a:schemeClr val="tx1"/>
              </a:solidFill>
              <a:latin typeface="Helvetica" charset="0"/>
              <a:cs typeface="Arial" charset="0"/>
            </a:endParaRPr>
          </a:p>
        </p:txBody>
      </p:sp>
      <p:sp>
        <p:nvSpPr>
          <p:cNvPr id="14" name="TextBox 13"/>
          <p:cNvSpPr txBox="1"/>
          <p:nvPr/>
        </p:nvSpPr>
        <p:spPr>
          <a:xfrm>
            <a:off x="7086600" y="1752600"/>
            <a:ext cx="850900" cy="261938"/>
          </a:xfrm>
          <a:prstGeom prst="rect">
            <a:avLst/>
          </a:prstGeom>
          <a:noFill/>
        </p:spPr>
        <p:txBody>
          <a:bodyPr wrap="none">
            <a:spAutoFit/>
          </a:bodyPr>
          <a:lstStyle/>
          <a:p>
            <a:pPr>
              <a:defRPr/>
            </a:pPr>
            <a:r>
              <a:rPr lang="en-US" sz="1050" i="0" dirty="0">
                <a:solidFill>
                  <a:schemeClr val="tx1"/>
                </a:solidFill>
                <a:latin typeface="Helvetica" charset="0"/>
                <a:cs typeface="Arial" charset="0"/>
              </a:rPr>
              <a:t>UT Austin</a:t>
            </a:r>
            <a:endParaRPr lang="en-US" sz="900" i="0" dirty="0">
              <a:solidFill>
                <a:schemeClr val="tx1"/>
              </a:solidFill>
              <a:latin typeface="Helvetica" charset="0"/>
              <a:cs typeface="Arial" charset="0"/>
            </a:endParaRPr>
          </a:p>
        </p:txBody>
      </p:sp>
      <p:sp>
        <p:nvSpPr>
          <p:cNvPr id="15" name="TextBox 14"/>
          <p:cNvSpPr txBox="1"/>
          <p:nvPr/>
        </p:nvSpPr>
        <p:spPr>
          <a:xfrm>
            <a:off x="7837488" y="1752600"/>
            <a:ext cx="585787" cy="261938"/>
          </a:xfrm>
          <a:prstGeom prst="rect">
            <a:avLst/>
          </a:prstGeom>
          <a:noFill/>
        </p:spPr>
        <p:txBody>
          <a:bodyPr wrap="none">
            <a:spAutoFit/>
          </a:bodyPr>
          <a:lstStyle/>
          <a:p>
            <a:pPr>
              <a:defRPr/>
            </a:pPr>
            <a:r>
              <a:rPr lang="en-US" sz="1050" i="0" dirty="0">
                <a:solidFill>
                  <a:schemeClr val="tx1"/>
                </a:solidFill>
                <a:latin typeface="Helvetica" charset="0"/>
                <a:cs typeface="Arial" charset="0"/>
              </a:rPr>
              <a:t>ORNL</a:t>
            </a:r>
          </a:p>
        </p:txBody>
      </p:sp>
      <p:sp>
        <p:nvSpPr>
          <p:cNvPr id="16" name="TextBox 15"/>
          <p:cNvSpPr txBox="1"/>
          <p:nvPr/>
        </p:nvSpPr>
        <p:spPr>
          <a:xfrm>
            <a:off x="8512175" y="1752600"/>
            <a:ext cx="555625" cy="261938"/>
          </a:xfrm>
          <a:prstGeom prst="rect">
            <a:avLst/>
          </a:prstGeom>
          <a:noFill/>
        </p:spPr>
        <p:txBody>
          <a:bodyPr wrap="none">
            <a:spAutoFit/>
          </a:bodyPr>
          <a:lstStyle/>
          <a:p>
            <a:pPr>
              <a:defRPr/>
            </a:pPr>
            <a:r>
              <a:rPr lang="en-US" sz="1050" i="0" dirty="0">
                <a:solidFill>
                  <a:schemeClr val="tx1"/>
                </a:solidFill>
                <a:latin typeface="Helvetica" charset="0"/>
                <a:cs typeface="Arial" charset="0"/>
              </a:rPr>
              <a:t>PPPL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Additional </a:t>
            </a:r>
            <a:r>
              <a:rPr lang="en-US" sz="2800" dirty="0" smtClean="0"/>
              <a:t>facility </a:t>
            </a:r>
            <a:r>
              <a:rPr lang="en-US" sz="2800" dirty="0" smtClean="0"/>
              <a:t>enhancements will</a:t>
            </a:r>
            <a:br>
              <a:rPr lang="en-US" sz="2800" dirty="0" smtClean="0"/>
            </a:br>
            <a:r>
              <a:rPr lang="en-US" sz="2800" dirty="0" smtClean="0"/>
              <a:t>greatly aid achievement of high-priority goals</a:t>
            </a:r>
            <a:endParaRPr lang="en-US" sz="2800" dirty="0"/>
          </a:p>
        </p:txBody>
      </p:sp>
      <p:sp>
        <p:nvSpPr>
          <p:cNvPr id="3" name="Content Placeholder 2"/>
          <p:cNvSpPr>
            <a:spLocks noGrp="1"/>
          </p:cNvSpPr>
          <p:nvPr>
            <p:ph idx="1"/>
          </p:nvPr>
        </p:nvSpPr>
        <p:spPr>
          <a:xfrm>
            <a:off x="0" y="914400"/>
            <a:ext cx="9144000" cy="5638800"/>
          </a:xfrm>
        </p:spPr>
        <p:txBody>
          <a:bodyPr/>
          <a:lstStyle/>
          <a:p>
            <a:r>
              <a:rPr lang="en-US" dirty="0" smtClean="0"/>
              <a:t>Extensive diagnostic/facility idea input gathered 2011-2012</a:t>
            </a:r>
          </a:p>
          <a:p>
            <a:r>
              <a:rPr lang="en-US" dirty="0" smtClean="0"/>
              <a:t>Options ranked according to program impact, cross-links, cost</a:t>
            </a:r>
          </a:p>
          <a:p>
            <a:r>
              <a:rPr lang="en-US" dirty="0" smtClean="0"/>
              <a:t>Programmatic impact includes: </a:t>
            </a:r>
          </a:p>
          <a:p>
            <a:pPr marL="457200" lvl="1" indent="-225425">
              <a:lnSpc>
                <a:spcPct val="90000"/>
              </a:lnSpc>
            </a:pPr>
            <a:r>
              <a:rPr lang="en-US" sz="1800" dirty="0" smtClean="0">
                <a:solidFill>
                  <a:srgbClr val="FF0000"/>
                </a:solidFill>
              </a:rPr>
              <a:t>Importance to next-step ST viability</a:t>
            </a:r>
          </a:p>
          <a:p>
            <a:pPr marL="457200" lvl="1" indent="-225425">
              <a:lnSpc>
                <a:spcPct val="90000"/>
              </a:lnSpc>
            </a:pPr>
            <a:r>
              <a:rPr lang="en-US" sz="1800" dirty="0" smtClean="0">
                <a:solidFill>
                  <a:srgbClr val="FF0000"/>
                </a:solidFill>
              </a:rPr>
              <a:t>Physics or operational contributions to ITER</a:t>
            </a:r>
          </a:p>
          <a:p>
            <a:pPr marL="457200" lvl="1" indent="-225425">
              <a:lnSpc>
                <a:spcPct val="90000"/>
              </a:lnSpc>
            </a:pPr>
            <a:r>
              <a:rPr lang="en-US" sz="1800" dirty="0" smtClean="0">
                <a:solidFill>
                  <a:srgbClr val="FF0000"/>
                </a:solidFill>
              </a:rPr>
              <a:t>Uniqueness for ST or in world </a:t>
            </a:r>
            <a:r>
              <a:rPr lang="en-US" sz="1800" dirty="0" smtClean="0">
                <a:solidFill>
                  <a:srgbClr val="FF0000"/>
                </a:solidFill>
              </a:rPr>
              <a:t>program</a:t>
            </a:r>
          </a:p>
          <a:p>
            <a:pPr marL="457200" lvl="1" indent="-225425">
              <a:lnSpc>
                <a:spcPct val="90000"/>
              </a:lnSpc>
            </a:pPr>
            <a:endParaRPr lang="en-US" sz="500" dirty="0" smtClean="0">
              <a:solidFill>
                <a:srgbClr val="FF0000"/>
              </a:solidFill>
            </a:endParaRPr>
          </a:p>
          <a:p>
            <a:r>
              <a:rPr lang="en-US" dirty="0" smtClean="0"/>
              <a:t>Highest priority facility enhancements </a:t>
            </a:r>
            <a:r>
              <a:rPr lang="en-US" dirty="0" smtClean="0"/>
              <a:t>(5YP </a:t>
            </a:r>
            <a:r>
              <a:rPr lang="en-US" dirty="0" smtClean="0"/>
              <a:t>base funding):</a:t>
            </a:r>
          </a:p>
          <a:p>
            <a:pPr marL="457200" lvl="1" indent="-287338">
              <a:buNone/>
            </a:pPr>
            <a:r>
              <a:rPr lang="en-US" dirty="0" smtClean="0"/>
              <a:t>1. </a:t>
            </a:r>
            <a:r>
              <a:rPr lang="en-US" b="1" u="sng" dirty="0" err="1" smtClean="0"/>
              <a:t>Cryo</a:t>
            </a:r>
            <a:r>
              <a:rPr lang="en-US" b="1" u="sng" dirty="0" smtClean="0"/>
              <a:t>-pump</a:t>
            </a:r>
            <a:r>
              <a:rPr lang="en-US" dirty="0" smtClean="0"/>
              <a:t>:  n</a:t>
            </a:r>
            <a:r>
              <a:rPr lang="en-US" baseline="-25000" dirty="0" smtClean="0"/>
              <a:t>e </a:t>
            </a:r>
            <a:r>
              <a:rPr lang="en-US" dirty="0" smtClean="0"/>
              <a:t>, </a:t>
            </a:r>
            <a:r>
              <a:rPr lang="en-US" dirty="0" err="1" smtClean="0"/>
              <a:t>collisionality</a:t>
            </a:r>
            <a:r>
              <a:rPr lang="en-US" dirty="0" smtClean="0"/>
              <a:t> control important to all science </a:t>
            </a:r>
            <a:r>
              <a:rPr lang="en-US" dirty="0" smtClean="0"/>
              <a:t>areas and scenarios</a:t>
            </a:r>
            <a:r>
              <a:rPr lang="en-US" dirty="0" smtClean="0"/>
              <a:t>, </a:t>
            </a:r>
            <a:r>
              <a:rPr lang="en-US" dirty="0" smtClean="0"/>
              <a:t>also enables </a:t>
            </a:r>
            <a:r>
              <a:rPr lang="en-US" dirty="0" smtClean="0"/>
              <a:t>comparison between </a:t>
            </a:r>
            <a:r>
              <a:rPr lang="en-US" dirty="0" err="1" smtClean="0"/>
              <a:t>cryo</a:t>
            </a:r>
            <a:r>
              <a:rPr lang="en-US" dirty="0" smtClean="0"/>
              <a:t> and Li-coatings</a:t>
            </a:r>
          </a:p>
          <a:p>
            <a:pPr marL="457200" lvl="1" indent="-287338">
              <a:buNone/>
            </a:pPr>
            <a:r>
              <a:rPr lang="en-US" dirty="0" smtClean="0"/>
              <a:t>2. </a:t>
            </a:r>
            <a:r>
              <a:rPr lang="en-US" b="1" u="sng" dirty="0" smtClean="0"/>
              <a:t>ECH/EBW</a:t>
            </a:r>
            <a:r>
              <a:rPr lang="en-US" b="1" dirty="0" smtClean="0"/>
              <a:t> (1MW, 28GHz)</a:t>
            </a:r>
            <a:r>
              <a:rPr lang="en-US" dirty="0" smtClean="0"/>
              <a:t>:  ECH critical for heating </a:t>
            </a:r>
            <a:r>
              <a:rPr lang="en-US" dirty="0" err="1" smtClean="0"/>
              <a:t>helicity</a:t>
            </a:r>
            <a:r>
              <a:rPr lang="en-US" dirty="0" smtClean="0"/>
              <a:t>-injection start-up plasma for HHFW/NBI ramp-up, longer-term: off-axis EBW H&amp;CD</a:t>
            </a:r>
          </a:p>
          <a:p>
            <a:pPr marL="457200" lvl="1" indent="-287338">
              <a:buNone/>
            </a:pPr>
            <a:r>
              <a:rPr lang="en-US" dirty="0" smtClean="0"/>
              <a:t>3. Off-</a:t>
            </a:r>
            <a:r>
              <a:rPr lang="en-US" dirty="0" err="1" smtClean="0"/>
              <a:t>midplane</a:t>
            </a:r>
            <a:r>
              <a:rPr lang="en-US" dirty="0" smtClean="0"/>
              <a:t> non-</a:t>
            </a:r>
            <a:r>
              <a:rPr lang="en-US" dirty="0" err="1" smtClean="0"/>
              <a:t>axisymmetric</a:t>
            </a:r>
            <a:r>
              <a:rPr lang="en-US" dirty="0" smtClean="0"/>
              <a:t> control coils (</a:t>
            </a:r>
            <a:r>
              <a:rPr lang="en-US" b="1" u="sng" dirty="0" smtClean="0"/>
              <a:t>NCC</a:t>
            </a:r>
            <a:r>
              <a:rPr lang="en-US" dirty="0" smtClean="0"/>
              <a:t>): far greater variation of </a:t>
            </a:r>
            <a:r>
              <a:rPr lang="en-US" dirty="0" err="1" smtClean="0"/>
              <a:t>poloidal</a:t>
            </a:r>
            <a:r>
              <a:rPr lang="en-US" dirty="0" smtClean="0"/>
              <a:t> &amp; </a:t>
            </a:r>
            <a:r>
              <a:rPr lang="en-US" dirty="0" err="1" smtClean="0"/>
              <a:t>toroidal</a:t>
            </a:r>
            <a:r>
              <a:rPr lang="en-US" dirty="0" smtClean="0"/>
              <a:t> spectrum for EF, RWM, rotation, ELM physics &amp; </a:t>
            </a:r>
            <a:r>
              <a:rPr lang="en-US" dirty="0" smtClean="0"/>
              <a:t>control</a:t>
            </a:r>
          </a:p>
          <a:p>
            <a:pPr marL="457200" lvl="1" indent="-287338">
              <a:buNone/>
            </a:pPr>
            <a:endParaRPr lang="en-US" sz="500" dirty="0" smtClean="0"/>
          </a:p>
          <a:p>
            <a:pPr>
              <a:lnSpc>
                <a:spcPct val="90000"/>
              </a:lnSpc>
            </a:pPr>
            <a:r>
              <a:rPr lang="en-US" dirty="0" smtClean="0"/>
              <a:t>Boundary/PMI research highest priority for incremental funding</a:t>
            </a:r>
            <a:r>
              <a:rPr lang="en-US" sz="2000" dirty="0" smtClean="0"/>
              <a:t>:</a:t>
            </a:r>
            <a:endParaRPr lang="en-US" dirty="0" smtClean="0"/>
          </a:p>
          <a:p>
            <a:pPr marL="457200" lvl="1" indent="-225425">
              <a:lnSpc>
                <a:spcPct val="90000"/>
              </a:lnSpc>
            </a:pPr>
            <a:r>
              <a:rPr lang="en-US" dirty="0" smtClean="0"/>
              <a:t>High-Z walls, flowing liquid Li </a:t>
            </a:r>
            <a:r>
              <a:rPr lang="en-US" dirty="0" err="1" smtClean="0"/>
              <a:t>divertor</a:t>
            </a:r>
            <a:r>
              <a:rPr lang="en-US" dirty="0" smtClean="0"/>
              <a:t>, </a:t>
            </a:r>
            <a:r>
              <a:rPr lang="en-US" dirty="0" err="1" smtClean="0"/>
              <a:t>Divertor</a:t>
            </a:r>
            <a:r>
              <a:rPr lang="en-US" dirty="0" smtClean="0"/>
              <a:t> Thomson Scattering</a:t>
            </a:r>
          </a:p>
        </p:txBody>
      </p:sp>
      <p:sp>
        <p:nvSpPr>
          <p:cNvPr id="4" name="Slide Number Placeholder 4"/>
          <p:cNvSpPr>
            <a:spLocks noGrp="1"/>
          </p:cNvSpPr>
          <p:nvPr>
            <p:ph type="sldNum" sz="quarter" idx="10"/>
          </p:nvPr>
        </p:nvSpPr>
        <p:spPr>
          <a:xfrm>
            <a:off x="8382000" y="6629400"/>
            <a:ext cx="762000" cy="152400"/>
          </a:xfrm>
        </p:spPr>
        <p:txBody>
          <a:bodyPr/>
          <a:lstStyle/>
          <a:p>
            <a:pPr>
              <a:defRPr/>
            </a:pPr>
            <a:fld id="{07C317B6-8226-4E36-9643-9EDAD18AE5EB}"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pPr>
              <a:lnSpc>
                <a:spcPct val="100000"/>
              </a:lnSpc>
            </a:pPr>
            <a:r>
              <a:rPr lang="en-US" sz="2800" smtClean="0"/>
              <a:t>5 </a:t>
            </a:r>
            <a:r>
              <a:rPr lang="en-US" sz="2800" dirty="0" smtClean="0"/>
              <a:t>year plan </a:t>
            </a:r>
            <a:r>
              <a:rPr lang="en-US" sz="2800" smtClean="0"/>
              <a:t>goals embody </a:t>
            </a:r>
            <a:r>
              <a:rPr lang="en-US" sz="2800" dirty="0" smtClean="0"/>
              <a:t>world-leading research</a:t>
            </a:r>
            <a:endParaRPr lang="en-US" sz="3200" dirty="0"/>
          </a:p>
        </p:txBody>
      </p:sp>
      <p:sp>
        <p:nvSpPr>
          <p:cNvPr id="3" name="Content Placeholder 2"/>
          <p:cNvSpPr>
            <a:spLocks noGrp="1"/>
          </p:cNvSpPr>
          <p:nvPr>
            <p:ph idx="1"/>
          </p:nvPr>
        </p:nvSpPr>
        <p:spPr>
          <a:xfrm>
            <a:off x="381000" y="990600"/>
            <a:ext cx="8305800" cy="5562600"/>
          </a:xfrm>
        </p:spPr>
        <p:txBody>
          <a:bodyPr/>
          <a:lstStyle/>
          <a:p>
            <a:pPr marL="457200" indent="-457200">
              <a:buFont typeface="+mj-lt"/>
              <a:buAutoNum type="arabicPeriod"/>
            </a:pPr>
            <a:r>
              <a:rPr lang="en-US" sz="1800" dirty="0" smtClean="0">
                <a:solidFill>
                  <a:schemeClr val="bg1">
                    <a:lumMod val="65000"/>
                  </a:schemeClr>
                </a:solidFill>
              </a:rPr>
              <a:t>Demonstrate 100% non-inductive sustainment at performance that extrapolates to ≥ 1MW/m</a:t>
            </a:r>
            <a:r>
              <a:rPr lang="en-US" sz="1800" baseline="30000" dirty="0" smtClean="0">
                <a:solidFill>
                  <a:schemeClr val="bg1">
                    <a:lumMod val="65000"/>
                  </a:schemeClr>
                </a:solidFill>
              </a:rPr>
              <a:t>2</a:t>
            </a:r>
            <a:r>
              <a:rPr lang="en-US" sz="1800" dirty="0" smtClean="0">
                <a:solidFill>
                  <a:schemeClr val="bg1">
                    <a:lumMod val="65000"/>
                  </a:schemeClr>
                </a:solidFill>
              </a:rPr>
              <a:t> neutron wall loading in FNSF</a:t>
            </a:r>
          </a:p>
          <a:p>
            <a:pPr marL="457200" indent="-457200">
              <a:buFont typeface="+mj-lt"/>
              <a:buAutoNum type="arabicPeriod"/>
            </a:pPr>
            <a:endParaRPr lang="en-US" sz="1800" b="1" dirty="0" smtClean="0">
              <a:solidFill>
                <a:schemeClr val="bg1">
                  <a:lumMod val="65000"/>
                </a:schemeClr>
              </a:solidFill>
            </a:endParaRPr>
          </a:p>
          <a:p>
            <a:endParaRPr lang="en-US" sz="1100" b="1" dirty="0" smtClean="0">
              <a:solidFill>
                <a:schemeClr val="bg1">
                  <a:lumMod val="65000"/>
                </a:schemeClr>
              </a:solidFill>
            </a:endParaRPr>
          </a:p>
          <a:p>
            <a:pPr marL="457200" indent="-457200">
              <a:buFont typeface="+mj-lt"/>
              <a:buAutoNum type="arabicPeriod" startAt="2"/>
            </a:pPr>
            <a:r>
              <a:rPr lang="en-US" sz="1800" dirty="0" smtClean="0">
                <a:solidFill>
                  <a:schemeClr val="bg1">
                    <a:lumMod val="65000"/>
                  </a:schemeClr>
                </a:solidFill>
              </a:rPr>
              <a:t>Access reduced </a:t>
            </a:r>
            <a:r>
              <a:rPr lang="en-US" sz="1800" dirty="0" smtClean="0">
                <a:solidFill>
                  <a:schemeClr val="bg1">
                    <a:lumMod val="65000"/>
                  </a:schemeClr>
                </a:solidFill>
                <a:latin typeface="Symbol" pitchFamily="18" charset="2"/>
              </a:rPr>
              <a:t>n</a:t>
            </a:r>
            <a:r>
              <a:rPr lang="en-US" sz="1800" dirty="0" smtClean="0">
                <a:solidFill>
                  <a:schemeClr val="bg1">
                    <a:lumMod val="65000"/>
                  </a:schemeClr>
                </a:solidFill>
              </a:rPr>
              <a:t>* and high-</a:t>
            </a:r>
            <a:r>
              <a:rPr lang="en-US" sz="1800" dirty="0" smtClean="0">
                <a:solidFill>
                  <a:schemeClr val="bg1">
                    <a:lumMod val="65000"/>
                  </a:schemeClr>
                </a:solidFill>
                <a:latin typeface="Symbol" pitchFamily="18" charset="2"/>
              </a:rPr>
              <a:t>b</a:t>
            </a:r>
            <a:r>
              <a:rPr lang="en-US" sz="1800" dirty="0" smtClean="0">
                <a:solidFill>
                  <a:schemeClr val="bg1">
                    <a:lumMod val="65000"/>
                  </a:schemeClr>
                </a:solidFill>
              </a:rPr>
              <a:t> combined with ability to vary q and rotation to dramatically extend ST physics understanding</a:t>
            </a:r>
          </a:p>
          <a:p>
            <a:pPr marL="457200" indent="-457200">
              <a:buNone/>
            </a:pPr>
            <a:endParaRPr lang="en-US" sz="2000" b="1" dirty="0" smtClean="0">
              <a:solidFill>
                <a:schemeClr val="bg1">
                  <a:lumMod val="65000"/>
                </a:schemeClr>
              </a:solidFill>
            </a:endParaRPr>
          </a:p>
          <a:p>
            <a:pPr marL="457200" indent="-457200">
              <a:buNone/>
            </a:pPr>
            <a:endParaRPr lang="en-US" sz="1200" b="1" dirty="0" smtClean="0">
              <a:solidFill>
                <a:schemeClr val="bg1">
                  <a:lumMod val="65000"/>
                </a:schemeClr>
              </a:solidFill>
            </a:endParaRPr>
          </a:p>
          <a:p>
            <a:pPr marL="457200" indent="-457200">
              <a:buAutoNum type="arabicPeriod" startAt="3"/>
            </a:pPr>
            <a:r>
              <a:rPr lang="en-US" sz="1800" dirty="0" smtClean="0">
                <a:solidFill>
                  <a:schemeClr val="bg1">
                    <a:lumMod val="65000"/>
                  </a:schemeClr>
                </a:solidFill>
              </a:rPr>
              <a:t>Develop and understand non-inductive start-up and ramp-up </a:t>
            </a:r>
            <a:br>
              <a:rPr lang="en-US" sz="1800" dirty="0" smtClean="0">
                <a:solidFill>
                  <a:schemeClr val="bg1">
                    <a:lumMod val="65000"/>
                  </a:schemeClr>
                </a:solidFill>
              </a:rPr>
            </a:br>
            <a:r>
              <a:rPr lang="en-US" sz="1800" dirty="0" smtClean="0">
                <a:solidFill>
                  <a:schemeClr val="bg1">
                    <a:lumMod val="65000"/>
                  </a:schemeClr>
                </a:solidFill>
              </a:rPr>
              <a:t>(overdrive) to project to ST-FNSF with small/no solenoid</a:t>
            </a:r>
          </a:p>
          <a:p>
            <a:pPr>
              <a:buAutoNum type="arabicPeriod" startAt="3"/>
            </a:pPr>
            <a:endParaRPr lang="en-US" sz="1050" b="1" dirty="0" smtClean="0">
              <a:solidFill>
                <a:schemeClr val="bg1">
                  <a:lumMod val="65000"/>
                </a:schemeClr>
              </a:solidFill>
            </a:endParaRPr>
          </a:p>
          <a:p>
            <a:pPr>
              <a:buAutoNum type="arabicPeriod" startAt="3"/>
            </a:pPr>
            <a:endParaRPr lang="en-US" sz="2000" b="1" dirty="0" smtClean="0">
              <a:solidFill>
                <a:schemeClr val="bg1">
                  <a:lumMod val="65000"/>
                </a:schemeClr>
              </a:solidFill>
            </a:endParaRPr>
          </a:p>
          <a:p>
            <a:pPr marL="457200" indent="-457200">
              <a:buNone/>
            </a:pPr>
            <a:r>
              <a:rPr lang="en-US" sz="1800" dirty="0" smtClean="0">
                <a:solidFill>
                  <a:schemeClr val="bg1">
                    <a:lumMod val="65000"/>
                  </a:schemeClr>
                </a:solidFill>
              </a:rPr>
              <a:t>4.	Develop and utilize high-flux-expansion “snowflake” </a:t>
            </a:r>
            <a:r>
              <a:rPr lang="en-US" sz="1800" dirty="0" err="1" smtClean="0">
                <a:solidFill>
                  <a:schemeClr val="bg1">
                    <a:lumMod val="65000"/>
                  </a:schemeClr>
                </a:solidFill>
              </a:rPr>
              <a:t>divertor</a:t>
            </a:r>
            <a:r>
              <a:rPr lang="en-US" sz="1800" dirty="0" smtClean="0">
                <a:solidFill>
                  <a:schemeClr val="bg1">
                    <a:lumMod val="65000"/>
                  </a:schemeClr>
                </a:solidFill>
              </a:rPr>
              <a:t> </a:t>
            </a:r>
            <a:br>
              <a:rPr lang="en-US" sz="1800" dirty="0" smtClean="0">
                <a:solidFill>
                  <a:schemeClr val="bg1">
                    <a:lumMod val="65000"/>
                  </a:schemeClr>
                </a:solidFill>
              </a:rPr>
            </a:br>
            <a:r>
              <a:rPr lang="en-US" sz="1800" dirty="0" smtClean="0">
                <a:solidFill>
                  <a:schemeClr val="bg1">
                    <a:lumMod val="65000"/>
                  </a:schemeClr>
                </a:solidFill>
              </a:rPr>
              <a:t>and </a:t>
            </a:r>
            <a:r>
              <a:rPr lang="en-US" sz="1800" dirty="0" err="1" smtClean="0">
                <a:solidFill>
                  <a:schemeClr val="bg1">
                    <a:lumMod val="65000"/>
                  </a:schemeClr>
                </a:solidFill>
              </a:rPr>
              <a:t>radiative</a:t>
            </a:r>
            <a:r>
              <a:rPr lang="en-US" sz="1800" dirty="0" smtClean="0">
                <a:solidFill>
                  <a:schemeClr val="bg1">
                    <a:lumMod val="65000"/>
                  </a:schemeClr>
                </a:solidFill>
              </a:rPr>
              <a:t> detachment for mitigating very high heat fluxes</a:t>
            </a:r>
          </a:p>
          <a:p>
            <a:endParaRPr lang="en-US" sz="900" b="1" dirty="0" smtClean="0">
              <a:solidFill>
                <a:schemeClr val="bg1">
                  <a:lumMod val="65000"/>
                </a:schemeClr>
              </a:solidFill>
            </a:endParaRPr>
          </a:p>
          <a:p>
            <a:endParaRPr lang="en-US" sz="1600" b="1" dirty="0" smtClean="0">
              <a:solidFill>
                <a:schemeClr val="bg1">
                  <a:lumMod val="65000"/>
                </a:schemeClr>
              </a:solidFill>
            </a:endParaRPr>
          </a:p>
          <a:p>
            <a:pPr marL="457200" indent="-457200">
              <a:buNone/>
            </a:pPr>
            <a:r>
              <a:rPr lang="en-US" sz="1800" dirty="0" smtClean="0">
                <a:solidFill>
                  <a:schemeClr val="bg1">
                    <a:lumMod val="65000"/>
                  </a:schemeClr>
                </a:solidFill>
              </a:rPr>
              <a:t>5.	Begin to assess high-Z PFCs + liquid lithium to develop high-duty-factor integrated PMI solutions for next-steps</a:t>
            </a:r>
            <a:endParaRPr lang="en-US" sz="1800" dirty="0">
              <a:solidFill>
                <a:schemeClr val="bg1">
                  <a:lumMod val="65000"/>
                </a:schemeClr>
              </a:solidFill>
            </a:endParaRPr>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9</a:t>
            </a:fld>
            <a:endParaRPr lang="en-US"/>
          </a:p>
        </p:txBody>
      </p:sp>
      <p:sp>
        <p:nvSpPr>
          <p:cNvPr id="13" name="TextBox 12"/>
          <p:cNvSpPr txBox="1"/>
          <p:nvPr/>
        </p:nvSpPr>
        <p:spPr>
          <a:xfrm>
            <a:off x="0" y="1550313"/>
            <a:ext cx="9144000" cy="430887"/>
          </a:xfrm>
          <a:prstGeom prst="rect">
            <a:avLst/>
          </a:prstGeom>
          <a:noFill/>
        </p:spPr>
        <p:txBody>
          <a:bodyPr wrap="square" rtlCol="0">
            <a:spAutoFit/>
          </a:bodyPr>
          <a:lstStyle/>
          <a:p>
            <a:pPr marL="342900" indent="-342900">
              <a:buFont typeface="Wingdings" pitchFamily="2" charset="2"/>
              <a:buChar char="Ø"/>
            </a:pPr>
            <a:r>
              <a:rPr lang="en-US" sz="2200" i="0" dirty="0" smtClean="0">
                <a:solidFill>
                  <a:srgbClr val="FF0000"/>
                </a:solidFill>
                <a:latin typeface="+mn-lt"/>
              </a:rPr>
              <a:t>NSTX-U will be ST leader, </a:t>
            </a:r>
            <a:r>
              <a:rPr lang="en-US" sz="2200" i="0" dirty="0" smtClean="0">
                <a:solidFill>
                  <a:srgbClr val="FF0000"/>
                </a:solidFill>
                <a:latin typeface="+mn-lt"/>
              </a:rPr>
              <a:t>complement </a:t>
            </a:r>
            <a:r>
              <a:rPr lang="en-US" sz="2200" i="0" dirty="0" smtClean="0">
                <a:solidFill>
                  <a:srgbClr val="FF0000"/>
                </a:solidFill>
                <a:latin typeface="+mn-lt"/>
              </a:rPr>
              <a:t>AT approach (DIII-D)</a:t>
            </a:r>
            <a:endParaRPr lang="en-US" sz="2200" i="0" dirty="0">
              <a:solidFill>
                <a:srgbClr val="FF0000"/>
              </a:solidFill>
              <a:latin typeface="+mn-lt"/>
            </a:endParaRPr>
          </a:p>
        </p:txBody>
      </p:sp>
      <p:sp>
        <p:nvSpPr>
          <p:cNvPr id="14" name="TextBox 13"/>
          <p:cNvSpPr txBox="1"/>
          <p:nvPr/>
        </p:nvSpPr>
        <p:spPr>
          <a:xfrm>
            <a:off x="0" y="2743200"/>
            <a:ext cx="9144000" cy="430887"/>
          </a:xfrm>
          <a:prstGeom prst="rect">
            <a:avLst/>
          </a:prstGeom>
          <a:noFill/>
        </p:spPr>
        <p:txBody>
          <a:bodyPr wrap="square" rtlCol="0">
            <a:spAutoFit/>
          </a:bodyPr>
          <a:lstStyle/>
          <a:p>
            <a:pPr marL="342900" indent="-342900">
              <a:buFont typeface="Wingdings" pitchFamily="2" charset="2"/>
              <a:buChar char="Ø"/>
            </a:pPr>
            <a:r>
              <a:rPr lang="en-US" sz="2200" i="0" dirty="0" smtClean="0">
                <a:solidFill>
                  <a:srgbClr val="FF0000"/>
                </a:solidFill>
                <a:latin typeface="+mn-lt"/>
              </a:rPr>
              <a:t>Low </a:t>
            </a:r>
            <a:r>
              <a:rPr lang="en-US" sz="2200" i="0" dirty="0" smtClean="0">
                <a:solidFill>
                  <a:srgbClr val="FF0000"/>
                </a:solidFill>
                <a:latin typeface="Symbol" pitchFamily="18" charset="2"/>
              </a:rPr>
              <a:t>n</a:t>
            </a:r>
            <a:r>
              <a:rPr lang="en-US" sz="2200" i="0" dirty="0" smtClean="0">
                <a:solidFill>
                  <a:srgbClr val="FF0000"/>
                </a:solidFill>
                <a:latin typeface="+mn-lt"/>
              </a:rPr>
              <a:t>* + high </a:t>
            </a:r>
            <a:r>
              <a:rPr lang="en-US" sz="2200" i="0" dirty="0" smtClean="0">
                <a:solidFill>
                  <a:srgbClr val="FF0000"/>
                </a:solidFill>
                <a:latin typeface="Symbol" pitchFamily="18" charset="2"/>
              </a:rPr>
              <a:t>b</a:t>
            </a:r>
            <a:r>
              <a:rPr lang="en-US" sz="2200" i="0" dirty="0" smtClean="0">
                <a:solidFill>
                  <a:srgbClr val="FF0000"/>
                </a:solidFill>
                <a:latin typeface="+mn-lt"/>
              </a:rPr>
              <a:t> + </a:t>
            </a:r>
            <a:r>
              <a:rPr lang="en-US" sz="2200" i="0" dirty="0" smtClean="0">
                <a:solidFill>
                  <a:srgbClr val="FF0000"/>
                </a:solidFill>
                <a:latin typeface="+mn-lt"/>
              </a:rPr>
              <a:t>turbulence diagnostics </a:t>
            </a:r>
            <a:r>
              <a:rPr lang="en-US" sz="2200" i="0" dirty="0" smtClean="0">
                <a:solidFill>
                  <a:srgbClr val="FF0000"/>
                </a:solidFill>
                <a:latin typeface="+mn-lt"/>
              </a:rPr>
              <a:t>unique in world</a:t>
            </a:r>
            <a:endParaRPr lang="en-US" sz="2200" i="0" dirty="0">
              <a:solidFill>
                <a:srgbClr val="FF0000"/>
              </a:solidFill>
              <a:latin typeface="+mn-lt"/>
            </a:endParaRPr>
          </a:p>
        </p:txBody>
      </p:sp>
      <p:sp>
        <p:nvSpPr>
          <p:cNvPr id="15" name="TextBox 14"/>
          <p:cNvSpPr txBox="1"/>
          <p:nvPr/>
        </p:nvSpPr>
        <p:spPr>
          <a:xfrm>
            <a:off x="0" y="3912513"/>
            <a:ext cx="9144000" cy="430887"/>
          </a:xfrm>
          <a:prstGeom prst="rect">
            <a:avLst/>
          </a:prstGeom>
          <a:noFill/>
        </p:spPr>
        <p:txBody>
          <a:bodyPr wrap="square" rtlCol="0">
            <a:spAutoFit/>
          </a:bodyPr>
          <a:lstStyle/>
          <a:p>
            <a:pPr marL="342900" indent="-342900">
              <a:buFont typeface="Wingdings" pitchFamily="2" charset="2"/>
              <a:buChar char="Ø"/>
            </a:pPr>
            <a:r>
              <a:rPr lang="en-US" sz="2200" i="0" dirty="0" smtClean="0">
                <a:solidFill>
                  <a:srgbClr val="FF0000"/>
                </a:solidFill>
                <a:latin typeface="+mn-lt"/>
              </a:rPr>
              <a:t>Unique </a:t>
            </a:r>
            <a:r>
              <a:rPr lang="en-US" sz="2200" i="0" dirty="0" err="1" smtClean="0">
                <a:solidFill>
                  <a:srgbClr val="FF0000"/>
                </a:solidFill>
                <a:latin typeface="+mn-lt"/>
              </a:rPr>
              <a:t>helicity</a:t>
            </a:r>
            <a:r>
              <a:rPr lang="en-US" sz="2200" i="0" dirty="0" smtClean="0">
                <a:solidFill>
                  <a:srgbClr val="FF0000"/>
                </a:solidFill>
                <a:latin typeface="+mn-lt"/>
              </a:rPr>
              <a:t> injection + RF + NBI start-up/ramp-up techniques</a:t>
            </a:r>
            <a:endParaRPr lang="en-US" sz="2200" i="0" dirty="0">
              <a:solidFill>
                <a:srgbClr val="FF0000"/>
              </a:solidFill>
              <a:latin typeface="+mn-lt"/>
            </a:endParaRPr>
          </a:p>
        </p:txBody>
      </p:sp>
      <p:sp>
        <p:nvSpPr>
          <p:cNvPr id="16" name="TextBox 15"/>
          <p:cNvSpPr txBox="1"/>
          <p:nvPr/>
        </p:nvSpPr>
        <p:spPr>
          <a:xfrm>
            <a:off x="0" y="5055513"/>
            <a:ext cx="9144000" cy="430887"/>
          </a:xfrm>
          <a:prstGeom prst="rect">
            <a:avLst/>
          </a:prstGeom>
          <a:noFill/>
        </p:spPr>
        <p:txBody>
          <a:bodyPr wrap="square" rtlCol="0">
            <a:spAutoFit/>
          </a:bodyPr>
          <a:lstStyle/>
          <a:p>
            <a:pPr marL="342900" indent="-342900">
              <a:buFont typeface="Wingdings" pitchFamily="2" charset="2"/>
              <a:buChar char="Ø"/>
            </a:pPr>
            <a:r>
              <a:rPr lang="en-US" sz="2200" i="0" dirty="0" smtClean="0">
                <a:solidFill>
                  <a:srgbClr val="FF0000"/>
                </a:solidFill>
                <a:latin typeface="+mn-lt"/>
              </a:rPr>
              <a:t>With MAST Super-X, STs leading development of novel </a:t>
            </a:r>
            <a:r>
              <a:rPr lang="en-US" sz="2200" i="0" dirty="0" err="1" smtClean="0">
                <a:solidFill>
                  <a:srgbClr val="FF0000"/>
                </a:solidFill>
                <a:latin typeface="+mn-lt"/>
              </a:rPr>
              <a:t>divertors</a:t>
            </a:r>
            <a:endParaRPr lang="en-US" sz="2200" i="0" dirty="0">
              <a:solidFill>
                <a:srgbClr val="FF0000"/>
              </a:solidFill>
              <a:latin typeface="+mn-lt"/>
            </a:endParaRPr>
          </a:p>
        </p:txBody>
      </p:sp>
      <p:sp>
        <p:nvSpPr>
          <p:cNvPr id="17" name="TextBox 16"/>
          <p:cNvSpPr txBox="1"/>
          <p:nvPr/>
        </p:nvSpPr>
        <p:spPr>
          <a:xfrm>
            <a:off x="0" y="6096000"/>
            <a:ext cx="9144000" cy="430887"/>
          </a:xfrm>
          <a:prstGeom prst="rect">
            <a:avLst/>
          </a:prstGeom>
          <a:noFill/>
        </p:spPr>
        <p:txBody>
          <a:bodyPr wrap="square" rtlCol="0">
            <a:spAutoFit/>
          </a:bodyPr>
          <a:lstStyle/>
          <a:p>
            <a:pPr marL="342900" indent="-342900">
              <a:buFont typeface="Wingdings" pitchFamily="2" charset="2"/>
              <a:buChar char="Ø"/>
            </a:pPr>
            <a:r>
              <a:rPr lang="en-US" sz="2200" i="0" dirty="0" smtClean="0">
                <a:solidFill>
                  <a:srgbClr val="FF0000"/>
                </a:solidFill>
                <a:latin typeface="+mn-lt"/>
              </a:rPr>
              <a:t>Aiming to lead development of </a:t>
            </a:r>
            <a:r>
              <a:rPr lang="en-US" sz="2200" i="0" dirty="0" err="1" smtClean="0">
                <a:solidFill>
                  <a:srgbClr val="FF0000"/>
                </a:solidFill>
                <a:latin typeface="+mn-lt"/>
              </a:rPr>
              <a:t>replenishable</a:t>
            </a:r>
            <a:r>
              <a:rPr lang="en-US" sz="2200" i="0" dirty="0" smtClean="0">
                <a:solidFill>
                  <a:srgbClr val="FF0000"/>
                </a:solidFill>
                <a:latin typeface="+mn-lt"/>
              </a:rPr>
              <a:t> / liquid metal PFCs</a:t>
            </a:r>
            <a:endParaRPr lang="en-US" sz="2200" i="0" dirty="0">
              <a:solidFill>
                <a:srgbClr val="FF0000"/>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139208</TotalTime>
  <Words>8494</Words>
  <Application>Microsoft Office PowerPoint</Application>
  <PresentationFormat>On-screen Show (4:3)</PresentationFormat>
  <Paragraphs>1718</Paragraphs>
  <Slides>76</Slides>
  <Notes>16</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Blank Presentation</vt:lpstr>
      <vt:lpstr>1_Blank Presentation</vt:lpstr>
      <vt:lpstr>Slide 1</vt:lpstr>
      <vt:lpstr>Outline</vt:lpstr>
      <vt:lpstr>NSTX Upgrade mission elements</vt:lpstr>
      <vt:lpstr>NSTX Upgrade will access next factor of two  increase in performance to bridge gaps to next-step STs</vt:lpstr>
      <vt:lpstr>NSTX-U aims to access performance levels of next-steps, approach Pilot-Plant regimes</vt:lpstr>
      <vt:lpstr>NSTX Upgrade incorporates 2 new capabilities:</vt:lpstr>
      <vt:lpstr>Highest priority research goals for 5 year plan:</vt:lpstr>
      <vt:lpstr>Additional facility enhancements will greatly aid achievement of high-priority goals</vt:lpstr>
      <vt:lpstr>5 year plan goals embody world-leading research</vt:lpstr>
      <vt:lpstr>Achievement of NSTX-U goals will continue  to rely on extensive collaborator involvement</vt:lpstr>
      <vt:lpstr>Plan organization and research thrusts</vt:lpstr>
      <vt:lpstr>Highest priority research goals for 5 year plan:</vt:lpstr>
      <vt:lpstr>NSTX has already accessed shaping  and stability performance needed for an ST-FNSF</vt:lpstr>
      <vt:lpstr>Next step is to access &amp; control 100% non-inductive plasmas</vt:lpstr>
      <vt:lpstr>NSTX-U is developing a range of profile control actuators for detailed physics studies, scenario optimization for FNSF</vt:lpstr>
      <vt:lpstr>Advanced Scenarios and Control (ASC) 5 Year Goal:  Develop basis for steady-state operation/control for next-step STs, help resolve key scenario and control issues for ITER</vt:lpstr>
      <vt:lpstr>Rapid TAE avalanches could impact NBI current-drive  in advanced scenarios for NSTX-U, FNSF, ITER AT</vt:lpstr>
      <vt:lpstr>Energetic Particle (EP) 5 Year Goal:  Develop predictive capability for fast-ion transport caused by Alfven Eigenmodes (AEs), explore control of AE modes</vt:lpstr>
      <vt:lpstr>NSTX/NSTX-U is making leading contributions to high-bN  stability physics, and assessing possible 3D coil upgrades</vt:lpstr>
      <vt:lpstr>NSTX has also made leading contributions  to disruption warning research</vt:lpstr>
      <vt:lpstr>Macroscopic Stability (MS) 5 Year Goal:  Establish the physics and control capabilities needed for sustained stability of high performance ST plasmas </vt:lpstr>
      <vt:lpstr>Beginning to test/utilize transport models to predict NSTX temperature profiles, identify possible missing physics</vt:lpstr>
      <vt:lpstr>Transport and Turbulence (TT) 5 Year Goal:  Establish predictive capability for transport in next-step devices focusing on the ST high-β + low-collisionality regime</vt:lpstr>
      <vt:lpstr>Highest priority research goals for 5 year plan:</vt:lpstr>
      <vt:lpstr>Plasma initiation with small or no transformer is unique  challenge for ST-based Fusion Nuclear Science Facility</vt:lpstr>
      <vt:lpstr>Simulations support non-inductive start-up/ramp-up strategy</vt:lpstr>
      <vt:lpstr>Plasma Start-up and Ramp-up (PSR) 5 Year Goal:  Develop and understand non-inductive start-up/ramp-up  to project to ST-FNSF operation with small or no solenoid</vt:lpstr>
      <vt:lpstr>HHFW can efficiently heat low IP targets for plasma start-up</vt:lpstr>
      <vt:lpstr>Radio-frequency Heating and Current Drive (RF) 5 Year Goal:  Provide and understand heating and current-drive for full non-inductive (NI) start-up and ramp-up in support of FNSF</vt:lpstr>
      <vt:lpstr>Highest priority research goals for 5 year plan:</vt:lpstr>
      <vt:lpstr>Pedestal width scaling differs from conventional aspect ratio</vt:lpstr>
      <vt:lpstr>Snowflake divertor effective for heat flux mitigation</vt:lpstr>
      <vt:lpstr>Lithium Granule Injector (LGI) developed for NSTX is promising tool for pedestal control and scenario optimization</vt:lpstr>
      <vt:lpstr>Boundary Physics (BP) 5 Year Goal:  Develop and understand integrated plasma exhaust solutions  compatible with high core performance for FNSF and ITER</vt:lpstr>
      <vt:lpstr>Plasma confinement increases continuously with increasing lithium coatings; Li may also be means of heat flux mitigation</vt:lpstr>
      <vt:lpstr>Materials and PFCs (MP) 5 Year Goal:  Initiate comparative assessment of high-Z and liquid metal PFCs for long-pulse high-power-density next-step devices </vt:lpstr>
      <vt:lpstr>Thrusts strongly support all 5 high-level goals, but MS, TT, BP, ASC thrusts contribute most broadly</vt:lpstr>
      <vt:lpstr>Summary:  NSTX-U 5 year plan will make leading contributions to fusion science, next-step applications</vt:lpstr>
      <vt:lpstr>Slide 39</vt:lpstr>
      <vt:lpstr>Summary of presentation content to aid addressing review charge question 1</vt:lpstr>
      <vt:lpstr>Summary of presentation content to aid addressing review charge question 2</vt:lpstr>
      <vt:lpstr>Summary of presentation content to aid addressing review charge question 3</vt:lpstr>
      <vt:lpstr>Summary of presentation content to aid addressing review charge question 4</vt:lpstr>
      <vt:lpstr>Summary of presentations and documents  to aid addressing review charge question 5</vt:lpstr>
      <vt:lpstr>Supplementary Material  Governance</vt:lpstr>
      <vt:lpstr>Slide 46</vt:lpstr>
      <vt:lpstr>Outline and relationship to review charge</vt:lpstr>
      <vt:lpstr>NSTX-U Organization within PPPL</vt:lpstr>
      <vt:lpstr>NSTX-U continues extensive collaborator involvement</vt:lpstr>
      <vt:lpstr>All NSTX-U collaborations are governed by documented agreements reviewed by Program and Project directors</vt:lpstr>
      <vt:lpstr>Development of the NSTX-U Research Program</vt:lpstr>
      <vt:lpstr>Topical Science Groups (TSGs) play major  role in governing the research program</vt:lpstr>
      <vt:lpstr>Annual NSTX-U Research Forum provides all team members opportunity to propose experiments</vt:lpstr>
      <vt:lpstr>NSTX-U experimental proposals guide  usage of facility during experimental operation </vt:lpstr>
      <vt:lpstr>Results and analysis of experiments are  presented to and discussed by the whole team</vt:lpstr>
      <vt:lpstr>In 2008, the NSTX team performed 43 experimental proposals</vt:lpstr>
      <vt:lpstr>Maintenance, repair and upgrade activities are carefully planned and managed</vt:lpstr>
      <vt:lpstr>Attention to Environment, Safety and Health central to NSTX planning, maintenance, and operation</vt:lpstr>
      <vt:lpstr>Summary: NSTX-U provides an open, productive, and safe research environment for all team members</vt:lpstr>
      <vt:lpstr>Supplementary Material  Support of ReNeW Thrusts</vt:lpstr>
      <vt:lpstr>NSTX-U research strongly supports ReNeW Thrusts ITER burning plasma (1-4), creating &amp; predicting high-performance/steady-state (5-8)</vt:lpstr>
      <vt:lpstr>NSTX-U research strongly supports ReNeW Thrusts Taming the PMI (9-12), harnessing fusion power (13-15), configuration optimization (16-18)</vt:lpstr>
      <vt:lpstr>Supplementary Material  5-10 year plan goals and tools</vt:lpstr>
      <vt:lpstr>Slide 64</vt:lpstr>
      <vt:lpstr>Slide 65</vt:lpstr>
      <vt:lpstr>Slide 66</vt:lpstr>
      <vt:lpstr>NSTX-U 5 year plan aims to develop ST physics and scenario understanding necessary for assessing ST viability as FNSF</vt:lpstr>
      <vt:lpstr>NSTX-U five year plan utilizes cross-cutting set of  existing/early tools + additional facility enhancements</vt:lpstr>
      <vt:lpstr>NSTX-U internal component staging supports goal to assess compatibility of high tE and b + 100% NICD with metallic PFCs</vt:lpstr>
      <vt:lpstr>NSTX-U internal component staging supports goal to assess compatibility of high tE and b + 100% NICD with metallic PFCs</vt:lpstr>
      <vt:lpstr>Base 5 year plan funding provides run-time and  field + current to exploit new Upgrade capabilities</vt:lpstr>
      <vt:lpstr>                                   accelerates snowflake + start-up/ramp-up  research for FNSF, fully utilizes facility during 1st year of ops</vt:lpstr>
      <vt:lpstr>Supplementary Material  Support of ITER, predictive capability, and FNSF</vt:lpstr>
      <vt:lpstr>NSTX has made, and NSTX-U will continue  to make substantial contributions to ITER</vt:lpstr>
      <vt:lpstr>Unique physics regimes + advanced diagnostics strongly support predictive capability development</vt:lpstr>
      <vt:lpstr>NSTX/ST researchers contributing to LDRD-funded  study of Mission and Configuration of an ST-FNSF</vt:lpstr>
    </vt:vector>
  </TitlesOfParts>
  <Company>Princeton Plasma Physics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Jon Menard</cp:lastModifiedBy>
  <cp:revision>13944</cp:revision>
  <cp:lastPrinted>2013-02-17T23:08:05Z</cp:lastPrinted>
  <dcterms:created xsi:type="dcterms:W3CDTF">2003-10-01T16:23:57Z</dcterms:created>
  <dcterms:modified xsi:type="dcterms:W3CDTF">2013-05-13T17:06:58Z</dcterms:modified>
</cp:coreProperties>
</file>