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56"/>
  </p:notesMasterIdLst>
  <p:handoutMasterIdLst>
    <p:handoutMasterId r:id="rId57"/>
  </p:handoutMasterIdLst>
  <p:sldIdLst>
    <p:sldId id="1642" r:id="rId2"/>
    <p:sldId id="1763" r:id="rId3"/>
    <p:sldId id="1741" r:id="rId4"/>
    <p:sldId id="1746" r:id="rId5"/>
    <p:sldId id="1775" r:id="rId6"/>
    <p:sldId id="1744" r:id="rId7"/>
    <p:sldId id="1745" r:id="rId8"/>
    <p:sldId id="1769" r:id="rId9"/>
    <p:sldId id="1604" r:id="rId10"/>
    <p:sldId id="1711" r:id="rId11"/>
    <p:sldId id="1750" r:id="rId12"/>
    <p:sldId id="1751" r:id="rId13"/>
    <p:sldId id="1663" r:id="rId14"/>
    <p:sldId id="1699" r:id="rId15"/>
    <p:sldId id="1733" r:id="rId16"/>
    <p:sldId id="1713" r:id="rId17"/>
    <p:sldId id="1770" r:id="rId18"/>
    <p:sldId id="1755" r:id="rId19"/>
    <p:sldId id="1693" r:id="rId20"/>
    <p:sldId id="1739" r:id="rId21"/>
    <p:sldId id="1776" r:id="rId22"/>
    <p:sldId id="1771" r:id="rId23"/>
    <p:sldId id="1757" r:id="rId24"/>
    <p:sldId id="1774" r:id="rId25"/>
    <p:sldId id="1682" r:id="rId26"/>
    <p:sldId id="1702" r:id="rId27"/>
    <p:sldId id="1672" r:id="rId28"/>
    <p:sldId id="1759" r:id="rId29"/>
    <p:sldId id="1704" r:id="rId30"/>
    <p:sldId id="1730" r:id="rId31"/>
    <p:sldId id="1732" r:id="rId32"/>
    <p:sldId id="1712" r:id="rId33"/>
    <p:sldId id="1772" r:id="rId34"/>
    <p:sldId id="1760" r:id="rId35"/>
    <p:sldId id="1600" r:id="rId36"/>
    <p:sldId id="1694" r:id="rId37"/>
    <p:sldId id="1715" r:id="rId38"/>
    <p:sldId id="1773" r:id="rId39"/>
    <p:sldId id="1767" r:id="rId40"/>
    <p:sldId id="1768" r:id="rId41"/>
    <p:sldId id="1766" r:id="rId42"/>
    <p:sldId id="1764" r:id="rId43"/>
    <p:sldId id="1765" r:id="rId44"/>
    <p:sldId id="1722" r:id="rId45"/>
    <p:sldId id="1729" r:id="rId46"/>
    <p:sldId id="1734" r:id="rId47"/>
    <p:sldId id="1710" r:id="rId48"/>
    <p:sldId id="1707" r:id="rId49"/>
    <p:sldId id="1649" r:id="rId50"/>
    <p:sldId id="1708" r:id="rId51"/>
    <p:sldId id="1749" r:id="rId52"/>
    <p:sldId id="1777" r:id="rId53"/>
    <p:sldId id="1652" r:id="rId54"/>
    <p:sldId id="1721" r:id="rId55"/>
  </p:sldIdLst>
  <p:sldSz cx="9144000" cy="6858000" type="letter"/>
  <p:notesSz cx="7315200" cy="9601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1pPr>
    <a:lvl2pPr marL="4572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2pPr>
    <a:lvl3pPr marL="9144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3pPr>
    <a:lvl4pPr marL="13716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4pPr>
    <a:lvl5pPr marL="1828800" algn="l" rtl="0" fontAlgn="base">
      <a:spcBef>
        <a:spcPct val="20000"/>
      </a:spcBef>
      <a:spcAft>
        <a:spcPct val="0"/>
      </a:spcAft>
      <a:buChar char="•"/>
      <a:defRPr sz="1200" b="1" i="1" kern="1200">
        <a:solidFill>
          <a:srgbClr val="1822CD"/>
        </a:solidFill>
        <a:latin typeface="Helvetica" charset="0"/>
        <a:ea typeface="ＭＳ Ｐゴシック" charset="0"/>
        <a:cs typeface="ＭＳ Ｐゴシック" charset="0"/>
      </a:defRPr>
    </a:lvl5pPr>
    <a:lvl6pPr marL="2286000" algn="l" defTabSz="457200" rtl="0" eaLnBrk="1" latinLnBrk="0" hangingPunct="1">
      <a:defRPr sz="1200" b="1" i="1" kern="1200">
        <a:solidFill>
          <a:srgbClr val="1822CD"/>
        </a:solidFill>
        <a:latin typeface="Helvetica" charset="0"/>
        <a:ea typeface="ＭＳ Ｐゴシック" charset="0"/>
        <a:cs typeface="ＭＳ Ｐゴシック" charset="0"/>
      </a:defRPr>
    </a:lvl6pPr>
    <a:lvl7pPr marL="2743200" algn="l" defTabSz="457200" rtl="0" eaLnBrk="1" latinLnBrk="0" hangingPunct="1">
      <a:defRPr sz="1200" b="1" i="1" kern="1200">
        <a:solidFill>
          <a:srgbClr val="1822CD"/>
        </a:solidFill>
        <a:latin typeface="Helvetica" charset="0"/>
        <a:ea typeface="ＭＳ Ｐゴシック" charset="0"/>
        <a:cs typeface="ＭＳ Ｐゴシック" charset="0"/>
      </a:defRPr>
    </a:lvl7pPr>
    <a:lvl8pPr marL="3200400" algn="l" defTabSz="457200" rtl="0" eaLnBrk="1" latinLnBrk="0" hangingPunct="1">
      <a:defRPr sz="1200" b="1" i="1" kern="1200">
        <a:solidFill>
          <a:srgbClr val="1822CD"/>
        </a:solidFill>
        <a:latin typeface="Helvetica" charset="0"/>
        <a:ea typeface="ＭＳ Ｐゴシック" charset="0"/>
        <a:cs typeface="ＭＳ Ｐゴシック" charset="0"/>
      </a:defRPr>
    </a:lvl8pPr>
    <a:lvl9pPr marL="3657600" algn="l" defTabSz="457200" rtl="0" eaLnBrk="1" latinLnBrk="0" hangingPunct="1">
      <a:defRPr sz="1200" b="1" i="1" kern="1200">
        <a:solidFill>
          <a:srgbClr val="1822CD"/>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FF8D"/>
    <a:srgbClr val="A67046"/>
    <a:srgbClr val="F46FF4"/>
    <a:srgbClr val="9999FF"/>
    <a:srgbClr val="FF3300"/>
    <a:srgbClr val="FF0000"/>
    <a:srgbClr val="FFFFF1"/>
    <a:srgbClr val="F8F9EB"/>
    <a:srgbClr val="F6DCF4"/>
    <a:srgbClr val="E1C9D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14" autoAdjust="0"/>
  </p:normalViewPr>
  <p:slideViewPr>
    <p:cSldViewPr snapToGrid="0">
      <p:cViewPr>
        <p:scale>
          <a:sx n="125" d="100"/>
          <a:sy n="125" d="100"/>
        </p:scale>
        <p:origin x="-1140" y="-216"/>
      </p:cViewPr>
      <p:guideLst>
        <p:guide orient="horz" pos="4224"/>
        <p:guide pos="2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48"/>
    </p:cViewPr>
  </p:sorterViewPr>
  <p:notesViewPr>
    <p:cSldViewPr snapToGrid="0">
      <p:cViewPr varScale="1">
        <p:scale>
          <a:sx n="74" d="100"/>
          <a:sy n="74" d="100"/>
        </p:scale>
        <p:origin x="-2544" y="-120"/>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ono:Desktop:Recent%20Files:NSTX%20Five%20Year%20Plan%202014-2018:MO%20Presentation:%20NSTX-U%20budget%20OverviewI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stacked"/>
        <c:ser>
          <c:idx val="0"/>
          <c:order val="0"/>
          <c:val>
            <c:numRef>
              <c:f>Sheet2!$D$34:$H$34</c:f>
              <c:numCache>
                <c:formatCode>0.0%</c:formatCode>
                <c:ptCount val="5"/>
                <c:pt idx="0">
                  <c:v>0.23619118467547026</c:v>
                </c:pt>
                <c:pt idx="1">
                  <c:v>0.5002822201317022</c:v>
                </c:pt>
                <c:pt idx="2">
                  <c:v>0.53163396295617105</c:v>
                </c:pt>
                <c:pt idx="3">
                  <c:v>0.5316636851520562</c:v>
                </c:pt>
                <c:pt idx="4">
                  <c:v>0.54045534150612951</c:v>
                </c:pt>
              </c:numCache>
            </c:numRef>
          </c:val>
        </c:ser>
        <c:ser>
          <c:idx val="1"/>
          <c:order val="1"/>
          <c:val>
            <c:numRef>
              <c:f>Sheet2!$D$35:$H$35</c:f>
              <c:numCache>
                <c:formatCode>0.0%</c:formatCode>
                <c:ptCount val="5"/>
                <c:pt idx="0">
                  <c:v>1.3018411753766003E-2</c:v>
                </c:pt>
                <c:pt idx="1">
                  <c:v>5.1740357478833501E-2</c:v>
                </c:pt>
                <c:pt idx="2">
                  <c:v>9.2059416834769828E-2</c:v>
                </c:pt>
                <c:pt idx="3">
                  <c:v>9.2128801431127047E-2</c:v>
                </c:pt>
                <c:pt idx="4">
                  <c:v>8.546409807355522E-2</c:v>
                </c:pt>
              </c:numCache>
            </c:numRef>
          </c:val>
        </c:ser>
        <c:ser>
          <c:idx val="2"/>
          <c:order val="2"/>
          <c:val>
            <c:numRef>
              <c:f>Sheet2!$D$36:$H$36</c:f>
              <c:numCache>
                <c:formatCode>0.0%</c:formatCode>
                <c:ptCount val="5"/>
                <c:pt idx="0">
                  <c:v>0.43090942904965673</c:v>
                </c:pt>
                <c:pt idx="1">
                  <c:v>7.1307619943556111E-2</c:v>
                </c:pt>
                <c:pt idx="2">
                  <c:v>0</c:v>
                </c:pt>
                <c:pt idx="3">
                  <c:v>0</c:v>
                </c:pt>
                <c:pt idx="4">
                  <c:v>0</c:v>
                </c:pt>
              </c:numCache>
            </c:numRef>
          </c:val>
        </c:ser>
        <c:ser>
          <c:idx val="3"/>
          <c:order val="3"/>
          <c:spPr>
            <a:solidFill>
              <a:srgbClr val="F46FF4"/>
            </a:solidFill>
          </c:spPr>
          <c:val>
            <c:numRef>
              <c:f>Sheet2!$D$37:$H$37</c:f>
              <c:numCache>
                <c:formatCode>0.0%</c:formatCode>
                <c:ptCount val="5"/>
                <c:pt idx="0">
                  <c:v>0.19620606286033143</c:v>
                </c:pt>
                <c:pt idx="1">
                  <c:v>0.24270931326434617</c:v>
                </c:pt>
                <c:pt idx="2">
                  <c:v>0.24243535668439437</c:v>
                </c:pt>
                <c:pt idx="3">
                  <c:v>0.24239713774597527</c:v>
                </c:pt>
                <c:pt idx="4">
                  <c:v>0.24325744308231237</c:v>
                </c:pt>
              </c:numCache>
            </c:numRef>
          </c:val>
        </c:ser>
        <c:ser>
          <c:idx val="4"/>
          <c:order val="4"/>
          <c:spPr>
            <a:solidFill>
              <a:srgbClr val="FF0000"/>
            </a:solidFill>
          </c:spPr>
          <c:val>
            <c:numRef>
              <c:f>Sheet2!$D$38:$H$38</c:f>
              <c:numCache>
                <c:formatCode>0.0%</c:formatCode>
                <c:ptCount val="5"/>
                <c:pt idx="0">
                  <c:v>8.3689789845638688E-3</c:v>
                </c:pt>
                <c:pt idx="1">
                  <c:v>1.3546566321730917E-2</c:v>
                </c:pt>
                <c:pt idx="2">
                  <c:v>1.3570511644966136E-2</c:v>
                </c:pt>
                <c:pt idx="3">
                  <c:v>1.3595706618962431E-2</c:v>
                </c:pt>
                <c:pt idx="4">
                  <c:v>1.366024518388792E-2</c:v>
                </c:pt>
              </c:numCache>
            </c:numRef>
          </c:val>
        </c:ser>
        <c:ser>
          <c:idx val="5"/>
          <c:order val="5"/>
          <c:spPr>
            <a:solidFill>
              <a:srgbClr val="FFFF00"/>
            </a:solidFill>
          </c:spPr>
          <c:val>
            <c:numRef>
              <c:f>Sheet2!$D$39:$H$39</c:f>
              <c:numCache>
                <c:formatCode>0.0%</c:formatCode>
                <c:ptCount val="5"/>
                <c:pt idx="0">
                  <c:v>0.11530593267621315</c:v>
                </c:pt>
                <c:pt idx="1">
                  <c:v>0.120413922859831</c:v>
                </c:pt>
                <c:pt idx="2">
                  <c:v>0.1203007518796991</c:v>
                </c:pt>
                <c:pt idx="3">
                  <c:v>0.12021466905187808</c:v>
                </c:pt>
                <c:pt idx="4">
                  <c:v>0.12066549912434298</c:v>
                </c:pt>
              </c:numCache>
            </c:numRef>
          </c:val>
        </c:ser>
        <c:overlap val="100"/>
        <c:axId val="103607680"/>
        <c:axId val="103650432"/>
      </c:barChart>
      <c:catAx>
        <c:axId val="103607680"/>
        <c:scaling>
          <c:orientation val="minMax"/>
        </c:scaling>
        <c:axPos val="b"/>
        <c:tickLblPos val="nextTo"/>
        <c:crossAx val="103650432"/>
        <c:crosses val="autoZero"/>
        <c:auto val="1"/>
        <c:lblAlgn val="ctr"/>
        <c:lblOffset val="100"/>
      </c:catAx>
      <c:valAx>
        <c:axId val="103650432"/>
        <c:scaling>
          <c:orientation val="minMax"/>
        </c:scaling>
        <c:axPos val="l"/>
        <c:majorGridlines/>
        <c:numFmt formatCode="0.0%" sourceLinked="1"/>
        <c:tickLblPos val="nextTo"/>
        <c:crossAx val="103607680"/>
        <c:crosses val="autoZero"/>
        <c:crossBetween val="between"/>
      </c:valAx>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algn="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algn="r" defTabSz="965200">
              <a:spcBef>
                <a:spcPct val="0"/>
              </a:spcBef>
              <a:buFontTx/>
              <a:buNone/>
              <a:defRPr b="0" i="0">
                <a:solidFill>
                  <a:schemeClr val="tx1"/>
                </a:solidFill>
                <a:latin typeface="Times New Roman" charset="0"/>
              </a:defRPr>
            </a:lvl1pPr>
          </a:lstStyle>
          <a:p>
            <a:pPr>
              <a:defRPr/>
            </a:pPr>
            <a:fld id="{60D1F095-9AA5-2347-915C-6C22B59E0E04}" type="slidenum">
              <a:rPr lang="en-US"/>
              <a:pPr>
                <a:defRPr/>
              </a:pPr>
              <a:t>‹#›</a:t>
            </a:fld>
            <a:endParaRPr lang="en-US"/>
          </a:p>
        </p:txBody>
      </p:sp>
    </p:spTree>
    <p:extLst>
      <p:ext uri="{BB962C8B-B14F-4D97-AF65-F5344CB8AC3E}">
        <p14:creationId xmlns="" xmlns:p14="http://schemas.microsoft.com/office/powerpoint/2010/main" val="1017567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5313"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79888" y="0"/>
            <a:ext cx="3135312"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lgn="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lgn="r">
              <a:spcBef>
                <a:spcPct val="0"/>
              </a:spcBef>
              <a:buFontTx/>
              <a:buNone/>
              <a:defRPr b="0" i="0">
                <a:solidFill>
                  <a:schemeClr val="tx1"/>
                </a:solidFill>
                <a:latin typeface="Times New Roman" charset="0"/>
              </a:defRPr>
            </a:lvl1pPr>
          </a:lstStyle>
          <a:p>
            <a:pPr>
              <a:defRPr/>
            </a:pPr>
            <a:fld id="{E5653A0E-384A-DC4A-8B7F-2B35103BA21B}" type="slidenum">
              <a:rPr lang="en-US"/>
              <a:pPr>
                <a:defRPr/>
              </a:pPr>
              <a:t>‹#›</a:t>
            </a:fld>
            <a:endParaRPr lang="en-US"/>
          </a:p>
        </p:txBody>
      </p:sp>
    </p:spTree>
    <p:extLst>
      <p:ext uri="{BB962C8B-B14F-4D97-AF65-F5344CB8AC3E}">
        <p14:creationId xmlns="" xmlns:p14="http://schemas.microsoft.com/office/powerpoint/2010/main" val="18858474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8483D4E-92EE-A04B-8EBD-9DC2C3D3C55A}" type="slidenum">
              <a:rPr lang="en-US" b="0" i="0">
                <a:solidFill>
                  <a:schemeClr val="tx1"/>
                </a:solidFill>
                <a:latin typeface="Times New Roman" charset="0"/>
              </a:rPr>
              <a:pPr eaLnBrk="1" hangingPunct="1"/>
              <a:t>1</a:t>
            </a:fld>
            <a:endParaRPr lang="en-US" b="0" i="0">
              <a:solidFill>
                <a:schemeClr val="tx1"/>
              </a:solidFill>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eaLnBrk="0" hangingPunct="0">
              <a:defRPr sz="1200" b="1" i="1">
                <a:solidFill>
                  <a:srgbClr val="1822CD"/>
                </a:solidFill>
                <a:latin typeface="Helvetica" charset="0"/>
                <a:ea typeface="ＭＳ Ｐゴシック" charset="0"/>
                <a:cs typeface="ＭＳ Ｐゴシック" charset="0"/>
              </a:defRPr>
            </a:lvl1pPr>
            <a:lvl2pPr marL="742950" indent="-285750" defTabSz="955675" eaLnBrk="0" hangingPunct="0">
              <a:defRPr sz="1200" b="1" i="1">
                <a:solidFill>
                  <a:srgbClr val="1822CD"/>
                </a:solidFill>
                <a:latin typeface="Helvetica" charset="0"/>
                <a:ea typeface="ＭＳ Ｐゴシック" charset="0"/>
              </a:defRPr>
            </a:lvl2pPr>
            <a:lvl3pPr marL="1143000" indent="-228600" defTabSz="955675" eaLnBrk="0" hangingPunct="0">
              <a:defRPr sz="1200" b="1" i="1">
                <a:solidFill>
                  <a:srgbClr val="1822CD"/>
                </a:solidFill>
                <a:latin typeface="Helvetica" charset="0"/>
                <a:ea typeface="ＭＳ Ｐゴシック" charset="0"/>
              </a:defRPr>
            </a:lvl3pPr>
            <a:lvl4pPr marL="1600200" indent="-228600" defTabSz="955675" eaLnBrk="0" hangingPunct="0">
              <a:defRPr sz="1200" b="1" i="1">
                <a:solidFill>
                  <a:srgbClr val="1822CD"/>
                </a:solidFill>
                <a:latin typeface="Helvetica" charset="0"/>
                <a:ea typeface="ＭＳ Ｐゴシック" charset="0"/>
              </a:defRPr>
            </a:lvl4pPr>
            <a:lvl5pPr marL="2057400" indent="-228600" defTabSz="955675" eaLnBrk="0" hangingPunct="0">
              <a:defRPr sz="1200" b="1" i="1">
                <a:solidFill>
                  <a:srgbClr val="1822CD"/>
                </a:solidFill>
                <a:latin typeface="Helvetica" charset="0"/>
                <a:ea typeface="ＭＳ Ｐゴシック" charset="0"/>
              </a:defRPr>
            </a:lvl5pPr>
            <a:lvl6pPr marL="25146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defTabSz="955675"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A4DA2E7A-4588-0A43-BDDF-50D6B48E93B9}" type="slidenum">
              <a:rPr lang="en-US" sz="1400" b="0" i="0">
                <a:solidFill>
                  <a:schemeClr val="tx1"/>
                </a:solidFill>
                <a:latin typeface="Times New Roman" charset="0"/>
                <a:cs typeface="Arial" charset="0"/>
              </a:rPr>
              <a:pPr eaLnBrk="1" hangingPunct="1"/>
              <a:t>16</a:t>
            </a:fld>
            <a:endParaRPr lang="en-US" sz="1400" b="0" i="0">
              <a:solidFill>
                <a:schemeClr val="tx1"/>
              </a:solidFill>
              <a:latin typeface="Times New Roman"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17</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4CD4BD39-88EC-9F42-82B8-13D95A33341C}" type="slidenum">
              <a:rPr lang="en-US" b="0" i="0">
                <a:solidFill>
                  <a:schemeClr val="tx1"/>
                </a:solidFill>
                <a:latin typeface="Times New Roman" charset="0"/>
              </a:rPr>
              <a:pPr eaLnBrk="1" hangingPunct="1"/>
              <a:t>19</a:t>
            </a:fld>
            <a:endParaRPr lang="en-US" b="0" i="0">
              <a:solidFill>
                <a:schemeClr val="tx1"/>
              </a:solidFill>
              <a:latin typeface="Times New Roman"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ACC &gt; ORA &gt;</a:t>
            </a:r>
          </a:p>
          <a:p>
            <a:pPr eaLnBrk="1" hangingPunct="1">
              <a:spcBef>
                <a:spcPct val="0"/>
              </a:spcBef>
            </a:pPr>
            <a:r>
              <a:rPr lang="en-US">
                <a:latin typeface="Calibri" charset="0"/>
              </a:rPr>
              <a:t>PTP</a:t>
            </a:r>
            <a:r>
              <a:rPr lang="ja-JP" altLang="en-US">
                <a:latin typeface="Calibri" charset="0"/>
              </a:rPr>
              <a:t>’</a:t>
            </a:r>
            <a:r>
              <a:rPr lang="en-US" altLang="ja-JP">
                <a:latin typeface="Calibri" charset="0"/>
              </a:rPr>
              <a:t>s        &gt;&gt;&gt;ISTP OP-NSTX-02</a:t>
            </a:r>
            <a:endParaRPr lang="en-U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9176" indent="-295837" eaLnBrk="0" hangingPunct="0">
              <a:defRPr sz="2500">
                <a:solidFill>
                  <a:schemeClr val="tx1"/>
                </a:solidFill>
                <a:latin typeface="Arial" charset="0"/>
                <a:ea typeface="ＭＳ Ｐゴシック" charset="0"/>
              </a:defRPr>
            </a:lvl2pPr>
            <a:lvl3pPr marL="1183348" indent="-236670" eaLnBrk="0" hangingPunct="0">
              <a:defRPr sz="2500">
                <a:solidFill>
                  <a:schemeClr val="tx1"/>
                </a:solidFill>
                <a:latin typeface="Arial" charset="0"/>
                <a:ea typeface="ＭＳ Ｐゴシック" charset="0"/>
              </a:defRPr>
            </a:lvl3pPr>
            <a:lvl4pPr marL="1656687" indent="-236670" eaLnBrk="0" hangingPunct="0">
              <a:defRPr sz="2500">
                <a:solidFill>
                  <a:schemeClr val="tx1"/>
                </a:solidFill>
                <a:latin typeface="Arial" charset="0"/>
                <a:ea typeface="ＭＳ Ｐゴシック" charset="0"/>
              </a:defRPr>
            </a:lvl4pPr>
            <a:lvl5pPr marL="2130026" indent="-236670" eaLnBrk="0" hangingPunct="0">
              <a:defRPr sz="2500">
                <a:solidFill>
                  <a:schemeClr val="tx1"/>
                </a:solidFill>
                <a:latin typeface="Arial" charset="0"/>
                <a:ea typeface="ＭＳ Ｐゴシック" charset="0"/>
              </a:defRPr>
            </a:lvl5pPr>
            <a:lvl6pPr marL="2603365" indent="-236670" eaLnBrk="0" fontAlgn="base" hangingPunct="0">
              <a:spcBef>
                <a:spcPct val="0"/>
              </a:spcBef>
              <a:spcAft>
                <a:spcPct val="0"/>
              </a:spcAft>
              <a:defRPr sz="2500">
                <a:solidFill>
                  <a:schemeClr val="tx1"/>
                </a:solidFill>
                <a:latin typeface="Arial" charset="0"/>
                <a:ea typeface="ＭＳ Ｐゴシック" charset="0"/>
              </a:defRPr>
            </a:lvl6pPr>
            <a:lvl7pPr marL="3076705" indent="-236670" eaLnBrk="0" fontAlgn="base" hangingPunct="0">
              <a:spcBef>
                <a:spcPct val="0"/>
              </a:spcBef>
              <a:spcAft>
                <a:spcPct val="0"/>
              </a:spcAft>
              <a:defRPr sz="2500">
                <a:solidFill>
                  <a:schemeClr val="tx1"/>
                </a:solidFill>
                <a:latin typeface="Arial" charset="0"/>
                <a:ea typeface="ＭＳ Ｐゴシック" charset="0"/>
              </a:defRPr>
            </a:lvl7pPr>
            <a:lvl8pPr marL="3550044" indent="-236670" eaLnBrk="0" fontAlgn="base" hangingPunct="0">
              <a:spcBef>
                <a:spcPct val="0"/>
              </a:spcBef>
              <a:spcAft>
                <a:spcPct val="0"/>
              </a:spcAft>
              <a:defRPr sz="2500">
                <a:solidFill>
                  <a:schemeClr val="tx1"/>
                </a:solidFill>
                <a:latin typeface="Arial" charset="0"/>
                <a:ea typeface="ＭＳ Ｐゴシック" charset="0"/>
              </a:defRPr>
            </a:lvl8pPr>
            <a:lvl9pPr marL="4023383" indent="-23667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678315F9-EEE7-2542-97F6-49339E95BB2B}"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22</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23</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230313" y="712788"/>
            <a:ext cx="4860925" cy="3644900"/>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7DADEB-FA87-4CF7-B454-17A2945F39EA}" type="slidenum">
              <a:rPr lang="en-US">
                <a:latin typeface="Arial" charset="0"/>
                <a:ea typeface="ＭＳ Ｐゴシック" pitchFamily="34" charset="-128"/>
              </a:rPr>
              <a:pPr fontAlgn="base">
                <a:spcBef>
                  <a:spcPct val="0"/>
                </a:spcBef>
                <a:spcAft>
                  <a:spcPct val="0"/>
                </a:spcAft>
                <a:defRPr/>
              </a:pPr>
              <a:t>24</a:t>
            </a:fld>
            <a:endParaRPr lang="en-US">
              <a:latin typeface="Arial" charset="0"/>
              <a:ea typeface="ＭＳ Ｐゴシック" pitchFamily="34" charset="-128"/>
            </a:endParaRPr>
          </a:p>
        </p:txBody>
      </p:sp>
      <p:sp>
        <p:nvSpPr>
          <p:cNvPr id="24579" name="Rectangle 2"/>
          <p:cNvSpPr>
            <a:spLocks noGrp="1" noRot="1" noChangeAspect="1" noChangeArrowheads="1" noTextEdit="1"/>
          </p:cNvSpPr>
          <p:nvPr>
            <p:ph type="sldImg"/>
          </p:nvPr>
        </p:nvSpPr>
        <p:spPr bwMode="auto">
          <a:xfrm>
            <a:off x="1230313" y="712788"/>
            <a:ext cx="4860925" cy="3644900"/>
          </a:xfrm>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D84869-D105-9747-AC67-A905E5E37F33}" type="slidenum">
              <a:rPr lang="en-US" b="0" i="0">
                <a:solidFill>
                  <a:schemeClr val="tx1"/>
                </a:solidFill>
                <a:latin typeface="Times New Roman" charset="0"/>
              </a:rPr>
              <a:pPr eaLnBrk="1" hangingPunct="1"/>
              <a:t>25</a:t>
            </a:fld>
            <a:endParaRPr lang="en-US" b="0" i="0">
              <a:solidFill>
                <a:schemeClr val="tx1"/>
              </a:solidFill>
              <a:latin typeface="Times New Roman" charset="0"/>
            </a:endParaRPr>
          </a:p>
        </p:txBody>
      </p:sp>
      <p:sp>
        <p:nvSpPr>
          <p:cNvPr id="48130"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48131"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EC14B3A-3C09-B344-850D-2CF7C69E2E94}" type="slidenum">
              <a:rPr lang="en-US" b="0" i="0">
                <a:solidFill>
                  <a:schemeClr val="tx1"/>
                </a:solidFill>
                <a:latin typeface="Times New Roman" charset="0"/>
              </a:rPr>
              <a:pPr eaLnBrk="1" hangingPunct="1"/>
              <a:t>26</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0179"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3089593-4BF4-2445-AE21-5F4B6823B4BB}" type="slidenum">
              <a:rPr lang="en-US" b="0" i="0">
                <a:solidFill>
                  <a:schemeClr val="tx1"/>
                </a:solidFill>
                <a:latin typeface="Times New Roman" charset="0"/>
              </a:rPr>
              <a:pPr eaLnBrk="1" hangingPunct="1"/>
              <a:t>28</a:t>
            </a:fld>
            <a:endParaRPr lang="en-US" b="0" i="0">
              <a:solidFill>
                <a:schemeClr val="tx1"/>
              </a:solidFill>
              <a:latin typeface="Times New Roman" charset="0"/>
            </a:endParaRPr>
          </a:p>
        </p:txBody>
      </p:sp>
      <p:sp>
        <p:nvSpPr>
          <p:cNvPr id="34818" name="Rectangle 2"/>
          <p:cNvSpPr>
            <a:spLocks noGrp="1" noRot="1" noChangeAspect="1" noChangeArrowheads="1" noTextEdit="1"/>
          </p:cNvSpPr>
          <p:nvPr>
            <p:ph type="sldImg"/>
          </p:nvPr>
        </p:nvSpPr>
        <p:spPr>
          <a:xfrm>
            <a:off x="1260475" y="720725"/>
            <a:ext cx="4806950" cy="3605213"/>
          </a:xfrm>
          <a:solidFill>
            <a:srgbClr val="FFFFFF"/>
          </a:solidFill>
          <a:ln/>
        </p:spPr>
      </p:sp>
      <p:sp>
        <p:nvSpPr>
          <p:cNvPr id="34819"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98" tIns="48400" rIns="96798" bIns="48400"/>
          <a:lstStyle/>
          <a:p>
            <a:r>
              <a:rPr lang="en-US">
                <a:ea typeface="ＭＳ Ｐゴシック" charset="0"/>
                <a:cs typeface="ＭＳ Ｐゴシック" charset="0"/>
              </a:rPr>
              <a:t>With the NSTX PAC recommendation, we have been increasing the LLD diagnsotic capabilities including lithium CHEERS, PMI probe, Lyman Alpha LLD recycling diode array, three view divertor bolometer, and two color fast IR divertor camera.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2</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84FBFA23-4543-2C44-946A-BD031A6DA073}" type="slidenum">
              <a:rPr lang="en-US" b="0" i="0">
                <a:solidFill>
                  <a:schemeClr val="tx1"/>
                </a:solidFill>
                <a:latin typeface="Times New Roman" charset="0"/>
              </a:rPr>
              <a:pPr eaLnBrk="1" hangingPunct="1"/>
              <a:t>29</a:t>
            </a:fld>
            <a:endParaRPr lang="en-US" b="0" i="0">
              <a:solidFill>
                <a:schemeClr val="tx1"/>
              </a:solidFill>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eaLnBrk="1" hangingPunct="1"/>
            <a:fld id="{A3394DBC-54F4-F64B-A379-395C01591AE9}" type="slidenum">
              <a:rPr lang="en-US" b="0" i="0">
                <a:solidFill>
                  <a:schemeClr val="tx1"/>
                </a:solidFill>
                <a:latin typeface="Times New Roman" charset="0"/>
              </a:rPr>
              <a:pPr eaLnBrk="1" hangingPunct="1"/>
              <a:t>30</a:t>
            </a:fld>
            <a:endParaRPr lang="en-US" b="0" i="0">
              <a:solidFill>
                <a:schemeClr val="tx1"/>
              </a:solidFill>
              <a:latin typeface="Times New Roman" charset="0"/>
            </a:endParaRPr>
          </a:p>
        </p:txBody>
      </p:sp>
      <p:sp>
        <p:nvSpPr>
          <p:cNvPr id="20483"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20484"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 xmlns:ma14="http://schemas.microsoft.com/office/mac/drawingml/2011/main" val="1"/>
            </a:ext>
          </a:extLst>
        </p:spPr>
        <p:txBody>
          <a:bodyPr lIns="96775" tIns="48390" rIns="96775" bIns="48390"/>
          <a:lstStyle/>
          <a:p>
            <a:pPr eaLnBrk="1" hangingPunct="1">
              <a:spcBef>
                <a:spcPct val="0"/>
              </a:spcBef>
            </a:pPr>
            <a:endParaRPr lang="en-US">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BAE1F0E-E099-9B45-895C-D044EB2EEBA8}" type="slidenum">
              <a:rPr lang="en-US" b="0" i="0">
                <a:solidFill>
                  <a:schemeClr val="tx1"/>
                </a:solidFill>
                <a:latin typeface="Times New Roman" charset="0"/>
              </a:rPr>
              <a:pPr eaLnBrk="1" hangingPunct="1"/>
              <a:t>31</a:t>
            </a:fld>
            <a:endParaRPr lang="en-US" b="0" i="0">
              <a:solidFill>
                <a:schemeClr val="tx1"/>
              </a:solidFill>
              <a:latin typeface="Times New Roman" charset="0"/>
            </a:endParaRPr>
          </a:p>
        </p:txBody>
      </p:sp>
      <p:sp>
        <p:nvSpPr>
          <p:cNvPr id="5734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734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r>
              <a:rPr lang="en-US">
                <a:ea typeface="ＭＳ Ｐゴシック" charset="0"/>
                <a:cs typeface="ＭＳ Ｐゴシック" charset="0"/>
              </a:rPr>
              <a:t>Here is an overview of the NSTX facility operation and upgrade plan for FY 10-12.  We plan to run 14 run weeks in each of fiscal year.  We will conduct one extra ARRA week this year using the carry over from last fiscal year.  For incremental, we propose to run up to 6 run weeks each in FY 11 and 12.  We have a very strong set of upgrade becoming available this year .  In FY 11, our base upgrade activities are either supported by ARRA funding or by the collaborators.  Our base upgrade resources will be mostly devoted to the preparation for the major upgrade outage planned in FY 13-14 to install a new center-stack and the 2nd NBI which will be described by Ron Strykowsky our upgrade project manager.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36668774-B1CD-8141-8AFE-F081C22D5FB7}" type="slidenum">
              <a:rPr lang="en-US" b="0" i="0">
                <a:solidFill>
                  <a:schemeClr val="tx1"/>
                </a:solidFill>
                <a:latin typeface="Times New Roman" charset="0"/>
              </a:rPr>
              <a:pPr eaLnBrk="1" hangingPunct="1"/>
              <a:t>32</a:t>
            </a:fld>
            <a:endParaRPr lang="en-US" b="0" i="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59395" name="Rectangle 3"/>
          <p:cNvSpPr>
            <a:spLocks noGrp="1" noChangeArrowheads="1"/>
          </p:cNvSpPr>
          <p:nvPr>
            <p:ph type="body" idx="1"/>
          </p:nvPr>
        </p:nvSpPr>
        <p:spPr>
          <a:xfrm>
            <a:off x="976313" y="4567238"/>
            <a:ext cx="5375275" cy="4325937"/>
          </a:xfrm>
          <a:solidFill>
            <a:srgbClr val="FFFFFF"/>
          </a:solidFill>
          <a:ln>
            <a:solidFill>
              <a:srgbClr val="000000"/>
            </a:solidFill>
          </a:ln>
          <a:extLst>
            <a:ext uri="{FAA26D3D-D897-4be2-8F04-BA451C77F1D7}">
              <ma14:placeholderFlag xmlns="" xmlns:ma14="http://schemas.microsoft.com/office/mac/drawingml/2011/main" val="1"/>
            </a:ext>
          </a:extLst>
        </p:spPr>
        <p:txBody>
          <a:bodyPr lIns="96775" tIns="48390" rIns="96775" bIns="48390"/>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33</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20AA3A3C-5119-324A-B8D4-CE5E93EAFF74}" type="slidenum">
              <a:rPr lang="en-US" b="0" i="0">
                <a:solidFill>
                  <a:schemeClr val="tx1"/>
                </a:solidFill>
                <a:latin typeface="Times New Roman" charset="0"/>
              </a:rPr>
              <a:pPr eaLnBrk="1" hangingPunct="1"/>
              <a:t>34</a:t>
            </a:fld>
            <a:endParaRPr lang="en-US" b="0" i="0">
              <a:solidFill>
                <a:schemeClr val="tx1"/>
              </a:solidFill>
              <a:latin typeface="Times New Roman" charset="0"/>
            </a:endParaRPr>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5654" tIns="47828" rIns="95654" bIns="47828"/>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57E6E691-8C6A-2D48-B8EB-4DAD099114D7}" type="slidenum">
              <a:rPr lang="en-US" b="0" i="0">
                <a:solidFill>
                  <a:schemeClr val="tx1"/>
                </a:solidFill>
                <a:latin typeface="Times New Roman" charset="0"/>
              </a:rPr>
              <a:pPr eaLnBrk="1" hangingPunct="1"/>
              <a:t>35</a:t>
            </a:fld>
            <a:endParaRPr lang="en-US" b="0" i="0">
              <a:solidFill>
                <a:schemeClr val="tx1"/>
              </a:solidFill>
              <a:latin typeface="Times New Roman" charset="0"/>
            </a:endParaRPr>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5654" tIns="47828" rIns="95654" bIns="47828"/>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36</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257300" y="719138"/>
            <a:ext cx="4800600" cy="3600450"/>
          </a:xfrm>
          <a:solidFill>
            <a:srgbClr val="FFFFFF"/>
          </a:solidFill>
          <a:ln/>
        </p:spPr>
      </p:sp>
      <p:sp>
        <p:nvSpPr>
          <p:cNvPr id="67587" name="Rectangle 3"/>
          <p:cNvSpPr>
            <a:spLocks noGrp="1" noChangeArrowheads="1"/>
          </p:cNvSpPr>
          <p:nvPr>
            <p:ph type="body" idx="1"/>
          </p:nvPr>
        </p:nvSpPr>
        <p:spPr>
          <a:xfrm>
            <a:off x="974725" y="4560888"/>
            <a:ext cx="5365750" cy="432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6658" tIns="48329" rIns="96658" bIns="48329"/>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300" b="1" i="1">
                <a:solidFill>
                  <a:srgbClr val="1822CD"/>
                </a:solidFill>
                <a:latin typeface="Helvetica" charset="0"/>
                <a:ea typeface="ＭＳ Ｐゴシック" charset="0"/>
                <a:cs typeface="ＭＳ Ｐゴシック" charset="0"/>
              </a:defRPr>
            </a:lvl1pPr>
            <a:lvl2pPr marL="39684171" indent="-39205848" eaLnBrk="0" hangingPunct="0">
              <a:defRPr sz="1300" b="1" i="1">
                <a:solidFill>
                  <a:srgbClr val="1822CD"/>
                </a:solidFill>
                <a:latin typeface="Helvetica" charset="0"/>
                <a:ea typeface="ＭＳ Ｐゴシック" charset="0"/>
              </a:defRPr>
            </a:lvl2pPr>
            <a:lvl3pPr eaLnBrk="0" hangingPunct="0">
              <a:defRPr sz="1300" b="1" i="1">
                <a:solidFill>
                  <a:srgbClr val="1822CD"/>
                </a:solidFill>
                <a:latin typeface="Helvetica" charset="0"/>
                <a:ea typeface="ＭＳ Ｐゴシック" charset="0"/>
              </a:defRPr>
            </a:lvl3pPr>
            <a:lvl4pPr eaLnBrk="0" hangingPunct="0">
              <a:defRPr sz="1300" b="1" i="1">
                <a:solidFill>
                  <a:srgbClr val="1822CD"/>
                </a:solidFill>
                <a:latin typeface="Helvetica" charset="0"/>
                <a:ea typeface="ＭＳ Ｐゴシック" charset="0"/>
              </a:defRPr>
            </a:lvl4pPr>
            <a:lvl5pPr eaLnBrk="0" hangingPunct="0">
              <a:defRPr sz="1300" b="1" i="1">
                <a:solidFill>
                  <a:srgbClr val="1822CD"/>
                </a:solidFill>
                <a:latin typeface="Helvetica" charset="0"/>
                <a:ea typeface="ＭＳ Ｐゴシック" charset="0"/>
              </a:defRPr>
            </a:lvl5pPr>
            <a:lvl6pPr marL="478323" eaLnBrk="0" fontAlgn="base" hangingPunct="0">
              <a:spcBef>
                <a:spcPct val="20000"/>
              </a:spcBef>
              <a:spcAft>
                <a:spcPct val="0"/>
              </a:spcAft>
              <a:defRPr sz="1300" b="1" i="1">
                <a:solidFill>
                  <a:srgbClr val="1822CD"/>
                </a:solidFill>
                <a:latin typeface="Helvetica" charset="0"/>
                <a:ea typeface="ＭＳ Ｐゴシック" charset="0"/>
              </a:defRPr>
            </a:lvl6pPr>
            <a:lvl7pPr marL="956645" eaLnBrk="0" fontAlgn="base" hangingPunct="0">
              <a:spcBef>
                <a:spcPct val="20000"/>
              </a:spcBef>
              <a:spcAft>
                <a:spcPct val="0"/>
              </a:spcAft>
              <a:defRPr sz="1300" b="1" i="1">
                <a:solidFill>
                  <a:srgbClr val="1822CD"/>
                </a:solidFill>
                <a:latin typeface="Helvetica" charset="0"/>
                <a:ea typeface="ＭＳ Ｐゴシック" charset="0"/>
              </a:defRPr>
            </a:lvl7pPr>
            <a:lvl8pPr marL="1434968" eaLnBrk="0" fontAlgn="base" hangingPunct="0">
              <a:spcBef>
                <a:spcPct val="20000"/>
              </a:spcBef>
              <a:spcAft>
                <a:spcPct val="0"/>
              </a:spcAft>
              <a:defRPr sz="1300" b="1" i="1">
                <a:solidFill>
                  <a:srgbClr val="1822CD"/>
                </a:solidFill>
                <a:latin typeface="Helvetica" charset="0"/>
                <a:ea typeface="ＭＳ Ｐゴシック" charset="0"/>
              </a:defRPr>
            </a:lvl8pPr>
            <a:lvl9pPr marL="1913291" eaLnBrk="0" fontAlgn="base" hangingPunct="0">
              <a:spcBef>
                <a:spcPct val="20000"/>
              </a:spcBef>
              <a:spcAft>
                <a:spcPct val="0"/>
              </a:spcAft>
              <a:defRPr sz="1300" b="1" i="1">
                <a:solidFill>
                  <a:srgbClr val="1822CD"/>
                </a:solidFill>
                <a:latin typeface="Helvetica" charset="0"/>
                <a:ea typeface="ＭＳ Ｐゴシック" charset="0"/>
              </a:defRPr>
            </a:lvl9pPr>
          </a:lstStyle>
          <a:p>
            <a:pPr eaLnBrk="1" hangingPunct="1"/>
            <a:fld id="{15F68E47-764E-2E4E-A6BB-922383F9A43B}" type="slidenum">
              <a:rPr lang="en-US" b="0" i="0">
                <a:solidFill>
                  <a:schemeClr val="tx1"/>
                </a:solidFill>
                <a:latin typeface="Times New Roman" charset="0"/>
              </a:rPr>
              <a:pPr eaLnBrk="1" hangingPunct="1"/>
              <a:t>39</a:t>
            </a:fld>
            <a:endParaRPr lang="en-US" b="0" i="0">
              <a:solidFill>
                <a:schemeClr val="tx1"/>
              </a:solidFill>
              <a:latin typeface="Times New Roman" charset="0"/>
            </a:endParaRPr>
          </a:p>
        </p:txBody>
      </p:sp>
      <p:sp>
        <p:nvSpPr>
          <p:cNvPr id="44035" name="Rectangle 2"/>
          <p:cNvSpPr>
            <a:spLocks noGrp="1" noRot="1" noChangeAspect="1" noChangeArrowheads="1"/>
          </p:cNvSpPr>
          <p:nvPr>
            <p:ph type="sldImg"/>
          </p:nvPr>
        </p:nvSpPr>
        <p:spPr>
          <a:xfrm>
            <a:off x="1257300" y="719138"/>
            <a:ext cx="4800600" cy="3600450"/>
          </a:xfrm>
          <a:solidFill>
            <a:srgbClr val="FFFFFF"/>
          </a:solidFill>
          <a:ln/>
        </p:spPr>
      </p:sp>
      <p:sp>
        <p:nvSpPr>
          <p:cNvPr id="44036" name="Rectangle 3"/>
          <p:cNvSpPr>
            <a:spLocks noGrp="1" noChangeArrowheads="1"/>
          </p:cNvSpPr>
          <p:nvPr>
            <p:ph type="body" idx="1"/>
          </p:nvPr>
        </p:nvSpPr>
        <p:spPr>
          <a:xfrm>
            <a:off x="974690" y="4560447"/>
            <a:ext cx="5365820" cy="4321117"/>
          </a:xfrm>
          <a:solidFill>
            <a:srgbClr val="FFFFFF"/>
          </a:solidFill>
          <a:ln>
            <a:solidFill>
              <a:srgbClr val="000000"/>
            </a:solidFill>
          </a:ln>
          <a:extLst>
            <a:ext uri="{FAA26D3D-D897-4be2-8F04-BA451C77F1D7}">
              <ma14:placeholderFlag xmlns="" xmlns:ma14="http://schemas.microsoft.com/office/mac/drawingml/2011/main" val="1"/>
            </a:ext>
          </a:extLst>
        </p:spPr>
        <p:txBody>
          <a:bodyPr lIns="96658" tIns="48329" rIns="96658" bIns="48329"/>
          <a:lstStyle/>
          <a:p>
            <a:pPr eaLnBrk="1" hangingPunct="1"/>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80841" y="9112807"/>
            <a:ext cx="3134359" cy="47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34" tIns="47818" rIns="95634" bIns="4781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E56C302-A16B-F046-BB58-CA0B7D2EB180}" type="slidenum">
              <a:rPr lang="en-US" sz="1300">
                <a:latin typeface="Times New Roman" charset="0"/>
              </a:rPr>
              <a:pPr algn="r" eaLnBrk="1" hangingPunct="1"/>
              <a:t>40</a:t>
            </a:fld>
            <a:endParaRPr lang="en-US" sz="1300">
              <a:latin typeface="Times New Roman" charset="0"/>
            </a:endParaRPr>
          </a:p>
        </p:txBody>
      </p:sp>
      <p:sp>
        <p:nvSpPr>
          <p:cNvPr id="19459" name="Rectangle 2"/>
          <p:cNvSpPr>
            <a:spLocks noGrp="1" noRot="1" noChangeAspect="1" noChangeArrowheads="1"/>
          </p:cNvSpPr>
          <p:nvPr>
            <p:ph type="sldImg"/>
          </p:nvPr>
        </p:nvSpPr>
        <p:spPr bwMode="auto">
          <a:xfrm>
            <a:off x="1258888" y="720725"/>
            <a:ext cx="4797425" cy="359886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460"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6650" tIns="48325" rIns="96650" bIns="48325"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491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6A2AF67F-6E7D-5640-9006-9174AD03C3DA}" type="slidenum">
              <a:rPr lang="en-US" b="0" i="0">
                <a:solidFill>
                  <a:schemeClr val="tx1"/>
                </a:solidFill>
                <a:latin typeface="Times New Roman" charset="0"/>
              </a:rPr>
              <a:pPr eaLnBrk="1" hangingPunct="1"/>
              <a:t>4</a:t>
            </a:fld>
            <a:endParaRPr lang="en-US" b="0" i="0">
              <a:solidFill>
                <a:schemeClr val="tx1"/>
              </a:solidFill>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80841" y="9112807"/>
            <a:ext cx="3134359" cy="47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34" tIns="47818" rIns="95634" bIns="4781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E56C302-A16B-F046-BB58-CA0B7D2EB180}" type="slidenum">
              <a:rPr lang="en-US" sz="1300">
                <a:latin typeface="Times New Roman" charset="0"/>
              </a:rPr>
              <a:pPr algn="r" eaLnBrk="1" hangingPunct="1"/>
              <a:t>41</a:t>
            </a:fld>
            <a:endParaRPr lang="en-US" sz="1300">
              <a:latin typeface="Times New Roman" charset="0"/>
            </a:endParaRPr>
          </a:p>
        </p:txBody>
      </p:sp>
      <p:sp>
        <p:nvSpPr>
          <p:cNvPr id="19459" name="Rectangle 2"/>
          <p:cNvSpPr>
            <a:spLocks noGrp="1" noRot="1" noChangeAspect="1" noChangeArrowheads="1"/>
          </p:cNvSpPr>
          <p:nvPr>
            <p:ph type="sldImg"/>
          </p:nvPr>
        </p:nvSpPr>
        <p:spPr bwMode="auto">
          <a:xfrm>
            <a:off x="1258888" y="720725"/>
            <a:ext cx="4797425" cy="359886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460"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6650" tIns="48325" rIns="96650" bIns="48325"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80841" y="9112807"/>
            <a:ext cx="3134359" cy="47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34" tIns="47818" rIns="95634" bIns="4781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1F26CDD-B02E-2847-9CA3-10B1BEB4C3A2}" type="slidenum">
              <a:rPr lang="en-US" sz="1300">
                <a:latin typeface="Times New Roman" charset="0"/>
              </a:rPr>
              <a:pPr algn="r" eaLnBrk="1" hangingPunct="1"/>
              <a:t>42</a:t>
            </a:fld>
            <a:endParaRPr lang="en-US" sz="1300">
              <a:latin typeface="Times New Roman" charset="0"/>
            </a:endParaRPr>
          </a:p>
        </p:txBody>
      </p:sp>
      <p:sp>
        <p:nvSpPr>
          <p:cNvPr id="19458" name="Rectangle 2"/>
          <p:cNvSpPr>
            <a:spLocks noGrp="1" noRot="1" noChangeAspect="1" noChangeArrowheads="1"/>
          </p:cNvSpPr>
          <p:nvPr>
            <p:ph type="sldImg"/>
          </p:nvPr>
        </p:nvSpPr>
        <p:spPr bwMode="auto">
          <a:xfrm>
            <a:off x="1258888" y="720725"/>
            <a:ext cx="4797425" cy="359886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6650" tIns="48325" rIns="96650" bIns="48325"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4180841" y="9112807"/>
            <a:ext cx="3134359" cy="47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34" tIns="47818" rIns="95634" bIns="4781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CD1EF51-2DA5-884A-97D1-65C428B37C40}" type="slidenum">
              <a:rPr lang="en-US" sz="1300">
                <a:latin typeface="Times New Roman" charset="0"/>
              </a:rPr>
              <a:pPr algn="r" eaLnBrk="1" hangingPunct="1"/>
              <a:t>43</a:t>
            </a:fld>
            <a:endParaRPr lang="en-US" sz="1300">
              <a:latin typeface="Times New Roman" charset="0"/>
            </a:endParaRPr>
          </a:p>
        </p:txBody>
      </p:sp>
      <p:sp>
        <p:nvSpPr>
          <p:cNvPr id="18434" name="Rectangle 2"/>
          <p:cNvSpPr>
            <a:spLocks noGrp="1" noRot="1" noChangeAspect="1" noChangeArrowheads="1"/>
          </p:cNvSpPr>
          <p:nvPr>
            <p:ph type="sldImg"/>
          </p:nvPr>
        </p:nvSpPr>
        <p:spPr bwMode="auto">
          <a:xfrm>
            <a:off x="1258888" y="720725"/>
            <a:ext cx="4797425" cy="359886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6650" tIns="48325" rIns="96650" bIns="48325"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7C1917E9-C4F2-4686-AB63-E09CB8AFF97B}" type="slidenum">
              <a:rPr lang="en-US"/>
              <a:pPr/>
              <a:t>51</a:t>
            </a:fld>
            <a:endParaRPr lang="en-US"/>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6A066FE-3503-0E41-8A7E-C49EC29D9578}" type="slidenum">
              <a:rPr lang="en-US" b="0" i="0">
                <a:solidFill>
                  <a:schemeClr val="tx1"/>
                </a:solidFill>
                <a:latin typeface="Times New Roman" charset="0"/>
              </a:rPr>
              <a:pPr eaLnBrk="1" hangingPunct="1"/>
              <a:t>54</a:t>
            </a:fld>
            <a:endParaRPr lang="en-US" b="0" i="0">
              <a:solidFill>
                <a:schemeClr val="tx1"/>
              </a:solidFill>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300" b="1" i="1">
                <a:solidFill>
                  <a:srgbClr val="1822CD"/>
                </a:solidFill>
                <a:latin typeface="Helvetica" charset="0"/>
                <a:ea typeface="ＭＳ Ｐゴシック" charset="0"/>
                <a:cs typeface="ＭＳ Ｐゴシック" charset="0"/>
              </a:defRPr>
            </a:lvl1pPr>
            <a:lvl2pPr marL="777274" indent="-298952" eaLnBrk="0" hangingPunct="0">
              <a:defRPr sz="1300" b="1" i="1">
                <a:solidFill>
                  <a:srgbClr val="1822CD"/>
                </a:solidFill>
                <a:latin typeface="Helvetica" charset="0"/>
                <a:ea typeface="ＭＳ Ｐゴシック" charset="0"/>
              </a:defRPr>
            </a:lvl2pPr>
            <a:lvl3pPr marL="1195807" indent="-239161" eaLnBrk="0" hangingPunct="0">
              <a:defRPr sz="1300" b="1" i="1">
                <a:solidFill>
                  <a:srgbClr val="1822CD"/>
                </a:solidFill>
                <a:latin typeface="Helvetica" charset="0"/>
                <a:ea typeface="ＭＳ Ｐゴシック" charset="0"/>
              </a:defRPr>
            </a:lvl3pPr>
            <a:lvl4pPr marL="1674129" indent="-239161" eaLnBrk="0" hangingPunct="0">
              <a:defRPr sz="1300" b="1" i="1">
                <a:solidFill>
                  <a:srgbClr val="1822CD"/>
                </a:solidFill>
                <a:latin typeface="Helvetica" charset="0"/>
                <a:ea typeface="ＭＳ Ｐゴシック" charset="0"/>
              </a:defRPr>
            </a:lvl4pPr>
            <a:lvl5pPr marL="2152452" indent="-239161" eaLnBrk="0" hangingPunct="0">
              <a:defRPr sz="1300" b="1" i="1">
                <a:solidFill>
                  <a:srgbClr val="1822CD"/>
                </a:solidFill>
                <a:latin typeface="Helvetica" charset="0"/>
                <a:ea typeface="ＭＳ Ｐゴシック" charset="0"/>
              </a:defRPr>
            </a:lvl5pPr>
            <a:lvl6pPr marL="2630775" indent="-239161" eaLnBrk="0" fontAlgn="base" hangingPunct="0">
              <a:spcBef>
                <a:spcPct val="0"/>
              </a:spcBef>
              <a:spcAft>
                <a:spcPct val="0"/>
              </a:spcAft>
              <a:defRPr sz="1300" b="1" i="1">
                <a:solidFill>
                  <a:srgbClr val="1822CD"/>
                </a:solidFill>
                <a:latin typeface="Helvetica" charset="0"/>
                <a:ea typeface="ＭＳ Ｐゴシック" charset="0"/>
              </a:defRPr>
            </a:lvl6pPr>
            <a:lvl7pPr marL="3109097" indent="-239161" eaLnBrk="0" fontAlgn="base" hangingPunct="0">
              <a:spcBef>
                <a:spcPct val="0"/>
              </a:spcBef>
              <a:spcAft>
                <a:spcPct val="0"/>
              </a:spcAft>
              <a:defRPr sz="1300" b="1" i="1">
                <a:solidFill>
                  <a:srgbClr val="1822CD"/>
                </a:solidFill>
                <a:latin typeface="Helvetica" charset="0"/>
                <a:ea typeface="ＭＳ Ｐゴシック" charset="0"/>
              </a:defRPr>
            </a:lvl7pPr>
            <a:lvl8pPr marL="3587420" indent="-239161" eaLnBrk="0" fontAlgn="base" hangingPunct="0">
              <a:spcBef>
                <a:spcPct val="0"/>
              </a:spcBef>
              <a:spcAft>
                <a:spcPct val="0"/>
              </a:spcAft>
              <a:defRPr sz="1300" b="1" i="1">
                <a:solidFill>
                  <a:srgbClr val="1822CD"/>
                </a:solidFill>
                <a:latin typeface="Helvetica" charset="0"/>
                <a:ea typeface="ＭＳ Ｐゴシック" charset="0"/>
              </a:defRPr>
            </a:lvl8pPr>
            <a:lvl9pPr marL="4065742" indent="-239161" eaLnBrk="0" fontAlgn="base" hangingPunct="0">
              <a:spcBef>
                <a:spcPct val="0"/>
              </a:spcBef>
              <a:spcAft>
                <a:spcPct val="0"/>
              </a:spcAft>
              <a:defRPr sz="1300" b="1" i="1">
                <a:solidFill>
                  <a:srgbClr val="1822CD"/>
                </a:solidFill>
                <a:latin typeface="Helvetica" charset="0"/>
                <a:ea typeface="ＭＳ Ｐゴシック" charset="0"/>
              </a:defRPr>
            </a:lvl9pPr>
          </a:lstStyle>
          <a:p>
            <a:pPr eaLnBrk="1" hangingPunct="1"/>
            <a:fld id="{DDC6AD84-7BFF-9F47-915B-A8C82276A074}" type="slidenum">
              <a:rPr lang="en-US" sz="1200" b="0" i="0">
                <a:solidFill>
                  <a:schemeClr val="tx1"/>
                </a:solidFill>
                <a:latin typeface="Times New Roman" charset="0"/>
              </a:rPr>
              <a:pPr eaLnBrk="1" hangingPunct="1"/>
              <a:t>5</a:t>
            </a:fld>
            <a:endParaRPr lang="en-US" sz="1200" b="0" i="0">
              <a:solidFill>
                <a:schemeClr val="tx1"/>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9CD9D6CF-3AF7-5545-890E-A49E8824E51A}" type="slidenum">
              <a:rPr lang="en-US" b="0" i="0">
                <a:solidFill>
                  <a:schemeClr val="tx1"/>
                </a:solidFill>
                <a:latin typeface="Times New Roman" charset="0"/>
              </a:rPr>
              <a:pPr eaLnBrk="1" hangingPunct="1"/>
              <a:t>6</a:t>
            </a:fld>
            <a:endParaRPr lang="en-US" b="0" i="0">
              <a:solidFill>
                <a:schemeClr val="tx1"/>
              </a:solidFill>
              <a:latin typeface="Times New Roman" charset="0"/>
            </a:endParaRPr>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8C6AF7E5-E550-FF4D-88F4-528B5EAD1D21}" type="slidenum">
              <a:rPr lang="en-US" b="0" i="0">
                <a:solidFill>
                  <a:schemeClr val="tx1"/>
                </a:solidFill>
                <a:latin typeface="Times New Roman" charset="0"/>
              </a:rPr>
              <a:pPr eaLnBrk="1" hangingPunct="1"/>
              <a:t>7</a:t>
            </a:fld>
            <a:endParaRPr lang="en-US" b="0" i="0">
              <a:solidFill>
                <a:schemeClr val="tx1"/>
              </a:solidFill>
              <a:latin typeface="Times New Roman" charset="0"/>
            </a:endParaRPr>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F760E558-E455-794E-9DCF-D3180209CFB9}" type="slidenum">
              <a:rPr lang="en-US" b="0" i="0">
                <a:solidFill>
                  <a:schemeClr val="tx1"/>
                </a:solidFill>
                <a:latin typeface="Times New Roman" charset="0"/>
              </a:rPr>
              <a:pPr eaLnBrk="1" hangingPunct="1"/>
              <a:t>8</a:t>
            </a:fld>
            <a:endParaRPr lang="en-US" b="0" i="0">
              <a:solidFill>
                <a:schemeClr val="tx1"/>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230313" y="712788"/>
            <a:ext cx="4860925" cy="3644900"/>
          </a:xfrm>
          <a:ln/>
        </p:spPr>
      </p:sp>
      <p:sp>
        <p:nvSpPr>
          <p:cNvPr id="2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7DFF6E55-DBD6-8847-AC1A-FC51195678C8}" type="slidenum">
              <a:rPr lang="en-US" sz="1300" b="0" i="0">
                <a:solidFill>
                  <a:schemeClr val="tx1"/>
                </a:solidFill>
                <a:latin typeface="Times New Roman" charset="0"/>
                <a:cs typeface="Arial" charset="0"/>
              </a:rPr>
              <a:pPr eaLnBrk="1" hangingPunct="1"/>
              <a:t>13</a:t>
            </a:fld>
            <a:endParaRPr lang="en-US" sz="13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72698427-58B0-CD43-8950-2DF2603B4769}" type="slidenum">
              <a:rPr lang="en-US"/>
              <a:pPr>
                <a:defRPr/>
              </a:pPr>
              <a:t>‹#›</a:t>
            </a:fld>
            <a:endParaRPr lang="en-US"/>
          </a:p>
        </p:txBody>
      </p:sp>
    </p:spTree>
    <p:extLst>
      <p:ext uri="{BB962C8B-B14F-4D97-AF65-F5344CB8AC3E}">
        <p14:creationId xmlns="" xmlns:p14="http://schemas.microsoft.com/office/powerpoint/2010/main" val="175646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1AD24F67-A3F9-AA45-A7AD-7340FDFA44FB}" type="slidenum">
              <a:rPr lang="en-US"/>
              <a:pPr>
                <a:defRPr/>
              </a:pPr>
              <a:t>‹#›</a:t>
            </a:fld>
            <a:endParaRPr lang="en-US"/>
          </a:p>
        </p:txBody>
      </p:sp>
    </p:spTree>
    <p:extLst>
      <p:ext uri="{BB962C8B-B14F-4D97-AF65-F5344CB8AC3E}">
        <p14:creationId xmlns="" xmlns:p14="http://schemas.microsoft.com/office/powerpoint/2010/main" val="46309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A6B8E20C-1EFF-624D-A39F-BA359725B645}" type="slidenum">
              <a:rPr lang="en-US"/>
              <a:pPr>
                <a:defRPr/>
              </a:pPr>
              <a:t>‹#›</a:t>
            </a:fld>
            <a:endParaRPr lang="en-US"/>
          </a:p>
        </p:txBody>
      </p:sp>
    </p:spTree>
    <p:extLst>
      <p:ext uri="{BB962C8B-B14F-4D97-AF65-F5344CB8AC3E}">
        <p14:creationId xmlns="" xmlns:p14="http://schemas.microsoft.com/office/powerpoint/2010/main" val="14572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7686F595-B889-B943-B63A-B626FFE9E1C2}" type="slidenum">
              <a:rPr lang="en-US"/>
              <a:pPr>
                <a:defRPr/>
              </a:pPr>
              <a:t>‹#›</a:t>
            </a:fld>
            <a:endParaRPr lang="en-US"/>
          </a:p>
        </p:txBody>
      </p:sp>
    </p:spTree>
    <p:extLst>
      <p:ext uri="{BB962C8B-B14F-4D97-AF65-F5344CB8AC3E}">
        <p14:creationId xmlns="" xmlns:p14="http://schemas.microsoft.com/office/powerpoint/2010/main" val="58023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39D524D0-BA9D-9048-9AA5-50231DC06408}" type="slidenum">
              <a:rPr lang="en-US"/>
              <a:pPr>
                <a:defRPr/>
              </a:pPr>
              <a:t>‹#›</a:t>
            </a:fld>
            <a:endParaRPr lang="en-US"/>
          </a:p>
        </p:txBody>
      </p:sp>
    </p:spTree>
    <p:extLst>
      <p:ext uri="{BB962C8B-B14F-4D97-AF65-F5344CB8AC3E}">
        <p14:creationId xmlns="" xmlns:p14="http://schemas.microsoft.com/office/powerpoint/2010/main" val="176440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7BEAA395-06BD-8E4A-97D6-58FF52E044E0}" type="slidenum">
              <a:rPr lang="en-US"/>
              <a:pPr>
                <a:defRPr/>
              </a:pPr>
              <a:t>‹#›</a:t>
            </a:fld>
            <a:endParaRPr lang="en-US"/>
          </a:p>
        </p:txBody>
      </p:sp>
    </p:spTree>
    <p:extLst>
      <p:ext uri="{BB962C8B-B14F-4D97-AF65-F5344CB8AC3E}">
        <p14:creationId xmlns="" xmlns:p14="http://schemas.microsoft.com/office/powerpoint/2010/main" val="347056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8"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9"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F6240E6E-24F3-9745-B676-2E3D13711D7E}" type="slidenum">
              <a:rPr lang="en-US"/>
              <a:pPr>
                <a:defRPr/>
              </a:pPr>
              <a:t>‹#›</a:t>
            </a:fld>
            <a:endParaRPr lang="en-US"/>
          </a:p>
        </p:txBody>
      </p:sp>
    </p:spTree>
    <p:extLst>
      <p:ext uri="{BB962C8B-B14F-4D97-AF65-F5344CB8AC3E}">
        <p14:creationId xmlns="" xmlns:p14="http://schemas.microsoft.com/office/powerpoint/2010/main" val="67850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4"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033FA1B7-FB1C-D843-A87A-87A1BDAF95FB}" type="slidenum">
              <a:rPr lang="en-US"/>
              <a:pPr>
                <a:defRPr/>
              </a:pPr>
              <a:t>‹#›</a:t>
            </a:fld>
            <a:endParaRPr lang="en-US"/>
          </a:p>
        </p:txBody>
      </p:sp>
    </p:spTree>
    <p:extLst>
      <p:ext uri="{BB962C8B-B14F-4D97-AF65-F5344CB8AC3E}">
        <p14:creationId xmlns="" xmlns:p14="http://schemas.microsoft.com/office/powerpoint/2010/main" val="12002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3"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4DAB4750-CAB8-CC48-97B3-E208C97FF6A2}" type="slidenum">
              <a:rPr lang="en-US"/>
              <a:pPr>
                <a:defRPr/>
              </a:pPr>
              <a:t>‹#›</a:t>
            </a:fld>
            <a:endParaRPr lang="en-US"/>
          </a:p>
        </p:txBody>
      </p:sp>
    </p:spTree>
    <p:extLst>
      <p:ext uri="{BB962C8B-B14F-4D97-AF65-F5344CB8AC3E}">
        <p14:creationId xmlns="" xmlns:p14="http://schemas.microsoft.com/office/powerpoint/2010/main" val="131495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9257653D-C5FD-A940-8554-2829CA5F4848}" type="slidenum">
              <a:rPr lang="en-US"/>
              <a:pPr>
                <a:defRPr/>
              </a:pPr>
              <a:t>‹#›</a:t>
            </a:fld>
            <a:endParaRPr lang="en-US"/>
          </a:p>
        </p:txBody>
      </p:sp>
    </p:spTree>
    <p:extLst>
      <p:ext uri="{BB962C8B-B14F-4D97-AF65-F5344CB8AC3E}">
        <p14:creationId xmlns="" xmlns:p14="http://schemas.microsoft.com/office/powerpoint/2010/main" val="141937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6" name="Rectangle 74"/>
          <p:cNvSpPr>
            <a:spLocks noGrp="1" noChangeArrowheads="1"/>
          </p:cNvSpPr>
          <p:nvPr>
            <p:ph type="ftr" sz="quarter" idx="11"/>
          </p:nvPr>
        </p:nvSpPr>
        <p:spPr>
          <a:xfrm>
            <a:off x="3155950" y="5895975"/>
            <a:ext cx="2895600" cy="457200"/>
          </a:xfrm>
          <a:prstGeom prst="rect">
            <a:avLst/>
          </a:prstGeom>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19A62A8B-BEEF-8D4E-80CF-59D493C7735E}" type="slidenum">
              <a:rPr lang="en-US"/>
              <a:pPr>
                <a:defRPr/>
              </a:pPr>
              <a:t>‹#›</a:t>
            </a:fld>
            <a:endParaRPr lang="en-US"/>
          </a:p>
        </p:txBody>
      </p:sp>
    </p:spTree>
    <p:extLst>
      <p:ext uri="{BB962C8B-B14F-4D97-AF65-F5344CB8AC3E}">
        <p14:creationId xmlns="" xmlns:p14="http://schemas.microsoft.com/office/powerpoint/2010/main" val="2075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36"/>
          <p:cNvPicPr>
            <a:picLocks noChangeAspect="1" noChangeArrowheads="1"/>
          </p:cNvPicPr>
          <p:nvPr userDrawn="1"/>
        </p:nvPicPr>
        <p:blipFill>
          <a:blip r:embed="rId13" cstate="print"/>
          <a:srcRect/>
          <a:stretch>
            <a:fillRect/>
          </a:stretch>
        </p:blipFill>
        <p:spPr bwMode="auto">
          <a:xfrm>
            <a:off x="0" y="0"/>
            <a:ext cx="9144000" cy="927100"/>
          </a:xfrm>
          <a:prstGeom prst="rect">
            <a:avLst/>
          </a:prstGeom>
          <a:noFill/>
          <a:ln w="15875" algn="ctr">
            <a:noFill/>
            <a:miter lim="800000"/>
            <a:headEnd/>
            <a:tailEnd/>
          </a:ln>
        </p:spPr>
      </p:pic>
      <p:pic>
        <p:nvPicPr>
          <p:cNvPr id="13" name="Picture 194"/>
          <p:cNvPicPr>
            <a:picLocks noChangeAspect="1" noChangeArrowheads="1"/>
          </p:cNvPicPr>
          <p:nvPr userDrawn="1"/>
        </p:nvPicPr>
        <p:blipFill>
          <a:blip r:embed="rId14" cstate="print"/>
          <a:srcRect/>
          <a:stretch>
            <a:fillRect/>
          </a:stretch>
        </p:blipFill>
        <p:spPr bwMode="auto">
          <a:xfrm>
            <a:off x="0" y="6569075"/>
            <a:ext cx="9144000" cy="279400"/>
          </a:xfrm>
          <a:prstGeom prst="rect">
            <a:avLst/>
          </a:prstGeom>
          <a:noFill/>
          <a:ln w="15875" algn="ctr">
            <a:noFill/>
            <a:miter lim="800000"/>
            <a:headEnd/>
            <a:tailEnd/>
          </a:ln>
        </p:spPr>
      </p:pic>
      <p:sp>
        <p:nvSpPr>
          <p:cNvPr id="14" name="Rectangle 75"/>
          <p:cNvSpPr>
            <a:spLocks noChangeArrowheads="1"/>
          </p:cNvSpPr>
          <p:nvPr userDrawn="1"/>
        </p:nvSpPr>
        <p:spPr bwMode="auto">
          <a:xfrm>
            <a:off x="1409700" y="6580188"/>
            <a:ext cx="56769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buNone/>
              <a:defRPr/>
            </a:pPr>
            <a:r>
              <a:rPr lang="en-US" sz="1000" i="0" dirty="0" smtClean="0">
                <a:solidFill>
                  <a:schemeClr val="accent2"/>
                </a:solidFill>
                <a:latin typeface="Arial" charset="0"/>
              </a:rPr>
              <a:t>NSTX-U</a:t>
            </a:r>
            <a:r>
              <a:rPr lang="en-US" sz="1000" i="0" baseline="0" dirty="0" smtClean="0">
                <a:solidFill>
                  <a:schemeClr val="accent2"/>
                </a:solidFill>
                <a:latin typeface="Arial" charset="0"/>
              </a:rPr>
              <a:t> 5 Year Plan Review </a:t>
            </a:r>
            <a:r>
              <a:rPr lang="en-US" sz="1000" i="0" dirty="0" smtClean="0">
                <a:solidFill>
                  <a:schemeClr val="accent2"/>
                </a:solidFill>
                <a:latin typeface="Arial" charset="0"/>
              </a:rPr>
              <a:t>– Upgrade Project</a:t>
            </a:r>
            <a:r>
              <a:rPr lang="en-US" sz="1000" i="0" baseline="0" dirty="0" smtClean="0">
                <a:solidFill>
                  <a:schemeClr val="accent2"/>
                </a:solidFill>
                <a:latin typeface="Arial" charset="0"/>
              </a:rPr>
              <a:t> and</a:t>
            </a:r>
            <a:r>
              <a:rPr lang="en-US" sz="1000" i="0" dirty="0" smtClean="0">
                <a:solidFill>
                  <a:schemeClr val="accent2"/>
                </a:solidFill>
                <a:latin typeface="Arial" charset="0"/>
              </a:rPr>
              <a:t> Facility Overview</a:t>
            </a:r>
            <a:r>
              <a:rPr lang="en-US" sz="1000" i="0" baseline="0" dirty="0" smtClean="0">
                <a:solidFill>
                  <a:schemeClr val="accent2"/>
                </a:solidFill>
                <a:latin typeface="Arial" charset="0"/>
              </a:rPr>
              <a:t> </a:t>
            </a:r>
            <a:r>
              <a:rPr lang="en-US" sz="1000" i="0" dirty="0" smtClean="0">
                <a:solidFill>
                  <a:schemeClr val="accent2"/>
                </a:solidFill>
                <a:latin typeface="Arial" charset="0"/>
              </a:rPr>
              <a:t>(Ono)</a:t>
            </a:r>
            <a:endParaRPr lang="en-US" sz="1000" i="0" dirty="0">
              <a:solidFill>
                <a:schemeClr val="accent2"/>
              </a:solidFill>
              <a:latin typeface="Arial" charset="0"/>
            </a:endParaRPr>
          </a:p>
        </p:txBody>
      </p:sp>
      <p:sp>
        <p:nvSpPr>
          <p:cNvPr id="16" name="Rectangle 77"/>
          <p:cNvSpPr>
            <a:spLocks noChangeArrowheads="1"/>
          </p:cNvSpPr>
          <p:nvPr userDrawn="1"/>
        </p:nvSpPr>
        <p:spPr bwMode="auto">
          <a:xfrm>
            <a:off x="6616700" y="6580188"/>
            <a:ext cx="2197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spcBef>
                <a:spcPct val="0"/>
              </a:spcBef>
              <a:buFontTx/>
              <a:buNone/>
            </a:pPr>
            <a:r>
              <a:rPr lang="en-US" sz="900" i="0" dirty="0" smtClean="0">
                <a:solidFill>
                  <a:schemeClr val="accent2"/>
                </a:solidFill>
                <a:latin typeface="Arial" charset="0"/>
              </a:rPr>
              <a:t>May 21 </a:t>
            </a:r>
            <a:r>
              <a:rPr lang="en-US" sz="900" i="0" dirty="0">
                <a:solidFill>
                  <a:schemeClr val="accent2"/>
                </a:solidFill>
                <a:latin typeface="Arial" charset="0"/>
              </a:rPr>
              <a:t>– </a:t>
            </a:r>
            <a:r>
              <a:rPr lang="en-US" sz="900" i="0" dirty="0" smtClean="0">
                <a:solidFill>
                  <a:schemeClr val="accent2"/>
                </a:solidFill>
                <a:latin typeface="Arial" charset="0"/>
              </a:rPr>
              <a:t>23, </a:t>
            </a:r>
            <a:r>
              <a:rPr lang="en-US" sz="900" i="0" dirty="0">
                <a:solidFill>
                  <a:schemeClr val="accent2"/>
                </a:solidFill>
                <a:latin typeface="Arial" charset="0"/>
              </a:rPr>
              <a:t>2013</a:t>
            </a:r>
          </a:p>
        </p:txBody>
      </p:sp>
      <p:sp>
        <p:nvSpPr>
          <p:cNvPr id="17" name="Text Box 199"/>
          <p:cNvSpPr txBox="1">
            <a:spLocks noChangeArrowheads="1"/>
          </p:cNvSpPr>
          <p:nvPr userDrawn="1"/>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buNone/>
              <a:defRPr/>
            </a:pPr>
            <a:r>
              <a:rPr lang="en-US" b="0" dirty="0">
                <a:solidFill>
                  <a:srgbClr val="171FC7"/>
                </a:solidFill>
                <a:effectLst>
                  <a:outerShdw blurRad="38100" dist="38100" dir="2700000" algn="tl">
                    <a:srgbClr val="C0C0C0"/>
                  </a:outerShdw>
                </a:effectLst>
                <a:latin typeface="Helvetica" pitchFamily="-128" charset="0"/>
                <a:cs typeface="+mn-cs"/>
              </a:rPr>
              <a:t>NSTX-U</a:t>
            </a:r>
          </a:p>
        </p:txBody>
      </p:sp>
      <p:sp>
        <p:nvSpPr>
          <p:cNvPr id="18"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charset="0"/>
              </a:defRPr>
            </a:lvl1pPr>
          </a:lstStyle>
          <a:p>
            <a:pPr>
              <a:defRPr/>
            </a:pPr>
            <a:fld id="{422CE6F6-EB11-3A4F-91ED-858E0BB9979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nstx.pppl.gov/DragNDrop/Collaboration/" TargetMode="External"/><Relationship Id="rId2" Type="http://schemas.openxmlformats.org/officeDocument/2006/relationships/hyperlink" Target="http://nstx.pppl.gov/DragNDrop/Five_Year_Plans/2014_201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wmf"/><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package" Target="../embeddings/Word_2007_Document1.docx"/></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package" Target="../embeddings/Word_2007_Document2.docx"/></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package" Target="../embeddings/Word_2007_Document3.docx"/></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package" Target="../embeddings/Word_2007_Document4.docx"/></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 xmlns:a14="http://schemas.microsoft.com/office/drawing/2010/main">
                <a:noFill/>
              </a14:hiddenFill>
            </a:ext>
          </a:extLst>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25762" name="Rectangle 2"/>
          <p:cNvSpPr>
            <a:spLocks noChangeArrowheads="1"/>
          </p:cNvSpPr>
          <p:nvPr/>
        </p:nvSpPr>
        <p:spPr bwMode="auto">
          <a:xfrm>
            <a:off x="152400" y="1093650"/>
            <a:ext cx="8839200" cy="914400"/>
          </a:xfrm>
          <a:prstGeom prst="rect">
            <a:avLst/>
          </a:prstGeom>
          <a:noFill/>
          <a:ln w="9525">
            <a:noFill/>
            <a:miter lim="800000"/>
            <a:headEnd/>
            <a:tailEnd/>
          </a:ln>
          <a:effectLst/>
        </p:spPr>
        <p:txBody>
          <a:bodyPr anchor="ctr"/>
          <a:lstStyle/>
          <a:p>
            <a:pPr algn="ctr" eaLnBrk="0" hangingPunct="0">
              <a:lnSpc>
                <a:spcPct val="90000"/>
              </a:lnSpc>
              <a:buFontTx/>
              <a:buNone/>
              <a:defRPr/>
            </a:pPr>
            <a:r>
              <a:rPr lang="en-US" sz="3200" i="0" dirty="0">
                <a:solidFill>
                  <a:schemeClr val="accent2"/>
                </a:solidFill>
                <a:effectLst>
                  <a:outerShdw blurRad="38100" dist="38100" dir="2700000" algn="tl">
                    <a:srgbClr val="DDDDDD"/>
                  </a:outerShdw>
                </a:effectLst>
                <a:latin typeface="Arial" charset="0"/>
              </a:rPr>
              <a:t>NSTX-U Project Status and </a:t>
            </a:r>
          </a:p>
          <a:p>
            <a:pPr algn="ctr" eaLnBrk="0" hangingPunct="0">
              <a:lnSpc>
                <a:spcPct val="90000"/>
              </a:lnSpc>
              <a:buFontTx/>
              <a:buNone/>
              <a:defRPr/>
            </a:pPr>
            <a:r>
              <a:rPr lang="en-US" sz="3200" i="0" dirty="0">
                <a:solidFill>
                  <a:schemeClr val="accent2"/>
                </a:solidFill>
                <a:effectLst>
                  <a:outerShdw blurRad="38100" dist="38100" dir="2700000" algn="tl">
                    <a:srgbClr val="DDDDDD"/>
                  </a:outerShdw>
                </a:effectLst>
                <a:latin typeface="Arial" charset="0"/>
              </a:rPr>
              <a:t>5 Year Plan Facility Overview</a:t>
            </a: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71" name="Text Box 9"/>
          <p:cNvSpPr txBox="1">
            <a:spLocks noChangeArrowheads="1"/>
          </p:cNvSpPr>
          <p:nvPr/>
        </p:nvSpPr>
        <p:spPr bwMode="auto">
          <a:xfrm>
            <a:off x="1524000" y="2159000"/>
            <a:ext cx="6019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2000" i="0">
                <a:solidFill>
                  <a:schemeClr val="tx1"/>
                </a:solidFill>
                <a:latin typeface="Arial" charset="0"/>
              </a:rPr>
              <a:t>Masa Ono</a:t>
            </a:r>
          </a:p>
          <a:p>
            <a:pPr algn="ctr" eaLnBrk="1" hangingPunct="1">
              <a:buFontTx/>
              <a:buNone/>
            </a:pPr>
            <a:endParaRPr lang="en-US" sz="1600" b="0">
              <a:solidFill>
                <a:schemeClr val="tx1"/>
              </a:solidFill>
              <a:latin typeface="Arial" charset="0"/>
            </a:endParaRPr>
          </a:p>
          <a:p>
            <a:pPr algn="ctr" eaLnBrk="1" hangingPunct="1">
              <a:buFontTx/>
              <a:buNone/>
            </a:pPr>
            <a:r>
              <a:rPr lang="en-US" sz="1600" b="0">
                <a:solidFill>
                  <a:schemeClr val="tx1"/>
                </a:solidFill>
                <a:latin typeface="Arial" charset="0"/>
              </a:rPr>
              <a:t>for the NSTX-U Team</a:t>
            </a: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75" name="Text Box 10"/>
          <p:cNvSpPr txBox="1">
            <a:spLocks noChangeArrowheads="1"/>
          </p:cNvSpPr>
          <p:nvPr/>
        </p:nvSpPr>
        <p:spPr bwMode="auto">
          <a:xfrm>
            <a:off x="1689100" y="3327400"/>
            <a:ext cx="571500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600" i="0" dirty="0">
                <a:solidFill>
                  <a:srgbClr val="FF0000"/>
                </a:solidFill>
              </a:rPr>
              <a:t>NSTX-U </a:t>
            </a:r>
            <a:r>
              <a:rPr lang="en-US" sz="1600" i="0" dirty="0" smtClean="0">
                <a:solidFill>
                  <a:srgbClr val="FF0000"/>
                </a:solidFill>
              </a:rPr>
              <a:t>Five Year Plan Review Meeting</a:t>
            </a:r>
            <a:endParaRPr lang="en-US" sz="1600" i="0" dirty="0">
              <a:solidFill>
                <a:srgbClr val="FF0000"/>
              </a:solidFill>
            </a:endParaRPr>
          </a:p>
          <a:p>
            <a:pPr algn="ctr" eaLnBrk="1" hangingPunct="1">
              <a:buFontTx/>
              <a:buNone/>
            </a:pPr>
            <a:r>
              <a:rPr lang="en-US" sz="1600" i="0" dirty="0" smtClean="0">
                <a:solidFill>
                  <a:srgbClr val="FF0000"/>
                </a:solidFill>
              </a:rPr>
              <a:t>May 21 </a:t>
            </a:r>
            <a:r>
              <a:rPr lang="en-US" sz="1600" i="0" dirty="0">
                <a:solidFill>
                  <a:srgbClr val="FF0000"/>
                </a:solidFill>
              </a:rPr>
              <a:t>- </a:t>
            </a:r>
            <a:r>
              <a:rPr lang="en-US" sz="1600" i="0" dirty="0" smtClean="0">
                <a:solidFill>
                  <a:srgbClr val="FF0000"/>
                </a:solidFill>
              </a:rPr>
              <a:t>23, 2013</a:t>
            </a:r>
            <a:endParaRPr lang="en-US" sz="1600" i="0" dirty="0">
              <a:solidFill>
                <a:srgbClr val="FF0000"/>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pic>
        <p:nvPicPr>
          <p:cNvPr id="15391" name="Picture 12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1912"/>
            <a:ext cx="9144000" cy="877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 xmlns:a14="http://schemas.microsoft.com/office/drawing/2010/main">
                <a:noFill/>
              </a14:hiddenFill>
            </a:ext>
          </a:extLst>
        </p:spPr>
        <p:txBody>
          <a:bodyPr wrap="none" lIns="0" tIns="0" rIns="0" bIns="0" anchor="ctr"/>
          <a:lstStyle/>
          <a:p>
            <a:endParaRPr lang="en-US"/>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pic>
        <p:nvPicPr>
          <p:cNvPr id="15403" name="Picture 53" descr="ppi224.tmp"/>
          <p:cNvPicPr>
            <a:picLocks/>
          </p:cNvPicPr>
          <p:nvPr/>
        </p:nvPicPr>
        <p:blipFill>
          <a:blip r:embed="rId4">
            <a:extLst>
              <a:ext uri="{28A0092B-C50C-407E-A947-70E740481C1C}">
                <a14:useLocalDpi xmlns="" xmlns:a14="http://schemas.microsoft.com/office/drawing/2010/main" val="0"/>
              </a:ext>
            </a:extLst>
          </a:blip>
          <a:srcRect/>
          <a:stretch>
            <a:fillRect/>
          </a:stretch>
        </p:blipFill>
        <p:spPr bwMode="auto">
          <a:xfrm>
            <a:off x="7707313" y="1816100"/>
            <a:ext cx="1296987"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sp>
        <p:nvSpPr>
          <p:cNvPr id="15405" name="Text Box 153"/>
          <p:cNvSpPr txBox="1">
            <a:spLocks noChangeArrowheads="1"/>
          </p:cNvSpPr>
          <p:nvPr/>
        </p:nvSpPr>
        <p:spPr bwMode="auto">
          <a:xfrm>
            <a:off x="7707313" y="1785938"/>
            <a:ext cx="1284287" cy="472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r">
              <a:spcBef>
                <a:spcPct val="8000"/>
              </a:spcBef>
              <a:spcAft>
                <a:spcPct val="8000"/>
              </a:spcAft>
              <a:buFontTx/>
              <a:buNone/>
            </a:pPr>
            <a:r>
              <a:rPr lang="en-US" sz="900">
                <a:solidFill>
                  <a:srgbClr val="FF0000"/>
                </a:solidFill>
                <a:latin typeface="Arial" charset="0"/>
              </a:rPr>
              <a:t>Culham Sci Ctr</a:t>
            </a:r>
          </a:p>
          <a:p>
            <a:pPr algn="r">
              <a:spcBef>
                <a:spcPct val="8000"/>
              </a:spcBef>
              <a:spcAft>
                <a:spcPct val="8000"/>
              </a:spcAft>
              <a:buFontTx/>
              <a:buNone/>
            </a:pPr>
            <a:r>
              <a:rPr lang="en-US" sz="900">
                <a:solidFill>
                  <a:srgbClr val="FF0000"/>
                </a:solidFill>
                <a:latin typeface="Arial" charset="0"/>
              </a:rPr>
              <a:t>U St. Andrews</a:t>
            </a:r>
          </a:p>
          <a:p>
            <a:pPr algn="r">
              <a:spcBef>
                <a:spcPct val="8000"/>
              </a:spcBef>
              <a:spcAft>
                <a:spcPct val="8000"/>
              </a:spcAft>
              <a:buFontTx/>
              <a:buNone/>
            </a:pPr>
            <a:r>
              <a:rPr lang="en-US" sz="900">
                <a:solidFill>
                  <a:srgbClr val="FF0000"/>
                </a:solidFill>
                <a:latin typeface="Arial" charset="0"/>
              </a:rPr>
              <a:t>York U</a:t>
            </a:r>
          </a:p>
          <a:p>
            <a:pPr algn="r">
              <a:spcBef>
                <a:spcPct val="8000"/>
              </a:spcBef>
              <a:spcAft>
                <a:spcPct val="8000"/>
              </a:spcAft>
              <a:buFontTx/>
              <a:buNone/>
            </a:pPr>
            <a:r>
              <a:rPr lang="en-US" sz="900">
                <a:solidFill>
                  <a:srgbClr val="FF0000"/>
                </a:solidFill>
                <a:latin typeface="Arial" charset="0"/>
              </a:rPr>
              <a:t>Chubu U</a:t>
            </a:r>
          </a:p>
          <a:p>
            <a:pPr algn="r">
              <a:spcBef>
                <a:spcPct val="8000"/>
              </a:spcBef>
              <a:spcAft>
                <a:spcPct val="8000"/>
              </a:spcAft>
              <a:buFontTx/>
              <a:buNone/>
            </a:pPr>
            <a:r>
              <a:rPr lang="en-US" sz="900">
                <a:solidFill>
                  <a:srgbClr val="FF0000"/>
                </a:solidFill>
                <a:latin typeface="Arial" charset="0"/>
              </a:rPr>
              <a:t>Fukui U</a:t>
            </a:r>
          </a:p>
          <a:p>
            <a:pPr algn="r">
              <a:spcBef>
                <a:spcPct val="8000"/>
              </a:spcBef>
              <a:spcAft>
                <a:spcPct val="8000"/>
              </a:spcAft>
              <a:buFontTx/>
              <a:buNone/>
            </a:pPr>
            <a:r>
              <a:rPr lang="en-US" sz="900">
                <a:solidFill>
                  <a:srgbClr val="FF0000"/>
                </a:solidFill>
                <a:latin typeface="Arial" charset="0"/>
              </a:rPr>
              <a:t>Hiroshima U</a:t>
            </a:r>
          </a:p>
          <a:p>
            <a:pPr algn="r">
              <a:spcBef>
                <a:spcPct val="8000"/>
              </a:spcBef>
              <a:spcAft>
                <a:spcPct val="8000"/>
              </a:spcAft>
              <a:buFontTx/>
              <a:buNone/>
            </a:pPr>
            <a:r>
              <a:rPr lang="en-US" sz="900">
                <a:solidFill>
                  <a:srgbClr val="FF0000"/>
                </a:solidFill>
                <a:latin typeface="Arial" charset="0"/>
              </a:rPr>
              <a:t>Hyogo U</a:t>
            </a:r>
          </a:p>
          <a:p>
            <a:pPr algn="r">
              <a:spcBef>
                <a:spcPct val="8000"/>
              </a:spcBef>
              <a:spcAft>
                <a:spcPct val="8000"/>
              </a:spcAft>
              <a:buFontTx/>
              <a:buNone/>
            </a:pPr>
            <a:r>
              <a:rPr lang="en-US" sz="900">
                <a:solidFill>
                  <a:srgbClr val="FF0000"/>
                </a:solidFill>
                <a:latin typeface="Arial" charset="0"/>
              </a:rPr>
              <a:t>Kyoto U</a:t>
            </a:r>
          </a:p>
          <a:p>
            <a:pPr algn="r">
              <a:spcBef>
                <a:spcPct val="8000"/>
              </a:spcBef>
              <a:spcAft>
                <a:spcPct val="8000"/>
              </a:spcAft>
              <a:buFontTx/>
              <a:buNone/>
            </a:pPr>
            <a:r>
              <a:rPr lang="en-US" sz="900">
                <a:solidFill>
                  <a:srgbClr val="FF0000"/>
                </a:solidFill>
                <a:latin typeface="Arial" charset="0"/>
              </a:rPr>
              <a:t>Kyushu U</a:t>
            </a:r>
          </a:p>
          <a:p>
            <a:pPr algn="r">
              <a:spcBef>
                <a:spcPct val="8000"/>
              </a:spcBef>
              <a:spcAft>
                <a:spcPct val="8000"/>
              </a:spcAft>
              <a:buFontTx/>
              <a:buNone/>
            </a:pPr>
            <a:r>
              <a:rPr lang="en-US" sz="900">
                <a:solidFill>
                  <a:srgbClr val="FF0000"/>
                </a:solidFill>
                <a:latin typeface="Arial" charset="0"/>
              </a:rPr>
              <a:t>Kyushu Tokai U</a:t>
            </a:r>
          </a:p>
          <a:p>
            <a:pPr algn="r">
              <a:spcBef>
                <a:spcPct val="8000"/>
              </a:spcBef>
              <a:spcAft>
                <a:spcPct val="8000"/>
              </a:spcAft>
              <a:buFontTx/>
              <a:buNone/>
            </a:pPr>
            <a:r>
              <a:rPr lang="en-US" sz="900">
                <a:solidFill>
                  <a:srgbClr val="FF0000"/>
                </a:solidFill>
                <a:latin typeface="Arial" charset="0"/>
              </a:rPr>
              <a:t>NIFS</a:t>
            </a:r>
          </a:p>
          <a:p>
            <a:pPr algn="r">
              <a:spcBef>
                <a:spcPct val="8000"/>
              </a:spcBef>
              <a:spcAft>
                <a:spcPct val="8000"/>
              </a:spcAft>
              <a:buFontTx/>
              <a:buNone/>
            </a:pPr>
            <a:r>
              <a:rPr lang="en-US" sz="900">
                <a:solidFill>
                  <a:srgbClr val="FF0000"/>
                </a:solidFill>
                <a:latin typeface="Arial" charset="0"/>
              </a:rPr>
              <a:t>Niigata U</a:t>
            </a:r>
          </a:p>
          <a:p>
            <a:pPr algn="r">
              <a:spcBef>
                <a:spcPct val="8000"/>
              </a:spcBef>
              <a:spcAft>
                <a:spcPct val="8000"/>
              </a:spcAft>
              <a:buFontTx/>
              <a:buNone/>
            </a:pPr>
            <a:r>
              <a:rPr lang="en-US" sz="900">
                <a:solidFill>
                  <a:srgbClr val="FF0000"/>
                </a:solidFill>
                <a:latin typeface="Arial" charset="0"/>
              </a:rPr>
              <a:t>U Tokyo</a:t>
            </a:r>
          </a:p>
          <a:p>
            <a:pPr algn="r">
              <a:spcBef>
                <a:spcPct val="8000"/>
              </a:spcBef>
              <a:spcAft>
                <a:spcPct val="8000"/>
              </a:spcAft>
              <a:buFontTx/>
              <a:buNone/>
            </a:pPr>
            <a:r>
              <a:rPr lang="en-US" sz="900">
                <a:solidFill>
                  <a:srgbClr val="FF0000"/>
                </a:solidFill>
                <a:latin typeface="Arial" charset="0"/>
              </a:rPr>
              <a:t>JAEA</a:t>
            </a:r>
          </a:p>
          <a:p>
            <a:pPr algn="r">
              <a:spcBef>
                <a:spcPct val="8000"/>
              </a:spcBef>
              <a:spcAft>
                <a:spcPct val="8000"/>
              </a:spcAft>
              <a:buFontTx/>
              <a:buNone/>
            </a:pPr>
            <a:r>
              <a:rPr lang="en-US" sz="900">
                <a:solidFill>
                  <a:srgbClr val="FF0000"/>
                </a:solidFill>
                <a:latin typeface="Arial" charset="0"/>
              </a:rPr>
              <a:t>Tsukuba U</a:t>
            </a:r>
          </a:p>
          <a:p>
            <a:pPr algn="r">
              <a:spcBef>
                <a:spcPct val="8000"/>
              </a:spcBef>
              <a:spcAft>
                <a:spcPct val="8000"/>
              </a:spcAft>
              <a:buFontTx/>
              <a:buNone/>
            </a:pPr>
            <a:r>
              <a:rPr lang="en-US" sz="900">
                <a:solidFill>
                  <a:srgbClr val="FF0000"/>
                </a:solidFill>
                <a:latin typeface="Arial" charset="0"/>
              </a:rPr>
              <a:t>Hebrew U</a:t>
            </a:r>
          </a:p>
          <a:p>
            <a:pPr algn="r">
              <a:spcBef>
                <a:spcPct val="8000"/>
              </a:spcBef>
              <a:spcAft>
                <a:spcPct val="8000"/>
              </a:spcAft>
              <a:buFontTx/>
              <a:buNone/>
            </a:pPr>
            <a:r>
              <a:rPr lang="en-US" sz="900">
                <a:solidFill>
                  <a:srgbClr val="FF0000"/>
                </a:solidFill>
                <a:latin typeface="Arial" charset="0"/>
              </a:rPr>
              <a:t>Ioffe Inst</a:t>
            </a:r>
          </a:p>
          <a:p>
            <a:pPr algn="r">
              <a:spcBef>
                <a:spcPct val="8000"/>
              </a:spcBef>
              <a:spcAft>
                <a:spcPct val="8000"/>
              </a:spcAft>
              <a:buFontTx/>
              <a:buNone/>
            </a:pPr>
            <a:r>
              <a:rPr lang="en-US" sz="900">
                <a:solidFill>
                  <a:srgbClr val="FF0000"/>
                </a:solidFill>
                <a:latin typeface="Arial" charset="0"/>
              </a:rPr>
              <a:t>RRC Kurchatov Inst</a:t>
            </a:r>
          </a:p>
          <a:p>
            <a:pPr algn="r">
              <a:spcBef>
                <a:spcPct val="8000"/>
              </a:spcBef>
              <a:spcAft>
                <a:spcPct val="8000"/>
              </a:spcAft>
              <a:buFontTx/>
              <a:buNone/>
            </a:pPr>
            <a:r>
              <a:rPr lang="en-US" sz="900">
                <a:solidFill>
                  <a:srgbClr val="FF0000"/>
                </a:solidFill>
                <a:latin typeface="Arial" charset="0"/>
              </a:rPr>
              <a:t>TRINITI</a:t>
            </a:r>
          </a:p>
          <a:p>
            <a:pPr algn="r">
              <a:spcBef>
                <a:spcPct val="8000"/>
              </a:spcBef>
              <a:spcAft>
                <a:spcPct val="8000"/>
              </a:spcAft>
              <a:buFontTx/>
              <a:buNone/>
            </a:pPr>
            <a:r>
              <a:rPr lang="en-US" sz="900">
                <a:solidFill>
                  <a:srgbClr val="FF0000"/>
                </a:solidFill>
                <a:latin typeface="Arial" charset="0"/>
              </a:rPr>
              <a:t>NFRI</a:t>
            </a:r>
          </a:p>
          <a:p>
            <a:pPr algn="r">
              <a:spcBef>
                <a:spcPct val="8000"/>
              </a:spcBef>
              <a:spcAft>
                <a:spcPct val="8000"/>
              </a:spcAft>
              <a:buFontTx/>
              <a:buNone/>
            </a:pPr>
            <a:r>
              <a:rPr lang="en-US" sz="900">
                <a:solidFill>
                  <a:srgbClr val="FF0000"/>
                </a:solidFill>
                <a:latin typeface="Arial" charset="0"/>
              </a:rPr>
              <a:t>KAIST</a:t>
            </a:r>
          </a:p>
          <a:p>
            <a:pPr algn="r">
              <a:spcBef>
                <a:spcPct val="8000"/>
              </a:spcBef>
              <a:spcAft>
                <a:spcPct val="8000"/>
              </a:spcAft>
              <a:buFontTx/>
              <a:buNone/>
            </a:pPr>
            <a:r>
              <a:rPr lang="en-US" sz="900">
                <a:solidFill>
                  <a:srgbClr val="FF0000"/>
                </a:solidFill>
                <a:latin typeface="Arial" charset="0"/>
              </a:rPr>
              <a:t>POSTECH</a:t>
            </a:r>
          </a:p>
          <a:p>
            <a:pPr algn="r">
              <a:spcBef>
                <a:spcPct val="8000"/>
              </a:spcBef>
              <a:spcAft>
                <a:spcPct val="8000"/>
              </a:spcAft>
              <a:buFontTx/>
              <a:buNone/>
            </a:pPr>
            <a:r>
              <a:rPr lang="en-US" sz="900">
                <a:solidFill>
                  <a:srgbClr val="FF0000"/>
                </a:solidFill>
                <a:latin typeface="Arial" charset="0"/>
              </a:rPr>
              <a:t>SNU</a:t>
            </a:r>
          </a:p>
          <a:p>
            <a:pPr algn="r">
              <a:spcBef>
                <a:spcPct val="8000"/>
              </a:spcBef>
              <a:spcAft>
                <a:spcPct val="8000"/>
              </a:spcAft>
              <a:buFontTx/>
              <a:buNone/>
            </a:pPr>
            <a:r>
              <a:rPr lang="en-US" sz="900">
                <a:solidFill>
                  <a:srgbClr val="FF0000"/>
                </a:solidFill>
                <a:latin typeface="Arial" charset="0"/>
              </a:rPr>
              <a:t>ASIPP</a:t>
            </a:r>
          </a:p>
          <a:p>
            <a:pPr algn="r">
              <a:spcBef>
                <a:spcPct val="8000"/>
              </a:spcBef>
              <a:spcAft>
                <a:spcPct val="8000"/>
              </a:spcAft>
              <a:buFontTx/>
              <a:buNone/>
            </a:pPr>
            <a:r>
              <a:rPr lang="en-US" sz="900">
                <a:solidFill>
                  <a:srgbClr val="FF0000"/>
                </a:solidFill>
                <a:latin typeface="Arial" charset="0"/>
              </a:rPr>
              <a:t>ENEA, Frascati</a:t>
            </a:r>
          </a:p>
          <a:p>
            <a:pPr algn="r">
              <a:spcBef>
                <a:spcPct val="8000"/>
              </a:spcBef>
              <a:spcAft>
                <a:spcPct val="8000"/>
              </a:spcAft>
              <a:buFontTx/>
              <a:buNone/>
            </a:pPr>
            <a:r>
              <a:rPr lang="en-US" sz="900">
                <a:solidFill>
                  <a:srgbClr val="FF0000"/>
                </a:solidFill>
                <a:latin typeface="Arial" charset="0"/>
              </a:rPr>
              <a:t>CEA, Cadarache</a:t>
            </a:r>
          </a:p>
          <a:p>
            <a:pPr algn="r">
              <a:spcBef>
                <a:spcPct val="8000"/>
              </a:spcBef>
              <a:spcAft>
                <a:spcPct val="8000"/>
              </a:spcAft>
              <a:buFontTx/>
              <a:buNone/>
            </a:pPr>
            <a:r>
              <a:rPr lang="en-US" sz="900">
                <a:solidFill>
                  <a:srgbClr val="FF0000"/>
                </a:solidFill>
                <a:latin typeface="Arial" charset="0"/>
              </a:rPr>
              <a:t>IPP, Jülich</a:t>
            </a:r>
          </a:p>
          <a:p>
            <a:pPr algn="r">
              <a:spcBef>
                <a:spcPct val="8000"/>
              </a:spcBef>
              <a:spcAft>
                <a:spcPct val="8000"/>
              </a:spcAft>
              <a:buFontTx/>
              <a:buNone/>
            </a:pPr>
            <a:r>
              <a:rPr lang="en-US" sz="900">
                <a:solidFill>
                  <a:srgbClr val="FF0000"/>
                </a:solidFill>
                <a:latin typeface="Arial" charset="0"/>
              </a:rPr>
              <a:t>IPP, Garching</a:t>
            </a:r>
          </a:p>
          <a:p>
            <a:pPr algn="r">
              <a:spcBef>
                <a:spcPct val="8000"/>
              </a:spcBef>
              <a:spcAft>
                <a:spcPct val="8000"/>
              </a:spcAft>
              <a:buFontTx/>
              <a:buNone/>
            </a:pPr>
            <a:r>
              <a:rPr lang="en-US" sz="900">
                <a:solidFill>
                  <a:srgbClr val="FF0000"/>
                </a:solidFill>
                <a:latin typeface="Arial" charset="0"/>
              </a:rPr>
              <a:t>ASCR, Czech Rep</a:t>
            </a:r>
          </a:p>
        </p:txBody>
      </p: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 xmlns:a14="http://schemas.microsoft.com/office/drawing/2010/main">
                <a:noFill/>
              </a14:hiddenFill>
            </a:ext>
          </a:extLst>
        </p:spPr>
      </p:cxnSp>
      <p:pic>
        <p:nvPicPr>
          <p:cNvPr id="15409" name="Picture 3" descr="C:\Users\jmenard\Desktop\Picture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249738" y="4292600"/>
            <a:ext cx="3078162"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48" descr="ppi221.tmp"/>
          <p:cNvPicPr>
            <a:picLocks/>
          </p:cNvPicPr>
          <p:nvPr/>
        </p:nvPicPr>
        <p:blipFill>
          <a:blip r:embed="rId6">
            <a:extLst>
              <a:ext uri="{28A0092B-C50C-407E-A947-70E740481C1C}">
                <a14:useLocalDpi xmlns="" xmlns:a14="http://schemas.microsoft.com/office/drawing/2010/main" val="0"/>
              </a:ext>
            </a:extLst>
          </a:blip>
          <a:srcRect/>
          <a:stretch>
            <a:fillRect/>
          </a:stretch>
        </p:blipFill>
        <p:spPr bwMode="auto">
          <a:xfrm>
            <a:off x="177800" y="2044700"/>
            <a:ext cx="13335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11" name="Text Box 152"/>
          <p:cNvSpPr txBox="1">
            <a:spLocks noChangeArrowheads="1"/>
          </p:cNvSpPr>
          <p:nvPr/>
        </p:nvSpPr>
        <p:spPr bwMode="auto">
          <a:xfrm>
            <a:off x="190500" y="2171700"/>
            <a:ext cx="12573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5000"/>
              </a:spcBef>
              <a:spcAft>
                <a:spcPct val="5000"/>
              </a:spcAft>
              <a:buFontTx/>
              <a:buNone/>
            </a:pPr>
            <a:r>
              <a:rPr lang="en-US" sz="900">
                <a:solidFill>
                  <a:srgbClr val="0000FF"/>
                </a:solidFill>
                <a:latin typeface="Arial" charset="0"/>
              </a:rPr>
              <a:t>Columbia U</a:t>
            </a:r>
          </a:p>
          <a:p>
            <a:pPr>
              <a:spcBef>
                <a:spcPct val="5000"/>
              </a:spcBef>
              <a:spcAft>
                <a:spcPct val="5000"/>
              </a:spcAft>
              <a:buFontTx/>
              <a:buNone/>
            </a:pPr>
            <a:r>
              <a:rPr lang="en-US" sz="900">
                <a:solidFill>
                  <a:srgbClr val="0000FF"/>
                </a:solidFill>
                <a:latin typeface="Arial" charset="0"/>
              </a:rPr>
              <a:t>CompX</a:t>
            </a:r>
          </a:p>
          <a:p>
            <a:pPr>
              <a:spcBef>
                <a:spcPct val="5000"/>
              </a:spcBef>
              <a:spcAft>
                <a:spcPct val="5000"/>
              </a:spcAft>
              <a:buFontTx/>
              <a:buNone/>
            </a:pPr>
            <a:r>
              <a:rPr lang="en-US" sz="900">
                <a:solidFill>
                  <a:srgbClr val="0000FF"/>
                </a:solidFill>
                <a:latin typeface="Arial" charset="0"/>
              </a:rPr>
              <a:t>General Atomics</a:t>
            </a:r>
          </a:p>
          <a:p>
            <a:pPr>
              <a:spcBef>
                <a:spcPct val="5000"/>
              </a:spcBef>
              <a:spcAft>
                <a:spcPct val="5000"/>
              </a:spcAft>
              <a:buFontTx/>
              <a:buNone/>
            </a:pPr>
            <a:r>
              <a:rPr lang="en-US" sz="900">
                <a:solidFill>
                  <a:srgbClr val="0000FF"/>
                </a:solidFill>
                <a:latin typeface="Arial" charset="0"/>
              </a:rPr>
              <a:t>FIU</a:t>
            </a:r>
          </a:p>
          <a:p>
            <a:pPr>
              <a:spcBef>
                <a:spcPct val="5000"/>
              </a:spcBef>
              <a:spcAft>
                <a:spcPct val="5000"/>
              </a:spcAft>
              <a:buFontTx/>
              <a:buNone/>
            </a:pPr>
            <a:r>
              <a:rPr lang="en-US" sz="900">
                <a:solidFill>
                  <a:srgbClr val="0000FF"/>
                </a:solidFill>
                <a:latin typeface="Arial" charset="0"/>
              </a:rPr>
              <a:t>INL</a:t>
            </a:r>
          </a:p>
          <a:p>
            <a:pPr>
              <a:spcBef>
                <a:spcPct val="5000"/>
              </a:spcBef>
              <a:spcAft>
                <a:spcPct val="5000"/>
              </a:spcAft>
              <a:buFontTx/>
              <a:buNone/>
            </a:pPr>
            <a:r>
              <a:rPr lang="en-US" sz="900">
                <a:solidFill>
                  <a:srgbClr val="0000FF"/>
                </a:solidFill>
                <a:latin typeface="Arial" charset="0"/>
              </a:rPr>
              <a:t>Johns Hopkins U</a:t>
            </a:r>
          </a:p>
          <a:p>
            <a:pPr>
              <a:spcBef>
                <a:spcPct val="5000"/>
              </a:spcBef>
              <a:spcAft>
                <a:spcPct val="5000"/>
              </a:spcAft>
              <a:buFontTx/>
              <a:buNone/>
            </a:pPr>
            <a:r>
              <a:rPr lang="en-US" sz="900">
                <a:solidFill>
                  <a:srgbClr val="0000FF"/>
                </a:solidFill>
                <a:latin typeface="Arial" charset="0"/>
              </a:rPr>
              <a:t>LANL</a:t>
            </a:r>
          </a:p>
          <a:p>
            <a:pPr>
              <a:spcBef>
                <a:spcPct val="5000"/>
              </a:spcBef>
              <a:spcAft>
                <a:spcPct val="5000"/>
              </a:spcAft>
              <a:buFontTx/>
              <a:buNone/>
            </a:pPr>
            <a:r>
              <a:rPr lang="en-US" sz="900">
                <a:solidFill>
                  <a:srgbClr val="0000FF"/>
                </a:solidFill>
                <a:latin typeface="Arial" charset="0"/>
              </a:rPr>
              <a:t>LLNL</a:t>
            </a:r>
          </a:p>
          <a:p>
            <a:pPr>
              <a:spcBef>
                <a:spcPct val="5000"/>
              </a:spcBef>
              <a:spcAft>
                <a:spcPct val="5000"/>
              </a:spcAft>
              <a:buFontTx/>
              <a:buNone/>
            </a:pPr>
            <a:r>
              <a:rPr lang="en-US" sz="900">
                <a:solidFill>
                  <a:srgbClr val="0000FF"/>
                </a:solidFill>
                <a:latin typeface="Arial" charset="0"/>
              </a:rPr>
              <a:t>Lodestar</a:t>
            </a:r>
          </a:p>
          <a:p>
            <a:pPr>
              <a:spcBef>
                <a:spcPct val="5000"/>
              </a:spcBef>
              <a:spcAft>
                <a:spcPct val="5000"/>
              </a:spcAft>
              <a:buFontTx/>
              <a:buNone/>
            </a:pPr>
            <a:r>
              <a:rPr lang="en-US" sz="900">
                <a:solidFill>
                  <a:srgbClr val="0000FF"/>
                </a:solidFill>
                <a:latin typeface="Arial" charset="0"/>
              </a:rPr>
              <a:t>MIT</a:t>
            </a:r>
          </a:p>
          <a:p>
            <a:pPr>
              <a:spcBef>
                <a:spcPct val="5000"/>
              </a:spcBef>
              <a:spcAft>
                <a:spcPct val="5000"/>
              </a:spcAft>
              <a:buFontTx/>
              <a:buNone/>
            </a:pPr>
            <a:r>
              <a:rPr lang="en-US" sz="900">
                <a:solidFill>
                  <a:srgbClr val="0000FF"/>
                </a:solidFill>
                <a:latin typeface="Arial" charset="0"/>
              </a:rPr>
              <a:t>Nova Photonics</a:t>
            </a:r>
          </a:p>
          <a:p>
            <a:pPr>
              <a:spcBef>
                <a:spcPct val="5000"/>
              </a:spcBef>
              <a:spcAft>
                <a:spcPct val="5000"/>
              </a:spcAft>
              <a:buFontTx/>
              <a:buNone/>
            </a:pPr>
            <a:r>
              <a:rPr lang="en-US" sz="900">
                <a:solidFill>
                  <a:srgbClr val="0000FF"/>
                </a:solidFill>
                <a:latin typeface="Arial" charset="0"/>
              </a:rPr>
              <a:t>New York U</a:t>
            </a:r>
          </a:p>
          <a:p>
            <a:pPr>
              <a:spcBef>
                <a:spcPct val="5000"/>
              </a:spcBef>
              <a:spcAft>
                <a:spcPct val="5000"/>
              </a:spcAft>
              <a:buFontTx/>
              <a:buNone/>
            </a:pPr>
            <a:r>
              <a:rPr lang="en-US" sz="900">
                <a:solidFill>
                  <a:srgbClr val="0000FF"/>
                </a:solidFill>
                <a:latin typeface="Arial" charset="0"/>
              </a:rPr>
              <a:t>ORNL</a:t>
            </a:r>
          </a:p>
          <a:p>
            <a:pPr>
              <a:spcBef>
                <a:spcPct val="5000"/>
              </a:spcBef>
              <a:spcAft>
                <a:spcPct val="5000"/>
              </a:spcAft>
              <a:buFontTx/>
              <a:buNone/>
            </a:pPr>
            <a:r>
              <a:rPr lang="en-US" sz="900">
                <a:solidFill>
                  <a:srgbClr val="0000FF"/>
                </a:solidFill>
                <a:latin typeface="Arial" charset="0"/>
              </a:rPr>
              <a:t>PPPL</a:t>
            </a:r>
          </a:p>
          <a:p>
            <a:pPr>
              <a:spcBef>
                <a:spcPct val="5000"/>
              </a:spcBef>
              <a:spcAft>
                <a:spcPct val="5000"/>
              </a:spcAft>
              <a:buFontTx/>
              <a:buNone/>
            </a:pPr>
            <a:r>
              <a:rPr lang="en-US" sz="900">
                <a:solidFill>
                  <a:srgbClr val="0000FF"/>
                </a:solidFill>
                <a:latin typeface="Arial" charset="0"/>
              </a:rPr>
              <a:t>Princeton U</a:t>
            </a:r>
          </a:p>
          <a:p>
            <a:pPr>
              <a:spcBef>
                <a:spcPct val="5000"/>
              </a:spcBef>
              <a:spcAft>
                <a:spcPct val="5000"/>
              </a:spcAft>
              <a:buFontTx/>
              <a:buNone/>
            </a:pPr>
            <a:r>
              <a:rPr lang="en-US" sz="900">
                <a:solidFill>
                  <a:srgbClr val="0000FF"/>
                </a:solidFill>
                <a:latin typeface="Arial" charset="0"/>
              </a:rPr>
              <a:t>Purdue U</a:t>
            </a:r>
          </a:p>
          <a:p>
            <a:pPr>
              <a:spcBef>
                <a:spcPct val="5000"/>
              </a:spcBef>
              <a:spcAft>
                <a:spcPct val="5000"/>
              </a:spcAft>
              <a:buFontTx/>
              <a:buNone/>
            </a:pPr>
            <a:r>
              <a:rPr lang="en-US" sz="900">
                <a:solidFill>
                  <a:srgbClr val="0000FF"/>
                </a:solidFill>
                <a:latin typeface="Arial" charset="0"/>
              </a:rPr>
              <a:t>SNL</a:t>
            </a:r>
          </a:p>
          <a:p>
            <a:pPr>
              <a:spcBef>
                <a:spcPct val="5000"/>
              </a:spcBef>
              <a:spcAft>
                <a:spcPct val="5000"/>
              </a:spcAft>
              <a:buFontTx/>
              <a:buNone/>
            </a:pPr>
            <a:r>
              <a:rPr lang="en-US" sz="900">
                <a:solidFill>
                  <a:srgbClr val="0000FF"/>
                </a:solidFill>
                <a:latin typeface="Arial" charset="0"/>
              </a:rPr>
              <a:t>Think Tank, Inc.</a:t>
            </a:r>
          </a:p>
          <a:p>
            <a:pPr>
              <a:spcBef>
                <a:spcPct val="5000"/>
              </a:spcBef>
              <a:spcAft>
                <a:spcPct val="5000"/>
              </a:spcAft>
              <a:buFontTx/>
              <a:buNone/>
            </a:pPr>
            <a:r>
              <a:rPr lang="en-US" sz="900">
                <a:solidFill>
                  <a:srgbClr val="0000FF"/>
                </a:solidFill>
                <a:latin typeface="Arial" charset="0"/>
              </a:rPr>
              <a:t>UC Davis</a:t>
            </a:r>
          </a:p>
          <a:p>
            <a:pPr>
              <a:spcBef>
                <a:spcPct val="5000"/>
              </a:spcBef>
              <a:spcAft>
                <a:spcPct val="5000"/>
              </a:spcAft>
              <a:buFontTx/>
              <a:buNone/>
            </a:pPr>
            <a:r>
              <a:rPr lang="en-US" sz="900">
                <a:solidFill>
                  <a:srgbClr val="0000FF"/>
                </a:solidFill>
                <a:latin typeface="Arial" charset="0"/>
              </a:rPr>
              <a:t>UC Irvine</a:t>
            </a:r>
          </a:p>
          <a:p>
            <a:pPr>
              <a:spcBef>
                <a:spcPct val="5000"/>
              </a:spcBef>
              <a:spcAft>
                <a:spcPct val="5000"/>
              </a:spcAft>
              <a:buFontTx/>
              <a:buNone/>
            </a:pPr>
            <a:r>
              <a:rPr lang="en-US" sz="900">
                <a:solidFill>
                  <a:srgbClr val="0000FF"/>
                </a:solidFill>
                <a:latin typeface="Arial" charset="0"/>
              </a:rPr>
              <a:t>UCLA</a:t>
            </a:r>
          </a:p>
          <a:p>
            <a:pPr>
              <a:spcBef>
                <a:spcPct val="5000"/>
              </a:spcBef>
              <a:spcAft>
                <a:spcPct val="5000"/>
              </a:spcAft>
              <a:buFontTx/>
              <a:buNone/>
            </a:pPr>
            <a:r>
              <a:rPr lang="en-US" sz="900">
                <a:solidFill>
                  <a:srgbClr val="0000FF"/>
                </a:solidFill>
                <a:latin typeface="Arial" charset="0"/>
              </a:rPr>
              <a:t>UCSD</a:t>
            </a:r>
          </a:p>
          <a:p>
            <a:pPr>
              <a:spcBef>
                <a:spcPct val="5000"/>
              </a:spcBef>
              <a:spcAft>
                <a:spcPct val="5000"/>
              </a:spcAft>
              <a:buFontTx/>
              <a:buNone/>
            </a:pPr>
            <a:r>
              <a:rPr lang="en-US" sz="900">
                <a:solidFill>
                  <a:srgbClr val="0000FF"/>
                </a:solidFill>
                <a:latin typeface="Arial" charset="0"/>
              </a:rPr>
              <a:t>U Colorado</a:t>
            </a:r>
          </a:p>
          <a:p>
            <a:pPr>
              <a:spcBef>
                <a:spcPct val="5000"/>
              </a:spcBef>
              <a:spcAft>
                <a:spcPct val="5000"/>
              </a:spcAft>
              <a:buFontTx/>
              <a:buNone/>
            </a:pPr>
            <a:r>
              <a:rPr lang="en-US" sz="900">
                <a:solidFill>
                  <a:srgbClr val="0000FF"/>
                </a:solidFill>
                <a:latin typeface="Arial" charset="0"/>
              </a:rPr>
              <a:t>U Illinois</a:t>
            </a:r>
          </a:p>
          <a:p>
            <a:pPr>
              <a:spcBef>
                <a:spcPct val="5000"/>
              </a:spcBef>
              <a:spcAft>
                <a:spcPct val="5000"/>
              </a:spcAft>
              <a:buFontTx/>
              <a:buNone/>
            </a:pPr>
            <a:r>
              <a:rPr lang="en-US" sz="900">
                <a:solidFill>
                  <a:srgbClr val="0000FF"/>
                </a:solidFill>
                <a:latin typeface="Arial" charset="0"/>
              </a:rPr>
              <a:t>U Maryland</a:t>
            </a:r>
          </a:p>
          <a:p>
            <a:pPr>
              <a:spcBef>
                <a:spcPct val="5000"/>
              </a:spcBef>
              <a:spcAft>
                <a:spcPct val="5000"/>
              </a:spcAft>
              <a:buFontTx/>
              <a:buNone/>
            </a:pPr>
            <a:r>
              <a:rPr lang="en-US" sz="900">
                <a:solidFill>
                  <a:srgbClr val="0000FF"/>
                </a:solidFill>
                <a:latin typeface="Arial" charset="0"/>
              </a:rPr>
              <a:t>U Rochester</a:t>
            </a:r>
          </a:p>
          <a:p>
            <a:pPr>
              <a:spcBef>
                <a:spcPct val="5000"/>
              </a:spcBef>
              <a:spcAft>
                <a:spcPct val="5000"/>
              </a:spcAft>
              <a:buFontTx/>
              <a:buNone/>
            </a:pPr>
            <a:r>
              <a:rPr lang="en-US" sz="900">
                <a:solidFill>
                  <a:srgbClr val="0000FF"/>
                </a:solidFill>
                <a:latin typeface="Arial" charset="0"/>
              </a:rPr>
              <a:t>U Washington</a:t>
            </a:r>
          </a:p>
          <a:p>
            <a:pPr>
              <a:spcBef>
                <a:spcPct val="5000"/>
              </a:spcBef>
              <a:spcAft>
                <a:spcPct val="5000"/>
              </a:spcAft>
              <a:buFontTx/>
              <a:buNone/>
            </a:pPr>
            <a:r>
              <a:rPr lang="en-US" sz="900">
                <a:solidFill>
                  <a:srgbClr val="0000FF"/>
                </a:solidFill>
                <a:latin typeface="Arial" charset="0"/>
              </a:rPr>
              <a:t>U Wisconsin</a:t>
            </a:r>
          </a:p>
        </p:txBody>
      </p:sp>
      <p:sp>
        <p:nvSpPr>
          <p:cNvPr id="15413" name="Rectangle 20"/>
          <p:cNvSpPr>
            <a:spLocks noChangeArrowheads="1"/>
          </p:cNvSpPr>
          <p:nvPr/>
        </p:nvSpPr>
        <p:spPr bwMode="auto">
          <a:xfrm>
            <a:off x="3684588" y="271463"/>
            <a:ext cx="153035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r" eaLnBrk="0" hangingPunct="0">
              <a:buFontTx/>
              <a:buNone/>
            </a:pPr>
            <a:r>
              <a:rPr lang="en-US" sz="1800" dirty="0">
                <a:solidFill>
                  <a:srgbClr val="0033CC"/>
                </a:solidFill>
                <a:latin typeface="Arial" charset="0"/>
              </a:rPr>
              <a:t>Supported by   </a:t>
            </a:r>
          </a:p>
        </p:txBody>
      </p:sp>
      <p:sp>
        <p:nvSpPr>
          <p:cNvPr id="58" name="Text Box 128"/>
          <p:cNvSpPr txBox="1">
            <a:spLocks noChangeArrowheads="1"/>
          </p:cNvSpPr>
          <p:nvPr/>
        </p:nvSpPr>
        <p:spPr bwMode="auto">
          <a:xfrm>
            <a:off x="847725" y="176213"/>
            <a:ext cx="1905000" cy="554037"/>
          </a:xfrm>
          <a:prstGeom prst="rect">
            <a:avLst/>
          </a:prstGeom>
          <a:no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3600" b="0" dirty="0" smtClean="0">
                <a:solidFill>
                  <a:srgbClr val="171FC7"/>
                </a:solidFill>
                <a:effectLst>
                  <a:outerShdw blurRad="38100" dist="38100" dir="2700000" algn="tl">
                    <a:srgbClr val="DDDDDD"/>
                  </a:outerShdw>
                </a:effectLst>
                <a:latin typeface="Arial" charset="0"/>
              </a:rPr>
              <a:t>NSTX-U</a:t>
            </a:r>
          </a:p>
        </p:txBody>
      </p:sp>
      <p:pic>
        <p:nvPicPr>
          <p:cNvPr id="15415" name="Picture 5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763713" y="4089400"/>
            <a:ext cx="2274887"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center-stack-oh-coil.jpg"/>
          <p:cNvPicPr>
            <a:picLocks noChangeAspect="1"/>
          </p:cNvPicPr>
          <p:nvPr/>
        </p:nvPicPr>
        <p:blipFill>
          <a:blip r:embed="rId2">
            <a:extLst>
              <a:ext uri="{28A0092B-C50C-407E-A947-70E740481C1C}">
                <a14:useLocalDpi xmlns="" xmlns:a14="http://schemas.microsoft.com/office/drawing/2010/main" val="0"/>
              </a:ext>
            </a:extLst>
          </a:blip>
          <a:srcRect l="39461" t="9663" r="39262" b="59335"/>
          <a:stretch>
            <a:fillRect/>
          </a:stretch>
        </p:blipFill>
        <p:spPr bwMode="auto">
          <a:xfrm>
            <a:off x="276225" y="1279525"/>
            <a:ext cx="4600575" cy="518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0" name="Picture 2" descr="L:\DCIM\103CANON\IMG_6077.JPG"/>
          <p:cNvPicPr>
            <a:picLocks noChangeAspect="1" noChangeArrowheads="1"/>
          </p:cNvPicPr>
          <p:nvPr/>
        </p:nvPicPr>
        <p:blipFill>
          <a:blip r:embed="rId3">
            <a:extLst>
              <a:ext uri="{28A0092B-C50C-407E-A947-70E740481C1C}">
                <a14:useLocalDpi xmlns="" xmlns:a14="http://schemas.microsoft.com/office/drawing/2010/main" val="0"/>
              </a:ext>
            </a:extLst>
          </a:blip>
          <a:srcRect t="7535" b="10515"/>
          <a:stretch>
            <a:fillRect/>
          </a:stretch>
        </p:blipFill>
        <p:spPr bwMode="auto">
          <a:xfrm>
            <a:off x="5353050" y="976313"/>
            <a:ext cx="3003550" cy="328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extBox 10"/>
          <p:cNvSpPr txBox="1">
            <a:spLocks noChangeArrowheads="1"/>
          </p:cNvSpPr>
          <p:nvPr/>
        </p:nvSpPr>
        <p:spPr bwMode="auto">
          <a:xfrm>
            <a:off x="3932238" y="1152525"/>
            <a:ext cx="12795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t>TF flex-bus</a:t>
            </a:r>
          </a:p>
        </p:txBody>
      </p:sp>
      <p:cxnSp>
        <p:nvCxnSpPr>
          <p:cNvPr id="13" name="Straight Arrow Connector 12"/>
          <p:cNvCxnSpPr/>
          <p:nvPr/>
        </p:nvCxnSpPr>
        <p:spPr>
          <a:xfrm>
            <a:off x="4532313" y="1490663"/>
            <a:ext cx="592137" cy="323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771900" y="1511300"/>
            <a:ext cx="749300"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4" name="TextBox 18"/>
          <p:cNvSpPr txBox="1">
            <a:spLocks noChangeArrowheads="1"/>
          </p:cNvSpPr>
          <p:nvPr/>
        </p:nvSpPr>
        <p:spPr bwMode="auto">
          <a:xfrm>
            <a:off x="3730625" y="5210175"/>
            <a:ext cx="12112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t>CS Casing</a:t>
            </a:r>
          </a:p>
        </p:txBody>
      </p:sp>
      <p:cxnSp>
        <p:nvCxnSpPr>
          <p:cNvPr id="20" name="Straight Arrow Connector 19"/>
          <p:cNvCxnSpPr/>
          <p:nvPr/>
        </p:nvCxnSpPr>
        <p:spPr>
          <a:xfrm flipV="1">
            <a:off x="4143375" y="4897438"/>
            <a:ext cx="1038225" cy="309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500438" y="5014913"/>
            <a:ext cx="677862" cy="185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7" name="TextBox 23"/>
          <p:cNvSpPr txBox="1">
            <a:spLocks noChangeArrowheads="1"/>
          </p:cNvSpPr>
          <p:nvPr/>
        </p:nvSpPr>
        <p:spPr bwMode="auto">
          <a:xfrm>
            <a:off x="922338" y="1004888"/>
            <a:ext cx="1547812"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cooling lines</a:t>
            </a:r>
          </a:p>
        </p:txBody>
      </p:sp>
      <p:cxnSp>
        <p:nvCxnSpPr>
          <p:cNvPr id="25" name="Straight Arrow Connector 24"/>
          <p:cNvCxnSpPr>
            <a:stCxn id="27657" idx="2"/>
          </p:cNvCxnSpPr>
          <p:nvPr/>
        </p:nvCxnSpPr>
        <p:spPr>
          <a:xfrm>
            <a:off x="1697038" y="1303338"/>
            <a:ext cx="615950" cy="857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59" name="TextBox 26"/>
          <p:cNvSpPr txBox="1">
            <a:spLocks noChangeArrowheads="1"/>
          </p:cNvSpPr>
          <p:nvPr/>
        </p:nvSpPr>
        <p:spPr bwMode="auto">
          <a:xfrm>
            <a:off x="268288" y="3400425"/>
            <a:ext cx="771525"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TF Coil </a:t>
            </a:r>
          </a:p>
        </p:txBody>
      </p:sp>
      <p:cxnSp>
        <p:nvCxnSpPr>
          <p:cNvPr id="28" name="Straight Arrow Connector 27"/>
          <p:cNvCxnSpPr/>
          <p:nvPr/>
        </p:nvCxnSpPr>
        <p:spPr>
          <a:xfrm flipV="1">
            <a:off x="963613" y="3136900"/>
            <a:ext cx="1497012" cy="4476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1" name="TextBox 29"/>
          <p:cNvSpPr txBox="1">
            <a:spLocks noChangeArrowheads="1"/>
          </p:cNvSpPr>
          <p:nvPr/>
        </p:nvSpPr>
        <p:spPr bwMode="auto">
          <a:xfrm>
            <a:off x="358775" y="5783263"/>
            <a:ext cx="820738"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OH Coil </a:t>
            </a:r>
          </a:p>
        </p:txBody>
      </p:sp>
      <p:cxnSp>
        <p:nvCxnSpPr>
          <p:cNvPr id="31" name="Straight Arrow Connector 30"/>
          <p:cNvCxnSpPr/>
          <p:nvPr/>
        </p:nvCxnSpPr>
        <p:spPr>
          <a:xfrm flipV="1">
            <a:off x="1127125" y="5783263"/>
            <a:ext cx="1054100" cy="2238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3" name="TextBox 32"/>
          <p:cNvSpPr txBox="1">
            <a:spLocks noChangeArrowheads="1"/>
          </p:cNvSpPr>
          <p:nvPr/>
        </p:nvSpPr>
        <p:spPr bwMode="auto">
          <a:xfrm>
            <a:off x="350838" y="5216525"/>
            <a:ext cx="1063625"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1a </a:t>
            </a:r>
          </a:p>
        </p:txBody>
      </p:sp>
      <p:cxnSp>
        <p:nvCxnSpPr>
          <p:cNvPr id="34" name="Straight Arrow Connector 33"/>
          <p:cNvCxnSpPr/>
          <p:nvPr/>
        </p:nvCxnSpPr>
        <p:spPr>
          <a:xfrm flipV="1">
            <a:off x="1343025" y="5159375"/>
            <a:ext cx="706438" cy="265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5" name="TextBox 35"/>
          <p:cNvSpPr txBox="1">
            <a:spLocks noChangeArrowheads="1"/>
          </p:cNvSpPr>
          <p:nvPr/>
        </p:nvSpPr>
        <p:spPr bwMode="auto">
          <a:xfrm>
            <a:off x="261938" y="4910138"/>
            <a:ext cx="1071562"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1b </a:t>
            </a:r>
          </a:p>
        </p:txBody>
      </p:sp>
      <p:cxnSp>
        <p:nvCxnSpPr>
          <p:cNvPr id="37" name="Straight Arrow Connector 36"/>
          <p:cNvCxnSpPr/>
          <p:nvPr/>
        </p:nvCxnSpPr>
        <p:spPr>
          <a:xfrm flipV="1">
            <a:off x="1236663" y="4659313"/>
            <a:ext cx="706437" cy="4889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7" name="TextBox 38"/>
          <p:cNvSpPr txBox="1">
            <a:spLocks noChangeArrowheads="1"/>
          </p:cNvSpPr>
          <p:nvPr/>
        </p:nvSpPr>
        <p:spPr bwMode="auto">
          <a:xfrm>
            <a:off x="204788" y="4579938"/>
            <a:ext cx="10620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PF Coil 1c </a:t>
            </a:r>
          </a:p>
        </p:txBody>
      </p:sp>
      <p:cxnSp>
        <p:nvCxnSpPr>
          <p:cNvPr id="40" name="Straight Arrow Connector 39"/>
          <p:cNvCxnSpPr/>
          <p:nvPr/>
        </p:nvCxnSpPr>
        <p:spPr>
          <a:xfrm flipV="1">
            <a:off x="1204913" y="4659313"/>
            <a:ext cx="374650" cy="128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9" name="TextBox 42"/>
          <p:cNvSpPr txBox="1">
            <a:spLocks noChangeArrowheads="1"/>
          </p:cNvSpPr>
          <p:nvPr/>
        </p:nvSpPr>
        <p:spPr bwMode="auto">
          <a:xfrm>
            <a:off x="173038" y="4086225"/>
            <a:ext cx="841375"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CHI bus</a:t>
            </a:r>
          </a:p>
        </p:txBody>
      </p:sp>
      <p:cxnSp>
        <p:nvCxnSpPr>
          <p:cNvPr id="44" name="Straight Arrow Connector 43"/>
          <p:cNvCxnSpPr/>
          <p:nvPr/>
        </p:nvCxnSpPr>
        <p:spPr>
          <a:xfrm flipV="1">
            <a:off x="965200" y="4086225"/>
            <a:ext cx="614363" cy="209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71"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Improved Center-Stack Design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Bars and </a:t>
            </a:r>
            <a:r>
              <a:rPr lang="en-US" sz="2400" i="0" dirty="0" smtClean="0">
                <a:solidFill>
                  <a:srgbClr val="0723FF"/>
                </a:solidFill>
                <a:latin typeface="Helvetica Neue" charset="0"/>
                <a:cs typeface="Helvetica Neue" charset="0"/>
              </a:rPr>
              <a:t>Innovative Flex</a:t>
            </a:r>
            <a:r>
              <a:rPr lang="en-US" sz="2400" i="0" dirty="0">
                <a:solidFill>
                  <a:srgbClr val="0723FF"/>
                </a:solidFill>
                <a:latin typeface="Helvetica Neue" charset="0"/>
                <a:cs typeface="Helvetica Neue" charset="0"/>
              </a:rPr>
              <a:t>-Bus Design</a:t>
            </a:r>
            <a:endParaRPr lang="en-US" sz="1600" i="0" dirty="0">
              <a:solidFill>
                <a:srgbClr val="FF0000"/>
              </a:solidFill>
              <a:latin typeface="Helvetica Neue" charset="0"/>
              <a:cs typeface="Helvetica Neue" charset="0"/>
            </a:endParaRPr>
          </a:p>
        </p:txBody>
      </p:sp>
      <p:pic>
        <p:nvPicPr>
          <p:cNvPr id="27672" name="Picture 1"/>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160963" y="3924300"/>
            <a:ext cx="3360737"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511800" y="914400"/>
            <a:ext cx="2715933" cy="276999"/>
          </a:xfrm>
          <a:prstGeom prst="rect">
            <a:avLst/>
          </a:prstGeom>
          <a:noFill/>
        </p:spPr>
        <p:txBody>
          <a:bodyPr wrap="none" rtlCol="0">
            <a:spAutoFit/>
          </a:bodyPr>
          <a:lstStyle/>
          <a:p>
            <a:pPr>
              <a:buNone/>
            </a:pPr>
            <a:r>
              <a:rPr lang="en-US" i="0" dirty="0" smtClean="0">
                <a:solidFill>
                  <a:schemeClr val="bg1"/>
                </a:solidFill>
              </a:rPr>
              <a:t>Electric Discharge Machining Cuts</a:t>
            </a:r>
            <a:endParaRPr lang="en-US" i="0" dirty="0">
              <a:solidFill>
                <a:schemeClr val="bg1"/>
              </a:solidFill>
            </a:endParaRPr>
          </a:p>
        </p:txBody>
      </p:sp>
      <p:cxnSp>
        <p:nvCxnSpPr>
          <p:cNvPr id="4" name="Straight Arrow Connector 3"/>
          <p:cNvCxnSpPr/>
          <p:nvPr/>
        </p:nvCxnSpPr>
        <p:spPr bwMode="auto">
          <a:xfrm flipH="1">
            <a:off x="7404100" y="1231900"/>
            <a:ext cx="508000" cy="381000"/>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273800" y="2794000"/>
            <a:ext cx="1270000" cy="498598"/>
          </a:xfrm>
          <a:prstGeom prst="rect">
            <a:avLst/>
          </a:prstGeom>
          <a:noFill/>
        </p:spPr>
        <p:txBody>
          <a:bodyPr wrap="square" rtlCol="0">
            <a:spAutoFit/>
          </a:bodyPr>
          <a:lstStyle/>
          <a:p>
            <a:pPr>
              <a:buNone/>
            </a:pPr>
            <a:r>
              <a:rPr lang="en-US" dirty="0" smtClean="0">
                <a:solidFill>
                  <a:schemeClr val="bg1"/>
                </a:solidFill>
              </a:rPr>
              <a:t>Tested for </a:t>
            </a:r>
          </a:p>
          <a:p>
            <a:pPr>
              <a:buNone/>
            </a:pPr>
            <a:r>
              <a:rPr lang="en-US" dirty="0" smtClean="0">
                <a:solidFill>
                  <a:schemeClr val="bg1"/>
                </a:solidFill>
              </a:rPr>
              <a:t>300 k cycles</a:t>
            </a:r>
            <a:endParaRPr lang="en-US" dirty="0">
              <a:solidFill>
                <a:schemeClr val="bg1"/>
              </a:solidFill>
            </a:endParaRPr>
          </a:p>
        </p:txBody>
      </p:sp>
      <p:sp>
        <p:nvSpPr>
          <p:cNvPr id="32" name="Slide Number Placeholder 31"/>
          <p:cNvSpPr>
            <a:spLocks noGrp="1"/>
          </p:cNvSpPr>
          <p:nvPr>
            <p:ph type="sldNum" sz="quarter" idx="12"/>
          </p:nvPr>
        </p:nvSpPr>
        <p:spPr/>
        <p:txBody>
          <a:bodyPr/>
          <a:lstStyle/>
          <a:p>
            <a:pPr>
              <a:defRPr/>
            </a:pPr>
            <a:fld id="{7686F595-B889-B943-B63A-B626FFE9E1C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8704" y="979638"/>
            <a:ext cx="2741095" cy="1954778"/>
            <a:chOff x="738704" y="929633"/>
            <a:chExt cx="2741095" cy="1954778"/>
          </a:xfrm>
        </p:grpSpPr>
        <p:grpSp>
          <p:nvGrpSpPr>
            <p:cNvPr id="20504" name="Group 38"/>
            <p:cNvGrpSpPr>
              <a:grpSpLocks/>
            </p:cNvGrpSpPr>
            <p:nvPr/>
          </p:nvGrpSpPr>
          <p:grpSpPr bwMode="auto">
            <a:xfrm>
              <a:off x="738704" y="929633"/>
              <a:ext cx="2741095" cy="1954778"/>
              <a:chOff x="8486" y="470656"/>
              <a:chExt cx="3048082" cy="2155069"/>
            </a:xfrm>
          </p:grpSpPr>
          <p:pic>
            <p:nvPicPr>
              <p:cNvPr id="20506" name="Picture 7" descr="C:\Users\rstrykow\Desktop\NSTX UPGRADE\photos\TF soldering\solder bar 101 -0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0488" y="762000"/>
                <a:ext cx="2901950" cy="186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p:cNvSpPr txBox="1"/>
              <p:nvPr/>
            </p:nvSpPr>
            <p:spPr>
              <a:xfrm>
                <a:off x="8486" y="470656"/>
                <a:ext cx="3048082" cy="508968"/>
              </a:xfrm>
              <a:prstGeom prst="rect">
                <a:avLst/>
              </a:prstGeom>
              <a:solidFill>
                <a:schemeClr val="accent6">
                  <a:lumMod val="20000"/>
                  <a:lumOff val="80000"/>
                </a:schemeClr>
              </a:solidFill>
            </p:spPr>
            <p:txBody>
              <a:bodyPr wrap="square">
                <a:spAutoFit/>
              </a:bodyPr>
              <a:lstStyle/>
              <a:p>
                <a:pPr algn="ctr" fontAlgn="auto">
                  <a:spcBef>
                    <a:spcPts val="0"/>
                  </a:spcBef>
                  <a:spcAft>
                    <a:spcPts val="0"/>
                  </a:spcAft>
                  <a:buNone/>
                  <a:defRPr/>
                </a:pPr>
                <a:r>
                  <a:rPr lang="en-US" b="1" dirty="0">
                    <a:latin typeface="+mn-lt"/>
                    <a:ea typeface="+mn-ea"/>
                    <a:cs typeface="+mn-cs"/>
                  </a:rPr>
                  <a:t>Cooling tube </a:t>
                </a:r>
                <a:r>
                  <a:rPr lang="en-US" b="1" dirty="0" smtClean="0">
                    <a:latin typeface="+mn-lt"/>
                    <a:ea typeface="+mn-ea"/>
                    <a:cs typeface="+mn-cs"/>
                  </a:rPr>
                  <a:t>soldered with resin-based flux </a:t>
                </a:r>
                <a:r>
                  <a:rPr lang="en-US" b="1" dirty="0">
                    <a:latin typeface="+mn-lt"/>
                    <a:ea typeface="+mn-ea"/>
                    <a:cs typeface="+mn-cs"/>
                  </a:rPr>
                  <a:t>into  inner TF </a:t>
                </a:r>
                <a:r>
                  <a:rPr lang="en-US" b="1" dirty="0" smtClean="0">
                    <a:latin typeface="+mn-lt"/>
                    <a:ea typeface="+mn-ea"/>
                    <a:cs typeface="+mn-cs"/>
                  </a:rPr>
                  <a:t>conductor</a:t>
                </a:r>
                <a:endParaRPr lang="en-US" b="1" dirty="0">
                  <a:latin typeface="+mn-lt"/>
                  <a:ea typeface="+mn-ea"/>
                  <a:cs typeface="+mn-cs"/>
                </a:endParaRPr>
              </a:p>
            </p:txBody>
          </p:sp>
        </p:grpSp>
        <p:sp>
          <p:nvSpPr>
            <p:cNvPr id="24" name="Rectangle 23"/>
            <p:cNvSpPr>
              <a:spLocks noChangeArrowheads="1"/>
            </p:cNvSpPr>
            <p:nvPr/>
          </p:nvSpPr>
          <p:spPr bwMode="auto">
            <a:xfrm>
              <a:off x="799600" y="949111"/>
              <a:ext cx="2614255" cy="1903300"/>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20483" name="Group 43"/>
          <p:cNvGrpSpPr>
            <a:grpSpLocks/>
          </p:cNvGrpSpPr>
          <p:nvPr/>
        </p:nvGrpSpPr>
        <p:grpSpPr bwMode="auto">
          <a:xfrm>
            <a:off x="4533400" y="1013449"/>
            <a:ext cx="3071992" cy="2537732"/>
            <a:chOff x="3429000" y="685800"/>
            <a:chExt cx="3505200" cy="2895600"/>
          </a:xfrm>
        </p:grpSpPr>
        <p:grpSp>
          <p:nvGrpSpPr>
            <p:cNvPr id="20500" name="Group 42"/>
            <p:cNvGrpSpPr>
              <a:grpSpLocks/>
            </p:cNvGrpSpPr>
            <p:nvPr/>
          </p:nvGrpSpPr>
          <p:grpSpPr bwMode="auto">
            <a:xfrm>
              <a:off x="3429000" y="685800"/>
              <a:ext cx="3505200" cy="2895600"/>
              <a:chOff x="3429000" y="685800"/>
              <a:chExt cx="3505200" cy="2895600"/>
            </a:xfrm>
          </p:grpSpPr>
          <p:pic>
            <p:nvPicPr>
              <p:cNvPr id="20502" name="Picture 3" descr="C:\Users\rstrykow\Desktop\NSTX UPGRADE\photos\CS fabrication area\IMG_023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0" y="685800"/>
                <a:ext cx="3505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3429000" y="685800"/>
                <a:ext cx="3505200" cy="526768"/>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Conductor being wrapped with fiberglass insulation</a:t>
                </a:r>
              </a:p>
            </p:txBody>
          </p:sp>
        </p:grpSp>
        <p:sp>
          <p:nvSpPr>
            <p:cNvPr id="27" name="Rectangle 26"/>
            <p:cNvSpPr>
              <a:spLocks noChangeArrowheads="1"/>
            </p:cNvSpPr>
            <p:nvPr/>
          </p:nvSpPr>
          <p:spPr bwMode="auto">
            <a:xfrm>
              <a:off x="3449638" y="685800"/>
              <a:ext cx="3484562" cy="2895600"/>
            </a:xfrm>
            <a:prstGeom prst="rect">
              <a:avLst/>
            </a:prstGeom>
            <a:noFill/>
            <a:ln w="41275">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20485" name="Group 45"/>
          <p:cNvGrpSpPr>
            <a:grpSpLocks noChangeAspect="1"/>
          </p:cNvGrpSpPr>
          <p:nvPr/>
        </p:nvGrpSpPr>
        <p:grpSpPr bwMode="auto">
          <a:xfrm>
            <a:off x="2857001" y="3977633"/>
            <a:ext cx="3195818" cy="2403981"/>
            <a:chOff x="2971800" y="4421841"/>
            <a:chExt cx="2971800" cy="2235751"/>
          </a:xfrm>
        </p:grpSpPr>
        <p:pic>
          <p:nvPicPr>
            <p:cNvPr id="20496" name="Picture 2" descr="C:\Users\rstrykow\Desktop\NSTX UPGRADE\photos\vpi.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971800" y="4421841"/>
              <a:ext cx="2971800" cy="2235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Box 36"/>
            <p:cNvSpPr txBox="1"/>
            <p:nvPr/>
          </p:nvSpPr>
          <p:spPr>
            <a:xfrm>
              <a:off x="2971800" y="6223002"/>
              <a:ext cx="2971800" cy="429358"/>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Assembled TF mold ready for Vacuum Pressure Impregnation </a:t>
              </a:r>
              <a:r>
                <a:rPr lang="en-US" dirty="0" smtClean="0">
                  <a:latin typeface="+mn-lt"/>
                  <a:ea typeface="+mn-ea"/>
                  <a:cs typeface="+mn-cs"/>
                </a:rPr>
                <a:t>with CTD-425</a:t>
              </a:r>
              <a:endParaRPr lang="en-US" b="1" dirty="0">
                <a:latin typeface="+mn-lt"/>
                <a:ea typeface="+mn-ea"/>
                <a:cs typeface="+mn-cs"/>
              </a:endParaRPr>
            </a:p>
          </p:txBody>
        </p:sp>
      </p:grpSp>
      <p:grpSp>
        <p:nvGrpSpPr>
          <p:cNvPr id="20486" name="Group 44"/>
          <p:cNvGrpSpPr>
            <a:grpSpLocks noChangeAspect="1"/>
          </p:cNvGrpSpPr>
          <p:nvPr/>
        </p:nvGrpSpPr>
        <p:grpSpPr bwMode="auto">
          <a:xfrm>
            <a:off x="6743201" y="3672833"/>
            <a:ext cx="2137038" cy="2758238"/>
            <a:chOff x="6781800" y="3657499"/>
            <a:chExt cx="2209800" cy="2850456"/>
          </a:xfrm>
        </p:grpSpPr>
        <p:pic>
          <p:nvPicPr>
            <p:cNvPr id="20494" name="Picture 5" descr="C:\Users\rstrykow\Desktop\NSTX UPGRADE\photos\VPI quad 1\vpi quad 1-8.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781800" y="3657499"/>
              <a:ext cx="2190750" cy="2790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5" name="TextBox 37"/>
            <p:cNvSpPr txBox="1">
              <a:spLocks noChangeArrowheads="1"/>
            </p:cNvSpPr>
            <p:nvPr/>
          </p:nvSpPr>
          <p:spPr bwMode="auto">
            <a:xfrm>
              <a:off x="6781800" y="5935435"/>
              <a:ext cx="2209800" cy="572520"/>
            </a:xfrm>
            <a:prstGeom prst="rect">
              <a:avLst/>
            </a:prstGeom>
            <a:solidFill>
              <a:srgbClr val="FFFF00"/>
            </a:solidFill>
            <a:ln w="76200">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1400" b="1" dirty="0" smtClean="0">
                  <a:latin typeface="Calibri" charset="0"/>
                </a:rPr>
                <a:t>Three Quadrants </a:t>
              </a:r>
              <a:r>
                <a:rPr lang="en-US" sz="1600" b="1" dirty="0">
                  <a:latin typeface="Calibri" charset="0"/>
                </a:rPr>
                <a:t>successfully</a:t>
              </a:r>
              <a:r>
                <a:rPr lang="en-US" sz="1400" b="1" dirty="0">
                  <a:latin typeface="Calibri" charset="0"/>
                </a:rPr>
                <a:t> </a:t>
              </a:r>
              <a:r>
                <a:rPr lang="en-US" sz="1400" b="1" dirty="0" err="1" smtClean="0">
                  <a:latin typeface="Calibri" charset="0"/>
                </a:rPr>
                <a:t>VPI’d</a:t>
              </a:r>
              <a:r>
                <a:rPr lang="en-US" sz="1400" b="1" dirty="0" smtClean="0">
                  <a:latin typeface="Calibri" charset="0"/>
                </a:rPr>
                <a:t> </a:t>
              </a:r>
              <a:r>
                <a:rPr lang="en-US" sz="1400" b="1" dirty="0">
                  <a:latin typeface="Calibri" charset="0"/>
                </a:rPr>
                <a:t>!</a:t>
              </a:r>
            </a:p>
          </p:txBody>
        </p:sp>
      </p:grpSp>
      <p:grpSp>
        <p:nvGrpSpPr>
          <p:cNvPr id="2" name="Group 1"/>
          <p:cNvGrpSpPr/>
          <p:nvPr/>
        </p:nvGrpSpPr>
        <p:grpSpPr>
          <a:xfrm>
            <a:off x="342400" y="3020843"/>
            <a:ext cx="2070256" cy="3472686"/>
            <a:chOff x="342400" y="2910832"/>
            <a:chExt cx="2070256" cy="3472686"/>
          </a:xfrm>
        </p:grpSpPr>
        <p:grpSp>
          <p:nvGrpSpPr>
            <p:cNvPr id="20484" name="Group 35"/>
            <p:cNvGrpSpPr>
              <a:grpSpLocks noChangeAspect="1"/>
            </p:cNvGrpSpPr>
            <p:nvPr/>
          </p:nvGrpSpPr>
          <p:grpSpPr bwMode="auto">
            <a:xfrm>
              <a:off x="342400" y="2920834"/>
              <a:ext cx="2070256" cy="3450426"/>
              <a:chOff x="381000" y="3352800"/>
              <a:chExt cx="1828800" cy="3048000"/>
            </a:xfrm>
          </p:grpSpPr>
          <p:pic>
            <p:nvPicPr>
              <p:cNvPr id="20498" name="Picture 2" descr="C:\Users\rstrykow\Desktop\NSTX UPGRADE\photos\TF quadrant mold\12E1012_039.jpg"/>
              <p:cNvPicPr>
                <a:picLocks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81000" y="3733800"/>
                <a:ext cx="182879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TextBox 34"/>
              <p:cNvSpPr txBox="1"/>
              <p:nvPr/>
            </p:nvSpPr>
            <p:spPr>
              <a:xfrm>
                <a:off x="381000" y="3352800"/>
                <a:ext cx="1828800" cy="407821"/>
              </a:xfrm>
              <a:prstGeom prst="rect">
                <a:avLst/>
              </a:prstGeom>
              <a:solidFill>
                <a:schemeClr val="accent6">
                  <a:lumMod val="20000"/>
                  <a:lumOff val="80000"/>
                </a:schemeClr>
              </a:solidFill>
            </p:spPr>
            <p:txBody>
              <a:bodyPr>
                <a:spAutoFit/>
              </a:bodyPr>
              <a:lstStyle/>
              <a:p>
                <a:pPr algn="ctr" fontAlgn="auto">
                  <a:spcBef>
                    <a:spcPts val="0"/>
                  </a:spcBef>
                  <a:spcAft>
                    <a:spcPts val="0"/>
                  </a:spcAft>
                  <a:buNone/>
                  <a:defRPr/>
                </a:pPr>
                <a:r>
                  <a:rPr lang="en-US" b="1" dirty="0">
                    <a:latin typeface="+mn-lt"/>
                    <a:ea typeface="+mn-ea"/>
                    <a:cs typeface="+mn-cs"/>
                  </a:rPr>
                  <a:t>Insulated conductor being placed into mold</a:t>
                </a:r>
              </a:p>
            </p:txBody>
          </p:sp>
        </p:grpSp>
        <p:sp>
          <p:nvSpPr>
            <p:cNvPr id="47" name="Rectangle 46"/>
            <p:cNvSpPr/>
            <p:nvPr/>
          </p:nvSpPr>
          <p:spPr>
            <a:xfrm>
              <a:off x="342400" y="2910832"/>
              <a:ext cx="2070255" cy="34726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sp>
        <p:nvSpPr>
          <p:cNvPr id="48" name="Rectangle 47"/>
          <p:cNvSpPr/>
          <p:nvPr/>
        </p:nvSpPr>
        <p:spPr>
          <a:xfrm>
            <a:off x="2857000" y="3977632"/>
            <a:ext cx="3205557" cy="2470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49" name="Rectangle 48"/>
          <p:cNvSpPr/>
          <p:nvPr/>
        </p:nvSpPr>
        <p:spPr>
          <a:xfrm>
            <a:off x="6743201" y="3672832"/>
            <a:ext cx="2137038" cy="280486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0" name="Right Arrow 49"/>
          <p:cNvSpPr/>
          <p:nvPr/>
        </p:nvSpPr>
        <p:spPr>
          <a:xfrm>
            <a:off x="3743801" y="1920232"/>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1" name="Right Arrow 50"/>
          <p:cNvSpPr/>
          <p:nvPr/>
        </p:nvSpPr>
        <p:spPr>
          <a:xfrm rot="9666465">
            <a:off x="2682043" y="3208104"/>
            <a:ext cx="1659819"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2" name="Right Arrow 51"/>
          <p:cNvSpPr/>
          <p:nvPr/>
        </p:nvSpPr>
        <p:spPr>
          <a:xfrm>
            <a:off x="2352198" y="5196832"/>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3" name="Right Arrow 52"/>
          <p:cNvSpPr/>
          <p:nvPr/>
        </p:nvSpPr>
        <p:spPr>
          <a:xfrm>
            <a:off x="6172196" y="5186831"/>
            <a:ext cx="467476" cy="200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1"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1720"/>
              </a:lnSpc>
              <a:spcBef>
                <a:spcPct val="0"/>
              </a:spcBef>
              <a:buFontTx/>
              <a:buNone/>
            </a:pPr>
            <a:endParaRPr lang="en-US" sz="1600" i="0" dirty="0">
              <a:solidFill>
                <a:srgbClr val="FF0000"/>
              </a:solidFill>
              <a:latin typeface="Helvetica Neue" charset="0"/>
              <a:cs typeface="Helvetica Neue" charset="0"/>
            </a:endParaRPr>
          </a:p>
        </p:txBody>
      </p:sp>
      <p:sp>
        <p:nvSpPr>
          <p:cNvPr id="32" name="Title 5"/>
          <p:cNvSpPr txBox="1">
            <a:spLocks/>
          </p:cNvSpPr>
          <p:nvPr/>
        </p:nvSpPr>
        <p:spPr bwMode="auto">
          <a:xfrm>
            <a:off x="320009" y="163824"/>
            <a:ext cx="8213895" cy="63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260"/>
              </a:lnSpc>
              <a:buNone/>
            </a:pPr>
            <a:r>
              <a:rPr lang="en-US" b="1" i="0" dirty="0">
                <a:solidFill>
                  <a:srgbClr val="FF0000"/>
                </a:solidFill>
                <a:latin typeface="+mn-lt"/>
              </a:rPr>
              <a:t>Center Stack Fabrication &amp; Assembly Proceeding </a:t>
            </a:r>
            <a:r>
              <a:rPr lang="en-US" b="1" i="0" dirty="0" smtClean="0">
                <a:solidFill>
                  <a:srgbClr val="FF0000"/>
                </a:solidFill>
                <a:latin typeface="+mn-lt"/>
              </a:rPr>
              <a:t>Well</a:t>
            </a:r>
          </a:p>
          <a:p>
            <a:pPr algn="ctr" eaLnBrk="1" hangingPunct="1">
              <a:lnSpc>
                <a:spcPts val="2260"/>
              </a:lnSpc>
              <a:buNone/>
            </a:pPr>
            <a:r>
              <a:rPr lang="en-US" i="0" dirty="0" smtClean="0">
                <a:solidFill>
                  <a:srgbClr val="0000FF"/>
                </a:solidFill>
                <a:latin typeface="+mn-lt"/>
              </a:rPr>
              <a:t>Innovative manufacturing techniques developed</a:t>
            </a:r>
            <a:endParaRPr lang="en-US" b="1" i="0" dirty="0">
              <a:solidFill>
                <a:srgbClr val="0000FF"/>
              </a:solidFill>
              <a:latin typeface="+mn-lt"/>
            </a:endParaRPr>
          </a:p>
        </p:txBody>
      </p:sp>
      <p:sp>
        <p:nvSpPr>
          <p:cNvPr id="34" name="Slide Number Placeholder 33"/>
          <p:cNvSpPr>
            <a:spLocks noGrp="1"/>
          </p:cNvSpPr>
          <p:nvPr>
            <p:ph type="sldNum" sz="quarter" idx="12"/>
          </p:nvPr>
        </p:nvSpPr>
        <p:spPr/>
        <p:txBody>
          <a:bodyPr/>
          <a:lstStyle/>
          <a:p>
            <a:pPr>
              <a:defRPr/>
            </a:pPr>
            <a:fld id="{7686F595-B889-B943-B63A-B626FFE9E1C2}" type="slidenum">
              <a:rPr lang="en-US" smtClean="0"/>
              <a:pPr>
                <a:defRPr/>
              </a:pPr>
              <a:t>11</a:t>
            </a:fld>
            <a:endParaRPr lang="en-US"/>
          </a:p>
        </p:txBody>
      </p:sp>
    </p:spTree>
    <p:extLst>
      <p:ext uri="{BB962C8B-B14F-4D97-AF65-F5344CB8AC3E}">
        <p14:creationId xmlns="" xmlns:p14="http://schemas.microsoft.com/office/powerpoint/2010/main" val="581989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6928" y="932688"/>
            <a:ext cx="8476249" cy="5550734"/>
            <a:chOff x="1406466" y="609627"/>
            <a:chExt cx="7737534" cy="5066981"/>
          </a:xfrm>
        </p:grpSpPr>
        <p:grpSp>
          <p:nvGrpSpPr>
            <p:cNvPr id="60" name="Group 59"/>
            <p:cNvGrpSpPr/>
            <p:nvPr/>
          </p:nvGrpSpPr>
          <p:grpSpPr>
            <a:xfrm>
              <a:off x="1442452" y="718092"/>
              <a:ext cx="7701548" cy="4958516"/>
              <a:chOff x="1442452" y="718092"/>
              <a:chExt cx="7701548" cy="4958516"/>
            </a:xfrm>
          </p:grpSpPr>
          <p:pic>
            <p:nvPicPr>
              <p:cNvPr id="40" name="Picture 39"/>
              <p:cNvPicPr>
                <a:picLocks noChangeAspect="1"/>
              </p:cNvPicPr>
              <p:nvPr/>
            </p:nvPicPr>
            <p:blipFill rotWithShape="1">
              <a:blip r:embed="rId2"/>
              <a:srcRect l="21819" r="-21819"/>
              <a:stretch/>
            </p:blipFill>
            <p:spPr>
              <a:xfrm>
                <a:off x="1442452" y="2908815"/>
                <a:ext cx="2933699" cy="2767793"/>
              </a:xfrm>
              <a:prstGeom prst="rect">
                <a:avLst/>
              </a:prstGeom>
            </p:spPr>
          </p:pic>
          <p:pic>
            <p:nvPicPr>
              <p:cNvPr id="43" name="Picture 42"/>
              <p:cNvPicPr>
                <a:picLocks noChangeAspect="1"/>
              </p:cNvPicPr>
              <p:nvPr/>
            </p:nvPicPr>
            <p:blipFill>
              <a:blip r:embed="rId3"/>
              <a:stretch>
                <a:fillRect/>
              </a:stretch>
            </p:blipFill>
            <p:spPr>
              <a:xfrm>
                <a:off x="5989052" y="718092"/>
                <a:ext cx="3124199" cy="2343149"/>
              </a:xfrm>
              <a:prstGeom prst="rect">
                <a:avLst/>
              </a:prstGeom>
            </p:spPr>
          </p:pic>
          <p:pic>
            <p:nvPicPr>
              <p:cNvPr id="46" name="Picture 45"/>
              <p:cNvPicPr>
                <a:picLocks noChangeAspect="1"/>
              </p:cNvPicPr>
              <p:nvPr/>
            </p:nvPicPr>
            <p:blipFill>
              <a:blip r:embed="rId4"/>
              <a:stretch>
                <a:fillRect/>
              </a:stretch>
            </p:blipFill>
            <p:spPr>
              <a:xfrm>
                <a:off x="5791541" y="3061241"/>
                <a:ext cx="3352459" cy="2615367"/>
              </a:xfrm>
              <a:prstGeom prst="rect">
                <a:avLst/>
              </a:prstGeom>
            </p:spPr>
          </p:pic>
          <p:pic>
            <p:nvPicPr>
              <p:cNvPr id="2" name="Picture 1"/>
              <p:cNvPicPr>
                <a:picLocks noChangeAspect="1"/>
              </p:cNvPicPr>
              <p:nvPr/>
            </p:nvPicPr>
            <p:blipFill>
              <a:blip r:embed="rId5"/>
              <a:stretch>
                <a:fillRect/>
              </a:stretch>
            </p:blipFill>
            <p:spPr>
              <a:xfrm>
                <a:off x="1442452" y="718092"/>
                <a:ext cx="4546600" cy="2190723"/>
              </a:xfrm>
              <a:prstGeom prst="rect">
                <a:avLst/>
              </a:prstGeom>
            </p:spPr>
          </p:pic>
          <p:pic>
            <p:nvPicPr>
              <p:cNvPr id="49" name="Picture 48"/>
              <p:cNvPicPr>
                <a:picLocks noChangeAspect="1"/>
              </p:cNvPicPr>
              <p:nvPr/>
            </p:nvPicPr>
            <p:blipFill>
              <a:blip r:embed="rId6"/>
              <a:stretch>
                <a:fillRect/>
              </a:stretch>
            </p:blipFill>
            <p:spPr>
              <a:xfrm>
                <a:off x="3565125" y="1480066"/>
                <a:ext cx="3041535" cy="2288518"/>
              </a:xfrm>
              <a:prstGeom prst="rect">
                <a:avLst/>
              </a:prstGeom>
            </p:spPr>
          </p:pic>
          <p:pic>
            <p:nvPicPr>
              <p:cNvPr id="50" name="Picture 1"/>
              <p:cNvPicPr>
                <a:picLocks noChangeArrowheads="1"/>
              </p:cNvPicPr>
              <p:nvPr/>
            </p:nvPicPr>
            <p:blipFill rotWithShape="1">
              <a:blip r:embed="rId7">
                <a:extLst>
                  <a:ext uri="{28A0092B-C50C-407E-A947-70E740481C1C}">
                    <a14:useLocalDpi xmlns="" xmlns:a14="http://schemas.microsoft.com/office/drawing/2010/main" val="0"/>
                  </a:ext>
                </a:extLst>
              </a:blip>
              <a:srcRect l="28409" t="10187" r="22762" b="36312"/>
              <a:stretch/>
            </p:blipFill>
            <p:spPr bwMode="auto">
              <a:xfrm>
                <a:off x="3565125" y="3536696"/>
                <a:ext cx="3041535" cy="21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5003800" y="2768600"/>
                <a:ext cx="0" cy="13589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286000" y="1702341"/>
                <a:ext cx="2235200" cy="183435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5989052" y="4127500"/>
                <a:ext cx="1389648" cy="5715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5486400" y="2044700"/>
                <a:ext cx="1460500" cy="177854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429000" y="4533900"/>
                <a:ext cx="1943100" cy="5842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5938252" y="612628"/>
              <a:ext cx="2533912" cy="252858"/>
            </a:xfrm>
            <a:prstGeom prst="rect">
              <a:avLst/>
            </a:prstGeom>
            <a:solidFill>
              <a:srgbClr val="FFFFFF"/>
            </a:solidFill>
          </p:spPr>
          <p:txBody>
            <a:bodyPr wrap="square">
              <a:spAutoFit/>
            </a:bodyPr>
            <a:lstStyle/>
            <a:p>
              <a:pPr>
                <a:buNone/>
              </a:pPr>
              <a:r>
                <a:rPr lang="en-US" b="1" dirty="0">
                  <a:solidFill>
                    <a:srgbClr val="000000"/>
                  </a:solidFill>
                  <a:latin typeface="Calibri" charset="0"/>
                  <a:cs typeface="Calibri" charset="0"/>
                  <a:sym typeface="Calibri" charset="0"/>
                </a:rPr>
                <a:t>Upper </a:t>
              </a:r>
              <a:r>
                <a:rPr lang="en-US" b="1" dirty="0" smtClean="0">
                  <a:solidFill>
                    <a:srgbClr val="000000"/>
                  </a:solidFill>
                  <a:latin typeface="Calibri" charset="0"/>
                  <a:cs typeface="Calibri" charset="0"/>
                  <a:sym typeface="Calibri" charset="0"/>
                </a:rPr>
                <a:t>Al </a:t>
              </a:r>
              <a:r>
                <a:rPr lang="en-US" b="1" dirty="0">
                  <a:solidFill>
                    <a:srgbClr val="000000"/>
                  </a:solidFill>
                  <a:latin typeface="Calibri" charset="0"/>
                  <a:cs typeface="Calibri" charset="0"/>
                  <a:sym typeface="Calibri" charset="0"/>
                </a:rPr>
                <a:t>Block </a:t>
              </a:r>
              <a:r>
                <a:rPr lang="en-US" b="1" dirty="0" smtClean="0">
                  <a:solidFill>
                    <a:srgbClr val="000000"/>
                  </a:solidFill>
                  <a:latin typeface="Calibri" charset="0"/>
                  <a:cs typeface="Calibri" charset="0"/>
                  <a:sym typeface="Calibri" charset="0"/>
                </a:rPr>
                <a:t>External </a:t>
              </a:r>
              <a:r>
                <a:rPr lang="en-US" b="1" dirty="0">
                  <a:solidFill>
                    <a:srgbClr val="000000"/>
                  </a:solidFill>
                  <a:latin typeface="Calibri" charset="0"/>
                  <a:cs typeface="Calibri" charset="0"/>
                  <a:sym typeface="Calibri" charset="0"/>
                </a:rPr>
                <a:t>Reinforcements</a:t>
              </a:r>
              <a:endParaRPr lang="en-US" b="1" dirty="0">
                <a:solidFill>
                  <a:srgbClr val="000000"/>
                </a:solidFill>
              </a:endParaRPr>
            </a:p>
          </p:txBody>
        </p:sp>
        <p:sp>
          <p:nvSpPr>
            <p:cNvPr id="16" name="Rectangle 15"/>
            <p:cNvSpPr/>
            <p:nvPr/>
          </p:nvSpPr>
          <p:spPr>
            <a:xfrm>
              <a:off x="1406466" y="609627"/>
              <a:ext cx="2490256" cy="252858"/>
            </a:xfrm>
            <a:prstGeom prst="rect">
              <a:avLst/>
            </a:prstGeom>
            <a:solidFill>
              <a:srgbClr val="FFFFFF"/>
            </a:solidFill>
          </p:spPr>
          <p:txBody>
            <a:bodyPr wrap="square">
              <a:spAutoFit/>
            </a:bodyPr>
            <a:lstStyle/>
            <a:p>
              <a:pPr>
                <a:buNone/>
              </a:pPr>
              <a:r>
                <a:rPr lang="en-US" b="1" dirty="0">
                  <a:solidFill>
                    <a:schemeClr val="tx1"/>
                  </a:solidFill>
                  <a:latin typeface="Calibri" charset="0"/>
                  <a:cs typeface="Calibri" charset="0"/>
                  <a:sym typeface="Calibri" charset="0"/>
                </a:rPr>
                <a:t>Upper </a:t>
              </a:r>
              <a:r>
                <a:rPr lang="en-US" b="1" dirty="0" smtClean="0">
                  <a:solidFill>
                    <a:schemeClr val="tx1"/>
                  </a:solidFill>
                  <a:latin typeface="Calibri" charset="0"/>
                  <a:cs typeface="Calibri" charset="0"/>
                  <a:sym typeface="Calibri" charset="0"/>
                </a:rPr>
                <a:t>Al Block Internal </a:t>
              </a:r>
              <a:r>
                <a:rPr lang="en-US" b="1" dirty="0">
                  <a:solidFill>
                    <a:schemeClr val="tx1"/>
                  </a:solidFill>
                  <a:latin typeface="Calibri" charset="0"/>
                  <a:cs typeface="Calibri" charset="0"/>
                  <a:sym typeface="Calibri" charset="0"/>
                </a:rPr>
                <a:t>Reinforcements</a:t>
              </a:r>
              <a:endParaRPr lang="en-US" b="1" dirty="0">
                <a:solidFill>
                  <a:schemeClr val="tx1"/>
                </a:solidFill>
              </a:endParaRPr>
            </a:p>
          </p:txBody>
        </p:sp>
        <p:sp>
          <p:nvSpPr>
            <p:cNvPr id="5" name="Rectangle 4"/>
            <p:cNvSpPr/>
            <p:nvPr/>
          </p:nvSpPr>
          <p:spPr>
            <a:xfrm>
              <a:off x="3735950" y="1434767"/>
              <a:ext cx="2373490" cy="252858"/>
            </a:xfrm>
            <a:prstGeom prst="rect">
              <a:avLst/>
            </a:prstGeom>
            <a:solidFill>
              <a:srgbClr val="FFFFFF"/>
            </a:solidFill>
          </p:spPr>
          <p:txBody>
            <a:bodyPr wrap="none">
              <a:spAutoFit/>
            </a:bodyPr>
            <a:lstStyle/>
            <a:p>
              <a:pPr>
                <a:buNone/>
              </a:pPr>
              <a:r>
                <a:rPr lang="en-US" b="1" dirty="0">
                  <a:solidFill>
                    <a:srgbClr val="000000"/>
                  </a:solidFill>
                  <a:latin typeface="Calibri" charset="0"/>
                  <a:cs typeface="Calibri" charset="0"/>
                  <a:sym typeface="Calibri" charset="0"/>
                </a:rPr>
                <a:t>Upper </a:t>
              </a:r>
              <a:r>
                <a:rPr lang="en-US" b="1" dirty="0" smtClean="0">
                  <a:solidFill>
                    <a:srgbClr val="000000"/>
                  </a:solidFill>
                  <a:latin typeface="Calibri" charset="0"/>
                  <a:cs typeface="Calibri" charset="0"/>
                  <a:sym typeface="Calibri" charset="0"/>
                </a:rPr>
                <a:t>Umbrella </a:t>
              </a:r>
              <a:r>
                <a:rPr lang="en-US" b="1" dirty="0">
                  <a:solidFill>
                    <a:srgbClr val="000000"/>
                  </a:solidFill>
                  <a:latin typeface="Calibri" charset="0"/>
                  <a:cs typeface="Calibri" charset="0"/>
                  <a:sym typeface="Calibri" charset="0"/>
                </a:rPr>
                <a:t>Arch Reinforcements</a:t>
              </a:r>
            </a:p>
          </p:txBody>
        </p:sp>
        <p:sp>
          <p:nvSpPr>
            <p:cNvPr id="6" name="Rectangle 5"/>
            <p:cNvSpPr/>
            <p:nvPr/>
          </p:nvSpPr>
          <p:spPr>
            <a:xfrm>
              <a:off x="6537092" y="2990875"/>
              <a:ext cx="945778" cy="590003"/>
            </a:xfrm>
            <a:prstGeom prst="rect">
              <a:avLst/>
            </a:prstGeom>
            <a:solidFill>
              <a:srgbClr val="FFFFFF"/>
            </a:solidFill>
          </p:spPr>
          <p:txBody>
            <a:bodyPr wrap="square">
              <a:spAutoFit/>
            </a:bodyPr>
            <a:lstStyle/>
            <a:p>
              <a:pPr>
                <a:buNone/>
              </a:pPr>
              <a:r>
                <a:rPr lang="en-US" b="1" dirty="0" smtClean="0">
                  <a:solidFill>
                    <a:schemeClr val="tx1"/>
                  </a:solidFill>
                  <a:latin typeface="Calibri" charset="0"/>
                  <a:cs typeface="Calibri" charset="0"/>
                  <a:sym typeface="Calibri" charset="0"/>
                </a:rPr>
                <a:t>TF</a:t>
              </a:r>
              <a:r>
                <a:rPr lang="en-US" b="1" dirty="0">
                  <a:solidFill>
                    <a:schemeClr val="tx1"/>
                  </a:solidFill>
                  <a:latin typeface="Calibri" charset="0"/>
                  <a:cs typeface="Calibri" charset="0"/>
                  <a:sym typeface="Calibri" charset="0"/>
                </a:rPr>
                <a:t>-VV </a:t>
              </a:r>
              <a:r>
                <a:rPr lang="en-US" b="1" dirty="0" smtClean="0">
                  <a:solidFill>
                    <a:schemeClr val="tx1"/>
                  </a:solidFill>
                  <a:latin typeface="Calibri" charset="0"/>
                  <a:cs typeface="Calibri" charset="0"/>
                  <a:sym typeface="Calibri" charset="0"/>
                </a:rPr>
                <a:t>Clevis &amp;TF </a:t>
              </a:r>
              <a:r>
                <a:rPr lang="en-US" b="1" dirty="0">
                  <a:solidFill>
                    <a:schemeClr val="tx1"/>
                  </a:solidFill>
                  <a:latin typeface="Calibri" charset="0"/>
                  <a:cs typeface="Calibri" charset="0"/>
                  <a:sym typeface="Calibri" charset="0"/>
                </a:rPr>
                <a:t>Outer Leg </a:t>
              </a:r>
              <a:r>
                <a:rPr lang="en-US" b="1" dirty="0" smtClean="0">
                  <a:solidFill>
                    <a:schemeClr val="tx1"/>
                  </a:solidFill>
                  <a:latin typeface="Calibri" charset="0"/>
                  <a:cs typeface="Calibri" charset="0"/>
                  <a:sym typeface="Calibri" charset="0"/>
                </a:rPr>
                <a:t>Support</a:t>
              </a:r>
              <a:endParaRPr lang="en-US" b="1" dirty="0">
                <a:solidFill>
                  <a:schemeClr val="tx1"/>
                </a:solidFill>
              </a:endParaRPr>
            </a:p>
          </p:txBody>
        </p:sp>
        <p:sp>
          <p:nvSpPr>
            <p:cNvPr id="19" name="Rectangle 18"/>
            <p:cNvSpPr/>
            <p:nvPr/>
          </p:nvSpPr>
          <p:spPr>
            <a:xfrm>
              <a:off x="2209800" y="2899934"/>
              <a:ext cx="829026" cy="252858"/>
            </a:xfrm>
            <a:prstGeom prst="rect">
              <a:avLst/>
            </a:prstGeom>
            <a:solidFill>
              <a:schemeClr val="bg1"/>
            </a:solidFill>
          </p:spPr>
          <p:txBody>
            <a:bodyPr wrap="square">
              <a:spAutoFit/>
            </a:bodyPr>
            <a:lstStyle/>
            <a:p>
              <a:pPr>
                <a:buNone/>
              </a:pPr>
              <a:r>
                <a:rPr lang="en-US" b="1" dirty="0" smtClean="0">
                  <a:solidFill>
                    <a:srgbClr val="000000"/>
                  </a:solidFill>
                  <a:latin typeface="Calibri" charset="0"/>
                  <a:cs typeface="Calibri" charset="0"/>
                  <a:sym typeface="Calibri" charset="0"/>
                </a:rPr>
                <a:t>Bay-L Cap </a:t>
              </a:r>
              <a:endParaRPr lang="en-US" b="1" dirty="0">
                <a:solidFill>
                  <a:srgbClr val="000000"/>
                </a:solidFill>
              </a:endParaRPr>
            </a:p>
          </p:txBody>
        </p:sp>
      </p:grpSp>
      <p:sp>
        <p:nvSpPr>
          <p:cNvPr id="21" name="Rectangle 43"/>
          <p:cNvSpPr>
            <a:spLocks noChangeArrowheads="1"/>
          </p:cNvSpPr>
          <p:nvPr/>
        </p:nvSpPr>
        <p:spPr bwMode="auto">
          <a:xfrm>
            <a:off x="0" y="0"/>
            <a:ext cx="9144000" cy="9271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a:solidFill>
                  <a:srgbClr val="FF0000"/>
                </a:solidFill>
                <a:latin typeface="+mn-lt"/>
                <a:ea typeface="ＭＳ Ｐゴシック" charset="0"/>
                <a:cs typeface="Times New Roman"/>
              </a:rPr>
              <a:t>S</a:t>
            </a:r>
            <a:r>
              <a:rPr lang="en-US" sz="2800" i="0" dirty="0" smtClean="0">
                <a:solidFill>
                  <a:srgbClr val="FF0000"/>
                </a:solidFill>
                <a:latin typeface="+mn-lt"/>
                <a:ea typeface="ＭＳ Ｐゴシック" charset="0"/>
                <a:cs typeface="Times New Roman"/>
              </a:rPr>
              <a:t>upport </a:t>
            </a:r>
            <a:r>
              <a:rPr lang="en-US" sz="2800" i="0" dirty="0">
                <a:solidFill>
                  <a:srgbClr val="FF0000"/>
                </a:solidFill>
                <a:latin typeface="+mn-lt"/>
                <a:ea typeface="ＭＳ Ｐゴシック" charset="0"/>
                <a:cs typeface="Times New Roman"/>
              </a:rPr>
              <a:t>S</a:t>
            </a:r>
            <a:r>
              <a:rPr lang="en-US" sz="2800" i="0" dirty="0" smtClean="0">
                <a:solidFill>
                  <a:srgbClr val="FF0000"/>
                </a:solidFill>
                <a:latin typeface="+mn-lt"/>
                <a:ea typeface="ＭＳ Ｐゴシック" charset="0"/>
                <a:cs typeface="Times New Roman"/>
              </a:rPr>
              <a:t>tructural and Vacuum </a:t>
            </a:r>
            <a:r>
              <a:rPr lang="en-US" sz="2800" i="0" dirty="0">
                <a:solidFill>
                  <a:srgbClr val="FF0000"/>
                </a:solidFill>
                <a:latin typeface="+mn-lt"/>
                <a:ea typeface="ＭＳ Ｐゴシック" charset="0"/>
                <a:cs typeface="Times New Roman"/>
              </a:rPr>
              <a:t>V</a:t>
            </a:r>
            <a:r>
              <a:rPr lang="en-US" sz="2800" i="0" dirty="0" smtClean="0">
                <a:solidFill>
                  <a:srgbClr val="FF0000"/>
                </a:solidFill>
                <a:latin typeface="+mn-lt"/>
                <a:ea typeface="ＭＳ Ｐゴシック" charset="0"/>
                <a:cs typeface="Times New Roman"/>
              </a:rPr>
              <a:t>essel Upgrades</a:t>
            </a:r>
          </a:p>
          <a:p>
            <a:pPr algn="ctr" eaLnBrk="0" hangingPunct="0">
              <a:spcBef>
                <a:spcPct val="0"/>
              </a:spcBef>
              <a:buFontTx/>
              <a:buNone/>
            </a:pPr>
            <a:r>
              <a:rPr lang="en-US" sz="2400" i="0" dirty="0" smtClean="0">
                <a:solidFill>
                  <a:srgbClr val="030AFF"/>
                </a:solidFill>
                <a:latin typeface="+mn-lt"/>
                <a:ea typeface="ＭＳ Ｐゴシック" charset="0"/>
                <a:cs typeface="Times New Roman"/>
              </a:rPr>
              <a:t>Must handle  4 x higher electromagnetic loads</a:t>
            </a:r>
            <a:endParaRPr lang="en-US" sz="1400" i="0" dirty="0">
              <a:solidFill>
                <a:srgbClr val="030AFF"/>
              </a:solidFill>
              <a:latin typeface="+mn-lt"/>
              <a:cs typeface="Helvetica Neue" charset="0"/>
            </a:endParaRPr>
          </a:p>
        </p:txBody>
      </p:sp>
      <p:sp>
        <p:nvSpPr>
          <p:cNvPr id="8" name="Oval 7"/>
          <p:cNvSpPr/>
          <p:nvPr/>
        </p:nvSpPr>
        <p:spPr bwMode="auto">
          <a:xfrm>
            <a:off x="685800" y="1371600"/>
            <a:ext cx="1562100" cy="889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Oval 23"/>
          <p:cNvSpPr/>
          <p:nvPr/>
        </p:nvSpPr>
        <p:spPr bwMode="auto">
          <a:xfrm>
            <a:off x="6019800" y="1320800"/>
            <a:ext cx="1854200" cy="17018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Oval 24"/>
          <p:cNvSpPr/>
          <p:nvPr/>
        </p:nvSpPr>
        <p:spPr bwMode="auto">
          <a:xfrm>
            <a:off x="3822700" y="2074339"/>
            <a:ext cx="1257300" cy="618061"/>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6" name="Oval 25"/>
          <p:cNvSpPr/>
          <p:nvPr/>
        </p:nvSpPr>
        <p:spPr bwMode="auto">
          <a:xfrm>
            <a:off x="2578100" y="2108200"/>
            <a:ext cx="1625600" cy="18415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7" name="Oval 26"/>
          <p:cNvSpPr/>
          <p:nvPr/>
        </p:nvSpPr>
        <p:spPr bwMode="auto">
          <a:xfrm>
            <a:off x="431800" y="3683000"/>
            <a:ext cx="2222500" cy="26797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Oval 27"/>
          <p:cNvSpPr/>
          <p:nvPr/>
        </p:nvSpPr>
        <p:spPr bwMode="auto">
          <a:xfrm>
            <a:off x="7010400" y="3860800"/>
            <a:ext cx="1790700" cy="15875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9" name="Oval 28"/>
          <p:cNvSpPr/>
          <p:nvPr/>
        </p:nvSpPr>
        <p:spPr bwMode="auto">
          <a:xfrm>
            <a:off x="5715000" y="4851400"/>
            <a:ext cx="1562100" cy="889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Box 29"/>
          <p:cNvSpPr txBox="1"/>
          <p:nvPr/>
        </p:nvSpPr>
        <p:spPr>
          <a:xfrm>
            <a:off x="2869980" y="6223000"/>
            <a:ext cx="2895820" cy="276999"/>
          </a:xfrm>
          <a:prstGeom prst="rect">
            <a:avLst/>
          </a:prstGeom>
          <a:solidFill>
            <a:schemeClr val="bg1"/>
          </a:solidFill>
        </p:spPr>
        <p:txBody>
          <a:bodyPr wrap="none" rtlCol="0">
            <a:spAutoFit/>
          </a:bodyPr>
          <a:lstStyle/>
          <a:p>
            <a:pPr>
              <a:buNone/>
            </a:pPr>
            <a:r>
              <a:rPr lang="en-US" i="0" dirty="0" smtClean="0"/>
              <a:t>See back-up slides 44 for more detail</a:t>
            </a:r>
            <a:endParaRPr lang="en-US" i="0" dirty="0"/>
          </a:p>
        </p:txBody>
      </p:sp>
      <p:sp>
        <p:nvSpPr>
          <p:cNvPr id="31" name="Slide Number Placeholder 30"/>
          <p:cNvSpPr>
            <a:spLocks noGrp="1"/>
          </p:cNvSpPr>
          <p:nvPr>
            <p:ph type="sldNum" sz="quarter" idx="12"/>
          </p:nvPr>
        </p:nvSpPr>
        <p:spPr/>
        <p:txBody>
          <a:bodyPr/>
          <a:lstStyle/>
          <a:p>
            <a:pPr>
              <a:defRPr/>
            </a:pPr>
            <a:fld id="{7686F595-B889-B943-B63A-B626FFE9E1C2}" type="slidenum">
              <a:rPr lang="en-US" smtClean="0"/>
              <a:pPr>
                <a:defRPr/>
              </a:pPr>
              <a:t>12</a:t>
            </a:fld>
            <a:endParaRPr lang="en-US"/>
          </a:p>
        </p:txBody>
      </p:sp>
    </p:spTree>
    <p:extLst>
      <p:ext uri="{BB962C8B-B14F-4D97-AF65-F5344CB8AC3E}">
        <p14:creationId xmlns="" xmlns:p14="http://schemas.microsoft.com/office/powerpoint/2010/main" val="700842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 xmlns:a14="http://schemas.microsoft.com/office/drawing/2010/main">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 xmlns:a14="http://schemas.microsoft.com/office/drawing/2010/main">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 xmlns:a14="http://schemas.microsoft.com/office/drawing/2010/main">
                <a:noFill/>
              </a14:hiddenFill>
            </a:ext>
          </a:extLst>
        </p:spPr>
      </p:cxnSp>
      <p:sp>
        <p:nvSpPr>
          <p:cNvPr id="30727"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lgn="ctr">
              <a:buFontTx/>
              <a:buNone/>
            </a:pPr>
            <a:r>
              <a:rPr lang="en-US" sz="2800" i="0">
                <a:solidFill>
                  <a:srgbClr val="FF0000"/>
                </a:solidFill>
                <a:latin typeface="Helvetica Neue" charset="0"/>
                <a:cs typeface="Helvetica Neue" charset="0"/>
              </a:rPr>
              <a:t>Relocation of the 2</a:t>
            </a:r>
            <a:r>
              <a:rPr lang="en-US" sz="2800" i="0" baseline="30000">
                <a:solidFill>
                  <a:srgbClr val="FF0000"/>
                </a:solidFill>
                <a:latin typeface="Helvetica Neue" charset="0"/>
                <a:cs typeface="Helvetica Neue" charset="0"/>
              </a:rPr>
              <a:t>nd</a:t>
            </a:r>
            <a:r>
              <a:rPr lang="en-US" sz="2800" i="0">
                <a:solidFill>
                  <a:srgbClr val="FF0000"/>
                </a:solidFill>
                <a:latin typeface="Helvetica Neue" charset="0"/>
                <a:cs typeface="Helvetica Neue" charset="0"/>
              </a:rPr>
              <a:t> NBI beam line box from the TFTR test cell into the NSTX-U Test Cell Complete.</a:t>
            </a:r>
          </a:p>
        </p:txBody>
      </p:sp>
      <p:sp>
        <p:nvSpPr>
          <p:cNvPr id="30729" name="Rectangle 15"/>
          <p:cNvSpPr>
            <a:spLocks noChangeArrowheads="1"/>
          </p:cNvSpPr>
          <p:nvPr/>
        </p:nvSpPr>
        <p:spPr bwMode="auto">
          <a:xfrm>
            <a:off x="127000" y="5602288"/>
            <a:ext cx="26527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667000" y="5602288"/>
            <a:ext cx="2794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placed in its final location and aligned</a:t>
            </a:r>
            <a:endParaRPr lang="en-US" sz="1600"/>
          </a:p>
        </p:txBody>
      </p:sp>
      <p:sp>
        <p:nvSpPr>
          <p:cNvPr id="30734" name="Rectangle 16"/>
          <p:cNvSpPr>
            <a:spLocks noChangeArrowheads="1"/>
          </p:cNvSpPr>
          <p:nvPr/>
        </p:nvSpPr>
        <p:spPr bwMode="auto">
          <a:xfrm>
            <a:off x="5905500" y="5627688"/>
            <a:ext cx="2921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723FF"/>
                </a:solidFill>
                <a:latin typeface="Helvetica Neue" charset="0"/>
                <a:cs typeface="Helvetica Neue" charset="0"/>
              </a:rPr>
              <a:t>Beam Box being populated with components</a:t>
            </a:r>
            <a:endParaRPr lang="en-US" sz="160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259388" y="1663700"/>
              <a:ext cx="3922712"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23" descr="019.jpg"/>
            <p:cNvPicPr>
              <a:picLocks noChangeAspect="1"/>
            </p:cNvPicPr>
            <p:nvPr/>
          </p:nvPicPr>
          <p:blipFill>
            <a:blip r:embed="rId4">
              <a:extLst>
                <a:ext uri="{28A0092B-C50C-407E-A947-70E740481C1C}">
                  <a14:useLocalDpi xmlns="" xmlns:a14="http://schemas.microsoft.com/office/drawing/2010/main"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3" name="Picture 16" descr="030.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681288" y="1651000"/>
              <a:ext cx="2921000" cy="389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4" name="TextBox 3"/>
          <p:cNvSpPr txBox="1"/>
          <p:nvPr/>
        </p:nvSpPr>
        <p:spPr>
          <a:xfrm>
            <a:off x="313268" y="1087966"/>
            <a:ext cx="8339666" cy="369332"/>
          </a:xfrm>
          <a:prstGeom prst="rect">
            <a:avLst/>
          </a:prstGeom>
          <a:solidFill>
            <a:schemeClr val="accent1">
              <a:lumMod val="20000"/>
              <a:lumOff val="80000"/>
            </a:schemeClr>
          </a:solidFill>
          <a:ln>
            <a:solidFill>
              <a:schemeClr val="tx1"/>
            </a:solidFill>
          </a:ln>
        </p:spPr>
        <p:txBody>
          <a:bodyPr wrap="square" rtlCol="0">
            <a:spAutoFit/>
          </a:bodyPr>
          <a:lstStyle/>
          <a:p>
            <a:pPr>
              <a:buNone/>
            </a:pPr>
            <a:r>
              <a:rPr lang="en-US" sz="1800" i="0" dirty="0" smtClean="0"/>
              <a:t>TFTR NBI beam box and components successfully tritium decontaminated.</a:t>
            </a:r>
            <a:endParaRPr lang="en-US" sz="1800" i="0" dirty="0"/>
          </a:p>
        </p:txBody>
      </p:sp>
      <p:sp>
        <p:nvSpPr>
          <p:cNvPr id="20" name="Slide Number Placeholder 19"/>
          <p:cNvSpPr>
            <a:spLocks noGrp="1"/>
          </p:cNvSpPr>
          <p:nvPr>
            <p:ph type="sldNum" sz="quarter" idx="12"/>
          </p:nvPr>
        </p:nvSpPr>
        <p:spPr/>
        <p:txBody>
          <a:bodyPr/>
          <a:lstStyle/>
          <a:p>
            <a:pPr>
              <a:defRPr/>
            </a:pPr>
            <a:fld id="{7686F595-B889-B943-B63A-B626FFE9E1C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3"/>
          <p:cNvSpPr>
            <a:spLocks noChangeArrowheads="1"/>
          </p:cNvSpPr>
          <p:nvPr/>
        </p:nvSpPr>
        <p:spPr bwMode="auto">
          <a:xfrm>
            <a:off x="0" y="0"/>
            <a:ext cx="9144000" cy="9271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nchor="ctr"/>
          <a:lstStyle/>
          <a:p>
            <a:pPr algn="ctr" eaLnBrk="0" hangingPunct="0">
              <a:spcBef>
                <a:spcPct val="0"/>
              </a:spcBef>
              <a:buFontTx/>
              <a:buNone/>
            </a:pPr>
            <a:r>
              <a:rPr lang="en-US" sz="2800" i="0" dirty="0" smtClean="0">
                <a:solidFill>
                  <a:srgbClr val="FF0000"/>
                </a:solidFill>
                <a:latin typeface="Helvetica Neue" charset="0"/>
                <a:cs typeface="Helvetica Neue" charset="0"/>
              </a:rPr>
              <a:t>Highly </a:t>
            </a:r>
            <a:r>
              <a:rPr lang="en-US" sz="2800" i="0" dirty="0">
                <a:solidFill>
                  <a:srgbClr val="FF0000"/>
                </a:solidFill>
                <a:latin typeface="Helvetica Neue" charset="0"/>
                <a:cs typeface="Helvetica Neue" charset="0"/>
              </a:rPr>
              <a:t>Tangential 2</a:t>
            </a:r>
            <a:r>
              <a:rPr lang="en-US" sz="2800" i="0" baseline="30000" dirty="0">
                <a:solidFill>
                  <a:srgbClr val="FF0000"/>
                </a:solidFill>
                <a:latin typeface="Helvetica Neue" charset="0"/>
                <a:cs typeface="Helvetica Neue" charset="0"/>
              </a:rPr>
              <a:t>nd</a:t>
            </a:r>
            <a:r>
              <a:rPr lang="en-US" sz="2800" i="0" dirty="0">
                <a:solidFill>
                  <a:srgbClr val="FF0000"/>
                </a:solidFill>
                <a:latin typeface="Helvetica Neue" charset="0"/>
                <a:cs typeface="Helvetica Neue" charset="0"/>
              </a:rPr>
              <a:t> NBI Enabled by </a:t>
            </a:r>
            <a:r>
              <a:rPr lang="en-US" sz="2800" i="0" dirty="0" smtClean="0">
                <a:solidFill>
                  <a:srgbClr val="FF0000"/>
                </a:solidFill>
                <a:latin typeface="Helvetica Neue" charset="0"/>
                <a:cs typeface="Helvetica Neue" charset="0"/>
              </a:rPr>
              <a:t>JK-Cap</a:t>
            </a:r>
          </a:p>
          <a:p>
            <a:pPr algn="ctr" eaLnBrk="0" hangingPunct="0">
              <a:spcBef>
                <a:spcPct val="0"/>
              </a:spcBef>
              <a:buFontTx/>
              <a:buNone/>
            </a:pPr>
            <a:r>
              <a:rPr lang="en-US" sz="2400" i="0" dirty="0" smtClean="0">
                <a:solidFill>
                  <a:srgbClr val="0723FF"/>
                </a:solidFill>
                <a:latin typeface="Helvetica Neue" charset="0"/>
                <a:cs typeface="Helvetica Neue" charset="0"/>
              </a:rPr>
              <a:t>Outer </a:t>
            </a:r>
            <a:r>
              <a:rPr lang="en-US" sz="2400" i="0" dirty="0">
                <a:solidFill>
                  <a:srgbClr val="0723FF"/>
                </a:solidFill>
                <a:latin typeface="Helvetica Neue" charset="0"/>
                <a:cs typeface="Helvetica Neue" charset="0"/>
              </a:rPr>
              <a:t>Wall Radius Moved Outward to Avoid Beam Clipping</a:t>
            </a:r>
            <a:r>
              <a:rPr lang="en-US" sz="2400" i="0" dirty="0">
                <a:solidFill>
                  <a:srgbClr val="FF0000"/>
                </a:solidFill>
                <a:latin typeface="Helvetica Neue" charset="0"/>
                <a:cs typeface="Helvetica Neue" charset="0"/>
              </a:rPr>
              <a:t> </a:t>
            </a:r>
            <a:endParaRPr lang="en-US" sz="1600" i="0" dirty="0">
              <a:solidFill>
                <a:srgbClr val="FF0000"/>
              </a:solidFill>
              <a:latin typeface="Helvetica Neue" charset="0"/>
              <a:cs typeface="Helvetica Neue" charset="0"/>
            </a:endParaRPr>
          </a:p>
        </p:txBody>
      </p:sp>
      <p:grpSp>
        <p:nvGrpSpPr>
          <p:cNvPr id="3" name="Group 2"/>
          <p:cNvGrpSpPr/>
          <p:nvPr/>
        </p:nvGrpSpPr>
        <p:grpSpPr>
          <a:xfrm>
            <a:off x="533400" y="1032910"/>
            <a:ext cx="8211427" cy="5329790"/>
            <a:chOff x="1133475" y="1422400"/>
            <a:chExt cx="7337425" cy="4762501"/>
          </a:xfrm>
        </p:grpSpPr>
        <p:pic>
          <p:nvPicPr>
            <p:cNvPr id="32770" name="Picture 11" descr="Tim-BayK.pdf"/>
            <p:cNvPicPr>
              <a:picLocks noChangeAspect="1"/>
            </p:cNvPicPr>
            <p:nvPr/>
          </p:nvPicPr>
          <p:blipFill rotWithShape="1">
            <a:blip r:embed="rId2">
              <a:extLst>
                <a:ext uri="{28A0092B-C50C-407E-A947-70E740481C1C}">
                  <a14:useLocalDpi xmlns="" xmlns:a14="http://schemas.microsoft.com/office/drawing/2010/main" val="0"/>
                </a:ext>
              </a:extLst>
            </a:blip>
            <a:srcRect l="10168" t="-110" r="8318" b="2650"/>
            <a:stretch/>
          </p:blipFill>
          <p:spPr bwMode="auto">
            <a:xfrm>
              <a:off x="1133475" y="2123440"/>
              <a:ext cx="3743325" cy="335584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Oval 5"/>
            <p:cNvSpPr/>
            <p:nvPr/>
          </p:nvSpPr>
          <p:spPr>
            <a:xfrm>
              <a:off x="2530475" y="3667125"/>
              <a:ext cx="1624013" cy="12477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4" name="Rectangle 1"/>
            <p:cNvSpPr>
              <a:spLocks noChangeArrowheads="1"/>
            </p:cNvSpPr>
            <p:nvPr/>
          </p:nvSpPr>
          <p:spPr bwMode="auto">
            <a:xfrm>
              <a:off x="3740150" y="5513388"/>
              <a:ext cx="12049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Tx/>
                <a:buNone/>
              </a:pPr>
              <a:r>
                <a:rPr lang="en-US" sz="2400" i="0" dirty="0">
                  <a:solidFill>
                    <a:srgbClr val="0723FF"/>
                  </a:solidFill>
                  <a:latin typeface="Helvetica Neue" charset="0"/>
                  <a:cs typeface="Helvetica Neue" charset="0"/>
                </a:rPr>
                <a:t>JK cap </a:t>
              </a:r>
              <a:endParaRPr lang="en-US" sz="2400" dirty="0"/>
            </a:p>
          </p:txBody>
        </p:sp>
        <p:cxnSp>
          <p:nvCxnSpPr>
            <p:cNvPr id="32776" name="Straight Arrow Connector 3"/>
            <p:cNvCxnSpPr>
              <a:cxnSpLocks noChangeShapeType="1"/>
              <a:stCxn id="32774" idx="0"/>
              <a:endCxn id="6" idx="5"/>
            </p:cNvCxnSpPr>
            <p:nvPr/>
          </p:nvCxnSpPr>
          <p:spPr bwMode="auto">
            <a:xfrm flipH="1" flipV="1">
              <a:off x="3916657" y="4732168"/>
              <a:ext cx="425950" cy="781220"/>
            </a:xfrm>
            <a:prstGeom prst="straightConnector1">
              <a:avLst/>
            </a:prstGeom>
            <a:noFill/>
            <a:ln w="28575">
              <a:solidFill>
                <a:srgbClr val="FF3300"/>
              </a:solidFill>
              <a:round/>
              <a:headEnd/>
              <a:tailEnd type="arrow" w="med" len="med"/>
            </a:ln>
            <a:extLst>
              <a:ext uri="{909E8E84-426E-40dd-AFC4-6F175D3DCCD1}">
                <a14:hiddenFill xmlns="" xmlns:a14="http://schemas.microsoft.com/office/drawing/2010/main">
                  <a:noFill/>
                </a14:hiddenFill>
              </a:ext>
            </a:extLst>
          </p:spPr>
        </p:cxnSp>
        <p:grpSp>
          <p:nvGrpSpPr>
            <p:cNvPr id="7" name="Group 6"/>
            <p:cNvGrpSpPr/>
            <p:nvPr/>
          </p:nvGrpSpPr>
          <p:grpSpPr>
            <a:xfrm>
              <a:off x="5226901" y="1499314"/>
              <a:ext cx="3243999" cy="4685587"/>
              <a:chOff x="4502150" y="1829514"/>
              <a:chExt cx="3243999" cy="4685587"/>
            </a:xfrm>
          </p:grpSpPr>
          <p:grpSp>
            <p:nvGrpSpPr>
              <p:cNvPr id="2" name="Group 1"/>
              <p:cNvGrpSpPr/>
              <p:nvPr/>
            </p:nvGrpSpPr>
            <p:grpSpPr>
              <a:xfrm>
                <a:off x="4502150" y="4095751"/>
                <a:ext cx="3243999" cy="2419350"/>
                <a:chOff x="4248150" y="2381251"/>
                <a:chExt cx="3243999" cy="2419350"/>
              </a:xfrm>
            </p:grpSpPr>
            <p:pic>
              <p:nvPicPr>
                <p:cNvPr id="32769" name="Picture 3"/>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248150" y="2381251"/>
                  <a:ext cx="3243999"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7"/>
                <p:cNvSpPr/>
                <p:nvPr/>
              </p:nvSpPr>
              <p:spPr>
                <a:xfrm>
                  <a:off x="5006975" y="2600325"/>
                  <a:ext cx="2435225" cy="207327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 name="Picture 4"/>
              <p:cNvPicPr>
                <a:picLocks noChangeAspect="1"/>
              </p:cNvPicPr>
              <p:nvPr/>
            </p:nvPicPr>
            <p:blipFill>
              <a:blip r:embed="rId4"/>
              <a:stretch>
                <a:fillRect/>
              </a:stretch>
            </p:blipFill>
            <p:spPr>
              <a:xfrm>
                <a:off x="4508501" y="1829514"/>
                <a:ext cx="3225799" cy="2285286"/>
              </a:xfrm>
              <a:prstGeom prst="rect">
                <a:avLst/>
              </a:prstGeom>
            </p:spPr>
          </p:pic>
        </p:grpSp>
        <p:cxnSp>
          <p:nvCxnSpPr>
            <p:cNvPr id="17" name="Straight Arrow Connector 10"/>
            <p:cNvCxnSpPr>
              <a:cxnSpLocks noChangeShapeType="1"/>
              <a:stCxn id="32774" idx="0"/>
            </p:cNvCxnSpPr>
            <p:nvPr/>
          </p:nvCxnSpPr>
          <p:spPr bwMode="auto">
            <a:xfrm flipV="1">
              <a:off x="4342607" y="5168900"/>
              <a:ext cx="1664493" cy="344488"/>
            </a:xfrm>
            <a:prstGeom prst="straightConnector1">
              <a:avLst/>
            </a:prstGeom>
            <a:noFill/>
            <a:ln w="28575">
              <a:solidFill>
                <a:srgbClr val="FF3300"/>
              </a:solidFill>
              <a:round/>
              <a:headEnd/>
              <a:tailEnd type="arrow" w="med" len="med"/>
            </a:ln>
            <a:extLst>
              <a:ext uri="{909E8E84-426E-40dd-AFC4-6F175D3DCCD1}">
                <a14:hiddenFill xmlns="" xmlns:a14="http://schemas.microsoft.com/office/drawing/2010/main">
                  <a:noFill/>
                </a14:hiddenFill>
              </a:ext>
            </a:extLst>
          </p:spPr>
        </p:cxnSp>
        <p:sp>
          <p:nvSpPr>
            <p:cNvPr id="4" name="TextBox 3"/>
            <p:cNvSpPr txBox="1"/>
            <p:nvPr/>
          </p:nvSpPr>
          <p:spPr>
            <a:xfrm>
              <a:off x="5232400" y="1422400"/>
              <a:ext cx="1915909" cy="276999"/>
            </a:xfrm>
            <a:prstGeom prst="rect">
              <a:avLst/>
            </a:prstGeom>
            <a:solidFill>
              <a:schemeClr val="bg1"/>
            </a:solidFill>
          </p:spPr>
          <p:txBody>
            <a:bodyPr wrap="none" rtlCol="0">
              <a:spAutoFit/>
            </a:bodyPr>
            <a:lstStyle/>
            <a:p>
              <a:pPr>
                <a:buNone/>
              </a:pPr>
              <a:r>
                <a:rPr lang="en-US" i="0" dirty="0" smtClean="0">
                  <a:solidFill>
                    <a:srgbClr val="000000"/>
                  </a:solidFill>
                </a:rPr>
                <a:t>Interior View of Bay J-K</a:t>
              </a:r>
              <a:endParaRPr lang="en-US" i="0" dirty="0">
                <a:solidFill>
                  <a:srgbClr val="000000"/>
                </a:solidFill>
              </a:endParaRPr>
            </a:p>
          </p:txBody>
        </p:sp>
        <p:sp>
          <p:nvSpPr>
            <p:cNvPr id="18" name="TextBox 17"/>
            <p:cNvSpPr txBox="1"/>
            <p:nvPr/>
          </p:nvSpPr>
          <p:spPr>
            <a:xfrm>
              <a:off x="5207000" y="3759200"/>
              <a:ext cx="1967205" cy="276999"/>
            </a:xfrm>
            <a:prstGeom prst="rect">
              <a:avLst/>
            </a:prstGeom>
            <a:solidFill>
              <a:schemeClr val="bg1"/>
            </a:solidFill>
          </p:spPr>
          <p:txBody>
            <a:bodyPr wrap="none" rtlCol="0">
              <a:spAutoFit/>
            </a:bodyPr>
            <a:lstStyle/>
            <a:p>
              <a:pPr>
                <a:buNone/>
              </a:pPr>
              <a:r>
                <a:rPr lang="en-US" i="0" dirty="0" smtClean="0">
                  <a:solidFill>
                    <a:srgbClr val="000000"/>
                  </a:solidFill>
                </a:rPr>
                <a:t>Exterior View of Bay J-K</a:t>
              </a:r>
              <a:endParaRPr lang="en-US" i="0" dirty="0">
                <a:solidFill>
                  <a:srgbClr val="000000"/>
                </a:solidFill>
              </a:endParaRPr>
            </a:p>
          </p:txBody>
        </p:sp>
      </p:grpSp>
      <p:sp>
        <p:nvSpPr>
          <p:cNvPr id="19"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1016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NSTX-U Test Cell </a:t>
            </a:r>
            <a:r>
              <a:rPr lang="en-US" sz="2800" i="0" dirty="0" smtClean="0">
                <a:solidFill>
                  <a:srgbClr val="FF0000"/>
                </a:solidFill>
              </a:rPr>
              <a:t>(April </a:t>
            </a:r>
            <a:r>
              <a:rPr lang="en-US" sz="2800" i="0" dirty="0">
                <a:solidFill>
                  <a:srgbClr val="FF0000"/>
                </a:solidFill>
              </a:rPr>
              <a:t>2013)</a:t>
            </a:r>
          </a:p>
        </p:txBody>
      </p:sp>
      <p:pic>
        <p:nvPicPr>
          <p:cNvPr id="11" name="Picture 10"/>
          <p:cNvPicPr>
            <a:picLocks noChangeAspect="1"/>
          </p:cNvPicPr>
          <p:nvPr/>
        </p:nvPicPr>
        <p:blipFill>
          <a:blip r:embed="rId2"/>
          <a:stretch>
            <a:fillRect/>
          </a:stretch>
        </p:blipFill>
        <p:spPr>
          <a:xfrm>
            <a:off x="495300" y="957894"/>
            <a:ext cx="8343900" cy="5559770"/>
          </a:xfrm>
          <a:prstGeom prst="rect">
            <a:avLst/>
          </a:prstGeom>
        </p:spPr>
      </p:pic>
      <p:sp>
        <p:nvSpPr>
          <p:cNvPr id="12" name="TextBox 11"/>
          <p:cNvSpPr txBox="1"/>
          <p:nvPr/>
        </p:nvSpPr>
        <p:spPr>
          <a:xfrm>
            <a:off x="4508889" y="1641791"/>
            <a:ext cx="822661" cy="566309"/>
          </a:xfrm>
          <a:prstGeom prst="rect">
            <a:avLst/>
          </a:prstGeom>
          <a:solidFill>
            <a:schemeClr val="bg1"/>
          </a:solidFill>
        </p:spPr>
        <p:txBody>
          <a:bodyPr wrap="none" rtlCol="0">
            <a:spAutoFit/>
          </a:bodyPr>
          <a:lstStyle/>
          <a:p>
            <a:pPr>
              <a:buNone/>
            </a:pPr>
            <a:r>
              <a:rPr lang="en-US" sz="1400" i="0" dirty="0" smtClean="0"/>
              <a:t>HHFW</a:t>
            </a:r>
          </a:p>
          <a:p>
            <a:pPr>
              <a:buNone/>
            </a:pPr>
            <a:r>
              <a:rPr lang="en-US" sz="1400" i="0" dirty="0" smtClean="0"/>
              <a:t>System</a:t>
            </a:r>
            <a:endParaRPr lang="en-US" sz="1400" i="0" dirty="0"/>
          </a:p>
        </p:txBody>
      </p:sp>
      <p:sp>
        <p:nvSpPr>
          <p:cNvPr id="14" name="TextBox 13"/>
          <p:cNvSpPr txBox="1"/>
          <p:nvPr/>
        </p:nvSpPr>
        <p:spPr>
          <a:xfrm>
            <a:off x="2453928" y="2637574"/>
            <a:ext cx="750526" cy="307777"/>
          </a:xfrm>
          <a:prstGeom prst="rect">
            <a:avLst/>
          </a:prstGeom>
          <a:solidFill>
            <a:schemeClr val="bg1"/>
          </a:solidFill>
        </p:spPr>
        <p:txBody>
          <a:bodyPr wrap="none" rtlCol="0">
            <a:spAutoFit/>
          </a:bodyPr>
          <a:lstStyle/>
          <a:p>
            <a:pPr>
              <a:buNone/>
            </a:pPr>
            <a:r>
              <a:rPr lang="en-US" sz="1400" i="0" dirty="0" smtClean="0"/>
              <a:t>1</a:t>
            </a:r>
            <a:r>
              <a:rPr lang="en-US" sz="1400" i="0" baseline="30000" dirty="0" smtClean="0"/>
              <a:t>st</a:t>
            </a:r>
            <a:r>
              <a:rPr lang="en-US" sz="1400" i="0" dirty="0" smtClean="0"/>
              <a:t> NBI</a:t>
            </a:r>
            <a:endParaRPr lang="en-US" sz="1400" i="0" dirty="0"/>
          </a:p>
        </p:txBody>
      </p:sp>
      <p:sp>
        <p:nvSpPr>
          <p:cNvPr id="15" name="TextBox 14"/>
          <p:cNvSpPr txBox="1"/>
          <p:nvPr/>
        </p:nvSpPr>
        <p:spPr>
          <a:xfrm>
            <a:off x="4246217" y="4463615"/>
            <a:ext cx="790601" cy="307777"/>
          </a:xfrm>
          <a:prstGeom prst="rect">
            <a:avLst/>
          </a:prstGeom>
          <a:solidFill>
            <a:schemeClr val="bg1"/>
          </a:solidFill>
        </p:spPr>
        <p:txBody>
          <a:bodyPr wrap="none" rtlCol="0">
            <a:spAutoFit/>
          </a:bodyPr>
          <a:lstStyle/>
          <a:p>
            <a:pPr>
              <a:buNone/>
            </a:pPr>
            <a:r>
              <a:rPr lang="en-US" sz="1400" i="0" dirty="0" smtClean="0"/>
              <a:t>2</a:t>
            </a:r>
            <a:r>
              <a:rPr lang="en-US" sz="1400" i="0" baseline="30000" dirty="0" smtClean="0"/>
              <a:t>nd</a:t>
            </a:r>
            <a:r>
              <a:rPr lang="en-US" sz="1400" i="0" dirty="0" smtClean="0"/>
              <a:t> NBI</a:t>
            </a:r>
            <a:endParaRPr lang="en-US" sz="1400" i="0" dirty="0"/>
          </a:p>
        </p:txBody>
      </p:sp>
      <p:sp>
        <p:nvSpPr>
          <p:cNvPr id="16" name="TextBox 15"/>
          <p:cNvSpPr txBox="1"/>
          <p:nvPr/>
        </p:nvSpPr>
        <p:spPr>
          <a:xfrm>
            <a:off x="6075017" y="3130115"/>
            <a:ext cx="853119" cy="307777"/>
          </a:xfrm>
          <a:prstGeom prst="rect">
            <a:avLst/>
          </a:prstGeom>
          <a:solidFill>
            <a:schemeClr val="bg1"/>
          </a:solidFill>
        </p:spPr>
        <p:txBody>
          <a:bodyPr wrap="none" rtlCol="0">
            <a:spAutoFit/>
          </a:bodyPr>
          <a:lstStyle/>
          <a:p>
            <a:pPr>
              <a:buNone/>
            </a:pPr>
            <a:r>
              <a:rPr lang="en-US" sz="1400" i="0" dirty="0" smtClean="0"/>
              <a:t>NSTX-U</a:t>
            </a:r>
            <a:endParaRPr lang="en-US" sz="1400" i="0" dirty="0"/>
          </a:p>
        </p:txBody>
      </p:sp>
      <p:sp>
        <p:nvSpPr>
          <p:cNvPr id="2" name="TextBox 1"/>
          <p:cNvSpPr txBox="1"/>
          <p:nvPr/>
        </p:nvSpPr>
        <p:spPr>
          <a:xfrm>
            <a:off x="5003800" y="6235700"/>
            <a:ext cx="4016544" cy="276999"/>
          </a:xfrm>
          <a:prstGeom prst="rect">
            <a:avLst/>
          </a:prstGeom>
          <a:solidFill>
            <a:schemeClr val="bg1"/>
          </a:solidFill>
        </p:spPr>
        <p:txBody>
          <a:bodyPr wrap="none" rtlCol="0">
            <a:spAutoFit/>
          </a:bodyPr>
          <a:lstStyle/>
          <a:p>
            <a:pPr>
              <a:buNone/>
            </a:pPr>
            <a:r>
              <a:rPr lang="en-US" i="0" dirty="0" smtClean="0"/>
              <a:t>See back-up slides 45-46 for </a:t>
            </a:r>
            <a:r>
              <a:rPr lang="en-US" i="0" dirty="0"/>
              <a:t>e</a:t>
            </a:r>
            <a:r>
              <a:rPr lang="en-US" i="0" dirty="0" smtClean="0"/>
              <a:t>arlier </a:t>
            </a:r>
            <a:r>
              <a:rPr lang="en-US" i="0" dirty="0"/>
              <a:t>t</a:t>
            </a:r>
            <a:r>
              <a:rPr lang="en-US" i="0" dirty="0" smtClean="0"/>
              <a:t>est </a:t>
            </a:r>
            <a:r>
              <a:rPr lang="en-US" i="0" dirty="0"/>
              <a:t>c</a:t>
            </a:r>
            <a:r>
              <a:rPr lang="en-US" i="0" dirty="0" smtClean="0"/>
              <a:t>ell </a:t>
            </a:r>
            <a:r>
              <a:rPr lang="en-US" i="0" dirty="0"/>
              <a:t>p</a:t>
            </a:r>
            <a:r>
              <a:rPr lang="en-US" i="0" dirty="0" smtClean="0"/>
              <a:t>ictures</a:t>
            </a:r>
            <a:endParaRPr lang="en-US" i="0" dirty="0"/>
          </a:p>
        </p:txBody>
      </p:sp>
      <p:sp>
        <p:nvSpPr>
          <p:cNvPr id="18"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15</a:t>
            </a:fld>
            <a:endParaRPr lang="en-US"/>
          </a:p>
        </p:txBody>
      </p:sp>
    </p:spTree>
    <p:extLst>
      <p:ext uri="{BB962C8B-B14F-4D97-AF65-F5344CB8AC3E}">
        <p14:creationId xmlns="" xmlns:p14="http://schemas.microsoft.com/office/powerpoint/2010/main" val="1040366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3225"/>
              </a:lnSpc>
              <a:spcBef>
                <a:spcPct val="0"/>
              </a:spcBef>
              <a:buFontTx/>
              <a:buNone/>
            </a:pPr>
            <a:r>
              <a:rPr lang="en-US" sz="3200" i="0" dirty="0">
                <a:solidFill>
                  <a:srgbClr val="FF0000"/>
                </a:solidFill>
                <a:latin typeface="Arial" charset="0"/>
              </a:rPr>
              <a:t>Upgrade </a:t>
            </a:r>
            <a:r>
              <a:rPr lang="en-US" sz="3200" i="0" dirty="0" smtClean="0">
                <a:solidFill>
                  <a:srgbClr val="FF0000"/>
                </a:solidFill>
                <a:latin typeface="Arial" charset="0"/>
              </a:rPr>
              <a:t>schedule </a:t>
            </a:r>
            <a:r>
              <a:rPr lang="en-US" sz="3200" i="0" dirty="0">
                <a:solidFill>
                  <a:srgbClr val="FF0000"/>
                </a:solidFill>
                <a:latin typeface="Arial" charset="0"/>
              </a:rPr>
              <a:t>on track for early finish</a:t>
            </a:r>
          </a:p>
          <a:p>
            <a:pPr algn="ctr" eaLnBrk="0" hangingPunct="0">
              <a:lnSpc>
                <a:spcPts val="3225"/>
              </a:lnSpc>
              <a:spcBef>
                <a:spcPct val="0"/>
              </a:spcBef>
              <a:buFontTx/>
              <a:buNone/>
            </a:pPr>
            <a:r>
              <a:rPr lang="en-US" sz="2800" i="0" dirty="0">
                <a:solidFill>
                  <a:srgbClr val="1238FF"/>
                </a:solidFill>
                <a:latin typeface="Arial" charset="0"/>
              </a:rPr>
              <a:t>Aiming to start </a:t>
            </a:r>
            <a:r>
              <a:rPr lang="en-US" sz="2800" i="0" dirty="0" smtClean="0">
                <a:solidFill>
                  <a:srgbClr val="1238FF"/>
                </a:solidFill>
                <a:latin typeface="Arial" charset="0"/>
              </a:rPr>
              <a:t>research </a:t>
            </a:r>
            <a:r>
              <a:rPr lang="en-US" sz="2800" i="0" dirty="0">
                <a:solidFill>
                  <a:srgbClr val="1238FF"/>
                </a:solidFill>
                <a:latin typeface="Arial" charset="0"/>
              </a:rPr>
              <a:t>operation in FY 2015</a:t>
            </a:r>
            <a:endParaRPr lang="en-US" sz="1800" i="0" dirty="0">
              <a:solidFill>
                <a:srgbClr val="1238FF"/>
              </a:solidFill>
              <a:latin typeface="Helvetica Neue" charset="0"/>
            </a:endParaRPr>
          </a:p>
        </p:txBody>
      </p:sp>
      <p:grpSp>
        <p:nvGrpSpPr>
          <p:cNvPr id="27" name="Group 62"/>
          <p:cNvGrpSpPr>
            <a:grpSpLocks/>
          </p:cNvGrpSpPr>
          <p:nvPr/>
        </p:nvGrpSpPr>
        <p:grpSpPr bwMode="auto">
          <a:xfrm>
            <a:off x="673100" y="1003300"/>
            <a:ext cx="7696200" cy="5562600"/>
            <a:chOff x="152400" y="762000"/>
            <a:chExt cx="8001000" cy="5770460"/>
          </a:xfrm>
        </p:grpSpPr>
        <p:grpSp>
          <p:nvGrpSpPr>
            <p:cNvPr id="29" name="Group 61"/>
            <p:cNvGrpSpPr>
              <a:grpSpLocks/>
            </p:cNvGrpSpPr>
            <p:nvPr/>
          </p:nvGrpSpPr>
          <p:grpSpPr bwMode="auto">
            <a:xfrm>
              <a:off x="152400" y="762000"/>
              <a:ext cx="8001000" cy="5770460"/>
              <a:chOff x="152400" y="762000"/>
              <a:chExt cx="8001000" cy="5770460"/>
            </a:xfrm>
          </p:grpSpPr>
          <p:grpSp>
            <p:nvGrpSpPr>
              <p:cNvPr id="34" name="Group 59"/>
              <p:cNvGrpSpPr>
                <a:grpSpLocks/>
              </p:cNvGrpSpPr>
              <p:nvPr/>
            </p:nvGrpSpPr>
            <p:grpSpPr bwMode="auto">
              <a:xfrm>
                <a:off x="152400" y="762000"/>
                <a:ext cx="8001000" cy="5770460"/>
                <a:chOff x="152400" y="762000"/>
                <a:chExt cx="8001000" cy="5770460"/>
              </a:xfrm>
            </p:grpSpPr>
            <p:grpSp>
              <p:nvGrpSpPr>
                <p:cNvPr id="38" name="Group 58"/>
                <p:cNvGrpSpPr>
                  <a:grpSpLocks/>
                </p:cNvGrpSpPr>
                <p:nvPr/>
              </p:nvGrpSpPr>
              <p:grpSpPr bwMode="auto">
                <a:xfrm>
                  <a:off x="152400" y="762000"/>
                  <a:ext cx="8001000" cy="5770460"/>
                  <a:chOff x="152400" y="762000"/>
                  <a:chExt cx="8001000" cy="5770460"/>
                </a:xfrm>
              </p:grpSpPr>
              <p:grpSp>
                <p:nvGrpSpPr>
                  <p:cNvPr id="42" name="Group 34"/>
                  <p:cNvGrpSpPr>
                    <a:grpSpLocks/>
                  </p:cNvGrpSpPr>
                  <p:nvPr/>
                </p:nvGrpSpPr>
                <p:grpSpPr bwMode="auto">
                  <a:xfrm>
                    <a:off x="152400" y="762000"/>
                    <a:ext cx="8001000" cy="5770460"/>
                    <a:chOff x="152400" y="762000"/>
                    <a:chExt cx="8001000" cy="5770460"/>
                  </a:xfrm>
                </p:grpSpPr>
                <p:pic>
                  <p:nvPicPr>
                    <p:cNvPr id="54" name="Picture 27" descr="summary schedule r4.tiff"/>
                    <p:cNvPicPr>
                      <a:picLocks noChangeAspect="1"/>
                    </p:cNvPicPr>
                    <p:nvPr/>
                  </p:nvPicPr>
                  <p:blipFill>
                    <a:blip r:embed="rId3">
                      <a:extLst>
                        <a:ext uri="{28A0092B-C50C-407E-A947-70E740481C1C}">
                          <a14:useLocalDpi xmlns="" xmlns:a14="http://schemas.microsoft.com/office/drawing/2010/main" val="0"/>
                        </a:ext>
                      </a:extLst>
                    </a:blip>
                    <a:srcRect t="2222" b="4443"/>
                    <a:stretch>
                      <a:fillRect/>
                    </a:stretch>
                  </p:blipFill>
                  <p:spPr bwMode="auto">
                    <a:xfrm>
                      <a:off x="152400" y="762000"/>
                      <a:ext cx="8001000" cy="577046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55" name="Straight Connector 54"/>
                    <p:cNvCxnSpPr/>
                    <p:nvPr/>
                  </p:nvCxnSpPr>
                  <p:spPr>
                    <a:xfrm>
                      <a:off x="5867636" y="990909"/>
                      <a:ext cx="0" cy="530276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4266776" y="5275936"/>
                    <a:ext cx="1600860"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Rectangle 43"/>
                  <p:cNvSpPr/>
                  <p:nvPr/>
                </p:nvSpPr>
                <p:spPr>
                  <a:xfrm>
                    <a:off x="5256999" y="5010798"/>
                    <a:ext cx="610637"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ectangle 44"/>
                  <p:cNvSpPr/>
                  <p:nvPr/>
                </p:nvSpPr>
                <p:spPr>
                  <a:xfrm>
                    <a:off x="4953331" y="4755541"/>
                    <a:ext cx="914306"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Rectangle 45"/>
                  <p:cNvSpPr/>
                  <p:nvPr/>
                </p:nvSpPr>
                <p:spPr>
                  <a:xfrm>
                    <a:off x="4342693" y="4495343"/>
                    <a:ext cx="1524943" cy="7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Rectangle 46"/>
                  <p:cNvSpPr/>
                  <p:nvPr/>
                </p:nvSpPr>
                <p:spPr>
                  <a:xfrm>
                    <a:off x="4572094" y="4233498"/>
                    <a:ext cx="1295542"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Rectangle 47"/>
                  <p:cNvSpPr/>
                  <p:nvPr/>
                </p:nvSpPr>
                <p:spPr>
                  <a:xfrm>
                    <a:off x="5638234" y="3961773"/>
                    <a:ext cx="229402" cy="7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Rectangle 48"/>
                  <p:cNvSpPr/>
                  <p:nvPr/>
                </p:nvSpPr>
                <p:spPr>
                  <a:xfrm>
                    <a:off x="4877414" y="3703222"/>
                    <a:ext cx="990223"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Rectangle 49"/>
                  <p:cNvSpPr/>
                  <p:nvPr/>
                </p:nvSpPr>
                <p:spPr>
                  <a:xfrm>
                    <a:off x="3963108" y="3438084"/>
                    <a:ext cx="1904528"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Rectangle 50"/>
                  <p:cNvSpPr/>
                  <p:nvPr/>
                </p:nvSpPr>
                <p:spPr>
                  <a:xfrm>
                    <a:off x="5791719" y="3163065"/>
                    <a:ext cx="75917" cy="77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Rectangle 51"/>
                  <p:cNvSpPr/>
                  <p:nvPr/>
                </p:nvSpPr>
                <p:spPr>
                  <a:xfrm>
                    <a:off x="5791719" y="1554121"/>
                    <a:ext cx="151834" cy="7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Rectangle 52"/>
                  <p:cNvSpPr/>
                  <p:nvPr/>
                </p:nvSpPr>
                <p:spPr>
                  <a:xfrm>
                    <a:off x="4723928" y="1325213"/>
                    <a:ext cx="1067791" cy="77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39" name="Straight Connector 38"/>
                <p:cNvCxnSpPr/>
                <p:nvPr/>
              </p:nvCxnSpPr>
              <p:spPr>
                <a:xfrm>
                  <a:off x="5943553" y="1636462"/>
                  <a:ext cx="0" cy="1531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16170" y="1865370"/>
                  <a:ext cx="0" cy="1531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791719" y="1399320"/>
                  <a:ext cx="0" cy="1515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a:off x="7239094" y="2818880"/>
                <a:ext cx="0" cy="28967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66846" y="5715637"/>
                <a:ext cx="0" cy="2272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745759" y="5998890"/>
                <a:ext cx="0" cy="2289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6126744" y="2102512"/>
              <a:ext cx="0" cy="1531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63725" y="2349535"/>
              <a:ext cx="0" cy="1531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22896" y="2596558"/>
              <a:ext cx="0" cy="1531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26"/>
          <p:cNvCxnSpPr>
            <a:cxnSpLocks noChangeShapeType="1"/>
          </p:cNvCxnSpPr>
          <p:nvPr/>
        </p:nvCxnSpPr>
        <p:spPr bwMode="auto">
          <a:xfrm>
            <a:off x="8043522" y="5280719"/>
            <a:ext cx="0" cy="481501"/>
          </a:xfrm>
          <a:prstGeom prst="line">
            <a:avLst/>
          </a:prstGeom>
          <a:noFill/>
          <a:ln w="15875">
            <a:solidFill>
              <a:srgbClr val="FF0000"/>
            </a:solidFill>
            <a:prstDash val="dash"/>
            <a:round/>
            <a:headEnd/>
            <a:tailEnd/>
          </a:ln>
          <a:extLst>
            <a:ext uri="{909E8E84-426E-40dd-AFC4-6F175D3DCCD1}">
              <a14:hiddenFill xmlns="" xmlns:a14="http://schemas.microsoft.com/office/drawing/2010/main">
                <a:noFill/>
              </a14:hiddenFill>
            </a:ext>
          </a:extLst>
        </p:spPr>
      </p:cxnSp>
      <p:sp>
        <p:nvSpPr>
          <p:cNvPr id="62" name="TextBox 36"/>
          <p:cNvSpPr txBox="1">
            <a:spLocks noChangeArrowheads="1"/>
          </p:cNvSpPr>
          <p:nvPr/>
        </p:nvSpPr>
        <p:spPr bwMode="auto">
          <a:xfrm>
            <a:off x="7677150" y="4743450"/>
            <a:ext cx="669925" cy="707886"/>
          </a:xfrm>
          <a:prstGeom prst="rect">
            <a:avLst/>
          </a:prstGeom>
          <a:solidFill>
            <a:srgbClr val="FFE5FF"/>
          </a:solidFill>
          <a:ln w="9525">
            <a:solidFill>
              <a:srgbClr val="0000FF"/>
            </a:solidFill>
            <a:miter lim="800000"/>
            <a:headEnd/>
            <a:tailEnd/>
          </a:ln>
          <a:effectLst>
            <a:outerShdw blurRad="63500" dist="38100" dir="2700000" algn="tl" rotWithShape="0">
              <a:srgbClr val="000000">
                <a:alpha val="39999"/>
              </a:srgbClr>
            </a:outerShdw>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defRPr/>
            </a:pPr>
            <a:r>
              <a:rPr lang="en-US" sz="1000" dirty="0">
                <a:latin typeface="Times New Roman" pitchFamily="18" charset="0"/>
                <a:cs typeface="Times New Roman" pitchFamily="18" charset="0"/>
              </a:rPr>
              <a:t>Forecast </a:t>
            </a:r>
            <a:r>
              <a:rPr lang="en-US" sz="1000" dirty="0" smtClean="0">
                <a:latin typeface="Times New Roman" pitchFamily="18" charset="0"/>
                <a:cs typeface="Times New Roman" pitchFamily="18" charset="0"/>
              </a:rPr>
              <a:t>Early October, 2014</a:t>
            </a:r>
            <a:endParaRPr lang="en-US" sz="1000" dirty="0">
              <a:latin typeface="Times New Roman" pitchFamily="18" charset="0"/>
              <a:cs typeface="Times New Roman" pitchFamily="18" charset="0"/>
            </a:endParaRPr>
          </a:p>
        </p:txBody>
      </p:sp>
      <p:sp>
        <p:nvSpPr>
          <p:cNvPr id="63" name="Isosceles Triangle 18"/>
          <p:cNvSpPr>
            <a:spLocks/>
          </p:cNvSpPr>
          <p:nvPr/>
        </p:nvSpPr>
        <p:spPr bwMode="auto">
          <a:xfrm flipV="1">
            <a:off x="7983959" y="5799003"/>
            <a:ext cx="185946" cy="239367"/>
          </a:xfrm>
          <a:prstGeom prst="triangle">
            <a:avLst>
              <a:gd name="adj" fmla="val 50000"/>
            </a:avLst>
          </a:prstGeom>
          <a:solidFill>
            <a:srgbClr val="FF0000"/>
          </a:solidFill>
          <a:ln w="15875">
            <a:solidFill>
              <a:srgbClr val="0000FF"/>
            </a:solidFill>
            <a:round/>
            <a:headEnd/>
            <a:tailEnd type="triangle" w="med" len="med"/>
          </a:ln>
        </p:spPr>
        <p:txBody>
          <a:bodyPr lIns="0" tIns="0" rIns="0" bIns="0"/>
          <a:lstStyle/>
          <a:p>
            <a:endParaRPr lang="en-US" sz="1100">
              <a:latin typeface="Arial" charset="0"/>
            </a:endParaRPr>
          </a:p>
        </p:txBody>
      </p:sp>
      <p:sp>
        <p:nvSpPr>
          <p:cNvPr id="66" name="TextBox 65"/>
          <p:cNvSpPr txBox="1">
            <a:spLocks noChangeArrowheads="1"/>
          </p:cNvSpPr>
          <p:nvPr/>
        </p:nvSpPr>
        <p:spPr bwMode="auto">
          <a:xfrm>
            <a:off x="6781800" y="1346200"/>
            <a:ext cx="2438400" cy="1077218"/>
          </a:xfrm>
          <a:prstGeom prst="rect">
            <a:avLst/>
          </a:prstGeom>
          <a:solidFill>
            <a:srgbClr val="FFCCFF"/>
          </a:solidFill>
          <a:ln w="9525">
            <a:solidFill>
              <a:schemeClr val="tx1"/>
            </a:solidFill>
            <a:miter lim="800000"/>
            <a:headEnd/>
            <a:tailEnd/>
          </a:ln>
          <a:effectLst>
            <a:outerShdw blurRad="63500" dist="38100" dir="2700000" sx="100999" sy="100999" algn="tl" rotWithShape="0">
              <a:srgbClr val="000000">
                <a:alpha val="65999"/>
              </a:srgbClr>
            </a:outerShdw>
          </a:effectLst>
        </p:spPr>
        <p:txBody>
          <a:bodyPr>
            <a:spAutoFit/>
          </a:bodyPr>
          <a:lstStyle/>
          <a:p>
            <a:pPr>
              <a:buNone/>
              <a:defRPr/>
            </a:pPr>
            <a:r>
              <a:rPr lang="en-US" sz="1600" i="0" dirty="0">
                <a:ea typeface="+mn-ea"/>
              </a:rPr>
              <a:t>Critical path through the centerstack fabrication and installation</a:t>
            </a:r>
          </a:p>
        </p:txBody>
      </p:sp>
      <p:cxnSp>
        <p:nvCxnSpPr>
          <p:cNvPr id="67" name="Straight Arrow Connector 66"/>
          <p:cNvCxnSpPr/>
          <p:nvPr/>
        </p:nvCxnSpPr>
        <p:spPr>
          <a:xfrm flipH="1">
            <a:off x="6019800" y="1676400"/>
            <a:ext cx="762000" cy="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Slide Number Placeholder 55"/>
          <p:cNvSpPr>
            <a:spLocks noGrp="1"/>
          </p:cNvSpPr>
          <p:nvPr>
            <p:ph type="sldNum" sz="quarter" idx="12"/>
          </p:nvPr>
        </p:nvSpPr>
        <p:spPr/>
        <p:txBody>
          <a:bodyPr/>
          <a:lstStyle/>
          <a:p>
            <a:pPr>
              <a:defRPr/>
            </a:pPr>
            <a:fld id="{7686F595-B889-B943-B63A-B626FFE9E1C2}"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Previous five year (FY 2009-13) Project </a:t>
            </a:r>
            <a:r>
              <a:rPr lang="en-US" sz="2800" b="1" dirty="0">
                <a:solidFill>
                  <a:schemeClr val="bg1">
                    <a:lumMod val="75000"/>
                  </a:schemeClr>
                </a:solidFill>
                <a:latin typeface="Arial" charset="0"/>
                <a:ea typeface="ＭＳ Ｐゴシック" charset="0"/>
                <a:cs typeface="ＭＳ Ｐゴシック" charset="0"/>
              </a:rPr>
              <a:t>Summary and Status</a:t>
            </a:r>
          </a:p>
          <a:p>
            <a:pPr marL="231775" indent="-231775">
              <a:spcAft>
                <a:spcPts val="2400"/>
              </a:spcAft>
            </a:pPr>
            <a:r>
              <a:rPr lang="en-US" sz="2800" b="1" dirty="0">
                <a:solidFill>
                  <a:srgbClr val="BFBFBF"/>
                </a:solidFill>
                <a:latin typeface="Arial" charset="0"/>
                <a:ea typeface="ＭＳ Ｐゴシック" charset="0"/>
                <a:cs typeface="ＭＳ Ｐゴシック" charset="0"/>
              </a:rPr>
              <a:t>NSTX Upgrade Project </a:t>
            </a:r>
            <a:r>
              <a:rPr lang="en-US" sz="2800" b="1" dirty="0" smtClean="0">
                <a:solidFill>
                  <a:srgbClr val="BFBFBF"/>
                </a:solidFill>
                <a:latin typeface="Arial" charset="0"/>
                <a:ea typeface="ＭＳ Ｐゴシック" charset="0"/>
                <a:cs typeface="ＭＳ Ｐゴシック" charset="0"/>
              </a:rPr>
              <a:t>Overview </a:t>
            </a:r>
          </a:p>
          <a:p>
            <a:pPr marL="231775" indent="-231775">
              <a:spcAft>
                <a:spcPts val="2400"/>
              </a:spcAft>
            </a:pPr>
            <a:r>
              <a:rPr lang="en-US" sz="2800" b="1" dirty="0" smtClean="0">
                <a:latin typeface="Arial" charset="0"/>
                <a:ea typeface="ＭＳ Ｐゴシック" charset="0"/>
                <a:cs typeface="ＭＳ Ｐゴシック" charset="0"/>
              </a:rPr>
              <a:t>NSTX-U Operational Preparation Status</a:t>
            </a:r>
            <a:endParaRPr lang="en-US" sz="2800" b="1" dirty="0">
              <a:latin typeface="Arial" charset="0"/>
              <a:ea typeface="ＭＳ Ｐゴシック" charset="0"/>
              <a:cs typeface="ＭＳ Ｐゴシック" charset="0"/>
            </a:endParaRPr>
          </a:p>
          <a:p>
            <a:pPr marL="231775" indent="-231775">
              <a:spcAft>
                <a:spcPts val="2400"/>
              </a:spcAft>
            </a:pPr>
            <a:r>
              <a:rPr lang="en-US" sz="2800" b="1" dirty="0">
                <a:solidFill>
                  <a:srgbClr val="BFBFBF"/>
                </a:solidFill>
                <a:latin typeface="Arial" charset="0"/>
                <a:ea typeface="ＭＳ Ｐゴシック" charset="0"/>
                <a:cs typeface="ＭＳ Ｐゴシック" charset="0"/>
              </a:rPr>
              <a:t>NSTX-U Facility </a:t>
            </a:r>
            <a:r>
              <a:rPr lang="en-US" sz="2800" b="1" dirty="0" smtClean="0">
                <a:solidFill>
                  <a:srgbClr val="BFBFBF"/>
                </a:solidFill>
                <a:latin typeface="Arial" charset="0"/>
                <a:ea typeface="ＭＳ Ｐゴシック" charset="0"/>
                <a:cs typeface="ＭＳ Ｐゴシック" charset="0"/>
              </a:rPr>
              <a:t>/ </a:t>
            </a:r>
            <a:r>
              <a:rPr lang="en-US" sz="2800" b="1" dirty="0">
                <a:solidFill>
                  <a:srgbClr val="BFBFBF"/>
                </a:solidFill>
                <a:latin typeface="Arial" charset="0"/>
                <a:ea typeface="ＭＳ Ｐゴシック" charset="0"/>
                <a:cs typeface="ＭＳ Ｐゴシック" charset="0"/>
              </a:rPr>
              <a:t>Diagnostic Five Year Plans</a:t>
            </a:r>
          </a:p>
          <a:p>
            <a:pPr marL="231775" indent="-231775">
              <a:spcAft>
                <a:spcPts val="2400"/>
              </a:spcAft>
            </a:pPr>
            <a:r>
              <a:rPr lang="en-US" sz="2800" b="1" dirty="0">
                <a:solidFill>
                  <a:srgbClr val="BFBFBF"/>
                </a:solidFill>
                <a:latin typeface="Arial" charset="0"/>
                <a:ea typeface="ＭＳ Ｐゴシック" charset="0"/>
                <a:cs typeface="ＭＳ Ｐゴシック" charset="0"/>
              </a:rPr>
              <a:t>Budget </a:t>
            </a:r>
          </a:p>
          <a:p>
            <a:pPr marL="231775" indent="-231775">
              <a:spcAft>
                <a:spcPts val="2400"/>
              </a:spcAft>
            </a:pPr>
            <a:r>
              <a:rPr lang="en-US" sz="2800" b="1" dirty="0">
                <a:solidFill>
                  <a:srgbClr val="BFBFBF"/>
                </a:solidFill>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17</a:t>
            </a:fld>
            <a:endParaRPr lang="en-US"/>
          </a:p>
        </p:txBody>
      </p:sp>
    </p:spTree>
    <p:extLst>
      <p:ext uri="{BB962C8B-B14F-4D97-AF65-F5344CB8AC3E}">
        <p14:creationId xmlns="" xmlns:p14="http://schemas.microsoft.com/office/powerpoint/2010/main" val="4187928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76200" y="1054100"/>
            <a:ext cx="8992129" cy="5392420"/>
          </a:xfrm>
        </p:spPr>
        <p:txBody>
          <a:bodyPr/>
          <a:lstStyle/>
          <a:p>
            <a:pPr>
              <a:lnSpc>
                <a:spcPct val="85000"/>
              </a:lnSpc>
              <a:spcAft>
                <a:spcPts val="600"/>
              </a:spcAft>
            </a:pPr>
            <a:r>
              <a:rPr lang="en-US" sz="2000" b="1" dirty="0" smtClean="0"/>
              <a:t>The NSTX-U diagnostic and facility enhancement brainstorming meetings were held in July 2011 and  Feb. 2012, respectively.  Fifty eight diagnostics ideas and fifty one facility enhancement ideas were presented.  The presentation material is available on the web </a:t>
            </a:r>
            <a:r>
              <a:rPr lang="en-US" sz="2000" b="1" dirty="0" err="1" smtClean="0">
                <a:hlinkClick r:id="rId2"/>
              </a:rPr>
              <a:t>URL:http</a:t>
            </a:r>
            <a:r>
              <a:rPr lang="en-US" sz="2000" b="1" dirty="0" smtClean="0">
                <a:hlinkClick r:id="rId2"/>
              </a:rPr>
              <a:t>://nstx.pppl.gov/DragNDrop/Five_Year_Plans/2014_2018/</a:t>
            </a:r>
            <a:r>
              <a:rPr lang="en-US" sz="2000" b="1" dirty="0" smtClean="0"/>
              <a:t>.</a:t>
            </a:r>
          </a:p>
          <a:p>
            <a:pPr>
              <a:lnSpc>
                <a:spcPct val="85000"/>
              </a:lnSpc>
              <a:spcBef>
                <a:spcPts val="600"/>
              </a:spcBef>
              <a:spcAft>
                <a:spcPts val="600"/>
              </a:spcAft>
            </a:pPr>
            <a:r>
              <a:rPr lang="en-US" sz="2000" b="1" dirty="0" smtClean="0">
                <a:solidFill>
                  <a:srgbClr val="000000"/>
                </a:solidFill>
                <a:cs typeface="Helvetica Neue"/>
              </a:rPr>
              <a:t>Significant collaboration research contributions are being made in diverse science areas by the NSTX-U research team.  A summary is available on the web:  </a:t>
            </a:r>
            <a:r>
              <a:rPr lang="en-US" sz="2000" b="1" dirty="0" smtClean="0">
                <a:solidFill>
                  <a:srgbClr val="000000"/>
                </a:solidFill>
                <a:cs typeface="Helvetica Neue"/>
                <a:hlinkClick r:id="rId3"/>
              </a:rPr>
              <a:t>http://nstx.pppl.gov/DragNDrop/Collaboration/</a:t>
            </a:r>
            <a:r>
              <a:rPr lang="en-US" sz="2000" b="1" dirty="0" smtClean="0">
                <a:solidFill>
                  <a:srgbClr val="000000"/>
                </a:solidFill>
                <a:cs typeface="Helvetica Neue"/>
              </a:rPr>
              <a:t>.</a:t>
            </a:r>
            <a:endParaRPr lang="en-US" sz="2000" b="1" dirty="0" smtClean="0">
              <a:latin typeface="Arial" charset="0"/>
              <a:ea typeface="ヒラギノ角ゴ Pro W3" charset="0"/>
              <a:cs typeface="ヒラギノ角ゴ Pro W3" charset="0"/>
            </a:endParaRPr>
          </a:p>
          <a:p>
            <a:pPr>
              <a:lnSpc>
                <a:spcPct val="85000"/>
              </a:lnSpc>
              <a:spcBef>
                <a:spcPts val="600"/>
              </a:spcBef>
              <a:spcAft>
                <a:spcPts val="600"/>
              </a:spcAft>
            </a:pPr>
            <a:r>
              <a:rPr lang="en-US" sz="2000" b="1" dirty="0" smtClean="0">
                <a:latin typeface="Arial" charset="0"/>
                <a:ea typeface="ヒラギノ角ゴ Pro W3" charset="0"/>
                <a:cs typeface="ヒラギノ角ゴ Pro W3" charset="0"/>
              </a:rPr>
              <a:t>Physics </a:t>
            </a:r>
            <a:r>
              <a:rPr lang="en-US" sz="2000" b="1" dirty="0">
                <a:latin typeface="Arial" charset="0"/>
                <a:ea typeface="ヒラギノ角ゴ Pro W3" charset="0"/>
                <a:cs typeface="ヒラギノ角ゴ Pro W3" charset="0"/>
              </a:rPr>
              <a:t>&amp; Engineering </a:t>
            </a:r>
            <a:r>
              <a:rPr lang="en-US" sz="2000" b="1" dirty="0" smtClean="0">
                <a:latin typeface="Arial" charset="0"/>
                <a:ea typeface="ヒラギノ角ゴ Pro W3" charset="0"/>
                <a:cs typeface="ヒラギノ角ゴ Pro W3" charset="0"/>
              </a:rPr>
              <a:t>Operations (see back-up slides # 47 – 50)</a:t>
            </a:r>
            <a:endParaRPr lang="en-US" sz="2000" b="1" dirty="0">
              <a:latin typeface="Arial" charset="0"/>
              <a:ea typeface="ヒラギノ角ゴ Pro W3" charset="0"/>
              <a:cs typeface="ヒラギノ角ゴ Pro W3" charset="0"/>
            </a:endParaRPr>
          </a:p>
          <a:p>
            <a:pPr lvl="1">
              <a:lnSpc>
                <a:spcPct val="85000"/>
              </a:lnSpc>
              <a:spcBef>
                <a:spcPts val="600"/>
              </a:spcBef>
              <a:spcAft>
                <a:spcPts val="600"/>
              </a:spcAft>
            </a:pPr>
            <a:r>
              <a:rPr lang="en-US" sz="1800" b="1" dirty="0">
                <a:latin typeface="Arial" charset="0"/>
                <a:ea typeface="ヒラギノ角ゴ Pro W3" charset="0"/>
                <a:cs typeface="ヒラギノ角ゴ Pro W3" charset="0"/>
              </a:rPr>
              <a:t>Improving the PFC geometry in the vicinity of the CHI gap to protect the vessel and coils due to ~ 10x higher </a:t>
            </a:r>
            <a:r>
              <a:rPr lang="en-US" sz="1800" b="1" dirty="0" err="1">
                <a:latin typeface="Arial" charset="0"/>
                <a:ea typeface="ヒラギノ角ゴ Pro W3" charset="0"/>
                <a:cs typeface="ヒラギノ角ゴ Pro W3" charset="0"/>
              </a:rPr>
              <a:t>divertor</a:t>
            </a:r>
            <a:r>
              <a:rPr lang="en-US" sz="1800" b="1" dirty="0">
                <a:latin typeface="Arial" charset="0"/>
                <a:ea typeface="ヒラギノ角ゴ Pro W3" charset="0"/>
                <a:cs typeface="ヒラギノ角ゴ Pro W3" charset="0"/>
              </a:rPr>
              <a:t> heat </a:t>
            </a:r>
            <a:r>
              <a:rPr lang="en-US" sz="1800" b="1" dirty="0" smtClean="0">
                <a:latin typeface="Arial" charset="0"/>
                <a:ea typeface="ヒラギノ角ゴ Pro W3" charset="0"/>
                <a:cs typeface="ヒラギノ角ゴ Pro W3" charset="0"/>
              </a:rPr>
              <a:t>loads</a:t>
            </a:r>
          </a:p>
          <a:p>
            <a:pPr lvl="1">
              <a:lnSpc>
                <a:spcPct val="85000"/>
              </a:lnSpc>
              <a:spcBef>
                <a:spcPts val="600"/>
              </a:spcBef>
              <a:spcAft>
                <a:spcPts val="600"/>
              </a:spcAft>
            </a:pPr>
            <a:r>
              <a:rPr lang="en-US" sz="1800" b="1" dirty="0" smtClean="0">
                <a:latin typeface="Arial" charset="0"/>
                <a:ea typeface="ヒラギノ角ゴ Pro W3" charset="0"/>
                <a:cs typeface="ヒラギノ角ゴ Pro W3" charset="0"/>
              </a:rPr>
              <a:t>Replacing electronics that </a:t>
            </a:r>
            <a:r>
              <a:rPr lang="en-US" sz="1800" b="1" dirty="0">
                <a:latin typeface="Arial" charset="0"/>
                <a:ea typeface="ヒラギノ角ゴ Pro W3" charset="0"/>
                <a:cs typeface="ヒラギノ角ゴ Pro W3" charset="0"/>
              </a:rPr>
              <a:t>control &amp; protect </a:t>
            </a:r>
            <a:r>
              <a:rPr lang="en-US" sz="1800" b="1" dirty="0" smtClean="0">
                <a:latin typeface="Arial" charset="0"/>
                <a:ea typeface="ヒラギノ角ゴ Pro W3" charset="0"/>
                <a:cs typeface="ヒラギノ角ゴ Pro W3" charset="0"/>
              </a:rPr>
              <a:t>rectifiers.</a:t>
            </a:r>
            <a:endParaRPr lang="en-US" sz="1800" b="1" dirty="0">
              <a:latin typeface="Arial" charset="0"/>
              <a:ea typeface="ヒラギノ角ゴ Pro W3" charset="0"/>
              <a:cs typeface="ヒラギノ角ゴ Pro W3" charset="0"/>
            </a:endParaRPr>
          </a:p>
          <a:p>
            <a:pPr lvl="1">
              <a:lnSpc>
                <a:spcPct val="85000"/>
              </a:lnSpc>
              <a:spcBef>
                <a:spcPts val="600"/>
              </a:spcBef>
              <a:spcAft>
                <a:spcPts val="600"/>
              </a:spcAft>
            </a:pPr>
            <a:r>
              <a:rPr lang="en-US" sz="1800" b="1" dirty="0">
                <a:latin typeface="Arial" charset="0"/>
                <a:ea typeface="ヒラギノ角ゴ Pro W3" charset="0"/>
                <a:cs typeface="ヒラギノ角ゴ Pro W3" charset="0"/>
              </a:rPr>
              <a:t>Upgrading the </a:t>
            </a:r>
            <a:r>
              <a:rPr lang="en-US" sz="1800" b="1" dirty="0" err="1">
                <a:latin typeface="Arial" charset="0"/>
                <a:ea typeface="ヒラギノ角ゴ Pro W3" charset="0"/>
                <a:cs typeface="ヒラギノ角ゴ Pro W3" charset="0"/>
              </a:rPr>
              <a:t>poloidal</a:t>
            </a:r>
            <a:r>
              <a:rPr lang="en-US" sz="1800" b="1" dirty="0">
                <a:latin typeface="Arial" charset="0"/>
                <a:ea typeface="ヒラギノ角ゴ Pro W3" charset="0"/>
                <a:cs typeface="ヒラギノ角ゴ Pro W3" charset="0"/>
              </a:rPr>
              <a:t> field coil supplies to support up-down symmetric snowflake </a:t>
            </a:r>
            <a:r>
              <a:rPr lang="en-US" sz="1800" b="1" dirty="0" err="1" smtClean="0">
                <a:latin typeface="Arial" charset="0"/>
                <a:ea typeface="ヒラギノ角ゴ Pro W3" charset="0"/>
                <a:cs typeface="ヒラギノ角ゴ Pro W3" charset="0"/>
              </a:rPr>
              <a:t>divertors</a:t>
            </a:r>
            <a:r>
              <a:rPr lang="en-US" sz="1800" b="1" dirty="0" smtClean="0">
                <a:latin typeface="Arial" charset="0"/>
                <a:ea typeface="ヒラギノ角ゴ Pro W3" charset="0"/>
                <a:cs typeface="ヒラギノ角ゴ Pro W3" charset="0"/>
              </a:rPr>
              <a:t>.</a:t>
            </a:r>
          </a:p>
          <a:p>
            <a:pPr lvl="1">
              <a:lnSpc>
                <a:spcPct val="85000"/>
              </a:lnSpc>
              <a:spcBef>
                <a:spcPts val="600"/>
              </a:spcBef>
              <a:spcAft>
                <a:spcPts val="600"/>
              </a:spcAft>
            </a:pPr>
            <a:r>
              <a:rPr lang="en-US" sz="1800" b="1" dirty="0" smtClean="0">
                <a:latin typeface="Arial" charset="0"/>
                <a:ea typeface="ヒラギノ角ゴ Pro W3" charset="0"/>
                <a:cs typeface="ヒラギノ角ゴ Pro W3" charset="0"/>
              </a:rPr>
              <a:t>Upgrading </a:t>
            </a:r>
            <a:r>
              <a:rPr lang="en-US" sz="1800" b="1" dirty="0">
                <a:latin typeface="Arial" charset="0"/>
                <a:ea typeface="ヒラギノ角ゴ Pro W3" charset="0"/>
                <a:cs typeface="ヒラギノ角ゴ Pro W3" charset="0"/>
              </a:rPr>
              <a:t>the Plasma Control System (PCS) for NSTX-</a:t>
            </a:r>
            <a:r>
              <a:rPr lang="en-US" sz="1800" b="1" dirty="0" smtClean="0">
                <a:latin typeface="Arial" charset="0"/>
                <a:ea typeface="ヒラギノ角ゴ Pro W3" charset="0"/>
                <a:cs typeface="ヒラギノ角ゴ Pro W3" charset="0"/>
              </a:rPr>
              <a:t>U.</a:t>
            </a:r>
          </a:p>
          <a:p>
            <a:pPr>
              <a:lnSpc>
                <a:spcPct val="85000"/>
              </a:lnSpc>
              <a:spcBef>
                <a:spcPts val="600"/>
              </a:spcBef>
              <a:spcAft>
                <a:spcPts val="600"/>
              </a:spcAft>
            </a:pPr>
            <a:r>
              <a:rPr lang="en-US" sz="2000" b="1" dirty="0" smtClean="0">
                <a:latin typeface="Arial" charset="0"/>
                <a:ea typeface="ヒラギノ角ゴ Pro W3" charset="0"/>
                <a:cs typeface="ヒラギノ角ゴ Pro W3" charset="0"/>
              </a:rPr>
              <a:t>Fabricating </a:t>
            </a:r>
            <a:r>
              <a:rPr lang="en-US" sz="2000" b="1" dirty="0">
                <a:latin typeface="Arial" charset="0"/>
                <a:ea typeface="ヒラギノ角ゴ Pro W3" charset="0"/>
                <a:cs typeface="ヒラギノ角ゴ Pro W3" charset="0"/>
              </a:rPr>
              <a:t>new port covers to support high-priority </a:t>
            </a:r>
            <a:r>
              <a:rPr lang="en-US" sz="2000" b="1" dirty="0" smtClean="0">
                <a:latin typeface="Arial" charset="0"/>
                <a:ea typeface="ヒラギノ角ゴ Pro W3" charset="0"/>
                <a:cs typeface="ヒラギノ角ゴ Pro W3" charset="0"/>
              </a:rPr>
              <a:t>diagnostics. </a:t>
            </a:r>
            <a:r>
              <a:rPr lang="en-US" sz="2000" b="1" dirty="0">
                <a:latin typeface="Arial" charset="0"/>
                <a:ea typeface="ヒラギノ角ゴ Pro W3" charset="0"/>
                <a:cs typeface="ヒラギノ角ゴ Pro W3" charset="0"/>
              </a:rPr>
              <a:t>(see back-up slide # </a:t>
            </a:r>
            <a:r>
              <a:rPr lang="en-US" sz="2000" b="1" dirty="0" smtClean="0">
                <a:latin typeface="Arial" charset="0"/>
                <a:ea typeface="ヒラギノ角ゴ Pro W3" charset="0"/>
                <a:cs typeface="ヒラギノ角ゴ Pro W3" charset="0"/>
              </a:rPr>
              <a:t>51)</a:t>
            </a:r>
            <a:endParaRPr lang="en-US" sz="2000" b="1" dirty="0">
              <a:latin typeface="Arial" charset="0"/>
              <a:ea typeface="ヒラギノ角ゴ Pro W3" charset="0"/>
              <a:cs typeface="ヒラギノ角ゴ Pro W3" charset="0"/>
            </a:endParaRPr>
          </a:p>
        </p:txBody>
      </p:sp>
      <p:sp>
        <p:nvSpPr>
          <p:cNvPr id="23554" name="Rectangle 3"/>
          <p:cNvSpPr>
            <a:spLocks noChangeArrowheads="1"/>
          </p:cNvSpPr>
          <p:nvPr/>
        </p:nvSpPr>
        <p:spPr bwMode="auto">
          <a:xfrm>
            <a:off x="0" y="17463"/>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a:solidFill>
                  <a:srgbClr val="FF0000"/>
                </a:solidFill>
                <a:latin typeface="Arial" charset="0"/>
                <a:ea typeface="ヒラギノ角ゴ Pro W3" charset="0"/>
                <a:cs typeface="ヒラギノ角ゴ Pro W3" charset="0"/>
              </a:rPr>
              <a:t>Engineering and Research Operations Activities </a:t>
            </a:r>
          </a:p>
          <a:p>
            <a:pPr algn="ctr" eaLnBrk="0" hangingPunct="0">
              <a:spcBef>
                <a:spcPct val="0"/>
              </a:spcBef>
              <a:buFontTx/>
              <a:buNone/>
            </a:pPr>
            <a:r>
              <a:rPr lang="en-US" sz="2400" i="0">
                <a:solidFill>
                  <a:srgbClr val="1238FF"/>
                </a:solidFill>
                <a:latin typeface="Arial" charset="0"/>
                <a:ea typeface="ヒラギノ角ゴ Pro W3" charset="0"/>
                <a:cs typeface="ヒラギノ角ゴ Pro W3" charset="0"/>
              </a:rPr>
              <a:t>In Preparation for the NSTX-U Operations</a:t>
            </a:r>
            <a:endParaRPr lang="en-US" sz="2000" i="0">
              <a:solidFill>
                <a:srgbClr val="1238FF"/>
              </a:solidFill>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18</a:t>
            </a:fld>
            <a:endParaRPr lang="en-US"/>
          </a:p>
        </p:txBody>
      </p:sp>
    </p:spTree>
    <p:extLst>
      <p:ext uri="{BB962C8B-B14F-4D97-AF65-F5344CB8AC3E}">
        <p14:creationId xmlns="" xmlns:p14="http://schemas.microsoft.com/office/powerpoint/2010/main" val="704470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bwMode="auto">
          <a:xfrm>
            <a:off x="0" y="48984"/>
            <a:ext cx="9144000" cy="830997"/>
          </a:xfrm>
          <a:no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r>
              <a:rPr lang="en-US" dirty="0" smtClean="0">
                <a:solidFill>
                  <a:srgbClr val="FF0000"/>
                </a:solidFill>
                <a:latin typeface="Arial" charset="0"/>
                <a:ea typeface="ＭＳ Ｐゴシック" charset="0"/>
                <a:cs typeface="ＭＳ Ｐゴシック" charset="0"/>
              </a:rPr>
              <a:t>NSTX-U </a:t>
            </a:r>
            <a:r>
              <a:rPr lang="en-US" dirty="0">
                <a:solidFill>
                  <a:srgbClr val="FF0000"/>
                </a:solidFill>
                <a:latin typeface="Arial" charset="0"/>
                <a:ea typeface="ＭＳ Ｐゴシック" charset="0"/>
                <a:cs typeface="ＭＳ Ｐゴシック" charset="0"/>
              </a:rPr>
              <a:t>d</a:t>
            </a:r>
            <a:r>
              <a:rPr lang="en-US" dirty="0" smtClean="0">
                <a:solidFill>
                  <a:srgbClr val="FF0000"/>
                </a:solidFill>
                <a:latin typeface="Arial" charset="0"/>
                <a:ea typeface="ＭＳ Ｐゴシック" charset="0"/>
                <a:cs typeface="ＭＳ Ｐゴシック" charset="0"/>
              </a:rPr>
              <a:t>iagnostics to be installed during first 2 years</a:t>
            </a:r>
            <a:r>
              <a:rPr lang="en-US" dirty="0">
                <a:solidFill>
                  <a:srgbClr val="FF0000"/>
                </a:solidFill>
                <a:latin typeface="Arial" charset="0"/>
                <a:ea typeface="ＭＳ Ｐゴシック" charset="0"/>
                <a:cs typeface="ＭＳ Ｐゴシック" charset="0"/>
              </a:rPr>
              <a:t/>
            </a:r>
            <a:br>
              <a:rPr lang="en-US" dirty="0">
                <a:solidFill>
                  <a:srgbClr val="FF0000"/>
                </a:solidFill>
                <a:latin typeface="Arial" charset="0"/>
                <a:ea typeface="ＭＳ Ｐゴシック" charset="0"/>
                <a:cs typeface="ＭＳ Ｐゴシック" charset="0"/>
              </a:rPr>
            </a:br>
            <a:r>
              <a:rPr lang="en-US" dirty="0" smtClean="0">
                <a:solidFill>
                  <a:srgbClr val="0723FF"/>
                </a:solidFill>
                <a:latin typeface="Arial" charset="0"/>
                <a:ea typeface="ＭＳ Ｐゴシック" charset="0"/>
                <a:cs typeface="ＭＳ Ｐゴシック" charset="0"/>
              </a:rPr>
              <a:t>Half </a:t>
            </a:r>
            <a:r>
              <a:rPr lang="en-US" dirty="0">
                <a:solidFill>
                  <a:srgbClr val="0723FF"/>
                </a:solidFill>
                <a:latin typeface="Arial" charset="0"/>
                <a:ea typeface="ＭＳ Ｐゴシック" charset="0"/>
                <a:cs typeface="ＭＳ Ｐゴシック" charset="0"/>
              </a:rPr>
              <a:t>of NSTX-U Diagnostics Are </a:t>
            </a:r>
            <a:r>
              <a:rPr lang="en-US" dirty="0" smtClean="0">
                <a:solidFill>
                  <a:srgbClr val="0723FF"/>
                </a:solidFill>
                <a:latin typeface="Arial" charset="0"/>
                <a:ea typeface="ＭＳ Ｐゴシック" charset="0"/>
                <a:cs typeface="ＭＳ Ｐゴシック" charset="0"/>
              </a:rPr>
              <a:t>Led by Collaborators</a:t>
            </a:r>
            <a:endParaRPr lang="en-US" dirty="0">
              <a:solidFill>
                <a:srgbClr val="0723FF"/>
              </a:solidFill>
              <a:latin typeface="Arial" charset="0"/>
              <a:ea typeface="ＭＳ Ｐゴシック" charset="0"/>
              <a:cs typeface="ＭＳ Ｐゴシック" charset="0"/>
            </a:endParaRPr>
          </a:p>
        </p:txBody>
      </p:sp>
      <p:sp>
        <p:nvSpPr>
          <p:cNvPr id="45058" name="Text Box 4"/>
          <p:cNvSpPr txBox="1">
            <a:spLocks noChangeArrowheads="1"/>
          </p:cNvSpPr>
          <p:nvPr/>
        </p:nvSpPr>
        <p:spPr bwMode="auto">
          <a:xfrm>
            <a:off x="244475" y="1039813"/>
            <a:ext cx="4206795" cy="5518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MHD/Magnetics/Reconstruction</a:t>
            </a:r>
          </a:p>
          <a:p>
            <a:pPr lvl="1">
              <a:lnSpc>
                <a:spcPct val="78000"/>
              </a:lnSpc>
              <a:spcBef>
                <a:spcPts val="200"/>
              </a:spcBef>
              <a:buFontTx/>
              <a:buNone/>
            </a:pPr>
            <a:r>
              <a:rPr sz="1400" b="0" i="0" noProof="1">
                <a:solidFill>
                  <a:srgbClr val="000000"/>
                </a:solidFill>
                <a:latin typeface="Helvetica Neue" charset="0"/>
              </a:rPr>
              <a:t>Magnetics for equilibrium reconstruction</a:t>
            </a:r>
          </a:p>
          <a:p>
            <a:pPr lvl="1">
              <a:lnSpc>
                <a:spcPct val="78000"/>
              </a:lnSpc>
              <a:spcBef>
                <a:spcPts val="300"/>
              </a:spcBef>
              <a:buFontTx/>
              <a:buNone/>
            </a:pPr>
            <a:r>
              <a:rPr sz="1400" b="0" noProof="1">
                <a:solidFill>
                  <a:srgbClr val="FF0000"/>
                </a:solidFill>
                <a:latin typeface="Helvetica Neue" charset="0"/>
              </a:rPr>
              <a:t>Halo current detectors</a:t>
            </a:r>
          </a:p>
          <a:p>
            <a:pPr lvl="1">
              <a:lnSpc>
                <a:spcPct val="78000"/>
              </a:lnSpc>
              <a:spcBef>
                <a:spcPts val="300"/>
              </a:spcBef>
              <a:buFontTx/>
              <a:buNone/>
            </a:pPr>
            <a:r>
              <a:rPr sz="1400" b="0" noProof="1">
                <a:solidFill>
                  <a:srgbClr val="FF0000"/>
                </a:solidFill>
                <a:latin typeface="Helvetica Neue" charset="0"/>
              </a:rPr>
              <a:t>High-n and high-frequency Mirnov arrays</a:t>
            </a:r>
          </a:p>
          <a:p>
            <a:pPr lvl="1">
              <a:lnSpc>
                <a:spcPct val="78000"/>
              </a:lnSpc>
              <a:spcBef>
                <a:spcPts val="300"/>
              </a:spcBef>
              <a:buFontTx/>
              <a:buNone/>
            </a:pPr>
            <a:r>
              <a:rPr sz="1400" b="0" i="0" noProof="1">
                <a:solidFill>
                  <a:srgbClr val="000000"/>
                </a:solidFill>
                <a:latin typeface="Helvetica Neue" charset="0"/>
              </a:rPr>
              <a:t>Locked-mode detectors</a:t>
            </a:r>
          </a:p>
          <a:p>
            <a:pPr lvl="1">
              <a:lnSpc>
                <a:spcPct val="78000"/>
              </a:lnSpc>
              <a:spcBef>
                <a:spcPts val="300"/>
              </a:spcBef>
              <a:buFontTx/>
              <a:buNone/>
            </a:pPr>
            <a:r>
              <a:rPr sz="1400" b="0" i="0" noProof="1" smtClean="0">
                <a:solidFill>
                  <a:srgbClr val="000000"/>
                </a:solidFill>
                <a:latin typeface="Helvetica Neue" charset="0"/>
              </a:rPr>
              <a:t>RWM sensors</a:t>
            </a:r>
            <a:endParaRPr sz="800" b="0" i="0" noProof="1">
              <a:solidFill>
                <a:srgbClr val="000000"/>
              </a:solidFill>
              <a:latin typeface="Helvetica Neue" charset="0"/>
            </a:endParaRPr>
          </a:p>
          <a:p>
            <a:pPr>
              <a:lnSpc>
                <a:spcPct val="78000"/>
              </a:lnSpc>
              <a:spcBef>
                <a:spcPts val="600"/>
              </a:spcBef>
              <a:buFontTx/>
              <a:buNone/>
            </a:pPr>
            <a:r>
              <a:rPr sz="1800" i="0" noProof="1">
                <a:solidFill>
                  <a:srgbClr val="000000"/>
                </a:solidFill>
                <a:latin typeface="Helvetica Neue" charset="0"/>
              </a:rPr>
              <a:t>Profile Diagnostics</a:t>
            </a:r>
            <a:endParaRPr sz="1400" i="0" noProof="1">
              <a:solidFill>
                <a:srgbClr val="000000"/>
              </a:solidFill>
              <a:latin typeface="Helvetica Neue" charset="0"/>
            </a:endParaRPr>
          </a:p>
          <a:p>
            <a:pPr lvl="1">
              <a:lnSpc>
                <a:spcPct val="78000"/>
              </a:lnSpc>
              <a:spcBef>
                <a:spcPts val="200"/>
              </a:spcBef>
              <a:buFontTx/>
              <a:buNone/>
            </a:pPr>
            <a:r>
              <a:rPr sz="1400" b="0" i="0" noProof="1">
                <a:solidFill>
                  <a:srgbClr val="000000"/>
                </a:solidFill>
                <a:latin typeface="Helvetica Neue" charset="0"/>
              </a:rPr>
              <a:t>MPTS (42 ch, 60 Hz) </a:t>
            </a:r>
          </a:p>
          <a:p>
            <a:pPr lvl="1">
              <a:lnSpc>
                <a:spcPct val="78000"/>
              </a:lnSpc>
              <a:spcBef>
                <a:spcPts val="200"/>
              </a:spcBef>
              <a:buFontTx/>
              <a:buNone/>
            </a:pPr>
            <a:r>
              <a:rPr sz="1400" b="0" i="0" noProof="1">
                <a:solidFill>
                  <a:srgbClr val="000000"/>
                </a:solidFill>
                <a:latin typeface="Helvetica Neue" charset="0"/>
              </a:rPr>
              <a:t>T-CHERS: T</a:t>
            </a:r>
            <a:r>
              <a:rPr sz="1400" b="0" i="0" baseline="-25000" noProof="1">
                <a:solidFill>
                  <a:srgbClr val="000000"/>
                </a:solidFill>
                <a:latin typeface="Helvetica Neue" charset="0"/>
              </a:rPr>
              <a:t>i</a:t>
            </a:r>
            <a:r>
              <a:rPr sz="1400" b="0" i="0" noProof="1">
                <a:solidFill>
                  <a:srgbClr val="000000"/>
                </a:solidFill>
                <a:latin typeface="Helvetica Neue" charset="0"/>
              </a:rPr>
              <a:t>(R),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n</a:t>
            </a:r>
            <a:r>
              <a:rPr sz="1400" b="0" i="0" baseline="-25000" noProof="1">
                <a:solidFill>
                  <a:srgbClr val="000000"/>
                </a:solidFill>
                <a:latin typeface="Helvetica Neue" charset="0"/>
              </a:rPr>
              <a:t>C</a:t>
            </a:r>
            <a:r>
              <a:rPr sz="1400" b="0" i="0" noProof="1">
                <a:solidFill>
                  <a:srgbClr val="000000"/>
                </a:solidFill>
                <a:latin typeface="Helvetica Neue" charset="0"/>
              </a:rPr>
              <a:t>(R), n</a:t>
            </a:r>
            <a:r>
              <a:rPr sz="1400" b="0" i="0" baseline="-25000" noProof="1">
                <a:solidFill>
                  <a:srgbClr val="000000"/>
                </a:solidFill>
                <a:latin typeface="Helvetica Neue" charset="0"/>
              </a:rPr>
              <a:t>Li</a:t>
            </a:r>
            <a:r>
              <a:rPr sz="1400" b="0" i="0" noProof="1">
                <a:solidFill>
                  <a:srgbClr val="000000"/>
                </a:solidFill>
                <a:latin typeface="Helvetica Neue" charset="0"/>
              </a:rPr>
              <a:t>(R), (51 ch)</a:t>
            </a:r>
          </a:p>
          <a:p>
            <a:pPr lvl="1">
              <a:lnSpc>
                <a:spcPct val="78000"/>
              </a:lnSpc>
              <a:spcBef>
                <a:spcPts val="200"/>
              </a:spcBef>
              <a:buFontTx/>
              <a:buNone/>
            </a:pPr>
            <a:r>
              <a:rPr sz="1400" b="0" i="0" noProof="1">
                <a:solidFill>
                  <a:srgbClr val="000000"/>
                </a:solidFill>
                <a:latin typeface="Helvetica Neue" charset="0"/>
              </a:rPr>
              <a:t>P-CHERS: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(r) (71 ch)</a:t>
            </a:r>
          </a:p>
          <a:p>
            <a:pPr lvl="1">
              <a:lnSpc>
                <a:spcPct val="78000"/>
              </a:lnSpc>
              <a:spcBef>
                <a:spcPts val="200"/>
              </a:spcBef>
              <a:buFontTx/>
              <a:buNone/>
            </a:pPr>
            <a:r>
              <a:rPr sz="1400" b="0" i="0" noProof="1">
                <a:solidFill>
                  <a:srgbClr val="000000"/>
                </a:solidFill>
                <a:latin typeface="Helvetica Neue" charset="0"/>
              </a:rPr>
              <a:t>MSE-CIF (</a:t>
            </a:r>
            <a:r>
              <a:rPr sz="1400" b="0" i="0" noProof="1" smtClean="0">
                <a:solidFill>
                  <a:srgbClr val="000000"/>
                </a:solidFill>
                <a:latin typeface="Helvetica Neue" charset="0"/>
              </a:rPr>
              <a:t>1</a:t>
            </a:r>
            <a:r>
              <a:rPr lang="en-US" sz="1400" b="0" i="0" noProof="1" smtClean="0">
                <a:solidFill>
                  <a:srgbClr val="000000"/>
                </a:solidFill>
                <a:latin typeface="Helvetica Neue" charset="0"/>
              </a:rPr>
              <a:t>8</a:t>
            </a:r>
            <a:r>
              <a:rPr sz="1400" b="0" i="0" noProof="1" smtClean="0">
                <a:solidFill>
                  <a:srgbClr val="000000"/>
                </a:solidFill>
                <a:latin typeface="Helvetica Neue" charset="0"/>
              </a:rPr>
              <a:t> </a:t>
            </a:r>
            <a:r>
              <a:rPr sz="1400" b="0" i="0" noProof="1">
                <a:solidFill>
                  <a:srgbClr val="000000"/>
                </a:solidFill>
                <a:latin typeface="Helvetica Neue" charset="0"/>
              </a:rPr>
              <a:t>ch)</a:t>
            </a:r>
          </a:p>
          <a:p>
            <a:pPr lvl="1">
              <a:lnSpc>
                <a:spcPct val="78000"/>
              </a:lnSpc>
              <a:spcBef>
                <a:spcPts val="200"/>
              </a:spcBef>
              <a:buFontTx/>
              <a:buNone/>
            </a:pPr>
            <a:r>
              <a:rPr sz="1400" b="0" noProof="1">
                <a:solidFill>
                  <a:srgbClr val="FF0000"/>
                </a:solidFill>
                <a:latin typeface="Helvetica Neue" charset="0"/>
              </a:rPr>
              <a:t>MSE-LIF </a:t>
            </a:r>
            <a:r>
              <a:rPr sz="1400" b="0" noProof="1" smtClean="0">
                <a:solidFill>
                  <a:srgbClr val="FF0000"/>
                </a:solidFill>
                <a:latin typeface="Helvetica Neue" charset="0"/>
              </a:rPr>
              <a:t>(</a:t>
            </a:r>
            <a:r>
              <a:rPr lang="en-US" sz="1400" b="0" noProof="1" smtClean="0">
                <a:solidFill>
                  <a:srgbClr val="FF0000"/>
                </a:solidFill>
                <a:latin typeface="Helvetica Neue" charset="0"/>
              </a:rPr>
              <a:t>20 </a:t>
            </a:r>
            <a:r>
              <a:rPr sz="1400" b="0" noProof="1" smtClean="0">
                <a:solidFill>
                  <a:srgbClr val="FF0000"/>
                </a:solidFill>
                <a:latin typeface="Helvetica Neue" charset="0"/>
              </a:rPr>
              <a:t>ch)</a:t>
            </a:r>
            <a:endParaRPr lang="en-US" sz="1400" b="0" noProof="1" smtClean="0">
              <a:solidFill>
                <a:srgbClr val="FF0000"/>
              </a:solidFill>
              <a:latin typeface="Helvetica Neue" charset="0"/>
            </a:endParaRPr>
          </a:p>
          <a:p>
            <a:pPr lvl="1">
              <a:lnSpc>
                <a:spcPct val="78000"/>
              </a:lnSpc>
              <a:spcBef>
                <a:spcPts val="200"/>
              </a:spcBef>
              <a:buFontTx/>
              <a:buNone/>
            </a:pPr>
            <a:r>
              <a:rPr lang="en-US" sz="1400" b="0" noProof="1" smtClean="0">
                <a:solidFill>
                  <a:srgbClr val="FF0000"/>
                </a:solidFill>
                <a:latin typeface="Helvetica Neue" charset="0"/>
              </a:rPr>
              <a:t>ME-SXR (40 ch)</a:t>
            </a:r>
            <a:endParaRPr sz="1400" b="0" noProof="1">
              <a:solidFill>
                <a:srgbClr val="FF0000"/>
              </a:solidFill>
              <a:latin typeface="Helvetica Neue" charset="0"/>
            </a:endParaRPr>
          </a:p>
          <a:p>
            <a:pPr lvl="1">
              <a:lnSpc>
                <a:spcPct val="78000"/>
              </a:lnSpc>
              <a:spcBef>
                <a:spcPts val="200"/>
              </a:spcBef>
              <a:buFontTx/>
              <a:buNone/>
            </a:pPr>
            <a:r>
              <a:rPr sz="1400" b="0" i="0" noProof="1" smtClean="0">
                <a:solidFill>
                  <a:srgbClr val="000000"/>
                </a:solidFill>
                <a:latin typeface="Helvetica Neue" charset="0"/>
              </a:rPr>
              <a:t>Midplane </a:t>
            </a:r>
            <a:r>
              <a:rPr sz="1400" b="0" i="0" noProof="1">
                <a:solidFill>
                  <a:srgbClr val="000000"/>
                </a:solidFill>
                <a:latin typeface="Helvetica Neue" charset="0"/>
              </a:rPr>
              <a:t>tangential bolometer array (16 ch)</a:t>
            </a:r>
          </a:p>
          <a:p>
            <a:pPr>
              <a:lnSpc>
                <a:spcPct val="78000"/>
              </a:lnSpc>
              <a:spcBef>
                <a:spcPts val="600"/>
              </a:spcBef>
              <a:buFontTx/>
              <a:buNone/>
            </a:pPr>
            <a:r>
              <a:rPr sz="1800" i="0" noProof="1">
                <a:solidFill>
                  <a:srgbClr val="000000"/>
                </a:solidFill>
                <a:latin typeface="Helvetica Neue" charset="0"/>
              </a:rPr>
              <a:t>Turbulence/Modes Diagnostics</a:t>
            </a:r>
            <a:endParaRPr sz="1400" i="0" noProof="1">
              <a:solidFill>
                <a:srgbClr val="000000"/>
              </a:solidFill>
              <a:latin typeface="Helvetica Neue" charset="0"/>
            </a:endParaRPr>
          </a:p>
          <a:p>
            <a:pPr lvl="1">
              <a:lnSpc>
                <a:spcPct val="78000"/>
              </a:lnSpc>
              <a:spcBef>
                <a:spcPts val="300"/>
              </a:spcBef>
              <a:buFontTx/>
              <a:buNone/>
            </a:pPr>
            <a:r>
              <a:rPr lang="en-US" sz="1400" b="0" noProof="1" smtClean="0">
                <a:solidFill>
                  <a:srgbClr val="FF0000"/>
                </a:solidFill>
                <a:latin typeface="Helvetica Neue" charset="0"/>
              </a:rPr>
              <a:t>Poloidal M</a:t>
            </a:r>
            <a:r>
              <a:rPr sz="1400" b="0" noProof="1" smtClean="0">
                <a:solidFill>
                  <a:srgbClr val="FF0000"/>
                </a:solidFill>
                <a:latin typeface="Helvetica Neue" charset="0"/>
              </a:rPr>
              <a:t>icrowave </a:t>
            </a:r>
            <a:r>
              <a:rPr sz="1400" b="0" noProof="1">
                <a:solidFill>
                  <a:srgbClr val="FF0000"/>
                </a:solidFill>
                <a:latin typeface="Helvetica Neue" charset="0"/>
              </a:rPr>
              <a:t>high-k scattering </a:t>
            </a:r>
          </a:p>
          <a:p>
            <a:pPr lvl="1">
              <a:lnSpc>
                <a:spcPct val="78000"/>
              </a:lnSpc>
              <a:spcBef>
                <a:spcPts val="300"/>
              </a:spcBef>
              <a:buFontTx/>
              <a:buNone/>
            </a:pPr>
            <a:r>
              <a:rPr sz="1400" b="0" i="0" noProof="1">
                <a:solidFill>
                  <a:srgbClr val="000000"/>
                </a:solidFill>
                <a:latin typeface="Helvetica Neue" charset="0"/>
              </a:rPr>
              <a:t>Beam Emission Spectroscopy (48 ch)</a:t>
            </a:r>
          </a:p>
          <a:p>
            <a:pPr lvl="1">
              <a:lnSpc>
                <a:spcPct val="78000"/>
              </a:lnSpc>
              <a:spcBef>
                <a:spcPts val="300"/>
              </a:spcBef>
              <a:buFontTx/>
              <a:buNone/>
            </a:pPr>
            <a:r>
              <a:rPr sz="1400" b="0" i="0" noProof="1">
                <a:solidFill>
                  <a:srgbClr val="000000"/>
                </a:solidFill>
                <a:latin typeface="Helvetica Neue" charset="0"/>
              </a:rPr>
              <a:t>Microwave Reflectometer, </a:t>
            </a:r>
          </a:p>
          <a:p>
            <a:pPr lvl="1">
              <a:lnSpc>
                <a:spcPct val="78000"/>
              </a:lnSpc>
              <a:spcBef>
                <a:spcPts val="300"/>
              </a:spcBef>
              <a:buFontTx/>
              <a:buNone/>
            </a:pPr>
            <a:r>
              <a:rPr sz="1400" b="0" noProof="1">
                <a:solidFill>
                  <a:srgbClr val="FF0000"/>
                </a:solidFill>
                <a:latin typeface="Helvetica Neue" charset="0"/>
              </a:rPr>
              <a:t>Microwave Polarimeter</a:t>
            </a:r>
          </a:p>
          <a:p>
            <a:pPr lvl="1">
              <a:lnSpc>
                <a:spcPct val="78000"/>
              </a:lnSpc>
              <a:spcBef>
                <a:spcPts val="300"/>
              </a:spcBef>
              <a:buFontTx/>
              <a:buNone/>
            </a:pPr>
            <a:r>
              <a:rPr sz="1400" b="0" i="0" noProof="1">
                <a:solidFill>
                  <a:srgbClr val="000000"/>
                </a:solidFill>
                <a:latin typeface="Helvetica Neue" charset="0"/>
              </a:rPr>
              <a:t>Ultra-soft x-ray arrays – multi-color</a:t>
            </a:r>
          </a:p>
          <a:p>
            <a:pPr>
              <a:lnSpc>
                <a:spcPct val="78000"/>
              </a:lnSpc>
              <a:spcBef>
                <a:spcPts val="600"/>
              </a:spcBef>
              <a:buFontTx/>
              <a:buNone/>
            </a:pPr>
            <a:r>
              <a:rPr sz="1800" i="0" noProof="1" smtClean="0">
                <a:solidFill>
                  <a:srgbClr val="000000"/>
                </a:solidFill>
                <a:latin typeface="Helvetica Neue" charset="0"/>
              </a:rPr>
              <a:t>Energetic </a:t>
            </a:r>
            <a:r>
              <a:rPr sz="1800" i="0" noProof="1">
                <a:solidFill>
                  <a:srgbClr val="000000"/>
                </a:solidFill>
                <a:latin typeface="Helvetica Neue" charset="0"/>
              </a:rPr>
              <a:t>Particle Diagnostics</a:t>
            </a:r>
            <a:endParaRPr sz="1400" i="0" noProof="1">
              <a:solidFill>
                <a:srgbClr val="000000"/>
              </a:solidFill>
              <a:latin typeface="Helvetica Neue" charset="0"/>
            </a:endParaRPr>
          </a:p>
          <a:p>
            <a:pPr lvl="1">
              <a:lnSpc>
                <a:spcPct val="78000"/>
              </a:lnSpc>
              <a:spcBef>
                <a:spcPts val="200"/>
              </a:spcBef>
              <a:buFontTx/>
              <a:buNone/>
            </a:pPr>
            <a:r>
              <a:rPr sz="1400" b="0" noProof="1">
                <a:solidFill>
                  <a:srgbClr val="FF0000"/>
                </a:solidFill>
                <a:latin typeface="Helvetica Neue" charset="0"/>
              </a:rPr>
              <a:t>Fast Ion D</a:t>
            </a:r>
            <a:r>
              <a:rPr sz="1400" b="0" baseline="-25000" noProof="1">
                <a:solidFill>
                  <a:srgbClr val="FF0000"/>
                </a:solidFill>
                <a:latin typeface="Symbol" charset="0"/>
                <a:sym typeface="Symbol" charset="0"/>
              </a:rPr>
              <a:t></a:t>
            </a:r>
            <a:r>
              <a:rPr sz="1400" b="0" noProof="1">
                <a:solidFill>
                  <a:srgbClr val="FF0000"/>
                </a:solidFill>
                <a:latin typeface="Helvetica Neue" charset="0"/>
              </a:rPr>
              <a:t> profile measurement (perp + tang)</a:t>
            </a:r>
          </a:p>
          <a:p>
            <a:pPr lvl="1">
              <a:lnSpc>
                <a:spcPct val="78000"/>
              </a:lnSpc>
              <a:spcBef>
                <a:spcPts val="200"/>
              </a:spcBef>
              <a:buFontTx/>
              <a:buNone/>
            </a:pPr>
            <a:r>
              <a:rPr sz="1400" b="0" i="0" noProof="1">
                <a:solidFill>
                  <a:schemeClr val="tx1"/>
                </a:solidFill>
                <a:latin typeface="Helvetica Neue" charset="0"/>
              </a:rPr>
              <a:t>Solid-State neutral particle analyzer</a:t>
            </a:r>
          </a:p>
          <a:p>
            <a:pPr lvl="1">
              <a:lnSpc>
                <a:spcPct val="78000"/>
              </a:lnSpc>
              <a:spcBef>
                <a:spcPts val="300"/>
              </a:spcBef>
              <a:buFontTx/>
              <a:buNone/>
            </a:pPr>
            <a:r>
              <a:rPr sz="1400" b="0" i="0" noProof="1">
                <a:solidFill>
                  <a:srgbClr val="000000"/>
                </a:solidFill>
                <a:latin typeface="Helvetica Neue" charset="0"/>
              </a:rPr>
              <a:t>Fast lost-ion probe (energy/pitch angle resolving)</a:t>
            </a:r>
          </a:p>
          <a:p>
            <a:pPr lvl="1">
              <a:lnSpc>
                <a:spcPct val="78000"/>
              </a:lnSpc>
              <a:spcBef>
                <a:spcPts val="300"/>
              </a:spcBef>
              <a:buFontTx/>
              <a:buNone/>
            </a:pPr>
            <a:r>
              <a:rPr sz="1400" b="0" i="0" noProof="1">
                <a:solidFill>
                  <a:srgbClr val="000000"/>
                </a:solidFill>
                <a:latin typeface="Helvetica Neue" charset="0"/>
              </a:rPr>
              <a:t>Neutron measurements</a:t>
            </a:r>
          </a:p>
          <a:p>
            <a:pPr lvl="1">
              <a:lnSpc>
                <a:spcPct val="78000"/>
              </a:lnSpc>
              <a:spcBef>
                <a:spcPts val="300"/>
              </a:spcBef>
              <a:buFontTx/>
              <a:buNone/>
            </a:pPr>
            <a:r>
              <a:rPr sz="1400" b="0" i="0" noProof="1">
                <a:solidFill>
                  <a:srgbClr val="000000"/>
                </a:solidFill>
                <a:latin typeface="Helvetica Neue" charset="0"/>
              </a:rPr>
              <a:t>Neutral particle </a:t>
            </a:r>
            <a:r>
              <a:rPr sz="1400" b="0" i="0" noProof="1" smtClean="0">
                <a:solidFill>
                  <a:srgbClr val="000000"/>
                </a:solidFill>
                <a:latin typeface="Helvetica Neue" charset="0"/>
              </a:rPr>
              <a:t>analyzer</a:t>
            </a:r>
            <a:r>
              <a:rPr lang="en-US" sz="1400" b="0" i="0" noProof="1" smtClean="0">
                <a:solidFill>
                  <a:srgbClr val="000000"/>
                </a:solidFill>
                <a:latin typeface="Helvetica Neue" charset="0"/>
              </a:rPr>
              <a:t> (single channel)</a:t>
            </a:r>
            <a:r>
              <a:rPr sz="1400" b="0" i="0" noProof="1" smtClean="0">
                <a:solidFill>
                  <a:srgbClr val="000000"/>
                </a:solidFill>
                <a:latin typeface="Helvetica Neue" charset="0"/>
              </a:rPr>
              <a:t> </a:t>
            </a:r>
            <a:endParaRPr sz="1400" b="0" i="0" noProof="1">
              <a:solidFill>
                <a:srgbClr val="000000"/>
              </a:solidFill>
              <a:latin typeface="Helvetica Neue" charset="0"/>
            </a:endParaRPr>
          </a:p>
        </p:txBody>
      </p:sp>
      <p:sp>
        <p:nvSpPr>
          <p:cNvPr id="45059" name="Text Box 5"/>
          <p:cNvSpPr txBox="1">
            <a:spLocks noChangeArrowheads="1"/>
          </p:cNvSpPr>
          <p:nvPr/>
        </p:nvSpPr>
        <p:spPr bwMode="auto">
          <a:xfrm>
            <a:off x="4737100" y="1023938"/>
            <a:ext cx="4318000" cy="5462621"/>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sz="1800" i="0" noProof="1">
                <a:solidFill>
                  <a:srgbClr val="000000"/>
                </a:solidFill>
                <a:latin typeface="Helvetica Neue" charset="0"/>
              </a:rPr>
              <a:t>Edge Divertor Physics</a:t>
            </a:r>
            <a:endParaRPr lang="en-US" sz="1400" i="0" dirty="0">
              <a:solidFill>
                <a:srgbClr val="000000"/>
              </a:solidFill>
              <a:latin typeface="Helvetica Neue" charset="0"/>
            </a:endParaRPr>
          </a:p>
          <a:p>
            <a:pPr lvl="1">
              <a:lnSpc>
                <a:spcPct val="78000"/>
              </a:lnSpc>
              <a:spcBef>
                <a:spcPts val="300"/>
              </a:spcBef>
              <a:buFontTx/>
              <a:buNone/>
            </a:pPr>
            <a:r>
              <a:rPr sz="1400" b="0" i="0" noProof="1">
                <a:solidFill>
                  <a:srgbClr val="000000"/>
                </a:solidFill>
                <a:latin typeface="Helvetica Neue" charset="0"/>
              </a:rPr>
              <a:t>Gas-puff Imaging (500kHz)</a:t>
            </a:r>
          </a:p>
          <a:p>
            <a:pPr lvl="1">
              <a:lnSpc>
                <a:spcPct val="78000"/>
              </a:lnSpc>
              <a:spcBef>
                <a:spcPts val="300"/>
              </a:spcBef>
              <a:buFontTx/>
              <a:buNone/>
            </a:pPr>
            <a:r>
              <a:rPr sz="1400" b="0" i="0" noProof="1" smtClean="0">
                <a:solidFill>
                  <a:srgbClr val="000000"/>
                </a:solidFill>
                <a:latin typeface="Helvetica Neue" charset="0"/>
              </a:rPr>
              <a:t>Langmuir </a:t>
            </a:r>
            <a:r>
              <a:rPr sz="1400" b="0" i="0" noProof="1">
                <a:solidFill>
                  <a:srgbClr val="000000"/>
                </a:solidFill>
                <a:latin typeface="Helvetica Neue" charset="0"/>
              </a:rPr>
              <a:t>probe array </a:t>
            </a:r>
          </a:p>
          <a:p>
            <a:pPr lvl="1">
              <a:lnSpc>
                <a:spcPct val="78000"/>
              </a:lnSpc>
              <a:spcBef>
                <a:spcPts val="300"/>
              </a:spcBef>
              <a:buFontTx/>
              <a:buNone/>
            </a:pPr>
            <a:r>
              <a:rPr sz="1400" b="0" i="0" noProof="1">
                <a:solidFill>
                  <a:srgbClr val="000000"/>
                </a:solidFill>
                <a:latin typeface="Helvetica Neue" charset="0"/>
              </a:rPr>
              <a:t>Edge Rotation Diagnostics (T</a:t>
            </a:r>
            <a:r>
              <a:rPr sz="1400" b="0" i="0" baseline="-25000" noProof="1">
                <a:solidFill>
                  <a:srgbClr val="000000"/>
                </a:solidFill>
                <a:latin typeface="Helvetica Neue" charset="0"/>
              </a:rPr>
              <a:t>i</a:t>
            </a:r>
            <a:r>
              <a:rPr sz="1400" b="0" i="0" noProof="1">
                <a:solidFill>
                  <a:srgbClr val="000000"/>
                </a:solidFill>
                <a:latin typeface="Helvetica Neue" charset="0"/>
              </a:rPr>
              <a:t>, V</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V</a:t>
            </a:r>
            <a:r>
              <a:rPr sz="1400" b="0" i="0" baseline="-25000" noProof="1">
                <a:solidFill>
                  <a:srgbClr val="000000"/>
                </a:solidFill>
                <a:latin typeface="Helvetica Neue" charset="0"/>
              </a:rPr>
              <a:t>pol</a:t>
            </a:r>
            <a:r>
              <a:rPr sz="1400" b="0" i="0" noProof="1">
                <a:solidFill>
                  <a:srgbClr val="000000"/>
                </a:solidFill>
                <a:latin typeface="Helvetica Neue" charset="0"/>
              </a:rPr>
              <a:t>)</a:t>
            </a:r>
          </a:p>
          <a:p>
            <a:pPr lvl="1">
              <a:lnSpc>
                <a:spcPct val="78000"/>
              </a:lnSpc>
              <a:spcBef>
                <a:spcPts val="300"/>
              </a:spcBef>
              <a:buFontTx/>
              <a:buNone/>
            </a:pPr>
            <a:r>
              <a:rPr sz="1400" b="0" i="0" noProof="1">
                <a:solidFill>
                  <a:srgbClr val="000000"/>
                </a:solidFill>
                <a:latin typeface="Helvetica Neue" charset="0"/>
              </a:rPr>
              <a:t>1-D CCD H</a:t>
            </a:r>
            <a:r>
              <a:rPr sz="1400" b="0" i="0" baseline="-25000" noProof="1">
                <a:solidFill>
                  <a:srgbClr val="000000"/>
                </a:solidFill>
                <a:latin typeface="Symbol" charset="0"/>
                <a:sym typeface="Symbol" charset="0"/>
              </a:rPr>
              <a:t></a:t>
            </a:r>
            <a:r>
              <a:rPr sz="1400" b="0" i="0" noProof="1">
                <a:solidFill>
                  <a:srgbClr val="000000"/>
                </a:solidFill>
                <a:latin typeface="Helvetica Neue" charset="0"/>
              </a:rPr>
              <a:t> cameras (divertor, midplane)</a:t>
            </a:r>
          </a:p>
          <a:p>
            <a:pPr lvl="1">
              <a:lnSpc>
                <a:spcPct val="78000"/>
              </a:lnSpc>
              <a:spcBef>
                <a:spcPts val="300"/>
              </a:spcBef>
              <a:buFontTx/>
              <a:buNone/>
            </a:pPr>
            <a:r>
              <a:rPr sz="1400" b="0" i="0" noProof="1">
                <a:solidFill>
                  <a:srgbClr val="000000"/>
                </a:solidFill>
                <a:latin typeface="Helvetica Neue" charset="0"/>
              </a:rPr>
              <a:t>2-D divertor fast visible camera</a:t>
            </a:r>
          </a:p>
          <a:p>
            <a:pPr lvl="1">
              <a:lnSpc>
                <a:spcPct val="78000"/>
              </a:lnSpc>
              <a:spcBef>
                <a:spcPts val="300"/>
              </a:spcBef>
              <a:buFontTx/>
              <a:buNone/>
            </a:pPr>
            <a:r>
              <a:rPr lang="en-US" sz="1400" b="0" i="0" noProof="1" smtClean="0">
                <a:solidFill>
                  <a:srgbClr val="000000"/>
                </a:solidFill>
                <a:latin typeface="Helvetica Neue" charset="0"/>
              </a:rPr>
              <a:t>Metal foil d</a:t>
            </a:r>
            <a:r>
              <a:rPr sz="1400" b="0" i="0" noProof="1" smtClean="0">
                <a:solidFill>
                  <a:srgbClr val="000000"/>
                </a:solidFill>
                <a:latin typeface="Helvetica Neue" charset="0"/>
              </a:rPr>
              <a:t>ivertor </a:t>
            </a:r>
            <a:r>
              <a:rPr sz="1400" b="0" i="0" noProof="1">
                <a:solidFill>
                  <a:srgbClr val="000000"/>
                </a:solidFill>
                <a:latin typeface="Helvetica Neue" charset="0"/>
              </a:rPr>
              <a:t>bolometer </a:t>
            </a:r>
          </a:p>
          <a:p>
            <a:pPr lvl="1">
              <a:lnSpc>
                <a:spcPct val="78000"/>
              </a:lnSpc>
              <a:spcBef>
                <a:spcPts val="300"/>
              </a:spcBef>
              <a:buFontTx/>
              <a:buNone/>
            </a:pPr>
            <a:r>
              <a:rPr lang="en-US" sz="1400" b="0" i="0" dirty="0">
                <a:solidFill>
                  <a:schemeClr val="tx1"/>
                </a:solidFill>
              </a:rPr>
              <a:t>AXUV-based </a:t>
            </a:r>
            <a:r>
              <a:rPr lang="en-US" sz="1400" b="0" i="0" dirty="0" err="1">
                <a:solidFill>
                  <a:schemeClr val="tx1"/>
                </a:solidFill>
              </a:rPr>
              <a:t>Divertor</a:t>
            </a:r>
            <a:r>
              <a:rPr lang="en-US" sz="1400" b="0" i="0" dirty="0">
                <a:solidFill>
                  <a:schemeClr val="tx1"/>
                </a:solidFill>
              </a:rPr>
              <a:t> </a:t>
            </a:r>
            <a:r>
              <a:rPr lang="en-US" sz="1400" b="0" i="0" dirty="0" smtClean="0">
                <a:solidFill>
                  <a:schemeClr val="tx1"/>
                </a:solidFill>
              </a:rPr>
              <a:t>Bolometer</a:t>
            </a:r>
          </a:p>
          <a:p>
            <a:pPr lvl="1">
              <a:lnSpc>
                <a:spcPct val="78000"/>
              </a:lnSpc>
              <a:spcBef>
                <a:spcPts val="300"/>
              </a:spcBef>
              <a:buFontTx/>
              <a:buNone/>
            </a:pPr>
            <a:r>
              <a:rPr sz="1400" b="0" i="0" noProof="1" smtClean="0">
                <a:solidFill>
                  <a:srgbClr val="000000"/>
                </a:solidFill>
                <a:latin typeface="Helvetica Neue" charset="0"/>
              </a:rPr>
              <a:t>IR </a:t>
            </a:r>
            <a:r>
              <a:rPr sz="1400" b="0" i="0" noProof="1">
                <a:solidFill>
                  <a:srgbClr val="000000"/>
                </a:solidFill>
                <a:latin typeface="Helvetica Neue" charset="0"/>
              </a:rPr>
              <a:t>cameras (30Hz) (3)</a:t>
            </a:r>
          </a:p>
          <a:p>
            <a:pPr lvl="1">
              <a:lnSpc>
                <a:spcPct val="78000"/>
              </a:lnSpc>
              <a:spcBef>
                <a:spcPts val="300"/>
              </a:spcBef>
              <a:buFontTx/>
              <a:buNone/>
            </a:pPr>
            <a:r>
              <a:rPr sz="1400" b="0" i="0" noProof="1">
                <a:solidFill>
                  <a:srgbClr val="000000"/>
                </a:solidFill>
                <a:latin typeface="Helvetica Neue" charset="0"/>
              </a:rPr>
              <a:t>Fast IR camera (two color)</a:t>
            </a:r>
          </a:p>
          <a:p>
            <a:pPr lvl="1">
              <a:lnSpc>
                <a:spcPct val="78000"/>
              </a:lnSpc>
              <a:spcBef>
                <a:spcPts val="300"/>
              </a:spcBef>
              <a:buFontTx/>
              <a:buNone/>
            </a:pPr>
            <a:r>
              <a:rPr sz="1400" b="0" i="0" noProof="1">
                <a:solidFill>
                  <a:srgbClr val="000000"/>
                </a:solidFill>
                <a:latin typeface="Helvetica Neue" charset="0"/>
              </a:rPr>
              <a:t>Tile temperature thermocouple array</a:t>
            </a:r>
          </a:p>
          <a:p>
            <a:pPr lvl="1">
              <a:lnSpc>
                <a:spcPct val="78000"/>
              </a:lnSpc>
              <a:spcBef>
                <a:spcPts val="300"/>
              </a:spcBef>
              <a:buFontTx/>
              <a:buNone/>
            </a:pPr>
            <a:r>
              <a:rPr sz="1400" b="0" noProof="1">
                <a:solidFill>
                  <a:srgbClr val="FF0000"/>
                </a:solidFill>
                <a:latin typeface="Helvetica Neue" charset="0"/>
              </a:rPr>
              <a:t>Divertor fast eroding thermocouple</a:t>
            </a:r>
          </a:p>
          <a:p>
            <a:pPr lvl="1">
              <a:lnSpc>
                <a:spcPct val="78000"/>
              </a:lnSpc>
              <a:spcBef>
                <a:spcPts val="300"/>
              </a:spcBef>
              <a:buFontTx/>
              <a:buNone/>
            </a:pPr>
            <a:r>
              <a:rPr sz="1400" b="0" i="0" noProof="1">
                <a:solidFill>
                  <a:srgbClr val="000000"/>
                </a:solidFill>
                <a:latin typeface="Helvetica Neue" charset="0"/>
              </a:rPr>
              <a:t>Dust detector</a:t>
            </a:r>
          </a:p>
          <a:p>
            <a:pPr lvl="1">
              <a:lnSpc>
                <a:spcPct val="78000"/>
              </a:lnSpc>
              <a:spcBef>
                <a:spcPts val="300"/>
              </a:spcBef>
              <a:buFontTx/>
              <a:buNone/>
            </a:pPr>
            <a:r>
              <a:rPr sz="1400" b="0" i="0" noProof="1">
                <a:solidFill>
                  <a:srgbClr val="000000"/>
                </a:solidFill>
                <a:latin typeface="Helvetica Neue" charset="0"/>
              </a:rPr>
              <a:t>Edge Deposition Monitors</a:t>
            </a:r>
          </a:p>
          <a:p>
            <a:pPr lvl="1">
              <a:lnSpc>
                <a:spcPct val="78000"/>
              </a:lnSpc>
              <a:spcBef>
                <a:spcPts val="300"/>
              </a:spcBef>
              <a:buFontTx/>
              <a:buNone/>
            </a:pPr>
            <a:r>
              <a:rPr sz="1400" b="0" i="0" noProof="1">
                <a:solidFill>
                  <a:srgbClr val="000000"/>
                </a:solidFill>
                <a:latin typeface="Helvetica Neue" charset="0"/>
              </a:rPr>
              <a:t>Scrape-off layer reflectometer</a:t>
            </a:r>
          </a:p>
          <a:p>
            <a:pPr lvl="1">
              <a:lnSpc>
                <a:spcPct val="78000"/>
              </a:lnSpc>
              <a:spcBef>
                <a:spcPts val="300"/>
              </a:spcBef>
              <a:buFontTx/>
              <a:buNone/>
            </a:pPr>
            <a:r>
              <a:rPr sz="1400" b="0" i="0" noProof="1">
                <a:solidFill>
                  <a:srgbClr val="000000"/>
                </a:solidFill>
                <a:latin typeface="Helvetica Neue" charset="0"/>
              </a:rPr>
              <a:t>Edge neutral pressure gauges</a:t>
            </a:r>
          </a:p>
          <a:p>
            <a:pPr lvl="1">
              <a:lnSpc>
                <a:spcPct val="78000"/>
              </a:lnSpc>
              <a:spcBef>
                <a:spcPts val="300"/>
              </a:spcBef>
              <a:buFontTx/>
              <a:buNone/>
            </a:pPr>
            <a:r>
              <a:rPr sz="1400" b="0" noProof="1">
                <a:solidFill>
                  <a:srgbClr val="FF0000"/>
                </a:solidFill>
                <a:latin typeface="Helvetica Neue" charset="0"/>
              </a:rPr>
              <a:t>Material Analysis and Particle Probe</a:t>
            </a:r>
          </a:p>
          <a:p>
            <a:pPr lvl="1">
              <a:lnSpc>
                <a:spcPct val="78000"/>
              </a:lnSpc>
              <a:spcBef>
                <a:spcPts val="300"/>
              </a:spcBef>
              <a:buFontTx/>
              <a:buNone/>
            </a:pPr>
            <a:r>
              <a:rPr lang="en-US" sz="1400" b="0" noProof="1" smtClean="0">
                <a:solidFill>
                  <a:srgbClr val="FF0000"/>
                </a:solidFill>
                <a:latin typeface="Helvetica Neue" charset="0"/>
              </a:rPr>
              <a:t>Divertor VUV Spectrometer</a:t>
            </a:r>
            <a:endParaRPr sz="1400" b="0" noProof="1">
              <a:solidFill>
                <a:srgbClr val="FF0000"/>
              </a:solidFill>
              <a:latin typeface="Helvetica Neue" charset="0"/>
            </a:endParaRPr>
          </a:p>
          <a:p>
            <a:pPr algn="just" eaLnBrk="1" hangingPunct="1">
              <a:lnSpc>
                <a:spcPct val="88000"/>
              </a:lnSpc>
              <a:spcBef>
                <a:spcPts val="400"/>
              </a:spcBef>
              <a:buFontTx/>
              <a:buNone/>
            </a:pPr>
            <a:r>
              <a:rPr sz="1800" i="0" noProof="1" smtClean="0">
                <a:solidFill>
                  <a:srgbClr val="000000"/>
                </a:solidFill>
                <a:latin typeface="Helvetica Neue" charset="0"/>
              </a:rPr>
              <a:t>Plasma </a:t>
            </a:r>
            <a:r>
              <a:rPr sz="1800" i="0" noProof="1">
                <a:solidFill>
                  <a:srgbClr val="000000"/>
                </a:solidFill>
                <a:latin typeface="Helvetica Neue" charset="0"/>
              </a:rPr>
              <a:t>Monitoring</a:t>
            </a:r>
            <a:endParaRPr sz="2400" i="0" noProof="1">
              <a:solidFill>
                <a:srgbClr val="000000"/>
              </a:solidFill>
              <a:latin typeface="Helvetica Neue" charset="0"/>
            </a:endParaRPr>
          </a:p>
          <a:p>
            <a:pPr lvl="1">
              <a:lnSpc>
                <a:spcPct val="78000"/>
              </a:lnSpc>
              <a:spcBef>
                <a:spcPts val="300"/>
              </a:spcBef>
              <a:buNone/>
            </a:pPr>
            <a:r>
              <a:rPr lang="en-US" sz="1400" b="0" i="0" noProof="1">
                <a:solidFill>
                  <a:srgbClr val="000000"/>
                </a:solidFill>
                <a:latin typeface="Helvetica Neue" charset="0"/>
              </a:rPr>
              <a:t>FIReTIP interferometer </a:t>
            </a:r>
          </a:p>
          <a:p>
            <a:pPr lvl="1">
              <a:lnSpc>
                <a:spcPct val="78000"/>
              </a:lnSpc>
              <a:spcBef>
                <a:spcPts val="300"/>
              </a:spcBef>
              <a:buFontTx/>
              <a:buNone/>
            </a:pPr>
            <a:r>
              <a:rPr sz="1400" b="0" i="0" noProof="1" smtClean="0">
                <a:solidFill>
                  <a:srgbClr val="000000"/>
                </a:solidFill>
                <a:latin typeface="Helvetica Neue" charset="0"/>
              </a:rPr>
              <a:t>Fast </a:t>
            </a:r>
            <a:r>
              <a:rPr sz="1400" b="0" i="0" noProof="1">
                <a:solidFill>
                  <a:srgbClr val="000000"/>
                </a:solidFill>
                <a:latin typeface="Helvetica Neue" charset="0"/>
              </a:rPr>
              <a:t>visible cameras</a:t>
            </a:r>
          </a:p>
          <a:p>
            <a:pPr lvl="1">
              <a:lnSpc>
                <a:spcPct val="78000"/>
              </a:lnSpc>
              <a:spcBef>
                <a:spcPts val="200"/>
              </a:spcBef>
              <a:buFontTx/>
              <a:buNone/>
            </a:pPr>
            <a:r>
              <a:rPr sz="1400" b="0" i="0" noProof="1">
                <a:solidFill>
                  <a:srgbClr val="000000"/>
                </a:solidFill>
                <a:latin typeface="Helvetica Neue" charset="0"/>
              </a:rPr>
              <a:t>Visible bremsstrahlung radiometer</a:t>
            </a:r>
          </a:p>
          <a:p>
            <a:pPr lvl="1">
              <a:lnSpc>
                <a:spcPct val="78000"/>
              </a:lnSpc>
              <a:spcBef>
                <a:spcPts val="300"/>
              </a:spcBef>
              <a:buFontTx/>
              <a:buNone/>
            </a:pPr>
            <a:r>
              <a:rPr sz="1400" b="0" i="0" noProof="1">
                <a:solidFill>
                  <a:srgbClr val="000000"/>
                </a:solidFill>
                <a:latin typeface="Helvetica Neue" charset="0"/>
              </a:rPr>
              <a:t>Visible and UV survey spectrometers</a:t>
            </a:r>
          </a:p>
          <a:p>
            <a:pPr lvl="1">
              <a:lnSpc>
                <a:spcPct val="78000"/>
              </a:lnSpc>
              <a:spcBef>
                <a:spcPts val="300"/>
              </a:spcBef>
              <a:buFontTx/>
              <a:buNone/>
            </a:pPr>
            <a:r>
              <a:rPr sz="1400" b="0" i="0" noProof="1">
                <a:solidFill>
                  <a:srgbClr val="000000"/>
                </a:solidFill>
                <a:latin typeface="Helvetica Neue" charset="0"/>
              </a:rPr>
              <a:t>VUV transmission grating spectrometer</a:t>
            </a:r>
          </a:p>
          <a:p>
            <a:pPr lvl="1">
              <a:lnSpc>
                <a:spcPct val="78000"/>
              </a:lnSpc>
              <a:spcBef>
                <a:spcPts val="300"/>
              </a:spcBef>
              <a:buFontTx/>
              <a:buNone/>
            </a:pPr>
            <a:r>
              <a:rPr sz="1400" b="0" i="0" noProof="1">
                <a:solidFill>
                  <a:srgbClr val="000000"/>
                </a:solidFill>
                <a:latin typeface="Helvetica Neue" charset="0"/>
              </a:rPr>
              <a:t>Visible filterscopes (hydrogen &amp; impurity lines)</a:t>
            </a:r>
          </a:p>
          <a:p>
            <a:pPr lvl="1">
              <a:lnSpc>
                <a:spcPct val="78000"/>
              </a:lnSpc>
              <a:spcBef>
                <a:spcPts val="300"/>
              </a:spcBef>
              <a:buFontTx/>
              <a:buNone/>
            </a:pPr>
            <a:r>
              <a:rPr sz="1400" b="0" i="0" noProof="1">
                <a:solidFill>
                  <a:srgbClr val="000000"/>
                </a:solidFill>
                <a:latin typeface="Helvetica Neue" charset="0"/>
              </a:rPr>
              <a:t>Wall coupon </a:t>
            </a:r>
            <a:r>
              <a:rPr sz="1400" b="0" i="0" noProof="1" smtClean="0">
                <a:solidFill>
                  <a:srgbClr val="000000"/>
                </a:solidFill>
                <a:latin typeface="Helvetica Neue" charset="0"/>
              </a:rPr>
              <a:t>analysis</a:t>
            </a:r>
            <a:endParaRPr lang="en-US" sz="1400" b="0" i="0" noProof="1" smtClean="0">
              <a:solidFill>
                <a:srgbClr val="000000"/>
              </a:solidFill>
              <a:latin typeface="Helvetica Neue" charset="0"/>
            </a:endParaRPr>
          </a:p>
        </p:txBody>
      </p:sp>
      <p:sp>
        <p:nvSpPr>
          <p:cNvPr id="2" name="TextBox 1"/>
          <p:cNvSpPr txBox="1"/>
          <p:nvPr/>
        </p:nvSpPr>
        <p:spPr>
          <a:xfrm>
            <a:off x="7934489" y="6283439"/>
            <a:ext cx="1209511" cy="276999"/>
          </a:xfrm>
          <a:prstGeom prst="rect">
            <a:avLst/>
          </a:prstGeom>
          <a:noFill/>
        </p:spPr>
        <p:txBody>
          <a:bodyPr wrap="none" rtlCol="0">
            <a:spAutoFit/>
          </a:bodyPr>
          <a:lstStyle/>
          <a:p>
            <a:pPr>
              <a:buNone/>
            </a:pPr>
            <a:r>
              <a:rPr lang="en-US" b="0" dirty="0" smtClean="0">
                <a:solidFill>
                  <a:srgbClr val="FF0000"/>
                </a:solidFill>
              </a:rPr>
              <a:t>New capability</a:t>
            </a:r>
            <a:endParaRPr lang="en-US" b="0" dirty="0">
              <a:solidFill>
                <a:srgbClr val="FF0000"/>
              </a:solidFill>
            </a:endParaRPr>
          </a:p>
        </p:txBody>
      </p:sp>
      <p:sp>
        <p:nvSpPr>
          <p:cNvPr id="8" name="Slide Number Placeholder 7"/>
          <p:cNvSpPr>
            <a:spLocks noGrp="1"/>
          </p:cNvSpPr>
          <p:nvPr>
            <p:ph type="sldNum" sz="quarter" idx="12"/>
          </p:nvPr>
        </p:nvSpPr>
        <p:spPr/>
        <p:txBody>
          <a:bodyPr/>
          <a:lstStyle/>
          <a:p>
            <a:pPr>
              <a:defRPr/>
            </a:pPr>
            <a:fld id="{7686F595-B889-B943-B63A-B626FFE9E1C2}"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Previous five </a:t>
            </a:r>
            <a:r>
              <a:rPr lang="en-US" sz="2800" b="1" dirty="0" smtClean="0">
                <a:solidFill>
                  <a:srgbClr val="000000"/>
                </a:solidFill>
                <a:latin typeface="Arial" charset="0"/>
                <a:ea typeface="ＭＳ Ｐゴシック" charset="0"/>
                <a:cs typeface="ＭＳ Ｐゴシック" charset="0"/>
              </a:rPr>
              <a:t>year </a:t>
            </a:r>
            <a:r>
              <a:rPr lang="en-US" sz="2800" b="1" dirty="0" smtClean="0">
                <a:solidFill>
                  <a:srgbClr val="000000"/>
                </a:solidFill>
                <a:latin typeface="Arial" charset="0"/>
                <a:ea typeface="ＭＳ Ｐゴシック" charset="0"/>
                <a:cs typeface="ＭＳ Ｐゴシック" charset="0"/>
              </a:rPr>
              <a:t>(FY2009-13) Project </a:t>
            </a:r>
            <a:r>
              <a:rPr lang="en-US" sz="2800" b="1" dirty="0">
                <a:solidFill>
                  <a:srgbClr val="000000"/>
                </a:solidFill>
                <a:latin typeface="Arial" charset="0"/>
                <a:ea typeface="ＭＳ Ｐゴシック" charset="0"/>
                <a:cs typeface="ＭＳ Ｐゴシック" charset="0"/>
              </a:rPr>
              <a:t>Summary and Status</a:t>
            </a:r>
          </a:p>
          <a:p>
            <a:pPr marL="231775" indent="-231775">
              <a:spcAft>
                <a:spcPts val="2400"/>
              </a:spcAft>
            </a:pPr>
            <a:r>
              <a:rPr lang="en-US" sz="2800" b="1" dirty="0">
                <a:solidFill>
                  <a:srgbClr val="000000"/>
                </a:solidFill>
                <a:latin typeface="Arial" charset="0"/>
                <a:ea typeface="ＭＳ Ｐゴシック" charset="0"/>
                <a:cs typeface="ＭＳ Ｐゴシック" charset="0"/>
              </a:rPr>
              <a:t>NSTX Upgrade Project </a:t>
            </a:r>
            <a:r>
              <a:rPr lang="en-US" sz="2800" b="1" dirty="0" smtClean="0">
                <a:solidFill>
                  <a:srgbClr val="000000"/>
                </a:solidFill>
                <a:latin typeface="Arial" charset="0"/>
                <a:ea typeface="ＭＳ Ｐゴシック" charset="0"/>
                <a:cs typeface="ＭＳ Ｐゴシック" charset="0"/>
              </a:rPr>
              <a:t>Overview </a:t>
            </a:r>
          </a:p>
          <a:p>
            <a:pPr marL="231775" indent="-231775">
              <a:spcAft>
                <a:spcPts val="2400"/>
              </a:spcAft>
            </a:pPr>
            <a:r>
              <a:rPr lang="en-US" sz="2800" b="1" dirty="0" smtClean="0">
                <a:solidFill>
                  <a:srgbClr val="000000"/>
                </a:solidFill>
                <a:latin typeface="Arial" charset="0"/>
                <a:ea typeface="ＭＳ Ｐゴシック" charset="0"/>
                <a:cs typeface="ＭＳ Ｐゴシック" charset="0"/>
              </a:rPr>
              <a:t>NSTX-U Operational Preparation Status</a:t>
            </a:r>
            <a:endParaRPr lang="en-US" sz="2800" b="1" dirty="0">
              <a:solidFill>
                <a:srgbClr val="000000"/>
              </a:solidFill>
              <a:latin typeface="Arial" charset="0"/>
              <a:ea typeface="ＭＳ Ｐゴシック" charset="0"/>
              <a:cs typeface="ＭＳ Ｐゴシック" charset="0"/>
            </a:endParaRPr>
          </a:p>
          <a:p>
            <a:pPr marL="231775" indent="-231775">
              <a:spcAft>
                <a:spcPts val="2400"/>
              </a:spcAft>
            </a:pPr>
            <a:r>
              <a:rPr lang="en-US" sz="2800" b="1" dirty="0">
                <a:solidFill>
                  <a:srgbClr val="000000"/>
                </a:solidFill>
                <a:latin typeface="Arial" charset="0"/>
                <a:ea typeface="ＭＳ Ｐゴシック" charset="0"/>
                <a:cs typeface="ＭＳ Ｐゴシック" charset="0"/>
              </a:rPr>
              <a:t>NSTX-U Facility </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Diagnostic Five Year Plans</a:t>
            </a:r>
          </a:p>
          <a:p>
            <a:pPr marL="231775" indent="-231775">
              <a:spcAft>
                <a:spcPts val="2400"/>
              </a:spcAft>
            </a:pPr>
            <a:r>
              <a:rPr lang="en-US" sz="2800" b="1" dirty="0">
                <a:solidFill>
                  <a:srgbClr val="000000"/>
                </a:solidFill>
                <a:latin typeface="Arial" charset="0"/>
                <a:ea typeface="ＭＳ Ｐゴシック" charset="0"/>
                <a:cs typeface="ＭＳ Ｐゴシック" charset="0"/>
              </a:rPr>
              <a:t>Budget </a:t>
            </a:r>
          </a:p>
          <a:p>
            <a:pPr marL="231775" indent="-231775">
              <a:spcAft>
                <a:spcPts val="2400"/>
              </a:spcAft>
            </a:pPr>
            <a:r>
              <a:rPr lang="en-US" sz="2800" b="1" dirty="0">
                <a:solidFill>
                  <a:srgbClr val="000000"/>
                </a:solidFill>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2</a:t>
            </a:fld>
            <a:endParaRPr lang="en-US"/>
          </a:p>
        </p:txBody>
      </p:sp>
    </p:spTree>
    <p:extLst>
      <p:ext uri="{BB962C8B-B14F-4D97-AF65-F5344CB8AC3E}">
        <p14:creationId xmlns="" xmlns:p14="http://schemas.microsoft.com/office/powerpoint/2010/main" val="423691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ight Arrow 24"/>
          <p:cNvSpPr>
            <a:spLocks noChangeArrowheads="1"/>
          </p:cNvSpPr>
          <p:nvPr/>
        </p:nvSpPr>
        <p:spPr bwMode="auto">
          <a:xfrm>
            <a:off x="1143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0" name="Right Arrow 25"/>
          <p:cNvSpPr>
            <a:spLocks noChangeArrowheads="1"/>
          </p:cNvSpPr>
          <p:nvPr/>
        </p:nvSpPr>
        <p:spPr bwMode="auto">
          <a:xfrm>
            <a:off x="2667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1" name="Right Arrow 26"/>
          <p:cNvSpPr>
            <a:spLocks noChangeArrowheads="1"/>
          </p:cNvSpPr>
          <p:nvPr/>
        </p:nvSpPr>
        <p:spPr bwMode="auto">
          <a:xfrm>
            <a:off x="41910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2" name="Right Arrow 22"/>
          <p:cNvSpPr>
            <a:spLocks noChangeArrowheads="1"/>
          </p:cNvSpPr>
          <p:nvPr/>
        </p:nvSpPr>
        <p:spPr bwMode="auto">
          <a:xfrm>
            <a:off x="5867400" y="2565400"/>
            <a:ext cx="762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3" name="Right Arrow 23"/>
          <p:cNvSpPr>
            <a:spLocks noChangeArrowheads="1"/>
          </p:cNvSpPr>
          <p:nvPr/>
        </p:nvSpPr>
        <p:spPr bwMode="auto">
          <a:xfrm rot="5400000">
            <a:off x="6477000" y="3556000"/>
            <a:ext cx="1143000" cy="228600"/>
          </a:xfrm>
          <a:prstGeom prst="rightArrow">
            <a:avLst>
              <a:gd name="adj1" fmla="val 50000"/>
              <a:gd name="adj2" fmla="val 50000"/>
            </a:avLst>
          </a:prstGeom>
          <a:solidFill>
            <a:srgbClr val="0000FF"/>
          </a:solidFill>
          <a:ln w="15875">
            <a:solidFill>
              <a:schemeClr val="tx1"/>
            </a:solidFill>
            <a:round/>
            <a:headEnd/>
            <a:tailEnd type="triangle" w="med" len="med"/>
          </a:ln>
        </p:spPr>
        <p:txBody>
          <a:bodyPr lIns="0" tIns="0" rIns="0" bIns="0"/>
          <a:lstStyle/>
          <a:p>
            <a:pPr>
              <a:spcBef>
                <a:spcPct val="20000"/>
              </a:spcBef>
              <a:buNone/>
            </a:pPr>
            <a:endParaRPr lang="en-US" sz="1100"/>
          </a:p>
        </p:txBody>
      </p:sp>
      <p:sp>
        <p:nvSpPr>
          <p:cNvPr id="32775" name="TextBox 3"/>
          <p:cNvSpPr txBox="1">
            <a:spLocks noChangeArrowheads="1"/>
          </p:cNvSpPr>
          <p:nvPr/>
        </p:nvSpPr>
        <p:spPr bwMode="auto">
          <a:xfrm>
            <a:off x="381000" y="1955800"/>
            <a:ext cx="1143000" cy="1015663"/>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Pre-operational test of subsystems (PTP</a:t>
            </a:r>
            <a:r>
              <a:rPr lang="ja-JP" altLang="en-US" sz="1200"/>
              <a:t>’</a:t>
            </a:r>
            <a:r>
              <a:rPr lang="en-US" altLang="ja-JP" sz="1200"/>
              <a:t>S)</a:t>
            </a:r>
            <a:endParaRPr lang="en-US" sz="1200"/>
          </a:p>
        </p:txBody>
      </p:sp>
      <p:sp>
        <p:nvSpPr>
          <p:cNvPr id="32776" name="TextBox 4"/>
          <p:cNvSpPr txBox="1">
            <a:spLocks noChangeArrowheads="1"/>
          </p:cNvSpPr>
          <p:nvPr/>
        </p:nvSpPr>
        <p:spPr bwMode="auto">
          <a:xfrm>
            <a:off x="1905000" y="1955800"/>
            <a:ext cx="1143000" cy="830997"/>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Activity Certification Committee (ACC) review</a:t>
            </a:r>
          </a:p>
        </p:txBody>
      </p:sp>
      <p:sp>
        <p:nvSpPr>
          <p:cNvPr id="32777" name="TextBox 5"/>
          <p:cNvSpPr txBox="1">
            <a:spLocks noChangeArrowheads="1"/>
          </p:cNvSpPr>
          <p:nvPr/>
        </p:nvSpPr>
        <p:spPr bwMode="auto">
          <a:xfrm>
            <a:off x="3429000" y="1955800"/>
            <a:ext cx="1143000" cy="830997"/>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DOE Readiness assessment (RA)</a:t>
            </a:r>
          </a:p>
        </p:txBody>
      </p:sp>
      <p:sp>
        <p:nvSpPr>
          <p:cNvPr id="32778" name="TextBox 6"/>
          <p:cNvSpPr txBox="1">
            <a:spLocks noChangeArrowheads="1"/>
          </p:cNvSpPr>
          <p:nvPr/>
        </p:nvSpPr>
        <p:spPr bwMode="auto">
          <a:xfrm>
            <a:off x="4953000" y="1955800"/>
            <a:ext cx="1096963" cy="1200329"/>
          </a:xfrm>
          <a:prstGeom prst="rect">
            <a:avLst/>
          </a:prstGeom>
          <a:solidFill>
            <a:srgbClr val="FFE5FF"/>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r>
              <a:rPr lang="en-US" sz="1200"/>
              <a:t>Integrated system test procedure (ISTP) (per OP-NSTX-02 rev 14)</a:t>
            </a:r>
          </a:p>
        </p:txBody>
      </p:sp>
      <p:sp>
        <p:nvSpPr>
          <p:cNvPr id="32779" name="Right Arrow 12"/>
          <p:cNvSpPr>
            <a:spLocks noChangeArrowheads="1"/>
          </p:cNvSpPr>
          <p:nvPr/>
        </p:nvSpPr>
        <p:spPr bwMode="auto">
          <a:xfrm>
            <a:off x="7711440" y="4343400"/>
            <a:ext cx="1432560" cy="914400"/>
          </a:xfrm>
          <a:prstGeom prst="rightArrow">
            <a:avLst>
              <a:gd name="adj1" fmla="val 73213"/>
              <a:gd name="adj2" fmla="val 50002"/>
            </a:avLst>
          </a:prstGeom>
          <a:solidFill>
            <a:srgbClr val="FCFF8D"/>
          </a:solidFill>
          <a:ln w="15875">
            <a:solidFill>
              <a:schemeClr val="tx1"/>
            </a:solidFill>
            <a:round/>
            <a:headEnd/>
            <a:tailEnd type="triangle" w="med" len="med"/>
          </a:ln>
        </p:spPr>
        <p:txBody>
          <a:bodyPr lIns="0" tIns="0" rIns="0" bIns="0" anchor="ctr"/>
          <a:lstStyle/>
          <a:p>
            <a:pPr algn="ctr">
              <a:buNone/>
            </a:pPr>
            <a:r>
              <a:rPr lang="en-US" sz="1400" dirty="0" smtClean="0"/>
              <a:t>Commence operations, run XP</a:t>
            </a:r>
            <a:r>
              <a:rPr lang="ja-JP" altLang="en-US" sz="1400" dirty="0" smtClean="0"/>
              <a:t>’</a:t>
            </a:r>
            <a:r>
              <a:rPr lang="en-US" altLang="ja-JP" sz="1400" dirty="0" smtClean="0"/>
              <a:t>s</a:t>
            </a:r>
            <a:endParaRPr lang="en-US" sz="1400" dirty="0"/>
          </a:p>
        </p:txBody>
      </p:sp>
      <p:sp>
        <p:nvSpPr>
          <p:cNvPr id="32780" name="Isosceles Triangle 13"/>
          <p:cNvSpPr>
            <a:spLocks noChangeArrowheads="1"/>
          </p:cNvSpPr>
          <p:nvPr/>
        </p:nvSpPr>
        <p:spPr bwMode="auto">
          <a:xfrm rot="10800000">
            <a:off x="6172200" y="1955800"/>
            <a:ext cx="1828800" cy="1447800"/>
          </a:xfrm>
          <a:prstGeom prst="triangle">
            <a:avLst>
              <a:gd name="adj" fmla="val 50000"/>
            </a:avLst>
          </a:prstGeom>
          <a:solidFill>
            <a:srgbClr val="FFE5FF"/>
          </a:solidFill>
          <a:ln w="15875">
            <a:solidFill>
              <a:schemeClr val="tx1"/>
            </a:solidFill>
            <a:round/>
            <a:headEnd/>
            <a:tailEnd type="triangle" w="med" len="med"/>
          </a:ln>
        </p:spPr>
        <p:txBody>
          <a:bodyPr lIns="0" tIns="0" rIns="0" bIns="0"/>
          <a:lstStyle/>
          <a:p>
            <a:pPr>
              <a:spcBef>
                <a:spcPct val="20000"/>
              </a:spcBef>
              <a:buNone/>
            </a:pPr>
            <a:endParaRPr lang="en-US" sz="1800"/>
          </a:p>
        </p:txBody>
      </p:sp>
      <p:sp>
        <p:nvSpPr>
          <p:cNvPr id="32781" name="Rectangle 17"/>
          <p:cNvSpPr>
            <a:spLocks noChangeArrowheads="1"/>
          </p:cNvSpPr>
          <p:nvPr/>
        </p:nvSpPr>
        <p:spPr bwMode="auto">
          <a:xfrm>
            <a:off x="6400800" y="1955800"/>
            <a:ext cx="1371600" cy="68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None/>
            </a:pPr>
            <a:r>
              <a:rPr lang="en-US"/>
              <a:t>CD-4 Demonstrated</a:t>
            </a:r>
          </a:p>
          <a:p>
            <a:pPr algn="ctr">
              <a:buNone/>
            </a:pPr>
            <a:r>
              <a:rPr lang="en-US"/>
              <a:t>Performance</a:t>
            </a:r>
          </a:p>
        </p:txBody>
      </p:sp>
      <p:grpSp>
        <p:nvGrpSpPr>
          <p:cNvPr id="2" name="Group 21"/>
          <p:cNvGrpSpPr/>
          <p:nvPr/>
        </p:nvGrpSpPr>
        <p:grpSpPr>
          <a:xfrm>
            <a:off x="381000" y="4343400"/>
            <a:ext cx="6591300" cy="914400"/>
            <a:chOff x="1219200" y="4114800"/>
            <a:chExt cx="5334000" cy="914400"/>
          </a:xfrm>
          <a:solidFill>
            <a:srgbClr val="FFFFCC"/>
          </a:solidFill>
        </p:grpSpPr>
        <p:sp>
          <p:nvSpPr>
            <p:cNvPr id="20" name="Right Arrow 19"/>
            <p:cNvSpPr/>
            <p:nvPr/>
          </p:nvSpPr>
          <p:spPr bwMode="auto">
            <a:xfrm>
              <a:off x="1219200" y="4114800"/>
              <a:ext cx="5334000" cy="914400"/>
            </a:xfrm>
            <a:prstGeom prst="rightArrow">
              <a:avLst>
                <a:gd name="adj1" fmla="val 73214"/>
                <a:gd name="adj2" fmla="val 50000"/>
              </a:avLst>
            </a:prstGeom>
            <a:solidFill>
              <a:srgbClr val="FCFF8D"/>
            </a:solid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buNone/>
                <a:defRPr/>
              </a:pPr>
              <a:endParaRPr lang="en-US" sz="1400" dirty="0">
                <a:latin typeface="Helvetica" pitchFamily="-128" charset="0"/>
                <a:ea typeface="+mn-ea"/>
                <a:cs typeface="Arial" charset="0"/>
              </a:endParaRPr>
            </a:p>
          </p:txBody>
        </p:sp>
        <p:sp>
          <p:nvSpPr>
            <p:cNvPr id="21" name="Rectangle 20"/>
            <p:cNvSpPr/>
            <p:nvPr/>
          </p:nvSpPr>
          <p:spPr>
            <a:xfrm>
              <a:off x="1319070" y="4373880"/>
              <a:ext cx="5005145" cy="369332"/>
            </a:xfrm>
            <a:prstGeom prst="rect">
              <a:avLst/>
            </a:prstGeom>
            <a:solidFill>
              <a:srgbClr val="FCFF8D"/>
            </a:solidFill>
          </p:spPr>
          <p:txBody>
            <a:bodyPr wrap="square">
              <a:spAutoFit/>
            </a:bodyPr>
            <a:lstStyle/>
            <a:p>
              <a:pPr algn="ctr">
                <a:buNone/>
                <a:defRPr/>
              </a:pPr>
              <a:r>
                <a:rPr lang="en-US" sz="1800" dirty="0" smtClean="0">
                  <a:ea typeface="+mn-ea"/>
                  <a:cs typeface="Arial" charset="0"/>
                </a:rPr>
                <a:t>NSTX-U Team Development of XPs for FY 2015 run</a:t>
              </a:r>
              <a:endParaRPr lang="en-US" sz="1800" dirty="0">
                <a:ea typeface="+mn-ea"/>
                <a:cs typeface="Arial" charset="0"/>
              </a:endParaRPr>
            </a:p>
          </p:txBody>
        </p:sp>
      </p:grpSp>
      <p:sp>
        <p:nvSpPr>
          <p:cNvPr id="32783" name="TextBox 27"/>
          <p:cNvSpPr txBox="1">
            <a:spLocks noChangeArrowheads="1"/>
          </p:cNvSpPr>
          <p:nvPr/>
        </p:nvSpPr>
        <p:spPr bwMode="auto">
          <a:xfrm>
            <a:off x="368300" y="1041400"/>
            <a:ext cx="8077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1800" i="1" dirty="0">
                <a:solidFill>
                  <a:srgbClr val="2312FC"/>
                </a:solidFill>
              </a:rPr>
              <a:t>NSTX-U ISTP, Commissioning, and Startup will follow the same process as NSTX initial commissioning and startup from February 1999.</a:t>
            </a:r>
          </a:p>
        </p:txBody>
      </p:sp>
      <p:sp>
        <p:nvSpPr>
          <p:cNvPr id="19" name="Rectangle 43"/>
          <p:cNvSpPr>
            <a:spLocks noChangeArrowheads="1"/>
          </p:cNvSpPr>
          <p:nvPr/>
        </p:nvSpPr>
        <p:spPr bwMode="auto">
          <a:xfrm>
            <a:off x="0" y="0"/>
            <a:ext cx="9144000" cy="815340"/>
          </a:xfrm>
          <a:prstGeom prst="rect">
            <a:avLst/>
          </a:prstGeom>
          <a:noFill/>
          <a:ln w="9525">
            <a:noFill/>
            <a:miter lim="800000"/>
            <a:headEnd/>
            <a:tailEnd/>
          </a:ln>
        </p:spPr>
        <p:txBody>
          <a:bodyPr/>
          <a:lstStyle/>
          <a:p>
            <a:pPr algn="ctr" eaLnBrk="0" hangingPunct="0">
              <a:spcBef>
                <a:spcPct val="0"/>
              </a:spcBef>
              <a:buFontTx/>
              <a:buNone/>
            </a:pPr>
            <a:r>
              <a:rPr lang="en-US" sz="3200" i="0" dirty="0">
                <a:solidFill>
                  <a:srgbClr val="FF0000"/>
                </a:solidFill>
                <a:latin typeface="+mn-lt"/>
              </a:rPr>
              <a:t>Transition </a:t>
            </a:r>
            <a:r>
              <a:rPr lang="en-US" sz="3200" i="0" dirty="0" smtClean="0">
                <a:solidFill>
                  <a:srgbClr val="FF0000"/>
                </a:solidFill>
                <a:latin typeface="+mn-lt"/>
              </a:rPr>
              <a:t>to operations - planning underway</a:t>
            </a:r>
          </a:p>
          <a:p>
            <a:pPr algn="ctr" eaLnBrk="0" hangingPunct="0">
              <a:spcBef>
                <a:spcPct val="0"/>
              </a:spcBef>
              <a:buFontTx/>
              <a:buNone/>
            </a:pPr>
            <a:r>
              <a:rPr lang="en-US" sz="2400" i="0" dirty="0" smtClean="0">
                <a:solidFill>
                  <a:srgbClr val="1238FF"/>
                </a:solidFill>
                <a:latin typeface="Arial" pitchFamily="34" charset="0"/>
                <a:ea typeface="ヒラギノ角ゴ Pro W3" charset="-128"/>
              </a:rPr>
              <a:t>NSTX</a:t>
            </a:r>
            <a:r>
              <a:rPr lang="en-US" sz="2400" i="0" dirty="0">
                <a:solidFill>
                  <a:srgbClr val="1238FF"/>
                </a:solidFill>
                <a:latin typeface="Arial" pitchFamily="34" charset="0"/>
                <a:ea typeface="ヒラギノ角ゴ Pro W3" charset="-128"/>
              </a:rPr>
              <a:t>-U </a:t>
            </a:r>
            <a:r>
              <a:rPr lang="en-US" sz="2400" i="0" dirty="0" smtClean="0">
                <a:solidFill>
                  <a:srgbClr val="1238FF"/>
                </a:solidFill>
                <a:latin typeface="Arial" pitchFamily="34" charset="0"/>
                <a:ea typeface="ヒラギノ角ゴ Pro W3" charset="-128"/>
              </a:rPr>
              <a:t>Start-up Process Similar to </a:t>
            </a:r>
            <a:r>
              <a:rPr lang="en-US" sz="2400" i="0" dirty="0">
                <a:solidFill>
                  <a:srgbClr val="1238FF"/>
                </a:solidFill>
                <a:latin typeface="Arial" pitchFamily="34" charset="0"/>
                <a:ea typeface="ヒラギノ角ゴ Pro W3" charset="-128"/>
              </a:rPr>
              <a:t>NSTX</a:t>
            </a:r>
            <a:endParaRPr lang="en-US" sz="1600" i="0" dirty="0">
              <a:solidFill>
                <a:srgbClr val="FF0000"/>
              </a:solidFill>
              <a:latin typeface="Helvetica Neue" charset="0"/>
            </a:endParaRPr>
          </a:p>
        </p:txBody>
      </p:sp>
      <p:sp>
        <p:nvSpPr>
          <p:cNvPr id="3" name="Rectangle 2"/>
          <p:cNvSpPr/>
          <p:nvPr/>
        </p:nvSpPr>
        <p:spPr>
          <a:xfrm>
            <a:off x="692277" y="5695035"/>
            <a:ext cx="7327647" cy="523220"/>
          </a:xfrm>
          <a:prstGeom prst="rect">
            <a:avLst/>
          </a:prstGeom>
          <a:solidFill>
            <a:schemeClr val="accent1">
              <a:lumMod val="20000"/>
              <a:lumOff val="80000"/>
            </a:schemeClr>
          </a:solidFill>
          <a:ln>
            <a:solidFill>
              <a:schemeClr val="tx1"/>
            </a:solidFill>
          </a:ln>
        </p:spPr>
        <p:txBody>
          <a:bodyPr wrap="none">
            <a:spAutoFit/>
          </a:bodyPr>
          <a:lstStyle/>
          <a:p>
            <a:pPr algn="ctr" eaLnBrk="0" hangingPunct="0">
              <a:spcBef>
                <a:spcPct val="0"/>
              </a:spcBef>
              <a:buFontTx/>
              <a:buNone/>
            </a:pPr>
            <a:r>
              <a:rPr lang="en-US" sz="2800" i="0" dirty="0">
                <a:solidFill>
                  <a:srgbClr val="1238FF"/>
                </a:solidFill>
                <a:latin typeface="Arial" pitchFamily="34" charset="0"/>
                <a:ea typeface="ヒラギノ角ゴ Pro W3" charset="-128"/>
              </a:rPr>
              <a:t>NSTX-U Operations Team Similar to NSTX</a:t>
            </a:r>
            <a:endParaRPr lang="en-US" sz="1800" i="0" dirty="0">
              <a:solidFill>
                <a:srgbClr val="FF0000"/>
              </a:solidFill>
              <a:latin typeface="Helvetica Neue" charset="0"/>
            </a:endParaRPr>
          </a:p>
        </p:txBody>
      </p:sp>
      <p:sp>
        <p:nvSpPr>
          <p:cNvPr id="4" name="Rectangle 3"/>
          <p:cNvSpPr/>
          <p:nvPr/>
        </p:nvSpPr>
        <p:spPr bwMode="auto">
          <a:xfrm>
            <a:off x="7002781" y="4470403"/>
            <a:ext cx="708660" cy="668864"/>
          </a:xfrm>
          <a:prstGeom prst="rect">
            <a:avLst/>
          </a:prstGeom>
          <a:solidFill>
            <a:srgbClr val="FCFF8D"/>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Rectangle 4"/>
          <p:cNvSpPr/>
          <p:nvPr/>
        </p:nvSpPr>
        <p:spPr>
          <a:xfrm>
            <a:off x="6883395" y="4501231"/>
            <a:ext cx="942860" cy="523220"/>
          </a:xfrm>
          <a:prstGeom prst="rect">
            <a:avLst/>
          </a:prstGeom>
        </p:spPr>
        <p:txBody>
          <a:bodyPr wrap="square">
            <a:spAutoFit/>
          </a:bodyPr>
          <a:lstStyle/>
          <a:p>
            <a:pPr algn="ctr">
              <a:buNone/>
            </a:pPr>
            <a:r>
              <a:rPr lang="en-US" sz="1400" dirty="0" smtClean="0"/>
              <a:t>Shake-down</a:t>
            </a:r>
            <a:endParaRPr lang="en-US" sz="1400" dirty="0"/>
          </a:p>
        </p:txBody>
      </p:sp>
      <p:sp>
        <p:nvSpPr>
          <p:cNvPr id="6" name="Rectangle 5"/>
          <p:cNvSpPr/>
          <p:nvPr/>
        </p:nvSpPr>
        <p:spPr>
          <a:xfrm>
            <a:off x="6853944" y="5263237"/>
            <a:ext cx="2036046" cy="276999"/>
          </a:xfrm>
          <a:prstGeom prst="rect">
            <a:avLst/>
          </a:prstGeom>
        </p:spPr>
        <p:txBody>
          <a:bodyPr wrap="none">
            <a:spAutoFit/>
          </a:bodyPr>
          <a:lstStyle/>
          <a:p>
            <a:pPr>
              <a:spcAft>
                <a:spcPts val="1200"/>
              </a:spcAft>
              <a:buNone/>
            </a:pPr>
            <a:r>
              <a:rPr lang="en-US" dirty="0">
                <a:latin typeface="Arial" charset="0"/>
                <a:ea typeface="ヒラギノ角ゴ Pro W3" charset="0"/>
                <a:cs typeface="ヒラギノ角ゴ Pro W3" charset="0"/>
              </a:rPr>
              <a:t>(see back-up slides # </a:t>
            </a:r>
            <a:r>
              <a:rPr lang="en-US" dirty="0" smtClean="0">
                <a:latin typeface="Arial" charset="0"/>
                <a:ea typeface="ヒラギノ角ゴ Pro W3" charset="0"/>
                <a:cs typeface="ヒラギノ角ゴ Pro W3" charset="0"/>
              </a:rPr>
              <a:t>52)</a:t>
            </a:r>
            <a:endParaRPr lang="en-US" dirty="0">
              <a:latin typeface="Arial" charset="0"/>
              <a:ea typeface="ヒラギノ角ゴ Pro W3" charset="0"/>
              <a:cs typeface="ヒラギノ角ゴ Pro W3" charset="0"/>
            </a:endParaRPr>
          </a:p>
        </p:txBody>
      </p:sp>
      <p:sp>
        <p:nvSpPr>
          <p:cNvPr id="24" name="TextBox 23"/>
          <p:cNvSpPr txBox="1">
            <a:spLocks noChangeArrowheads="1"/>
          </p:cNvSpPr>
          <p:nvPr/>
        </p:nvSpPr>
        <p:spPr bwMode="auto">
          <a:xfrm>
            <a:off x="1003300" y="3251200"/>
            <a:ext cx="5207000" cy="1117600"/>
          </a:xfrm>
          <a:prstGeom prst="rect">
            <a:avLst/>
          </a:prstGeom>
          <a:solidFill>
            <a:srgbClr val="FFCCFF"/>
          </a:solidFill>
          <a:ln w="9525">
            <a:solidFill>
              <a:schemeClr val="tx1"/>
            </a:solidFill>
            <a:miter lim="800000"/>
            <a:headEnd/>
            <a:tailEnd/>
          </a:ln>
          <a:effectLst>
            <a:outerShdw blurRad="63500" dist="38100" dir="2700000" algn="tl" rotWithShape="0">
              <a:srgbClr val="000000">
                <a:alpha val="39999"/>
              </a:srgbClr>
            </a:outerShdw>
          </a:effectLst>
        </p:spPr>
        <p:txBody>
          <a:bodyPr wrap="square">
            <a:spAutoFit/>
          </a:bodyPr>
          <a:lstStyle>
            <a:lvl1pPr marL="114300" indent="-1143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200"/>
              </a:spcBef>
            </a:pPr>
            <a:r>
              <a:rPr lang="en-US" sz="1200" u="sng" dirty="0"/>
              <a:t>Key Operations Milestones</a:t>
            </a:r>
          </a:p>
          <a:p>
            <a:pPr eaLnBrk="1" hangingPunct="1">
              <a:spcBef>
                <a:spcPts val="200"/>
              </a:spcBef>
              <a:buFont typeface="Arial" charset="0"/>
              <a:buChar char="•"/>
            </a:pPr>
            <a:r>
              <a:rPr lang="en-US" sz="1200" dirty="0"/>
              <a:t>Begin Diagnostic Installation – </a:t>
            </a:r>
            <a:r>
              <a:rPr lang="en-US" sz="1200" b="1" dirty="0"/>
              <a:t>August 1st, 2013</a:t>
            </a:r>
          </a:p>
          <a:p>
            <a:pPr eaLnBrk="1" hangingPunct="1">
              <a:spcBef>
                <a:spcPts val="200"/>
              </a:spcBef>
              <a:buFont typeface="Arial" charset="0"/>
              <a:buChar char="•"/>
            </a:pPr>
            <a:r>
              <a:rPr lang="en-US" sz="1200" dirty="0"/>
              <a:t>Complete in-vessel construction work </a:t>
            </a:r>
            <a:r>
              <a:rPr lang="en-US" sz="1200" b="1" dirty="0"/>
              <a:t>October 1</a:t>
            </a:r>
            <a:r>
              <a:rPr lang="en-US" sz="1200" b="1" baseline="30000" dirty="0"/>
              <a:t>st</a:t>
            </a:r>
            <a:r>
              <a:rPr lang="en-US" sz="1200" b="1" dirty="0"/>
              <a:t> 2013</a:t>
            </a:r>
            <a:r>
              <a:rPr lang="en-US" sz="1200" dirty="0"/>
              <a:t>. </a:t>
            </a:r>
          </a:p>
          <a:p>
            <a:pPr eaLnBrk="1" hangingPunct="1">
              <a:spcBef>
                <a:spcPts val="200"/>
              </a:spcBef>
              <a:buFont typeface="Arial" charset="0"/>
              <a:buChar char="•"/>
            </a:pPr>
            <a:r>
              <a:rPr lang="en-US" sz="1200" dirty="0"/>
              <a:t>Complete Diagnostic installation &amp; calibration – </a:t>
            </a:r>
            <a:r>
              <a:rPr lang="en-US" sz="1200" b="1" dirty="0"/>
              <a:t>December 1</a:t>
            </a:r>
            <a:r>
              <a:rPr lang="en-US" sz="1200" b="1" baseline="30000" dirty="0"/>
              <a:t>st</a:t>
            </a:r>
            <a:r>
              <a:rPr lang="en-US" sz="1200" b="1" dirty="0"/>
              <a:t>, 2013</a:t>
            </a:r>
          </a:p>
          <a:p>
            <a:pPr eaLnBrk="1" hangingPunct="1">
              <a:spcBef>
                <a:spcPts val="200"/>
              </a:spcBef>
              <a:buFont typeface="Arial" charset="0"/>
              <a:buChar char="•"/>
            </a:pPr>
            <a:r>
              <a:rPr lang="en-US" sz="1200" dirty="0"/>
              <a:t>Rough Pump down – </a:t>
            </a:r>
            <a:r>
              <a:rPr lang="en-US" sz="1200" b="1" dirty="0"/>
              <a:t>January 1</a:t>
            </a:r>
            <a:r>
              <a:rPr lang="en-US" sz="1200" b="1" baseline="30000" dirty="0"/>
              <a:t>st</a:t>
            </a:r>
            <a:r>
              <a:rPr lang="en-US" sz="1200" b="1" dirty="0"/>
              <a:t>, 2014</a:t>
            </a:r>
          </a:p>
        </p:txBody>
      </p:sp>
      <p:sp>
        <p:nvSpPr>
          <p:cNvPr id="25" name="Slide Number Placeholder 24"/>
          <p:cNvSpPr>
            <a:spLocks noGrp="1"/>
          </p:cNvSpPr>
          <p:nvPr>
            <p:ph type="sldNum" sz="quarter" idx="12"/>
          </p:nvPr>
        </p:nvSpPr>
        <p:spPr/>
        <p:txBody>
          <a:bodyPr/>
          <a:lstStyle/>
          <a:p>
            <a:pPr>
              <a:defRPr/>
            </a:pPr>
            <a:fld id="{7686F595-B889-B943-B63A-B626FFE9E1C2}" type="slidenum">
              <a:rPr lang="en-US" smtClean="0"/>
              <a:pPr>
                <a:defRPr/>
              </a:pPr>
              <a:t>20</a:t>
            </a:fld>
            <a:endParaRPr lang="en-US"/>
          </a:p>
        </p:txBody>
      </p:sp>
    </p:spTree>
    <p:extLst>
      <p:ext uri="{BB962C8B-B14F-4D97-AF65-F5344CB8AC3E}">
        <p14:creationId xmlns="" xmlns:p14="http://schemas.microsoft.com/office/powerpoint/2010/main" val="175076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0" y="4140200"/>
            <a:ext cx="8915400" cy="2057400"/>
          </a:xfrm>
        </p:spPr>
        <p:txBody>
          <a:bodyPr/>
          <a:lstStyle/>
          <a:p>
            <a:r>
              <a:rPr lang="en-US" sz="2000" dirty="0" smtClean="0"/>
              <a:t>1</a:t>
            </a:r>
            <a:r>
              <a:rPr lang="en-US" sz="2000" baseline="30000" dirty="0" smtClean="0"/>
              <a:t>st</a:t>
            </a:r>
            <a:r>
              <a:rPr lang="en-US" sz="2000" dirty="0" smtClean="0"/>
              <a:t> year goal: operating points with forces up to ½ the way between NSTX and NSTX-U, ½ the design-point heating of any coil</a:t>
            </a:r>
          </a:p>
          <a:p>
            <a:pPr lvl="1"/>
            <a:r>
              <a:rPr lang="en-US" sz="1600" dirty="0" smtClean="0"/>
              <a:t>Will permit up to ~5 second operation at B</a:t>
            </a:r>
            <a:r>
              <a:rPr lang="en-US" sz="1600" baseline="-25000" dirty="0" smtClean="0"/>
              <a:t>T</a:t>
            </a:r>
            <a:r>
              <a:rPr lang="en-US" sz="1600" dirty="0" smtClean="0"/>
              <a:t>~0.65</a:t>
            </a:r>
          </a:p>
          <a:p>
            <a:r>
              <a:rPr lang="en-US" sz="2000" dirty="0" smtClean="0"/>
              <a:t>2</a:t>
            </a:r>
            <a:r>
              <a:rPr lang="en-US" sz="2000" baseline="30000" dirty="0" smtClean="0"/>
              <a:t>nd</a:t>
            </a:r>
            <a:r>
              <a:rPr lang="en-US" sz="2000" dirty="0" smtClean="0"/>
              <a:t> year goal: Full field and current, but still limiting the coil heating</a:t>
            </a:r>
          </a:p>
          <a:p>
            <a:pPr lvl="1"/>
            <a:r>
              <a:rPr lang="en-US" sz="1600" dirty="0" smtClean="0"/>
              <a:t>Will revisit year 2 parameters once year 1 data has been accumulated</a:t>
            </a:r>
          </a:p>
          <a:p>
            <a:r>
              <a:rPr lang="en-US" sz="2000" dirty="0" smtClean="0"/>
              <a:t>3</a:t>
            </a:r>
            <a:r>
              <a:rPr lang="en-US" sz="2000" baseline="30000" dirty="0" smtClean="0"/>
              <a:t>rd</a:t>
            </a:r>
            <a:r>
              <a:rPr lang="en-US" sz="2000" dirty="0" smtClean="0"/>
              <a:t> year goal: Full capability</a:t>
            </a:r>
          </a:p>
          <a:p>
            <a:pPr lvl="1"/>
            <a:endParaRPr lang="en-US" sz="1600" b="1" dirty="0" smtClean="0"/>
          </a:p>
          <a:p>
            <a:pPr lvl="1"/>
            <a:endParaRPr lang="en-US" sz="1800" b="1" dirty="0" smtClean="0"/>
          </a:p>
        </p:txBody>
      </p:sp>
      <p:graphicFrame>
        <p:nvGraphicFramePr>
          <p:cNvPr id="5" name="Table 4"/>
          <p:cNvGraphicFramePr>
            <a:graphicFrameLocks noGrp="1"/>
          </p:cNvGraphicFramePr>
          <p:nvPr/>
        </p:nvGraphicFramePr>
        <p:xfrm>
          <a:off x="304800" y="1066800"/>
          <a:ext cx="8686800" cy="2746693"/>
        </p:xfrm>
        <a:graphic>
          <a:graphicData uri="http://schemas.openxmlformats.org/drawingml/2006/table">
            <a:tbl>
              <a:tblPr/>
              <a:tblGrid>
                <a:gridCol w="2667000"/>
                <a:gridCol w="914400"/>
                <a:gridCol w="1371600"/>
                <a:gridCol w="1371600"/>
                <a:gridCol w="1295400"/>
                <a:gridCol w="1066800"/>
              </a:tblGrid>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NSTX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1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2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Year 3 NSTX-U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Ultimate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Allowed TF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[MA</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Flat-Top at max. allowed I</a:t>
                      </a:r>
                      <a:r>
                        <a:rPr kumimoji="0" lang="en-US" sz="1600" b="1" i="0" u="none" strike="noStrike" cap="none" normalizeH="0" baseline="30000" smtClean="0">
                          <a:ln>
                            <a:noFill/>
                          </a:ln>
                          <a:solidFill>
                            <a:srgbClr val="000000"/>
                          </a:solidFill>
                          <a:effectLst/>
                          <a:latin typeface="Arial" pitchFamily="34" charset="0"/>
                          <a:ea typeface="ＭＳ Ｐゴシック" pitchFamily="34" charset="-128"/>
                          <a:cs typeface="Arial" pitchFamily="34" charset="0"/>
                        </a:rPr>
                        <a:t>2</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t, I</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P</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and B</a:t>
                      </a:r>
                      <a:r>
                        <a:rPr kumimoji="0" lang="en-US" sz="1600" b="1" i="0" u="none" strike="noStrike" cap="none" normalizeH="0" baseline="-25000" smtClean="0">
                          <a:ln>
                            <a:noFill/>
                          </a:ln>
                          <a:solidFill>
                            <a:srgbClr val="000000"/>
                          </a:solidFill>
                          <a:effectLst/>
                          <a:latin typeface="Arial" pitchFamily="34" charset="0"/>
                          <a:ea typeface="ＭＳ Ｐゴシック" pitchFamily="34" charset="-128"/>
                          <a:cs typeface="Arial" pitchFamily="34" charset="0"/>
                        </a:rPr>
                        <a:t>T</a:t>
                      </a: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 [s]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2825"/>
              </a:lnSpc>
              <a:buFontTx/>
              <a:buNone/>
            </a:pPr>
            <a:r>
              <a:rPr lang="en-US" sz="2400" i="0" dirty="0">
                <a:solidFill>
                  <a:srgbClr val="FF0000"/>
                </a:solidFill>
                <a:latin typeface="Arial" charset="0"/>
                <a:ea typeface="ヒラギノ角ゴ Pro W3" charset="0"/>
                <a:cs typeface="ヒラギノ角ゴ Pro W3" charset="0"/>
              </a:rPr>
              <a:t>Formulating Strategy Toward Full NSTX-U Parameters</a:t>
            </a:r>
          </a:p>
          <a:p>
            <a:pPr algn="ctr" eaLnBrk="0" hangingPunct="0">
              <a:lnSpc>
                <a:spcPts val="2825"/>
              </a:lnSpc>
              <a:buFontTx/>
              <a:buNone/>
            </a:pPr>
            <a:r>
              <a:rPr lang="en-US" sz="2000" i="0" dirty="0">
                <a:solidFill>
                  <a:srgbClr val="0723FF"/>
                </a:solidFill>
                <a:latin typeface="Arial" charset="0"/>
                <a:ea typeface="ヒラギノ角ゴ Pro W3" charset="0"/>
                <a:cs typeface="ヒラギノ角ゴ Pro W3" charset="0"/>
              </a:rPr>
              <a:t>After CD-4, the plasma operation could enter quickly into new regimes</a:t>
            </a:r>
            <a:endParaRPr lang="en-US" sz="1400" i="0" dirty="0">
              <a:solidFill>
                <a:srgbClr val="0723FF"/>
              </a:solidFill>
              <a:latin typeface="Calibri" charset="0"/>
            </a:endParaRPr>
          </a:p>
        </p:txBody>
      </p:sp>
      <p:sp>
        <p:nvSpPr>
          <p:cNvPr id="6" name="Slide Number Placeholder 2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21</a:t>
            </a:fld>
            <a:endParaRPr lang="en-US"/>
          </a:p>
        </p:txBody>
      </p:sp>
    </p:spTree>
    <p:extLst>
      <p:ext uri="{BB962C8B-B14F-4D97-AF65-F5344CB8AC3E}">
        <p14:creationId xmlns="" xmlns:p14="http://schemas.microsoft.com/office/powerpoint/2010/main" val="1297398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Previous five year (FY 2009-13) Project </a:t>
            </a:r>
            <a:r>
              <a:rPr lang="en-US" sz="2800" b="1" dirty="0">
                <a:solidFill>
                  <a:schemeClr val="bg1">
                    <a:lumMod val="75000"/>
                  </a:schemeClr>
                </a:solidFill>
                <a:latin typeface="Arial" charset="0"/>
                <a:ea typeface="ＭＳ Ｐゴシック" charset="0"/>
                <a:cs typeface="ＭＳ Ｐゴシック" charset="0"/>
              </a:rPr>
              <a:t>Summary and Status</a:t>
            </a:r>
          </a:p>
          <a:p>
            <a:pPr marL="231775" indent="-231775">
              <a:spcAft>
                <a:spcPts val="2400"/>
              </a:spcAft>
            </a:pPr>
            <a:r>
              <a:rPr lang="en-US" sz="2800" b="1" dirty="0">
                <a:solidFill>
                  <a:srgbClr val="BFBFBF"/>
                </a:solidFill>
                <a:latin typeface="Arial" charset="0"/>
                <a:ea typeface="ＭＳ Ｐゴシック" charset="0"/>
                <a:cs typeface="ＭＳ Ｐゴシック" charset="0"/>
              </a:rPr>
              <a:t>NSTX Upgrade Project </a:t>
            </a:r>
            <a:r>
              <a:rPr lang="en-US" sz="2800" b="1" dirty="0" smtClean="0">
                <a:solidFill>
                  <a:srgbClr val="BFBFBF"/>
                </a:solidFill>
                <a:latin typeface="Arial" charset="0"/>
                <a:ea typeface="ＭＳ Ｐゴシック" charset="0"/>
                <a:cs typeface="ＭＳ Ｐゴシック" charset="0"/>
              </a:rPr>
              <a:t>Overview </a:t>
            </a:r>
          </a:p>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NSTX-U Operational Preparation Status</a:t>
            </a:r>
            <a:endParaRPr lang="en-US" sz="2800" b="1" dirty="0">
              <a:solidFill>
                <a:schemeClr val="bg1">
                  <a:lumMod val="75000"/>
                </a:schemeClr>
              </a:solidFill>
              <a:latin typeface="Arial" charset="0"/>
              <a:ea typeface="ＭＳ Ｐゴシック" charset="0"/>
              <a:cs typeface="ＭＳ Ｐゴシック" charset="0"/>
            </a:endParaRPr>
          </a:p>
          <a:p>
            <a:pPr marL="231775" indent="-231775">
              <a:spcAft>
                <a:spcPts val="2400"/>
              </a:spcAft>
            </a:pPr>
            <a:r>
              <a:rPr lang="en-US" sz="2800" b="1" dirty="0">
                <a:solidFill>
                  <a:srgbClr val="000000"/>
                </a:solidFill>
                <a:latin typeface="Arial" charset="0"/>
                <a:ea typeface="ＭＳ Ｐゴシック" charset="0"/>
                <a:cs typeface="ＭＳ Ｐゴシック" charset="0"/>
              </a:rPr>
              <a:t>NSTX-U Facility </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Diagnostic Five Year Plans</a:t>
            </a:r>
          </a:p>
          <a:p>
            <a:pPr marL="231775" indent="-231775">
              <a:spcAft>
                <a:spcPts val="2400"/>
              </a:spcAft>
            </a:pPr>
            <a:r>
              <a:rPr lang="en-US" sz="2800" b="1" dirty="0">
                <a:solidFill>
                  <a:srgbClr val="BFBFBF"/>
                </a:solidFill>
                <a:latin typeface="Arial" charset="0"/>
                <a:ea typeface="ＭＳ Ｐゴシック" charset="0"/>
                <a:cs typeface="ＭＳ Ｐゴシック" charset="0"/>
              </a:rPr>
              <a:t>Budget </a:t>
            </a:r>
          </a:p>
          <a:p>
            <a:pPr marL="231775" indent="-231775">
              <a:spcAft>
                <a:spcPts val="2400"/>
              </a:spcAft>
            </a:pPr>
            <a:r>
              <a:rPr lang="en-US" sz="2800" b="1" dirty="0">
                <a:solidFill>
                  <a:srgbClr val="BFBFBF"/>
                </a:solidFill>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22</a:t>
            </a:fld>
            <a:endParaRPr lang="en-US"/>
          </a:p>
        </p:txBody>
      </p:sp>
    </p:spTree>
    <p:extLst>
      <p:ext uri="{BB962C8B-B14F-4D97-AF65-F5344CB8AC3E}">
        <p14:creationId xmlns="" xmlns:p14="http://schemas.microsoft.com/office/powerpoint/2010/main" val="3584424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 xmlns:p14="http://schemas.microsoft.com/office/powerpoint/2010/main" val="2679838186"/>
              </p:ext>
            </p:extLst>
          </p:nvPr>
        </p:nvGraphicFramePr>
        <p:xfrm>
          <a:off x="1752600" y="977900"/>
          <a:ext cx="7315198" cy="241447"/>
        </p:xfrm>
        <a:graphic>
          <a:graphicData uri="http://schemas.openxmlformats.org/drawingml/2006/table">
            <a:tbl>
              <a:tblPr/>
              <a:tblGrid>
                <a:gridCol w="570652"/>
                <a:gridCol w="749394"/>
                <a:gridCol w="749394"/>
                <a:gridCol w="749394"/>
                <a:gridCol w="749394"/>
                <a:gridCol w="749394"/>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2019</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2020</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2021</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2022</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2023</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852612"/>
            <a:ext cx="838200" cy="738188"/>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66" name="TextBox 26"/>
          <p:cNvSpPr txBox="1">
            <a:spLocks noChangeArrowheads="1"/>
          </p:cNvSpPr>
          <p:nvPr/>
        </p:nvSpPr>
        <p:spPr bwMode="auto">
          <a:xfrm>
            <a:off x="76200" y="1250824"/>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118" name="Rectangle 117"/>
          <p:cNvSpPr/>
          <p:nvPr/>
        </p:nvSpPr>
        <p:spPr bwMode="auto">
          <a:xfrm>
            <a:off x="35052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9" name="Oval 19"/>
          <p:cNvSpPr>
            <a:spLocks noChangeArrowheads="1"/>
          </p:cNvSpPr>
          <p:nvPr/>
        </p:nvSpPr>
        <p:spPr bwMode="auto">
          <a:xfrm>
            <a:off x="41910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0"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1"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Upward</a:t>
            </a:r>
          </a:p>
          <a:p>
            <a:pPr defTabSz="912813" eaLnBrk="0" hangingPunct="0">
              <a:lnSpc>
                <a:spcPct val="70000"/>
              </a:lnSpc>
              <a:spcBef>
                <a:spcPct val="20000"/>
              </a:spcBef>
              <a:buNone/>
            </a:pPr>
            <a:r>
              <a:rPr lang="en-US" sz="1200" b="1" i="0" dirty="0" err="1">
                <a:solidFill>
                  <a:srgbClr val="1822CD"/>
                </a:solidFill>
                <a:latin typeface="Arial Narrow" pitchFamily="34" charset="0"/>
              </a:rPr>
              <a:t>LiTER</a:t>
            </a:r>
            <a:endParaRPr lang="en-US" sz="1200" b="1" i="0" dirty="0">
              <a:solidFill>
                <a:srgbClr val="1822CD"/>
              </a:solidFill>
              <a:latin typeface="Arial Narrow" pitchFamily="34" charset="0"/>
            </a:endParaRPr>
          </a:p>
        </p:txBody>
      </p:sp>
      <p:sp>
        <p:nvSpPr>
          <p:cNvPr id="122"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3"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Li granule injector</a:t>
            </a:r>
          </a:p>
        </p:txBody>
      </p:sp>
      <p:sp>
        <p:nvSpPr>
          <p:cNvPr id="124" name="Rectangle 20"/>
          <p:cNvSpPr>
            <a:spLocks noChangeArrowheads="1"/>
          </p:cNvSpPr>
          <p:nvPr/>
        </p:nvSpPr>
        <p:spPr bwMode="auto">
          <a:xfrm>
            <a:off x="3352800" y="3253685"/>
            <a:ext cx="914400" cy="489349"/>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a:latin typeface="Arial Narrow" pitchFamily="34" charset="0"/>
              </a:rPr>
              <a:t>H</a:t>
            </a:r>
            <a:r>
              <a:rPr lang="en-US" sz="1200" b="1" i="0" dirty="0" smtClean="0">
                <a:solidFill>
                  <a:srgbClr val="1822CD"/>
                </a:solidFill>
                <a:latin typeface="Arial Narrow" pitchFamily="34" charset="0"/>
              </a:rPr>
              <a:t>igh-Z </a:t>
            </a:r>
            <a:r>
              <a:rPr lang="en-US" i="0" dirty="0" smtClean="0">
                <a:latin typeface="Arial Narrow" pitchFamily="34" charset="0"/>
              </a:rPr>
              <a:t>first-wall</a:t>
            </a:r>
            <a:r>
              <a:rPr lang="en-US" i="0" dirty="0">
                <a:latin typeface="Arial Narrow" pitchFamily="34" charset="0"/>
              </a:rPr>
              <a:t> </a:t>
            </a:r>
            <a:r>
              <a:rPr lang="en-US" i="0" dirty="0" smtClean="0">
                <a:latin typeface="Arial Narrow" pitchFamily="34" charset="0"/>
              </a:rPr>
              <a:t>+ </a:t>
            </a:r>
            <a:r>
              <a:rPr lang="en-US" sz="1200" b="1" i="0" dirty="0" smtClean="0">
                <a:solidFill>
                  <a:srgbClr val="1822CD"/>
                </a:solidFill>
                <a:latin typeface="Arial Narrow" pitchFamily="34" charset="0"/>
              </a:rPr>
              <a:t>lower OBD tiles</a:t>
            </a:r>
            <a:endParaRPr lang="en-US" sz="1200" b="1" i="0" dirty="0">
              <a:solidFill>
                <a:srgbClr val="1822CD"/>
              </a:solidFill>
              <a:latin typeface="Arial Narrow" pitchFamily="34" charset="0"/>
            </a:endParaRPr>
          </a:p>
        </p:txBody>
      </p:sp>
      <p:sp>
        <p:nvSpPr>
          <p:cNvPr id="125" name="Oval 19"/>
          <p:cNvSpPr>
            <a:spLocks noChangeArrowheads="1"/>
          </p:cNvSpPr>
          <p:nvPr/>
        </p:nvSpPr>
        <p:spPr bwMode="auto">
          <a:xfrm>
            <a:off x="41910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7" name="Rectangle 20"/>
          <p:cNvSpPr>
            <a:spLocks noChangeArrowheads="1"/>
          </p:cNvSpPr>
          <p:nvPr/>
        </p:nvSpPr>
        <p:spPr bwMode="auto">
          <a:xfrm>
            <a:off x="5287962" y="4449762"/>
            <a:ext cx="960438"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NCC SPA upgrade </a:t>
            </a:r>
          </a:p>
        </p:txBody>
      </p:sp>
      <p:sp>
        <p:nvSpPr>
          <p:cNvPr id="128" name="Oval 19"/>
          <p:cNvSpPr>
            <a:spLocks noChangeArrowheads="1"/>
          </p:cNvSpPr>
          <p:nvPr/>
        </p:nvSpPr>
        <p:spPr bwMode="auto">
          <a:xfrm>
            <a:off x="4191000" y="4740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0" name="Rectangle 20"/>
          <p:cNvSpPr>
            <a:spLocks noChangeArrowheads="1"/>
          </p:cNvSpPr>
          <p:nvPr/>
        </p:nvSpPr>
        <p:spPr bwMode="auto">
          <a:xfrm>
            <a:off x="4191000" y="4703717"/>
            <a:ext cx="1752600"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1822CD"/>
                </a:solidFill>
                <a:latin typeface="Arial Narrow" pitchFamily="34" charset="0"/>
              </a:rPr>
              <a:t>Enhanced MHD sensors</a:t>
            </a:r>
          </a:p>
        </p:txBody>
      </p:sp>
      <p:sp>
        <p:nvSpPr>
          <p:cNvPr id="132" name="Rectangle 20"/>
          <p:cNvSpPr>
            <a:spLocks noChangeArrowheads="1"/>
          </p:cNvSpPr>
          <p:nvPr/>
        </p:nvSpPr>
        <p:spPr bwMode="auto">
          <a:xfrm>
            <a:off x="4419600" y="2773362"/>
            <a:ext cx="887412"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Thomson</a:t>
            </a:r>
          </a:p>
        </p:txBody>
      </p:sp>
      <p:sp>
        <p:nvSpPr>
          <p:cNvPr id="133" name="Rectangle 20"/>
          <p:cNvSpPr>
            <a:spLocks noChangeArrowheads="1"/>
          </p:cNvSpPr>
          <p:nvPr/>
        </p:nvSpPr>
        <p:spPr bwMode="auto">
          <a:xfrm>
            <a:off x="4343400" y="3182112"/>
            <a:ext cx="914400" cy="563215"/>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5000"/>
              </a:lnSpc>
              <a:spcBef>
                <a:spcPct val="20000"/>
              </a:spcBef>
              <a:buNone/>
            </a:pPr>
            <a:r>
              <a:rPr lang="en-US" i="0" dirty="0" smtClean="0">
                <a:latin typeface="Arial Narrow" pitchFamily="34" charset="0"/>
              </a:rPr>
              <a:t>High-Z   PFC diagnostics</a:t>
            </a:r>
            <a:endParaRPr lang="en-US" sz="1200" b="1" i="0" dirty="0">
              <a:solidFill>
                <a:srgbClr val="1822CD"/>
              </a:solidFill>
              <a:latin typeface="Arial Narrow" pitchFamily="34" charset="0"/>
            </a:endParaRPr>
          </a:p>
        </p:txBody>
      </p:sp>
      <p:sp>
        <p:nvSpPr>
          <p:cNvPr id="134" name="Oval 19"/>
          <p:cNvSpPr>
            <a:spLocks noChangeArrowheads="1"/>
          </p:cNvSpPr>
          <p:nvPr/>
        </p:nvSpPr>
        <p:spPr bwMode="auto">
          <a:xfrm>
            <a:off x="4435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5"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MGI disruption mitigation</a:t>
            </a:r>
          </a:p>
        </p:txBody>
      </p:sp>
      <p:sp>
        <p:nvSpPr>
          <p:cNvPr id="136"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7"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1822CD"/>
                </a:solidFill>
                <a:latin typeface="Arial Narrow" pitchFamily="34" charset="0"/>
              </a:rPr>
              <a:t>High </a:t>
            </a:r>
            <a:r>
              <a:rPr lang="en-US" sz="1200" b="1" i="0" dirty="0" err="1" smtClean="0">
                <a:solidFill>
                  <a:srgbClr val="1822CD"/>
                </a:solidFill>
                <a:latin typeface="Arial Narrow" pitchFamily="34" charset="0"/>
              </a:rPr>
              <a:t>k</a:t>
            </a:r>
            <a:r>
              <a:rPr lang="en-US" sz="1200" b="1" i="0" baseline="-25000" dirty="0" err="1" smtClean="0">
                <a:solidFill>
                  <a:srgbClr val="1822CD"/>
                </a:solidFill>
                <a:latin typeface="Symbol" pitchFamily="18" charset="2"/>
              </a:rPr>
              <a:t>q</a:t>
            </a:r>
            <a:endParaRPr lang="en-US" sz="1200" b="1" i="0" baseline="-25000" dirty="0">
              <a:solidFill>
                <a:srgbClr val="1822CD"/>
              </a:solidFill>
              <a:latin typeface="Symbol" pitchFamily="18" charset="2"/>
            </a:endParaRPr>
          </a:p>
        </p:txBody>
      </p:sp>
      <p:sp>
        <p:nvSpPr>
          <p:cNvPr id="138"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9" name="Rectangle 20"/>
          <p:cNvSpPr>
            <a:spLocks noChangeArrowheads="1"/>
          </p:cNvSpPr>
          <p:nvPr/>
        </p:nvSpPr>
        <p:spPr bwMode="auto">
          <a:xfrm>
            <a:off x="4343400"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Partial NCC</a:t>
            </a:r>
          </a:p>
        </p:txBody>
      </p:sp>
      <p:sp>
        <p:nvSpPr>
          <p:cNvPr id="140"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1"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4 coil AE antenna</a:t>
            </a:r>
          </a:p>
        </p:txBody>
      </p:sp>
      <p:sp>
        <p:nvSpPr>
          <p:cNvPr id="142"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3"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1 coil AE antenna</a:t>
            </a:r>
          </a:p>
        </p:txBody>
      </p:sp>
      <p:sp>
        <p:nvSpPr>
          <p:cNvPr id="144"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5"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1822CD"/>
                </a:solidFill>
                <a:latin typeface="Symbol" pitchFamily="18" charset="2"/>
              </a:rPr>
              <a:t>d</a:t>
            </a:r>
            <a:r>
              <a:rPr lang="en-US" sz="1200" b="1" i="0" dirty="0" smtClean="0">
                <a:solidFill>
                  <a:srgbClr val="1822CD"/>
                </a:solidFill>
                <a:latin typeface="Arial Narrow" pitchFamily="34" charset="0"/>
              </a:rPr>
              <a:t>B </a:t>
            </a:r>
            <a:r>
              <a:rPr lang="en-US" sz="1200" b="1" i="0" dirty="0" err="1" smtClean="0">
                <a:solidFill>
                  <a:srgbClr val="1822CD"/>
                </a:solidFill>
                <a:latin typeface="Arial Narrow" pitchFamily="34" charset="0"/>
              </a:rPr>
              <a:t>polarimetry</a:t>
            </a:r>
            <a:endParaRPr lang="en-US" sz="1200" b="1" i="0" baseline="-25000" dirty="0">
              <a:solidFill>
                <a:srgbClr val="1822CD"/>
              </a:solidFill>
              <a:latin typeface="Symbol" pitchFamily="18" charset="2"/>
            </a:endParaRPr>
          </a:p>
        </p:txBody>
      </p:sp>
      <p:sp>
        <p:nvSpPr>
          <p:cNvPr id="146" name="Rectangle 20"/>
          <p:cNvSpPr>
            <a:spLocks noChangeArrowheads="1"/>
          </p:cNvSpPr>
          <p:nvPr/>
        </p:nvSpPr>
        <p:spPr bwMode="auto">
          <a:xfrm>
            <a:off x="2911475" y="2438400"/>
            <a:ext cx="1301750" cy="230816"/>
          </a:xfrm>
          <a:prstGeom prst="rect">
            <a:avLst/>
          </a:prstGeom>
          <a:noFill/>
          <a:ln w="9525">
            <a:noFill/>
            <a:miter lim="800000"/>
            <a:headEnd/>
            <a:tailEnd/>
          </a:ln>
        </p:spPr>
        <p:txBody>
          <a:bodyPr wrap="square" lIns="91423" tIns="45712" rIns="0" bIns="45712">
            <a:spAutoFit/>
          </a:bodyPr>
          <a:lstStyle/>
          <a:p>
            <a:pPr algn="r" defTabSz="912813" eaLnBrk="0" hangingPunct="0">
              <a:lnSpc>
                <a:spcPct val="70000"/>
              </a:lnSpc>
              <a:buNone/>
            </a:pPr>
            <a:r>
              <a:rPr lang="en-US" i="0" dirty="0">
                <a:latin typeface="Arial Narrow" pitchFamily="34" charset="0"/>
              </a:rPr>
              <a:t>1</a:t>
            </a:r>
            <a:r>
              <a:rPr lang="en-US" sz="1200" b="1" i="0" dirty="0" smtClean="0">
                <a:solidFill>
                  <a:srgbClr val="1822CD"/>
                </a:solidFill>
                <a:latin typeface="Arial Narrow" pitchFamily="34" charset="0"/>
              </a:rPr>
              <a:t> MW ECH/EBW</a:t>
            </a:r>
            <a:endParaRPr lang="en-US" sz="1200" b="1" i="0" dirty="0">
              <a:solidFill>
                <a:srgbClr val="1822CD"/>
              </a:solidFill>
              <a:latin typeface="Arial Narrow" pitchFamily="34" charset="0"/>
            </a:endParaRPr>
          </a:p>
        </p:txBody>
      </p:sp>
      <p:sp>
        <p:nvSpPr>
          <p:cNvPr id="147" name="Oval 19"/>
          <p:cNvSpPr>
            <a:spLocks noChangeAspect="1" noChangeArrowheads="1"/>
          </p:cNvSpPr>
          <p:nvPr/>
        </p:nvSpPr>
        <p:spPr bwMode="auto">
          <a:xfrm>
            <a:off x="4283075" y="24574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148" name="Oval 19"/>
          <p:cNvSpPr>
            <a:spLocks noChangeArrowheads="1"/>
          </p:cNvSpPr>
          <p:nvPr/>
        </p:nvSpPr>
        <p:spPr bwMode="auto">
          <a:xfrm>
            <a:off x="3063875" y="20923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9" name="Oval 19"/>
          <p:cNvSpPr>
            <a:spLocks noChangeArrowheads="1"/>
          </p:cNvSpPr>
          <p:nvPr/>
        </p:nvSpPr>
        <p:spPr bwMode="auto">
          <a:xfrm>
            <a:off x="4926012" y="2225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0" name="Rectangle 20"/>
          <p:cNvSpPr>
            <a:spLocks noChangeArrowheads="1"/>
          </p:cNvSpPr>
          <p:nvPr/>
        </p:nvSpPr>
        <p:spPr bwMode="auto">
          <a:xfrm>
            <a:off x="4724400" y="1858962"/>
            <a:ext cx="11430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up to 1 </a:t>
            </a:r>
            <a:r>
              <a:rPr lang="en-US" sz="1200" b="1" i="0" dirty="0" smtClean="0">
                <a:solidFill>
                  <a:srgbClr val="1822CD"/>
                </a:solidFill>
                <a:latin typeface="Arial Narrow" pitchFamily="34" charset="0"/>
              </a:rPr>
              <a:t>MA plasma </a:t>
            </a:r>
            <a:r>
              <a:rPr lang="en-US" sz="1200" b="1" i="0" dirty="0">
                <a:solidFill>
                  <a:srgbClr val="1822CD"/>
                </a:solidFill>
                <a:latin typeface="Arial Narrow" pitchFamily="34" charset="0"/>
              </a:rPr>
              <a:t>gun</a:t>
            </a:r>
          </a:p>
        </p:txBody>
      </p:sp>
      <p:sp>
        <p:nvSpPr>
          <p:cNvPr id="151" name="Rectangle 20"/>
          <p:cNvSpPr>
            <a:spLocks noChangeArrowheads="1"/>
          </p:cNvSpPr>
          <p:nvPr/>
        </p:nvSpPr>
        <p:spPr bwMode="auto">
          <a:xfrm>
            <a:off x="3352800" y="2697480"/>
            <a:ext cx="838200"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a:solidFill>
                  <a:srgbClr val="1822CD"/>
                </a:solidFill>
                <a:latin typeface="Arial Narrow" pitchFamily="34" charset="0"/>
              </a:rPr>
              <a:t>Lower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152" name="Oval 19"/>
          <p:cNvSpPr>
            <a:spLocks noChangeArrowheads="1"/>
          </p:cNvSpPr>
          <p:nvPr/>
        </p:nvSpPr>
        <p:spPr bwMode="auto">
          <a:xfrm>
            <a:off x="4191000" y="2895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3"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1822CD"/>
                </a:solidFill>
                <a:latin typeface="Arial Narrow" pitchFamily="34" charset="0"/>
              </a:rPr>
              <a:t> High-Z tile row on lower OBD</a:t>
            </a:r>
            <a:endParaRPr lang="en-US" sz="1200" b="1" i="0" dirty="0">
              <a:solidFill>
                <a:srgbClr val="1822CD"/>
              </a:solidFill>
              <a:latin typeface="Arial Narrow" pitchFamily="34" charset="0"/>
            </a:endParaRPr>
          </a:p>
        </p:txBody>
      </p:sp>
      <p:sp>
        <p:nvSpPr>
          <p:cNvPr id="154" name="Oval 19"/>
          <p:cNvSpPr>
            <a:spLocks noChangeArrowheads="1"/>
          </p:cNvSpPr>
          <p:nvPr/>
        </p:nvSpPr>
        <p:spPr bwMode="auto">
          <a:xfrm>
            <a:off x="28956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67" name="Rectangle 20"/>
          <p:cNvSpPr>
            <a:spLocks noChangeArrowheads="1"/>
          </p:cNvSpPr>
          <p:nvPr/>
        </p:nvSpPr>
        <p:spPr bwMode="auto">
          <a:xfrm>
            <a:off x="2286000" y="190500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1822CD"/>
                </a:solidFill>
                <a:latin typeface="Arial Narrow" pitchFamily="34" charset="0"/>
              </a:rPr>
              <a:t>Upgraded CHI for ~0.5MA</a:t>
            </a:r>
          </a:p>
        </p:txBody>
      </p:sp>
      <p:sp>
        <p:nvSpPr>
          <p:cNvPr id="168" name="Rectangle 20"/>
          <p:cNvSpPr>
            <a:spLocks noChangeArrowheads="1"/>
          </p:cNvSpPr>
          <p:nvPr/>
        </p:nvSpPr>
        <p:spPr bwMode="auto">
          <a:xfrm>
            <a:off x="39322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1822CD"/>
                </a:solidFill>
                <a:latin typeface="Arial Narrow" pitchFamily="34" charset="0"/>
              </a:rPr>
              <a:t>LLD using </a:t>
            </a:r>
            <a:r>
              <a:rPr lang="en-US" sz="1200" b="1" i="0" dirty="0" err="1" smtClean="0">
                <a:solidFill>
                  <a:srgbClr val="1822CD"/>
                </a:solidFill>
                <a:latin typeface="Arial Narrow" pitchFamily="34" charset="0"/>
              </a:rPr>
              <a:t>bakeable</a:t>
            </a:r>
            <a:r>
              <a:rPr lang="en-US" sz="1200" b="1" i="0" dirty="0" smtClean="0">
                <a:solidFill>
                  <a:srgbClr val="1822CD"/>
                </a:solidFill>
                <a:latin typeface="Arial Narrow" pitchFamily="34" charset="0"/>
              </a:rPr>
              <a:t> </a:t>
            </a:r>
            <a:r>
              <a:rPr lang="en-US" sz="1200" b="1" i="0" dirty="0" err="1" smtClean="0">
                <a:solidFill>
                  <a:srgbClr val="1822CD"/>
                </a:solidFill>
                <a:latin typeface="Arial Narrow" pitchFamily="34" charset="0"/>
              </a:rPr>
              <a:t>cryo</a:t>
            </a:r>
            <a:r>
              <a:rPr lang="en-US" sz="1200" b="1" i="0" dirty="0" smtClean="0">
                <a:solidFill>
                  <a:srgbClr val="1822CD"/>
                </a:solidFill>
                <a:latin typeface="Arial Narrow" pitchFamily="34" charset="0"/>
              </a:rPr>
              <a:t>-baffle</a:t>
            </a:r>
            <a:endParaRPr lang="en-US" sz="1200" b="1" i="0" dirty="0">
              <a:solidFill>
                <a:srgbClr val="1822CD"/>
              </a:solidFill>
              <a:latin typeface="Arial Narrow" pitchFamily="34" charset="0"/>
            </a:endParaRPr>
          </a:p>
        </p:txBody>
      </p:sp>
      <p:sp>
        <p:nvSpPr>
          <p:cNvPr id="169" name="Oval 19"/>
          <p:cNvSpPr>
            <a:spLocks noChangeArrowheads="1"/>
          </p:cNvSpPr>
          <p:nvPr/>
        </p:nvSpPr>
        <p:spPr bwMode="auto">
          <a:xfrm>
            <a:off x="46640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0" name="Oval 19"/>
          <p:cNvSpPr>
            <a:spLocks noChangeAspect="1" noChangeArrowheads="1"/>
          </p:cNvSpPr>
          <p:nvPr/>
        </p:nvSpPr>
        <p:spPr bwMode="auto">
          <a:xfrm>
            <a:off x="5638800" y="2454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cxnSp>
        <p:nvCxnSpPr>
          <p:cNvPr id="182" name="Straight Arrow Connector 121"/>
          <p:cNvCxnSpPr>
            <a:cxnSpLocks noChangeShapeType="1"/>
          </p:cNvCxnSpPr>
          <p:nvPr/>
        </p:nvCxnSpPr>
        <p:spPr bwMode="auto">
          <a:xfrm>
            <a:off x="4495800" y="2514600"/>
            <a:ext cx="1066800" cy="0"/>
          </a:xfrm>
          <a:prstGeom prst="straightConnector1">
            <a:avLst/>
          </a:prstGeom>
          <a:noFill/>
          <a:ln w="28575" algn="ctr">
            <a:solidFill>
              <a:schemeClr val="tx1"/>
            </a:solidFill>
            <a:round/>
            <a:headEnd/>
            <a:tailEnd type="triangle" w="med" len="med"/>
          </a:ln>
        </p:spPr>
      </p:cxnSp>
      <p:sp>
        <p:nvSpPr>
          <p:cNvPr id="185" name="Oval 19"/>
          <p:cNvSpPr>
            <a:spLocks noChangeArrowheads="1"/>
          </p:cNvSpPr>
          <p:nvPr/>
        </p:nvSpPr>
        <p:spPr bwMode="auto">
          <a:xfrm>
            <a:off x="4511675" y="2057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6" name="Rectangle 20"/>
          <p:cNvSpPr>
            <a:spLocks noChangeArrowheads="1"/>
          </p:cNvSpPr>
          <p:nvPr/>
        </p:nvSpPr>
        <p:spPr bwMode="auto">
          <a:xfrm>
            <a:off x="3657600" y="1935162"/>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a:solidFill>
                  <a:srgbClr val="1822CD"/>
                </a:solidFill>
                <a:latin typeface="Arial Narrow" pitchFamily="34" charset="0"/>
              </a:rPr>
              <a:t>0.5-1 MA CHI</a:t>
            </a:r>
          </a:p>
        </p:txBody>
      </p:sp>
      <p:sp>
        <p:nvSpPr>
          <p:cNvPr id="251" name="Rectangle 250"/>
          <p:cNvSpPr/>
          <p:nvPr/>
        </p:nvSpPr>
        <p:spPr bwMode="auto">
          <a:xfrm>
            <a:off x="62484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52" name="TextBox 26"/>
          <p:cNvSpPr txBox="1">
            <a:spLocks noChangeArrowheads="1"/>
          </p:cNvSpPr>
          <p:nvPr/>
        </p:nvSpPr>
        <p:spPr bwMode="auto">
          <a:xfrm>
            <a:off x="5367528" y="1253157"/>
            <a:ext cx="3657600" cy="270843"/>
          </a:xfrm>
          <a:prstGeom prst="rect">
            <a:avLst/>
          </a:prstGeom>
          <a:solidFill>
            <a:srgbClr val="FFCCCC"/>
          </a:solidFill>
          <a:ln w="12700">
            <a:solidFill>
              <a:schemeClr val="tx1"/>
            </a:solidFill>
            <a:miter lim="800000"/>
            <a:headEnd/>
            <a:tailEnd/>
          </a:ln>
        </p:spPr>
        <p:txBody>
          <a:bodyPr wrap="square" tIns="18288" bIns="36576" anchor="ctr">
            <a:spAutoFit/>
          </a:bodyPr>
          <a:lstStyle/>
          <a:p>
            <a:pPr algn="ctr">
              <a:spcBef>
                <a:spcPct val="20000"/>
              </a:spcBef>
              <a:buNone/>
              <a:defRPr/>
            </a:pPr>
            <a:r>
              <a:rPr lang="en-US" sz="1400" i="0" dirty="0" smtClean="0">
                <a:latin typeface="+mn-lt"/>
                <a:ea typeface="ＭＳ Ｐゴシック" pitchFamily="-108" charset="-128"/>
              </a:rPr>
              <a:t>Metallic PFCs, 5s </a:t>
            </a:r>
            <a:r>
              <a:rPr lang="en-US" sz="1400" i="0" dirty="0" smtClean="0">
                <a:latin typeface="+mn-lt"/>
                <a:ea typeface="ＭＳ Ｐゴシック" pitchFamily="-108" charset="-128"/>
                <a:sym typeface="Wingdings" pitchFamily="2" charset="2"/>
              </a:rPr>
              <a:t></a:t>
            </a:r>
            <a:r>
              <a:rPr lang="en-US" sz="1400" i="0" dirty="0" smtClean="0">
                <a:latin typeface="+mn-lt"/>
                <a:ea typeface="ＭＳ Ｐゴシック" pitchFamily="-108" charset="-128"/>
              </a:rPr>
              <a:t> 10-20s</a:t>
            </a:r>
            <a:endParaRPr lang="en-US" sz="1400" i="0" dirty="0">
              <a:latin typeface="+mn-lt"/>
              <a:ea typeface="ＭＳ Ｐゴシック" pitchFamily="-108" charset="-128"/>
            </a:endParaRPr>
          </a:p>
        </p:txBody>
      </p:sp>
      <p:sp>
        <p:nvSpPr>
          <p:cNvPr id="274" name="Rectangle 20"/>
          <p:cNvSpPr>
            <a:spLocks noChangeArrowheads="1"/>
          </p:cNvSpPr>
          <p:nvPr/>
        </p:nvSpPr>
        <p:spPr bwMode="auto">
          <a:xfrm>
            <a:off x="5715000" y="1828800"/>
            <a:ext cx="1676401" cy="760192"/>
          </a:xfrm>
          <a:prstGeom prst="rect">
            <a:avLst/>
          </a:prstGeom>
          <a:noFill/>
          <a:ln w="9525">
            <a:noFill/>
            <a:miter lim="800000"/>
            <a:headEnd/>
            <a:tailEnd/>
          </a:ln>
        </p:spPr>
        <p:txBody>
          <a:bodyPr wrap="square" lIns="91423" tIns="45712" rIns="0" bIns="45712">
            <a:spAutoFit/>
          </a:bodyPr>
          <a:lstStyle/>
          <a:p>
            <a:pPr defTabSz="912813" eaLnBrk="0" hangingPunct="0">
              <a:lnSpc>
                <a:spcPct val="90000"/>
              </a:lnSpc>
              <a:buNone/>
            </a:pPr>
            <a:r>
              <a:rPr lang="en-US" sz="1200" b="1" i="0" dirty="0">
                <a:solidFill>
                  <a:srgbClr val="1822CD"/>
                </a:solidFill>
                <a:latin typeface="Arial Narrow" pitchFamily="34" charset="0"/>
              </a:rPr>
              <a:t>Extend NBI </a:t>
            </a:r>
            <a:r>
              <a:rPr lang="en-US" sz="1200" b="1" i="0" dirty="0" smtClean="0">
                <a:solidFill>
                  <a:srgbClr val="1822CD"/>
                </a:solidFill>
                <a:latin typeface="Arial Narrow" pitchFamily="34" charset="0"/>
              </a:rPr>
              <a:t>duration to 10-20s and/or </a:t>
            </a:r>
            <a:r>
              <a:rPr lang="en-US" sz="1200" b="1" i="0" dirty="0">
                <a:solidFill>
                  <a:srgbClr val="1822CD"/>
                </a:solidFill>
                <a:latin typeface="Arial Narrow" pitchFamily="34" charset="0"/>
              </a:rPr>
              <a:t>implement 2-4 MW off-axis EBW H&amp;CD</a:t>
            </a:r>
          </a:p>
        </p:txBody>
      </p:sp>
      <p:sp>
        <p:nvSpPr>
          <p:cNvPr id="275" name="Oval 19"/>
          <p:cNvSpPr>
            <a:spLocks noChangeAspect="1" noChangeArrowheads="1"/>
          </p:cNvSpPr>
          <p:nvPr/>
        </p:nvSpPr>
        <p:spPr bwMode="auto">
          <a:xfrm>
            <a:off x="7315200" y="220699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277" name="Oval 19"/>
          <p:cNvSpPr>
            <a:spLocks noChangeArrowheads="1"/>
          </p:cNvSpPr>
          <p:nvPr/>
        </p:nvSpPr>
        <p:spPr bwMode="auto">
          <a:xfrm>
            <a:off x="5410200" y="45085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8" name="Oval 19"/>
          <p:cNvSpPr>
            <a:spLocks noChangeArrowheads="1"/>
          </p:cNvSpPr>
          <p:nvPr/>
        </p:nvSpPr>
        <p:spPr bwMode="auto">
          <a:xfrm>
            <a:off x="5056188" y="2819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7" name="Rectangle 20"/>
          <p:cNvSpPr>
            <a:spLocks noChangeArrowheads="1"/>
          </p:cNvSpPr>
          <p:nvPr/>
        </p:nvSpPr>
        <p:spPr bwMode="auto">
          <a:xfrm>
            <a:off x="6019800" y="3200400"/>
            <a:ext cx="1371600" cy="590915"/>
          </a:xfrm>
          <a:prstGeom prst="rect">
            <a:avLst/>
          </a:prstGeom>
          <a:noFill/>
          <a:ln w="9525">
            <a:noFill/>
            <a:miter lim="800000"/>
            <a:headEnd/>
            <a:tailEnd/>
          </a:ln>
        </p:spPr>
        <p:txBody>
          <a:bodyPr lIns="91423" tIns="45712" rIns="91423" bIns="45712">
            <a:spAutoFit/>
          </a:bodyPr>
          <a:lstStyle/>
          <a:p>
            <a:pPr defTabSz="912813" eaLnBrk="0" hangingPunct="0">
              <a:lnSpc>
                <a:spcPct val="90000"/>
              </a:lnSpc>
              <a:spcBef>
                <a:spcPct val="20000"/>
              </a:spcBef>
              <a:buNone/>
            </a:pPr>
            <a:r>
              <a:rPr lang="en-US" sz="1200" b="1" i="0" dirty="0">
                <a:solidFill>
                  <a:srgbClr val="1822CD"/>
                </a:solidFill>
                <a:latin typeface="Arial Narrow" pitchFamily="34" charset="0"/>
              </a:rPr>
              <a:t>Hot high-Z FW PFCs using                   bake-out system</a:t>
            </a:r>
          </a:p>
        </p:txBody>
      </p:sp>
      <p:sp>
        <p:nvSpPr>
          <p:cNvPr id="308" name="Oval 19"/>
          <p:cNvSpPr>
            <a:spLocks noChangeArrowheads="1"/>
          </p:cNvSpPr>
          <p:nvPr/>
        </p:nvSpPr>
        <p:spPr bwMode="auto">
          <a:xfrm>
            <a:off x="6934202"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9" name="Rectangle 20"/>
          <p:cNvSpPr>
            <a:spLocks noChangeArrowheads="1"/>
          </p:cNvSpPr>
          <p:nvPr/>
        </p:nvSpPr>
        <p:spPr bwMode="auto">
          <a:xfrm>
            <a:off x="51054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Flowing Li </a:t>
            </a:r>
            <a:r>
              <a:rPr lang="en-US" sz="1200" b="1" i="0" dirty="0" err="1">
                <a:solidFill>
                  <a:srgbClr val="1822CD"/>
                </a:solidFill>
                <a:latin typeface="Arial Narrow" pitchFamily="34" charset="0"/>
              </a:rPr>
              <a:t>divertor</a:t>
            </a:r>
            <a:r>
              <a:rPr lang="en-US" sz="1200" b="1" i="0" dirty="0">
                <a:solidFill>
                  <a:srgbClr val="1822CD"/>
                </a:solidFill>
                <a:latin typeface="Arial Narrow" pitchFamily="34" charset="0"/>
              </a:rPr>
              <a:t> </a:t>
            </a:r>
            <a:endParaRPr lang="en-US" sz="1200" b="1" i="0" dirty="0" smtClean="0">
              <a:solidFill>
                <a:srgbClr val="1822CD"/>
              </a:solidFill>
              <a:latin typeface="Arial Narrow" pitchFamily="34" charset="0"/>
            </a:endParaRPr>
          </a:p>
          <a:p>
            <a:pPr algn="ctr" defTabSz="912813" eaLnBrk="0" hangingPunct="0">
              <a:lnSpc>
                <a:spcPct val="70000"/>
              </a:lnSpc>
              <a:spcBef>
                <a:spcPct val="20000"/>
              </a:spcBef>
              <a:buNone/>
            </a:pPr>
            <a:r>
              <a:rPr lang="en-US" sz="1200" b="1" i="0" dirty="0" smtClean="0">
                <a:solidFill>
                  <a:srgbClr val="1822CD"/>
                </a:solidFill>
                <a:latin typeface="Arial Narrow" pitchFamily="34" charset="0"/>
              </a:rPr>
              <a:t>or </a:t>
            </a:r>
            <a:r>
              <a:rPr lang="en-US" sz="1200" b="1" i="0" dirty="0">
                <a:solidFill>
                  <a:srgbClr val="1822CD"/>
                </a:solidFill>
                <a:latin typeface="Arial Narrow" pitchFamily="34" charset="0"/>
              </a:rPr>
              <a:t>limiter module </a:t>
            </a:r>
          </a:p>
        </p:txBody>
      </p:sp>
      <p:sp>
        <p:nvSpPr>
          <p:cNvPr id="310" name="Oval 19"/>
          <p:cNvSpPr>
            <a:spLocks noChangeArrowheads="1"/>
          </p:cNvSpPr>
          <p:nvPr/>
        </p:nvSpPr>
        <p:spPr bwMode="auto">
          <a:xfrm>
            <a:off x="5181600"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1" name="Rectangle 20"/>
          <p:cNvSpPr>
            <a:spLocks noChangeArrowheads="1"/>
          </p:cNvSpPr>
          <p:nvPr/>
        </p:nvSpPr>
        <p:spPr bwMode="auto">
          <a:xfrm>
            <a:off x="5943600" y="3807885"/>
            <a:ext cx="1066800" cy="541671"/>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0000"/>
              </a:lnSpc>
              <a:spcBef>
                <a:spcPct val="20000"/>
              </a:spcBef>
              <a:buNone/>
            </a:pPr>
            <a:r>
              <a:rPr lang="en-US" sz="1200" b="1" i="0" dirty="0">
                <a:solidFill>
                  <a:srgbClr val="1822CD"/>
                </a:solidFill>
                <a:latin typeface="Arial Narrow" pitchFamily="34" charset="0"/>
              </a:rPr>
              <a:t>Full </a:t>
            </a:r>
            <a:r>
              <a:rPr lang="en-US" sz="1200" b="1" i="0" dirty="0" err="1">
                <a:solidFill>
                  <a:srgbClr val="1822CD"/>
                </a:solidFill>
                <a:latin typeface="Arial Narrow" pitchFamily="34" charset="0"/>
              </a:rPr>
              <a:t>toroidal</a:t>
            </a:r>
            <a:r>
              <a:rPr lang="en-US" sz="1200" b="1" i="0" dirty="0">
                <a:solidFill>
                  <a:srgbClr val="1822CD"/>
                </a:solidFill>
                <a:latin typeface="Arial Narrow" pitchFamily="34" charset="0"/>
              </a:rPr>
              <a:t> flowing Li </a:t>
            </a:r>
            <a:r>
              <a:rPr lang="en-US" sz="1200" b="1" i="0" dirty="0" smtClean="0">
                <a:solidFill>
                  <a:srgbClr val="1822CD"/>
                </a:solidFill>
                <a:latin typeface="Arial Narrow" pitchFamily="34" charset="0"/>
              </a:rPr>
              <a:t>lower OBD</a:t>
            </a:r>
            <a:endParaRPr lang="en-US" sz="1200" b="1" i="0" dirty="0">
              <a:solidFill>
                <a:srgbClr val="1822CD"/>
              </a:solidFill>
              <a:latin typeface="Arial Narrow" pitchFamily="34" charset="0"/>
            </a:endParaRPr>
          </a:p>
        </p:txBody>
      </p:sp>
      <p:sp>
        <p:nvSpPr>
          <p:cNvPr id="312" name="Oval 19"/>
          <p:cNvSpPr>
            <a:spLocks noChangeArrowheads="1"/>
          </p:cNvSpPr>
          <p:nvPr/>
        </p:nvSpPr>
        <p:spPr bwMode="auto">
          <a:xfrm>
            <a:off x="6934200" y="3962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5" name="Rectangle 20"/>
          <p:cNvSpPr>
            <a:spLocks noChangeArrowheads="1"/>
          </p:cNvSpPr>
          <p:nvPr/>
        </p:nvSpPr>
        <p:spPr bwMode="auto">
          <a:xfrm>
            <a:off x="6400799" y="4525963"/>
            <a:ext cx="5334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Full NCC</a:t>
            </a:r>
          </a:p>
        </p:txBody>
      </p:sp>
      <p:sp>
        <p:nvSpPr>
          <p:cNvPr id="316" name="Oval 19"/>
          <p:cNvSpPr>
            <a:spLocks noChangeArrowheads="1"/>
          </p:cNvSpPr>
          <p:nvPr/>
        </p:nvSpPr>
        <p:spPr bwMode="auto">
          <a:xfrm>
            <a:off x="6934200" y="46021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7" name="TextBox 26"/>
          <p:cNvSpPr txBox="1">
            <a:spLocks noChangeArrowheads="1"/>
          </p:cNvSpPr>
          <p:nvPr/>
        </p:nvSpPr>
        <p:spPr bwMode="auto">
          <a:xfrm>
            <a:off x="2362200" y="1250824"/>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318" name="Oval 19"/>
          <p:cNvSpPr>
            <a:spLocks noChangeArrowheads="1"/>
          </p:cNvSpPr>
          <p:nvPr/>
        </p:nvSpPr>
        <p:spPr bwMode="auto">
          <a:xfrm>
            <a:off x="6934201" y="55753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9" name="Rectangle 20"/>
          <p:cNvSpPr>
            <a:spLocks noChangeArrowheads="1"/>
          </p:cNvSpPr>
          <p:nvPr/>
        </p:nvSpPr>
        <p:spPr bwMode="auto">
          <a:xfrm>
            <a:off x="5867400" y="5486400"/>
            <a:ext cx="990600" cy="360082"/>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buNone/>
            </a:pPr>
            <a:r>
              <a:rPr lang="en-US" sz="1200" b="1" i="0" dirty="0">
                <a:solidFill>
                  <a:srgbClr val="1822CD"/>
                </a:solidFill>
                <a:latin typeface="Arial Narrow" pitchFamily="34" charset="0"/>
              </a:rPr>
              <a:t>High-power AE antenna</a:t>
            </a:r>
          </a:p>
        </p:txBody>
      </p:sp>
      <p:sp>
        <p:nvSpPr>
          <p:cNvPr id="320" name="Oval 19"/>
          <p:cNvSpPr>
            <a:spLocks noChangeArrowheads="1"/>
          </p:cNvSpPr>
          <p:nvPr/>
        </p:nvSpPr>
        <p:spPr bwMode="auto">
          <a:xfrm>
            <a:off x="4435476"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1" name="Rectangle 20"/>
          <p:cNvSpPr>
            <a:spLocks noChangeArrowheads="1"/>
          </p:cNvSpPr>
          <p:nvPr/>
        </p:nvSpPr>
        <p:spPr bwMode="auto">
          <a:xfrm>
            <a:off x="5029201"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HHFW </a:t>
            </a:r>
            <a:r>
              <a:rPr lang="en-US" sz="1200" b="1" i="0" dirty="0">
                <a:solidFill>
                  <a:srgbClr val="1822CD"/>
                </a:solidFill>
                <a:latin typeface="Arial Narrow" pitchFamily="34" charset="0"/>
              </a:rPr>
              <a:t>straps to excite EHO</a:t>
            </a:r>
          </a:p>
        </p:txBody>
      </p:sp>
      <p:sp>
        <p:nvSpPr>
          <p:cNvPr id="322" name="Oval 19"/>
          <p:cNvSpPr>
            <a:spLocks noChangeArrowheads="1"/>
          </p:cNvSpPr>
          <p:nvPr/>
        </p:nvSpPr>
        <p:spPr bwMode="auto">
          <a:xfrm>
            <a:off x="4435475"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3"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Charged fusion product, </a:t>
            </a:r>
            <a:r>
              <a:rPr lang="en-US" i="0" dirty="0" smtClean="0">
                <a:latin typeface="Arial Narrow" pitchFamily="34" charset="0"/>
              </a:rPr>
              <a:t>neutron-collimator</a:t>
            </a:r>
            <a:endParaRPr lang="en-US" sz="1200" b="1" i="0" dirty="0">
              <a:solidFill>
                <a:srgbClr val="1822CD"/>
              </a:solidFill>
              <a:latin typeface="Arial Narrow" pitchFamily="34" charset="0"/>
            </a:endParaRPr>
          </a:p>
        </p:txBody>
      </p:sp>
      <p:sp>
        <p:nvSpPr>
          <p:cNvPr id="324" name="Oval 19"/>
          <p:cNvSpPr>
            <a:spLocks noChangeArrowheads="1"/>
          </p:cNvSpPr>
          <p:nvPr/>
        </p:nvSpPr>
        <p:spPr bwMode="auto">
          <a:xfrm>
            <a:off x="4892676" y="5562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5" name="Rectangle 20"/>
          <p:cNvSpPr>
            <a:spLocks noChangeArrowheads="1"/>
          </p:cNvSpPr>
          <p:nvPr/>
        </p:nvSpPr>
        <p:spPr bwMode="auto">
          <a:xfrm>
            <a:off x="2971801"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HHFW limiter upgrade</a:t>
            </a:r>
          </a:p>
        </p:txBody>
      </p:sp>
      <p:sp>
        <p:nvSpPr>
          <p:cNvPr id="328" name="Oval 19"/>
          <p:cNvSpPr>
            <a:spLocks noChangeArrowheads="1"/>
          </p:cNvSpPr>
          <p:nvPr/>
        </p:nvSpPr>
        <p:spPr bwMode="auto">
          <a:xfrm>
            <a:off x="4800600" y="5075237"/>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9"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DBS, PCI, or other intermediate-k</a:t>
            </a:r>
          </a:p>
        </p:txBody>
      </p:sp>
      <p:sp>
        <p:nvSpPr>
          <p:cNvPr id="330" name="Rectangle 20"/>
          <p:cNvSpPr>
            <a:spLocks noChangeArrowheads="1"/>
          </p:cNvSpPr>
          <p:nvPr/>
        </p:nvSpPr>
        <p:spPr bwMode="auto">
          <a:xfrm>
            <a:off x="5105400" y="3200400"/>
            <a:ext cx="7620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rgbClr val="1822CD"/>
                </a:solidFill>
                <a:latin typeface="Arial Narrow" pitchFamily="34" charset="0"/>
              </a:rPr>
              <a:t>All high-Z PFCs</a:t>
            </a:r>
            <a:endParaRPr lang="en-US" sz="1200" b="1" i="0" dirty="0">
              <a:solidFill>
                <a:srgbClr val="1822CD"/>
              </a:solidFill>
              <a:latin typeface="Arial Narrow" pitchFamily="34" charset="0"/>
            </a:endParaRPr>
          </a:p>
        </p:txBody>
      </p:sp>
      <p:sp>
        <p:nvSpPr>
          <p:cNvPr id="331" name="Oval 19"/>
          <p:cNvSpPr>
            <a:spLocks noChangeArrowheads="1"/>
          </p:cNvSpPr>
          <p:nvPr/>
        </p:nvSpPr>
        <p:spPr bwMode="auto">
          <a:xfrm>
            <a:off x="5197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53" name="Rectangle 20"/>
          <p:cNvSpPr>
            <a:spLocks noChangeArrowheads="1"/>
          </p:cNvSpPr>
          <p:nvPr/>
        </p:nvSpPr>
        <p:spPr bwMode="auto">
          <a:xfrm>
            <a:off x="6126480" y="2697480"/>
            <a:ext cx="838201"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rgbClr val="1822CD"/>
                </a:solidFill>
                <a:latin typeface="Arial Narrow" pitchFamily="34" charset="0"/>
              </a:rPr>
              <a:t>Upper </a:t>
            </a:r>
            <a:r>
              <a:rPr lang="en-US" sz="1200" b="1" i="0" dirty="0" err="1" smtClean="0">
                <a:solidFill>
                  <a:srgbClr val="1822CD"/>
                </a:solidFill>
                <a:latin typeface="Arial Narrow" pitchFamily="34" charset="0"/>
              </a:rPr>
              <a:t>divertor</a:t>
            </a:r>
            <a:r>
              <a:rPr lang="en-US" sz="1200" b="1" i="0" dirty="0" smtClean="0">
                <a:solidFill>
                  <a:srgbClr val="1822CD"/>
                </a:solidFill>
                <a:latin typeface="Arial Narrow" pitchFamily="34" charset="0"/>
              </a:rPr>
              <a:t> </a:t>
            </a:r>
            <a:r>
              <a:rPr lang="en-US" sz="1200" b="1" i="0" dirty="0" err="1">
                <a:solidFill>
                  <a:srgbClr val="1822CD"/>
                </a:solidFill>
                <a:latin typeface="Arial Narrow" pitchFamily="34" charset="0"/>
              </a:rPr>
              <a:t>cryo</a:t>
            </a:r>
            <a:r>
              <a:rPr lang="en-US" sz="1200" b="1" i="0" dirty="0">
                <a:solidFill>
                  <a:srgbClr val="1822CD"/>
                </a:solidFill>
                <a:latin typeface="Arial Narrow" pitchFamily="34" charset="0"/>
              </a:rPr>
              <a:t>-pump</a:t>
            </a:r>
          </a:p>
        </p:txBody>
      </p:sp>
      <p:sp>
        <p:nvSpPr>
          <p:cNvPr id="354" name="Oval 19"/>
          <p:cNvSpPr>
            <a:spLocks noChangeArrowheads="1"/>
          </p:cNvSpPr>
          <p:nvPr/>
        </p:nvSpPr>
        <p:spPr bwMode="auto">
          <a:xfrm>
            <a:off x="6934200" y="2819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355" name="Straight Connector 114"/>
          <p:cNvCxnSpPr>
            <a:cxnSpLocks noChangeShapeType="1"/>
          </p:cNvCxnSpPr>
          <p:nvPr/>
        </p:nvCxnSpPr>
        <p:spPr bwMode="auto">
          <a:xfrm flipH="1">
            <a:off x="1371600" y="2667000"/>
            <a:ext cx="6858000" cy="0"/>
          </a:xfrm>
          <a:prstGeom prst="line">
            <a:avLst/>
          </a:prstGeom>
          <a:noFill/>
          <a:ln w="12700" algn="ctr">
            <a:solidFill>
              <a:schemeClr val="tx1"/>
            </a:solidFill>
            <a:round/>
            <a:headEnd/>
            <a:tailEnd/>
          </a:ln>
        </p:spPr>
      </p:cxnSp>
      <p:cxnSp>
        <p:nvCxnSpPr>
          <p:cNvPr id="356" name="Straight Connector 159"/>
          <p:cNvCxnSpPr>
            <a:cxnSpLocks noChangeShapeType="1"/>
          </p:cNvCxnSpPr>
          <p:nvPr/>
        </p:nvCxnSpPr>
        <p:spPr bwMode="auto">
          <a:xfrm flipH="1">
            <a:off x="1371600" y="3200400"/>
            <a:ext cx="6858000" cy="0"/>
          </a:xfrm>
          <a:prstGeom prst="line">
            <a:avLst/>
          </a:prstGeom>
          <a:noFill/>
          <a:ln w="12700" algn="ctr">
            <a:solidFill>
              <a:schemeClr val="tx1"/>
            </a:solidFill>
            <a:round/>
            <a:headEnd/>
            <a:tailEnd/>
          </a:ln>
        </p:spPr>
      </p:cxnSp>
      <p:cxnSp>
        <p:nvCxnSpPr>
          <p:cNvPr id="357" name="Straight Connector 160"/>
          <p:cNvCxnSpPr>
            <a:cxnSpLocks noChangeShapeType="1"/>
          </p:cNvCxnSpPr>
          <p:nvPr/>
        </p:nvCxnSpPr>
        <p:spPr bwMode="auto">
          <a:xfrm flipH="1">
            <a:off x="1371600" y="3733800"/>
            <a:ext cx="6858000" cy="0"/>
          </a:xfrm>
          <a:prstGeom prst="line">
            <a:avLst/>
          </a:prstGeom>
          <a:noFill/>
          <a:ln w="12700" algn="ctr">
            <a:solidFill>
              <a:schemeClr val="tx1"/>
            </a:solidFill>
            <a:round/>
            <a:headEnd/>
            <a:tailEnd/>
          </a:ln>
        </p:spPr>
      </p:cxnSp>
      <p:cxnSp>
        <p:nvCxnSpPr>
          <p:cNvPr id="358" name="Straight Connector 144"/>
          <p:cNvCxnSpPr>
            <a:cxnSpLocks noChangeShapeType="1"/>
          </p:cNvCxnSpPr>
          <p:nvPr/>
        </p:nvCxnSpPr>
        <p:spPr bwMode="auto">
          <a:xfrm flipH="1">
            <a:off x="1371600" y="4419600"/>
            <a:ext cx="6858000" cy="0"/>
          </a:xfrm>
          <a:prstGeom prst="line">
            <a:avLst/>
          </a:prstGeom>
          <a:noFill/>
          <a:ln w="12700" algn="ctr">
            <a:solidFill>
              <a:schemeClr val="tx1"/>
            </a:solidFill>
            <a:round/>
            <a:headEnd/>
            <a:tailEnd/>
          </a:ln>
        </p:spPr>
      </p:cxnSp>
      <p:cxnSp>
        <p:nvCxnSpPr>
          <p:cNvPr id="359" name="Straight Connector 151"/>
          <p:cNvCxnSpPr>
            <a:cxnSpLocks noChangeShapeType="1"/>
          </p:cNvCxnSpPr>
          <p:nvPr/>
        </p:nvCxnSpPr>
        <p:spPr bwMode="auto">
          <a:xfrm flipH="1">
            <a:off x="1371600" y="4953000"/>
            <a:ext cx="6858000" cy="0"/>
          </a:xfrm>
          <a:prstGeom prst="line">
            <a:avLst/>
          </a:prstGeom>
          <a:noFill/>
          <a:ln w="12700" algn="ctr">
            <a:solidFill>
              <a:schemeClr val="tx1"/>
            </a:solidFill>
            <a:round/>
            <a:headEnd/>
            <a:tailEnd/>
          </a:ln>
        </p:spPr>
      </p:cxnSp>
      <p:cxnSp>
        <p:nvCxnSpPr>
          <p:cNvPr id="360" name="Straight Connector 154"/>
          <p:cNvCxnSpPr>
            <a:cxnSpLocks noChangeShapeType="1"/>
          </p:cNvCxnSpPr>
          <p:nvPr/>
        </p:nvCxnSpPr>
        <p:spPr bwMode="auto">
          <a:xfrm flipH="1">
            <a:off x="1371600" y="5486400"/>
            <a:ext cx="6858000" cy="0"/>
          </a:xfrm>
          <a:prstGeom prst="line">
            <a:avLst/>
          </a:prstGeom>
          <a:noFill/>
          <a:ln w="12700" algn="ctr">
            <a:solidFill>
              <a:schemeClr val="tx1"/>
            </a:solidFill>
            <a:round/>
            <a:headEnd/>
            <a:tailEnd/>
          </a:ln>
        </p:spPr>
      </p:cxnSp>
      <p:cxnSp>
        <p:nvCxnSpPr>
          <p:cNvPr id="361" name="Straight Connector 164"/>
          <p:cNvCxnSpPr>
            <a:cxnSpLocks noChangeShapeType="1"/>
          </p:cNvCxnSpPr>
          <p:nvPr/>
        </p:nvCxnSpPr>
        <p:spPr bwMode="auto">
          <a:xfrm flipH="1">
            <a:off x="1371600" y="6019800"/>
            <a:ext cx="6858000" cy="0"/>
          </a:xfrm>
          <a:prstGeom prst="line">
            <a:avLst/>
          </a:prstGeom>
          <a:noFill/>
          <a:ln w="12700" algn="ctr">
            <a:solidFill>
              <a:schemeClr val="tx1"/>
            </a:solidFill>
            <a:round/>
            <a:headEnd/>
            <a:tailEnd/>
          </a:ln>
        </p:spPr>
      </p:cxnSp>
      <p:sp>
        <p:nvSpPr>
          <p:cNvPr id="362"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1822CD"/>
                </a:solidFill>
                <a:latin typeface="Arial Narrow" pitchFamily="34" charset="0"/>
              </a:rPr>
              <a:t>Establish control of:</a:t>
            </a:r>
          </a:p>
        </p:txBody>
      </p:sp>
      <p:sp>
        <p:nvSpPr>
          <p:cNvPr id="365" name="Rectangle 20"/>
          <p:cNvSpPr>
            <a:spLocks noChangeArrowheads="1"/>
          </p:cNvSpPr>
          <p:nvPr/>
        </p:nvSpPr>
        <p:spPr bwMode="auto">
          <a:xfrm>
            <a:off x="5784850" y="2435225"/>
            <a:ext cx="615950" cy="230816"/>
          </a:xfrm>
          <a:prstGeom prst="rect">
            <a:avLst/>
          </a:prstGeom>
          <a:noFill/>
          <a:ln w="9525">
            <a:noFill/>
            <a:miter lim="800000"/>
            <a:headEnd/>
            <a:tailEnd/>
          </a:ln>
        </p:spPr>
        <p:txBody>
          <a:bodyPr lIns="91423" tIns="45712" rIns="0" bIns="45712">
            <a:spAutoFit/>
          </a:bodyPr>
          <a:lstStyle/>
          <a:p>
            <a:pPr defTabSz="912813" eaLnBrk="0" hangingPunct="0">
              <a:lnSpc>
                <a:spcPct val="70000"/>
              </a:lnSpc>
              <a:buNone/>
            </a:pPr>
            <a:r>
              <a:rPr lang="en-US" sz="1200" b="1" i="0" dirty="0">
                <a:solidFill>
                  <a:srgbClr val="1822CD"/>
                </a:solidFill>
                <a:latin typeface="Arial Narrow" pitchFamily="34" charset="0"/>
              </a:rPr>
              <a:t>2 MW</a:t>
            </a:r>
          </a:p>
        </p:txBody>
      </p:sp>
      <p:sp>
        <p:nvSpPr>
          <p:cNvPr id="165" name="Rectangle 20"/>
          <p:cNvSpPr>
            <a:spLocks noChangeArrowheads="1"/>
          </p:cNvSpPr>
          <p:nvPr/>
        </p:nvSpPr>
        <p:spPr bwMode="auto">
          <a:xfrm>
            <a:off x="6202363" y="6096000"/>
            <a:ext cx="1798637"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a:solidFill>
                  <a:srgbClr val="1822CD"/>
                </a:solidFill>
                <a:latin typeface="Arial Narrow" pitchFamily="34" charset="0"/>
              </a:rPr>
              <a:t>Control integration, optimization with long-pulse and full metal wall</a:t>
            </a:r>
          </a:p>
        </p:txBody>
      </p:sp>
      <p:sp>
        <p:nvSpPr>
          <p:cNvPr id="166" name="Oval 19"/>
          <p:cNvSpPr>
            <a:spLocks noChangeArrowheads="1"/>
          </p:cNvSpPr>
          <p:nvPr/>
        </p:nvSpPr>
        <p:spPr bwMode="auto">
          <a:xfrm>
            <a:off x="60960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0" name="Rectangle 20"/>
          <p:cNvSpPr>
            <a:spLocks noChangeArrowheads="1"/>
          </p:cNvSpPr>
          <p:nvPr/>
        </p:nvSpPr>
        <p:spPr bwMode="auto">
          <a:xfrm>
            <a:off x="4999038"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Control integration, optimization</a:t>
            </a:r>
          </a:p>
        </p:txBody>
      </p:sp>
      <p:sp>
        <p:nvSpPr>
          <p:cNvPr id="171"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2"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1822CD"/>
                </a:solidFill>
                <a:latin typeface="Arial Narrow" pitchFamily="34" charset="0"/>
              </a:rPr>
              <a:t>Rotation</a:t>
            </a:r>
          </a:p>
        </p:txBody>
      </p:sp>
      <p:sp>
        <p:nvSpPr>
          <p:cNvPr id="173"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4" name="Rectangle 20"/>
          <p:cNvSpPr>
            <a:spLocks noChangeArrowheads="1"/>
          </p:cNvSpPr>
          <p:nvPr/>
        </p:nvSpPr>
        <p:spPr bwMode="auto">
          <a:xfrm>
            <a:off x="4206875"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1822CD"/>
                </a:solidFill>
                <a:latin typeface="Arial Narrow" pitchFamily="34" charset="0"/>
              </a:rPr>
              <a:t>Divertor P</a:t>
            </a:r>
            <a:r>
              <a:rPr lang="en-US" sz="1200" b="1" i="0" baseline="-25000">
                <a:solidFill>
                  <a:srgbClr val="1822CD"/>
                </a:solidFill>
                <a:latin typeface="Arial Narrow" pitchFamily="34" charset="0"/>
              </a:rPr>
              <a:t>rad</a:t>
            </a:r>
          </a:p>
        </p:txBody>
      </p:sp>
      <p:sp>
        <p:nvSpPr>
          <p:cNvPr id="175" name="Rectangle 20"/>
          <p:cNvSpPr>
            <a:spLocks noChangeArrowheads="1"/>
          </p:cNvSpPr>
          <p:nvPr/>
        </p:nvSpPr>
        <p:spPr bwMode="auto">
          <a:xfrm>
            <a:off x="3871912"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1822CD"/>
                </a:solidFill>
                <a:latin typeface="Arial Narrow" pitchFamily="34" charset="0"/>
              </a:rPr>
              <a:t>q</a:t>
            </a:r>
            <a:r>
              <a:rPr lang="en-US" sz="1200" b="1" i="0" baseline="-25000" dirty="0" err="1">
                <a:solidFill>
                  <a:srgbClr val="1822CD"/>
                </a:solidFill>
                <a:latin typeface="Arial Narrow" pitchFamily="34" charset="0"/>
              </a:rPr>
              <a:t>min</a:t>
            </a:r>
            <a:endParaRPr lang="en-US" sz="1200" b="1" i="0" dirty="0">
              <a:solidFill>
                <a:srgbClr val="1822CD"/>
              </a:solidFill>
              <a:latin typeface="Arial Narrow" pitchFamily="34" charset="0"/>
            </a:endParaRPr>
          </a:p>
        </p:txBody>
      </p:sp>
      <p:sp>
        <p:nvSpPr>
          <p:cNvPr id="176" name="Oval 19"/>
          <p:cNvSpPr>
            <a:spLocks noChangeArrowheads="1"/>
          </p:cNvSpPr>
          <p:nvPr/>
        </p:nvSpPr>
        <p:spPr bwMode="auto">
          <a:xfrm>
            <a:off x="4435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7"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1822CD"/>
                </a:solidFill>
                <a:latin typeface="Arial Narrow" pitchFamily="34" charset="0"/>
              </a:rPr>
              <a:t>Snowflake</a:t>
            </a:r>
            <a:endParaRPr lang="en-US" sz="1200" b="1" i="0" baseline="-25000" dirty="0">
              <a:solidFill>
                <a:srgbClr val="1822CD"/>
              </a:solidFill>
              <a:latin typeface="Arial Narrow" pitchFamily="34" charset="0"/>
            </a:endParaRPr>
          </a:p>
        </p:txBody>
      </p:sp>
      <p:sp>
        <p:nvSpPr>
          <p:cNvPr id="178" name="Oval 19"/>
          <p:cNvSpPr>
            <a:spLocks noChangeArrowheads="1"/>
          </p:cNvSpPr>
          <p:nvPr/>
        </p:nvSpPr>
        <p:spPr bwMode="auto">
          <a:xfrm>
            <a:off x="4130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9" name="Oval 19"/>
          <p:cNvSpPr>
            <a:spLocks noChangeArrowheads="1"/>
          </p:cNvSpPr>
          <p:nvPr/>
        </p:nvSpPr>
        <p:spPr bwMode="auto">
          <a:xfrm>
            <a:off x="4892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183" name="Group 182"/>
          <p:cNvGrpSpPr/>
          <p:nvPr/>
        </p:nvGrpSpPr>
        <p:grpSpPr>
          <a:xfrm>
            <a:off x="2971800" y="6400800"/>
            <a:ext cx="152400" cy="230816"/>
            <a:chOff x="5638800" y="5334000"/>
            <a:chExt cx="152400" cy="230816"/>
          </a:xfrm>
        </p:grpSpPr>
        <p:sp>
          <p:nvSpPr>
            <p:cNvPr id="184"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87" name="Straight Connector 186"/>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cxnSp>
        <p:nvCxnSpPr>
          <p:cNvPr id="116" name="Straight Connector 114"/>
          <p:cNvCxnSpPr>
            <a:cxnSpLocks noChangeShapeType="1"/>
          </p:cNvCxnSpPr>
          <p:nvPr/>
        </p:nvCxnSpPr>
        <p:spPr bwMode="auto">
          <a:xfrm flipH="1">
            <a:off x="1371600" y="1828800"/>
            <a:ext cx="6720840" cy="0"/>
          </a:xfrm>
          <a:prstGeom prst="line">
            <a:avLst/>
          </a:prstGeom>
          <a:noFill/>
          <a:ln w="12700" algn="ctr">
            <a:solidFill>
              <a:schemeClr val="tx1"/>
            </a:solidFill>
            <a:round/>
            <a:headEnd/>
            <a:tailEnd/>
          </a:ln>
        </p:spPr>
      </p:cxnSp>
      <p:sp>
        <p:nvSpPr>
          <p:cNvPr id="129" name="TextBox 128"/>
          <p:cNvSpPr txBox="1"/>
          <p:nvPr/>
        </p:nvSpPr>
        <p:spPr>
          <a:xfrm>
            <a:off x="2541016" y="1551801"/>
            <a:ext cx="354584" cy="276999"/>
          </a:xfrm>
          <a:prstGeom prst="rect">
            <a:avLst/>
          </a:prstGeom>
          <a:noFill/>
        </p:spPr>
        <p:txBody>
          <a:bodyPr wrap="none" rtlCol="0">
            <a:spAutoFit/>
          </a:bodyPr>
          <a:lstStyle/>
          <a:p>
            <a:pPr>
              <a:buNone/>
            </a:pPr>
            <a:r>
              <a:rPr lang="en-US" i="0" dirty="0" smtClean="0"/>
              <a:t>20</a:t>
            </a:r>
            <a:endParaRPr lang="en-US" i="0" dirty="0"/>
          </a:p>
        </p:txBody>
      </p:sp>
      <p:sp>
        <p:nvSpPr>
          <p:cNvPr id="131" name="TextBox 130"/>
          <p:cNvSpPr txBox="1"/>
          <p:nvPr/>
        </p:nvSpPr>
        <p:spPr>
          <a:xfrm>
            <a:off x="3150616" y="1551801"/>
            <a:ext cx="354584" cy="276999"/>
          </a:xfrm>
          <a:prstGeom prst="rect">
            <a:avLst/>
          </a:prstGeom>
          <a:noFill/>
        </p:spPr>
        <p:txBody>
          <a:bodyPr wrap="none" rtlCol="0">
            <a:spAutoFit/>
          </a:bodyPr>
          <a:lstStyle/>
          <a:p>
            <a:pPr>
              <a:buNone/>
            </a:pPr>
            <a:r>
              <a:rPr lang="en-US" i="0" dirty="0" smtClean="0"/>
              <a:t>16</a:t>
            </a:r>
            <a:endParaRPr lang="en-US" i="0" dirty="0"/>
          </a:p>
        </p:txBody>
      </p:sp>
      <p:sp>
        <p:nvSpPr>
          <p:cNvPr id="155" name="TextBox 154"/>
          <p:cNvSpPr txBox="1"/>
          <p:nvPr/>
        </p:nvSpPr>
        <p:spPr>
          <a:xfrm>
            <a:off x="4191000" y="1551801"/>
            <a:ext cx="354584" cy="276999"/>
          </a:xfrm>
          <a:prstGeom prst="rect">
            <a:avLst/>
          </a:prstGeom>
          <a:noFill/>
        </p:spPr>
        <p:txBody>
          <a:bodyPr wrap="none" rtlCol="0">
            <a:spAutoFit/>
          </a:bodyPr>
          <a:lstStyle/>
          <a:p>
            <a:pPr>
              <a:buNone/>
            </a:pPr>
            <a:r>
              <a:rPr lang="en-US" i="0" dirty="0" smtClean="0"/>
              <a:t>16</a:t>
            </a:r>
            <a:endParaRPr lang="en-US" i="0" dirty="0"/>
          </a:p>
        </p:txBody>
      </p:sp>
      <p:sp>
        <p:nvSpPr>
          <p:cNvPr id="156" name="TextBox 155"/>
          <p:cNvSpPr txBox="1"/>
          <p:nvPr/>
        </p:nvSpPr>
        <p:spPr>
          <a:xfrm>
            <a:off x="4800600" y="1551801"/>
            <a:ext cx="354584" cy="276999"/>
          </a:xfrm>
          <a:prstGeom prst="rect">
            <a:avLst/>
          </a:prstGeom>
          <a:noFill/>
        </p:spPr>
        <p:txBody>
          <a:bodyPr wrap="none" rtlCol="0">
            <a:spAutoFit/>
          </a:bodyPr>
          <a:lstStyle/>
          <a:p>
            <a:pPr>
              <a:buNone/>
            </a:pPr>
            <a:r>
              <a:rPr lang="en-US" i="0" dirty="0" smtClean="0"/>
              <a:t>20</a:t>
            </a:r>
            <a:endParaRPr lang="en-US" i="0" dirty="0"/>
          </a:p>
        </p:txBody>
      </p:sp>
      <p:sp>
        <p:nvSpPr>
          <p:cNvPr id="157" name="TextBox 156"/>
          <p:cNvSpPr txBox="1"/>
          <p:nvPr/>
        </p:nvSpPr>
        <p:spPr>
          <a:xfrm>
            <a:off x="5562600"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58" name="TextBox 157"/>
          <p:cNvSpPr txBox="1"/>
          <p:nvPr/>
        </p:nvSpPr>
        <p:spPr>
          <a:xfrm>
            <a:off x="6019800" y="1551801"/>
            <a:ext cx="269626" cy="276999"/>
          </a:xfrm>
          <a:prstGeom prst="rect">
            <a:avLst/>
          </a:prstGeom>
          <a:noFill/>
        </p:spPr>
        <p:txBody>
          <a:bodyPr wrap="none" rtlCol="0">
            <a:spAutoFit/>
          </a:bodyPr>
          <a:lstStyle/>
          <a:p>
            <a:pPr>
              <a:buNone/>
            </a:pPr>
            <a:r>
              <a:rPr lang="en-US" i="0" dirty="0" smtClean="0"/>
              <a:t>6</a:t>
            </a:r>
            <a:endParaRPr lang="en-US" i="0" dirty="0"/>
          </a:p>
        </p:txBody>
      </p:sp>
      <p:sp>
        <p:nvSpPr>
          <p:cNvPr id="159" name="TextBox 158"/>
          <p:cNvSpPr txBox="1"/>
          <p:nvPr/>
        </p:nvSpPr>
        <p:spPr>
          <a:xfrm>
            <a:off x="7036816" y="1551801"/>
            <a:ext cx="354584" cy="276999"/>
          </a:xfrm>
          <a:prstGeom prst="rect">
            <a:avLst/>
          </a:prstGeom>
          <a:noFill/>
        </p:spPr>
        <p:txBody>
          <a:bodyPr wrap="none" rtlCol="0">
            <a:spAutoFit/>
          </a:bodyPr>
          <a:lstStyle/>
          <a:p>
            <a:pPr>
              <a:buNone/>
            </a:pPr>
            <a:r>
              <a:rPr lang="en-US" i="0" dirty="0" smtClean="0"/>
              <a:t>18</a:t>
            </a:r>
            <a:endParaRPr lang="en-US" i="0" dirty="0"/>
          </a:p>
        </p:txBody>
      </p:sp>
      <p:sp>
        <p:nvSpPr>
          <p:cNvPr id="160" name="TextBox 159"/>
          <p:cNvSpPr txBox="1"/>
          <p:nvPr/>
        </p:nvSpPr>
        <p:spPr>
          <a:xfrm>
            <a:off x="7696200"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61" name="TextBox 160"/>
          <p:cNvSpPr txBox="1"/>
          <p:nvPr/>
        </p:nvSpPr>
        <p:spPr>
          <a:xfrm>
            <a:off x="8484616" y="1551801"/>
            <a:ext cx="354584" cy="276999"/>
          </a:xfrm>
          <a:prstGeom prst="rect">
            <a:avLst/>
          </a:prstGeom>
          <a:noFill/>
        </p:spPr>
        <p:txBody>
          <a:bodyPr wrap="none" rtlCol="0">
            <a:spAutoFit/>
          </a:bodyPr>
          <a:lstStyle/>
          <a:p>
            <a:pPr>
              <a:buNone/>
            </a:pPr>
            <a:r>
              <a:rPr lang="en-US" i="0" dirty="0" smtClean="0"/>
              <a:t>22</a:t>
            </a:r>
            <a:endParaRPr lang="en-US" i="0" dirty="0"/>
          </a:p>
        </p:txBody>
      </p:sp>
      <p:sp>
        <p:nvSpPr>
          <p:cNvPr id="162" name="TextBox 96"/>
          <p:cNvSpPr txBox="1">
            <a:spLocks noChangeArrowheads="1"/>
          </p:cNvSpPr>
          <p:nvPr/>
        </p:nvSpPr>
        <p:spPr bwMode="auto">
          <a:xfrm>
            <a:off x="1219200" y="1499479"/>
            <a:ext cx="1219200" cy="329321"/>
          </a:xfrm>
          <a:prstGeom prst="rect">
            <a:avLst/>
          </a:prstGeom>
          <a:noFill/>
          <a:ln w="9525">
            <a:noFill/>
            <a:miter lim="800000"/>
            <a:headEnd/>
            <a:tailEnd/>
          </a:ln>
        </p:spPr>
        <p:txBody>
          <a:bodyPr wrap="square" bIns="36576">
            <a:spAutoFit/>
          </a:bodyPr>
          <a:lstStyle/>
          <a:p>
            <a:pPr algn="ctr">
              <a:buNone/>
            </a:pPr>
            <a:r>
              <a:rPr lang="en-US" sz="1600" b="1" i="0" dirty="0" smtClean="0">
                <a:solidFill>
                  <a:schemeClr val="accent2"/>
                </a:solidFill>
                <a:latin typeface="Arial Narrow" pitchFamily="34" charset="0"/>
              </a:rPr>
              <a:t>Run Weeks:</a:t>
            </a:r>
            <a:endParaRPr lang="en-US" sz="1600" b="1" i="0" dirty="0">
              <a:solidFill>
                <a:schemeClr val="accent2"/>
              </a:solidFill>
              <a:latin typeface="Arial Narrow" pitchFamily="34" charset="0"/>
            </a:endParaRPr>
          </a:p>
        </p:txBody>
      </p:sp>
      <p:sp>
        <p:nvSpPr>
          <p:cNvPr id="188" name="Right Arrow 187"/>
          <p:cNvSpPr/>
          <p:nvPr/>
        </p:nvSpPr>
        <p:spPr bwMode="auto">
          <a:xfrm flipH="1">
            <a:off x="7620000" y="1828800"/>
            <a:ext cx="1524000" cy="4572000"/>
          </a:xfrm>
          <a:prstGeom prst="rightArrow">
            <a:avLst>
              <a:gd name="adj1" fmla="val 100000"/>
              <a:gd name="adj2" fmla="val 31979"/>
            </a:avLst>
          </a:prstGeom>
          <a:solidFill>
            <a:schemeClr val="accent2">
              <a:lumMod val="20000"/>
              <a:lumOff val="80000"/>
            </a:schemeClr>
          </a:solidFill>
          <a:ln w="9525">
            <a:headEnd type="none" w="med" len="med"/>
            <a:tailEnd type="triangle" w="med" len="med"/>
          </a:ln>
        </p:spPr>
        <p:style>
          <a:lnRef idx="2">
            <a:schemeClr val="dk1"/>
          </a:lnRef>
          <a:fillRef idx="1">
            <a:schemeClr val="lt1"/>
          </a:fillRef>
          <a:effectRef idx="0">
            <a:schemeClr val="dk1"/>
          </a:effectRef>
          <a:fontRef idx="minor">
            <a:schemeClr val="dk1"/>
          </a:fontRef>
        </p:style>
        <p:txBody>
          <a:bodyPr lIns="0" tIns="0" rIns="45720" bIns="0"/>
          <a:lstStyle/>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a:p>
            <a:pPr algn="ctr">
              <a:spcBef>
                <a:spcPct val="20000"/>
              </a:spcBef>
              <a:buNone/>
              <a:defRPr/>
            </a:pPr>
            <a:endParaRPr lang="en-US" sz="1600" b="1" i="0" dirty="0">
              <a:solidFill>
                <a:srgbClr val="1822CD"/>
              </a:solidFill>
              <a:latin typeface="Helvetica" pitchFamily="-128" charset="0"/>
            </a:endParaRPr>
          </a:p>
        </p:txBody>
      </p:sp>
      <p:sp>
        <p:nvSpPr>
          <p:cNvPr id="189" name="TextBox 166"/>
          <p:cNvSpPr txBox="1">
            <a:spLocks noChangeArrowheads="1"/>
          </p:cNvSpPr>
          <p:nvPr/>
        </p:nvSpPr>
        <p:spPr bwMode="auto">
          <a:xfrm>
            <a:off x="7848600" y="2971800"/>
            <a:ext cx="1295400" cy="236372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buNone/>
              <a:defRPr/>
            </a:pPr>
            <a:r>
              <a:rPr lang="en-US" sz="1800" i="0" dirty="0" smtClean="0">
                <a:solidFill>
                  <a:srgbClr val="FF0000"/>
                </a:solidFill>
                <a:latin typeface="Arial Narrow" pitchFamily="34" charset="0"/>
                <a:cs typeface="Arial" charset="0"/>
              </a:rPr>
              <a:t>Inform U.S. next-step conceptual</a:t>
            </a:r>
          </a:p>
          <a:p>
            <a:pPr algn="ctr">
              <a:buNone/>
              <a:defRPr/>
            </a:pPr>
            <a:r>
              <a:rPr lang="en-US" sz="1800" i="0" dirty="0" smtClean="0">
                <a:solidFill>
                  <a:srgbClr val="FF0000"/>
                </a:solidFill>
                <a:latin typeface="Arial Narrow" pitchFamily="34" charset="0"/>
                <a:cs typeface="Arial" charset="0"/>
              </a:rPr>
              <a:t>design to optimize: aspect ratio, </a:t>
            </a:r>
            <a:r>
              <a:rPr lang="en-US" sz="1800" i="0" dirty="0" err="1" smtClean="0">
                <a:solidFill>
                  <a:srgbClr val="FF0000"/>
                </a:solidFill>
                <a:latin typeface="Arial Narrow" pitchFamily="34" charset="0"/>
                <a:cs typeface="Arial" charset="0"/>
              </a:rPr>
              <a:t>divertor</a:t>
            </a:r>
            <a:r>
              <a:rPr lang="en-US" sz="1800" i="0" dirty="0" smtClean="0">
                <a:solidFill>
                  <a:srgbClr val="FF0000"/>
                </a:solidFill>
                <a:latin typeface="Arial Narrow" pitchFamily="34" charset="0"/>
                <a:cs typeface="Arial" charset="0"/>
              </a:rPr>
              <a:t>, and PFCs</a:t>
            </a:r>
          </a:p>
        </p:txBody>
      </p:sp>
      <p:sp>
        <p:nvSpPr>
          <p:cNvPr id="163" name="Rectangle 3"/>
          <p:cNvSpPr>
            <a:spLocks noChangeArrowheads="1"/>
          </p:cNvSpPr>
          <p:nvPr/>
        </p:nvSpPr>
        <p:spPr bwMode="auto">
          <a:xfrm>
            <a:off x="0" y="17463"/>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buNone/>
            </a:pPr>
            <a:r>
              <a:rPr lang="en-US" sz="2800" i="0" dirty="0">
                <a:solidFill>
                  <a:srgbClr val="FF0000"/>
                </a:solidFill>
                <a:latin typeface="Helvetica" pitchFamily="34" charset="0"/>
                <a:ea typeface="MS PGothic" pitchFamily="34" charset="-128"/>
              </a:rPr>
              <a:t>10 year plan tools with 5YP incremental funding</a:t>
            </a:r>
          </a:p>
          <a:p>
            <a:pPr algn="ctr">
              <a:buNone/>
            </a:pPr>
            <a:r>
              <a:rPr lang="en-US" sz="2000" i="0" dirty="0">
                <a:solidFill>
                  <a:srgbClr val="0000FF"/>
                </a:solidFill>
                <a:latin typeface="Helvetica" pitchFamily="34" charset="0"/>
                <a:ea typeface="MS PGothic" pitchFamily="34" charset="-128"/>
              </a:rPr>
              <a:t>1.1 </a:t>
            </a:r>
            <a:r>
              <a:rPr lang="en-US" sz="2000" i="0" dirty="0">
                <a:solidFill>
                  <a:srgbClr val="0000FF"/>
                </a:solidFill>
                <a:latin typeface="Helvetica"/>
                <a:ea typeface="MS PGothic" pitchFamily="34" charset="-128"/>
                <a:cs typeface="Helvetica"/>
              </a:rPr>
              <a:t>×</a:t>
            </a:r>
            <a:r>
              <a:rPr lang="en-US" sz="2000" i="0" dirty="0">
                <a:solidFill>
                  <a:srgbClr val="0000FF"/>
                </a:solidFill>
                <a:latin typeface="Helvetica" pitchFamily="34" charset="0"/>
                <a:ea typeface="MS PGothic" pitchFamily="34" charset="-128"/>
              </a:rPr>
              <a:t> (FY2012 + 2.5% inflation)</a:t>
            </a:r>
          </a:p>
        </p:txBody>
      </p:sp>
      <p:sp>
        <p:nvSpPr>
          <p:cNvPr id="164" name="Slide Number Placeholder 163"/>
          <p:cNvSpPr>
            <a:spLocks noGrp="1"/>
          </p:cNvSpPr>
          <p:nvPr>
            <p:ph type="sldNum" sz="quarter" idx="12"/>
          </p:nvPr>
        </p:nvSpPr>
        <p:spPr/>
        <p:txBody>
          <a:bodyPr/>
          <a:lstStyle/>
          <a:p>
            <a:pPr>
              <a:defRPr/>
            </a:pPr>
            <a:fld id="{7686F595-B889-B943-B63A-B626FFE9E1C2}" type="slidenum">
              <a:rPr lang="en-US" smtClean="0"/>
              <a:pPr>
                <a:defRPr/>
              </a:pPr>
              <a:t>23</a:t>
            </a:fld>
            <a:endParaRPr lang="en-US"/>
          </a:p>
        </p:txBody>
      </p:sp>
    </p:spTree>
    <p:extLst>
      <p:ext uri="{BB962C8B-B14F-4D97-AF65-F5344CB8AC3E}">
        <p14:creationId xmlns="" xmlns:p14="http://schemas.microsoft.com/office/powerpoint/2010/main" val="30449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 name="Table 104"/>
          <p:cNvGraphicFramePr>
            <a:graphicFrameLocks noGrp="1"/>
          </p:cNvGraphicFramePr>
          <p:nvPr>
            <p:extLst>
              <p:ext uri="{D42A27DB-BD31-4B8C-83A1-F6EECF244321}">
                <p14:modId xmlns="" xmlns:p14="http://schemas.microsoft.com/office/powerpoint/2010/main" val="80860558"/>
              </p:ext>
            </p:extLst>
          </p:nvPr>
        </p:nvGraphicFramePr>
        <p:xfrm>
          <a:off x="1752600" y="977900"/>
          <a:ext cx="3568228" cy="241447"/>
        </p:xfrm>
        <a:graphic>
          <a:graphicData uri="http://schemas.openxmlformats.org/drawingml/2006/table">
            <a:tbl>
              <a:tblPr/>
              <a:tblGrid>
                <a:gridCol w="570652"/>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4132" name="Picture 75"/>
          <p:cNvPicPr>
            <a:picLocks noChangeAspect="1" noChangeArrowheads="1"/>
          </p:cNvPicPr>
          <p:nvPr/>
        </p:nvPicPr>
        <p:blipFill>
          <a:blip r:embed="rId3" cstate="print"/>
          <a:srcRect l="12645" r="7295"/>
          <a:stretch>
            <a:fillRect/>
          </a:stretch>
        </p:blipFill>
        <p:spPr bwMode="auto">
          <a:xfrm>
            <a:off x="0" y="2330450"/>
            <a:ext cx="1295400" cy="1725613"/>
          </a:xfrm>
          <a:prstGeom prst="rect">
            <a:avLst/>
          </a:prstGeom>
          <a:noFill/>
          <a:ln w="15875">
            <a:noFill/>
            <a:miter lim="800000"/>
            <a:headEnd/>
            <a:tailEnd/>
          </a:ln>
        </p:spPr>
      </p:pic>
      <p:pic>
        <p:nvPicPr>
          <p:cNvPr id="4133" name="Picture 79" descr="NB2 iso"/>
          <p:cNvPicPr>
            <a:picLocks noChangeAspect="1" noChangeArrowheads="1"/>
          </p:cNvPicPr>
          <p:nvPr/>
        </p:nvPicPr>
        <p:blipFill>
          <a:blip r:embed="rId4" cstate="print"/>
          <a:srcRect/>
          <a:stretch>
            <a:fillRect/>
          </a:stretch>
        </p:blipFill>
        <p:spPr bwMode="auto">
          <a:xfrm>
            <a:off x="4763" y="4660900"/>
            <a:ext cx="1433512" cy="1106488"/>
          </a:xfrm>
          <a:prstGeom prst="rect">
            <a:avLst/>
          </a:prstGeom>
          <a:noFill/>
          <a:ln w="9525">
            <a:noFill/>
            <a:miter lim="800000"/>
            <a:headEnd/>
            <a:tailEnd/>
          </a:ln>
        </p:spPr>
      </p:pic>
      <p:sp>
        <p:nvSpPr>
          <p:cNvPr id="4134" name="Text Box 81"/>
          <p:cNvSpPr txBox="1">
            <a:spLocks noChangeArrowheads="1"/>
          </p:cNvSpPr>
          <p:nvPr/>
        </p:nvSpPr>
        <p:spPr bwMode="auto">
          <a:xfrm>
            <a:off x="0" y="1905000"/>
            <a:ext cx="1279525" cy="361125"/>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lnSpc>
                <a:spcPct val="60000"/>
              </a:lnSpc>
              <a:spcBef>
                <a:spcPct val="20000"/>
              </a:spcBef>
              <a:buNone/>
            </a:pPr>
            <a:r>
              <a:rPr lang="en-US" sz="1600" b="1" i="0">
                <a:solidFill>
                  <a:srgbClr val="FF0000"/>
                </a:solidFill>
                <a:latin typeface="Arial Narrow" pitchFamily="34" charset="0"/>
              </a:rPr>
              <a:t>New </a:t>
            </a:r>
          </a:p>
          <a:p>
            <a:pPr algn="ctr" defTabSz="860425" eaLnBrk="0" hangingPunct="0">
              <a:lnSpc>
                <a:spcPct val="60000"/>
              </a:lnSpc>
              <a:spcBef>
                <a:spcPct val="20000"/>
              </a:spcBef>
              <a:buNone/>
            </a:pPr>
            <a:r>
              <a:rPr lang="en-US" sz="1600" b="1" i="0">
                <a:solidFill>
                  <a:srgbClr val="FF0000"/>
                </a:solidFill>
                <a:latin typeface="Arial Narrow" pitchFamily="34" charset="0"/>
              </a:rPr>
              <a:t>center-stack</a:t>
            </a:r>
          </a:p>
        </p:txBody>
      </p:sp>
      <p:sp>
        <p:nvSpPr>
          <p:cNvPr id="4135" name="Text Box 82"/>
          <p:cNvSpPr txBox="1">
            <a:spLocks noChangeArrowheads="1"/>
          </p:cNvSpPr>
          <p:nvPr/>
        </p:nvSpPr>
        <p:spPr bwMode="auto">
          <a:xfrm>
            <a:off x="76200" y="5697538"/>
            <a:ext cx="661988" cy="246062"/>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buNone/>
            </a:pPr>
            <a:r>
              <a:rPr lang="en-US" sz="1600" b="1" i="0">
                <a:solidFill>
                  <a:srgbClr val="FF0000"/>
                </a:solidFill>
                <a:latin typeface="Arial Narrow" pitchFamily="34" charset="0"/>
              </a:rPr>
              <a:t>2nd NBI</a:t>
            </a:r>
          </a:p>
        </p:txBody>
      </p:sp>
      <p:sp>
        <p:nvSpPr>
          <p:cNvPr id="4202" name="TextBox 96"/>
          <p:cNvSpPr txBox="1">
            <a:spLocks noChangeArrowheads="1"/>
          </p:cNvSpPr>
          <p:nvPr/>
        </p:nvSpPr>
        <p:spPr bwMode="auto">
          <a:xfrm>
            <a:off x="1371600" y="1852612"/>
            <a:ext cx="838200" cy="738188"/>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Start-up and Ramp-up</a:t>
            </a:r>
          </a:p>
        </p:txBody>
      </p:sp>
      <p:sp>
        <p:nvSpPr>
          <p:cNvPr id="4207" name="TextBox 105"/>
          <p:cNvSpPr txBox="1">
            <a:spLocks noChangeArrowheads="1"/>
          </p:cNvSpPr>
          <p:nvPr/>
        </p:nvSpPr>
        <p:spPr bwMode="auto">
          <a:xfrm>
            <a:off x="1295400" y="6029325"/>
            <a:ext cx="1143000" cy="523875"/>
          </a:xfrm>
          <a:prstGeom prst="rect">
            <a:avLst/>
          </a:prstGeom>
          <a:noFill/>
          <a:ln w="9525">
            <a:noFill/>
            <a:miter lim="800000"/>
            <a:headEnd/>
            <a:tailEnd/>
          </a:ln>
        </p:spPr>
        <p:txBody>
          <a:bodyPr>
            <a:spAutoFit/>
          </a:bodyPr>
          <a:lstStyle/>
          <a:p>
            <a:pPr algn="ctr">
              <a:buNone/>
            </a:pPr>
            <a:r>
              <a:rPr lang="en-US" sz="1400" b="1" i="0" dirty="0">
                <a:solidFill>
                  <a:srgbClr val="FF0000"/>
                </a:solidFill>
                <a:latin typeface="Arial Narrow" pitchFamily="34" charset="0"/>
              </a:rPr>
              <a:t>Scenarios and Control</a:t>
            </a:r>
          </a:p>
        </p:txBody>
      </p:sp>
      <p:sp>
        <p:nvSpPr>
          <p:cNvPr id="204" name="TextBox 97"/>
          <p:cNvSpPr txBox="1">
            <a:spLocks noChangeArrowheads="1"/>
          </p:cNvSpPr>
          <p:nvPr/>
        </p:nvSpPr>
        <p:spPr bwMode="auto">
          <a:xfrm>
            <a:off x="1371600" y="26670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Boundary Physics</a:t>
            </a:r>
          </a:p>
        </p:txBody>
      </p:sp>
      <p:sp>
        <p:nvSpPr>
          <p:cNvPr id="205" name="TextBox 98"/>
          <p:cNvSpPr txBox="1">
            <a:spLocks noChangeArrowheads="1"/>
          </p:cNvSpPr>
          <p:nvPr/>
        </p:nvSpPr>
        <p:spPr bwMode="auto">
          <a:xfrm>
            <a:off x="1371600" y="3200400"/>
            <a:ext cx="9144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Materials and PFCs</a:t>
            </a:r>
          </a:p>
        </p:txBody>
      </p:sp>
      <p:sp>
        <p:nvSpPr>
          <p:cNvPr id="206" name="TextBox 101"/>
          <p:cNvSpPr txBox="1">
            <a:spLocks noChangeArrowheads="1"/>
          </p:cNvSpPr>
          <p:nvPr/>
        </p:nvSpPr>
        <p:spPr bwMode="auto">
          <a:xfrm>
            <a:off x="1371600" y="4572000"/>
            <a:ext cx="914400" cy="3079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MHD</a:t>
            </a:r>
          </a:p>
        </p:txBody>
      </p:sp>
      <p:sp>
        <p:nvSpPr>
          <p:cNvPr id="207" name="TextBox 102"/>
          <p:cNvSpPr txBox="1">
            <a:spLocks noChangeArrowheads="1"/>
          </p:cNvSpPr>
          <p:nvPr/>
        </p:nvSpPr>
        <p:spPr bwMode="auto">
          <a:xfrm>
            <a:off x="1295400" y="4953000"/>
            <a:ext cx="1143000" cy="523875"/>
          </a:xfrm>
          <a:prstGeom prst="rect">
            <a:avLst/>
          </a:prstGeom>
          <a:noFill/>
          <a:ln w="9525">
            <a:noFill/>
            <a:miter lim="800000"/>
            <a:headEnd/>
            <a:tailEnd/>
          </a:ln>
        </p:spPr>
        <p:txBody>
          <a:bodyPr>
            <a:spAutoFit/>
          </a:bodyPr>
          <a:lstStyle/>
          <a:p>
            <a:pPr algn="ctr">
              <a:buNone/>
            </a:pPr>
            <a:r>
              <a:rPr lang="en-US" sz="1400" b="1" i="0">
                <a:solidFill>
                  <a:srgbClr val="FF0000"/>
                </a:solidFill>
                <a:latin typeface="Arial Narrow" pitchFamily="34" charset="0"/>
              </a:rPr>
              <a:t>Transport &amp; Turbulence</a:t>
            </a:r>
          </a:p>
        </p:txBody>
      </p:sp>
      <p:sp>
        <p:nvSpPr>
          <p:cNvPr id="208" name="TextBox 103"/>
          <p:cNvSpPr txBox="1">
            <a:spLocks noChangeArrowheads="1"/>
          </p:cNvSpPr>
          <p:nvPr/>
        </p:nvSpPr>
        <p:spPr bwMode="auto">
          <a:xfrm>
            <a:off x="1295400" y="5486400"/>
            <a:ext cx="1066800" cy="586058"/>
          </a:xfrm>
          <a:prstGeom prst="rect">
            <a:avLst/>
          </a:prstGeom>
          <a:noFill/>
          <a:ln w="9525">
            <a:noFill/>
            <a:miter lim="800000"/>
            <a:headEnd/>
            <a:tailEnd/>
          </a:ln>
        </p:spPr>
        <p:txBody>
          <a:bodyPr lIns="0" rIns="0">
            <a:spAutoFit/>
          </a:bodyPr>
          <a:lstStyle/>
          <a:p>
            <a:pPr algn="ctr">
              <a:lnSpc>
                <a:spcPct val="75000"/>
              </a:lnSpc>
              <a:buNone/>
            </a:pPr>
            <a:r>
              <a:rPr lang="en-US" sz="1400" b="1" i="0">
                <a:solidFill>
                  <a:srgbClr val="FF0000"/>
                </a:solidFill>
                <a:latin typeface="Arial Narrow" pitchFamily="34" charset="0"/>
              </a:rPr>
              <a:t>Waves and Energetic Particles</a:t>
            </a:r>
            <a:endParaRPr lang="en-US" sz="1200" b="1" i="0">
              <a:solidFill>
                <a:srgbClr val="FF0000"/>
              </a:solidFill>
              <a:latin typeface="Arial Narrow" pitchFamily="34" charset="0"/>
            </a:endParaRPr>
          </a:p>
        </p:txBody>
      </p:sp>
      <p:sp>
        <p:nvSpPr>
          <p:cNvPr id="209" name="TextBox 100"/>
          <p:cNvSpPr txBox="1">
            <a:spLocks noChangeArrowheads="1"/>
          </p:cNvSpPr>
          <p:nvPr/>
        </p:nvSpPr>
        <p:spPr bwMode="auto">
          <a:xfrm>
            <a:off x="1295400" y="3763963"/>
            <a:ext cx="1143000" cy="705834"/>
          </a:xfrm>
          <a:prstGeom prst="rect">
            <a:avLst/>
          </a:prstGeom>
          <a:noFill/>
          <a:ln w="9525">
            <a:noFill/>
            <a:miter lim="800000"/>
            <a:headEnd/>
            <a:tailEnd/>
          </a:ln>
        </p:spPr>
        <p:txBody>
          <a:bodyPr bIns="91440">
            <a:spAutoFit/>
          </a:bodyPr>
          <a:lstStyle/>
          <a:p>
            <a:pPr algn="ctr">
              <a:lnSpc>
                <a:spcPct val="80000"/>
              </a:lnSpc>
              <a:buNone/>
            </a:pPr>
            <a:r>
              <a:rPr lang="en-US" sz="1400" b="1" i="0">
                <a:solidFill>
                  <a:srgbClr val="FF0000"/>
                </a:solidFill>
                <a:latin typeface="Arial Narrow" pitchFamily="34" charset="0"/>
              </a:rPr>
              <a:t>Liquid </a:t>
            </a:r>
          </a:p>
          <a:p>
            <a:pPr algn="ctr">
              <a:lnSpc>
                <a:spcPct val="80000"/>
              </a:lnSpc>
              <a:buNone/>
            </a:pPr>
            <a:r>
              <a:rPr lang="en-US" sz="1400" b="1" i="0">
                <a:solidFill>
                  <a:srgbClr val="FF0000"/>
                </a:solidFill>
                <a:latin typeface="Arial Narrow" pitchFamily="34" charset="0"/>
              </a:rPr>
              <a:t>metals /  lithium</a:t>
            </a:r>
          </a:p>
        </p:txBody>
      </p:sp>
      <p:sp>
        <p:nvSpPr>
          <p:cNvPr id="266" name="TextBox 26"/>
          <p:cNvSpPr txBox="1">
            <a:spLocks noChangeArrowheads="1"/>
          </p:cNvSpPr>
          <p:nvPr/>
        </p:nvSpPr>
        <p:spPr bwMode="auto">
          <a:xfrm>
            <a:off x="76200" y="1250824"/>
            <a:ext cx="2209800" cy="270843"/>
          </a:xfrm>
          <a:prstGeom prst="rect">
            <a:avLst/>
          </a:prstGeom>
          <a:solidFill>
            <a:srgbClr val="FFFFCC"/>
          </a:solidFill>
          <a:ln w="12700">
            <a:solidFill>
              <a:schemeClr val="tx1"/>
            </a:solidFill>
            <a:miter lim="800000"/>
            <a:headEnd/>
            <a:tailEnd/>
          </a:ln>
        </p:spPr>
        <p:txBody>
          <a:bodyPr wrap="square" tIns="18288" bIns="36576" anchor="ctr">
            <a:spAutoFit/>
          </a:bodyPr>
          <a:lstStyle/>
          <a:p>
            <a:pPr algn="ctr">
              <a:spcBef>
                <a:spcPct val="20000"/>
              </a:spcBef>
              <a:buNone/>
            </a:pPr>
            <a:r>
              <a:rPr lang="en-US" sz="1400" i="0" dirty="0">
                <a:solidFill>
                  <a:srgbClr val="1822CD"/>
                </a:solidFill>
                <a:latin typeface="+mn-lt"/>
                <a:ea typeface="MS PGothic" pitchFamily="34" charset="-128"/>
              </a:rPr>
              <a:t>Upgrade Outage</a:t>
            </a:r>
          </a:p>
        </p:txBody>
      </p:sp>
      <p:sp>
        <p:nvSpPr>
          <p:cNvPr id="118" name="Rectangle 117"/>
          <p:cNvSpPr/>
          <p:nvPr/>
        </p:nvSpPr>
        <p:spPr bwMode="auto">
          <a:xfrm>
            <a:off x="3505200" y="1524000"/>
            <a:ext cx="685800" cy="5056632"/>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9" name="Oval 19"/>
          <p:cNvSpPr>
            <a:spLocks noChangeArrowheads="1"/>
          </p:cNvSpPr>
          <p:nvPr/>
        </p:nvSpPr>
        <p:spPr bwMode="auto">
          <a:xfrm>
            <a:off x="4191000" y="4495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0" name="Oval 19"/>
          <p:cNvSpPr>
            <a:spLocks noChangeArrowheads="1"/>
          </p:cNvSpPr>
          <p:nvPr/>
        </p:nvSpPr>
        <p:spPr bwMode="auto">
          <a:xfrm>
            <a:off x="2971800" y="40179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1" name="Rectangle 20"/>
          <p:cNvSpPr>
            <a:spLocks noChangeArrowheads="1"/>
          </p:cNvSpPr>
          <p:nvPr/>
        </p:nvSpPr>
        <p:spPr bwMode="auto">
          <a:xfrm>
            <a:off x="3078163" y="3886200"/>
            <a:ext cx="868362" cy="3970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Upward</a:t>
            </a:r>
          </a:p>
          <a:p>
            <a:pPr defTabSz="912813" eaLnBrk="0" hangingPunct="0">
              <a:lnSpc>
                <a:spcPct val="70000"/>
              </a:lnSpc>
              <a:spcBef>
                <a:spcPct val="20000"/>
              </a:spcBef>
              <a:buNone/>
            </a:pPr>
            <a:r>
              <a:rPr lang="en-US" sz="1200" b="1" i="0" dirty="0" err="1">
                <a:solidFill>
                  <a:srgbClr val="0000FF"/>
                </a:solidFill>
                <a:latin typeface="Arial Narrow" pitchFamily="34" charset="0"/>
              </a:rPr>
              <a:t>LiTER</a:t>
            </a:r>
            <a:endParaRPr lang="en-US" sz="1200" b="1" i="0" dirty="0">
              <a:solidFill>
                <a:srgbClr val="0000FF"/>
              </a:solidFill>
              <a:latin typeface="Arial Narrow" pitchFamily="34" charset="0"/>
            </a:endParaRPr>
          </a:p>
        </p:txBody>
      </p:sp>
      <p:sp>
        <p:nvSpPr>
          <p:cNvPr id="122" name="Oval 19"/>
          <p:cNvSpPr>
            <a:spLocks noChangeArrowheads="1"/>
          </p:cNvSpPr>
          <p:nvPr/>
        </p:nvSpPr>
        <p:spPr bwMode="auto">
          <a:xfrm>
            <a:off x="2438400" y="38242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3" name="Rectangle 20"/>
          <p:cNvSpPr>
            <a:spLocks noChangeArrowheads="1"/>
          </p:cNvSpPr>
          <p:nvPr/>
        </p:nvSpPr>
        <p:spPr bwMode="auto">
          <a:xfrm>
            <a:off x="2133600" y="3992563"/>
            <a:ext cx="868362" cy="360082"/>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Li granule injector</a:t>
            </a:r>
          </a:p>
        </p:txBody>
      </p:sp>
      <p:sp>
        <p:nvSpPr>
          <p:cNvPr id="124" name="Rectangle 20"/>
          <p:cNvSpPr>
            <a:spLocks noChangeArrowheads="1"/>
          </p:cNvSpPr>
          <p:nvPr/>
        </p:nvSpPr>
        <p:spPr bwMode="auto">
          <a:xfrm>
            <a:off x="3352800" y="3253685"/>
            <a:ext cx="914400" cy="489349"/>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i="0" dirty="0">
                <a:solidFill>
                  <a:srgbClr val="0000FF"/>
                </a:solidFill>
                <a:latin typeface="Arial Narrow" pitchFamily="34" charset="0"/>
              </a:rPr>
              <a:t>H</a:t>
            </a:r>
            <a:r>
              <a:rPr lang="en-US" sz="1200" b="1" i="0" dirty="0" smtClean="0">
                <a:solidFill>
                  <a:srgbClr val="0000FF"/>
                </a:solidFill>
                <a:latin typeface="Arial Narrow" pitchFamily="34" charset="0"/>
              </a:rPr>
              <a:t>igh-Z </a:t>
            </a:r>
            <a:r>
              <a:rPr lang="en-US" i="0" dirty="0" smtClean="0">
                <a:solidFill>
                  <a:srgbClr val="0000FF"/>
                </a:solidFill>
                <a:latin typeface="Arial Narrow" pitchFamily="34" charset="0"/>
              </a:rPr>
              <a:t>tile row on </a:t>
            </a:r>
            <a:r>
              <a:rPr lang="en-US" i="0" dirty="0" err="1" smtClean="0">
                <a:solidFill>
                  <a:srgbClr val="0000FF"/>
                </a:solidFill>
                <a:latin typeface="Arial Narrow" pitchFamily="34" charset="0"/>
              </a:rPr>
              <a:t>cryo</a:t>
            </a:r>
            <a:r>
              <a:rPr lang="en-US"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25" name="Oval 19"/>
          <p:cNvSpPr>
            <a:spLocks noChangeArrowheads="1"/>
          </p:cNvSpPr>
          <p:nvPr/>
        </p:nvSpPr>
        <p:spPr bwMode="auto">
          <a:xfrm>
            <a:off x="4191000" y="338328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27" name="Rectangle 20"/>
          <p:cNvSpPr>
            <a:spLocks noChangeArrowheads="1"/>
          </p:cNvSpPr>
          <p:nvPr/>
        </p:nvSpPr>
        <p:spPr bwMode="auto">
          <a:xfrm>
            <a:off x="5194824" y="4475163"/>
            <a:ext cx="1570039" cy="230816"/>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NCC SPA upgrade </a:t>
            </a:r>
          </a:p>
        </p:txBody>
      </p:sp>
      <p:sp>
        <p:nvSpPr>
          <p:cNvPr id="128" name="Oval 19"/>
          <p:cNvSpPr>
            <a:spLocks noChangeArrowheads="1"/>
          </p:cNvSpPr>
          <p:nvPr/>
        </p:nvSpPr>
        <p:spPr bwMode="auto">
          <a:xfrm>
            <a:off x="4191000" y="4740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0" name="Rectangle 20"/>
          <p:cNvSpPr>
            <a:spLocks noChangeArrowheads="1"/>
          </p:cNvSpPr>
          <p:nvPr/>
        </p:nvSpPr>
        <p:spPr bwMode="auto">
          <a:xfrm>
            <a:off x="4428056" y="4669847"/>
            <a:ext cx="1828807" cy="253900"/>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5000"/>
              </a:lnSpc>
              <a:spcBef>
                <a:spcPct val="20000"/>
              </a:spcBef>
              <a:buNone/>
            </a:pPr>
            <a:r>
              <a:rPr lang="en-US" sz="1200" b="1" i="0" dirty="0">
                <a:solidFill>
                  <a:srgbClr val="0000FF"/>
                </a:solidFill>
                <a:latin typeface="Arial Narrow" pitchFamily="34" charset="0"/>
              </a:rPr>
              <a:t>Enhanced MHD sensors</a:t>
            </a:r>
          </a:p>
        </p:txBody>
      </p:sp>
      <p:sp>
        <p:nvSpPr>
          <p:cNvPr id="132" name="Rectangle 20"/>
          <p:cNvSpPr>
            <a:spLocks noChangeArrowheads="1"/>
          </p:cNvSpPr>
          <p:nvPr/>
        </p:nvSpPr>
        <p:spPr bwMode="auto">
          <a:xfrm>
            <a:off x="4419600" y="2773362"/>
            <a:ext cx="887412"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err="1">
                <a:solidFill>
                  <a:srgbClr val="7F7F7F"/>
                </a:solidFill>
                <a:latin typeface="Arial Narrow" pitchFamily="34" charset="0"/>
              </a:rPr>
              <a:t>Divertor</a:t>
            </a:r>
            <a:r>
              <a:rPr lang="en-US" sz="1200" b="1" i="0" dirty="0">
                <a:solidFill>
                  <a:srgbClr val="7F7F7F"/>
                </a:solidFill>
                <a:latin typeface="Arial Narrow" pitchFamily="34" charset="0"/>
              </a:rPr>
              <a:t> Thomson</a:t>
            </a:r>
          </a:p>
        </p:txBody>
      </p:sp>
      <p:sp>
        <p:nvSpPr>
          <p:cNvPr id="133" name="Rectangle 20"/>
          <p:cNvSpPr>
            <a:spLocks noChangeArrowheads="1"/>
          </p:cNvSpPr>
          <p:nvPr/>
        </p:nvSpPr>
        <p:spPr bwMode="auto">
          <a:xfrm>
            <a:off x="4343400" y="3182112"/>
            <a:ext cx="914400" cy="563215"/>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85000"/>
              </a:lnSpc>
              <a:spcBef>
                <a:spcPct val="20000"/>
              </a:spcBef>
              <a:buNone/>
            </a:pPr>
            <a:r>
              <a:rPr lang="en-US" i="0" dirty="0" smtClean="0">
                <a:solidFill>
                  <a:srgbClr val="0000FF"/>
                </a:solidFill>
                <a:latin typeface="Arial Narrow" pitchFamily="34" charset="0"/>
              </a:rPr>
              <a:t>High-Z   PFC diagnostics</a:t>
            </a:r>
            <a:endParaRPr lang="en-US" sz="1200" b="1" i="0" dirty="0">
              <a:solidFill>
                <a:srgbClr val="0000FF"/>
              </a:solidFill>
              <a:latin typeface="Arial Narrow" pitchFamily="34" charset="0"/>
            </a:endParaRPr>
          </a:p>
        </p:txBody>
      </p:sp>
      <p:sp>
        <p:nvSpPr>
          <p:cNvPr id="134" name="Oval 19"/>
          <p:cNvSpPr>
            <a:spLocks noChangeArrowheads="1"/>
          </p:cNvSpPr>
          <p:nvPr/>
        </p:nvSpPr>
        <p:spPr bwMode="auto">
          <a:xfrm>
            <a:off x="4435475"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5" name="Rectangle 20"/>
          <p:cNvSpPr>
            <a:spLocks noChangeArrowheads="1"/>
          </p:cNvSpPr>
          <p:nvPr/>
        </p:nvSpPr>
        <p:spPr bwMode="auto">
          <a:xfrm>
            <a:off x="2514600" y="4473575"/>
            <a:ext cx="914400" cy="489349"/>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MGI disruption mitigation</a:t>
            </a:r>
          </a:p>
        </p:txBody>
      </p:sp>
      <p:sp>
        <p:nvSpPr>
          <p:cNvPr id="136" name="Oval 19"/>
          <p:cNvSpPr>
            <a:spLocks noChangeArrowheads="1"/>
          </p:cNvSpPr>
          <p:nvPr/>
        </p:nvSpPr>
        <p:spPr bwMode="auto">
          <a:xfrm>
            <a:off x="2819400" y="52578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7" name="Rectangle 20"/>
          <p:cNvSpPr>
            <a:spLocks noChangeArrowheads="1"/>
          </p:cNvSpPr>
          <p:nvPr/>
        </p:nvSpPr>
        <p:spPr bwMode="auto">
          <a:xfrm>
            <a:off x="2819400" y="5257800"/>
            <a:ext cx="838200" cy="230816"/>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smtClean="0">
                <a:solidFill>
                  <a:srgbClr val="0000FF"/>
                </a:solidFill>
                <a:latin typeface="Arial Narrow" pitchFamily="34" charset="0"/>
              </a:rPr>
              <a:t>High </a:t>
            </a:r>
            <a:r>
              <a:rPr lang="en-US" sz="1200" b="1" i="0" dirty="0" err="1" smtClean="0">
                <a:solidFill>
                  <a:srgbClr val="0000FF"/>
                </a:solidFill>
                <a:latin typeface="Arial Narrow" pitchFamily="34" charset="0"/>
              </a:rPr>
              <a:t>k</a:t>
            </a:r>
            <a:r>
              <a:rPr lang="en-US" sz="1200" b="1" i="0" baseline="-25000" dirty="0" err="1" smtClean="0">
                <a:solidFill>
                  <a:srgbClr val="0000FF"/>
                </a:solidFill>
                <a:latin typeface="Symbol" pitchFamily="18" charset="2"/>
              </a:rPr>
              <a:t>q</a:t>
            </a:r>
            <a:endParaRPr lang="en-US" sz="1200" b="1" i="0" baseline="-25000" dirty="0">
              <a:solidFill>
                <a:srgbClr val="0000FF"/>
              </a:solidFill>
              <a:latin typeface="Symbol" pitchFamily="18" charset="2"/>
            </a:endParaRPr>
          </a:p>
        </p:txBody>
      </p:sp>
      <p:sp>
        <p:nvSpPr>
          <p:cNvPr id="138" name="Oval 19"/>
          <p:cNvSpPr>
            <a:spLocks noChangeArrowheads="1"/>
          </p:cNvSpPr>
          <p:nvPr/>
        </p:nvSpPr>
        <p:spPr bwMode="auto">
          <a:xfrm>
            <a:off x="2454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39" name="Rectangle 20"/>
          <p:cNvSpPr>
            <a:spLocks noChangeArrowheads="1"/>
          </p:cNvSpPr>
          <p:nvPr/>
        </p:nvSpPr>
        <p:spPr bwMode="auto">
          <a:xfrm>
            <a:off x="4343400" y="4419600"/>
            <a:ext cx="6096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Partial NCC</a:t>
            </a:r>
          </a:p>
        </p:txBody>
      </p:sp>
      <p:sp>
        <p:nvSpPr>
          <p:cNvPr id="140" name="Oval 19"/>
          <p:cNvSpPr>
            <a:spLocks noChangeArrowheads="1"/>
          </p:cNvSpPr>
          <p:nvPr/>
        </p:nvSpPr>
        <p:spPr bwMode="auto">
          <a:xfrm>
            <a:off x="3063875" y="580548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1" name="Rectangle 20"/>
          <p:cNvSpPr>
            <a:spLocks noChangeArrowheads="1"/>
          </p:cNvSpPr>
          <p:nvPr/>
        </p:nvSpPr>
        <p:spPr bwMode="auto">
          <a:xfrm>
            <a:off x="3170238" y="5791200"/>
            <a:ext cx="1477962" cy="230816"/>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4 coil AE antenna</a:t>
            </a:r>
          </a:p>
        </p:txBody>
      </p:sp>
      <p:sp>
        <p:nvSpPr>
          <p:cNvPr id="142" name="Oval 19"/>
          <p:cNvSpPr>
            <a:spLocks noChangeArrowheads="1"/>
          </p:cNvSpPr>
          <p:nvPr/>
        </p:nvSpPr>
        <p:spPr bwMode="auto">
          <a:xfrm>
            <a:off x="2362200" y="5807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3" name="Rectangle 20"/>
          <p:cNvSpPr>
            <a:spLocks noChangeArrowheads="1"/>
          </p:cNvSpPr>
          <p:nvPr/>
        </p:nvSpPr>
        <p:spPr bwMode="auto">
          <a:xfrm>
            <a:off x="2133600" y="5715000"/>
            <a:ext cx="99060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0000FF"/>
                </a:solidFill>
                <a:latin typeface="Arial Narrow" pitchFamily="34" charset="0"/>
              </a:rPr>
              <a:t>1 coil AE antenna</a:t>
            </a:r>
          </a:p>
        </p:txBody>
      </p:sp>
      <p:sp>
        <p:nvSpPr>
          <p:cNvPr id="144" name="Oval 19"/>
          <p:cNvSpPr>
            <a:spLocks noChangeArrowheads="1"/>
          </p:cNvSpPr>
          <p:nvPr/>
        </p:nvSpPr>
        <p:spPr bwMode="auto">
          <a:xfrm>
            <a:off x="2606675" y="50387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5" name="Rectangle 20"/>
          <p:cNvSpPr>
            <a:spLocks noChangeArrowheads="1"/>
          </p:cNvSpPr>
          <p:nvPr/>
        </p:nvSpPr>
        <p:spPr bwMode="auto">
          <a:xfrm>
            <a:off x="2743200" y="5029200"/>
            <a:ext cx="1143000" cy="200039"/>
          </a:xfrm>
          <a:prstGeom prst="rect">
            <a:avLst/>
          </a:prstGeom>
          <a:noFill/>
          <a:ln w="9525">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dirty="0" smtClean="0">
                <a:solidFill>
                  <a:srgbClr val="0000FF"/>
                </a:solidFill>
                <a:latin typeface="Symbol" pitchFamily="18" charset="2"/>
              </a:rPr>
              <a:t>d</a:t>
            </a:r>
            <a:r>
              <a:rPr lang="en-US" sz="1200" b="1" i="0" dirty="0" smtClean="0">
                <a:solidFill>
                  <a:srgbClr val="0000FF"/>
                </a:solidFill>
                <a:latin typeface="Arial Narrow" pitchFamily="34" charset="0"/>
              </a:rPr>
              <a:t>B </a:t>
            </a:r>
            <a:r>
              <a:rPr lang="en-US" sz="1200" b="1" i="0" dirty="0" err="1" smtClean="0">
                <a:solidFill>
                  <a:srgbClr val="0000FF"/>
                </a:solidFill>
                <a:latin typeface="Arial Narrow" pitchFamily="34" charset="0"/>
              </a:rPr>
              <a:t>polarimetry</a:t>
            </a:r>
            <a:endParaRPr lang="en-US" sz="1200" b="1" i="0" baseline="-25000" dirty="0">
              <a:solidFill>
                <a:srgbClr val="0000FF"/>
              </a:solidFill>
              <a:latin typeface="Symbol" pitchFamily="18" charset="2"/>
            </a:endParaRPr>
          </a:p>
        </p:txBody>
      </p:sp>
      <p:sp>
        <p:nvSpPr>
          <p:cNvPr id="146" name="Rectangle 20"/>
          <p:cNvSpPr>
            <a:spLocks noChangeArrowheads="1"/>
          </p:cNvSpPr>
          <p:nvPr/>
        </p:nvSpPr>
        <p:spPr bwMode="auto">
          <a:xfrm>
            <a:off x="2911475" y="2438400"/>
            <a:ext cx="1301750" cy="230816"/>
          </a:xfrm>
          <a:prstGeom prst="rect">
            <a:avLst/>
          </a:prstGeom>
          <a:noFill/>
          <a:ln w="9525">
            <a:noFill/>
            <a:miter lim="800000"/>
            <a:headEnd/>
            <a:tailEnd/>
          </a:ln>
        </p:spPr>
        <p:txBody>
          <a:bodyPr wrap="square" lIns="91423" tIns="45712" rIns="0" bIns="45712">
            <a:spAutoFit/>
          </a:bodyPr>
          <a:lstStyle/>
          <a:p>
            <a:pPr algn="r" defTabSz="912813" eaLnBrk="0" hangingPunct="0">
              <a:lnSpc>
                <a:spcPct val="70000"/>
              </a:lnSpc>
              <a:buNone/>
            </a:pPr>
            <a:r>
              <a:rPr lang="en-US" i="0" dirty="0">
                <a:solidFill>
                  <a:srgbClr val="0000FF"/>
                </a:solidFill>
                <a:latin typeface="Arial Narrow" pitchFamily="34" charset="0"/>
              </a:rPr>
              <a:t>1</a:t>
            </a:r>
            <a:r>
              <a:rPr lang="en-US" sz="1200" b="1" i="0" dirty="0" smtClean="0">
                <a:solidFill>
                  <a:srgbClr val="0000FF"/>
                </a:solidFill>
                <a:latin typeface="Arial Narrow" pitchFamily="34" charset="0"/>
              </a:rPr>
              <a:t> MW ECH/EBW</a:t>
            </a:r>
            <a:endParaRPr lang="en-US" sz="1200" b="1" i="0" dirty="0">
              <a:solidFill>
                <a:srgbClr val="0000FF"/>
              </a:solidFill>
              <a:latin typeface="Arial Narrow" pitchFamily="34" charset="0"/>
            </a:endParaRPr>
          </a:p>
        </p:txBody>
      </p:sp>
      <p:sp>
        <p:nvSpPr>
          <p:cNvPr id="147" name="Oval 19"/>
          <p:cNvSpPr>
            <a:spLocks noChangeAspect="1" noChangeArrowheads="1"/>
          </p:cNvSpPr>
          <p:nvPr/>
        </p:nvSpPr>
        <p:spPr bwMode="auto">
          <a:xfrm>
            <a:off x="4283075" y="24574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sp>
        <p:nvSpPr>
          <p:cNvPr id="148" name="Oval 19"/>
          <p:cNvSpPr>
            <a:spLocks noChangeArrowheads="1"/>
          </p:cNvSpPr>
          <p:nvPr/>
        </p:nvSpPr>
        <p:spPr bwMode="auto">
          <a:xfrm>
            <a:off x="3063875" y="209232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49" name="Oval 19"/>
          <p:cNvSpPr>
            <a:spLocks noChangeArrowheads="1"/>
          </p:cNvSpPr>
          <p:nvPr/>
        </p:nvSpPr>
        <p:spPr bwMode="auto">
          <a:xfrm>
            <a:off x="4926012" y="231034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0" name="Rectangle 20"/>
          <p:cNvSpPr>
            <a:spLocks noChangeArrowheads="1"/>
          </p:cNvSpPr>
          <p:nvPr/>
        </p:nvSpPr>
        <p:spPr bwMode="auto">
          <a:xfrm>
            <a:off x="4614329" y="1985967"/>
            <a:ext cx="11430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up to </a:t>
            </a:r>
            <a:r>
              <a:rPr lang="en-US" sz="1200" b="1" i="0" dirty="0" smtClean="0">
                <a:solidFill>
                  <a:srgbClr val="0000FF"/>
                </a:solidFill>
                <a:latin typeface="Arial Narrow" pitchFamily="34" charset="0"/>
              </a:rPr>
              <a:t>0.5 MA plasma </a:t>
            </a:r>
            <a:r>
              <a:rPr lang="en-US" sz="1200" b="1" i="0" dirty="0">
                <a:solidFill>
                  <a:srgbClr val="0000FF"/>
                </a:solidFill>
                <a:latin typeface="Arial Narrow" pitchFamily="34" charset="0"/>
              </a:rPr>
              <a:t>gun</a:t>
            </a:r>
          </a:p>
        </p:txBody>
      </p:sp>
      <p:sp>
        <p:nvSpPr>
          <p:cNvPr id="151" name="Rectangle 20"/>
          <p:cNvSpPr>
            <a:spLocks noChangeArrowheads="1"/>
          </p:cNvSpPr>
          <p:nvPr/>
        </p:nvSpPr>
        <p:spPr bwMode="auto">
          <a:xfrm>
            <a:off x="3352800" y="2697480"/>
            <a:ext cx="838200" cy="541671"/>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a:solidFill>
                  <a:srgbClr val="0000FF"/>
                </a:solidFill>
                <a:latin typeface="Arial Narrow" pitchFamily="34" charset="0"/>
              </a:rPr>
              <a:t>Lower </a:t>
            </a:r>
            <a:r>
              <a:rPr lang="en-US" sz="1200" b="1" i="0" dirty="0" err="1">
                <a:solidFill>
                  <a:srgbClr val="0000FF"/>
                </a:solidFill>
                <a:latin typeface="Arial Narrow" pitchFamily="34" charset="0"/>
              </a:rPr>
              <a:t>divertor</a:t>
            </a:r>
            <a:r>
              <a:rPr lang="en-US" sz="1200" b="1" i="0" dirty="0">
                <a:solidFill>
                  <a:srgbClr val="0000FF"/>
                </a:solidFill>
                <a:latin typeface="Arial Narrow" pitchFamily="34" charset="0"/>
              </a:rPr>
              <a:t> </a:t>
            </a:r>
            <a:r>
              <a:rPr lang="en-US" sz="1200" b="1" i="0" dirty="0" err="1">
                <a:solidFill>
                  <a:srgbClr val="0000FF"/>
                </a:solidFill>
                <a:latin typeface="Arial Narrow" pitchFamily="34" charset="0"/>
              </a:rPr>
              <a:t>cryo</a:t>
            </a:r>
            <a:r>
              <a:rPr lang="en-US" sz="1200" b="1" i="0" dirty="0">
                <a:solidFill>
                  <a:srgbClr val="0000FF"/>
                </a:solidFill>
                <a:latin typeface="Arial Narrow" pitchFamily="34" charset="0"/>
              </a:rPr>
              <a:t>-pump</a:t>
            </a:r>
          </a:p>
        </p:txBody>
      </p:sp>
      <p:sp>
        <p:nvSpPr>
          <p:cNvPr id="152" name="Oval 19"/>
          <p:cNvSpPr>
            <a:spLocks noChangeArrowheads="1"/>
          </p:cNvSpPr>
          <p:nvPr/>
        </p:nvSpPr>
        <p:spPr bwMode="auto">
          <a:xfrm>
            <a:off x="4191000" y="2895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53" name="Rectangle 20"/>
          <p:cNvSpPr>
            <a:spLocks noChangeArrowheads="1"/>
          </p:cNvSpPr>
          <p:nvPr/>
        </p:nvSpPr>
        <p:spPr bwMode="auto">
          <a:xfrm>
            <a:off x="2148840" y="3225800"/>
            <a:ext cx="838200" cy="515510"/>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5000"/>
              </a:lnSpc>
              <a:spcBef>
                <a:spcPct val="20000"/>
              </a:spcBef>
              <a:buNone/>
            </a:pPr>
            <a:r>
              <a:rPr lang="en-US" sz="1200" b="1" i="0" dirty="0" smtClean="0">
                <a:solidFill>
                  <a:srgbClr val="0000FF"/>
                </a:solidFill>
                <a:latin typeface="Arial Narrow" pitchFamily="34" charset="0"/>
              </a:rPr>
              <a:t> High-Z tile row on lower OBD</a:t>
            </a:r>
            <a:endParaRPr lang="en-US" sz="1200" b="1" i="0" dirty="0">
              <a:solidFill>
                <a:srgbClr val="0000FF"/>
              </a:solidFill>
              <a:latin typeface="Arial Narrow" pitchFamily="34" charset="0"/>
            </a:endParaRPr>
          </a:p>
        </p:txBody>
      </p:sp>
      <p:sp>
        <p:nvSpPr>
          <p:cNvPr id="154" name="Oval 19"/>
          <p:cNvSpPr>
            <a:spLocks noChangeArrowheads="1"/>
          </p:cNvSpPr>
          <p:nvPr/>
        </p:nvSpPr>
        <p:spPr bwMode="auto">
          <a:xfrm>
            <a:off x="2895600" y="338328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67" name="Rectangle 20"/>
          <p:cNvSpPr>
            <a:spLocks noChangeArrowheads="1"/>
          </p:cNvSpPr>
          <p:nvPr/>
        </p:nvSpPr>
        <p:spPr bwMode="auto">
          <a:xfrm>
            <a:off x="2286000" y="1905000"/>
            <a:ext cx="1143000" cy="393938"/>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a:solidFill>
                  <a:srgbClr val="0000FF"/>
                </a:solidFill>
                <a:latin typeface="Arial Narrow" pitchFamily="34" charset="0"/>
              </a:rPr>
              <a:t>Upgraded CHI for ~0.5MA</a:t>
            </a:r>
          </a:p>
        </p:txBody>
      </p:sp>
      <p:sp>
        <p:nvSpPr>
          <p:cNvPr id="168" name="Rectangle 20"/>
          <p:cNvSpPr>
            <a:spLocks noChangeArrowheads="1"/>
          </p:cNvSpPr>
          <p:nvPr/>
        </p:nvSpPr>
        <p:spPr bwMode="auto">
          <a:xfrm>
            <a:off x="3932238" y="3810000"/>
            <a:ext cx="868362" cy="541671"/>
          </a:xfrm>
          <a:prstGeom prst="rect">
            <a:avLst/>
          </a:prstGeom>
          <a:noFill/>
          <a:ln w="9525">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smtClean="0">
                <a:solidFill>
                  <a:srgbClr val="0000FF"/>
                </a:solidFill>
                <a:latin typeface="Arial Narrow" pitchFamily="34" charset="0"/>
              </a:rPr>
              <a:t>LLD using </a:t>
            </a:r>
            <a:r>
              <a:rPr lang="en-US" sz="1200" b="1" i="0" dirty="0" err="1" smtClean="0">
                <a:solidFill>
                  <a:srgbClr val="0000FF"/>
                </a:solidFill>
                <a:latin typeface="Arial Narrow" pitchFamily="34" charset="0"/>
              </a:rPr>
              <a:t>bakeable</a:t>
            </a:r>
            <a:r>
              <a:rPr lang="en-US" sz="1200" b="1" i="0" dirty="0" smtClean="0">
                <a:solidFill>
                  <a:srgbClr val="0000FF"/>
                </a:solidFill>
                <a:latin typeface="Arial Narrow" pitchFamily="34" charset="0"/>
              </a:rPr>
              <a:t> </a:t>
            </a:r>
            <a:r>
              <a:rPr lang="en-US" sz="1200" b="1" i="0" dirty="0" err="1" smtClean="0">
                <a:solidFill>
                  <a:srgbClr val="0000FF"/>
                </a:solidFill>
                <a:latin typeface="Arial Narrow" pitchFamily="34" charset="0"/>
              </a:rPr>
              <a:t>cryo</a:t>
            </a:r>
            <a:r>
              <a:rPr lang="en-US" sz="1200" b="1" i="0" dirty="0" smtClean="0">
                <a:solidFill>
                  <a:srgbClr val="0000FF"/>
                </a:solidFill>
                <a:latin typeface="Arial Narrow" pitchFamily="34" charset="0"/>
              </a:rPr>
              <a:t>-baffle</a:t>
            </a:r>
            <a:endParaRPr lang="en-US" sz="1200" b="1" i="0" dirty="0">
              <a:solidFill>
                <a:srgbClr val="0000FF"/>
              </a:solidFill>
              <a:latin typeface="Arial Narrow" pitchFamily="34" charset="0"/>
            </a:endParaRPr>
          </a:p>
        </p:txBody>
      </p:sp>
      <p:sp>
        <p:nvSpPr>
          <p:cNvPr id="169" name="Oval 19"/>
          <p:cNvSpPr>
            <a:spLocks noChangeArrowheads="1"/>
          </p:cNvSpPr>
          <p:nvPr/>
        </p:nvSpPr>
        <p:spPr bwMode="auto">
          <a:xfrm>
            <a:off x="4664075" y="3978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5" name="Oval 19"/>
          <p:cNvSpPr>
            <a:spLocks noChangeArrowheads="1"/>
          </p:cNvSpPr>
          <p:nvPr/>
        </p:nvSpPr>
        <p:spPr bwMode="auto">
          <a:xfrm>
            <a:off x="4511675" y="2167471"/>
            <a:ext cx="136525" cy="136525"/>
          </a:xfrm>
          <a:prstGeom prst="ellipse">
            <a:avLst/>
          </a:prstGeom>
          <a:solidFill>
            <a:schemeClr val="bg1">
              <a:lumMod val="75000"/>
            </a:schemeClr>
          </a:solidFill>
          <a:ln w="38100">
            <a:solidFill>
              <a:schemeClr val="bg1">
                <a:lumMod val="75000"/>
              </a:schemeClr>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6" name="Rectangle 20"/>
          <p:cNvSpPr>
            <a:spLocks noChangeArrowheads="1"/>
          </p:cNvSpPr>
          <p:nvPr/>
        </p:nvSpPr>
        <p:spPr bwMode="auto">
          <a:xfrm>
            <a:off x="3657600" y="2045233"/>
            <a:ext cx="844550" cy="360082"/>
          </a:xfrm>
          <a:prstGeom prst="rect">
            <a:avLst/>
          </a:prstGeom>
          <a:noFill/>
          <a:ln w="9525">
            <a:noFill/>
            <a:miter lim="800000"/>
            <a:headEnd/>
            <a:tailEnd/>
          </a:ln>
        </p:spPr>
        <p:txBody>
          <a:bodyPr lIns="91423" tIns="45712" rIns="91423" bIns="45712">
            <a:spAutoFit/>
          </a:bodyPr>
          <a:lstStyle/>
          <a:p>
            <a:pPr algn="r" defTabSz="912813" eaLnBrk="0" hangingPunct="0">
              <a:lnSpc>
                <a:spcPct val="70000"/>
              </a:lnSpc>
              <a:spcBef>
                <a:spcPct val="20000"/>
              </a:spcBef>
              <a:buNone/>
            </a:pPr>
            <a:r>
              <a:rPr lang="en-US" sz="1200" b="1" i="0" dirty="0">
                <a:solidFill>
                  <a:srgbClr val="7F7F7F"/>
                </a:solidFill>
                <a:latin typeface="Arial Narrow" pitchFamily="34" charset="0"/>
              </a:rPr>
              <a:t>0.5-1 MA CHI</a:t>
            </a:r>
          </a:p>
        </p:txBody>
      </p:sp>
      <p:sp>
        <p:nvSpPr>
          <p:cNvPr id="277" name="Oval 19"/>
          <p:cNvSpPr>
            <a:spLocks noChangeArrowheads="1"/>
          </p:cNvSpPr>
          <p:nvPr/>
        </p:nvSpPr>
        <p:spPr bwMode="auto">
          <a:xfrm>
            <a:off x="5410200" y="45085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98" name="Oval 19"/>
          <p:cNvSpPr>
            <a:spLocks noChangeArrowheads="1"/>
          </p:cNvSpPr>
          <p:nvPr/>
        </p:nvSpPr>
        <p:spPr bwMode="auto">
          <a:xfrm>
            <a:off x="5056188" y="2819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09" name="Rectangle 20"/>
          <p:cNvSpPr>
            <a:spLocks noChangeArrowheads="1"/>
          </p:cNvSpPr>
          <p:nvPr/>
        </p:nvSpPr>
        <p:spPr bwMode="auto">
          <a:xfrm>
            <a:off x="5105400" y="3771618"/>
            <a:ext cx="990600" cy="6555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Flowing Li </a:t>
            </a:r>
            <a:r>
              <a:rPr lang="en-US" sz="1200" b="1" i="0" dirty="0" err="1">
                <a:solidFill>
                  <a:schemeClr val="bg1">
                    <a:lumMod val="50000"/>
                  </a:schemeClr>
                </a:solidFill>
                <a:latin typeface="Arial Narrow" pitchFamily="34" charset="0"/>
              </a:rPr>
              <a:t>divertor</a:t>
            </a:r>
            <a:r>
              <a:rPr lang="en-US" sz="1200" b="1" i="0" dirty="0">
                <a:solidFill>
                  <a:schemeClr val="bg1">
                    <a:lumMod val="50000"/>
                  </a:schemeClr>
                </a:solidFill>
                <a:latin typeface="Arial Narrow" pitchFamily="34" charset="0"/>
              </a:rPr>
              <a:t> </a:t>
            </a:r>
            <a:endParaRPr lang="en-US" sz="1200" b="1" i="0" dirty="0" smtClean="0">
              <a:solidFill>
                <a:schemeClr val="bg1">
                  <a:lumMod val="50000"/>
                </a:schemeClr>
              </a:solidFill>
              <a:latin typeface="Arial Narrow" pitchFamily="34" charset="0"/>
            </a:endParaRPr>
          </a:p>
          <a:p>
            <a:pPr algn="ct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or </a:t>
            </a:r>
            <a:r>
              <a:rPr lang="en-US" sz="1200" b="1" i="0" dirty="0">
                <a:solidFill>
                  <a:schemeClr val="bg1">
                    <a:lumMod val="50000"/>
                  </a:schemeClr>
                </a:solidFill>
                <a:latin typeface="Arial Narrow" pitchFamily="34" charset="0"/>
              </a:rPr>
              <a:t>limiter module </a:t>
            </a:r>
          </a:p>
        </p:txBody>
      </p:sp>
      <p:sp>
        <p:nvSpPr>
          <p:cNvPr id="310" name="Oval 19"/>
          <p:cNvSpPr>
            <a:spLocks noChangeArrowheads="1"/>
          </p:cNvSpPr>
          <p:nvPr/>
        </p:nvSpPr>
        <p:spPr bwMode="auto">
          <a:xfrm>
            <a:off x="5181600" y="39782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17" name="TextBox 26"/>
          <p:cNvSpPr txBox="1">
            <a:spLocks noChangeArrowheads="1"/>
          </p:cNvSpPr>
          <p:nvPr/>
        </p:nvSpPr>
        <p:spPr bwMode="auto">
          <a:xfrm>
            <a:off x="2362200" y="1250824"/>
            <a:ext cx="2944368" cy="270843"/>
          </a:xfrm>
          <a:prstGeom prst="rect">
            <a:avLst/>
          </a:prstGeom>
          <a:solidFill>
            <a:srgbClr val="CCECFF"/>
          </a:solidFill>
          <a:ln w="12700">
            <a:solidFill>
              <a:schemeClr val="tx1"/>
            </a:solidFill>
            <a:miter lim="800000"/>
            <a:headEnd/>
            <a:tailEnd/>
          </a:ln>
        </p:spPr>
        <p:txBody>
          <a:bodyPr wrap="square" tIns="18288" bIns="36576" anchor="ctr">
            <a:spAutoFit/>
          </a:bodyPr>
          <a:lstStyle/>
          <a:p>
            <a:pPr algn="ctr">
              <a:spcBef>
                <a:spcPct val="20000"/>
              </a:spcBef>
              <a:buNone/>
            </a:pPr>
            <a:r>
              <a:rPr lang="pl-PL" sz="1400" i="0" dirty="0" smtClean="0">
                <a:latin typeface="+mn-lt"/>
                <a:ea typeface="MS PGothic" pitchFamily="34" charset="-128"/>
              </a:rPr>
              <a:t>1.5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2 MA, 1s </a:t>
            </a:r>
            <a:r>
              <a:rPr lang="en-US" sz="1400" i="0" dirty="0" smtClean="0">
                <a:latin typeface="+mn-lt"/>
                <a:ea typeface="MS PGothic" pitchFamily="34" charset="-128"/>
                <a:sym typeface="Wingdings" pitchFamily="2" charset="2"/>
              </a:rPr>
              <a:t></a:t>
            </a:r>
            <a:r>
              <a:rPr lang="pl-PL" sz="1400" i="0" dirty="0" smtClean="0">
                <a:latin typeface="+mn-lt"/>
                <a:ea typeface="MS PGothic" pitchFamily="34" charset="-128"/>
              </a:rPr>
              <a:t> 5s</a:t>
            </a:r>
            <a:endParaRPr lang="pl-PL" sz="1400" i="0" dirty="0">
              <a:latin typeface="+mn-lt"/>
              <a:ea typeface="MS PGothic" pitchFamily="34" charset="-128"/>
            </a:endParaRPr>
          </a:p>
        </p:txBody>
      </p:sp>
      <p:sp>
        <p:nvSpPr>
          <p:cNvPr id="320" name="Oval 19"/>
          <p:cNvSpPr>
            <a:spLocks noChangeArrowheads="1"/>
          </p:cNvSpPr>
          <p:nvPr/>
        </p:nvSpPr>
        <p:spPr bwMode="auto">
          <a:xfrm>
            <a:off x="44354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1" name="Rectangle 20"/>
          <p:cNvSpPr>
            <a:spLocks noChangeArrowheads="1"/>
          </p:cNvSpPr>
          <p:nvPr/>
        </p:nvSpPr>
        <p:spPr bwMode="auto">
          <a:xfrm>
            <a:off x="5029201" y="5486400"/>
            <a:ext cx="1066800" cy="360082"/>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chemeClr val="bg1">
                    <a:lumMod val="50000"/>
                  </a:schemeClr>
                </a:solidFill>
                <a:latin typeface="Arial Narrow" pitchFamily="34" charset="0"/>
              </a:rPr>
              <a:t>HHFW </a:t>
            </a:r>
            <a:r>
              <a:rPr lang="en-US" sz="1200" b="1" i="0" dirty="0">
                <a:solidFill>
                  <a:schemeClr val="bg1">
                    <a:lumMod val="50000"/>
                  </a:schemeClr>
                </a:solidFill>
                <a:latin typeface="Arial Narrow" pitchFamily="34" charset="0"/>
              </a:rPr>
              <a:t>straps to excite EHO</a:t>
            </a:r>
          </a:p>
        </p:txBody>
      </p:sp>
      <p:sp>
        <p:nvSpPr>
          <p:cNvPr id="322" name="Oval 19"/>
          <p:cNvSpPr>
            <a:spLocks noChangeArrowheads="1"/>
          </p:cNvSpPr>
          <p:nvPr/>
        </p:nvSpPr>
        <p:spPr bwMode="auto">
          <a:xfrm>
            <a:off x="4435475" y="5807075"/>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3" name="Rectangle 20"/>
          <p:cNvSpPr>
            <a:spLocks noChangeArrowheads="1"/>
          </p:cNvSpPr>
          <p:nvPr/>
        </p:nvSpPr>
        <p:spPr bwMode="auto">
          <a:xfrm>
            <a:off x="4572000" y="5791200"/>
            <a:ext cx="3048000" cy="230816"/>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smtClean="0">
                <a:solidFill>
                  <a:srgbClr val="7F7F7F"/>
                </a:solidFill>
                <a:latin typeface="Arial Narrow" pitchFamily="34" charset="0"/>
              </a:rPr>
              <a:t>Charged fusion product, </a:t>
            </a:r>
            <a:r>
              <a:rPr lang="en-US" i="0" dirty="0" smtClean="0">
                <a:solidFill>
                  <a:srgbClr val="7F7F7F"/>
                </a:solidFill>
                <a:latin typeface="Arial Narrow" pitchFamily="34" charset="0"/>
              </a:rPr>
              <a:t>neutron-collimator</a:t>
            </a:r>
            <a:endParaRPr lang="en-US" sz="1200" b="1" i="0" dirty="0">
              <a:solidFill>
                <a:srgbClr val="7F7F7F"/>
              </a:solidFill>
              <a:latin typeface="Arial Narrow" pitchFamily="34" charset="0"/>
            </a:endParaRPr>
          </a:p>
        </p:txBody>
      </p:sp>
      <p:sp>
        <p:nvSpPr>
          <p:cNvPr id="324" name="Oval 19"/>
          <p:cNvSpPr>
            <a:spLocks noChangeArrowheads="1"/>
          </p:cNvSpPr>
          <p:nvPr/>
        </p:nvSpPr>
        <p:spPr bwMode="auto">
          <a:xfrm>
            <a:off x="4892676" y="55626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5" name="Rectangle 20"/>
          <p:cNvSpPr>
            <a:spLocks noChangeArrowheads="1"/>
          </p:cNvSpPr>
          <p:nvPr/>
        </p:nvSpPr>
        <p:spPr bwMode="auto">
          <a:xfrm>
            <a:off x="2971801" y="5532120"/>
            <a:ext cx="1676400" cy="230816"/>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buNone/>
            </a:pPr>
            <a:r>
              <a:rPr lang="en-US" sz="1200" b="1" i="0" dirty="0">
                <a:solidFill>
                  <a:srgbClr val="7F7F7F"/>
                </a:solidFill>
                <a:latin typeface="Arial Narrow" pitchFamily="34" charset="0"/>
              </a:rPr>
              <a:t>HHFW limiter upgrade</a:t>
            </a:r>
          </a:p>
        </p:txBody>
      </p:sp>
      <p:sp>
        <p:nvSpPr>
          <p:cNvPr id="328" name="Oval 19"/>
          <p:cNvSpPr>
            <a:spLocks noChangeArrowheads="1"/>
          </p:cNvSpPr>
          <p:nvPr/>
        </p:nvSpPr>
        <p:spPr bwMode="auto">
          <a:xfrm>
            <a:off x="4800600" y="5075237"/>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329" name="Rectangle 20"/>
          <p:cNvSpPr>
            <a:spLocks noChangeArrowheads="1"/>
          </p:cNvSpPr>
          <p:nvPr/>
        </p:nvSpPr>
        <p:spPr bwMode="auto">
          <a:xfrm>
            <a:off x="4937125" y="5059362"/>
            <a:ext cx="1524000" cy="360082"/>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DBS, PCI, or other intermediate-k</a:t>
            </a:r>
          </a:p>
        </p:txBody>
      </p:sp>
      <p:sp>
        <p:nvSpPr>
          <p:cNvPr id="330" name="Rectangle 20"/>
          <p:cNvSpPr>
            <a:spLocks noChangeArrowheads="1"/>
          </p:cNvSpPr>
          <p:nvPr/>
        </p:nvSpPr>
        <p:spPr bwMode="auto">
          <a:xfrm>
            <a:off x="5105400" y="3200400"/>
            <a:ext cx="7620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80000"/>
              </a:lnSpc>
              <a:spcBef>
                <a:spcPct val="20000"/>
              </a:spcBef>
              <a:buNone/>
            </a:pPr>
            <a:r>
              <a:rPr lang="en-US" sz="1200" b="1" i="0" dirty="0" smtClean="0">
                <a:solidFill>
                  <a:schemeClr val="bg1">
                    <a:lumMod val="50000"/>
                  </a:schemeClr>
                </a:solidFill>
                <a:latin typeface="Arial Narrow" pitchFamily="34" charset="0"/>
              </a:rPr>
              <a:t>All high-Z PFCs</a:t>
            </a:r>
            <a:endParaRPr lang="en-US" sz="1200" b="1" i="0" dirty="0">
              <a:solidFill>
                <a:schemeClr val="bg1">
                  <a:lumMod val="50000"/>
                </a:schemeClr>
              </a:solidFill>
              <a:latin typeface="Arial Narrow" pitchFamily="34" charset="0"/>
            </a:endParaRPr>
          </a:p>
        </p:txBody>
      </p:sp>
      <p:sp>
        <p:nvSpPr>
          <p:cNvPr id="331" name="Oval 19"/>
          <p:cNvSpPr>
            <a:spLocks noChangeArrowheads="1"/>
          </p:cNvSpPr>
          <p:nvPr/>
        </p:nvSpPr>
        <p:spPr bwMode="auto">
          <a:xfrm>
            <a:off x="5197475" y="338328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cxnSp>
        <p:nvCxnSpPr>
          <p:cNvPr id="355" name="Straight Connector 114"/>
          <p:cNvCxnSpPr>
            <a:cxnSpLocks noChangeShapeType="1"/>
          </p:cNvCxnSpPr>
          <p:nvPr/>
        </p:nvCxnSpPr>
        <p:spPr bwMode="auto">
          <a:xfrm flipH="1">
            <a:off x="1371600" y="2667000"/>
            <a:ext cx="4080933" cy="0"/>
          </a:xfrm>
          <a:prstGeom prst="line">
            <a:avLst/>
          </a:prstGeom>
          <a:noFill/>
          <a:ln w="12700" algn="ctr">
            <a:solidFill>
              <a:schemeClr val="tx1"/>
            </a:solidFill>
            <a:round/>
            <a:headEnd/>
            <a:tailEnd/>
          </a:ln>
        </p:spPr>
      </p:cxnSp>
      <p:cxnSp>
        <p:nvCxnSpPr>
          <p:cNvPr id="356" name="Straight Connector 159"/>
          <p:cNvCxnSpPr>
            <a:cxnSpLocks noChangeShapeType="1"/>
            <a:stCxn id="330" idx="0"/>
          </p:cNvCxnSpPr>
          <p:nvPr/>
        </p:nvCxnSpPr>
        <p:spPr bwMode="auto">
          <a:xfrm flipH="1">
            <a:off x="1371600" y="3200400"/>
            <a:ext cx="4114800" cy="0"/>
          </a:xfrm>
          <a:prstGeom prst="line">
            <a:avLst/>
          </a:prstGeom>
          <a:noFill/>
          <a:ln w="12700" algn="ctr">
            <a:solidFill>
              <a:schemeClr val="tx1"/>
            </a:solidFill>
            <a:round/>
            <a:headEnd/>
            <a:tailEnd/>
          </a:ln>
        </p:spPr>
      </p:cxnSp>
      <p:cxnSp>
        <p:nvCxnSpPr>
          <p:cNvPr id="357" name="Straight Connector 160"/>
          <p:cNvCxnSpPr>
            <a:cxnSpLocks noChangeShapeType="1"/>
          </p:cNvCxnSpPr>
          <p:nvPr/>
        </p:nvCxnSpPr>
        <p:spPr bwMode="auto">
          <a:xfrm flipH="1">
            <a:off x="1371601" y="3733800"/>
            <a:ext cx="3793066" cy="0"/>
          </a:xfrm>
          <a:prstGeom prst="line">
            <a:avLst/>
          </a:prstGeom>
          <a:noFill/>
          <a:ln w="12700" algn="ctr">
            <a:solidFill>
              <a:schemeClr val="tx1"/>
            </a:solidFill>
            <a:round/>
            <a:headEnd/>
            <a:tailEnd/>
          </a:ln>
        </p:spPr>
      </p:cxnSp>
      <p:cxnSp>
        <p:nvCxnSpPr>
          <p:cNvPr id="358" name="Straight Connector 144"/>
          <p:cNvCxnSpPr>
            <a:cxnSpLocks noChangeShapeType="1"/>
          </p:cNvCxnSpPr>
          <p:nvPr/>
        </p:nvCxnSpPr>
        <p:spPr bwMode="auto">
          <a:xfrm flipH="1">
            <a:off x="1371601" y="4419600"/>
            <a:ext cx="4157132" cy="0"/>
          </a:xfrm>
          <a:prstGeom prst="line">
            <a:avLst/>
          </a:prstGeom>
          <a:noFill/>
          <a:ln w="12700" algn="ctr">
            <a:solidFill>
              <a:schemeClr val="tx1"/>
            </a:solidFill>
            <a:round/>
            <a:headEnd/>
            <a:tailEnd/>
          </a:ln>
        </p:spPr>
      </p:cxnSp>
      <p:cxnSp>
        <p:nvCxnSpPr>
          <p:cNvPr id="359" name="Straight Connector 151"/>
          <p:cNvCxnSpPr>
            <a:cxnSpLocks noChangeShapeType="1"/>
          </p:cNvCxnSpPr>
          <p:nvPr/>
        </p:nvCxnSpPr>
        <p:spPr bwMode="auto">
          <a:xfrm flipH="1">
            <a:off x="1371601" y="4953000"/>
            <a:ext cx="4080932" cy="0"/>
          </a:xfrm>
          <a:prstGeom prst="line">
            <a:avLst/>
          </a:prstGeom>
          <a:noFill/>
          <a:ln w="12700" algn="ctr">
            <a:solidFill>
              <a:schemeClr val="tx1"/>
            </a:solidFill>
            <a:round/>
            <a:headEnd/>
            <a:tailEnd/>
          </a:ln>
        </p:spPr>
      </p:cxnSp>
      <p:cxnSp>
        <p:nvCxnSpPr>
          <p:cNvPr id="360" name="Straight Connector 154"/>
          <p:cNvCxnSpPr>
            <a:cxnSpLocks noChangeShapeType="1"/>
          </p:cNvCxnSpPr>
          <p:nvPr/>
        </p:nvCxnSpPr>
        <p:spPr bwMode="auto">
          <a:xfrm flipH="1">
            <a:off x="1371601" y="5486400"/>
            <a:ext cx="4326466" cy="0"/>
          </a:xfrm>
          <a:prstGeom prst="line">
            <a:avLst/>
          </a:prstGeom>
          <a:noFill/>
          <a:ln w="12700" algn="ctr">
            <a:solidFill>
              <a:schemeClr val="tx1"/>
            </a:solidFill>
            <a:round/>
            <a:headEnd/>
            <a:tailEnd/>
          </a:ln>
        </p:spPr>
      </p:cxnSp>
      <p:cxnSp>
        <p:nvCxnSpPr>
          <p:cNvPr id="361" name="Straight Connector 164"/>
          <p:cNvCxnSpPr>
            <a:cxnSpLocks noChangeShapeType="1"/>
          </p:cNvCxnSpPr>
          <p:nvPr/>
        </p:nvCxnSpPr>
        <p:spPr bwMode="auto">
          <a:xfrm flipH="1">
            <a:off x="1371601" y="6019800"/>
            <a:ext cx="4834466" cy="0"/>
          </a:xfrm>
          <a:prstGeom prst="line">
            <a:avLst/>
          </a:prstGeom>
          <a:noFill/>
          <a:ln w="12700" algn="ctr">
            <a:solidFill>
              <a:schemeClr val="tx1"/>
            </a:solidFill>
            <a:round/>
            <a:headEnd/>
            <a:tailEnd/>
          </a:ln>
        </p:spPr>
      </p:cxnSp>
      <p:sp>
        <p:nvSpPr>
          <p:cNvPr id="362" name="Rectangle 20"/>
          <p:cNvSpPr>
            <a:spLocks noChangeArrowheads="1"/>
          </p:cNvSpPr>
          <p:nvPr/>
        </p:nvSpPr>
        <p:spPr bwMode="auto">
          <a:xfrm>
            <a:off x="2362200" y="6019800"/>
            <a:ext cx="2590800" cy="230816"/>
          </a:xfrm>
          <a:prstGeom prst="rect">
            <a:avLst/>
          </a:prstGeom>
          <a:noFill/>
          <a:ln w="9525">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a:solidFill>
                  <a:srgbClr val="0000FF"/>
                </a:solidFill>
                <a:latin typeface="Arial Narrow" pitchFamily="34" charset="0"/>
              </a:rPr>
              <a:t>Establish control of:</a:t>
            </a:r>
          </a:p>
        </p:txBody>
      </p:sp>
      <p:sp>
        <p:nvSpPr>
          <p:cNvPr id="170" name="Rectangle 20"/>
          <p:cNvSpPr>
            <a:spLocks noChangeArrowheads="1"/>
          </p:cNvSpPr>
          <p:nvPr/>
        </p:nvSpPr>
        <p:spPr bwMode="auto">
          <a:xfrm>
            <a:off x="4999038" y="6096000"/>
            <a:ext cx="1096962" cy="489349"/>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chemeClr val="bg1">
                    <a:lumMod val="50000"/>
                  </a:schemeClr>
                </a:solidFill>
                <a:latin typeface="Arial Narrow" pitchFamily="34" charset="0"/>
              </a:rPr>
              <a:t>Control integration, optimization</a:t>
            </a:r>
          </a:p>
        </p:txBody>
      </p:sp>
      <p:sp>
        <p:nvSpPr>
          <p:cNvPr id="171" name="Oval 19"/>
          <p:cNvSpPr>
            <a:spLocks noChangeArrowheads="1"/>
          </p:cNvSpPr>
          <p:nvPr/>
        </p:nvSpPr>
        <p:spPr bwMode="auto">
          <a:xfrm>
            <a:off x="2759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2" name="Rectangle 20"/>
          <p:cNvSpPr>
            <a:spLocks noChangeArrowheads="1"/>
          </p:cNvSpPr>
          <p:nvPr/>
        </p:nvSpPr>
        <p:spPr bwMode="auto">
          <a:xfrm>
            <a:off x="3048000" y="6408737"/>
            <a:ext cx="868363" cy="230816"/>
          </a:xfrm>
          <a:prstGeom prst="rect">
            <a:avLst/>
          </a:prstGeom>
          <a:noFill/>
          <a:ln w="12700">
            <a:noFill/>
            <a:miter lim="800000"/>
            <a:headEnd/>
            <a:tailEnd/>
          </a:ln>
        </p:spPr>
        <p:txBody>
          <a:bodyPr lIns="91423" tIns="45712" rIns="91423" bIns="45712">
            <a:spAutoFit/>
          </a:bodyPr>
          <a:lstStyle/>
          <a:p>
            <a:pPr defTabSz="912813" eaLnBrk="0" hangingPunct="0">
              <a:lnSpc>
                <a:spcPct val="70000"/>
              </a:lnSpc>
              <a:spcBef>
                <a:spcPct val="20000"/>
              </a:spcBef>
              <a:buNone/>
            </a:pPr>
            <a:r>
              <a:rPr lang="en-US" sz="1200" b="1" i="0" dirty="0">
                <a:solidFill>
                  <a:srgbClr val="0000FF"/>
                </a:solidFill>
                <a:latin typeface="Arial Narrow" pitchFamily="34" charset="0"/>
              </a:rPr>
              <a:t>Rotation</a:t>
            </a:r>
          </a:p>
        </p:txBody>
      </p:sp>
      <p:sp>
        <p:nvSpPr>
          <p:cNvPr id="173" name="Oval 19"/>
          <p:cNvSpPr>
            <a:spLocks noChangeArrowheads="1"/>
          </p:cNvSpPr>
          <p:nvPr/>
        </p:nvSpPr>
        <p:spPr bwMode="auto">
          <a:xfrm>
            <a:off x="32004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4" name="Rectangle 20"/>
          <p:cNvSpPr>
            <a:spLocks noChangeArrowheads="1"/>
          </p:cNvSpPr>
          <p:nvPr/>
        </p:nvSpPr>
        <p:spPr bwMode="auto">
          <a:xfrm>
            <a:off x="4206875" y="6400800"/>
            <a:ext cx="1066800" cy="200039"/>
          </a:xfrm>
          <a:prstGeom prst="rect">
            <a:avLst/>
          </a:prstGeom>
          <a:noFill/>
          <a:ln w="12700">
            <a:noFill/>
            <a:miter lim="800000"/>
            <a:headEnd/>
            <a:tailEnd/>
          </a:ln>
        </p:spPr>
        <p:txBody>
          <a:bodyPr lIns="91423" tIns="45712" rIns="91423" bIns="45712">
            <a:spAutoFit/>
          </a:bodyPr>
          <a:lstStyle/>
          <a:p>
            <a:pPr defTabSz="912813" eaLnBrk="0" hangingPunct="0">
              <a:lnSpc>
                <a:spcPct val="50000"/>
              </a:lnSpc>
              <a:spcBef>
                <a:spcPct val="20000"/>
              </a:spcBef>
              <a:buNone/>
            </a:pPr>
            <a:r>
              <a:rPr lang="en-US" sz="1200" b="1" i="0">
                <a:solidFill>
                  <a:srgbClr val="0000FF"/>
                </a:solidFill>
                <a:latin typeface="Arial Narrow" pitchFamily="34" charset="0"/>
              </a:rPr>
              <a:t>Divertor P</a:t>
            </a:r>
            <a:r>
              <a:rPr lang="en-US" sz="1200" b="1" i="0" baseline="-25000">
                <a:solidFill>
                  <a:srgbClr val="0000FF"/>
                </a:solidFill>
                <a:latin typeface="Arial Narrow" pitchFamily="34" charset="0"/>
              </a:rPr>
              <a:t>rad</a:t>
            </a:r>
          </a:p>
        </p:txBody>
      </p:sp>
      <p:sp>
        <p:nvSpPr>
          <p:cNvPr id="175" name="Rectangle 20"/>
          <p:cNvSpPr>
            <a:spLocks noChangeArrowheads="1"/>
          </p:cNvSpPr>
          <p:nvPr/>
        </p:nvSpPr>
        <p:spPr bwMode="auto">
          <a:xfrm>
            <a:off x="3871912" y="6324600"/>
            <a:ext cx="487363" cy="246205"/>
          </a:xfrm>
          <a:prstGeom prst="rect">
            <a:avLst/>
          </a:prstGeom>
          <a:noFill/>
          <a:ln w="12700">
            <a:noFill/>
            <a:miter lim="800000"/>
            <a:headEnd/>
            <a:tailEnd/>
          </a:ln>
        </p:spPr>
        <p:txBody>
          <a:bodyPr lIns="91423" tIns="45712" rIns="91423" bIns="45712">
            <a:spAutoFit/>
          </a:bodyPr>
          <a:lstStyle/>
          <a:p>
            <a:pPr defTabSz="912813" eaLnBrk="0" hangingPunct="0">
              <a:lnSpc>
                <a:spcPct val="80000"/>
              </a:lnSpc>
              <a:spcBef>
                <a:spcPct val="20000"/>
              </a:spcBef>
              <a:buNone/>
            </a:pPr>
            <a:r>
              <a:rPr lang="en-US" sz="1200" b="1" i="0" dirty="0" err="1">
                <a:solidFill>
                  <a:srgbClr val="0000FF"/>
                </a:solidFill>
                <a:latin typeface="Arial Narrow" pitchFamily="34" charset="0"/>
              </a:rPr>
              <a:t>q</a:t>
            </a:r>
            <a:r>
              <a:rPr lang="en-US" sz="1200" b="1" i="0" baseline="-25000" dirty="0" err="1">
                <a:solidFill>
                  <a:srgbClr val="0000FF"/>
                </a:solidFill>
                <a:latin typeface="Arial Narrow" pitchFamily="34" charset="0"/>
              </a:rPr>
              <a:t>min</a:t>
            </a:r>
            <a:endParaRPr lang="en-US" sz="1200" b="1" i="0" dirty="0">
              <a:solidFill>
                <a:srgbClr val="0000FF"/>
              </a:solidFill>
              <a:latin typeface="Arial Narrow" pitchFamily="34" charset="0"/>
            </a:endParaRPr>
          </a:p>
        </p:txBody>
      </p:sp>
      <p:sp>
        <p:nvSpPr>
          <p:cNvPr id="176" name="Oval 19"/>
          <p:cNvSpPr>
            <a:spLocks noChangeArrowheads="1"/>
          </p:cNvSpPr>
          <p:nvPr/>
        </p:nvSpPr>
        <p:spPr bwMode="auto">
          <a:xfrm>
            <a:off x="44354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7" name="Rectangle 20"/>
          <p:cNvSpPr>
            <a:spLocks noChangeArrowheads="1"/>
          </p:cNvSpPr>
          <p:nvPr/>
        </p:nvSpPr>
        <p:spPr bwMode="auto">
          <a:xfrm>
            <a:off x="2133600" y="6408738"/>
            <a:ext cx="990600" cy="230816"/>
          </a:xfrm>
          <a:prstGeom prst="rect">
            <a:avLst/>
          </a:prstGeom>
          <a:noFill/>
          <a:ln w="12700">
            <a:noFill/>
            <a:miter lim="800000"/>
            <a:headEnd/>
            <a:tailEnd/>
          </a:ln>
        </p:spPr>
        <p:txBody>
          <a:bodyPr lIns="91423" tIns="45712" rIns="91423" bIns="45712">
            <a:spAutoFit/>
          </a:bodyPr>
          <a:lstStyle/>
          <a:p>
            <a:pPr algn="ctr" defTabSz="912813" eaLnBrk="0" hangingPunct="0">
              <a:lnSpc>
                <a:spcPct val="70000"/>
              </a:lnSpc>
              <a:spcBef>
                <a:spcPct val="20000"/>
              </a:spcBef>
              <a:buNone/>
            </a:pPr>
            <a:r>
              <a:rPr lang="en-US" sz="1200" b="1" i="0" dirty="0">
                <a:solidFill>
                  <a:srgbClr val="0000FF"/>
                </a:solidFill>
                <a:latin typeface="Arial Narrow" pitchFamily="34" charset="0"/>
              </a:rPr>
              <a:t>Snowflake</a:t>
            </a:r>
            <a:endParaRPr lang="en-US" sz="1200" b="1" i="0" baseline="-25000" dirty="0">
              <a:solidFill>
                <a:srgbClr val="0000FF"/>
              </a:solidFill>
              <a:latin typeface="Arial Narrow" pitchFamily="34" charset="0"/>
            </a:endParaRPr>
          </a:p>
        </p:txBody>
      </p:sp>
      <p:sp>
        <p:nvSpPr>
          <p:cNvPr id="178" name="Oval 19"/>
          <p:cNvSpPr>
            <a:spLocks noChangeArrowheads="1"/>
          </p:cNvSpPr>
          <p:nvPr/>
        </p:nvSpPr>
        <p:spPr bwMode="auto">
          <a:xfrm>
            <a:off x="41306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79" name="Oval 19"/>
          <p:cNvSpPr>
            <a:spLocks noChangeArrowheads="1"/>
          </p:cNvSpPr>
          <p:nvPr/>
        </p:nvSpPr>
        <p:spPr bwMode="auto">
          <a:xfrm>
            <a:off x="4892675" y="6248400"/>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181" name="Oval 19"/>
          <p:cNvSpPr>
            <a:spLocks noChangeArrowheads="1"/>
          </p:cNvSpPr>
          <p:nvPr/>
        </p:nvSpPr>
        <p:spPr bwMode="auto">
          <a:xfrm>
            <a:off x="297180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grpSp>
        <p:nvGrpSpPr>
          <p:cNvPr id="183" name="Group 182"/>
          <p:cNvGrpSpPr/>
          <p:nvPr/>
        </p:nvGrpSpPr>
        <p:grpSpPr>
          <a:xfrm>
            <a:off x="2971800" y="6400800"/>
            <a:ext cx="152400" cy="230816"/>
            <a:chOff x="5638800" y="5334000"/>
            <a:chExt cx="152400" cy="230816"/>
          </a:xfrm>
        </p:grpSpPr>
        <p:sp>
          <p:nvSpPr>
            <p:cNvPr id="184" name="Rectangle 20"/>
            <p:cNvSpPr>
              <a:spLocks noChangeArrowheads="1"/>
            </p:cNvSpPr>
            <p:nvPr/>
          </p:nvSpPr>
          <p:spPr bwMode="auto">
            <a:xfrm>
              <a:off x="5638801" y="5334000"/>
              <a:ext cx="152399" cy="230816"/>
            </a:xfrm>
            <a:prstGeom prst="rect">
              <a:avLst/>
            </a:prstGeom>
            <a:noFill/>
            <a:ln w="12700">
              <a:noFill/>
              <a:miter lim="800000"/>
              <a:headEnd/>
              <a:tailEnd/>
            </a:ln>
          </p:spPr>
          <p:txBody>
            <a:bodyPr wrap="square" lIns="0" tIns="45712" rIns="0" bIns="45712">
              <a:spAutoFit/>
            </a:bodyPr>
            <a:lstStyle/>
            <a:p>
              <a:pPr defTabSz="912813" eaLnBrk="0" hangingPunct="0">
                <a:lnSpc>
                  <a:spcPct val="70000"/>
                </a:lnSpc>
                <a:spcBef>
                  <a:spcPct val="20000"/>
                </a:spcBef>
                <a:buNone/>
              </a:pPr>
              <a:r>
                <a:rPr lang="en-US" sz="1200" b="1" i="0" dirty="0" smtClean="0">
                  <a:solidFill>
                    <a:srgbClr val="1822CD"/>
                  </a:solidFill>
                  <a:latin typeface="Arial Narrow" pitchFamily="34" charset="0"/>
                </a:rPr>
                <a:t>n</a:t>
              </a:r>
              <a:r>
                <a:rPr lang="en-US" sz="1200" b="1" i="0" baseline="-25000" dirty="0" smtClean="0">
                  <a:solidFill>
                    <a:srgbClr val="1822CD"/>
                  </a:solidFill>
                  <a:latin typeface="Arial Narrow" pitchFamily="34" charset="0"/>
                </a:rPr>
                <a:t>e</a:t>
              </a:r>
              <a:endParaRPr lang="en-US" sz="1200" b="1" i="0" baseline="-25000" dirty="0">
                <a:solidFill>
                  <a:srgbClr val="1822CD"/>
                </a:solidFill>
                <a:latin typeface="Arial Narrow" pitchFamily="34" charset="0"/>
              </a:endParaRPr>
            </a:p>
          </p:txBody>
        </p:sp>
        <p:cxnSp>
          <p:nvCxnSpPr>
            <p:cNvPr id="187" name="Straight Connector 186"/>
            <p:cNvCxnSpPr/>
            <p:nvPr/>
          </p:nvCxnSpPr>
          <p:spPr bwMode="auto">
            <a:xfrm>
              <a:off x="5638800" y="5367528"/>
              <a:ext cx="82296" cy="0"/>
            </a:xfrm>
            <a:prstGeom prst="line">
              <a:avLst/>
            </a:prstGeom>
            <a:noFill/>
            <a:ln w="15875" cap="flat" cmpd="sng" algn="ctr">
              <a:solidFill>
                <a:schemeClr val="accent2"/>
              </a:solidFill>
              <a:prstDash val="solid"/>
              <a:round/>
              <a:headEnd type="none" w="med" len="med"/>
              <a:tailEnd type="none" w="med" len="med"/>
            </a:ln>
            <a:effectLst/>
          </p:spPr>
        </p:cxnSp>
      </p:grpSp>
      <p:cxnSp>
        <p:nvCxnSpPr>
          <p:cNvPr id="116" name="Straight Connector 114"/>
          <p:cNvCxnSpPr>
            <a:cxnSpLocks noChangeShapeType="1"/>
          </p:cNvCxnSpPr>
          <p:nvPr/>
        </p:nvCxnSpPr>
        <p:spPr bwMode="auto">
          <a:xfrm flipH="1">
            <a:off x="1371601" y="1804685"/>
            <a:ext cx="3852332" cy="24115"/>
          </a:xfrm>
          <a:prstGeom prst="line">
            <a:avLst/>
          </a:prstGeom>
          <a:noFill/>
          <a:ln w="12700" algn="ctr">
            <a:solidFill>
              <a:schemeClr val="tx1"/>
            </a:solidFill>
            <a:round/>
            <a:headEnd/>
            <a:tailEnd/>
          </a:ln>
        </p:spPr>
      </p:cxnSp>
      <p:sp>
        <p:nvSpPr>
          <p:cNvPr id="129" name="TextBox 128"/>
          <p:cNvSpPr txBox="1"/>
          <p:nvPr/>
        </p:nvSpPr>
        <p:spPr>
          <a:xfrm>
            <a:off x="2541016"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31" name="TextBox 130"/>
          <p:cNvSpPr txBox="1"/>
          <p:nvPr/>
        </p:nvSpPr>
        <p:spPr>
          <a:xfrm>
            <a:off x="3150616"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5" name="TextBox 154"/>
          <p:cNvSpPr txBox="1"/>
          <p:nvPr/>
        </p:nvSpPr>
        <p:spPr>
          <a:xfrm>
            <a:off x="4191000" y="1551801"/>
            <a:ext cx="355837" cy="276999"/>
          </a:xfrm>
          <a:prstGeom prst="rect">
            <a:avLst/>
          </a:prstGeom>
          <a:noFill/>
        </p:spPr>
        <p:txBody>
          <a:bodyPr wrap="none" rtlCol="0">
            <a:spAutoFit/>
          </a:bodyPr>
          <a:lstStyle/>
          <a:p>
            <a:pPr>
              <a:buNone/>
            </a:pPr>
            <a:r>
              <a:rPr lang="en-US" i="0" dirty="0" smtClean="0"/>
              <a:t>14</a:t>
            </a:r>
            <a:endParaRPr lang="en-US" i="0" dirty="0"/>
          </a:p>
        </p:txBody>
      </p:sp>
      <p:sp>
        <p:nvSpPr>
          <p:cNvPr id="156" name="TextBox 155"/>
          <p:cNvSpPr txBox="1"/>
          <p:nvPr/>
        </p:nvSpPr>
        <p:spPr>
          <a:xfrm>
            <a:off x="4800600" y="1551801"/>
            <a:ext cx="355837" cy="276999"/>
          </a:xfrm>
          <a:prstGeom prst="rect">
            <a:avLst/>
          </a:prstGeom>
          <a:noFill/>
        </p:spPr>
        <p:txBody>
          <a:bodyPr wrap="none" rtlCol="0">
            <a:spAutoFit/>
          </a:bodyPr>
          <a:lstStyle/>
          <a:p>
            <a:pPr>
              <a:buNone/>
            </a:pPr>
            <a:r>
              <a:rPr lang="en-US" i="0" dirty="0" smtClean="0"/>
              <a:t>16</a:t>
            </a:r>
            <a:endParaRPr lang="en-US" i="0" dirty="0"/>
          </a:p>
        </p:txBody>
      </p:sp>
      <p:sp>
        <p:nvSpPr>
          <p:cNvPr id="162" name="TextBox 96"/>
          <p:cNvSpPr txBox="1">
            <a:spLocks noChangeArrowheads="1"/>
          </p:cNvSpPr>
          <p:nvPr/>
        </p:nvSpPr>
        <p:spPr bwMode="auto">
          <a:xfrm>
            <a:off x="1219200" y="1499479"/>
            <a:ext cx="1219200" cy="329321"/>
          </a:xfrm>
          <a:prstGeom prst="rect">
            <a:avLst/>
          </a:prstGeom>
          <a:noFill/>
          <a:ln w="9525">
            <a:noFill/>
            <a:miter lim="800000"/>
            <a:headEnd/>
            <a:tailEnd/>
          </a:ln>
        </p:spPr>
        <p:txBody>
          <a:bodyPr wrap="square" bIns="36576">
            <a:spAutoFit/>
          </a:bodyPr>
          <a:lstStyle/>
          <a:p>
            <a:pPr algn="ctr">
              <a:buNone/>
            </a:pPr>
            <a:r>
              <a:rPr lang="en-US" sz="1600" b="1" i="0" dirty="0" smtClean="0">
                <a:solidFill>
                  <a:schemeClr val="accent2"/>
                </a:solidFill>
                <a:latin typeface="Arial Narrow" pitchFamily="34" charset="0"/>
              </a:rPr>
              <a:t>Run Weeks:</a:t>
            </a:r>
            <a:endParaRPr lang="en-US" sz="1600" b="1" i="0" dirty="0">
              <a:solidFill>
                <a:schemeClr val="accent2"/>
              </a:solidFill>
              <a:latin typeface="Arial Narrow" pitchFamily="34" charset="0"/>
            </a:endParaRPr>
          </a:p>
        </p:txBody>
      </p:sp>
      <p:sp>
        <p:nvSpPr>
          <p:cNvPr id="164" name="Rectangle 3"/>
          <p:cNvSpPr>
            <a:spLocks noChangeArrowheads="1"/>
          </p:cNvSpPr>
          <p:nvPr/>
        </p:nvSpPr>
        <p:spPr bwMode="auto">
          <a:xfrm>
            <a:off x="0" y="17463"/>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buNone/>
            </a:pPr>
            <a:r>
              <a:rPr lang="en-US" sz="3200" i="0" dirty="0">
                <a:solidFill>
                  <a:srgbClr val="FF0000"/>
                </a:solidFill>
                <a:latin typeface="Helvetica" pitchFamily="34" charset="0"/>
                <a:ea typeface="MS PGothic" pitchFamily="34" charset="-128"/>
              </a:rPr>
              <a:t>5 year plan tools with 5YP base funding</a:t>
            </a:r>
          </a:p>
          <a:p>
            <a:pPr algn="ctr">
              <a:buNone/>
            </a:pPr>
            <a:r>
              <a:rPr lang="en-US" sz="2000" i="0" dirty="0">
                <a:solidFill>
                  <a:srgbClr val="0000FF"/>
                </a:solidFill>
                <a:latin typeface="Helvetica" pitchFamily="34" charset="0"/>
                <a:ea typeface="MS PGothic" pitchFamily="34" charset="-128"/>
              </a:rPr>
              <a:t>(FY2012 + 2.5% inflation)</a:t>
            </a:r>
          </a:p>
        </p:txBody>
      </p:sp>
      <p:cxnSp>
        <p:nvCxnSpPr>
          <p:cNvPr id="7" name="Straight Arrow Connector 6"/>
          <p:cNvCxnSpPr/>
          <p:nvPr/>
        </p:nvCxnSpPr>
        <p:spPr bwMode="auto">
          <a:xfrm>
            <a:off x="4267200" y="4809067"/>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0" name="Straight Arrow Connector 189"/>
          <p:cNvCxnSpPr/>
          <p:nvPr/>
        </p:nvCxnSpPr>
        <p:spPr bwMode="auto">
          <a:xfrm>
            <a:off x="4588933" y="3454400"/>
            <a:ext cx="448733" cy="0"/>
          </a:xfrm>
          <a:prstGeom prst="straightConnector1">
            <a:avLst/>
          </a:prstGeom>
          <a:noFill/>
          <a:ln w="15875" cap="flat" cmpd="sng" algn="ctr">
            <a:solidFill>
              <a:schemeClr val="tx1"/>
            </a:solidFill>
            <a:prstDash val="solid"/>
            <a:round/>
            <a:headEnd type="none" w="med" len="med"/>
            <a:tailEnd type="arrow"/>
          </a:ln>
          <a:effectLst/>
        </p:spPr>
      </p:cxnSp>
      <p:cxnSp>
        <p:nvCxnSpPr>
          <p:cNvPr id="191" name="Straight Arrow Connector 190"/>
          <p:cNvCxnSpPr/>
          <p:nvPr/>
        </p:nvCxnSpPr>
        <p:spPr bwMode="auto">
          <a:xfrm>
            <a:off x="4377266" y="2523067"/>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15" name="Right Arrow 214"/>
          <p:cNvSpPr/>
          <p:nvPr/>
        </p:nvSpPr>
        <p:spPr bwMode="auto">
          <a:xfrm rot="10800000">
            <a:off x="4114800" y="1854197"/>
            <a:ext cx="1676400" cy="152399"/>
          </a:xfrm>
          <a:prstGeom prst="rightArrow">
            <a:avLst>
              <a:gd name="adj1" fmla="val 74407"/>
              <a:gd name="adj2" fmla="val 50000"/>
            </a:avLst>
          </a:prstGeom>
          <a:ln w="3175">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6" name="TextBox 215"/>
          <p:cNvSpPr txBox="1"/>
          <p:nvPr/>
        </p:nvSpPr>
        <p:spPr>
          <a:xfrm>
            <a:off x="5486400" y="1625598"/>
            <a:ext cx="3657600" cy="136037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400" i="0" dirty="0" err="1" smtClean="0"/>
              <a:t>Cryo</a:t>
            </a:r>
            <a:r>
              <a:rPr lang="en-US" sz="1400" i="0" dirty="0" smtClean="0"/>
              <a:t>-pump, high-Z tile row on </a:t>
            </a:r>
            <a:r>
              <a:rPr lang="en-US" sz="1400" i="0" dirty="0" err="1" smtClean="0"/>
              <a:t>cryo</a:t>
            </a:r>
            <a:r>
              <a:rPr lang="en-US" sz="1400" i="0" dirty="0" smtClean="0"/>
              <a:t>-baffle, and partial NCC would be installed in-vessel during ~1 year outage between FY2016 and FY2017</a:t>
            </a:r>
          </a:p>
          <a:p>
            <a:pPr marL="228600" lvl="1">
              <a:buNone/>
            </a:pPr>
            <a:r>
              <a:rPr lang="en-US" i="0" dirty="0" smtClean="0">
                <a:solidFill>
                  <a:schemeClr val="accent2"/>
                </a:solidFill>
              </a:rPr>
              <a:t>NSTX-U would operate 1</a:t>
            </a:r>
            <a:r>
              <a:rPr lang="en-US" i="0" baseline="30000" dirty="0" smtClean="0">
                <a:solidFill>
                  <a:schemeClr val="accent2"/>
                </a:solidFill>
              </a:rPr>
              <a:t>st</a:t>
            </a:r>
            <a:r>
              <a:rPr lang="en-US" i="0" dirty="0" smtClean="0">
                <a:solidFill>
                  <a:schemeClr val="accent2"/>
                </a:solidFill>
              </a:rPr>
              <a:t> half of FY2016 and 2</a:t>
            </a:r>
            <a:r>
              <a:rPr lang="en-US" i="0" baseline="30000" dirty="0" smtClean="0">
                <a:solidFill>
                  <a:schemeClr val="accent2"/>
                </a:solidFill>
              </a:rPr>
              <a:t>nd</a:t>
            </a:r>
            <a:r>
              <a:rPr lang="en-US" i="0" dirty="0" smtClean="0">
                <a:solidFill>
                  <a:schemeClr val="accent2"/>
                </a:solidFill>
              </a:rPr>
              <a:t> half of FY2017</a:t>
            </a:r>
            <a:endParaRPr lang="en-US" i="0" dirty="0">
              <a:solidFill>
                <a:schemeClr val="accent2"/>
              </a:solidFill>
            </a:endParaRPr>
          </a:p>
        </p:txBody>
      </p:sp>
      <p:sp>
        <p:nvSpPr>
          <p:cNvPr id="217" name="Oval 19"/>
          <p:cNvSpPr>
            <a:spLocks noChangeAspect="1" noChangeArrowheads="1"/>
          </p:cNvSpPr>
          <p:nvPr/>
        </p:nvSpPr>
        <p:spPr bwMode="auto">
          <a:xfrm>
            <a:off x="7017814" y="354118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buNone/>
            </a:pPr>
            <a:endParaRPr lang="en-US" sz="1200" b="1" i="0">
              <a:solidFill>
                <a:srgbClr val="1822CD"/>
              </a:solidFill>
              <a:latin typeface="Arial Narrow" pitchFamily="34" charset="0"/>
            </a:endParaRPr>
          </a:p>
        </p:txBody>
      </p:sp>
      <p:cxnSp>
        <p:nvCxnSpPr>
          <p:cNvPr id="218" name="Straight Arrow Connector 217"/>
          <p:cNvCxnSpPr/>
          <p:nvPr/>
        </p:nvCxnSpPr>
        <p:spPr bwMode="auto">
          <a:xfrm>
            <a:off x="7112005" y="3606800"/>
            <a:ext cx="448733" cy="0"/>
          </a:xfrm>
          <a:prstGeom prst="straightConnector1">
            <a:avLst/>
          </a:prstGeom>
          <a:noFill/>
          <a:ln w="15875" cap="flat" cmpd="sng" algn="ctr">
            <a:solidFill>
              <a:schemeClr val="tx1"/>
            </a:solidFill>
            <a:prstDash val="solid"/>
            <a:round/>
            <a:headEnd type="none" w="med" len="med"/>
            <a:tailEnd type="arrow"/>
          </a:ln>
          <a:effectLst/>
        </p:spPr>
      </p:cxnSp>
      <p:sp>
        <p:nvSpPr>
          <p:cNvPr id="219" name="Oval 19"/>
          <p:cNvSpPr>
            <a:spLocks noChangeArrowheads="1"/>
          </p:cNvSpPr>
          <p:nvPr/>
        </p:nvSpPr>
        <p:spPr bwMode="auto">
          <a:xfrm>
            <a:off x="7017279" y="38682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20" name="Oval 19"/>
          <p:cNvSpPr>
            <a:spLocks noChangeArrowheads="1"/>
          </p:cNvSpPr>
          <p:nvPr/>
        </p:nvSpPr>
        <p:spPr bwMode="auto">
          <a:xfrm>
            <a:off x="7018867" y="4161366"/>
            <a:ext cx="136525" cy="136525"/>
          </a:xfrm>
          <a:prstGeom prst="ellipse">
            <a:avLst/>
          </a:prstGeom>
          <a:solidFill>
            <a:srgbClr val="BFBFBF"/>
          </a:solidFill>
          <a:ln w="38100">
            <a:solidFill>
              <a:srgbClr val="BFBFBF"/>
            </a:solidFill>
            <a:round/>
            <a:headEnd/>
            <a:tailEnd/>
          </a:ln>
        </p:spPr>
        <p:txBody>
          <a:bodyPr wrap="none" anchor="ctr"/>
          <a:lstStyle/>
          <a:p>
            <a:pPr algn="ctr">
              <a:lnSpc>
                <a:spcPct val="70000"/>
              </a:lnSpc>
              <a:spcBef>
                <a:spcPct val="20000"/>
              </a:spcBef>
              <a:buNone/>
            </a:pPr>
            <a:endParaRPr lang="en-US" sz="1200" b="1" i="0">
              <a:solidFill>
                <a:srgbClr val="1822CD"/>
              </a:solidFill>
              <a:latin typeface="Helvetica" pitchFamily="34" charset="0"/>
            </a:endParaRPr>
          </a:p>
        </p:txBody>
      </p:sp>
      <p:sp>
        <p:nvSpPr>
          <p:cNvPr id="286" name="TextBox 285"/>
          <p:cNvSpPr txBox="1"/>
          <p:nvPr/>
        </p:nvSpPr>
        <p:spPr>
          <a:xfrm>
            <a:off x="7501462" y="3454393"/>
            <a:ext cx="1262410" cy="276999"/>
          </a:xfrm>
          <a:prstGeom prst="rect">
            <a:avLst/>
          </a:prstGeom>
          <a:noFill/>
        </p:spPr>
        <p:txBody>
          <a:bodyPr wrap="none" rtlCol="0">
            <a:spAutoFit/>
          </a:bodyPr>
          <a:lstStyle/>
          <a:p>
            <a:pPr>
              <a:buNone/>
            </a:pPr>
            <a:r>
              <a:rPr lang="en-US" i="0" dirty="0" smtClean="0">
                <a:solidFill>
                  <a:schemeClr val="tx1"/>
                </a:solidFill>
              </a:rPr>
              <a:t>Delayed scope</a:t>
            </a:r>
            <a:endParaRPr lang="en-US" i="0" dirty="0">
              <a:solidFill>
                <a:schemeClr val="tx1"/>
              </a:solidFill>
            </a:endParaRPr>
          </a:p>
        </p:txBody>
      </p:sp>
      <p:sp>
        <p:nvSpPr>
          <p:cNvPr id="222" name="TextBox 221"/>
          <p:cNvSpPr txBox="1"/>
          <p:nvPr/>
        </p:nvSpPr>
        <p:spPr>
          <a:xfrm>
            <a:off x="7103526" y="3784592"/>
            <a:ext cx="1322072" cy="276999"/>
          </a:xfrm>
          <a:prstGeom prst="rect">
            <a:avLst/>
          </a:prstGeom>
          <a:noFill/>
        </p:spPr>
        <p:txBody>
          <a:bodyPr wrap="none" rtlCol="0">
            <a:spAutoFit/>
          </a:bodyPr>
          <a:lstStyle/>
          <a:p>
            <a:pPr>
              <a:buNone/>
            </a:pPr>
            <a:r>
              <a:rPr lang="en-US" i="0" dirty="0" smtClean="0">
                <a:solidFill>
                  <a:schemeClr val="tx1"/>
                </a:solidFill>
              </a:rPr>
              <a:t>Reduced scope</a:t>
            </a:r>
            <a:endParaRPr lang="en-US" i="0" dirty="0">
              <a:solidFill>
                <a:schemeClr val="tx1"/>
              </a:solidFill>
            </a:endParaRPr>
          </a:p>
        </p:txBody>
      </p:sp>
      <p:sp>
        <p:nvSpPr>
          <p:cNvPr id="223" name="TextBox 222"/>
          <p:cNvSpPr txBox="1"/>
          <p:nvPr/>
        </p:nvSpPr>
        <p:spPr>
          <a:xfrm>
            <a:off x="7111992" y="4063992"/>
            <a:ext cx="1305090" cy="276999"/>
          </a:xfrm>
          <a:prstGeom prst="rect">
            <a:avLst/>
          </a:prstGeom>
          <a:noFill/>
        </p:spPr>
        <p:txBody>
          <a:bodyPr wrap="none" rtlCol="0">
            <a:spAutoFit/>
          </a:bodyPr>
          <a:lstStyle/>
          <a:p>
            <a:pPr>
              <a:buNone/>
            </a:pPr>
            <a:r>
              <a:rPr lang="en-US" i="0" dirty="0" smtClean="0">
                <a:solidFill>
                  <a:schemeClr val="tx1"/>
                </a:solidFill>
              </a:rPr>
              <a:t>Deferred scope</a:t>
            </a:r>
            <a:endParaRPr lang="en-US" i="0" dirty="0">
              <a:solidFill>
                <a:schemeClr val="tx1"/>
              </a:solidFill>
            </a:endParaRPr>
          </a:p>
        </p:txBody>
      </p:sp>
      <p:sp>
        <p:nvSpPr>
          <p:cNvPr id="287" name="Rectangle 286"/>
          <p:cNvSpPr/>
          <p:nvPr/>
        </p:nvSpPr>
        <p:spPr bwMode="auto">
          <a:xfrm>
            <a:off x="6925733" y="3479800"/>
            <a:ext cx="1786467" cy="880533"/>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13" name="Slide Number Placeholder 112"/>
          <p:cNvSpPr>
            <a:spLocks noGrp="1"/>
          </p:cNvSpPr>
          <p:nvPr>
            <p:ph type="sldNum" sz="quarter" idx="12"/>
          </p:nvPr>
        </p:nvSpPr>
        <p:spPr/>
        <p:txBody>
          <a:bodyPr/>
          <a:lstStyle/>
          <a:p>
            <a:pPr>
              <a:defRPr/>
            </a:pPr>
            <a:fld id="{7686F595-B889-B943-B63A-B626FFE9E1C2}" type="slidenum">
              <a:rPr lang="en-US" smtClean="0"/>
              <a:pPr>
                <a:defRPr/>
              </a:pPr>
              <a:t>24</a:t>
            </a:fld>
            <a:endParaRPr lang="en-US"/>
          </a:p>
        </p:txBody>
      </p:sp>
    </p:spTree>
    <p:extLst>
      <p:ext uri="{BB962C8B-B14F-4D97-AF65-F5344CB8AC3E}">
        <p14:creationId xmlns="" xmlns:p14="http://schemas.microsoft.com/office/powerpoint/2010/main" val="3781654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3"/>
          <p:cNvSpPr>
            <a:spLocks noChangeArrowheads="1"/>
          </p:cNvSpPr>
          <p:nvPr/>
        </p:nvSpPr>
        <p:spPr bwMode="auto">
          <a:xfrm>
            <a:off x="2540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600" i="0" dirty="0">
                <a:solidFill>
                  <a:srgbClr val="FF0000"/>
                </a:solidFill>
              </a:rPr>
              <a:t>Solenoid-free Start-up</a:t>
            </a:r>
            <a:r>
              <a:rPr lang="en-US" sz="4000" i="0" dirty="0">
                <a:solidFill>
                  <a:srgbClr val="FF0000"/>
                </a:solidFill>
              </a:rPr>
              <a:t/>
            </a:r>
            <a:br>
              <a:rPr lang="en-US" sz="4000" i="0" dirty="0">
                <a:solidFill>
                  <a:srgbClr val="FF0000"/>
                </a:solidFill>
              </a:rPr>
            </a:br>
            <a:r>
              <a:rPr lang="en-US" sz="2800" i="0" dirty="0">
                <a:solidFill>
                  <a:srgbClr val="0000FF"/>
                </a:solidFill>
                <a:latin typeface="Helvetica Neue" charset="0"/>
              </a:rPr>
              <a:t>High priority goal for NSTX-U in support of FNSF</a:t>
            </a:r>
          </a:p>
        </p:txBody>
      </p:sp>
      <p:sp>
        <p:nvSpPr>
          <p:cNvPr id="47106" name="Rectangle 35"/>
          <p:cNvSpPr>
            <a:spLocks noChangeArrowheads="1"/>
          </p:cNvSpPr>
          <p:nvPr/>
        </p:nvSpPr>
        <p:spPr bwMode="auto">
          <a:xfrm>
            <a:off x="342900" y="4710113"/>
            <a:ext cx="8483600" cy="1538883"/>
          </a:xfrm>
          <a:prstGeom prst="rect">
            <a:avLst/>
          </a:prstGeom>
          <a:solidFill>
            <a:srgbClr val="CCFFFF"/>
          </a:solidFill>
          <a:ln w="9525">
            <a:solidFill>
              <a:schemeClr val="tx1"/>
            </a:solidFill>
            <a:miter lim="800000"/>
            <a:headEnd/>
            <a:tailEnd/>
          </a:ln>
        </p:spPr>
        <p:txBody>
          <a:bodyPr>
            <a:spAutoFit/>
          </a:bodyPr>
          <a:lstStyle/>
          <a:p>
            <a:pPr marL="182880" indent="-457200">
              <a:spcBef>
                <a:spcPct val="0"/>
              </a:spcBef>
              <a:spcAft>
                <a:spcPts val="1200"/>
              </a:spcAft>
              <a:buFontTx/>
              <a:buNone/>
            </a:pPr>
            <a:r>
              <a:rPr lang="en-US" sz="1600" i="0" dirty="0">
                <a:solidFill>
                  <a:srgbClr val="000000"/>
                </a:solidFill>
              </a:rPr>
              <a:t>FY 2013-14 Non-Inductive Start-up Systems Design for Post-Upgrade Operations</a:t>
            </a:r>
            <a:endParaRPr lang="en-US" sz="1600" i="0" dirty="0">
              <a:solidFill>
                <a:srgbClr val="000000"/>
              </a:solidFill>
              <a:latin typeface="Helvetica Neue" charset="0"/>
            </a:endParaRPr>
          </a:p>
          <a:p>
            <a:pPr marL="182880" indent="-457200">
              <a:spcBef>
                <a:spcPct val="0"/>
              </a:spcBef>
              <a:spcAft>
                <a:spcPts val="1200"/>
              </a:spcAft>
              <a:buFontTx/>
              <a:buNone/>
            </a:pPr>
            <a:r>
              <a:rPr lang="en-US" sz="1600" i="0" dirty="0">
                <a:solidFill>
                  <a:srgbClr val="000000"/>
                </a:solidFill>
                <a:latin typeface="Helvetica Neue" charset="0"/>
              </a:rPr>
              <a:t>• </a:t>
            </a:r>
            <a:r>
              <a:rPr lang="en-US" sz="1400" i="0" dirty="0">
                <a:solidFill>
                  <a:srgbClr val="000000"/>
                </a:solidFill>
                <a:latin typeface="Helvetica Neue" charset="0"/>
              </a:rPr>
              <a:t>CHI will start with the present 2 kV capability then enhanced to </a:t>
            </a:r>
            <a:r>
              <a:rPr lang="en-US" sz="1400" i="0" dirty="0" smtClean="0">
                <a:solidFill>
                  <a:srgbClr val="000000"/>
                </a:solidFill>
                <a:latin typeface="Helvetica Neue" charset="0"/>
              </a:rPr>
              <a:t>~ 3 kV higher </a:t>
            </a:r>
            <a:r>
              <a:rPr lang="en-US" sz="1400" i="0" dirty="0">
                <a:solidFill>
                  <a:srgbClr val="000000"/>
                </a:solidFill>
                <a:latin typeface="Helvetica Neue" charset="0"/>
              </a:rPr>
              <a:t>voltage as needed.</a:t>
            </a:r>
          </a:p>
          <a:p>
            <a:pPr marL="182880" indent="-457200">
              <a:spcBef>
                <a:spcPct val="0"/>
              </a:spcBef>
              <a:spcAft>
                <a:spcPts val="1200"/>
              </a:spcAft>
              <a:buFontTx/>
              <a:buNone/>
            </a:pPr>
            <a:r>
              <a:rPr lang="en-US" sz="1400" i="0" dirty="0">
                <a:solidFill>
                  <a:srgbClr val="000000"/>
                </a:solidFill>
                <a:latin typeface="Helvetica Neue" charset="0"/>
              </a:rPr>
              <a:t>• PEGASUS gun start-up producing exciting results </a:t>
            </a:r>
            <a:r>
              <a:rPr lang="en-US" sz="1400" i="0" dirty="0" err="1">
                <a:solidFill>
                  <a:srgbClr val="000000"/>
                </a:solidFill>
                <a:latin typeface="Helvetica Neue" charset="0"/>
              </a:rPr>
              <a:t>Ip</a:t>
            </a:r>
            <a:r>
              <a:rPr lang="en-US" sz="1400" i="0" dirty="0">
                <a:solidFill>
                  <a:srgbClr val="000000"/>
                </a:solidFill>
                <a:latin typeface="Helvetica Neue" charset="0"/>
              </a:rPr>
              <a:t> ~ 160 kA.  The PEGASUS gun concept is technically flexible to implement on NSTX once fully developed.  High current gun for the NSTX-U will be developed utilizing the PEGASUS facility in collaboration with University of </a:t>
            </a:r>
            <a:r>
              <a:rPr lang="en-US" sz="1400" i="0" dirty="0" smtClean="0">
                <a:solidFill>
                  <a:srgbClr val="000000"/>
                </a:solidFill>
                <a:latin typeface="Helvetica Neue" charset="0"/>
              </a:rPr>
              <a:t>Wisconsin.</a:t>
            </a:r>
            <a:endParaRPr lang="en-US" sz="1400" i="0" dirty="0">
              <a:solidFill>
                <a:srgbClr val="000000"/>
              </a:solidFill>
              <a:latin typeface="Helvetica Neue" charset="0"/>
            </a:endParaRPr>
          </a:p>
        </p:txBody>
      </p:sp>
      <p:pic>
        <p:nvPicPr>
          <p:cNvPr id="47108" name="Picture 5" descr="STW-Fig-4.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193925" y="1155700"/>
            <a:ext cx="2314575"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9" name="TextBox 6"/>
          <p:cNvSpPr txBox="1">
            <a:spLocks noChangeArrowheads="1"/>
          </p:cNvSpPr>
          <p:nvPr/>
        </p:nvSpPr>
        <p:spPr bwMode="auto">
          <a:xfrm>
            <a:off x="177800" y="1422400"/>
            <a:ext cx="2044700" cy="2357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buFontTx/>
              <a:buNone/>
            </a:pPr>
            <a:r>
              <a:rPr lang="en-US" sz="1600" i="0" dirty="0">
                <a:latin typeface="Arial" charset="0"/>
              </a:rPr>
              <a:t>• Inj. Flux in NSTX-U is about 2.5 times higher than in NSTX</a:t>
            </a:r>
          </a:p>
          <a:p>
            <a:pPr marL="91440" indent="-457200" eaLnBrk="1" hangingPunct="1">
              <a:buFontTx/>
              <a:buNone/>
            </a:pPr>
            <a:r>
              <a:rPr lang="en-US" sz="1600" i="0" dirty="0">
                <a:latin typeface="Arial" charset="0"/>
              </a:rPr>
              <a:t>• NSTX-U coil insulation greatly enhanced for </a:t>
            </a:r>
            <a:r>
              <a:rPr lang="en-US" sz="1600" i="0" dirty="0" smtClean="0">
                <a:latin typeface="Arial" charset="0"/>
              </a:rPr>
              <a:t>higher </a:t>
            </a:r>
            <a:r>
              <a:rPr lang="en-US" sz="1600" i="0" dirty="0">
                <a:latin typeface="Arial" charset="0"/>
              </a:rPr>
              <a:t>voltage </a:t>
            </a:r>
            <a:r>
              <a:rPr lang="en-US" sz="1600" i="0" dirty="0" smtClean="0">
                <a:latin typeface="Arial" charset="0"/>
              </a:rPr>
              <a:t>~ 3 kV operation</a:t>
            </a:r>
            <a:endParaRPr lang="en-US" sz="1600" i="0" dirty="0">
              <a:latin typeface="Arial" charset="0"/>
            </a:endParaRPr>
          </a:p>
        </p:txBody>
      </p:sp>
      <p:sp>
        <p:nvSpPr>
          <p:cNvPr id="47110" name="Text Box 24"/>
          <p:cNvSpPr txBox="1">
            <a:spLocks/>
          </p:cNvSpPr>
          <p:nvPr/>
        </p:nvSpPr>
        <p:spPr bwMode="auto">
          <a:xfrm>
            <a:off x="4991100" y="1065213"/>
            <a:ext cx="3556000"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95000"/>
              </a:lnSpc>
              <a:buClr>
                <a:srgbClr val="000000"/>
              </a:buClr>
              <a:buSzPct val="100000"/>
              <a:buFont typeface="Times New Roman" charset="0"/>
              <a:buNone/>
            </a:pPr>
            <a:r>
              <a:rPr lang="en-US" sz="1800" i="0">
                <a:solidFill>
                  <a:srgbClr val="000000"/>
                </a:solidFill>
                <a:latin typeface="Arial" charset="0"/>
              </a:rPr>
              <a:t>PEGASUS Point Source </a:t>
            </a:r>
          </a:p>
        </p:txBody>
      </p:sp>
      <p:sp>
        <p:nvSpPr>
          <p:cNvPr id="22" name="Text Box 24"/>
          <p:cNvSpPr txBox="1">
            <a:spLocks/>
          </p:cNvSpPr>
          <p:nvPr/>
        </p:nvSpPr>
        <p:spPr bwMode="auto">
          <a:xfrm>
            <a:off x="203200" y="1090613"/>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i="0" dirty="0">
                <a:solidFill>
                  <a:schemeClr val="tx1"/>
                </a:solidFill>
                <a:latin typeface="+mj-lt"/>
                <a:ea typeface="+mn-ea"/>
                <a:cs typeface="Lucida Sans Unicode" pitchFamily="34" charset="0"/>
              </a:rPr>
              <a:t>CHI Start-Up</a:t>
            </a:r>
          </a:p>
        </p:txBody>
      </p:sp>
      <p:pic>
        <p:nvPicPr>
          <p:cNvPr id="47112" name="Picture 20"/>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810125" y="1517650"/>
            <a:ext cx="330835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6194425" y="1489075"/>
            <a:ext cx="2263775" cy="271463"/>
          </a:xfrm>
          <a:prstGeom prst="rect">
            <a:avLst/>
          </a:prstGeom>
        </p:spPr>
        <p:txBody>
          <a:bodyPr>
            <a:spAutoFit/>
          </a:bodyPr>
          <a:lstStyle/>
          <a:p>
            <a:pPr algn="ctr" defTabSz="912813" eaLnBrk="0" hangingPunct="0">
              <a:lnSpc>
                <a:spcPct val="80000"/>
              </a:lnSpc>
              <a:buFontTx/>
              <a:buNone/>
              <a:defRPr/>
            </a:pPr>
            <a:r>
              <a:rPr lang="en-US" sz="1400" i="0" dirty="0">
                <a:solidFill>
                  <a:srgbClr val="FF0000"/>
                </a:solidFill>
                <a:latin typeface="Arial Narrow" charset="0"/>
              </a:rPr>
              <a:t>PEGASUS Plasma Gun</a:t>
            </a:r>
            <a:endParaRPr lang="en-US" sz="1050" i="0" dirty="0">
              <a:solidFill>
                <a:srgbClr val="FF0000"/>
              </a:solidFill>
              <a:effectLst>
                <a:outerShdw blurRad="38100" dist="38100" dir="2700000" algn="tl">
                  <a:srgbClr val="DDDDDD"/>
                </a:outerShdw>
              </a:effectLst>
              <a:latin typeface="Arial Narrow" charset="0"/>
            </a:endParaRPr>
          </a:p>
        </p:txBody>
      </p:sp>
      <p:sp>
        <p:nvSpPr>
          <p:cNvPr id="47114" name="Text Box 58"/>
          <p:cNvSpPr txBox="1">
            <a:spLocks noChangeArrowheads="1"/>
          </p:cNvSpPr>
          <p:nvPr/>
        </p:nvSpPr>
        <p:spPr bwMode="auto">
          <a:xfrm flipH="1">
            <a:off x="7594600" y="4051300"/>
            <a:ext cx="13081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sp>
        <p:nvSpPr>
          <p:cNvPr id="47115" name="Text Box 58"/>
          <p:cNvSpPr txBox="1">
            <a:spLocks noChangeArrowheads="1"/>
          </p:cNvSpPr>
          <p:nvPr/>
        </p:nvSpPr>
        <p:spPr bwMode="auto">
          <a:xfrm flipH="1">
            <a:off x="622300" y="3746500"/>
            <a:ext cx="15494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 Washington</a:t>
            </a:r>
          </a:p>
        </p:txBody>
      </p:sp>
      <p:sp>
        <p:nvSpPr>
          <p:cNvPr id="13" name="Slide Number Placeholder 12"/>
          <p:cNvSpPr>
            <a:spLocks noGrp="1"/>
          </p:cNvSpPr>
          <p:nvPr>
            <p:ph type="sldNum" sz="quarter" idx="12"/>
          </p:nvPr>
        </p:nvSpPr>
        <p:spPr/>
        <p:txBody>
          <a:bodyPr/>
          <a:lstStyle/>
          <a:p>
            <a:pPr>
              <a:defRPr/>
            </a:pPr>
            <a:fld id="{4DAB4750-CAB8-CC48-97B3-E208C97FF6A2}"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3"/>
          <p:cNvSpPr>
            <a:spLocks noChangeArrowheads="1"/>
          </p:cNvSpPr>
          <p:nvPr/>
        </p:nvSpPr>
        <p:spPr bwMode="auto">
          <a:xfrm>
            <a:off x="0" y="0"/>
            <a:ext cx="9144000" cy="8763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spcBef>
                <a:spcPct val="0"/>
              </a:spcBef>
              <a:buFontTx/>
              <a:buNone/>
            </a:pPr>
            <a:r>
              <a:rPr lang="en-US" sz="2400" i="0" dirty="0" smtClean="0">
                <a:solidFill>
                  <a:srgbClr val="FF0000"/>
                </a:solidFill>
                <a:latin typeface="Helvetica Neue" charset="0"/>
                <a:ea typeface="MS Mincho" charset="0"/>
                <a:cs typeface="MS Mincho" charset="0"/>
              </a:rPr>
              <a:t>Strengthen HHFW </a:t>
            </a:r>
            <a:r>
              <a:rPr lang="en-US" sz="2400" i="0" dirty="0">
                <a:solidFill>
                  <a:srgbClr val="FF0000"/>
                </a:solidFill>
                <a:latin typeface="Helvetica Neue" charset="0"/>
                <a:ea typeface="MS Mincho" charset="0"/>
                <a:cs typeface="MS Mincho" charset="0"/>
              </a:rPr>
              <a:t>Antenna </a:t>
            </a:r>
            <a:r>
              <a:rPr lang="en-US" sz="2400" i="0" dirty="0" smtClean="0">
                <a:solidFill>
                  <a:srgbClr val="FF0000"/>
                </a:solidFill>
                <a:latin typeface="Helvetica Neue" charset="0"/>
                <a:ea typeface="MS Mincho" charset="0"/>
                <a:cs typeface="MS Mincho" charset="0"/>
              </a:rPr>
              <a:t>Feeds for Disruption Load</a:t>
            </a:r>
            <a:endParaRPr lang="en-US" sz="2400" i="0" dirty="0">
              <a:solidFill>
                <a:srgbClr val="FF0000"/>
              </a:solidFill>
              <a:latin typeface="Helvetica Neue" charset="0"/>
              <a:ea typeface="MS Mincho" charset="0"/>
              <a:cs typeface="MS Mincho" charset="0"/>
            </a:endParaRPr>
          </a:p>
          <a:p>
            <a:pPr algn="ctr" eaLnBrk="0" hangingPunct="0">
              <a:spcBef>
                <a:spcPct val="0"/>
              </a:spcBef>
              <a:buFontTx/>
              <a:buNone/>
            </a:pPr>
            <a:r>
              <a:rPr lang="en-US" sz="2000" i="0" dirty="0" smtClean="0">
                <a:solidFill>
                  <a:srgbClr val="1238FF"/>
                </a:solidFill>
                <a:latin typeface="Helvetica Neue" charset="0"/>
                <a:ea typeface="MS Mincho" charset="0"/>
                <a:cs typeface="MS Mincho" charset="0"/>
              </a:rPr>
              <a:t>A MW</a:t>
            </a:r>
            <a:r>
              <a:rPr lang="en-US" sz="2000" i="0" dirty="0">
                <a:solidFill>
                  <a:srgbClr val="1238FF"/>
                </a:solidFill>
                <a:latin typeface="Helvetica Neue" charset="0"/>
                <a:ea typeface="MS Mincho" charset="0"/>
                <a:cs typeface="MS Mincho" charset="0"/>
              </a:rPr>
              <a:t>-Class </a:t>
            </a:r>
            <a:r>
              <a:rPr lang="en-US" sz="2000" i="0" dirty="0" smtClean="0">
                <a:solidFill>
                  <a:srgbClr val="1238FF"/>
                </a:solidFill>
                <a:latin typeface="Helvetica Neue" charset="0"/>
                <a:ea typeface="MS Mincho" charset="0"/>
                <a:cs typeface="MS Mincho" charset="0"/>
              </a:rPr>
              <a:t>28 GHz ECH System for Non-Inductive Operation</a:t>
            </a:r>
            <a:endParaRPr lang="en-US" sz="1800" i="0" dirty="0">
              <a:solidFill>
                <a:srgbClr val="1238FF"/>
              </a:solidFill>
              <a:latin typeface="Arial" charset="0"/>
              <a:ea typeface="MS Mincho" charset="0"/>
              <a:cs typeface="MS Mincho" charset="0"/>
            </a:endParaRPr>
          </a:p>
        </p:txBody>
      </p:sp>
      <p:pic>
        <p:nvPicPr>
          <p:cNvPr id="49157" name="Picture 19"/>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846638" y="1690688"/>
            <a:ext cx="1085850" cy="362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0"/>
          <p:cNvSpPr/>
          <p:nvPr/>
        </p:nvSpPr>
        <p:spPr>
          <a:xfrm>
            <a:off x="4457700" y="1065213"/>
            <a:ext cx="1892300" cy="544512"/>
          </a:xfrm>
          <a:prstGeom prst="rect">
            <a:avLst/>
          </a:prstGeom>
        </p:spPr>
        <p:txBody>
          <a:bodyPr>
            <a:spAutoFit/>
          </a:bodyPr>
          <a:lstStyle/>
          <a:p>
            <a:pPr algn="ctr" defTabSz="912813" eaLnBrk="0" hangingPunct="0">
              <a:lnSpc>
                <a:spcPct val="80000"/>
              </a:lnSpc>
              <a:buFontTx/>
              <a:buNone/>
              <a:defRPr/>
            </a:pPr>
            <a:r>
              <a:rPr lang="en-US" sz="1800" i="0" dirty="0">
                <a:solidFill>
                  <a:srgbClr val="FF0000"/>
                </a:solidFill>
                <a:latin typeface="Arial Narrow" charset="0"/>
              </a:rPr>
              <a:t>28 GHz, </a:t>
            </a:r>
            <a:r>
              <a:rPr lang="en-US" sz="1800" i="0" dirty="0" smtClean="0">
                <a:solidFill>
                  <a:srgbClr val="FF0000"/>
                </a:solidFill>
                <a:latin typeface="Arial Narrow" charset="0"/>
              </a:rPr>
              <a:t>1.5  </a:t>
            </a:r>
            <a:r>
              <a:rPr lang="en-US" sz="1800" i="0" dirty="0">
                <a:solidFill>
                  <a:srgbClr val="FF0000"/>
                </a:solidFill>
                <a:latin typeface="Arial Narrow" charset="0"/>
              </a:rPr>
              <a:t>MW Tsukuba </a:t>
            </a:r>
            <a:r>
              <a:rPr lang="en-US" sz="1800" i="0" dirty="0" err="1">
                <a:solidFill>
                  <a:srgbClr val="FF0000"/>
                </a:solidFill>
                <a:latin typeface="Arial Narrow" charset="0"/>
              </a:rPr>
              <a:t>Gyrotron</a:t>
            </a:r>
            <a:endParaRPr lang="en-US" i="0" dirty="0">
              <a:solidFill>
                <a:srgbClr val="FF0000"/>
              </a:solidFill>
              <a:effectLst>
                <a:outerShdw blurRad="38100" dist="38100" dir="2700000" algn="tl">
                  <a:srgbClr val="DDDDDD"/>
                </a:outerShdw>
              </a:effectLst>
              <a:latin typeface="Arial Narrow" charset="0"/>
            </a:endParaRPr>
          </a:p>
        </p:txBody>
      </p:sp>
      <p:pic>
        <p:nvPicPr>
          <p:cNvPr id="49159" name="Picture 21"/>
          <p:cNvPicPr>
            <a:picLocks noChangeAspect="1"/>
          </p:cNvPicPr>
          <p:nvPr/>
        </p:nvPicPr>
        <p:blipFill>
          <a:blip r:embed="rId4">
            <a:extLst>
              <a:ext uri="{28A0092B-C50C-407E-A947-70E740481C1C}">
                <a14:useLocalDpi xmlns="" xmlns:a14="http://schemas.microsoft.com/office/drawing/2010/main" val="0"/>
              </a:ext>
            </a:extLst>
          </a:blip>
          <a:srcRect t="2264" b="3397"/>
          <a:stretch>
            <a:fillRect/>
          </a:stretch>
        </p:blipFill>
        <p:spPr bwMode="auto">
          <a:xfrm>
            <a:off x="6215063" y="1050925"/>
            <a:ext cx="2606675"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p:cNvSpPr txBox="1"/>
          <p:nvPr/>
        </p:nvSpPr>
        <p:spPr>
          <a:xfrm>
            <a:off x="303213" y="5489575"/>
            <a:ext cx="8561387" cy="977900"/>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1800" i="0" dirty="0" smtClean="0">
                <a:solidFill>
                  <a:srgbClr val="000000"/>
                </a:solidFill>
              </a:rPr>
              <a:t>• FY 2013/14 - HHFW Antenna feed enhancements against disruptive loads</a:t>
            </a:r>
          </a:p>
          <a:p>
            <a:pPr eaLnBrk="1" hangingPunct="1">
              <a:buFontTx/>
              <a:buNone/>
              <a:defRPr/>
            </a:pPr>
            <a:r>
              <a:rPr lang="en-US" sz="1800" i="0" dirty="0" smtClean="0">
                <a:solidFill>
                  <a:srgbClr val="000000"/>
                </a:solidFill>
              </a:rPr>
              <a:t>• FY 2013/15 – Start MW-class ECH/EBW system conceptual design for non-inductive operations (MOU with Tsukuba University)</a:t>
            </a:r>
          </a:p>
        </p:txBody>
      </p:sp>
      <p:sp>
        <p:nvSpPr>
          <p:cNvPr id="49161" name="Rectangle 24"/>
          <p:cNvSpPr>
            <a:spLocks noChangeArrowheads="1"/>
          </p:cNvSpPr>
          <p:nvPr/>
        </p:nvSpPr>
        <p:spPr bwMode="auto">
          <a:xfrm>
            <a:off x="5984875" y="4660900"/>
            <a:ext cx="3159125" cy="880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FontTx/>
              <a:buNone/>
            </a:pPr>
            <a:endParaRPr lang="en-US" sz="1600" i="0" dirty="0">
              <a:solidFill>
                <a:srgbClr val="FF0000"/>
              </a:solidFill>
            </a:endParaRPr>
          </a:p>
          <a:p>
            <a:pPr>
              <a:buFontTx/>
              <a:buNone/>
            </a:pPr>
            <a:r>
              <a:rPr lang="en-US" sz="1600" i="0" dirty="0">
                <a:solidFill>
                  <a:srgbClr val="FF0000"/>
                </a:solidFill>
              </a:rPr>
              <a:t>28 GHz ECH/EBWH waveguide and mirror concept </a:t>
            </a:r>
          </a:p>
        </p:txBody>
      </p:sp>
      <p:pic>
        <p:nvPicPr>
          <p:cNvPr id="17" name="Picture 17"/>
          <p:cNvPicPr>
            <a:picLocks noChangeAspect="1" noChangeArrowheads="1"/>
          </p:cNvPicPr>
          <p:nvPr/>
        </p:nvPicPr>
        <p:blipFill>
          <a:blip r:embed="rId5">
            <a:extLst>
              <a:ext uri="{28A0092B-C50C-407E-A947-70E740481C1C}">
                <a14:useLocalDpi xmlns="" xmlns:a14="http://schemas.microsoft.com/office/drawing/2010/main" val="0"/>
              </a:ext>
            </a:extLst>
          </a:blip>
          <a:srcRect l="11826" r="48535" b="5824"/>
          <a:stretch>
            <a:fillRect/>
          </a:stretch>
        </p:blipFill>
        <p:spPr bwMode="auto">
          <a:xfrm>
            <a:off x="222250" y="1974850"/>
            <a:ext cx="1428750" cy="329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sp>
        <p:nvSpPr>
          <p:cNvPr id="19" name="Rectangle 28"/>
          <p:cNvSpPr>
            <a:spLocks noChangeArrowheads="1"/>
          </p:cNvSpPr>
          <p:nvPr/>
        </p:nvSpPr>
        <p:spPr bwMode="auto">
          <a:xfrm>
            <a:off x="1204913" y="2895600"/>
            <a:ext cx="254000" cy="254000"/>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20" name="Rectangle 29"/>
          <p:cNvSpPr>
            <a:spLocks noChangeArrowheads="1"/>
          </p:cNvSpPr>
          <p:nvPr/>
        </p:nvSpPr>
        <p:spPr bwMode="auto">
          <a:xfrm>
            <a:off x="1357313" y="3327400"/>
            <a:ext cx="381000" cy="368300"/>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24" name="Text Box 12"/>
          <p:cNvSpPr txBox="1">
            <a:spLocks noChangeArrowheads="1"/>
          </p:cNvSpPr>
          <p:nvPr/>
        </p:nvSpPr>
        <p:spPr bwMode="auto">
          <a:xfrm>
            <a:off x="203200" y="1130300"/>
            <a:ext cx="3797300" cy="544765"/>
          </a:xfrm>
          <a:prstGeom prst="rect">
            <a:avLst/>
          </a:prstGeom>
          <a:noFill/>
          <a:ln w="9525">
            <a:noFill/>
            <a:miter lim="800000"/>
            <a:headEnd/>
            <a:tailEnd/>
          </a:ln>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80000"/>
              </a:lnSpc>
              <a:buFontTx/>
              <a:buNone/>
            </a:pPr>
            <a:r>
              <a:rPr lang="en-US" sz="1800" i="0" dirty="0" smtClean="0">
                <a:solidFill>
                  <a:srgbClr val="FF0000"/>
                </a:solidFill>
                <a:latin typeface="Arial" charset="0"/>
              </a:rPr>
              <a:t>HHFW antenna </a:t>
            </a:r>
            <a:r>
              <a:rPr lang="en-US" sz="1800" i="0" dirty="0" err="1" smtClean="0">
                <a:solidFill>
                  <a:srgbClr val="FF0000"/>
                </a:solidFill>
                <a:latin typeface="Arial" charset="0"/>
              </a:rPr>
              <a:t>feedthru</a:t>
            </a:r>
            <a:r>
              <a:rPr lang="en-US" sz="1800" i="0" dirty="0" smtClean="0">
                <a:solidFill>
                  <a:srgbClr val="FF0000"/>
                </a:solidFill>
                <a:latin typeface="Arial" charset="0"/>
              </a:rPr>
              <a:t> modification for disruption loads</a:t>
            </a:r>
            <a:endParaRPr lang="en-US" sz="1800" i="0" dirty="0">
              <a:solidFill>
                <a:srgbClr val="FF0000"/>
              </a:solidFill>
              <a:latin typeface="Arial" charset="0"/>
            </a:endParaRPr>
          </a:p>
        </p:txBody>
      </p:sp>
      <p:pic>
        <p:nvPicPr>
          <p:cNvPr id="25" name="Picture 17"/>
          <p:cNvPicPr>
            <a:picLocks noChangeAspect="1" noChangeArrowheads="1"/>
          </p:cNvPicPr>
          <p:nvPr/>
        </p:nvPicPr>
        <p:blipFill>
          <a:blip r:embed="rId5">
            <a:extLst>
              <a:ext uri="{28A0092B-C50C-407E-A947-70E740481C1C}">
                <a14:useLocalDpi xmlns="" xmlns:a14="http://schemas.microsoft.com/office/drawing/2010/main" val="0"/>
              </a:ext>
            </a:extLst>
          </a:blip>
          <a:srcRect l="11826" t="44775" r="48535" b="5910"/>
          <a:stretch>
            <a:fillRect/>
          </a:stretch>
        </p:blipFill>
        <p:spPr bwMode="auto">
          <a:xfrm flipV="1">
            <a:off x="222250" y="1812925"/>
            <a:ext cx="1428750"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cxnSp>
        <p:nvCxnSpPr>
          <p:cNvPr id="26" name="Straight Arrow Connector 23"/>
          <p:cNvCxnSpPr>
            <a:cxnSpLocks noChangeShapeType="1"/>
          </p:cNvCxnSpPr>
          <p:nvPr/>
        </p:nvCxnSpPr>
        <p:spPr bwMode="auto">
          <a:xfrm flipH="1" flipV="1">
            <a:off x="1262064" y="2560640"/>
            <a:ext cx="655636" cy="94456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 name="Straight Arrow Connector 24"/>
          <p:cNvCxnSpPr>
            <a:cxnSpLocks noChangeShapeType="1"/>
          </p:cNvCxnSpPr>
          <p:nvPr/>
        </p:nvCxnSpPr>
        <p:spPr bwMode="auto">
          <a:xfrm flipH="1">
            <a:off x="1341438" y="3543300"/>
            <a:ext cx="576262" cy="1014413"/>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28" name="Picture 1"/>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1993900" y="2800648"/>
            <a:ext cx="1968500" cy="1407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Box 4"/>
          <p:cNvSpPr txBox="1">
            <a:spLocks noChangeArrowheads="1"/>
          </p:cNvSpPr>
          <p:nvPr/>
        </p:nvSpPr>
        <p:spPr bwMode="auto">
          <a:xfrm>
            <a:off x="2239963" y="4287838"/>
            <a:ext cx="13160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dirty="0">
                <a:solidFill>
                  <a:schemeClr val="tx1"/>
                </a:solidFill>
              </a:rPr>
              <a:t>Photo courtesy of C-Mod Group</a:t>
            </a:r>
          </a:p>
        </p:txBody>
      </p:sp>
      <p:sp>
        <p:nvSpPr>
          <p:cNvPr id="30" name="Rectangle 5"/>
          <p:cNvSpPr>
            <a:spLocks noChangeArrowheads="1"/>
          </p:cNvSpPr>
          <p:nvPr/>
        </p:nvSpPr>
        <p:spPr bwMode="auto">
          <a:xfrm>
            <a:off x="1138238" y="24384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1" name="Rectangle 20"/>
          <p:cNvSpPr>
            <a:spLocks noChangeArrowheads="1"/>
          </p:cNvSpPr>
          <p:nvPr/>
        </p:nvSpPr>
        <p:spPr bwMode="auto">
          <a:xfrm>
            <a:off x="1147763" y="45466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2" name="TextBox 21"/>
          <p:cNvSpPr txBox="1">
            <a:spLocks noChangeArrowheads="1"/>
          </p:cNvSpPr>
          <p:nvPr/>
        </p:nvSpPr>
        <p:spPr bwMode="auto">
          <a:xfrm>
            <a:off x="2189163" y="2509838"/>
            <a:ext cx="197643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dirty="0">
                <a:solidFill>
                  <a:schemeClr val="tx1"/>
                </a:solidFill>
              </a:rPr>
              <a:t>A compliant </a:t>
            </a:r>
            <a:r>
              <a:rPr lang="en-US" sz="1100" i="0" dirty="0" smtClean="0">
                <a:solidFill>
                  <a:schemeClr val="tx1"/>
                </a:solidFill>
              </a:rPr>
              <a:t>section</a:t>
            </a:r>
            <a:endParaRPr lang="en-US" sz="1100" i="0" dirty="0">
              <a:solidFill>
                <a:schemeClr val="tx1"/>
              </a:solidFill>
            </a:endParaRPr>
          </a:p>
        </p:txBody>
      </p:sp>
      <p:sp>
        <p:nvSpPr>
          <p:cNvPr id="22" name="Slide Number Placeholder 21"/>
          <p:cNvSpPr>
            <a:spLocks noGrp="1"/>
          </p:cNvSpPr>
          <p:nvPr>
            <p:ph type="sldNum" sz="quarter" idx="12"/>
          </p:nvPr>
        </p:nvSpPr>
        <p:spPr/>
        <p:txBody>
          <a:bodyPr/>
          <a:lstStyle/>
          <a:p>
            <a:pPr>
              <a:defRPr/>
            </a:pPr>
            <a:fld id="{4DAB4750-CAB8-CC48-97B3-E208C97FF6A2}"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3" name="Picture 5"/>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946150" y="1208087"/>
            <a:ext cx="2711450" cy="288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74" name="TextBox 1"/>
          <p:cNvSpPr txBox="1">
            <a:spLocks noChangeArrowheads="1"/>
          </p:cNvSpPr>
          <p:nvPr/>
        </p:nvSpPr>
        <p:spPr bwMode="auto">
          <a:xfrm>
            <a:off x="1389062" y="911225"/>
            <a:ext cx="1967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Existing LITERS</a:t>
            </a:r>
            <a:endParaRPr lang="en-US" sz="1800" i="0" dirty="0">
              <a:solidFill>
                <a:schemeClr val="tx1"/>
              </a:solidFill>
              <a:latin typeface="Arial" charset="0"/>
            </a:endParaRPr>
          </a:p>
        </p:txBody>
      </p:sp>
      <p:grpSp>
        <p:nvGrpSpPr>
          <p:cNvPr id="51202" name="Group 15"/>
          <p:cNvGrpSpPr>
            <a:grpSpLocks/>
          </p:cNvGrpSpPr>
          <p:nvPr/>
        </p:nvGrpSpPr>
        <p:grpSpPr bwMode="auto">
          <a:xfrm>
            <a:off x="4064000" y="4154488"/>
            <a:ext cx="5219700" cy="2331271"/>
            <a:chOff x="1135874" y="1375314"/>
            <a:chExt cx="7543612" cy="3367370"/>
          </a:xfrm>
        </p:grpSpPr>
        <p:grpSp>
          <p:nvGrpSpPr>
            <p:cNvPr id="51209" name="Group 80"/>
            <p:cNvGrpSpPr>
              <a:grpSpLocks/>
            </p:cNvGrpSpPr>
            <p:nvPr/>
          </p:nvGrpSpPr>
          <p:grpSpPr bwMode="auto">
            <a:xfrm>
              <a:off x="6497638" y="1375314"/>
              <a:ext cx="2181848" cy="3272640"/>
              <a:chOff x="6366931" y="942975"/>
              <a:chExt cx="3568434" cy="5353050"/>
            </a:xfrm>
          </p:grpSpPr>
          <p:sp>
            <p:nvSpPr>
              <p:cNvPr id="26" name="Oval 25"/>
              <p:cNvSpPr>
                <a:spLocks noChangeAspect="1"/>
              </p:cNvSpPr>
              <p:nvPr/>
            </p:nvSpPr>
            <p:spPr bwMode="auto">
              <a:xfrm>
                <a:off x="7327499" y="2206967"/>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7" name="Oval 26"/>
              <p:cNvSpPr>
                <a:spLocks noChangeAspect="1"/>
              </p:cNvSpPr>
              <p:nvPr/>
            </p:nvSpPr>
            <p:spPr bwMode="auto">
              <a:xfrm>
                <a:off x="7331250" y="2435762"/>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8" name="Oval 27"/>
              <p:cNvSpPr>
                <a:spLocks noChangeAspect="1"/>
              </p:cNvSpPr>
              <p:nvPr/>
            </p:nvSpPr>
            <p:spPr bwMode="auto">
              <a:xfrm>
                <a:off x="7331250" y="2664555"/>
                <a:ext cx="93809"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9" name="Oval 28"/>
              <p:cNvSpPr>
                <a:spLocks noChangeAspect="1"/>
              </p:cNvSpPr>
              <p:nvPr/>
            </p:nvSpPr>
            <p:spPr bwMode="auto">
              <a:xfrm>
                <a:off x="7335003" y="2893350"/>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0" name="Oval 29"/>
              <p:cNvSpPr>
                <a:spLocks noChangeAspect="1"/>
              </p:cNvSpPr>
              <p:nvPr/>
            </p:nvSpPr>
            <p:spPr bwMode="auto">
              <a:xfrm>
                <a:off x="7335003" y="3122143"/>
                <a:ext cx="90056"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1" name="Oval 30"/>
              <p:cNvSpPr>
                <a:spLocks noChangeAspect="1"/>
              </p:cNvSpPr>
              <p:nvPr/>
            </p:nvSpPr>
            <p:spPr bwMode="auto">
              <a:xfrm>
                <a:off x="7335003" y="3350938"/>
                <a:ext cx="90056"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2" name="Oval 31"/>
              <p:cNvSpPr>
                <a:spLocks noChangeAspect="1"/>
              </p:cNvSpPr>
              <p:nvPr/>
            </p:nvSpPr>
            <p:spPr bwMode="auto">
              <a:xfrm>
                <a:off x="7335003" y="3579731"/>
                <a:ext cx="93807" cy="9376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3" name="Oval 32"/>
              <p:cNvSpPr>
                <a:spLocks noChangeAspect="1"/>
              </p:cNvSpPr>
              <p:nvPr/>
            </p:nvSpPr>
            <p:spPr bwMode="auto">
              <a:xfrm>
                <a:off x="7335003" y="3808526"/>
                <a:ext cx="93807" cy="937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4" name="Oval 33"/>
              <p:cNvSpPr>
                <a:spLocks noChangeAspect="1"/>
              </p:cNvSpPr>
              <p:nvPr/>
            </p:nvSpPr>
            <p:spPr>
              <a:xfrm rot="5400000">
                <a:off x="9267470" y="380100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5" name="Oval 34"/>
              <p:cNvSpPr>
                <a:spLocks noChangeAspect="1"/>
              </p:cNvSpPr>
              <p:nvPr/>
            </p:nvSpPr>
            <p:spPr>
              <a:xfrm rot="5400000">
                <a:off x="8580795" y="3804755"/>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6" name="Oval 35"/>
              <p:cNvSpPr>
                <a:spLocks noChangeAspect="1"/>
              </p:cNvSpPr>
              <p:nvPr/>
            </p:nvSpPr>
            <p:spPr>
              <a:xfrm rot="5400000">
                <a:off x="7892242" y="3806630"/>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cxnSp>
            <p:nvCxnSpPr>
              <p:cNvPr id="37" name="Straight Connector 36"/>
              <p:cNvCxnSpPr/>
              <p:nvPr/>
            </p:nvCxnSpPr>
            <p:spPr>
              <a:xfrm rot="10800000">
                <a:off x="7819052" y="3714756"/>
                <a:ext cx="1463408"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1230" name="Group 98"/>
              <p:cNvGrpSpPr>
                <a:grpSpLocks/>
              </p:cNvGrpSpPr>
              <p:nvPr/>
            </p:nvGrpSpPr>
            <p:grpSpPr bwMode="auto">
              <a:xfrm>
                <a:off x="7033683" y="1395413"/>
                <a:ext cx="723900" cy="661987"/>
                <a:chOff x="4514850" y="1437167"/>
                <a:chExt cx="723900" cy="661987"/>
              </a:xfrm>
            </p:grpSpPr>
            <p:sp>
              <p:nvSpPr>
                <p:cNvPr id="59" name="Rectangle 58"/>
                <p:cNvSpPr/>
                <p:nvPr/>
              </p:nvSpPr>
              <p:spPr>
                <a:xfrm>
                  <a:off x="4515985" y="1438566"/>
                  <a:ext cx="724198" cy="6601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60" name="Oval 59"/>
                <p:cNvSpPr>
                  <a:spLocks noChangeAspect="1"/>
                </p:cNvSpPr>
                <p:nvPr/>
              </p:nvSpPr>
              <p:spPr bwMode="auto">
                <a:xfrm rot="5400000">
                  <a:off x="4579793" y="1517312"/>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1" name="Oval 60"/>
                <p:cNvSpPr>
                  <a:spLocks noChangeAspect="1"/>
                </p:cNvSpPr>
                <p:nvPr/>
              </p:nvSpPr>
              <p:spPr bwMode="auto">
                <a:xfrm rot="5400000">
                  <a:off x="47336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2" name="Oval 61"/>
                <p:cNvSpPr>
                  <a:spLocks noChangeAspect="1"/>
                </p:cNvSpPr>
                <p:nvPr/>
              </p:nvSpPr>
              <p:spPr bwMode="auto">
                <a:xfrm rot="5400000">
                  <a:off x="4894988" y="1521062"/>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3" name="Oval 62"/>
                <p:cNvSpPr>
                  <a:spLocks noChangeAspect="1"/>
                </p:cNvSpPr>
                <p:nvPr/>
              </p:nvSpPr>
              <p:spPr bwMode="auto">
                <a:xfrm rot="5400000">
                  <a:off x="5056340" y="1517312"/>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4" name="Oval 63"/>
                <p:cNvSpPr>
                  <a:spLocks noChangeAspect="1"/>
                </p:cNvSpPr>
                <p:nvPr/>
              </p:nvSpPr>
              <p:spPr bwMode="auto">
                <a:xfrm rot="5400000">
                  <a:off x="4585422" y="1669215"/>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5" name="Oval 64"/>
                <p:cNvSpPr>
                  <a:spLocks noChangeAspect="1"/>
                </p:cNvSpPr>
                <p:nvPr/>
              </p:nvSpPr>
              <p:spPr bwMode="auto">
                <a:xfrm rot="5400000">
                  <a:off x="4739267" y="1669215"/>
                  <a:ext cx="9001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6" name="Oval 65"/>
                <p:cNvSpPr>
                  <a:spLocks noChangeAspect="1"/>
                </p:cNvSpPr>
                <p:nvPr/>
              </p:nvSpPr>
              <p:spPr bwMode="auto">
                <a:xfrm rot="5400000">
                  <a:off x="4894988" y="1671091"/>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7" name="Oval 66"/>
                <p:cNvSpPr>
                  <a:spLocks noChangeAspect="1"/>
                </p:cNvSpPr>
                <p:nvPr/>
              </p:nvSpPr>
              <p:spPr bwMode="auto">
                <a:xfrm rot="5400000">
                  <a:off x="5060090" y="1671091"/>
                  <a:ext cx="9001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8" name="Oval 67"/>
                <p:cNvSpPr>
                  <a:spLocks noChangeAspect="1"/>
                </p:cNvSpPr>
                <p:nvPr/>
              </p:nvSpPr>
              <p:spPr bwMode="auto">
                <a:xfrm rot="5400000">
                  <a:off x="4587298" y="1821120"/>
                  <a:ext cx="9376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9" name="Oval 68"/>
                <p:cNvSpPr>
                  <a:spLocks noChangeAspect="1"/>
                </p:cNvSpPr>
                <p:nvPr/>
              </p:nvSpPr>
              <p:spPr bwMode="auto">
                <a:xfrm rot="5400000">
                  <a:off x="4741144" y="1821120"/>
                  <a:ext cx="93769"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0" name="Oval 69"/>
                <p:cNvSpPr>
                  <a:spLocks noChangeAspect="1"/>
                </p:cNvSpPr>
                <p:nvPr/>
              </p:nvSpPr>
              <p:spPr bwMode="auto">
                <a:xfrm rot="5400000">
                  <a:off x="4900618" y="1822996"/>
                  <a:ext cx="9001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1" name="Oval 70"/>
                <p:cNvSpPr>
                  <a:spLocks noChangeAspect="1"/>
                </p:cNvSpPr>
                <p:nvPr/>
              </p:nvSpPr>
              <p:spPr bwMode="auto">
                <a:xfrm rot="5400000">
                  <a:off x="5061967" y="1822996"/>
                  <a:ext cx="9376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2" name="Oval 71"/>
                <p:cNvSpPr>
                  <a:spLocks noChangeAspect="1"/>
                </p:cNvSpPr>
                <p:nvPr/>
              </p:nvSpPr>
              <p:spPr bwMode="auto">
                <a:xfrm rot="5400000">
                  <a:off x="4591051"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3" name="Oval 72"/>
                <p:cNvSpPr>
                  <a:spLocks noChangeAspect="1"/>
                </p:cNvSpPr>
                <p:nvPr/>
              </p:nvSpPr>
              <p:spPr bwMode="auto">
                <a:xfrm rot="5400000">
                  <a:off x="4743019" y="1976777"/>
                  <a:ext cx="93767"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4" name="Oval 73"/>
                <p:cNvSpPr>
                  <a:spLocks noChangeAspect="1"/>
                </p:cNvSpPr>
                <p:nvPr/>
              </p:nvSpPr>
              <p:spPr bwMode="auto">
                <a:xfrm rot="5400000">
                  <a:off x="4902493" y="1974901"/>
                  <a:ext cx="93767"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5" name="Oval 74"/>
                <p:cNvSpPr>
                  <a:spLocks noChangeAspect="1"/>
                </p:cNvSpPr>
                <p:nvPr/>
              </p:nvSpPr>
              <p:spPr bwMode="auto">
                <a:xfrm rot="5400000">
                  <a:off x="5063844" y="1974901"/>
                  <a:ext cx="93767"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grpSp>
          <p:cxnSp>
            <p:nvCxnSpPr>
              <p:cNvPr id="39" name="Straight Connector 38"/>
              <p:cNvCxnSpPr/>
              <p:nvPr/>
            </p:nvCxnSpPr>
            <p:spPr>
              <a:xfrm>
                <a:off x="7376278" y="373351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76278" y="3842281"/>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7241292" y="3350938"/>
                <a:ext cx="457588"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34"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595533" y="2743200"/>
                <a:ext cx="180975"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5"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605058" y="4229100"/>
                <a:ext cx="1714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6" name="TextBox 100"/>
              <p:cNvSpPr txBox="1">
                <a:spLocks noChangeArrowheads="1"/>
              </p:cNvSpPr>
              <p:nvPr/>
            </p:nvSpPr>
            <p:spPr bwMode="auto">
              <a:xfrm>
                <a:off x="6366931" y="942975"/>
                <a:ext cx="3568434" cy="61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100" i="0">
                    <a:solidFill>
                      <a:schemeClr val="accent2"/>
                    </a:solidFill>
                    <a:latin typeface="Arial" charset="0"/>
                  </a:rPr>
                  <a:t>Granule Reservoir</a:t>
                </a:r>
              </a:p>
            </p:txBody>
          </p:sp>
          <p:grpSp>
            <p:nvGrpSpPr>
              <p:cNvPr id="51237" name="Group 110"/>
              <p:cNvGrpSpPr>
                <a:grpSpLocks/>
              </p:cNvGrpSpPr>
              <p:nvPr/>
            </p:nvGrpSpPr>
            <p:grpSpPr bwMode="auto">
              <a:xfrm>
                <a:off x="6752696" y="4418013"/>
                <a:ext cx="1109662" cy="1231900"/>
                <a:chOff x="4244968" y="4559141"/>
                <a:chExt cx="1110298" cy="1232059"/>
              </a:xfrm>
            </p:grpSpPr>
            <p:sp>
              <p:nvSpPr>
                <p:cNvPr id="52" name="Oval 51"/>
                <p:cNvSpPr>
                  <a:spLocks noChangeAspect="1"/>
                </p:cNvSpPr>
                <p:nvPr/>
              </p:nvSpPr>
              <p:spPr bwMode="auto">
                <a:xfrm>
                  <a:off x="4707465" y="5074936"/>
                  <a:ext cx="183968" cy="180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3" name="Isosceles Triangle 52"/>
                <p:cNvSpPr>
                  <a:spLocks noChangeAspect="1"/>
                </p:cNvSpPr>
                <p:nvPr/>
              </p:nvSpPr>
              <p:spPr bwMode="auto">
                <a:xfrm rot="5400000" flipV="1">
                  <a:off x="4808880" y="5678840"/>
                  <a:ext cx="105034" cy="9010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4" name="Isosceles Triangle 53"/>
                <p:cNvSpPr>
                  <a:spLocks noChangeAspect="1"/>
                </p:cNvSpPr>
                <p:nvPr/>
              </p:nvSpPr>
              <p:spPr bwMode="auto">
                <a:xfrm rot="16200000" flipH="1" flipV="1">
                  <a:off x="4660579" y="4589112"/>
                  <a:ext cx="105034" cy="9386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5" name="Oval 54"/>
                <p:cNvSpPr>
                  <a:spLocks noChangeAspect="1"/>
                </p:cNvSpPr>
                <p:nvPr/>
              </p:nvSpPr>
              <p:spPr>
                <a:xfrm>
                  <a:off x="4632375" y="4999912"/>
                  <a:ext cx="319129" cy="3226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56" name="Oval 55"/>
                <p:cNvSpPr>
                  <a:spLocks noChangeAspect="1"/>
                </p:cNvSpPr>
                <p:nvPr/>
              </p:nvSpPr>
              <p:spPr bwMode="auto">
                <a:xfrm>
                  <a:off x="4245663" y="4621039"/>
                  <a:ext cx="1163887" cy="11141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7" name="Rectangle 56"/>
                <p:cNvSpPr>
                  <a:spLocks noChangeAspect="1"/>
                </p:cNvSpPr>
                <p:nvPr/>
              </p:nvSpPr>
              <p:spPr bwMode="auto">
                <a:xfrm>
                  <a:off x="4666164" y="5671376"/>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8" name="Rectangle 57"/>
                <p:cNvSpPr>
                  <a:spLocks noChangeAspect="1"/>
                </p:cNvSpPr>
                <p:nvPr/>
              </p:nvSpPr>
              <p:spPr bwMode="auto">
                <a:xfrm>
                  <a:off x="4820099" y="4557270"/>
                  <a:ext cx="120143" cy="1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cxnSp>
            <p:nvCxnSpPr>
              <p:cNvPr id="46" name="Straight Connector 45"/>
              <p:cNvCxnSpPr/>
              <p:nvPr/>
            </p:nvCxnSpPr>
            <p:spPr>
              <a:xfrm rot="5400000">
                <a:off x="6020360" y="5014382"/>
                <a:ext cx="256174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39"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51240"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cxnSp>
          <p:cxnSp>
            <p:nvCxnSpPr>
              <p:cNvPr id="51241"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cxnSp>
          <p:cxnSp>
            <p:nvCxnSpPr>
              <p:cNvPr id="51242"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51243"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cxnSp>
        </p:grpSp>
        <p:grpSp>
          <p:nvGrpSpPr>
            <p:cNvPr id="51210" name="Group 88"/>
            <p:cNvGrpSpPr>
              <a:grpSpLocks/>
            </p:cNvGrpSpPr>
            <p:nvPr/>
          </p:nvGrpSpPr>
          <p:grpSpPr bwMode="auto">
            <a:xfrm>
              <a:off x="1135874" y="1438763"/>
              <a:ext cx="5232632" cy="3303921"/>
              <a:chOff x="2476500" y="3911600"/>
              <a:chExt cx="4052888" cy="2559438"/>
            </a:xfrm>
          </p:grpSpPr>
          <p:pic>
            <p:nvPicPr>
              <p:cNvPr id="51211" name="Picture 7" descr="IM07598.bmp"/>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476500" y="3911600"/>
                <a:ext cx="4052888"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5358824" y="6161088"/>
                <a:ext cx="1167389" cy="3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dirty="0">
                    <a:solidFill>
                      <a:schemeClr val="bg1"/>
                    </a:solidFill>
                  </a:rPr>
                  <a:t>t = 800 </a:t>
                </a:r>
                <a:r>
                  <a:rPr lang="el-GR" i="0" dirty="0">
                    <a:solidFill>
                      <a:schemeClr val="bg1"/>
                    </a:solidFill>
                  </a:rPr>
                  <a:t>μ</a:t>
                </a:r>
                <a:r>
                  <a:rPr lang="en-US" i="0" dirty="0">
                    <a:solidFill>
                      <a:schemeClr val="bg1"/>
                    </a:solidFill>
                  </a:rPr>
                  <a:t>s</a:t>
                </a:r>
              </a:p>
            </p:txBody>
          </p:sp>
          <p:sp>
            <p:nvSpPr>
              <p:cNvPr id="51213"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buFontTx/>
                  <a:buNone/>
                </a:pPr>
                <a:endParaRPr lang="en-US"/>
              </a:p>
            </p:txBody>
          </p:sp>
          <p:cxnSp>
            <p:nvCxnSpPr>
              <p:cNvPr id="51214"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1215"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buFontTx/>
                  <a:buNone/>
                </a:pPr>
                <a:endParaRPr lang="en-US"/>
              </a:p>
            </p:txBody>
          </p:sp>
          <p:sp>
            <p:nvSpPr>
              <p:cNvPr id="24" name="TextBox 50"/>
              <p:cNvSpPr txBox="1">
                <a:spLocks noChangeArrowheads="1"/>
              </p:cNvSpPr>
              <p:nvPr/>
            </p:nvSpPr>
            <p:spPr bwMode="auto">
              <a:xfrm>
                <a:off x="4191323" y="4141333"/>
                <a:ext cx="2256813" cy="54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defRPr/>
                </a:pPr>
                <a:r>
                  <a:rPr lang="en-US" sz="1100" i="0" dirty="0">
                    <a:solidFill>
                      <a:schemeClr val="bg1"/>
                    </a:solidFill>
                  </a:rPr>
                  <a:t>Struck </a:t>
                </a:r>
                <a:r>
                  <a:rPr lang="en-US" sz="1050" i="0" dirty="0">
                    <a:solidFill>
                      <a:schemeClr val="bg1"/>
                    </a:solidFill>
                  </a:rPr>
                  <a:t>Granule</a:t>
                </a:r>
                <a:r>
                  <a:rPr lang="en-US" sz="1100" i="0" dirty="0">
                    <a:solidFill>
                      <a:schemeClr val="bg1"/>
                    </a:solidFill>
                  </a:rPr>
                  <a:t> Horizontally</a:t>
                </a:r>
              </a:p>
              <a:p>
                <a:pPr algn="ctr" eaLnBrk="1" hangingPunct="1">
                  <a:buFontTx/>
                  <a:buNone/>
                  <a:defRPr/>
                </a:pPr>
                <a:r>
                  <a:rPr lang="en-US" sz="1100" i="0" dirty="0">
                    <a:solidFill>
                      <a:schemeClr val="bg1"/>
                    </a:solidFill>
                  </a:rPr>
                  <a:t>Redirected at 70 m/s</a:t>
                </a:r>
              </a:p>
            </p:txBody>
          </p:sp>
          <p:cxnSp>
            <p:nvCxnSpPr>
              <p:cNvPr id="51217" name="Straight Arrow Connector 52"/>
              <p:cNvCxnSpPr>
                <a:cxnSpLocks noChangeShapeType="1"/>
                <a:stCxn id="24" idx="2"/>
              </p:cNvCxnSpPr>
              <p:nvPr/>
            </p:nvCxnSpPr>
            <p:spPr bwMode="auto">
              <a:xfrm>
                <a:off x="5318919" y="4681184"/>
                <a:ext cx="396081" cy="297217"/>
              </a:xfrm>
              <a:prstGeom prst="straightConnector1">
                <a:avLst/>
              </a:prstGeom>
              <a:noFill/>
              <a:ln w="15875">
                <a:solidFill>
                  <a:schemeClr val="bg1"/>
                </a:solidFill>
                <a:round/>
                <a:headEnd/>
                <a:tailEnd type="arrow" w="med" len="med"/>
              </a:ln>
              <a:extLst>
                <a:ext uri="{909E8E84-426E-40dd-AFC4-6F175D3DCCD1}">
                  <a14:hiddenFill xmlns="" xmlns:a14="http://schemas.microsoft.com/office/drawing/2010/main">
                    <a:noFill/>
                  </a14:hiddenFill>
                </a:ext>
              </a:extLst>
            </p:spPr>
          </p:cxnSp>
        </p:grpSp>
      </p:grpSp>
      <p:pic>
        <p:nvPicPr>
          <p:cNvPr id="51203" name="Picture 75"/>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4470400" y="1157288"/>
            <a:ext cx="2957513" cy="232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7"/>
          <p:cNvSpPr>
            <a:spLocks noChangeArrowheads="1"/>
          </p:cNvSpPr>
          <p:nvPr/>
        </p:nvSpPr>
        <p:spPr bwMode="auto">
          <a:xfrm>
            <a:off x="101600" y="4152900"/>
            <a:ext cx="9017000" cy="2311400"/>
          </a:xfrm>
          <a:prstGeom prst="rect">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1205" name="TextBox 1"/>
          <p:cNvSpPr txBox="1">
            <a:spLocks noChangeArrowheads="1"/>
          </p:cNvSpPr>
          <p:nvPr/>
        </p:nvSpPr>
        <p:spPr bwMode="auto">
          <a:xfrm>
            <a:off x="4183063" y="873125"/>
            <a:ext cx="36988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chemeClr val="tx1"/>
                </a:solidFill>
                <a:latin typeface="Arial" charset="0"/>
              </a:rPr>
              <a:t>New Upward </a:t>
            </a:r>
            <a:r>
              <a:rPr lang="en-US" sz="1800" i="0" dirty="0">
                <a:solidFill>
                  <a:schemeClr val="tx1"/>
                </a:solidFill>
                <a:latin typeface="Arial" charset="0"/>
              </a:rPr>
              <a:t>Evaporating LITER</a:t>
            </a:r>
          </a:p>
        </p:txBody>
      </p:sp>
      <p:sp>
        <p:nvSpPr>
          <p:cNvPr id="51206" name="Rectangle 43"/>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NSTX-U Lithium </a:t>
            </a:r>
            <a:r>
              <a:rPr lang="en-US" sz="2800" i="0" dirty="0">
                <a:solidFill>
                  <a:srgbClr val="FF0000"/>
                </a:solidFill>
                <a:latin typeface="Helvetica Neue" charset="0"/>
                <a:ea typeface="ヒラギノ角ゴ Pro W3" charset="0"/>
                <a:cs typeface="ヒラギノ角ゴ Pro W3" charset="0"/>
              </a:rPr>
              <a:t>Capability </a:t>
            </a:r>
            <a:r>
              <a:rPr lang="en-US" sz="2800" i="0" dirty="0" smtClean="0">
                <a:solidFill>
                  <a:srgbClr val="FF0000"/>
                </a:solidFill>
                <a:latin typeface="Helvetica Neue" charset="0"/>
                <a:ea typeface="ヒラギノ角ゴ Pro W3" charset="0"/>
                <a:cs typeface="ヒラギノ角ゴ Pro W3" charset="0"/>
              </a:rPr>
              <a:t>During Initial Two Years</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Lithium Evaporators and Granular Injector</a:t>
            </a:r>
          </a:p>
        </p:txBody>
      </p:sp>
      <p:sp>
        <p:nvSpPr>
          <p:cNvPr id="51207" name="TextBox 81"/>
          <p:cNvSpPr txBox="1">
            <a:spLocks noChangeArrowheads="1"/>
          </p:cNvSpPr>
          <p:nvPr/>
        </p:nvSpPr>
        <p:spPr bwMode="auto">
          <a:xfrm>
            <a:off x="190500" y="4191000"/>
            <a:ext cx="3759200"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rgbClr val="000000"/>
                </a:solidFill>
                <a:latin typeface="Helvetica Neue" charset="0"/>
                <a:cs typeface="Helvetica Neue" charset="0"/>
              </a:rPr>
              <a:t>NSTX-U lithium granular injector </a:t>
            </a:r>
          </a:p>
          <a:p>
            <a:pPr algn="ctr" eaLnBrk="1" hangingPunct="1">
              <a:buFontTx/>
              <a:buNone/>
            </a:pPr>
            <a:r>
              <a:rPr lang="en-US" sz="1800" i="0">
                <a:solidFill>
                  <a:srgbClr val="000000"/>
                </a:solidFill>
                <a:latin typeface="Helvetica Neue" charset="0"/>
                <a:cs typeface="Helvetica Neue" charset="0"/>
              </a:rPr>
              <a:t>for ELM pacing</a:t>
            </a:r>
          </a:p>
          <a:p>
            <a:pPr eaLnBrk="1" hangingPunct="1">
              <a:buFontTx/>
              <a:buNone/>
            </a:pPr>
            <a:r>
              <a:rPr lang="en-US" sz="1800" i="0">
                <a:solidFill>
                  <a:srgbClr val="1238FF"/>
                </a:solidFill>
                <a:latin typeface="Helvetica Neue" charset="0"/>
                <a:cs typeface="Helvetica Neue" charset="0"/>
              </a:rPr>
              <a:t>• High frequency ELM pacing with a relatively simple tool.</a:t>
            </a:r>
          </a:p>
          <a:p>
            <a:pPr eaLnBrk="1" hangingPunct="1">
              <a:buFontTx/>
              <a:buNone/>
            </a:pPr>
            <a:r>
              <a:rPr lang="en-US" sz="1800" i="0">
                <a:solidFill>
                  <a:srgbClr val="1238FF"/>
                </a:solidFill>
                <a:latin typeface="Helvetica Neue" charset="0"/>
                <a:cs typeface="Helvetica Neue" charset="0"/>
              </a:rPr>
              <a:t>• ELM pacing successfully demonstrated on EAST  (D. Mansfield, IAEA 2012)</a:t>
            </a:r>
          </a:p>
        </p:txBody>
      </p:sp>
      <p:sp>
        <p:nvSpPr>
          <p:cNvPr id="51208" name="TextBox 82"/>
          <p:cNvSpPr txBox="1">
            <a:spLocks noChangeArrowheads="1"/>
          </p:cNvSpPr>
          <p:nvPr/>
        </p:nvSpPr>
        <p:spPr bwMode="auto">
          <a:xfrm>
            <a:off x="4051300" y="3412065"/>
            <a:ext cx="52197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1238FF"/>
                </a:solidFill>
                <a:latin typeface="Helvetica Neue" charset="0"/>
                <a:cs typeface="Helvetica Neue" charset="0"/>
              </a:rPr>
              <a:t>• Upward Evaporating LITER to increase Li coverage for increased plasma performance</a:t>
            </a:r>
          </a:p>
        </p:txBody>
      </p:sp>
      <p:sp>
        <p:nvSpPr>
          <p:cNvPr id="76" name="Slide Number Placeholder 75"/>
          <p:cNvSpPr>
            <a:spLocks noGrp="1"/>
          </p:cNvSpPr>
          <p:nvPr>
            <p:ph type="sldNum" sz="quarter" idx="12"/>
          </p:nvPr>
        </p:nvSpPr>
        <p:spPr/>
        <p:txBody>
          <a:bodyPr/>
          <a:lstStyle/>
          <a:p>
            <a:pPr>
              <a:defRPr/>
            </a:pPr>
            <a:fld id="{7686F595-B889-B943-B63A-B626FFE9E1C2}"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Arial" charset="0"/>
              </a:rPr>
              <a:t>Baseline </a:t>
            </a:r>
            <a:r>
              <a:rPr lang="en-US" sz="2800" i="0" dirty="0">
                <a:solidFill>
                  <a:srgbClr val="FF0000"/>
                </a:solidFill>
                <a:latin typeface="Arial" charset="0"/>
              </a:rPr>
              <a:t>Capability for PMI Research</a:t>
            </a:r>
            <a:endParaRPr lang="en-US" sz="2800" i="0" dirty="0">
              <a:solidFill>
                <a:srgbClr val="0000FF"/>
              </a:solidFill>
              <a:latin typeface="Arial" charset="0"/>
            </a:endParaRPr>
          </a:p>
          <a:p>
            <a:pPr algn="ctr" eaLnBrk="0" hangingPunct="0">
              <a:spcBef>
                <a:spcPct val="0"/>
              </a:spcBef>
              <a:buFontTx/>
              <a:buNone/>
            </a:pPr>
            <a:r>
              <a:rPr lang="en-US" sz="2400" i="0" dirty="0" smtClean="0">
                <a:solidFill>
                  <a:srgbClr val="0000FF"/>
                </a:solidFill>
                <a:latin typeface="Arial" charset="0"/>
              </a:rPr>
              <a:t>Supporting </a:t>
            </a:r>
            <a:r>
              <a:rPr lang="en-US" sz="2400" i="0" dirty="0" err="1" smtClean="0">
                <a:solidFill>
                  <a:srgbClr val="0000FF"/>
                </a:solidFill>
                <a:latin typeface="Arial" charset="0"/>
              </a:rPr>
              <a:t>divertor</a:t>
            </a:r>
            <a:r>
              <a:rPr lang="en-US" sz="2400" i="0" dirty="0" smtClean="0">
                <a:solidFill>
                  <a:srgbClr val="0000FF"/>
                </a:solidFill>
                <a:latin typeface="Arial" charset="0"/>
              </a:rPr>
              <a:t> and lithium research</a:t>
            </a:r>
            <a:endParaRPr lang="en-US" sz="2000" i="0" dirty="0">
              <a:solidFill>
                <a:srgbClr val="FF0000"/>
              </a:solidFill>
              <a:latin typeface="Arial" charset="0"/>
            </a:endParaRPr>
          </a:p>
          <a:p>
            <a:pPr algn="ctr" eaLnBrk="0" hangingPunct="0">
              <a:spcBef>
                <a:spcPct val="0"/>
              </a:spcBef>
              <a:buFontTx/>
              <a:buNone/>
            </a:pPr>
            <a:endParaRPr lang="en-US" sz="2000" i="0" dirty="0">
              <a:solidFill>
                <a:srgbClr val="0B21FF"/>
              </a:solidFill>
              <a:latin typeface="Arial" charset="0"/>
            </a:endParaRPr>
          </a:p>
        </p:txBody>
      </p:sp>
      <p:sp>
        <p:nvSpPr>
          <p:cNvPr id="33794" name="Text Box 122"/>
          <p:cNvSpPr txBox="1">
            <a:spLocks noChangeArrowheads="1"/>
          </p:cNvSpPr>
          <p:nvPr/>
        </p:nvSpPr>
        <p:spPr bwMode="auto">
          <a:xfrm>
            <a:off x="8664575" y="1624013"/>
            <a:ext cx="431800"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ORNL</a:t>
            </a:r>
          </a:p>
        </p:txBody>
      </p:sp>
      <p:pic>
        <p:nvPicPr>
          <p:cNvPr id="33795" name="Picture 132"/>
          <p:cNvPicPr>
            <a:picLocks noChangeAspect="1" noChangeArrowheads="1"/>
          </p:cNvPicPr>
          <p:nvPr/>
        </p:nvPicPr>
        <p:blipFill>
          <a:blip r:embed="rId3">
            <a:extLst>
              <a:ext uri="{28A0092B-C50C-407E-A947-70E740481C1C}">
                <a14:useLocalDpi xmlns="" xmlns:a14="http://schemas.microsoft.com/office/drawing/2010/main" val="0"/>
              </a:ext>
            </a:extLst>
          </a:blip>
          <a:srcRect r="15723" b="2927"/>
          <a:stretch>
            <a:fillRect/>
          </a:stretch>
        </p:blipFill>
        <p:spPr bwMode="auto">
          <a:xfrm>
            <a:off x="254000" y="2946400"/>
            <a:ext cx="1333500" cy="349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133"/>
          <p:cNvSpPr>
            <a:spLocks noChangeArrowheads="1"/>
          </p:cNvSpPr>
          <p:nvPr/>
        </p:nvSpPr>
        <p:spPr bwMode="auto">
          <a:xfrm>
            <a:off x="-228600" y="2933700"/>
            <a:ext cx="1879600" cy="17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p>
            <a:pPr lvl="1" algn="ctr" eaLnBrk="0" hangingPunct="0">
              <a:lnSpc>
                <a:spcPct val="80000"/>
              </a:lnSpc>
              <a:buFontTx/>
              <a:buNone/>
            </a:pPr>
            <a:r>
              <a:rPr lang="en-US" sz="1400" i="0">
                <a:solidFill>
                  <a:srgbClr val="081DFF"/>
                </a:solidFill>
              </a:rPr>
              <a:t>Lithium CHERS</a:t>
            </a:r>
          </a:p>
        </p:txBody>
      </p:sp>
      <p:sp>
        <p:nvSpPr>
          <p:cNvPr id="33797" name="Text Box 13"/>
          <p:cNvSpPr txBox="1">
            <a:spLocks noChangeArrowheads="1"/>
          </p:cNvSpPr>
          <p:nvPr/>
        </p:nvSpPr>
        <p:spPr bwMode="auto">
          <a:xfrm>
            <a:off x="4684713" y="1074738"/>
            <a:ext cx="3811587" cy="5699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Divertor Imaging</a:t>
            </a:r>
          </a:p>
          <a:p>
            <a:pPr eaLnBrk="1" hangingPunct="1">
              <a:buFontTx/>
              <a:buNone/>
            </a:pPr>
            <a:r>
              <a:rPr lang="en-US" sz="1400" i="0"/>
              <a:t>Spectrometer</a:t>
            </a:r>
            <a:endParaRPr lang="en-US" sz="1400" i="0">
              <a:solidFill>
                <a:srgbClr val="081DFF"/>
              </a:solidFill>
              <a:latin typeface="Helvetica Neue" charset="0"/>
              <a:ea typeface="ヒラギノ角ゴ Pro W3" charset="0"/>
              <a:cs typeface="ヒラギノ角ゴ Pro W3" charset="0"/>
            </a:endParaRPr>
          </a:p>
        </p:txBody>
      </p:sp>
      <p:sp>
        <p:nvSpPr>
          <p:cNvPr id="33798" name="Rectangle 151"/>
          <p:cNvSpPr>
            <a:spLocks noChangeArrowheads="1"/>
          </p:cNvSpPr>
          <p:nvPr/>
        </p:nvSpPr>
        <p:spPr bwMode="auto">
          <a:xfrm>
            <a:off x="4056063" y="4535488"/>
            <a:ext cx="23780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008000"/>
                </a:solidFill>
              </a:rPr>
              <a:t>Dual-band fast IR Camera</a:t>
            </a:r>
          </a:p>
        </p:txBody>
      </p:sp>
      <p:sp>
        <p:nvSpPr>
          <p:cNvPr id="33799" name="Rectangle 157"/>
          <p:cNvSpPr>
            <a:spLocks noChangeArrowheads="1"/>
          </p:cNvSpPr>
          <p:nvPr/>
        </p:nvSpPr>
        <p:spPr bwMode="auto">
          <a:xfrm>
            <a:off x="6570663" y="1033463"/>
            <a:ext cx="214153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400" i="0">
                <a:solidFill>
                  <a:srgbClr val="0000FF"/>
                </a:solidFill>
              </a:rPr>
              <a:t>Two fast 2D visible and IR cameras with full divertor coverage</a:t>
            </a:r>
            <a:endParaRPr lang="en-US" sz="1400">
              <a:solidFill>
                <a:srgbClr val="0000FF"/>
              </a:solidFill>
            </a:endParaRPr>
          </a:p>
        </p:txBody>
      </p:sp>
      <p:pic>
        <p:nvPicPr>
          <p:cNvPr id="33800" name="Picture 21" descr="gnugnu.bmp"/>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6777038" y="2087563"/>
            <a:ext cx="1362075"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1" name="Rectangle 18"/>
          <p:cNvSpPr>
            <a:spLocks noChangeArrowheads="1"/>
          </p:cNvSpPr>
          <p:nvPr/>
        </p:nvSpPr>
        <p:spPr bwMode="auto">
          <a:xfrm>
            <a:off x="6789738" y="2141538"/>
            <a:ext cx="550862"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33802" name="Picture 15" descr="gnu.bmp"/>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6777038" y="3195638"/>
            <a:ext cx="1366837" cy="110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3" name="Rectangle 19"/>
          <p:cNvSpPr>
            <a:spLocks noChangeArrowheads="1"/>
          </p:cNvSpPr>
          <p:nvPr/>
        </p:nvSpPr>
        <p:spPr bwMode="auto">
          <a:xfrm>
            <a:off x="6824663" y="3259138"/>
            <a:ext cx="7699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C II</a:t>
            </a:r>
          </a:p>
        </p:txBody>
      </p:sp>
      <p:pic>
        <p:nvPicPr>
          <p:cNvPr id="33804" name="Picture 55"/>
          <p:cNvPicPr>
            <a:picLocks noChangeAspect="1"/>
          </p:cNvPicPr>
          <p:nvPr/>
        </p:nvPicPr>
        <p:blipFill>
          <a:blip r:embed="rId6">
            <a:extLst>
              <a:ext uri="{28A0092B-C50C-407E-A947-70E740481C1C}">
                <a14:useLocalDpi xmlns="" xmlns:a14="http://schemas.microsoft.com/office/drawing/2010/main" val="0"/>
              </a:ext>
            </a:extLst>
          </a:blip>
          <a:srcRect l="5624" r="7735"/>
          <a:stretch>
            <a:fillRect/>
          </a:stretch>
        </p:blipFill>
        <p:spPr bwMode="auto">
          <a:xfrm>
            <a:off x="6623050" y="4660900"/>
            <a:ext cx="1789113"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5" name="Rectangle 57"/>
          <p:cNvSpPr>
            <a:spLocks noChangeArrowheads="1"/>
          </p:cNvSpPr>
          <p:nvPr/>
        </p:nvSpPr>
        <p:spPr bwMode="auto">
          <a:xfrm>
            <a:off x="6257925" y="4141788"/>
            <a:ext cx="2822575" cy="523875"/>
          </a:xfrm>
          <a:prstGeom prst="rect">
            <a:avLst/>
          </a:prstGeom>
          <a:solidFill>
            <a:srgbClr val="FFFF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FontTx/>
              <a:buNone/>
            </a:pPr>
            <a:r>
              <a:rPr lang="en-US" sz="1400" dirty="0">
                <a:solidFill>
                  <a:srgbClr val="FF3300"/>
                </a:solidFill>
              </a:rPr>
              <a:t>MAPP probe for between-shots surface analysis</a:t>
            </a:r>
          </a:p>
        </p:txBody>
      </p:sp>
      <p:sp>
        <p:nvSpPr>
          <p:cNvPr id="33806" name="Text Box 58"/>
          <p:cNvSpPr txBox="1">
            <a:spLocks noChangeArrowheads="1"/>
          </p:cNvSpPr>
          <p:nvPr/>
        </p:nvSpPr>
        <p:spPr bwMode="auto">
          <a:xfrm>
            <a:off x="6578600" y="1790700"/>
            <a:ext cx="18288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 ORNL, UT-K</a:t>
            </a:r>
          </a:p>
        </p:txBody>
      </p:sp>
      <p:sp>
        <p:nvSpPr>
          <p:cNvPr id="33807" name="Text Box 58"/>
          <p:cNvSpPr txBox="1">
            <a:spLocks noChangeArrowheads="1"/>
          </p:cNvSpPr>
          <p:nvPr/>
        </p:nvSpPr>
        <p:spPr bwMode="auto">
          <a:xfrm>
            <a:off x="6595534" y="6184900"/>
            <a:ext cx="13081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Purdue U.</a:t>
            </a:r>
          </a:p>
        </p:txBody>
      </p:sp>
      <p:pic>
        <p:nvPicPr>
          <p:cNvPr id="33808" name="Picture 29"/>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3371850" y="1604963"/>
            <a:ext cx="2838450" cy="291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9" name="Text Box 58"/>
          <p:cNvSpPr txBox="1">
            <a:spLocks noChangeArrowheads="1"/>
          </p:cNvSpPr>
          <p:nvPr/>
        </p:nvSpPr>
        <p:spPr bwMode="auto">
          <a:xfrm>
            <a:off x="5930900" y="2260600"/>
            <a:ext cx="6858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a:t>
            </a:r>
          </a:p>
        </p:txBody>
      </p:sp>
      <p:cxnSp>
        <p:nvCxnSpPr>
          <p:cNvPr id="33810" name="Straight Arrow Connector 143"/>
          <p:cNvCxnSpPr>
            <a:cxnSpLocks noChangeShapeType="1"/>
          </p:cNvCxnSpPr>
          <p:nvPr/>
        </p:nvCxnSpPr>
        <p:spPr bwMode="auto">
          <a:xfrm flipH="1" flipV="1">
            <a:off x="5245100" y="3868738"/>
            <a:ext cx="1079500" cy="385762"/>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33811" name="Group 43"/>
          <p:cNvGrpSpPr>
            <a:grpSpLocks/>
          </p:cNvGrpSpPr>
          <p:nvPr/>
        </p:nvGrpSpPr>
        <p:grpSpPr bwMode="auto">
          <a:xfrm flipH="1">
            <a:off x="3275013" y="1714500"/>
            <a:ext cx="1208087" cy="2628900"/>
            <a:chOff x="702782" y="942975"/>
            <a:chExt cx="2561119" cy="5572125"/>
          </a:xfrm>
        </p:grpSpPr>
        <p:pic>
          <p:nvPicPr>
            <p:cNvPr id="33821" name="Picture 1032"/>
            <p:cNvPicPr>
              <a:picLocks noChangeAspect="1" noChangeArrowheads="1"/>
            </p:cNvPicPr>
            <p:nvPr/>
          </p:nvPicPr>
          <p:blipFill>
            <a:blip r:embed="rId8">
              <a:extLst>
                <a:ext uri="{28A0092B-C50C-407E-A947-70E740481C1C}">
                  <a14:useLocalDpi xmlns="" xmlns:a14="http://schemas.microsoft.com/office/drawing/2010/main" val="0"/>
                </a:ext>
              </a:extLst>
            </a:blip>
            <a:srcRect l="20741"/>
            <a:stretch>
              <a:fillRect/>
            </a:stretch>
          </p:blipFill>
          <p:spPr bwMode="auto">
            <a:xfrm>
              <a:off x="702782" y="942975"/>
              <a:ext cx="2048355" cy="557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sp>
          <p:nvSpPr>
            <p:cNvPr id="33822" name="Line 1034"/>
            <p:cNvSpPr>
              <a:spLocks noChangeShapeType="1"/>
            </p:cNvSpPr>
            <p:nvPr/>
          </p:nvSpPr>
          <p:spPr bwMode="auto">
            <a:xfrm flipH="1" flipV="1">
              <a:off x="914401" y="1498600"/>
              <a:ext cx="914400" cy="4241800"/>
            </a:xfrm>
            <a:prstGeom prst="line">
              <a:avLst/>
            </a:prstGeom>
            <a:noFill/>
            <a:ln w="50800">
              <a:solidFill>
                <a:srgbClr val="00A100"/>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33823" name="Line 1035"/>
            <p:cNvSpPr>
              <a:spLocks noChangeShapeType="1"/>
            </p:cNvSpPr>
            <p:nvPr/>
          </p:nvSpPr>
          <p:spPr bwMode="auto">
            <a:xfrm flipV="1">
              <a:off x="1854201" y="1663700"/>
              <a:ext cx="114300" cy="4038600"/>
            </a:xfrm>
            <a:prstGeom prst="line">
              <a:avLst/>
            </a:prstGeom>
            <a:noFill/>
            <a:ln w="50800">
              <a:solidFill>
                <a:srgbClr val="00A100"/>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33824" name="Line 1051"/>
            <p:cNvSpPr>
              <a:spLocks noChangeShapeType="1"/>
            </p:cNvSpPr>
            <p:nvPr/>
          </p:nvSpPr>
          <p:spPr bwMode="auto">
            <a:xfrm flipV="1">
              <a:off x="1854201" y="5562600"/>
              <a:ext cx="1155700" cy="190500"/>
            </a:xfrm>
            <a:prstGeom prst="line">
              <a:avLst/>
            </a:prstGeom>
            <a:noFill/>
            <a:ln w="50800">
              <a:solidFill>
                <a:srgbClr val="00A100"/>
              </a:solidFill>
              <a:prstDash val="dash"/>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33825" name="Oval 1053"/>
            <p:cNvSpPr>
              <a:spLocks noChangeArrowheads="1"/>
            </p:cNvSpPr>
            <p:nvPr/>
          </p:nvSpPr>
          <p:spPr bwMode="auto">
            <a:xfrm>
              <a:off x="990601" y="14986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6" name="Oval 1054"/>
            <p:cNvSpPr>
              <a:spLocks noChangeArrowheads="1"/>
            </p:cNvSpPr>
            <p:nvPr/>
          </p:nvSpPr>
          <p:spPr bwMode="auto">
            <a:xfrm>
              <a:off x="1130301" y="14986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7" name="Oval 1055"/>
            <p:cNvSpPr>
              <a:spLocks noChangeArrowheads="1"/>
            </p:cNvSpPr>
            <p:nvPr/>
          </p:nvSpPr>
          <p:spPr bwMode="auto">
            <a:xfrm>
              <a:off x="1384301" y="14986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8" name="Oval 1056"/>
            <p:cNvSpPr>
              <a:spLocks noChangeArrowheads="1"/>
            </p:cNvSpPr>
            <p:nvPr/>
          </p:nvSpPr>
          <p:spPr bwMode="auto">
            <a:xfrm>
              <a:off x="1562101" y="15621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9" name="Oval 1057"/>
            <p:cNvSpPr>
              <a:spLocks noChangeArrowheads="1"/>
            </p:cNvSpPr>
            <p:nvPr/>
          </p:nvSpPr>
          <p:spPr bwMode="auto">
            <a:xfrm>
              <a:off x="1739901" y="16256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0" name="Oval 1058"/>
            <p:cNvSpPr>
              <a:spLocks noChangeArrowheads="1"/>
            </p:cNvSpPr>
            <p:nvPr/>
          </p:nvSpPr>
          <p:spPr bwMode="auto">
            <a:xfrm>
              <a:off x="876301" y="1714500"/>
              <a:ext cx="114300" cy="139700"/>
            </a:xfrm>
            <a:prstGeom prst="ellipse">
              <a:avLst/>
            </a:prstGeom>
            <a:solidFill>
              <a:srgbClr val="FF0000"/>
            </a:solidFill>
            <a:ln>
              <a:noFill/>
            </a:ln>
            <a:extLst>
              <a:ext uri="{91240B29-F687-4f45-9708-019B960494DF}">
                <a14:hiddenLine xmlns=""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1" name="Line 1059"/>
            <p:cNvSpPr>
              <a:spLocks noChangeShapeType="1"/>
            </p:cNvSpPr>
            <p:nvPr/>
          </p:nvSpPr>
          <p:spPr bwMode="auto">
            <a:xfrm>
              <a:off x="1892301" y="1701800"/>
              <a:ext cx="1371600" cy="177800"/>
            </a:xfrm>
            <a:prstGeom prst="line">
              <a:avLst/>
            </a:prstGeom>
            <a:noFill/>
            <a:ln w="50800">
              <a:solidFill>
                <a:srgbClr val="FF0000"/>
              </a:solidFill>
              <a:prstDash val="dash"/>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33832" name="Rectangle 1060"/>
            <p:cNvSpPr>
              <a:spLocks noChangeArrowheads="1"/>
            </p:cNvSpPr>
            <p:nvPr/>
          </p:nvSpPr>
          <p:spPr bwMode="auto">
            <a:xfrm>
              <a:off x="1206501" y="1371600"/>
              <a:ext cx="317500" cy="304800"/>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sp>
          <p:nvSpPr>
            <p:cNvPr id="33833" name="Line 1061"/>
            <p:cNvSpPr>
              <a:spLocks noChangeShapeType="1"/>
            </p:cNvSpPr>
            <p:nvPr/>
          </p:nvSpPr>
          <p:spPr bwMode="auto">
            <a:xfrm>
              <a:off x="1549401" y="1752600"/>
              <a:ext cx="1676400" cy="1739900"/>
            </a:xfrm>
            <a:prstGeom prst="line">
              <a:avLst/>
            </a:prstGeom>
            <a:noFill/>
            <a:ln w="50800">
              <a:solidFill>
                <a:srgbClr val="0000FF"/>
              </a:solidFill>
              <a:prstDash val="dash"/>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grpSp>
      <p:sp>
        <p:nvSpPr>
          <p:cNvPr id="33812" name="TextBox 46"/>
          <p:cNvSpPr txBox="1">
            <a:spLocks noChangeArrowheads="1"/>
          </p:cNvSpPr>
          <p:nvPr/>
        </p:nvSpPr>
        <p:spPr bwMode="auto">
          <a:xfrm>
            <a:off x="1943100" y="3878263"/>
            <a:ext cx="15367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t>Divertor fast  pressure gauges</a:t>
            </a:r>
          </a:p>
        </p:txBody>
      </p:sp>
      <p:sp>
        <p:nvSpPr>
          <p:cNvPr id="33813" name="Text Box 58"/>
          <p:cNvSpPr txBox="1">
            <a:spLocks noChangeArrowheads="1"/>
          </p:cNvSpPr>
          <p:nvPr/>
        </p:nvSpPr>
        <p:spPr bwMode="auto">
          <a:xfrm>
            <a:off x="2133600" y="3390900"/>
            <a:ext cx="6858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ORNL</a:t>
            </a:r>
          </a:p>
        </p:txBody>
      </p:sp>
      <p:pic>
        <p:nvPicPr>
          <p:cNvPr id="33814" name="Picture 0" descr="dualband_splitter_schematic.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3660775" y="4864100"/>
            <a:ext cx="2663825" cy="135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5" name="Picture 9"/>
          <p:cNvPicPr>
            <a:picLocks noChangeAspect="1"/>
          </p:cNvPicPr>
          <p:nvPr/>
        </p:nvPicPr>
        <p:blipFill>
          <a:blip r:embed="rId10">
            <a:extLst>
              <a:ext uri="{28A0092B-C50C-407E-A947-70E740481C1C}">
                <a14:useLocalDpi xmlns="" xmlns:a14="http://schemas.microsoft.com/office/drawing/2010/main" val="0"/>
              </a:ext>
            </a:extLst>
          </a:blip>
          <a:srcRect t="218" b="12064"/>
          <a:stretch>
            <a:fillRect/>
          </a:stretch>
        </p:blipFill>
        <p:spPr bwMode="auto">
          <a:xfrm>
            <a:off x="1727200" y="4608513"/>
            <a:ext cx="1908175"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6" name="Picture 1046"/>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74700" y="1371600"/>
            <a:ext cx="2519363"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cxnSp>
        <p:nvCxnSpPr>
          <p:cNvPr id="33817" name="Straight Arrow Connector 54"/>
          <p:cNvCxnSpPr>
            <a:cxnSpLocks noChangeShapeType="1"/>
          </p:cNvCxnSpPr>
          <p:nvPr/>
        </p:nvCxnSpPr>
        <p:spPr bwMode="auto">
          <a:xfrm rot="16200000" flipV="1">
            <a:off x="3873500" y="4152900"/>
            <a:ext cx="495300" cy="292100"/>
          </a:xfrm>
          <a:prstGeom prst="straightConnector1">
            <a:avLst/>
          </a:prstGeom>
          <a:noFill/>
          <a:ln w="38100">
            <a:solidFill>
              <a:srgbClr val="008000"/>
            </a:solidFill>
            <a:round/>
            <a:headEnd/>
            <a:tailEnd type="arrow" w="med" len="med"/>
          </a:ln>
          <a:extLst>
            <a:ext uri="{909E8E84-426E-40dd-AFC4-6F175D3DCCD1}">
              <a14:hiddenFill xmlns="" xmlns:a14="http://schemas.microsoft.com/office/drawing/2010/main">
                <a:noFill/>
              </a14:hiddenFill>
            </a:ext>
          </a:extLst>
        </p:spPr>
      </p:cxnSp>
      <p:cxnSp>
        <p:nvCxnSpPr>
          <p:cNvPr id="33818" name="Straight Arrow Connector 55"/>
          <p:cNvCxnSpPr>
            <a:cxnSpLocks noChangeShapeType="1"/>
            <a:endCxn id="33833" idx="1"/>
          </p:cNvCxnSpPr>
          <p:nvPr/>
        </p:nvCxnSpPr>
        <p:spPr bwMode="auto">
          <a:xfrm rot="5400000" flipH="1" flipV="1">
            <a:off x="2654300" y="3146425"/>
            <a:ext cx="866775" cy="409575"/>
          </a:xfrm>
          <a:prstGeom prst="straightConnector1">
            <a:avLst/>
          </a:prstGeom>
          <a:noFill/>
          <a:ln w="381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33819" name="TextBox 59"/>
          <p:cNvSpPr txBox="1">
            <a:spLocks noChangeArrowheads="1"/>
          </p:cNvSpPr>
          <p:nvPr/>
        </p:nvSpPr>
        <p:spPr bwMode="auto">
          <a:xfrm>
            <a:off x="342900" y="1003300"/>
            <a:ext cx="3467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a:solidFill>
                  <a:srgbClr val="FF0000"/>
                </a:solidFill>
              </a:rPr>
              <a:t>Divertor fast eroding thermocouples</a:t>
            </a:r>
          </a:p>
        </p:txBody>
      </p:sp>
      <p:sp>
        <p:nvSpPr>
          <p:cNvPr id="2" name="Rectangle 1"/>
          <p:cNvSpPr/>
          <p:nvPr/>
        </p:nvSpPr>
        <p:spPr>
          <a:xfrm>
            <a:off x="2710415" y="6279234"/>
            <a:ext cx="3131584" cy="276999"/>
          </a:xfrm>
          <a:prstGeom prst="rect">
            <a:avLst/>
          </a:prstGeom>
        </p:spPr>
        <p:txBody>
          <a:bodyPr wrap="square">
            <a:spAutoFit/>
          </a:bodyPr>
          <a:lstStyle/>
          <a:p>
            <a:pPr>
              <a:spcAft>
                <a:spcPts val="1200"/>
              </a:spcAft>
              <a:buNone/>
            </a:pPr>
            <a:r>
              <a:rPr lang="en-US" dirty="0">
                <a:latin typeface="Arial" charset="0"/>
                <a:ea typeface="ヒラギノ角ゴ Pro W3" charset="0"/>
                <a:cs typeface="ヒラギノ角ゴ Pro W3" charset="0"/>
              </a:rPr>
              <a:t>(see back-up </a:t>
            </a:r>
            <a:r>
              <a:rPr lang="en-US" dirty="0" smtClean="0">
                <a:latin typeface="Arial" charset="0"/>
                <a:ea typeface="ヒラギノ角ゴ Pro W3" charset="0"/>
                <a:cs typeface="ヒラギノ角ゴ Pro W3" charset="0"/>
              </a:rPr>
              <a:t>slides </a:t>
            </a:r>
            <a:r>
              <a:rPr lang="en-US" dirty="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53 and 54)</a:t>
            </a:r>
            <a:endParaRPr lang="en-US" dirty="0">
              <a:latin typeface="Arial" charset="0"/>
              <a:ea typeface="ヒラギノ角ゴ Pro W3" charset="0"/>
              <a:cs typeface="ヒラギノ角ゴ Pro W3" charset="0"/>
            </a:endParaRPr>
          </a:p>
        </p:txBody>
      </p:sp>
      <p:sp>
        <p:nvSpPr>
          <p:cNvPr id="44" name="Slide Number Placeholder 43"/>
          <p:cNvSpPr>
            <a:spLocks noGrp="1"/>
          </p:cNvSpPr>
          <p:nvPr>
            <p:ph type="sldNum" sz="quarter" idx="12"/>
          </p:nvPr>
        </p:nvSpPr>
        <p:spPr/>
        <p:txBody>
          <a:bodyPr/>
          <a:lstStyle/>
          <a:p>
            <a:pPr>
              <a:defRPr/>
            </a:pPr>
            <a:fld id="{4DAB4750-CAB8-CC48-97B3-E208C97FF6A2}" type="slidenum">
              <a:rPr lang="en-US" smtClean="0"/>
              <a:pPr>
                <a:defRPr/>
              </a:pPr>
              <a:t>28</a:t>
            </a:fld>
            <a:endParaRPr lang="en-US"/>
          </a:p>
        </p:txBody>
      </p:sp>
    </p:spTree>
    <p:extLst>
      <p:ext uri="{BB962C8B-B14F-4D97-AF65-F5344CB8AC3E}">
        <p14:creationId xmlns="" xmlns:p14="http://schemas.microsoft.com/office/powerpoint/2010/main" val="30480790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3"/>
          <p:cNvSpPr>
            <a:spLocks noChangeArrowheads="1"/>
          </p:cNvSpPr>
          <p:nvPr/>
        </p:nvSpPr>
        <p:spPr bwMode="auto">
          <a:xfrm>
            <a:off x="-12700" y="53340"/>
            <a:ext cx="9144000" cy="76962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80000"/>
              </a:lnSpc>
              <a:buFontTx/>
              <a:buNone/>
            </a:pPr>
            <a:r>
              <a:rPr lang="en-US" sz="2800" i="0" dirty="0">
                <a:solidFill>
                  <a:srgbClr val="FF0000"/>
                </a:solidFill>
              </a:rPr>
              <a:t>Boundary </a:t>
            </a:r>
            <a:r>
              <a:rPr lang="en-US" sz="2800" i="0" dirty="0" smtClean="0">
                <a:solidFill>
                  <a:srgbClr val="FF0000"/>
                </a:solidFill>
              </a:rPr>
              <a:t>Facility Capability Evolution</a:t>
            </a:r>
            <a:endParaRPr lang="en-US" sz="2000" i="0" dirty="0">
              <a:solidFill>
                <a:srgbClr val="FF0000"/>
              </a:solidFill>
            </a:endParaRPr>
          </a:p>
          <a:p>
            <a:pPr algn="ctr" eaLnBrk="0" hangingPunct="0">
              <a:lnSpc>
                <a:spcPct val="80000"/>
              </a:lnSpc>
              <a:buFontTx/>
              <a:buNone/>
            </a:pPr>
            <a:r>
              <a:rPr lang="en-US" sz="2000" i="0" dirty="0" smtClean="0">
                <a:solidFill>
                  <a:srgbClr val="0000FF"/>
                </a:solidFill>
              </a:rPr>
              <a:t>NSTX-U will have very high </a:t>
            </a:r>
            <a:r>
              <a:rPr lang="en-US" sz="2000" i="0" dirty="0" err="1" smtClean="0">
                <a:solidFill>
                  <a:srgbClr val="0000FF"/>
                </a:solidFill>
              </a:rPr>
              <a:t>divertor</a:t>
            </a:r>
            <a:r>
              <a:rPr lang="en-US" sz="2000" i="0" dirty="0" smtClean="0">
                <a:solidFill>
                  <a:srgbClr val="0000FF"/>
                </a:solidFill>
              </a:rPr>
              <a:t> heat flux capability of ~ 40 MW/m</a:t>
            </a:r>
            <a:r>
              <a:rPr lang="en-US" sz="2000" i="0" baseline="30000" dirty="0" smtClean="0">
                <a:solidFill>
                  <a:srgbClr val="0000FF"/>
                </a:solidFill>
              </a:rPr>
              <a:t>2</a:t>
            </a:r>
            <a:endParaRPr lang="en-US" sz="2000" i="0" baseline="30000" dirty="0">
              <a:solidFill>
                <a:srgbClr val="0000FF"/>
              </a:solidFill>
              <a:latin typeface="Helvetica Neue" charset="0"/>
            </a:endParaRPr>
          </a:p>
        </p:txBody>
      </p:sp>
      <p:pic>
        <p:nvPicPr>
          <p:cNvPr id="52228" name="Picture 14"/>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612900" y="4579408"/>
            <a:ext cx="2374900" cy="165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1" name="TextBox 1"/>
          <p:cNvSpPr txBox="1">
            <a:spLocks noChangeArrowheads="1"/>
          </p:cNvSpPr>
          <p:nvPr/>
        </p:nvSpPr>
        <p:spPr bwMode="auto">
          <a:xfrm>
            <a:off x="1866900" y="4525433"/>
            <a:ext cx="1778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bg1"/>
                </a:solidFill>
              </a:rPr>
              <a:t>NSTX Moly Tiles</a:t>
            </a:r>
          </a:p>
        </p:txBody>
      </p:sp>
      <p:cxnSp>
        <p:nvCxnSpPr>
          <p:cNvPr id="52232" name="Straight Arrow Connector 3"/>
          <p:cNvCxnSpPr>
            <a:cxnSpLocks noChangeShapeType="1"/>
            <a:endCxn id="117" idx="2"/>
          </p:cNvCxnSpPr>
          <p:nvPr/>
        </p:nvCxnSpPr>
        <p:spPr bwMode="auto">
          <a:xfrm flipV="1">
            <a:off x="2844804" y="4055326"/>
            <a:ext cx="17585" cy="440474"/>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52233" name="Picture 19"/>
          <p:cNvPicPr>
            <a:picLocks noChangeAspect="1" noChangeArrowheads="1"/>
          </p:cNvPicPr>
          <p:nvPr/>
        </p:nvPicPr>
        <p:blipFill>
          <a:blip r:embed="rId4">
            <a:extLst>
              <a:ext uri="{28A0092B-C50C-407E-A947-70E740481C1C}">
                <a14:useLocalDpi xmlns="" xmlns:a14="http://schemas.microsoft.com/office/drawing/2010/main" val="0"/>
              </a:ext>
            </a:extLst>
          </a:blip>
          <a:srcRect l="5" r="55959"/>
          <a:stretch>
            <a:fillRect/>
          </a:stretch>
        </p:blipFill>
        <p:spPr bwMode="auto">
          <a:xfrm>
            <a:off x="5772150" y="4004214"/>
            <a:ext cx="2048263" cy="225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2234" name="Straight Arrow Connector 22"/>
          <p:cNvCxnSpPr>
            <a:cxnSpLocks noChangeShapeType="1"/>
          </p:cNvCxnSpPr>
          <p:nvPr/>
        </p:nvCxnSpPr>
        <p:spPr bwMode="auto">
          <a:xfrm flipH="1" flipV="1">
            <a:off x="4564380" y="4076700"/>
            <a:ext cx="1059180" cy="89916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2239" name="Text Box 58"/>
          <p:cNvSpPr txBox="1">
            <a:spLocks noChangeArrowheads="1"/>
          </p:cNvSpPr>
          <p:nvPr/>
        </p:nvSpPr>
        <p:spPr bwMode="auto">
          <a:xfrm flipH="1">
            <a:off x="7687734" y="5757333"/>
            <a:ext cx="7366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ORNL</a:t>
            </a:r>
          </a:p>
        </p:txBody>
      </p:sp>
      <p:grpSp>
        <p:nvGrpSpPr>
          <p:cNvPr id="16" name="Group 545"/>
          <p:cNvGrpSpPr>
            <a:grpSpLocks/>
          </p:cNvGrpSpPr>
          <p:nvPr/>
        </p:nvGrpSpPr>
        <p:grpSpPr bwMode="auto">
          <a:xfrm>
            <a:off x="1104904" y="1283355"/>
            <a:ext cx="945588" cy="2522357"/>
            <a:chOff x="334963" y="2170113"/>
            <a:chExt cx="1270000" cy="3387725"/>
          </a:xfrm>
        </p:grpSpPr>
        <p:cxnSp>
          <p:nvCxnSpPr>
            <p:cNvPr id="17" name="Straight Connector 16"/>
            <p:cNvCxnSpPr/>
            <p:nvPr/>
          </p:nvCxnSpPr>
          <p:spPr>
            <a:xfrm>
              <a:off x="334963" y="2787650"/>
              <a:ext cx="0" cy="21256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4963" y="25130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4963" y="49133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4026" y="2170113"/>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73076" y="2170113"/>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73076" y="5553075"/>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54026" y="5187950"/>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58813" y="2170113"/>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89026" y="2376488"/>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363663" y="2811463"/>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522413" y="3336925"/>
              <a:ext cx="82550" cy="4794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658813" y="536575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089026" y="4913313"/>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363663" y="4408488"/>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1522413" y="3884613"/>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3" name="Group 546"/>
          <p:cNvGrpSpPr>
            <a:grpSpLocks/>
          </p:cNvGrpSpPr>
          <p:nvPr/>
        </p:nvGrpSpPr>
        <p:grpSpPr bwMode="auto">
          <a:xfrm>
            <a:off x="2436874" y="1274889"/>
            <a:ext cx="945588" cy="2525902"/>
            <a:chOff x="1773378" y="2703574"/>
            <a:chExt cx="1270102" cy="3392425"/>
          </a:xfrm>
        </p:grpSpPr>
        <p:grpSp>
          <p:nvGrpSpPr>
            <p:cNvPr id="34" name="Group 657"/>
            <p:cNvGrpSpPr>
              <a:grpSpLocks/>
            </p:cNvGrpSpPr>
            <p:nvPr/>
          </p:nvGrpSpPr>
          <p:grpSpPr bwMode="auto">
            <a:xfrm flipV="1">
              <a:off x="1773378" y="2703574"/>
              <a:ext cx="1270102" cy="3392425"/>
              <a:chOff x="1775460" y="1981200"/>
              <a:chExt cx="1270102" cy="3387852"/>
            </a:xfrm>
          </p:grpSpPr>
          <p:cxnSp>
            <p:nvCxnSpPr>
              <p:cNvPr id="36" name="Straight Connector 35"/>
              <p:cNvCxnSpPr/>
              <p:nvPr/>
            </p:nvCxnSpPr>
            <p:spPr>
              <a:xfrm>
                <a:off x="1775460" y="2599479"/>
                <a:ext cx="0" cy="21243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75460" y="2323632"/>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75460" y="4723823"/>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92944" y="1981200"/>
                <a:ext cx="0" cy="3424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11996" y="1981200"/>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11996" y="5364297"/>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892944" y="4999670"/>
                <a:ext cx="0" cy="3693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105687" y="1981200"/>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ChangeAspect="1"/>
              </p:cNvCxnSpPr>
              <p:nvPr/>
            </p:nvCxnSpPr>
            <p:spPr>
              <a:xfrm flipH="1" flipV="1">
                <a:off x="2529584" y="2187293"/>
                <a:ext cx="247670" cy="3709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804243" y="2623259"/>
                <a:ext cx="155587" cy="4803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963005" y="3146418"/>
                <a:ext cx="82557" cy="48035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V="1">
                <a:off x="2099336" y="5177227"/>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flipV="1">
                <a:off x="2529584" y="4723823"/>
                <a:ext cx="274659" cy="4121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2804243" y="4219687"/>
                <a:ext cx="155587" cy="4787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2963005" y="3696528"/>
                <a:ext cx="82557" cy="47877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a:cxnSpLocks noChangeAspect="1"/>
            </p:cNvCxnSpPr>
            <p:nvPr/>
          </p:nvCxnSpPr>
          <p:spPr bwMode="auto">
            <a:xfrm rot="480000" flipH="1">
              <a:off x="2276656" y="5964239"/>
              <a:ext cx="119072" cy="6984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47"/>
          <p:cNvGrpSpPr>
            <a:grpSpLocks/>
          </p:cNvGrpSpPr>
          <p:nvPr/>
        </p:nvGrpSpPr>
        <p:grpSpPr bwMode="auto">
          <a:xfrm>
            <a:off x="3811178" y="1266422"/>
            <a:ext cx="945588" cy="2538904"/>
            <a:chOff x="3302000" y="2703576"/>
            <a:chExt cx="1270000" cy="3409694"/>
          </a:xfrm>
        </p:grpSpPr>
        <p:cxnSp>
          <p:nvCxnSpPr>
            <p:cNvPr id="52" name="Straight Connector 5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2" name="Group 646"/>
            <p:cNvGrpSpPr>
              <a:grpSpLocks noChangeAspect="1"/>
            </p:cNvGrpSpPr>
            <p:nvPr/>
          </p:nvGrpSpPr>
          <p:grpSpPr bwMode="auto">
            <a:xfrm>
              <a:off x="3302001" y="5486254"/>
              <a:ext cx="1030288" cy="627016"/>
              <a:chOff x="3427990" y="4046589"/>
              <a:chExt cx="1425609" cy="867602"/>
            </a:xfrm>
          </p:grpSpPr>
          <p:cxnSp>
            <p:nvCxnSpPr>
              <p:cNvPr id="64" name="Straight Connector 6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noChangeAspect="1"/>
              </p:cNvCxnSpPr>
              <p:nvPr/>
            </p:nvCxnSpPr>
            <p:spPr bwMode="auto">
              <a:xfrm rot="120000" flipH="1">
                <a:off x="4001309" y="4597901"/>
                <a:ext cx="494240" cy="1339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54"/>
              <p:cNvSpPr>
                <a:spLocks noChangeArrowheads="1"/>
              </p:cNvSpPr>
              <p:nvPr/>
            </p:nvSpPr>
            <p:spPr bwMode="auto">
              <a:xfrm rot="10258769" flipH="1">
                <a:off x="3965036" y="4670108"/>
                <a:ext cx="138112" cy="91440"/>
              </a:xfrm>
              <a:prstGeom prst="ellipse">
                <a:avLst/>
              </a:prstGeom>
              <a:solidFill>
                <a:schemeClr val="tx1"/>
              </a:solidFill>
              <a:ln w="12700">
                <a:solidFill>
                  <a:schemeClr val="tx1"/>
                </a:solidFill>
                <a:round/>
                <a:headEnd/>
                <a:tailEnd type="triangle" w="med" len="med"/>
              </a:ln>
            </p:spPr>
            <p:txBody>
              <a:bodyPr lIns="0" tIns="0" rIns="0" bIns="0"/>
              <a:lstStyle/>
              <a:p>
                <a:endParaRPr lang="en-US" sz="1000" b="1">
                  <a:solidFill>
                    <a:schemeClr val="tx1"/>
                  </a:solidFill>
                  <a:cs typeface="Arial" charset="0"/>
                </a:endParaRPr>
              </a:p>
            </p:txBody>
          </p:sp>
          <p:sp>
            <p:nvSpPr>
              <p:cNvPr id="7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63" name="Straight Connector 6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552"/>
          <p:cNvSpPr txBox="1">
            <a:spLocks noChangeArrowheads="1"/>
          </p:cNvSpPr>
          <p:nvPr/>
        </p:nvSpPr>
        <p:spPr bwMode="auto">
          <a:xfrm flipH="1">
            <a:off x="3839546" y="3905795"/>
            <a:ext cx="813206"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latin typeface="Arial Narrow" pitchFamily="1" charset="0"/>
                <a:cs typeface="Arial" charset="0"/>
              </a:rPr>
              <a:t>Cryo</a:t>
            </a:r>
            <a:r>
              <a:rPr lang="en-US" sz="1100" b="1" i="0" dirty="0">
                <a:latin typeface="Arial Narrow" pitchFamily="1" charset="0"/>
                <a:cs typeface="Arial" charset="0"/>
              </a:rPr>
              <a:t>-pump</a:t>
            </a:r>
            <a:endParaRPr lang="en-US" sz="1050" b="1" i="0" dirty="0">
              <a:latin typeface="Arial Narrow" pitchFamily="1" charset="0"/>
              <a:cs typeface="Arial" charset="0"/>
            </a:endParaRPr>
          </a:p>
        </p:txBody>
      </p:sp>
      <p:sp>
        <p:nvSpPr>
          <p:cNvPr id="108" name="TextBox 556"/>
          <p:cNvSpPr txBox="1">
            <a:spLocks noChangeArrowheads="1"/>
          </p:cNvSpPr>
          <p:nvPr/>
        </p:nvSpPr>
        <p:spPr bwMode="auto">
          <a:xfrm>
            <a:off x="2474698" y="2077456"/>
            <a:ext cx="756470" cy="961289"/>
          </a:xfrm>
          <a:prstGeom prst="rect">
            <a:avLst/>
          </a:prstGeom>
          <a:noFill/>
          <a:ln w="9525">
            <a:noFill/>
            <a:miter lim="800000"/>
            <a:headEnd/>
            <a:tailEnd/>
          </a:ln>
        </p:spPr>
        <p:txBody>
          <a:bodyPr>
            <a:spAutoFit/>
          </a:bodyPr>
          <a:lstStyle/>
          <a:p>
            <a:pPr algn="ctr">
              <a:lnSpc>
                <a:spcPct val="80000"/>
              </a:lnSpc>
              <a:spcBef>
                <a:spcPct val="0"/>
              </a:spcBef>
              <a:buFontTx/>
              <a:buNone/>
            </a:pPr>
            <a:r>
              <a:rPr lang="en-US" sz="1400" b="1" i="0">
                <a:solidFill>
                  <a:schemeClr val="tx1"/>
                </a:solidFill>
                <a:latin typeface="Arial Narrow" pitchFamily="1" charset="0"/>
                <a:cs typeface="Arial" charset="0"/>
              </a:rPr>
              <a:t>Lower</a:t>
            </a:r>
          </a:p>
          <a:p>
            <a:pPr algn="ctr">
              <a:lnSpc>
                <a:spcPct val="80000"/>
              </a:lnSpc>
              <a:spcBef>
                <a:spcPct val="0"/>
              </a:spcBef>
              <a:buFontTx/>
              <a:buNone/>
            </a:pPr>
            <a:r>
              <a:rPr lang="en-US" sz="1400" b="1" i="0">
                <a:solidFill>
                  <a:schemeClr val="tx1"/>
                </a:solidFill>
                <a:latin typeface="Arial Narrow" pitchFamily="1" charset="0"/>
                <a:cs typeface="Arial" charset="0"/>
              </a:rPr>
              <a:t>OBD </a:t>
            </a:r>
          </a:p>
          <a:p>
            <a:pPr algn="ctr">
              <a:lnSpc>
                <a:spcPct val="80000"/>
              </a:lnSpc>
              <a:spcBef>
                <a:spcPct val="0"/>
              </a:spcBef>
              <a:buFontTx/>
              <a:buNone/>
            </a:pPr>
            <a:r>
              <a:rPr lang="en-US" sz="1400" b="1" i="0">
                <a:solidFill>
                  <a:schemeClr val="tx1"/>
                </a:solidFill>
                <a:latin typeface="Arial Narrow" pitchFamily="1" charset="0"/>
                <a:cs typeface="Arial" charset="0"/>
              </a:rPr>
              <a:t>high-Z row of tiles</a:t>
            </a:r>
          </a:p>
        </p:txBody>
      </p:sp>
      <p:sp>
        <p:nvSpPr>
          <p:cNvPr id="109" name="Rectangle 108"/>
          <p:cNvSpPr>
            <a:spLocks noChangeArrowheads="1"/>
          </p:cNvSpPr>
          <p:nvPr/>
        </p:nvSpPr>
        <p:spPr bwMode="auto">
          <a:xfrm>
            <a:off x="1168831" y="2065829"/>
            <a:ext cx="717264" cy="888448"/>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600" b="1" i="0">
                <a:solidFill>
                  <a:schemeClr val="tx1"/>
                </a:solidFill>
                <a:latin typeface="Arial Narrow" pitchFamily="1" charset="0"/>
              </a:rPr>
              <a:t>C</a:t>
            </a:r>
          </a:p>
          <a:p>
            <a:pPr algn="ctr">
              <a:lnSpc>
                <a:spcPct val="80000"/>
              </a:lnSpc>
              <a:spcBef>
                <a:spcPct val="0"/>
              </a:spcBef>
              <a:buFontTx/>
              <a:buNone/>
            </a:pPr>
            <a:r>
              <a:rPr lang="en-US" sz="1600" b="1" i="0">
                <a:solidFill>
                  <a:srgbClr val="00B0F0"/>
                </a:solidFill>
                <a:latin typeface="Arial Narrow" pitchFamily="1" charset="0"/>
              </a:rPr>
              <a:t>BN</a:t>
            </a:r>
          </a:p>
          <a:p>
            <a:pPr algn="ctr">
              <a:lnSpc>
                <a:spcPct val="80000"/>
              </a:lnSpc>
              <a:spcBef>
                <a:spcPct val="0"/>
              </a:spcBef>
              <a:buFontTx/>
              <a:buNone/>
            </a:pPr>
            <a:r>
              <a:rPr lang="en-US" sz="1600" b="1" i="0">
                <a:solidFill>
                  <a:srgbClr val="FF0000"/>
                </a:solidFill>
                <a:latin typeface="Arial Narrow" pitchFamily="1" charset="0"/>
              </a:rPr>
              <a:t>Li</a:t>
            </a:r>
          </a:p>
          <a:p>
            <a:pPr algn="ctr">
              <a:lnSpc>
                <a:spcPct val="80000"/>
              </a:lnSpc>
              <a:spcBef>
                <a:spcPct val="0"/>
              </a:spcBef>
              <a:buFontTx/>
              <a:buNone/>
            </a:pPr>
            <a:r>
              <a:rPr lang="en-US" sz="1600" b="1" i="0">
                <a:solidFill>
                  <a:srgbClr val="BFBFBF"/>
                </a:solidFill>
                <a:latin typeface="Arial Narrow" pitchFamily="1" charset="0"/>
              </a:rPr>
              <a:t>High-Z</a:t>
            </a:r>
          </a:p>
        </p:txBody>
      </p:sp>
      <p:sp>
        <p:nvSpPr>
          <p:cNvPr id="110" name="TextBox 558"/>
          <p:cNvSpPr txBox="1">
            <a:spLocks noChangeArrowheads="1"/>
          </p:cNvSpPr>
          <p:nvPr/>
        </p:nvSpPr>
        <p:spPr bwMode="auto">
          <a:xfrm>
            <a:off x="3811178" y="2145154"/>
            <a:ext cx="898308" cy="788934"/>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 </a:t>
            </a:r>
            <a:r>
              <a:rPr lang="en-US" sz="1400" b="1" i="0" dirty="0" smtClean="0">
                <a:solidFill>
                  <a:schemeClr val="tx1"/>
                </a:solidFill>
                <a:latin typeface="Arial Narrow" pitchFamily="1" charset="0"/>
                <a:cs typeface="Arial" charset="0"/>
              </a:rPr>
              <a:t>high-Z FW and OBD </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i="0" dirty="0" smtClean="0">
                <a:solidFill>
                  <a:schemeClr val="tx1"/>
                </a:solidFill>
                <a:latin typeface="Arial Narrow" pitchFamily="1" charset="0"/>
              </a:rPr>
              <a:t>PFCs</a:t>
            </a:r>
            <a:endParaRPr lang="en-US" sz="1400" b="1" i="0" dirty="0">
              <a:solidFill>
                <a:schemeClr val="tx1"/>
              </a:solidFill>
              <a:latin typeface="Arial Narrow" pitchFamily="1" charset="0"/>
              <a:cs typeface="Arial" charset="0"/>
            </a:endParaRPr>
          </a:p>
        </p:txBody>
      </p:sp>
      <p:sp>
        <p:nvSpPr>
          <p:cNvPr id="111" name="TextBox 560"/>
          <p:cNvSpPr txBox="1">
            <a:spLocks noChangeArrowheads="1"/>
          </p:cNvSpPr>
          <p:nvPr/>
        </p:nvSpPr>
        <p:spPr bwMode="auto">
          <a:xfrm>
            <a:off x="1422858" y="1029228"/>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2015</a:t>
            </a:r>
          </a:p>
        </p:txBody>
      </p:sp>
      <p:sp>
        <p:nvSpPr>
          <p:cNvPr id="112" name="TextBox 561"/>
          <p:cNvSpPr txBox="1">
            <a:spLocks noChangeArrowheads="1"/>
          </p:cNvSpPr>
          <p:nvPr/>
        </p:nvSpPr>
        <p:spPr bwMode="auto">
          <a:xfrm>
            <a:off x="272055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a:solidFill>
                  <a:srgbClr val="FF0000"/>
                </a:solidFill>
                <a:latin typeface="Arial Narrow" pitchFamily="1" charset="0"/>
                <a:cs typeface="Arial" charset="0"/>
              </a:rPr>
              <a:t>2016</a:t>
            </a:r>
          </a:p>
        </p:txBody>
      </p:sp>
      <p:sp>
        <p:nvSpPr>
          <p:cNvPr id="113" name="TextBox 562"/>
          <p:cNvSpPr txBox="1">
            <a:spLocks noChangeArrowheads="1"/>
          </p:cNvSpPr>
          <p:nvPr/>
        </p:nvSpPr>
        <p:spPr bwMode="auto">
          <a:xfrm>
            <a:off x="4129132" y="1012295"/>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a:solidFill>
                  <a:srgbClr val="FF0000"/>
                </a:solidFill>
                <a:latin typeface="Arial Narrow" pitchFamily="1" charset="0"/>
                <a:cs typeface="Arial" charset="0"/>
              </a:rPr>
              <a:t>2017</a:t>
            </a:r>
          </a:p>
        </p:txBody>
      </p:sp>
      <p:sp>
        <p:nvSpPr>
          <p:cNvPr id="114" name="TextBox 563"/>
          <p:cNvSpPr txBox="1">
            <a:spLocks noChangeArrowheads="1"/>
          </p:cNvSpPr>
          <p:nvPr/>
        </p:nvSpPr>
        <p:spPr bwMode="auto">
          <a:xfrm>
            <a:off x="5431770" y="1020762"/>
            <a:ext cx="512179" cy="307777"/>
          </a:xfrm>
          <a:prstGeom prst="rect">
            <a:avLst/>
          </a:prstGeom>
          <a:noFill/>
          <a:ln w="9525">
            <a:noFill/>
            <a:miter lim="800000"/>
            <a:headEnd/>
            <a:tailEnd/>
          </a:ln>
        </p:spPr>
        <p:txBody>
          <a:bodyPr wrap="none">
            <a:spAutoFit/>
          </a:bodyPr>
          <a:lstStyle/>
          <a:p>
            <a:pPr>
              <a:spcBef>
                <a:spcPct val="0"/>
              </a:spcBef>
              <a:buFontTx/>
              <a:buNone/>
            </a:pPr>
            <a:r>
              <a:rPr lang="en-US" sz="1400" b="1" i="0" dirty="0" smtClean="0">
                <a:solidFill>
                  <a:srgbClr val="FF0000"/>
                </a:solidFill>
                <a:latin typeface="Arial Narrow" pitchFamily="1" charset="0"/>
                <a:cs typeface="Arial" charset="0"/>
              </a:rPr>
              <a:t>2018</a:t>
            </a:r>
            <a:endParaRPr lang="en-US" sz="1400" b="1" i="0" dirty="0">
              <a:solidFill>
                <a:srgbClr val="FF0000"/>
              </a:solidFill>
              <a:latin typeface="Arial Narrow" pitchFamily="1" charset="0"/>
              <a:cs typeface="Arial" charset="0"/>
            </a:endParaRPr>
          </a:p>
        </p:txBody>
      </p:sp>
      <p:cxnSp>
        <p:nvCxnSpPr>
          <p:cNvPr id="115" name="Straight Arrow Connector 114"/>
          <p:cNvCxnSpPr/>
          <p:nvPr/>
        </p:nvCxnSpPr>
        <p:spPr>
          <a:xfrm flipH="1" flipV="1">
            <a:off x="4435266" y="3755683"/>
            <a:ext cx="68555" cy="135928"/>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flipV="1">
            <a:off x="2878936" y="3744056"/>
            <a:ext cx="68555" cy="135929"/>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TextBox 116"/>
          <p:cNvSpPr txBox="1">
            <a:spLocks noChangeArrowheads="1"/>
          </p:cNvSpPr>
          <p:nvPr/>
        </p:nvSpPr>
        <p:spPr bwMode="auto">
          <a:xfrm flipH="1">
            <a:off x="2380139" y="3914262"/>
            <a:ext cx="964500" cy="141064"/>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a:solidFill>
                  <a:srgbClr val="A6A6A6"/>
                </a:solidFill>
                <a:latin typeface="Arial Narrow" pitchFamily="1" charset="0"/>
                <a:cs typeface="Arial" charset="0"/>
              </a:rPr>
              <a:t>High-Z tile row</a:t>
            </a:r>
          </a:p>
        </p:txBody>
      </p:sp>
      <p:sp>
        <p:nvSpPr>
          <p:cNvPr id="119" name="TextBox 118"/>
          <p:cNvSpPr txBox="1">
            <a:spLocks noChangeArrowheads="1"/>
          </p:cNvSpPr>
          <p:nvPr/>
        </p:nvSpPr>
        <p:spPr bwMode="auto">
          <a:xfrm flipH="1">
            <a:off x="4681119" y="3905795"/>
            <a:ext cx="1106338" cy="276486"/>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100" b="1" i="0" dirty="0" err="1">
                <a:solidFill>
                  <a:srgbClr val="A6A6A6"/>
                </a:solidFill>
                <a:latin typeface="Arial Narrow" pitchFamily="1" charset="0"/>
                <a:cs typeface="Arial" charset="0"/>
              </a:rPr>
              <a:t>Bakeable</a:t>
            </a:r>
            <a:r>
              <a:rPr lang="en-US" sz="1100" b="1" i="0" dirty="0">
                <a:solidFill>
                  <a:srgbClr val="A6A6A6"/>
                </a:solidFill>
                <a:latin typeface="Arial Narrow" pitchFamily="1" charset="0"/>
                <a:cs typeface="Arial" charset="0"/>
              </a:rPr>
              <a:t> </a:t>
            </a:r>
            <a:r>
              <a:rPr lang="en-US" sz="1100" b="1" i="0" dirty="0" err="1">
                <a:solidFill>
                  <a:srgbClr val="A6A6A6"/>
                </a:solidFill>
                <a:latin typeface="Arial Narrow" pitchFamily="1" charset="0"/>
                <a:cs typeface="Arial" charset="0"/>
              </a:rPr>
              <a:t>cryo</a:t>
            </a:r>
            <a:r>
              <a:rPr lang="en-US" sz="1100" b="1" i="0" dirty="0">
                <a:solidFill>
                  <a:srgbClr val="A6A6A6"/>
                </a:solidFill>
                <a:latin typeface="Arial Narrow" pitchFamily="1" charset="0"/>
                <a:cs typeface="Arial" charset="0"/>
              </a:rPr>
              <a:t>-baffle for </a:t>
            </a:r>
            <a:r>
              <a:rPr lang="en-US" sz="1100" b="1" i="0" dirty="0">
                <a:solidFill>
                  <a:srgbClr val="FF0000"/>
                </a:solidFill>
                <a:latin typeface="Arial Narrow" pitchFamily="1" charset="0"/>
                <a:cs typeface="Arial" charset="0"/>
              </a:rPr>
              <a:t>liquid Li</a:t>
            </a:r>
          </a:p>
        </p:txBody>
      </p:sp>
      <p:cxnSp>
        <p:nvCxnSpPr>
          <p:cNvPr id="120" name="Straight Arrow Connector 119"/>
          <p:cNvCxnSpPr/>
          <p:nvPr/>
        </p:nvCxnSpPr>
        <p:spPr>
          <a:xfrm rot="180000" flipH="1" flipV="1">
            <a:off x="5554696" y="3687321"/>
            <a:ext cx="113471" cy="226941"/>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1" name="Group 547"/>
          <p:cNvGrpSpPr>
            <a:grpSpLocks/>
          </p:cNvGrpSpPr>
          <p:nvPr/>
        </p:nvGrpSpPr>
        <p:grpSpPr bwMode="auto">
          <a:xfrm>
            <a:off x="5091358" y="1271343"/>
            <a:ext cx="945588" cy="2538904"/>
            <a:chOff x="3302000" y="2703576"/>
            <a:chExt cx="1270000" cy="3409694"/>
          </a:xfrm>
        </p:grpSpPr>
        <p:cxnSp>
          <p:nvCxnSpPr>
            <p:cNvPr id="122" name="Straight Connector 121"/>
            <p:cNvCxnSpPr/>
            <p:nvPr/>
          </p:nvCxnSpPr>
          <p:spPr bwMode="auto">
            <a:xfrm flipV="1">
              <a:off x="3302000" y="3349639"/>
              <a:ext cx="0" cy="21286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flipV="1">
              <a:off x="3302000" y="3073435"/>
              <a:ext cx="123825" cy="27620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flipH="1" flipV="1">
              <a:off x="3438525" y="2708338"/>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3419475" y="2703576"/>
              <a:ext cx="0" cy="3698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flipH="1">
              <a:off x="4330700" y="4971943"/>
              <a:ext cx="155575" cy="48256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flipH="1">
              <a:off x="4489450" y="4448107"/>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auto">
            <a:xfrm rot="10800000">
              <a:off x="3625850" y="2730561"/>
              <a:ext cx="395288" cy="1650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rot="10800000">
              <a:off x="4056063" y="2936920"/>
              <a:ext cx="274637" cy="41271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rot="10800000">
              <a:off x="4330700" y="3375038"/>
              <a:ext cx="155575" cy="47938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rot="10800000">
              <a:off x="4489450" y="3898873"/>
              <a:ext cx="82550" cy="48097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2" name="Group 646"/>
            <p:cNvGrpSpPr>
              <a:grpSpLocks noChangeAspect="1"/>
            </p:cNvGrpSpPr>
            <p:nvPr/>
          </p:nvGrpSpPr>
          <p:grpSpPr bwMode="auto">
            <a:xfrm>
              <a:off x="3302001" y="5486254"/>
              <a:ext cx="1030288" cy="627016"/>
              <a:chOff x="3427990" y="4046589"/>
              <a:chExt cx="1425609" cy="867602"/>
            </a:xfrm>
          </p:grpSpPr>
          <p:cxnSp>
            <p:nvCxnSpPr>
              <p:cNvPr id="134" name="Straight Connector 133"/>
              <p:cNvCxnSpPr/>
              <p:nvPr/>
            </p:nvCxnSpPr>
            <p:spPr bwMode="auto">
              <a:xfrm rot="10800000" flipH="1" flipV="1">
                <a:off x="3427990" y="4059768"/>
                <a:ext cx="171337" cy="3799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rot="10800000" flipH="1" flipV="1">
                <a:off x="3590540" y="4439756"/>
                <a:ext cx="0" cy="4744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rot="10800000">
                <a:off x="3619096" y="4901012"/>
                <a:ext cx="1889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rot="60000" flipH="1">
                <a:off x="3876101" y="4848297"/>
                <a:ext cx="237235" cy="54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auto">
              <a:xfrm rot="10800000" flipV="1">
                <a:off x="4473582" y="4046589"/>
                <a:ext cx="380017" cy="57107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noChangeAspect="1"/>
              </p:cNvCxnSpPr>
              <p:nvPr/>
            </p:nvCxnSpPr>
            <p:spPr bwMode="auto">
              <a:xfrm rot="120000" flipH="1">
                <a:off x="4001309" y="4597901"/>
                <a:ext cx="494240" cy="13398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0" name="Oval 654"/>
              <p:cNvSpPr>
                <a:spLocks noChangeArrowheads="1"/>
              </p:cNvSpPr>
              <p:nvPr/>
            </p:nvSpPr>
            <p:spPr bwMode="auto">
              <a:xfrm rot="10258769" flipH="1">
                <a:off x="3965036" y="4670108"/>
                <a:ext cx="138112" cy="91440"/>
              </a:xfrm>
              <a:prstGeom prst="ellipse">
                <a:avLst/>
              </a:prstGeom>
              <a:solidFill>
                <a:schemeClr val="bg1">
                  <a:lumMod val="85000"/>
                </a:schemeClr>
              </a:solidFill>
              <a:ln w="12700">
                <a:solidFill>
                  <a:schemeClr val="bg1">
                    <a:lumMod val="85000"/>
                  </a:schemeClr>
                </a:solidFill>
                <a:round/>
                <a:headEnd/>
                <a:tailEnd type="triangle" w="med" len="med"/>
              </a:ln>
            </p:spPr>
            <p:txBody>
              <a:bodyPr lIns="0" tIns="0" rIns="0" bIns="0"/>
              <a:lstStyle/>
              <a:p>
                <a:endParaRPr lang="en-US" sz="1000" b="1">
                  <a:solidFill>
                    <a:schemeClr val="tx1"/>
                  </a:solidFill>
                  <a:cs typeface="Arial" charset="0"/>
                </a:endParaRPr>
              </a:p>
            </p:txBody>
          </p:sp>
          <p:sp>
            <p:nvSpPr>
              <p:cNvPr id="141" name="Oval 655"/>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sz="1000" b="1">
                  <a:cs typeface="Arial" charset="0"/>
                </a:endParaRPr>
              </a:p>
            </p:txBody>
          </p:sp>
        </p:grpSp>
        <p:cxnSp>
          <p:nvCxnSpPr>
            <p:cNvPr id="133" name="Straight Connector 132"/>
            <p:cNvCxnSpPr>
              <a:cxnSpLocks noChangeAspect="1"/>
            </p:cNvCxnSpPr>
            <p:nvPr/>
          </p:nvCxnSpPr>
          <p:spPr bwMode="auto">
            <a:xfrm rot="2700000" flipV="1">
              <a:off x="3829050" y="2813105"/>
              <a:ext cx="128588" cy="5397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1" name="TextBox 572"/>
          <p:cNvSpPr txBox="1">
            <a:spLocks noChangeArrowheads="1"/>
          </p:cNvSpPr>
          <p:nvPr/>
        </p:nvSpPr>
        <p:spPr bwMode="auto">
          <a:xfrm>
            <a:off x="5091358" y="1957175"/>
            <a:ext cx="907764" cy="1133644"/>
          </a:xfrm>
          <a:prstGeom prst="rect">
            <a:avLst/>
          </a:prstGeom>
          <a:noFill/>
          <a:ln w="9525">
            <a:noFill/>
            <a:miter lim="800000"/>
            <a:headEnd/>
            <a:tailEnd/>
          </a:ln>
        </p:spPr>
        <p:txBody>
          <a:bodyPr wrap="square">
            <a:spAutoFit/>
          </a:bodyPr>
          <a:lstStyle/>
          <a:p>
            <a:pPr algn="ctr">
              <a:lnSpc>
                <a:spcPct val="80000"/>
              </a:lnSpc>
            </a:pPr>
            <a:r>
              <a:rPr lang="en-US" sz="1400" b="1" i="0" dirty="0" err="1">
                <a:solidFill>
                  <a:schemeClr val="tx1"/>
                </a:solidFill>
                <a:latin typeface="Arial Narrow" pitchFamily="1" charset="0"/>
                <a:cs typeface="Arial" charset="0"/>
              </a:rPr>
              <a:t>Cryo</a:t>
            </a:r>
            <a:r>
              <a:rPr lang="en-US" sz="1400" b="1" i="0" dirty="0">
                <a:solidFill>
                  <a:schemeClr val="tx1"/>
                </a:solidFill>
                <a:latin typeface="Arial Narrow" pitchFamily="1" charset="0"/>
                <a:cs typeface="Arial" charset="0"/>
              </a:rPr>
              <a:t> </a:t>
            </a:r>
            <a:r>
              <a:rPr lang="en-US" sz="1400" i="0" dirty="0" smtClean="0">
                <a:solidFill>
                  <a:schemeClr val="tx1"/>
                </a:solidFill>
                <a:latin typeface="Arial Narrow" pitchFamily="1" charset="0"/>
              </a:rPr>
              <a:t>+ high-Z FW and</a:t>
            </a:r>
            <a:r>
              <a:rPr lang="en-US" sz="1400" i="0" dirty="0">
                <a:solidFill>
                  <a:schemeClr val="tx1"/>
                </a:solidFill>
                <a:latin typeface="Arial Narrow" pitchFamily="1" charset="0"/>
              </a:rPr>
              <a:t> </a:t>
            </a:r>
            <a:r>
              <a:rPr lang="en-US" sz="1400" i="0" dirty="0" smtClean="0">
                <a:solidFill>
                  <a:schemeClr val="tx1"/>
                </a:solidFill>
                <a:latin typeface="Arial Narrow" pitchFamily="1" charset="0"/>
              </a:rPr>
              <a:t>OBD</a:t>
            </a:r>
            <a:endParaRPr lang="en-US" sz="1400" b="1" i="0" dirty="0">
              <a:solidFill>
                <a:schemeClr val="tx1"/>
              </a:solidFill>
              <a:latin typeface="Arial Narrow" pitchFamily="1" charset="0"/>
              <a:cs typeface="Arial" charset="0"/>
            </a:endParaRPr>
          </a:p>
          <a:p>
            <a:pPr algn="ctr">
              <a:lnSpc>
                <a:spcPct val="80000"/>
              </a:lnSpc>
              <a:spcBef>
                <a:spcPct val="0"/>
              </a:spcBef>
              <a:buFontTx/>
              <a:buNone/>
            </a:pPr>
            <a:r>
              <a:rPr lang="en-US" sz="1400" b="1" i="0" dirty="0" smtClean="0">
                <a:solidFill>
                  <a:schemeClr val="tx1"/>
                </a:solidFill>
                <a:latin typeface="Arial Narrow" pitchFamily="1" charset="0"/>
                <a:cs typeface="Arial" charset="0"/>
              </a:rPr>
              <a:t>+ liquid Li </a:t>
            </a:r>
            <a:r>
              <a:rPr lang="en-US" sz="1400" b="1" i="0" dirty="0" err="1" smtClean="0">
                <a:solidFill>
                  <a:schemeClr val="tx1"/>
                </a:solidFill>
                <a:latin typeface="Arial Narrow" pitchFamily="1" charset="0"/>
                <a:cs typeface="Arial" charset="0"/>
              </a:rPr>
              <a:t>divertor</a:t>
            </a:r>
            <a:r>
              <a:rPr lang="en-US" sz="1400" b="1" i="0" dirty="0" smtClean="0">
                <a:solidFill>
                  <a:schemeClr val="tx1"/>
                </a:solidFill>
                <a:latin typeface="Arial Narrow" pitchFamily="1" charset="0"/>
                <a:cs typeface="Arial" charset="0"/>
              </a:rPr>
              <a:t> (LLD)</a:t>
            </a:r>
            <a:endParaRPr lang="en-US" sz="1400" b="1" i="0" dirty="0">
              <a:solidFill>
                <a:schemeClr val="tx1"/>
              </a:solidFill>
              <a:latin typeface="Arial Narrow" pitchFamily="1" charset="0"/>
              <a:cs typeface="Arial" charset="0"/>
            </a:endParaRPr>
          </a:p>
        </p:txBody>
      </p:sp>
      <p:cxnSp>
        <p:nvCxnSpPr>
          <p:cNvPr id="152" name="Straight Connector 151"/>
          <p:cNvCxnSpPr>
            <a:cxnSpLocks noChangeAspect="1"/>
          </p:cNvCxnSpPr>
          <p:nvPr/>
        </p:nvCxnSpPr>
        <p:spPr bwMode="auto">
          <a:xfrm rot="840000" flipH="1">
            <a:off x="4170151" y="3637106"/>
            <a:ext cx="136165" cy="6906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 name="Slide Number Placeholder 103"/>
          <p:cNvSpPr>
            <a:spLocks noGrp="1"/>
          </p:cNvSpPr>
          <p:nvPr>
            <p:ph type="sldNum" sz="quarter" idx="12"/>
          </p:nvPr>
        </p:nvSpPr>
        <p:spPr/>
        <p:txBody>
          <a:bodyPr/>
          <a:lstStyle/>
          <a:p>
            <a:pPr>
              <a:defRPr/>
            </a:pPr>
            <a:fld id="{4DAB4750-CAB8-CC48-97B3-E208C97FF6A2}"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6"/>
          <p:cNvSpPr>
            <a:spLocks noGrp="1" noChangeArrowheads="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fld id="{9B615159-4FA3-EF43-B800-7672C03DD740}" type="slidenum">
              <a:rPr lang="en-US" sz="900" i="0">
                <a:solidFill>
                  <a:schemeClr val="accent2"/>
                </a:solidFill>
                <a:latin typeface="Arial" charset="0"/>
              </a:rPr>
              <a:pPr/>
              <a:t>3</a:t>
            </a:fld>
            <a:endParaRPr lang="en-US" sz="900" i="0">
              <a:solidFill>
                <a:schemeClr val="accent2"/>
              </a:solidFill>
              <a:latin typeface="Arial" charset="0"/>
            </a:endParaRPr>
          </a:p>
        </p:txBody>
      </p:sp>
      <p:sp>
        <p:nvSpPr>
          <p:cNvPr id="25603" name="Rectangle 3"/>
          <p:cNvSpPr>
            <a:spLocks noGrp="1" noChangeArrowheads="1"/>
          </p:cNvSpPr>
          <p:nvPr>
            <p:ph type="body" idx="1"/>
          </p:nvPr>
        </p:nvSpPr>
        <p:spPr>
          <a:xfrm>
            <a:off x="84669" y="897466"/>
            <a:ext cx="8978900" cy="1993900"/>
          </a:xfrm>
        </p:spPr>
        <p:txBody>
          <a:bodyPr/>
          <a:lstStyle/>
          <a:p>
            <a:pPr marL="0" indent="0" algn="just">
              <a:spcBef>
                <a:spcPct val="0"/>
              </a:spcBef>
              <a:spcAft>
                <a:spcPts val="600"/>
              </a:spcAft>
              <a:buNone/>
            </a:pPr>
            <a:r>
              <a:rPr lang="en-US" sz="1800" b="1" dirty="0" smtClean="0">
                <a:latin typeface="Helvetica Neue" charset="0"/>
                <a:ea typeface="ＭＳ Ｐゴシック" charset="0"/>
                <a:cs typeface="ＭＳ Ｐゴシック" charset="0"/>
              </a:rPr>
              <a:t>• All </a:t>
            </a:r>
            <a:r>
              <a:rPr lang="en-US" sz="1800" b="1" dirty="0">
                <a:latin typeface="Helvetica Neue" charset="0"/>
                <a:ea typeface="ＭＳ Ｐゴシック" charset="0"/>
                <a:cs typeface="ＭＳ Ｐゴシック" charset="0"/>
              </a:rPr>
              <a:t>facility and diagnostic milestones achieved on schedule in FY2009 </a:t>
            </a:r>
            <a:r>
              <a:rPr lang="en-US" sz="1800" b="1" dirty="0" smtClean="0">
                <a:latin typeface="Helvetica Neue" charset="0"/>
                <a:ea typeface="ＭＳ Ｐゴシック" charset="0"/>
                <a:cs typeface="ＭＳ Ｐゴシック" charset="0"/>
              </a:rPr>
              <a:t>– 2012 except in FY 2011, the operational week goal was not met due to a TF coil failure (see back-up slides 38 - 43.)</a:t>
            </a:r>
            <a:endParaRPr lang="en-US" sz="1800" b="1" dirty="0">
              <a:latin typeface="Helvetica Neue" charset="0"/>
              <a:ea typeface="ＭＳ Ｐゴシック" charset="0"/>
              <a:cs typeface="ＭＳ Ｐゴシック" charset="0"/>
            </a:endParaRPr>
          </a:p>
          <a:p>
            <a:pPr marL="0" indent="0" algn="just">
              <a:spcBef>
                <a:spcPct val="0"/>
              </a:spcBef>
              <a:spcAft>
                <a:spcPts val="600"/>
              </a:spcAft>
              <a:buNone/>
            </a:pPr>
            <a:r>
              <a:rPr lang="en-US" sz="1800" b="1" dirty="0" smtClean="0">
                <a:latin typeface="Helvetica Neue" charset="0"/>
                <a:ea typeface="ＭＳ Ｐゴシック" charset="0"/>
                <a:cs typeface="ＭＳ Ｐゴシック" charset="0"/>
              </a:rPr>
              <a:t>• Achieved </a:t>
            </a:r>
            <a:r>
              <a:rPr lang="en-US" sz="1800" b="1" dirty="0">
                <a:latin typeface="Helvetica Neue" charset="0"/>
                <a:ea typeface="ＭＳ Ｐゴシック" charset="0"/>
                <a:cs typeface="ＭＳ Ｐゴシック" charset="0"/>
              </a:rPr>
              <a:t>record number of total plasma shots and plasma shots per week for each of FY2009 and </a:t>
            </a:r>
            <a:r>
              <a:rPr lang="en-US" sz="1800" b="1" dirty="0" smtClean="0">
                <a:latin typeface="Helvetica Neue" charset="0"/>
                <a:ea typeface="ＭＳ Ｐゴシック" charset="0"/>
                <a:cs typeface="ＭＳ Ｐゴシック" charset="0"/>
              </a:rPr>
              <a:t>FY2010. </a:t>
            </a:r>
            <a:r>
              <a:rPr lang="en-US" sz="700" b="1" dirty="0" smtClean="0">
                <a:latin typeface="Helvetica Neue" charset="0"/>
                <a:ea typeface="ＭＳ Ｐゴシック" charset="0"/>
                <a:cs typeface="ＭＳ Ｐゴシック" charset="0"/>
              </a:rPr>
              <a:t>  </a:t>
            </a:r>
            <a:r>
              <a:rPr lang="en-US" sz="1800" b="1" dirty="0" smtClean="0">
                <a:latin typeface="Helvetica Neue" charset="0"/>
                <a:ea typeface="ＭＳ Ｐゴシック" charset="0"/>
                <a:cs typeface="ＭＳ Ｐゴシック" charset="0"/>
              </a:rPr>
              <a:t>Introduction </a:t>
            </a:r>
            <a:r>
              <a:rPr lang="en-US" sz="1800" b="1" dirty="0">
                <a:latin typeface="Helvetica Neue" charset="0"/>
                <a:ea typeface="ＭＳ Ｐゴシック" charset="0"/>
                <a:cs typeface="ＭＳ Ｐゴシック" charset="0"/>
              </a:rPr>
              <a:t>of lithium improved shots/week by ~ 50 % since the pre-lithium operations. </a:t>
            </a:r>
            <a:endParaRPr lang="en-US" sz="1800" b="1" dirty="0" smtClean="0">
              <a:latin typeface="Helvetica Neue" charset="0"/>
              <a:ea typeface="ＭＳ Ｐゴシック" charset="0"/>
              <a:cs typeface="ＭＳ Ｐゴシック" charset="0"/>
            </a:endParaRPr>
          </a:p>
        </p:txBody>
      </p:sp>
      <p:sp>
        <p:nvSpPr>
          <p:cNvPr id="25604" name="Text Box 14"/>
          <p:cNvSpPr txBox="1">
            <a:spLocks noChangeArrowheads="1"/>
          </p:cNvSpPr>
          <p:nvPr/>
        </p:nvSpPr>
        <p:spPr bwMode="auto">
          <a:xfrm>
            <a:off x="2611438" y="2674935"/>
            <a:ext cx="41529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marL="0" indent="0" algn="ctr" eaLnBrk="1" hangingPunct="1">
              <a:spcBef>
                <a:spcPct val="20000"/>
              </a:spcBef>
              <a:buNone/>
            </a:pPr>
            <a:r>
              <a:rPr lang="en-US" sz="1800" i="0" u="sng" dirty="0">
                <a:solidFill>
                  <a:srgbClr val="FF0A2B"/>
                </a:solidFill>
                <a:latin typeface="Helvetica Neue" charset="0"/>
              </a:rPr>
              <a:t>NSTX Plasma Operation Statistics</a:t>
            </a:r>
          </a:p>
        </p:txBody>
      </p:sp>
      <p:sp>
        <p:nvSpPr>
          <p:cNvPr id="25605" name="TextBox 5"/>
          <p:cNvSpPr txBox="1">
            <a:spLocks noChangeArrowheads="1"/>
          </p:cNvSpPr>
          <p:nvPr/>
        </p:nvSpPr>
        <p:spPr bwMode="auto">
          <a:xfrm>
            <a:off x="139700" y="5581650"/>
            <a:ext cx="8953500" cy="925513"/>
          </a:xfrm>
          <a:prstGeom prst="rect">
            <a:avLst/>
          </a:prstGeom>
          <a:solidFill>
            <a:srgbClr val="C2FFF0"/>
          </a:solidFill>
          <a:ln w="9525">
            <a:solidFill>
              <a:srgbClr val="000000"/>
            </a:solidFill>
            <a:miter lim="800000"/>
            <a:headEnd/>
            <a:tailEnd/>
          </a:ln>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ct val="20000"/>
              </a:spcBef>
              <a:buNone/>
            </a:pPr>
            <a:r>
              <a:rPr lang="en-US" sz="1800" i="0"/>
              <a:t>NSTX received the State of New Jersey Commissioner of Labor and Workforce Development</a:t>
            </a:r>
            <a:r>
              <a:rPr lang="ja-JP" altLang="en-US" sz="1800" i="0"/>
              <a:t>’</a:t>
            </a:r>
            <a:r>
              <a:rPr lang="en-US" sz="1800" i="0"/>
              <a:t>s 2010 Continued Excellence Award for working 10 consecutive years (2,011,666 hours) without an away from work lost time injury/illness case. </a:t>
            </a:r>
          </a:p>
        </p:txBody>
      </p:sp>
      <p:sp>
        <p:nvSpPr>
          <p:cNvPr id="25606" name="Rectangle 2"/>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None/>
            </a:pPr>
            <a:r>
              <a:rPr lang="en-US" sz="2400" i="0" dirty="0">
                <a:solidFill>
                  <a:srgbClr val="FF0000"/>
                </a:solidFill>
                <a:latin typeface="Helvetica Neue" charset="0"/>
              </a:rPr>
              <a:t>NSTX Facility </a:t>
            </a:r>
            <a:r>
              <a:rPr lang="en-US" sz="2400" i="0" dirty="0" smtClean="0">
                <a:solidFill>
                  <a:srgbClr val="FF0000"/>
                </a:solidFill>
                <a:latin typeface="Helvetica Neue" charset="0"/>
              </a:rPr>
              <a:t>Achieved Nearly All </a:t>
            </a:r>
            <a:r>
              <a:rPr lang="en-US" sz="2400" i="0" dirty="0">
                <a:solidFill>
                  <a:srgbClr val="FF0000"/>
                </a:solidFill>
                <a:latin typeface="Helvetica Neue" charset="0"/>
              </a:rPr>
              <a:t>Operational Targets</a:t>
            </a:r>
            <a:r>
              <a:rPr lang="en-US" sz="2400" i="0" dirty="0">
                <a:solidFill>
                  <a:srgbClr val="0000CC"/>
                </a:solidFill>
                <a:latin typeface="Helvetica Neue" charset="0"/>
              </a:rPr>
              <a:t/>
            </a:r>
            <a:br>
              <a:rPr lang="en-US" sz="2400" i="0" dirty="0">
                <a:solidFill>
                  <a:srgbClr val="0000CC"/>
                </a:solidFill>
                <a:latin typeface="Helvetica Neue" charset="0"/>
              </a:rPr>
            </a:br>
            <a:r>
              <a:rPr lang="en-US" sz="2000" i="0" dirty="0">
                <a:solidFill>
                  <a:srgbClr val="0000FF"/>
                </a:solidFill>
                <a:latin typeface="Helvetica Neue" charset="0"/>
              </a:rPr>
              <a:t>Facility Operated Safely for </a:t>
            </a:r>
            <a:r>
              <a:rPr lang="en-US" sz="2000" i="0" dirty="0" smtClean="0">
                <a:solidFill>
                  <a:srgbClr val="0000FF"/>
                </a:solidFill>
                <a:latin typeface="Helvetica Neue" charset="0"/>
              </a:rPr>
              <a:t>Over 2 Million Staff Work </a:t>
            </a:r>
            <a:r>
              <a:rPr lang="en-US" sz="2000" i="0" dirty="0">
                <a:solidFill>
                  <a:srgbClr val="0000FF"/>
                </a:solidFill>
                <a:latin typeface="Helvetica Neue" charset="0"/>
              </a:rPr>
              <a:t>H</a:t>
            </a:r>
            <a:r>
              <a:rPr lang="en-US" sz="2000" i="0" dirty="0" smtClean="0">
                <a:solidFill>
                  <a:srgbClr val="0000FF"/>
                </a:solidFill>
                <a:latin typeface="Helvetica Neue" charset="0"/>
              </a:rPr>
              <a:t>ours</a:t>
            </a:r>
            <a:endParaRPr lang="en-US" sz="1800" i="0" dirty="0">
              <a:solidFill>
                <a:srgbClr val="FF0000"/>
              </a:solidFill>
            </a:endParaRPr>
          </a:p>
        </p:txBody>
      </p:sp>
      <p:graphicFrame>
        <p:nvGraphicFramePr>
          <p:cNvPr id="2" name="Table 1"/>
          <p:cNvGraphicFramePr>
            <a:graphicFrameLocks noGrp="1"/>
          </p:cNvGraphicFramePr>
          <p:nvPr>
            <p:extLst>
              <p:ext uri="{D42A27DB-BD31-4B8C-83A1-F6EECF244321}">
                <p14:modId xmlns="" xmlns:p14="http://schemas.microsoft.com/office/powerpoint/2010/main" val="2535219112"/>
              </p:ext>
            </p:extLst>
          </p:nvPr>
        </p:nvGraphicFramePr>
        <p:xfrm>
          <a:off x="463537" y="2997064"/>
          <a:ext cx="8121665" cy="2459088"/>
        </p:xfrm>
        <a:graphic>
          <a:graphicData uri="http://schemas.openxmlformats.org/drawingml/2006/table">
            <a:tbl>
              <a:tblPr/>
              <a:tblGrid>
                <a:gridCol w="1276047"/>
                <a:gridCol w="1276047"/>
                <a:gridCol w="1276047"/>
                <a:gridCol w="1276047"/>
                <a:gridCol w="1276047"/>
                <a:gridCol w="1741430"/>
              </a:tblGrid>
              <a:tr h="540444">
                <a:tc>
                  <a:txBody>
                    <a:bodyPr/>
                    <a:lstStyle/>
                    <a:p>
                      <a:pPr algn="ctr" fontAlgn="b"/>
                      <a:r>
                        <a:rPr lang="en-US" sz="1700" b="1" i="0" u="none" strike="noStrike">
                          <a:effectLst/>
                          <a:latin typeface="Helvetica Neue"/>
                        </a:rPr>
                        <a:t>Fiscal Year</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Run Week Milestone</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Achieved Run Weeks</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Achieved Shots</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Achieved Shots/Week</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effectLst/>
                          <a:latin typeface="Helvetica Neue"/>
                        </a:rPr>
                        <a:t>Lithium Operations (%)</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468">
                <a:tc>
                  <a:txBody>
                    <a:bodyPr/>
                    <a:lstStyle/>
                    <a:p>
                      <a:pPr algn="ctr" fontAlgn="b"/>
                      <a:r>
                        <a:rPr lang="en-US" sz="1700" b="1" i="0" u="none" strike="noStrike">
                          <a:effectLst/>
                          <a:latin typeface="Helvetica Neue"/>
                        </a:rPr>
                        <a:t>2011</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14</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4.2</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839</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199</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 100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73468">
                <a:tc>
                  <a:txBody>
                    <a:bodyPr/>
                    <a:lstStyle/>
                    <a:p>
                      <a:pPr algn="ctr" fontAlgn="b"/>
                      <a:r>
                        <a:rPr lang="en-US" sz="1700" b="1" i="0" u="none" strike="noStrike">
                          <a:effectLst/>
                          <a:latin typeface="Helvetica Neue"/>
                        </a:rPr>
                        <a:t>2010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15</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15.4</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2941</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191</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 100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73468">
                <a:tc>
                  <a:txBody>
                    <a:bodyPr/>
                    <a:lstStyle/>
                    <a:p>
                      <a:pPr algn="ctr" fontAlgn="b"/>
                      <a:r>
                        <a:rPr lang="en-US" sz="1700" b="1" i="0" u="none" strike="noStrike">
                          <a:effectLst/>
                          <a:latin typeface="Helvetica Neue"/>
                        </a:rPr>
                        <a:t>2009</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16</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16.8</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2750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163</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700" b="1" i="0" u="none" strike="noStrike">
                          <a:effectLst/>
                          <a:latin typeface="Helvetica Neue"/>
                        </a:rPr>
                        <a:t>92</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73468">
                <a:tc>
                  <a:txBody>
                    <a:bodyPr/>
                    <a:lstStyle/>
                    <a:p>
                      <a:pPr algn="ctr" fontAlgn="b"/>
                      <a:r>
                        <a:rPr lang="en-US" sz="1700" b="1" i="0" u="none" strike="noStrike">
                          <a:effectLst/>
                          <a:latin typeface="Helvetica Neue"/>
                        </a:rPr>
                        <a:t>2008</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15</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16.5</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2570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156</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46</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468">
                <a:tc>
                  <a:txBody>
                    <a:bodyPr/>
                    <a:lstStyle/>
                    <a:p>
                      <a:pPr algn="ctr" fontAlgn="b"/>
                      <a:r>
                        <a:rPr lang="en-US" sz="1700" b="1" i="0" u="none" strike="noStrike">
                          <a:effectLst/>
                          <a:latin typeface="Helvetica Neue"/>
                        </a:rPr>
                        <a:t>2007</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12</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12.6</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1890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150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1" i="0" u="none" strike="noStrike">
                          <a:effectLst/>
                          <a:latin typeface="Helvetica Neue"/>
                        </a:rPr>
                        <a:t>69</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468">
                <a:tc>
                  <a:txBody>
                    <a:bodyPr/>
                    <a:lstStyle/>
                    <a:p>
                      <a:pPr algn="ctr" fontAlgn="b"/>
                      <a:r>
                        <a:rPr lang="en-US" sz="1700" b="1" i="0" u="none" strike="noStrike">
                          <a:effectLst/>
                          <a:latin typeface="Helvetica Neue"/>
                        </a:rPr>
                        <a:t>2006</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11</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12.7</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1615</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127</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73468">
                <a:tc>
                  <a:txBody>
                    <a:bodyPr/>
                    <a:lstStyle/>
                    <a:p>
                      <a:pPr algn="ctr" fontAlgn="b"/>
                      <a:r>
                        <a:rPr lang="en-US" sz="1700" b="1" i="0" u="none" strike="noStrike">
                          <a:effectLst/>
                          <a:latin typeface="Helvetica Neue"/>
                        </a:rPr>
                        <a:t>2005</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17</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dirty="0">
                          <a:effectLst/>
                          <a:latin typeface="Helvetica Neue"/>
                        </a:rPr>
                        <a:t>18.0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2221</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a:effectLst/>
                          <a:latin typeface="Helvetica Neue"/>
                        </a:rPr>
                        <a:t>124</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700" b="1" i="0" u="none" strike="noStrike" dirty="0">
                          <a:effectLst/>
                          <a:latin typeface="Helvetica Neue"/>
                        </a:rPr>
                        <a:t>0</a:t>
                      </a:r>
                    </a:p>
                  </a:txBody>
                  <a:tcPr marL="15012" marR="15012" marT="150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10"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3</a:t>
            </a:fld>
            <a:endParaRPr lang="en-US"/>
          </a:p>
        </p:txBody>
      </p:sp>
    </p:spTree>
    <p:extLst>
      <p:ext uri="{BB962C8B-B14F-4D97-AF65-F5344CB8AC3E}">
        <p14:creationId xmlns="" xmlns:p14="http://schemas.microsoft.com/office/powerpoint/2010/main" val="938190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95000"/>
              </a:lnSpc>
              <a:buFontTx/>
              <a:buNone/>
            </a:pPr>
            <a:r>
              <a:rPr lang="en-US" sz="2800" i="0" dirty="0">
                <a:solidFill>
                  <a:srgbClr val="FF0000"/>
                </a:solidFill>
              </a:rPr>
              <a:t>New MHD and Plasma Control Tools for NSTX-U</a:t>
            </a:r>
            <a:r>
              <a:rPr lang="en-US" sz="3200" i="0" dirty="0">
                <a:solidFill>
                  <a:srgbClr val="FF0000"/>
                </a:solidFill>
              </a:rPr>
              <a:t/>
            </a:r>
            <a:br>
              <a:rPr lang="en-US" sz="3200" i="0" dirty="0">
                <a:solidFill>
                  <a:srgbClr val="FF0000"/>
                </a:solidFill>
              </a:rPr>
            </a:br>
            <a:r>
              <a:rPr lang="en-US" sz="2000" i="0" dirty="0">
                <a:solidFill>
                  <a:srgbClr val="0000FF"/>
                </a:solidFill>
                <a:latin typeface="Helvetica Neue" charset="0"/>
              </a:rPr>
              <a:t>Sustain </a:t>
            </a:r>
            <a:r>
              <a:rPr lang="en-US" sz="2000" i="0" dirty="0">
                <a:solidFill>
                  <a:srgbClr val="0000FF"/>
                </a:solidFill>
                <a:latin typeface="Symbol" charset="0"/>
                <a:sym typeface="Symbol" charset="0"/>
              </a:rPr>
              <a:t></a:t>
            </a:r>
            <a:r>
              <a:rPr lang="en-US" sz="2000" i="0" baseline="-25000" dirty="0">
                <a:solidFill>
                  <a:srgbClr val="0000FF"/>
                </a:solidFill>
                <a:latin typeface="Helvetica Neue" charset="0"/>
              </a:rPr>
              <a:t>N</a:t>
            </a:r>
            <a:r>
              <a:rPr lang="en-US" sz="2000" i="0" dirty="0">
                <a:solidFill>
                  <a:srgbClr val="0000FF"/>
                </a:solidFill>
                <a:latin typeface="Helvetica Neue" charset="0"/>
              </a:rPr>
              <a:t> and Understand MHD Behavior Near Ideal Limit</a:t>
            </a:r>
            <a:r>
              <a:rPr lang="en-US" sz="2000" i="0" dirty="0">
                <a:solidFill>
                  <a:srgbClr val="0000CC"/>
                </a:solidFill>
                <a:latin typeface="Helvetica Neue" charset="0"/>
              </a:rPr>
              <a:t/>
            </a:r>
            <a:br>
              <a:rPr lang="en-US" sz="2000" i="0" dirty="0">
                <a:solidFill>
                  <a:srgbClr val="0000CC"/>
                </a:solidFill>
                <a:latin typeface="Helvetica Neue" charset="0"/>
              </a:rPr>
            </a:br>
            <a:endParaRPr lang="en-US" sz="2400" i="0" dirty="0">
              <a:solidFill>
                <a:srgbClr val="090CFF"/>
              </a:solidFill>
              <a:latin typeface="Arial" charset="0"/>
            </a:endParaRPr>
          </a:p>
        </p:txBody>
      </p:sp>
      <p:sp>
        <p:nvSpPr>
          <p:cNvPr id="15364" name="Rectangle 57"/>
          <p:cNvSpPr>
            <a:spLocks noChangeArrowheads="1"/>
          </p:cNvSpPr>
          <p:nvPr/>
        </p:nvSpPr>
        <p:spPr bwMode="auto">
          <a:xfrm>
            <a:off x="292100" y="3950541"/>
            <a:ext cx="8623300" cy="2562240"/>
          </a:xfrm>
          <a:prstGeom prst="rect">
            <a:avLst/>
          </a:prstGeom>
          <a:solidFill>
            <a:srgbClr val="CCFFFF"/>
          </a:solidFill>
          <a:ln w="9525">
            <a:solidFill>
              <a:schemeClr val="tx1"/>
            </a:solidFill>
            <a:miter lim="800000"/>
            <a:headEnd/>
            <a:tailEnd/>
          </a:ln>
        </p:spPr>
        <p:txBody>
          <a:bodyPr>
            <a:spAutoFit/>
          </a:bodyPr>
          <a:lstStyle/>
          <a:p>
            <a:pPr marL="182563" indent="-457200">
              <a:lnSpc>
                <a:spcPct val="90000"/>
              </a:lnSpc>
              <a:buFontTx/>
              <a:buNone/>
            </a:pPr>
            <a:r>
              <a:rPr lang="en-US" sz="1800" i="0" dirty="0">
                <a:solidFill>
                  <a:srgbClr val="000000"/>
                </a:solidFill>
                <a:latin typeface="Helvetica Neue" charset="0"/>
              </a:rPr>
              <a:t>• NCC can provide expanded RWM, NTV, RMP, and </a:t>
            </a:r>
            <a:r>
              <a:rPr lang="en-US" sz="1800" i="0" dirty="0" smtClean="0">
                <a:solidFill>
                  <a:srgbClr val="000000"/>
                </a:solidFill>
                <a:latin typeface="Helvetica Neue" charset="0"/>
              </a:rPr>
              <a:t>EF </a:t>
            </a:r>
            <a:r>
              <a:rPr lang="en-US" sz="1800" i="0" dirty="0">
                <a:solidFill>
                  <a:srgbClr val="000000"/>
                </a:solidFill>
                <a:latin typeface="Helvetica Neue" charset="0"/>
              </a:rPr>
              <a:t>physics studies with more flexible field spectrum (n ≤ 6, or n ≤ 3 depending on set). </a:t>
            </a:r>
          </a:p>
          <a:p>
            <a:pPr marL="182563" indent="-457200">
              <a:lnSpc>
                <a:spcPct val="90000"/>
              </a:lnSpc>
              <a:buFontTx/>
              <a:buNone/>
            </a:pPr>
            <a:r>
              <a:rPr lang="en-US" sz="1800" i="0" dirty="0">
                <a:solidFill>
                  <a:srgbClr val="000000"/>
                </a:solidFill>
                <a:latin typeface="Helvetica Neue" charset="0"/>
              </a:rPr>
              <a:t>• 2nd 3-channel Switching Power Amplifier (SPA) commissioned in July 2011 to power 6 independent currents in existing </a:t>
            </a:r>
            <a:r>
              <a:rPr lang="en-US" sz="1800" i="0" dirty="0" err="1">
                <a:solidFill>
                  <a:srgbClr val="000000"/>
                </a:solidFill>
                <a:latin typeface="Helvetica Neue" charset="0"/>
              </a:rPr>
              <a:t>midplane</a:t>
            </a:r>
            <a:r>
              <a:rPr lang="en-US" sz="1800" i="0" dirty="0">
                <a:solidFill>
                  <a:srgbClr val="000000"/>
                </a:solidFill>
                <a:latin typeface="Helvetica Neue" charset="0"/>
              </a:rPr>
              <a:t> RWM and NCC coils. </a:t>
            </a:r>
          </a:p>
          <a:p>
            <a:pPr marL="182563" indent="-457200">
              <a:lnSpc>
                <a:spcPct val="90000"/>
              </a:lnSpc>
              <a:buFontTx/>
              <a:buNone/>
            </a:pPr>
            <a:r>
              <a:rPr lang="en-US" sz="1800" i="0" dirty="0">
                <a:solidFill>
                  <a:srgbClr val="000000"/>
                </a:solidFill>
                <a:latin typeface="Helvetica Neue" charset="0"/>
              </a:rPr>
              <a:t>• An extended MHD sensor set to measure theoretically predicted </a:t>
            </a:r>
            <a:r>
              <a:rPr lang="en-US" sz="1800" i="0" dirty="0" err="1">
                <a:solidFill>
                  <a:srgbClr val="000000"/>
                </a:solidFill>
                <a:latin typeface="Helvetica Neue" charset="0"/>
              </a:rPr>
              <a:t>poloidal</a:t>
            </a:r>
            <a:r>
              <a:rPr lang="en-US" sz="1800" i="0" dirty="0">
                <a:solidFill>
                  <a:srgbClr val="000000"/>
                </a:solidFill>
                <a:latin typeface="Helvetica Neue" charset="0"/>
              </a:rPr>
              <a:t> mode structure and to improve mode control.</a:t>
            </a:r>
          </a:p>
          <a:p>
            <a:pPr marL="182563" indent="-457200">
              <a:lnSpc>
                <a:spcPct val="90000"/>
              </a:lnSpc>
              <a:buFontTx/>
              <a:buNone/>
            </a:pPr>
            <a:r>
              <a:rPr lang="en-US" sz="1800" i="0" dirty="0">
                <a:solidFill>
                  <a:srgbClr val="000000"/>
                </a:solidFill>
                <a:latin typeface="Helvetica Neue" charset="0"/>
              </a:rPr>
              <a:t> • A Real-Time Velocity (RTV) diagnostic in a new plasma rotation control system for active instability avoidance by controlling rotation profile</a:t>
            </a:r>
            <a:r>
              <a:rPr lang="en-US" sz="1800" i="0" dirty="0" smtClean="0">
                <a:solidFill>
                  <a:srgbClr val="000000"/>
                </a:solidFill>
                <a:latin typeface="Helvetica Neue" charset="0"/>
              </a:rPr>
              <a:t>.</a:t>
            </a:r>
          </a:p>
          <a:p>
            <a:pPr marL="182563" indent="-457200">
              <a:lnSpc>
                <a:spcPct val="90000"/>
              </a:lnSpc>
              <a:buNone/>
            </a:pPr>
            <a:r>
              <a:rPr lang="en-US" sz="1800" i="0" dirty="0" smtClean="0">
                <a:solidFill>
                  <a:srgbClr val="000000"/>
                </a:solidFill>
                <a:latin typeface="Helvetica Neue" charset="0"/>
                <a:cs typeface="Helvetica Neue" charset="0"/>
              </a:rPr>
              <a:t>• Multi-</a:t>
            </a:r>
            <a:r>
              <a:rPr lang="en-US" sz="1800" i="0" dirty="0" err="1" smtClean="0">
                <a:solidFill>
                  <a:srgbClr val="000000"/>
                </a:solidFill>
                <a:latin typeface="Helvetica Neue" charset="0"/>
                <a:cs typeface="Helvetica Neue" charset="0"/>
              </a:rPr>
              <a:t>poloidal</a:t>
            </a:r>
            <a:r>
              <a:rPr lang="en-US" sz="1800" i="0" dirty="0" smtClean="0">
                <a:solidFill>
                  <a:srgbClr val="000000"/>
                </a:solidFill>
                <a:latin typeface="Helvetica Neue" charset="0"/>
                <a:cs typeface="Helvetica Neue" charset="0"/>
              </a:rPr>
              <a:t> location massive gas injector system will be implemented.</a:t>
            </a:r>
          </a:p>
        </p:txBody>
      </p:sp>
      <p:sp>
        <p:nvSpPr>
          <p:cNvPr id="15366" name="Rectangle 55"/>
          <p:cNvSpPr>
            <a:spLocks noChangeArrowheads="1"/>
          </p:cNvSpPr>
          <p:nvPr/>
        </p:nvSpPr>
        <p:spPr bwMode="auto">
          <a:xfrm>
            <a:off x="4564063" y="938213"/>
            <a:ext cx="3295650" cy="307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1238FF"/>
                </a:solidFill>
              </a:rPr>
              <a:t>Partial NCC option (2 x 6 odd parity) </a:t>
            </a:r>
          </a:p>
        </p:txBody>
      </p:sp>
      <p:sp>
        <p:nvSpPr>
          <p:cNvPr id="15367" name="Text Box 4"/>
          <p:cNvSpPr txBox="1">
            <a:spLocks noChangeArrowheads="1"/>
          </p:cNvSpPr>
          <p:nvPr/>
        </p:nvSpPr>
        <p:spPr bwMode="auto">
          <a:xfrm>
            <a:off x="927100" y="1720850"/>
            <a:ext cx="19462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FF0000"/>
                </a:solidFill>
                <a:latin typeface="Arial Narrow" charset="0"/>
              </a:rPr>
              <a:t>Full NCC</a:t>
            </a:r>
          </a:p>
        </p:txBody>
      </p:sp>
      <p:sp>
        <p:nvSpPr>
          <p:cNvPr id="15368" name="Text Box 6"/>
          <p:cNvSpPr txBox="1">
            <a:spLocks noChangeArrowheads="1"/>
          </p:cNvSpPr>
          <p:nvPr/>
        </p:nvSpPr>
        <p:spPr bwMode="auto">
          <a:xfrm>
            <a:off x="927100" y="2147888"/>
            <a:ext cx="1801813"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lnSpc>
                <a:spcPct val="80000"/>
              </a:lnSpc>
              <a:buFontTx/>
              <a:buNone/>
            </a:pPr>
            <a:r>
              <a:rPr lang="en-US" sz="1600" i="0">
                <a:solidFill>
                  <a:srgbClr val="0000FF"/>
                </a:solidFill>
                <a:latin typeface="Arial Narrow" charset="0"/>
              </a:rPr>
              <a:t>Existing</a:t>
            </a:r>
          </a:p>
          <a:p>
            <a:pPr>
              <a:lnSpc>
                <a:spcPct val="80000"/>
              </a:lnSpc>
              <a:buFontTx/>
              <a:buNone/>
            </a:pPr>
            <a:r>
              <a:rPr lang="en-US" sz="1600" i="0">
                <a:solidFill>
                  <a:srgbClr val="0000FF"/>
                </a:solidFill>
                <a:latin typeface="Arial Narrow" charset="0"/>
              </a:rPr>
              <a:t>RWM</a:t>
            </a:r>
          </a:p>
          <a:p>
            <a:pPr>
              <a:lnSpc>
                <a:spcPct val="80000"/>
              </a:lnSpc>
              <a:buFontTx/>
              <a:buNone/>
            </a:pPr>
            <a:r>
              <a:rPr lang="en-US" sz="1600" i="0">
                <a:solidFill>
                  <a:srgbClr val="0000FF"/>
                </a:solidFill>
                <a:latin typeface="Arial Narrow" charset="0"/>
              </a:rPr>
              <a:t>coils</a:t>
            </a:r>
          </a:p>
        </p:txBody>
      </p:sp>
      <p:pic>
        <p:nvPicPr>
          <p:cNvPr id="15369" name="Picture 8" descr="plot2NSTXv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11338" y="1046163"/>
            <a:ext cx="2317750" cy="263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grpSp>
        <p:nvGrpSpPr>
          <p:cNvPr id="15370" name="Group 9"/>
          <p:cNvGrpSpPr>
            <a:grpSpLocks/>
          </p:cNvGrpSpPr>
          <p:nvPr/>
        </p:nvGrpSpPr>
        <p:grpSpPr bwMode="auto">
          <a:xfrm>
            <a:off x="1960563" y="1671638"/>
            <a:ext cx="1549400" cy="866775"/>
            <a:chOff x="492" y="1582"/>
            <a:chExt cx="1940" cy="1020"/>
          </a:xfrm>
        </p:grpSpPr>
        <p:sp>
          <p:nvSpPr>
            <p:cNvPr id="15428"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9"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30"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31"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32"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71" name="Group 21"/>
          <p:cNvGrpSpPr>
            <a:grpSpLocks/>
          </p:cNvGrpSpPr>
          <p:nvPr/>
        </p:nvGrpSpPr>
        <p:grpSpPr bwMode="auto">
          <a:xfrm>
            <a:off x="2024063" y="2927350"/>
            <a:ext cx="1498600" cy="565150"/>
            <a:chOff x="548" y="3006"/>
            <a:chExt cx="1884" cy="658"/>
          </a:xfrm>
        </p:grpSpPr>
        <p:sp>
          <p:nvSpPr>
            <p:cNvPr id="15423"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4"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5"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6"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7"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72" name="Group 27"/>
          <p:cNvGrpSpPr>
            <a:grpSpLocks/>
          </p:cNvGrpSpPr>
          <p:nvPr/>
        </p:nvGrpSpPr>
        <p:grpSpPr bwMode="auto">
          <a:xfrm>
            <a:off x="1806575" y="1793875"/>
            <a:ext cx="2309813" cy="1495425"/>
            <a:chOff x="296" y="1708"/>
            <a:chExt cx="2888" cy="1756"/>
          </a:xfrm>
        </p:grpSpPr>
        <p:sp>
          <p:nvSpPr>
            <p:cNvPr id="15414"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15"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5416" name="Group 30"/>
            <p:cNvGrpSpPr>
              <a:grpSpLocks/>
            </p:cNvGrpSpPr>
            <p:nvPr/>
          </p:nvGrpSpPr>
          <p:grpSpPr bwMode="auto">
            <a:xfrm>
              <a:off x="302" y="1708"/>
              <a:ext cx="324" cy="958"/>
              <a:chOff x="302" y="1708"/>
              <a:chExt cx="324" cy="958"/>
            </a:xfrm>
          </p:grpSpPr>
          <p:sp>
            <p:nvSpPr>
              <p:cNvPr id="15421"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2"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5417"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5418" name="Group 34"/>
            <p:cNvGrpSpPr>
              <a:grpSpLocks/>
            </p:cNvGrpSpPr>
            <p:nvPr/>
          </p:nvGrpSpPr>
          <p:grpSpPr bwMode="auto">
            <a:xfrm>
              <a:off x="3126" y="1862"/>
              <a:ext cx="58" cy="880"/>
              <a:chOff x="3126" y="1862"/>
              <a:chExt cx="58" cy="880"/>
            </a:xfrm>
          </p:grpSpPr>
          <p:sp>
            <p:nvSpPr>
              <p:cNvPr id="15419"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20"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sp>
        <p:nvSpPr>
          <p:cNvPr id="15373" name="Line 46"/>
          <p:cNvSpPr>
            <a:spLocks noChangeShapeType="1"/>
          </p:cNvSpPr>
          <p:nvPr/>
        </p:nvSpPr>
        <p:spPr bwMode="auto">
          <a:xfrm flipV="1">
            <a:off x="1425575" y="1974850"/>
            <a:ext cx="519113" cy="63500"/>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15374" name="Line 47"/>
          <p:cNvSpPr>
            <a:spLocks noChangeShapeType="1"/>
          </p:cNvSpPr>
          <p:nvPr/>
        </p:nvSpPr>
        <p:spPr bwMode="auto">
          <a:xfrm>
            <a:off x="1606550" y="2422525"/>
            <a:ext cx="212725" cy="1588"/>
          </a:xfrm>
          <a:prstGeom prst="line">
            <a:avLst/>
          </a:prstGeom>
          <a:noFill/>
          <a:ln w="1905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endParaRPr lang="en-US"/>
          </a:p>
        </p:txBody>
      </p:sp>
      <p:sp>
        <p:nvSpPr>
          <p:cNvPr id="65" name="Rectangle 20"/>
          <p:cNvSpPr>
            <a:spLocks noChangeArrowheads="1"/>
          </p:cNvSpPr>
          <p:nvPr/>
        </p:nvSpPr>
        <p:spPr bwMode="auto">
          <a:xfrm>
            <a:off x="1425575" y="3604378"/>
            <a:ext cx="3462338" cy="288925"/>
          </a:xfrm>
          <a:prstGeom prst="rect">
            <a:avLst/>
          </a:prstGeom>
          <a:noFill/>
          <a:ln w="9525">
            <a:noFill/>
            <a:miter lim="800000"/>
            <a:headEnd/>
            <a:tailEnd/>
          </a:ln>
          <a:effectLst/>
        </p:spPr>
        <p:txBody>
          <a:bodyPr lIns="91423" tIns="45712" rIns="91423" bIns="45712">
            <a:spAutoFit/>
          </a:bodyPr>
          <a:lstStyle/>
          <a:p>
            <a:pPr defTabSz="912813" eaLnBrk="0" hangingPunct="0">
              <a:lnSpc>
                <a:spcPct val="80000"/>
              </a:lnSpc>
              <a:buFontTx/>
              <a:buNone/>
              <a:defRPr/>
            </a:pPr>
            <a:r>
              <a:rPr lang="en-US" sz="1600" i="0" dirty="0">
                <a:solidFill>
                  <a:srgbClr val="FF0000"/>
                </a:solidFill>
                <a:latin typeface="Arial Narrow" charset="0"/>
                <a:ea typeface="ＭＳ Ｐゴシック" charset="0"/>
                <a:cs typeface="ＭＳ Ｐゴシック" charset="0"/>
              </a:rPr>
              <a:t>Non-axisymmetric Control Coils (NCC)</a:t>
            </a:r>
            <a:endParaRPr lang="en-US" sz="1050" i="0" dirty="0">
              <a:solidFill>
                <a:srgbClr val="FF0000"/>
              </a:solidFill>
              <a:effectLst>
                <a:outerShdw blurRad="38100" dist="38100" dir="2700000" algn="tl">
                  <a:srgbClr val="DDDDDD"/>
                </a:outerShdw>
              </a:effectLst>
              <a:latin typeface="Arial Narrow" charset="0"/>
              <a:ea typeface="ＭＳ Ｐゴシック" charset="0"/>
              <a:cs typeface="ＭＳ Ｐゴシック" charset="0"/>
            </a:endParaRPr>
          </a:p>
        </p:txBody>
      </p:sp>
      <p:sp>
        <p:nvSpPr>
          <p:cNvPr id="15376" name="Text Box 58"/>
          <p:cNvSpPr txBox="1">
            <a:spLocks noChangeArrowheads="1"/>
          </p:cNvSpPr>
          <p:nvPr/>
        </p:nvSpPr>
        <p:spPr bwMode="auto">
          <a:xfrm flipH="1">
            <a:off x="6966284" y="3517900"/>
            <a:ext cx="15875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charset="0"/>
                <a:cs typeface="MS PGothic" charset="0"/>
              </a:defRPr>
            </a:lvl1pPr>
            <a:lvl2pPr marL="742950" indent="-285750" eaLnBrk="0" hangingPunct="0">
              <a:defRPr sz="1200" b="1" i="1">
                <a:solidFill>
                  <a:srgbClr val="1822CD"/>
                </a:solidFill>
                <a:latin typeface="Helvetica" charset="0"/>
                <a:ea typeface="MS PGothic" charset="0"/>
                <a:cs typeface="MS PGothic" charset="0"/>
              </a:defRPr>
            </a:lvl2pPr>
            <a:lvl3pPr marL="1143000" indent="-228600" eaLnBrk="0" hangingPunct="0">
              <a:defRPr sz="1200" b="1" i="1">
                <a:solidFill>
                  <a:srgbClr val="1822CD"/>
                </a:solidFill>
                <a:latin typeface="Helvetica" charset="0"/>
                <a:ea typeface="MS PGothic" charset="0"/>
                <a:cs typeface="MS PGothic" charset="0"/>
              </a:defRPr>
            </a:lvl3pPr>
            <a:lvl4pPr marL="1600200" indent="-228600" eaLnBrk="0" hangingPunct="0">
              <a:defRPr sz="1200" b="1" i="1">
                <a:solidFill>
                  <a:srgbClr val="1822CD"/>
                </a:solidFill>
                <a:latin typeface="Helvetica" charset="0"/>
                <a:ea typeface="MS PGothic" charset="0"/>
                <a:cs typeface="MS PGothic" charset="0"/>
              </a:defRPr>
            </a:lvl4pPr>
            <a:lvl5pPr marL="2057400" indent="-228600" eaLnBrk="0" hangingPunct="0">
              <a:defRPr sz="1200" b="1" i="1">
                <a:solidFill>
                  <a:srgbClr val="1822CD"/>
                </a:solidFill>
                <a:latin typeface="Helvetica" charset="0"/>
                <a:ea typeface="MS PGothic" charset="0"/>
                <a:cs typeface="MS PGothic"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MS PGothic" charset="0"/>
                <a:cs typeface="MS PGothic" charset="0"/>
              </a:defRPr>
            </a:lvl9pPr>
          </a:lstStyle>
          <a:p>
            <a:pPr>
              <a:spcBef>
                <a:spcPct val="0"/>
              </a:spcBef>
              <a:buFontTx/>
              <a:buNone/>
            </a:pPr>
            <a:r>
              <a:rPr lang="en-US" sz="1400" b="0" i="0" dirty="0">
                <a:solidFill>
                  <a:schemeClr val="tx1"/>
                </a:solidFill>
              </a:rPr>
              <a:t>Columbia U., GA</a:t>
            </a:r>
          </a:p>
        </p:txBody>
      </p:sp>
      <p:grpSp>
        <p:nvGrpSpPr>
          <p:cNvPr id="15378" name="Group 96"/>
          <p:cNvGrpSpPr>
            <a:grpSpLocks/>
          </p:cNvGrpSpPr>
          <p:nvPr/>
        </p:nvGrpSpPr>
        <p:grpSpPr bwMode="auto">
          <a:xfrm>
            <a:off x="5410200" y="1403350"/>
            <a:ext cx="1825625" cy="2073275"/>
            <a:chOff x="1752600" y="1905000"/>
            <a:chExt cx="1824930" cy="2073406"/>
          </a:xfrm>
        </p:grpSpPr>
        <p:pic>
          <p:nvPicPr>
            <p:cNvPr id="15379" name="Picture 97" descr="plot2NSTXv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52600" y="1905000"/>
              <a:ext cx="1824930" cy="2073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chemeClr val="hlink"/>
                  </a:solidFill>
                  <a:miter lim="800000"/>
                  <a:headEnd/>
                  <a:tailEnd/>
                </a14:hiddenLine>
              </a:ext>
            </a:extLst>
          </p:spPr>
        </p:pic>
        <p:grpSp>
          <p:nvGrpSpPr>
            <p:cNvPr id="15380" name="Group 98"/>
            <p:cNvGrpSpPr>
              <a:grpSpLocks/>
            </p:cNvGrpSpPr>
            <p:nvPr/>
          </p:nvGrpSpPr>
          <p:grpSpPr bwMode="auto">
            <a:xfrm>
              <a:off x="1879810" y="2406707"/>
              <a:ext cx="1222168" cy="662528"/>
              <a:chOff x="1879810" y="2406707"/>
              <a:chExt cx="1222168" cy="662528"/>
            </a:xfrm>
          </p:grpSpPr>
          <p:sp>
            <p:nvSpPr>
              <p:cNvPr id="15394" name="Freeform 10"/>
              <p:cNvSpPr>
                <a:spLocks/>
              </p:cNvSpPr>
              <p:nvPr/>
            </p:nvSpPr>
            <p:spPr bwMode="auto">
              <a:xfrm>
                <a:off x="2881484" y="2802086"/>
                <a:ext cx="220494" cy="264477"/>
              </a:xfrm>
              <a:custGeom>
                <a:avLst/>
                <a:gdLst>
                  <a:gd name="T0" fmla="*/ 130175878 w 350"/>
                  <a:gd name="T1" fmla="*/ 0 h 396"/>
                  <a:gd name="T2" fmla="*/ 88900661 w 350"/>
                  <a:gd name="T3" fmla="*/ 14273744 h 396"/>
                  <a:gd name="T4" fmla="*/ 46831666 w 350"/>
                  <a:gd name="T5" fmla="*/ 26762935 h 396"/>
                  <a:gd name="T6" fmla="*/ 0 w 350"/>
                  <a:gd name="T7" fmla="*/ 36575967 h 396"/>
                  <a:gd name="T8" fmla="*/ 11906046 w 350"/>
                  <a:gd name="T9" fmla="*/ 176636575 h 396"/>
                  <a:gd name="T10" fmla="*/ 51594336 w 350"/>
                  <a:gd name="T11" fmla="*/ 168607427 h 396"/>
                  <a:gd name="T12" fmla="*/ 107950712 w 350"/>
                  <a:gd name="T13" fmla="*/ 154333683 h 396"/>
                  <a:gd name="T14" fmla="*/ 138907440 w 350"/>
                  <a:gd name="T15" fmla="*/ 142736768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5" name="Freeform 12"/>
              <p:cNvSpPr>
                <a:spLocks/>
              </p:cNvSpPr>
              <p:nvPr/>
            </p:nvSpPr>
            <p:spPr bwMode="auto">
              <a:xfrm>
                <a:off x="2122984" y="2770029"/>
                <a:ext cx="328851" cy="299206"/>
              </a:xfrm>
              <a:custGeom>
                <a:avLst/>
                <a:gdLst>
                  <a:gd name="T0" fmla="*/ 30956723 w 522"/>
                  <a:gd name="T1" fmla="*/ 0 h 448"/>
                  <a:gd name="T2" fmla="*/ 71438155 w 522"/>
                  <a:gd name="T3" fmla="*/ 19626044 h 448"/>
                  <a:gd name="T4" fmla="*/ 120651148 w 522"/>
                  <a:gd name="T5" fmla="*/ 37468205 h 448"/>
                  <a:gd name="T6" fmla="*/ 160338802 w 522"/>
                  <a:gd name="T7" fmla="*/ 48173502 h 448"/>
                  <a:gd name="T8" fmla="*/ 188914190 w 522"/>
                  <a:gd name="T9" fmla="*/ 54418091 h 448"/>
                  <a:gd name="T10" fmla="*/ 207170460 w 522"/>
                  <a:gd name="T11" fmla="*/ 57986524 h 448"/>
                  <a:gd name="T12" fmla="*/ 195264416 w 522"/>
                  <a:gd name="T13" fmla="*/ 199830872 h 448"/>
                  <a:gd name="T14" fmla="*/ 149226536 w 522"/>
                  <a:gd name="T15" fmla="*/ 189125575 h 448"/>
                  <a:gd name="T16" fmla="*/ 92075760 w 522"/>
                  <a:gd name="T17" fmla="*/ 173960238 h 448"/>
                  <a:gd name="T18" fmla="*/ 42862767 w 522"/>
                  <a:gd name="T19" fmla="*/ 156118077 h 448"/>
                  <a:gd name="T20" fmla="*/ 0 w 522"/>
                  <a:gd name="T21" fmla="*/ 136491366 h 448"/>
                  <a:gd name="T22" fmla="*/ 30956723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6" name="Freeform 14"/>
              <p:cNvSpPr>
                <a:spLocks/>
              </p:cNvSpPr>
              <p:nvPr/>
            </p:nvSpPr>
            <p:spPr bwMode="auto">
              <a:xfrm>
                <a:off x="1879810" y="2406707"/>
                <a:ext cx="83158" cy="260470"/>
              </a:xfrm>
              <a:custGeom>
                <a:avLst/>
                <a:gdLst>
                  <a:gd name="T0" fmla="*/ 0 w 132"/>
                  <a:gd name="T1" fmla="*/ 173960566 h 390"/>
                  <a:gd name="T2" fmla="*/ 1587562 w 132"/>
                  <a:gd name="T3" fmla="*/ 146305331 h 390"/>
                  <a:gd name="T4" fmla="*/ 52388280 w 132"/>
                  <a:gd name="T5" fmla="*/ 0 h 390"/>
                  <a:gd name="T6" fmla="*/ 42862909 w 132"/>
                  <a:gd name="T7" fmla="*/ 36575999 h 390"/>
                  <a:gd name="T8" fmla="*/ 41275347 w 132"/>
                  <a:gd name="T9" fmla="*/ 56202747 h 390"/>
                  <a:gd name="T10" fmla="*/ 42069128 w 132"/>
                  <a:gd name="T11" fmla="*/ 74936551 h 390"/>
                  <a:gd name="T12" fmla="*/ 46831814 w 132"/>
                  <a:gd name="T13" fmla="*/ 96347185 h 390"/>
                  <a:gd name="T14" fmla="*/ 52388280 w 132"/>
                  <a:gd name="T15" fmla="*/ 106160225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81" name="Group 99"/>
            <p:cNvGrpSpPr>
              <a:grpSpLocks/>
            </p:cNvGrpSpPr>
            <p:nvPr/>
          </p:nvGrpSpPr>
          <p:grpSpPr bwMode="auto">
            <a:xfrm>
              <a:off x="1915476" y="3357811"/>
              <a:ext cx="928292" cy="438696"/>
              <a:chOff x="1915476" y="3357811"/>
              <a:chExt cx="928292" cy="438696"/>
            </a:xfrm>
          </p:grpSpPr>
          <p:sp>
            <p:nvSpPr>
              <p:cNvPr id="15392" name="Freeform 24"/>
              <p:cNvSpPr>
                <a:spLocks/>
              </p:cNvSpPr>
              <p:nvPr/>
            </p:nvSpPr>
            <p:spPr bwMode="auto">
              <a:xfrm>
                <a:off x="2491093" y="3641830"/>
                <a:ext cx="352675" cy="154677"/>
              </a:xfrm>
              <a:custGeom>
                <a:avLst/>
                <a:gdLst>
                  <a:gd name="T0" fmla="*/ 0 w 560"/>
                  <a:gd name="T1" fmla="*/ 0 h 232"/>
                  <a:gd name="T2" fmla="*/ 8725557 w 560"/>
                  <a:gd name="T3" fmla="*/ 96013081 h 232"/>
                  <a:gd name="T4" fmla="*/ 81703462 w 560"/>
                  <a:gd name="T5" fmla="*/ 101346771 h 232"/>
                  <a:gd name="T6" fmla="*/ 113432876 w 560"/>
                  <a:gd name="T7" fmla="*/ 103124889 h 232"/>
                  <a:gd name="T8" fmla="*/ 161026997 w 560"/>
                  <a:gd name="T9" fmla="*/ 99568652 h 232"/>
                  <a:gd name="T10" fmla="*/ 209414636 w 560"/>
                  <a:gd name="T11" fmla="*/ 96901807 h 232"/>
                  <a:gd name="T12" fmla="*/ 222106528 w 560"/>
                  <a:gd name="T13" fmla="*/ 0 h 232"/>
                  <a:gd name="T14" fmla="*/ 166579738 w 560"/>
                  <a:gd name="T15" fmla="*/ 5334356 h 232"/>
                  <a:gd name="T16" fmla="*/ 108673652 w 560"/>
                  <a:gd name="T17" fmla="*/ 8001201 h 232"/>
                  <a:gd name="T18" fmla="*/ 46007713 w 560"/>
                  <a:gd name="T19" fmla="*/ 5334356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3" name="Freeform 26"/>
              <p:cNvSpPr>
                <a:spLocks/>
              </p:cNvSpPr>
              <p:nvPr/>
            </p:nvSpPr>
            <p:spPr bwMode="auto">
              <a:xfrm>
                <a:off x="1915476" y="3357811"/>
                <a:ext cx="173819" cy="293353"/>
              </a:xfrm>
              <a:custGeom>
                <a:avLst/>
                <a:gdLst>
                  <a:gd name="T0" fmla="*/ 109467553 w 276"/>
                  <a:gd name="T1" fmla="*/ 195581779 h 440"/>
                  <a:gd name="T2" fmla="*/ 84083682 w 276"/>
                  <a:gd name="T3" fmla="*/ 172467562 h 440"/>
                  <a:gd name="T4" fmla="*/ 57113397 w 276"/>
                  <a:gd name="T5" fmla="*/ 141352143 h 440"/>
                  <a:gd name="T6" fmla="*/ 44421461 w 276"/>
                  <a:gd name="T7" fmla="*/ 121794165 h 440"/>
                  <a:gd name="T8" fmla="*/ 38075808 w 276"/>
                  <a:gd name="T9" fmla="*/ 112904236 h 440"/>
                  <a:gd name="T10" fmla="*/ 0 w 276"/>
                  <a:gd name="T11" fmla="*/ 0 h 440"/>
                  <a:gd name="T12" fmla="*/ 28556698 w 276"/>
                  <a:gd name="T13" fmla="*/ 42672194 h 440"/>
                  <a:gd name="T14" fmla="*/ 45214982 w 276"/>
                  <a:gd name="T15" fmla="*/ 59563327 h 440"/>
                  <a:gd name="T16" fmla="*/ 61873266 w 276"/>
                  <a:gd name="T17" fmla="*/ 73787613 h 440"/>
                  <a:gd name="T18" fmla="*/ 76944507 w 276"/>
                  <a:gd name="T19" fmla="*/ 86233781 h 440"/>
                  <a:gd name="T20" fmla="*/ 99948444 w 276"/>
                  <a:gd name="T21" fmla="*/ 102236187 h 440"/>
                  <a:gd name="T22" fmla="*/ 108674032 w 276"/>
                  <a:gd name="T23" fmla="*/ 106681152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82" name="Group 27"/>
            <p:cNvGrpSpPr>
              <a:grpSpLocks/>
            </p:cNvGrpSpPr>
            <p:nvPr/>
          </p:nvGrpSpPr>
          <p:grpSpPr bwMode="auto">
            <a:xfrm>
              <a:off x="1756167" y="2489929"/>
              <a:ext cx="1818986" cy="1174613"/>
              <a:chOff x="296" y="1708"/>
              <a:chExt cx="2888" cy="1756"/>
            </a:xfrm>
          </p:grpSpPr>
          <p:sp>
            <p:nvSpPr>
              <p:cNvPr id="15383"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4"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5" name="Group 30"/>
              <p:cNvGrpSpPr>
                <a:grpSpLocks/>
              </p:cNvGrpSpPr>
              <p:nvPr/>
            </p:nvGrpSpPr>
            <p:grpSpPr bwMode="auto">
              <a:xfrm>
                <a:off x="302" y="1708"/>
                <a:ext cx="324" cy="958"/>
                <a:chOff x="302" y="1708"/>
                <a:chExt cx="324" cy="958"/>
              </a:xfrm>
            </p:grpSpPr>
            <p:sp>
              <p:nvSpPr>
                <p:cNvPr id="15390"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1"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86"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7" name="Group 34"/>
              <p:cNvGrpSpPr>
                <a:grpSpLocks/>
              </p:cNvGrpSpPr>
              <p:nvPr/>
            </p:nvGrpSpPr>
            <p:grpSpPr bwMode="auto">
              <a:xfrm>
                <a:off x="3126" y="1862"/>
                <a:ext cx="58" cy="880"/>
                <a:chOff x="3126" y="1862"/>
                <a:chExt cx="58" cy="880"/>
              </a:xfrm>
            </p:grpSpPr>
            <p:sp>
              <p:nvSpPr>
                <p:cNvPr id="15388"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9"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4" name="Slide Number Placeholder 53"/>
          <p:cNvSpPr>
            <a:spLocks noGrp="1"/>
          </p:cNvSpPr>
          <p:nvPr>
            <p:ph type="sldNum" sz="quarter" idx="12"/>
          </p:nvPr>
        </p:nvSpPr>
        <p:spPr/>
        <p:txBody>
          <a:bodyPr/>
          <a:lstStyle/>
          <a:p>
            <a:pPr>
              <a:defRPr/>
            </a:pPr>
            <a:fld id="{4DAB4750-CAB8-CC48-97B3-E208C97FF6A2}" type="slidenum">
              <a:rPr lang="en-US" smtClean="0"/>
              <a:pPr>
                <a:defRPr/>
              </a:pPr>
              <a:t>30</a:t>
            </a:fld>
            <a:endParaRPr lang="en-US"/>
          </a:p>
        </p:txBody>
      </p:sp>
    </p:spTree>
    <p:extLst>
      <p:ext uri="{BB962C8B-B14F-4D97-AF65-F5344CB8AC3E}">
        <p14:creationId xmlns="" xmlns:p14="http://schemas.microsoft.com/office/powerpoint/2010/main" val="3993223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0"/>
              </a:spcBef>
              <a:buFontTx/>
              <a:buNone/>
            </a:pPr>
            <a:r>
              <a:rPr lang="en-US" sz="3200" i="0" dirty="0">
                <a:solidFill>
                  <a:srgbClr val="FF0000"/>
                </a:solidFill>
              </a:rPr>
              <a:t>Transport and Turbulence</a:t>
            </a:r>
            <a:br>
              <a:rPr lang="en-US" sz="3200" i="0" dirty="0">
                <a:solidFill>
                  <a:srgbClr val="FF0000"/>
                </a:solidFill>
              </a:rPr>
            </a:br>
            <a:r>
              <a:rPr lang="en-US" sz="2000" i="0" dirty="0">
                <a:solidFill>
                  <a:srgbClr val="1238FF"/>
                </a:solidFill>
                <a:latin typeface="Helvetica Neue" charset="0"/>
                <a:cs typeface="Helvetica Neue" charset="0"/>
              </a:rPr>
              <a:t>BES together with high-k to provide comprehensive turbulence diagnostic</a:t>
            </a:r>
          </a:p>
        </p:txBody>
      </p:sp>
      <p:sp>
        <p:nvSpPr>
          <p:cNvPr id="56322" name="Rectangle 74"/>
          <p:cNvSpPr>
            <a:spLocks noChangeArrowheads="1"/>
          </p:cNvSpPr>
          <p:nvPr/>
        </p:nvSpPr>
        <p:spPr bwMode="auto">
          <a:xfrm>
            <a:off x="7391400" y="2743200"/>
            <a:ext cx="317500" cy="203200"/>
          </a:xfrm>
          <a:prstGeom prst="rect">
            <a:avLst/>
          </a:prstGeom>
          <a:solidFill>
            <a:schemeClr val="bg1"/>
          </a:solidFill>
          <a:ln>
            <a:noFill/>
          </a:ln>
          <a:extLst>
            <a:ext uri="{91240B29-F687-4f45-9708-019B960494DF}">
              <a14:hiddenLine xmlns="" xmlns:a14="http://schemas.microsoft.com/office/drawing/2010/main" w="15875">
                <a:solidFill>
                  <a:srgbClr val="000000"/>
                </a:solidFill>
                <a:round/>
                <a:headEnd/>
                <a:tailEnd type="triangle" w="med" len="med"/>
              </a14:hiddenLine>
            </a:ext>
          </a:extLst>
        </p:spPr>
        <p:txBody>
          <a:bodyPr lIns="0" tIns="0" rIns="0" bIns="0"/>
          <a:lstStyle/>
          <a:p>
            <a:endParaRPr lang="en-US"/>
          </a:p>
        </p:txBody>
      </p:sp>
      <p:sp>
        <p:nvSpPr>
          <p:cNvPr id="80" name="Rectangle 16"/>
          <p:cNvSpPr>
            <a:spLocks noChangeArrowheads="1"/>
          </p:cNvSpPr>
          <p:nvPr/>
        </p:nvSpPr>
        <p:spPr bwMode="auto">
          <a:xfrm>
            <a:off x="4406900" y="1727200"/>
            <a:ext cx="1473200" cy="15875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56352" name="Rectangle 22"/>
          <p:cNvSpPr>
            <a:spLocks noChangeArrowheads="1"/>
          </p:cNvSpPr>
          <p:nvPr/>
        </p:nvSpPr>
        <p:spPr bwMode="auto">
          <a:xfrm>
            <a:off x="2362200" y="1720850"/>
            <a:ext cx="1530350" cy="15875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56353" name="Rectangle 41"/>
          <p:cNvSpPr>
            <a:spLocks noChangeArrowheads="1"/>
          </p:cNvSpPr>
          <p:nvPr/>
        </p:nvSpPr>
        <p:spPr bwMode="auto">
          <a:xfrm>
            <a:off x="4281437" y="1876425"/>
            <a:ext cx="174476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err="1">
                <a:solidFill>
                  <a:schemeClr val="tx1"/>
                </a:solidFill>
                <a:latin typeface="Symbol" charset="2"/>
                <a:cs typeface="Symbol" charset="2"/>
              </a:rPr>
              <a:t>m</a:t>
            </a:r>
            <a:r>
              <a:rPr lang="en-US" sz="1600" i="0" dirty="0" err="1" smtClean="0">
                <a:solidFill>
                  <a:schemeClr val="tx1"/>
                </a:solidFill>
              </a:rPr>
              <a:t>wave</a:t>
            </a:r>
            <a:r>
              <a:rPr lang="en-US" sz="1600" i="0" dirty="0" smtClean="0">
                <a:solidFill>
                  <a:schemeClr val="tx1"/>
                </a:solidFill>
              </a:rPr>
              <a:t> Scattering</a:t>
            </a:r>
            <a:endParaRPr lang="en-US" sz="1600" i="0" dirty="0">
              <a:solidFill>
                <a:schemeClr val="tx1"/>
              </a:solidFill>
            </a:endParaRPr>
          </a:p>
        </p:txBody>
      </p:sp>
      <p:sp>
        <p:nvSpPr>
          <p:cNvPr id="91" name="Rectangle 57"/>
          <p:cNvSpPr>
            <a:spLocks noChangeAspect="1" noChangeArrowheads="1"/>
          </p:cNvSpPr>
          <p:nvPr/>
        </p:nvSpPr>
        <p:spPr bwMode="auto">
          <a:xfrm>
            <a:off x="2300288" y="1389063"/>
            <a:ext cx="2366962"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92" name="Rectangle 58"/>
          <p:cNvSpPr>
            <a:spLocks noChangeArrowheads="1"/>
          </p:cNvSpPr>
          <p:nvPr/>
        </p:nvSpPr>
        <p:spPr bwMode="auto">
          <a:xfrm>
            <a:off x="4400550" y="1463675"/>
            <a:ext cx="1473200"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spcBef>
                <a:spcPct val="0"/>
              </a:spcBef>
              <a:buFontTx/>
              <a:buNone/>
              <a:defRPr/>
            </a:pPr>
            <a:r>
              <a:rPr lang="en-US" sz="1400" i="0" smtClean="0">
                <a:solidFill>
                  <a:srgbClr val="000000"/>
                </a:solidFill>
              </a:rPr>
              <a:t>ETG</a:t>
            </a:r>
            <a:endParaRPr lang="en-US" sz="2400" i="0" smtClean="0">
              <a:solidFill>
                <a:schemeClr val="tx1"/>
              </a:solidFill>
              <a:latin typeface="Times New Roman" charset="0"/>
            </a:endParaRPr>
          </a:p>
        </p:txBody>
      </p:sp>
      <p:sp>
        <p:nvSpPr>
          <p:cNvPr id="56360" name="Text Box 59"/>
          <p:cNvSpPr txBox="1">
            <a:spLocks noChangeAspect="1" noChangeArrowheads="1"/>
          </p:cNvSpPr>
          <p:nvPr/>
        </p:nvSpPr>
        <p:spPr bwMode="auto">
          <a:xfrm>
            <a:off x="3071813" y="1339850"/>
            <a:ext cx="99536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dirty="0">
                <a:solidFill>
                  <a:srgbClr val="000000"/>
                </a:solidFill>
              </a:rPr>
              <a:t>ITG/TEM</a:t>
            </a:r>
            <a:endParaRPr lang="en-US" sz="2400" i="0" dirty="0">
              <a:solidFill>
                <a:schemeClr val="tx1"/>
              </a:solidFill>
              <a:latin typeface="Times New Roman" charset="0"/>
            </a:endParaRPr>
          </a:p>
        </p:txBody>
      </p:sp>
      <p:sp>
        <p:nvSpPr>
          <p:cNvPr id="94" name="Rectangle 60"/>
          <p:cNvSpPr>
            <a:spLocks noChangeAspect="1" noChangeArrowheads="1"/>
          </p:cNvSpPr>
          <p:nvPr/>
        </p:nvSpPr>
        <p:spPr bwMode="auto">
          <a:xfrm>
            <a:off x="23082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56364" name="Text Box 61"/>
          <p:cNvSpPr txBox="1">
            <a:spLocks noChangeAspect="1" noChangeArrowheads="1"/>
          </p:cNvSpPr>
          <p:nvPr/>
        </p:nvSpPr>
        <p:spPr bwMode="auto">
          <a:xfrm>
            <a:off x="2100263" y="1100138"/>
            <a:ext cx="17526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0"/>
              </a:spcBef>
              <a:buFontTx/>
              <a:buNone/>
            </a:pPr>
            <a:r>
              <a:rPr lang="en-US" sz="1400" i="0">
                <a:solidFill>
                  <a:srgbClr val="000000"/>
                </a:solidFill>
                <a:latin typeface="Symbol" charset="0"/>
              </a:rPr>
              <a:t>m</a:t>
            </a:r>
            <a:r>
              <a:rPr lang="en-US" sz="1400" i="0">
                <a:solidFill>
                  <a:srgbClr val="000000"/>
                </a:solidFill>
              </a:rPr>
              <a:t>TEARING</a:t>
            </a:r>
            <a:endParaRPr lang="en-US" sz="2400" i="0">
              <a:solidFill>
                <a:schemeClr val="tx1"/>
              </a:solidFill>
              <a:latin typeface="Times New Roman" charset="0"/>
            </a:endParaRPr>
          </a:p>
        </p:txBody>
      </p:sp>
      <p:grpSp>
        <p:nvGrpSpPr>
          <p:cNvPr id="56365" name="Group 62"/>
          <p:cNvGrpSpPr>
            <a:grpSpLocks/>
          </p:cNvGrpSpPr>
          <p:nvPr/>
        </p:nvGrpSpPr>
        <p:grpSpPr bwMode="auto">
          <a:xfrm>
            <a:off x="2071688" y="1039813"/>
            <a:ext cx="4465637" cy="122237"/>
            <a:chOff x="2064" y="3984"/>
            <a:chExt cx="2813" cy="248"/>
          </a:xfrm>
        </p:grpSpPr>
        <p:grpSp>
          <p:nvGrpSpPr>
            <p:cNvPr id="56369" name="Group 69"/>
            <p:cNvGrpSpPr>
              <a:grpSpLocks/>
            </p:cNvGrpSpPr>
            <p:nvPr/>
          </p:nvGrpSpPr>
          <p:grpSpPr bwMode="auto">
            <a:xfrm>
              <a:off x="2064" y="4059"/>
              <a:ext cx="2813" cy="173"/>
              <a:chOff x="1872" y="3972"/>
              <a:chExt cx="2813" cy="173"/>
            </a:xfrm>
          </p:grpSpPr>
          <p:sp>
            <p:nvSpPr>
              <p:cNvPr id="56375" name="Text Box 70"/>
              <p:cNvSpPr txBox="1">
                <a:spLocks noChangeAspect="1" noChangeArrowheads="1"/>
              </p:cNvSpPr>
              <p:nvPr/>
            </p:nvSpPr>
            <p:spPr bwMode="auto">
              <a:xfrm>
                <a:off x="1872" y="3972"/>
                <a:ext cx="32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0.1</a:t>
                </a:r>
                <a:endParaRPr lang="en-US" sz="1400" i="0">
                  <a:solidFill>
                    <a:schemeClr val="accent2"/>
                  </a:solidFill>
                  <a:latin typeface="Times New Roman" charset="0"/>
                </a:endParaRPr>
              </a:p>
            </p:txBody>
          </p:sp>
          <p:sp>
            <p:nvSpPr>
              <p:cNvPr id="56376" name="Text Box 71"/>
              <p:cNvSpPr txBox="1">
                <a:spLocks noChangeAspect="1" noChangeArrowheads="1"/>
              </p:cNvSpPr>
              <p:nvPr/>
            </p:nvSpPr>
            <p:spPr bwMode="auto">
              <a:xfrm>
                <a:off x="2751" y="3972"/>
                <a:ext cx="18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a:t>
                </a:r>
                <a:endParaRPr lang="en-US" sz="1400" i="0">
                  <a:solidFill>
                    <a:schemeClr val="accent2"/>
                  </a:solidFill>
                  <a:latin typeface="Times New Roman" charset="0"/>
                </a:endParaRPr>
              </a:p>
            </p:txBody>
          </p:sp>
          <p:sp>
            <p:nvSpPr>
              <p:cNvPr id="56377" name="Text Box 72"/>
              <p:cNvSpPr txBox="1">
                <a:spLocks noChangeAspect="1" noChangeArrowheads="1"/>
              </p:cNvSpPr>
              <p:nvPr/>
            </p:nvSpPr>
            <p:spPr bwMode="auto">
              <a:xfrm>
                <a:off x="3541" y="3972"/>
                <a:ext cx="28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a:t>
                </a:r>
                <a:endParaRPr lang="en-US" sz="1400" i="0">
                  <a:solidFill>
                    <a:schemeClr val="accent2"/>
                  </a:solidFill>
                  <a:latin typeface="Times New Roman" charset="0"/>
                </a:endParaRPr>
              </a:p>
            </p:txBody>
          </p:sp>
          <p:sp>
            <p:nvSpPr>
              <p:cNvPr id="56378" name="Text Box 73"/>
              <p:cNvSpPr txBox="1">
                <a:spLocks noChangeAspect="1" noChangeArrowheads="1"/>
              </p:cNvSpPr>
              <p:nvPr/>
            </p:nvSpPr>
            <p:spPr bwMode="auto">
              <a:xfrm>
                <a:off x="4322" y="3972"/>
                <a:ext cx="36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400" i="0">
                    <a:solidFill>
                      <a:schemeClr val="accent2"/>
                    </a:solidFill>
                  </a:rPr>
                  <a:t>100</a:t>
                </a:r>
                <a:endParaRPr lang="en-US" sz="1400" i="0">
                  <a:solidFill>
                    <a:schemeClr val="accent2"/>
                  </a:solidFill>
                  <a:latin typeface="Times New Roman" charset="0"/>
                </a:endParaRPr>
              </a:p>
            </p:txBody>
          </p:sp>
        </p:grpSp>
        <p:sp>
          <p:nvSpPr>
            <p:cNvPr id="56370" name="Line 74"/>
            <p:cNvSpPr>
              <a:spLocks noChangeAspect="1" noChangeShapeType="1"/>
            </p:cNvSpPr>
            <p:nvPr/>
          </p:nvSpPr>
          <p:spPr bwMode="auto">
            <a:xfrm>
              <a:off x="2208" y="3984"/>
              <a:ext cx="2487" cy="0"/>
            </a:xfrm>
            <a:prstGeom prst="line">
              <a:avLst/>
            </a:prstGeom>
            <a:noFill/>
            <a:ln w="28575">
              <a:solidFill>
                <a:srgbClr val="5F5F5F"/>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56371" name="Line 75"/>
            <p:cNvSpPr>
              <a:spLocks noChangeAspect="1" noChangeShapeType="1"/>
            </p:cNvSpPr>
            <p:nvPr/>
          </p:nvSpPr>
          <p:spPr bwMode="auto">
            <a:xfrm>
              <a:off x="2208" y="3992"/>
              <a:ext cx="0" cy="104"/>
            </a:xfrm>
            <a:prstGeom prst="line">
              <a:avLst/>
            </a:prstGeom>
            <a:noFill/>
            <a:ln w="28575">
              <a:solidFill>
                <a:srgbClr val="5F5F5F"/>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56372" name="Line 76"/>
            <p:cNvSpPr>
              <a:spLocks noChangeAspect="1" noChangeShapeType="1"/>
            </p:cNvSpPr>
            <p:nvPr/>
          </p:nvSpPr>
          <p:spPr bwMode="auto">
            <a:xfrm>
              <a:off x="3037" y="3992"/>
              <a:ext cx="0" cy="104"/>
            </a:xfrm>
            <a:prstGeom prst="line">
              <a:avLst/>
            </a:prstGeom>
            <a:noFill/>
            <a:ln w="28575">
              <a:solidFill>
                <a:srgbClr val="5F5F5F"/>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56373" name="Line 77"/>
            <p:cNvSpPr>
              <a:spLocks noChangeAspect="1" noChangeShapeType="1"/>
            </p:cNvSpPr>
            <p:nvPr/>
          </p:nvSpPr>
          <p:spPr bwMode="auto">
            <a:xfrm>
              <a:off x="3866" y="3992"/>
              <a:ext cx="0" cy="104"/>
            </a:xfrm>
            <a:prstGeom prst="line">
              <a:avLst/>
            </a:prstGeom>
            <a:noFill/>
            <a:ln w="28575">
              <a:solidFill>
                <a:srgbClr val="5F5F5F"/>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56374" name="Line 78"/>
            <p:cNvSpPr>
              <a:spLocks noChangeAspect="1" noChangeShapeType="1"/>
            </p:cNvSpPr>
            <p:nvPr/>
          </p:nvSpPr>
          <p:spPr bwMode="auto">
            <a:xfrm>
              <a:off x="4695" y="3992"/>
              <a:ext cx="0" cy="104"/>
            </a:xfrm>
            <a:prstGeom prst="line">
              <a:avLst/>
            </a:prstGeom>
            <a:noFill/>
            <a:ln w="28575">
              <a:solidFill>
                <a:srgbClr val="5F5F5F"/>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grpSp>
      <p:sp>
        <p:nvSpPr>
          <p:cNvPr id="56366" name="Text Box 79"/>
          <p:cNvSpPr txBox="1">
            <a:spLocks noChangeAspect="1" noChangeArrowheads="1"/>
          </p:cNvSpPr>
          <p:nvPr/>
        </p:nvSpPr>
        <p:spPr bwMode="auto">
          <a:xfrm>
            <a:off x="3757613" y="982663"/>
            <a:ext cx="1066800" cy="38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800" i="0">
                <a:solidFill>
                  <a:schemeClr val="accent2"/>
                </a:solidFill>
                <a:latin typeface="Arial" charset="0"/>
              </a:rPr>
              <a:t>k</a:t>
            </a:r>
            <a:r>
              <a:rPr lang="en-US" sz="1800" i="0" baseline="-25000">
                <a:solidFill>
                  <a:schemeClr val="accent2"/>
                </a:solidFill>
                <a:latin typeface="Symbol" charset="0"/>
              </a:rPr>
              <a:t>^</a:t>
            </a:r>
            <a:r>
              <a:rPr lang="en-US" sz="1800" i="0">
                <a:solidFill>
                  <a:schemeClr val="accent2"/>
                </a:solidFill>
                <a:latin typeface="Arial" charset="0"/>
              </a:rPr>
              <a:t>(cm</a:t>
            </a:r>
            <a:r>
              <a:rPr lang="en-US" sz="1800" i="0" baseline="30000">
                <a:solidFill>
                  <a:schemeClr val="accent2"/>
                </a:solidFill>
                <a:latin typeface="Arial" charset="0"/>
              </a:rPr>
              <a:t>-1</a:t>
            </a:r>
            <a:r>
              <a:rPr lang="en-US" sz="1800" i="0">
                <a:solidFill>
                  <a:schemeClr val="accent2"/>
                </a:solidFill>
                <a:latin typeface="Arial" charset="0"/>
              </a:rPr>
              <a:t>)</a:t>
            </a:r>
          </a:p>
        </p:txBody>
      </p:sp>
      <p:sp>
        <p:nvSpPr>
          <p:cNvPr id="56367" name="Text Box 83"/>
          <p:cNvSpPr txBox="1">
            <a:spLocks noChangeArrowheads="1"/>
          </p:cNvSpPr>
          <p:nvPr/>
        </p:nvSpPr>
        <p:spPr bwMode="auto">
          <a:xfrm>
            <a:off x="1360488" y="1068388"/>
            <a:ext cx="7937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b="0" i="0">
                <a:solidFill>
                  <a:schemeClr val="tx1"/>
                </a:solidFill>
                <a:latin typeface="Arial" charset="0"/>
              </a:rPr>
              <a:t>Modes</a:t>
            </a:r>
          </a:p>
        </p:txBody>
      </p:sp>
      <p:sp>
        <p:nvSpPr>
          <p:cNvPr id="56368" name="Rectangle 41"/>
          <p:cNvSpPr>
            <a:spLocks noChangeArrowheads="1"/>
          </p:cNvSpPr>
          <p:nvPr/>
        </p:nvSpPr>
        <p:spPr bwMode="auto">
          <a:xfrm>
            <a:off x="2288260" y="1876425"/>
            <a:ext cx="166712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p>
            <a:pPr marL="177800" indent="-177800" algn="ctr" eaLnBrk="0" hangingPunct="0">
              <a:spcBef>
                <a:spcPct val="0"/>
              </a:spcBef>
              <a:buFontTx/>
              <a:buNone/>
            </a:pPr>
            <a:r>
              <a:rPr lang="en-US" sz="1600" i="0" dirty="0" smtClean="0">
                <a:solidFill>
                  <a:schemeClr val="tx1"/>
                </a:solidFill>
              </a:rPr>
              <a:t>BES, </a:t>
            </a:r>
            <a:r>
              <a:rPr lang="en-US" sz="1600" i="0" dirty="0" err="1" smtClean="0">
                <a:solidFill>
                  <a:schemeClr val="tx1"/>
                </a:solidFill>
              </a:rPr>
              <a:t>Polarimeter</a:t>
            </a:r>
            <a:endParaRPr lang="en-US" sz="1600" i="0" dirty="0">
              <a:solidFill>
                <a:schemeClr val="tx1"/>
              </a:solidFill>
            </a:endParaRPr>
          </a:p>
        </p:txBody>
      </p:sp>
      <p:grpSp>
        <p:nvGrpSpPr>
          <p:cNvPr id="56324" name="Group 4"/>
          <p:cNvGrpSpPr>
            <a:grpSpLocks/>
          </p:cNvGrpSpPr>
          <p:nvPr/>
        </p:nvGrpSpPr>
        <p:grpSpPr bwMode="auto">
          <a:xfrm>
            <a:off x="12700" y="2403475"/>
            <a:ext cx="5230813" cy="3663950"/>
            <a:chOff x="12700" y="2593975"/>
            <a:chExt cx="5230813" cy="3663950"/>
          </a:xfrm>
        </p:grpSpPr>
        <p:grpSp>
          <p:nvGrpSpPr>
            <p:cNvPr id="56336" name="Group 76"/>
            <p:cNvGrpSpPr>
              <a:grpSpLocks/>
            </p:cNvGrpSpPr>
            <p:nvPr/>
          </p:nvGrpSpPr>
          <p:grpSpPr bwMode="auto">
            <a:xfrm>
              <a:off x="12700" y="2832100"/>
              <a:ext cx="5230813" cy="1628775"/>
              <a:chOff x="-635000" y="3263900"/>
              <a:chExt cx="5230813" cy="1628775"/>
            </a:xfrm>
          </p:grpSpPr>
          <p:grpSp>
            <p:nvGrpSpPr>
              <p:cNvPr id="56341" name="Group 53"/>
              <p:cNvGrpSpPr>
                <a:grpSpLocks/>
              </p:cNvGrpSpPr>
              <p:nvPr/>
            </p:nvGrpSpPr>
            <p:grpSpPr bwMode="auto">
              <a:xfrm>
                <a:off x="-635000" y="3263900"/>
                <a:ext cx="5230813" cy="1628775"/>
                <a:chOff x="-672" y="1912"/>
                <a:chExt cx="2935" cy="914"/>
              </a:xfrm>
            </p:grpSpPr>
            <p:pic>
              <p:nvPicPr>
                <p:cNvPr id="56348" name="Picture 4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2" y="1912"/>
                  <a:ext cx="2935" cy="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sp>
              <p:nvSpPr>
                <p:cNvPr id="56349" name="Rectangle 51"/>
                <p:cNvSpPr>
                  <a:spLocks noChangeArrowheads="1"/>
                </p:cNvSpPr>
                <p:nvPr/>
              </p:nvSpPr>
              <p:spPr bwMode="auto">
                <a:xfrm>
                  <a:off x="1232" y="1952"/>
                  <a:ext cx="976" cy="448"/>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56350" name="Rectangle 52"/>
                <p:cNvSpPr>
                  <a:spLocks noChangeArrowheads="1"/>
                </p:cNvSpPr>
                <p:nvPr/>
              </p:nvSpPr>
              <p:spPr bwMode="auto">
                <a:xfrm>
                  <a:off x="1616" y="2288"/>
                  <a:ext cx="632" cy="392"/>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nchor="ctr"/>
                <a:lstStyle/>
                <a:p>
                  <a:endParaRPr lang="en-US"/>
                </a:p>
              </p:txBody>
            </p:sp>
          </p:grpSp>
          <p:sp>
            <p:nvSpPr>
              <p:cNvPr id="56342" name="Text Box 56"/>
              <p:cNvSpPr txBox="1">
                <a:spLocks noChangeArrowheads="1"/>
              </p:cNvSpPr>
              <p:nvPr/>
            </p:nvSpPr>
            <p:spPr bwMode="auto">
              <a:xfrm>
                <a:off x="292100" y="3465513"/>
                <a:ext cx="982663" cy="182562"/>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Neutral Beam</a:t>
                </a:r>
              </a:p>
            </p:txBody>
          </p:sp>
          <p:sp>
            <p:nvSpPr>
              <p:cNvPr id="56343" name="Text Box 57"/>
              <p:cNvSpPr txBox="1">
                <a:spLocks noChangeArrowheads="1"/>
              </p:cNvSpPr>
              <p:nvPr/>
            </p:nvSpPr>
            <p:spPr bwMode="auto">
              <a:xfrm>
                <a:off x="-508000" y="3884613"/>
                <a:ext cx="703263" cy="182562"/>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field lines</a:t>
                </a:r>
              </a:p>
            </p:txBody>
          </p:sp>
          <p:sp>
            <p:nvSpPr>
              <p:cNvPr id="56344" name="Text Box 58"/>
              <p:cNvSpPr txBox="1">
                <a:spLocks noChangeArrowheads="1"/>
              </p:cNvSpPr>
              <p:nvPr/>
            </p:nvSpPr>
            <p:spPr bwMode="auto">
              <a:xfrm>
                <a:off x="533400" y="4325938"/>
                <a:ext cx="989013" cy="401637"/>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red-shited </a:t>
                </a:r>
              </a:p>
              <a:p>
                <a:pPr eaLnBrk="1" hangingPunct="1">
                  <a:buFontTx/>
                  <a:buNone/>
                </a:pPr>
                <a:r>
                  <a:rPr lang="en-US">
                    <a:solidFill>
                      <a:schemeClr val="tx1"/>
                    </a:solidFill>
                  </a:rPr>
                  <a:t>D</a:t>
                </a:r>
                <a:r>
                  <a:rPr lang="en-US">
                    <a:solidFill>
                      <a:schemeClr val="tx1"/>
                    </a:solidFill>
                    <a:latin typeface="Symbol" charset="0"/>
                    <a:sym typeface="Symbol" charset="0"/>
                  </a:rPr>
                  <a:t></a:t>
                </a:r>
                <a:r>
                  <a:rPr lang="en-US">
                    <a:solidFill>
                      <a:schemeClr val="tx1"/>
                    </a:solidFill>
                  </a:rPr>
                  <a:t> emission</a:t>
                </a:r>
              </a:p>
            </p:txBody>
          </p:sp>
          <p:sp>
            <p:nvSpPr>
              <p:cNvPr id="56345" name="Text Box 59"/>
              <p:cNvSpPr txBox="1">
                <a:spLocks noChangeArrowheads="1"/>
              </p:cNvSpPr>
              <p:nvPr/>
            </p:nvSpPr>
            <p:spPr bwMode="auto">
              <a:xfrm>
                <a:off x="2006600" y="3389313"/>
                <a:ext cx="681038" cy="365125"/>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dirty="0">
                    <a:solidFill>
                      <a:schemeClr val="tx1"/>
                    </a:solidFill>
                  </a:rPr>
                  <a:t>Optical fibers</a:t>
                </a:r>
              </a:p>
            </p:txBody>
          </p:sp>
          <p:sp>
            <p:nvSpPr>
              <p:cNvPr id="56346" name="Rectangle 61"/>
              <p:cNvSpPr>
                <a:spLocks noChangeArrowheads="1"/>
              </p:cNvSpPr>
              <p:nvPr/>
            </p:nvSpPr>
            <p:spPr bwMode="auto">
              <a:xfrm>
                <a:off x="2184400" y="4267200"/>
                <a:ext cx="1155700" cy="393700"/>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nchor="ctr"/>
              <a:lstStyle/>
              <a:p>
                <a:endParaRPr lang="en-US"/>
              </a:p>
            </p:txBody>
          </p:sp>
          <p:sp>
            <p:nvSpPr>
              <p:cNvPr id="56347" name="Text Box 62"/>
              <p:cNvSpPr txBox="1">
                <a:spLocks noChangeArrowheads="1"/>
              </p:cNvSpPr>
              <p:nvPr/>
            </p:nvSpPr>
            <p:spPr bwMode="auto">
              <a:xfrm>
                <a:off x="1541463" y="4291013"/>
                <a:ext cx="1481137" cy="365125"/>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tx1"/>
                    </a:solidFill>
                  </a:rPr>
                  <a:t>High throughput collection optics</a:t>
                </a:r>
              </a:p>
            </p:txBody>
          </p:sp>
        </p:grpSp>
        <p:grpSp>
          <p:nvGrpSpPr>
            <p:cNvPr id="56337" name="Group 2"/>
            <p:cNvGrpSpPr>
              <a:grpSpLocks/>
            </p:cNvGrpSpPr>
            <p:nvPr/>
          </p:nvGrpSpPr>
          <p:grpSpPr bwMode="auto">
            <a:xfrm>
              <a:off x="76200" y="2593975"/>
              <a:ext cx="3505200" cy="3663950"/>
              <a:chOff x="76200" y="2593975"/>
              <a:chExt cx="3505200" cy="3663950"/>
            </a:xfrm>
          </p:grpSpPr>
          <p:pic>
            <p:nvPicPr>
              <p:cNvPr id="56338" name="Picture 63"/>
              <p:cNvPicPr>
                <a:picLocks noChangeAspect="1" noChangeArrowheads="1"/>
              </p:cNvPicPr>
              <p:nvPr/>
            </p:nvPicPr>
            <p:blipFill>
              <a:blip r:embed="rId4">
                <a:extLst>
                  <a:ext uri="{28A0092B-C50C-407E-A947-70E740481C1C}">
                    <a14:useLocalDpi xmlns="" xmlns:a14="http://schemas.microsoft.com/office/drawing/2010/main" val="0"/>
                  </a:ext>
                </a:extLst>
              </a:blip>
              <a:srcRect l="7205" t="14256" r="12479" b="9979"/>
              <a:stretch>
                <a:fillRect/>
              </a:stretch>
            </p:blipFill>
            <p:spPr bwMode="auto">
              <a:xfrm>
                <a:off x="454025" y="4605338"/>
                <a:ext cx="1973263" cy="1652587"/>
              </a:xfrm>
              <a:prstGeom prst="rect">
                <a:avLst/>
              </a:prstGeom>
              <a:solidFill>
                <a:srgbClr val="FFFFFF"/>
              </a:solidFill>
              <a:ln>
                <a:noFill/>
              </a:ln>
              <a:extLst>
                <a:ext uri="{91240B29-F687-4f45-9708-019B960494DF}">
                  <a14:hiddenLine xmlns="" xmlns:a14="http://schemas.microsoft.com/office/drawing/2010/main" w="15875">
                    <a:solidFill>
                      <a:srgbClr val="000000"/>
                    </a:solidFill>
                    <a:miter lim="800000"/>
                    <a:headEnd/>
                    <a:tailEnd/>
                  </a14:hiddenLine>
                </a:ext>
              </a:extLst>
            </p:spPr>
          </p:pic>
          <p:sp>
            <p:nvSpPr>
              <p:cNvPr id="56339" name="Text Box 42"/>
              <p:cNvSpPr txBox="1">
                <a:spLocks noChangeArrowheads="1"/>
              </p:cNvSpPr>
              <p:nvPr/>
            </p:nvSpPr>
            <p:spPr bwMode="auto">
              <a:xfrm>
                <a:off x="76200" y="2593975"/>
                <a:ext cx="3276600" cy="492443"/>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marL="182563" indent="-6397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ct val="0"/>
                  </a:spcBef>
                  <a:buFontTx/>
                  <a:buNone/>
                </a:pPr>
                <a:r>
                  <a:rPr lang="en-US" sz="1600" i="0">
                    <a:solidFill>
                      <a:srgbClr val="000000"/>
                    </a:solidFill>
                    <a:latin typeface="Helvetica Neue" charset="0"/>
                    <a:cs typeface="Helvetica Neue" charset="0"/>
                  </a:rPr>
                  <a:t>  48 ch BES available for NSTX-U</a:t>
                </a:r>
              </a:p>
              <a:p>
                <a:pPr eaLnBrk="1" hangingPunct="1">
                  <a:spcBef>
                    <a:spcPct val="0"/>
                  </a:spcBef>
                  <a:buFontTx/>
                  <a:buNone/>
                </a:pPr>
                <a:r>
                  <a:rPr lang="en-US" sz="1600" i="0">
                    <a:solidFill>
                      <a:srgbClr val="000000"/>
                    </a:solidFill>
                    <a:latin typeface="Helvetica Neue" charset="0"/>
                    <a:cs typeface="Helvetica Neue" charset="0"/>
                  </a:rPr>
                  <a:t>(24 ch BES available in 2011)</a:t>
                </a:r>
              </a:p>
            </p:txBody>
          </p:sp>
          <p:sp>
            <p:nvSpPr>
              <p:cNvPr id="56340" name="Text Box 58"/>
              <p:cNvSpPr txBox="1">
                <a:spLocks noChangeArrowheads="1"/>
              </p:cNvSpPr>
              <p:nvPr/>
            </p:nvSpPr>
            <p:spPr bwMode="auto">
              <a:xfrm flipH="1">
                <a:off x="2273300" y="4241800"/>
                <a:ext cx="13081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Wisconsin</a:t>
                </a:r>
              </a:p>
            </p:txBody>
          </p:sp>
        </p:grpSp>
      </p:grpSp>
      <p:sp>
        <p:nvSpPr>
          <p:cNvPr id="56326" name="Text Box 44"/>
          <p:cNvSpPr txBox="1">
            <a:spLocks noChangeArrowheads="1"/>
          </p:cNvSpPr>
          <p:nvPr/>
        </p:nvSpPr>
        <p:spPr bwMode="auto">
          <a:xfrm>
            <a:off x="4191000" y="2489200"/>
            <a:ext cx="4838700"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lnSpc>
                <a:spcPts val="1125"/>
              </a:lnSpc>
              <a:spcBef>
                <a:spcPct val="50000"/>
              </a:spcBef>
              <a:buFontTx/>
              <a:buNone/>
            </a:pPr>
            <a:r>
              <a:rPr lang="en-US" sz="1600" i="0">
                <a:solidFill>
                  <a:schemeClr val="tx1"/>
                </a:solidFill>
                <a:latin typeface="Helvetica Neue" charset="0"/>
              </a:rPr>
              <a:t>New high-k scattering system for allowing </a:t>
            </a:r>
          </a:p>
          <a:p>
            <a:pPr algn="ctr">
              <a:lnSpc>
                <a:spcPts val="1125"/>
              </a:lnSpc>
              <a:spcBef>
                <a:spcPct val="50000"/>
              </a:spcBef>
              <a:buFontTx/>
              <a:buNone/>
            </a:pPr>
            <a:r>
              <a:rPr lang="en-US" sz="1600" i="0">
                <a:solidFill>
                  <a:schemeClr val="tx1"/>
                </a:solidFill>
                <a:latin typeface="Helvetica Neue" charset="0"/>
              </a:rPr>
              <a:t>2-D k spectrum</a:t>
            </a:r>
            <a:endParaRPr lang="en-US">
              <a:solidFill>
                <a:srgbClr val="0000FF"/>
              </a:solidFill>
            </a:endParaRPr>
          </a:p>
        </p:txBody>
      </p:sp>
      <p:grpSp>
        <p:nvGrpSpPr>
          <p:cNvPr id="56327" name="Group 53"/>
          <p:cNvGrpSpPr>
            <a:grpSpLocks/>
          </p:cNvGrpSpPr>
          <p:nvPr/>
        </p:nvGrpSpPr>
        <p:grpSpPr bwMode="auto">
          <a:xfrm>
            <a:off x="3752850" y="2946400"/>
            <a:ext cx="5391150" cy="2806700"/>
            <a:chOff x="764359" y="766709"/>
            <a:chExt cx="8169912" cy="4254660"/>
          </a:xfrm>
        </p:grpSpPr>
        <p:pic>
          <p:nvPicPr>
            <p:cNvPr id="56333" name="Picture 57"/>
            <p:cNvPicPr>
              <a:picLocks noChangeAspect="1"/>
            </p:cNvPicPr>
            <p:nvPr/>
          </p:nvPicPr>
          <p:blipFill>
            <a:blip r:embed="rId5">
              <a:extLst>
                <a:ext uri="{28A0092B-C50C-407E-A947-70E740481C1C}">
                  <a14:useLocalDpi xmlns="" xmlns:a14="http://schemas.microsoft.com/office/drawing/2010/main" val="0"/>
                </a:ext>
              </a:extLst>
            </a:blip>
            <a:srcRect l="2196" r="2405"/>
            <a:stretch>
              <a:fillRect/>
            </a:stretch>
          </p:blipFill>
          <p:spPr bwMode="auto">
            <a:xfrm>
              <a:off x="5540874" y="766709"/>
              <a:ext cx="3393397" cy="424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4" name="Picture 58"/>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764359" y="967279"/>
              <a:ext cx="2160209" cy="4054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5" name="Picture 59"/>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2835668" y="1168869"/>
              <a:ext cx="2705206" cy="375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6328" name="Text Box 58"/>
          <p:cNvSpPr txBox="1">
            <a:spLocks noChangeArrowheads="1"/>
          </p:cNvSpPr>
          <p:nvPr/>
        </p:nvSpPr>
        <p:spPr bwMode="auto">
          <a:xfrm>
            <a:off x="8382000" y="2692400"/>
            <a:ext cx="6096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UCD</a:t>
            </a:r>
          </a:p>
        </p:txBody>
      </p:sp>
      <p:sp>
        <p:nvSpPr>
          <p:cNvPr id="56329" name="Rectangle 1"/>
          <p:cNvSpPr>
            <a:spLocks noChangeArrowheads="1"/>
          </p:cNvSpPr>
          <p:nvPr/>
        </p:nvSpPr>
        <p:spPr bwMode="auto">
          <a:xfrm>
            <a:off x="3683000" y="2413000"/>
            <a:ext cx="5461000" cy="3289300"/>
          </a:xfrm>
          <a:prstGeom prst="rect">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6330" name="Rectangle 3"/>
          <p:cNvSpPr>
            <a:spLocks noChangeArrowheads="1"/>
          </p:cNvSpPr>
          <p:nvPr/>
        </p:nvSpPr>
        <p:spPr bwMode="auto">
          <a:xfrm>
            <a:off x="0" y="2400300"/>
            <a:ext cx="3619500" cy="3848100"/>
          </a:xfrm>
          <a:prstGeom prst="rect">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6331" name="TextBox 6"/>
          <p:cNvSpPr txBox="1">
            <a:spLocks noChangeArrowheads="1"/>
          </p:cNvSpPr>
          <p:nvPr/>
        </p:nvSpPr>
        <p:spPr bwMode="auto">
          <a:xfrm>
            <a:off x="3708400" y="5880100"/>
            <a:ext cx="5435600" cy="58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solidFill>
                  <a:schemeClr val="tx1"/>
                </a:solidFill>
              </a:rPr>
              <a:t>A 288 GHz polarimetry system for magnetic fluctuation measurements is being tested on DIII-D. </a:t>
            </a:r>
          </a:p>
        </p:txBody>
      </p:sp>
      <p:sp>
        <p:nvSpPr>
          <p:cNvPr id="56332" name="Text Box 58"/>
          <p:cNvSpPr txBox="1">
            <a:spLocks noChangeArrowheads="1"/>
          </p:cNvSpPr>
          <p:nvPr/>
        </p:nvSpPr>
        <p:spPr bwMode="auto">
          <a:xfrm>
            <a:off x="8382000" y="5892800"/>
            <a:ext cx="7493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UCLA</a:t>
            </a:r>
          </a:p>
        </p:txBody>
      </p:sp>
      <p:cxnSp>
        <p:nvCxnSpPr>
          <p:cNvPr id="3" name="Curved Connector 2"/>
          <p:cNvCxnSpPr/>
          <p:nvPr/>
        </p:nvCxnSpPr>
        <p:spPr bwMode="auto">
          <a:xfrm rot="16200000" flipH="1">
            <a:off x="3168650" y="1708150"/>
            <a:ext cx="177800" cy="177800"/>
          </a:xfrm>
          <a:prstGeom prst="curvedConnector3">
            <a:avLst/>
          </a:prstGeom>
          <a:noFill/>
          <a:ln w="12700" cap="flat" cmpd="sng" algn="ctr">
            <a:solidFill>
              <a:schemeClr val="tx1"/>
            </a:solidFill>
            <a:prstDash val="sysDash"/>
            <a:round/>
            <a:headEnd type="none" w="med" len="med"/>
            <a:tailEnd type="none" w="med" len="med"/>
          </a:ln>
          <a:effectLst/>
        </p:spPr>
      </p:cxnSp>
      <p:sp>
        <p:nvSpPr>
          <p:cNvPr id="4" name="TextBox 3"/>
          <p:cNvSpPr txBox="1"/>
          <p:nvPr/>
        </p:nvSpPr>
        <p:spPr>
          <a:xfrm>
            <a:off x="2425700" y="1663700"/>
            <a:ext cx="711904" cy="246221"/>
          </a:xfrm>
          <a:prstGeom prst="rect">
            <a:avLst/>
          </a:prstGeom>
          <a:noFill/>
        </p:spPr>
        <p:txBody>
          <a:bodyPr wrap="none" rtlCol="0">
            <a:spAutoFit/>
          </a:bodyPr>
          <a:lstStyle/>
          <a:p>
            <a:pPr>
              <a:buNone/>
            </a:pPr>
            <a:r>
              <a:rPr lang="en-US" sz="1000" i="0" dirty="0" smtClean="0">
                <a:solidFill>
                  <a:schemeClr val="tx1"/>
                </a:solidFill>
              </a:rPr>
              <a:t>BES, pol</a:t>
            </a:r>
            <a:endParaRPr lang="en-US" sz="1000" i="0" dirty="0">
              <a:solidFill>
                <a:schemeClr val="tx1"/>
              </a:solidFill>
            </a:endParaRPr>
          </a:p>
        </p:txBody>
      </p:sp>
      <p:sp>
        <p:nvSpPr>
          <p:cNvPr id="56" name="TextBox 55"/>
          <p:cNvSpPr txBox="1"/>
          <p:nvPr/>
        </p:nvSpPr>
        <p:spPr>
          <a:xfrm>
            <a:off x="3390900" y="1663700"/>
            <a:ext cx="448347" cy="246221"/>
          </a:xfrm>
          <a:prstGeom prst="rect">
            <a:avLst/>
          </a:prstGeom>
          <a:noFill/>
        </p:spPr>
        <p:txBody>
          <a:bodyPr wrap="none" rtlCol="0">
            <a:spAutoFit/>
          </a:bodyPr>
          <a:lstStyle/>
          <a:p>
            <a:pPr>
              <a:buNone/>
            </a:pPr>
            <a:r>
              <a:rPr lang="en-US" sz="1000" i="0" dirty="0" smtClean="0">
                <a:solidFill>
                  <a:schemeClr val="tx1"/>
                </a:solidFill>
              </a:rPr>
              <a:t>BES</a:t>
            </a:r>
            <a:endParaRPr lang="en-US" sz="1000" i="0" dirty="0">
              <a:solidFill>
                <a:schemeClr val="tx1"/>
              </a:solidFill>
            </a:endParaRPr>
          </a:p>
        </p:txBody>
      </p:sp>
      <p:sp>
        <p:nvSpPr>
          <p:cNvPr id="57" name="Slide Number Placeholder 56"/>
          <p:cNvSpPr>
            <a:spLocks noGrp="1"/>
          </p:cNvSpPr>
          <p:nvPr>
            <p:ph type="sldNum" sz="quarter" idx="12"/>
          </p:nvPr>
        </p:nvSpPr>
        <p:spPr/>
        <p:txBody>
          <a:bodyPr/>
          <a:lstStyle/>
          <a:p>
            <a:pPr>
              <a:defRPr/>
            </a:pPr>
            <a:fld id="{4DAB4750-CAB8-CC48-97B3-E208C97FF6A2}" type="slidenum">
              <a:rPr lang="en-US" smtClean="0"/>
              <a:pPr>
                <a:defRPr/>
              </a:pPr>
              <a:t>31</a:t>
            </a:fld>
            <a:endParaRPr lang="en-US"/>
          </a:p>
        </p:txBody>
      </p:sp>
    </p:spTree>
    <p:extLst>
      <p:ext uri="{BB962C8B-B14F-4D97-AF65-F5344CB8AC3E}">
        <p14:creationId xmlns="" xmlns:p14="http://schemas.microsoft.com/office/powerpoint/2010/main" val="3939885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3"/>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smtClean="0">
                <a:solidFill>
                  <a:srgbClr val="FF0000"/>
                </a:solidFill>
                <a:latin typeface="Helvetica Neue" charset="0"/>
                <a:ea typeface="ヒラギノ角ゴ Pro W3" charset="0"/>
                <a:cs typeface="ヒラギノ角ゴ Pro W3" charset="0"/>
              </a:rPr>
              <a:t>Energetic </a:t>
            </a:r>
            <a:r>
              <a:rPr lang="en-US" sz="2800" i="0" dirty="0">
                <a:solidFill>
                  <a:srgbClr val="FF0000"/>
                </a:solidFill>
                <a:latin typeface="Helvetica Neue" charset="0"/>
                <a:ea typeface="ヒラギノ角ゴ Pro W3" charset="0"/>
                <a:cs typeface="ヒラギノ角ゴ Pro W3" charset="0"/>
              </a:rPr>
              <a:t>Particle </a:t>
            </a:r>
            <a:r>
              <a:rPr lang="en-US" sz="2800" i="0" dirty="0" smtClean="0">
                <a:solidFill>
                  <a:srgbClr val="FF0000"/>
                </a:solidFill>
                <a:latin typeface="Helvetica Neue" charset="0"/>
                <a:ea typeface="ヒラギノ角ゴ Pro W3" charset="0"/>
                <a:cs typeface="ヒラギノ角ゴ Pro W3" charset="0"/>
              </a:rPr>
              <a:t>Research Capabilities </a:t>
            </a:r>
            <a:endParaRPr lang="en-US" sz="2800" i="0" dirty="0">
              <a:solidFill>
                <a:srgbClr val="FF0000"/>
              </a:solidFill>
              <a:latin typeface="Helvetica Neue" charset="0"/>
              <a:ea typeface="ヒラギノ角ゴ Pro W3" charset="0"/>
              <a:cs typeface="ヒラギノ角ゴ Pro W3" charset="0"/>
            </a:endParaRPr>
          </a:p>
          <a:p>
            <a:pPr algn="ctr" eaLnBrk="0" hangingPunct="0">
              <a:spcBef>
                <a:spcPct val="0"/>
              </a:spcBef>
              <a:buFontTx/>
              <a:buNone/>
            </a:pPr>
            <a:r>
              <a:rPr lang="en-US" sz="2400" i="0" dirty="0">
                <a:solidFill>
                  <a:srgbClr val="0000FF"/>
                </a:solidFill>
                <a:latin typeface="Helvetica Neue" charset="0"/>
                <a:ea typeface="ヒラギノ角ゴ Pro W3" charset="0"/>
                <a:cs typeface="ヒラギノ角ゴ Pro W3" charset="0"/>
              </a:rPr>
              <a:t>For NBI fast ion transport and current drive physics</a:t>
            </a:r>
          </a:p>
        </p:txBody>
      </p:sp>
      <p:sp>
        <p:nvSpPr>
          <p:cNvPr id="58370" name="TextBox 47"/>
          <p:cNvSpPr txBox="1">
            <a:spLocks noChangeArrowheads="1"/>
          </p:cNvSpPr>
          <p:nvPr/>
        </p:nvSpPr>
        <p:spPr bwMode="auto">
          <a:xfrm>
            <a:off x="7124700" y="2006600"/>
            <a:ext cx="76517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Vertical</a:t>
            </a:r>
          </a:p>
        </p:txBody>
      </p:sp>
      <p:sp>
        <p:nvSpPr>
          <p:cNvPr id="58371" name="TextBox 48"/>
          <p:cNvSpPr txBox="1">
            <a:spLocks noChangeArrowheads="1"/>
          </p:cNvSpPr>
          <p:nvPr/>
        </p:nvSpPr>
        <p:spPr bwMode="auto">
          <a:xfrm>
            <a:off x="7137400" y="3175000"/>
            <a:ext cx="976313"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Tangential</a:t>
            </a:r>
          </a:p>
        </p:txBody>
      </p:sp>
      <p:sp>
        <p:nvSpPr>
          <p:cNvPr id="58372" name="Rectangle 56"/>
          <p:cNvSpPr>
            <a:spLocks noChangeArrowheads="1"/>
          </p:cNvSpPr>
          <p:nvPr/>
        </p:nvSpPr>
        <p:spPr bwMode="auto">
          <a:xfrm>
            <a:off x="317500" y="1141413"/>
            <a:ext cx="32131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dirty="0">
                <a:solidFill>
                  <a:schemeClr val="tx1"/>
                </a:solidFill>
                <a:latin typeface="Helvetica Neue" charset="0"/>
              </a:rPr>
              <a:t>Fast Ion D-Alpha Diagnostics</a:t>
            </a:r>
          </a:p>
        </p:txBody>
      </p:sp>
      <p:sp>
        <p:nvSpPr>
          <p:cNvPr id="57" name="Rectangle 56"/>
          <p:cNvSpPr/>
          <p:nvPr/>
        </p:nvSpPr>
        <p:spPr>
          <a:xfrm>
            <a:off x="309037" y="4557713"/>
            <a:ext cx="4826000" cy="1643527"/>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dirty="0">
                <a:solidFill>
                  <a:schemeClr val="tx1"/>
                </a:solidFill>
                <a:ea typeface="ＭＳ Ｐゴシック" charset="-128"/>
                <a:cs typeface="ＭＳ Ｐゴシック" charset="-128"/>
              </a:rPr>
              <a:t>FY 2013 - 14 Energetic Particle Conceptual Design and Diagnostic Upgrade</a:t>
            </a:r>
            <a:endParaRPr lang="en-US" sz="1800" i="0" dirty="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Solid State-</a:t>
            </a:r>
            <a:r>
              <a:rPr lang="en-US" sz="1800" i="0" dirty="0">
                <a:ea typeface="ＭＳ Ｐゴシック" charset="-128"/>
                <a:cs typeface="ＭＳ Ｐゴシック" charset="-128"/>
              </a:rPr>
              <a:t>NPA enhancement </a:t>
            </a:r>
            <a:endParaRPr lang="en-US" sz="1800" i="0" dirty="0" smtClean="0">
              <a:ea typeface="ＭＳ Ｐゴシック" charset="-128"/>
              <a:cs typeface="ＭＳ Ｐゴシック" charset="-128"/>
            </a:endParaRPr>
          </a:p>
          <a:p>
            <a:pPr marL="274320" lvl="1" indent="-182880">
              <a:defRPr/>
            </a:pPr>
            <a:r>
              <a:rPr lang="en-US" sz="1800" i="0" dirty="0" smtClean="0">
                <a:ea typeface="ＭＳ Ｐゴシック" charset="-128"/>
                <a:cs typeface="ＭＳ Ｐゴシック" charset="-128"/>
              </a:rPr>
              <a:t>Charged Fusion Product Array</a:t>
            </a:r>
          </a:p>
          <a:p>
            <a:pPr marL="274320" lvl="1" indent="-182880">
              <a:defRPr/>
            </a:pPr>
            <a:r>
              <a:rPr lang="en-US" sz="1800" i="0" dirty="0" smtClean="0">
                <a:ea typeface="ＭＳ Ｐゴシック" charset="-128"/>
                <a:cs typeface="ＭＳ Ｐゴシック" charset="-128"/>
              </a:rPr>
              <a:t>Proto</a:t>
            </a:r>
            <a:r>
              <a:rPr lang="en-US" sz="1800" i="0" dirty="0">
                <a:ea typeface="ＭＳ Ｐゴシック" charset="-128"/>
                <a:cs typeface="ＭＳ Ｐゴシック" charset="-128"/>
              </a:rPr>
              <a:t>-type active TAE antenna</a:t>
            </a:r>
          </a:p>
        </p:txBody>
      </p:sp>
      <p:pic>
        <p:nvPicPr>
          <p:cNvPr id="58375" name="Picture 13"/>
          <p:cNvPicPr>
            <a:picLocks noChangeAspect="1"/>
          </p:cNvPicPr>
          <p:nvPr/>
        </p:nvPicPr>
        <p:blipFill>
          <a:blip r:embed="rId3">
            <a:extLst>
              <a:ext uri="{28A0092B-C50C-407E-A947-70E740481C1C}">
                <a14:useLocalDpi xmlns="" xmlns:a14="http://schemas.microsoft.com/office/drawing/2010/main" val="0"/>
              </a:ext>
            </a:extLst>
          </a:blip>
          <a:srcRect b="26729"/>
          <a:stretch>
            <a:fillRect/>
          </a:stretch>
        </p:blipFill>
        <p:spPr bwMode="auto">
          <a:xfrm>
            <a:off x="5380038" y="4038600"/>
            <a:ext cx="345122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Rectangle 14"/>
          <p:cNvSpPr>
            <a:spLocks noChangeArrowheads="1"/>
          </p:cNvSpPr>
          <p:nvPr/>
        </p:nvSpPr>
        <p:spPr bwMode="auto">
          <a:xfrm>
            <a:off x="5480050" y="6022975"/>
            <a:ext cx="3663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sz="1400" i="0"/>
              <a:t>5-turn radial active TAE antenna installed in 2011</a:t>
            </a:r>
            <a:endParaRPr lang="en-US" sz="1400"/>
          </a:p>
        </p:txBody>
      </p:sp>
      <p:cxnSp>
        <p:nvCxnSpPr>
          <p:cNvPr id="58377"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58378" name="Picture 14"/>
          <p:cNvPicPr>
            <a:picLocks noChangeAspect="1"/>
          </p:cNvPicPr>
          <p:nvPr/>
        </p:nvPicPr>
        <p:blipFill>
          <a:blip r:embed="rId4">
            <a:extLst>
              <a:ext uri="{28A0092B-C50C-407E-A947-70E740481C1C}">
                <a14:useLocalDpi xmlns="" xmlns:a14="http://schemas.microsoft.com/office/drawing/2010/main" val="0"/>
              </a:ext>
            </a:extLst>
          </a:blip>
          <a:srcRect t="2351" b="49240"/>
          <a:stretch>
            <a:fillRect/>
          </a:stretch>
        </p:blipFill>
        <p:spPr bwMode="auto">
          <a:xfrm>
            <a:off x="3441700" y="1479550"/>
            <a:ext cx="3365500"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9" name="Rectangle 1"/>
          <p:cNvSpPr>
            <a:spLocks noChangeArrowheads="1"/>
          </p:cNvSpPr>
          <p:nvPr/>
        </p:nvSpPr>
        <p:spPr bwMode="auto">
          <a:xfrm>
            <a:off x="3479800" y="1371600"/>
            <a:ext cx="381000" cy="317500"/>
          </a:xfrm>
          <a:prstGeom prst="rect">
            <a:avLst/>
          </a:prstGeom>
          <a:solidFill>
            <a:srgbClr val="FFFFFF"/>
          </a:solidFill>
          <a:ln>
            <a:noFill/>
          </a:ln>
          <a:extLst>
            <a:ext uri="{91240B29-F687-4f45-9708-019B960494DF}">
              <a14:hiddenLine xmlns="" xmlns:a14="http://schemas.microsoft.com/office/drawing/2010/main" w="15875">
                <a:solidFill>
                  <a:srgbClr val="000000"/>
                </a:solidFill>
                <a:round/>
                <a:headEnd/>
                <a:tailEnd type="triangle" w="med" len="med"/>
              </a14:hiddenLine>
            </a:ext>
          </a:extLst>
        </p:spPr>
        <p:txBody>
          <a:bodyPr lIns="0" tIns="0" rIns="0" bIns="0"/>
          <a:lstStyle/>
          <a:p>
            <a:endParaRPr lang="en-US"/>
          </a:p>
        </p:txBody>
      </p:sp>
      <p:pic>
        <p:nvPicPr>
          <p:cNvPr id="58380" name="Picture 50"/>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718300" y="1147763"/>
            <a:ext cx="2527300" cy="2601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81" name="Text Box 58"/>
          <p:cNvSpPr txBox="1">
            <a:spLocks noChangeArrowheads="1"/>
          </p:cNvSpPr>
          <p:nvPr/>
        </p:nvSpPr>
        <p:spPr bwMode="auto">
          <a:xfrm>
            <a:off x="3606800" y="1117600"/>
            <a:ext cx="6096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UCI</a:t>
            </a:r>
          </a:p>
        </p:txBody>
      </p:sp>
      <p:sp>
        <p:nvSpPr>
          <p:cNvPr id="58382" name="Rectangle 56"/>
          <p:cNvSpPr>
            <a:spLocks noChangeArrowheads="1"/>
          </p:cNvSpPr>
          <p:nvPr/>
        </p:nvSpPr>
        <p:spPr bwMode="auto">
          <a:xfrm>
            <a:off x="3779838" y="1103313"/>
            <a:ext cx="25781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58383" name="TextBox 44"/>
          <p:cNvSpPr txBox="1">
            <a:spLocks noChangeArrowheads="1"/>
          </p:cNvSpPr>
          <p:nvPr/>
        </p:nvSpPr>
        <p:spPr bwMode="auto">
          <a:xfrm>
            <a:off x="220134" y="1494896"/>
            <a:ext cx="3568700" cy="2868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91440" indent="-457200" eaLnBrk="1" hangingPunct="1">
              <a:spcAft>
                <a:spcPts val="1800"/>
              </a:spcAft>
              <a:buFontTx/>
              <a:buNone/>
            </a:pPr>
            <a:r>
              <a:rPr lang="en-US" sz="1600" i="0" dirty="0"/>
              <a:t>• V</a:t>
            </a:r>
            <a:r>
              <a:rPr lang="en-US" sz="1600" i="0" dirty="0" smtClean="0"/>
              <a:t>ertical </a:t>
            </a:r>
            <a:r>
              <a:rPr lang="en-US" sz="1600" i="0" dirty="0"/>
              <a:t>FIDA system measures </a:t>
            </a:r>
            <a:r>
              <a:rPr lang="en-US" sz="1600" i="0" dirty="0" smtClean="0"/>
              <a:t>trapped </a:t>
            </a:r>
            <a:r>
              <a:rPr lang="en-US" sz="1600" i="0" dirty="0"/>
              <a:t>or barely passing (co-going) particles. </a:t>
            </a:r>
          </a:p>
          <a:p>
            <a:pPr marL="91440" indent="-457200" eaLnBrk="1" hangingPunct="1">
              <a:spcAft>
                <a:spcPts val="1800"/>
              </a:spcAft>
              <a:buFontTx/>
              <a:buNone/>
            </a:pPr>
            <a:r>
              <a:rPr lang="en-US" sz="1600" i="0" dirty="0"/>
              <a:t>• N</a:t>
            </a:r>
            <a:r>
              <a:rPr lang="en-US" sz="1600" i="0" dirty="0" smtClean="0"/>
              <a:t>ew </a:t>
            </a:r>
            <a:r>
              <a:rPr lang="en-US" sz="1600" i="0" dirty="0"/>
              <a:t>tangential FIDA system measures co-passing fast </a:t>
            </a:r>
            <a:r>
              <a:rPr lang="en-US" sz="1600" i="0" dirty="0" smtClean="0"/>
              <a:t>ions</a:t>
            </a:r>
            <a:endParaRPr lang="en-US" sz="1600" i="0" dirty="0"/>
          </a:p>
          <a:p>
            <a:pPr marL="91440" indent="-457200" eaLnBrk="1" hangingPunct="1">
              <a:spcAft>
                <a:spcPts val="1800"/>
              </a:spcAft>
              <a:buFontTx/>
              <a:buNone/>
            </a:pPr>
            <a:r>
              <a:rPr lang="en-US" sz="1600" i="0" dirty="0"/>
              <a:t>• Both FIDA systems have time resolution of 10 </a:t>
            </a:r>
            <a:r>
              <a:rPr lang="en-US" sz="1600" i="0" dirty="0" err="1"/>
              <a:t>ms</a:t>
            </a:r>
            <a:r>
              <a:rPr lang="en-US" sz="1600" i="0" dirty="0"/>
              <a:t>, spatial resolution </a:t>
            </a:r>
            <a:r>
              <a:rPr lang="en-US" sz="1600" i="0" dirty="0" smtClean="0"/>
              <a:t>≈ 5 </a:t>
            </a:r>
            <a:r>
              <a:rPr lang="en-US" sz="1600" i="0" dirty="0"/>
              <a:t>cm and energy resolution </a:t>
            </a:r>
            <a:r>
              <a:rPr lang="en-US" sz="1600" i="0" dirty="0" smtClean="0"/>
              <a:t>≈ 10 </a:t>
            </a:r>
            <a:r>
              <a:rPr lang="en-US" sz="1600" i="0" dirty="0" err="1"/>
              <a:t>keV</a:t>
            </a:r>
            <a:r>
              <a:rPr lang="en-US" sz="1600" i="0" dirty="0"/>
              <a:t>. </a:t>
            </a:r>
          </a:p>
        </p:txBody>
      </p:sp>
      <p:sp>
        <p:nvSpPr>
          <p:cNvPr id="17" name="Text Box 58"/>
          <p:cNvSpPr txBox="1">
            <a:spLocks noChangeArrowheads="1"/>
          </p:cNvSpPr>
          <p:nvPr/>
        </p:nvSpPr>
        <p:spPr bwMode="auto">
          <a:xfrm>
            <a:off x="4106333" y="5215467"/>
            <a:ext cx="6096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UCI</a:t>
            </a:r>
          </a:p>
        </p:txBody>
      </p:sp>
      <p:sp>
        <p:nvSpPr>
          <p:cNvPr id="18" name="Text Box 58"/>
          <p:cNvSpPr txBox="1">
            <a:spLocks noChangeArrowheads="1"/>
          </p:cNvSpPr>
          <p:nvPr/>
        </p:nvSpPr>
        <p:spPr bwMode="auto">
          <a:xfrm>
            <a:off x="4246033" y="5558367"/>
            <a:ext cx="609600" cy="307975"/>
          </a:xfrm>
          <a:prstGeom prst="rect">
            <a:avLst/>
          </a:prstGeom>
          <a:solidFill>
            <a:srgbClr val="DBE39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smtClean="0">
                <a:solidFill>
                  <a:schemeClr val="tx1"/>
                </a:solidFill>
              </a:rPr>
              <a:t>FIU</a:t>
            </a:r>
            <a:endParaRPr lang="en-US" sz="1400" b="0" i="0" dirty="0">
              <a:solidFill>
                <a:schemeClr val="tx1"/>
              </a:solidFill>
            </a:endParaRPr>
          </a:p>
        </p:txBody>
      </p:sp>
      <p:sp>
        <p:nvSpPr>
          <p:cNvPr id="20" name="Slide Number Placeholder 19"/>
          <p:cNvSpPr>
            <a:spLocks noGrp="1"/>
          </p:cNvSpPr>
          <p:nvPr>
            <p:ph type="sldNum" sz="quarter" idx="12"/>
          </p:nvPr>
        </p:nvSpPr>
        <p:spPr/>
        <p:txBody>
          <a:bodyPr/>
          <a:lstStyle/>
          <a:p>
            <a:pPr>
              <a:defRPr/>
            </a:pPr>
            <a:fld id="{4DAB4750-CAB8-CC48-97B3-E208C97FF6A2}"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Previous five year (FY 2009-13) Project </a:t>
            </a:r>
            <a:r>
              <a:rPr lang="en-US" sz="2800" b="1" dirty="0">
                <a:solidFill>
                  <a:schemeClr val="bg1">
                    <a:lumMod val="75000"/>
                  </a:schemeClr>
                </a:solidFill>
                <a:latin typeface="Arial" charset="0"/>
                <a:ea typeface="ＭＳ Ｐゴシック" charset="0"/>
                <a:cs typeface="ＭＳ Ｐゴシック" charset="0"/>
              </a:rPr>
              <a:t>Summary and Status</a:t>
            </a:r>
          </a:p>
          <a:p>
            <a:pPr marL="231775" indent="-231775">
              <a:spcAft>
                <a:spcPts val="2400"/>
              </a:spcAft>
            </a:pPr>
            <a:r>
              <a:rPr lang="en-US" sz="2800" b="1" dirty="0">
                <a:solidFill>
                  <a:srgbClr val="BFBFBF"/>
                </a:solidFill>
                <a:latin typeface="Arial" charset="0"/>
                <a:ea typeface="ＭＳ Ｐゴシック" charset="0"/>
                <a:cs typeface="ＭＳ Ｐゴシック" charset="0"/>
              </a:rPr>
              <a:t>NSTX Upgrade Project </a:t>
            </a:r>
            <a:r>
              <a:rPr lang="en-US" sz="2800" b="1" dirty="0" smtClean="0">
                <a:solidFill>
                  <a:srgbClr val="BFBFBF"/>
                </a:solidFill>
                <a:latin typeface="Arial" charset="0"/>
                <a:ea typeface="ＭＳ Ｐゴシック" charset="0"/>
                <a:cs typeface="ＭＳ Ｐゴシック" charset="0"/>
              </a:rPr>
              <a:t>Overview </a:t>
            </a:r>
          </a:p>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NSTX-U Operational Preparation Status</a:t>
            </a:r>
            <a:endParaRPr lang="en-US" sz="2800" b="1" dirty="0">
              <a:solidFill>
                <a:schemeClr val="bg1">
                  <a:lumMod val="75000"/>
                </a:schemeClr>
              </a:solidFill>
              <a:latin typeface="Arial" charset="0"/>
              <a:ea typeface="ＭＳ Ｐゴシック" charset="0"/>
              <a:cs typeface="ＭＳ Ｐゴシック" charset="0"/>
            </a:endParaRPr>
          </a:p>
          <a:p>
            <a:pPr marL="231775" indent="-231775">
              <a:spcAft>
                <a:spcPts val="2400"/>
              </a:spcAft>
            </a:pPr>
            <a:r>
              <a:rPr lang="en-US" sz="2800" b="1" dirty="0">
                <a:solidFill>
                  <a:srgbClr val="BFBFBF"/>
                </a:solidFill>
                <a:latin typeface="Arial" charset="0"/>
                <a:ea typeface="ＭＳ Ｐゴシック" charset="0"/>
                <a:cs typeface="ＭＳ Ｐゴシック" charset="0"/>
              </a:rPr>
              <a:t>NSTX-U Facility </a:t>
            </a:r>
            <a:r>
              <a:rPr lang="en-US" sz="2800" b="1" dirty="0" smtClean="0">
                <a:solidFill>
                  <a:srgbClr val="BFBFBF"/>
                </a:solidFill>
                <a:latin typeface="Arial" charset="0"/>
                <a:ea typeface="ＭＳ Ｐゴシック" charset="0"/>
                <a:cs typeface="ＭＳ Ｐゴシック" charset="0"/>
              </a:rPr>
              <a:t>/ </a:t>
            </a:r>
            <a:r>
              <a:rPr lang="en-US" sz="2800" b="1" dirty="0">
                <a:solidFill>
                  <a:srgbClr val="BFBFBF"/>
                </a:solidFill>
                <a:latin typeface="Arial" charset="0"/>
                <a:ea typeface="ＭＳ Ｐゴシック" charset="0"/>
                <a:cs typeface="ＭＳ Ｐゴシック" charset="0"/>
              </a:rPr>
              <a:t>Diagnostic Five Year Plans</a:t>
            </a:r>
          </a:p>
          <a:p>
            <a:pPr marL="231775" indent="-231775">
              <a:spcAft>
                <a:spcPts val="2400"/>
              </a:spcAft>
            </a:pPr>
            <a:r>
              <a:rPr lang="en-US" sz="2800" b="1" dirty="0">
                <a:latin typeface="Arial" charset="0"/>
                <a:ea typeface="ＭＳ Ｐゴシック" charset="0"/>
                <a:cs typeface="ＭＳ Ｐゴシック" charset="0"/>
              </a:rPr>
              <a:t>Budget </a:t>
            </a:r>
          </a:p>
          <a:p>
            <a:pPr marL="231775" indent="-231775">
              <a:spcAft>
                <a:spcPts val="2400"/>
              </a:spcAft>
            </a:pPr>
            <a:r>
              <a:rPr lang="en-US" sz="2800" b="1" dirty="0">
                <a:solidFill>
                  <a:srgbClr val="BFBFBF"/>
                </a:solidFill>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dirty="0">
                <a:solidFill>
                  <a:srgbClr val="FF3300"/>
                </a:solidFill>
              </a:rPr>
              <a:t>Talk Outline</a:t>
            </a:r>
            <a:endParaRPr lang="en-US" sz="3200" i="0" dirty="0">
              <a:solidFill>
                <a:srgbClr val="0000CC"/>
              </a:solidFill>
              <a:latin typeface="Helvetica Neue"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33</a:t>
            </a:fld>
            <a:endParaRPr lang="en-US"/>
          </a:p>
        </p:txBody>
      </p:sp>
    </p:spTree>
    <p:extLst>
      <p:ext uri="{BB962C8B-B14F-4D97-AF65-F5344CB8AC3E}">
        <p14:creationId xmlns="" xmlns:p14="http://schemas.microsoft.com/office/powerpoint/2010/main" val="3591817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2863"/>
              </a:lnSpc>
              <a:spcBef>
                <a:spcPct val="0"/>
              </a:spcBef>
              <a:buFontTx/>
              <a:buNone/>
            </a:pPr>
            <a:r>
              <a:rPr lang="en-US" sz="2800" i="0" dirty="0">
                <a:solidFill>
                  <a:srgbClr val="FF0F12"/>
                </a:solidFill>
              </a:rPr>
              <a:t>NSTX </a:t>
            </a:r>
            <a:r>
              <a:rPr lang="en-US" sz="2800" i="0" dirty="0" smtClean="0">
                <a:solidFill>
                  <a:srgbClr val="FF0F12"/>
                </a:solidFill>
              </a:rPr>
              <a:t>Five Year Plan Budget </a:t>
            </a:r>
            <a:r>
              <a:rPr lang="en-US" sz="2800" i="0" dirty="0">
                <a:solidFill>
                  <a:srgbClr val="FF0F12"/>
                </a:solidFill>
              </a:rPr>
              <a:t>Summary ($M) </a:t>
            </a:r>
          </a:p>
          <a:p>
            <a:pPr algn="ctr" eaLnBrk="0" hangingPunct="0">
              <a:lnSpc>
                <a:spcPts val="2863"/>
              </a:lnSpc>
              <a:spcBef>
                <a:spcPct val="0"/>
              </a:spcBef>
              <a:buFontTx/>
              <a:buNone/>
            </a:pPr>
            <a:r>
              <a:rPr lang="en-US" sz="2000" i="0" dirty="0" smtClean="0">
                <a:solidFill>
                  <a:srgbClr val="0000FF"/>
                </a:solidFill>
              </a:rPr>
              <a:t>Special financial challenges to transition from construction to operation</a:t>
            </a:r>
            <a:endParaRPr lang="en-US" sz="2000" i="0" dirty="0">
              <a:solidFill>
                <a:srgbClr val="0000FF"/>
              </a:solidFill>
            </a:endParaRPr>
          </a:p>
        </p:txBody>
      </p:sp>
      <p:sp>
        <p:nvSpPr>
          <p:cNvPr id="44035" name="TextBox 29"/>
          <p:cNvSpPr txBox="1">
            <a:spLocks noChangeArrowheads="1"/>
          </p:cNvSpPr>
          <p:nvPr/>
        </p:nvSpPr>
        <p:spPr bwMode="auto">
          <a:xfrm>
            <a:off x="93133" y="4390496"/>
            <a:ext cx="8915400" cy="1908215"/>
          </a:xfrm>
          <a:prstGeom prst="rect">
            <a:avLst/>
          </a:prstGeom>
          <a:solidFill>
            <a:srgbClr val="F6DCF4"/>
          </a:solidFill>
          <a:ln w="9525">
            <a:solidFill>
              <a:schemeClr val="tx1"/>
            </a:solidFill>
            <a:miter lim="800000"/>
            <a:headEnd/>
            <a:tailEnd/>
          </a:ln>
        </p:spPr>
        <p:txBody>
          <a:bodyPr>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spcBef>
                <a:spcPts val="600"/>
              </a:spcBef>
              <a:buFontTx/>
              <a:buNone/>
            </a:pPr>
            <a:r>
              <a:rPr lang="en-US" sz="1400" i="0" dirty="0" smtClean="0">
                <a:solidFill>
                  <a:srgbClr val="1238FF"/>
                </a:solidFill>
              </a:rPr>
              <a:t>• FY </a:t>
            </a:r>
            <a:r>
              <a:rPr lang="en-US" sz="1400" i="0" dirty="0">
                <a:solidFill>
                  <a:srgbClr val="1238FF"/>
                </a:solidFill>
              </a:rPr>
              <a:t>2014 and </a:t>
            </a:r>
            <a:r>
              <a:rPr lang="en-US" sz="1400" i="0" dirty="0" smtClean="0">
                <a:solidFill>
                  <a:srgbClr val="1238FF"/>
                </a:solidFill>
              </a:rPr>
              <a:t>2015 would be a transition period from construction to operation.</a:t>
            </a:r>
          </a:p>
          <a:p>
            <a:pPr eaLnBrk="1" hangingPunct="1">
              <a:spcBef>
                <a:spcPts val="600"/>
              </a:spcBef>
              <a:buFontTx/>
              <a:buNone/>
            </a:pPr>
            <a:r>
              <a:rPr lang="en-US" sz="1400" i="0" dirty="0" smtClean="0">
                <a:solidFill>
                  <a:srgbClr val="1238FF"/>
                </a:solidFill>
              </a:rPr>
              <a:t>• Research and Operations team budget for NSTX-U is similar to that of NSTX.</a:t>
            </a:r>
          </a:p>
          <a:p>
            <a:pPr eaLnBrk="1" hangingPunct="1">
              <a:spcBef>
                <a:spcPts val="600"/>
              </a:spcBef>
              <a:buFontTx/>
              <a:buNone/>
            </a:pPr>
            <a:r>
              <a:rPr lang="en-US" sz="1400" i="0" dirty="0" smtClean="0">
                <a:solidFill>
                  <a:srgbClr val="1238FF"/>
                </a:solidFill>
              </a:rPr>
              <a:t>• Base funding enables preparation and operation of NSTX-U while completing the Upgrade Project on schedule.</a:t>
            </a:r>
          </a:p>
          <a:p>
            <a:pPr eaLnBrk="1" hangingPunct="1">
              <a:spcBef>
                <a:spcPts val="600"/>
              </a:spcBef>
              <a:buFontTx/>
              <a:buNone/>
            </a:pPr>
            <a:r>
              <a:rPr lang="en-US" sz="1400" i="0" dirty="0" smtClean="0">
                <a:solidFill>
                  <a:srgbClr val="1238FF"/>
                </a:solidFill>
              </a:rPr>
              <a:t>• Significant post upgrade facility/diagnostic enhancements will starts in FY 2016.</a:t>
            </a:r>
          </a:p>
          <a:p>
            <a:pPr eaLnBrk="1" hangingPunct="1">
              <a:spcBef>
                <a:spcPts val="600"/>
              </a:spcBef>
              <a:buFontTx/>
              <a:buNone/>
            </a:pPr>
            <a:r>
              <a:rPr lang="en-US" sz="1400" i="0" dirty="0" smtClean="0">
                <a:solidFill>
                  <a:srgbClr val="1238FF"/>
                </a:solidFill>
              </a:rPr>
              <a:t>• Incremental </a:t>
            </a:r>
            <a:r>
              <a:rPr lang="en-US" sz="1400" i="0" dirty="0">
                <a:solidFill>
                  <a:srgbClr val="1238FF"/>
                </a:solidFill>
              </a:rPr>
              <a:t>scenario will enable full NSTX-U operation and </a:t>
            </a:r>
            <a:r>
              <a:rPr lang="en-US" sz="1400" i="0" dirty="0" smtClean="0">
                <a:solidFill>
                  <a:srgbClr val="1238FF"/>
                </a:solidFill>
              </a:rPr>
              <a:t>timely implementation </a:t>
            </a:r>
            <a:r>
              <a:rPr lang="en-US" sz="1400" i="0" dirty="0">
                <a:solidFill>
                  <a:srgbClr val="1238FF"/>
                </a:solidFill>
              </a:rPr>
              <a:t>of the five year plan major facility and diagnostic enhancements</a:t>
            </a:r>
            <a:r>
              <a:rPr lang="en-US" sz="1400" i="0" dirty="0" smtClean="0">
                <a:solidFill>
                  <a:srgbClr val="1238FF"/>
                </a:solidFill>
              </a:rPr>
              <a:t>.</a:t>
            </a:r>
            <a:endParaRPr lang="en-US" sz="1400" i="0" dirty="0">
              <a:solidFill>
                <a:srgbClr val="1238FF"/>
              </a:solidFill>
            </a:endParaRPr>
          </a:p>
        </p:txBody>
      </p:sp>
      <p:graphicFrame>
        <p:nvGraphicFramePr>
          <p:cNvPr id="3" name="Table 2"/>
          <p:cNvGraphicFramePr>
            <a:graphicFrameLocks noGrp="1"/>
          </p:cNvGraphicFramePr>
          <p:nvPr>
            <p:extLst>
              <p:ext uri="{D42A27DB-BD31-4B8C-83A1-F6EECF244321}">
                <p14:modId xmlns="" xmlns:p14="http://schemas.microsoft.com/office/powerpoint/2010/main" val="2453983644"/>
              </p:ext>
            </p:extLst>
          </p:nvPr>
        </p:nvGraphicFramePr>
        <p:xfrm>
          <a:off x="203199" y="1125220"/>
          <a:ext cx="8683843" cy="3002274"/>
        </p:xfrm>
        <a:graphic>
          <a:graphicData uri="http://schemas.openxmlformats.org/drawingml/2006/table">
            <a:tbl>
              <a:tblPr/>
              <a:tblGrid>
                <a:gridCol w="1667933"/>
                <a:gridCol w="701591"/>
                <a:gridCol w="701591"/>
                <a:gridCol w="701591"/>
                <a:gridCol w="701591"/>
                <a:gridCol w="701591"/>
                <a:gridCol w="701591"/>
                <a:gridCol w="701591"/>
                <a:gridCol w="701591"/>
                <a:gridCol w="701591"/>
                <a:gridCol w="701591"/>
              </a:tblGrid>
              <a:tr h="370652">
                <a:tc>
                  <a:txBody>
                    <a:bodyPr/>
                    <a:lstStyle/>
                    <a:p>
                      <a:pPr algn="l" fontAlgn="b"/>
                      <a:r>
                        <a:rPr lang="en-US" sz="1100" b="1"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a:solidFill>
                            <a:srgbClr val="000000"/>
                          </a:solidFill>
                          <a:effectLst/>
                          <a:latin typeface="Calibri"/>
                        </a:rPr>
                        <a:t>FY14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a:rPr>
                        <a:t>FY18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87973">
                <a:tc>
                  <a:txBody>
                    <a:bodyPr/>
                    <a:lstStyle/>
                    <a:p>
                      <a:pPr algn="l" fontAlgn="b"/>
                      <a:r>
                        <a:rPr lang="en-US" sz="1100" b="1" i="0" u="none" strike="noStrike">
                          <a:solidFill>
                            <a:srgbClr val="000000"/>
                          </a:solidFill>
                          <a:effectLst/>
                          <a:latin typeface="Calibri"/>
                        </a:rPr>
                        <a:t>Budget Cases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Base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10% Incr</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Run Weeks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Facility Ops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$12.7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$29.0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$29.7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Facility Enhancements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$3.0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$2.5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NSTX-U</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Facility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$4.2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$33.1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$34.0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$34.9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PPPL Research</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$12.9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$13.9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Collab Interface</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$0.8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Collaborators</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$0.7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Science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$17.2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$1.1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$20.0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$20.5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$21.0</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$2.1</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$21.6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$2.2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70C0"/>
                          </a:solidFill>
                          <a:effectLst/>
                          <a:latin typeface="Calibri"/>
                        </a:rPr>
                        <a:t> </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73">
                <a:tc>
                  <a:txBody>
                    <a:bodyPr/>
                    <a:lstStyle/>
                    <a:p>
                      <a:pPr algn="l" fontAlgn="b"/>
                      <a:r>
                        <a:rPr lang="en-US" sz="1100" b="1" i="0" u="none" strike="noStrike">
                          <a:solidFill>
                            <a:srgbClr val="000000"/>
                          </a:solidFill>
                          <a:effectLst/>
                          <a:latin typeface="Calibri"/>
                        </a:rPr>
                        <a:t>NSTX-U Total</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$53.8</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$53.2</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$54.5</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$5.4</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$55.9</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70C0"/>
                          </a:solidFill>
                          <a:effectLst/>
                          <a:latin typeface="Calibri"/>
                        </a:rPr>
                        <a:t>$5.6</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$57.3</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70C0"/>
                          </a:solidFill>
                          <a:effectLst/>
                          <a:latin typeface="Calibri"/>
                        </a:rPr>
                        <a:t>$5.7</a:t>
                      </a:r>
                    </a:p>
                  </a:txBody>
                  <a:tcPr marL="13238" marR="13238" marT="13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pPr>
              <a:defRPr/>
            </a:pPr>
            <a:fld id="{7686F595-B889-B943-B63A-B626FFE9E1C2}" type="slidenum">
              <a:rPr lang="en-US" smtClean="0"/>
              <a:pPr>
                <a:defRPr/>
              </a:pPr>
              <a:t>34</a:t>
            </a:fld>
            <a:endParaRPr lang="en-US"/>
          </a:p>
        </p:txBody>
      </p:sp>
    </p:spTree>
    <p:extLst>
      <p:ext uri="{BB962C8B-B14F-4D97-AF65-F5344CB8AC3E}">
        <p14:creationId xmlns="" xmlns:p14="http://schemas.microsoft.com/office/powerpoint/2010/main" val="1905353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4263"/>
              </a:lnSpc>
              <a:spcBef>
                <a:spcPts val="1200"/>
              </a:spcBef>
              <a:spcAft>
                <a:spcPts val="1200"/>
              </a:spcAft>
              <a:buFontTx/>
              <a:buNone/>
            </a:pPr>
            <a:r>
              <a:rPr lang="en-US" sz="2800" i="0" dirty="0">
                <a:solidFill>
                  <a:srgbClr val="FF0F12"/>
                </a:solidFill>
              </a:rPr>
              <a:t>Base NSTX-U Five Year Plan Budget </a:t>
            </a:r>
            <a:r>
              <a:rPr lang="en-US" sz="2800" i="0" dirty="0" smtClean="0">
                <a:solidFill>
                  <a:srgbClr val="FF0F12"/>
                </a:solidFill>
              </a:rPr>
              <a:t>Summary </a:t>
            </a:r>
            <a:endParaRPr lang="en-US" sz="2800" i="0" dirty="0">
              <a:solidFill>
                <a:srgbClr val="FF0F12"/>
              </a:solidFill>
            </a:endParaRPr>
          </a:p>
        </p:txBody>
      </p:sp>
      <p:sp>
        <p:nvSpPr>
          <p:cNvPr id="62467" name="Picture 5"/>
          <p:cNvSpPr>
            <a:spLocks noChangeAspect="1"/>
          </p:cNvSpPr>
          <p:nvPr/>
        </p:nvSpPr>
        <p:spPr bwMode="auto">
          <a:xfrm>
            <a:off x="889000" y="939800"/>
            <a:ext cx="749300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TextBox 29"/>
          <p:cNvSpPr txBox="1">
            <a:spLocks noChangeArrowheads="1"/>
          </p:cNvSpPr>
          <p:nvPr/>
        </p:nvSpPr>
        <p:spPr bwMode="auto">
          <a:xfrm>
            <a:off x="91016" y="5075766"/>
            <a:ext cx="8966200" cy="1259319"/>
          </a:xfrm>
          <a:prstGeom prst="rect">
            <a:avLst/>
          </a:prstGeom>
          <a:solidFill>
            <a:srgbClr val="F6DCF4"/>
          </a:solidFill>
          <a:ln w="9525">
            <a:solidFill>
              <a:schemeClr val="tx1"/>
            </a:solidFill>
            <a:miter lim="800000"/>
            <a:headEnd/>
            <a:tailEnd/>
          </a:ln>
        </p:spPr>
        <p:txBody>
          <a:bodyPr wrap="square">
            <a:spAutoFit/>
          </a:bodyPr>
          <a:lstStyle>
            <a:lvl1pPr marL="273050" indent="-182563"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182880" indent="-182880">
              <a:spcBef>
                <a:spcPts val="50"/>
              </a:spcBef>
              <a:spcAft>
                <a:spcPts val="300"/>
              </a:spcAft>
              <a:buFontTx/>
              <a:buChar char="-"/>
              <a:defRPr/>
            </a:pPr>
            <a:r>
              <a:rPr lang="en-US" sz="1400" i="0" dirty="0" smtClean="0">
                <a:solidFill>
                  <a:srgbClr val="0000CC"/>
                </a:solidFill>
                <a:latin typeface="Helvetica Neue" charset="0"/>
              </a:rPr>
              <a:t>In FY 14-15, the Upgrade Project needs to be completed.  </a:t>
            </a:r>
          </a:p>
          <a:p>
            <a:pPr marL="182880" indent="-182880">
              <a:spcBef>
                <a:spcPts val="50"/>
              </a:spcBef>
              <a:spcAft>
                <a:spcPts val="300"/>
              </a:spcAft>
              <a:buFontTx/>
              <a:buChar char="-"/>
              <a:defRPr/>
            </a:pPr>
            <a:r>
              <a:rPr lang="en-US" sz="1400" i="0" dirty="0" smtClean="0">
                <a:solidFill>
                  <a:srgbClr val="0000CC"/>
                </a:solidFill>
                <a:latin typeface="Helvetica Neue" charset="0"/>
              </a:rPr>
              <a:t>In FY 14-15, modest budget is available for 5 year plan long lead facility enhancements (e.g., ECH, </a:t>
            </a:r>
            <a:r>
              <a:rPr lang="en-US" sz="1400" i="0" dirty="0" err="1" smtClean="0">
                <a:solidFill>
                  <a:srgbClr val="0000CC"/>
                </a:solidFill>
                <a:latin typeface="Helvetica Neue" charset="0"/>
              </a:rPr>
              <a:t>Cryo</a:t>
            </a:r>
            <a:r>
              <a:rPr lang="en-US" sz="1400" i="0" dirty="0" smtClean="0">
                <a:solidFill>
                  <a:srgbClr val="0000CC"/>
                </a:solidFill>
                <a:latin typeface="Helvetica Neue" charset="0"/>
              </a:rPr>
              <a:t>-pump, and NCC), only enabling design and R&amp;D activities.  </a:t>
            </a:r>
          </a:p>
          <a:p>
            <a:pPr marL="182880" indent="-182880">
              <a:spcBef>
                <a:spcPts val="50"/>
              </a:spcBef>
              <a:spcAft>
                <a:spcPts val="300"/>
              </a:spcAft>
              <a:buFontTx/>
              <a:buChar char="-"/>
              <a:defRPr/>
            </a:pPr>
            <a:r>
              <a:rPr lang="en-US" sz="1400" i="0" dirty="0" smtClean="0">
                <a:solidFill>
                  <a:srgbClr val="0000CC"/>
                </a:solidFill>
                <a:latin typeface="Helvetica Neue" charset="0"/>
              </a:rPr>
              <a:t>For FY 15 and beyond, the budget facility operations and PPPL/Collaboration research are based on similar operations and research staff coverage to NSTX.</a:t>
            </a:r>
          </a:p>
        </p:txBody>
      </p:sp>
      <p:graphicFrame>
        <p:nvGraphicFramePr>
          <p:cNvPr id="34" name="Chart 33"/>
          <p:cNvGraphicFramePr>
            <a:graphicFrameLocks/>
          </p:cNvGraphicFramePr>
          <p:nvPr>
            <p:extLst>
              <p:ext uri="{D42A27DB-BD31-4B8C-83A1-F6EECF244321}">
                <p14:modId xmlns="" xmlns:p14="http://schemas.microsoft.com/office/powerpoint/2010/main" val="540977353"/>
              </p:ext>
            </p:extLst>
          </p:nvPr>
        </p:nvGraphicFramePr>
        <p:xfrm>
          <a:off x="749299" y="1092200"/>
          <a:ext cx="6455833" cy="3873500"/>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7226300" y="3860800"/>
            <a:ext cx="1107996" cy="276999"/>
          </a:xfrm>
          <a:prstGeom prst="rect">
            <a:avLst/>
          </a:prstGeom>
          <a:noFill/>
        </p:spPr>
        <p:txBody>
          <a:bodyPr wrap="none" rtlCol="0">
            <a:spAutoFit/>
          </a:bodyPr>
          <a:lstStyle/>
          <a:p>
            <a:pPr>
              <a:buNone/>
            </a:pPr>
            <a:r>
              <a:rPr lang="en-US" i="0" dirty="0">
                <a:solidFill>
                  <a:schemeClr val="tx1"/>
                </a:solidFill>
              </a:rPr>
              <a:t>Facility Ops</a:t>
            </a:r>
            <a:r>
              <a:rPr lang="en-US" dirty="0">
                <a:solidFill>
                  <a:schemeClr val="tx1"/>
                </a:solidFill>
              </a:rPr>
              <a:t> </a:t>
            </a:r>
          </a:p>
        </p:txBody>
      </p:sp>
      <p:sp>
        <p:nvSpPr>
          <p:cNvPr id="51" name="TextBox 50"/>
          <p:cNvSpPr txBox="1"/>
          <p:nvPr/>
        </p:nvSpPr>
        <p:spPr>
          <a:xfrm>
            <a:off x="7137400" y="3048000"/>
            <a:ext cx="1791269" cy="276999"/>
          </a:xfrm>
          <a:prstGeom prst="rect">
            <a:avLst/>
          </a:prstGeom>
          <a:noFill/>
        </p:spPr>
        <p:txBody>
          <a:bodyPr wrap="none" rtlCol="0">
            <a:spAutoFit/>
          </a:bodyPr>
          <a:lstStyle/>
          <a:p>
            <a:pPr>
              <a:buNone/>
            </a:pPr>
            <a:r>
              <a:rPr lang="en-US" i="0" dirty="0">
                <a:solidFill>
                  <a:schemeClr val="tx1"/>
                </a:solidFill>
              </a:rPr>
              <a:t>Facility </a:t>
            </a:r>
            <a:r>
              <a:rPr lang="en-US" i="0" dirty="0" smtClean="0">
                <a:solidFill>
                  <a:schemeClr val="tx1"/>
                </a:solidFill>
              </a:rPr>
              <a:t>Enhancement</a:t>
            </a:r>
            <a:endParaRPr lang="en-US" dirty="0">
              <a:solidFill>
                <a:schemeClr val="tx1"/>
              </a:solidFill>
            </a:endParaRPr>
          </a:p>
        </p:txBody>
      </p:sp>
      <p:sp>
        <p:nvSpPr>
          <p:cNvPr id="53" name="TextBox 52"/>
          <p:cNvSpPr txBox="1"/>
          <p:nvPr/>
        </p:nvSpPr>
        <p:spPr>
          <a:xfrm>
            <a:off x="7188200" y="2692400"/>
            <a:ext cx="1344107" cy="276999"/>
          </a:xfrm>
          <a:prstGeom prst="rect">
            <a:avLst/>
          </a:prstGeom>
          <a:noFill/>
        </p:spPr>
        <p:txBody>
          <a:bodyPr wrap="none" rtlCol="0">
            <a:spAutoFit/>
          </a:bodyPr>
          <a:lstStyle/>
          <a:p>
            <a:pPr>
              <a:buNone/>
            </a:pPr>
            <a:r>
              <a:rPr lang="en-US" i="0" dirty="0" smtClean="0">
                <a:solidFill>
                  <a:schemeClr val="tx1"/>
                </a:solidFill>
              </a:rPr>
              <a:t>PPPL Research</a:t>
            </a:r>
            <a:endParaRPr lang="en-US" dirty="0">
              <a:solidFill>
                <a:schemeClr val="tx1"/>
              </a:solidFill>
            </a:endParaRPr>
          </a:p>
        </p:txBody>
      </p:sp>
      <p:sp>
        <p:nvSpPr>
          <p:cNvPr id="54" name="TextBox 53"/>
          <p:cNvSpPr txBox="1"/>
          <p:nvPr/>
        </p:nvSpPr>
        <p:spPr>
          <a:xfrm>
            <a:off x="7137400" y="2070100"/>
            <a:ext cx="1866900" cy="461665"/>
          </a:xfrm>
          <a:prstGeom prst="rect">
            <a:avLst/>
          </a:prstGeom>
          <a:noFill/>
        </p:spPr>
        <p:txBody>
          <a:bodyPr wrap="square" rtlCol="0">
            <a:spAutoFit/>
          </a:bodyPr>
          <a:lstStyle/>
          <a:p>
            <a:pPr>
              <a:buNone/>
            </a:pPr>
            <a:r>
              <a:rPr lang="en-US" i="0" dirty="0" smtClean="0">
                <a:solidFill>
                  <a:schemeClr val="tx1"/>
                </a:solidFill>
              </a:rPr>
              <a:t>Collaboration Diagnostic Interface</a:t>
            </a:r>
            <a:endParaRPr lang="en-US" dirty="0">
              <a:solidFill>
                <a:schemeClr val="tx1"/>
              </a:solidFill>
            </a:endParaRPr>
          </a:p>
        </p:txBody>
      </p:sp>
      <p:cxnSp>
        <p:nvCxnSpPr>
          <p:cNvPr id="56" name="Straight Arrow Connector 55"/>
          <p:cNvCxnSpPr>
            <a:stCxn id="54" idx="1"/>
          </p:cNvCxnSpPr>
          <p:nvPr/>
        </p:nvCxnSpPr>
        <p:spPr bwMode="auto">
          <a:xfrm flipH="1" flipV="1">
            <a:off x="6642100" y="2133600"/>
            <a:ext cx="495300" cy="167333"/>
          </a:xfrm>
          <a:prstGeom prst="straightConnector1">
            <a:avLst/>
          </a:prstGeom>
          <a:noFill/>
          <a:ln w="15875" cap="flat" cmpd="sng" algn="ctr">
            <a:solidFill>
              <a:schemeClr val="tx1"/>
            </a:solidFill>
            <a:prstDash val="solid"/>
            <a:round/>
            <a:headEnd type="none" w="med" len="med"/>
            <a:tailEnd type="arrow"/>
          </a:ln>
          <a:effectLst/>
        </p:spPr>
      </p:cxnSp>
      <p:cxnSp>
        <p:nvCxnSpPr>
          <p:cNvPr id="57" name="Straight Arrow Connector 56"/>
          <p:cNvCxnSpPr>
            <a:stCxn id="53" idx="1"/>
          </p:cNvCxnSpPr>
          <p:nvPr/>
        </p:nvCxnSpPr>
        <p:spPr bwMode="auto">
          <a:xfrm flipH="1" flipV="1">
            <a:off x="6692900" y="2692401"/>
            <a:ext cx="495300" cy="138499"/>
          </a:xfrm>
          <a:prstGeom prst="straightConnector1">
            <a:avLst/>
          </a:prstGeom>
          <a:noFill/>
          <a:ln w="15875" cap="flat" cmpd="sng" algn="ctr">
            <a:solidFill>
              <a:schemeClr val="tx1"/>
            </a:solidFill>
            <a:prstDash val="solid"/>
            <a:round/>
            <a:headEnd type="none" w="med" len="med"/>
            <a:tailEnd type="arrow"/>
          </a:ln>
          <a:effectLst/>
        </p:spPr>
      </p:cxnSp>
      <p:cxnSp>
        <p:nvCxnSpPr>
          <p:cNvPr id="58" name="Straight Arrow Connector 57"/>
          <p:cNvCxnSpPr>
            <a:stCxn id="51" idx="1"/>
          </p:cNvCxnSpPr>
          <p:nvPr/>
        </p:nvCxnSpPr>
        <p:spPr bwMode="auto">
          <a:xfrm flipH="1" flipV="1">
            <a:off x="6731000" y="2984502"/>
            <a:ext cx="406400" cy="201998"/>
          </a:xfrm>
          <a:prstGeom prst="straightConnector1">
            <a:avLst/>
          </a:prstGeom>
          <a:noFill/>
          <a:ln w="15875" cap="flat" cmpd="sng" algn="ctr">
            <a:solidFill>
              <a:schemeClr val="tx1"/>
            </a:solidFill>
            <a:prstDash val="solid"/>
            <a:round/>
            <a:headEnd type="none" w="med" len="med"/>
            <a:tailEnd type="arrow"/>
          </a:ln>
          <a:effectLst/>
        </p:spPr>
      </p:cxnSp>
      <p:cxnSp>
        <p:nvCxnSpPr>
          <p:cNvPr id="59" name="Straight Arrow Connector 58"/>
          <p:cNvCxnSpPr>
            <a:stCxn id="39" idx="1"/>
          </p:cNvCxnSpPr>
          <p:nvPr/>
        </p:nvCxnSpPr>
        <p:spPr bwMode="auto">
          <a:xfrm flipH="1" flipV="1">
            <a:off x="6591300" y="39624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60" name="TextBox 59"/>
          <p:cNvSpPr txBox="1"/>
          <p:nvPr/>
        </p:nvSpPr>
        <p:spPr>
          <a:xfrm>
            <a:off x="1435100" y="3048000"/>
            <a:ext cx="990600" cy="461665"/>
          </a:xfrm>
          <a:prstGeom prst="rect">
            <a:avLst/>
          </a:prstGeom>
          <a:noFill/>
        </p:spPr>
        <p:txBody>
          <a:bodyPr wrap="square" rtlCol="0">
            <a:spAutoFit/>
          </a:bodyPr>
          <a:lstStyle/>
          <a:p>
            <a:pPr algn="ctr">
              <a:buNone/>
            </a:pPr>
            <a:r>
              <a:rPr lang="en-US" i="0" dirty="0" smtClean="0">
                <a:solidFill>
                  <a:schemeClr val="tx1"/>
                </a:solidFill>
              </a:rPr>
              <a:t>Upgrade Project</a:t>
            </a:r>
            <a:endParaRPr lang="en-US" dirty="0">
              <a:solidFill>
                <a:schemeClr val="tx1"/>
              </a:solidFill>
            </a:endParaRPr>
          </a:p>
        </p:txBody>
      </p:sp>
      <p:sp>
        <p:nvSpPr>
          <p:cNvPr id="61" name="TextBox 60"/>
          <p:cNvSpPr txBox="1"/>
          <p:nvPr/>
        </p:nvSpPr>
        <p:spPr>
          <a:xfrm>
            <a:off x="2857500" y="4254500"/>
            <a:ext cx="384365" cy="307777"/>
          </a:xfrm>
          <a:prstGeom prst="rect">
            <a:avLst/>
          </a:prstGeom>
          <a:noFill/>
        </p:spPr>
        <p:txBody>
          <a:bodyPr wrap="none" rtlCol="0">
            <a:spAutoFit/>
          </a:bodyPr>
          <a:lstStyle/>
          <a:p>
            <a:pPr>
              <a:buNone/>
            </a:pPr>
            <a:r>
              <a:rPr lang="en-US" sz="1400" i="0" dirty="0" smtClean="0">
                <a:solidFill>
                  <a:srgbClr val="000000"/>
                </a:solidFill>
              </a:rPr>
              <a:t>16</a:t>
            </a:r>
            <a:endParaRPr lang="en-US" sz="1400" i="0" dirty="0">
              <a:solidFill>
                <a:srgbClr val="000000"/>
              </a:solidFill>
            </a:endParaRPr>
          </a:p>
        </p:txBody>
      </p:sp>
      <p:sp>
        <p:nvSpPr>
          <p:cNvPr id="62" name="TextBox 61"/>
          <p:cNvSpPr txBox="1"/>
          <p:nvPr/>
        </p:nvSpPr>
        <p:spPr>
          <a:xfrm>
            <a:off x="4013200" y="4254500"/>
            <a:ext cx="384365" cy="307777"/>
          </a:xfrm>
          <a:prstGeom prst="rect">
            <a:avLst/>
          </a:prstGeom>
          <a:noFill/>
        </p:spPr>
        <p:txBody>
          <a:bodyPr wrap="none" rtlCol="0">
            <a:spAutoFit/>
          </a:bodyPr>
          <a:lstStyle/>
          <a:p>
            <a:pPr>
              <a:buNone/>
            </a:pPr>
            <a:r>
              <a:rPr lang="en-US" sz="1400" i="0" dirty="0" smtClean="0">
                <a:solidFill>
                  <a:srgbClr val="000000"/>
                </a:solidFill>
              </a:rPr>
              <a:t>14</a:t>
            </a:r>
            <a:endParaRPr lang="en-US" sz="1400" i="0" dirty="0">
              <a:solidFill>
                <a:srgbClr val="000000"/>
              </a:solidFill>
            </a:endParaRPr>
          </a:p>
        </p:txBody>
      </p:sp>
      <p:sp>
        <p:nvSpPr>
          <p:cNvPr id="68" name="TextBox 67"/>
          <p:cNvSpPr txBox="1"/>
          <p:nvPr/>
        </p:nvSpPr>
        <p:spPr>
          <a:xfrm>
            <a:off x="5168900" y="4254500"/>
            <a:ext cx="384365" cy="307777"/>
          </a:xfrm>
          <a:prstGeom prst="rect">
            <a:avLst/>
          </a:prstGeom>
          <a:noFill/>
        </p:spPr>
        <p:txBody>
          <a:bodyPr wrap="none" rtlCol="0">
            <a:spAutoFit/>
          </a:bodyPr>
          <a:lstStyle/>
          <a:p>
            <a:pPr>
              <a:buNone/>
            </a:pPr>
            <a:r>
              <a:rPr lang="en-US" sz="1400" i="0" dirty="0" smtClean="0">
                <a:solidFill>
                  <a:srgbClr val="000000"/>
                </a:solidFill>
              </a:rPr>
              <a:t>14</a:t>
            </a:r>
            <a:endParaRPr lang="en-US" sz="1400" i="0" dirty="0">
              <a:solidFill>
                <a:srgbClr val="000000"/>
              </a:solidFill>
            </a:endParaRPr>
          </a:p>
        </p:txBody>
      </p:sp>
      <p:sp>
        <p:nvSpPr>
          <p:cNvPr id="70" name="TextBox 69"/>
          <p:cNvSpPr txBox="1"/>
          <p:nvPr/>
        </p:nvSpPr>
        <p:spPr>
          <a:xfrm>
            <a:off x="6299200" y="4254500"/>
            <a:ext cx="384365" cy="307777"/>
          </a:xfrm>
          <a:prstGeom prst="rect">
            <a:avLst/>
          </a:prstGeom>
          <a:noFill/>
        </p:spPr>
        <p:txBody>
          <a:bodyPr wrap="none" rtlCol="0">
            <a:spAutoFit/>
          </a:bodyPr>
          <a:lstStyle/>
          <a:p>
            <a:pPr>
              <a:buNone/>
            </a:pPr>
            <a:r>
              <a:rPr lang="en-US" sz="1400" i="0" dirty="0" smtClean="0">
                <a:solidFill>
                  <a:srgbClr val="000000"/>
                </a:solidFill>
              </a:rPr>
              <a:t>16</a:t>
            </a:r>
            <a:endParaRPr lang="en-US" sz="1400" i="0" dirty="0">
              <a:solidFill>
                <a:srgbClr val="000000"/>
              </a:solidFill>
            </a:endParaRPr>
          </a:p>
        </p:txBody>
      </p:sp>
      <p:sp>
        <p:nvSpPr>
          <p:cNvPr id="71" name="TextBox 70"/>
          <p:cNvSpPr txBox="1"/>
          <p:nvPr/>
        </p:nvSpPr>
        <p:spPr>
          <a:xfrm>
            <a:off x="1752600" y="4254500"/>
            <a:ext cx="284515" cy="307777"/>
          </a:xfrm>
          <a:prstGeom prst="rect">
            <a:avLst/>
          </a:prstGeom>
          <a:noFill/>
        </p:spPr>
        <p:txBody>
          <a:bodyPr wrap="none" rtlCol="0">
            <a:spAutoFit/>
          </a:bodyPr>
          <a:lstStyle/>
          <a:p>
            <a:pPr>
              <a:buNone/>
            </a:pPr>
            <a:r>
              <a:rPr lang="en-US" sz="1400" i="0" dirty="0" smtClean="0">
                <a:solidFill>
                  <a:srgbClr val="000000"/>
                </a:solidFill>
              </a:rPr>
              <a:t>0</a:t>
            </a:r>
            <a:endParaRPr lang="en-US" sz="1400" i="0" dirty="0">
              <a:solidFill>
                <a:srgbClr val="000000"/>
              </a:solidFill>
            </a:endParaRPr>
          </a:p>
        </p:txBody>
      </p:sp>
      <p:sp>
        <p:nvSpPr>
          <p:cNvPr id="72" name="TextBox 71"/>
          <p:cNvSpPr txBox="1"/>
          <p:nvPr/>
        </p:nvSpPr>
        <p:spPr>
          <a:xfrm>
            <a:off x="7289800" y="4318000"/>
            <a:ext cx="1035954" cy="276999"/>
          </a:xfrm>
          <a:prstGeom prst="rect">
            <a:avLst/>
          </a:prstGeom>
          <a:noFill/>
        </p:spPr>
        <p:txBody>
          <a:bodyPr wrap="none" rtlCol="0">
            <a:spAutoFit/>
          </a:bodyPr>
          <a:lstStyle/>
          <a:p>
            <a:pPr>
              <a:buNone/>
            </a:pPr>
            <a:r>
              <a:rPr lang="en-US" i="0" dirty="0" smtClean="0">
                <a:solidFill>
                  <a:schemeClr val="tx1"/>
                </a:solidFill>
              </a:rPr>
              <a:t>Run Weeks</a:t>
            </a:r>
            <a:endParaRPr lang="en-US" dirty="0">
              <a:solidFill>
                <a:schemeClr val="tx1"/>
              </a:solidFill>
            </a:endParaRPr>
          </a:p>
        </p:txBody>
      </p:sp>
      <p:cxnSp>
        <p:nvCxnSpPr>
          <p:cNvPr id="73" name="Straight Arrow Connector 72"/>
          <p:cNvCxnSpPr>
            <a:stCxn id="72" idx="1"/>
          </p:cNvCxnSpPr>
          <p:nvPr/>
        </p:nvCxnSpPr>
        <p:spPr bwMode="auto">
          <a:xfrm flipH="1" flipV="1">
            <a:off x="6654800" y="4419602"/>
            <a:ext cx="635000" cy="36898"/>
          </a:xfrm>
          <a:prstGeom prst="straightConnector1">
            <a:avLst/>
          </a:prstGeom>
          <a:noFill/>
          <a:ln w="15875" cap="flat" cmpd="sng" algn="ctr">
            <a:solidFill>
              <a:schemeClr val="tx1"/>
            </a:solidFill>
            <a:prstDash val="solid"/>
            <a:round/>
            <a:headEnd type="none" w="med" len="med"/>
            <a:tailEnd type="arrow"/>
          </a:ln>
          <a:effectLst/>
        </p:spPr>
      </p:cxnSp>
      <p:sp>
        <p:nvSpPr>
          <p:cNvPr id="74" name="Rectangle 73"/>
          <p:cNvSpPr/>
          <p:nvPr/>
        </p:nvSpPr>
        <p:spPr bwMode="auto">
          <a:xfrm>
            <a:off x="1333500" y="4732866"/>
            <a:ext cx="5930900" cy="152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5" name="TextBox 74"/>
          <p:cNvSpPr txBox="1"/>
          <p:nvPr/>
        </p:nvSpPr>
        <p:spPr>
          <a:xfrm>
            <a:off x="1587500" y="4692650"/>
            <a:ext cx="617045" cy="276999"/>
          </a:xfrm>
          <a:prstGeom prst="rect">
            <a:avLst/>
          </a:prstGeom>
          <a:noFill/>
        </p:spPr>
        <p:txBody>
          <a:bodyPr wrap="none" rtlCol="0">
            <a:spAutoFit/>
          </a:bodyPr>
          <a:lstStyle/>
          <a:p>
            <a:pPr>
              <a:buNone/>
            </a:pPr>
            <a:r>
              <a:rPr lang="en-US" i="0" dirty="0" smtClean="0">
                <a:solidFill>
                  <a:schemeClr val="tx1"/>
                </a:solidFill>
              </a:rPr>
              <a:t>FY 14</a:t>
            </a:r>
            <a:endParaRPr lang="en-US" dirty="0">
              <a:solidFill>
                <a:schemeClr val="tx1"/>
              </a:solidFill>
            </a:endParaRPr>
          </a:p>
        </p:txBody>
      </p:sp>
      <p:sp>
        <p:nvSpPr>
          <p:cNvPr id="76" name="TextBox 75"/>
          <p:cNvSpPr txBox="1"/>
          <p:nvPr/>
        </p:nvSpPr>
        <p:spPr>
          <a:xfrm>
            <a:off x="2730500" y="4692650"/>
            <a:ext cx="617045" cy="276999"/>
          </a:xfrm>
          <a:prstGeom prst="rect">
            <a:avLst/>
          </a:prstGeom>
          <a:noFill/>
        </p:spPr>
        <p:txBody>
          <a:bodyPr wrap="none" rtlCol="0">
            <a:spAutoFit/>
          </a:bodyPr>
          <a:lstStyle/>
          <a:p>
            <a:pPr>
              <a:buNone/>
            </a:pPr>
            <a:r>
              <a:rPr lang="en-US" i="0" dirty="0" smtClean="0">
                <a:solidFill>
                  <a:schemeClr val="tx1"/>
                </a:solidFill>
              </a:rPr>
              <a:t>FY 15</a:t>
            </a:r>
            <a:endParaRPr lang="en-US" dirty="0">
              <a:solidFill>
                <a:schemeClr val="tx1"/>
              </a:solidFill>
            </a:endParaRPr>
          </a:p>
        </p:txBody>
      </p:sp>
      <p:sp>
        <p:nvSpPr>
          <p:cNvPr id="77" name="TextBox 76"/>
          <p:cNvSpPr txBox="1"/>
          <p:nvPr/>
        </p:nvSpPr>
        <p:spPr>
          <a:xfrm>
            <a:off x="3898900" y="4692650"/>
            <a:ext cx="617045" cy="276999"/>
          </a:xfrm>
          <a:prstGeom prst="rect">
            <a:avLst/>
          </a:prstGeom>
          <a:noFill/>
        </p:spPr>
        <p:txBody>
          <a:bodyPr wrap="none" rtlCol="0">
            <a:spAutoFit/>
          </a:bodyPr>
          <a:lstStyle/>
          <a:p>
            <a:pPr>
              <a:buNone/>
            </a:pPr>
            <a:r>
              <a:rPr lang="en-US" i="0" dirty="0" smtClean="0">
                <a:solidFill>
                  <a:schemeClr val="tx1"/>
                </a:solidFill>
              </a:rPr>
              <a:t>FY 16</a:t>
            </a:r>
            <a:endParaRPr lang="en-US" dirty="0">
              <a:solidFill>
                <a:schemeClr val="tx1"/>
              </a:solidFill>
            </a:endParaRPr>
          </a:p>
        </p:txBody>
      </p:sp>
      <p:sp>
        <p:nvSpPr>
          <p:cNvPr id="78" name="TextBox 77"/>
          <p:cNvSpPr txBox="1"/>
          <p:nvPr/>
        </p:nvSpPr>
        <p:spPr>
          <a:xfrm>
            <a:off x="5067300" y="4692650"/>
            <a:ext cx="617045" cy="276999"/>
          </a:xfrm>
          <a:prstGeom prst="rect">
            <a:avLst/>
          </a:prstGeom>
          <a:noFill/>
        </p:spPr>
        <p:txBody>
          <a:bodyPr wrap="none" rtlCol="0">
            <a:spAutoFit/>
          </a:bodyPr>
          <a:lstStyle/>
          <a:p>
            <a:pPr>
              <a:buNone/>
            </a:pPr>
            <a:r>
              <a:rPr lang="en-US" i="0" dirty="0" smtClean="0">
                <a:solidFill>
                  <a:schemeClr val="tx1"/>
                </a:solidFill>
              </a:rPr>
              <a:t>FY 17</a:t>
            </a:r>
            <a:endParaRPr lang="en-US" dirty="0">
              <a:solidFill>
                <a:schemeClr val="tx1"/>
              </a:solidFill>
            </a:endParaRPr>
          </a:p>
        </p:txBody>
      </p:sp>
      <p:sp>
        <p:nvSpPr>
          <p:cNvPr id="79" name="TextBox 78"/>
          <p:cNvSpPr txBox="1"/>
          <p:nvPr/>
        </p:nvSpPr>
        <p:spPr>
          <a:xfrm>
            <a:off x="6197600" y="4692650"/>
            <a:ext cx="617045" cy="276999"/>
          </a:xfrm>
          <a:prstGeom prst="rect">
            <a:avLst/>
          </a:prstGeom>
          <a:noFill/>
        </p:spPr>
        <p:txBody>
          <a:bodyPr wrap="none" rtlCol="0">
            <a:spAutoFit/>
          </a:bodyPr>
          <a:lstStyle/>
          <a:p>
            <a:pPr>
              <a:buNone/>
            </a:pPr>
            <a:r>
              <a:rPr lang="en-US" i="0" dirty="0" smtClean="0">
                <a:solidFill>
                  <a:schemeClr val="tx1"/>
                </a:solidFill>
              </a:rPr>
              <a:t>FY 18</a:t>
            </a:r>
            <a:endParaRPr lang="en-US" dirty="0">
              <a:solidFill>
                <a:schemeClr val="tx1"/>
              </a:solidFill>
            </a:endParaRPr>
          </a:p>
        </p:txBody>
      </p:sp>
      <p:sp>
        <p:nvSpPr>
          <p:cNvPr id="80" name="Rectangle 79"/>
          <p:cNvSpPr/>
          <p:nvPr/>
        </p:nvSpPr>
        <p:spPr bwMode="auto">
          <a:xfrm>
            <a:off x="266700" y="990600"/>
            <a:ext cx="8371016" cy="660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buNone/>
            </a:pPr>
            <a:endParaRPr kumimoji="0" lang="en-US" sz="1200" b="1" i="1" u="none" strike="noStrike" cap="none" normalizeH="0" baseline="0" dirty="0">
              <a:ln>
                <a:noFill/>
              </a:ln>
              <a:solidFill>
                <a:srgbClr val="1822CD"/>
              </a:solidFill>
              <a:effectLst/>
              <a:latin typeface="Helvetica" charset="0"/>
            </a:endParaRPr>
          </a:p>
        </p:txBody>
      </p:sp>
      <p:sp>
        <p:nvSpPr>
          <p:cNvPr id="81" name="Rectangle 80"/>
          <p:cNvSpPr/>
          <p:nvPr/>
        </p:nvSpPr>
        <p:spPr bwMode="auto">
          <a:xfrm>
            <a:off x="266700" y="1041400"/>
            <a:ext cx="8371016" cy="6604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buNone/>
            </a:pPr>
            <a:endParaRPr kumimoji="0" lang="en-US" sz="1200" b="1" i="1" u="none" strike="noStrike" cap="none" normalizeH="0" baseline="0" dirty="0">
              <a:ln>
                <a:noFill/>
              </a:ln>
              <a:solidFill>
                <a:srgbClr val="1822CD"/>
              </a:solidFill>
              <a:effectLst/>
              <a:latin typeface="Helvetica" charset="0"/>
            </a:endParaRPr>
          </a:p>
        </p:txBody>
      </p:sp>
      <p:sp>
        <p:nvSpPr>
          <p:cNvPr id="82" name="TextBox 4"/>
          <p:cNvSpPr txBox="1">
            <a:spLocks noChangeArrowheads="1"/>
          </p:cNvSpPr>
          <p:nvPr/>
        </p:nvSpPr>
        <p:spPr bwMode="auto">
          <a:xfrm>
            <a:off x="152399" y="939022"/>
            <a:ext cx="9853447" cy="66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000000"/>
                </a:solidFill>
              </a:rPr>
              <a:t>Base DOE Guidance Budget – Inflation adjusted flat FY 2012 budget</a:t>
            </a:r>
          </a:p>
          <a:p>
            <a:pPr eaLnBrk="1" hangingPunct="1">
              <a:buFontTx/>
              <a:buNone/>
            </a:pPr>
            <a:r>
              <a:rPr lang="en-US" sz="1600" i="0" dirty="0" smtClean="0"/>
              <a:t>• FY12 </a:t>
            </a:r>
            <a:r>
              <a:rPr lang="en-US" sz="1600" i="0" dirty="0"/>
              <a:t>budget </a:t>
            </a:r>
            <a:r>
              <a:rPr lang="en-US" sz="1600" i="0" dirty="0" smtClean="0"/>
              <a:t>+ </a:t>
            </a:r>
            <a:r>
              <a:rPr lang="en-US" sz="1600" i="0" dirty="0"/>
              <a:t>2.5% </a:t>
            </a:r>
            <a:r>
              <a:rPr lang="en-US" sz="1600" i="0" dirty="0" smtClean="0"/>
              <a:t>inflation</a:t>
            </a:r>
            <a:endParaRPr lang="en-US" sz="1600" dirty="0"/>
          </a:p>
        </p:txBody>
      </p:sp>
      <p:cxnSp>
        <p:nvCxnSpPr>
          <p:cNvPr id="83" name="Straight Arrow Connector 82"/>
          <p:cNvCxnSpPr/>
          <p:nvPr/>
        </p:nvCxnSpPr>
        <p:spPr bwMode="auto">
          <a:xfrm flipH="1">
            <a:off x="6426200" y="1891100"/>
            <a:ext cx="673100" cy="115500"/>
          </a:xfrm>
          <a:prstGeom prst="straightConnector1">
            <a:avLst/>
          </a:prstGeom>
          <a:noFill/>
          <a:ln w="15875" cap="flat" cmpd="sng" algn="ctr">
            <a:solidFill>
              <a:schemeClr val="tx1"/>
            </a:solidFill>
            <a:prstDash val="solid"/>
            <a:round/>
            <a:headEnd type="none" w="med" len="med"/>
            <a:tailEnd type="arrow"/>
          </a:ln>
          <a:effectLst/>
        </p:spPr>
      </p:cxnSp>
      <p:sp>
        <p:nvSpPr>
          <p:cNvPr id="84" name="TextBox 83"/>
          <p:cNvSpPr txBox="1"/>
          <p:nvPr/>
        </p:nvSpPr>
        <p:spPr>
          <a:xfrm>
            <a:off x="7099300" y="1752600"/>
            <a:ext cx="1286474" cy="276999"/>
          </a:xfrm>
          <a:prstGeom prst="rect">
            <a:avLst/>
          </a:prstGeom>
          <a:noFill/>
        </p:spPr>
        <p:txBody>
          <a:bodyPr wrap="none" rtlCol="0">
            <a:spAutoFit/>
          </a:bodyPr>
          <a:lstStyle/>
          <a:p>
            <a:pPr>
              <a:buNone/>
            </a:pPr>
            <a:r>
              <a:rPr lang="en-US" i="0" dirty="0" smtClean="0">
                <a:solidFill>
                  <a:schemeClr val="tx1"/>
                </a:solidFill>
              </a:rPr>
              <a:t>Collaborations</a:t>
            </a:r>
            <a:endParaRPr lang="en-US" dirty="0">
              <a:solidFill>
                <a:schemeClr val="tx1"/>
              </a:solidFill>
            </a:endParaRPr>
          </a:p>
        </p:txBody>
      </p:sp>
      <p:sp>
        <p:nvSpPr>
          <p:cNvPr id="35" name="Slide Number Placeholder 34"/>
          <p:cNvSpPr>
            <a:spLocks noGrp="1"/>
          </p:cNvSpPr>
          <p:nvPr>
            <p:ph type="sldNum" sz="quarter" idx="12"/>
          </p:nvPr>
        </p:nvSpPr>
        <p:spPr/>
        <p:txBody>
          <a:bodyPr/>
          <a:lstStyle/>
          <a:p>
            <a:pPr>
              <a:defRPr/>
            </a:pPr>
            <a:fld id="{7686F595-B889-B943-B63A-B626FFE9E1C2}"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283634" y="1030288"/>
            <a:ext cx="8674100" cy="5247591"/>
          </a:xfrm>
          <a:prstGeom prst="rect">
            <a:avLst/>
          </a:prstGeom>
          <a:solidFill>
            <a:srgbClr val="CCFFFF"/>
          </a:solidFill>
          <a:ln w="9525">
            <a:solidFill>
              <a:schemeClr val="tx1"/>
            </a:solidFill>
            <a:miter lim="800000"/>
            <a:headEnd/>
            <a:tailEnd/>
          </a:ln>
        </p:spPr>
        <p:txBody>
          <a:bodyPr>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50"/>
              </a:spcBef>
              <a:spcAft>
                <a:spcPts val="300"/>
              </a:spcAft>
              <a:buFontTx/>
              <a:buNone/>
            </a:pPr>
            <a:r>
              <a:rPr lang="en-US" sz="2000" i="0" dirty="0">
                <a:solidFill>
                  <a:schemeClr val="tx1"/>
                </a:solidFill>
                <a:latin typeface="Helvetica Neue" charset="0"/>
              </a:rPr>
              <a:t>• </a:t>
            </a:r>
            <a:r>
              <a:rPr lang="en-US" sz="2000" i="0" dirty="0" smtClean="0">
                <a:solidFill>
                  <a:schemeClr val="tx1"/>
                </a:solidFill>
                <a:latin typeface="Helvetica Neue" charset="0"/>
              </a:rPr>
              <a:t>Present NSTX Five Year Plan has been progressing well.</a:t>
            </a:r>
            <a:endParaRPr lang="en-US" sz="18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Most of the research, facility, and diagnostic milestones have been achieved on schedule.</a:t>
            </a:r>
          </a:p>
          <a:p>
            <a:pPr lvl="1">
              <a:spcBef>
                <a:spcPts val="50"/>
              </a:spcBef>
              <a:spcAft>
                <a:spcPts val="300"/>
              </a:spcAft>
              <a:buFontTx/>
              <a:buChar char="-"/>
            </a:pPr>
            <a:r>
              <a:rPr lang="en-US" sz="1600" i="0" dirty="0" smtClean="0">
                <a:solidFill>
                  <a:srgbClr val="0000CC"/>
                </a:solidFill>
                <a:latin typeface="Helvetica Neue" charset="0"/>
              </a:rPr>
              <a:t>Research team has been active in conferences and publication areas.</a:t>
            </a:r>
            <a:endParaRPr lang="en-US" sz="16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Facility/diagnostic enhancements implemented during the period contributed to the research productivities.</a:t>
            </a:r>
          </a:p>
          <a:p>
            <a:pPr>
              <a:spcBef>
                <a:spcPts val="50"/>
              </a:spcBef>
              <a:spcAft>
                <a:spcPts val="300"/>
              </a:spcAft>
              <a:buFontTx/>
              <a:buNone/>
            </a:pPr>
            <a:r>
              <a:rPr lang="en-US" sz="2000" i="0" dirty="0">
                <a:solidFill>
                  <a:schemeClr val="tx1"/>
                </a:solidFill>
                <a:latin typeface="Helvetica Neue" charset="0"/>
              </a:rPr>
              <a:t>• NSTX upgrade outage activities are progressing well</a:t>
            </a:r>
            <a:endParaRPr lang="en-US" sz="1800" i="0" dirty="0">
              <a:solidFill>
                <a:srgbClr val="0000CC"/>
              </a:solidFill>
              <a:latin typeface="Helvetica Neue" charset="0"/>
            </a:endParaRPr>
          </a:p>
          <a:p>
            <a:pPr lvl="1">
              <a:spcBef>
                <a:spcPts val="50"/>
              </a:spcBef>
              <a:spcAft>
                <a:spcPts val="300"/>
              </a:spcAft>
              <a:buFontTx/>
              <a:buChar char="-"/>
            </a:pPr>
            <a:r>
              <a:rPr lang="en-US" sz="1600" i="0" dirty="0" smtClean="0">
                <a:solidFill>
                  <a:srgbClr val="0000CC"/>
                </a:solidFill>
                <a:latin typeface="Helvetica Neue" charset="0"/>
              </a:rPr>
              <a:t>Diagnostics </a:t>
            </a:r>
            <a:r>
              <a:rPr lang="en-US" sz="1600" i="0" dirty="0">
                <a:solidFill>
                  <a:srgbClr val="0000CC"/>
                </a:solidFill>
                <a:latin typeface="Helvetica Neue" charset="0"/>
              </a:rPr>
              <a:t>were stored and secured for the upgrade activities.</a:t>
            </a:r>
          </a:p>
          <a:p>
            <a:pPr lvl="1">
              <a:spcBef>
                <a:spcPts val="50"/>
              </a:spcBef>
              <a:spcAft>
                <a:spcPts val="300"/>
              </a:spcAft>
              <a:buFontTx/>
              <a:buChar char="-"/>
            </a:pPr>
            <a:r>
              <a:rPr lang="en-US" sz="1600" i="0" dirty="0">
                <a:solidFill>
                  <a:srgbClr val="0000CC"/>
                </a:solidFill>
                <a:latin typeface="Helvetica Neue" charset="0"/>
              </a:rPr>
              <a:t>Researchers are working productively on data analysis, collaboration, next five year plan and preparation for the NSTX-U operation.</a:t>
            </a:r>
          </a:p>
          <a:p>
            <a:pPr lvl="1">
              <a:spcBef>
                <a:spcPts val="50"/>
              </a:spcBef>
              <a:spcAft>
                <a:spcPts val="300"/>
              </a:spcAft>
              <a:buFontTx/>
              <a:buChar char="-"/>
            </a:pPr>
            <a:r>
              <a:rPr lang="en-US" sz="1600" i="0" dirty="0">
                <a:solidFill>
                  <a:srgbClr val="0000CC"/>
                </a:solidFill>
                <a:latin typeface="Helvetica Neue" charset="0"/>
              </a:rPr>
              <a:t>NSTX operations technical staff were shifted to the Upgrade Project tasks in FY 2012 – 13.</a:t>
            </a:r>
          </a:p>
          <a:p>
            <a:pPr lvl="1">
              <a:spcBef>
                <a:spcPts val="50"/>
              </a:spcBef>
              <a:spcAft>
                <a:spcPts val="300"/>
              </a:spcAft>
              <a:buFontTx/>
              <a:buChar char="-"/>
            </a:pPr>
            <a:r>
              <a:rPr lang="en-US" sz="1600" i="0" dirty="0">
                <a:solidFill>
                  <a:srgbClr val="0000CC"/>
                </a:solidFill>
                <a:latin typeface="Helvetica Neue" charset="0"/>
              </a:rPr>
              <a:t>NSTX Upgrade Project is thus far progressing on budget and on schedule.</a:t>
            </a:r>
          </a:p>
          <a:p>
            <a:pPr>
              <a:spcBef>
                <a:spcPts val="50"/>
              </a:spcBef>
              <a:spcAft>
                <a:spcPts val="300"/>
              </a:spcAft>
              <a:buFontTx/>
              <a:buNone/>
            </a:pPr>
            <a:r>
              <a:rPr lang="en-US" sz="2000" i="0" dirty="0">
                <a:solidFill>
                  <a:schemeClr val="tx1"/>
                </a:solidFill>
                <a:latin typeface="Helvetica Neue" charset="0"/>
              </a:rPr>
              <a:t>• Exciting 5 Year Plan (FY 2014 – 18) </a:t>
            </a:r>
            <a:r>
              <a:rPr lang="en-US" sz="2000" i="0" dirty="0" smtClean="0">
                <a:solidFill>
                  <a:schemeClr val="tx1"/>
                </a:solidFill>
                <a:latin typeface="Helvetica Neue" charset="0"/>
              </a:rPr>
              <a:t>has been developed</a:t>
            </a:r>
            <a:endParaRPr lang="en-US" sz="2000" i="0" dirty="0">
              <a:solidFill>
                <a:schemeClr val="tx1"/>
              </a:solidFill>
              <a:latin typeface="Helvetica Neue" charset="0"/>
            </a:endParaRPr>
          </a:p>
          <a:p>
            <a:pPr lvl="1">
              <a:spcBef>
                <a:spcPts val="50"/>
              </a:spcBef>
              <a:spcAft>
                <a:spcPts val="300"/>
              </a:spcAft>
              <a:buFontTx/>
              <a:buChar char="-"/>
            </a:pPr>
            <a:r>
              <a:rPr lang="en-US" sz="1600" i="0" dirty="0">
                <a:solidFill>
                  <a:srgbClr val="0000CC"/>
                </a:solidFill>
                <a:latin typeface="Helvetica Neue" charset="0"/>
              </a:rPr>
              <a:t>Aiming to provide necessary data base for FNSF design and construction.</a:t>
            </a:r>
          </a:p>
          <a:p>
            <a:pPr lvl="1">
              <a:spcBef>
                <a:spcPts val="50"/>
              </a:spcBef>
              <a:spcAft>
                <a:spcPts val="300"/>
              </a:spcAft>
              <a:buFontTx/>
              <a:buChar char="-"/>
            </a:pPr>
            <a:r>
              <a:rPr lang="en-US" sz="1600" i="0" dirty="0">
                <a:solidFill>
                  <a:srgbClr val="0000CC"/>
                </a:solidFill>
                <a:latin typeface="Helvetica Neue" charset="0"/>
              </a:rPr>
              <a:t>Strong contribution to </a:t>
            </a:r>
            <a:r>
              <a:rPr lang="en-US" sz="1600" i="0" dirty="0" err="1">
                <a:solidFill>
                  <a:srgbClr val="0000CC"/>
                </a:solidFill>
                <a:latin typeface="Helvetica Neue" charset="0"/>
              </a:rPr>
              <a:t>toroidal</a:t>
            </a:r>
            <a:r>
              <a:rPr lang="en-US" sz="1600" i="0" dirty="0">
                <a:solidFill>
                  <a:srgbClr val="0000CC"/>
                </a:solidFill>
                <a:latin typeface="Helvetica Neue" charset="0"/>
              </a:rPr>
              <a:t> physics, ITER, and fusion energy development.</a:t>
            </a:r>
          </a:p>
          <a:p>
            <a:pPr lvl="1">
              <a:spcBef>
                <a:spcPts val="50"/>
              </a:spcBef>
              <a:spcAft>
                <a:spcPts val="300"/>
              </a:spcAft>
              <a:buFontTx/>
              <a:buChar char="-"/>
            </a:pPr>
            <a:r>
              <a:rPr lang="en-US" sz="1600" i="0" dirty="0">
                <a:solidFill>
                  <a:srgbClr val="0000CC"/>
                </a:solidFill>
                <a:latin typeface="Helvetica Neue" charset="0"/>
              </a:rPr>
              <a:t>10% incremental budget would enable timely implementation of facility capabilities to support the exciting NSTX-U Five Year Plan</a:t>
            </a:r>
            <a:r>
              <a:rPr lang="en-US" sz="1600" i="0" dirty="0" smtClean="0">
                <a:solidFill>
                  <a:srgbClr val="0000CC"/>
                </a:solidFill>
                <a:latin typeface="Helvetica Neue" charset="0"/>
              </a:rPr>
              <a:t>.</a:t>
            </a:r>
            <a:endParaRPr lang="en-US" sz="1600" i="0" dirty="0">
              <a:solidFill>
                <a:srgbClr val="0000CC"/>
              </a:solidFill>
              <a:latin typeface="Helvetica Neue" charset="0"/>
            </a:endParaRPr>
          </a:p>
        </p:txBody>
      </p:sp>
      <p:sp>
        <p:nvSpPr>
          <p:cNvPr id="66562" name="Rectangle 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0000"/>
                </a:solidFill>
                <a:latin typeface="Helvetica Neue" charset="0"/>
              </a:rPr>
              <a:t>Optimized NSTX-U Five Year Plan </a:t>
            </a:r>
            <a:r>
              <a:rPr lang="en-US" sz="2400" i="0" dirty="0" smtClean="0">
                <a:solidFill>
                  <a:srgbClr val="FF0000"/>
                </a:solidFill>
                <a:latin typeface="Helvetica Neue" charset="0"/>
              </a:rPr>
              <a:t>Has been Developed </a:t>
            </a:r>
            <a:endParaRPr lang="en-US" sz="2400" i="0" dirty="0">
              <a:solidFill>
                <a:srgbClr val="FF0000"/>
              </a:solidFill>
              <a:latin typeface="Helvetica Neue" charset="0"/>
            </a:endParaRPr>
          </a:p>
          <a:p>
            <a:pPr algn="ctr" eaLnBrk="0" hangingPunct="0">
              <a:spcBef>
                <a:spcPct val="0"/>
              </a:spcBef>
              <a:buFontTx/>
              <a:buNone/>
            </a:pPr>
            <a:r>
              <a:rPr lang="en-US" sz="2000" i="0" dirty="0">
                <a:solidFill>
                  <a:srgbClr val="090CFF"/>
                </a:solidFill>
                <a:latin typeface="Helvetica Neue" charset="0"/>
              </a:rPr>
              <a:t>Exciting Opportunities and Challenges Ahead</a:t>
            </a:r>
            <a:endParaRPr lang="en-US" sz="1800" i="0" dirty="0">
              <a:solidFill>
                <a:srgbClr val="0705FF"/>
              </a:solidFill>
              <a:latin typeface="Helvetica Neue" charset="0"/>
            </a:endParaRPr>
          </a:p>
        </p:txBody>
      </p:sp>
      <p:sp>
        <p:nvSpPr>
          <p:cNvPr id="5"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cs typeface="ＭＳ Ｐゴシック" charset="0"/>
            </a:endParaRPr>
          </a:p>
        </p:txBody>
      </p:sp>
      <p:sp>
        <p:nvSpPr>
          <p:cNvPr id="76802" name="Content Placeholder 2"/>
          <p:cNvSpPr>
            <a:spLocks noGrp="1"/>
          </p:cNvSpPr>
          <p:nvPr>
            <p:ph idx="1"/>
          </p:nvPr>
        </p:nvSpPr>
        <p:spPr>
          <a:xfrm>
            <a:off x="152400" y="3329940"/>
            <a:ext cx="8763000" cy="2842260"/>
          </a:xfrm>
        </p:spPr>
        <p:txBody>
          <a:bodyPr/>
          <a:lstStyle/>
          <a:p>
            <a:pPr marL="0" indent="0" algn="ctr">
              <a:buFontTx/>
              <a:buNone/>
            </a:pPr>
            <a:r>
              <a:rPr lang="en-US" sz="3600" b="1" dirty="0">
                <a:latin typeface="Arial" charset="0"/>
                <a:ea typeface="ＭＳ Ｐゴシック" charset="0"/>
                <a:cs typeface="ＭＳ Ｐゴシック" charset="0"/>
              </a:rPr>
              <a:t>Back-up Slides</a:t>
            </a: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IMG_5317.JPG"/>
          <p:cNvPicPr>
            <a:picLocks/>
          </p:cNvPicPr>
          <p:nvPr/>
        </p:nvPicPr>
        <p:blipFill>
          <a:blip r:embed="rId2" cstate="email"/>
          <a:srcRect/>
          <a:stretch>
            <a:fillRect/>
          </a:stretch>
        </p:blipFill>
        <p:spPr bwMode="auto">
          <a:xfrm rot="16200000">
            <a:off x="5329352" y="267334"/>
            <a:ext cx="2587406" cy="3822710"/>
          </a:xfrm>
          <a:prstGeom prst="ellipse">
            <a:avLst/>
          </a:prstGeom>
          <a:noFill/>
          <a:ln w="9525">
            <a:noFill/>
            <a:miter lim="800000"/>
            <a:headEnd/>
            <a:tailEnd/>
          </a:ln>
          <a:effectLst>
            <a:softEdge rad="112500"/>
          </a:effectLst>
        </p:spPr>
      </p:pic>
      <p:pic>
        <p:nvPicPr>
          <p:cNvPr id="16390" name="Picture 16"/>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760913" y="3517900"/>
            <a:ext cx="4078287"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Box 9"/>
          <p:cNvSpPr txBox="1">
            <a:spLocks noChangeArrowheads="1"/>
          </p:cNvSpPr>
          <p:nvPr/>
        </p:nvSpPr>
        <p:spPr bwMode="auto">
          <a:xfrm>
            <a:off x="4665663" y="6197600"/>
            <a:ext cx="41275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600" i="0" dirty="0" smtClean="0">
                <a:latin typeface="Arial" charset="0"/>
              </a:rPr>
              <a:t>New TF conductor on soldering station</a:t>
            </a:r>
            <a:endParaRPr lang="en-US" sz="1600" i="0" dirty="0">
              <a:latin typeface="Arial" charset="0"/>
            </a:endParaRPr>
          </a:p>
        </p:txBody>
      </p:sp>
      <p:sp>
        <p:nvSpPr>
          <p:cNvPr id="16392" name="Rectangle 1"/>
          <p:cNvSpPr>
            <a:spLocks noChangeArrowheads="1"/>
          </p:cNvSpPr>
          <p:nvPr/>
        </p:nvSpPr>
        <p:spPr bwMode="auto">
          <a:xfrm>
            <a:off x="261938" y="1062038"/>
            <a:ext cx="4195762"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73050" lvl="1" indent="-273050">
              <a:spcBef>
                <a:spcPts val="600"/>
              </a:spcBef>
              <a:buFontTx/>
              <a:buNone/>
            </a:pPr>
            <a:r>
              <a:rPr lang="en-US" sz="1800" i="0" dirty="0" smtClean="0">
                <a:solidFill>
                  <a:srgbClr val="1238FF"/>
                </a:solidFill>
                <a:latin typeface="+mn-lt"/>
              </a:rPr>
              <a:t>• </a:t>
            </a:r>
            <a:r>
              <a:rPr lang="en-US" sz="1800" i="0" dirty="0" smtClean="0">
                <a:solidFill>
                  <a:srgbClr val="FF0000"/>
                </a:solidFill>
                <a:latin typeface="+mn-lt"/>
              </a:rPr>
              <a:t>Zinc </a:t>
            </a:r>
            <a:r>
              <a:rPr lang="en-US" sz="1800" i="0" dirty="0">
                <a:solidFill>
                  <a:srgbClr val="FF0000"/>
                </a:solidFill>
                <a:latin typeface="+mn-lt"/>
              </a:rPr>
              <a:t>chloride </a:t>
            </a:r>
            <a:r>
              <a:rPr lang="en-US" sz="1800" i="0" dirty="0">
                <a:solidFill>
                  <a:srgbClr val="1238FF"/>
                </a:solidFill>
                <a:latin typeface="+mn-lt"/>
              </a:rPr>
              <a:t>based flux used for cooling water tube soldering was the cause of insulation failure. </a:t>
            </a:r>
            <a:endParaRPr lang="en-US" sz="1800" i="0" dirty="0" smtClean="0">
              <a:solidFill>
                <a:srgbClr val="1238FF"/>
              </a:solidFill>
              <a:latin typeface="+mn-lt"/>
            </a:endParaRPr>
          </a:p>
          <a:p>
            <a:pPr marL="273050" lvl="1" indent="-273050">
              <a:spcBef>
                <a:spcPts val="600"/>
              </a:spcBef>
              <a:buNone/>
            </a:pPr>
            <a:r>
              <a:rPr lang="en-US" sz="1800" i="0" dirty="0" smtClean="0">
                <a:solidFill>
                  <a:srgbClr val="1238FF"/>
                </a:solidFill>
                <a:latin typeface="+mn-lt"/>
              </a:rPr>
              <a:t>• </a:t>
            </a:r>
            <a:r>
              <a:rPr lang="en-US" sz="1800" i="0" dirty="0">
                <a:solidFill>
                  <a:srgbClr val="1238FF"/>
                </a:solidFill>
                <a:latin typeface="+mn-lt"/>
              </a:rPr>
              <a:t>An independent review </a:t>
            </a:r>
            <a:r>
              <a:rPr lang="en-US" sz="1800" i="0" dirty="0" smtClean="0">
                <a:solidFill>
                  <a:srgbClr val="1238FF"/>
                </a:solidFill>
                <a:latin typeface="+mn-lt"/>
              </a:rPr>
              <a:t>endorsed </a:t>
            </a:r>
            <a:r>
              <a:rPr lang="en-US" sz="1800" i="0" dirty="0">
                <a:solidFill>
                  <a:srgbClr val="1238FF"/>
                </a:solidFill>
                <a:latin typeface="+mn-lt"/>
              </a:rPr>
              <a:t>the </a:t>
            </a:r>
            <a:r>
              <a:rPr lang="en-US" sz="1800" i="0" dirty="0" smtClean="0">
                <a:solidFill>
                  <a:srgbClr val="1238FF"/>
                </a:solidFill>
                <a:latin typeface="+mn-lt"/>
              </a:rPr>
              <a:t>findings.</a:t>
            </a:r>
          </a:p>
          <a:p>
            <a:pPr marL="273050" lvl="1" indent="-273050">
              <a:spcBef>
                <a:spcPts val="600"/>
              </a:spcBef>
              <a:buNone/>
            </a:pPr>
            <a:r>
              <a:rPr lang="en-US" sz="1800" i="0" dirty="0" smtClean="0">
                <a:solidFill>
                  <a:srgbClr val="1238FF"/>
                </a:solidFill>
                <a:latin typeface="+mn-lt"/>
              </a:rPr>
              <a:t>• Developed new soldering technique with </a:t>
            </a:r>
            <a:r>
              <a:rPr lang="en-US" sz="1800" i="0" dirty="0" smtClean="0">
                <a:solidFill>
                  <a:srgbClr val="FF0000"/>
                </a:solidFill>
                <a:latin typeface="+mn-lt"/>
              </a:rPr>
              <a:t>resin</a:t>
            </a:r>
            <a:r>
              <a:rPr lang="en-US" sz="1800" i="0" dirty="0" smtClean="0">
                <a:solidFill>
                  <a:srgbClr val="1238FF"/>
                </a:solidFill>
                <a:latin typeface="+mn-lt"/>
              </a:rPr>
              <a:t>-based flux for the new center-stack</a:t>
            </a:r>
          </a:p>
          <a:p>
            <a:pPr marL="273050" lvl="1" indent="-273050">
              <a:spcBef>
                <a:spcPts val="600"/>
              </a:spcBef>
              <a:buNone/>
            </a:pPr>
            <a:r>
              <a:rPr lang="en-US" sz="1800" i="0" dirty="0" smtClean="0">
                <a:solidFill>
                  <a:srgbClr val="1238FF"/>
                </a:solidFill>
                <a:latin typeface="+mn-lt"/>
              </a:rPr>
              <a:t> </a:t>
            </a:r>
            <a:endParaRPr lang="en-US" sz="1800" i="0" dirty="0">
              <a:solidFill>
                <a:srgbClr val="1238FF"/>
              </a:solidFill>
              <a:latin typeface="+mn-lt"/>
            </a:endParaRPr>
          </a:p>
          <a:p>
            <a:pPr marL="273050" lvl="1" indent="-273050">
              <a:spcBef>
                <a:spcPts val="600"/>
              </a:spcBef>
              <a:buFontTx/>
              <a:buNone/>
            </a:pPr>
            <a:endParaRPr lang="en-US" sz="1800" i="0" dirty="0">
              <a:solidFill>
                <a:srgbClr val="1238FF"/>
              </a:solidFill>
              <a:latin typeface="+mn-lt"/>
            </a:endParaRPr>
          </a:p>
        </p:txBody>
      </p:sp>
      <p:pic>
        <p:nvPicPr>
          <p:cNvPr id="16393" name="Picture 22"/>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61938" y="3587750"/>
            <a:ext cx="3933825" cy="294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4218941" y="966400"/>
            <a:ext cx="4926382" cy="369332"/>
          </a:xfrm>
          <a:prstGeom prst="rect">
            <a:avLst/>
          </a:prstGeom>
          <a:solidFill>
            <a:schemeClr val="bg1"/>
          </a:solidFill>
        </p:spPr>
        <p:txBody>
          <a:bodyPr wrap="square">
            <a:spAutoFit/>
          </a:bodyPr>
          <a:lstStyle/>
          <a:p>
            <a:pPr algn="ctr" eaLnBrk="1" hangingPunct="1">
              <a:buFontTx/>
              <a:buNone/>
            </a:pPr>
            <a:r>
              <a:rPr lang="en-US" sz="1800" i="0" dirty="0" smtClean="0">
                <a:solidFill>
                  <a:srgbClr val="0000FF"/>
                </a:solidFill>
                <a:latin typeface="Arial" charset="0"/>
              </a:rPr>
              <a:t>Close up views of new solder cross section</a:t>
            </a:r>
            <a:endParaRPr lang="en-US" sz="1800" i="0" dirty="0">
              <a:solidFill>
                <a:srgbClr val="0000FF"/>
              </a:solidFill>
              <a:latin typeface="Arial" charset="0"/>
            </a:endParaRPr>
          </a:p>
        </p:txBody>
      </p:sp>
      <p:sp>
        <p:nvSpPr>
          <p:cNvPr id="12" name="Rectangle 2"/>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547688" algn="ctr">
              <a:lnSpc>
                <a:spcPts val="2638"/>
              </a:lnSpc>
              <a:buFontTx/>
              <a:buNone/>
            </a:pPr>
            <a:r>
              <a:rPr lang="en-US" sz="2800" i="0" dirty="0">
                <a:solidFill>
                  <a:srgbClr val="FF0000"/>
                </a:solidFill>
              </a:rPr>
              <a:t>NSTX TF </a:t>
            </a:r>
            <a:r>
              <a:rPr lang="en-US" sz="2800" i="0" dirty="0" smtClean="0">
                <a:solidFill>
                  <a:srgbClr val="FF0000"/>
                </a:solidFill>
              </a:rPr>
              <a:t>Fault Traced to Zinc Chloride Base Flux</a:t>
            </a:r>
          </a:p>
          <a:p>
            <a:pPr marL="90488" indent="-547688" algn="ctr">
              <a:lnSpc>
                <a:spcPts val="2638"/>
              </a:lnSpc>
              <a:buFontTx/>
              <a:buNone/>
            </a:pPr>
            <a:r>
              <a:rPr lang="en-US" sz="2400" i="0" dirty="0" smtClean="0">
                <a:solidFill>
                  <a:srgbClr val="1238FF"/>
                </a:solidFill>
              </a:rPr>
              <a:t>Lessons Learned Applied to New TF Bundle Fabrication</a:t>
            </a:r>
            <a:endParaRPr lang="en-US" sz="2400" i="0" dirty="0">
              <a:solidFill>
                <a:srgbClr val="1238FF"/>
              </a:solidFill>
            </a:endParaRPr>
          </a:p>
        </p:txBody>
      </p:sp>
      <p:sp>
        <p:nvSpPr>
          <p:cNvPr id="10" name="Slide Number Placeholder 9"/>
          <p:cNvSpPr>
            <a:spLocks noGrp="1"/>
          </p:cNvSpPr>
          <p:nvPr>
            <p:ph type="sldNum" sz="quarter" idx="12"/>
          </p:nvPr>
        </p:nvSpPr>
        <p:spPr/>
        <p:txBody>
          <a:bodyPr/>
          <a:lstStyle/>
          <a:p>
            <a:pPr>
              <a:defRPr/>
            </a:pPr>
            <a:fld id="{7686F595-B889-B943-B63A-B626FFE9E1C2}" type="slidenum">
              <a:rPr lang="en-US" smtClean="0"/>
              <a:pPr>
                <a:defRPr/>
              </a:pPr>
              <a:t>38</a:t>
            </a:fld>
            <a:endParaRPr lang="en-US"/>
          </a:p>
        </p:txBody>
      </p:sp>
    </p:spTree>
    <p:extLst>
      <p:ext uri="{BB962C8B-B14F-4D97-AF65-F5344CB8AC3E}">
        <p14:creationId xmlns="" xmlns:p14="http://schemas.microsoft.com/office/powerpoint/2010/main" val="1950341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11"/>
          <p:cNvSpPr>
            <a:spLocks noChangeArrowheads="1"/>
          </p:cNvSpPr>
          <p:nvPr/>
        </p:nvSpPr>
        <p:spPr bwMode="auto">
          <a:xfrm>
            <a:off x="0" y="0"/>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0"/>
              </a:spcBef>
              <a:buFontTx/>
              <a:buNone/>
            </a:pPr>
            <a:r>
              <a:rPr lang="en-US" sz="3200" i="0" dirty="0" smtClean="0">
                <a:solidFill>
                  <a:srgbClr val="FF011A"/>
                </a:solidFill>
              </a:rPr>
              <a:t>NSTX FY </a:t>
            </a:r>
            <a:r>
              <a:rPr lang="en-US" sz="3200" i="0" dirty="0">
                <a:solidFill>
                  <a:srgbClr val="FF011A"/>
                </a:solidFill>
              </a:rPr>
              <a:t>09 </a:t>
            </a:r>
            <a:r>
              <a:rPr lang="en-US" sz="3200" i="0" dirty="0" smtClean="0">
                <a:solidFill>
                  <a:srgbClr val="FF011A"/>
                </a:solidFill>
              </a:rPr>
              <a:t>Milestones</a:t>
            </a:r>
            <a:endParaRPr lang="en-US" sz="3200" i="0" dirty="0">
              <a:solidFill>
                <a:srgbClr val="FF011A"/>
              </a:solidFill>
            </a:endParaRPr>
          </a:p>
        </p:txBody>
      </p:sp>
      <p:sp>
        <p:nvSpPr>
          <p:cNvPr id="43146" name="Text Box 138"/>
          <p:cNvSpPr txBox="1">
            <a:spLocks noChangeArrowheads="1"/>
          </p:cNvSpPr>
          <p:nvPr/>
        </p:nvSpPr>
        <p:spPr bwMode="auto">
          <a:xfrm>
            <a:off x="812800" y="1306513"/>
            <a:ext cx="53975" cy="182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0" tIns="0" rIns="0" bIns="0">
            <a:spAutoFit/>
          </a:bodyPr>
          <a:lstStyle/>
          <a:p>
            <a:endParaRPr lang="en-US" sz="1200" i="1">
              <a:solidFill>
                <a:srgbClr val="1822CD"/>
              </a:solidFill>
              <a:latin typeface="Helvetica" charset="0"/>
            </a:endParaRPr>
          </a:p>
        </p:txBody>
      </p:sp>
      <p:sp>
        <p:nvSpPr>
          <p:cNvPr id="43198" name="Text Box 190"/>
          <p:cNvSpPr txBox="1">
            <a:spLocks noChangeArrowheads="1"/>
          </p:cNvSpPr>
          <p:nvPr/>
        </p:nvSpPr>
        <p:spPr bwMode="auto">
          <a:xfrm>
            <a:off x="1828800" y="5878513"/>
            <a:ext cx="0" cy="182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0" tIns="0" rIns="0" bIns="0">
            <a:spAutoFit/>
          </a:bodyPr>
          <a:lstStyle/>
          <a:p>
            <a:pPr>
              <a:buFontTx/>
              <a:buNone/>
            </a:pPr>
            <a:endParaRPr lang="en-US" sz="1200" i="1">
              <a:solidFill>
                <a:srgbClr val="1822CD"/>
              </a:solidFill>
              <a:latin typeface="Helvetica"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4037468544"/>
              </p:ext>
            </p:extLst>
          </p:nvPr>
        </p:nvGraphicFramePr>
        <p:xfrm>
          <a:off x="522642" y="1188018"/>
          <a:ext cx="8094660" cy="5186174"/>
        </p:xfrm>
        <a:graphic>
          <a:graphicData uri="http://schemas.openxmlformats.org/drawingml/2006/table">
            <a:tbl>
              <a:tblPr/>
              <a:tblGrid>
                <a:gridCol w="934984"/>
                <a:gridCol w="4085754"/>
                <a:gridCol w="1460113"/>
                <a:gridCol w="1613809"/>
              </a:tblGrid>
              <a:tr h="0">
                <a:tc>
                  <a:txBody>
                    <a:bodyPr/>
                    <a:lstStyle/>
                    <a:p>
                      <a:pPr algn="ctr" fontAlgn="b"/>
                      <a:r>
                        <a:rPr lang="en-US" sz="1400" b="1" i="0" u="none" strike="noStrike">
                          <a:effectLst/>
                          <a:latin typeface="Helvetica Neue"/>
                        </a:rPr>
                        <a:t>Milestone</a:t>
                      </a:r>
                    </a:p>
                  </a:txBody>
                  <a:tcPr marL="12808" marR="12808" marT="128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effectLst/>
                          <a:latin typeface="Helvetica Neue"/>
                        </a:rPr>
                        <a:t>Description</a:t>
                      </a:r>
                    </a:p>
                  </a:txBody>
                  <a:tcPr marL="12808" marR="12808" marT="128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effectLst/>
                          <a:latin typeface="Helvetica Neue"/>
                        </a:rPr>
                        <a:t>Baseline</a:t>
                      </a:r>
                    </a:p>
                  </a:txBody>
                  <a:tcPr marL="12808" marR="12808" marT="128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effectLst/>
                          <a:latin typeface="Helvetica Neue"/>
                        </a:rPr>
                        <a:t>Completed</a:t>
                      </a:r>
                      <a:endParaRPr lang="en-US" sz="1400" b="1" i="0" u="none" strike="noStrike" dirty="0">
                        <a:effectLst/>
                        <a:latin typeface="Helvetica Neue"/>
                      </a:endParaRPr>
                    </a:p>
                  </a:txBody>
                  <a:tcPr marL="12808" marR="12808" marT="128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3157">
                <a:tc>
                  <a:txBody>
                    <a:bodyPr/>
                    <a:lstStyle/>
                    <a:p>
                      <a:pPr algn="ctr" fontAlgn="t"/>
                      <a:r>
                        <a:rPr lang="en-US" sz="1400" b="1" i="0" u="none" strike="noStrike">
                          <a:effectLst/>
                          <a:latin typeface="Helvetica Neue"/>
                        </a:rPr>
                        <a:t>JRM(09)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effectLst/>
                          <a:latin typeface="Helvetica Neue"/>
                        </a:rPr>
                        <a:t>Particle control and hydrogenic fuel retention in tokamaks , NSTX to explore lithium surface</a:t>
                      </a:r>
                    </a:p>
                  </a:txBody>
                  <a:tcPr marL="12808" marR="12808" marT="128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R(09-1)</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Understand the physics of RWM stabilization and control as a function of rotation.</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1088">
                <a:tc>
                  <a:txBody>
                    <a:bodyPr/>
                    <a:lstStyle/>
                    <a:p>
                      <a:pPr algn="ctr" fontAlgn="t"/>
                      <a:r>
                        <a:rPr lang="en-US" sz="1400" b="1" i="0" u="none" strike="noStrike">
                          <a:effectLst/>
                          <a:latin typeface="Helvetica Neue"/>
                        </a:rPr>
                        <a:t>R(09-2)</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Study how j(r) is modified by super- Alfvénic ion driven modes.</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R(09-3)</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Perform high-elongation wall-stabilized plasma operation.</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553">
                <a:tc>
                  <a:txBody>
                    <a:bodyPr/>
                    <a:lstStyle/>
                    <a:p>
                      <a:pPr algn="ctr" fontAlgn="t"/>
                      <a:r>
                        <a:rPr lang="en-US" sz="1400" b="1" i="0" u="none" strike="noStrike">
                          <a:effectLst/>
                          <a:latin typeface="Helvetica Neue"/>
                        </a:rPr>
                        <a:t>F(09-1)</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Operate NSTX Facility for 11 Experimental Run Weeks.</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F(09-2)</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Complete fabrication of the liquid lithium divertor target for particle pumping.</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9512">
                <a:tc>
                  <a:txBody>
                    <a:bodyPr/>
                    <a:lstStyle/>
                    <a:p>
                      <a:pPr algn="ctr" fontAlgn="t"/>
                      <a:r>
                        <a:rPr lang="en-US" sz="1400" b="1" i="0" u="none" strike="noStrike">
                          <a:effectLst/>
                          <a:latin typeface="Helvetica Neue"/>
                        </a:rPr>
                        <a:t>AF(09-1)*</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Operate NSTX Facility for 5 additional  Experimental Run Weeks</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effectLst/>
                          <a:latin typeface="Helvetica Neue"/>
                        </a:rPr>
                        <a:t>05/30/10</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05/30/10</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D(09-1)</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Upgrade the divertor bolometer to three views with 20 channels. </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D(09-2)</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effectLst/>
                          <a:latin typeface="Helvetica Neue"/>
                        </a:rPr>
                        <a:t>Complete fabrication of the Beam Emission Spectroscopy system for transport studies.</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09/30/09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1088">
                <a:tc>
                  <a:txBody>
                    <a:bodyPr/>
                    <a:lstStyle/>
                    <a:p>
                      <a:pPr algn="ctr" fontAlgn="t"/>
                      <a:r>
                        <a:rPr lang="en-US" sz="1400" b="1" i="0" u="none" strike="noStrike">
                          <a:effectLst/>
                          <a:latin typeface="Helvetica Neue"/>
                        </a:rPr>
                        <a:t>AD(09-1)*</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Helvetica Neue"/>
                        </a:rPr>
                        <a:t>Complete engineering design of MPTS Extra Channels.</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a:effectLst/>
                          <a:latin typeface="Helvetica Neue"/>
                        </a:rPr>
                        <a:t>11/30/09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effectLst/>
                          <a:latin typeface="Helvetica Neue"/>
                        </a:rPr>
                        <a:t>11/30/09</a:t>
                      </a:r>
                    </a:p>
                  </a:txBody>
                  <a:tcPr marL="12808" marR="12808" marT="128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606">
                <a:tc>
                  <a:txBody>
                    <a:bodyPr/>
                    <a:lstStyle/>
                    <a:p>
                      <a:pPr algn="l" fontAlgn="b"/>
                      <a:endParaRPr lang="en-US" sz="1400" b="0" i="0" u="none" strike="noStrike">
                        <a:effectLst/>
                        <a:latin typeface="Helvetica Neue"/>
                      </a:endParaRPr>
                    </a:p>
                  </a:txBody>
                  <a:tcPr marL="12808" marR="12808" marT="1280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1400" b="1" i="0" u="none" strike="noStrike">
                          <a:effectLst/>
                          <a:latin typeface="Helvetica Neue"/>
                        </a:rPr>
                        <a:t>* ARRA related milestones</a:t>
                      </a:r>
                    </a:p>
                  </a:txBody>
                  <a:tcPr marL="12808" marR="12808" marT="12808"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effectLst/>
                        <a:latin typeface="Helvetica Neue"/>
                      </a:endParaRPr>
                    </a:p>
                  </a:txBody>
                  <a:tcPr marL="12808" marR="12808" marT="1280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effectLst/>
                        <a:latin typeface="Helvetica Neue"/>
                      </a:endParaRPr>
                    </a:p>
                  </a:txBody>
                  <a:tcPr marL="12808" marR="12808" marT="12808"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7" name="Slide Number Placeholder 6"/>
          <p:cNvSpPr>
            <a:spLocks noGrp="1"/>
          </p:cNvSpPr>
          <p:nvPr>
            <p:ph type="sldNum" sz="quarter" idx="12"/>
          </p:nvPr>
        </p:nvSpPr>
        <p:spPr/>
        <p:txBody>
          <a:bodyPr/>
          <a:lstStyle/>
          <a:p>
            <a:pPr>
              <a:defRPr/>
            </a:pPr>
            <a:fld id="{7686F595-B889-B943-B63A-B626FFE9E1C2}" type="slidenum">
              <a:rPr lang="en-US" smtClean="0"/>
              <a:pPr>
                <a:defRPr/>
              </a:pPr>
              <a:t>39</a:t>
            </a:fld>
            <a:endParaRPr lang="en-US"/>
          </a:p>
        </p:txBody>
      </p:sp>
    </p:spTree>
    <p:extLst>
      <p:ext uri="{BB962C8B-B14F-4D97-AF65-F5344CB8AC3E}">
        <p14:creationId xmlns="" xmlns:p14="http://schemas.microsoft.com/office/powerpoint/2010/main" val="3750958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6"/>
          <p:cNvSpPr>
            <a:spLocks noGrp="1" noChangeArrowheads="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fld id="{FDAED48F-C342-6247-A9EC-34E10B85A69A}" type="slidenum">
              <a:rPr lang="en-US" sz="900" i="0">
                <a:solidFill>
                  <a:schemeClr val="accent2"/>
                </a:solidFill>
                <a:latin typeface="Arial" charset="0"/>
              </a:rPr>
              <a:pPr/>
              <a:t>4</a:t>
            </a:fld>
            <a:endParaRPr lang="en-US" sz="900" i="0">
              <a:solidFill>
                <a:schemeClr val="accent2"/>
              </a:solidFill>
              <a:latin typeface="Arial" charset="0"/>
            </a:endParaRPr>
          </a:p>
        </p:txBody>
      </p:sp>
      <p:sp>
        <p:nvSpPr>
          <p:cNvPr id="48131" name="Rectangle 3"/>
          <p:cNvSpPr>
            <a:spLocks noChangeArrowheads="1"/>
          </p:cNvSpPr>
          <p:nvPr/>
        </p:nvSpPr>
        <p:spPr bwMode="auto">
          <a:xfrm>
            <a:off x="0" y="-15875"/>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buNone/>
            </a:pPr>
            <a:r>
              <a:rPr lang="en-US" sz="2400" i="0">
                <a:solidFill>
                  <a:srgbClr val="FF0000"/>
                </a:solidFill>
              </a:rPr>
              <a:t>Strong Publications and Conference Participations</a:t>
            </a:r>
            <a:r>
              <a:rPr lang="en-US" sz="2400" i="0"/>
              <a:t/>
            </a:r>
            <a:br>
              <a:rPr lang="en-US" sz="2400" i="0"/>
            </a:br>
            <a:r>
              <a:rPr lang="en-US" sz="2000" i="0">
                <a:solidFill>
                  <a:srgbClr val="0000FF"/>
                </a:solidFill>
              </a:rPr>
              <a:t>Growing Number of Highly Capable Young Researchers</a:t>
            </a:r>
            <a:endParaRPr lang="en-US" sz="2400" i="0">
              <a:solidFill>
                <a:srgbClr val="0000FF"/>
              </a:solidFill>
            </a:endParaRPr>
          </a:p>
        </p:txBody>
      </p:sp>
      <p:sp>
        <p:nvSpPr>
          <p:cNvPr id="45121" name="TextBox 10"/>
          <p:cNvSpPr txBox="1">
            <a:spLocks noChangeArrowheads="1"/>
          </p:cNvSpPr>
          <p:nvPr/>
        </p:nvSpPr>
        <p:spPr bwMode="auto">
          <a:xfrm>
            <a:off x="203200" y="3340100"/>
            <a:ext cx="8801100" cy="1061829"/>
          </a:xfrm>
          <a:prstGeom prst="rect">
            <a:avLst/>
          </a:prstGeom>
          <a:solidFill>
            <a:schemeClr val="accent1">
              <a:lumMod val="20000"/>
              <a:lumOff val="80000"/>
            </a:schemeClr>
          </a:solidFill>
          <a:ln w="9525">
            <a:solidFill>
              <a:srgbClr val="0000FF"/>
            </a:solidFill>
            <a:miter lim="800000"/>
            <a:headEnd/>
            <a:tailEnd/>
          </a:ln>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ts val="600"/>
              </a:spcBef>
              <a:buNone/>
            </a:pPr>
            <a:r>
              <a:rPr lang="en-US" sz="2000" i="0" dirty="0">
                <a:solidFill>
                  <a:srgbClr val="0000FF"/>
                </a:solidFill>
              </a:rPr>
              <a:t>• Half of the publications and invited talks were led by collaborators</a:t>
            </a:r>
          </a:p>
          <a:p>
            <a:pPr eaLnBrk="1" hangingPunct="1">
              <a:spcBef>
                <a:spcPts val="600"/>
              </a:spcBef>
              <a:buNone/>
            </a:pPr>
            <a:r>
              <a:rPr lang="en-US" sz="2000" i="0" dirty="0">
                <a:solidFill>
                  <a:srgbClr val="0000FF"/>
                </a:solidFill>
              </a:rPr>
              <a:t>• </a:t>
            </a:r>
            <a:r>
              <a:rPr lang="en-US" sz="1800" i="0" dirty="0" smtClean="0">
                <a:solidFill>
                  <a:srgbClr val="0000FF"/>
                </a:solidFill>
              </a:rPr>
              <a:t>9 </a:t>
            </a:r>
            <a:r>
              <a:rPr lang="en-US" sz="1800" i="0" dirty="0">
                <a:solidFill>
                  <a:srgbClr val="0000FF"/>
                </a:solidFill>
              </a:rPr>
              <a:t>of </a:t>
            </a:r>
            <a:r>
              <a:rPr lang="en-US" sz="1800" i="0" dirty="0" smtClean="0">
                <a:solidFill>
                  <a:srgbClr val="0000FF"/>
                </a:solidFill>
              </a:rPr>
              <a:t>17 </a:t>
            </a:r>
            <a:r>
              <a:rPr lang="en-US" sz="1800" i="0" dirty="0">
                <a:solidFill>
                  <a:srgbClr val="0000FF"/>
                </a:solidFill>
              </a:rPr>
              <a:t>PRLs published in 2009-</a:t>
            </a:r>
            <a:r>
              <a:rPr lang="en-US" sz="1800" i="0" dirty="0" smtClean="0">
                <a:solidFill>
                  <a:srgbClr val="0000FF"/>
                </a:solidFill>
              </a:rPr>
              <a:t>2012 </a:t>
            </a:r>
            <a:r>
              <a:rPr lang="en-US" sz="1800" i="0" dirty="0">
                <a:solidFill>
                  <a:srgbClr val="0000FF"/>
                </a:solidFill>
              </a:rPr>
              <a:t>were led by students and junior </a:t>
            </a:r>
            <a:r>
              <a:rPr lang="en-US" sz="1800" i="0" dirty="0" smtClean="0">
                <a:solidFill>
                  <a:srgbClr val="0000FF"/>
                </a:solidFill>
              </a:rPr>
              <a:t>researchers </a:t>
            </a:r>
            <a:endParaRPr lang="en-US" sz="1800" i="0" dirty="0">
              <a:solidFill>
                <a:srgbClr val="0000FF"/>
              </a:solidFill>
              <a:latin typeface="Helvetica Neue" charset="0"/>
            </a:endParaRPr>
          </a:p>
        </p:txBody>
      </p:sp>
      <p:sp>
        <p:nvSpPr>
          <p:cNvPr id="10" name="TextBox 9"/>
          <p:cNvSpPr txBox="1"/>
          <p:nvPr/>
        </p:nvSpPr>
        <p:spPr>
          <a:xfrm>
            <a:off x="317500" y="4470400"/>
            <a:ext cx="8572500" cy="2049792"/>
          </a:xfrm>
          <a:prstGeom prst="rect">
            <a:avLst/>
          </a:prstGeom>
          <a:solidFill>
            <a:schemeClr val="accent5">
              <a:lumMod val="20000"/>
              <a:lumOff val="80000"/>
            </a:schemeClr>
          </a:solidFill>
          <a:ln>
            <a:solidFill>
              <a:schemeClr val="tx1"/>
            </a:solidFill>
          </a:ln>
        </p:spPr>
        <p:txBody>
          <a:bodyPr wrap="square">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indent="-165100"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marL="0" indent="0" eaLnBrk="1" hangingPunct="1">
              <a:spcAft>
                <a:spcPts val="600"/>
              </a:spcAft>
              <a:buNone/>
            </a:pPr>
            <a:r>
              <a:rPr lang="en-US" sz="2000" i="0" u="sng" dirty="0">
                <a:solidFill>
                  <a:schemeClr val="tx1"/>
                </a:solidFill>
              </a:rPr>
              <a:t>NSTX Research Team Membership:</a:t>
            </a:r>
          </a:p>
          <a:p>
            <a:pPr marL="292100" lvl="1" indent="-182880" eaLnBrk="1" hangingPunct="1">
              <a:spcAft>
                <a:spcPts val="600"/>
              </a:spcAft>
              <a:buNone/>
            </a:pPr>
            <a:r>
              <a:rPr lang="en-US" sz="1800" i="0" dirty="0" smtClean="0">
                <a:solidFill>
                  <a:schemeClr val="tx1"/>
                </a:solidFill>
              </a:rPr>
              <a:t>•  Experienced research team </a:t>
            </a:r>
            <a:r>
              <a:rPr lang="en-US" sz="1800" i="0" dirty="0">
                <a:solidFill>
                  <a:schemeClr val="tx1"/>
                </a:solidFill>
              </a:rPr>
              <a:t>consists  of </a:t>
            </a:r>
            <a:r>
              <a:rPr lang="en-US" sz="1800" i="0" dirty="0" smtClean="0">
                <a:solidFill>
                  <a:schemeClr val="tx1"/>
                </a:solidFill>
              </a:rPr>
              <a:t>70 </a:t>
            </a:r>
            <a:r>
              <a:rPr lang="en-US" sz="1800" i="0" dirty="0">
                <a:solidFill>
                  <a:schemeClr val="tx1"/>
                </a:solidFill>
              </a:rPr>
              <a:t>PPPL researchers and </a:t>
            </a:r>
            <a:r>
              <a:rPr lang="en-US" sz="1800" i="0" dirty="0" smtClean="0">
                <a:solidFill>
                  <a:schemeClr val="tx1"/>
                </a:solidFill>
              </a:rPr>
              <a:t>236 </a:t>
            </a:r>
            <a:r>
              <a:rPr lang="en-US" sz="1800" i="0" dirty="0">
                <a:solidFill>
                  <a:schemeClr val="tx1"/>
                </a:solidFill>
              </a:rPr>
              <a:t>non-PPPL </a:t>
            </a:r>
            <a:r>
              <a:rPr lang="en-US" sz="1800" i="0" dirty="0" smtClean="0">
                <a:solidFill>
                  <a:schemeClr val="tx1"/>
                </a:solidFill>
              </a:rPr>
              <a:t>researchers with 59 APS Fellows, 3 Presidential Early Career Award winners, 4 DOE Early Career Award winners.</a:t>
            </a:r>
            <a:endParaRPr lang="en-US" sz="1800" i="0" dirty="0">
              <a:solidFill>
                <a:schemeClr val="tx1"/>
              </a:solidFill>
            </a:endParaRPr>
          </a:p>
          <a:p>
            <a:pPr marL="292100" lvl="1" indent="-182880" eaLnBrk="1" hangingPunct="1">
              <a:spcAft>
                <a:spcPts val="600"/>
              </a:spcAft>
              <a:buNone/>
            </a:pPr>
            <a:r>
              <a:rPr lang="en-US" sz="1800" i="0" dirty="0" smtClean="0">
                <a:solidFill>
                  <a:schemeClr val="tx1"/>
                </a:solidFill>
              </a:rPr>
              <a:t>•  Significant number </a:t>
            </a:r>
            <a:r>
              <a:rPr lang="en-US" sz="1800" i="0" dirty="0">
                <a:solidFill>
                  <a:schemeClr val="tx1"/>
                </a:solidFill>
              </a:rPr>
              <a:t>of young researchers : </a:t>
            </a:r>
            <a:r>
              <a:rPr lang="en-US" sz="1800" i="0" dirty="0" smtClean="0">
                <a:solidFill>
                  <a:srgbClr val="090CFF"/>
                </a:solidFill>
              </a:rPr>
              <a:t>17 recent research staff, 14 </a:t>
            </a:r>
            <a:r>
              <a:rPr lang="en-US" sz="1800" i="0" dirty="0">
                <a:solidFill>
                  <a:srgbClr val="090CFF"/>
                </a:solidFill>
              </a:rPr>
              <a:t>post-</a:t>
            </a:r>
            <a:r>
              <a:rPr lang="en-US" sz="1800" i="0" dirty="0" smtClean="0">
                <a:solidFill>
                  <a:srgbClr val="090CFF"/>
                </a:solidFill>
              </a:rPr>
              <a:t>docs, and 33 students.</a:t>
            </a:r>
            <a:endParaRPr lang="en-US" sz="1800" i="0" dirty="0">
              <a:solidFill>
                <a:srgbClr val="090CFF"/>
              </a:solidFill>
            </a:endParaRPr>
          </a:p>
        </p:txBody>
      </p:sp>
      <p:graphicFrame>
        <p:nvGraphicFramePr>
          <p:cNvPr id="2" name="Table 1"/>
          <p:cNvGraphicFramePr>
            <a:graphicFrameLocks noGrp="1"/>
          </p:cNvGraphicFramePr>
          <p:nvPr>
            <p:extLst>
              <p:ext uri="{D42A27DB-BD31-4B8C-83A1-F6EECF244321}">
                <p14:modId xmlns="" xmlns:p14="http://schemas.microsoft.com/office/powerpoint/2010/main" val="2686868322"/>
              </p:ext>
            </p:extLst>
          </p:nvPr>
        </p:nvGraphicFramePr>
        <p:xfrm>
          <a:off x="203198" y="1021079"/>
          <a:ext cx="8801100" cy="2204123"/>
        </p:xfrm>
        <a:graphic>
          <a:graphicData uri="http://schemas.openxmlformats.org/drawingml/2006/table">
            <a:tbl>
              <a:tblPr/>
              <a:tblGrid>
                <a:gridCol w="1760220"/>
                <a:gridCol w="1760220"/>
                <a:gridCol w="1760220"/>
                <a:gridCol w="1760220"/>
                <a:gridCol w="1760220"/>
              </a:tblGrid>
              <a:tr h="612418">
                <a:tc>
                  <a:txBody>
                    <a:bodyPr/>
                    <a:lstStyle/>
                    <a:p>
                      <a:pPr algn="ctr" fontAlgn="t"/>
                      <a:r>
                        <a:rPr lang="en-US" sz="1800" b="1" i="0" u="none" strike="noStrike" dirty="0">
                          <a:solidFill>
                            <a:schemeClr val="tx1"/>
                          </a:solidFill>
                          <a:effectLst/>
                          <a:latin typeface="Arial"/>
                        </a:rPr>
                        <a:t>Calendar Year</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a:solidFill>
                            <a:schemeClr val="tx1"/>
                          </a:solidFill>
                          <a:effectLst/>
                          <a:latin typeface="Arial"/>
                        </a:rPr>
                        <a:t>Refereed Publication</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a:solidFill>
                            <a:schemeClr val="tx1"/>
                          </a:solidFill>
                          <a:effectLst/>
                          <a:latin typeface="Arial"/>
                        </a:rPr>
                        <a:t>PRLs</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a:solidFill>
                            <a:schemeClr val="tx1"/>
                          </a:solidFill>
                          <a:effectLst/>
                          <a:latin typeface="Arial"/>
                        </a:rPr>
                        <a:t>APS Invited</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a:solidFill>
                            <a:schemeClr val="tx1"/>
                          </a:solidFill>
                          <a:effectLst/>
                          <a:latin typeface="Arial"/>
                        </a:rPr>
                        <a:t>IAEA Papers</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979">
                <a:tc>
                  <a:txBody>
                    <a:bodyPr/>
                    <a:lstStyle/>
                    <a:p>
                      <a:pPr algn="ctr" fontAlgn="t"/>
                      <a:r>
                        <a:rPr lang="en-US" sz="2000" b="1" i="0" u="none" strike="noStrike">
                          <a:solidFill>
                            <a:schemeClr val="tx1"/>
                          </a:solidFill>
                          <a:effectLst/>
                          <a:latin typeface="Arial"/>
                        </a:rPr>
                        <a:t>2008</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dirty="0" smtClean="0">
                          <a:solidFill>
                            <a:schemeClr val="tx1"/>
                          </a:solidFill>
                          <a:effectLst/>
                          <a:latin typeface="Arial"/>
                        </a:rPr>
                        <a:t>40</a:t>
                      </a:r>
                      <a:endParaRPr lang="en-US" sz="2000" b="1" i="0" u="none" strike="noStrike" dirty="0">
                        <a:solidFill>
                          <a:schemeClr val="tx1"/>
                        </a:solidFill>
                        <a:effectLst/>
                        <a:latin typeface="Arial"/>
                      </a:endParaRP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dirty="0" smtClean="0">
                          <a:solidFill>
                            <a:schemeClr val="tx1"/>
                          </a:solidFill>
                          <a:effectLst/>
                          <a:latin typeface="Arial"/>
                        </a:rPr>
                        <a:t>2</a:t>
                      </a:r>
                      <a:r>
                        <a:rPr lang="en-US" sz="2000" b="1" i="0" u="none" strike="noStrike" dirty="0">
                          <a:solidFill>
                            <a:schemeClr val="tx1"/>
                          </a:solidFill>
                          <a:effectLst/>
                          <a:latin typeface="Arial"/>
                        </a:rPr>
                        <a:t> </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a:solidFill>
                            <a:schemeClr val="tx1"/>
                          </a:solidFill>
                          <a:effectLst/>
                          <a:latin typeface="Arial"/>
                        </a:rPr>
                        <a:t>6</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20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2979">
                <a:tc>
                  <a:txBody>
                    <a:bodyPr/>
                    <a:lstStyle/>
                    <a:p>
                      <a:pPr algn="ctr" fontAlgn="t"/>
                      <a:r>
                        <a:rPr lang="en-US" sz="2000" b="1" i="0" u="none" strike="noStrike">
                          <a:solidFill>
                            <a:schemeClr val="tx1"/>
                          </a:solidFill>
                          <a:effectLst/>
                          <a:latin typeface="Arial"/>
                        </a:rPr>
                        <a:t>2009</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45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6</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a:solidFill>
                            <a:schemeClr val="tx1"/>
                          </a:solidFill>
                          <a:effectLst/>
                          <a:latin typeface="Arial"/>
                        </a:rPr>
                        <a:t> </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979">
                <a:tc>
                  <a:txBody>
                    <a:bodyPr/>
                    <a:lstStyle/>
                    <a:p>
                      <a:pPr algn="ctr" fontAlgn="t"/>
                      <a:r>
                        <a:rPr lang="en-US" sz="2000" b="1" i="0" u="none" strike="noStrike">
                          <a:solidFill>
                            <a:schemeClr val="tx1"/>
                          </a:solidFill>
                          <a:effectLst/>
                          <a:latin typeface="Arial"/>
                        </a:rPr>
                        <a:t>2010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a:solidFill>
                            <a:schemeClr val="tx1"/>
                          </a:solidFill>
                          <a:effectLst/>
                          <a:latin typeface="Arial"/>
                        </a:rPr>
                        <a:t>63</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1" i="0" u="none" strike="noStrike">
                          <a:solidFill>
                            <a:schemeClr val="tx1"/>
                          </a:solidFill>
                          <a:effectLst/>
                          <a:latin typeface="Arial"/>
                        </a:rPr>
                        <a:t>10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25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2979">
                <a:tc>
                  <a:txBody>
                    <a:bodyPr/>
                    <a:lstStyle/>
                    <a:p>
                      <a:pPr algn="ctr" fontAlgn="t"/>
                      <a:r>
                        <a:rPr lang="en-US" sz="2000" b="1" i="0" u="none" strike="noStrike">
                          <a:solidFill>
                            <a:schemeClr val="tx1"/>
                          </a:solidFill>
                          <a:effectLst/>
                          <a:latin typeface="Arial"/>
                        </a:rPr>
                        <a:t>2011</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58</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5</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8</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 </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2979">
                <a:tc>
                  <a:txBody>
                    <a:bodyPr/>
                    <a:lstStyle/>
                    <a:p>
                      <a:pPr algn="ctr" fontAlgn="t"/>
                      <a:r>
                        <a:rPr lang="en-US" sz="2000" b="1" i="0" u="none" strike="noStrike">
                          <a:solidFill>
                            <a:schemeClr val="tx1"/>
                          </a:solidFill>
                          <a:effectLst/>
                          <a:latin typeface="Arial"/>
                        </a:rPr>
                        <a:t>2012</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56</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1</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a:solidFill>
                            <a:schemeClr val="tx1"/>
                          </a:solidFill>
                          <a:effectLst/>
                          <a:latin typeface="Arial"/>
                        </a:rPr>
                        <a:t>4</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2000" b="1" i="0" u="none" strike="noStrike" dirty="0">
                          <a:solidFill>
                            <a:schemeClr val="tx1"/>
                          </a:solidFill>
                          <a:effectLst/>
                          <a:latin typeface="Arial"/>
                        </a:rPr>
                        <a:t>30</a:t>
                      </a:r>
                    </a:p>
                  </a:txBody>
                  <a:tcPr marL="13541" marR="13541" marT="13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4</a:t>
            </a:fld>
            <a:endParaRPr lang="en-US"/>
          </a:p>
        </p:txBody>
      </p:sp>
    </p:spTree>
    <p:extLst>
      <p:ext uri="{BB962C8B-B14F-4D97-AF65-F5344CB8AC3E}">
        <p14:creationId xmlns="" xmlns:p14="http://schemas.microsoft.com/office/powerpoint/2010/main" val="899834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a:spLocks noChangeArrowheads="1"/>
          </p:cNvSpPr>
          <p:nvPr/>
        </p:nvSpPr>
        <p:spPr bwMode="auto">
          <a:xfrm>
            <a:off x="0" y="0"/>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0"/>
              </a:spcBef>
              <a:buFontTx/>
              <a:buNone/>
            </a:pPr>
            <a:r>
              <a:rPr lang="en-US" sz="3200" i="0" dirty="0">
                <a:solidFill>
                  <a:srgbClr val="FF011A"/>
                </a:solidFill>
              </a:rPr>
              <a:t>NSTX FY </a:t>
            </a:r>
            <a:r>
              <a:rPr lang="en-US" sz="3200" i="0" dirty="0" smtClean="0">
                <a:solidFill>
                  <a:srgbClr val="FF011A"/>
                </a:solidFill>
              </a:rPr>
              <a:t>10 </a:t>
            </a:r>
            <a:r>
              <a:rPr lang="en-US" sz="3200" i="0" dirty="0">
                <a:solidFill>
                  <a:srgbClr val="FF011A"/>
                </a:solidFill>
              </a:rPr>
              <a:t>Milestones</a:t>
            </a:r>
          </a:p>
        </p:txBody>
      </p:sp>
      <p:sp>
        <p:nvSpPr>
          <p:cNvPr id="18436" name="Text Box 4"/>
          <p:cNvSpPr txBox="1">
            <a:spLocks noChangeArrowheads="1"/>
          </p:cNvSpPr>
          <p:nvPr/>
        </p:nvSpPr>
        <p:spPr bwMode="auto">
          <a:xfrm>
            <a:off x="812800" y="1306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sp>
        <p:nvSpPr>
          <p:cNvPr id="18437" name="Text Box 5"/>
          <p:cNvSpPr txBox="1">
            <a:spLocks noChangeArrowheads="1"/>
          </p:cNvSpPr>
          <p:nvPr/>
        </p:nvSpPr>
        <p:spPr bwMode="auto">
          <a:xfrm>
            <a:off x="1828800" y="5878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graphicFrame>
        <p:nvGraphicFramePr>
          <p:cNvPr id="3" name="Object 2"/>
          <p:cNvGraphicFramePr>
            <a:graphicFrameLocks noChangeAspect="1"/>
          </p:cNvGraphicFramePr>
          <p:nvPr>
            <p:extLst>
              <p:ext uri="{D42A27DB-BD31-4B8C-83A1-F6EECF244321}">
                <p14:modId xmlns="" xmlns:p14="http://schemas.microsoft.com/office/powerpoint/2010/main" val="3970709431"/>
              </p:ext>
            </p:extLst>
          </p:nvPr>
        </p:nvGraphicFramePr>
        <p:xfrm>
          <a:off x="387350" y="1147243"/>
          <a:ext cx="8369300" cy="5054600"/>
        </p:xfrm>
        <a:graphic>
          <a:graphicData uri="http://schemas.openxmlformats.org/presentationml/2006/ole">
            <p:oleObj spid="_x0000_s14388" name="Document" r:id="rId4" imgW="8368992" imgH="5054414" progId="Word.Document.12">
              <p:embed/>
            </p:oleObj>
          </a:graphicData>
        </a:graphic>
      </p:graphicFrame>
      <p:sp>
        <p:nvSpPr>
          <p:cNvPr id="6" name="Slide Number Placeholder 5"/>
          <p:cNvSpPr>
            <a:spLocks noGrp="1"/>
          </p:cNvSpPr>
          <p:nvPr>
            <p:ph type="sldNum" sz="quarter" idx="12"/>
          </p:nvPr>
        </p:nvSpPr>
        <p:spPr/>
        <p:txBody>
          <a:bodyPr/>
          <a:lstStyle/>
          <a:p>
            <a:pPr>
              <a:defRPr/>
            </a:pPr>
            <a:fld id="{4DAB4750-CAB8-CC48-97B3-E208C97FF6A2}" type="slidenum">
              <a:rPr lang="en-US" smtClean="0"/>
              <a:pPr>
                <a:defRPr/>
              </a:pPr>
              <a:t>40</a:t>
            </a:fld>
            <a:endParaRPr lang="en-US"/>
          </a:p>
        </p:txBody>
      </p:sp>
    </p:spTree>
    <p:extLst>
      <p:ext uri="{BB962C8B-B14F-4D97-AF65-F5344CB8AC3E}">
        <p14:creationId xmlns="" xmlns:p14="http://schemas.microsoft.com/office/powerpoint/2010/main" val="38231775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a:spLocks noChangeArrowheads="1"/>
          </p:cNvSpPr>
          <p:nvPr/>
        </p:nvSpPr>
        <p:spPr bwMode="auto">
          <a:xfrm>
            <a:off x="0" y="0"/>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0"/>
              </a:spcBef>
              <a:buFontTx/>
              <a:buNone/>
            </a:pPr>
            <a:r>
              <a:rPr lang="en-US" sz="3200" i="0" dirty="0">
                <a:solidFill>
                  <a:srgbClr val="FF011A"/>
                </a:solidFill>
              </a:rPr>
              <a:t>NSTX FY </a:t>
            </a:r>
            <a:r>
              <a:rPr lang="en-US" sz="3200" i="0" dirty="0" smtClean="0">
                <a:solidFill>
                  <a:srgbClr val="FF011A"/>
                </a:solidFill>
              </a:rPr>
              <a:t>11 </a:t>
            </a:r>
            <a:r>
              <a:rPr lang="en-US" sz="3200" i="0" dirty="0">
                <a:solidFill>
                  <a:srgbClr val="FF011A"/>
                </a:solidFill>
              </a:rPr>
              <a:t>Milestones</a:t>
            </a:r>
          </a:p>
        </p:txBody>
      </p:sp>
      <p:sp>
        <p:nvSpPr>
          <p:cNvPr id="18436" name="Text Box 4"/>
          <p:cNvSpPr txBox="1">
            <a:spLocks noChangeArrowheads="1"/>
          </p:cNvSpPr>
          <p:nvPr/>
        </p:nvSpPr>
        <p:spPr bwMode="auto">
          <a:xfrm>
            <a:off x="812800" y="1306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sp>
        <p:nvSpPr>
          <p:cNvPr id="18437" name="Text Box 5"/>
          <p:cNvSpPr txBox="1">
            <a:spLocks noChangeArrowheads="1"/>
          </p:cNvSpPr>
          <p:nvPr/>
        </p:nvSpPr>
        <p:spPr bwMode="auto">
          <a:xfrm>
            <a:off x="1828800" y="5878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graphicFrame>
        <p:nvGraphicFramePr>
          <p:cNvPr id="4" name="Object 3"/>
          <p:cNvGraphicFramePr>
            <a:graphicFrameLocks noChangeAspect="1"/>
          </p:cNvGraphicFramePr>
          <p:nvPr>
            <p:extLst>
              <p:ext uri="{D42A27DB-BD31-4B8C-83A1-F6EECF244321}">
                <p14:modId xmlns="" xmlns:p14="http://schemas.microsoft.com/office/powerpoint/2010/main" val="3218890451"/>
              </p:ext>
            </p:extLst>
          </p:nvPr>
        </p:nvGraphicFramePr>
        <p:xfrm>
          <a:off x="412753" y="1081617"/>
          <a:ext cx="8369300" cy="5321300"/>
        </p:xfrm>
        <a:graphic>
          <a:graphicData uri="http://schemas.openxmlformats.org/presentationml/2006/ole">
            <p:oleObj spid="_x0000_s10293" name="Document" r:id="rId4" imgW="8368992" imgH="5321104" progId="Word.Document.12">
              <p:embed/>
            </p:oleObj>
          </a:graphicData>
        </a:graphic>
      </p:graphicFrame>
      <p:sp>
        <p:nvSpPr>
          <p:cNvPr id="6" name="Slide Number Placeholder 5"/>
          <p:cNvSpPr>
            <a:spLocks noGrp="1"/>
          </p:cNvSpPr>
          <p:nvPr>
            <p:ph type="sldNum" sz="quarter" idx="12"/>
          </p:nvPr>
        </p:nvSpPr>
        <p:spPr/>
        <p:txBody>
          <a:bodyPr/>
          <a:lstStyle/>
          <a:p>
            <a:pPr>
              <a:defRPr/>
            </a:pPr>
            <a:fld id="{4DAB4750-CAB8-CC48-97B3-E208C97FF6A2}" type="slidenum">
              <a:rPr lang="en-US" smtClean="0"/>
              <a:pPr>
                <a:defRPr/>
              </a:pPr>
              <a:t>41</a:t>
            </a:fld>
            <a:endParaRPr lang="en-US"/>
          </a:p>
        </p:txBody>
      </p:sp>
    </p:spTree>
    <p:extLst>
      <p:ext uri="{BB962C8B-B14F-4D97-AF65-F5344CB8AC3E}">
        <p14:creationId xmlns="" xmlns:p14="http://schemas.microsoft.com/office/powerpoint/2010/main" val="332757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
          <p:cNvSpPr>
            <a:spLocks noChangeArrowheads="1"/>
          </p:cNvSpPr>
          <p:nvPr/>
        </p:nvSpPr>
        <p:spPr bwMode="auto">
          <a:xfrm>
            <a:off x="11113" y="0"/>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0"/>
              </a:spcBef>
              <a:buFontTx/>
              <a:buNone/>
            </a:pPr>
            <a:r>
              <a:rPr lang="en-US" sz="3200" i="0" dirty="0">
                <a:solidFill>
                  <a:srgbClr val="FF011A"/>
                </a:solidFill>
              </a:rPr>
              <a:t>NSTX FY </a:t>
            </a:r>
            <a:r>
              <a:rPr lang="en-US" sz="3200" i="0" dirty="0" smtClean="0">
                <a:solidFill>
                  <a:srgbClr val="FF011A"/>
                </a:solidFill>
              </a:rPr>
              <a:t>12 </a:t>
            </a:r>
            <a:r>
              <a:rPr lang="en-US" sz="3200" i="0" dirty="0">
                <a:solidFill>
                  <a:srgbClr val="FF011A"/>
                </a:solidFill>
              </a:rPr>
              <a:t>Milestones</a:t>
            </a:r>
          </a:p>
        </p:txBody>
      </p:sp>
      <p:sp>
        <p:nvSpPr>
          <p:cNvPr id="18434" name="Text Box 4"/>
          <p:cNvSpPr txBox="1">
            <a:spLocks noChangeArrowheads="1"/>
          </p:cNvSpPr>
          <p:nvPr/>
        </p:nvSpPr>
        <p:spPr bwMode="auto">
          <a:xfrm>
            <a:off x="812800" y="1306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sp>
        <p:nvSpPr>
          <p:cNvPr id="18435" name="Text Box 5"/>
          <p:cNvSpPr txBox="1">
            <a:spLocks noChangeArrowheads="1"/>
          </p:cNvSpPr>
          <p:nvPr/>
        </p:nvSpPr>
        <p:spPr bwMode="auto">
          <a:xfrm>
            <a:off x="1828800" y="5878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graphicFrame>
        <p:nvGraphicFramePr>
          <p:cNvPr id="2" name="Object 1"/>
          <p:cNvGraphicFramePr>
            <a:graphicFrameLocks noChangeAspect="1"/>
          </p:cNvGraphicFramePr>
          <p:nvPr>
            <p:extLst>
              <p:ext uri="{D42A27DB-BD31-4B8C-83A1-F6EECF244321}">
                <p14:modId xmlns="" xmlns:p14="http://schemas.microsoft.com/office/powerpoint/2010/main" val="2294462860"/>
              </p:ext>
            </p:extLst>
          </p:nvPr>
        </p:nvGraphicFramePr>
        <p:xfrm>
          <a:off x="361950" y="1066796"/>
          <a:ext cx="8369300" cy="5283200"/>
        </p:xfrm>
        <a:graphic>
          <a:graphicData uri="http://schemas.openxmlformats.org/presentationml/2006/ole">
            <p:oleObj spid="_x0000_s1076" name="Document" r:id="rId4" imgW="8368992" imgH="5283006" progId="Word.Document.12">
              <p:embed/>
            </p:oleObj>
          </a:graphicData>
        </a:graphic>
      </p:graphicFrame>
      <p:sp>
        <p:nvSpPr>
          <p:cNvPr id="6" name="Slide Number Placeholder 5"/>
          <p:cNvSpPr>
            <a:spLocks noGrp="1"/>
          </p:cNvSpPr>
          <p:nvPr>
            <p:ph type="sldNum" sz="quarter" idx="12"/>
          </p:nvPr>
        </p:nvSpPr>
        <p:spPr/>
        <p:txBody>
          <a:bodyPr/>
          <a:lstStyle/>
          <a:p>
            <a:pPr>
              <a:defRPr/>
            </a:pPr>
            <a:fld id="{4DAB4750-CAB8-CC48-97B3-E208C97FF6A2}" type="slidenum">
              <a:rPr lang="en-US" smtClean="0"/>
              <a:pPr>
                <a:defRPr/>
              </a:pPr>
              <a:t>42</a:t>
            </a:fld>
            <a:endParaRPr lang="en-US"/>
          </a:p>
        </p:txBody>
      </p:sp>
    </p:spTree>
    <p:extLst>
      <p:ext uri="{BB962C8B-B14F-4D97-AF65-F5344CB8AC3E}">
        <p14:creationId xmlns="" xmlns:p14="http://schemas.microsoft.com/office/powerpoint/2010/main" val="1102317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1"/>
          <p:cNvSpPr>
            <a:spLocks noChangeArrowheads="1"/>
          </p:cNvSpPr>
          <p:nvPr/>
        </p:nvSpPr>
        <p:spPr bwMode="auto">
          <a:xfrm>
            <a:off x="11113" y="0"/>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0"/>
              </a:spcBef>
              <a:buFontTx/>
              <a:buNone/>
            </a:pPr>
            <a:r>
              <a:rPr lang="en-US" sz="3200" i="0" dirty="0">
                <a:solidFill>
                  <a:srgbClr val="FF011A"/>
                </a:solidFill>
              </a:rPr>
              <a:t>NSTX FY </a:t>
            </a:r>
            <a:r>
              <a:rPr lang="en-US" sz="3200" i="0" dirty="0" smtClean="0">
                <a:solidFill>
                  <a:srgbClr val="FF011A"/>
                </a:solidFill>
              </a:rPr>
              <a:t>13 </a:t>
            </a:r>
            <a:r>
              <a:rPr lang="en-US" sz="3200" i="0" dirty="0">
                <a:solidFill>
                  <a:srgbClr val="FF011A"/>
                </a:solidFill>
              </a:rPr>
              <a:t>Milestones</a:t>
            </a:r>
          </a:p>
        </p:txBody>
      </p:sp>
      <p:sp>
        <p:nvSpPr>
          <p:cNvPr id="17410" name="Text Box 4"/>
          <p:cNvSpPr txBox="1">
            <a:spLocks noChangeArrowheads="1"/>
          </p:cNvSpPr>
          <p:nvPr/>
        </p:nvSpPr>
        <p:spPr bwMode="auto">
          <a:xfrm>
            <a:off x="812800" y="1306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sp>
        <p:nvSpPr>
          <p:cNvPr id="17411" name="Text Box 5"/>
          <p:cNvSpPr txBox="1">
            <a:spLocks noChangeArrowheads="1"/>
          </p:cNvSpPr>
          <p:nvPr/>
        </p:nvSpPr>
        <p:spPr bwMode="auto">
          <a:xfrm>
            <a:off x="1828800" y="5878513"/>
            <a:ext cx="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None/>
            </a:pPr>
            <a:endParaRPr lang="en-US" sz="1200" i="1">
              <a:solidFill>
                <a:srgbClr val="1822CD"/>
              </a:solidFill>
              <a:latin typeface="Helvetica" charset="0"/>
            </a:endParaRPr>
          </a:p>
        </p:txBody>
      </p:sp>
      <p:graphicFrame>
        <p:nvGraphicFramePr>
          <p:cNvPr id="2" name="Object 1"/>
          <p:cNvGraphicFramePr>
            <a:graphicFrameLocks noChangeAspect="1"/>
          </p:cNvGraphicFramePr>
          <p:nvPr>
            <p:extLst>
              <p:ext uri="{D42A27DB-BD31-4B8C-83A1-F6EECF244321}">
                <p14:modId xmlns="" xmlns:p14="http://schemas.microsoft.com/office/powerpoint/2010/main" val="3551546473"/>
              </p:ext>
            </p:extLst>
          </p:nvPr>
        </p:nvGraphicFramePr>
        <p:xfrm>
          <a:off x="463549" y="996950"/>
          <a:ext cx="8369300" cy="5473700"/>
        </p:xfrm>
        <a:graphic>
          <a:graphicData uri="http://schemas.openxmlformats.org/presentationml/2006/ole">
            <p:oleObj spid="_x0000_s8243" name="Document" r:id="rId4" imgW="8368992" imgH="5473499" progId="Word.Document.12">
              <p:embed/>
            </p:oleObj>
          </a:graphicData>
        </a:graphic>
      </p:graphicFrame>
      <p:sp>
        <p:nvSpPr>
          <p:cNvPr id="6" name="Slide Number Placeholder 5"/>
          <p:cNvSpPr>
            <a:spLocks noGrp="1"/>
          </p:cNvSpPr>
          <p:nvPr>
            <p:ph type="sldNum" sz="quarter" idx="12"/>
          </p:nvPr>
        </p:nvSpPr>
        <p:spPr/>
        <p:txBody>
          <a:bodyPr/>
          <a:lstStyle/>
          <a:p>
            <a:pPr>
              <a:defRPr/>
            </a:pPr>
            <a:fld id="{4DAB4750-CAB8-CC48-97B3-E208C97FF6A2}" type="slidenum">
              <a:rPr lang="en-US" smtClean="0"/>
              <a:pPr>
                <a:defRPr/>
              </a:pPr>
              <a:t>43</a:t>
            </a:fld>
            <a:endParaRPr lang="en-US"/>
          </a:p>
        </p:txBody>
      </p:sp>
    </p:spTree>
    <p:extLst>
      <p:ext uri="{BB962C8B-B14F-4D97-AF65-F5344CB8AC3E}">
        <p14:creationId xmlns="" xmlns:p14="http://schemas.microsoft.com/office/powerpoint/2010/main" val="2228935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5"/>
          <p:cNvGrpSpPr>
            <a:grpSpLocks/>
          </p:cNvGrpSpPr>
          <p:nvPr/>
        </p:nvGrpSpPr>
        <p:grpSpPr bwMode="auto">
          <a:xfrm>
            <a:off x="165100" y="993775"/>
            <a:ext cx="8318500" cy="5454650"/>
            <a:chOff x="-372" y="0"/>
            <a:chExt cx="6242" cy="4093"/>
          </a:xfrm>
        </p:grpSpPr>
        <p:pic>
          <p:nvPicPr>
            <p:cNvPr id="29699" name="Picture 1"/>
            <p:cNvPicPr>
              <a:picLocks noChangeArrowheads="1"/>
            </p:cNvPicPr>
            <p:nvPr/>
          </p:nvPicPr>
          <p:blipFill>
            <a:blip r:embed="rId2">
              <a:extLst>
                <a:ext uri="{28A0092B-C50C-407E-A947-70E740481C1C}">
                  <a14:useLocalDpi xmlns="" xmlns:a14="http://schemas.microsoft.com/office/drawing/2010/main" val="0"/>
                </a:ext>
              </a:extLst>
            </a:blip>
            <a:srcRect l="28409" t="12500" r="22762" b="4166"/>
            <a:stretch>
              <a:fillRect/>
            </a:stretch>
          </p:blipFill>
          <p:spPr bwMode="auto">
            <a:xfrm>
              <a:off x="864" y="8"/>
              <a:ext cx="3744" cy="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700" name="Rectangle 2"/>
            <p:cNvSpPr>
              <a:spLocks/>
            </p:cNvSpPr>
            <p:nvPr/>
          </p:nvSpPr>
          <p:spPr bwMode="auto">
            <a:xfrm>
              <a:off x="-210" y="3791"/>
              <a:ext cx="1249" cy="228"/>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Install New Pedestal</a:t>
              </a:r>
            </a:p>
          </p:txBody>
        </p:sp>
        <p:sp>
          <p:nvSpPr>
            <p:cNvPr id="29701" name="Line 3"/>
            <p:cNvSpPr>
              <a:spLocks noChangeShapeType="1"/>
            </p:cNvSpPr>
            <p:nvPr/>
          </p:nvSpPr>
          <p:spPr bwMode="auto">
            <a:xfrm rot="10800000" flipH="1">
              <a:off x="1020" y="3791"/>
              <a:ext cx="1524" cy="104"/>
            </a:xfrm>
            <a:prstGeom prst="line">
              <a:avLst/>
            </a:prstGeom>
            <a:noFill/>
            <a:ln w="19050">
              <a:solidFill>
                <a:srgbClr val="FFFF00"/>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02" name="Rectangle 4"/>
            <p:cNvSpPr>
              <a:spLocks/>
            </p:cNvSpPr>
            <p:nvPr/>
          </p:nvSpPr>
          <p:spPr bwMode="auto">
            <a:xfrm>
              <a:off x="4416" y="3647"/>
              <a:ext cx="1302" cy="336"/>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Add Extensions &amp; Anchors to Supports</a:t>
              </a:r>
            </a:p>
          </p:txBody>
        </p:sp>
        <p:sp>
          <p:nvSpPr>
            <p:cNvPr id="29703" name="Line 5"/>
            <p:cNvSpPr>
              <a:spLocks noChangeShapeType="1"/>
            </p:cNvSpPr>
            <p:nvPr/>
          </p:nvSpPr>
          <p:spPr bwMode="auto">
            <a:xfrm flipH="1">
              <a:off x="4224" y="3852"/>
              <a:ext cx="192" cy="84"/>
            </a:xfrm>
            <a:prstGeom prst="line">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04" name="Rectangle 6"/>
            <p:cNvSpPr>
              <a:spLocks/>
            </p:cNvSpPr>
            <p:nvPr/>
          </p:nvSpPr>
          <p:spPr bwMode="auto">
            <a:xfrm>
              <a:off x="4224" y="2833"/>
              <a:ext cx="1646" cy="376"/>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Modify support to provide clearance for connecting rod</a:t>
              </a:r>
            </a:p>
          </p:txBody>
        </p:sp>
        <p:sp>
          <p:nvSpPr>
            <p:cNvPr id="29705" name="Line 7"/>
            <p:cNvSpPr>
              <a:spLocks noChangeShapeType="1"/>
            </p:cNvSpPr>
            <p:nvPr/>
          </p:nvSpPr>
          <p:spPr bwMode="auto">
            <a:xfrm rot="10800000">
              <a:off x="3312" y="2592"/>
              <a:ext cx="912" cy="301"/>
            </a:xfrm>
            <a:prstGeom prst="line">
              <a:avLst/>
            </a:prstGeom>
            <a:noFill/>
            <a:ln w="19050">
              <a:solidFill>
                <a:srgbClr val="FFFF00"/>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06" name="Rectangle 8"/>
            <p:cNvSpPr>
              <a:spLocks/>
            </p:cNvSpPr>
            <p:nvPr/>
          </p:nvSpPr>
          <p:spPr bwMode="auto">
            <a:xfrm>
              <a:off x="4272" y="671"/>
              <a:ext cx="1474" cy="365"/>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a:solidFill>
                    <a:schemeClr val="tx1"/>
                  </a:solidFill>
                  <a:latin typeface="Calibri" charset="0"/>
                  <a:cs typeface="Calibri" charset="0"/>
                  <a:sym typeface="Calibri" charset="0"/>
                </a:rPr>
                <a:t>Install additional (upper  &amp; lower) PF2 Clamp</a:t>
              </a:r>
            </a:p>
          </p:txBody>
        </p:sp>
        <p:sp>
          <p:nvSpPr>
            <p:cNvPr id="29707" name="Line 9"/>
            <p:cNvSpPr>
              <a:spLocks noChangeShapeType="1"/>
            </p:cNvSpPr>
            <p:nvPr/>
          </p:nvSpPr>
          <p:spPr bwMode="auto">
            <a:xfrm rot="10800000">
              <a:off x="2928" y="768"/>
              <a:ext cx="1344" cy="13"/>
            </a:xfrm>
            <a:prstGeom prst="line">
              <a:avLst/>
            </a:prstGeom>
            <a:noFill/>
            <a:ln w="19050">
              <a:solidFill>
                <a:srgbClr val="FFFF00"/>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08" name="Rectangle 10"/>
            <p:cNvSpPr>
              <a:spLocks/>
            </p:cNvSpPr>
            <p:nvPr/>
          </p:nvSpPr>
          <p:spPr bwMode="auto">
            <a:xfrm>
              <a:off x="4032" y="293"/>
              <a:ext cx="1543" cy="324"/>
            </a:xfrm>
            <a:prstGeom prst="rect">
              <a:avLst/>
            </a:prstGeom>
            <a:solidFill>
              <a:srgbClr val="FFFFFF"/>
            </a:solidFill>
            <a:ln w="9525">
              <a:solidFill>
                <a:schemeClr val="tx1"/>
              </a:solidFill>
              <a:miter lim="800000"/>
              <a:headEnd/>
              <a:tailEnd/>
            </a:ln>
          </p:spPr>
          <p:txBody>
            <a:bodyPr lIns="12700" tIns="12700" rIns="18288" bIns="12700" anchor="ctr"/>
            <a:lstStyle/>
            <a:p>
              <a:pPr algn="ctr">
                <a:buFontTx/>
                <a:buNone/>
              </a:pPr>
              <a:r>
                <a:rPr lang="en-US" sz="1400" i="0" dirty="0">
                  <a:solidFill>
                    <a:schemeClr val="tx1"/>
                  </a:solidFill>
                  <a:latin typeface="Calibri" charset="0"/>
                  <a:cs typeface="Calibri" charset="0"/>
                  <a:sym typeface="Calibri" charset="0"/>
                </a:rPr>
                <a:t>Replace Upper &amp; Lower PF2/3 clamp hardware </a:t>
              </a:r>
            </a:p>
          </p:txBody>
        </p:sp>
        <p:sp>
          <p:nvSpPr>
            <p:cNvPr id="29709" name="Line 11"/>
            <p:cNvSpPr>
              <a:spLocks noChangeShapeType="1"/>
            </p:cNvSpPr>
            <p:nvPr/>
          </p:nvSpPr>
          <p:spPr bwMode="auto">
            <a:xfrm flipH="1">
              <a:off x="3168" y="397"/>
              <a:ext cx="864" cy="227"/>
            </a:xfrm>
            <a:prstGeom prst="line">
              <a:avLst/>
            </a:prstGeom>
            <a:noFill/>
            <a:ln w="19050">
              <a:solidFill>
                <a:srgbClr val="FFFF00"/>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0" name="Rectangle 12"/>
            <p:cNvSpPr>
              <a:spLocks/>
            </p:cNvSpPr>
            <p:nvPr/>
          </p:nvSpPr>
          <p:spPr bwMode="auto">
            <a:xfrm>
              <a:off x="-276" y="2975"/>
              <a:ext cx="1601" cy="358"/>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Upper &amp; Lower Umbrella Leg/Foot/Slide</a:t>
              </a:r>
            </a:p>
          </p:txBody>
        </p:sp>
        <p:sp>
          <p:nvSpPr>
            <p:cNvPr id="29711" name="Line 13"/>
            <p:cNvSpPr>
              <a:spLocks noChangeShapeType="1"/>
            </p:cNvSpPr>
            <p:nvPr/>
          </p:nvSpPr>
          <p:spPr bwMode="auto">
            <a:xfrm>
              <a:off x="1363" y="3104"/>
              <a:ext cx="1181" cy="16"/>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2" name="Rectangle 14"/>
            <p:cNvSpPr>
              <a:spLocks/>
            </p:cNvSpPr>
            <p:nvPr/>
          </p:nvSpPr>
          <p:spPr bwMode="auto">
            <a:xfrm>
              <a:off x="-124" y="492"/>
              <a:ext cx="1277" cy="486"/>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dirty="0">
                  <a:solidFill>
                    <a:schemeClr val="tx1"/>
                  </a:solidFill>
                  <a:latin typeface="Calibri" charset="0"/>
                  <a:cs typeface="Calibri" charset="0"/>
                  <a:sym typeface="Calibri" charset="0"/>
                </a:rPr>
                <a:t>Install Upper &amp; Lower Umbrella Arch Reinforcements</a:t>
              </a:r>
            </a:p>
          </p:txBody>
        </p:sp>
        <p:sp>
          <p:nvSpPr>
            <p:cNvPr id="29713" name="Line 15"/>
            <p:cNvSpPr>
              <a:spLocks noChangeShapeType="1"/>
            </p:cNvSpPr>
            <p:nvPr/>
          </p:nvSpPr>
          <p:spPr bwMode="auto">
            <a:xfrm rot="10800000" flipH="1">
              <a:off x="1152" y="624"/>
              <a:ext cx="1104" cy="78"/>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4" name="Rectangle 16"/>
            <p:cNvSpPr>
              <a:spLocks/>
            </p:cNvSpPr>
            <p:nvPr/>
          </p:nvSpPr>
          <p:spPr bwMode="auto">
            <a:xfrm>
              <a:off x="-295" y="7"/>
              <a:ext cx="1877" cy="37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Upper &amp; Lower Al Block External-Internal Reinforcements</a:t>
              </a:r>
            </a:p>
          </p:txBody>
        </p:sp>
        <p:sp>
          <p:nvSpPr>
            <p:cNvPr id="29715" name="Line 17"/>
            <p:cNvSpPr>
              <a:spLocks noChangeShapeType="1"/>
            </p:cNvSpPr>
            <p:nvPr/>
          </p:nvSpPr>
          <p:spPr bwMode="auto">
            <a:xfrm>
              <a:off x="1488" y="222"/>
              <a:ext cx="624" cy="18"/>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6" name="Rectangle 18"/>
            <p:cNvSpPr>
              <a:spLocks/>
            </p:cNvSpPr>
            <p:nvPr/>
          </p:nvSpPr>
          <p:spPr bwMode="auto">
            <a:xfrm>
              <a:off x="3744" y="0"/>
              <a:ext cx="1307" cy="188"/>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Upper Lid</a:t>
              </a:r>
            </a:p>
          </p:txBody>
        </p:sp>
        <p:sp>
          <p:nvSpPr>
            <p:cNvPr id="29717" name="Line 19"/>
            <p:cNvSpPr>
              <a:spLocks noChangeShapeType="1"/>
            </p:cNvSpPr>
            <p:nvPr/>
          </p:nvSpPr>
          <p:spPr bwMode="auto">
            <a:xfrm rot="10800000">
              <a:off x="3216" y="48"/>
              <a:ext cx="528" cy="30"/>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8" name="Line 20"/>
            <p:cNvSpPr>
              <a:spLocks noChangeShapeType="1"/>
            </p:cNvSpPr>
            <p:nvPr/>
          </p:nvSpPr>
          <p:spPr bwMode="auto">
            <a:xfrm flipH="1">
              <a:off x="3552" y="397"/>
              <a:ext cx="480" cy="227"/>
            </a:xfrm>
            <a:prstGeom prst="line">
              <a:avLst/>
            </a:prstGeom>
            <a:noFill/>
            <a:ln w="19050">
              <a:solidFill>
                <a:srgbClr val="FFFF00"/>
              </a:solidFill>
              <a:round/>
              <a:headEnd/>
              <a:tailEnd type="arrow"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19" name="Rectangle 21"/>
            <p:cNvSpPr>
              <a:spLocks/>
            </p:cNvSpPr>
            <p:nvPr/>
          </p:nvSpPr>
          <p:spPr bwMode="auto">
            <a:xfrm>
              <a:off x="-372" y="1771"/>
              <a:ext cx="1458" cy="234"/>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Pf4/5 Support</a:t>
              </a:r>
            </a:p>
          </p:txBody>
        </p:sp>
        <p:sp>
          <p:nvSpPr>
            <p:cNvPr id="29720" name="Rectangle 22"/>
            <p:cNvSpPr>
              <a:spLocks/>
            </p:cNvSpPr>
            <p:nvPr/>
          </p:nvSpPr>
          <p:spPr bwMode="auto">
            <a:xfrm>
              <a:off x="-267" y="2215"/>
              <a:ext cx="1268" cy="43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Replace existing Pf4/5 Support Column</a:t>
              </a:r>
            </a:p>
          </p:txBody>
        </p:sp>
        <p:sp>
          <p:nvSpPr>
            <p:cNvPr id="29721" name="Line 23"/>
            <p:cNvSpPr>
              <a:spLocks noChangeShapeType="1"/>
            </p:cNvSpPr>
            <p:nvPr/>
          </p:nvSpPr>
          <p:spPr bwMode="auto">
            <a:xfrm flipV="1">
              <a:off x="1096" y="1824"/>
              <a:ext cx="632" cy="41"/>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22" name="Line 24"/>
            <p:cNvSpPr>
              <a:spLocks noChangeShapeType="1"/>
            </p:cNvSpPr>
            <p:nvPr/>
          </p:nvSpPr>
          <p:spPr bwMode="auto">
            <a:xfrm rot="10800000" flipH="1">
              <a:off x="1020" y="2063"/>
              <a:ext cx="1284" cy="355"/>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23" name="Rectangle 25"/>
            <p:cNvSpPr>
              <a:spLocks/>
            </p:cNvSpPr>
            <p:nvPr/>
          </p:nvSpPr>
          <p:spPr bwMode="auto">
            <a:xfrm>
              <a:off x="4368" y="1151"/>
              <a:ext cx="1369" cy="219"/>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dirty="0">
                  <a:solidFill>
                    <a:schemeClr val="tx1"/>
                  </a:solidFill>
                  <a:latin typeface="Calibri" charset="0"/>
                  <a:cs typeface="Calibri" charset="0"/>
                  <a:sym typeface="Calibri" charset="0"/>
                </a:rPr>
                <a:t>Install new TF-VV Clevis</a:t>
              </a:r>
            </a:p>
          </p:txBody>
        </p:sp>
        <p:sp>
          <p:nvSpPr>
            <p:cNvPr id="29724" name="Rectangle 26"/>
            <p:cNvSpPr>
              <a:spLocks/>
            </p:cNvSpPr>
            <p:nvPr/>
          </p:nvSpPr>
          <p:spPr bwMode="auto">
            <a:xfrm>
              <a:off x="4272" y="2399"/>
              <a:ext cx="1589" cy="35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TFOL Connecting Rods &amp; Rod Ends</a:t>
              </a:r>
            </a:p>
          </p:txBody>
        </p:sp>
        <p:sp>
          <p:nvSpPr>
            <p:cNvPr id="29725" name="Line 27"/>
            <p:cNvSpPr>
              <a:spLocks noChangeShapeType="1"/>
            </p:cNvSpPr>
            <p:nvPr/>
          </p:nvSpPr>
          <p:spPr bwMode="auto">
            <a:xfrm rot="10800000">
              <a:off x="3744" y="1104"/>
              <a:ext cx="624" cy="126"/>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26" name="Line 28"/>
            <p:cNvSpPr>
              <a:spLocks noChangeShapeType="1"/>
            </p:cNvSpPr>
            <p:nvPr/>
          </p:nvSpPr>
          <p:spPr bwMode="auto">
            <a:xfrm rot="10800000">
              <a:off x="3840" y="2400"/>
              <a:ext cx="432" cy="125"/>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27" name="Rectangle 29"/>
            <p:cNvSpPr>
              <a:spLocks/>
            </p:cNvSpPr>
            <p:nvPr/>
          </p:nvSpPr>
          <p:spPr bwMode="auto">
            <a:xfrm>
              <a:off x="-172" y="3514"/>
              <a:ext cx="1284" cy="173"/>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Lower Lid</a:t>
              </a:r>
            </a:p>
          </p:txBody>
        </p:sp>
        <p:sp>
          <p:nvSpPr>
            <p:cNvPr id="29728" name="Line 30"/>
            <p:cNvSpPr>
              <a:spLocks noChangeShapeType="1"/>
            </p:cNvSpPr>
            <p:nvPr/>
          </p:nvSpPr>
          <p:spPr bwMode="auto">
            <a:xfrm rot="10800000" flipH="1">
              <a:off x="1104" y="3503"/>
              <a:ext cx="1008" cy="78"/>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29" name="Rectangle 31"/>
            <p:cNvSpPr>
              <a:spLocks/>
            </p:cNvSpPr>
            <p:nvPr/>
          </p:nvSpPr>
          <p:spPr bwMode="auto">
            <a:xfrm>
              <a:off x="4368" y="1487"/>
              <a:ext cx="1264" cy="493"/>
            </a:xfrm>
            <a:prstGeom prst="rect">
              <a:avLst/>
            </a:prstGeom>
            <a:solidFill>
              <a:srgbClr val="FFFFFF"/>
            </a:solidFill>
            <a:ln w="9525">
              <a:solidFill>
                <a:schemeClr val="tx1"/>
              </a:solidFill>
              <a:miter lim="800000"/>
              <a:headEnd/>
              <a:tailEnd/>
            </a:ln>
          </p:spPr>
          <p:txBody>
            <a:bodyPr lIns="0" tIns="0" rIns="40639" bIns="0" anchor="ctr"/>
            <a:lstStyle/>
            <a:p>
              <a:pPr marL="39688" algn="ctr">
                <a:buFontTx/>
                <a:buNone/>
              </a:pPr>
              <a:r>
                <a:rPr lang="en-US" sz="1400" i="0">
                  <a:solidFill>
                    <a:schemeClr val="tx1"/>
                  </a:solidFill>
                  <a:latin typeface="Calibri" charset="0"/>
                  <a:cs typeface="Calibri" charset="0"/>
                  <a:sym typeface="Calibri" charset="0"/>
                </a:rPr>
                <a:t>Replace existing Upper &amp; Lower Pf4/5 clamp hardware</a:t>
              </a:r>
            </a:p>
          </p:txBody>
        </p:sp>
        <p:sp>
          <p:nvSpPr>
            <p:cNvPr id="29730" name="Line 32"/>
            <p:cNvSpPr>
              <a:spLocks noChangeShapeType="1"/>
            </p:cNvSpPr>
            <p:nvPr/>
          </p:nvSpPr>
          <p:spPr bwMode="auto">
            <a:xfrm rot="10800000">
              <a:off x="3504" y="1583"/>
              <a:ext cx="864" cy="78"/>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sp>
          <p:nvSpPr>
            <p:cNvPr id="29731" name="Rectangle 33"/>
            <p:cNvSpPr>
              <a:spLocks/>
            </p:cNvSpPr>
            <p:nvPr/>
          </p:nvSpPr>
          <p:spPr bwMode="auto">
            <a:xfrm>
              <a:off x="-143" y="1246"/>
              <a:ext cx="1220" cy="362"/>
            </a:xfrm>
            <a:prstGeom prst="rect">
              <a:avLst/>
            </a:prstGeom>
            <a:solidFill>
              <a:srgbClr val="FFFFFF"/>
            </a:solidFill>
            <a:ln w="9525">
              <a:solidFill>
                <a:schemeClr val="tx1"/>
              </a:solidFill>
              <a:miter lim="800000"/>
              <a:headEnd/>
              <a:tailEnd/>
            </a:ln>
          </p:spPr>
          <p:txBody>
            <a:bodyPr lIns="0" tIns="0" rIns="-5080" bIns="0" anchor="ctr"/>
            <a:lstStyle/>
            <a:p>
              <a:pPr algn="ctr">
                <a:buFontTx/>
                <a:buNone/>
              </a:pPr>
              <a:r>
                <a:rPr lang="en-US" sz="1400" i="0">
                  <a:solidFill>
                    <a:schemeClr val="tx1"/>
                  </a:solidFill>
                  <a:latin typeface="Calibri" charset="0"/>
                  <a:cs typeface="Calibri" charset="0"/>
                  <a:sym typeface="Calibri" charset="0"/>
                </a:rPr>
                <a:t>Install New TF Outer Leg (TFOL) Support</a:t>
              </a:r>
            </a:p>
          </p:txBody>
        </p:sp>
        <p:sp>
          <p:nvSpPr>
            <p:cNvPr id="29732" name="Line 34"/>
            <p:cNvSpPr>
              <a:spLocks noChangeShapeType="1"/>
            </p:cNvSpPr>
            <p:nvPr/>
          </p:nvSpPr>
          <p:spPr bwMode="auto">
            <a:xfrm rot="10800000" flipH="1">
              <a:off x="1056" y="1295"/>
              <a:ext cx="480" cy="78"/>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lIns="0" tIns="0" rIns="0" bIns="0" anchor="ctr"/>
            <a:lstStyle/>
            <a:p>
              <a:pPr algn="ctr"/>
              <a:endParaRPr lang="en-US" i="0"/>
            </a:p>
          </p:txBody>
        </p:sp>
      </p:grpSp>
      <p:sp>
        <p:nvSpPr>
          <p:cNvPr id="29698" name="Rectangle 43"/>
          <p:cNvSpPr>
            <a:spLocks noChangeArrowheads="1"/>
          </p:cNvSpPr>
          <p:nvPr/>
        </p:nvSpPr>
        <p:spPr bwMode="auto">
          <a:xfrm>
            <a:off x="12700" y="30480"/>
            <a:ext cx="9144000" cy="82296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3220"/>
              </a:lnSpc>
              <a:spcBef>
                <a:spcPct val="0"/>
              </a:spcBef>
              <a:buFontTx/>
              <a:buNone/>
            </a:pPr>
            <a:r>
              <a:rPr lang="en-US" sz="3200" i="0" dirty="0">
                <a:solidFill>
                  <a:srgbClr val="FF0000"/>
                </a:solidFill>
                <a:latin typeface="Helvetica Neue" charset="0"/>
                <a:cs typeface="Helvetica Neue" charset="0"/>
              </a:rPr>
              <a:t>NSTX-U Support </a:t>
            </a:r>
            <a:r>
              <a:rPr lang="en-US" sz="3200" i="0" dirty="0" smtClean="0">
                <a:solidFill>
                  <a:srgbClr val="FF0000"/>
                </a:solidFill>
                <a:latin typeface="Helvetica Neue" charset="0"/>
                <a:cs typeface="Helvetica Neue" charset="0"/>
              </a:rPr>
              <a:t>Structures Enhanced</a:t>
            </a:r>
            <a:endParaRPr lang="en-US" sz="3200" i="0" dirty="0">
              <a:solidFill>
                <a:srgbClr val="FF0000"/>
              </a:solidFill>
              <a:latin typeface="Helvetica Neue" charset="0"/>
              <a:cs typeface="Helvetica Neue" charset="0"/>
            </a:endParaRPr>
          </a:p>
          <a:p>
            <a:pPr algn="ctr" eaLnBrk="0" hangingPunct="0">
              <a:lnSpc>
                <a:spcPts val="3220"/>
              </a:lnSpc>
              <a:spcBef>
                <a:spcPct val="0"/>
              </a:spcBef>
              <a:buFontTx/>
              <a:buNone/>
            </a:pPr>
            <a:r>
              <a:rPr lang="en-US" sz="2400" i="0" dirty="0" smtClean="0">
                <a:solidFill>
                  <a:srgbClr val="0723FF"/>
                </a:solidFill>
                <a:latin typeface="Helvetica Neue" charset="0"/>
                <a:cs typeface="Helvetica Neue" charset="0"/>
              </a:rPr>
              <a:t>To Handle 4x </a:t>
            </a:r>
            <a:r>
              <a:rPr lang="en-US" sz="2400" i="0" dirty="0">
                <a:solidFill>
                  <a:srgbClr val="0723FF"/>
                </a:solidFill>
                <a:latin typeface="Helvetica Neue" charset="0"/>
                <a:cs typeface="Helvetica Neue" charset="0"/>
              </a:rPr>
              <a:t>Electromagnetic Forces </a:t>
            </a:r>
            <a:endParaRPr lang="en-US" sz="1600" i="0" dirty="0">
              <a:solidFill>
                <a:srgbClr val="0723FF"/>
              </a:solidFill>
              <a:latin typeface="Helvetica Neue" charset="0"/>
              <a:cs typeface="Helvetica Neue" charset="0"/>
            </a:endParaRPr>
          </a:p>
        </p:txBody>
      </p:sp>
      <p:sp>
        <p:nvSpPr>
          <p:cNvPr id="40" name="Slide Number Placeholder 39"/>
          <p:cNvSpPr>
            <a:spLocks noGrp="1"/>
          </p:cNvSpPr>
          <p:nvPr>
            <p:ph type="sldNum" sz="quarter" idx="12"/>
          </p:nvPr>
        </p:nvSpPr>
        <p:spPr/>
        <p:txBody>
          <a:bodyPr/>
          <a:lstStyle/>
          <a:p>
            <a:pPr>
              <a:defRPr/>
            </a:pPr>
            <a:fld id="{7686F595-B889-B943-B63A-B626FFE9E1C2}" type="slidenum">
              <a:rPr lang="en-US" smtClean="0"/>
              <a:pPr>
                <a:defRPr/>
              </a:pPr>
              <a:t>44</a:t>
            </a:fld>
            <a:endParaRPr lang="en-US"/>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254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a:t>
            </a:r>
            <a:r>
              <a:rPr lang="en-US" sz="2800" i="0" dirty="0" smtClean="0">
                <a:solidFill>
                  <a:srgbClr val="FF0000"/>
                </a:solidFill>
              </a:rPr>
              <a:t>NSTX </a:t>
            </a:r>
            <a:r>
              <a:rPr lang="en-US" sz="2800" i="0" dirty="0">
                <a:solidFill>
                  <a:srgbClr val="FF0000"/>
                </a:solidFill>
              </a:rPr>
              <a:t>Test Cell </a:t>
            </a:r>
            <a:r>
              <a:rPr lang="en-US" sz="2800" i="0" dirty="0" smtClean="0">
                <a:solidFill>
                  <a:srgbClr val="FF0000"/>
                </a:solidFill>
              </a:rPr>
              <a:t>(Oct. 2011)</a:t>
            </a:r>
            <a:endParaRPr lang="en-US" sz="2800" i="0" dirty="0">
              <a:solidFill>
                <a:srgbClr val="FF0000"/>
              </a:solidFill>
            </a:endParaRPr>
          </a:p>
        </p:txBody>
      </p:sp>
      <p:pic>
        <p:nvPicPr>
          <p:cNvPr id="5" name="Picture 4"/>
          <p:cNvPicPr>
            <a:picLocks noChangeAspect="1"/>
          </p:cNvPicPr>
          <p:nvPr/>
        </p:nvPicPr>
        <p:blipFill>
          <a:blip r:embed="rId2"/>
          <a:stretch>
            <a:fillRect/>
          </a:stretch>
        </p:blipFill>
        <p:spPr>
          <a:xfrm>
            <a:off x="838200" y="952500"/>
            <a:ext cx="7416800" cy="5555001"/>
          </a:xfrm>
          <a:prstGeom prst="rect">
            <a:avLst/>
          </a:prstGeom>
        </p:spPr>
      </p:pic>
      <p:sp>
        <p:nvSpPr>
          <p:cNvPr id="42" name="TextBox 41"/>
          <p:cNvSpPr txBox="1"/>
          <p:nvPr/>
        </p:nvSpPr>
        <p:spPr>
          <a:xfrm>
            <a:off x="5423289" y="1451291"/>
            <a:ext cx="661479" cy="450476"/>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sp>
        <p:nvSpPr>
          <p:cNvPr id="43" name="TextBox 42"/>
          <p:cNvSpPr txBox="1"/>
          <p:nvPr/>
        </p:nvSpPr>
        <p:spPr>
          <a:xfrm>
            <a:off x="2961928" y="2027974"/>
            <a:ext cx="604656" cy="250264"/>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sp>
        <p:nvSpPr>
          <p:cNvPr id="44" name="TextBox 43"/>
          <p:cNvSpPr txBox="1"/>
          <p:nvPr/>
        </p:nvSpPr>
        <p:spPr>
          <a:xfrm>
            <a:off x="1985617" y="3434915"/>
            <a:ext cx="1227620" cy="276999"/>
          </a:xfrm>
          <a:prstGeom prst="rect">
            <a:avLst/>
          </a:prstGeom>
          <a:solidFill>
            <a:schemeClr val="bg1"/>
          </a:solidFill>
        </p:spPr>
        <p:txBody>
          <a:bodyPr wrap="none" rtlCol="0">
            <a:spAutoFit/>
          </a:bodyPr>
          <a:lstStyle/>
          <a:p>
            <a:pPr>
              <a:buNone/>
            </a:pPr>
            <a:r>
              <a:rPr lang="en-US" i="0" dirty="0" smtClean="0"/>
              <a:t>Pumping Duct</a:t>
            </a:r>
            <a:endParaRPr lang="en-US" i="0" dirty="0"/>
          </a:p>
        </p:txBody>
      </p:sp>
      <p:sp>
        <p:nvSpPr>
          <p:cNvPr id="45" name="TextBox 44"/>
          <p:cNvSpPr txBox="1"/>
          <p:nvPr/>
        </p:nvSpPr>
        <p:spPr>
          <a:xfrm>
            <a:off x="5528917" y="2241115"/>
            <a:ext cx="607859" cy="276999"/>
          </a:xfrm>
          <a:prstGeom prst="rect">
            <a:avLst/>
          </a:prstGeom>
          <a:solidFill>
            <a:schemeClr val="bg1"/>
          </a:solidFill>
        </p:spPr>
        <p:txBody>
          <a:bodyPr wrap="none" rtlCol="0">
            <a:spAutoFit/>
          </a:bodyPr>
          <a:lstStyle/>
          <a:p>
            <a:pPr>
              <a:buNone/>
            </a:pPr>
            <a:r>
              <a:rPr lang="en-US" i="0" dirty="0" smtClean="0"/>
              <a:t>NSTX</a:t>
            </a:r>
            <a:endParaRPr lang="en-US" i="0" dirty="0"/>
          </a:p>
        </p:txBody>
      </p:sp>
      <p:sp>
        <p:nvSpPr>
          <p:cNvPr id="10"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45</a:t>
            </a:fld>
            <a:endParaRPr lang="en-US"/>
          </a:p>
        </p:txBody>
      </p:sp>
    </p:spTree>
    <p:extLst>
      <p:ext uri="{BB962C8B-B14F-4D97-AF65-F5344CB8AC3E}">
        <p14:creationId xmlns="" xmlns:p14="http://schemas.microsoft.com/office/powerpoint/2010/main" val="3544786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3"/>
          <p:cNvSpPr>
            <a:spLocks noChangeArrowheads="1"/>
          </p:cNvSpPr>
          <p:nvPr/>
        </p:nvSpPr>
        <p:spPr bwMode="auto">
          <a:xfrm>
            <a:off x="0" y="254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nchor="ctr"/>
          <a:lstStyle/>
          <a:p>
            <a:pPr algn="ctr">
              <a:buNone/>
            </a:pPr>
            <a:r>
              <a:rPr lang="en-US" sz="2800" i="0" dirty="0">
                <a:solidFill>
                  <a:srgbClr val="FF0000"/>
                </a:solidFill>
              </a:rPr>
              <a:t>Aerial View of the </a:t>
            </a:r>
            <a:r>
              <a:rPr lang="en-US" sz="2800" i="0" dirty="0" smtClean="0">
                <a:solidFill>
                  <a:srgbClr val="FF0000"/>
                </a:solidFill>
              </a:rPr>
              <a:t>NSTX </a:t>
            </a:r>
            <a:r>
              <a:rPr lang="en-US" sz="2800" i="0" dirty="0">
                <a:solidFill>
                  <a:srgbClr val="FF0000"/>
                </a:solidFill>
              </a:rPr>
              <a:t>Test Cell </a:t>
            </a:r>
            <a:r>
              <a:rPr lang="en-US" sz="2800" i="0" dirty="0" smtClean="0">
                <a:solidFill>
                  <a:srgbClr val="FF0000"/>
                </a:solidFill>
              </a:rPr>
              <a:t>(Feb. 2012)</a:t>
            </a:r>
            <a:endParaRPr lang="en-US" sz="2800" i="0" dirty="0">
              <a:solidFill>
                <a:srgbClr val="FF0000"/>
              </a:solidFill>
            </a:endParaRPr>
          </a:p>
        </p:txBody>
      </p:sp>
      <p:pic>
        <p:nvPicPr>
          <p:cNvPr id="2" name="Picture 1"/>
          <p:cNvPicPr>
            <a:picLocks noChangeAspect="1"/>
          </p:cNvPicPr>
          <p:nvPr/>
        </p:nvPicPr>
        <p:blipFill>
          <a:blip r:embed="rId2"/>
          <a:stretch>
            <a:fillRect/>
          </a:stretch>
        </p:blipFill>
        <p:spPr>
          <a:xfrm>
            <a:off x="1301684" y="927100"/>
            <a:ext cx="7435916" cy="5567500"/>
          </a:xfrm>
          <a:prstGeom prst="rect">
            <a:avLst/>
          </a:prstGeom>
        </p:spPr>
      </p:pic>
      <p:sp>
        <p:nvSpPr>
          <p:cNvPr id="10" name="TextBox 9"/>
          <p:cNvSpPr txBox="1"/>
          <p:nvPr/>
        </p:nvSpPr>
        <p:spPr>
          <a:xfrm>
            <a:off x="2984889" y="1248091"/>
            <a:ext cx="661479" cy="450476"/>
          </a:xfrm>
          <a:prstGeom prst="rect">
            <a:avLst/>
          </a:prstGeom>
          <a:solidFill>
            <a:schemeClr val="bg1"/>
          </a:solidFill>
        </p:spPr>
        <p:txBody>
          <a:bodyPr wrap="none" rtlCol="0">
            <a:spAutoFit/>
          </a:bodyPr>
          <a:lstStyle/>
          <a:p>
            <a:pPr>
              <a:buNone/>
            </a:pPr>
            <a:r>
              <a:rPr lang="en-US" i="0" dirty="0" smtClean="0"/>
              <a:t>HHFW</a:t>
            </a:r>
          </a:p>
          <a:p>
            <a:pPr>
              <a:buNone/>
            </a:pPr>
            <a:r>
              <a:rPr lang="en-US" i="0" dirty="0" smtClean="0"/>
              <a:t>System</a:t>
            </a:r>
            <a:endParaRPr lang="en-US" i="0" dirty="0"/>
          </a:p>
        </p:txBody>
      </p:sp>
      <p:sp>
        <p:nvSpPr>
          <p:cNvPr id="11" name="TextBox 10"/>
          <p:cNvSpPr txBox="1"/>
          <p:nvPr/>
        </p:nvSpPr>
        <p:spPr>
          <a:xfrm>
            <a:off x="2428528" y="2777274"/>
            <a:ext cx="604656" cy="250264"/>
          </a:xfrm>
          <a:prstGeom prst="rect">
            <a:avLst/>
          </a:prstGeom>
          <a:solidFill>
            <a:schemeClr val="bg1"/>
          </a:solidFill>
        </p:spPr>
        <p:txBody>
          <a:bodyPr wrap="none" rtlCol="0">
            <a:spAutoFit/>
          </a:bodyPr>
          <a:lstStyle/>
          <a:p>
            <a:pPr>
              <a:buNone/>
            </a:pPr>
            <a:r>
              <a:rPr lang="en-US" i="0" dirty="0" smtClean="0"/>
              <a:t>1</a:t>
            </a:r>
            <a:r>
              <a:rPr lang="en-US" i="0" baseline="30000" dirty="0" smtClean="0"/>
              <a:t>st</a:t>
            </a:r>
            <a:r>
              <a:rPr lang="en-US" i="0" dirty="0" smtClean="0"/>
              <a:t> NBI</a:t>
            </a:r>
            <a:endParaRPr lang="en-US" i="0" dirty="0"/>
          </a:p>
        </p:txBody>
      </p:sp>
      <p:sp>
        <p:nvSpPr>
          <p:cNvPr id="14" name="TextBox 13"/>
          <p:cNvSpPr txBox="1"/>
          <p:nvPr/>
        </p:nvSpPr>
        <p:spPr>
          <a:xfrm>
            <a:off x="4601817" y="1910915"/>
            <a:ext cx="607859" cy="276999"/>
          </a:xfrm>
          <a:prstGeom prst="rect">
            <a:avLst/>
          </a:prstGeom>
          <a:solidFill>
            <a:schemeClr val="bg1"/>
          </a:solidFill>
        </p:spPr>
        <p:txBody>
          <a:bodyPr wrap="none" rtlCol="0">
            <a:spAutoFit/>
          </a:bodyPr>
          <a:lstStyle/>
          <a:p>
            <a:pPr>
              <a:buNone/>
            </a:pPr>
            <a:r>
              <a:rPr lang="en-US" i="0" dirty="0" smtClean="0"/>
              <a:t>NSTX</a:t>
            </a:r>
            <a:endParaRPr lang="en-US" i="0" dirty="0"/>
          </a:p>
        </p:txBody>
      </p:sp>
      <p:sp>
        <p:nvSpPr>
          <p:cNvPr id="9" name="Slide Number Placeholder 4"/>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46</a:t>
            </a:fld>
            <a:endParaRPr lang="en-US"/>
          </a:p>
        </p:txBody>
      </p:sp>
    </p:spTree>
    <p:extLst>
      <p:ext uri="{BB962C8B-B14F-4D97-AF65-F5344CB8AC3E}">
        <p14:creationId xmlns="" xmlns:p14="http://schemas.microsoft.com/office/powerpoint/2010/main" val="1950188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TilePhotoLocations"/>
          <p:cNvPicPr>
            <a:picLocks noChangeAspect="1" noChangeArrowheads="1"/>
          </p:cNvPicPr>
          <p:nvPr/>
        </p:nvPicPr>
        <p:blipFill>
          <a:blip r:embed="rId2">
            <a:extLst>
              <a:ext uri="{28A0092B-C50C-407E-A947-70E740481C1C}">
                <a14:useLocalDpi xmlns="" xmlns:a14="http://schemas.microsoft.com/office/drawing/2010/main" val="0"/>
              </a:ext>
            </a:extLst>
          </a:blip>
          <a:srcRect l="28719" t="13307" r="26337" b="13475"/>
          <a:stretch>
            <a:fillRect/>
          </a:stretch>
        </p:blipFill>
        <p:spPr bwMode="auto">
          <a:xfrm>
            <a:off x="422275" y="1665288"/>
            <a:ext cx="3073400" cy="431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1682" name="Group 8"/>
          <p:cNvGrpSpPr>
            <a:grpSpLocks/>
          </p:cNvGrpSpPr>
          <p:nvPr/>
        </p:nvGrpSpPr>
        <p:grpSpPr bwMode="auto">
          <a:xfrm>
            <a:off x="3490913" y="1538288"/>
            <a:ext cx="2628900" cy="2355850"/>
            <a:chOff x="923926" y="1417638"/>
            <a:chExt cx="3351741" cy="3004105"/>
          </a:xfrm>
        </p:grpSpPr>
        <p:pic>
          <p:nvPicPr>
            <p:cNvPr id="7171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23926" y="1417638"/>
              <a:ext cx="3351741" cy="3004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4" name="TextBox 10"/>
            <p:cNvSpPr txBox="1">
              <a:spLocks noChangeArrowheads="1"/>
            </p:cNvSpPr>
            <p:nvPr/>
          </p:nvSpPr>
          <p:spPr bwMode="auto">
            <a:xfrm>
              <a:off x="2130338" y="2937925"/>
              <a:ext cx="683904" cy="294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900"/>
                <a:t>PF 1C</a:t>
              </a:r>
            </a:p>
          </p:txBody>
        </p:sp>
        <p:sp>
          <p:nvSpPr>
            <p:cNvPr id="12" name="Oval 11"/>
            <p:cNvSpPr/>
            <p:nvPr/>
          </p:nvSpPr>
          <p:spPr>
            <a:xfrm>
              <a:off x="2464188" y="2624138"/>
              <a:ext cx="779240" cy="591104"/>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grpSp>
      <p:grpSp>
        <p:nvGrpSpPr>
          <p:cNvPr id="71683" name="Group 12"/>
          <p:cNvGrpSpPr>
            <a:grpSpLocks/>
          </p:cNvGrpSpPr>
          <p:nvPr/>
        </p:nvGrpSpPr>
        <p:grpSpPr bwMode="auto">
          <a:xfrm>
            <a:off x="3498850" y="3856038"/>
            <a:ext cx="2620963" cy="2414587"/>
            <a:chOff x="4275667" y="1362268"/>
            <a:chExt cx="3319553" cy="3058171"/>
          </a:xfrm>
        </p:grpSpPr>
        <p:grpSp>
          <p:nvGrpSpPr>
            <p:cNvPr id="71705" name="Group 13"/>
            <p:cNvGrpSpPr>
              <a:grpSpLocks/>
            </p:cNvGrpSpPr>
            <p:nvPr/>
          </p:nvGrpSpPr>
          <p:grpSpPr bwMode="auto">
            <a:xfrm>
              <a:off x="4275667" y="1362268"/>
              <a:ext cx="3319553" cy="3058171"/>
              <a:chOff x="2286000" y="1219200"/>
              <a:chExt cx="4838700" cy="4457700"/>
            </a:xfrm>
          </p:grpSpPr>
          <p:grpSp>
            <p:nvGrpSpPr>
              <p:cNvPr id="71707" name="Group 10"/>
              <p:cNvGrpSpPr>
                <a:grpSpLocks/>
              </p:cNvGrpSpPr>
              <p:nvPr/>
            </p:nvGrpSpPr>
            <p:grpSpPr bwMode="auto">
              <a:xfrm>
                <a:off x="2286000" y="1219200"/>
                <a:ext cx="4838700" cy="4457700"/>
                <a:chOff x="2286000" y="1219200"/>
                <a:chExt cx="4838700" cy="4457700"/>
              </a:xfrm>
            </p:grpSpPr>
            <p:pic>
              <p:nvPicPr>
                <p:cNvPr id="71709"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286000" y="1219200"/>
                  <a:ext cx="48387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1710" name="Group 9"/>
                <p:cNvGrpSpPr>
                  <a:grpSpLocks/>
                </p:cNvGrpSpPr>
                <p:nvPr/>
              </p:nvGrpSpPr>
              <p:grpSpPr bwMode="auto">
                <a:xfrm>
                  <a:off x="5013057" y="2651502"/>
                  <a:ext cx="630936" cy="732939"/>
                  <a:chOff x="5013057" y="2651502"/>
                  <a:chExt cx="630936" cy="732939"/>
                </a:xfrm>
              </p:grpSpPr>
              <p:sp>
                <p:nvSpPr>
                  <p:cNvPr id="20" name="Rectangle 19"/>
                  <p:cNvSpPr/>
                  <p:nvPr/>
                </p:nvSpPr>
                <p:spPr>
                  <a:xfrm>
                    <a:off x="5011615" y="3156438"/>
                    <a:ext cx="63304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21" name="Freeform 20"/>
                  <p:cNvSpPr/>
                  <p:nvPr/>
                </p:nvSpPr>
                <p:spPr>
                  <a:xfrm>
                    <a:off x="5037993" y="2652346"/>
                    <a:ext cx="304800" cy="703384"/>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sp>
            <p:nvSpPr>
              <p:cNvPr id="17" name="Freeform 16"/>
              <p:cNvSpPr/>
              <p:nvPr/>
            </p:nvSpPr>
            <p:spPr>
              <a:xfrm>
                <a:off x="4191000" y="2453053"/>
                <a:ext cx="301870" cy="457200"/>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sp>
          <p:nvSpPr>
            <p:cNvPr id="71706" name="TextBox 14"/>
            <p:cNvSpPr txBox="1">
              <a:spLocks noChangeArrowheads="1"/>
            </p:cNvSpPr>
            <p:nvPr/>
          </p:nvSpPr>
          <p:spPr bwMode="auto">
            <a:xfrm>
              <a:off x="5494869" y="2932374"/>
              <a:ext cx="630174" cy="272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800"/>
                <a:t>PF 1C</a:t>
              </a:r>
            </a:p>
          </p:txBody>
        </p:sp>
      </p:grpSp>
      <p:sp>
        <p:nvSpPr>
          <p:cNvPr id="71684" name="TextBox 2"/>
          <p:cNvSpPr txBox="1">
            <a:spLocks noChangeArrowheads="1"/>
          </p:cNvSpPr>
          <p:nvPr/>
        </p:nvSpPr>
        <p:spPr bwMode="auto">
          <a:xfrm>
            <a:off x="1014413" y="4900613"/>
            <a:ext cx="8239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FFFFFF"/>
                </a:solidFill>
              </a:rPr>
              <a:t>CHI Gap</a:t>
            </a:r>
          </a:p>
        </p:txBody>
      </p:sp>
      <p:cxnSp>
        <p:nvCxnSpPr>
          <p:cNvPr id="23" name="Straight Arrow Connector 22"/>
          <p:cNvCxnSpPr/>
          <p:nvPr/>
        </p:nvCxnSpPr>
        <p:spPr>
          <a:xfrm>
            <a:off x="1358900" y="5143500"/>
            <a:ext cx="112713" cy="1174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1686" name="TextBox 23"/>
          <p:cNvSpPr txBox="1">
            <a:spLocks noChangeArrowheads="1"/>
          </p:cNvSpPr>
          <p:nvPr/>
        </p:nvSpPr>
        <p:spPr bwMode="auto">
          <a:xfrm>
            <a:off x="4573588" y="1817688"/>
            <a:ext cx="9302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t>CHI Gap</a:t>
            </a:r>
          </a:p>
        </p:txBody>
      </p:sp>
      <p:sp>
        <p:nvSpPr>
          <p:cNvPr id="71687" name="TextBox 24"/>
          <p:cNvSpPr txBox="1">
            <a:spLocks noChangeArrowheads="1"/>
          </p:cNvSpPr>
          <p:nvPr/>
        </p:nvSpPr>
        <p:spPr bwMode="auto">
          <a:xfrm>
            <a:off x="4549775" y="4138613"/>
            <a:ext cx="931863"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a:t>CHI Gap</a:t>
            </a:r>
          </a:p>
        </p:txBody>
      </p:sp>
      <p:sp>
        <p:nvSpPr>
          <p:cNvPr id="71688" name="TextBox 25"/>
          <p:cNvSpPr txBox="1">
            <a:spLocks noChangeArrowheads="1"/>
          </p:cNvSpPr>
          <p:nvPr/>
        </p:nvSpPr>
        <p:spPr bwMode="auto">
          <a:xfrm>
            <a:off x="2425700" y="4959350"/>
            <a:ext cx="833438" cy="40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ts val="1038"/>
              </a:lnSpc>
              <a:buFontTx/>
              <a:buNone/>
            </a:pPr>
            <a:r>
              <a:rPr lang="en-US">
                <a:solidFill>
                  <a:srgbClr val="FFFFFF"/>
                </a:solidFill>
              </a:rPr>
              <a:t>In-board</a:t>
            </a:r>
          </a:p>
          <a:p>
            <a:pPr eaLnBrk="1" hangingPunct="1">
              <a:lnSpc>
                <a:spcPts val="1038"/>
              </a:lnSpc>
              <a:buFontTx/>
              <a:buNone/>
            </a:pPr>
            <a:r>
              <a:rPr lang="en-US">
                <a:solidFill>
                  <a:srgbClr val="FFFFFF"/>
                </a:solidFill>
              </a:rPr>
              <a:t>Divertor</a:t>
            </a:r>
          </a:p>
        </p:txBody>
      </p:sp>
      <p:sp>
        <p:nvSpPr>
          <p:cNvPr id="71689" name="TextBox 29"/>
          <p:cNvSpPr txBox="1">
            <a:spLocks noChangeArrowheads="1"/>
          </p:cNvSpPr>
          <p:nvPr/>
        </p:nvSpPr>
        <p:spPr bwMode="auto">
          <a:xfrm>
            <a:off x="938213" y="5321300"/>
            <a:ext cx="963612" cy="40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ts val="1038"/>
              </a:lnSpc>
              <a:buFontTx/>
              <a:buNone/>
            </a:pPr>
            <a:r>
              <a:rPr lang="en-US">
                <a:solidFill>
                  <a:srgbClr val="FFFFFF"/>
                </a:solidFill>
              </a:rPr>
              <a:t>Out-board</a:t>
            </a:r>
          </a:p>
          <a:p>
            <a:pPr eaLnBrk="1" hangingPunct="1">
              <a:lnSpc>
                <a:spcPts val="1038"/>
              </a:lnSpc>
              <a:buFontTx/>
              <a:buNone/>
            </a:pPr>
            <a:r>
              <a:rPr lang="en-US">
                <a:solidFill>
                  <a:srgbClr val="FFFFFF"/>
                </a:solidFill>
              </a:rPr>
              <a:t>Divertor</a:t>
            </a:r>
          </a:p>
        </p:txBody>
      </p:sp>
      <p:cxnSp>
        <p:nvCxnSpPr>
          <p:cNvPr id="31" name="Straight Arrow Connector 30"/>
          <p:cNvCxnSpPr/>
          <p:nvPr/>
        </p:nvCxnSpPr>
        <p:spPr>
          <a:xfrm flipH="1">
            <a:off x="2425700" y="5260975"/>
            <a:ext cx="290513" cy="127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511300" y="5641975"/>
            <a:ext cx="112713" cy="11906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1692" name="TextBox 37"/>
          <p:cNvSpPr txBox="1">
            <a:spLocks noChangeArrowheads="1"/>
          </p:cNvSpPr>
          <p:nvPr/>
        </p:nvSpPr>
        <p:spPr bwMode="auto">
          <a:xfrm>
            <a:off x="422275" y="3643313"/>
            <a:ext cx="820738" cy="40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HHFW</a:t>
            </a:r>
          </a:p>
          <a:p>
            <a:pPr algn="ctr" eaLnBrk="1" hangingPunct="1">
              <a:lnSpc>
                <a:spcPts val="1038"/>
              </a:lnSpc>
              <a:buFontTx/>
              <a:buNone/>
            </a:pPr>
            <a:r>
              <a:rPr lang="en-US">
                <a:solidFill>
                  <a:srgbClr val="FFFFFF"/>
                </a:solidFill>
              </a:rPr>
              <a:t>Antenna</a:t>
            </a:r>
          </a:p>
        </p:txBody>
      </p:sp>
      <p:sp>
        <p:nvSpPr>
          <p:cNvPr id="71693" name="TextBox 38"/>
          <p:cNvSpPr txBox="1">
            <a:spLocks noChangeArrowheads="1"/>
          </p:cNvSpPr>
          <p:nvPr/>
        </p:nvSpPr>
        <p:spPr bwMode="auto">
          <a:xfrm>
            <a:off x="1584325" y="2805113"/>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Center Stack</a:t>
            </a:r>
          </a:p>
        </p:txBody>
      </p:sp>
      <p:sp>
        <p:nvSpPr>
          <p:cNvPr id="71694" name="TextBox 39"/>
          <p:cNvSpPr txBox="1">
            <a:spLocks noChangeArrowheads="1"/>
          </p:cNvSpPr>
          <p:nvPr/>
        </p:nvSpPr>
        <p:spPr bwMode="auto">
          <a:xfrm>
            <a:off x="2219325" y="4241800"/>
            <a:ext cx="11493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Primary Passive Plates</a:t>
            </a:r>
          </a:p>
        </p:txBody>
      </p:sp>
      <p:sp>
        <p:nvSpPr>
          <p:cNvPr id="71695" name="TextBox 40"/>
          <p:cNvSpPr txBox="1">
            <a:spLocks noChangeArrowheads="1"/>
          </p:cNvSpPr>
          <p:nvPr/>
        </p:nvSpPr>
        <p:spPr bwMode="auto">
          <a:xfrm>
            <a:off x="2092325" y="2855913"/>
            <a:ext cx="11493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Secondary Passive Plates</a:t>
            </a:r>
          </a:p>
        </p:txBody>
      </p:sp>
      <p:sp>
        <p:nvSpPr>
          <p:cNvPr id="71696" name="TextBox 41"/>
          <p:cNvSpPr txBox="1">
            <a:spLocks noChangeArrowheads="1"/>
          </p:cNvSpPr>
          <p:nvPr/>
        </p:nvSpPr>
        <p:spPr bwMode="auto">
          <a:xfrm>
            <a:off x="2073275" y="3633788"/>
            <a:ext cx="1149350"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38"/>
              </a:lnSpc>
              <a:buFontTx/>
              <a:buNone/>
            </a:pPr>
            <a:r>
              <a:rPr lang="en-US">
                <a:solidFill>
                  <a:srgbClr val="FFFFFF"/>
                </a:solidFill>
              </a:rPr>
              <a:t>NBI Armor</a:t>
            </a:r>
          </a:p>
        </p:txBody>
      </p:sp>
      <p:sp>
        <p:nvSpPr>
          <p:cNvPr id="71697" name="Content Placeholder 3"/>
          <p:cNvSpPr>
            <a:spLocks noGrp="1"/>
          </p:cNvSpPr>
          <p:nvPr>
            <p:ph idx="1"/>
          </p:nvPr>
        </p:nvSpPr>
        <p:spPr>
          <a:xfrm>
            <a:off x="6124575" y="4348163"/>
            <a:ext cx="2663825" cy="1493837"/>
          </a:xfrm>
        </p:spPr>
        <p:txBody>
          <a:bodyPr/>
          <a:lstStyle/>
          <a:p>
            <a:pPr>
              <a:spcAft>
                <a:spcPts val="1200"/>
              </a:spcAft>
            </a:pPr>
            <a:r>
              <a:rPr lang="en-US" sz="1600" b="1">
                <a:latin typeface="Helvetica Neue" charset="0"/>
                <a:ea typeface="ＭＳ Ｐゴシック" charset="0"/>
                <a:cs typeface="Helvetica Neue" charset="0"/>
              </a:rPr>
              <a:t>New Gap Overhung Tiles to provides necessary protection</a:t>
            </a:r>
          </a:p>
        </p:txBody>
      </p:sp>
      <p:sp>
        <p:nvSpPr>
          <p:cNvPr id="71698" name="TextBox 1"/>
          <p:cNvSpPr txBox="1">
            <a:spLocks noChangeArrowheads="1"/>
          </p:cNvSpPr>
          <p:nvPr/>
        </p:nvSpPr>
        <p:spPr bwMode="auto">
          <a:xfrm>
            <a:off x="4186238" y="1544638"/>
            <a:ext cx="16446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D9133C"/>
                </a:solidFill>
              </a:rPr>
              <a:t>Existing Tile Design</a:t>
            </a:r>
          </a:p>
        </p:txBody>
      </p:sp>
      <p:sp>
        <p:nvSpPr>
          <p:cNvPr id="71699" name="TextBox 34"/>
          <p:cNvSpPr txBox="1">
            <a:spLocks noChangeArrowheads="1"/>
          </p:cNvSpPr>
          <p:nvPr/>
        </p:nvSpPr>
        <p:spPr bwMode="auto">
          <a:xfrm>
            <a:off x="4124325" y="3911600"/>
            <a:ext cx="1738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D9133C"/>
                </a:solidFill>
              </a:rPr>
              <a:t>Improved Tile Design</a:t>
            </a:r>
          </a:p>
        </p:txBody>
      </p:sp>
      <p:sp>
        <p:nvSpPr>
          <p:cNvPr id="71700" name="Rectangle 43"/>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2800"/>
              </a:lnSpc>
              <a:spcBef>
                <a:spcPts val="600"/>
              </a:spcBef>
              <a:buFontTx/>
              <a:buNone/>
            </a:pPr>
            <a:r>
              <a:rPr lang="en-US" sz="2800" i="0" dirty="0">
                <a:solidFill>
                  <a:srgbClr val="D9133C"/>
                </a:solidFill>
                <a:latin typeface="Helvetica Neue" charset="0"/>
                <a:cs typeface="Helvetica Neue" charset="0"/>
              </a:rPr>
              <a:t>All Graphite PFC Day-1 NSTX-U Configuration</a:t>
            </a:r>
          </a:p>
          <a:p>
            <a:pPr algn="ctr" eaLnBrk="0" hangingPunct="0">
              <a:lnSpc>
                <a:spcPts val="2800"/>
              </a:lnSpc>
              <a:spcBef>
                <a:spcPts val="600"/>
              </a:spcBef>
              <a:buFontTx/>
              <a:buNone/>
            </a:pPr>
            <a:r>
              <a:rPr lang="en-US" sz="2400" i="0" dirty="0">
                <a:solidFill>
                  <a:srgbClr val="0723FF"/>
                </a:solidFill>
                <a:latin typeface="Helvetica Neue" charset="0"/>
                <a:cs typeface="Helvetica Neue" charset="0"/>
              </a:rPr>
              <a:t>Improved gap tiles to protect PF1C and Exposed SS surfaces</a:t>
            </a:r>
            <a:endParaRPr lang="en-US" sz="1600" i="0" dirty="0">
              <a:solidFill>
                <a:srgbClr val="FF0000"/>
              </a:solidFill>
              <a:latin typeface="Helvetica Neue" charset="0"/>
            </a:endParaRPr>
          </a:p>
        </p:txBody>
      </p:sp>
      <p:sp>
        <p:nvSpPr>
          <p:cNvPr id="71701" name="Content Placeholder 3"/>
          <p:cNvSpPr txBox="1">
            <a:spLocks/>
          </p:cNvSpPr>
          <p:nvPr/>
        </p:nvSpPr>
        <p:spPr bwMode="auto">
          <a:xfrm>
            <a:off x="6146800" y="1820863"/>
            <a:ext cx="283210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buFontTx/>
              <a:buNone/>
            </a:pPr>
            <a:r>
              <a:rPr lang="en-US" sz="1600" i="0">
                <a:solidFill>
                  <a:schemeClr val="tx1"/>
                </a:solidFill>
                <a:latin typeface="Arial" charset="0"/>
              </a:rPr>
              <a:t>• 	NSTX-U plasma operation may increase the gap area thermal loading by ~ x 10</a:t>
            </a:r>
          </a:p>
        </p:txBody>
      </p:sp>
      <p:cxnSp>
        <p:nvCxnSpPr>
          <p:cNvPr id="71702" name="Straight Arrow Connector 2"/>
          <p:cNvCxnSpPr>
            <a:cxnSpLocks noChangeShapeType="1"/>
          </p:cNvCxnSpPr>
          <p:nvPr/>
        </p:nvCxnSpPr>
        <p:spPr bwMode="auto">
          <a:xfrm flipH="1" flipV="1">
            <a:off x="4991100" y="2311400"/>
            <a:ext cx="1231900" cy="2540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1703" name="Straight Arrow Connector 37"/>
          <p:cNvCxnSpPr>
            <a:cxnSpLocks noChangeShapeType="1"/>
          </p:cNvCxnSpPr>
          <p:nvPr/>
        </p:nvCxnSpPr>
        <p:spPr bwMode="auto">
          <a:xfrm flipH="1">
            <a:off x="4838700" y="4775200"/>
            <a:ext cx="1524000" cy="15240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1704" name="Straight Arrow Connector 39"/>
          <p:cNvCxnSpPr>
            <a:cxnSpLocks noChangeShapeType="1"/>
          </p:cNvCxnSpPr>
          <p:nvPr/>
        </p:nvCxnSpPr>
        <p:spPr bwMode="auto">
          <a:xfrm flipH="1">
            <a:off x="5156200" y="4775200"/>
            <a:ext cx="1168400" cy="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39" name="Slide Number Placeholder 38"/>
          <p:cNvSpPr>
            <a:spLocks noGrp="1"/>
          </p:cNvSpPr>
          <p:nvPr>
            <p:ph type="sldNum" sz="quarter" idx="12"/>
          </p:nvPr>
        </p:nvSpPr>
        <p:spPr/>
        <p:txBody>
          <a:bodyPr/>
          <a:lstStyle/>
          <a:p>
            <a:pPr>
              <a:defRPr/>
            </a:pPr>
            <a:fld id="{7686F595-B889-B943-B63A-B626FFE9E1C2}"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1"/>
          </p:nvPr>
        </p:nvSpPr>
        <p:spPr>
          <a:xfrm>
            <a:off x="101600" y="955675"/>
            <a:ext cx="6562725" cy="4856163"/>
          </a:xfrm>
        </p:spPr>
        <p:txBody>
          <a:bodyPr/>
          <a:lstStyle/>
          <a:p>
            <a:r>
              <a:rPr lang="en-US" sz="1600" b="1">
                <a:latin typeface="Arial" charset="0"/>
                <a:ea typeface="ＭＳ Ｐゴシック" charset="0"/>
                <a:cs typeface="ＭＳ Ｐゴシック" charset="0"/>
              </a:rPr>
              <a:t>Transrex AC/DC Convertors of the NSTX Field Coil Power conversion System (FCPC) provide a pulsed power capability of 1800 MVA for 6 seconds.  The modular converter concept of 74 identical (with a paired sections A &amp; B), electrically isolated 6-pulse “</a:t>
            </a:r>
            <a:r>
              <a:rPr lang="en-US" altLang="ja-JP" sz="1600" b="1">
                <a:latin typeface="Arial" charset="0"/>
                <a:ea typeface="ＭＳ Ｐゴシック" charset="0"/>
                <a:cs typeface="ＭＳ Ｐゴシック" charset="0"/>
              </a:rPr>
              <a:t>power supply sections</a:t>
            </a:r>
            <a:r>
              <a:rPr lang="en-US" sz="1600" b="1">
                <a:latin typeface="Arial" charset="0"/>
                <a:ea typeface="ＭＳ Ｐゴシック" charset="0"/>
                <a:cs typeface="ＭＳ Ｐゴシック" charset="0"/>
              </a:rPr>
              <a:t>”</a:t>
            </a:r>
            <a:r>
              <a:rPr lang="en-US" altLang="ja-JP" sz="1600" b="1">
                <a:latin typeface="Arial" charset="0"/>
                <a:ea typeface="ＭＳ Ｐゴシック" charset="0"/>
                <a:cs typeface="ＭＳ Ｐゴシック" charset="0"/>
              </a:rPr>
              <a:t> was originally used on TFTR, and then adapted to NSTX.</a:t>
            </a:r>
          </a:p>
          <a:p>
            <a:pPr lvl="1"/>
            <a:r>
              <a:rPr lang="en-US" sz="1400" b="1">
                <a:latin typeface="Arial" charset="0"/>
                <a:ea typeface="ＭＳ Ｐゴシック" charset="0"/>
              </a:rPr>
              <a:t>Many parts from 1984 are nearing end-of-life due to age and wear, replacement parts are rare or unavailable, and that performance can be improved using more modern equipment. </a:t>
            </a:r>
          </a:p>
          <a:p>
            <a:pPr lvl="1"/>
            <a:r>
              <a:rPr lang="en-US" sz="1400" b="1">
                <a:latin typeface="Arial" charset="0"/>
                <a:ea typeface="ＭＳ Ｐゴシック" charset="0"/>
              </a:rPr>
              <a:t>Precise control of thyrister firing angles by the FCPC firing generators becomes more critical for the new 8-parallel, 130kA TF system configuration.   </a:t>
            </a:r>
          </a:p>
          <a:p>
            <a:pPr lvl="1"/>
            <a:r>
              <a:rPr lang="en-US" sz="1400" b="1">
                <a:latin typeface="Arial" charset="0"/>
                <a:ea typeface="ＭＳ Ｐゴシック" charset="0"/>
              </a:rPr>
              <a:t>Ability to separately control the “A” and “B” sections of each power supply unit allows for more efficient utilization of the 74 available sections.  </a:t>
            </a:r>
          </a:p>
          <a:p>
            <a:pPr lvl="1"/>
            <a:r>
              <a:rPr lang="en-US" sz="1400" b="1">
                <a:latin typeface="Arial" charset="0"/>
                <a:ea typeface="ＭＳ Ｐゴシック" charset="0"/>
              </a:rPr>
              <a:t>The new Firing Generator (FG) will deliver firing pulses with greater resolution, precision, and repeatability, and can receive and process separate commands to the A and B sections</a:t>
            </a:r>
          </a:p>
        </p:txBody>
      </p:sp>
      <p:sp>
        <p:nvSpPr>
          <p:cNvPr id="72707" name="Rectangle 43"/>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800" i="0">
                <a:solidFill>
                  <a:srgbClr val="FF0000"/>
                </a:solidFill>
              </a:rPr>
              <a:t>Transrex AC/DC Convertors of the NSTX FCPC</a:t>
            </a:r>
            <a:br>
              <a:rPr lang="en-US" sz="2800" i="0">
                <a:solidFill>
                  <a:srgbClr val="FF0000"/>
                </a:solidFill>
              </a:rPr>
            </a:br>
            <a:r>
              <a:rPr lang="en-US" sz="2000" i="0"/>
              <a:t> Upgrading of Firing Generators and Fault Detectors </a:t>
            </a:r>
            <a:endParaRPr lang="en-US" sz="1400" i="0">
              <a:solidFill>
                <a:srgbClr val="FF0000"/>
              </a:solidFill>
              <a:latin typeface="Helvetica Neue" charset="0"/>
            </a:endParaRPr>
          </a:p>
        </p:txBody>
      </p:sp>
      <p:pic>
        <p:nvPicPr>
          <p:cNvPr id="72708" name="Picture 1"/>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664325" y="952500"/>
            <a:ext cx="2479675" cy="369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TextBox 1"/>
          <p:cNvSpPr txBox="1">
            <a:spLocks noChangeArrowheads="1"/>
          </p:cNvSpPr>
          <p:nvPr/>
        </p:nvSpPr>
        <p:spPr bwMode="auto">
          <a:xfrm>
            <a:off x="111125" y="5054600"/>
            <a:ext cx="8951913"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chemeClr val="tx1"/>
                </a:solidFill>
              </a:rPr>
              <a:t>Status:</a:t>
            </a:r>
          </a:p>
          <a:p>
            <a:pPr eaLnBrk="1" hangingPunct="1"/>
            <a:r>
              <a:rPr lang="en-US" sz="1400" i="0">
                <a:solidFill>
                  <a:schemeClr val="tx1"/>
                </a:solidFill>
              </a:rPr>
              <a:t>The prototype FG has been fully tested in a Transrex rectifier, and production units are being fabricated.  </a:t>
            </a:r>
          </a:p>
          <a:p>
            <a:pPr eaLnBrk="1" hangingPunct="1"/>
            <a:r>
              <a:rPr lang="en-US" sz="1400" i="0">
                <a:solidFill>
                  <a:schemeClr val="tx1"/>
                </a:solidFill>
              </a:rPr>
              <a:t>The new Fault Detector (FD) provides improved external interface compatible with the NSTX-U data acquisition system. </a:t>
            </a:r>
          </a:p>
          <a:p>
            <a:pPr eaLnBrk="1" hangingPunct="1"/>
            <a:r>
              <a:rPr lang="en-US" sz="1400" i="0">
                <a:solidFill>
                  <a:schemeClr val="tx1"/>
                </a:solidFill>
              </a:rPr>
              <a:t>The FD prototype has been completed in conjunction with the new FG in a Transrex rectifier.   </a:t>
            </a:r>
          </a:p>
          <a:p>
            <a:pPr eaLnBrk="1" hangingPunct="1"/>
            <a:endParaRPr lang="en-US" sz="1400" i="0">
              <a:solidFill>
                <a:schemeClr val="tx1"/>
              </a:solidFill>
            </a:endParaRPr>
          </a:p>
        </p:txBody>
      </p:sp>
      <p:sp>
        <p:nvSpPr>
          <p:cNvPr id="7" name="Slide Number Placeholder 6"/>
          <p:cNvSpPr>
            <a:spLocks noGrp="1"/>
          </p:cNvSpPr>
          <p:nvPr>
            <p:ph type="sldNum" sz="quarter" idx="12"/>
          </p:nvPr>
        </p:nvSpPr>
        <p:spPr/>
        <p:txBody>
          <a:bodyPr/>
          <a:lstStyle/>
          <a:p>
            <a:pPr>
              <a:defRPr/>
            </a:pPr>
            <a:fld id="{7686F595-B889-B943-B63A-B626FFE9E1C2}" type="slidenum">
              <a:rPr lang="en-US" smtClean="0"/>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1"/>
          </p:nvPr>
        </p:nvSpPr>
        <p:spPr>
          <a:xfrm>
            <a:off x="0" y="5973763"/>
            <a:ext cx="9144000" cy="752475"/>
          </a:xfrm>
        </p:spPr>
        <p:txBody>
          <a:bodyPr/>
          <a:lstStyle/>
          <a:p>
            <a:pPr>
              <a:spcAft>
                <a:spcPts val="1800"/>
              </a:spcAft>
            </a:pPr>
            <a:r>
              <a:rPr lang="en-US" sz="1400" b="1" dirty="0">
                <a:latin typeface="Arial" charset="0"/>
                <a:ea typeface="ＭＳ Ｐゴシック" charset="0"/>
                <a:cs typeface="ＭＳ Ｐゴシック" charset="0"/>
              </a:rPr>
              <a:t>A second instance of this real-time computer will be acquired before operation providing a backup for NSTX-U operations and allowing parallel testing of control code during NSTX-U operations.</a:t>
            </a:r>
          </a:p>
          <a:p>
            <a:pPr>
              <a:spcAft>
                <a:spcPts val="1800"/>
              </a:spcAft>
            </a:pPr>
            <a:endParaRPr lang="en-US" sz="1400" b="1" dirty="0">
              <a:latin typeface="Arial" charset="0"/>
              <a:ea typeface="ＭＳ Ｐゴシック" charset="0"/>
              <a:cs typeface="ＭＳ Ｐゴシック" charset="0"/>
            </a:endParaRPr>
          </a:p>
        </p:txBody>
      </p:sp>
      <p:sp>
        <p:nvSpPr>
          <p:cNvPr id="74755" name="Rectangle 43"/>
          <p:cNvSpPr>
            <a:spLocks noChangeArrowheads="1"/>
          </p:cNvSpPr>
          <p:nvPr/>
        </p:nvSpPr>
        <p:spPr bwMode="auto">
          <a:xfrm>
            <a:off x="0" y="35243"/>
            <a:ext cx="9144000" cy="8334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3200" i="0" dirty="0">
                <a:solidFill>
                  <a:srgbClr val="FF0000"/>
                </a:solidFill>
              </a:rPr>
              <a:t>NSTX-U Plasma Control System Upgrade</a:t>
            </a:r>
            <a:br>
              <a:rPr lang="en-US" sz="3200" i="0" dirty="0">
                <a:solidFill>
                  <a:srgbClr val="FF0000"/>
                </a:solidFill>
              </a:rPr>
            </a:br>
            <a:r>
              <a:rPr lang="en-US" sz="2000" i="0" dirty="0">
                <a:solidFill>
                  <a:srgbClr val="0723FF"/>
                </a:solidFill>
              </a:rPr>
              <a:t>Migration to more modern computer for real-time applications</a:t>
            </a:r>
            <a:endParaRPr lang="en-US" sz="2000" i="0" dirty="0">
              <a:solidFill>
                <a:srgbClr val="0723FF"/>
              </a:solidFill>
              <a:latin typeface="Helvetica Neue" charset="0"/>
            </a:endParaRPr>
          </a:p>
        </p:txBody>
      </p:sp>
      <p:sp>
        <p:nvSpPr>
          <p:cNvPr id="5" name="Rectangle 4"/>
          <p:cNvSpPr/>
          <p:nvPr/>
        </p:nvSpPr>
        <p:spPr>
          <a:xfrm>
            <a:off x="1625599" y="1711325"/>
            <a:ext cx="113937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Inputs</a:t>
            </a:r>
          </a:p>
        </p:txBody>
      </p:sp>
      <p:sp>
        <p:nvSpPr>
          <p:cNvPr id="6" name="Rectangle 5"/>
          <p:cNvSpPr/>
          <p:nvPr/>
        </p:nvSpPr>
        <p:spPr>
          <a:xfrm>
            <a:off x="1625600" y="2366963"/>
            <a:ext cx="110308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Time Stamp</a:t>
            </a:r>
          </a:p>
        </p:txBody>
      </p:sp>
      <p:sp>
        <p:nvSpPr>
          <p:cNvPr id="7" name="Rectangle 6"/>
          <p:cNvSpPr/>
          <p:nvPr/>
        </p:nvSpPr>
        <p:spPr>
          <a:xfrm>
            <a:off x="1625599" y="2044700"/>
            <a:ext cx="1110343"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Inputs</a:t>
            </a:r>
          </a:p>
        </p:txBody>
      </p:sp>
      <p:cxnSp>
        <p:nvCxnSpPr>
          <p:cNvPr id="8" name="Straight Connector 7"/>
          <p:cNvCxnSpPr/>
          <p:nvPr/>
        </p:nvCxnSpPr>
        <p:spPr>
          <a:xfrm>
            <a:off x="2752725" y="2184400"/>
            <a:ext cx="1514475" cy="635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693760" y="1628775"/>
            <a:ext cx="1057275" cy="254000"/>
          </a:xfrm>
          <a:prstGeom prst="rect">
            <a:avLst/>
          </a:prstGeom>
          <a:noFill/>
        </p:spPr>
        <p:txBody>
          <a:bodyPr wrap="none">
            <a:spAutoFit/>
          </a:bodyPr>
          <a:lstStyle/>
          <a:p>
            <a:pPr>
              <a:buFontTx/>
              <a:buNone/>
              <a:defRPr/>
            </a:pPr>
            <a:r>
              <a:rPr lang="en-US" sz="1050" dirty="0"/>
              <a:t>416 channels</a:t>
            </a:r>
          </a:p>
        </p:txBody>
      </p:sp>
      <p:sp>
        <p:nvSpPr>
          <p:cNvPr id="10" name="TextBox 9"/>
          <p:cNvSpPr txBox="1"/>
          <p:nvPr/>
        </p:nvSpPr>
        <p:spPr>
          <a:xfrm>
            <a:off x="2674484" y="1973263"/>
            <a:ext cx="795337" cy="254000"/>
          </a:xfrm>
          <a:prstGeom prst="rect">
            <a:avLst/>
          </a:prstGeom>
          <a:noFill/>
        </p:spPr>
        <p:txBody>
          <a:bodyPr wrap="none">
            <a:spAutoFit/>
          </a:bodyPr>
          <a:lstStyle/>
          <a:p>
            <a:pPr>
              <a:buFontTx/>
              <a:buNone/>
              <a:defRPr/>
            </a:pPr>
            <a:r>
              <a:rPr lang="en-US" sz="1050" dirty="0"/>
              <a:t>12 words</a:t>
            </a:r>
          </a:p>
        </p:txBody>
      </p:sp>
      <p:sp>
        <p:nvSpPr>
          <p:cNvPr id="11" name="TextBox 10"/>
          <p:cNvSpPr txBox="1"/>
          <p:nvPr/>
        </p:nvSpPr>
        <p:spPr>
          <a:xfrm>
            <a:off x="2678566" y="2411413"/>
            <a:ext cx="1163637" cy="254000"/>
          </a:xfrm>
          <a:prstGeom prst="rect">
            <a:avLst/>
          </a:prstGeom>
          <a:noFill/>
        </p:spPr>
        <p:txBody>
          <a:bodyPr wrap="none">
            <a:spAutoFit/>
          </a:bodyPr>
          <a:lstStyle/>
          <a:p>
            <a:pPr>
              <a:buFontTx/>
              <a:buNone/>
              <a:defRPr/>
            </a:pPr>
            <a:r>
              <a:rPr lang="en-US" sz="1050" dirty="0"/>
              <a:t>micro seconds</a:t>
            </a:r>
          </a:p>
        </p:txBody>
      </p:sp>
      <p:cxnSp>
        <p:nvCxnSpPr>
          <p:cNvPr id="12" name="Curved Connector 11"/>
          <p:cNvCxnSpPr>
            <a:stCxn id="5" idx="3"/>
          </p:cNvCxnSpPr>
          <p:nvPr/>
        </p:nvCxnSpPr>
        <p:spPr>
          <a:xfrm>
            <a:off x="2764970" y="1825625"/>
            <a:ext cx="1299030" cy="36671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3" name="Curved Connector 12"/>
          <p:cNvCxnSpPr/>
          <p:nvPr/>
        </p:nvCxnSpPr>
        <p:spPr>
          <a:xfrm flipV="1">
            <a:off x="2703513" y="2192338"/>
            <a:ext cx="866775" cy="261937"/>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810000" y="1927225"/>
            <a:ext cx="571500" cy="254000"/>
          </a:xfrm>
          <a:prstGeom prst="rect">
            <a:avLst/>
          </a:prstGeom>
          <a:noFill/>
        </p:spPr>
        <p:txBody>
          <a:bodyPr wrap="none">
            <a:spAutoFit/>
          </a:bodyPr>
          <a:lstStyle/>
          <a:p>
            <a:pPr>
              <a:buFontTx/>
              <a:buNone/>
              <a:defRPr/>
            </a:pPr>
            <a:r>
              <a:rPr lang="en-US" sz="1050" dirty="0"/>
              <a:t>FPDP</a:t>
            </a:r>
          </a:p>
        </p:txBody>
      </p:sp>
      <p:sp>
        <p:nvSpPr>
          <p:cNvPr id="15" name="Rectangle 14"/>
          <p:cNvSpPr/>
          <p:nvPr/>
        </p:nvSpPr>
        <p:spPr>
          <a:xfrm>
            <a:off x="4267200" y="1781175"/>
            <a:ext cx="1143000" cy="1266825"/>
          </a:xfrm>
          <a:prstGeom prst="rect">
            <a:avLst/>
          </a:prstGeom>
        </p:spPr>
        <p:style>
          <a:lnRef idx="2">
            <a:schemeClr val="accent6"/>
          </a:lnRef>
          <a:fillRef idx="1">
            <a:schemeClr val="lt1"/>
          </a:fillRef>
          <a:effectRef idx="0">
            <a:schemeClr val="accent6"/>
          </a:effectRef>
          <a:fontRef idx="minor">
            <a:schemeClr val="dk1"/>
          </a:fontRef>
        </p:style>
        <p:txBody>
          <a:bodyPr/>
          <a:lstStyle/>
          <a:p>
            <a:pPr algn="ctr">
              <a:buFontTx/>
              <a:buNone/>
              <a:defRPr/>
            </a:pPr>
            <a:r>
              <a:rPr lang="en-US" dirty="0"/>
              <a:t>Real-Time</a:t>
            </a:r>
          </a:p>
          <a:p>
            <a:pPr algn="ctr">
              <a:buFontTx/>
              <a:buNone/>
              <a:defRPr/>
            </a:pPr>
            <a:r>
              <a:rPr lang="en-US" dirty="0"/>
              <a:t>Computer</a:t>
            </a:r>
          </a:p>
        </p:txBody>
      </p:sp>
      <p:cxnSp>
        <p:nvCxnSpPr>
          <p:cNvPr id="16" name="Straight Connector 15"/>
          <p:cNvCxnSpPr/>
          <p:nvPr/>
        </p:nvCxnSpPr>
        <p:spPr>
          <a:xfrm>
            <a:off x="5410200" y="2211388"/>
            <a:ext cx="695325" cy="3175"/>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6167438" y="1676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PC Links</a:t>
            </a:r>
          </a:p>
        </p:txBody>
      </p:sp>
      <p:sp>
        <p:nvSpPr>
          <p:cNvPr id="18" name="Rectangle 17"/>
          <p:cNvSpPr/>
          <p:nvPr/>
        </p:nvSpPr>
        <p:spPr>
          <a:xfrm>
            <a:off x="6167438" y="2438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Outputs</a:t>
            </a:r>
          </a:p>
        </p:txBody>
      </p:sp>
      <p:sp>
        <p:nvSpPr>
          <p:cNvPr id="19" name="Rectangle 18"/>
          <p:cNvSpPr/>
          <p:nvPr/>
        </p:nvSpPr>
        <p:spPr>
          <a:xfrm>
            <a:off x="6167438" y="2066925"/>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Outputs</a:t>
            </a:r>
          </a:p>
        </p:txBody>
      </p:sp>
      <p:sp>
        <p:nvSpPr>
          <p:cNvPr id="20" name="Right Brace 19"/>
          <p:cNvSpPr/>
          <p:nvPr/>
        </p:nvSpPr>
        <p:spPr>
          <a:xfrm>
            <a:off x="7310438" y="1600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1" name="Right Brace 20"/>
          <p:cNvSpPr/>
          <p:nvPr/>
        </p:nvSpPr>
        <p:spPr>
          <a:xfrm flipH="1">
            <a:off x="1320800" y="16002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2" name="TextBox 21"/>
          <p:cNvSpPr txBox="1"/>
          <p:nvPr/>
        </p:nvSpPr>
        <p:spPr>
          <a:xfrm>
            <a:off x="5405438" y="1981200"/>
            <a:ext cx="571500" cy="254000"/>
          </a:xfrm>
          <a:prstGeom prst="rect">
            <a:avLst/>
          </a:prstGeom>
          <a:noFill/>
        </p:spPr>
        <p:txBody>
          <a:bodyPr wrap="none">
            <a:spAutoFit/>
          </a:bodyPr>
          <a:lstStyle/>
          <a:p>
            <a:pPr>
              <a:buFontTx/>
              <a:buNone/>
              <a:defRPr/>
            </a:pPr>
            <a:r>
              <a:rPr lang="en-US" sz="1050" dirty="0"/>
              <a:t>FPDP</a:t>
            </a:r>
          </a:p>
        </p:txBody>
      </p:sp>
      <p:sp>
        <p:nvSpPr>
          <p:cNvPr id="74774" name="TextBox 22"/>
          <p:cNvSpPr txBox="1">
            <a:spLocks noChangeArrowheads="1"/>
          </p:cNvSpPr>
          <p:nvPr/>
        </p:nvSpPr>
        <p:spPr bwMode="auto">
          <a:xfrm>
            <a:off x="-131763" y="1216025"/>
            <a:ext cx="1766888"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b="0" i="0" u="sng"/>
              <a:t>Analog Inputs </a:t>
            </a:r>
          </a:p>
          <a:p>
            <a:pPr algn="ctr" eaLnBrk="1" hangingPunct="1">
              <a:buFontTx/>
              <a:buNone/>
            </a:pPr>
            <a:r>
              <a:rPr lang="en-US" b="0" i="0"/>
              <a:t>Coil Currents</a:t>
            </a:r>
          </a:p>
          <a:p>
            <a:pPr algn="ctr" eaLnBrk="1" hangingPunct="1">
              <a:buFontTx/>
              <a:buNone/>
            </a:pPr>
            <a:r>
              <a:rPr lang="en-US" b="0" i="0"/>
              <a:t> Power Supplies</a:t>
            </a:r>
          </a:p>
          <a:p>
            <a:pPr algn="ctr" eaLnBrk="1" hangingPunct="1">
              <a:buFontTx/>
              <a:buNone/>
            </a:pPr>
            <a:r>
              <a:rPr lang="en-US" b="0" i="0"/>
              <a:t> Magnetics</a:t>
            </a:r>
          </a:p>
          <a:p>
            <a:pPr algn="ctr" eaLnBrk="1" hangingPunct="1">
              <a:buFontTx/>
              <a:buNone/>
            </a:pPr>
            <a:r>
              <a:rPr lang="en-US" b="0" i="0">
                <a:solidFill>
                  <a:srgbClr val="FF0000"/>
                </a:solidFill>
              </a:rPr>
              <a:t>(including upgrades)</a:t>
            </a:r>
          </a:p>
          <a:p>
            <a:pPr algn="ctr" eaLnBrk="1" hangingPunct="1">
              <a:buFontTx/>
              <a:buNone/>
            </a:pPr>
            <a:r>
              <a:rPr lang="en-US" b="0" i="0"/>
              <a:t> Neutral Beams</a:t>
            </a:r>
          </a:p>
          <a:p>
            <a:pPr algn="ctr" eaLnBrk="1" hangingPunct="1">
              <a:buFontTx/>
              <a:buNone/>
            </a:pPr>
            <a:r>
              <a:rPr lang="en-US" b="0" i="0">
                <a:solidFill>
                  <a:srgbClr val="FF0000"/>
                </a:solidFill>
              </a:rPr>
              <a:t>(1</a:t>
            </a:r>
            <a:r>
              <a:rPr lang="en-US" b="0" i="0" baseline="30000">
                <a:solidFill>
                  <a:srgbClr val="FF0000"/>
                </a:solidFill>
              </a:rPr>
              <a:t>st</a:t>
            </a:r>
            <a:r>
              <a:rPr lang="en-US" b="0" i="0">
                <a:solidFill>
                  <a:srgbClr val="FF0000"/>
                </a:solidFill>
              </a:rPr>
              <a:t> and 2</a:t>
            </a:r>
            <a:r>
              <a:rPr lang="en-US" b="0" i="0" baseline="30000">
                <a:solidFill>
                  <a:srgbClr val="FF0000"/>
                </a:solidFill>
              </a:rPr>
              <a:t>nd</a:t>
            </a:r>
            <a:r>
              <a:rPr lang="en-US" b="0" i="0">
                <a:solidFill>
                  <a:srgbClr val="FF0000"/>
                </a:solidFill>
              </a:rPr>
              <a:t> BLs)</a:t>
            </a:r>
          </a:p>
          <a:p>
            <a:pPr algn="ctr" eaLnBrk="1" hangingPunct="1">
              <a:buFontTx/>
              <a:buNone/>
            </a:pPr>
            <a:r>
              <a:rPr lang="en-US" b="0" i="0"/>
              <a:t> Gas Injection</a:t>
            </a:r>
          </a:p>
          <a:p>
            <a:pPr algn="ctr" eaLnBrk="1" hangingPunct="1">
              <a:buFontTx/>
              <a:buNone/>
            </a:pPr>
            <a:r>
              <a:rPr lang="en-US" b="0" i="0"/>
              <a:t> Vacuum</a:t>
            </a:r>
          </a:p>
          <a:p>
            <a:pPr algn="ctr" eaLnBrk="1" hangingPunct="1">
              <a:buFontTx/>
              <a:buNone/>
            </a:pPr>
            <a:r>
              <a:rPr lang="en-US" b="0" i="0"/>
              <a:t>Rotation data</a:t>
            </a:r>
          </a:p>
          <a:p>
            <a:pPr algn="ctr" eaLnBrk="1" hangingPunct="1">
              <a:buFontTx/>
              <a:buNone/>
            </a:pPr>
            <a:r>
              <a:rPr lang="en-US" b="0" i="0"/>
              <a:t>Pitch angle data</a:t>
            </a:r>
          </a:p>
        </p:txBody>
      </p:sp>
      <p:sp>
        <p:nvSpPr>
          <p:cNvPr id="74775" name="TextBox 23"/>
          <p:cNvSpPr txBox="1">
            <a:spLocks noChangeArrowheads="1"/>
          </p:cNvSpPr>
          <p:nvPr/>
        </p:nvSpPr>
        <p:spPr bwMode="auto">
          <a:xfrm>
            <a:off x="7513638" y="1624013"/>
            <a:ext cx="1593850" cy="116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a:t>  Power Supplies</a:t>
            </a:r>
          </a:p>
          <a:p>
            <a:pPr algn="ctr" eaLnBrk="1" hangingPunct="1">
              <a:buFontTx/>
              <a:buNone/>
            </a:pPr>
            <a:r>
              <a:rPr lang="en-US">
                <a:solidFill>
                  <a:srgbClr val="FF0000"/>
                </a:solidFill>
              </a:rPr>
              <a:t>(inc. 3 new coils)</a:t>
            </a:r>
          </a:p>
          <a:p>
            <a:pPr algn="ctr" eaLnBrk="1" hangingPunct="1">
              <a:buFontTx/>
              <a:buNone/>
            </a:pPr>
            <a:r>
              <a:rPr lang="en-US"/>
              <a:t>  Neutral Beams</a:t>
            </a:r>
          </a:p>
          <a:p>
            <a:pPr algn="ctr" eaLnBrk="1" hangingPunct="1">
              <a:buFontTx/>
              <a:buNone/>
            </a:pPr>
            <a:r>
              <a:rPr lang="en-US">
                <a:solidFill>
                  <a:srgbClr val="FF0000"/>
                </a:solidFill>
              </a:rPr>
              <a:t>(including new BL)</a:t>
            </a:r>
          </a:p>
          <a:p>
            <a:pPr algn="ctr" eaLnBrk="1" hangingPunct="1">
              <a:buFontTx/>
              <a:buNone/>
            </a:pPr>
            <a:r>
              <a:rPr lang="en-US"/>
              <a:t>  Gas Injection</a:t>
            </a:r>
          </a:p>
        </p:txBody>
      </p:sp>
      <p:cxnSp>
        <p:nvCxnSpPr>
          <p:cNvPr id="25" name="Curved Connector 24"/>
          <p:cNvCxnSpPr>
            <a:endCxn id="17" idx="1"/>
          </p:cNvCxnSpPr>
          <p:nvPr/>
        </p:nvCxnSpPr>
        <p:spPr>
          <a:xfrm flipV="1">
            <a:off x="5710238" y="1790700"/>
            <a:ext cx="457200" cy="4191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26" name="Curved Connector 25"/>
          <p:cNvCxnSpPr/>
          <p:nvPr/>
        </p:nvCxnSpPr>
        <p:spPr>
          <a:xfrm>
            <a:off x="5634038" y="2209800"/>
            <a:ext cx="533400" cy="3810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74778" name="Rectangle 27"/>
          <p:cNvSpPr>
            <a:spLocks noChangeArrowheads="1"/>
          </p:cNvSpPr>
          <p:nvPr/>
        </p:nvSpPr>
        <p:spPr bwMode="auto">
          <a:xfrm>
            <a:off x="3733800" y="1371600"/>
            <a:ext cx="15700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Tx/>
              <a:buNone/>
            </a:pPr>
            <a:r>
              <a:rPr lang="en-US">
                <a:solidFill>
                  <a:srgbClr val="FF0000"/>
                </a:solidFill>
              </a:rPr>
              <a:t> FPDP: 1 </a:t>
            </a:r>
            <a:r>
              <a:rPr lang="en-US">
                <a:solidFill>
                  <a:srgbClr val="FF0000"/>
                </a:solidFill>
                <a:sym typeface="Wingdings" charset="0"/>
              </a:rPr>
              <a:t> 4 links</a:t>
            </a:r>
            <a:endParaRPr lang="en-US">
              <a:solidFill>
                <a:srgbClr val="FF0000"/>
              </a:solidFill>
            </a:endParaRPr>
          </a:p>
        </p:txBody>
      </p:sp>
      <p:sp>
        <p:nvSpPr>
          <p:cNvPr id="74779" name="Rectangle 28"/>
          <p:cNvSpPr>
            <a:spLocks noChangeArrowheads="1"/>
          </p:cNvSpPr>
          <p:nvPr/>
        </p:nvSpPr>
        <p:spPr bwMode="auto">
          <a:xfrm>
            <a:off x="568325" y="3317875"/>
            <a:ext cx="4343400"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FontTx/>
              <a:buNone/>
            </a:pPr>
            <a:r>
              <a:rPr lang="en-US" b="0" i="0" u="sng">
                <a:solidFill>
                  <a:srgbClr val="FF0000"/>
                </a:solidFill>
              </a:rPr>
              <a:t>Hardware Upgrades </a:t>
            </a:r>
          </a:p>
          <a:p>
            <a:pPr algn="ctr">
              <a:buFontTx/>
              <a:buNone/>
            </a:pPr>
            <a:r>
              <a:rPr lang="en-US" b="0" i="0">
                <a:solidFill>
                  <a:srgbClr val="FF0000"/>
                </a:solidFill>
              </a:rPr>
              <a:t>New computer: cores: 8 </a:t>
            </a:r>
            <a:r>
              <a:rPr lang="en-US" b="0" i="0">
                <a:solidFill>
                  <a:srgbClr val="FF0000"/>
                </a:solidFill>
                <a:sym typeface="Wingdings" charset="0"/>
              </a:rPr>
              <a:t> 32</a:t>
            </a:r>
          </a:p>
          <a:p>
            <a:pPr algn="ctr">
              <a:buFontTx/>
              <a:buNone/>
            </a:pPr>
            <a:r>
              <a:rPr lang="en-US" b="0" i="0">
                <a:solidFill>
                  <a:srgbClr val="FF0000"/>
                </a:solidFill>
                <a:sym typeface="Wingdings" charset="0"/>
              </a:rPr>
              <a:t> Commercial Linux Real-Time operating system &amp; advanced real-time debug tools.</a:t>
            </a:r>
          </a:p>
          <a:p>
            <a:pPr algn="ctr">
              <a:buFontTx/>
              <a:buNone/>
            </a:pPr>
            <a:r>
              <a:rPr lang="en-US" b="0" i="0">
                <a:solidFill>
                  <a:srgbClr val="FF0000"/>
                </a:solidFill>
                <a:sym typeface="Wingdings" charset="0"/>
              </a:rPr>
              <a:t> New quad-port fiber optic FPDP I/O boards.</a:t>
            </a:r>
          </a:p>
          <a:p>
            <a:pPr algn="ctr">
              <a:buFontTx/>
              <a:buNone/>
            </a:pPr>
            <a:r>
              <a:rPr lang="en-US" b="0" i="0" u="sng">
                <a:solidFill>
                  <a:srgbClr val="FF0000"/>
                </a:solidFill>
                <a:sym typeface="Wingdings" charset="0"/>
              </a:rPr>
              <a:t>Software Upgrades</a:t>
            </a:r>
          </a:p>
          <a:p>
            <a:pPr algn="ctr">
              <a:buFontTx/>
              <a:buNone/>
            </a:pPr>
            <a:r>
              <a:rPr lang="en-US" b="0" i="0">
                <a:solidFill>
                  <a:srgbClr val="FF0000"/>
                </a:solidFill>
                <a:sym typeface="Wingdings" charset="0"/>
              </a:rPr>
              <a:t> Ported PPPL code and GA PCS to 64-bit.</a:t>
            </a:r>
          </a:p>
          <a:p>
            <a:pPr algn="ctr">
              <a:buFontTx/>
              <a:buNone/>
            </a:pPr>
            <a:r>
              <a:rPr lang="en-US" b="0" i="0">
                <a:solidFill>
                  <a:srgbClr val="FF0000"/>
                </a:solidFill>
                <a:sym typeface="Wingdings" charset="0"/>
              </a:rPr>
              <a:t> Generate commands for new firing generators .</a:t>
            </a:r>
          </a:p>
          <a:p>
            <a:pPr algn="ctr">
              <a:buFontTx/>
              <a:buNone/>
            </a:pPr>
            <a:r>
              <a:rPr lang="en-US" b="0" i="0">
                <a:solidFill>
                  <a:srgbClr val="FF0000"/>
                </a:solidFill>
                <a:sym typeface="Wingdings" charset="0"/>
              </a:rPr>
              <a:t> Coil Protection (DCPS) functions incorporated in PSRTC.</a:t>
            </a:r>
          </a:p>
          <a:p>
            <a:pPr algn="ctr">
              <a:buFontTx/>
              <a:buNone/>
            </a:pPr>
            <a:r>
              <a:rPr lang="en-US" b="0" i="0">
                <a:solidFill>
                  <a:srgbClr val="FF0000"/>
                </a:solidFill>
                <a:sym typeface="Wingdings" charset="0"/>
              </a:rPr>
              <a:t> Numerous new control algorithms.</a:t>
            </a:r>
          </a:p>
          <a:p>
            <a:pPr algn="ctr">
              <a:buFontTx/>
              <a:buNone/>
            </a:pPr>
            <a:r>
              <a:rPr lang="en-US" b="0" i="0">
                <a:solidFill>
                  <a:srgbClr val="FF0000"/>
                </a:solidFill>
                <a:sym typeface="Wingdings" charset="0"/>
              </a:rPr>
              <a:t> PCS algorithms re-written using GA format.</a:t>
            </a:r>
          </a:p>
          <a:p>
            <a:pPr algn="ctr">
              <a:buFontTx/>
              <a:buNone/>
            </a:pPr>
            <a:r>
              <a:rPr lang="en-US" b="0" i="0">
                <a:solidFill>
                  <a:srgbClr val="FF0000"/>
                </a:solidFill>
                <a:sym typeface="Wingdings" charset="0"/>
              </a:rPr>
              <a:t> PSRTC to be re-written.</a:t>
            </a:r>
          </a:p>
        </p:txBody>
      </p:sp>
      <p:sp>
        <p:nvSpPr>
          <p:cNvPr id="74780" name="Rectangle 29"/>
          <p:cNvSpPr>
            <a:spLocks noChangeArrowheads="1"/>
          </p:cNvSpPr>
          <p:nvPr/>
        </p:nvSpPr>
        <p:spPr bwMode="auto">
          <a:xfrm>
            <a:off x="6243638" y="884238"/>
            <a:ext cx="193833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a:solidFill>
                  <a:srgbClr val="FF0000"/>
                </a:solidFill>
              </a:rPr>
              <a:t> PC Links replaced with much faster “Firing Generator” Serial Links</a:t>
            </a:r>
          </a:p>
        </p:txBody>
      </p:sp>
      <p:sp>
        <p:nvSpPr>
          <p:cNvPr id="74781" name="Rectangle 30"/>
          <p:cNvSpPr>
            <a:spLocks noChangeArrowheads="1"/>
          </p:cNvSpPr>
          <p:nvPr/>
        </p:nvSpPr>
        <p:spPr bwMode="auto">
          <a:xfrm>
            <a:off x="1701800" y="909638"/>
            <a:ext cx="2066925"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Tx/>
              <a:buNone/>
            </a:pPr>
            <a:r>
              <a:rPr lang="en-US">
                <a:solidFill>
                  <a:srgbClr val="FF0000"/>
                </a:solidFill>
              </a:rPr>
              <a:t> Sample rate: </a:t>
            </a:r>
            <a:r>
              <a:rPr lang="en-US" u="sng">
                <a:solidFill>
                  <a:srgbClr val="FF0000"/>
                </a:solidFill>
              </a:rPr>
              <a:t>5 </a:t>
            </a:r>
            <a:r>
              <a:rPr lang="en-US" u="sng">
                <a:solidFill>
                  <a:srgbClr val="FF0000"/>
                </a:solidFill>
                <a:sym typeface="Wingdings" charset="0"/>
              </a:rPr>
              <a:t> 20 KHz</a:t>
            </a:r>
          </a:p>
          <a:p>
            <a:pPr>
              <a:buFontTx/>
              <a:buNone/>
            </a:pPr>
            <a:r>
              <a:rPr lang="en-US">
                <a:solidFill>
                  <a:srgbClr val="FF0000"/>
                </a:solidFill>
                <a:sym typeface="Wingdings" charset="0"/>
              </a:rPr>
              <a:t> Added 32 channels</a:t>
            </a:r>
            <a:endParaRPr lang="en-US">
              <a:solidFill>
                <a:srgbClr val="FF0000"/>
              </a:solidFill>
            </a:endParaRPr>
          </a:p>
        </p:txBody>
      </p:sp>
      <p:cxnSp>
        <p:nvCxnSpPr>
          <p:cNvPr id="33" name="Straight Arrow Connector 32"/>
          <p:cNvCxnSpPr/>
          <p:nvPr/>
        </p:nvCxnSpPr>
        <p:spPr>
          <a:xfrm rot="16200000" flipH="1">
            <a:off x="2085182" y="1470819"/>
            <a:ext cx="304800" cy="1476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flipH="1">
            <a:off x="6777038" y="1371600"/>
            <a:ext cx="2286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a:xfrm flipV="1">
            <a:off x="4038600" y="3048000"/>
            <a:ext cx="609600" cy="609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p:nvPr/>
        </p:nvCxnSpPr>
        <p:spPr>
          <a:xfrm flipH="1">
            <a:off x="3962400" y="1600200"/>
            <a:ext cx="1524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4786" name="Rectangle 36"/>
          <p:cNvSpPr>
            <a:spLocks noChangeArrowheads="1"/>
          </p:cNvSpPr>
          <p:nvPr/>
        </p:nvSpPr>
        <p:spPr bwMode="auto">
          <a:xfrm>
            <a:off x="5364163" y="3662363"/>
            <a:ext cx="3779837"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FontTx/>
              <a:buNone/>
            </a:pPr>
            <a:r>
              <a:rPr lang="en-US" sz="1400" b="0" i="0" u="sng">
                <a:solidFill>
                  <a:srgbClr val="FF0000"/>
                </a:solidFill>
              </a:rPr>
              <a:t>Physics Algorithms For Development Once Hardware/Software Infrastructure is Complete </a:t>
            </a:r>
          </a:p>
          <a:p>
            <a:pPr algn="ctr">
              <a:buFontTx/>
              <a:buNone/>
            </a:pPr>
            <a:r>
              <a:rPr lang="en-US" sz="1400" b="0" i="0">
                <a:solidFill>
                  <a:srgbClr val="FF0000"/>
                </a:solidFill>
                <a:sym typeface="Wingdings" charset="0"/>
              </a:rPr>
              <a:t> Modified shape control</a:t>
            </a:r>
          </a:p>
          <a:p>
            <a:pPr algn="ctr">
              <a:buFontTx/>
              <a:buNone/>
            </a:pPr>
            <a:r>
              <a:rPr lang="en-US" sz="1400" b="0" i="0">
                <a:solidFill>
                  <a:srgbClr val="FF0000"/>
                </a:solidFill>
                <a:sym typeface="Wingdings" charset="0"/>
              </a:rPr>
              <a:t> Snowflake Control</a:t>
            </a:r>
          </a:p>
          <a:p>
            <a:pPr algn="ctr">
              <a:buFontTx/>
              <a:buNone/>
            </a:pPr>
            <a:r>
              <a:rPr lang="en-US" sz="1400" b="0" i="0">
                <a:solidFill>
                  <a:srgbClr val="FF0000"/>
                </a:solidFill>
                <a:sym typeface="Wingdings" charset="0"/>
              </a:rPr>
              <a:t> Dud Detection &amp; Soft Landings</a:t>
            </a:r>
          </a:p>
          <a:p>
            <a:pPr algn="ctr">
              <a:buFontTx/>
              <a:buNone/>
            </a:pPr>
            <a:r>
              <a:rPr lang="en-US" sz="1400" b="0" i="0">
                <a:solidFill>
                  <a:srgbClr val="FF0000"/>
                </a:solidFill>
                <a:sym typeface="Wingdings" charset="0"/>
              </a:rPr>
              <a:t> Rotation, Current, </a:t>
            </a:r>
            <a:r>
              <a:rPr lang="en-US" sz="1400" b="0" i="0">
                <a:solidFill>
                  <a:srgbClr val="FF0000"/>
                </a:solidFill>
                <a:latin typeface="Symbol" charset="0"/>
                <a:cs typeface="Symbol" charset="0"/>
                <a:sym typeface="Wingdings" charset="0"/>
              </a:rPr>
              <a:t>b</a:t>
            </a:r>
            <a:r>
              <a:rPr lang="en-US" sz="1400" b="0" i="0" baseline="-25000">
                <a:solidFill>
                  <a:srgbClr val="FF0000"/>
                </a:solidFill>
                <a:sym typeface="Wingdings" charset="0"/>
              </a:rPr>
              <a:t>N</a:t>
            </a:r>
            <a:r>
              <a:rPr lang="en-US" sz="1400" b="0" i="0">
                <a:solidFill>
                  <a:srgbClr val="FF0000"/>
                </a:solidFill>
                <a:sym typeface="Wingdings" charset="0"/>
              </a:rPr>
              <a:t> </a:t>
            </a:r>
          </a:p>
          <a:p>
            <a:pPr algn="ctr">
              <a:buFontTx/>
              <a:buNone/>
            </a:pPr>
            <a:r>
              <a:rPr lang="en-US" sz="1400" b="0" i="0">
                <a:solidFill>
                  <a:srgbClr val="FF0000"/>
                </a:solidFill>
                <a:sym typeface="Wingdings" charset="0"/>
              </a:rPr>
              <a:t>SGI and density control</a:t>
            </a:r>
          </a:p>
          <a:p>
            <a:pPr algn="ctr">
              <a:buFontTx/>
              <a:buNone/>
            </a:pPr>
            <a:r>
              <a:rPr lang="en-US" sz="1400" b="0" i="0">
                <a:solidFill>
                  <a:srgbClr val="FF0000"/>
                </a:solidFill>
                <a:sym typeface="Wingdings" charset="0"/>
              </a:rPr>
              <a:t> new diagnostic algorithms</a:t>
            </a:r>
          </a:p>
        </p:txBody>
      </p:sp>
      <p:cxnSp>
        <p:nvCxnSpPr>
          <p:cNvPr id="42" name="Straight Arrow Connector 41"/>
          <p:cNvCxnSpPr/>
          <p:nvPr/>
        </p:nvCxnSpPr>
        <p:spPr>
          <a:xfrm rot="10800000">
            <a:off x="5241925" y="3119438"/>
            <a:ext cx="782638" cy="4873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8" name="Slide Number Placeholder 37"/>
          <p:cNvSpPr>
            <a:spLocks noGrp="1"/>
          </p:cNvSpPr>
          <p:nvPr>
            <p:ph type="sldNum" sz="quarter" idx="12"/>
          </p:nvPr>
        </p:nvSpPr>
        <p:spPr/>
        <p:txBody>
          <a:bodyPr/>
          <a:lstStyle/>
          <a:p>
            <a:pPr>
              <a:defRPr/>
            </a:pPr>
            <a:fld id="{7686F595-B889-B943-B63A-B626FFE9E1C2}" type="slidenum">
              <a:rPr lang="en-US"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241300" y="1054100"/>
            <a:ext cx="8623300" cy="5379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1400"/>
              </a:spcAft>
              <a:buNone/>
            </a:pPr>
            <a:r>
              <a:rPr lang="en-US" sz="1800"/>
              <a:t>• Stefan Gerhardt (PPPL) and Joshua Breslau (PPPL) received in 2009 and US DOE </a:t>
            </a:r>
            <a:r>
              <a:rPr lang="en-US" sz="1800">
                <a:solidFill>
                  <a:srgbClr val="FF0000"/>
                </a:solidFill>
              </a:rPr>
              <a:t>Presidential Early Career Awards</a:t>
            </a:r>
            <a:r>
              <a:rPr lang="en-US" sz="1800"/>
              <a:t>.</a:t>
            </a:r>
          </a:p>
          <a:p>
            <a:pPr>
              <a:spcAft>
                <a:spcPts val="1400"/>
              </a:spcAft>
              <a:buNone/>
            </a:pPr>
            <a:r>
              <a:rPr lang="en-US" sz="1800"/>
              <a:t>• V. Soukhanovskii (LLNL), J.P. Allain (Purdue U), J-K Park (PPPL) and A. Diallo (PPPL) received</a:t>
            </a:r>
            <a:r>
              <a:rPr lang="en-US" sz="1800">
                <a:solidFill>
                  <a:srgbClr val="FF0000"/>
                </a:solidFill>
              </a:rPr>
              <a:t> 2010 and 2013 DOE OS Early Career Awards</a:t>
            </a:r>
            <a:r>
              <a:rPr lang="en-US" sz="1800"/>
              <a:t>. </a:t>
            </a:r>
          </a:p>
          <a:p>
            <a:pPr>
              <a:spcAft>
                <a:spcPts val="1400"/>
              </a:spcAft>
              <a:buNone/>
            </a:pPr>
            <a:r>
              <a:rPr lang="en-US" sz="1800"/>
              <a:t> • S. Sabbagh (Columbia University) was honored at IAEA (Daejeon, Korea) for his </a:t>
            </a:r>
            <a:r>
              <a:rPr lang="en-US" sz="1800">
                <a:solidFill>
                  <a:srgbClr val="FF0000"/>
                </a:solidFill>
              </a:rPr>
              <a:t>2009 Nuclear Fusion Paper Award</a:t>
            </a:r>
            <a:r>
              <a:rPr lang="en-US" sz="1800"/>
              <a:t>.    </a:t>
            </a:r>
          </a:p>
          <a:p>
            <a:pPr>
              <a:spcAft>
                <a:spcPts val="1400"/>
              </a:spcAft>
              <a:buNone/>
            </a:pPr>
            <a:r>
              <a:rPr lang="en-US" sz="1800"/>
              <a:t> • E. Fredrickson (2008-PPPL), R. Maingi (2009-ORNL), J. Menard (2010-PPPL) and S. Sabbagh (2010-Columbia University) were elected </a:t>
            </a:r>
            <a:r>
              <a:rPr lang="en-US" sz="1800">
                <a:solidFill>
                  <a:srgbClr val="FF0000"/>
                </a:solidFill>
              </a:rPr>
              <a:t>APS-DPP Fellows</a:t>
            </a:r>
            <a:r>
              <a:rPr lang="en-US" sz="1800"/>
              <a:t>.</a:t>
            </a:r>
          </a:p>
          <a:p>
            <a:pPr>
              <a:spcAft>
                <a:spcPts val="1400"/>
              </a:spcAft>
              <a:buNone/>
            </a:pPr>
            <a:r>
              <a:rPr lang="en-US" sz="1800"/>
              <a:t>• J-K Park (PPPL) received the 2010 Marshall N. Rosenbluth </a:t>
            </a:r>
            <a:r>
              <a:rPr lang="en-US" sz="1800">
                <a:solidFill>
                  <a:srgbClr val="FF0000"/>
                </a:solidFill>
              </a:rPr>
              <a:t>Outstanding Doctoral Thesis Award</a:t>
            </a:r>
            <a:r>
              <a:rPr lang="en-US" sz="1800"/>
              <a:t>. </a:t>
            </a:r>
          </a:p>
          <a:p>
            <a:pPr>
              <a:spcAft>
                <a:spcPts val="1400"/>
              </a:spcAft>
              <a:buNone/>
            </a:pPr>
            <a:r>
              <a:rPr lang="en-US" sz="1800"/>
              <a:t>• J-K Park received the 2011 </a:t>
            </a:r>
            <a:r>
              <a:rPr lang="en-US" sz="1800">
                <a:solidFill>
                  <a:srgbClr val="FF0000"/>
                </a:solidFill>
              </a:rPr>
              <a:t>Outstanding Young Researcher Award</a:t>
            </a:r>
            <a:r>
              <a:rPr lang="en-US" sz="1800"/>
              <a:t> (OYRA) from Association of Korean Physicists in America (AKPA).</a:t>
            </a:r>
          </a:p>
          <a:p>
            <a:pPr>
              <a:spcAft>
                <a:spcPts val="1400"/>
              </a:spcAft>
              <a:buNone/>
            </a:pPr>
            <a:r>
              <a:rPr lang="en-US" sz="1800"/>
              <a:t>• NSTX </a:t>
            </a:r>
            <a:r>
              <a:rPr lang="ja-JP" altLang="en-US" sz="1800"/>
              <a:t>“</a:t>
            </a:r>
            <a:r>
              <a:rPr lang="en-US" altLang="ja-JP" sz="1800"/>
              <a:t>Snow-flake Divertor</a:t>
            </a:r>
            <a:r>
              <a:rPr lang="ja-JP" altLang="en-US" sz="1800"/>
              <a:t>”</a:t>
            </a:r>
            <a:r>
              <a:rPr lang="en-US" altLang="ja-JP" sz="1800"/>
              <a:t> team won the </a:t>
            </a:r>
            <a:r>
              <a:rPr lang="en-US" altLang="ja-JP" sz="1800">
                <a:solidFill>
                  <a:srgbClr val="FF0000"/>
                </a:solidFill>
              </a:rPr>
              <a:t>R&amp;D 100 Award for 2012</a:t>
            </a:r>
            <a:r>
              <a:rPr lang="en-US" altLang="ja-JP" sz="1800"/>
              <a:t>.  Also featured in Oct. 2012 FES Science Highlights.</a:t>
            </a:r>
          </a:p>
        </p:txBody>
      </p:sp>
      <p:sp>
        <p:nvSpPr>
          <p:cNvPr id="21507" name="Rectangle 3"/>
          <p:cNvSpPr>
            <a:spLocks noChangeArrowheads="1"/>
          </p:cNvSpPr>
          <p:nvPr/>
        </p:nvSpPr>
        <p:spPr bwMode="auto">
          <a:xfrm>
            <a:off x="0" y="-15875"/>
            <a:ext cx="9144000" cy="9144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buNone/>
            </a:pPr>
            <a:r>
              <a:rPr lang="en-US" sz="2400" i="0" dirty="0">
                <a:solidFill>
                  <a:srgbClr val="FF0000"/>
                </a:solidFill>
              </a:rPr>
              <a:t>NSTX Researchers Received Community </a:t>
            </a:r>
            <a:r>
              <a:rPr lang="en-US" sz="2400" i="0" dirty="0" smtClean="0">
                <a:solidFill>
                  <a:srgbClr val="FF0000"/>
                </a:solidFill>
              </a:rPr>
              <a:t>Recognition</a:t>
            </a:r>
            <a:r>
              <a:rPr lang="en-US" sz="2400" i="0" dirty="0"/>
              <a:t/>
            </a:r>
            <a:br>
              <a:rPr lang="en-US" sz="2400" i="0" dirty="0"/>
            </a:br>
            <a:r>
              <a:rPr lang="en-US" sz="2400" i="0" dirty="0">
                <a:solidFill>
                  <a:srgbClr val="0000FF"/>
                </a:solidFill>
              </a:rPr>
              <a:t>Strong collaborator contributions</a:t>
            </a:r>
            <a:endParaRPr lang="en-US" sz="2400" i="0" dirty="0">
              <a:solidFill>
                <a:srgbClr val="0000FF"/>
              </a:solidFill>
              <a:latin typeface="Arial"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5</a:t>
            </a:fld>
            <a:endParaRPr lang="en-US"/>
          </a:p>
        </p:txBody>
      </p:sp>
    </p:spTree>
    <p:extLst>
      <p:ext uri="{BB962C8B-B14F-4D97-AF65-F5344CB8AC3E}">
        <p14:creationId xmlns="" xmlns:p14="http://schemas.microsoft.com/office/powerpoint/2010/main" val="1216841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30163" y="976313"/>
            <a:ext cx="6075362" cy="3992562"/>
          </a:xfrm>
        </p:spPr>
        <p:txBody>
          <a:bodyPr/>
          <a:lstStyle/>
          <a:p>
            <a:pPr>
              <a:spcAft>
                <a:spcPts val="600"/>
              </a:spcAft>
            </a:pPr>
            <a:r>
              <a:rPr lang="en-US" sz="1800" b="1">
                <a:latin typeface="Arial" charset="0"/>
                <a:ea typeface="ＭＳ Ｐゴシック" charset="0"/>
                <a:cs typeface="ＭＳ Ｐゴシック" charset="0"/>
              </a:rPr>
              <a:t>The first-year power supply capabilities of NSTX-Upgrade will yield considerable experimental flexibility, namely, up-down symmetric PF-1C coils compared to only at the bottom. </a:t>
            </a:r>
          </a:p>
          <a:p>
            <a:r>
              <a:rPr lang="en-US" sz="1800" b="1">
                <a:latin typeface="Arial" charset="0"/>
                <a:ea typeface="ＭＳ Ｐゴシック" charset="0"/>
                <a:cs typeface="ＭＳ Ｐゴシック" charset="0"/>
              </a:rPr>
              <a:t>By powering the PF-1A &amp; PF-1C coils, it will be possible to generate up-down symmetric snowflake divertors</a:t>
            </a:r>
          </a:p>
          <a:p>
            <a:pPr lvl="1"/>
            <a:r>
              <a:rPr lang="en-US" sz="1600" b="1">
                <a:latin typeface="Arial" charset="0"/>
                <a:ea typeface="ＭＳ Ｐゴシック" charset="0"/>
                <a:cs typeface="ＭＳ Ｐゴシック" charset="0"/>
              </a:rPr>
              <a:t>Capability did not exist in NSTX. </a:t>
            </a:r>
          </a:p>
          <a:p>
            <a:pPr lvl="1"/>
            <a:r>
              <a:rPr lang="en-US" sz="1600" b="1">
                <a:latin typeface="Arial" charset="0"/>
                <a:ea typeface="ＭＳ Ｐゴシック" charset="0"/>
                <a:cs typeface="ＭＳ Ｐゴシック" charset="0"/>
              </a:rPr>
              <a:t>Bipolar PF-1C allows easy comparison between snowflake and standard divertors.</a:t>
            </a:r>
          </a:p>
          <a:p>
            <a:pPr>
              <a:spcAft>
                <a:spcPts val="600"/>
              </a:spcAft>
            </a:pPr>
            <a:r>
              <a:rPr lang="en-US" sz="1800" b="1">
                <a:latin typeface="Arial" charset="0"/>
                <a:ea typeface="ＭＳ Ｐゴシック" charset="0"/>
                <a:cs typeface="ＭＳ Ｐゴシック" charset="0"/>
              </a:rPr>
              <a:t>The new configuration should provide better control for the CHI absorber region.  </a:t>
            </a:r>
          </a:p>
          <a:p>
            <a:pPr>
              <a:spcAft>
                <a:spcPts val="600"/>
              </a:spcAft>
            </a:pPr>
            <a:r>
              <a:rPr lang="en-US" sz="1800" b="1">
                <a:latin typeface="Arial" charset="0"/>
                <a:ea typeface="ＭＳ Ｐゴシック" charset="0"/>
                <a:cs typeface="ＭＳ Ｐゴシック" charset="0"/>
              </a:rPr>
              <a:t>Longer-term, upgrades to the power supply systems may add considerable new capability: </a:t>
            </a:r>
            <a:endParaRPr lang="en-US" sz="2000" b="1">
              <a:latin typeface="Arial" charset="0"/>
              <a:ea typeface="ＭＳ Ｐゴシック" charset="0"/>
              <a:cs typeface="ＭＳ Ｐゴシック" charset="0"/>
            </a:endParaRPr>
          </a:p>
        </p:txBody>
      </p:sp>
      <p:sp>
        <p:nvSpPr>
          <p:cNvPr id="73731" name="Rectangle 43"/>
          <p:cNvSpPr>
            <a:spLocks noChangeArrowheads="1"/>
          </p:cNvSpPr>
          <p:nvPr/>
        </p:nvSpPr>
        <p:spPr bwMode="auto">
          <a:xfrm>
            <a:off x="0" y="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90000"/>
              </a:lnSpc>
              <a:spcBef>
                <a:spcPts val="1800"/>
              </a:spcBef>
              <a:spcAft>
                <a:spcPts val="1800"/>
              </a:spcAft>
              <a:buFontTx/>
              <a:buNone/>
            </a:pPr>
            <a:r>
              <a:rPr lang="en-US" sz="3200" i="0" dirty="0">
                <a:solidFill>
                  <a:srgbClr val="FF0000"/>
                </a:solidFill>
              </a:rPr>
              <a:t>NSTX-U PF Coil Power System Upgrade</a:t>
            </a:r>
            <a:br>
              <a:rPr lang="en-US" sz="3200" i="0" dirty="0">
                <a:solidFill>
                  <a:srgbClr val="FF0000"/>
                </a:solidFill>
              </a:rPr>
            </a:br>
            <a:r>
              <a:rPr lang="en-US" sz="2400" i="0" dirty="0">
                <a:solidFill>
                  <a:srgbClr val="0723FF"/>
                </a:solidFill>
              </a:rPr>
              <a:t>Enables up-down symmetric </a:t>
            </a:r>
            <a:r>
              <a:rPr lang="en-US" sz="2400" i="0" dirty="0" err="1">
                <a:solidFill>
                  <a:srgbClr val="0723FF"/>
                </a:solidFill>
              </a:rPr>
              <a:t>divertor</a:t>
            </a:r>
            <a:r>
              <a:rPr lang="en-US" sz="2400" i="0" dirty="0">
                <a:solidFill>
                  <a:srgbClr val="0723FF"/>
                </a:solidFill>
              </a:rPr>
              <a:t> operations</a:t>
            </a:r>
            <a:endParaRPr lang="en-US" sz="1600" i="0" dirty="0">
              <a:solidFill>
                <a:srgbClr val="FF0000"/>
              </a:solidFill>
              <a:latin typeface="Helvetica Neue" charset="0"/>
            </a:endParaRPr>
          </a:p>
        </p:txBody>
      </p:sp>
      <p:sp>
        <p:nvSpPr>
          <p:cNvPr id="73732" name="TextBox 3"/>
          <p:cNvSpPr txBox="1">
            <a:spLocks noChangeArrowheads="1"/>
          </p:cNvSpPr>
          <p:nvPr/>
        </p:nvSpPr>
        <p:spPr bwMode="auto">
          <a:xfrm>
            <a:off x="436563" y="5160963"/>
            <a:ext cx="8707437"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182563" indent="-4572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lvl="1" eaLnBrk="1" hangingPunct="1">
              <a:buFontTx/>
              <a:buNone/>
            </a:pPr>
            <a:r>
              <a:rPr lang="en-US" sz="1600" i="0"/>
              <a:t>- The PF-2 coils may be upgraded to bipolar operations. This will allow those coils to either create the snowflake divertor or to control the lower plasma-wall gap in the high-triangularity shapes, without changes to the power supply links. </a:t>
            </a:r>
          </a:p>
          <a:p>
            <a:pPr lvl="1" eaLnBrk="1" hangingPunct="1">
              <a:buFontTx/>
              <a:buNone/>
            </a:pPr>
            <a:r>
              <a:rPr lang="en-US" sz="1600" i="0"/>
              <a:t>- The PF-1B coil, which will not be powered during initial upgrade operations, may be important for maintaining a steady snowflake divertor through the full OH swing.</a:t>
            </a:r>
            <a:endParaRPr lang="en-US" i="0"/>
          </a:p>
        </p:txBody>
      </p:sp>
      <p:pic>
        <p:nvPicPr>
          <p:cNvPr id="73733" name="Picture 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86463" y="942975"/>
            <a:ext cx="3086100"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4"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49950" y="3009900"/>
            <a:ext cx="2859088"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pPr>
              <a:defRPr/>
            </a:pPr>
            <a:fld id="{7686F595-B889-B943-B63A-B626FFE9E1C2}"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xfrm>
            <a:off x="0" y="-26988"/>
            <a:ext cx="9144000" cy="954088"/>
          </a:xfrm>
          <a:noFill/>
          <a:ln>
            <a:miter lim="800000"/>
            <a:headEnd/>
            <a:tailEnd/>
          </a:ln>
        </p:spPr>
        <p:txBody>
          <a:bodyPr wrap="square" lIns="91440" tIns="45720" rIns="91440" bIns="45720" numCol="1" anchor="t" anchorCtr="0" compatLnSpc="1">
            <a:prstTxWarp prst="textNoShape">
              <a:avLst/>
            </a:prstTxWarp>
            <a:spAutoFit/>
          </a:bodyPr>
          <a:lstStyle/>
          <a:p>
            <a:r>
              <a:rPr lang="en-US" sz="2800" smtClean="0">
                <a:solidFill>
                  <a:srgbClr val="FF0000"/>
                </a:solidFill>
              </a:rPr>
              <a:t>NSTX-U facility/diagnostics port assignment </a:t>
            </a:r>
            <a:br>
              <a:rPr lang="en-US" sz="2800" smtClean="0">
                <a:solidFill>
                  <a:srgbClr val="FF0000"/>
                </a:solidFill>
              </a:rPr>
            </a:br>
            <a:r>
              <a:rPr lang="en-US" sz="2800" smtClean="0">
                <a:solidFill>
                  <a:srgbClr val="0723FF"/>
                </a:solidFill>
              </a:rPr>
              <a:t>Port flanges designed and ordered</a:t>
            </a:r>
          </a:p>
        </p:txBody>
      </p:sp>
      <p:pic>
        <p:nvPicPr>
          <p:cNvPr id="26627" name="Picture 1"/>
          <p:cNvPicPr>
            <a:picLocks noChangeAspect="1"/>
          </p:cNvPicPr>
          <p:nvPr/>
        </p:nvPicPr>
        <p:blipFill>
          <a:blip r:embed="rId3"/>
          <a:srcRect/>
          <a:stretch>
            <a:fillRect/>
          </a:stretch>
        </p:blipFill>
        <p:spPr bwMode="auto">
          <a:xfrm>
            <a:off x="0" y="1244600"/>
            <a:ext cx="9144000" cy="434498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7686F595-B889-B943-B63A-B626FFE9E1C2}" type="slidenum">
              <a:rPr lang="en-US" smtClean="0"/>
              <a:pPr>
                <a:defRPr/>
              </a:pPr>
              <a:t>51</a:t>
            </a:fld>
            <a:endParaRPr lang="en-US"/>
          </a:p>
        </p:txBody>
      </p:sp>
    </p:spTree>
    <p:extLst>
      <p:ext uri="{BB962C8B-B14F-4D97-AF65-F5344CB8AC3E}">
        <p14:creationId xmlns="" xmlns:p14="http://schemas.microsoft.com/office/powerpoint/2010/main" val="804038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ight Arrow 23"/>
          <p:cNvSpPr>
            <a:spLocks noChangeArrowheads="1"/>
          </p:cNvSpPr>
          <p:nvPr/>
        </p:nvSpPr>
        <p:spPr bwMode="auto">
          <a:xfrm>
            <a:off x="7696200" y="3543300"/>
            <a:ext cx="1447800" cy="1193800"/>
          </a:xfrm>
          <a:prstGeom prst="rightArrow">
            <a:avLst>
              <a:gd name="adj1" fmla="val 50000"/>
              <a:gd name="adj2" fmla="val 49999"/>
            </a:avLst>
          </a:prstGeom>
          <a:solidFill>
            <a:srgbClr val="9999FF"/>
          </a:solidFill>
          <a:ln w="15875">
            <a:noFill/>
            <a:round/>
            <a:headEnd/>
            <a:tailEnd type="triangle" w="med" len="med"/>
          </a:ln>
        </p:spPr>
        <p:txBody>
          <a:bodyPr lIns="0" tIns="0" rIns="0" bIns="0"/>
          <a:lstStyle/>
          <a:p>
            <a:pPr>
              <a:spcBef>
                <a:spcPct val="20000"/>
              </a:spcBef>
              <a:buNone/>
            </a:pPr>
            <a:endParaRPr lang="en-US"/>
          </a:p>
        </p:txBody>
      </p:sp>
      <p:sp>
        <p:nvSpPr>
          <p:cNvPr id="25" name="Rectangle 24"/>
          <p:cNvSpPr/>
          <p:nvPr/>
        </p:nvSpPr>
        <p:spPr bwMode="auto">
          <a:xfrm>
            <a:off x="76200" y="3848100"/>
            <a:ext cx="1295400" cy="609600"/>
          </a:xfrm>
          <a:prstGeom prst="rect">
            <a:avLst/>
          </a:prstGeom>
          <a:solidFill>
            <a:schemeClr val="accent1">
              <a:lumMod val="40000"/>
              <a:lumOff val="60000"/>
            </a:schemeClr>
          </a:solidFill>
          <a:ln w="15875" cap="flat" cmpd="sng" algn="ctr">
            <a:solidFill>
              <a:schemeClr val="accent1">
                <a:lumMod val="20000"/>
                <a:lumOff val="80000"/>
              </a:schemeClr>
            </a:solidFill>
            <a:prstDash val="solid"/>
            <a:round/>
            <a:headEnd type="none" w="med" len="med"/>
            <a:tailEnd type="triangle" w="med" len="med"/>
          </a:ln>
          <a:effectLst/>
        </p:spPr>
        <p:txBody>
          <a:bodyPr lIns="0" tIns="0" rIns="0" bIns="0"/>
          <a:lstStyle/>
          <a:p>
            <a:pPr>
              <a:spcBef>
                <a:spcPct val="20000"/>
              </a:spcBef>
              <a:buNone/>
              <a:defRPr/>
            </a:pPr>
            <a:endParaRPr lang="en-US" dirty="0">
              <a:latin typeface="Helvetica" pitchFamily="-128" charset="0"/>
              <a:ea typeface="Arial" charset="0"/>
              <a:cs typeface="Arial" charset="0"/>
            </a:endParaRPr>
          </a:p>
        </p:txBody>
      </p:sp>
      <p:sp>
        <p:nvSpPr>
          <p:cNvPr id="9223" name="Rectangle 5"/>
          <p:cNvSpPr>
            <a:spLocks noChangeArrowheads="1"/>
          </p:cNvSpPr>
          <p:nvPr/>
        </p:nvSpPr>
        <p:spPr bwMode="auto">
          <a:xfrm>
            <a:off x="4191000" y="3835400"/>
            <a:ext cx="1828800" cy="609600"/>
          </a:xfrm>
          <a:prstGeom prst="rect">
            <a:avLst/>
          </a:prstGeom>
          <a:solidFill>
            <a:srgbClr val="D98DD7"/>
          </a:solidFill>
          <a:ln w="15875">
            <a:noFill/>
            <a:round/>
            <a:headEnd/>
            <a:tailEnd type="triangle" w="med" len="med"/>
          </a:ln>
        </p:spPr>
        <p:txBody>
          <a:bodyPr lIns="0" tIns="0" rIns="0" bIns="0"/>
          <a:lstStyle/>
          <a:p>
            <a:pPr>
              <a:spcBef>
                <a:spcPct val="20000"/>
              </a:spcBef>
              <a:buNone/>
            </a:pPr>
            <a:endParaRPr lang="en-US"/>
          </a:p>
        </p:txBody>
      </p:sp>
      <p:sp>
        <p:nvSpPr>
          <p:cNvPr id="9224" name="Rectangle 6"/>
          <p:cNvSpPr>
            <a:spLocks noChangeArrowheads="1"/>
          </p:cNvSpPr>
          <p:nvPr/>
        </p:nvSpPr>
        <p:spPr bwMode="auto">
          <a:xfrm>
            <a:off x="6858000" y="3835400"/>
            <a:ext cx="838200" cy="609600"/>
          </a:xfrm>
          <a:prstGeom prst="rect">
            <a:avLst/>
          </a:prstGeom>
          <a:solidFill>
            <a:srgbClr val="FFCC00"/>
          </a:solidFill>
          <a:ln w="15875">
            <a:noFill/>
            <a:round/>
            <a:headEnd/>
            <a:tailEnd type="triangle" w="med" len="med"/>
          </a:ln>
        </p:spPr>
        <p:txBody>
          <a:bodyPr lIns="0" tIns="0" rIns="0" bIns="0"/>
          <a:lstStyle/>
          <a:p>
            <a:pPr>
              <a:spcBef>
                <a:spcPct val="20000"/>
              </a:spcBef>
              <a:buNone/>
            </a:pPr>
            <a:endParaRPr lang="en-US"/>
          </a:p>
        </p:txBody>
      </p:sp>
      <p:sp>
        <p:nvSpPr>
          <p:cNvPr id="9225" name="TextBox 8"/>
          <p:cNvSpPr txBox="1">
            <a:spLocks noChangeArrowheads="1"/>
          </p:cNvSpPr>
          <p:nvPr/>
        </p:nvSpPr>
        <p:spPr bwMode="auto">
          <a:xfrm>
            <a:off x="76200" y="3848100"/>
            <a:ext cx="1371600" cy="584200"/>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ISTP-1 &amp; CD-4 Prep</a:t>
            </a:r>
          </a:p>
        </p:txBody>
      </p:sp>
      <p:sp>
        <p:nvSpPr>
          <p:cNvPr id="9226" name="TextBox 10"/>
          <p:cNvSpPr txBox="1">
            <a:spLocks noChangeArrowheads="1"/>
          </p:cNvSpPr>
          <p:nvPr/>
        </p:nvSpPr>
        <p:spPr bwMode="auto">
          <a:xfrm>
            <a:off x="4267200" y="3835400"/>
            <a:ext cx="1723605" cy="633998"/>
          </a:xfrm>
          <a:prstGeom prst="rect">
            <a:avLst/>
          </a:prstGeom>
          <a:noFill/>
          <a:ln w="9525">
            <a:noFill/>
            <a:miter lim="800000"/>
            <a:headEnd/>
            <a:tailEnd/>
          </a:ln>
        </p:spPr>
        <p:txBody>
          <a:bodyPr wrap="none" lIns="91418" tIns="45709" rIns="91418" bIns="45709">
            <a:spAutoFit/>
          </a:bodyPr>
          <a:lstStyle/>
          <a:p>
            <a:pPr>
              <a:buNone/>
            </a:pPr>
            <a:r>
              <a:rPr lang="en-US" sz="1600" i="0">
                <a:solidFill>
                  <a:schemeClr val="tx1"/>
                </a:solidFill>
              </a:rPr>
              <a:t>Operations</a:t>
            </a:r>
          </a:p>
          <a:p>
            <a:pPr>
              <a:buNone/>
            </a:pPr>
            <a:r>
              <a:rPr lang="en-US" sz="1600" i="0">
                <a:solidFill>
                  <a:schemeClr val="tx1"/>
                </a:solidFill>
              </a:rPr>
              <a:t>Commissioning</a:t>
            </a:r>
          </a:p>
        </p:txBody>
      </p:sp>
      <p:sp>
        <p:nvSpPr>
          <p:cNvPr id="9227" name="TextBox 11"/>
          <p:cNvSpPr txBox="1">
            <a:spLocks noChangeArrowheads="1"/>
          </p:cNvSpPr>
          <p:nvPr/>
        </p:nvSpPr>
        <p:spPr bwMode="auto">
          <a:xfrm>
            <a:off x="6858000" y="3929063"/>
            <a:ext cx="823913" cy="338137"/>
          </a:xfrm>
          <a:prstGeom prst="rect">
            <a:avLst/>
          </a:prstGeom>
          <a:noFill/>
          <a:ln w="9525">
            <a:noFill/>
            <a:miter lim="800000"/>
            <a:headEnd/>
            <a:tailEnd/>
          </a:ln>
        </p:spPr>
        <p:txBody>
          <a:bodyPr wrap="none" lIns="91418" tIns="45709" rIns="91418" bIns="45709">
            <a:spAutoFit/>
          </a:bodyPr>
          <a:lstStyle/>
          <a:p>
            <a:pPr>
              <a:buNone/>
            </a:pPr>
            <a:r>
              <a:rPr lang="en-US" sz="1600" i="0">
                <a:solidFill>
                  <a:schemeClr val="tx1"/>
                </a:solidFill>
              </a:rPr>
              <a:t>ISTP-2</a:t>
            </a:r>
          </a:p>
        </p:txBody>
      </p:sp>
      <p:sp>
        <p:nvSpPr>
          <p:cNvPr id="9228" name="TextBox 12"/>
          <p:cNvSpPr txBox="1">
            <a:spLocks noChangeArrowheads="1"/>
          </p:cNvSpPr>
          <p:nvPr/>
        </p:nvSpPr>
        <p:spPr bwMode="auto">
          <a:xfrm>
            <a:off x="7924800" y="3835400"/>
            <a:ext cx="1219200" cy="633998"/>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Phys. </a:t>
            </a:r>
          </a:p>
          <a:p>
            <a:pPr>
              <a:buNone/>
            </a:pPr>
            <a:r>
              <a:rPr lang="en-US" sz="1600" i="0">
                <a:solidFill>
                  <a:schemeClr val="tx1"/>
                </a:solidFill>
              </a:rPr>
              <a:t>Ops</a:t>
            </a:r>
          </a:p>
        </p:txBody>
      </p:sp>
      <p:cxnSp>
        <p:nvCxnSpPr>
          <p:cNvPr id="9229" name="Straight Connector 40"/>
          <p:cNvCxnSpPr>
            <a:cxnSpLocks noChangeShapeType="1"/>
          </p:cNvCxnSpPr>
          <p:nvPr/>
        </p:nvCxnSpPr>
        <p:spPr bwMode="auto">
          <a:xfrm rot="16200000" flipH="1">
            <a:off x="4648200" y="3429000"/>
            <a:ext cx="457200" cy="304800"/>
          </a:xfrm>
          <a:prstGeom prst="line">
            <a:avLst/>
          </a:prstGeom>
          <a:noFill/>
          <a:ln w="31750">
            <a:solidFill>
              <a:schemeClr val="tx1"/>
            </a:solidFill>
            <a:round/>
            <a:headEnd/>
            <a:tailEnd type="triangle" w="lg" len="med"/>
          </a:ln>
        </p:spPr>
      </p:cxnSp>
      <p:cxnSp>
        <p:nvCxnSpPr>
          <p:cNvPr id="9230" name="Straight Connector 45"/>
          <p:cNvCxnSpPr>
            <a:cxnSpLocks noChangeShapeType="1"/>
          </p:cNvCxnSpPr>
          <p:nvPr/>
        </p:nvCxnSpPr>
        <p:spPr bwMode="auto">
          <a:xfrm rot="16200000" flipH="1">
            <a:off x="7848600" y="3505200"/>
            <a:ext cx="304800" cy="152400"/>
          </a:xfrm>
          <a:prstGeom prst="line">
            <a:avLst/>
          </a:prstGeom>
          <a:noFill/>
          <a:ln w="31750">
            <a:solidFill>
              <a:schemeClr val="tx1"/>
            </a:solidFill>
            <a:round/>
            <a:headEnd/>
            <a:tailEnd type="triangle" w="lg" len="med"/>
          </a:ln>
        </p:spPr>
      </p:cxnSp>
      <p:sp>
        <p:nvSpPr>
          <p:cNvPr id="37" name="Rectangle 36"/>
          <p:cNvSpPr/>
          <p:nvPr/>
        </p:nvSpPr>
        <p:spPr bwMode="auto">
          <a:xfrm>
            <a:off x="1371600" y="3848100"/>
            <a:ext cx="2819400" cy="609600"/>
          </a:xfrm>
          <a:prstGeom prst="rect">
            <a:avLst/>
          </a:prstGeom>
          <a:solidFill>
            <a:schemeClr val="bg1">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buNone/>
              <a:defRPr/>
            </a:pPr>
            <a:endParaRPr lang="en-US" dirty="0">
              <a:latin typeface="Helvetica" pitchFamily="-128" charset="0"/>
              <a:ea typeface="Arial" charset="0"/>
              <a:cs typeface="Arial" charset="0"/>
            </a:endParaRPr>
          </a:p>
        </p:txBody>
      </p:sp>
      <p:sp>
        <p:nvSpPr>
          <p:cNvPr id="9232" name="TextBox 9"/>
          <p:cNvSpPr txBox="1">
            <a:spLocks noChangeArrowheads="1"/>
          </p:cNvSpPr>
          <p:nvPr/>
        </p:nvSpPr>
        <p:spPr bwMode="auto">
          <a:xfrm>
            <a:off x="1435100" y="3835400"/>
            <a:ext cx="2679700" cy="584200"/>
          </a:xfrm>
          <a:prstGeom prst="rect">
            <a:avLst/>
          </a:prstGeom>
          <a:noFill/>
          <a:ln w="9525">
            <a:noFill/>
            <a:miter lim="800000"/>
            <a:headEnd/>
            <a:tailEnd/>
          </a:ln>
        </p:spPr>
        <p:txBody>
          <a:bodyPr lIns="91418" tIns="45709" rIns="91418" bIns="45709">
            <a:spAutoFit/>
          </a:bodyPr>
          <a:lstStyle/>
          <a:p>
            <a:pPr algn="ctr">
              <a:buNone/>
            </a:pPr>
            <a:r>
              <a:rPr lang="en-US" sz="1600" i="0">
                <a:solidFill>
                  <a:schemeClr val="tx1"/>
                </a:solidFill>
              </a:rPr>
              <a:t>MPTS Calibrations, Bake Out, CD-4</a:t>
            </a:r>
          </a:p>
        </p:txBody>
      </p:sp>
      <p:cxnSp>
        <p:nvCxnSpPr>
          <p:cNvPr id="9235" name="Straight Connector 45"/>
          <p:cNvCxnSpPr>
            <a:cxnSpLocks noChangeShapeType="1"/>
          </p:cNvCxnSpPr>
          <p:nvPr/>
        </p:nvCxnSpPr>
        <p:spPr bwMode="auto">
          <a:xfrm flipH="1" flipV="1">
            <a:off x="7162800" y="4495800"/>
            <a:ext cx="457200" cy="647700"/>
          </a:xfrm>
          <a:prstGeom prst="line">
            <a:avLst/>
          </a:prstGeom>
          <a:noFill/>
          <a:ln w="31750">
            <a:solidFill>
              <a:schemeClr val="tx1"/>
            </a:solidFill>
            <a:round/>
            <a:headEnd/>
            <a:tailEnd type="triangle" w="lg" len="med"/>
          </a:ln>
        </p:spPr>
      </p:cxnSp>
      <p:cxnSp>
        <p:nvCxnSpPr>
          <p:cNvPr id="9236" name="Straight Connector 40"/>
          <p:cNvCxnSpPr>
            <a:cxnSpLocks noChangeShapeType="1"/>
          </p:cNvCxnSpPr>
          <p:nvPr/>
        </p:nvCxnSpPr>
        <p:spPr bwMode="auto">
          <a:xfrm rot="10800000" flipV="1">
            <a:off x="609600" y="3048000"/>
            <a:ext cx="685800" cy="609600"/>
          </a:xfrm>
          <a:prstGeom prst="line">
            <a:avLst/>
          </a:prstGeom>
          <a:noFill/>
          <a:ln w="31750">
            <a:solidFill>
              <a:schemeClr val="tx1"/>
            </a:solidFill>
            <a:round/>
            <a:headEnd/>
            <a:tailEnd type="triangle" w="lg" len="med"/>
          </a:ln>
        </p:spPr>
      </p:cxnSp>
      <p:cxnSp>
        <p:nvCxnSpPr>
          <p:cNvPr id="9238" name="Straight Connector 45"/>
          <p:cNvCxnSpPr>
            <a:cxnSpLocks noChangeShapeType="1"/>
          </p:cNvCxnSpPr>
          <p:nvPr/>
        </p:nvCxnSpPr>
        <p:spPr bwMode="auto">
          <a:xfrm flipV="1">
            <a:off x="2240280" y="4495800"/>
            <a:ext cx="579120" cy="731520"/>
          </a:xfrm>
          <a:prstGeom prst="line">
            <a:avLst/>
          </a:prstGeom>
          <a:noFill/>
          <a:ln w="31750">
            <a:solidFill>
              <a:schemeClr val="tx1"/>
            </a:solidFill>
            <a:round/>
            <a:headEnd/>
            <a:tailEnd type="triangle" w="lg" len="med"/>
          </a:ln>
        </p:spPr>
      </p:cxnSp>
      <p:sp>
        <p:nvSpPr>
          <p:cNvPr id="9239" name="TextBox 42"/>
          <p:cNvSpPr txBox="1">
            <a:spLocks noChangeArrowheads="1"/>
          </p:cNvSpPr>
          <p:nvPr/>
        </p:nvSpPr>
        <p:spPr bwMode="auto">
          <a:xfrm>
            <a:off x="914400" y="3381375"/>
            <a:ext cx="1914525" cy="369888"/>
          </a:xfrm>
          <a:prstGeom prst="rect">
            <a:avLst/>
          </a:prstGeom>
          <a:noFill/>
          <a:ln w="9525">
            <a:noFill/>
            <a:miter lim="800000"/>
            <a:headEnd/>
            <a:tailEnd/>
          </a:ln>
        </p:spPr>
        <p:txBody>
          <a:bodyPr wrap="none" lIns="91418" tIns="45709" rIns="91418" bIns="45709">
            <a:spAutoFit/>
          </a:bodyPr>
          <a:lstStyle/>
          <a:p>
            <a:pPr>
              <a:buNone/>
            </a:pPr>
            <a:r>
              <a:rPr lang="en-US" sz="1800"/>
              <a:t>July-Sept. 2014</a:t>
            </a:r>
          </a:p>
        </p:txBody>
      </p:sp>
      <p:cxnSp>
        <p:nvCxnSpPr>
          <p:cNvPr id="9240" name="Straight Connector 44"/>
          <p:cNvCxnSpPr>
            <a:cxnSpLocks noChangeShapeType="1"/>
          </p:cNvCxnSpPr>
          <p:nvPr/>
        </p:nvCxnSpPr>
        <p:spPr bwMode="auto">
          <a:xfrm>
            <a:off x="76200" y="3810000"/>
            <a:ext cx="4091940" cy="0"/>
          </a:xfrm>
          <a:prstGeom prst="line">
            <a:avLst/>
          </a:prstGeom>
          <a:noFill/>
          <a:ln w="38100">
            <a:solidFill>
              <a:schemeClr val="accent2"/>
            </a:solidFill>
            <a:round/>
            <a:headEnd/>
            <a:tailEnd/>
          </a:ln>
        </p:spPr>
      </p:cxnSp>
      <p:cxnSp>
        <p:nvCxnSpPr>
          <p:cNvPr id="9241" name="Straight Connector 44"/>
          <p:cNvCxnSpPr>
            <a:cxnSpLocks noChangeShapeType="1"/>
          </p:cNvCxnSpPr>
          <p:nvPr/>
        </p:nvCxnSpPr>
        <p:spPr bwMode="auto">
          <a:xfrm>
            <a:off x="4191000" y="4495800"/>
            <a:ext cx="1828800" cy="1588"/>
          </a:xfrm>
          <a:prstGeom prst="line">
            <a:avLst/>
          </a:prstGeom>
          <a:noFill/>
          <a:ln w="38100">
            <a:solidFill>
              <a:schemeClr val="accent2"/>
            </a:solidFill>
            <a:round/>
            <a:headEnd/>
            <a:tailEnd/>
          </a:ln>
        </p:spPr>
      </p:cxnSp>
      <p:sp>
        <p:nvSpPr>
          <p:cNvPr id="9242" name="Rectangle 6"/>
          <p:cNvSpPr>
            <a:spLocks noChangeArrowheads="1"/>
          </p:cNvSpPr>
          <p:nvPr/>
        </p:nvSpPr>
        <p:spPr bwMode="auto">
          <a:xfrm>
            <a:off x="6019800" y="3835400"/>
            <a:ext cx="838200" cy="609600"/>
          </a:xfrm>
          <a:prstGeom prst="rect">
            <a:avLst/>
          </a:prstGeom>
          <a:solidFill>
            <a:srgbClr val="9999FF"/>
          </a:solidFill>
          <a:ln w="15875">
            <a:noFill/>
            <a:round/>
            <a:headEnd/>
            <a:tailEnd type="triangle" w="med" len="med"/>
          </a:ln>
        </p:spPr>
        <p:txBody>
          <a:bodyPr lIns="0" tIns="0" rIns="0" bIns="0"/>
          <a:lstStyle/>
          <a:p>
            <a:pPr>
              <a:spcBef>
                <a:spcPct val="20000"/>
              </a:spcBef>
              <a:buNone/>
            </a:pPr>
            <a:endParaRPr lang="en-US"/>
          </a:p>
        </p:txBody>
      </p:sp>
      <p:sp>
        <p:nvSpPr>
          <p:cNvPr id="9243" name="Rectangle 41"/>
          <p:cNvSpPr>
            <a:spLocks noChangeArrowheads="1"/>
          </p:cNvSpPr>
          <p:nvPr/>
        </p:nvSpPr>
        <p:spPr bwMode="auto">
          <a:xfrm>
            <a:off x="6934200" y="2743200"/>
            <a:ext cx="2133600" cy="701731"/>
          </a:xfrm>
          <a:prstGeom prst="rect">
            <a:avLst/>
          </a:prstGeom>
          <a:solidFill>
            <a:srgbClr val="9999FF"/>
          </a:solidFill>
          <a:ln w="9525">
            <a:noFill/>
            <a:miter lim="800000"/>
            <a:headEnd/>
            <a:tailEnd/>
          </a:ln>
        </p:spPr>
        <p:txBody>
          <a:bodyPr>
            <a:spAutoFit/>
          </a:bodyPr>
          <a:lstStyle/>
          <a:p>
            <a:pPr algn="ctr">
              <a:buNone/>
            </a:pPr>
            <a:r>
              <a:rPr lang="en-US" sz="1800" b="0" i="0">
                <a:solidFill>
                  <a:schemeClr val="tx1"/>
                </a:solidFill>
              </a:rPr>
              <a:t>I</a:t>
            </a:r>
            <a:r>
              <a:rPr lang="en-US" sz="1800" b="0" i="0" baseline="-25000">
                <a:solidFill>
                  <a:schemeClr val="tx1"/>
                </a:solidFill>
              </a:rPr>
              <a:t>p</a:t>
            </a:r>
            <a:r>
              <a:rPr lang="en-US" sz="1800" b="0" i="0">
                <a:solidFill>
                  <a:schemeClr val="tx1"/>
                </a:solidFill>
              </a:rPr>
              <a:t>≤1.5-1.6 MA </a:t>
            </a:r>
          </a:p>
          <a:p>
            <a:pPr algn="ctr">
              <a:buNone/>
            </a:pPr>
            <a:r>
              <a:rPr lang="en-US" sz="1800" b="0" i="0">
                <a:solidFill>
                  <a:schemeClr val="tx1"/>
                </a:solidFill>
              </a:rPr>
              <a:t>B</a:t>
            </a:r>
            <a:r>
              <a:rPr lang="en-US" sz="1800" b="0" i="0" baseline="-25000">
                <a:solidFill>
                  <a:schemeClr val="tx1"/>
                </a:solidFill>
              </a:rPr>
              <a:t>T</a:t>
            </a:r>
            <a:r>
              <a:rPr lang="en-US" sz="1800" b="0" i="0">
                <a:solidFill>
                  <a:schemeClr val="tx1"/>
                </a:solidFill>
              </a:rPr>
              <a:t>≤0.75-0.8 </a:t>
            </a:r>
          </a:p>
        </p:txBody>
      </p:sp>
      <p:sp>
        <p:nvSpPr>
          <p:cNvPr id="9244" name="TextBox 12"/>
          <p:cNvSpPr txBox="1">
            <a:spLocks noChangeArrowheads="1"/>
          </p:cNvSpPr>
          <p:nvPr/>
        </p:nvSpPr>
        <p:spPr bwMode="auto">
          <a:xfrm>
            <a:off x="6096000" y="3835400"/>
            <a:ext cx="838200" cy="584200"/>
          </a:xfrm>
          <a:prstGeom prst="rect">
            <a:avLst/>
          </a:prstGeom>
          <a:noFill/>
          <a:ln w="9525">
            <a:noFill/>
            <a:miter lim="800000"/>
            <a:headEnd/>
            <a:tailEnd/>
          </a:ln>
        </p:spPr>
        <p:txBody>
          <a:bodyPr lIns="91418" tIns="45709" rIns="91418" bIns="45709">
            <a:spAutoFit/>
          </a:bodyPr>
          <a:lstStyle/>
          <a:p>
            <a:pPr>
              <a:buNone/>
            </a:pPr>
            <a:r>
              <a:rPr lang="en-US" sz="1600" i="0">
                <a:solidFill>
                  <a:schemeClr val="tx1"/>
                </a:solidFill>
              </a:rPr>
              <a:t>Phys. Ops</a:t>
            </a:r>
          </a:p>
        </p:txBody>
      </p:sp>
      <p:cxnSp>
        <p:nvCxnSpPr>
          <p:cNvPr id="9245" name="Straight Connector 45"/>
          <p:cNvCxnSpPr>
            <a:cxnSpLocks noChangeShapeType="1"/>
          </p:cNvCxnSpPr>
          <p:nvPr/>
        </p:nvCxnSpPr>
        <p:spPr bwMode="auto">
          <a:xfrm flipH="1">
            <a:off x="6553200" y="2407920"/>
            <a:ext cx="167640" cy="1325880"/>
          </a:xfrm>
          <a:prstGeom prst="line">
            <a:avLst/>
          </a:prstGeom>
          <a:noFill/>
          <a:ln w="31750">
            <a:solidFill>
              <a:schemeClr val="tx1"/>
            </a:solidFill>
            <a:round/>
            <a:headEnd/>
            <a:tailEnd type="triangle" w="lg" len="med"/>
          </a:ln>
        </p:spPr>
      </p:cxnSp>
      <p:sp>
        <p:nvSpPr>
          <p:cNvPr id="9246" name="TextBox 42"/>
          <p:cNvSpPr txBox="1">
            <a:spLocks noChangeArrowheads="1"/>
          </p:cNvSpPr>
          <p:nvPr/>
        </p:nvSpPr>
        <p:spPr bwMode="auto">
          <a:xfrm>
            <a:off x="4321175" y="4495800"/>
            <a:ext cx="1651000" cy="369888"/>
          </a:xfrm>
          <a:prstGeom prst="rect">
            <a:avLst/>
          </a:prstGeom>
          <a:noFill/>
          <a:ln w="9525">
            <a:noFill/>
            <a:miter lim="800000"/>
            <a:headEnd/>
            <a:tailEnd/>
          </a:ln>
        </p:spPr>
        <p:txBody>
          <a:bodyPr wrap="none" lIns="91418" tIns="45709" rIns="91418" bIns="45709">
            <a:spAutoFit/>
          </a:bodyPr>
          <a:lstStyle/>
          <a:p>
            <a:pPr>
              <a:buNone/>
            </a:pPr>
            <a:r>
              <a:rPr lang="en-US" sz="1800"/>
              <a:t>~ 2-3 Months</a:t>
            </a:r>
          </a:p>
        </p:txBody>
      </p:sp>
      <p:sp>
        <p:nvSpPr>
          <p:cNvPr id="31" name="Rectangle 43"/>
          <p:cNvSpPr>
            <a:spLocks noChangeArrowheads="1"/>
          </p:cNvSpPr>
          <p:nvPr/>
        </p:nvSpPr>
        <p:spPr bwMode="auto">
          <a:xfrm>
            <a:off x="7938"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spcBef>
                <a:spcPct val="0"/>
              </a:spcBef>
              <a:buNone/>
            </a:pPr>
            <a:r>
              <a:rPr lang="en-US" sz="2400" i="0" dirty="0">
                <a:solidFill>
                  <a:srgbClr val="FF0000"/>
                </a:solidFill>
                <a:latin typeface="Arial" pitchFamily="34" charset="0"/>
                <a:ea typeface="ヒラギノ角ゴ Pro W3" charset="-128"/>
              </a:rPr>
              <a:t>Plans to Rapidly Recover Physics Operations </a:t>
            </a:r>
            <a:r>
              <a:rPr lang="en-US" sz="2400" i="0" dirty="0" smtClean="0">
                <a:solidFill>
                  <a:srgbClr val="FF0000"/>
                </a:solidFill>
                <a:latin typeface="Arial" pitchFamily="34" charset="0"/>
                <a:ea typeface="ヒラギノ角ゴ Pro W3" charset="-128"/>
              </a:rPr>
              <a:t>Capabilities</a:t>
            </a:r>
            <a:endParaRPr lang="en-US" sz="2400" i="0" dirty="0">
              <a:solidFill>
                <a:srgbClr val="FF0000"/>
              </a:solidFill>
              <a:latin typeface="Arial" pitchFamily="34" charset="0"/>
              <a:ea typeface="ヒラギノ角ゴ Pro W3" charset="-128"/>
            </a:endParaRPr>
          </a:p>
        </p:txBody>
      </p:sp>
      <p:sp>
        <p:nvSpPr>
          <p:cNvPr id="32" name="Slide Number Placeholder 8"/>
          <p:cNvSpPr>
            <a:spLocks noGrp="1"/>
          </p:cNvSpPr>
          <p:nvPr>
            <p:ph type="sldNum" sz="quarter" idx="12"/>
          </p:nvPr>
        </p:nvSpPr>
        <p:spPr>
          <a:xfrm>
            <a:off x="8382000" y="6629400"/>
            <a:ext cx="762000" cy="152400"/>
          </a:xfrm>
        </p:spPr>
        <p:txBody>
          <a:bodyPr/>
          <a:lstStyle/>
          <a:p>
            <a:pPr>
              <a:defRPr/>
            </a:pPr>
            <a:fld id="{7686F595-B889-B943-B63A-B626FFE9E1C2}" type="slidenum">
              <a:rPr lang="en-US" smtClean="0"/>
              <a:pPr>
                <a:defRPr/>
              </a:pPr>
              <a:t>52</a:t>
            </a:fld>
            <a:endParaRPr lang="en-US"/>
          </a:p>
        </p:txBody>
      </p:sp>
      <p:sp>
        <p:nvSpPr>
          <p:cNvPr id="35" name="Rectangle 15"/>
          <p:cNvSpPr>
            <a:spLocks noChangeArrowheads="1"/>
          </p:cNvSpPr>
          <p:nvPr/>
        </p:nvSpPr>
        <p:spPr bwMode="auto">
          <a:xfrm>
            <a:off x="2819400" y="990600"/>
            <a:ext cx="3386138" cy="2640701"/>
          </a:xfrm>
          <a:prstGeom prst="rect">
            <a:avLst/>
          </a:prstGeom>
          <a:solidFill>
            <a:srgbClr val="D98DD7"/>
          </a:solidFill>
          <a:ln w="9525">
            <a:noFill/>
            <a:miter lim="800000"/>
            <a:headEnd/>
            <a:tailEnd/>
          </a:ln>
        </p:spPr>
        <p:txBody>
          <a:bodyPr lIns="91418" tIns="45709" rIns="91418" bIns="45709">
            <a:spAutoFit/>
          </a:bodyPr>
          <a:lstStyle/>
          <a:p>
            <a:pPr algn="ctr">
              <a:buNone/>
            </a:pPr>
            <a:r>
              <a:rPr lang="en-US" sz="1800" b="0" i="0">
                <a:solidFill>
                  <a:schemeClr val="tx1"/>
                </a:solidFill>
              </a:rPr>
              <a:t>Plasma Operations with:</a:t>
            </a:r>
          </a:p>
          <a:p>
            <a:pPr algn="ctr">
              <a:buNone/>
            </a:pPr>
            <a:r>
              <a:rPr lang="en-US" sz="1800" b="0" i="0">
                <a:solidFill>
                  <a:schemeClr val="tx1"/>
                </a:solidFill>
              </a:rPr>
              <a:t>I</a:t>
            </a:r>
            <a:r>
              <a:rPr lang="en-US" sz="1800" b="0" i="0" baseline="-25000">
                <a:solidFill>
                  <a:schemeClr val="tx1"/>
                </a:solidFill>
              </a:rPr>
              <a:t>p</a:t>
            </a:r>
            <a:r>
              <a:rPr lang="en-US" sz="1800" b="0" i="0">
                <a:solidFill>
                  <a:schemeClr val="tx1"/>
                </a:solidFill>
              </a:rPr>
              <a:t>≤1.0 MA, B</a:t>
            </a:r>
            <a:r>
              <a:rPr lang="en-US" sz="1800" b="0" i="0" baseline="-25000">
                <a:solidFill>
                  <a:schemeClr val="tx1"/>
                </a:solidFill>
              </a:rPr>
              <a:t>T</a:t>
            </a:r>
            <a:r>
              <a:rPr lang="en-US" sz="1800" b="0" i="0">
                <a:solidFill>
                  <a:schemeClr val="tx1"/>
                </a:solidFill>
              </a:rPr>
              <a:t>≤0.5</a:t>
            </a:r>
          </a:p>
          <a:p>
            <a:pPr algn="ctr">
              <a:buNone/>
            </a:pPr>
            <a:r>
              <a:rPr lang="en-US" sz="1800" b="0" i="0">
                <a:solidFill>
                  <a:schemeClr val="tx1"/>
                </a:solidFill>
              </a:rPr>
              <a:t>Develop:</a:t>
            </a:r>
          </a:p>
          <a:p>
            <a:pPr algn="ctr">
              <a:buNone/>
            </a:pPr>
            <a:r>
              <a:rPr lang="en-US" sz="1800" b="0" i="0">
                <a:solidFill>
                  <a:schemeClr val="tx1"/>
                </a:solidFill>
              </a:rPr>
              <a:t> Breakdown and current ramp scenarios</a:t>
            </a:r>
          </a:p>
          <a:p>
            <a:pPr algn="ctr">
              <a:buNone/>
            </a:pPr>
            <a:r>
              <a:rPr lang="en-US" sz="1800" b="0" i="0">
                <a:solidFill>
                  <a:schemeClr val="tx1"/>
                </a:solidFill>
              </a:rPr>
              <a:t> Shape &amp; position control</a:t>
            </a:r>
          </a:p>
          <a:p>
            <a:pPr algn="ctr">
              <a:buNone/>
            </a:pPr>
            <a:r>
              <a:rPr lang="en-US" sz="1800" b="0" i="0">
                <a:solidFill>
                  <a:schemeClr val="tx1"/>
                </a:solidFill>
              </a:rPr>
              <a:t> Reliable H-mode</a:t>
            </a:r>
          </a:p>
          <a:p>
            <a:pPr algn="ctr">
              <a:buNone/>
            </a:pPr>
            <a:r>
              <a:rPr lang="en-US" sz="1800" b="0" i="0">
                <a:solidFill>
                  <a:schemeClr val="tx1"/>
                </a:solidFill>
              </a:rPr>
              <a:t> Diagnostic operations</a:t>
            </a:r>
          </a:p>
        </p:txBody>
      </p:sp>
      <p:sp>
        <p:nvSpPr>
          <p:cNvPr id="36" name="Rectangle 15"/>
          <p:cNvSpPr>
            <a:spLocks noChangeArrowheads="1"/>
          </p:cNvSpPr>
          <p:nvPr/>
        </p:nvSpPr>
        <p:spPr bwMode="auto">
          <a:xfrm>
            <a:off x="152400" y="1295400"/>
            <a:ext cx="2514600" cy="1865104"/>
          </a:xfrm>
          <a:prstGeom prst="rect">
            <a:avLst/>
          </a:prstGeom>
          <a:solidFill>
            <a:schemeClr val="accent1">
              <a:lumMod val="40000"/>
              <a:lumOff val="60000"/>
            </a:schemeClr>
          </a:solidFill>
          <a:ln w="9525">
            <a:noFill/>
            <a:miter lim="800000"/>
            <a:headEnd/>
            <a:tailEnd/>
          </a:ln>
        </p:spPr>
        <p:txBody>
          <a:bodyPr lIns="91418" tIns="45709" rIns="91418" bIns="45709">
            <a:spAutoFit/>
          </a:bodyPr>
          <a:lstStyle/>
          <a:p>
            <a:pPr algn="ctr">
              <a:buNone/>
              <a:defRPr/>
            </a:pPr>
            <a:r>
              <a:rPr lang="en-US" sz="1800" b="0" i="0">
                <a:solidFill>
                  <a:schemeClr val="tx1"/>
                </a:solidFill>
                <a:ea typeface="Arial" charset="0"/>
                <a:cs typeface="Arial" charset="0"/>
              </a:rPr>
              <a:t>ISTP: </a:t>
            </a:r>
          </a:p>
          <a:p>
            <a:pPr algn="ctr">
              <a:buNone/>
              <a:defRPr/>
            </a:pPr>
            <a:r>
              <a:rPr lang="en-US" sz="1800" b="0" i="0">
                <a:solidFill>
                  <a:schemeClr val="tx1"/>
                </a:solidFill>
                <a:ea typeface="Arial" charset="0"/>
                <a:cs typeface="Arial" charset="0"/>
              </a:rPr>
              <a:t>(Integrated Systems Test Procedure)</a:t>
            </a:r>
          </a:p>
          <a:p>
            <a:pPr>
              <a:buNone/>
              <a:defRPr/>
            </a:pPr>
            <a:r>
              <a:rPr lang="en-US" sz="1800" b="0" i="0">
                <a:solidFill>
                  <a:schemeClr val="tx1"/>
                </a:solidFill>
                <a:ea typeface="Arial" charset="0"/>
                <a:cs typeface="Arial" charset="0"/>
              </a:rPr>
              <a:t>Establishes facility in state of readiness for operations.</a:t>
            </a:r>
          </a:p>
        </p:txBody>
      </p:sp>
      <p:sp>
        <p:nvSpPr>
          <p:cNvPr id="39" name="Rectangle 16"/>
          <p:cNvSpPr>
            <a:spLocks noChangeArrowheads="1"/>
          </p:cNvSpPr>
          <p:nvPr/>
        </p:nvSpPr>
        <p:spPr bwMode="auto">
          <a:xfrm>
            <a:off x="6400800" y="1066800"/>
            <a:ext cx="2590800" cy="1477963"/>
          </a:xfrm>
          <a:prstGeom prst="rect">
            <a:avLst/>
          </a:prstGeom>
          <a:solidFill>
            <a:srgbClr val="9999FF"/>
          </a:solidFill>
          <a:ln w="9525">
            <a:noFill/>
            <a:miter lim="800000"/>
            <a:headEnd/>
            <a:tailEnd/>
          </a:ln>
        </p:spPr>
        <p:txBody>
          <a:bodyPr lIns="91418" tIns="45709" rIns="91418" bIns="45709">
            <a:spAutoFit/>
          </a:bodyPr>
          <a:lstStyle/>
          <a:p>
            <a:pPr algn="ctr">
              <a:buNone/>
            </a:pPr>
            <a:r>
              <a:rPr lang="en-US" sz="1800" b="0" i="0">
                <a:solidFill>
                  <a:schemeClr val="tx1"/>
                </a:solidFill>
              </a:rPr>
              <a:t>Continue to add diagnostic &amp; control capabilities while initiating physics experiments.</a:t>
            </a:r>
          </a:p>
        </p:txBody>
      </p:sp>
      <p:sp>
        <p:nvSpPr>
          <p:cNvPr id="42" name="Rectangle 15"/>
          <p:cNvSpPr>
            <a:spLocks noChangeArrowheads="1"/>
          </p:cNvSpPr>
          <p:nvPr/>
        </p:nvSpPr>
        <p:spPr bwMode="auto">
          <a:xfrm>
            <a:off x="914400" y="5181600"/>
            <a:ext cx="2971800" cy="1108075"/>
          </a:xfrm>
          <a:prstGeom prst="rect">
            <a:avLst/>
          </a:prstGeom>
          <a:solidFill>
            <a:schemeClr val="bg1">
              <a:lumMod val="85000"/>
            </a:schemeClr>
          </a:solidFill>
          <a:ln w="9525">
            <a:noFill/>
            <a:miter lim="800000"/>
            <a:headEnd/>
            <a:tailEnd/>
          </a:ln>
        </p:spPr>
        <p:txBody>
          <a:bodyPr lIns="91418" tIns="45709" rIns="91418" bIns="45709">
            <a:spAutoFit/>
          </a:bodyPr>
          <a:lstStyle/>
          <a:p>
            <a:pPr algn="ctr">
              <a:buNone/>
              <a:defRPr/>
            </a:pPr>
            <a:r>
              <a:rPr lang="en-US" sz="1600" b="0" i="0">
                <a:solidFill>
                  <a:schemeClr val="tx1"/>
                </a:solidFill>
                <a:ea typeface="Arial" charset="0"/>
                <a:cs typeface="Arial" charset="0"/>
              </a:rPr>
              <a:t>Attempt 50 kA CD-4 plasma before bake-out. If water in PFCs prevents success, then repeat after bake-out.</a:t>
            </a:r>
            <a:r>
              <a:rPr lang="en-US" sz="1800" b="0" i="0">
                <a:solidFill>
                  <a:schemeClr val="tx1"/>
                </a:solidFill>
                <a:ea typeface="Arial" charset="0"/>
                <a:cs typeface="Arial" charset="0"/>
              </a:rPr>
              <a:t>	</a:t>
            </a:r>
          </a:p>
        </p:txBody>
      </p:sp>
      <p:sp>
        <p:nvSpPr>
          <p:cNvPr id="44" name="Rectangle 15"/>
          <p:cNvSpPr>
            <a:spLocks noChangeArrowheads="1"/>
          </p:cNvSpPr>
          <p:nvPr/>
        </p:nvSpPr>
        <p:spPr bwMode="auto">
          <a:xfrm>
            <a:off x="6019800" y="5027613"/>
            <a:ext cx="2971800" cy="1255706"/>
          </a:xfrm>
          <a:prstGeom prst="rect">
            <a:avLst/>
          </a:prstGeom>
          <a:solidFill>
            <a:srgbClr val="FFCC00"/>
          </a:solidFill>
          <a:ln w="9525">
            <a:noFill/>
            <a:miter lim="800000"/>
            <a:headEnd/>
            <a:tailEnd/>
          </a:ln>
        </p:spPr>
        <p:txBody>
          <a:bodyPr lIns="91418" tIns="45709" rIns="91418" bIns="45709">
            <a:spAutoFit/>
          </a:bodyPr>
          <a:lstStyle/>
          <a:p>
            <a:pPr algn="ctr">
              <a:buNone/>
            </a:pPr>
            <a:r>
              <a:rPr lang="en-US" sz="1800" b="0" i="0">
                <a:solidFill>
                  <a:schemeClr val="tx1"/>
                </a:solidFill>
              </a:rPr>
              <a:t>ISTP-2</a:t>
            </a:r>
          </a:p>
          <a:p>
            <a:pPr algn="ctr">
              <a:buNone/>
            </a:pPr>
            <a:r>
              <a:rPr lang="en-US" sz="1800" b="0" i="0">
                <a:solidFill>
                  <a:schemeClr val="tx1"/>
                </a:solidFill>
              </a:rPr>
              <a:t>Required to increase the field and current for later research phase	</a:t>
            </a:r>
          </a:p>
        </p:txBody>
      </p:sp>
    </p:spTree>
    <p:extLst>
      <p:ext uri="{BB962C8B-B14F-4D97-AF65-F5344CB8AC3E}">
        <p14:creationId xmlns="" xmlns:p14="http://schemas.microsoft.com/office/powerpoint/2010/main" val="1464496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88900" y="982663"/>
            <a:ext cx="5029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spcAft>
                <a:spcPts val="1800"/>
              </a:spcAft>
              <a:buClr>
                <a:srgbClr val="010000"/>
              </a:buClr>
            </a:pPr>
            <a:r>
              <a:rPr lang="en-US" sz="1600" i="0" dirty="0"/>
              <a:t>The Surface Science and Technology Laboratory (SSTL) with three surface analysis systems and an ultrahigh vacuum deposition chamber.</a:t>
            </a:r>
          </a:p>
          <a:p>
            <a:pPr>
              <a:spcBef>
                <a:spcPct val="0"/>
              </a:spcBef>
              <a:spcAft>
                <a:spcPts val="1200"/>
              </a:spcAft>
              <a:buClr>
                <a:srgbClr val="010000"/>
              </a:buClr>
            </a:pPr>
            <a:r>
              <a:rPr lang="en-US" sz="1600" i="0" dirty="0"/>
              <a:t>The Surface Imaging and Microanalysis Laboratory (SIML) with a Thermo VG Scientific </a:t>
            </a:r>
            <a:r>
              <a:rPr lang="en-US" sz="1600" i="0" dirty="0" err="1"/>
              <a:t>Microlab</a:t>
            </a:r>
            <a:r>
              <a:rPr lang="en-US" sz="1600" i="0" dirty="0"/>
              <a:t> 310-F High Performance Field Emission Auger and Multi-technique Surface Microanalysis Instrument. </a:t>
            </a:r>
          </a:p>
          <a:p>
            <a:pPr>
              <a:spcBef>
                <a:spcPct val="0"/>
              </a:spcBef>
              <a:spcAft>
                <a:spcPts val="1800"/>
              </a:spcAft>
              <a:buClr>
                <a:srgbClr val="010000"/>
              </a:buClr>
            </a:pPr>
            <a:r>
              <a:rPr lang="en-US" sz="1600" i="0" dirty="0"/>
              <a:t>Recently solid lithium and Li coated TZM were examined using X-ray photoelectron spectroscopy (XPS), temperature programmed desorption (TPD), and Auger electron spectroscopy (AES) in ultrahigh vacuum conditions and after exposure to trace </a:t>
            </a:r>
            <a:r>
              <a:rPr lang="en-US" sz="1600" i="0" dirty="0" smtClean="0"/>
              <a:t>gases.</a:t>
            </a:r>
          </a:p>
          <a:p>
            <a:pPr>
              <a:spcBef>
                <a:spcPct val="0"/>
              </a:spcBef>
              <a:spcAft>
                <a:spcPts val="1800"/>
              </a:spcAft>
              <a:buClr>
                <a:srgbClr val="010000"/>
              </a:buClr>
            </a:pPr>
            <a:r>
              <a:rPr lang="en-US" sz="1600" i="0" dirty="0" smtClean="0"/>
              <a:t>Experiment on SSTL determined </a:t>
            </a:r>
            <a:r>
              <a:rPr lang="en-US" sz="1600" i="0" dirty="0"/>
              <a:t>that </a:t>
            </a:r>
            <a:r>
              <a:rPr lang="en-US" sz="1600" i="0" dirty="0" err="1"/>
              <a:t>lithiated</a:t>
            </a:r>
            <a:r>
              <a:rPr lang="en-US" sz="1600" i="0" dirty="0"/>
              <a:t> PFC surfaces in </a:t>
            </a:r>
            <a:r>
              <a:rPr lang="en-US" sz="1600" i="0" dirty="0" err="1"/>
              <a:t>tokamaks</a:t>
            </a:r>
            <a:r>
              <a:rPr lang="en-US" sz="1600" i="0" dirty="0"/>
              <a:t> will be oxidized in about 100 s </a:t>
            </a:r>
            <a:r>
              <a:rPr lang="en-US" sz="1600" i="0" dirty="0" smtClean="0"/>
              <a:t>in the expected NSTX-U vacuum </a:t>
            </a:r>
            <a:r>
              <a:rPr lang="en-US" sz="1600" i="0" dirty="0"/>
              <a:t>conditions. </a:t>
            </a:r>
            <a:r>
              <a:rPr lang="en-US" sz="1050" i="0" dirty="0">
                <a:solidFill>
                  <a:srgbClr val="3333CC"/>
                </a:solidFill>
              </a:rPr>
              <a:t>(</a:t>
            </a:r>
            <a:r>
              <a:rPr lang="en-US" altLang="ja-JP" sz="1000" i="0" dirty="0">
                <a:solidFill>
                  <a:srgbClr val="3333CC"/>
                </a:solidFill>
              </a:rPr>
              <a:t>C. H. Skinner et al., PSI_20 accepted to </a:t>
            </a:r>
            <a:r>
              <a:rPr lang="en-US" altLang="ja-JP" sz="1000" i="0" dirty="0">
                <a:solidFill>
                  <a:srgbClr val="3333CC"/>
                </a:solidFill>
                <a:cs typeface="Helvetica" charset="0"/>
              </a:rPr>
              <a:t>J. </a:t>
            </a:r>
            <a:r>
              <a:rPr lang="en-US" altLang="ja-JP" sz="1000" i="0" dirty="0" err="1">
                <a:solidFill>
                  <a:srgbClr val="3333CC"/>
                </a:solidFill>
                <a:cs typeface="Helvetica" charset="0"/>
              </a:rPr>
              <a:t>Nucl</a:t>
            </a:r>
            <a:r>
              <a:rPr lang="en-US" altLang="ja-JP" sz="1000" i="0" dirty="0">
                <a:solidFill>
                  <a:srgbClr val="3333CC"/>
                </a:solidFill>
                <a:cs typeface="Helvetica" charset="0"/>
              </a:rPr>
              <a:t>. Mater. )</a:t>
            </a:r>
            <a:endParaRPr lang="en-US" altLang="ja-JP" sz="1400" i="0" dirty="0">
              <a:solidFill>
                <a:srgbClr val="3333CC"/>
              </a:solidFill>
              <a:cs typeface="Helvetica" charset="0"/>
            </a:endParaRPr>
          </a:p>
        </p:txBody>
      </p:sp>
      <p:pic>
        <p:nvPicPr>
          <p:cNvPr id="75778" name="Picture 41" descr="koel_12A0218_037_575.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181600" y="990600"/>
            <a:ext cx="3932238" cy="297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43"/>
          <p:cNvSpPr>
            <a:spLocks noChangeArrowheads="1"/>
          </p:cNvSpPr>
          <p:nvPr/>
        </p:nvSpPr>
        <p:spPr bwMode="auto">
          <a:xfrm>
            <a:off x="5334000" y="3533775"/>
            <a:ext cx="2971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i="0">
                <a:solidFill>
                  <a:schemeClr val="bg1"/>
                </a:solidFill>
              </a:rPr>
              <a:t>X-ray photo-electron spectroscopy</a:t>
            </a:r>
          </a:p>
        </p:txBody>
      </p:sp>
      <p:pic>
        <p:nvPicPr>
          <p:cNvPr id="75780" name="Picture 40" descr="koel_12A0309_35W_575.jpg"/>
          <p:cNvPicPr>
            <a:picLocks noChangeAspect="1"/>
          </p:cNvPicPr>
          <p:nvPr/>
        </p:nvPicPr>
        <p:blipFill>
          <a:blip r:embed="rId3">
            <a:extLst>
              <a:ext uri="{28A0092B-C50C-407E-A947-70E740481C1C}">
                <a14:useLocalDpi xmlns="" xmlns:a14="http://schemas.microsoft.com/office/drawing/2010/main" val="0"/>
              </a:ext>
            </a:extLst>
          </a:blip>
          <a:srcRect b="-1900"/>
          <a:stretch>
            <a:fillRect/>
          </a:stretch>
        </p:blipFill>
        <p:spPr bwMode="auto">
          <a:xfrm>
            <a:off x="5181600" y="3911600"/>
            <a:ext cx="3932238"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Rectangle 42"/>
          <p:cNvSpPr>
            <a:spLocks noChangeArrowheads="1"/>
          </p:cNvSpPr>
          <p:nvPr/>
        </p:nvSpPr>
        <p:spPr bwMode="auto">
          <a:xfrm>
            <a:off x="5181600" y="6019800"/>
            <a:ext cx="365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Tx/>
              <a:buNone/>
            </a:pPr>
            <a:r>
              <a:rPr lang="en-US" i="0">
                <a:solidFill>
                  <a:srgbClr val="FFFFFF"/>
                </a:solidFill>
              </a:rPr>
              <a:t>Lithium coated TZM being examined by TPD and AES. </a:t>
            </a:r>
          </a:p>
        </p:txBody>
      </p:sp>
      <p:sp>
        <p:nvSpPr>
          <p:cNvPr id="75782"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ts val="3000"/>
              </a:lnSpc>
              <a:spcBef>
                <a:spcPts val="1800"/>
              </a:spcBef>
              <a:spcAft>
                <a:spcPts val="1800"/>
              </a:spcAft>
              <a:buFontTx/>
              <a:buNone/>
            </a:pPr>
            <a:r>
              <a:rPr lang="en-US" sz="2000" i="0">
                <a:solidFill>
                  <a:srgbClr val="FF0000"/>
                </a:solidFill>
                <a:latin typeface="Arial" charset="0"/>
              </a:rPr>
              <a:t>Surface Analysis Facilities to Elucidate Plasma-Surface Interactions</a:t>
            </a:r>
            <a:br>
              <a:rPr lang="en-US" sz="2000" i="0">
                <a:solidFill>
                  <a:srgbClr val="FF0000"/>
                </a:solidFill>
                <a:latin typeface="Arial" charset="0"/>
              </a:rPr>
            </a:br>
            <a:r>
              <a:rPr lang="en-US" sz="2000" i="0">
                <a:solidFill>
                  <a:srgbClr val="0000FF"/>
                </a:solidFill>
                <a:latin typeface="Arial" charset="0"/>
              </a:rPr>
              <a:t>PPPL Collaboration with B. Koel et al., Princeton University</a:t>
            </a:r>
            <a:endParaRPr lang="en-US" sz="1400" i="0">
              <a:solidFill>
                <a:srgbClr val="FF0000"/>
              </a:solidFill>
              <a:latin typeface="Helvetica Neue" charset="0"/>
            </a:endParaRPr>
          </a:p>
        </p:txBody>
      </p:sp>
      <p:sp>
        <p:nvSpPr>
          <p:cNvPr id="9" name="Slide Number Placeholder 8"/>
          <p:cNvSpPr>
            <a:spLocks noGrp="1"/>
          </p:cNvSpPr>
          <p:nvPr>
            <p:ph type="sldNum" sz="quarter" idx="12"/>
          </p:nvPr>
        </p:nvSpPr>
        <p:spPr/>
        <p:txBody>
          <a:bodyPr/>
          <a:lstStyle/>
          <a:p>
            <a:pPr>
              <a:defRPr/>
            </a:pPr>
            <a:fld id="{7686F595-B889-B943-B63A-B626FFE9E1C2}"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6"/>
          <p:cNvSpPr txBox="1">
            <a:spLocks noChangeArrowheads="1"/>
          </p:cNvSpPr>
          <p:nvPr/>
        </p:nvSpPr>
        <p:spPr bwMode="auto">
          <a:xfrm>
            <a:off x="4419600" y="2895600"/>
            <a:ext cx="3886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r>
              <a:rPr lang="en-US" b="0" i="0"/>
              <a:t> </a:t>
            </a:r>
          </a:p>
        </p:txBody>
      </p:sp>
      <p:sp>
        <p:nvSpPr>
          <p:cNvPr id="77826" name="Line 19"/>
          <p:cNvSpPr>
            <a:spLocks noChangeShapeType="1"/>
          </p:cNvSpPr>
          <p:nvPr/>
        </p:nvSpPr>
        <p:spPr bwMode="auto">
          <a:xfrm>
            <a:off x="0" y="914400"/>
            <a:ext cx="9144000" cy="0"/>
          </a:xfrm>
          <a:prstGeom prst="line">
            <a:avLst/>
          </a:prstGeom>
          <a:noFill/>
          <a:ln w="38100">
            <a:solidFill>
              <a:srgbClr val="CC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27" name="Line 30"/>
          <p:cNvSpPr>
            <a:spLocks noChangeShapeType="1"/>
          </p:cNvSpPr>
          <p:nvPr/>
        </p:nvSpPr>
        <p:spPr bwMode="auto">
          <a:xfrm flipV="1">
            <a:off x="7162800" y="5207000"/>
            <a:ext cx="457200" cy="11430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77828" name="Rectangle 43"/>
          <p:cNvSpPr>
            <a:spLocks noChangeArrowheads="1"/>
          </p:cNvSpPr>
          <p:nvPr/>
        </p:nvSpPr>
        <p:spPr bwMode="auto">
          <a:xfrm>
            <a:off x="0" y="12700"/>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a:solidFill>
                  <a:srgbClr val="FF0000"/>
                </a:solidFill>
              </a:rPr>
              <a:t>Materials Analysis and Particle Probe – MAPP – </a:t>
            </a:r>
          </a:p>
          <a:p>
            <a:pPr algn="ctr" eaLnBrk="0" hangingPunct="0">
              <a:spcBef>
                <a:spcPct val="0"/>
              </a:spcBef>
              <a:buFontTx/>
              <a:buNone/>
            </a:pPr>
            <a:r>
              <a:rPr lang="en-US" sz="2000" i="0">
                <a:solidFill>
                  <a:srgbClr val="1238FF"/>
                </a:solidFill>
              </a:rPr>
              <a:t>to relate PFC surface conditions and plasma behavior in “real time”</a:t>
            </a:r>
            <a:endParaRPr lang="en-US" sz="1400" i="0">
              <a:solidFill>
                <a:srgbClr val="1238FF"/>
              </a:solidFill>
              <a:latin typeface="Helvetica Neue" charset="0"/>
            </a:endParaRPr>
          </a:p>
        </p:txBody>
      </p:sp>
      <p:sp>
        <p:nvSpPr>
          <p:cNvPr id="77830" name="TextBox 11"/>
          <p:cNvSpPr txBox="1">
            <a:spLocks noChangeArrowheads="1"/>
          </p:cNvSpPr>
          <p:nvPr/>
        </p:nvSpPr>
        <p:spPr bwMode="auto">
          <a:xfrm>
            <a:off x="2381250" y="6294438"/>
            <a:ext cx="27082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t>J.P. Allain (Purdue), R. Kaita, et al., </a:t>
            </a:r>
          </a:p>
        </p:txBody>
      </p:sp>
      <p:pic>
        <p:nvPicPr>
          <p:cNvPr id="77831" name="Picture 13"/>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6112668" y="2323307"/>
            <a:ext cx="2379663"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2" name="Rectangle 2"/>
          <p:cNvSpPr txBox="1">
            <a:spLocks noChangeArrowheads="1"/>
          </p:cNvSpPr>
          <p:nvPr/>
        </p:nvSpPr>
        <p:spPr bwMode="auto">
          <a:xfrm>
            <a:off x="76200" y="1905000"/>
            <a:ext cx="8942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42900"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cs typeface="ＭＳ Ｐゴシック" charset="0"/>
              </a:defRPr>
            </a:lvl1pPr>
            <a:lvl2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2pPr>
            <a:lvl3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3pPr>
            <a:lvl4pPr marL="16002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4pPr>
            <a:lvl5pPr marL="20574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9pPr>
          </a:lstStyle>
          <a:p>
            <a:pPr eaLnBrk="1" hangingPunct="1">
              <a:spcBef>
                <a:spcPts val="600"/>
              </a:spcBef>
              <a:buSzPct val="45000"/>
              <a:buFont typeface="Wingdings" charset="0"/>
              <a:buChar char=""/>
            </a:pPr>
            <a:r>
              <a:rPr lang="en-US" sz="2000" i="0">
                <a:solidFill>
                  <a:srgbClr val="000000"/>
                </a:solidFill>
                <a:latin typeface="Arial" charset="0"/>
              </a:rPr>
              <a:t>MAPP provides in-situ and between-shots solution</a:t>
            </a:r>
          </a:p>
          <a:p>
            <a:pPr lvl="1" eaLnBrk="1" hangingPunct="1">
              <a:spcBef>
                <a:spcPts val="500"/>
              </a:spcBef>
              <a:buSzPct val="45000"/>
              <a:buFont typeface="Wingdings" charset="0"/>
              <a:buChar char=""/>
            </a:pPr>
            <a:r>
              <a:rPr lang="en-US" sz="1600" i="0">
                <a:solidFill>
                  <a:srgbClr val="3333CC"/>
                </a:solidFill>
                <a:latin typeface="Arial" charset="0"/>
              </a:rPr>
              <a:t>PFC sample can be exposed during shot and withdrawn for between-shots analysis</a:t>
            </a:r>
          </a:p>
          <a:p>
            <a:pPr lvl="2" eaLnBrk="1" hangingPunct="1">
              <a:spcBef>
                <a:spcPts val="500"/>
              </a:spcBef>
              <a:buSzPct val="45000"/>
            </a:pPr>
            <a:endParaRPr lang="en-US" sz="1600" i="0">
              <a:solidFill>
                <a:srgbClr val="3333CC"/>
              </a:solidFill>
              <a:latin typeface="Arial" charset="0"/>
            </a:endParaRPr>
          </a:p>
          <a:p>
            <a:pPr lvl="2" eaLnBrk="1" hangingPunct="1">
              <a:spcBef>
                <a:spcPts val="500"/>
              </a:spcBef>
              <a:buSzPct val="45000"/>
            </a:pPr>
            <a:r>
              <a:rPr lang="en-US" sz="1600" i="0">
                <a:solidFill>
                  <a:srgbClr val="3333CC"/>
                </a:solidFill>
                <a:latin typeface="Arial" charset="0"/>
              </a:rPr>
              <a:t> </a:t>
            </a:r>
          </a:p>
        </p:txBody>
      </p:sp>
      <p:sp>
        <p:nvSpPr>
          <p:cNvPr id="77833" name="Rectangle 2"/>
          <p:cNvSpPr txBox="1">
            <a:spLocks noChangeArrowheads="1"/>
          </p:cNvSpPr>
          <p:nvPr/>
        </p:nvSpPr>
        <p:spPr bwMode="auto">
          <a:xfrm>
            <a:off x="76200" y="914400"/>
            <a:ext cx="8942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42900"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cs typeface="ＭＳ Ｐゴシック" charset="0"/>
              </a:defRPr>
            </a:lvl1pPr>
            <a:lvl2pPr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2pPr>
            <a:lvl3pPr marL="11430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3pPr>
            <a:lvl4pPr marL="16002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4pPr>
            <a:lvl5pPr marL="2057400" indent="-228600"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1200" b="1" i="1">
                <a:solidFill>
                  <a:srgbClr val="1822CD"/>
                </a:solidFill>
                <a:latin typeface="Helvetica" charset="0"/>
                <a:ea typeface="ＭＳ Ｐゴシック" charset="0"/>
              </a:defRPr>
            </a:lvl9pPr>
          </a:lstStyle>
          <a:p>
            <a:pPr eaLnBrk="1" hangingPunct="1">
              <a:spcBef>
                <a:spcPts val="600"/>
              </a:spcBef>
              <a:buSzPct val="45000"/>
              <a:buFont typeface="Wingdings" charset="0"/>
              <a:buChar char=""/>
            </a:pPr>
            <a:r>
              <a:rPr lang="en-US" sz="2000" i="0">
                <a:solidFill>
                  <a:srgbClr val="000000"/>
                </a:solidFill>
                <a:latin typeface="Arial" charset="0"/>
              </a:rPr>
              <a:t>PFC analysis after run is difficult to relate to plasma behavior</a:t>
            </a:r>
          </a:p>
          <a:p>
            <a:pPr lvl="1" eaLnBrk="1" hangingPunct="1">
              <a:spcBef>
                <a:spcPts val="500"/>
              </a:spcBef>
              <a:buSzPct val="45000"/>
              <a:buFont typeface="Wingdings" charset="0"/>
              <a:buChar char=""/>
            </a:pPr>
            <a:r>
              <a:rPr lang="en-US" sz="1600" i="0">
                <a:solidFill>
                  <a:srgbClr val="3333CC"/>
                </a:solidFill>
                <a:latin typeface="Arial" charset="0"/>
              </a:rPr>
              <a:t>Reflects cumulative effect of multiple evaporations and surface compound formation</a:t>
            </a:r>
          </a:p>
          <a:p>
            <a:pPr lvl="1" eaLnBrk="1" hangingPunct="1">
              <a:spcBef>
                <a:spcPts val="500"/>
              </a:spcBef>
              <a:buSzPct val="45000"/>
              <a:buFont typeface="Wingdings" charset="0"/>
              <a:buChar char=""/>
            </a:pPr>
            <a:r>
              <a:rPr lang="en-US" sz="1600" i="0">
                <a:solidFill>
                  <a:srgbClr val="3333CC"/>
                </a:solidFill>
                <a:latin typeface="Arial" charset="0"/>
              </a:rPr>
              <a:t>Hard to determine determine surface conditions during any specific discharge</a:t>
            </a:r>
          </a:p>
          <a:p>
            <a:pPr lvl="1" eaLnBrk="1" hangingPunct="1">
              <a:spcBef>
                <a:spcPts val="500"/>
              </a:spcBef>
              <a:buSzPct val="45000"/>
              <a:buFont typeface="Wingdings" charset="0"/>
              <a:buChar char=""/>
            </a:pPr>
            <a:endParaRPr lang="en-US" sz="1600" i="0">
              <a:solidFill>
                <a:srgbClr val="3333CC"/>
              </a:solidFill>
              <a:latin typeface="Arial" charset="0"/>
            </a:endParaRPr>
          </a:p>
        </p:txBody>
      </p:sp>
      <p:pic>
        <p:nvPicPr>
          <p:cNvPr id="77834" name="Picture 35"/>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92075" y="2686050"/>
            <a:ext cx="5470525" cy="360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5" name="Rectangle 1"/>
          <p:cNvSpPr txBox="1">
            <a:spLocks noChangeArrowheads="1"/>
          </p:cNvSpPr>
          <p:nvPr/>
        </p:nvSpPr>
        <p:spPr bwMode="auto">
          <a:xfrm>
            <a:off x="5397500" y="5270500"/>
            <a:ext cx="37465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ctr"/>
          <a:lstStyle>
            <a:lvl1pPr marL="273050" indent="-2730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1" i="1">
                <a:solidFill>
                  <a:srgbClr val="1822CD"/>
                </a:solidFill>
                <a:latin typeface="Helvetica" charset="0"/>
                <a:ea typeface="ＭＳ Ｐゴシック" charset="0"/>
              </a:defRPr>
            </a:lvl9pPr>
          </a:lstStyle>
          <a:p>
            <a:pPr eaLnBrk="1" hangingPunct="1"/>
            <a:r>
              <a:rPr lang="en-US" sz="1600" i="0" dirty="0">
                <a:solidFill>
                  <a:schemeClr val="tx1"/>
                </a:solidFill>
                <a:latin typeface="Arial" charset="0"/>
              </a:rPr>
              <a:t>MAPP chamber showing diagnostics for sample analysis</a:t>
            </a:r>
          </a:p>
          <a:p>
            <a:pPr eaLnBrk="1" hangingPunct="1"/>
            <a:r>
              <a:rPr lang="en-US" sz="1600" i="0" dirty="0">
                <a:solidFill>
                  <a:schemeClr val="tx1"/>
                </a:solidFill>
                <a:latin typeface="Arial" charset="0"/>
              </a:rPr>
              <a:t>MAPP will be tested on LTX during outage</a:t>
            </a:r>
          </a:p>
        </p:txBody>
      </p:sp>
      <p:sp>
        <p:nvSpPr>
          <p:cNvPr id="13" name="Slide Number Placeholder 12"/>
          <p:cNvSpPr>
            <a:spLocks noGrp="1"/>
          </p:cNvSpPr>
          <p:nvPr>
            <p:ph type="sldNum" sz="quarter" idx="12"/>
          </p:nvPr>
        </p:nvSpPr>
        <p:spPr/>
        <p:txBody>
          <a:bodyPr/>
          <a:lstStyle/>
          <a:p>
            <a:pPr>
              <a:defRPr/>
            </a:pPr>
            <a:fld id="{7686F595-B889-B943-B63A-B626FFE9E1C2}"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3" name="Text Box 9"/>
          <p:cNvSpPr txBox="1">
            <a:spLocks noChangeArrowheads="1"/>
          </p:cNvSpPr>
          <p:nvPr/>
        </p:nvSpPr>
        <p:spPr bwMode="auto">
          <a:xfrm>
            <a:off x="747713" y="5435600"/>
            <a:ext cx="10175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5000"/>
              </a:spcBef>
              <a:buNone/>
            </a:pPr>
            <a:r>
              <a:rPr lang="en-US" sz="1800" i="0">
                <a:solidFill>
                  <a:schemeClr val="tx1"/>
                </a:solidFill>
              </a:rPr>
              <a:t>CHI</a:t>
            </a:r>
            <a:endParaRPr lang="en-US" sz="2000" b="0" i="0">
              <a:solidFill>
                <a:schemeClr val="tx1"/>
              </a:solidFill>
              <a:sym typeface="Symbol" charset="0"/>
            </a:endParaRPr>
          </a:p>
        </p:txBody>
      </p:sp>
      <p:sp>
        <p:nvSpPr>
          <p:cNvPr id="41994" name="Text Box 11"/>
          <p:cNvSpPr txBox="1">
            <a:spLocks noChangeArrowheads="1"/>
          </p:cNvSpPr>
          <p:nvPr/>
        </p:nvSpPr>
        <p:spPr bwMode="auto">
          <a:xfrm>
            <a:off x="304800" y="4300538"/>
            <a:ext cx="18589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5000"/>
              </a:spcBef>
              <a:buNone/>
            </a:pPr>
            <a:r>
              <a:rPr lang="en-US" sz="1800" i="0">
                <a:solidFill>
                  <a:schemeClr val="tx1"/>
                </a:solidFill>
              </a:rPr>
              <a:t>Boundary</a:t>
            </a:r>
            <a:endParaRPr lang="en-US" sz="2000" b="0" i="0">
              <a:solidFill>
                <a:schemeClr val="tx1"/>
              </a:solidFill>
              <a:sym typeface="Symbol" charset="0"/>
            </a:endParaRPr>
          </a:p>
        </p:txBody>
      </p:sp>
      <p:sp>
        <p:nvSpPr>
          <p:cNvPr id="41999" name="Oval 20"/>
          <p:cNvSpPr>
            <a:spLocks noChangeArrowheads="1"/>
          </p:cNvSpPr>
          <p:nvPr/>
        </p:nvSpPr>
        <p:spPr bwMode="auto">
          <a:xfrm>
            <a:off x="5165725" y="3235325"/>
            <a:ext cx="133350" cy="133350"/>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chemeClr val="tx1"/>
              </a:solidFill>
            </a:endParaRPr>
          </a:p>
        </p:txBody>
      </p:sp>
      <p:sp>
        <p:nvSpPr>
          <p:cNvPr id="1627157" name="Rectangle 21"/>
          <p:cNvSpPr>
            <a:spLocks noChangeArrowheads="1"/>
          </p:cNvSpPr>
          <p:nvPr/>
        </p:nvSpPr>
        <p:spPr bwMode="auto">
          <a:xfrm>
            <a:off x="5276850" y="3143250"/>
            <a:ext cx="1466850" cy="307975"/>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rgbClr val="0000FF"/>
                </a:solidFill>
                <a:effectLst>
                  <a:outerShdw blurRad="38100" dist="38100" dir="2700000" algn="tl">
                    <a:srgbClr val="DDDDDD"/>
                  </a:outerShdw>
                </a:effectLst>
              </a:rPr>
              <a:t>350 kW ECH-PI</a:t>
            </a:r>
            <a:endParaRPr lang="en-US" sz="1100" i="0">
              <a:solidFill>
                <a:srgbClr val="0000FF"/>
              </a:solidFill>
              <a:effectLst>
                <a:outerShdw blurRad="38100" dist="38100" dir="2700000" algn="tl">
                  <a:srgbClr val="DDDDDD"/>
                </a:outerShdw>
              </a:effectLst>
            </a:endParaRPr>
          </a:p>
        </p:txBody>
      </p:sp>
      <p:sp>
        <p:nvSpPr>
          <p:cNvPr id="42001" name="Oval 22"/>
          <p:cNvSpPr>
            <a:spLocks noChangeArrowheads="1"/>
          </p:cNvSpPr>
          <p:nvPr/>
        </p:nvSpPr>
        <p:spPr bwMode="auto">
          <a:xfrm>
            <a:off x="1817688" y="5456238"/>
            <a:ext cx="134937" cy="134937"/>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59" name="Rectangle 23"/>
          <p:cNvSpPr>
            <a:spLocks noChangeArrowheads="1"/>
          </p:cNvSpPr>
          <p:nvPr/>
        </p:nvSpPr>
        <p:spPr bwMode="auto">
          <a:xfrm>
            <a:off x="1925638" y="5376863"/>
            <a:ext cx="1758950" cy="307975"/>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Staged bank firing</a:t>
            </a:r>
          </a:p>
        </p:txBody>
      </p:sp>
      <p:sp>
        <p:nvSpPr>
          <p:cNvPr id="42003" name="Oval 24"/>
          <p:cNvSpPr>
            <a:spLocks noChangeArrowheads="1"/>
          </p:cNvSpPr>
          <p:nvPr/>
        </p:nvSpPr>
        <p:spPr bwMode="auto">
          <a:xfrm>
            <a:off x="3173413" y="4406900"/>
            <a:ext cx="133350" cy="134938"/>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61" name="Rectangle 25"/>
          <p:cNvSpPr>
            <a:spLocks noChangeArrowheads="1"/>
          </p:cNvSpPr>
          <p:nvPr/>
        </p:nvSpPr>
        <p:spPr bwMode="auto">
          <a:xfrm>
            <a:off x="3290888" y="4327525"/>
            <a:ext cx="2759075" cy="307975"/>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LLD-I</a:t>
            </a:r>
            <a:endParaRPr lang="en-US" sz="1100" i="0">
              <a:solidFill>
                <a:schemeClr val="tx1"/>
              </a:solidFill>
              <a:effectLst>
                <a:outerShdw blurRad="38100" dist="38100" dir="2700000" algn="tl">
                  <a:srgbClr val="DDDDDD"/>
                </a:outerShdw>
              </a:effectLst>
            </a:endParaRPr>
          </a:p>
        </p:txBody>
      </p:sp>
      <p:sp>
        <p:nvSpPr>
          <p:cNvPr id="1627162" name="Rectangle 26"/>
          <p:cNvSpPr>
            <a:spLocks noChangeArrowheads="1"/>
          </p:cNvSpPr>
          <p:nvPr/>
        </p:nvSpPr>
        <p:spPr bwMode="auto">
          <a:xfrm>
            <a:off x="3278188" y="5045075"/>
            <a:ext cx="3095625" cy="336550"/>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SGI</a:t>
            </a:r>
            <a:r>
              <a:rPr lang="en-US" sz="1600" b="0" i="0">
                <a:solidFill>
                  <a:schemeClr val="tx1"/>
                </a:solidFill>
                <a:effectLst>
                  <a:outerShdw blurRad="38100" dist="38100" dir="2700000" algn="tl">
                    <a:srgbClr val="DDDDDD"/>
                  </a:outerShdw>
                </a:effectLst>
              </a:rPr>
              <a:t> </a:t>
            </a:r>
            <a:r>
              <a:rPr lang="en-US" sz="1400" i="0">
                <a:solidFill>
                  <a:schemeClr val="tx1"/>
                </a:solidFill>
                <a:effectLst>
                  <a:outerShdw blurRad="38100" dist="38100" dir="2700000" algn="tl">
                    <a:srgbClr val="DDDDDD"/>
                  </a:outerShdw>
                </a:effectLst>
              </a:rPr>
              <a:t>Upgrade</a:t>
            </a:r>
          </a:p>
        </p:txBody>
      </p:sp>
      <p:sp>
        <p:nvSpPr>
          <p:cNvPr id="42006" name="Oval 27"/>
          <p:cNvSpPr>
            <a:spLocks noChangeArrowheads="1"/>
          </p:cNvSpPr>
          <p:nvPr/>
        </p:nvSpPr>
        <p:spPr bwMode="auto">
          <a:xfrm>
            <a:off x="1792288" y="4179888"/>
            <a:ext cx="134937" cy="133350"/>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64" name="Rectangle 28"/>
          <p:cNvSpPr>
            <a:spLocks noChangeArrowheads="1"/>
          </p:cNvSpPr>
          <p:nvPr/>
        </p:nvSpPr>
        <p:spPr bwMode="auto">
          <a:xfrm>
            <a:off x="1908175" y="4111625"/>
            <a:ext cx="1079500" cy="566293"/>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Improved</a:t>
            </a:r>
          </a:p>
          <a:p>
            <a:pPr defTabSz="912813" eaLnBrk="0" hangingPunct="0">
              <a:buNone/>
            </a:pPr>
            <a:r>
              <a:rPr lang="en-US" sz="1400" i="0">
                <a:solidFill>
                  <a:schemeClr val="tx1"/>
                </a:solidFill>
                <a:effectLst>
                  <a:outerShdw blurRad="38100" dist="38100" dir="2700000" algn="tl">
                    <a:srgbClr val="DDDDDD"/>
                  </a:outerShdw>
                </a:effectLst>
              </a:rPr>
              <a:t>LITER</a:t>
            </a:r>
            <a:endParaRPr lang="en-US" sz="1100" i="0">
              <a:solidFill>
                <a:schemeClr val="tx1"/>
              </a:solidFill>
              <a:effectLst>
                <a:outerShdw blurRad="38100" dist="38100" dir="2700000" algn="tl">
                  <a:srgbClr val="DDDDDD"/>
                </a:outerShdw>
              </a:effectLst>
            </a:endParaRPr>
          </a:p>
        </p:txBody>
      </p:sp>
      <p:sp>
        <p:nvSpPr>
          <p:cNvPr id="42008" name="Text Box 29"/>
          <p:cNvSpPr txBox="1">
            <a:spLocks noChangeArrowheads="1"/>
          </p:cNvSpPr>
          <p:nvPr/>
        </p:nvSpPr>
        <p:spPr bwMode="auto">
          <a:xfrm>
            <a:off x="361950" y="1841500"/>
            <a:ext cx="1860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5000"/>
              </a:spcBef>
              <a:buNone/>
            </a:pPr>
            <a:r>
              <a:rPr lang="en-US" sz="1800" i="0">
                <a:solidFill>
                  <a:schemeClr val="tx1"/>
                </a:solidFill>
              </a:rPr>
              <a:t>Center Stack</a:t>
            </a:r>
            <a:endParaRPr lang="en-US" sz="2000" b="0" i="0">
              <a:solidFill>
                <a:schemeClr val="tx1"/>
              </a:solidFill>
              <a:sym typeface="Symbol" charset="0"/>
            </a:endParaRPr>
          </a:p>
        </p:txBody>
      </p:sp>
      <p:sp>
        <p:nvSpPr>
          <p:cNvPr id="42009" name="Text Box 30"/>
          <p:cNvSpPr txBox="1">
            <a:spLocks noChangeArrowheads="1"/>
          </p:cNvSpPr>
          <p:nvPr/>
        </p:nvSpPr>
        <p:spPr bwMode="auto">
          <a:xfrm>
            <a:off x="407988" y="2565400"/>
            <a:ext cx="18589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5000"/>
              </a:spcBef>
              <a:buNone/>
            </a:pPr>
            <a:r>
              <a:rPr lang="en-US" sz="1800" i="0">
                <a:solidFill>
                  <a:schemeClr val="tx1"/>
                </a:solidFill>
              </a:rPr>
              <a:t>Heating &amp; CD</a:t>
            </a:r>
            <a:endParaRPr lang="en-US" sz="2000" b="0" i="0">
              <a:solidFill>
                <a:schemeClr val="tx1"/>
              </a:solidFill>
              <a:sym typeface="Symbol" charset="0"/>
            </a:endParaRPr>
          </a:p>
        </p:txBody>
      </p:sp>
      <p:sp>
        <p:nvSpPr>
          <p:cNvPr id="42010" name="Oval 31"/>
          <p:cNvSpPr>
            <a:spLocks noChangeArrowheads="1"/>
          </p:cNvSpPr>
          <p:nvPr/>
        </p:nvSpPr>
        <p:spPr bwMode="auto">
          <a:xfrm>
            <a:off x="8374063" y="2547938"/>
            <a:ext cx="134937" cy="133350"/>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42011" name="Oval 32"/>
          <p:cNvSpPr>
            <a:spLocks noChangeArrowheads="1"/>
          </p:cNvSpPr>
          <p:nvPr/>
        </p:nvSpPr>
        <p:spPr bwMode="auto">
          <a:xfrm>
            <a:off x="3173413" y="5148263"/>
            <a:ext cx="133350" cy="134937"/>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42012" name="Oval 33"/>
          <p:cNvSpPr>
            <a:spLocks noChangeArrowheads="1"/>
          </p:cNvSpPr>
          <p:nvPr/>
        </p:nvSpPr>
        <p:spPr bwMode="auto">
          <a:xfrm>
            <a:off x="6630988" y="4383088"/>
            <a:ext cx="134937" cy="134937"/>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chemeClr val="tx1"/>
              </a:solidFill>
            </a:endParaRPr>
          </a:p>
        </p:txBody>
      </p:sp>
      <p:sp>
        <p:nvSpPr>
          <p:cNvPr id="42013" name="Text Box 34"/>
          <p:cNvSpPr txBox="1">
            <a:spLocks noChangeArrowheads="1"/>
          </p:cNvSpPr>
          <p:nvPr/>
        </p:nvSpPr>
        <p:spPr bwMode="auto">
          <a:xfrm>
            <a:off x="384175" y="3325813"/>
            <a:ext cx="1860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5000"/>
              </a:spcBef>
              <a:buNone/>
            </a:pPr>
            <a:r>
              <a:rPr lang="en-US" sz="1800" i="0">
                <a:solidFill>
                  <a:schemeClr val="tx1"/>
                </a:solidFill>
              </a:rPr>
              <a:t>MHD</a:t>
            </a:r>
            <a:endParaRPr lang="en-US" sz="2000" b="0" i="0">
              <a:solidFill>
                <a:schemeClr val="tx1"/>
              </a:solidFill>
              <a:sym typeface="Symbol" charset="0"/>
            </a:endParaRPr>
          </a:p>
        </p:txBody>
      </p:sp>
      <p:sp>
        <p:nvSpPr>
          <p:cNvPr id="42014" name="Oval 36"/>
          <p:cNvSpPr>
            <a:spLocks noChangeArrowheads="1"/>
          </p:cNvSpPr>
          <p:nvPr/>
        </p:nvSpPr>
        <p:spPr bwMode="auto">
          <a:xfrm>
            <a:off x="3200400" y="5837238"/>
            <a:ext cx="133350" cy="133350"/>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73" name="Rectangle 37"/>
          <p:cNvSpPr>
            <a:spLocks noChangeArrowheads="1"/>
          </p:cNvSpPr>
          <p:nvPr/>
        </p:nvSpPr>
        <p:spPr bwMode="auto">
          <a:xfrm>
            <a:off x="3295650" y="5730875"/>
            <a:ext cx="1492250" cy="523875"/>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Absorber control coils</a:t>
            </a:r>
            <a:endParaRPr lang="en-US" sz="1100" i="0">
              <a:solidFill>
                <a:schemeClr val="tx1"/>
              </a:solidFill>
              <a:effectLst>
                <a:outerShdw blurRad="38100" dist="38100" dir="2700000" algn="tl">
                  <a:srgbClr val="DDDDDD"/>
                </a:outerShdw>
              </a:effectLst>
            </a:endParaRPr>
          </a:p>
        </p:txBody>
      </p:sp>
      <p:sp>
        <p:nvSpPr>
          <p:cNvPr id="42019" name="Oval 42"/>
          <p:cNvSpPr>
            <a:spLocks noChangeArrowheads="1"/>
          </p:cNvSpPr>
          <p:nvPr/>
        </p:nvSpPr>
        <p:spPr bwMode="auto">
          <a:xfrm>
            <a:off x="3173413" y="2830513"/>
            <a:ext cx="133350" cy="134937"/>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79" name="Rectangle 43"/>
          <p:cNvSpPr>
            <a:spLocks noChangeArrowheads="1"/>
          </p:cNvSpPr>
          <p:nvPr/>
        </p:nvSpPr>
        <p:spPr bwMode="auto">
          <a:xfrm>
            <a:off x="3292475" y="2725738"/>
            <a:ext cx="3090863" cy="307975"/>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400" i="0">
                <a:solidFill>
                  <a:schemeClr val="tx1"/>
                </a:solidFill>
                <a:effectLst>
                  <a:outerShdw blurRad="38100" dist="38100" dir="2700000" algn="tl">
                    <a:srgbClr val="DDDDDD"/>
                  </a:outerShdw>
                </a:effectLst>
              </a:rPr>
              <a:t>HHFW Antenna Upgrade </a:t>
            </a:r>
            <a:endParaRPr lang="en-US" sz="1100" i="0">
              <a:solidFill>
                <a:schemeClr val="tx1"/>
              </a:solidFill>
              <a:effectLst>
                <a:outerShdw blurRad="38100" dist="38100" dir="2700000" algn="tl">
                  <a:srgbClr val="DDDDDD"/>
                </a:outerShdw>
              </a:effectLst>
            </a:endParaRPr>
          </a:p>
        </p:txBody>
      </p:sp>
      <p:sp>
        <p:nvSpPr>
          <p:cNvPr id="42021" name="Oval 44"/>
          <p:cNvSpPr>
            <a:spLocks noChangeArrowheads="1"/>
          </p:cNvSpPr>
          <p:nvPr/>
        </p:nvSpPr>
        <p:spPr bwMode="auto">
          <a:xfrm>
            <a:off x="4156075" y="3060700"/>
            <a:ext cx="133350" cy="133350"/>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1627183" name="Rectangle 47"/>
          <p:cNvSpPr>
            <a:spLocks noChangeArrowheads="1"/>
          </p:cNvSpPr>
          <p:nvPr/>
        </p:nvSpPr>
        <p:spPr bwMode="auto">
          <a:xfrm>
            <a:off x="6742113" y="4313238"/>
            <a:ext cx="2073275" cy="263525"/>
          </a:xfrm>
          <a:prstGeom prst="rect">
            <a:avLst/>
          </a:prstGeom>
          <a:noFill/>
          <a:ln w="9525">
            <a:noFill/>
            <a:miter lim="800000"/>
            <a:headEnd/>
            <a:tailEnd/>
          </a:ln>
          <a:effectLst/>
        </p:spPr>
        <p:txBody>
          <a:bodyPr lIns="91423" tIns="45712" rIns="91423" bIns="45712">
            <a:spAutoFit/>
          </a:bodyPr>
          <a:lstStyle/>
          <a:p>
            <a:pPr defTabSz="912813" eaLnBrk="0" hangingPunct="0">
              <a:lnSpc>
                <a:spcPct val="75000"/>
              </a:lnSpc>
              <a:buNone/>
            </a:pPr>
            <a:r>
              <a:rPr lang="en-US" sz="1400" i="0">
                <a:solidFill>
                  <a:srgbClr val="0000FF"/>
                </a:solidFill>
                <a:effectLst>
                  <a:outerShdw blurRad="38100" dist="38100" dir="2700000" algn="tl">
                    <a:srgbClr val="DDDDDD"/>
                  </a:outerShdw>
                </a:effectLst>
              </a:rPr>
              <a:t>Long-pulse divertor </a:t>
            </a:r>
          </a:p>
        </p:txBody>
      </p:sp>
      <p:sp>
        <p:nvSpPr>
          <p:cNvPr id="42025" name="Text Box 48"/>
          <p:cNvSpPr txBox="1">
            <a:spLocks noChangeArrowheads="1"/>
          </p:cNvSpPr>
          <p:nvPr/>
        </p:nvSpPr>
        <p:spPr bwMode="auto">
          <a:xfrm>
            <a:off x="6831013" y="5127625"/>
            <a:ext cx="2003425"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rgbClr val="0000FF"/>
                </a:solidFill>
              </a:rPr>
              <a:t> Core Fueling</a:t>
            </a:r>
          </a:p>
        </p:txBody>
      </p:sp>
      <p:sp>
        <p:nvSpPr>
          <p:cNvPr id="42026" name="Rectangle 49"/>
          <p:cNvSpPr>
            <a:spLocks noChangeArrowheads="1"/>
          </p:cNvSpPr>
          <p:nvPr/>
        </p:nvSpPr>
        <p:spPr bwMode="auto">
          <a:xfrm>
            <a:off x="2617788" y="1825625"/>
            <a:ext cx="1508125" cy="169863"/>
          </a:xfrm>
          <a:prstGeom prst="rect">
            <a:avLst/>
          </a:prstGeom>
          <a:solidFill>
            <a:schemeClr val="bg1"/>
          </a:solidFill>
          <a:ln w="9525">
            <a:solidFill>
              <a:schemeClr val="tx1"/>
            </a:solidFill>
            <a:miter lim="800000"/>
            <a:headEnd/>
            <a:tailEnd/>
          </a:ln>
        </p:spPr>
        <p:txBody>
          <a:bodyPr wrap="none" anchor="ctr"/>
          <a:lstStyle/>
          <a:p>
            <a:pPr>
              <a:buNone/>
            </a:pPr>
            <a:endParaRPr lang="en-US"/>
          </a:p>
        </p:txBody>
      </p:sp>
      <p:sp>
        <p:nvSpPr>
          <p:cNvPr id="1627186" name="Rectangle 50"/>
          <p:cNvSpPr>
            <a:spLocks noChangeArrowheads="1"/>
          </p:cNvSpPr>
          <p:nvPr/>
        </p:nvSpPr>
        <p:spPr bwMode="auto">
          <a:xfrm>
            <a:off x="2540000" y="1771650"/>
            <a:ext cx="3090863" cy="274638"/>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chemeClr val="tx1"/>
                </a:solidFill>
                <a:effectLst>
                  <a:outerShdw blurRad="38100" dist="38100" dir="2700000" algn="tl">
                    <a:srgbClr val="DDDDDD"/>
                  </a:outerShdw>
                </a:effectLst>
              </a:rPr>
              <a:t>Design/Procurement</a:t>
            </a:r>
            <a:endParaRPr lang="en-US" sz="900" i="0">
              <a:solidFill>
                <a:schemeClr val="tx1"/>
              </a:solidFill>
              <a:effectLst>
                <a:outerShdw blurRad="38100" dist="38100" dir="2700000" algn="tl">
                  <a:srgbClr val="DDDDDD"/>
                </a:outerShdw>
              </a:effectLst>
            </a:endParaRPr>
          </a:p>
        </p:txBody>
      </p:sp>
      <p:sp>
        <p:nvSpPr>
          <p:cNvPr id="42028" name="Rectangle 51"/>
          <p:cNvSpPr>
            <a:spLocks noChangeArrowheads="1"/>
          </p:cNvSpPr>
          <p:nvPr/>
        </p:nvSpPr>
        <p:spPr bwMode="auto">
          <a:xfrm>
            <a:off x="3763963" y="2017713"/>
            <a:ext cx="1382712" cy="195262"/>
          </a:xfrm>
          <a:prstGeom prst="rect">
            <a:avLst/>
          </a:prstGeom>
          <a:solidFill>
            <a:schemeClr val="bg1"/>
          </a:solidFill>
          <a:ln w="9525">
            <a:solidFill>
              <a:schemeClr val="tx1"/>
            </a:solidFill>
            <a:miter lim="800000"/>
            <a:headEnd/>
            <a:tailEnd/>
          </a:ln>
        </p:spPr>
        <p:txBody>
          <a:bodyPr wrap="none" anchor="ctr"/>
          <a:lstStyle/>
          <a:p>
            <a:pPr>
              <a:buNone/>
            </a:pPr>
            <a:endParaRPr lang="en-US"/>
          </a:p>
        </p:txBody>
      </p:sp>
      <p:sp>
        <p:nvSpPr>
          <p:cNvPr id="1627188" name="Rectangle 52"/>
          <p:cNvSpPr>
            <a:spLocks noChangeArrowheads="1"/>
          </p:cNvSpPr>
          <p:nvPr/>
        </p:nvSpPr>
        <p:spPr bwMode="auto">
          <a:xfrm>
            <a:off x="3960813" y="1971675"/>
            <a:ext cx="3089275" cy="274638"/>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chemeClr val="tx1"/>
                </a:solidFill>
                <a:effectLst>
                  <a:outerShdw blurRad="38100" dist="38100" dir="2700000" algn="tl">
                    <a:srgbClr val="DDDDDD"/>
                  </a:outerShdw>
                </a:effectLst>
              </a:rPr>
              <a:t>Fabrication</a:t>
            </a:r>
            <a:endParaRPr lang="en-US" sz="900" i="0">
              <a:solidFill>
                <a:schemeClr val="tx1"/>
              </a:solidFill>
              <a:effectLst>
                <a:outerShdw blurRad="38100" dist="38100" dir="2700000" algn="tl">
                  <a:srgbClr val="DDDDDD"/>
                </a:outerShdw>
              </a:effectLst>
            </a:endParaRPr>
          </a:p>
        </p:txBody>
      </p:sp>
      <p:sp>
        <p:nvSpPr>
          <p:cNvPr id="42030" name="Rectangle 53"/>
          <p:cNvSpPr>
            <a:spLocks noChangeArrowheads="1"/>
          </p:cNvSpPr>
          <p:nvPr/>
        </p:nvSpPr>
        <p:spPr bwMode="auto">
          <a:xfrm>
            <a:off x="5030788" y="2236788"/>
            <a:ext cx="1439862" cy="195262"/>
          </a:xfrm>
          <a:prstGeom prst="rect">
            <a:avLst/>
          </a:prstGeom>
          <a:solidFill>
            <a:schemeClr val="bg1"/>
          </a:solidFill>
          <a:ln w="9525">
            <a:solidFill>
              <a:schemeClr val="tx1"/>
            </a:solidFill>
            <a:miter lim="800000"/>
            <a:headEnd/>
            <a:tailEnd/>
          </a:ln>
        </p:spPr>
        <p:txBody>
          <a:bodyPr wrap="none" anchor="ctr"/>
          <a:lstStyle/>
          <a:p>
            <a:pPr>
              <a:buNone/>
            </a:pPr>
            <a:endParaRPr lang="en-US"/>
          </a:p>
        </p:txBody>
      </p:sp>
      <p:sp>
        <p:nvSpPr>
          <p:cNvPr id="1627190" name="Rectangle 54"/>
          <p:cNvSpPr>
            <a:spLocks noChangeArrowheads="1"/>
          </p:cNvSpPr>
          <p:nvPr/>
        </p:nvSpPr>
        <p:spPr bwMode="auto">
          <a:xfrm>
            <a:off x="4951413" y="2201863"/>
            <a:ext cx="3089275" cy="261594"/>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100" i="0" dirty="0">
                <a:solidFill>
                  <a:schemeClr val="tx1"/>
                </a:solidFill>
                <a:effectLst>
                  <a:outerShdw blurRad="38100" dist="38100" dir="2700000" algn="tl">
                    <a:srgbClr val="DDDDDD"/>
                  </a:outerShdw>
                </a:effectLst>
              </a:rPr>
              <a:t>Assembly/Installation</a:t>
            </a:r>
            <a:endParaRPr lang="en-US" sz="800" i="0" dirty="0">
              <a:solidFill>
                <a:schemeClr val="tx1"/>
              </a:solidFill>
              <a:effectLst>
                <a:outerShdw blurRad="38100" dist="38100" dir="2700000" algn="tl">
                  <a:srgbClr val="DDDDDD"/>
                </a:outerShdw>
              </a:effectLst>
            </a:endParaRPr>
          </a:p>
        </p:txBody>
      </p:sp>
      <p:sp>
        <p:nvSpPr>
          <p:cNvPr id="1627191" name="Rectangle 55"/>
          <p:cNvSpPr>
            <a:spLocks noChangeArrowheads="1"/>
          </p:cNvSpPr>
          <p:nvPr/>
        </p:nvSpPr>
        <p:spPr bwMode="auto">
          <a:xfrm>
            <a:off x="6640513" y="2181225"/>
            <a:ext cx="2209800" cy="366713"/>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800" b="0" i="0">
                <a:solidFill>
                  <a:schemeClr val="tx1"/>
                </a:solidFill>
                <a:effectLst>
                  <a:outerShdw blurRad="38100" dist="38100" dir="2700000" algn="tl">
                    <a:srgbClr val="DDDDDD"/>
                  </a:outerShdw>
                </a:effectLst>
              </a:rPr>
              <a:t>New Center-Stack</a:t>
            </a:r>
            <a:endParaRPr lang="en-US" sz="1400" b="0" i="0">
              <a:solidFill>
                <a:schemeClr val="tx1"/>
              </a:solidFill>
              <a:effectLst>
                <a:outerShdw blurRad="38100" dist="38100" dir="2700000" algn="tl">
                  <a:srgbClr val="DDDDDD"/>
                </a:outerShdw>
              </a:effectLst>
            </a:endParaRPr>
          </a:p>
        </p:txBody>
      </p:sp>
      <p:sp>
        <p:nvSpPr>
          <p:cNvPr id="42033" name="Oval 56"/>
          <p:cNvSpPr>
            <a:spLocks noChangeArrowheads="1"/>
          </p:cNvSpPr>
          <p:nvPr/>
        </p:nvSpPr>
        <p:spPr bwMode="auto">
          <a:xfrm>
            <a:off x="6554788" y="2282825"/>
            <a:ext cx="134937" cy="133350"/>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42034" name="Rectangle 57"/>
          <p:cNvSpPr>
            <a:spLocks noChangeArrowheads="1"/>
          </p:cNvSpPr>
          <p:nvPr/>
        </p:nvSpPr>
        <p:spPr bwMode="auto">
          <a:xfrm>
            <a:off x="4922838" y="2524125"/>
            <a:ext cx="3424237" cy="230188"/>
          </a:xfrm>
          <a:prstGeom prst="rect">
            <a:avLst/>
          </a:prstGeom>
          <a:solidFill>
            <a:schemeClr val="bg1"/>
          </a:solidFill>
          <a:ln w="9525">
            <a:solidFill>
              <a:schemeClr val="tx1"/>
            </a:solidFill>
            <a:miter lim="800000"/>
            <a:headEnd/>
            <a:tailEnd/>
          </a:ln>
        </p:spPr>
        <p:txBody>
          <a:bodyPr wrap="none" anchor="ctr"/>
          <a:lstStyle/>
          <a:p>
            <a:pPr>
              <a:buNone/>
            </a:pPr>
            <a:endParaRPr lang="en-US"/>
          </a:p>
        </p:txBody>
      </p:sp>
      <p:sp>
        <p:nvSpPr>
          <p:cNvPr id="42035" name="Text Box 58"/>
          <p:cNvSpPr txBox="1">
            <a:spLocks noChangeArrowheads="1"/>
          </p:cNvSpPr>
          <p:nvPr/>
        </p:nvSpPr>
        <p:spPr bwMode="auto">
          <a:xfrm>
            <a:off x="6061075" y="3730625"/>
            <a:ext cx="2752725" cy="355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70000"/>
              </a:lnSpc>
              <a:buNone/>
            </a:pPr>
            <a:r>
              <a:rPr lang="en-US" sz="1400" i="0">
                <a:solidFill>
                  <a:schemeClr val="tx1"/>
                </a:solidFill>
              </a:rPr>
              <a:t> EF/RWM/RMP </a:t>
            </a:r>
          </a:p>
          <a:p>
            <a:pPr algn="ctr" eaLnBrk="1" hangingPunct="1">
              <a:lnSpc>
                <a:spcPct val="70000"/>
              </a:lnSpc>
              <a:buNone/>
            </a:pPr>
            <a:r>
              <a:rPr lang="en-US" sz="1400" i="0">
                <a:solidFill>
                  <a:schemeClr val="tx1"/>
                </a:solidFill>
              </a:rPr>
              <a:t>(SPA upgrade)</a:t>
            </a:r>
          </a:p>
        </p:txBody>
      </p:sp>
      <p:sp>
        <p:nvSpPr>
          <p:cNvPr id="1627195" name="Rectangle 59"/>
          <p:cNvSpPr>
            <a:spLocks noChangeArrowheads="1"/>
          </p:cNvSpPr>
          <p:nvPr/>
        </p:nvSpPr>
        <p:spPr bwMode="auto">
          <a:xfrm>
            <a:off x="4883150" y="2501900"/>
            <a:ext cx="3508375" cy="274638"/>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chemeClr val="tx1"/>
                </a:solidFill>
                <a:effectLst>
                  <a:outerShdw blurRad="38100" dist="38100" dir="2700000" algn="tl">
                    <a:srgbClr val="DDDDDD"/>
                  </a:outerShdw>
                </a:effectLst>
              </a:rPr>
              <a:t>Design/Procurement/Fabrication/Installation</a:t>
            </a:r>
            <a:endParaRPr lang="en-US" sz="900" i="0">
              <a:solidFill>
                <a:schemeClr val="tx1"/>
              </a:solidFill>
              <a:effectLst>
                <a:outerShdw blurRad="38100" dist="38100" dir="2700000" algn="tl">
                  <a:srgbClr val="DDDDDD"/>
                </a:outerShdw>
              </a:effectLst>
            </a:endParaRPr>
          </a:p>
        </p:txBody>
      </p:sp>
      <p:sp>
        <p:nvSpPr>
          <p:cNvPr id="1627196" name="Rectangle 60"/>
          <p:cNvSpPr>
            <a:spLocks noChangeArrowheads="1"/>
          </p:cNvSpPr>
          <p:nvPr/>
        </p:nvSpPr>
        <p:spPr bwMode="auto">
          <a:xfrm>
            <a:off x="8126413" y="2657475"/>
            <a:ext cx="1500187" cy="366713"/>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sz="1800" b="0" i="0">
                <a:solidFill>
                  <a:schemeClr val="tx1"/>
                </a:solidFill>
                <a:effectLst>
                  <a:outerShdw blurRad="38100" dist="38100" dir="2700000" algn="tl">
                    <a:srgbClr val="DDDDDD"/>
                  </a:outerShdw>
                </a:effectLst>
              </a:rPr>
              <a:t>2</a:t>
            </a:r>
            <a:r>
              <a:rPr lang="en-US" sz="1800" b="0" i="0" baseline="30000">
                <a:solidFill>
                  <a:schemeClr val="tx1"/>
                </a:solidFill>
                <a:effectLst>
                  <a:outerShdw blurRad="38100" dist="38100" dir="2700000" algn="tl">
                    <a:srgbClr val="DDDDDD"/>
                  </a:outerShdw>
                </a:effectLst>
              </a:rPr>
              <a:t>nd</a:t>
            </a:r>
            <a:r>
              <a:rPr lang="en-US" sz="1800" b="0" i="0">
                <a:solidFill>
                  <a:schemeClr val="tx1"/>
                </a:solidFill>
                <a:effectLst>
                  <a:outerShdw blurRad="38100" dist="38100" dir="2700000" algn="tl">
                    <a:srgbClr val="DDDDDD"/>
                  </a:outerShdw>
                </a:effectLst>
              </a:rPr>
              <a:t> NBI</a:t>
            </a:r>
            <a:endParaRPr lang="en-US" sz="1400" b="0" i="0">
              <a:solidFill>
                <a:schemeClr val="tx1"/>
              </a:solidFill>
              <a:effectLst>
                <a:outerShdw blurRad="38100" dist="38100" dir="2700000" algn="tl">
                  <a:srgbClr val="DDDDDD"/>
                </a:outerShdw>
              </a:effectLst>
            </a:endParaRPr>
          </a:p>
        </p:txBody>
      </p:sp>
      <p:sp>
        <p:nvSpPr>
          <p:cNvPr id="42038" name="Rectangle 61"/>
          <p:cNvSpPr>
            <a:spLocks noChangeArrowheads="1"/>
          </p:cNvSpPr>
          <p:nvPr/>
        </p:nvSpPr>
        <p:spPr bwMode="auto">
          <a:xfrm>
            <a:off x="4279900" y="5762625"/>
            <a:ext cx="2654300"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buNone/>
            </a:pPr>
            <a:r>
              <a:rPr lang="en-US" sz="1400" i="0">
                <a:solidFill>
                  <a:srgbClr val="0000FF"/>
                </a:solidFill>
              </a:rPr>
              <a:t>Initial PEGASUS/MST-like plasma guns</a:t>
            </a:r>
            <a:endParaRPr lang="en-US" sz="1100" i="0">
              <a:solidFill>
                <a:srgbClr val="0000FF"/>
              </a:solidFill>
            </a:endParaRPr>
          </a:p>
        </p:txBody>
      </p:sp>
      <p:sp>
        <p:nvSpPr>
          <p:cNvPr id="42039" name="Oval 63"/>
          <p:cNvSpPr>
            <a:spLocks noChangeArrowheads="1"/>
          </p:cNvSpPr>
          <p:nvPr/>
        </p:nvSpPr>
        <p:spPr bwMode="auto">
          <a:xfrm>
            <a:off x="6605588" y="3722688"/>
            <a:ext cx="134937" cy="134937"/>
          </a:xfrm>
          <a:prstGeom prst="ellipse">
            <a:avLst/>
          </a:prstGeom>
          <a:solidFill>
            <a:schemeClr val="tx1"/>
          </a:solidFill>
          <a:ln w="38100">
            <a:solidFill>
              <a:schemeClr val="tx1"/>
            </a:solidFill>
            <a:round/>
            <a:headEnd/>
            <a:tailEnd/>
          </a:ln>
        </p:spPr>
        <p:txBody>
          <a:bodyPr wrap="none" anchor="ctr"/>
          <a:lstStyle/>
          <a:p>
            <a:pPr algn="ctr">
              <a:buNone/>
            </a:pPr>
            <a:endParaRPr lang="en-US" sz="2400" b="0" i="0">
              <a:solidFill>
                <a:schemeClr val="tx1"/>
              </a:solidFill>
            </a:endParaRPr>
          </a:p>
        </p:txBody>
      </p:sp>
      <p:sp>
        <p:nvSpPr>
          <p:cNvPr id="42040" name="Oval 64"/>
          <p:cNvSpPr>
            <a:spLocks noChangeArrowheads="1"/>
          </p:cNvSpPr>
          <p:nvPr/>
        </p:nvSpPr>
        <p:spPr bwMode="auto">
          <a:xfrm>
            <a:off x="6669088" y="5119688"/>
            <a:ext cx="134937" cy="134937"/>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chemeClr val="tx1"/>
              </a:solidFill>
            </a:endParaRPr>
          </a:p>
        </p:txBody>
      </p:sp>
      <p:sp>
        <p:nvSpPr>
          <p:cNvPr id="1627201" name="Rectangle 65"/>
          <p:cNvSpPr>
            <a:spLocks noChangeArrowheads="1"/>
          </p:cNvSpPr>
          <p:nvPr/>
        </p:nvSpPr>
        <p:spPr bwMode="auto">
          <a:xfrm>
            <a:off x="4292600" y="2965450"/>
            <a:ext cx="2424113" cy="307975"/>
          </a:xfrm>
          <a:prstGeom prst="rect">
            <a:avLst/>
          </a:prstGeom>
          <a:noFill/>
          <a:ln w="9525">
            <a:noFill/>
            <a:miter lim="800000"/>
            <a:headEnd/>
            <a:tailEnd/>
          </a:ln>
          <a:effectLst/>
        </p:spPr>
        <p:txBody>
          <a:bodyPr lIns="91423" tIns="45712" rIns="91423" bIns="45712">
            <a:spAutoFit/>
          </a:bodyPr>
          <a:lstStyle/>
          <a:p>
            <a:pPr eaLnBrk="0" hangingPunct="0">
              <a:buNone/>
            </a:pPr>
            <a:r>
              <a:rPr lang="en-US" sz="1400" i="0">
                <a:solidFill>
                  <a:schemeClr val="tx1"/>
                </a:solidFill>
                <a:effectLst>
                  <a:outerShdw blurRad="38100" dist="38100" dir="2700000" algn="tl">
                    <a:srgbClr val="DDDDDD"/>
                  </a:outerShdw>
                </a:effectLst>
                <a:ea typeface="ヒラギノ角ゴ Pro W3" charset="0"/>
                <a:cs typeface="ヒラギノ角ゴ Pro W3" charset="0"/>
              </a:rPr>
              <a:t>HHFW ELM resilience </a:t>
            </a:r>
            <a:endParaRPr lang="en-US" sz="1100" i="0">
              <a:solidFill>
                <a:schemeClr val="tx1"/>
              </a:solidFill>
              <a:effectLst>
                <a:outerShdw blurRad="38100" dist="38100" dir="2700000" algn="tl">
                  <a:srgbClr val="DDDDDD"/>
                </a:outerShdw>
              </a:effectLst>
              <a:ea typeface="ヒラギノ角ゴ Pro W3" charset="0"/>
              <a:cs typeface="ヒラギノ角ゴ Pro W3" charset="0"/>
            </a:endParaRPr>
          </a:p>
        </p:txBody>
      </p:sp>
      <p:sp>
        <p:nvSpPr>
          <p:cNvPr id="42042" name="Text Box 48"/>
          <p:cNvSpPr txBox="1">
            <a:spLocks noChangeArrowheads="1"/>
          </p:cNvSpPr>
          <p:nvPr/>
        </p:nvSpPr>
        <p:spPr bwMode="auto">
          <a:xfrm>
            <a:off x="7191375" y="6283325"/>
            <a:ext cx="2117725"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500" b="0" i="0">
                <a:solidFill>
                  <a:srgbClr val="0000FF"/>
                </a:solidFill>
              </a:rPr>
              <a:t> </a:t>
            </a:r>
            <a:r>
              <a:rPr lang="en-US" sz="1400" i="0">
                <a:solidFill>
                  <a:srgbClr val="0000FF"/>
                </a:solidFill>
              </a:rPr>
              <a:t>Postponed Upgrades</a:t>
            </a:r>
          </a:p>
        </p:txBody>
      </p:sp>
      <p:sp>
        <p:nvSpPr>
          <p:cNvPr id="42043" name="Oval 64"/>
          <p:cNvSpPr>
            <a:spLocks noChangeArrowheads="1"/>
          </p:cNvSpPr>
          <p:nvPr/>
        </p:nvSpPr>
        <p:spPr bwMode="auto">
          <a:xfrm>
            <a:off x="7050088" y="6288088"/>
            <a:ext cx="134937" cy="134937"/>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chemeClr val="tx1"/>
              </a:solidFill>
            </a:endParaRPr>
          </a:p>
        </p:txBody>
      </p:sp>
      <p:sp>
        <p:nvSpPr>
          <p:cNvPr id="42044" name="Oval 64"/>
          <p:cNvSpPr>
            <a:spLocks noChangeArrowheads="1"/>
          </p:cNvSpPr>
          <p:nvPr/>
        </p:nvSpPr>
        <p:spPr bwMode="auto">
          <a:xfrm>
            <a:off x="4306888" y="5856288"/>
            <a:ext cx="134937" cy="134937"/>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chemeClr val="tx1"/>
              </a:solidFill>
            </a:endParaRPr>
          </a:p>
        </p:txBody>
      </p:sp>
      <p:sp>
        <p:nvSpPr>
          <p:cNvPr id="42060" name="TextBox 83"/>
          <p:cNvSpPr txBox="1">
            <a:spLocks noChangeArrowheads="1"/>
          </p:cNvSpPr>
          <p:nvPr/>
        </p:nvSpPr>
        <p:spPr bwMode="auto">
          <a:xfrm>
            <a:off x="5326063" y="1798638"/>
            <a:ext cx="29035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solidFill>
                  <a:srgbClr val="FF0000"/>
                </a:solidFill>
              </a:rPr>
              <a:t>See the Upgrade Project Progress and </a:t>
            </a:r>
            <a:r>
              <a:rPr lang="en-US" dirty="0" smtClean="0">
                <a:solidFill>
                  <a:srgbClr val="FF0000"/>
                </a:solidFill>
              </a:rPr>
              <a:t>Schedule slides for more detail </a:t>
            </a:r>
            <a:endParaRPr lang="en-US" dirty="0">
              <a:solidFill>
                <a:schemeClr val="bg1"/>
              </a:solidFill>
            </a:endParaRPr>
          </a:p>
        </p:txBody>
      </p:sp>
      <p:sp>
        <p:nvSpPr>
          <p:cNvPr id="42061" name="Oval 44"/>
          <p:cNvSpPr>
            <a:spLocks noChangeArrowheads="1"/>
          </p:cNvSpPr>
          <p:nvPr/>
        </p:nvSpPr>
        <p:spPr bwMode="auto">
          <a:xfrm>
            <a:off x="5781675" y="46609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62" name="Text Box 48"/>
          <p:cNvSpPr txBox="1">
            <a:spLocks noChangeArrowheads="1"/>
          </p:cNvSpPr>
          <p:nvPr/>
        </p:nvSpPr>
        <p:spPr bwMode="auto">
          <a:xfrm>
            <a:off x="4140200" y="4657725"/>
            <a:ext cx="16256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r>
              <a:rPr lang="en-US" sz="1400" i="0">
                <a:solidFill>
                  <a:srgbClr val="FF0000"/>
                </a:solidFill>
              </a:rPr>
              <a:t>Moly inboard tiles</a:t>
            </a:r>
          </a:p>
        </p:txBody>
      </p:sp>
      <p:sp>
        <p:nvSpPr>
          <p:cNvPr id="42063" name="Oval 44"/>
          <p:cNvSpPr>
            <a:spLocks noChangeArrowheads="1"/>
          </p:cNvSpPr>
          <p:nvPr/>
        </p:nvSpPr>
        <p:spPr bwMode="auto">
          <a:xfrm>
            <a:off x="5768975" y="34798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64" name="Text Box 48"/>
          <p:cNvSpPr txBox="1">
            <a:spLocks noChangeArrowheads="1"/>
          </p:cNvSpPr>
          <p:nvPr/>
        </p:nvSpPr>
        <p:spPr bwMode="auto">
          <a:xfrm>
            <a:off x="3454400" y="3467100"/>
            <a:ext cx="24892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r>
              <a:rPr lang="en-US" sz="1400" i="0">
                <a:solidFill>
                  <a:srgbClr val="FF0000"/>
                </a:solidFill>
              </a:rPr>
              <a:t>Dual massive gas injector</a:t>
            </a:r>
          </a:p>
        </p:txBody>
      </p:sp>
      <p:sp>
        <p:nvSpPr>
          <p:cNvPr id="42065" name="Left Arrow 91"/>
          <p:cNvSpPr>
            <a:spLocks noChangeArrowheads="1"/>
          </p:cNvSpPr>
          <p:nvPr/>
        </p:nvSpPr>
        <p:spPr bwMode="auto">
          <a:xfrm>
            <a:off x="5854700" y="3695700"/>
            <a:ext cx="685800" cy="190500"/>
          </a:xfrm>
          <a:prstGeom prst="leftArrow">
            <a:avLst>
              <a:gd name="adj1" fmla="val 50000"/>
              <a:gd name="adj2" fmla="val 50000"/>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2066" name="Oval 44"/>
          <p:cNvSpPr>
            <a:spLocks noChangeArrowheads="1"/>
          </p:cNvSpPr>
          <p:nvPr/>
        </p:nvSpPr>
        <p:spPr bwMode="auto">
          <a:xfrm>
            <a:off x="5832475" y="54991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67" name="Text Box 48"/>
          <p:cNvSpPr txBox="1">
            <a:spLocks noChangeArrowheads="1"/>
          </p:cNvSpPr>
          <p:nvPr/>
        </p:nvSpPr>
        <p:spPr bwMode="auto">
          <a:xfrm>
            <a:off x="3771900" y="5499100"/>
            <a:ext cx="22098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r>
              <a:rPr lang="en-US" sz="1400" i="0">
                <a:solidFill>
                  <a:srgbClr val="FF0000"/>
                </a:solidFill>
              </a:rPr>
              <a:t>CHI Cap Bank Upgrade</a:t>
            </a:r>
          </a:p>
        </p:txBody>
      </p:sp>
      <p:sp>
        <p:nvSpPr>
          <p:cNvPr id="42068" name="Text Box 48"/>
          <p:cNvSpPr txBox="1">
            <a:spLocks noChangeArrowheads="1"/>
          </p:cNvSpPr>
          <p:nvPr/>
        </p:nvSpPr>
        <p:spPr bwMode="auto">
          <a:xfrm>
            <a:off x="7239000" y="6083300"/>
            <a:ext cx="2032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rgbClr val="FF0000"/>
                </a:solidFill>
              </a:rPr>
              <a:t>Additional Upgrades</a:t>
            </a:r>
          </a:p>
        </p:txBody>
      </p:sp>
      <p:sp>
        <p:nvSpPr>
          <p:cNvPr id="42069" name="Oval 64"/>
          <p:cNvSpPr>
            <a:spLocks noChangeArrowheads="1"/>
          </p:cNvSpPr>
          <p:nvPr/>
        </p:nvSpPr>
        <p:spPr bwMode="auto">
          <a:xfrm>
            <a:off x="7050088" y="6084888"/>
            <a:ext cx="134937" cy="134937"/>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70" name="Oval 44"/>
          <p:cNvSpPr>
            <a:spLocks noChangeArrowheads="1"/>
          </p:cNvSpPr>
          <p:nvPr/>
        </p:nvSpPr>
        <p:spPr bwMode="auto">
          <a:xfrm>
            <a:off x="4359275" y="41910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71" name="Text Box 48"/>
          <p:cNvSpPr txBox="1">
            <a:spLocks noChangeArrowheads="1"/>
          </p:cNvSpPr>
          <p:nvPr/>
        </p:nvSpPr>
        <p:spPr bwMode="auto">
          <a:xfrm>
            <a:off x="4470400" y="4162425"/>
            <a:ext cx="22225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r>
              <a:rPr lang="en-US" sz="1400" i="0">
                <a:solidFill>
                  <a:srgbClr val="FF0000"/>
                </a:solidFill>
              </a:rPr>
              <a:t>Two additional LITERS</a:t>
            </a:r>
          </a:p>
        </p:txBody>
      </p:sp>
      <p:sp>
        <p:nvSpPr>
          <p:cNvPr id="42072" name="Left Arrow 102"/>
          <p:cNvSpPr>
            <a:spLocks noChangeArrowheads="1"/>
          </p:cNvSpPr>
          <p:nvPr/>
        </p:nvSpPr>
        <p:spPr bwMode="auto">
          <a:xfrm flipH="1">
            <a:off x="3873500" y="4394200"/>
            <a:ext cx="685800" cy="190500"/>
          </a:xfrm>
          <a:prstGeom prst="leftArrow">
            <a:avLst>
              <a:gd name="adj1" fmla="val 50000"/>
              <a:gd name="adj2" fmla="val 50000"/>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2073" name="Oval 44"/>
          <p:cNvSpPr>
            <a:spLocks noChangeArrowheads="1"/>
          </p:cNvSpPr>
          <p:nvPr/>
        </p:nvSpPr>
        <p:spPr bwMode="auto">
          <a:xfrm>
            <a:off x="3165475" y="48895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2074" name="Text Box 48"/>
          <p:cNvSpPr txBox="1">
            <a:spLocks noChangeArrowheads="1"/>
          </p:cNvSpPr>
          <p:nvPr/>
        </p:nvSpPr>
        <p:spPr bwMode="auto">
          <a:xfrm>
            <a:off x="3340100" y="4886325"/>
            <a:ext cx="22225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r>
              <a:rPr lang="en-US" sz="1400" i="0">
                <a:solidFill>
                  <a:srgbClr val="FF0000"/>
                </a:solidFill>
              </a:rPr>
              <a:t>Dual Lithium Dropper</a:t>
            </a:r>
          </a:p>
        </p:txBody>
      </p:sp>
      <p:sp>
        <p:nvSpPr>
          <p:cNvPr id="42075" name="Oval 105"/>
          <p:cNvSpPr>
            <a:spLocks noChangeArrowheads="1"/>
          </p:cNvSpPr>
          <p:nvPr/>
        </p:nvSpPr>
        <p:spPr bwMode="auto">
          <a:xfrm>
            <a:off x="3929063" y="1790700"/>
            <a:ext cx="5214937" cy="1062038"/>
          </a:xfrm>
          <a:prstGeom prst="ellipse">
            <a:avLst/>
          </a:prstGeom>
          <a:noFill/>
          <a:ln w="15875">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2076" name="Rectangle 106"/>
          <p:cNvSpPr>
            <a:spLocks noChangeArrowheads="1"/>
          </p:cNvSpPr>
          <p:nvPr/>
        </p:nvSpPr>
        <p:spPr bwMode="auto">
          <a:xfrm>
            <a:off x="6946900" y="5969000"/>
            <a:ext cx="2120900" cy="533400"/>
          </a:xfrm>
          <a:prstGeom prst="rect">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2077" name="Rectangle 2"/>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buNone/>
            </a:pPr>
            <a:r>
              <a:rPr lang="en-US" sz="2400" i="0">
                <a:solidFill>
                  <a:srgbClr val="FF0000"/>
                </a:solidFill>
              </a:rPr>
              <a:t>Facility Upgrade Activity Comparison with 5 Year Plan</a:t>
            </a:r>
            <a:r>
              <a:rPr lang="en-US" sz="2800" i="0">
                <a:solidFill>
                  <a:srgbClr val="0000FF"/>
                </a:solidFill>
              </a:rPr>
              <a:t/>
            </a:r>
            <a:br>
              <a:rPr lang="en-US" sz="2800" i="0">
                <a:solidFill>
                  <a:srgbClr val="0000FF"/>
                </a:solidFill>
              </a:rPr>
            </a:br>
            <a:r>
              <a:rPr lang="en-US" sz="2000" i="0">
                <a:solidFill>
                  <a:srgbClr val="0000FF"/>
                </a:solidFill>
              </a:rPr>
              <a:t>Facility Plan Evolved Due to Technical and Programmatic Changes</a:t>
            </a:r>
            <a:endParaRPr lang="en-US" sz="2000" i="0">
              <a:solidFill>
                <a:srgbClr val="0000FF"/>
              </a:solidFill>
              <a:latin typeface="Arial" charset="0"/>
            </a:endParaRPr>
          </a:p>
        </p:txBody>
      </p:sp>
      <p:sp>
        <p:nvSpPr>
          <p:cNvPr id="42078" name="TextBox 97"/>
          <p:cNvSpPr txBox="1">
            <a:spLocks noChangeArrowheads="1"/>
          </p:cNvSpPr>
          <p:nvPr/>
        </p:nvSpPr>
        <p:spPr bwMode="auto">
          <a:xfrm>
            <a:off x="9347200" y="2717800"/>
            <a:ext cx="184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a:p>
        </p:txBody>
      </p:sp>
      <p:sp>
        <p:nvSpPr>
          <p:cNvPr id="93" name="Slide Number Placeholder 92"/>
          <p:cNvSpPr>
            <a:spLocks noGrp="1"/>
          </p:cNvSpPr>
          <p:nvPr>
            <p:ph type="sldNum" sz="quarter" idx="12"/>
          </p:nvPr>
        </p:nvSpPr>
        <p:spPr/>
        <p:txBody>
          <a:bodyPr/>
          <a:lstStyle/>
          <a:p>
            <a:pPr>
              <a:defRPr/>
            </a:pPr>
            <a:fld id="{7686F595-B889-B943-B63A-B626FFE9E1C2}" type="slidenum">
              <a:rPr lang="en-US" smtClean="0"/>
              <a:pPr>
                <a:defRPr/>
              </a:pPr>
              <a:t>6</a:t>
            </a:fld>
            <a:endParaRPr lang="en-US"/>
          </a:p>
        </p:txBody>
      </p:sp>
      <p:graphicFrame>
        <p:nvGraphicFramePr>
          <p:cNvPr id="92" name="Object 2"/>
          <p:cNvGraphicFramePr>
            <a:graphicFrameLocks noChangeAspect="1"/>
          </p:cNvGraphicFramePr>
          <p:nvPr>
            <p:extLst>
              <p:ext uri="{D42A27DB-BD31-4B8C-83A1-F6EECF244321}">
                <p14:modId xmlns="" xmlns:p14="http://schemas.microsoft.com/office/powerpoint/2010/main" val="428913751"/>
              </p:ext>
            </p:extLst>
          </p:nvPr>
        </p:nvGraphicFramePr>
        <p:xfrm>
          <a:off x="1687513" y="952500"/>
          <a:ext cx="6911975" cy="292100"/>
        </p:xfrm>
        <a:graphic>
          <a:graphicData uri="http://schemas.openxmlformats.org/presentationml/2006/ole">
            <p:oleObj spid="_x0000_s5223" name="Worksheet" r:id="rId4" imgW="6820560" imgH="273960" progId="Excel.Sheet.8">
              <p:embed/>
            </p:oleObj>
          </a:graphicData>
        </a:graphic>
      </p:graphicFrame>
      <p:sp>
        <p:nvSpPr>
          <p:cNvPr id="94" name="Text Box 8"/>
          <p:cNvSpPr txBox="1">
            <a:spLocks noChangeArrowheads="1"/>
          </p:cNvSpPr>
          <p:nvPr/>
        </p:nvSpPr>
        <p:spPr bwMode="auto">
          <a:xfrm>
            <a:off x="5324475" y="1258888"/>
            <a:ext cx="393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sp>
        <p:nvSpPr>
          <p:cNvPr id="95" name="Rectangle 9"/>
          <p:cNvSpPr>
            <a:spLocks noChangeArrowheads="1"/>
          </p:cNvSpPr>
          <p:nvPr/>
        </p:nvSpPr>
        <p:spPr bwMode="auto">
          <a:xfrm>
            <a:off x="4635500" y="1484313"/>
            <a:ext cx="530225" cy="255587"/>
          </a:xfrm>
          <a:prstGeom prst="rect">
            <a:avLst/>
          </a:prstGeom>
          <a:solidFill>
            <a:schemeClr val="accent2">
              <a:lumMod val="20000"/>
              <a:lumOff val="80000"/>
            </a:schemeClr>
          </a:solidFill>
          <a:ln w="9525">
            <a:noFill/>
            <a:miter lim="800000"/>
            <a:headEnd/>
            <a:tailEnd/>
          </a:ln>
        </p:spPr>
        <p:txBody>
          <a:bodyPr wrap="none" anchor="ctr"/>
          <a:lstStyle/>
          <a:p>
            <a:pPr>
              <a:spcBef>
                <a:spcPct val="20000"/>
              </a:spcBef>
              <a:buNone/>
              <a:defRPr/>
            </a:pPr>
            <a:endParaRPr lang="en-US" sz="1100">
              <a:ea typeface="+mn-ea"/>
              <a:cs typeface="+mn-cs"/>
            </a:endParaRPr>
          </a:p>
        </p:txBody>
      </p:sp>
      <p:sp>
        <p:nvSpPr>
          <p:cNvPr id="96" name="Text Box 8"/>
          <p:cNvSpPr txBox="1">
            <a:spLocks noChangeArrowheads="1"/>
          </p:cNvSpPr>
          <p:nvPr/>
        </p:nvSpPr>
        <p:spPr bwMode="auto">
          <a:xfrm>
            <a:off x="279400" y="1447800"/>
            <a:ext cx="1816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0000"/>
              </a:spcBef>
              <a:buNone/>
            </a:pPr>
            <a:r>
              <a:rPr lang="en-US" sz="1400">
                <a:solidFill>
                  <a:srgbClr val="FF0000"/>
                </a:solidFill>
              </a:rPr>
              <a:t>Actual Run Weeks</a:t>
            </a:r>
          </a:p>
        </p:txBody>
      </p:sp>
      <p:sp>
        <p:nvSpPr>
          <p:cNvPr id="97" name="Text Box 10"/>
          <p:cNvSpPr txBox="1">
            <a:spLocks noChangeArrowheads="1"/>
          </p:cNvSpPr>
          <p:nvPr/>
        </p:nvSpPr>
        <p:spPr bwMode="auto">
          <a:xfrm>
            <a:off x="4587875" y="1454150"/>
            <a:ext cx="609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ct val="20000"/>
              </a:spcBef>
              <a:buNone/>
            </a:pPr>
            <a:r>
              <a:rPr lang="ja-JP" altLang="en-US">
                <a:solidFill>
                  <a:srgbClr val="FF0000"/>
                </a:solidFill>
              </a:rPr>
              <a:t>１５</a:t>
            </a:r>
            <a:r>
              <a:rPr lang="en-US" altLang="ja-JP" dirty="0">
                <a:solidFill>
                  <a:srgbClr val="FF0000"/>
                </a:solidFill>
              </a:rPr>
              <a:t>.4 </a:t>
            </a:r>
            <a:endParaRPr lang="en-US" sz="1600" dirty="0">
              <a:solidFill>
                <a:srgbClr val="FF0000"/>
              </a:solidFill>
            </a:endParaRPr>
          </a:p>
        </p:txBody>
      </p:sp>
      <p:sp>
        <p:nvSpPr>
          <p:cNvPr id="98" name="Rectangle 11"/>
          <p:cNvSpPr>
            <a:spLocks noChangeArrowheads="1"/>
          </p:cNvSpPr>
          <p:nvPr/>
        </p:nvSpPr>
        <p:spPr bwMode="auto">
          <a:xfrm>
            <a:off x="5197475" y="1484313"/>
            <a:ext cx="273050" cy="255587"/>
          </a:xfrm>
          <a:prstGeom prst="rect">
            <a:avLst/>
          </a:prstGeom>
          <a:solidFill>
            <a:schemeClr val="accent2">
              <a:lumMod val="20000"/>
              <a:lumOff val="80000"/>
            </a:schemeClr>
          </a:solidFill>
          <a:ln w="9525">
            <a:noFill/>
            <a:miter lim="800000"/>
            <a:headEnd/>
            <a:tailEnd/>
          </a:ln>
        </p:spPr>
        <p:txBody>
          <a:bodyPr wrap="none" anchor="ctr"/>
          <a:lstStyle/>
          <a:p>
            <a:pPr>
              <a:spcBef>
                <a:spcPct val="20000"/>
              </a:spcBef>
              <a:buNone/>
              <a:defRPr/>
            </a:pPr>
            <a:endParaRPr lang="en-US" sz="1100">
              <a:ea typeface="+mn-ea"/>
              <a:cs typeface="+mn-cs"/>
            </a:endParaRPr>
          </a:p>
        </p:txBody>
      </p:sp>
      <p:sp>
        <p:nvSpPr>
          <p:cNvPr id="99" name="Text Box 12"/>
          <p:cNvSpPr txBox="1">
            <a:spLocks noChangeArrowheads="1"/>
          </p:cNvSpPr>
          <p:nvPr/>
        </p:nvSpPr>
        <p:spPr bwMode="auto">
          <a:xfrm>
            <a:off x="5121275" y="1454150"/>
            <a:ext cx="5175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ct val="20000"/>
              </a:spcBef>
              <a:buNone/>
            </a:pPr>
            <a:r>
              <a:rPr lang="en-US" dirty="0">
                <a:solidFill>
                  <a:srgbClr val="FF0000"/>
                </a:solidFill>
              </a:rPr>
              <a:t>4.2 </a:t>
            </a:r>
            <a:endParaRPr lang="en-US" sz="1600" dirty="0">
              <a:solidFill>
                <a:srgbClr val="FF0000"/>
              </a:solidFill>
            </a:endParaRPr>
          </a:p>
        </p:txBody>
      </p:sp>
      <p:sp>
        <p:nvSpPr>
          <p:cNvPr id="102" name="Rectangle 19"/>
          <p:cNvSpPr>
            <a:spLocks noChangeArrowheads="1"/>
          </p:cNvSpPr>
          <p:nvPr/>
        </p:nvSpPr>
        <p:spPr bwMode="auto">
          <a:xfrm>
            <a:off x="3340100" y="1498600"/>
            <a:ext cx="584200" cy="223838"/>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buNone/>
            </a:pPr>
            <a:endParaRPr lang="en-US" sz="1100"/>
          </a:p>
        </p:txBody>
      </p:sp>
      <p:sp>
        <p:nvSpPr>
          <p:cNvPr id="107" name="Text Box 20"/>
          <p:cNvSpPr txBox="1">
            <a:spLocks noChangeArrowheads="1"/>
          </p:cNvSpPr>
          <p:nvPr/>
        </p:nvSpPr>
        <p:spPr bwMode="auto">
          <a:xfrm>
            <a:off x="3327400" y="1454150"/>
            <a:ext cx="622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solidFill>
                  <a:srgbClr val="FF0000"/>
                </a:solidFill>
              </a:rPr>
              <a:t>1</a:t>
            </a:r>
            <a:r>
              <a:rPr lang="ja-JP" altLang="en-US">
                <a:solidFill>
                  <a:srgbClr val="FF0000"/>
                </a:solidFill>
              </a:rPr>
              <a:t>６</a:t>
            </a:r>
            <a:r>
              <a:rPr lang="en-US" altLang="ja-JP" dirty="0">
                <a:solidFill>
                  <a:srgbClr val="FF0000"/>
                </a:solidFill>
              </a:rPr>
              <a:t>.8 </a:t>
            </a:r>
            <a:endParaRPr lang="en-US" sz="1600" b="0" dirty="0">
              <a:solidFill>
                <a:srgbClr val="FF0000"/>
              </a:solidFill>
            </a:endParaRPr>
          </a:p>
        </p:txBody>
      </p:sp>
      <p:sp>
        <p:nvSpPr>
          <p:cNvPr id="109" name="Rectangle 19"/>
          <p:cNvSpPr>
            <a:spLocks noChangeArrowheads="1"/>
          </p:cNvSpPr>
          <p:nvPr/>
        </p:nvSpPr>
        <p:spPr bwMode="auto">
          <a:xfrm>
            <a:off x="2032000" y="1485900"/>
            <a:ext cx="584200" cy="223838"/>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buNone/>
            </a:pPr>
            <a:endParaRPr lang="en-US" sz="1100"/>
          </a:p>
        </p:txBody>
      </p:sp>
      <p:sp>
        <p:nvSpPr>
          <p:cNvPr id="122" name="Text Box 20"/>
          <p:cNvSpPr txBox="1">
            <a:spLocks noChangeArrowheads="1"/>
          </p:cNvSpPr>
          <p:nvPr/>
        </p:nvSpPr>
        <p:spPr bwMode="auto">
          <a:xfrm>
            <a:off x="2019300" y="1454150"/>
            <a:ext cx="622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solidFill>
                  <a:srgbClr val="FF0000"/>
                </a:solidFill>
              </a:rPr>
              <a:t>1</a:t>
            </a:r>
            <a:r>
              <a:rPr lang="ja-JP" altLang="en-US">
                <a:solidFill>
                  <a:srgbClr val="FF0000"/>
                </a:solidFill>
              </a:rPr>
              <a:t>６</a:t>
            </a:r>
            <a:r>
              <a:rPr lang="en-US" altLang="ja-JP" dirty="0">
                <a:solidFill>
                  <a:srgbClr val="FF0000"/>
                </a:solidFill>
              </a:rPr>
              <a:t>.5 </a:t>
            </a:r>
            <a:endParaRPr lang="en-US" sz="1600" b="0" dirty="0">
              <a:solidFill>
                <a:srgbClr val="FF0000"/>
              </a:solidFill>
            </a:endParaRPr>
          </a:p>
        </p:txBody>
      </p:sp>
      <p:sp>
        <p:nvSpPr>
          <p:cNvPr id="123" name="Text Box 85"/>
          <p:cNvSpPr txBox="1">
            <a:spLocks noChangeArrowheads="1"/>
          </p:cNvSpPr>
          <p:nvPr/>
        </p:nvSpPr>
        <p:spPr bwMode="auto">
          <a:xfrm>
            <a:off x="6837363" y="1524000"/>
            <a:ext cx="15986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marL="0" indent="0" algn="ctr" eaLnBrk="1" hangingPunct="1">
              <a:lnSpc>
                <a:spcPct val="70000"/>
              </a:lnSpc>
              <a:buNone/>
            </a:pPr>
            <a:r>
              <a:rPr lang="en-US" sz="1600" dirty="0">
                <a:solidFill>
                  <a:srgbClr val="FF0000"/>
                </a:solidFill>
              </a:rPr>
              <a:t>Upgrade Outage</a:t>
            </a:r>
          </a:p>
        </p:txBody>
      </p:sp>
      <p:sp>
        <p:nvSpPr>
          <p:cNvPr id="127" name="Right Arrow 138"/>
          <p:cNvSpPr>
            <a:spLocks noChangeArrowheads="1"/>
          </p:cNvSpPr>
          <p:nvPr/>
        </p:nvSpPr>
        <p:spPr bwMode="auto">
          <a:xfrm>
            <a:off x="6302829" y="1384300"/>
            <a:ext cx="2041071" cy="114300"/>
          </a:xfrm>
          <a:prstGeom prst="rightArrow">
            <a:avLst>
              <a:gd name="adj1" fmla="val 50000"/>
              <a:gd name="adj2" fmla="val 50017"/>
            </a:avLst>
          </a:prstGeom>
          <a:solidFill>
            <a:srgbClr val="FF0000"/>
          </a:solidFill>
          <a:ln w="15875">
            <a:solidFill>
              <a:srgbClr val="FF0000"/>
            </a:solidFill>
            <a:round/>
            <a:headEnd/>
            <a:tailEnd type="triangle" w="med" len="med"/>
          </a:ln>
        </p:spPr>
        <p:txBody>
          <a:bodyPr lIns="0" tIns="0" rIns="0" bIns="0"/>
          <a:lstStyle/>
          <a:p>
            <a:pPr>
              <a:buNone/>
            </a:pPr>
            <a:endParaRPr lang="en-US"/>
          </a:p>
        </p:txBody>
      </p:sp>
      <p:sp>
        <p:nvSpPr>
          <p:cNvPr id="128" name="Rectangle 4"/>
          <p:cNvSpPr>
            <a:spLocks noChangeArrowheads="1"/>
          </p:cNvSpPr>
          <p:nvPr/>
        </p:nvSpPr>
        <p:spPr bwMode="auto">
          <a:xfrm>
            <a:off x="1933575" y="1235075"/>
            <a:ext cx="492125" cy="250825"/>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33" name="Text Box 5"/>
          <p:cNvSpPr txBox="1">
            <a:spLocks noChangeArrowheads="1"/>
          </p:cNvSpPr>
          <p:nvPr/>
        </p:nvSpPr>
        <p:spPr bwMode="auto">
          <a:xfrm>
            <a:off x="-25400" y="1214438"/>
            <a:ext cx="21971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400" i="0" dirty="0">
                <a:solidFill>
                  <a:srgbClr val="0000FF"/>
                </a:solidFill>
              </a:rPr>
              <a:t> </a:t>
            </a:r>
            <a:r>
              <a:rPr lang="en-US" sz="1400" i="0" dirty="0" smtClean="0">
                <a:solidFill>
                  <a:srgbClr val="0000FF"/>
                </a:solidFill>
              </a:rPr>
              <a:t>Planned </a:t>
            </a:r>
            <a:r>
              <a:rPr lang="en-US" sz="1400" i="0" dirty="0">
                <a:solidFill>
                  <a:srgbClr val="0000FF"/>
                </a:solidFill>
              </a:rPr>
              <a:t>Run Weeks</a:t>
            </a:r>
          </a:p>
        </p:txBody>
      </p:sp>
      <p:sp>
        <p:nvSpPr>
          <p:cNvPr id="134" name="Text Box 6"/>
          <p:cNvSpPr txBox="1">
            <a:spLocks noChangeArrowheads="1"/>
          </p:cNvSpPr>
          <p:nvPr/>
        </p:nvSpPr>
        <p:spPr bwMode="auto">
          <a:xfrm flipH="1">
            <a:off x="2025650" y="1198563"/>
            <a:ext cx="423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a:solidFill>
                  <a:srgbClr val="3333FF"/>
                </a:solidFill>
              </a:rPr>
              <a:t>15</a:t>
            </a:r>
            <a:endParaRPr lang="en-US" sz="2000" b="0" i="0">
              <a:solidFill>
                <a:schemeClr val="tx1"/>
              </a:solidFill>
            </a:endParaRPr>
          </a:p>
        </p:txBody>
      </p:sp>
      <p:sp>
        <p:nvSpPr>
          <p:cNvPr id="135" name="Rectangle 7"/>
          <p:cNvSpPr>
            <a:spLocks noChangeArrowheads="1"/>
          </p:cNvSpPr>
          <p:nvPr/>
        </p:nvSpPr>
        <p:spPr bwMode="auto">
          <a:xfrm>
            <a:off x="5302250" y="1246188"/>
            <a:ext cx="598488" cy="239712"/>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grpSp>
        <p:nvGrpSpPr>
          <p:cNvPr id="136" name="Group 12"/>
          <p:cNvGrpSpPr>
            <a:grpSpLocks/>
          </p:cNvGrpSpPr>
          <p:nvPr/>
        </p:nvGrpSpPr>
        <p:grpSpPr bwMode="auto">
          <a:xfrm>
            <a:off x="4376738" y="1258888"/>
            <a:ext cx="550862" cy="401907"/>
            <a:chOff x="4036" y="808"/>
            <a:chExt cx="448" cy="5596"/>
          </a:xfrm>
        </p:grpSpPr>
        <p:sp>
          <p:nvSpPr>
            <p:cNvPr id="137" name="Rectangle 13"/>
            <p:cNvSpPr>
              <a:spLocks noChangeArrowheads="1"/>
            </p:cNvSpPr>
            <p:nvPr/>
          </p:nvSpPr>
          <p:spPr bwMode="auto">
            <a:xfrm>
              <a:off x="4036" y="808"/>
              <a:ext cx="448" cy="2984"/>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38" name="Text Box 14"/>
            <p:cNvSpPr txBox="1">
              <a:spLocks noChangeArrowheads="1"/>
            </p:cNvSpPr>
            <p:nvPr/>
          </p:nvSpPr>
          <p:spPr bwMode="auto">
            <a:xfrm>
              <a:off x="4128" y="833"/>
              <a:ext cx="295" cy="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grpSp>
      <p:grpSp>
        <p:nvGrpSpPr>
          <p:cNvPr id="139" name="Group 15"/>
          <p:cNvGrpSpPr>
            <a:grpSpLocks/>
          </p:cNvGrpSpPr>
          <p:nvPr/>
        </p:nvGrpSpPr>
        <p:grpSpPr bwMode="auto">
          <a:xfrm>
            <a:off x="3327400" y="1244600"/>
            <a:ext cx="558800" cy="402140"/>
            <a:chOff x="4036" y="808"/>
            <a:chExt cx="448" cy="4973"/>
          </a:xfrm>
        </p:grpSpPr>
        <p:sp>
          <p:nvSpPr>
            <p:cNvPr id="140" name="Rectangle 16"/>
            <p:cNvSpPr>
              <a:spLocks noChangeArrowheads="1"/>
            </p:cNvSpPr>
            <p:nvPr/>
          </p:nvSpPr>
          <p:spPr bwMode="auto">
            <a:xfrm>
              <a:off x="4036" y="808"/>
              <a:ext cx="448" cy="2984"/>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41" name="Text Box 17"/>
            <p:cNvSpPr txBox="1">
              <a:spLocks noChangeArrowheads="1"/>
            </p:cNvSpPr>
            <p:nvPr/>
          </p:nvSpPr>
          <p:spPr bwMode="auto">
            <a:xfrm>
              <a:off x="4133" y="833"/>
              <a:ext cx="294" cy="4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grpSp>
      <p:sp>
        <p:nvSpPr>
          <p:cNvPr id="142" name="Text Box 38"/>
          <p:cNvSpPr txBox="1">
            <a:spLocks noChangeArrowheads="1"/>
          </p:cNvSpPr>
          <p:nvPr/>
        </p:nvSpPr>
        <p:spPr bwMode="auto">
          <a:xfrm flipH="1">
            <a:off x="5384800"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
        <p:nvSpPr>
          <p:cNvPr id="143" name="Text Box 39"/>
          <p:cNvSpPr txBox="1">
            <a:spLocks noChangeArrowheads="1"/>
          </p:cNvSpPr>
          <p:nvPr/>
        </p:nvSpPr>
        <p:spPr bwMode="auto">
          <a:xfrm flipH="1">
            <a:off x="4464050"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
        <p:nvSpPr>
          <p:cNvPr id="144" name="Text Box 40"/>
          <p:cNvSpPr txBox="1">
            <a:spLocks noChangeArrowheads="1"/>
          </p:cNvSpPr>
          <p:nvPr/>
        </p:nvSpPr>
        <p:spPr bwMode="auto">
          <a:xfrm flipH="1">
            <a:off x="3430588"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Tree>
    <p:extLst>
      <p:ext uri="{BB962C8B-B14F-4D97-AF65-F5344CB8AC3E}">
        <p14:creationId xmlns="" xmlns:p14="http://schemas.microsoft.com/office/powerpoint/2010/main" val="1979724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21"/>
          <p:cNvSpPr txBox="1">
            <a:spLocks noChangeArrowheads="1"/>
          </p:cNvSpPr>
          <p:nvPr/>
        </p:nvSpPr>
        <p:spPr bwMode="auto">
          <a:xfrm>
            <a:off x="1878013" y="3783013"/>
            <a:ext cx="2032000" cy="372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90000"/>
              </a:lnSpc>
              <a:buNone/>
            </a:pPr>
            <a:r>
              <a:rPr lang="en-US" i="0">
                <a:solidFill>
                  <a:schemeClr val="tx1"/>
                </a:solidFill>
              </a:rPr>
              <a:t>High-k Scattering </a:t>
            </a:r>
          </a:p>
          <a:p>
            <a:pPr eaLnBrk="1" hangingPunct="1">
              <a:lnSpc>
                <a:spcPct val="90000"/>
              </a:lnSpc>
              <a:buNone/>
            </a:pPr>
            <a:r>
              <a:rPr lang="en-US" i="0">
                <a:solidFill>
                  <a:schemeClr val="tx1"/>
                </a:solidFill>
              </a:rPr>
              <a:t>Remote-control</a:t>
            </a:r>
          </a:p>
        </p:txBody>
      </p:sp>
      <p:sp>
        <p:nvSpPr>
          <p:cNvPr id="44037" name="Oval 22"/>
          <p:cNvSpPr>
            <a:spLocks noChangeArrowheads="1"/>
          </p:cNvSpPr>
          <p:nvPr/>
        </p:nvSpPr>
        <p:spPr bwMode="auto">
          <a:xfrm>
            <a:off x="1693863" y="2886075"/>
            <a:ext cx="138112" cy="138113"/>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38" name="Text Box 23"/>
          <p:cNvSpPr txBox="1">
            <a:spLocks noChangeArrowheads="1"/>
          </p:cNvSpPr>
          <p:nvPr/>
        </p:nvSpPr>
        <p:spPr bwMode="auto">
          <a:xfrm>
            <a:off x="1914525" y="2617788"/>
            <a:ext cx="15462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P-CHERS(70 ch)</a:t>
            </a:r>
          </a:p>
        </p:txBody>
      </p:sp>
      <p:sp>
        <p:nvSpPr>
          <p:cNvPr id="44039" name="Oval 24"/>
          <p:cNvSpPr>
            <a:spLocks noChangeArrowheads="1"/>
          </p:cNvSpPr>
          <p:nvPr/>
        </p:nvSpPr>
        <p:spPr bwMode="auto">
          <a:xfrm>
            <a:off x="1693863" y="264477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40" name="Text Box 25"/>
          <p:cNvSpPr txBox="1">
            <a:spLocks noChangeArrowheads="1"/>
          </p:cNvSpPr>
          <p:nvPr/>
        </p:nvSpPr>
        <p:spPr bwMode="auto">
          <a:xfrm>
            <a:off x="1912938" y="2879725"/>
            <a:ext cx="11668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MSE/CIF (16 ch)</a:t>
            </a:r>
          </a:p>
        </p:txBody>
      </p:sp>
      <p:sp>
        <p:nvSpPr>
          <p:cNvPr id="44041" name="Oval 26"/>
          <p:cNvSpPr>
            <a:spLocks noChangeArrowheads="1"/>
          </p:cNvSpPr>
          <p:nvPr/>
        </p:nvSpPr>
        <p:spPr bwMode="auto">
          <a:xfrm>
            <a:off x="1693863" y="381317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42" name="Oval 27"/>
          <p:cNvSpPr>
            <a:spLocks noChangeArrowheads="1"/>
          </p:cNvSpPr>
          <p:nvPr/>
        </p:nvSpPr>
        <p:spPr bwMode="auto">
          <a:xfrm>
            <a:off x="1693863" y="314007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43" name="Text Box 28"/>
          <p:cNvSpPr txBox="1">
            <a:spLocks noChangeArrowheads="1"/>
          </p:cNvSpPr>
          <p:nvPr/>
        </p:nvSpPr>
        <p:spPr bwMode="auto">
          <a:xfrm>
            <a:off x="1843088" y="3581400"/>
            <a:ext cx="18415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90000"/>
              </a:lnSpc>
              <a:buNone/>
            </a:pPr>
            <a:r>
              <a:rPr lang="en-US" i="0">
                <a:solidFill>
                  <a:schemeClr val="tx1"/>
                </a:solidFill>
              </a:rPr>
              <a:t> Corr. Reflect. </a:t>
            </a:r>
          </a:p>
        </p:txBody>
      </p:sp>
      <p:sp>
        <p:nvSpPr>
          <p:cNvPr id="44044" name="Oval 29"/>
          <p:cNvSpPr>
            <a:spLocks noChangeArrowheads="1"/>
          </p:cNvSpPr>
          <p:nvPr/>
        </p:nvSpPr>
        <p:spPr bwMode="auto">
          <a:xfrm>
            <a:off x="1693863" y="362902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45" name="Text Box 30"/>
          <p:cNvSpPr txBox="1">
            <a:spLocks noChangeArrowheads="1"/>
          </p:cNvSpPr>
          <p:nvPr/>
        </p:nvSpPr>
        <p:spPr bwMode="auto">
          <a:xfrm>
            <a:off x="1871663" y="3113088"/>
            <a:ext cx="187166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Multi-Color-T</a:t>
            </a:r>
            <a:r>
              <a:rPr lang="en-US" i="0" baseline="-25000">
                <a:solidFill>
                  <a:schemeClr val="tx1"/>
                </a:solidFill>
              </a:rPr>
              <a:t>e</a:t>
            </a:r>
            <a:r>
              <a:rPr lang="en-US" i="0">
                <a:solidFill>
                  <a:schemeClr val="tx1"/>
                </a:solidFill>
              </a:rPr>
              <a:t>(r)</a:t>
            </a:r>
          </a:p>
        </p:txBody>
      </p:sp>
      <p:sp>
        <p:nvSpPr>
          <p:cNvPr id="44046" name="Rectangle 31"/>
          <p:cNvSpPr>
            <a:spLocks noChangeArrowheads="1"/>
          </p:cNvSpPr>
          <p:nvPr/>
        </p:nvSpPr>
        <p:spPr bwMode="auto">
          <a:xfrm>
            <a:off x="4260850" y="2873375"/>
            <a:ext cx="177165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0000"/>
              </a:lnSpc>
              <a:buNone/>
            </a:pPr>
            <a:r>
              <a:rPr lang="en-US" i="0">
                <a:solidFill>
                  <a:schemeClr val="tx1"/>
                </a:solidFill>
              </a:rPr>
              <a:t>MPTS Higher Spatial Resolution</a:t>
            </a:r>
          </a:p>
        </p:txBody>
      </p:sp>
      <p:sp>
        <p:nvSpPr>
          <p:cNvPr id="44047" name="Oval 32"/>
          <p:cNvSpPr>
            <a:spLocks noChangeArrowheads="1"/>
          </p:cNvSpPr>
          <p:nvPr/>
        </p:nvSpPr>
        <p:spPr bwMode="auto">
          <a:xfrm>
            <a:off x="4194175" y="2919413"/>
            <a:ext cx="138113"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48" name="Rectangle 33"/>
          <p:cNvSpPr>
            <a:spLocks noChangeArrowheads="1"/>
          </p:cNvSpPr>
          <p:nvPr/>
        </p:nvSpPr>
        <p:spPr bwMode="auto">
          <a:xfrm>
            <a:off x="1816100" y="4138613"/>
            <a:ext cx="28495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Fast-ion D-alpha camera</a:t>
            </a:r>
          </a:p>
        </p:txBody>
      </p:sp>
      <p:sp>
        <p:nvSpPr>
          <p:cNvPr id="44049" name="Oval 34"/>
          <p:cNvSpPr>
            <a:spLocks noChangeArrowheads="1"/>
          </p:cNvSpPr>
          <p:nvPr/>
        </p:nvSpPr>
        <p:spPr bwMode="auto">
          <a:xfrm>
            <a:off x="1693863" y="4222750"/>
            <a:ext cx="138112" cy="138113"/>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50" name="Rectangle 35"/>
          <p:cNvSpPr>
            <a:spLocks noChangeArrowheads="1"/>
          </p:cNvSpPr>
          <p:nvPr/>
        </p:nvSpPr>
        <p:spPr bwMode="auto">
          <a:xfrm>
            <a:off x="3179763" y="3887788"/>
            <a:ext cx="21224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FIReTIP (2 MHz)</a:t>
            </a:r>
          </a:p>
        </p:txBody>
      </p:sp>
      <p:sp>
        <p:nvSpPr>
          <p:cNvPr id="44051" name="Oval 36"/>
          <p:cNvSpPr>
            <a:spLocks noChangeArrowheads="1"/>
          </p:cNvSpPr>
          <p:nvPr/>
        </p:nvSpPr>
        <p:spPr bwMode="auto">
          <a:xfrm>
            <a:off x="3100388" y="399097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52" name="Oval 37"/>
          <p:cNvSpPr>
            <a:spLocks noChangeArrowheads="1"/>
          </p:cNvSpPr>
          <p:nvPr/>
        </p:nvSpPr>
        <p:spPr bwMode="auto">
          <a:xfrm>
            <a:off x="4194175" y="2117725"/>
            <a:ext cx="138113"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53" name="Text Box 38"/>
          <p:cNvSpPr txBox="1">
            <a:spLocks noChangeArrowheads="1"/>
          </p:cNvSpPr>
          <p:nvPr/>
        </p:nvSpPr>
        <p:spPr bwMode="auto">
          <a:xfrm>
            <a:off x="527050" y="2700338"/>
            <a:ext cx="895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Profile</a:t>
            </a:r>
          </a:p>
        </p:txBody>
      </p:sp>
      <p:sp>
        <p:nvSpPr>
          <p:cNvPr id="44054" name="Text Box 39"/>
          <p:cNvSpPr txBox="1">
            <a:spLocks noChangeArrowheads="1"/>
          </p:cNvSpPr>
          <p:nvPr/>
        </p:nvSpPr>
        <p:spPr bwMode="auto">
          <a:xfrm>
            <a:off x="273050" y="3475038"/>
            <a:ext cx="15525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Turbulence</a:t>
            </a:r>
          </a:p>
        </p:txBody>
      </p:sp>
      <p:sp>
        <p:nvSpPr>
          <p:cNvPr id="44055" name="Text Box 40"/>
          <p:cNvSpPr txBox="1">
            <a:spLocks noChangeArrowheads="1"/>
          </p:cNvSpPr>
          <p:nvPr/>
        </p:nvSpPr>
        <p:spPr bwMode="auto">
          <a:xfrm>
            <a:off x="236538" y="3806825"/>
            <a:ext cx="1554162" cy="701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Energetic</a:t>
            </a:r>
          </a:p>
          <a:p>
            <a:pPr algn="ctr" eaLnBrk="1" hangingPunct="1">
              <a:buNone/>
            </a:pPr>
            <a:r>
              <a:rPr lang="en-US" sz="1800" i="0">
                <a:solidFill>
                  <a:schemeClr val="tx1"/>
                </a:solidFill>
              </a:rPr>
              <a:t>Particles</a:t>
            </a:r>
          </a:p>
        </p:txBody>
      </p:sp>
      <p:sp>
        <p:nvSpPr>
          <p:cNvPr id="1629225" name="Rectangle 41"/>
          <p:cNvSpPr>
            <a:spLocks noChangeArrowheads="1"/>
          </p:cNvSpPr>
          <p:nvPr/>
        </p:nvSpPr>
        <p:spPr bwMode="auto">
          <a:xfrm>
            <a:off x="5270500" y="4200525"/>
            <a:ext cx="2847975" cy="274638"/>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rgbClr val="0000FF"/>
                </a:solidFill>
                <a:effectLst>
                  <a:outerShdw blurRad="38100" dist="38100" dir="2700000" algn="tl">
                    <a:srgbClr val="DDDDDD"/>
                  </a:outerShdw>
                </a:effectLst>
              </a:rPr>
              <a:t>Neutron Collimator</a:t>
            </a:r>
          </a:p>
        </p:txBody>
      </p:sp>
      <p:sp>
        <p:nvSpPr>
          <p:cNvPr id="44057" name="Oval 42"/>
          <p:cNvSpPr>
            <a:spLocks noChangeArrowheads="1"/>
          </p:cNvSpPr>
          <p:nvPr/>
        </p:nvSpPr>
        <p:spPr bwMode="auto">
          <a:xfrm>
            <a:off x="5148263" y="4298950"/>
            <a:ext cx="136525" cy="138113"/>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rgbClr val="0000FF"/>
              </a:solidFill>
            </a:endParaRPr>
          </a:p>
        </p:txBody>
      </p:sp>
      <p:sp>
        <p:nvSpPr>
          <p:cNvPr id="44058" name="Rectangle 43"/>
          <p:cNvSpPr>
            <a:spLocks noChangeArrowheads="1"/>
          </p:cNvSpPr>
          <p:nvPr/>
        </p:nvSpPr>
        <p:spPr bwMode="auto">
          <a:xfrm>
            <a:off x="5454650" y="2070100"/>
            <a:ext cx="1150938" cy="406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buNone/>
            </a:pPr>
            <a:r>
              <a:rPr lang="en-US" i="0">
                <a:solidFill>
                  <a:srgbClr val="0000FF"/>
                </a:solidFill>
              </a:rPr>
              <a:t>Real-time</a:t>
            </a:r>
          </a:p>
          <a:p>
            <a:pPr defTabSz="912813" eaLnBrk="0" hangingPunct="0">
              <a:buNone/>
            </a:pPr>
            <a:r>
              <a:rPr lang="en-US" i="0">
                <a:solidFill>
                  <a:srgbClr val="0000FF"/>
                </a:solidFill>
              </a:rPr>
              <a:t>MSE </a:t>
            </a:r>
          </a:p>
        </p:txBody>
      </p:sp>
      <p:sp>
        <p:nvSpPr>
          <p:cNvPr id="44059" name="Oval 44"/>
          <p:cNvSpPr>
            <a:spLocks noChangeArrowheads="1"/>
          </p:cNvSpPr>
          <p:nvPr/>
        </p:nvSpPr>
        <p:spPr bwMode="auto">
          <a:xfrm>
            <a:off x="5805488" y="2266950"/>
            <a:ext cx="138112" cy="138113"/>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chemeClr val="tx1"/>
              </a:solidFill>
            </a:endParaRPr>
          </a:p>
        </p:txBody>
      </p:sp>
      <p:sp>
        <p:nvSpPr>
          <p:cNvPr id="44060" name="Text Box 45"/>
          <p:cNvSpPr txBox="1">
            <a:spLocks noChangeArrowheads="1"/>
          </p:cNvSpPr>
          <p:nvPr/>
        </p:nvSpPr>
        <p:spPr bwMode="auto">
          <a:xfrm>
            <a:off x="414338" y="3138488"/>
            <a:ext cx="114141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MHD</a:t>
            </a:r>
          </a:p>
        </p:txBody>
      </p:sp>
      <p:sp>
        <p:nvSpPr>
          <p:cNvPr id="1629230" name="Rectangle 46"/>
          <p:cNvSpPr>
            <a:spLocks noChangeArrowheads="1"/>
          </p:cNvSpPr>
          <p:nvPr/>
        </p:nvSpPr>
        <p:spPr bwMode="auto">
          <a:xfrm>
            <a:off x="5259388" y="3382963"/>
            <a:ext cx="2147887" cy="274637"/>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rgbClr val="0000FF"/>
                </a:solidFill>
                <a:effectLst>
                  <a:outerShdw blurRad="38100" dist="38100" dir="2700000" algn="tl">
                    <a:srgbClr val="DDDDDD"/>
                  </a:outerShdw>
                </a:effectLst>
              </a:rPr>
              <a:t>Non-magnetic RWM-ID</a:t>
            </a:r>
          </a:p>
        </p:txBody>
      </p:sp>
      <p:sp>
        <p:nvSpPr>
          <p:cNvPr id="44062" name="Oval 47"/>
          <p:cNvSpPr>
            <a:spLocks noChangeArrowheads="1"/>
          </p:cNvSpPr>
          <p:nvPr/>
        </p:nvSpPr>
        <p:spPr bwMode="auto">
          <a:xfrm>
            <a:off x="5148263" y="3476625"/>
            <a:ext cx="136525" cy="136525"/>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rgbClr val="0000FF"/>
              </a:solidFill>
            </a:endParaRPr>
          </a:p>
        </p:txBody>
      </p:sp>
      <p:sp>
        <p:nvSpPr>
          <p:cNvPr id="44063" name="Oval 48"/>
          <p:cNvSpPr>
            <a:spLocks noChangeArrowheads="1"/>
          </p:cNvSpPr>
          <p:nvPr/>
        </p:nvSpPr>
        <p:spPr bwMode="auto">
          <a:xfrm>
            <a:off x="1693863" y="3325813"/>
            <a:ext cx="138112" cy="138112"/>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64" name="Text Box 49"/>
          <p:cNvSpPr txBox="1">
            <a:spLocks noChangeArrowheads="1"/>
          </p:cNvSpPr>
          <p:nvPr/>
        </p:nvSpPr>
        <p:spPr bwMode="auto">
          <a:xfrm>
            <a:off x="1871663" y="3303588"/>
            <a:ext cx="187166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Divertor Halo Current</a:t>
            </a:r>
          </a:p>
        </p:txBody>
      </p:sp>
      <p:sp>
        <p:nvSpPr>
          <p:cNvPr id="44065" name="Text Box 50"/>
          <p:cNvSpPr txBox="1">
            <a:spLocks noChangeArrowheads="1"/>
          </p:cNvSpPr>
          <p:nvPr/>
        </p:nvSpPr>
        <p:spPr bwMode="auto">
          <a:xfrm>
            <a:off x="3224213" y="4608513"/>
            <a:ext cx="2373312"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90000"/>
              </a:lnSpc>
              <a:buNone/>
            </a:pPr>
            <a:r>
              <a:rPr lang="en-US" i="0">
                <a:solidFill>
                  <a:schemeClr val="tx1"/>
                </a:solidFill>
              </a:rPr>
              <a:t> High-k HHFW (30 MHz)</a:t>
            </a:r>
          </a:p>
        </p:txBody>
      </p:sp>
      <p:sp>
        <p:nvSpPr>
          <p:cNvPr id="44066" name="Oval 51"/>
          <p:cNvSpPr>
            <a:spLocks noChangeArrowheads="1"/>
          </p:cNvSpPr>
          <p:nvPr/>
        </p:nvSpPr>
        <p:spPr bwMode="auto">
          <a:xfrm>
            <a:off x="3089275" y="4619625"/>
            <a:ext cx="136525"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67" name="Text Box 52"/>
          <p:cNvSpPr txBox="1">
            <a:spLocks noChangeArrowheads="1"/>
          </p:cNvSpPr>
          <p:nvPr/>
        </p:nvSpPr>
        <p:spPr bwMode="auto">
          <a:xfrm>
            <a:off x="236538" y="4564063"/>
            <a:ext cx="15541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Waves</a:t>
            </a:r>
          </a:p>
        </p:txBody>
      </p:sp>
      <p:sp>
        <p:nvSpPr>
          <p:cNvPr id="44068" name="Text Box 53"/>
          <p:cNvSpPr txBox="1">
            <a:spLocks noChangeArrowheads="1"/>
          </p:cNvSpPr>
          <p:nvPr/>
        </p:nvSpPr>
        <p:spPr bwMode="auto">
          <a:xfrm>
            <a:off x="1843088" y="4567238"/>
            <a:ext cx="1141412" cy="33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90000"/>
              </a:lnSpc>
              <a:buNone/>
            </a:pPr>
            <a:r>
              <a:rPr lang="en-US" i="0">
                <a:solidFill>
                  <a:schemeClr val="tx1"/>
                </a:solidFill>
              </a:rPr>
              <a:t> Improved EBW Radiometer</a:t>
            </a:r>
          </a:p>
        </p:txBody>
      </p:sp>
      <p:sp>
        <p:nvSpPr>
          <p:cNvPr id="44069" name="Oval 54"/>
          <p:cNvSpPr>
            <a:spLocks noChangeArrowheads="1"/>
          </p:cNvSpPr>
          <p:nvPr/>
        </p:nvSpPr>
        <p:spPr bwMode="auto">
          <a:xfrm>
            <a:off x="1693863" y="4589463"/>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70" name="Oval 55"/>
          <p:cNvSpPr>
            <a:spLocks noChangeArrowheads="1"/>
          </p:cNvSpPr>
          <p:nvPr/>
        </p:nvSpPr>
        <p:spPr bwMode="auto">
          <a:xfrm>
            <a:off x="3100388" y="3084513"/>
            <a:ext cx="138112" cy="138112"/>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71" name="Text Box 56"/>
          <p:cNvSpPr txBox="1">
            <a:spLocks noChangeArrowheads="1"/>
          </p:cNvSpPr>
          <p:nvPr/>
        </p:nvSpPr>
        <p:spPr bwMode="auto">
          <a:xfrm>
            <a:off x="3332163" y="3065463"/>
            <a:ext cx="6064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MSE/LIF</a:t>
            </a:r>
          </a:p>
        </p:txBody>
      </p:sp>
      <p:sp>
        <p:nvSpPr>
          <p:cNvPr id="44072" name="Oval 57"/>
          <p:cNvSpPr>
            <a:spLocks noChangeArrowheads="1"/>
          </p:cNvSpPr>
          <p:nvPr/>
        </p:nvSpPr>
        <p:spPr bwMode="auto">
          <a:xfrm>
            <a:off x="3105150" y="3644900"/>
            <a:ext cx="136525"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73" name="Text Box 58"/>
          <p:cNvSpPr txBox="1">
            <a:spLocks noChangeArrowheads="1"/>
          </p:cNvSpPr>
          <p:nvPr/>
        </p:nvSpPr>
        <p:spPr bwMode="auto">
          <a:xfrm>
            <a:off x="3278188" y="3649663"/>
            <a:ext cx="32067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BES</a:t>
            </a:r>
          </a:p>
        </p:txBody>
      </p:sp>
      <p:sp>
        <p:nvSpPr>
          <p:cNvPr id="44074" name="Text Box 59"/>
          <p:cNvSpPr txBox="1">
            <a:spLocks noChangeArrowheads="1"/>
          </p:cNvSpPr>
          <p:nvPr/>
        </p:nvSpPr>
        <p:spPr bwMode="auto">
          <a:xfrm>
            <a:off x="5337175" y="3878263"/>
            <a:ext cx="2032000"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90000"/>
              </a:lnSpc>
              <a:buNone/>
            </a:pPr>
            <a:r>
              <a:rPr lang="en-US" i="0">
                <a:solidFill>
                  <a:srgbClr val="0000FF"/>
                </a:solidFill>
              </a:rPr>
              <a:t>High-k Scattering k-</a:t>
            </a:r>
            <a:r>
              <a:rPr lang="en-US" i="0">
                <a:solidFill>
                  <a:srgbClr val="0000FF"/>
                </a:solidFill>
                <a:sym typeface="Symbol" charset="0"/>
              </a:rPr>
              <a:t></a:t>
            </a:r>
            <a:endParaRPr lang="en-US" i="0">
              <a:solidFill>
                <a:srgbClr val="0000FF"/>
              </a:solidFill>
            </a:endParaRPr>
          </a:p>
        </p:txBody>
      </p:sp>
      <p:sp>
        <p:nvSpPr>
          <p:cNvPr id="44075" name="Oval 60"/>
          <p:cNvSpPr>
            <a:spLocks noChangeArrowheads="1"/>
          </p:cNvSpPr>
          <p:nvPr/>
        </p:nvSpPr>
        <p:spPr bwMode="auto">
          <a:xfrm>
            <a:off x="5151438" y="3879850"/>
            <a:ext cx="138112" cy="138113"/>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rgbClr val="0000FF"/>
              </a:solidFill>
            </a:endParaRPr>
          </a:p>
        </p:txBody>
      </p:sp>
      <p:sp>
        <p:nvSpPr>
          <p:cNvPr id="1629245" name="Rectangle 61"/>
          <p:cNvSpPr>
            <a:spLocks noChangeArrowheads="1"/>
          </p:cNvSpPr>
          <p:nvPr/>
        </p:nvSpPr>
        <p:spPr bwMode="auto">
          <a:xfrm>
            <a:off x="5316538" y="3598863"/>
            <a:ext cx="2678112" cy="184150"/>
          </a:xfrm>
          <a:prstGeom prst="rect">
            <a:avLst/>
          </a:prstGeom>
          <a:noFill/>
          <a:ln w="9525">
            <a:noFill/>
            <a:miter lim="800000"/>
            <a:headEnd/>
            <a:tailEnd/>
          </a:ln>
          <a:effectLst/>
        </p:spPr>
        <p:txBody>
          <a:bodyPr lIns="0" tIns="0" rIns="0" bIns="0">
            <a:spAutoFit/>
          </a:bodyPr>
          <a:lstStyle/>
          <a:p>
            <a:pPr defTabSz="912813" eaLnBrk="0" hangingPunct="0">
              <a:buNone/>
            </a:pPr>
            <a:r>
              <a:rPr lang="en-US" i="0">
                <a:solidFill>
                  <a:schemeClr val="tx1"/>
                </a:solidFill>
                <a:effectLst>
                  <a:outerShdw blurRad="38100" dist="38100" dir="2700000" algn="tl">
                    <a:srgbClr val="DDDDDD"/>
                  </a:outerShdw>
                </a:effectLst>
              </a:rPr>
              <a:t>Magnetic turbulence diagnostic </a:t>
            </a:r>
          </a:p>
        </p:txBody>
      </p:sp>
      <p:sp>
        <p:nvSpPr>
          <p:cNvPr id="44077" name="Oval 62"/>
          <p:cNvSpPr>
            <a:spLocks noChangeArrowheads="1"/>
          </p:cNvSpPr>
          <p:nvPr/>
        </p:nvSpPr>
        <p:spPr bwMode="auto">
          <a:xfrm>
            <a:off x="5148263" y="3651250"/>
            <a:ext cx="136525"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78" name="Rectangle 63"/>
          <p:cNvSpPr>
            <a:spLocks noChangeArrowheads="1"/>
          </p:cNvSpPr>
          <p:nvPr/>
        </p:nvSpPr>
        <p:spPr bwMode="auto">
          <a:xfrm>
            <a:off x="4352925" y="2076450"/>
            <a:ext cx="90963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buNone/>
            </a:pPr>
            <a:r>
              <a:rPr lang="en-US" i="0">
                <a:solidFill>
                  <a:schemeClr val="tx1"/>
                </a:solidFill>
              </a:rPr>
              <a:t>Real-time V</a:t>
            </a:r>
            <a:r>
              <a:rPr lang="en-US" i="0" baseline="-25000">
                <a:solidFill>
                  <a:schemeClr val="tx1"/>
                </a:solidFill>
                <a:sym typeface="Symbol" charset="0"/>
              </a:rPr>
              <a:t></a:t>
            </a:r>
            <a:endParaRPr lang="en-US" i="0">
              <a:solidFill>
                <a:schemeClr val="tx1"/>
              </a:solidFill>
            </a:endParaRPr>
          </a:p>
        </p:txBody>
      </p:sp>
      <p:sp>
        <p:nvSpPr>
          <p:cNvPr id="44079" name="Oval 64"/>
          <p:cNvSpPr>
            <a:spLocks noChangeArrowheads="1"/>
          </p:cNvSpPr>
          <p:nvPr/>
        </p:nvSpPr>
        <p:spPr bwMode="auto">
          <a:xfrm>
            <a:off x="5148263" y="2481263"/>
            <a:ext cx="136525" cy="138112"/>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80" name="Rectangle 65"/>
          <p:cNvSpPr>
            <a:spLocks noChangeArrowheads="1"/>
          </p:cNvSpPr>
          <p:nvPr/>
        </p:nvSpPr>
        <p:spPr bwMode="auto">
          <a:xfrm>
            <a:off x="5391150" y="2420938"/>
            <a:ext cx="9080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buNone/>
            </a:pPr>
            <a:r>
              <a:rPr lang="en-US" i="0">
                <a:solidFill>
                  <a:schemeClr val="tx1"/>
                </a:solidFill>
              </a:rPr>
              <a:t>V</a:t>
            </a:r>
            <a:r>
              <a:rPr lang="en-US" i="0" baseline="-25000">
                <a:solidFill>
                  <a:schemeClr val="tx1"/>
                </a:solidFill>
                <a:sym typeface="Symbol" charset="0"/>
              </a:rPr>
              <a:t></a:t>
            </a:r>
            <a:r>
              <a:rPr lang="en-US" i="0">
                <a:solidFill>
                  <a:schemeClr val="tx1"/>
                </a:solidFill>
              </a:rPr>
              <a:t> control</a:t>
            </a:r>
          </a:p>
        </p:txBody>
      </p:sp>
      <p:sp>
        <p:nvSpPr>
          <p:cNvPr id="44081" name="Oval 66"/>
          <p:cNvSpPr>
            <a:spLocks noChangeArrowheads="1"/>
          </p:cNvSpPr>
          <p:nvPr/>
        </p:nvSpPr>
        <p:spPr bwMode="auto">
          <a:xfrm>
            <a:off x="2179638" y="2479675"/>
            <a:ext cx="138112" cy="138113"/>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82" name="Rectangle 67"/>
          <p:cNvSpPr>
            <a:spLocks noChangeArrowheads="1"/>
          </p:cNvSpPr>
          <p:nvPr/>
        </p:nvSpPr>
        <p:spPr bwMode="auto">
          <a:xfrm>
            <a:off x="2365375" y="2463800"/>
            <a:ext cx="1393825" cy="1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lnSpc>
                <a:spcPct val="80000"/>
              </a:lnSpc>
              <a:buNone/>
            </a:pPr>
            <a:r>
              <a:rPr lang="en-US" i="0">
                <a:solidFill>
                  <a:schemeClr val="tx1"/>
                </a:solidFill>
              </a:rPr>
              <a:t>NBI control</a:t>
            </a:r>
          </a:p>
        </p:txBody>
      </p:sp>
      <p:sp>
        <p:nvSpPr>
          <p:cNvPr id="44083" name="Oval 68"/>
          <p:cNvSpPr>
            <a:spLocks noChangeArrowheads="1"/>
          </p:cNvSpPr>
          <p:nvPr/>
        </p:nvSpPr>
        <p:spPr bwMode="auto">
          <a:xfrm>
            <a:off x="3111500" y="2589213"/>
            <a:ext cx="136525" cy="138112"/>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84" name="Rectangle 69"/>
          <p:cNvSpPr>
            <a:spLocks noChangeArrowheads="1"/>
          </p:cNvSpPr>
          <p:nvPr/>
        </p:nvSpPr>
        <p:spPr bwMode="auto">
          <a:xfrm>
            <a:off x="3319463" y="2519363"/>
            <a:ext cx="711200" cy="406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buNone/>
            </a:pPr>
            <a:r>
              <a:rPr lang="en-US" i="0">
                <a:solidFill>
                  <a:schemeClr val="tx1"/>
                </a:solidFill>
                <a:latin typeface="Symbol" charset="0"/>
              </a:rPr>
              <a:t>b</a:t>
            </a:r>
            <a:r>
              <a:rPr lang="en-US" i="0">
                <a:solidFill>
                  <a:schemeClr val="tx1"/>
                </a:solidFill>
              </a:rPr>
              <a:t> control</a:t>
            </a:r>
          </a:p>
          <a:p>
            <a:pPr defTabSz="912813" eaLnBrk="0" hangingPunct="0">
              <a:buNone/>
            </a:pPr>
            <a:r>
              <a:rPr lang="en-US" i="0">
                <a:solidFill>
                  <a:schemeClr val="tx1"/>
                </a:solidFill>
              </a:rPr>
              <a:t>(NBI)</a:t>
            </a:r>
          </a:p>
        </p:txBody>
      </p:sp>
      <p:sp>
        <p:nvSpPr>
          <p:cNvPr id="44085" name="Text Box 70"/>
          <p:cNvSpPr txBox="1">
            <a:spLocks noChangeArrowheads="1"/>
          </p:cNvSpPr>
          <p:nvPr/>
        </p:nvSpPr>
        <p:spPr bwMode="auto">
          <a:xfrm>
            <a:off x="515938" y="2160588"/>
            <a:ext cx="996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Control</a:t>
            </a:r>
          </a:p>
        </p:txBody>
      </p:sp>
      <p:sp>
        <p:nvSpPr>
          <p:cNvPr id="44086" name="Oval 71"/>
          <p:cNvSpPr>
            <a:spLocks noChangeArrowheads="1"/>
          </p:cNvSpPr>
          <p:nvPr/>
        </p:nvSpPr>
        <p:spPr bwMode="auto">
          <a:xfrm>
            <a:off x="1689100" y="1998663"/>
            <a:ext cx="138113" cy="138112"/>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87" name="Rectangle 72"/>
          <p:cNvSpPr>
            <a:spLocks noChangeArrowheads="1"/>
          </p:cNvSpPr>
          <p:nvPr/>
        </p:nvSpPr>
        <p:spPr bwMode="auto">
          <a:xfrm>
            <a:off x="1901825" y="1985963"/>
            <a:ext cx="106203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lnSpc>
                <a:spcPct val="80000"/>
              </a:lnSpc>
              <a:buNone/>
            </a:pPr>
            <a:r>
              <a:rPr lang="en-US" i="0">
                <a:solidFill>
                  <a:schemeClr val="tx1"/>
                </a:solidFill>
              </a:rPr>
              <a:t>Improved EFC, RWM control</a:t>
            </a:r>
          </a:p>
        </p:txBody>
      </p:sp>
      <p:sp>
        <p:nvSpPr>
          <p:cNvPr id="44088" name="Rectangle 73"/>
          <p:cNvSpPr>
            <a:spLocks noChangeArrowheads="1"/>
          </p:cNvSpPr>
          <p:nvPr/>
        </p:nvSpPr>
        <p:spPr bwMode="auto">
          <a:xfrm>
            <a:off x="7848600" y="3367088"/>
            <a:ext cx="1084263" cy="1062037"/>
          </a:xfrm>
          <a:prstGeom prst="rect">
            <a:avLst/>
          </a:prstGeom>
          <a:solidFill>
            <a:schemeClr val="bg1">
              <a:alpha val="59999"/>
            </a:schemeClr>
          </a:solidFill>
          <a:ln w="9525">
            <a:solidFill>
              <a:schemeClr val="tx1"/>
            </a:solidFill>
            <a:miter lim="800000"/>
            <a:headEnd/>
            <a:tailEnd/>
          </a:ln>
        </p:spPr>
        <p:txBody>
          <a:bodyPr wrap="none" anchor="ctr"/>
          <a:lstStyle/>
          <a:p>
            <a:pPr algn="ctr">
              <a:buNone/>
            </a:pPr>
            <a:r>
              <a:rPr lang="en-US" sz="1400" i="0">
                <a:solidFill>
                  <a:schemeClr val="tx1"/>
                </a:solidFill>
                <a:latin typeface="Arial" charset="0"/>
              </a:rPr>
              <a:t> Diagnostic</a:t>
            </a:r>
          </a:p>
          <a:p>
            <a:pPr algn="ctr">
              <a:buNone/>
            </a:pPr>
            <a:r>
              <a:rPr lang="en-US" sz="1400" i="0">
                <a:solidFill>
                  <a:schemeClr val="tx1"/>
                </a:solidFill>
                <a:latin typeface="Arial" charset="0"/>
              </a:rPr>
              <a:t>relocation </a:t>
            </a:r>
          </a:p>
          <a:p>
            <a:pPr algn="ctr">
              <a:buNone/>
            </a:pPr>
            <a:r>
              <a:rPr lang="en-US" sz="1400" i="0">
                <a:solidFill>
                  <a:schemeClr val="tx1"/>
                </a:solidFill>
                <a:latin typeface="Arial" charset="0"/>
              </a:rPr>
              <a:t>for 2</a:t>
            </a:r>
            <a:r>
              <a:rPr lang="en-US" sz="1400" i="0" baseline="30000">
                <a:solidFill>
                  <a:schemeClr val="tx1"/>
                </a:solidFill>
                <a:latin typeface="Arial" charset="0"/>
              </a:rPr>
              <a:t>nd</a:t>
            </a:r>
            <a:r>
              <a:rPr lang="en-US" sz="1400" i="0">
                <a:solidFill>
                  <a:schemeClr val="tx1"/>
                </a:solidFill>
                <a:latin typeface="Arial" charset="0"/>
              </a:rPr>
              <a:t> NBI</a:t>
            </a:r>
          </a:p>
        </p:txBody>
      </p:sp>
      <p:sp>
        <p:nvSpPr>
          <p:cNvPr id="44089" name="Rectangle 74"/>
          <p:cNvSpPr>
            <a:spLocks noChangeArrowheads="1"/>
          </p:cNvSpPr>
          <p:nvPr/>
        </p:nvSpPr>
        <p:spPr bwMode="auto">
          <a:xfrm>
            <a:off x="3319463" y="2090738"/>
            <a:ext cx="1062037" cy="48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912813" eaLnBrk="0" hangingPunct="0">
              <a:lnSpc>
                <a:spcPct val="80000"/>
              </a:lnSpc>
              <a:buNone/>
            </a:pPr>
            <a:r>
              <a:rPr lang="en-US" i="0">
                <a:solidFill>
                  <a:schemeClr val="tx1"/>
                </a:solidFill>
                <a:latin typeface="Arial" charset="0"/>
              </a:rPr>
              <a:t>HHFW </a:t>
            </a:r>
          </a:p>
          <a:p>
            <a:pPr defTabSz="912813" eaLnBrk="0" hangingPunct="0">
              <a:lnSpc>
                <a:spcPct val="80000"/>
              </a:lnSpc>
              <a:buNone/>
            </a:pPr>
            <a:r>
              <a:rPr lang="en-US" i="0">
                <a:solidFill>
                  <a:schemeClr val="tx1"/>
                </a:solidFill>
                <a:latin typeface="Arial" charset="0"/>
              </a:rPr>
              <a:t>loading control</a:t>
            </a:r>
          </a:p>
        </p:txBody>
      </p:sp>
      <p:sp>
        <p:nvSpPr>
          <p:cNvPr id="44090" name="Oval 75"/>
          <p:cNvSpPr>
            <a:spLocks noChangeArrowheads="1"/>
          </p:cNvSpPr>
          <p:nvPr/>
        </p:nvSpPr>
        <p:spPr bwMode="auto">
          <a:xfrm>
            <a:off x="3106738" y="2146300"/>
            <a:ext cx="136525" cy="138113"/>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91" name="Oval 76"/>
          <p:cNvSpPr>
            <a:spLocks noChangeArrowheads="1"/>
          </p:cNvSpPr>
          <p:nvPr/>
        </p:nvSpPr>
        <p:spPr bwMode="auto">
          <a:xfrm>
            <a:off x="6653213" y="2076450"/>
            <a:ext cx="136525" cy="136525"/>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chemeClr val="tx1"/>
              </a:solidFill>
            </a:endParaRPr>
          </a:p>
        </p:txBody>
      </p:sp>
      <p:sp>
        <p:nvSpPr>
          <p:cNvPr id="44092" name="Rectangle 77"/>
          <p:cNvSpPr>
            <a:spLocks noChangeArrowheads="1"/>
          </p:cNvSpPr>
          <p:nvPr/>
        </p:nvSpPr>
        <p:spPr bwMode="auto">
          <a:xfrm>
            <a:off x="6018213" y="2054225"/>
            <a:ext cx="849312" cy="406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912813" eaLnBrk="0" hangingPunct="0">
              <a:buNone/>
            </a:pPr>
            <a:r>
              <a:rPr lang="en-US" i="0" dirty="0">
                <a:solidFill>
                  <a:srgbClr val="0000FF"/>
                </a:solidFill>
              </a:rPr>
              <a:t>MSE</a:t>
            </a:r>
          </a:p>
          <a:p>
            <a:pPr algn="ctr" defTabSz="912813" eaLnBrk="0" hangingPunct="0">
              <a:buNone/>
            </a:pPr>
            <a:r>
              <a:rPr lang="en-US" i="0" dirty="0" err="1">
                <a:solidFill>
                  <a:srgbClr val="0000FF"/>
                </a:solidFill>
              </a:rPr>
              <a:t>rt</a:t>
            </a:r>
            <a:r>
              <a:rPr lang="en-US" i="0" dirty="0">
                <a:solidFill>
                  <a:srgbClr val="0000FF"/>
                </a:solidFill>
              </a:rPr>
              <a:t>-EFIT </a:t>
            </a:r>
          </a:p>
        </p:txBody>
      </p:sp>
      <p:sp>
        <p:nvSpPr>
          <p:cNvPr id="44093" name="Rectangle 78"/>
          <p:cNvSpPr>
            <a:spLocks noChangeArrowheads="1"/>
          </p:cNvSpPr>
          <p:nvPr/>
        </p:nvSpPr>
        <p:spPr bwMode="auto">
          <a:xfrm>
            <a:off x="6588125" y="2921000"/>
            <a:ext cx="17700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0000"/>
              </a:lnSpc>
              <a:buNone/>
            </a:pPr>
            <a:r>
              <a:rPr lang="en-US" i="0">
                <a:solidFill>
                  <a:srgbClr val="0000FF"/>
                </a:solidFill>
              </a:rPr>
              <a:t>MPTS Third Laser</a:t>
            </a:r>
          </a:p>
        </p:txBody>
      </p:sp>
      <p:sp>
        <p:nvSpPr>
          <p:cNvPr id="44094" name="Oval 79"/>
          <p:cNvSpPr>
            <a:spLocks noChangeArrowheads="1"/>
          </p:cNvSpPr>
          <p:nvPr/>
        </p:nvSpPr>
        <p:spPr bwMode="auto">
          <a:xfrm>
            <a:off x="6507163" y="2987675"/>
            <a:ext cx="136525" cy="138113"/>
          </a:xfrm>
          <a:prstGeom prst="ellipse">
            <a:avLst/>
          </a:prstGeom>
          <a:solidFill>
            <a:srgbClr val="0000FF"/>
          </a:solidFill>
          <a:ln w="38100">
            <a:solidFill>
              <a:srgbClr val="0000FF"/>
            </a:solidFill>
            <a:round/>
            <a:headEnd/>
            <a:tailEnd/>
          </a:ln>
        </p:spPr>
        <p:txBody>
          <a:bodyPr wrap="none" anchor="ctr"/>
          <a:lstStyle/>
          <a:p>
            <a:pPr algn="ctr">
              <a:buNone/>
            </a:pPr>
            <a:endParaRPr lang="en-US" i="0">
              <a:solidFill>
                <a:srgbClr val="0000FF"/>
              </a:solidFill>
            </a:endParaRPr>
          </a:p>
        </p:txBody>
      </p:sp>
      <p:sp>
        <p:nvSpPr>
          <p:cNvPr id="44095" name="Oval 80"/>
          <p:cNvSpPr>
            <a:spLocks noChangeArrowheads="1"/>
          </p:cNvSpPr>
          <p:nvPr/>
        </p:nvSpPr>
        <p:spPr bwMode="auto">
          <a:xfrm>
            <a:off x="4189413" y="2714625"/>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96" name="Text Box 81"/>
          <p:cNvSpPr txBox="1">
            <a:spLocks noChangeArrowheads="1"/>
          </p:cNvSpPr>
          <p:nvPr/>
        </p:nvSpPr>
        <p:spPr bwMode="auto">
          <a:xfrm>
            <a:off x="4357688" y="2695575"/>
            <a:ext cx="11668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MSE/CIF (19 ch)</a:t>
            </a:r>
          </a:p>
        </p:txBody>
      </p:sp>
      <p:sp>
        <p:nvSpPr>
          <p:cNvPr id="44097" name="Rectangle 82"/>
          <p:cNvSpPr>
            <a:spLocks noChangeArrowheads="1"/>
          </p:cNvSpPr>
          <p:nvPr/>
        </p:nvSpPr>
        <p:spPr bwMode="auto">
          <a:xfrm>
            <a:off x="3217863" y="5043488"/>
            <a:ext cx="28479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Divertor Bolo.</a:t>
            </a:r>
          </a:p>
        </p:txBody>
      </p:sp>
      <p:sp>
        <p:nvSpPr>
          <p:cNvPr id="44098" name="Oval 83"/>
          <p:cNvSpPr>
            <a:spLocks noChangeArrowheads="1"/>
          </p:cNvSpPr>
          <p:nvPr/>
        </p:nvSpPr>
        <p:spPr bwMode="auto">
          <a:xfrm>
            <a:off x="3090863" y="5122863"/>
            <a:ext cx="136525"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099" name="Oval 84"/>
          <p:cNvSpPr>
            <a:spLocks noChangeArrowheads="1"/>
          </p:cNvSpPr>
          <p:nvPr/>
        </p:nvSpPr>
        <p:spPr bwMode="auto">
          <a:xfrm>
            <a:off x="3100388" y="6208713"/>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100" name="Text Box 85"/>
          <p:cNvSpPr txBox="1">
            <a:spLocks noChangeArrowheads="1"/>
          </p:cNvSpPr>
          <p:nvPr/>
        </p:nvSpPr>
        <p:spPr bwMode="auto">
          <a:xfrm>
            <a:off x="228600" y="5260975"/>
            <a:ext cx="1552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800" i="0">
                <a:solidFill>
                  <a:schemeClr val="tx1"/>
                </a:solidFill>
              </a:rPr>
              <a:t>Boundary</a:t>
            </a:r>
          </a:p>
        </p:txBody>
      </p:sp>
      <p:sp>
        <p:nvSpPr>
          <p:cNvPr id="44101" name="Oval 86"/>
          <p:cNvSpPr>
            <a:spLocks noChangeArrowheads="1"/>
          </p:cNvSpPr>
          <p:nvPr/>
        </p:nvSpPr>
        <p:spPr bwMode="auto">
          <a:xfrm>
            <a:off x="3106738" y="4941888"/>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102" name="Text Box 87"/>
          <p:cNvSpPr txBox="1">
            <a:spLocks noChangeArrowheads="1"/>
          </p:cNvSpPr>
          <p:nvPr/>
        </p:nvSpPr>
        <p:spPr bwMode="auto">
          <a:xfrm>
            <a:off x="4397375" y="4762500"/>
            <a:ext cx="846138"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i="0">
                <a:solidFill>
                  <a:schemeClr val="tx1"/>
                </a:solidFill>
              </a:rPr>
              <a:t>Edge USXR</a:t>
            </a:r>
          </a:p>
        </p:txBody>
      </p:sp>
      <p:sp>
        <p:nvSpPr>
          <p:cNvPr id="44103" name="Oval 88"/>
          <p:cNvSpPr>
            <a:spLocks noChangeArrowheads="1"/>
          </p:cNvSpPr>
          <p:nvPr/>
        </p:nvSpPr>
        <p:spPr bwMode="auto">
          <a:xfrm>
            <a:off x="4195763" y="4799013"/>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104" name="Oval 89"/>
          <p:cNvSpPr>
            <a:spLocks noChangeArrowheads="1"/>
          </p:cNvSpPr>
          <p:nvPr/>
        </p:nvSpPr>
        <p:spPr bwMode="auto">
          <a:xfrm>
            <a:off x="3095625" y="5773738"/>
            <a:ext cx="138113"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105" name="Rectangle 90"/>
          <p:cNvSpPr>
            <a:spLocks noChangeArrowheads="1"/>
          </p:cNvSpPr>
          <p:nvPr/>
        </p:nvSpPr>
        <p:spPr bwMode="auto">
          <a:xfrm>
            <a:off x="1789113" y="5140325"/>
            <a:ext cx="15367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buNone/>
            </a:pPr>
            <a:r>
              <a:rPr lang="en-US" i="0">
                <a:solidFill>
                  <a:schemeClr val="tx1"/>
                </a:solidFill>
              </a:rPr>
              <a:t>Dust Detector</a:t>
            </a:r>
          </a:p>
        </p:txBody>
      </p:sp>
      <p:sp>
        <p:nvSpPr>
          <p:cNvPr id="44106" name="Oval 91"/>
          <p:cNvSpPr>
            <a:spLocks noChangeArrowheads="1"/>
          </p:cNvSpPr>
          <p:nvPr/>
        </p:nvSpPr>
        <p:spPr bwMode="auto">
          <a:xfrm>
            <a:off x="1700213" y="5164138"/>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44107" name="Oval 92"/>
          <p:cNvSpPr>
            <a:spLocks noChangeArrowheads="1"/>
          </p:cNvSpPr>
          <p:nvPr/>
        </p:nvSpPr>
        <p:spPr bwMode="auto">
          <a:xfrm>
            <a:off x="4195763" y="5329238"/>
            <a:ext cx="138112" cy="136525"/>
          </a:xfrm>
          <a:prstGeom prst="ellipse">
            <a:avLst/>
          </a:prstGeom>
          <a:solidFill>
            <a:schemeClr val="tx1"/>
          </a:solidFill>
          <a:ln w="38100">
            <a:solidFill>
              <a:schemeClr val="tx1"/>
            </a:solidFill>
            <a:round/>
            <a:headEnd/>
            <a:tailEnd/>
          </a:ln>
        </p:spPr>
        <p:txBody>
          <a:bodyPr wrap="none" anchor="ctr"/>
          <a:lstStyle/>
          <a:p>
            <a:pPr algn="ctr">
              <a:buNone/>
            </a:pPr>
            <a:endParaRPr lang="en-US" i="0">
              <a:solidFill>
                <a:schemeClr val="tx1"/>
              </a:solidFill>
            </a:endParaRPr>
          </a:p>
        </p:txBody>
      </p:sp>
      <p:sp>
        <p:nvSpPr>
          <p:cNvPr id="1629277" name="Rectangle 93"/>
          <p:cNvSpPr>
            <a:spLocks noChangeArrowheads="1"/>
          </p:cNvSpPr>
          <p:nvPr/>
        </p:nvSpPr>
        <p:spPr bwMode="auto">
          <a:xfrm>
            <a:off x="4292600" y="5243513"/>
            <a:ext cx="2847975" cy="274637"/>
          </a:xfrm>
          <a:prstGeom prst="rect">
            <a:avLst/>
          </a:prstGeom>
          <a:noFill/>
          <a:ln w="9525">
            <a:noFill/>
            <a:miter lim="800000"/>
            <a:headEnd/>
            <a:tailEnd/>
          </a:ln>
          <a:effectLst/>
        </p:spPr>
        <p:txBody>
          <a:bodyPr lIns="91423" tIns="45712" rIns="91423" bIns="45712">
            <a:spAutoFit/>
          </a:bodyPr>
          <a:lstStyle/>
          <a:p>
            <a:pPr defTabSz="912813" eaLnBrk="0" hangingPunct="0">
              <a:buNone/>
            </a:pPr>
            <a:r>
              <a:rPr lang="en-US" i="0">
                <a:solidFill>
                  <a:schemeClr val="tx1"/>
                </a:solidFill>
                <a:effectLst>
                  <a:outerShdw blurRad="38100" dist="38100" dir="2700000" algn="tl">
                    <a:srgbClr val="DDDDDD"/>
                  </a:outerShdw>
                </a:effectLst>
              </a:rPr>
              <a:t>Divertor imaging spectrometer</a:t>
            </a:r>
          </a:p>
        </p:txBody>
      </p:sp>
      <p:sp>
        <p:nvSpPr>
          <p:cNvPr id="44109" name="Rectangle 94"/>
          <p:cNvSpPr>
            <a:spLocks noChangeArrowheads="1"/>
          </p:cNvSpPr>
          <p:nvPr/>
        </p:nvSpPr>
        <p:spPr bwMode="auto">
          <a:xfrm>
            <a:off x="3219450" y="6142038"/>
            <a:ext cx="284956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Fast IR Camera</a:t>
            </a:r>
          </a:p>
        </p:txBody>
      </p:sp>
      <p:sp>
        <p:nvSpPr>
          <p:cNvPr id="44110" name="Rectangle 95"/>
          <p:cNvSpPr>
            <a:spLocks noChangeArrowheads="1"/>
          </p:cNvSpPr>
          <p:nvPr/>
        </p:nvSpPr>
        <p:spPr bwMode="auto">
          <a:xfrm>
            <a:off x="3192463" y="4879975"/>
            <a:ext cx="28479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Ion Flow Meas</a:t>
            </a:r>
          </a:p>
        </p:txBody>
      </p:sp>
      <p:sp>
        <p:nvSpPr>
          <p:cNvPr id="44111" name="Rectangle 96"/>
          <p:cNvSpPr>
            <a:spLocks noChangeArrowheads="1"/>
          </p:cNvSpPr>
          <p:nvPr/>
        </p:nvSpPr>
        <p:spPr bwMode="auto">
          <a:xfrm>
            <a:off x="3189288" y="5708650"/>
            <a:ext cx="28479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buNone/>
            </a:pPr>
            <a:r>
              <a:rPr lang="en-US" i="0">
                <a:solidFill>
                  <a:schemeClr val="tx1"/>
                </a:solidFill>
              </a:rPr>
              <a:t>Surface analysis probe</a:t>
            </a:r>
          </a:p>
        </p:txBody>
      </p:sp>
      <p:sp>
        <p:nvSpPr>
          <p:cNvPr id="44114" name="Text Box 48"/>
          <p:cNvSpPr txBox="1">
            <a:spLocks noChangeArrowheads="1"/>
          </p:cNvSpPr>
          <p:nvPr/>
        </p:nvSpPr>
        <p:spPr bwMode="auto">
          <a:xfrm>
            <a:off x="7496175" y="5229225"/>
            <a:ext cx="2117725"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b="0" i="0">
                <a:solidFill>
                  <a:srgbClr val="0000FF"/>
                </a:solidFill>
              </a:rPr>
              <a:t> </a:t>
            </a:r>
            <a:r>
              <a:rPr lang="en-US" i="0">
                <a:solidFill>
                  <a:srgbClr val="0000FF"/>
                </a:solidFill>
              </a:rPr>
              <a:t>Postponed Upgrades</a:t>
            </a:r>
          </a:p>
        </p:txBody>
      </p:sp>
      <p:sp>
        <p:nvSpPr>
          <p:cNvPr id="44115" name="Oval 64"/>
          <p:cNvSpPr>
            <a:spLocks noChangeArrowheads="1"/>
          </p:cNvSpPr>
          <p:nvPr/>
        </p:nvSpPr>
        <p:spPr bwMode="auto">
          <a:xfrm>
            <a:off x="7342188" y="5233988"/>
            <a:ext cx="134937" cy="134937"/>
          </a:xfrm>
          <a:prstGeom prst="ellipse">
            <a:avLst/>
          </a:prstGeom>
          <a:solidFill>
            <a:srgbClr val="0000FF"/>
          </a:solidFill>
          <a:ln w="38100">
            <a:solidFill>
              <a:srgbClr val="0000FF"/>
            </a:solidFill>
            <a:round/>
            <a:headEnd/>
            <a:tailEnd/>
          </a:ln>
        </p:spPr>
        <p:txBody>
          <a:bodyPr wrap="none" anchor="ctr"/>
          <a:lstStyle/>
          <a:p>
            <a:pPr algn="ctr">
              <a:buNone/>
            </a:pPr>
            <a:endParaRPr lang="en-US" sz="2400" b="0" i="0">
              <a:solidFill>
                <a:srgbClr val="0000FF"/>
              </a:solidFill>
            </a:endParaRPr>
          </a:p>
        </p:txBody>
      </p:sp>
      <p:sp>
        <p:nvSpPr>
          <p:cNvPr id="44116" name="Text Box 48"/>
          <p:cNvSpPr txBox="1">
            <a:spLocks noChangeArrowheads="1"/>
          </p:cNvSpPr>
          <p:nvPr/>
        </p:nvSpPr>
        <p:spPr bwMode="auto">
          <a:xfrm>
            <a:off x="7518400" y="5029200"/>
            <a:ext cx="20320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rgbClr val="FF0000"/>
                </a:solidFill>
              </a:rPr>
              <a:t>Additional Upgrades</a:t>
            </a:r>
          </a:p>
        </p:txBody>
      </p:sp>
      <p:sp>
        <p:nvSpPr>
          <p:cNvPr id="44117" name="Oval 64"/>
          <p:cNvSpPr>
            <a:spLocks noChangeArrowheads="1"/>
          </p:cNvSpPr>
          <p:nvPr/>
        </p:nvSpPr>
        <p:spPr bwMode="auto">
          <a:xfrm>
            <a:off x="7329488" y="5030788"/>
            <a:ext cx="134937" cy="134937"/>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49" name="Oval 44"/>
          <p:cNvSpPr>
            <a:spLocks noChangeArrowheads="1"/>
          </p:cNvSpPr>
          <p:nvPr/>
        </p:nvSpPr>
        <p:spPr bwMode="auto">
          <a:xfrm>
            <a:off x="5743575" y="41021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50" name="Text Box 48"/>
          <p:cNvSpPr txBox="1">
            <a:spLocks noChangeArrowheads="1"/>
          </p:cNvSpPr>
          <p:nvPr/>
        </p:nvSpPr>
        <p:spPr bwMode="auto">
          <a:xfrm>
            <a:off x="5892800" y="40989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Tangential FIDA</a:t>
            </a:r>
          </a:p>
        </p:txBody>
      </p:sp>
      <p:sp>
        <p:nvSpPr>
          <p:cNvPr id="44151" name="Oval 44"/>
          <p:cNvSpPr>
            <a:spLocks noChangeArrowheads="1"/>
          </p:cNvSpPr>
          <p:nvPr/>
        </p:nvSpPr>
        <p:spPr bwMode="auto">
          <a:xfrm>
            <a:off x="5743575" y="50546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52" name="Text Box 48"/>
          <p:cNvSpPr txBox="1">
            <a:spLocks noChangeArrowheads="1"/>
          </p:cNvSpPr>
          <p:nvPr/>
        </p:nvSpPr>
        <p:spPr bwMode="auto">
          <a:xfrm>
            <a:off x="6007100" y="4873625"/>
            <a:ext cx="22225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endParaRPr lang="en-US" sz="1400" i="0">
              <a:solidFill>
                <a:srgbClr val="FF0000"/>
              </a:solidFill>
            </a:endParaRPr>
          </a:p>
        </p:txBody>
      </p:sp>
      <p:sp>
        <p:nvSpPr>
          <p:cNvPr id="44153" name="Text Box 48"/>
          <p:cNvSpPr txBox="1">
            <a:spLocks noChangeArrowheads="1"/>
          </p:cNvSpPr>
          <p:nvPr/>
        </p:nvSpPr>
        <p:spPr bwMode="auto">
          <a:xfrm>
            <a:off x="6159500" y="4873625"/>
            <a:ext cx="22225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sz="1400" i="0">
                <a:solidFill>
                  <a:schemeClr val="tx1"/>
                </a:solidFill>
              </a:rPr>
              <a:t> </a:t>
            </a:r>
            <a:endParaRPr lang="en-US" sz="1400" i="0">
              <a:solidFill>
                <a:srgbClr val="FF0000"/>
              </a:solidFill>
            </a:endParaRPr>
          </a:p>
        </p:txBody>
      </p:sp>
      <p:sp>
        <p:nvSpPr>
          <p:cNvPr id="44154" name="Text Box 48"/>
          <p:cNvSpPr txBox="1">
            <a:spLocks noChangeArrowheads="1"/>
          </p:cNvSpPr>
          <p:nvPr/>
        </p:nvSpPr>
        <p:spPr bwMode="auto">
          <a:xfrm>
            <a:off x="5930900" y="50514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MAPP Probe</a:t>
            </a:r>
          </a:p>
        </p:txBody>
      </p:sp>
      <p:sp>
        <p:nvSpPr>
          <p:cNvPr id="44155" name="Oval 44"/>
          <p:cNvSpPr>
            <a:spLocks noChangeArrowheads="1"/>
          </p:cNvSpPr>
          <p:nvPr/>
        </p:nvSpPr>
        <p:spPr bwMode="auto">
          <a:xfrm>
            <a:off x="5743575" y="45212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56" name="Text Box 48"/>
          <p:cNvSpPr txBox="1">
            <a:spLocks noChangeArrowheads="1"/>
          </p:cNvSpPr>
          <p:nvPr/>
        </p:nvSpPr>
        <p:spPr bwMode="auto">
          <a:xfrm>
            <a:off x="5905500" y="45307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TAE Antenna</a:t>
            </a:r>
          </a:p>
        </p:txBody>
      </p:sp>
      <p:sp>
        <p:nvSpPr>
          <p:cNvPr id="44157" name="Oval 44"/>
          <p:cNvSpPr>
            <a:spLocks noChangeArrowheads="1"/>
          </p:cNvSpPr>
          <p:nvPr/>
        </p:nvSpPr>
        <p:spPr bwMode="auto">
          <a:xfrm>
            <a:off x="5743575" y="59182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58" name="Text Box 48"/>
          <p:cNvSpPr txBox="1">
            <a:spLocks noChangeArrowheads="1"/>
          </p:cNvSpPr>
          <p:nvPr/>
        </p:nvSpPr>
        <p:spPr bwMode="auto">
          <a:xfrm>
            <a:off x="5854700" y="5902325"/>
            <a:ext cx="25273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 NIR Spectroscopy</a:t>
            </a:r>
          </a:p>
        </p:txBody>
      </p:sp>
      <p:sp>
        <p:nvSpPr>
          <p:cNvPr id="44159" name="Oval 44"/>
          <p:cNvSpPr>
            <a:spLocks noChangeArrowheads="1"/>
          </p:cNvSpPr>
          <p:nvPr/>
        </p:nvSpPr>
        <p:spPr bwMode="auto">
          <a:xfrm>
            <a:off x="5743575" y="60960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60" name="Text Box 48"/>
          <p:cNvSpPr txBox="1">
            <a:spLocks noChangeArrowheads="1"/>
          </p:cNvSpPr>
          <p:nvPr/>
        </p:nvSpPr>
        <p:spPr bwMode="auto">
          <a:xfrm>
            <a:off x="5892800" y="60928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Fast Eroding Probe</a:t>
            </a:r>
          </a:p>
        </p:txBody>
      </p:sp>
      <p:sp>
        <p:nvSpPr>
          <p:cNvPr id="44161" name="Oval 44"/>
          <p:cNvSpPr>
            <a:spLocks noChangeArrowheads="1"/>
          </p:cNvSpPr>
          <p:nvPr/>
        </p:nvSpPr>
        <p:spPr bwMode="auto">
          <a:xfrm>
            <a:off x="4549775" y="62230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62" name="Text Box 48"/>
          <p:cNvSpPr txBox="1">
            <a:spLocks noChangeArrowheads="1"/>
          </p:cNvSpPr>
          <p:nvPr/>
        </p:nvSpPr>
        <p:spPr bwMode="auto">
          <a:xfrm>
            <a:off x="4673600" y="6232525"/>
            <a:ext cx="111760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Dual-Band IR Camera</a:t>
            </a:r>
          </a:p>
        </p:txBody>
      </p:sp>
      <p:sp>
        <p:nvSpPr>
          <p:cNvPr id="44163" name="Oval 44"/>
          <p:cNvSpPr>
            <a:spLocks noChangeArrowheads="1"/>
          </p:cNvSpPr>
          <p:nvPr/>
        </p:nvSpPr>
        <p:spPr bwMode="auto">
          <a:xfrm>
            <a:off x="5743575" y="63119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64" name="Text Box 48"/>
          <p:cNvSpPr txBox="1">
            <a:spLocks noChangeArrowheads="1"/>
          </p:cNvSpPr>
          <p:nvPr/>
        </p:nvSpPr>
        <p:spPr bwMode="auto">
          <a:xfrm>
            <a:off x="5905500" y="6321425"/>
            <a:ext cx="29591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dirty="0">
                <a:solidFill>
                  <a:schemeClr val="tx1"/>
                </a:solidFill>
              </a:rPr>
              <a:t> </a:t>
            </a:r>
            <a:r>
              <a:rPr lang="en-US" i="0" dirty="0">
                <a:solidFill>
                  <a:srgbClr val="FF0000"/>
                </a:solidFill>
              </a:rPr>
              <a:t>Wide-angle Dual-Band IR Camera</a:t>
            </a:r>
          </a:p>
        </p:txBody>
      </p:sp>
      <p:sp>
        <p:nvSpPr>
          <p:cNvPr id="44165" name="Oval 44"/>
          <p:cNvSpPr>
            <a:spLocks noChangeArrowheads="1"/>
          </p:cNvSpPr>
          <p:nvPr/>
        </p:nvSpPr>
        <p:spPr bwMode="auto">
          <a:xfrm>
            <a:off x="5756275" y="47625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66" name="Text Box 48"/>
          <p:cNvSpPr txBox="1">
            <a:spLocks noChangeArrowheads="1"/>
          </p:cNvSpPr>
          <p:nvPr/>
        </p:nvSpPr>
        <p:spPr bwMode="auto">
          <a:xfrm>
            <a:off x="5918200" y="47720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High Frequency Mirnov Array</a:t>
            </a:r>
          </a:p>
        </p:txBody>
      </p:sp>
      <p:sp>
        <p:nvSpPr>
          <p:cNvPr id="44167" name="Oval 44"/>
          <p:cNvSpPr>
            <a:spLocks noChangeArrowheads="1"/>
          </p:cNvSpPr>
          <p:nvPr/>
        </p:nvSpPr>
        <p:spPr bwMode="auto">
          <a:xfrm>
            <a:off x="3914775" y="55753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68" name="Text Box 48"/>
          <p:cNvSpPr txBox="1">
            <a:spLocks noChangeArrowheads="1"/>
          </p:cNvSpPr>
          <p:nvPr/>
        </p:nvSpPr>
        <p:spPr bwMode="auto">
          <a:xfrm>
            <a:off x="2730500" y="55721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Lithium CHERS</a:t>
            </a:r>
          </a:p>
        </p:txBody>
      </p:sp>
      <p:sp>
        <p:nvSpPr>
          <p:cNvPr id="44169" name="Oval 44"/>
          <p:cNvSpPr>
            <a:spLocks noChangeArrowheads="1"/>
          </p:cNvSpPr>
          <p:nvPr/>
        </p:nvSpPr>
        <p:spPr bwMode="auto">
          <a:xfrm>
            <a:off x="4549775" y="59817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70" name="Text Box 48"/>
          <p:cNvSpPr txBox="1">
            <a:spLocks noChangeArrowheads="1"/>
          </p:cNvSpPr>
          <p:nvPr/>
        </p:nvSpPr>
        <p:spPr bwMode="auto">
          <a:xfrm>
            <a:off x="2565400" y="59785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99-element divertor probe</a:t>
            </a:r>
          </a:p>
        </p:txBody>
      </p:sp>
      <p:sp>
        <p:nvSpPr>
          <p:cNvPr id="44171" name="Oval 44"/>
          <p:cNvSpPr>
            <a:spLocks noChangeArrowheads="1"/>
          </p:cNvSpPr>
          <p:nvPr/>
        </p:nvSpPr>
        <p:spPr bwMode="auto">
          <a:xfrm>
            <a:off x="4562475" y="50419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72" name="Text Box 48"/>
          <p:cNvSpPr txBox="1">
            <a:spLocks noChangeArrowheads="1"/>
          </p:cNvSpPr>
          <p:nvPr/>
        </p:nvSpPr>
        <p:spPr bwMode="auto">
          <a:xfrm>
            <a:off x="4673600" y="5051425"/>
            <a:ext cx="119380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Wide-angle divertor camera</a:t>
            </a:r>
          </a:p>
        </p:txBody>
      </p:sp>
      <p:sp>
        <p:nvSpPr>
          <p:cNvPr id="44173" name="Left Arrow 186"/>
          <p:cNvSpPr>
            <a:spLocks noChangeArrowheads="1"/>
          </p:cNvSpPr>
          <p:nvPr/>
        </p:nvSpPr>
        <p:spPr bwMode="auto">
          <a:xfrm flipH="1">
            <a:off x="4330700" y="1930400"/>
            <a:ext cx="1422400" cy="152400"/>
          </a:xfrm>
          <a:prstGeom prst="leftArrow">
            <a:avLst>
              <a:gd name="adj1" fmla="val 50000"/>
              <a:gd name="adj2" fmla="val 49994"/>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4" name="Left Arrow 187"/>
          <p:cNvSpPr>
            <a:spLocks noChangeArrowheads="1"/>
          </p:cNvSpPr>
          <p:nvPr/>
        </p:nvSpPr>
        <p:spPr bwMode="auto">
          <a:xfrm flipH="1">
            <a:off x="5283200" y="2578100"/>
            <a:ext cx="914400" cy="177800"/>
          </a:xfrm>
          <a:prstGeom prst="leftArrow">
            <a:avLst>
              <a:gd name="adj1" fmla="val 50000"/>
              <a:gd name="adj2" fmla="val 50000"/>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5" name="Left Arrow 188"/>
          <p:cNvSpPr>
            <a:spLocks noChangeArrowheads="1"/>
          </p:cNvSpPr>
          <p:nvPr/>
        </p:nvSpPr>
        <p:spPr bwMode="auto">
          <a:xfrm flipH="1">
            <a:off x="3436938" y="3238500"/>
            <a:ext cx="2374900" cy="177800"/>
          </a:xfrm>
          <a:prstGeom prst="leftArrow">
            <a:avLst>
              <a:gd name="adj1" fmla="val 50000"/>
              <a:gd name="adj2" fmla="val 50027"/>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6" name="Left Arrow 189"/>
          <p:cNvSpPr>
            <a:spLocks noChangeArrowheads="1"/>
          </p:cNvSpPr>
          <p:nvPr/>
        </p:nvSpPr>
        <p:spPr bwMode="auto">
          <a:xfrm flipH="1">
            <a:off x="5219700" y="3073400"/>
            <a:ext cx="596900" cy="190500"/>
          </a:xfrm>
          <a:prstGeom prst="leftArrow">
            <a:avLst>
              <a:gd name="adj1" fmla="val 50000"/>
              <a:gd name="adj2" fmla="val 50003"/>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7" name="Left Arrow 190"/>
          <p:cNvSpPr>
            <a:spLocks noChangeArrowheads="1"/>
          </p:cNvSpPr>
          <p:nvPr/>
        </p:nvSpPr>
        <p:spPr bwMode="auto">
          <a:xfrm flipH="1">
            <a:off x="5372100" y="3733800"/>
            <a:ext cx="520700" cy="177800"/>
          </a:xfrm>
          <a:prstGeom prst="leftArrow">
            <a:avLst>
              <a:gd name="adj1" fmla="val 50000"/>
              <a:gd name="adj2" fmla="val 50003"/>
            </a:avLst>
          </a:prstGeom>
          <a:noFill/>
          <a:ln w="15875">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8" name="Rectangle 191"/>
          <p:cNvSpPr>
            <a:spLocks noChangeArrowheads="1"/>
          </p:cNvSpPr>
          <p:nvPr/>
        </p:nvSpPr>
        <p:spPr bwMode="auto">
          <a:xfrm>
            <a:off x="7251700" y="4953000"/>
            <a:ext cx="1892300" cy="457200"/>
          </a:xfrm>
          <a:prstGeom prst="rect">
            <a:avLst/>
          </a:prstGeom>
          <a:noFill/>
          <a:ln w="158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a:spcBef>
                <a:spcPct val="20000"/>
              </a:spcBef>
              <a:buNone/>
            </a:pPr>
            <a:endParaRPr lang="en-US"/>
          </a:p>
        </p:txBody>
      </p:sp>
      <p:sp>
        <p:nvSpPr>
          <p:cNvPr id="44179" name="Oval 44"/>
          <p:cNvSpPr>
            <a:spLocks noChangeArrowheads="1"/>
          </p:cNvSpPr>
          <p:nvPr/>
        </p:nvSpPr>
        <p:spPr bwMode="auto">
          <a:xfrm>
            <a:off x="4549775" y="55499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80" name="Text Box 48"/>
          <p:cNvSpPr txBox="1">
            <a:spLocks noChangeArrowheads="1"/>
          </p:cNvSpPr>
          <p:nvPr/>
        </p:nvSpPr>
        <p:spPr bwMode="auto">
          <a:xfrm>
            <a:off x="4724400" y="55467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Divertor Ly-alpha array</a:t>
            </a:r>
          </a:p>
        </p:txBody>
      </p:sp>
      <p:sp>
        <p:nvSpPr>
          <p:cNvPr id="44181" name="Oval 44"/>
          <p:cNvSpPr>
            <a:spLocks noChangeArrowheads="1"/>
          </p:cNvSpPr>
          <p:nvPr/>
        </p:nvSpPr>
        <p:spPr bwMode="auto">
          <a:xfrm>
            <a:off x="5743575" y="57150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82" name="Text Box 48"/>
          <p:cNvSpPr txBox="1">
            <a:spLocks noChangeArrowheads="1"/>
          </p:cNvSpPr>
          <p:nvPr/>
        </p:nvSpPr>
        <p:spPr bwMode="auto">
          <a:xfrm>
            <a:off x="5892800" y="57118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Optical Penning Gauge</a:t>
            </a:r>
          </a:p>
        </p:txBody>
      </p:sp>
      <p:sp>
        <p:nvSpPr>
          <p:cNvPr id="44183" name="Oval 44"/>
          <p:cNvSpPr>
            <a:spLocks noChangeArrowheads="1"/>
          </p:cNvSpPr>
          <p:nvPr/>
        </p:nvSpPr>
        <p:spPr bwMode="auto">
          <a:xfrm>
            <a:off x="4448175" y="4102100"/>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84" name="Text Box 48"/>
          <p:cNvSpPr txBox="1">
            <a:spLocks noChangeArrowheads="1"/>
          </p:cNvSpPr>
          <p:nvPr/>
        </p:nvSpPr>
        <p:spPr bwMode="auto">
          <a:xfrm>
            <a:off x="4068763" y="4251325"/>
            <a:ext cx="1308100" cy="304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Reflectometer </a:t>
            </a:r>
          </a:p>
          <a:p>
            <a:pPr eaLnBrk="1" hangingPunct="1">
              <a:lnSpc>
                <a:spcPct val="70000"/>
              </a:lnSpc>
              <a:buNone/>
            </a:pPr>
            <a:r>
              <a:rPr lang="en-US" i="0">
                <a:solidFill>
                  <a:srgbClr val="FF0000"/>
                </a:solidFill>
              </a:rPr>
              <a:t>16 ch</a:t>
            </a:r>
          </a:p>
        </p:txBody>
      </p:sp>
      <p:sp>
        <p:nvSpPr>
          <p:cNvPr id="44185" name="Rectangle 2"/>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buNone/>
            </a:pPr>
            <a:r>
              <a:rPr lang="en-US" sz="2400" i="0">
                <a:solidFill>
                  <a:srgbClr val="FF0000"/>
                </a:solidFill>
              </a:rPr>
              <a:t>Diagnostic Upgrade Activity Comparison with 5 Year Plan</a:t>
            </a:r>
            <a:r>
              <a:rPr lang="en-US" sz="2800" i="0">
                <a:solidFill>
                  <a:srgbClr val="0000FF"/>
                </a:solidFill>
              </a:rPr>
              <a:t/>
            </a:r>
            <a:br>
              <a:rPr lang="en-US" sz="2800" i="0">
                <a:solidFill>
                  <a:srgbClr val="0000FF"/>
                </a:solidFill>
              </a:rPr>
            </a:br>
            <a:r>
              <a:rPr lang="en-US" sz="2000" i="0">
                <a:solidFill>
                  <a:srgbClr val="0000FF"/>
                </a:solidFill>
              </a:rPr>
              <a:t>Diagnostic Plan Evolved Due to Technical and Programmatic Changes</a:t>
            </a:r>
            <a:endParaRPr lang="en-US" sz="2000" i="0">
              <a:solidFill>
                <a:srgbClr val="0000FF"/>
              </a:solidFill>
              <a:latin typeface="Arial" charset="0"/>
            </a:endParaRPr>
          </a:p>
        </p:txBody>
      </p:sp>
      <p:sp>
        <p:nvSpPr>
          <p:cNvPr id="44186" name="Oval 44"/>
          <p:cNvSpPr>
            <a:spLocks noChangeArrowheads="1"/>
          </p:cNvSpPr>
          <p:nvPr/>
        </p:nvSpPr>
        <p:spPr bwMode="auto">
          <a:xfrm>
            <a:off x="4862513" y="2522538"/>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87" name="Text Box 48"/>
          <p:cNvSpPr txBox="1">
            <a:spLocks noChangeArrowheads="1"/>
          </p:cNvSpPr>
          <p:nvPr/>
        </p:nvSpPr>
        <p:spPr bwMode="auto">
          <a:xfrm>
            <a:off x="4160838" y="2524125"/>
            <a:ext cx="2222500" cy="13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latin typeface="Symbol" charset="0"/>
                <a:cs typeface="Symbol" charset="0"/>
              </a:rPr>
              <a:t>d </a:t>
            </a:r>
            <a:r>
              <a:rPr lang="en-US" i="0">
                <a:solidFill>
                  <a:srgbClr val="FF0000"/>
                </a:solidFill>
              </a:rPr>
              <a:t>control</a:t>
            </a:r>
          </a:p>
        </p:txBody>
      </p:sp>
      <p:sp>
        <p:nvSpPr>
          <p:cNvPr id="44188" name="Oval 44"/>
          <p:cNvSpPr>
            <a:spLocks noChangeArrowheads="1"/>
          </p:cNvSpPr>
          <p:nvPr/>
        </p:nvSpPr>
        <p:spPr bwMode="auto">
          <a:xfrm>
            <a:off x="4849813" y="3408363"/>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sp>
        <p:nvSpPr>
          <p:cNvPr id="44189" name="Text Box 48"/>
          <p:cNvSpPr txBox="1">
            <a:spLocks noChangeArrowheads="1"/>
          </p:cNvSpPr>
          <p:nvPr/>
        </p:nvSpPr>
        <p:spPr bwMode="auto">
          <a:xfrm>
            <a:off x="3487738" y="3400425"/>
            <a:ext cx="1381125"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37931725" indent="-37474525" defTabSz="8604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ct val="70000"/>
              </a:lnSpc>
              <a:buNone/>
            </a:pPr>
            <a:r>
              <a:rPr lang="en-US" i="0">
                <a:solidFill>
                  <a:schemeClr val="tx1"/>
                </a:solidFill>
              </a:rPr>
              <a:t> </a:t>
            </a:r>
            <a:r>
              <a:rPr lang="en-US" i="0">
                <a:solidFill>
                  <a:srgbClr val="FF0000"/>
                </a:solidFill>
              </a:rPr>
              <a:t>RWM State-Space Controller</a:t>
            </a:r>
          </a:p>
        </p:txBody>
      </p:sp>
      <p:sp>
        <p:nvSpPr>
          <p:cNvPr id="44190" name="Rectangle 161"/>
          <p:cNvSpPr>
            <a:spLocks noChangeArrowheads="1"/>
          </p:cNvSpPr>
          <p:nvPr/>
        </p:nvSpPr>
        <p:spPr bwMode="auto">
          <a:xfrm>
            <a:off x="5799138" y="2714625"/>
            <a:ext cx="26765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2813" eaLnBrk="0" hangingPunct="0">
              <a:lnSpc>
                <a:spcPct val="90000"/>
              </a:lnSpc>
              <a:spcBef>
                <a:spcPct val="20000"/>
              </a:spcBef>
              <a:buNone/>
            </a:pPr>
            <a:r>
              <a:rPr lang="en-US" i="0">
                <a:solidFill>
                  <a:srgbClr val="FF0000"/>
                </a:solidFill>
              </a:rPr>
              <a:t>Multi Energy-Pedestal-SXR Array</a:t>
            </a:r>
          </a:p>
        </p:txBody>
      </p:sp>
      <p:sp>
        <p:nvSpPr>
          <p:cNvPr id="44191" name="Oval 44"/>
          <p:cNvSpPr>
            <a:spLocks noChangeArrowheads="1"/>
          </p:cNvSpPr>
          <p:nvPr/>
        </p:nvSpPr>
        <p:spPr bwMode="auto">
          <a:xfrm>
            <a:off x="5692775" y="2773363"/>
            <a:ext cx="133350" cy="133350"/>
          </a:xfrm>
          <a:prstGeom prst="ellipse">
            <a:avLst/>
          </a:prstGeom>
          <a:solidFill>
            <a:srgbClr val="FF0000"/>
          </a:solidFill>
          <a:ln w="38100">
            <a:solidFill>
              <a:srgbClr val="FF0000"/>
            </a:solidFill>
            <a:round/>
            <a:headEnd/>
            <a:tailEnd/>
          </a:ln>
        </p:spPr>
        <p:txBody>
          <a:bodyPr wrap="none" anchor="ctr"/>
          <a:lstStyle/>
          <a:p>
            <a:pPr algn="ctr">
              <a:buNone/>
            </a:pPr>
            <a:endParaRPr lang="en-US" sz="2400" b="0" i="0">
              <a:solidFill>
                <a:schemeClr val="tx1"/>
              </a:solidFill>
            </a:endParaRPr>
          </a:p>
        </p:txBody>
      </p:sp>
      <p:graphicFrame>
        <p:nvGraphicFramePr>
          <p:cNvPr id="161" name="Object 2"/>
          <p:cNvGraphicFramePr>
            <a:graphicFrameLocks noChangeAspect="1"/>
          </p:cNvGraphicFramePr>
          <p:nvPr>
            <p:extLst>
              <p:ext uri="{D42A27DB-BD31-4B8C-83A1-F6EECF244321}">
                <p14:modId xmlns="" xmlns:p14="http://schemas.microsoft.com/office/powerpoint/2010/main" val="428913751"/>
              </p:ext>
            </p:extLst>
          </p:nvPr>
        </p:nvGraphicFramePr>
        <p:xfrm>
          <a:off x="1687513" y="952500"/>
          <a:ext cx="6911975" cy="292100"/>
        </p:xfrm>
        <a:graphic>
          <a:graphicData uri="http://schemas.openxmlformats.org/presentationml/2006/ole">
            <p:oleObj spid="_x0000_s6246" name="Worksheet" r:id="rId4" imgW="6820560" imgH="273960" progId="Excel.Sheet.8">
              <p:embed/>
            </p:oleObj>
          </a:graphicData>
        </a:graphic>
      </p:graphicFrame>
      <p:sp>
        <p:nvSpPr>
          <p:cNvPr id="162" name="Text Box 8"/>
          <p:cNvSpPr txBox="1">
            <a:spLocks noChangeArrowheads="1"/>
          </p:cNvSpPr>
          <p:nvPr/>
        </p:nvSpPr>
        <p:spPr bwMode="auto">
          <a:xfrm>
            <a:off x="5324475" y="1258888"/>
            <a:ext cx="393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sp>
        <p:nvSpPr>
          <p:cNvPr id="163" name="Rectangle 9"/>
          <p:cNvSpPr>
            <a:spLocks noChangeArrowheads="1"/>
          </p:cNvSpPr>
          <p:nvPr/>
        </p:nvSpPr>
        <p:spPr bwMode="auto">
          <a:xfrm>
            <a:off x="4635500" y="1484313"/>
            <a:ext cx="530225" cy="255587"/>
          </a:xfrm>
          <a:prstGeom prst="rect">
            <a:avLst/>
          </a:prstGeom>
          <a:solidFill>
            <a:schemeClr val="accent2">
              <a:lumMod val="20000"/>
              <a:lumOff val="80000"/>
            </a:schemeClr>
          </a:solidFill>
          <a:ln w="9525">
            <a:noFill/>
            <a:miter lim="800000"/>
            <a:headEnd/>
            <a:tailEnd/>
          </a:ln>
        </p:spPr>
        <p:txBody>
          <a:bodyPr wrap="none" anchor="ctr"/>
          <a:lstStyle/>
          <a:p>
            <a:pPr>
              <a:spcBef>
                <a:spcPct val="20000"/>
              </a:spcBef>
              <a:buNone/>
              <a:defRPr/>
            </a:pPr>
            <a:endParaRPr lang="en-US" sz="1100">
              <a:ea typeface="+mn-ea"/>
              <a:cs typeface="+mn-cs"/>
            </a:endParaRPr>
          </a:p>
        </p:txBody>
      </p:sp>
      <p:sp>
        <p:nvSpPr>
          <p:cNvPr id="164" name="Text Box 8"/>
          <p:cNvSpPr txBox="1">
            <a:spLocks noChangeArrowheads="1"/>
          </p:cNvSpPr>
          <p:nvPr/>
        </p:nvSpPr>
        <p:spPr bwMode="auto">
          <a:xfrm>
            <a:off x="279400" y="1447800"/>
            <a:ext cx="1816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0000"/>
              </a:spcBef>
              <a:buNone/>
            </a:pPr>
            <a:r>
              <a:rPr lang="en-US" sz="1400">
                <a:solidFill>
                  <a:srgbClr val="FF0000"/>
                </a:solidFill>
              </a:rPr>
              <a:t>Actual Run Weeks</a:t>
            </a:r>
          </a:p>
        </p:txBody>
      </p:sp>
      <p:sp>
        <p:nvSpPr>
          <p:cNvPr id="165" name="Text Box 10"/>
          <p:cNvSpPr txBox="1">
            <a:spLocks noChangeArrowheads="1"/>
          </p:cNvSpPr>
          <p:nvPr/>
        </p:nvSpPr>
        <p:spPr bwMode="auto">
          <a:xfrm>
            <a:off x="4587875" y="1454150"/>
            <a:ext cx="609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ct val="20000"/>
              </a:spcBef>
              <a:buNone/>
            </a:pPr>
            <a:r>
              <a:rPr lang="ja-JP" altLang="en-US">
                <a:solidFill>
                  <a:srgbClr val="FF0000"/>
                </a:solidFill>
              </a:rPr>
              <a:t>１５</a:t>
            </a:r>
            <a:r>
              <a:rPr lang="en-US" altLang="ja-JP" dirty="0">
                <a:solidFill>
                  <a:srgbClr val="FF0000"/>
                </a:solidFill>
              </a:rPr>
              <a:t>.4 </a:t>
            </a:r>
            <a:endParaRPr lang="en-US" sz="1600" dirty="0">
              <a:solidFill>
                <a:srgbClr val="FF0000"/>
              </a:solidFill>
            </a:endParaRPr>
          </a:p>
        </p:txBody>
      </p:sp>
      <p:sp>
        <p:nvSpPr>
          <p:cNvPr id="166" name="Rectangle 11"/>
          <p:cNvSpPr>
            <a:spLocks noChangeArrowheads="1"/>
          </p:cNvSpPr>
          <p:nvPr/>
        </p:nvSpPr>
        <p:spPr bwMode="auto">
          <a:xfrm>
            <a:off x="5197475" y="1484313"/>
            <a:ext cx="273050" cy="255587"/>
          </a:xfrm>
          <a:prstGeom prst="rect">
            <a:avLst/>
          </a:prstGeom>
          <a:solidFill>
            <a:schemeClr val="accent2">
              <a:lumMod val="20000"/>
              <a:lumOff val="80000"/>
            </a:schemeClr>
          </a:solidFill>
          <a:ln w="9525">
            <a:noFill/>
            <a:miter lim="800000"/>
            <a:headEnd/>
            <a:tailEnd/>
          </a:ln>
        </p:spPr>
        <p:txBody>
          <a:bodyPr wrap="none" anchor="ctr"/>
          <a:lstStyle/>
          <a:p>
            <a:pPr>
              <a:spcBef>
                <a:spcPct val="20000"/>
              </a:spcBef>
              <a:buNone/>
              <a:defRPr/>
            </a:pPr>
            <a:endParaRPr lang="en-US" sz="1100">
              <a:ea typeface="+mn-ea"/>
              <a:cs typeface="+mn-cs"/>
            </a:endParaRPr>
          </a:p>
        </p:txBody>
      </p:sp>
      <p:sp>
        <p:nvSpPr>
          <p:cNvPr id="167" name="Text Box 12"/>
          <p:cNvSpPr txBox="1">
            <a:spLocks noChangeArrowheads="1"/>
          </p:cNvSpPr>
          <p:nvPr/>
        </p:nvSpPr>
        <p:spPr bwMode="auto">
          <a:xfrm>
            <a:off x="5121275" y="1454150"/>
            <a:ext cx="5175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spcBef>
                <a:spcPct val="20000"/>
              </a:spcBef>
              <a:buNone/>
            </a:pPr>
            <a:r>
              <a:rPr lang="en-US" dirty="0">
                <a:solidFill>
                  <a:srgbClr val="FF0000"/>
                </a:solidFill>
              </a:rPr>
              <a:t>4.2 </a:t>
            </a:r>
            <a:endParaRPr lang="en-US" sz="1600" dirty="0">
              <a:solidFill>
                <a:srgbClr val="FF0000"/>
              </a:solidFill>
            </a:endParaRPr>
          </a:p>
        </p:txBody>
      </p:sp>
      <p:sp>
        <p:nvSpPr>
          <p:cNvPr id="169" name="Rectangle 19"/>
          <p:cNvSpPr>
            <a:spLocks noChangeArrowheads="1"/>
          </p:cNvSpPr>
          <p:nvPr/>
        </p:nvSpPr>
        <p:spPr bwMode="auto">
          <a:xfrm>
            <a:off x="3340100" y="1498600"/>
            <a:ext cx="584200" cy="223838"/>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buNone/>
            </a:pPr>
            <a:endParaRPr lang="en-US" sz="1100"/>
          </a:p>
        </p:txBody>
      </p:sp>
      <p:sp>
        <p:nvSpPr>
          <p:cNvPr id="171" name="Text Box 20"/>
          <p:cNvSpPr txBox="1">
            <a:spLocks noChangeArrowheads="1"/>
          </p:cNvSpPr>
          <p:nvPr/>
        </p:nvSpPr>
        <p:spPr bwMode="auto">
          <a:xfrm>
            <a:off x="3327400" y="1454150"/>
            <a:ext cx="622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solidFill>
                  <a:srgbClr val="FF0000"/>
                </a:solidFill>
              </a:rPr>
              <a:t>1</a:t>
            </a:r>
            <a:r>
              <a:rPr lang="ja-JP" altLang="en-US">
                <a:solidFill>
                  <a:srgbClr val="FF0000"/>
                </a:solidFill>
              </a:rPr>
              <a:t>６</a:t>
            </a:r>
            <a:r>
              <a:rPr lang="en-US" altLang="ja-JP" dirty="0">
                <a:solidFill>
                  <a:srgbClr val="FF0000"/>
                </a:solidFill>
              </a:rPr>
              <a:t>.8 </a:t>
            </a:r>
            <a:endParaRPr lang="en-US" sz="1600" b="0" dirty="0">
              <a:solidFill>
                <a:srgbClr val="FF0000"/>
              </a:solidFill>
            </a:endParaRPr>
          </a:p>
        </p:txBody>
      </p:sp>
      <p:sp>
        <p:nvSpPr>
          <p:cNvPr id="172" name="Rectangle 19"/>
          <p:cNvSpPr>
            <a:spLocks noChangeArrowheads="1"/>
          </p:cNvSpPr>
          <p:nvPr/>
        </p:nvSpPr>
        <p:spPr bwMode="auto">
          <a:xfrm>
            <a:off x="2032000" y="1485900"/>
            <a:ext cx="584200" cy="223838"/>
          </a:xfrm>
          <a:prstGeom prst="rect">
            <a:avLst/>
          </a:pr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buNone/>
            </a:pPr>
            <a:endParaRPr lang="en-US" sz="1100"/>
          </a:p>
        </p:txBody>
      </p:sp>
      <p:sp>
        <p:nvSpPr>
          <p:cNvPr id="173" name="Text Box 20"/>
          <p:cNvSpPr txBox="1">
            <a:spLocks noChangeArrowheads="1"/>
          </p:cNvSpPr>
          <p:nvPr/>
        </p:nvSpPr>
        <p:spPr bwMode="auto">
          <a:xfrm>
            <a:off x="2019300" y="1454150"/>
            <a:ext cx="6223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solidFill>
                  <a:srgbClr val="FF0000"/>
                </a:solidFill>
              </a:rPr>
              <a:t>1</a:t>
            </a:r>
            <a:r>
              <a:rPr lang="ja-JP" altLang="en-US">
                <a:solidFill>
                  <a:srgbClr val="FF0000"/>
                </a:solidFill>
              </a:rPr>
              <a:t>６</a:t>
            </a:r>
            <a:r>
              <a:rPr lang="en-US" altLang="ja-JP" dirty="0">
                <a:solidFill>
                  <a:srgbClr val="FF0000"/>
                </a:solidFill>
              </a:rPr>
              <a:t>.5 </a:t>
            </a:r>
            <a:endParaRPr lang="en-US" sz="1600" b="0" dirty="0">
              <a:solidFill>
                <a:srgbClr val="FF0000"/>
              </a:solidFill>
            </a:endParaRPr>
          </a:p>
        </p:txBody>
      </p:sp>
      <p:sp>
        <p:nvSpPr>
          <p:cNvPr id="176" name="Rectangle 4"/>
          <p:cNvSpPr>
            <a:spLocks noChangeArrowheads="1"/>
          </p:cNvSpPr>
          <p:nvPr/>
        </p:nvSpPr>
        <p:spPr bwMode="auto">
          <a:xfrm>
            <a:off x="1933575" y="1235075"/>
            <a:ext cx="492125" cy="250825"/>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77" name="Text Box 5"/>
          <p:cNvSpPr txBox="1">
            <a:spLocks noChangeArrowheads="1"/>
          </p:cNvSpPr>
          <p:nvPr/>
        </p:nvSpPr>
        <p:spPr bwMode="auto">
          <a:xfrm>
            <a:off x="-25400" y="1214438"/>
            <a:ext cx="21971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sz="1400" i="0" dirty="0">
                <a:solidFill>
                  <a:srgbClr val="0000FF"/>
                </a:solidFill>
              </a:rPr>
              <a:t> </a:t>
            </a:r>
            <a:r>
              <a:rPr lang="en-US" sz="1400" i="0" dirty="0" smtClean="0">
                <a:solidFill>
                  <a:srgbClr val="0000FF"/>
                </a:solidFill>
              </a:rPr>
              <a:t>Planned </a:t>
            </a:r>
            <a:r>
              <a:rPr lang="en-US" sz="1400" i="0" dirty="0">
                <a:solidFill>
                  <a:srgbClr val="0000FF"/>
                </a:solidFill>
              </a:rPr>
              <a:t>Run Weeks</a:t>
            </a:r>
          </a:p>
        </p:txBody>
      </p:sp>
      <p:sp>
        <p:nvSpPr>
          <p:cNvPr id="178" name="Text Box 6"/>
          <p:cNvSpPr txBox="1">
            <a:spLocks noChangeArrowheads="1"/>
          </p:cNvSpPr>
          <p:nvPr/>
        </p:nvSpPr>
        <p:spPr bwMode="auto">
          <a:xfrm flipH="1">
            <a:off x="2025650" y="1198563"/>
            <a:ext cx="423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a:solidFill>
                  <a:srgbClr val="3333FF"/>
                </a:solidFill>
              </a:rPr>
              <a:t>15</a:t>
            </a:r>
            <a:endParaRPr lang="en-US" sz="2000" b="0" i="0">
              <a:solidFill>
                <a:schemeClr val="tx1"/>
              </a:solidFill>
            </a:endParaRPr>
          </a:p>
        </p:txBody>
      </p:sp>
      <p:sp>
        <p:nvSpPr>
          <p:cNvPr id="179" name="Rectangle 7"/>
          <p:cNvSpPr>
            <a:spLocks noChangeArrowheads="1"/>
          </p:cNvSpPr>
          <p:nvPr/>
        </p:nvSpPr>
        <p:spPr bwMode="auto">
          <a:xfrm>
            <a:off x="5302250" y="1246188"/>
            <a:ext cx="598488" cy="239712"/>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grpSp>
        <p:nvGrpSpPr>
          <p:cNvPr id="180" name="Group 12"/>
          <p:cNvGrpSpPr>
            <a:grpSpLocks/>
          </p:cNvGrpSpPr>
          <p:nvPr/>
        </p:nvGrpSpPr>
        <p:grpSpPr bwMode="auto">
          <a:xfrm>
            <a:off x="4376738" y="1258888"/>
            <a:ext cx="550862" cy="401907"/>
            <a:chOff x="4036" y="808"/>
            <a:chExt cx="448" cy="5596"/>
          </a:xfrm>
        </p:grpSpPr>
        <p:sp>
          <p:nvSpPr>
            <p:cNvPr id="187" name="Rectangle 13"/>
            <p:cNvSpPr>
              <a:spLocks noChangeArrowheads="1"/>
            </p:cNvSpPr>
            <p:nvPr/>
          </p:nvSpPr>
          <p:spPr bwMode="auto">
            <a:xfrm>
              <a:off x="4036" y="808"/>
              <a:ext cx="448" cy="2984"/>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88" name="Text Box 14"/>
            <p:cNvSpPr txBox="1">
              <a:spLocks noChangeArrowheads="1"/>
            </p:cNvSpPr>
            <p:nvPr/>
          </p:nvSpPr>
          <p:spPr bwMode="auto">
            <a:xfrm>
              <a:off x="4128" y="833"/>
              <a:ext cx="295" cy="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grpSp>
      <p:grpSp>
        <p:nvGrpSpPr>
          <p:cNvPr id="181" name="Group 15"/>
          <p:cNvGrpSpPr>
            <a:grpSpLocks/>
          </p:cNvGrpSpPr>
          <p:nvPr/>
        </p:nvGrpSpPr>
        <p:grpSpPr bwMode="auto">
          <a:xfrm>
            <a:off x="3327400" y="1244600"/>
            <a:ext cx="558800" cy="402140"/>
            <a:chOff x="4036" y="808"/>
            <a:chExt cx="448" cy="4973"/>
          </a:xfrm>
        </p:grpSpPr>
        <p:sp>
          <p:nvSpPr>
            <p:cNvPr id="185" name="Rectangle 16"/>
            <p:cNvSpPr>
              <a:spLocks noChangeArrowheads="1"/>
            </p:cNvSpPr>
            <p:nvPr/>
          </p:nvSpPr>
          <p:spPr bwMode="auto">
            <a:xfrm>
              <a:off x="4036" y="808"/>
              <a:ext cx="448" cy="2984"/>
            </a:xfrm>
            <a:prstGeom prst="rect">
              <a:avLst/>
            </a:prstGeom>
            <a:solidFill>
              <a:srgbClr val="BFF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buNone/>
              </a:pPr>
              <a:endParaRPr lang="en-US" sz="2000" b="0" i="0">
                <a:solidFill>
                  <a:schemeClr val="tx1"/>
                </a:solidFill>
              </a:endParaRPr>
            </a:p>
          </p:txBody>
        </p:sp>
        <p:sp>
          <p:nvSpPr>
            <p:cNvPr id="186" name="Text Box 17"/>
            <p:cNvSpPr txBox="1">
              <a:spLocks noChangeArrowheads="1"/>
            </p:cNvSpPr>
            <p:nvPr/>
          </p:nvSpPr>
          <p:spPr bwMode="auto">
            <a:xfrm>
              <a:off x="4133" y="833"/>
              <a:ext cx="294" cy="4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endParaRPr lang="en-US" sz="2000" b="0" i="0">
                <a:solidFill>
                  <a:schemeClr val="tx1"/>
                </a:solidFill>
              </a:endParaRPr>
            </a:p>
          </p:txBody>
        </p:sp>
      </p:grpSp>
      <p:sp>
        <p:nvSpPr>
          <p:cNvPr id="182" name="Text Box 38"/>
          <p:cNvSpPr txBox="1">
            <a:spLocks noChangeArrowheads="1"/>
          </p:cNvSpPr>
          <p:nvPr/>
        </p:nvSpPr>
        <p:spPr bwMode="auto">
          <a:xfrm flipH="1">
            <a:off x="5384800"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
        <p:nvSpPr>
          <p:cNvPr id="183" name="Text Box 39"/>
          <p:cNvSpPr txBox="1">
            <a:spLocks noChangeArrowheads="1"/>
          </p:cNvSpPr>
          <p:nvPr/>
        </p:nvSpPr>
        <p:spPr bwMode="auto">
          <a:xfrm flipH="1">
            <a:off x="4464050"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
        <p:nvSpPr>
          <p:cNvPr id="184" name="Text Box 40"/>
          <p:cNvSpPr txBox="1">
            <a:spLocks noChangeArrowheads="1"/>
          </p:cNvSpPr>
          <p:nvPr/>
        </p:nvSpPr>
        <p:spPr bwMode="auto">
          <a:xfrm flipH="1">
            <a:off x="3430588" y="1198563"/>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a:buNone/>
            </a:pPr>
            <a:r>
              <a:rPr lang="en-US" sz="1600" i="0">
                <a:solidFill>
                  <a:srgbClr val="0A12FF"/>
                </a:solidFill>
                <a:latin typeface="Arial" charset="0"/>
              </a:rPr>
              <a:t>15</a:t>
            </a:r>
          </a:p>
        </p:txBody>
      </p:sp>
      <p:sp>
        <p:nvSpPr>
          <p:cNvPr id="154" name="Slide Number Placeholder 153"/>
          <p:cNvSpPr>
            <a:spLocks noGrp="1"/>
          </p:cNvSpPr>
          <p:nvPr>
            <p:ph type="sldNum" sz="quarter" idx="12"/>
          </p:nvPr>
        </p:nvSpPr>
        <p:spPr/>
        <p:txBody>
          <a:bodyPr/>
          <a:lstStyle/>
          <a:p>
            <a:pPr>
              <a:defRPr/>
            </a:pPr>
            <a:fld id="{7686F595-B889-B943-B63A-B626FFE9E1C2}" type="slidenum">
              <a:rPr lang="en-US" smtClean="0"/>
              <a:pPr>
                <a:defRPr/>
              </a:pPr>
              <a:t>7</a:t>
            </a:fld>
            <a:endParaRPr lang="en-US"/>
          </a:p>
        </p:txBody>
      </p:sp>
      <p:sp>
        <p:nvSpPr>
          <p:cNvPr id="153" name="Text Box 85"/>
          <p:cNvSpPr txBox="1">
            <a:spLocks noChangeArrowheads="1"/>
          </p:cNvSpPr>
          <p:nvPr/>
        </p:nvSpPr>
        <p:spPr bwMode="auto">
          <a:xfrm>
            <a:off x="6837363" y="1524000"/>
            <a:ext cx="15986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0"/>
              </a:spcBef>
              <a:spcAft>
                <a:spcPct val="0"/>
              </a:spcAft>
              <a:defRPr sz="1200" b="1" i="1">
                <a:solidFill>
                  <a:srgbClr val="1822CD"/>
                </a:solidFill>
                <a:latin typeface="Helvetica" charset="0"/>
                <a:ea typeface="ＭＳ Ｐゴシック" charset="0"/>
              </a:defRPr>
            </a:lvl6pPr>
            <a:lvl7pPr marL="914400" eaLnBrk="0" fontAlgn="base" hangingPunct="0">
              <a:spcBef>
                <a:spcPct val="0"/>
              </a:spcBef>
              <a:spcAft>
                <a:spcPct val="0"/>
              </a:spcAft>
              <a:defRPr sz="1200" b="1" i="1">
                <a:solidFill>
                  <a:srgbClr val="1822CD"/>
                </a:solidFill>
                <a:latin typeface="Helvetica" charset="0"/>
                <a:ea typeface="ＭＳ Ｐゴシック" charset="0"/>
              </a:defRPr>
            </a:lvl7pPr>
            <a:lvl8pPr marL="1371600" eaLnBrk="0" fontAlgn="base" hangingPunct="0">
              <a:spcBef>
                <a:spcPct val="0"/>
              </a:spcBef>
              <a:spcAft>
                <a:spcPct val="0"/>
              </a:spcAft>
              <a:defRPr sz="1200" b="1" i="1">
                <a:solidFill>
                  <a:srgbClr val="1822CD"/>
                </a:solidFill>
                <a:latin typeface="Helvetica" charset="0"/>
                <a:ea typeface="ＭＳ Ｐゴシック" charset="0"/>
              </a:defRPr>
            </a:lvl8pPr>
            <a:lvl9pPr marL="1828800" eaLnBrk="0" fontAlgn="base" hangingPunct="0">
              <a:spcBef>
                <a:spcPct val="0"/>
              </a:spcBef>
              <a:spcAft>
                <a:spcPct val="0"/>
              </a:spcAft>
              <a:defRPr sz="1200" b="1" i="1">
                <a:solidFill>
                  <a:srgbClr val="1822CD"/>
                </a:solidFill>
                <a:latin typeface="Helvetica" charset="0"/>
                <a:ea typeface="ＭＳ Ｐゴシック" charset="0"/>
              </a:defRPr>
            </a:lvl9pPr>
          </a:lstStyle>
          <a:p>
            <a:pPr marL="0" indent="0" algn="ctr" eaLnBrk="1" hangingPunct="1">
              <a:lnSpc>
                <a:spcPct val="70000"/>
              </a:lnSpc>
              <a:buNone/>
            </a:pPr>
            <a:r>
              <a:rPr lang="en-US" sz="1600" dirty="0">
                <a:solidFill>
                  <a:srgbClr val="FF0000"/>
                </a:solidFill>
              </a:rPr>
              <a:t>Upgrade Outage</a:t>
            </a:r>
          </a:p>
        </p:txBody>
      </p:sp>
      <p:sp>
        <p:nvSpPr>
          <p:cNvPr id="155" name="Right Arrow 138"/>
          <p:cNvSpPr>
            <a:spLocks noChangeArrowheads="1"/>
          </p:cNvSpPr>
          <p:nvPr/>
        </p:nvSpPr>
        <p:spPr bwMode="auto">
          <a:xfrm>
            <a:off x="6302829" y="1384300"/>
            <a:ext cx="2041071" cy="114300"/>
          </a:xfrm>
          <a:prstGeom prst="rightArrow">
            <a:avLst>
              <a:gd name="adj1" fmla="val 50000"/>
              <a:gd name="adj2" fmla="val 50017"/>
            </a:avLst>
          </a:prstGeom>
          <a:solidFill>
            <a:srgbClr val="FF0000"/>
          </a:solidFill>
          <a:ln w="15875">
            <a:solidFill>
              <a:srgbClr val="FF0000"/>
            </a:solidFill>
            <a:round/>
            <a:headEnd/>
            <a:tailEnd type="triangle" w="med" len="med"/>
          </a:ln>
        </p:spPr>
        <p:txBody>
          <a:bodyPr lIns="0" tIns="0" rIns="0" bIns="0"/>
          <a:lstStyle/>
          <a:p>
            <a:pPr>
              <a:buNone/>
            </a:pPr>
            <a:endParaRPr lang="en-US"/>
          </a:p>
        </p:txBody>
      </p:sp>
    </p:spTree>
    <p:extLst>
      <p:ext uri="{BB962C8B-B14F-4D97-AF65-F5344CB8AC3E}">
        <p14:creationId xmlns="" xmlns:p14="http://schemas.microsoft.com/office/powerpoint/2010/main" val="3304356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15900" y="1143000"/>
            <a:ext cx="8585200" cy="4419600"/>
          </a:xfrm>
        </p:spPr>
        <p:txBody>
          <a:bodyPr/>
          <a:lstStyle/>
          <a:p>
            <a:pPr marL="231775" indent="-231775">
              <a:spcAft>
                <a:spcPts val="2400"/>
              </a:spcAft>
            </a:pPr>
            <a:r>
              <a:rPr lang="en-US" sz="2800" b="1" dirty="0" smtClean="0">
                <a:solidFill>
                  <a:schemeClr val="bg1">
                    <a:lumMod val="75000"/>
                  </a:schemeClr>
                </a:solidFill>
                <a:latin typeface="Arial" charset="0"/>
                <a:ea typeface="ＭＳ Ｐゴシック" charset="0"/>
                <a:cs typeface="ＭＳ Ｐゴシック" charset="0"/>
              </a:rPr>
              <a:t>Previous five year (FY 2009-13) Project </a:t>
            </a:r>
            <a:r>
              <a:rPr lang="en-US" sz="2800" b="1" dirty="0">
                <a:solidFill>
                  <a:schemeClr val="bg1">
                    <a:lumMod val="75000"/>
                  </a:schemeClr>
                </a:solidFill>
                <a:latin typeface="Arial" charset="0"/>
                <a:ea typeface="ＭＳ Ｐゴシック" charset="0"/>
                <a:cs typeface="ＭＳ Ｐゴシック" charset="0"/>
              </a:rPr>
              <a:t>Summary and Status</a:t>
            </a:r>
          </a:p>
          <a:p>
            <a:pPr marL="231775" indent="-231775">
              <a:spcAft>
                <a:spcPts val="2400"/>
              </a:spcAft>
            </a:pPr>
            <a:r>
              <a:rPr lang="en-US" sz="2800" b="1" dirty="0">
                <a:solidFill>
                  <a:srgbClr val="000000"/>
                </a:solidFill>
                <a:latin typeface="Arial" charset="0"/>
                <a:ea typeface="ＭＳ Ｐゴシック" charset="0"/>
                <a:cs typeface="ＭＳ Ｐゴシック" charset="0"/>
              </a:rPr>
              <a:t>NSTX Upgrade Project </a:t>
            </a:r>
            <a:r>
              <a:rPr lang="en-US" sz="2800" b="1" dirty="0" smtClean="0">
                <a:solidFill>
                  <a:srgbClr val="000000"/>
                </a:solidFill>
                <a:latin typeface="Arial" charset="0"/>
                <a:ea typeface="ＭＳ Ｐゴシック" charset="0"/>
                <a:cs typeface="ＭＳ Ｐゴシック" charset="0"/>
              </a:rPr>
              <a:t>Overview </a:t>
            </a:r>
          </a:p>
          <a:p>
            <a:pPr marL="231775" indent="-231775">
              <a:spcAft>
                <a:spcPts val="2400"/>
              </a:spcAft>
            </a:pPr>
            <a:r>
              <a:rPr lang="en-US" sz="2800" b="1" dirty="0" smtClean="0">
                <a:solidFill>
                  <a:srgbClr val="BFBFBF"/>
                </a:solidFill>
                <a:latin typeface="Arial" charset="0"/>
                <a:ea typeface="ＭＳ Ｐゴシック" charset="0"/>
                <a:cs typeface="ＭＳ Ｐゴシック" charset="0"/>
              </a:rPr>
              <a:t>NSTX-U Operational Preparation Status</a:t>
            </a:r>
            <a:endParaRPr lang="en-US" sz="2800" b="1" dirty="0">
              <a:solidFill>
                <a:srgbClr val="BFBFBF"/>
              </a:solidFill>
              <a:latin typeface="Arial" charset="0"/>
              <a:ea typeface="ＭＳ Ｐゴシック" charset="0"/>
              <a:cs typeface="ＭＳ Ｐゴシック" charset="0"/>
            </a:endParaRPr>
          </a:p>
          <a:p>
            <a:pPr marL="231775" indent="-231775">
              <a:spcAft>
                <a:spcPts val="2400"/>
              </a:spcAft>
            </a:pPr>
            <a:r>
              <a:rPr lang="en-US" sz="2800" b="1" dirty="0">
                <a:solidFill>
                  <a:srgbClr val="BFBFBF"/>
                </a:solidFill>
                <a:latin typeface="Arial" charset="0"/>
                <a:ea typeface="ＭＳ Ｐゴシック" charset="0"/>
                <a:cs typeface="ＭＳ Ｐゴシック" charset="0"/>
              </a:rPr>
              <a:t>NSTX-U Facility </a:t>
            </a:r>
            <a:r>
              <a:rPr lang="en-US" sz="2800" b="1" dirty="0" smtClean="0">
                <a:solidFill>
                  <a:srgbClr val="BFBFBF"/>
                </a:solidFill>
                <a:latin typeface="Arial" charset="0"/>
                <a:ea typeface="ＭＳ Ｐゴシック" charset="0"/>
                <a:cs typeface="ＭＳ Ｐゴシック" charset="0"/>
              </a:rPr>
              <a:t>/ </a:t>
            </a:r>
            <a:r>
              <a:rPr lang="en-US" sz="2800" b="1" dirty="0">
                <a:solidFill>
                  <a:srgbClr val="BFBFBF"/>
                </a:solidFill>
                <a:latin typeface="Arial" charset="0"/>
                <a:ea typeface="ＭＳ Ｐゴシック" charset="0"/>
                <a:cs typeface="ＭＳ Ｐゴシック" charset="0"/>
              </a:rPr>
              <a:t>Diagnostic Five Year Plans</a:t>
            </a:r>
          </a:p>
          <a:p>
            <a:pPr marL="231775" indent="-231775">
              <a:spcAft>
                <a:spcPts val="2400"/>
              </a:spcAft>
            </a:pPr>
            <a:r>
              <a:rPr lang="en-US" sz="2800" b="1" dirty="0">
                <a:solidFill>
                  <a:srgbClr val="BFBFBF"/>
                </a:solidFill>
                <a:latin typeface="Arial" charset="0"/>
                <a:ea typeface="ＭＳ Ｐゴシック" charset="0"/>
                <a:cs typeface="ＭＳ Ｐゴシック" charset="0"/>
              </a:rPr>
              <a:t>Budget </a:t>
            </a:r>
          </a:p>
          <a:p>
            <a:pPr marL="231775" indent="-231775">
              <a:spcAft>
                <a:spcPts val="2400"/>
              </a:spcAft>
            </a:pPr>
            <a:r>
              <a:rPr lang="en-US" sz="2800" b="1" dirty="0">
                <a:solidFill>
                  <a:srgbClr val="BFBFBF"/>
                </a:solidFill>
                <a:latin typeface="Arial" charset="0"/>
                <a:ea typeface="ＭＳ Ｐゴシック" charset="0"/>
                <a:cs typeface="ＭＳ Ｐゴシック" charset="0"/>
              </a:rPr>
              <a:t>Summary</a:t>
            </a:r>
          </a:p>
        </p:txBody>
      </p:sp>
      <p:sp>
        <p:nvSpPr>
          <p:cNvPr id="17411" name="Rectangle 43"/>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
        <p:nvSpPr>
          <p:cNvPr id="5" name="Slide Number Placeholder 4"/>
          <p:cNvSpPr>
            <a:spLocks noGrp="1"/>
          </p:cNvSpPr>
          <p:nvPr>
            <p:ph type="sldNum" sz="quarter" idx="12"/>
          </p:nvPr>
        </p:nvSpPr>
        <p:spPr/>
        <p:txBody>
          <a:bodyPr/>
          <a:lstStyle/>
          <a:p>
            <a:pPr>
              <a:defRPr/>
            </a:pPr>
            <a:fld id="{7686F595-B889-B943-B63A-B626FFE9E1C2}" type="slidenum">
              <a:rPr lang="en-US" smtClean="0"/>
              <a:pPr>
                <a:defRPr/>
              </a:pPr>
              <a:t>8</a:t>
            </a:fld>
            <a:endParaRPr lang="en-US"/>
          </a:p>
        </p:txBody>
      </p:sp>
    </p:spTree>
    <p:extLst>
      <p:ext uri="{BB962C8B-B14F-4D97-AF65-F5344CB8AC3E}">
        <p14:creationId xmlns="" xmlns:p14="http://schemas.microsoft.com/office/powerpoint/2010/main" val="3386731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a:solidFill>
                  <a:srgbClr val="FF3300"/>
                </a:solidFill>
              </a:rPr>
              <a:t>S</a:t>
            </a:r>
            <a:r>
              <a:rPr lang="en-US" sz="2400" i="0" dirty="0" smtClean="0">
                <a:solidFill>
                  <a:srgbClr val="FF3300"/>
                </a:solidFill>
              </a:rPr>
              <a:t>ubstantial Increase </a:t>
            </a:r>
            <a:r>
              <a:rPr lang="en-US" sz="2400" i="0" dirty="0">
                <a:solidFill>
                  <a:srgbClr val="FF3300"/>
                </a:solidFill>
              </a:rPr>
              <a:t>in </a:t>
            </a:r>
            <a:r>
              <a:rPr lang="en-US" sz="2400" i="0" dirty="0" smtClean="0">
                <a:solidFill>
                  <a:srgbClr val="FF3300"/>
                </a:solidFill>
              </a:rPr>
              <a:t>NSTX-U Device / Plasma </a:t>
            </a:r>
            <a:r>
              <a:rPr lang="en-US" sz="2400" i="0" dirty="0">
                <a:solidFill>
                  <a:srgbClr val="FF3300"/>
                </a:solidFill>
              </a:rPr>
              <a:t>P</a:t>
            </a:r>
            <a:r>
              <a:rPr lang="en-US" sz="2400" i="0" dirty="0" smtClean="0">
                <a:solidFill>
                  <a:srgbClr val="FF3300"/>
                </a:solidFill>
              </a:rPr>
              <a:t>erformance</a:t>
            </a:r>
            <a:r>
              <a:rPr lang="en-US" sz="2400" i="0" dirty="0">
                <a:solidFill>
                  <a:srgbClr val="FF3300"/>
                </a:solidFill>
              </a:rPr>
              <a:t/>
            </a:r>
            <a:br>
              <a:rPr lang="en-US" sz="2400" i="0" dirty="0">
                <a:solidFill>
                  <a:srgbClr val="FF3300"/>
                </a:solidFill>
              </a:rPr>
            </a:br>
            <a:r>
              <a:rPr lang="en-US" sz="2000" i="0" dirty="0" smtClean="0">
                <a:solidFill>
                  <a:srgbClr val="0000FF"/>
                </a:solidFill>
              </a:rPr>
              <a:t>Higher </a:t>
            </a:r>
            <a:r>
              <a:rPr lang="en-US" sz="2000" i="0" dirty="0">
                <a:solidFill>
                  <a:srgbClr val="0000FF"/>
                </a:solidFill>
              </a:rPr>
              <a:t>performance requires facility / infrastructure enhancements</a:t>
            </a:r>
            <a:endParaRPr lang="en-US" sz="2000" i="0" dirty="0">
              <a:solidFill>
                <a:srgbClr val="0B21FF"/>
              </a:solidFill>
              <a:latin typeface="Arial" charset="0"/>
            </a:endParaRPr>
          </a:p>
        </p:txBody>
      </p:sp>
      <p:grpSp>
        <p:nvGrpSpPr>
          <p:cNvPr id="3" name="Group 2"/>
          <p:cNvGrpSpPr/>
          <p:nvPr/>
        </p:nvGrpSpPr>
        <p:grpSpPr>
          <a:xfrm>
            <a:off x="2641600" y="989013"/>
            <a:ext cx="6219825" cy="3990975"/>
            <a:chOff x="0" y="1077913"/>
            <a:chExt cx="6219825" cy="3990975"/>
          </a:xfrm>
        </p:grpSpPr>
        <p:pic>
          <p:nvPicPr>
            <p:cNvPr id="25605" name="Picture 6"/>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077913"/>
              <a:ext cx="6219825" cy="3900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Oval 7"/>
            <p:cNvSpPr>
              <a:spLocks noChangeArrowheads="1"/>
            </p:cNvSpPr>
            <p:nvPr/>
          </p:nvSpPr>
          <p:spPr bwMode="auto">
            <a:xfrm>
              <a:off x="1498600" y="2908300"/>
              <a:ext cx="1346200" cy="1346200"/>
            </a:xfrm>
            <a:prstGeom prst="ellipse">
              <a:avLst/>
            </a:pr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5607" name="TextBox 8"/>
            <p:cNvSpPr txBox="1">
              <a:spLocks noChangeArrowheads="1"/>
            </p:cNvSpPr>
            <p:nvPr/>
          </p:nvSpPr>
          <p:spPr bwMode="auto">
            <a:xfrm>
              <a:off x="939800" y="4699000"/>
              <a:ext cx="812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solidFill>
                    <a:schemeClr val="tx1"/>
                  </a:solidFill>
                </a:rPr>
                <a:t>NSTX</a:t>
              </a:r>
            </a:p>
          </p:txBody>
        </p:sp>
        <p:cxnSp>
          <p:nvCxnSpPr>
            <p:cNvPr id="25608" name="Straight Arrow Connector 10"/>
            <p:cNvCxnSpPr>
              <a:cxnSpLocks noChangeShapeType="1"/>
            </p:cNvCxnSpPr>
            <p:nvPr/>
          </p:nvCxnSpPr>
          <p:spPr bwMode="auto">
            <a:xfrm rot="5400000" flipH="1" flipV="1">
              <a:off x="1339850" y="4298950"/>
              <a:ext cx="647700" cy="406400"/>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gr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graphicFrame>
        <p:nvGraphicFramePr>
          <p:cNvPr id="4" name="Table 3"/>
          <p:cNvGraphicFramePr>
            <a:graphicFrameLocks noGrp="1"/>
          </p:cNvGraphicFramePr>
          <p:nvPr>
            <p:extLst>
              <p:ext uri="{D42A27DB-BD31-4B8C-83A1-F6EECF244321}">
                <p14:modId xmlns="" xmlns:p14="http://schemas.microsoft.com/office/powerpoint/2010/main" val="670237615"/>
              </p:ext>
            </p:extLst>
          </p:nvPr>
        </p:nvGraphicFramePr>
        <p:xfrm>
          <a:off x="2647950" y="5130800"/>
          <a:ext cx="6369051" cy="1127760"/>
        </p:xfrm>
        <a:graphic>
          <a:graphicData uri="http://schemas.openxmlformats.org/drawingml/2006/table">
            <a:tbl>
              <a:tblPr firstRow="1" bandRow="1">
                <a:tableStyleId>{5940675A-B579-460E-94D1-54222C63F5DA}</a:tableStyleId>
              </a:tblPr>
              <a:tblGrid>
                <a:gridCol w="913761"/>
                <a:gridCol w="651964"/>
                <a:gridCol w="610367"/>
                <a:gridCol w="610367"/>
                <a:gridCol w="676712"/>
                <a:gridCol w="557292"/>
                <a:gridCol w="729787"/>
                <a:gridCol w="729787"/>
                <a:gridCol w="889014"/>
              </a:tblGrid>
              <a:tr h="408941">
                <a:tc>
                  <a:txBody>
                    <a:bodyPr/>
                    <a:lstStyle/>
                    <a:p>
                      <a:endParaRPr lang="en-US" sz="1400" b="1" dirty="0"/>
                    </a:p>
                  </a:txBody>
                  <a:tcPr/>
                </a:tc>
                <a:tc>
                  <a:txBody>
                    <a:bodyPr/>
                    <a:lstStyle/>
                    <a:p>
                      <a:pPr algn="ctr"/>
                      <a:r>
                        <a:rPr lang="en-US" sz="1400" dirty="0" smtClean="0"/>
                        <a:t>R</a:t>
                      </a:r>
                      <a:r>
                        <a:rPr lang="en-US" sz="1400" baseline="-25000" dirty="0" smtClean="0"/>
                        <a:t>0</a:t>
                      </a:r>
                    </a:p>
                    <a:p>
                      <a:pPr algn="ctr"/>
                      <a:r>
                        <a:rPr lang="en-US" sz="1400" dirty="0" smtClean="0"/>
                        <a:t>(m)</a:t>
                      </a:r>
                      <a:endParaRPr lang="en-US" sz="1400" b="1" dirty="0"/>
                    </a:p>
                  </a:txBody>
                  <a:tcPr/>
                </a:tc>
                <a:tc>
                  <a:txBody>
                    <a:bodyPr/>
                    <a:lstStyle/>
                    <a:p>
                      <a:pPr algn="ctr"/>
                      <a:r>
                        <a:rPr lang="en-US" sz="1400" dirty="0" smtClean="0"/>
                        <a:t>A</a:t>
                      </a:r>
                      <a:r>
                        <a:rPr lang="en-US" sz="1400" baseline="-25000" dirty="0" smtClean="0"/>
                        <a:t>min</a:t>
                      </a:r>
                      <a:endParaRPr lang="en-US" sz="1400" b="1" baseline="-25000" dirty="0"/>
                    </a:p>
                  </a:txBody>
                  <a:tcPr/>
                </a:tc>
                <a:tc>
                  <a:txBody>
                    <a:bodyPr/>
                    <a:lstStyle/>
                    <a:p>
                      <a:pPr algn="ctr"/>
                      <a:r>
                        <a:rPr lang="en-US" sz="1400" dirty="0" err="1" smtClean="0"/>
                        <a:t>I</a:t>
                      </a:r>
                      <a:r>
                        <a:rPr lang="en-US" sz="1400" baseline="-25000" dirty="0" err="1" smtClean="0"/>
                        <a:t>p</a:t>
                      </a:r>
                      <a:endParaRPr lang="en-US" sz="1400" baseline="-25000" dirty="0" smtClean="0"/>
                    </a:p>
                    <a:p>
                      <a:pPr algn="ctr"/>
                      <a:r>
                        <a:rPr lang="en-US" sz="1400" dirty="0" smtClean="0"/>
                        <a:t>(MA)</a:t>
                      </a:r>
                      <a:endParaRPr lang="en-US" sz="1400" b="1" dirty="0"/>
                    </a:p>
                  </a:txBody>
                  <a:tcPr/>
                </a:tc>
                <a:tc>
                  <a:txBody>
                    <a:bodyPr/>
                    <a:lstStyle/>
                    <a:p>
                      <a:pPr algn="ctr"/>
                      <a:r>
                        <a:rPr lang="en-US" sz="1400" dirty="0" smtClean="0"/>
                        <a:t>B</a:t>
                      </a:r>
                      <a:r>
                        <a:rPr lang="en-US" sz="1400" baseline="-25000" dirty="0" smtClean="0"/>
                        <a:t>T</a:t>
                      </a:r>
                    </a:p>
                    <a:p>
                      <a:pPr algn="ctr"/>
                      <a:r>
                        <a:rPr lang="en-US" sz="1400" dirty="0" smtClean="0"/>
                        <a:t>(T)</a:t>
                      </a:r>
                      <a:endParaRPr lang="en-US" sz="1400" b="1" dirty="0"/>
                    </a:p>
                  </a:txBody>
                  <a:tcPr/>
                </a:tc>
                <a:tc>
                  <a:txBody>
                    <a:bodyPr/>
                    <a:lstStyle/>
                    <a:p>
                      <a:pPr algn="ctr"/>
                      <a:r>
                        <a:rPr lang="en-US" sz="1400" dirty="0" smtClean="0"/>
                        <a:t>T</a:t>
                      </a:r>
                      <a:r>
                        <a:rPr lang="en-US" sz="1400" baseline="-25000" dirty="0" smtClean="0"/>
                        <a:t>TF</a:t>
                      </a:r>
                    </a:p>
                    <a:p>
                      <a:pPr algn="ctr"/>
                      <a:r>
                        <a:rPr lang="en-US" sz="1400" dirty="0" smtClean="0"/>
                        <a:t>(s)</a:t>
                      </a:r>
                      <a:endParaRPr lang="en-US" sz="1400" b="1" dirty="0"/>
                    </a:p>
                  </a:txBody>
                  <a:tcPr/>
                </a:tc>
                <a:tc>
                  <a:txBody>
                    <a:bodyPr/>
                    <a:lstStyle/>
                    <a:p>
                      <a:pPr algn="ctr"/>
                      <a:r>
                        <a:rPr lang="en-US" sz="1400" dirty="0" smtClean="0"/>
                        <a:t>R</a:t>
                      </a:r>
                      <a:r>
                        <a:rPr lang="en-US" sz="1400" baseline="-25000" dirty="0" smtClean="0"/>
                        <a:t>CS</a:t>
                      </a:r>
                    </a:p>
                    <a:p>
                      <a:pPr algn="ctr"/>
                      <a:r>
                        <a:rPr lang="en-US" sz="1400" dirty="0" smtClean="0"/>
                        <a:t>(m)</a:t>
                      </a:r>
                      <a:endParaRPr lang="en-US" sz="1400" b="1" dirty="0"/>
                    </a:p>
                  </a:txBody>
                  <a:tcPr/>
                </a:tc>
                <a:tc>
                  <a:txBody>
                    <a:bodyPr/>
                    <a:lstStyle/>
                    <a:p>
                      <a:pPr algn="ctr"/>
                      <a:r>
                        <a:rPr lang="en-US" sz="1400" dirty="0" smtClean="0"/>
                        <a:t>R</a:t>
                      </a:r>
                      <a:r>
                        <a:rPr lang="en-US" sz="1400" baseline="-25000" dirty="0" smtClean="0"/>
                        <a:t>OB</a:t>
                      </a:r>
                    </a:p>
                    <a:p>
                      <a:pPr algn="ctr"/>
                      <a:r>
                        <a:rPr lang="en-US" sz="1400" dirty="0" smtClean="0"/>
                        <a:t>(m)</a:t>
                      </a:r>
                      <a:endParaRPr lang="en-US" sz="1400" b="1" dirty="0"/>
                    </a:p>
                  </a:txBody>
                  <a:tcPr/>
                </a:tc>
                <a:tc>
                  <a:txBody>
                    <a:bodyPr/>
                    <a:lstStyle/>
                    <a:p>
                      <a:pPr algn="ctr"/>
                      <a:r>
                        <a:rPr lang="en-US" sz="1400" dirty="0" smtClean="0"/>
                        <a:t>OH flux (</a:t>
                      </a:r>
                      <a:r>
                        <a:rPr lang="en-US" sz="1400" dirty="0" err="1" smtClean="0"/>
                        <a:t>Wb</a:t>
                      </a:r>
                      <a:r>
                        <a:rPr lang="en-US" sz="1400" dirty="0" smtClean="0"/>
                        <a:t>)</a:t>
                      </a:r>
                      <a:endParaRPr lang="en-US" sz="1400" b="1" dirty="0" smtClean="0"/>
                    </a:p>
                  </a:txBody>
                  <a:tcPr/>
                </a:tc>
              </a:tr>
              <a:tr h="175259">
                <a:tc>
                  <a:txBody>
                    <a:bodyPr/>
                    <a:lstStyle/>
                    <a:p>
                      <a:pPr algn="ctr"/>
                      <a:r>
                        <a:rPr lang="en-US" sz="1400" dirty="0" smtClean="0"/>
                        <a:t>NSTX</a:t>
                      </a:r>
                      <a:endParaRPr lang="en-US" sz="1400" b="1" dirty="0"/>
                    </a:p>
                  </a:txBody>
                  <a:tcPr/>
                </a:tc>
                <a:tc>
                  <a:txBody>
                    <a:bodyPr/>
                    <a:lstStyle/>
                    <a:p>
                      <a:pPr algn="ctr"/>
                      <a:r>
                        <a:rPr lang="en-US" sz="1400" dirty="0" smtClean="0"/>
                        <a:t>0.854</a:t>
                      </a:r>
                      <a:endParaRPr lang="en-US" sz="1400" b="1" dirty="0"/>
                    </a:p>
                  </a:txBody>
                  <a:tcPr/>
                </a:tc>
                <a:tc>
                  <a:txBody>
                    <a:bodyPr/>
                    <a:lstStyle/>
                    <a:p>
                      <a:pPr algn="ctr"/>
                      <a:r>
                        <a:rPr lang="en-US" sz="1400" dirty="0" smtClean="0"/>
                        <a:t>1.28</a:t>
                      </a:r>
                      <a:endParaRPr lang="en-US" sz="1400" b="1" dirty="0"/>
                    </a:p>
                  </a:txBody>
                  <a:tcPr/>
                </a:tc>
                <a:tc>
                  <a:txBody>
                    <a:bodyPr/>
                    <a:lstStyle/>
                    <a:p>
                      <a:pPr algn="ctr"/>
                      <a:r>
                        <a:rPr lang="en-US" sz="1400" dirty="0" smtClean="0"/>
                        <a:t>1</a:t>
                      </a:r>
                      <a:endParaRPr lang="en-US" sz="1400" b="1" dirty="0"/>
                    </a:p>
                  </a:txBody>
                  <a:tcPr/>
                </a:tc>
                <a:tc>
                  <a:txBody>
                    <a:bodyPr/>
                    <a:lstStyle/>
                    <a:p>
                      <a:pPr algn="ctr"/>
                      <a:r>
                        <a:rPr lang="en-US" sz="1400" dirty="0" smtClean="0"/>
                        <a:t>0.55</a:t>
                      </a:r>
                    </a:p>
                  </a:txBody>
                  <a:tcPr/>
                </a:tc>
                <a:tc>
                  <a:txBody>
                    <a:bodyPr/>
                    <a:lstStyle/>
                    <a:p>
                      <a:pPr algn="ctr"/>
                      <a:r>
                        <a:rPr lang="en-US" sz="1400" dirty="0" smtClean="0"/>
                        <a:t>1</a:t>
                      </a:r>
                      <a:endParaRPr lang="en-US" sz="1400" b="1" dirty="0"/>
                    </a:p>
                  </a:txBody>
                  <a:tcPr/>
                </a:tc>
                <a:tc>
                  <a:txBody>
                    <a:bodyPr/>
                    <a:lstStyle/>
                    <a:p>
                      <a:pPr algn="ctr"/>
                      <a:r>
                        <a:rPr lang="en-US" sz="1400" dirty="0" smtClean="0"/>
                        <a:t>0.185</a:t>
                      </a:r>
                      <a:endParaRPr lang="en-US" sz="1400" b="1" dirty="0"/>
                    </a:p>
                  </a:txBody>
                  <a:tcPr/>
                </a:tc>
                <a:tc>
                  <a:txBody>
                    <a:bodyPr/>
                    <a:lstStyle/>
                    <a:p>
                      <a:pPr algn="ctr"/>
                      <a:r>
                        <a:rPr lang="en-US" sz="1400" dirty="0" smtClean="0"/>
                        <a:t>1.574</a:t>
                      </a:r>
                      <a:endParaRPr lang="en-US" sz="1400" b="1" dirty="0"/>
                    </a:p>
                  </a:txBody>
                  <a:tcPr/>
                </a:tc>
                <a:tc>
                  <a:txBody>
                    <a:bodyPr/>
                    <a:lstStyle/>
                    <a:p>
                      <a:pPr algn="ctr"/>
                      <a:r>
                        <a:rPr lang="en-US" sz="1400" dirty="0" smtClean="0"/>
                        <a:t>0.75</a:t>
                      </a:r>
                      <a:endParaRPr lang="en-US" sz="1400" b="1" dirty="0"/>
                    </a:p>
                  </a:txBody>
                  <a:tcPr/>
                </a:tc>
              </a:tr>
              <a:tr h="0">
                <a:tc>
                  <a:txBody>
                    <a:bodyPr/>
                    <a:lstStyle/>
                    <a:p>
                      <a:pPr algn="ctr"/>
                      <a:r>
                        <a:rPr lang="en-US" sz="1400" dirty="0" smtClean="0"/>
                        <a:t>NSTX-U</a:t>
                      </a:r>
                      <a:endParaRPr lang="en-US" sz="1400" b="1" dirty="0"/>
                    </a:p>
                  </a:txBody>
                  <a:tcPr>
                    <a:solidFill>
                      <a:srgbClr val="F6DCF4"/>
                    </a:solidFill>
                  </a:tcPr>
                </a:tc>
                <a:tc>
                  <a:txBody>
                    <a:bodyPr/>
                    <a:lstStyle/>
                    <a:p>
                      <a:pPr algn="ctr"/>
                      <a:r>
                        <a:rPr lang="en-US" sz="1400" dirty="0" smtClean="0"/>
                        <a:t>0.934</a:t>
                      </a:r>
                      <a:endParaRPr lang="en-US" sz="1400" b="1" dirty="0"/>
                    </a:p>
                  </a:txBody>
                  <a:tcPr>
                    <a:solidFill>
                      <a:srgbClr val="F6DCF4"/>
                    </a:solidFill>
                  </a:tcPr>
                </a:tc>
                <a:tc>
                  <a:txBody>
                    <a:bodyPr/>
                    <a:lstStyle/>
                    <a:p>
                      <a:pPr algn="ctr"/>
                      <a:r>
                        <a:rPr lang="en-US" sz="1400" dirty="0" smtClean="0"/>
                        <a:t>1.5</a:t>
                      </a:r>
                      <a:endParaRPr lang="en-US" sz="1400" b="1" dirty="0"/>
                    </a:p>
                  </a:txBody>
                  <a:tcPr>
                    <a:solidFill>
                      <a:srgbClr val="F6DCF4"/>
                    </a:solidFill>
                  </a:tcPr>
                </a:tc>
                <a:tc>
                  <a:txBody>
                    <a:bodyPr/>
                    <a:lstStyle/>
                    <a:p>
                      <a:pPr algn="ctr"/>
                      <a:r>
                        <a:rPr lang="en-US" sz="1400" dirty="0" smtClean="0"/>
                        <a:t>2</a:t>
                      </a:r>
                      <a:endParaRPr lang="en-US" sz="1400" b="1" dirty="0"/>
                    </a:p>
                  </a:txBody>
                  <a:tcPr>
                    <a:solidFill>
                      <a:srgbClr val="F6DCF4"/>
                    </a:solidFill>
                  </a:tcPr>
                </a:tc>
                <a:tc>
                  <a:txBody>
                    <a:bodyPr/>
                    <a:lstStyle/>
                    <a:p>
                      <a:pPr algn="ctr"/>
                      <a:r>
                        <a:rPr lang="en-US" sz="1400" dirty="0" smtClean="0"/>
                        <a:t>1</a:t>
                      </a:r>
                      <a:endParaRPr lang="en-US" sz="1400" b="1" dirty="0"/>
                    </a:p>
                  </a:txBody>
                  <a:tcPr>
                    <a:solidFill>
                      <a:srgbClr val="F6DCF4"/>
                    </a:solidFill>
                  </a:tcPr>
                </a:tc>
                <a:tc>
                  <a:txBody>
                    <a:bodyPr/>
                    <a:lstStyle/>
                    <a:p>
                      <a:pPr algn="ctr"/>
                      <a:r>
                        <a:rPr lang="en-US" sz="1400" dirty="0" smtClean="0"/>
                        <a:t>6.5</a:t>
                      </a:r>
                      <a:endParaRPr lang="en-US" sz="1400" b="1" dirty="0"/>
                    </a:p>
                  </a:txBody>
                  <a:tcPr>
                    <a:solidFill>
                      <a:srgbClr val="F6DCF4"/>
                    </a:solidFill>
                  </a:tcPr>
                </a:tc>
                <a:tc>
                  <a:txBody>
                    <a:bodyPr/>
                    <a:lstStyle/>
                    <a:p>
                      <a:pPr algn="ctr"/>
                      <a:r>
                        <a:rPr lang="en-US" sz="1400" dirty="0" smtClean="0"/>
                        <a:t>0.315</a:t>
                      </a:r>
                      <a:endParaRPr lang="en-US" sz="1400" b="1" dirty="0"/>
                    </a:p>
                  </a:txBody>
                  <a:tcPr>
                    <a:solidFill>
                      <a:srgbClr val="F6DCF4"/>
                    </a:solidFill>
                  </a:tcPr>
                </a:tc>
                <a:tc>
                  <a:txBody>
                    <a:bodyPr/>
                    <a:lstStyle/>
                    <a:p>
                      <a:pPr algn="ctr"/>
                      <a:r>
                        <a:rPr lang="en-US" sz="1400" dirty="0" smtClean="0"/>
                        <a:t>1.574</a:t>
                      </a:r>
                      <a:endParaRPr lang="en-US" sz="1400" b="1" dirty="0"/>
                    </a:p>
                  </a:txBody>
                  <a:tcPr>
                    <a:solidFill>
                      <a:srgbClr val="F6DCF4"/>
                    </a:solidFill>
                  </a:tcPr>
                </a:tc>
                <a:tc>
                  <a:txBody>
                    <a:bodyPr/>
                    <a:lstStyle/>
                    <a:p>
                      <a:pPr algn="ctr"/>
                      <a:r>
                        <a:rPr lang="en-US" sz="1400" dirty="0" smtClean="0"/>
                        <a:t>2.1</a:t>
                      </a:r>
                      <a:endParaRPr lang="en-US" sz="1400" b="1" dirty="0"/>
                    </a:p>
                  </a:txBody>
                  <a:tcPr>
                    <a:solidFill>
                      <a:srgbClr val="F6DCF4"/>
                    </a:solidFill>
                  </a:tcPr>
                </a:tc>
              </a:tr>
            </a:tbl>
          </a:graphicData>
        </a:graphic>
      </p:graphicFrame>
      <p:sp>
        <p:nvSpPr>
          <p:cNvPr id="20" name="Slide Number Placeholder 19"/>
          <p:cNvSpPr>
            <a:spLocks noGrp="1"/>
          </p:cNvSpPr>
          <p:nvPr>
            <p:ph type="sldNum" sz="quarter" idx="12"/>
          </p:nvPr>
        </p:nvSpPr>
        <p:spPr/>
        <p:txBody>
          <a:bodyPr/>
          <a:lstStyle/>
          <a:p>
            <a:pPr>
              <a:defRPr/>
            </a:pPr>
            <a:fld id="{7686F595-B889-B943-B63A-B626FFE9E1C2}" type="slidenum">
              <a:rPr lang="en-US" smtClean="0"/>
              <a:pPr>
                <a:defRPr/>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26278</TotalTime>
  <Words>5830</Words>
  <Application>Microsoft Office PowerPoint</Application>
  <PresentationFormat>Letter Paper (8.5x11 in)</PresentationFormat>
  <Paragraphs>1353</Paragraphs>
  <Slides>54</Slides>
  <Notes>34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57" baseType="lpstr">
      <vt:lpstr>Blank Presentation</vt:lpstr>
      <vt:lpstr>Worksheet</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NSTX-U diagnostics to be installed during first 2 years Half of NSTX-U Diagnostics Are Led by Collaborators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NSTX-U facility/diagnostics port assignment  Port flanges designed and ordered</vt:lpstr>
      <vt:lpstr>Slide 52</vt:lpstr>
      <vt:lpstr>Slide 53</vt:lpstr>
      <vt:lpstr>Slide 54</vt:lpstr>
    </vt:vector>
  </TitlesOfParts>
  <Company>Masa Ono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 Ono</dc:creator>
  <cp:lastModifiedBy>Jon Menard</cp:lastModifiedBy>
  <cp:revision>596</cp:revision>
  <cp:lastPrinted>2013-02-15T18:59:23Z</cp:lastPrinted>
  <dcterms:created xsi:type="dcterms:W3CDTF">2012-03-14T17:52:13Z</dcterms:created>
  <dcterms:modified xsi:type="dcterms:W3CDTF">2013-05-13T20:53:36Z</dcterms:modified>
</cp:coreProperties>
</file>