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1217" r:id="rId2"/>
    <p:sldId id="1228" r:id="rId3"/>
    <p:sldId id="1258" r:id="rId4"/>
    <p:sldId id="1273" r:id="rId5"/>
    <p:sldId id="1233" r:id="rId6"/>
    <p:sldId id="1272" r:id="rId7"/>
    <p:sldId id="1247" r:id="rId8"/>
    <p:sldId id="1259" r:id="rId9"/>
    <p:sldId id="1260" r:id="rId10"/>
    <p:sldId id="1274" r:id="rId11"/>
    <p:sldId id="1250" r:id="rId12"/>
    <p:sldId id="1271" r:id="rId13"/>
    <p:sldId id="1275" r:id="rId14"/>
    <p:sldId id="1248" r:id="rId15"/>
    <p:sldId id="1252" r:id="rId16"/>
    <p:sldId id="1253" r:id="rId17"/>
    <p:sldId id="1268" r:id="rId18"/>
    <p:sldId id="1255" r:id="rId19"/>
    <p:sldId id="1243" r:id="rId20"/>
    <p:sldId id="1256" r:id="rId21"/>
    <p:sldId id="1257" r:id="rId2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  <a:srgbClr val="008040"/>
    <a:srgbClr val="00FF00"/>
    <a:srgbClr val="0000FF"/>
    <a:srgbClr val="FF6666"/>
    <a:srgbClr val="99FF99"/>
    <a:srgbClr val="FFFFCC"/>
    <a:srgbClr val="99FFFF"/>
    <a:srgbClr val="66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>
        <p:scale>
          <a:sx n="112" d="100"/>
          <a:sy n="112" d="100"/>
        </p:scale>
        <p:origin x="-1056" y="-12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Five Year Plan Review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</a:t>
            </a:r>
            <a:r>
              <a:rPr lang="en-US" sz="800" i="0" dirty="0" smtClean="0">
                <a:latin typeface="Helvetica" pitchFamily="34" charset="0"/>
                <a:cs typeface="+mn-cs"/>
              </a:rPr>
              <a:t>– NSTX-U Contributions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to ITER (Kaye)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NSTX-U Five </a:t>
            </a:r>
            <a:r>
              <a:rPr lang="en-US" sz="3200" i="0" smtClean="0"/>
              <a:t>Year Plan Contributions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i="0" smtClean="0"/>
              <a:t>to </a:t>
            </a:r>
            <a:r>
              <a:rPr lang="en-US" sz="3200" i="0" dirty="0" smtClean="0"/>
              <a:t>ITER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S.M. Kaye</a:t>
            </a:r>
          </a:p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Deputy Program Director, NSTX-U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Five Year Plan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May 21-23,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Longer-term Objective is to Develop an Integrated, Physics-Based Disruption Prediction-Avoidance-Mitigation Framework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1196520"/>
            <a:ext cx="2087030" cy="609600"/>
            <a:chOff x="152400" y="1196520"/>
            <a:chExt cx="208703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0" name="Oval 19"/>
            <p:cNvSpPr/>
            <p:nvPr/>
          </p:nvSpPr>
          <p:spPr bwMode="auto">
            <a:xfrm>
              <a:off x="152400" y="1196520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1295400"/>
              <a:ext cx="2087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Plasma Operations</a:t>
              </a:r>
              <a:endParaRPr lang="en-US" sz="1600" dirty="0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04800" y="3429000"/>
            <a:ext cx="2667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39" y="3401645"/>
            <a:ext cx="2621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r>
              <a:rPr lang="en-US" sz="1400" dirty="0"/>
              <a:t>PF coils</a:t>
            </a:r>
          </a:p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NBI: q,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, p control</a:t>
            </a:r>
          </a:p>
          <a:p>
            <a:r>
              <a:rPr lang="en-US" sz="1400" dirty="0" smtClean="0"/>
              <a:t>3D fields (upgraded + NCC):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EF,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 control</a:t>
            </a:r>
          </a:p>
          <a:p>
            <a:r>
              <a:rPr lang="en-US" sz="1400" dirty="0" smtClean="0"/>
              <a:t>n=1-3 feedback</a:t>
            </a:r>
          </a:p>
          <a:p>
            <a:r>
              <a:rPr lang="en-US" sz="1400" dirty="0" err="1" smtClean="0"/>
              <a:t>Divertor</a:t>
            </a:r>
            <a:r>
              <a:rPr lang="en-US" sz="1400" dirty="0" smtClean="0"/>
              <a:t> gas injection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66800" y="5323582"/>
            <a:ext cx="2372164" cy="1077218"/>
            <a:chOff x="1066800" y="5105400"/>
            <a:chExt cx="2372164" cy="107721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5105400"/>
              <a:ext cx="23721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Mitigation</a:t>
              </a:r>
            </a:p>
            <a:p>
              <a:r>
                <a:rPr lang="en-US" sz="1600" dirty="0" smtClean="0"/>
                <a:t>Early shutdown</a:t>
              </a:r>
            </a:p>
            <a:p>
              <a:r>
                <a:rPr lang="en-US" sz="1600" dirty="0" smtClean="0"/>
                <a:t>Massive Gas Injection</a:t>
              </a:r>
            </a:p>
            <a:p>
              <a:r>
                <a:rPr lang="en-US" sz="1600" dirty="0" smtClean="0"/>
                <a:t>EPI (</a:t>
              </a:r>
              <a:r>
                <a:rPr lang="en-US" sz="1600" dirty="0" err="1" smtClean="0"/>
                <a:t>tbp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267200" y="2819400"/>
            <a:ext cx="3200400" cy="1828800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738" y="2791361"/>
            <a:ext cx="3238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Control Algorithms: Steer</a:t>
            </a:r>
          </a:p>
          <a:p>
            <a:r>
              <a:rPr lang="en-US" sz="1600" u="sng" dirty="0" smtClean="0">
                <a:solidFill>
                  <a:srgbClr val="800000"/>
                </a:solidFill>
              </a:rPr>
              <a:t>Towards Stable Operation</a:t>
            </a:r>
          </a:p>
          <a:p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err="1"/>
              <a:t>ctl</a:t>
            </a:r>
            <a:endParaRPr lang="en-US" sz="1600" dirty="0"/>
          </a:p>
          <a:p>
            <a:r>
              <a:rPr lang="en-US" sz="1600" dirty="0" smtClean="0"/>
              <a:t>LM, NTM avoidance</a:t>
            </a:r>
          </a:p>
          <a:p>
            <a:r>
              <a:rPr lang="en-US" sz="1600" dirty="0"/>
              <a:t>RWM and dynamic EF control</a:t>
            </a:r>
          </a:p>
          <a:p>
            <a:r>
              <a:rPr lang="en-US" sz="1600" dirty="0" smtClean="0"/>
              <a:t>RWMSC (plasma response)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21241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67000" y="10863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66800"/>
            <a:ext cx="3503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Predictors (Measurements)</a:t>
            </a:r>
            <a:endParaRPr lang="en-US" sz="1600" dirty="0" smtClean="0">
              <a:solidFill>
                <a:srgbClr val="800000"/>
              </a:solidFill>
            </a:endParaRPr>
          </a:p>
          <a:p>
            <a:r>
              <a:rPr lang="en-US" sz="1600" dirty="0"/>
              <a:t>Shape/position</a:t>
            </a:r>
          </a:p>
          <a:p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r>
              <a:rPr lang="en-US" sz="1600" dirty="0" smtClean="0"/>
              <a:t>Profiles (p(r), j(r), </a:t>
            </a:r>
            <a:r>
              <a:rPr lang="en-US" sz="1600" dirty="0" err="1" smtClean="0"/>
              <a:t>v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(r),…..)</a:t>
            </a:r>
          </a:p>
          <a:p>
            <a:r>
              <a:rPr lang="en-US" sz="1600" dirty="0" smtClean="0"/>
              <a:t>Plasma response (n=0-3, RFA, …)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076938" y="175260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>
            <a:endCxn id="9" idx="0"/>
          </p:cNvCxnSpPr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7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9906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59572"/>
            <a:ext cx="170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6" y="1066800"/>
            <a:ext cx="2337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General framework &amp; 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algorithms applicable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to ITER</a:t>
            </a:r>
            <a:endParaRPr lang="en-US" sz="1600" dirty="0">
              <a:solidFill>
                <a:srgbClr val="80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2971800" y="41148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429000" y="6010031"/>
            <a:ext cx="4267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6962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4937435" y="6248400"/>
            <a:ext cx="396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4080"/>
                </a:solidFill>
              </a:rPr>
              <a:t>Framework to be assessed in ITPA JEX/JAC</a:t>
            </a:r>
            <a:endParaRPr lang="en-US" sz="1400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Control is a High Priority R&amp;D Issue for ITER, </a:t>
            </a:r>
            <a:br>
              <a:rPr lang="en-US" dirty="0" smtClean="0"/>
            </a:br>
            <a:r>
              <a:rPr lang="en-US" dirty="0" smtClean="0"/>
              <a:t>But Is Not Limited to ITER (BP-1)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143000"/>
            <a:ext cx="556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ELM control by applied 3D fields</a:t>
            </a:r>
          </a:p>
          <a:p>
            <a:pPr marL="519113" lvl="1"/>
            <a:r>
              <a:rPr lang="en-US" sz="1800" b="0" i="0" dirty="0" smtClean="0"/>
              <a:t>NSTX results show pacing, not suppression</a:t>
            </a:r>
          </a:p>
          <a:p>
            <a:pPr marL="519113" lvl="1"/>
            <a:r>
              <a:rPr lang="en-US" sz="1800" b="0" i="0" dirty="0" smtClean="0"/>
              <a:t>Expanded capability with upgraded 3D system + NCC</a:t>
            </a:r>
          </a:p>
          <a:p>
            <a:pPr marL="919163" lvl="2"/>
            <a:r>
              <a:rPr lang="en-US" sz="1600" b="0" i="0" dirty="0" smtClean="0"/>
              <a:t>Greater range of </a:t>
            </a:r>
            <a:r>
              <a:rPr lang="en-US" sz="1600" b="0" i="0" dirty="0" err="1" smtClean="0"/>
              <a:t>poloidal</a:t>
            </a:r>
            <a:r>
              <a:rPr lang="en-US" sz="1600" b="0" i="0" dirty="0" smtClean="0"/>
              <a:t> mode spectra (suppression?)</a:t>
            </a:r>
          </a:p>
          <a:p>
            <a:pPr marL="919163" lvl="2"/>
            <a:r>
              <a:rPr lang="en-US" sz="1600" b="0" i="0" dirty="0" smtClean="0"/>
              <a:t>Higher frequency ELM triggering</a:t>
            </a:r>
          </a:p>
          <a:p>
            <a:pPr marL="909638" lvl="2"/>
            <a:r>
              <a:rPr lang="en-US" sz="1600" b="0" i="0" dirty="0" smtClean="0"/>
              <a:t>More edge-localized, less core rotation damping (NTV) </a:t>
            </a:r>
          </a:p>
          <a:p>
            <a:pPr marL="509588" lvl="1"/>
            <a:r>
              <a:rPr lang="en-US" sz="1800" b="0" i="0" dirty="0" smtClean="0"/>
              <a:t>Assess effect in lower </a:t>
            </a:r>
            <a:r>
              <a:rPr lang="en-US" sz="1800" b="0" i="0" dirty="0" smtClean="0">
                <a:latin typeface="Symbol" charset="2"/>
                <a:cs typeface="Symbol" charset="2"/>
              </a:rPr>
              <a:t>n</a:t>
            </a:r>
            <a:r>
              <a:rPr lang="en-US" sz="1800" b="0" i="0" baseline="30000" dirty="0" smtClean="0">
                <a:latin typeface="Symbol" charset="2"/>
                <a:cs typeface="Symbol" charset="2"/>
              </a:rPr>
              <a:t>*</a:t>
            </a:r>
            <a:r>
              <a:rPr lang="en-US" sz="1800" b="0" i="0" dirty="0" smtClean="0"/>
              <a:t> pedestal</a:t>
            </a:r>
          </a:p>
          <a:p>
            <a:pPr marL="0" lvl="2" indent="0">
              <a:buNone/>
            </a:pPr>
            <a:endParaRPr lang="en-US" sz="1050" b="0" i="0" dirty="0" smtClean="0">
              <a:solidFill>
                <a:srgbClr val="000000"/>
              </a:solidFill>
            </a:endParaRPr>
          </a:p>
          <a:p>
            <a:pPr marL="0" lvl="2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ELM </a:t>
            </a:r>
            <a:r>
              <a:rPr lang="en-US" sz="2000" b="0" i="0" dirty="0">
                <a:solidFill>
                  <a:srgbClr val="800000"/>
                </a:solidFill>
              </a:rPr>
              <a:t>control by </a:t>
            </a:r>
            <a:r>
              <a:rPr lang="en-US" sz="2000" b="0" i="0" dirty="0" smtClean="0">
                <a:solidFill>
                  <a:srgbClr val="800000"/>
                </a:solidFill>
              </a:rPr>
              <a:t>other means</a:t>
            </a:r>
          </a:p>
          <a:p>
            <a:pPr marL="517525" lvl="1"/>
            <a:r>
              <a:rPr lang="en-US" sz="1800" b="0" i="0" dirty="0" smtClean="0"/>
              <a:t>Li granule injection: successful on EAST, </a:t>
            </a:r>
          </a:p>
          <a:p>
            <a:pPr marL="917575" lvl="2"/>
            <a:r>
              <a:rPr lang="en-US" sz="1600" dirty="0" smtClean="0">
                <a:solidFill>
                  <a:srgbClr val="004080"/>
                </a:solidFill>
              </a:rPr>
              <a:t>Be granule injection of possible interest for JET, ITER</a:t>
            </a:r>
          </a:p>
          <a:p>
            <a:pPr marL="517525" lvl="1"/>
            <a:r>
              <a:rPr lang="en-US" sz="1800" b="0" i="0" dirty="0" smtClean="0"/>
              <a:t>Vertical kicks in expanded operating space</a:t>
            </a:r>
          </a:p>
          <a:p>
            <a:pPr marL="517525" lvl="1"/>
            <a:r>
              <a:rPr lang="en-US" sz="1800" b="0" i="0" dirty="0" smtClean="0"/>
              <a:t>Small-ELM &amp; ELM-free regimes (EPH-mode?)</a:t>
            </a:r>
          </a:p>
          <a:p>
            <a:pPr lvl="2"/>
            <a:endParaRPr lang="en-US" sz="1400" b="0" i="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5562600" y="984240"/>
            <a:ext cx="3186372" cy="2895600"/>
            <a:chOff x="4114800" y="3048000"/>
            <a:chExt cx="3340100" cy="30353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b="78361"/>
            <a:stretch/>
          </p:blipFill>
          <p:spPr>
            <a:xfrm>
              <a:off x="4114800" y="3048000"/>
              <a:ext cx="3340100" cy="838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1521" t="43148"/>
            <a:stretch/>
          </p:blipFill>
          <p:spPr>
            <a:xfrm>
              <a:off x="4165600" y="3881120"/>
              <a:ext cx="3289300" cy="2202180"/>
            </a:xfrm>
            <a:prstGeom prst="rect">
              <a:avLst/>
            </a:prstGeom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019100"/>
            <a:ext cx="3486999" cy="232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821097" y="4101432"/>
            <a:ext cx="2999667" cy="2477973"/>
            <a:chOff x="5821097" y="4101432"/>
            <a:chExt cx="2999667" cy="247797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821097" y="4105670"/>
              <a:ext cx="0" cy="18651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861658" y="4105670"/>
              <a:ext cx="0" cy="1917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96053" y="4107485"/>
              <a:ext cx="0" cy="18137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84326" y="4101432"/>
              <a:ext cx="0" cy="18948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88116" y="4105670"/>
              <a:ext cx="0" cy="18131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031255" y="4101432"/>
              <a:ext cx="0" cy="1917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99306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44304" y="4101432"/>
              <a:ext cx="0" cy="181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62354" y="4105670"/>
              <a:ext cx="0" cy="1778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820764" y="4109907"/>
              <a:ext cx="0" cy="1847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248073" y="4105670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001077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701413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540381" y="4109907"/>
              <a:ext cx="0" cy="1847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424148" y="4105670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232242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6277554" y="4109907"/>
              <a:ext cx="50424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D</a:t>
              </a:r>
              <a:r>
                <a:rPr lang="en-US" sz="1400" dirty="0">
                  <a:solidFill>
                    <a:srgbClr val="FF0000"/>
                  </a:solidFill>
                  <a:latin typeface="Symbol" charset="0"/>
                </a:rPr>
                <a:t>a</a:t>
              </a:r>
            </a:p>
          </p:txBody>
        </p:sp>
        <p:sp>
          <p:nvSpPr>
            <p:cNvPr id="41" name="TextBox 25"/>
            <p:cNvSpPr txBox="1">
              <a:spLocks noChangeArrowheads="1"/>
            </p:cNvSpPr>
            <p:nvPr/>
          </p:nvSpPr>
          <p:spPr bwMode="auto">
            <a:xfrm>
              <a:off x="6290268" y="4466477"/>
              <a:ext cx="44405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err="1">
                  <a:solidFill>
                    <a:srgbClr val="FF0000"/>
                  </a:solidFill>
                  <a:latin typeface="Calibri" charset="0"/>
                </a:rPr>
                <a:t>LiII</a:t>
              </a:r>
              <a:endParaRPr lang="en-US" sz="1400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42" name="TextBox 26"/>
            <p:cNvSpPr txBox="1">
              <a:spLocks noChangeArrowheads="1"/>
            </p:cNvSpPr>
            <p:nvPr/>
          </p:nvSpPr>
          <p:spPr bwMode="auto">
            <a:xfrm>
              <a:off x="6276949" y="4819415"/>
              <a:ext cx="51181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SXR</a:t>
              </a:r>
            </a:p>
          </p:txBody>
        </p:sp>
        <p:sp>
          <p:nvSpPr>
            <p:cNvPr id="43" name="TextBox 27"/>
            <p:cNvSpPr txBox="1">
              <a:spLocks noChangeArrowheads="1"/>
            </p:cNvSpPr>
            <p:nvPr/>
          </p:nvSpPr>
          <p:spPr bwMode="auto">
            <a:xfrm>
              <a:off x="6186748" y="5176590"/>
              <a:ext cx="94680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Div Probe</a:t>
              </a:r>
            </a:p>
          </p:txBody>
        </p:sp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6258183" y="5528922"/>
              <a:ext cx="61166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MHD</a:t>
              </a:r>
            </a:p>
          </p:txBody>
        </p:sp>
        <p:sp>
          <p:nvSpPr>
            <p:cNvPr id="45" name="TextBox 29"/>
            <p:cNvSpPr txBox="1">
              <a:spLocks noChangeArrowheads="1"/>
            </p:cNvSpPr>
            <p:nvPr/>
          </p:nvSpPr>
          <p:spPr bwMode="auto">
            <a:xfrm>
              <a:off x="6270896" y="5881860"/>
              <a:ext cx="55311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XUV</a:t>
              </a:r>
            </a:p>
          </p:txBody>
        </p:sp>
        <p:sp>
          <p:nvSpPr>
            <p:cNvPr id="46" name="TextBox 33"/>
            <p:cNvSpPr txBox="1">
              <a:spLocks noChangeArrowheads="1"/>
            </p:cNvSpPr>
            <p:nvPr/>
          </p:nvSpPr>
          <p:spPr bwMode="auto">
            <a:xfrm>
              <a:off x="7086345" y="6240851"/>
              <a:ext cx="107111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Calibri" charset="0"/>
                </a:rPr>
                <a:t>Time (</a:t>
              </a:r>
              <a:r>
                <a:rPr lang="en-US" sz="1600" dirty="0" err="1">
                  <a:latin typeface="Calibri" charset="0"/>
                </a:rPr>
                <a:t>ms</a:t>
              </a:r>
              <a:r>
                <a:rPr lang="en-US" sz="1600" dirty="0">
                  <a:latin typeface="Calibri" charset="0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38800" y="3702960"/>
            <a:ext cx="66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004080"/>
                </a:solidFill>
              </a:rPr>
              <a:t>EAST</a:t>
            </a:r>
            <a:endParaRPr lang="en-US" sz="1400" i="0" dirty="0">
              <a:solidFill>
                <a:srgbClr val="00408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98762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004080"/>
                </a:solidFill>
              </a:rPr>
              <a:t>NSTX</a:t>
            </a:r>
            <a:endParaRPr lang="en-US" sz="1400" i="0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Pedestal Transport &amp; Stability Will Provide Key to Optimizing ELM Control (BP-1)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066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Use Li suppression of ELMs as a basis for studying the pedestal/ELM stability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Identify dominant </a:t>
            </a:r>
            <a:r>
              <a:rPr lang="en-US" sz="2000" dirty="0" err="1" smtClean="0">
                <a:solidFill>
                  <a:srgbClr val="800000"/>
                </a:solidFill>
              </a:rPr>
              <a:t>microinstabilities</a:t>
            </a:r>
            <a:r>
              <a:rPr lang="en-US" sz="2000" dirty="0" smtClean="0">
                <a:solidFill>
                  <a:srgbClr val="800000"/>
                </a:solidFill>
              </a:rPr>
              <a:t> that govern pedestal structure</a:t>
            </a:r>
            <a:endParaRPr lang="en-US" sz="2000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8166" y="2133600"/>
            <a:ext cx="2811034" cy="4267200"/>
            <a:chOff x="4191000" y="1143000"/>
            <a:chExt cx="2819400" cy="4279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143000"/>
              <a:ext cx="2712888" cy="4279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781800" y="1752600"/>
              <a:ext cx="228600" cy="2895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057162"/>
            <a:ext cx="533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Density profile change with Li conditioning changes </a:t>
            </a: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instability</a:t>
            </a:r>
            <a:r>
              <a:rPr lang="en-US" sz="1800" b="0" i="0" dirty="0" smtClean="0">
                <a:solidFill>
                  <a:schemeClr val="accent2"/>
                </a:solidFill>
              </a:rPr>
              <a:t> properties, and determines stability to ELMs</a:t>
            </a:r>
          </a:p>
          <a:p>
            <a:pPr marL="171450" indent="-171450">
              <a:buFont typeface="Arial"/>
              <a:buChar char="•"/>
            </a:pPr>
            <a:endParaRPr lang="en-US" sz="800" b="0" i="0" u="sng" dirty="0" smtClean="0">
              <a:solidFill>
                <a:schemeClr val="accent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tearing</a:t>
            </a:r>
            <a:r>
              <a:rPr lang="en-US" sz="1800" b="0" i="0" dirty="0" smtClean="0">
                <a:solidFill>
                  <a:schemeClr val="accent2"/>
                </a:solidFill>
              </a:rPr>
              <a:t>, hybrid TEM/KBM, ETG modes important in different regions of pedestal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4889" y="3505200"/>
            <a:ext cx="12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2"/>
                </a:solidFill>
              </a:rPr>
              <a:t>No lithium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Li conditioned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9617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Separatrix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18081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Pedestal Transport &amp; Stability Will Provide Key to Optimizing ELM Control (BP-1)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066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Use Li suppression of ELMs as a basis for studying the pedestal/ELM stability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Identify dominant </a:t>
            </a:r>
            <a:r>
              <a:rPr lang="en-US" sz="2000" dirty="0" err="1" smtClean="0">
                <a:solidFill>
                  <a:srgbClr val="800000"/>
                </a:solidFill>
              </a:rPr>
              <a:t>microinstabilities</a:t>
            </a:r>
            <a:r>
              <a:rPr lang="en-US" sz="2000" dirty="0" smtClean="0">
                <a:solidFill>
                  <a:srgbClr val="800000"/>
                </a:solidFill>
              </a:rPr>
              <a:t> that govern pedestal structure</a:t>
            </a:r>
            <a:endParaRPr lang="en-US" sz="2000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8166" y="2133600"/>
            <a:ext cx="2811034" cy="4267200"/>
            <a:chOff x="4191000" y="1143000"/>
            <a:chExt cx="2819400" cy="4279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143000"/>
              <a:ext cx="2712888" cy="4279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781800" y="1752600"/>
              <a:ext cx="228600" cy="2895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057162"/>
            <a:ext cx="533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Density profile change with Li conditioning changes </a:t>
            </a: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instability</a:t>
            </a:r>
            <a:r>
              <a:rPr lang="en-US" sz="1800" b="0" i="0" dirty="0" smtClean="0">
                <a:solidFill>
                  <a:schemeClr val="accent2"/>
                </a:solidFill>
              </a:rPr>
              <a:t> properties, and determines stability to ELMs</a:t>
            </a:r>
          </a:p>
          <a:p>
            <a:pPr marL="171450" indent="-171450">
              <a:buFont typeface="Arial"/>
              <a:buChar char="•"/>
            </a:pPr>
            <a:endParaRPr lang="en-US" sz="800" b="0" i="0" u="sng" dirty="0" smtClean="0">
              <a:solidFill>
                <a:schemeClr val="accent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tearing</a:t>
            </a:r>
            <a:r>
              <a:rPr lang="en-US" sz="1800" b="0" i="0" dirty="0" smtClean="0">
                <a:solidFill>
                  <a:schemeClr val="accent2"/>
                </a:solidFill>
              </a:rPr>
              <a:t>, hybrid TEM/KBM, ETG modes important in different regions of pedestal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3733800"/>
            <a:ext cx="5410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rgbClr val="800000"/>
                </a:solidFill>
              </a:rPr>
              <a:t>Use variety of tools on NSTX-U to study profile and </a:t>
            </a:r>
            <a:r>
              <a:rPr lang="en-US" sz="1800" b="0" i="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800000"/>
                </a:solidFill>
              </a:rPr>
              <a:t>instability</a:t>
            </a:r>
            <a:r>
              <a:rPr lang="en-US" sz="1800" b="0" i="0" dirty="0" smtClean="0">
                <a:solidFill>
                  <a:srgbClr val="800000"/>
                </a:solidFill>
              </a:rPr>
              <a:t> changes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Conditioning, 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cryopump</a:t>
            </a:r>
            <a:r>
              <a:rPr lang="en-US" sz="1800" b="0" i="0" dirty="0" smtClean="0">
                <a:solidFill>
                  <a:schemeClr val="accent2"/>
                </a:solidFill>
              </a:rPr>
              <a:t>, expanded operating space for </a:t>
            </a:r>
            <a:r>
              <a:rPr lang="en-US" sz="1800" b="0" i="0" dirty="0">
                <a:solidFill>
                  <a:schemeClr val="accent2"/>
                </a:solidFill>
              </a:rPr>
              <a:t>lower </a:t>
            </a:r>
            <a:r>
              <a:rPr lang="en-US" sz="1800" b="0" i="0" dirty="0">
                <a:solidFill>
                  <a:schemeClr val="accent2"/>
                </a:solidFill>
                <a:latin typeface="Symbol" charset="2"/>
                <a:cs typeface="Symbol" charset="2"/>
              </a:rPr>
              <a:t>n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*</a:t>
            </a:r>
          </a:p>
          <a:p>
            <a:pPr marL="171450" indent="-171450">
              <a:buFont typeface="Arial"/>
              <a:buChar char="•"/>
            </a:pPr>
            <a:r>
              <a:rPr lang="en-US" sz="1800" b="0" i="0" dirty="0" err="1" smtClean="0">
                <a:solidFill>
                  <a:srgbClr val="800000"/>
                </a:solidFill>
              </a:rPr>
              <a:t>Polarimeter</a:t>
            </a:r>
            <a:r>
              <a:rPr lang="en-US" sz="1800" b="0" i="0" dirty="0" smtClean="0">
                <a:solidFill>
                  <a:srgbClr val="800000"/>
                </a:solidFill>
              </a:rPr>
              <a:t> (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dirty="0" smtClean="0">
                <a:solidFill>
                  <a:srgbClr val="800000"/>
                </a:solidFill>
              </a:rPr>
              <a:t>B) on NSTX-U to assess </a:t>
            </a:r>
            <a:r>
              <a:rPr lang="en-US" sz="1800" b="0" i="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800000"/>
                </a:solidFill>
              </a:rPr>
              <a:t>tearing</a:t>
            </a:r>
            <a:r>
              <a:rPr lang="en-US" sz="1800" b="0" i="0" dirty="0" smtClean="0">
                <a:solidFill>
                  <a:srgbClr val="800000"/>
                </a:solidFill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0" i="0" dirty="0" smtClean="0">
                <a:solidFill>
                  <a:srgbClr val="004080"/>
                </a:solidFill>
              </a:rPr>
              <a:t>Role of </a:t>
            </a:r>
            <a:r>
              <a:rPr lang="en-US" sz="1800" b="0" i="0" dirty="0" err="1" smtClean="0">
                <a:solidFill>
                  <a:srgbClr val="00408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004080"/>
                </a:solidFill>
              </a:rPr>
              <a:t>tearing</a:t>
            </a:r>
            <a:r>
              <a:rPr lang="en-US" sz="1800" b="0" i="0" dirty="0" smtClean="0">
                <a:solidFill>
                  <a:srgbClr val="004080"/>
                </a:solidFill>
              </a:rPr>
              <a:t> on ITER?</a:t>
            </a:r>
          </a:p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rgbClr val="800000"/>
                </a:solidFill>
              </a:rPr>
              <a:t>Full k-range for </a:t>
            </a:r>
            <a:r>
              <a:rPr lang="en-US" sz="1800" b="0" i="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dirty="0" err="1" smtClean="0">
                <a:solidFill>
                  <a:srgbClr val="800000"/>
                </a:solidFill>
              </a:rPr>
              <a:t>n</a:t>
            </a:r>
            <a:r>
              <a:rPr lang="en-US" sz="1800" b="0" i="0" dirty="0" smtClean="0">
                <a:solidFill>
                  <a:srgbClr val="800000"/>
                </a:solidFill>
              </a:rPr>
              <a:t> (BES, </a:t>
            </a:r>
            <a:r>
              <a:rPr lang="en-US" sz="1800" b="0" i="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800000"/>
                </a:solidFill>
              </a:rPr>
              <a:t>wave</a:t>
            </a:r>
            <a:r>
              <a:rPr lang="en-US" sz="1800" b="0" i="0" dirty="0" smtClean="0">
                <a:solidFill>
                  <a:srgbClr val="800000"/>
                </a:solidFill>
              </a:rPr>
              <a:t> scattering)</a:t>
            </a:r>
          </a:p>
          <a:p>
            <a:pPr marL="171450" indent="-171450">
              <a:buFont typeface="Arial"/>
              <a:buChar char="•"/>
            </a:pPr>
            <a:r>
              <a:rPr lang="en-US" sz="1800" b="0" i="0" dirty="0">
                <a:solidFill>
                  <a:srgbClr val="004080"/>
                </a:solidFill>
              </a:rPr>
              <a:t>Knowing the n</a:t>
            </a:r>
            <a:r>
              <a:rPr lang="en-US" sz="1800" b="0" i="0" baseline="-25000" dirty="0">
                <a:solidFill>
                  <a:srgbClr val="004080"/>
                </a:solidFill>
              </a:rPr>
              <a:t>e</a:t>
            </a:r>
            <a:r>
              <a:rPr lang="en-US" sz="1800" b="0" i="0" dirty="0">
                <a:solidFill>
                  <a:srgbClr val="004080"/>
                </a:solidFill>
              </a:rPr>
              <a:t> profile needed for optimized ELM </a:t>
            </a:r>
            <a:r>
              <a:rPr lang="en-US" sz="1800" b="0" i="0" dirty="0" smtClean="0">
                <a:solidFill>
                  <a:srgbClr val="004080"/>
                </a:solidFill>
              </a:rPr>
              <a:t>control can guide the development </a:t>
            </a:r>
            <a:r>
              <a:rPr lang="en-US" sz="1800" b="0" i="0" dirty="0" smtClean="0">
                <a:solidFill>
                  <a:srgbClr val="004080"/>
                </a:solidFill>
              </a:rPr>
              <a:t>of ITER fueling </a:t>
            </a:r>
            <a:r>
              <a:rPr lang="en-US" sz="1800" b="0" i="0" dirty="0" smtClean="0">
                <a:solidFill>
                  <a:srgbClr val="004080"/>
                </a:solidFill>
              </a:rPr>
              <a:t>techniques</a:t>
            </a:r>
            <a:endParaRPr lang="en-US" sz="1800" b="0" i="0" dirty="0" smtClean="0">
              <a:solidFill>
                <a:srgbClr val="004080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4889" y="3505200"/>
            <a:ext cx="12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2"/>
                </a:solidFill>
              </a:rPr>
              <a:t>No lithium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Li conditioned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9617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Separatrix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13959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NSTX-U Will Study and Mitigate High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Heat Fluxes in Long-Pulse Discharges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760"/>
            <a:ext cx="6172200" cy="55626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P/R~20 MW/m, P/S~0.4 MW/m</a:t>
            </a:r>
            <a:r>
              <a:rPr lang="en-US" sz="2000" baseline="30000" dirty="0" smtClean="0">
                <a:solidFill>
                  <a:srgbClr val="800000"/>
                </a:solidFill>
              </a:rPr>
              <a:t>2</a:t>
            </a:r>
            <a:endParaRPr lang="en-US" sz="2000" dirty="0" smtClean="0">
              <a:solidFill>
                <a:srgbClr val="8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4080"/>
                </a:solidFill>
              </a:rPr>
              <a:t>ITER P/R~25 MW/m, P/S~0.2 MW/m</a:t>
            </a:r>
            <a:r>
              <a:rPr lang="en-US" sz="1600" baseline="30000" dirty="0" smtClean="0">
                <a:solidFill>
                  <a:srgbClr val="004080"/>
                </a:solidFill>
              </a:rPr>
              <a:t>2</a:t>
            </a:r>
            <a:endParaRPr lang="en-US" sz="1600" dirty="0" smtClean="0">
              <a:solidFill>
                <a:srgbClr val="00408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Study SOL widths, dependences </a:t>
            </a:r>
            <a:r>
              <a:rPr lang="en-US" sz="2000" dirty="0" smtClean="0">
                <a:solidFill>
                  <a:srgbClr val="800000"/>
                </a:solidFill>
                <a:latin typeface="+mj-lt"/>
                <a:cs typeface="Symbol" charset="2"/>
              </a:rPr>
              <a:t>(BP-2)</a:t>
            </a:r>
          </a:p>
          <a:p>
            <a:pPr lvl="1"/>
            <a:r>
              <a:rPr lang="en-US" sz="1600" dirty="0" smtClean="0"/>
              <a:t>Ability to double 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,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 and operate at lower </a:t>
            </a:r>
            <a:r>
              <a:rPr lang="en-US" sz="1600" dirty="0" smtClean="0">
                <a:latin typeface="Symbol" charset="2"/>
                <a:cs typeface="Symbol" charset="2"/>
              </a:rPr>
              <a:t>n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*</a:t>
            </a:r>
            <a:r>
              <a:rPr lang="en-US" sz="1600" dirty="0" smtClean="0"/>
              <a:t> to test SOL width scalings</a:t>
            </a:r>
            <a:endParaRPr lang="en-US" sz="1000" dirty="0" smtClean="0">
              <a:solidFill>
                <a:srgbClr val="8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NSTX </a:t>
            </a:r>
            <a:r>
              <a:rPr lang="en-US" dirty="0">
                <a:solidFill>
                  <a:srgbClr val="800000"/>
                </a:solidFill>
              </a:rPr>
              <a:t>heat flux reduced by </a:t>
            </a:r>
            <a:r>
              <a:rPr lang="en-US" dirty="0" err="1">
                <a:solidFill>
                  <a:srgbClr val="800000"/>
                </a:solidFill>
              </a:rPr>
              <a:t>divertor</a:t>
            </a:r>
            <a:r>
              <a:rPr lang="en-US" dirty="0">
                <a:solidFill>
                  <a:srgbClr val="800000"/>
                </a:solidFill>
              </a:rPr>
              <a:t> gas </a:t>
            </a:r>
            <a:r>
              <a:rPr lang="en-US" dirty="0" smtClean="0">
                <a:solidFill>
                  <a:srgbClr val="800000"/>
                </a:solidFill>
              </a:rPr>
              <a:t>puffing </a:t>
            </a:r>
            <a:r>
              <a:rPr lang="en-US" sz="2000" dirty="0" smtClean="0">
                <a:solidFill>
                  <a:srgbClr val="800000"/>
                </a:solidFill>
              </a:rPr>
              <a:t>(BP-2, ASC-2)</a:t>
            </a:r>
            <a:endParaRPr lang="en-US" sz="2000" dirty="0">
              <a:solidFill>
                <a:srgbClr val="800000"/>
              </a:solidFill>
              <a:latin typeface="Symbol" charset="2"/>
              <a:cs typeface="Symbol" charset="2"/>
            </a:endParaRPr>
          </a:p>
          <a:p>
            <a:pPr lvl="1"/>
            <a:r>
              <a:rPr lang="en-US" sz="1600" dirty="0" smtClean="0"/>
              <a:t>Develop real-time </a:t>
            </a:r>
            <a:r>
              <a:rPr lang="en-US" sz="1600" dirty="0" err="1"/>
              <a:t>divertor</a:t>
            </a:r>
            <a:r>
              <a:rPr lang="en-US" sz="1600" dirty="0"/>
              <a:t> </a:t>
            </a:r>
            <a:r>
              <a:rPr lang="en-US" sz="1600" dirty="0" smtClean="0"/>
              <a:t>radiation control in NSTX-U</a:t>
            </a:r>
          </a:p>
          <a:p>
            <a:pPr lvl="1"/>
            <a:r>
              <a:rPr lang="en-US" sz="1600" dirty="0" smtClean="0"/>
              <a:t>Extend SOL scalings to partially detached regime</a:t>
            </a:r>
          </a:p>
          <a:p>
            <a:pPr lvl="1"/>
            <a:r>
              <a:rPr lang="en-US" sz="1600" dirty="0" smtClean="0"/>
              <a:t>Study effects of 3D on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  <a:p>
            <a:r>
              <a:rPr lang="en-US" sz="2000" dirty="0">
                <a:solidFill>
                  <a:srgbClr val="800000"/>
                </a:solidFill>
              </a:rPr>
              <a:t>High-Z PFCs can address ITER issues of metal PFC heat load handling, migration, dust (MP-2)</a:t>
            </a:r>
            <a:endParaRPr lang="en-US" sz="2000" dirty="0">
              <a:solidFill>
                <a:srgbClr val="800000"/>
              </a:solidFill>
              <a:latin typeface="Symbol" charset="2"/>
              <a:cs typeface="Symbol" charset="2"/>
            </a:endParaRPr>
          </a:p>
          <a:p>
            <a:pPr lvl="1"/>
            <a:r>
              <a:rPr lang="en-US" sz="1600" dirty="0"/>
              <a:t>Row(s) of high-Z tiles can contribute to studying mixed material issues</a:t>
            </a:r>
          </a:p>
          <a:p>
            <a:pPr lvl="1"/>
            <a:r>
              <a:rPr lang="en-US" sz="1600" dirty="0" smtClean="0"/>
              <a:t>Study </a:t>
            </a:r>
            <a:r>
              <a:rPr lang="en-US" sz="1600" dirty="0"/>
              <a:t>effect of vapor shielding of PFCs for power reduction at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/first wall (</a:t>
            </a:r>
            <a:r>
              <a:rPr lang="en-US" sz="1600" dirty="0"/>
              <a:t>MP-3)</a:t>
            </a:r>
          </a:p>
          <a:p>
            <a:pPr lvl="2"/>
            <a:r>
              <a:rPr lang="en-US" sz="1400" dirty="0" smtClean="0"/>
              <a:t>High temperature Li surface, non-coronal Li radiation</a:t>
            </a:r>
          </a:p>
          <a:p>
            <a:pPr lvl="2"/>
            <a:r>
              <a:rPr lang="en-US" sz="1400" dirty="0" smtClean="0">
                <a:solidFill>
                  <a:srgbClr val="004080"/>
                </a:solidFill>
              </a:rPr>
              <a:t>Li/Mo or W in NSTX-U possible proxy for Be/W in ITER </a:t>
            </a:r>
            <a:r>
              <a:rPr lang="en-US" sz="1400" dirty="0" err="1" smtClean="0">
                <a:solidFill>
                  <a:srgbClr val="004080"/>
                </a:solidFill>
              </a:rPr>
              <a:t>divertor</a:t>
            </a:r>
            <a:r>
              <a:rPr lang="en-US" sz="1400" dirty="0" smtClean="0">
                <a:solidFill>
                  <a:srgbClr val="004080"/>
                </a:solidFill>
              </a:rPr>
              <a:t>/first wall</a:t>
            </a:r>
            <a:endParaRPr lang="en-US" sz="800" dirty="0" smtClean="0">
              <a:solidFill>
                <a:srgbClr val="004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346632" cy="271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48490"/>
            <a:ext cx="3098116" cy="2532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4343400"/>
            <a:ext cx="1062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Attached</a:t>
            </a:r>
            <a:endParaRPr lang="en-US" sz="160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6970400" y="5436060"/>
            <a:ext cx="2145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Detached (</a:t>
            </a:r>
            <a:r>
              <a:rPr lang="en-US" sz="1600" i="0" dirty="0" err="1" smtClean="0">
                <a:solidFill>
                  <a:srgbClr val="FF0000"/>
                </a:solidFill>
              </a:rPr>
              <a:t>radiative</a:t>
            </a:r>
            <a:r>
              <a:rPr lang="en-US" sz="1600" i="0" dirty="0" smtClean="0">
                <a:solidFill>
                  <a:srgbClr val="FF0000"/>
                </a:solidFill>
              </a:rPr>
              <a:t>)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257800" y="1828800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800000">
                <a:alpha val="43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34000" y="2971800"/>
            <a:ext cx="1219200" cy="6858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8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7542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Has Heightened Interest in Studying Impurity Transport in the Edge and Core Regions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1066800"/>
          </a:xfrm>
        </p:spPr>
        <p:txBody>
          <a:bodyPr/>
          <a:lstStyle/>
          <a:p>
            <a:r>
              <a:rPr lang="en-US" sz="1800" dirty="0" smtClean="0">
                <a:solidFill>
                  <a:srgbClr val="800000"/>
                </a:solidFill>
              </a:rPr>
              <a:t>Impurity seeding with JET, AUG metal walls required for good confinement</a:t>
            </a:r>
          </a:p>
          <a:p>
            <a:pPr lvl="1"/>
            <a:r>
              <a:rPr lang="en-US" sz="1600" dirty="0" smtClean="0">
                <a:solidFill>
                  <a:srgbClr val="3333CC"/>
                </a:solidFill>
              </a:rPr>
              <a:t>Is impurity transport near edge neoclassical? Will impurities accumulate in core?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Develop requirements for ELM-pacing to control impurity content</a:t>
            </a:r>
          </a:p>
          <a:p>
            <a:pPr lvl="2"/>
            <a:endParaRPr lang="en-US" sz="1400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2362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>
                <a:solidFill>
                  <a:srgbClr val="800000"/>
                </a:solidFill>
              </a:rPr>
              <a:t>C impurity studies using MIST, STRAHL indicate departures from neoclassical in the Li-conditioned plasma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60" y="3660182"/>
            <a:ext cx="4419600" cy="235961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6200" y="34290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>
                <a:solidFill>
                  <a:srgbClr val="800000"/>
                </a:solidFill>
              </a:rPr>
              <a:t>NSTX-U will explore impurity transport at lower 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b="0" i="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 (</a:t>
            </a:r>
            <a:r>
              <a:rPr lang="en-US" sz="1800" b="0" i="0" dirty="0" smtClean="0">
                <a:solidFill>
                  <a:srgbClr val="800000"/>
                </a:solidFill>
                <a:cs typeface="Symbol" charset="2"/>
              </a:rPr>
              <a:t>TT-2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)</a:t>
            </a:r>
          </a:p>
          <a:p>
            <a:pPr lvl="1"/>
            <a:r>
              <a:rPr lang="en-US" sz="1800" b="0" i="0" dirty="0" smtClean="0">
                <a:solidFill>
                  <a:srgbClr val="3333CC"/>
                </a:solidFill>
              </a:rPr>
              <a:t>Assess neo </a:t>
            </a:r>
            <a:r>
              <a:rPr lang="en-US" sz="1800" b="0" i="0" dirty="0" err="1" smtClean="0">
                <a:solidFill>
                  <a:srgbClr val="3333CC"/>
                </a:solidFill>
              </a:rPr>
              <a:t>vs</a:t>
            </a:r>
            <a:r>
              <a:rPr lang="en-US" sz="1800" b="0" i="0" dirty="0" smtClean="0">
                <a:solidFill>
                  <a:srgbClr val="3333CC"/>
                </a:solidFill>
              </a:rPr>
              <a:t> turbulent transport</a:t>
            </a:r>
          </a:p>
          <a:p>
            <a:pPr lvl="2"/>
            <a:r>
              <a:rPr lang="en-US" sz="1600" b="0" i="0" dirty="0" smtClean="0">
                <a:solidFill>
                  <a:srgbClr val="008080"/>
                </a:solidFill>
              </a:rPr>
              <a:t>BES </a:t>
            </a:r>
            <a:r>
              <a:rPr lang="en-US" sz="1600" b="0" i="0" dirty="0" smtClean="0">
                <a:solidFill>
                  <a:srgbClr val="00808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0" i="0" dirty="0" smtClean="0">
                <a:solidFill>
                  <a:srgbClr val="008080"/>
                </a:solidFill>
              </a:rPr>
              <a:t> High-k</a:t>
            </a:r>
          </a:p>
          <a:p>
            <a:pPr lvl="2"/>
            <a:r>
              <a:rPr lang="en-US" sz="1600" b="0" i="0" dirty="0" smtClean="0">
                <a:solidFill>
                  <a:srgbClr val="008080"/>
                </a:solidFill>
              </a:rPr>
              <a:t>Rotation shear control with          2</a:t>
            </a:r>
            <a:r>
              <a:rPr lang="en-US" sz="1600" b="0" i="0" baseline="30000" dirty="0" smtClean="0">
                <a:solidFill>
                  <a:srgbClr val="008080"/>
                </a:solidFill>
              </a:rPr>
              <a:t>nd</a:t>
            </a:r>
            <a:r>
              <a:rPr lang="en-US" sz="1600" b="0" i="0" dirty="0" smtClean="0">
                <a:solidFill>
                  <a:srgbClr val="008080"/>
                </a:solidFill>
              </a:rPr>
              <a:t> NBI, 3D</a:t>
            </a:r>
          </a:p>
          <a:p>
            <a:pPr lvl="1"/>
            <a:r>
              <a:rPr lang="en-US" sz="1800" b="0" i="0" dirty="0" smtClean="0">
                <a:solidFill>
                  <a:srgbClr val="3333CC"/>
                </a:solidFill>
              </a:rPr>
              <a:t>Mixed impurity effects</a:t>
            </a:r>
          </a:p>
          <a:p>
            <a:pPr lvl="1"/>
            <a:r>
              <a:rPr lang="en-US" sz="1800" b="0" i="0" dirty="0" smtClean="0">
                <a:solidFill>
                  <a:srgbClr val="3333CC"/>
                </a:solidFill>
              </a:rPr>
              <a:t>High-Z transport: </a:t>
            </a:r>
            <a:r>
              <a:rPr lang="en-US" sz="1800" b="0" i="0" dirty="0" smtClean="0">
                <a:solidFill>
                  <a:srgbClr val="008080"/>
                </a:solidFill>
              </a:rPr>
              <a:t>row(s) of high-Z PFC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319046"/>
            <a:ext cx="22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000000"/>
                </a:solidFill>
              </a:rPr>
              <a:t>Carbon profile peaking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Particle Modes are Strongly Non-Linear in NSTX-U (&amp; Possibly in ITER Hybrids and 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685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Non-linear behavior of AE modes regularly seen in NSTX</a:t>
            </a:r>
          </a:p>
          <a:p>
            <a:pPr lvl="1"/>
            <a:r>
              <a:rPr lang="en-US" sz="1600" dirty="0" smtClean="0"/>
              <a:t>Avalanches (mode overlap) &amp; effect on fast ions; coupling to low-f </a:t>
            </a:r>
            <a:r>
              <a:rPr lang="en-US" sz="1600" dirty="0"/>
              <a:t>MHD (kinks, RWM</a:t>
            </a:r>
            <a:r>
              <a:rPr lang="en-US" sz="1600" dirty="0" smtClean="0"/>
              <a:t>)</a:t>
            </a:r>
            <a:endParaRPr lang="en-US" sz="1600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16764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>
                <a:solidFill>
                  <a:srgbClr val="800000"/>
                </a:solidFill>
              </a:rPr>
              <a:t>NSTX-U research on avalanches and non-linear physics is essential for the code validation needed for projecting to ITER (</a:t>
            </a:r>
            <a:r>
              <a:rPr lang="en-US" sz="2000" b="0" i="0" dirty="0" smtClean="0">
                <a:solidFill>
                  <a:srgbClr val="800000"/>
                </a:solidFill>
              </a:rPr>
              <a:t>EP-1)</a:t>
            </a:r>
          </a:p>
          <a:p>
            <a:pPr lvl="1"/>
            <a:r>
              <a:rPr lang="en-US" sz="1600" i="0" dirty="0" smtClean="0"/>
              <a:t>Ability to vary q, with 2</a:t>
            </a:r>
            <a:r>
              <a:rPr lang="en-US" sz="1600" i="0" baseline="30000" dirty="0" smtClean="0"/>
              <a:t>nd</a:t>
            </a:r>
            <a:r>
              <a:rPr lang="en-US" sz="1600" i="0" dirty="0" smtClean="0"/>
              <a:t> NB – strong effect on non-linear behavior</a:t>
            </a:r>
          </a:p>
          <a:p>
            <a:pPr lvl="1"/>
            <a:r>
              <a:rPr lang="en-US" sz="1600" b="0" i="0" dirty="0" smtClean="0"/>
              <a:t>Higher TF, NB flexibility to vary </a:t>
            </a:r>
            <a:r>
              <a:rPr lang="en-US" sz="1600" b="0" i="0" dirty="0" err="1" smtClean="0"/>
              <a:t>v</a:t>
            </a:r>
            <a:r>
              <a:rPr lang="en-US" sz="1600" b="0" i="0" baseline="-25000" dirty="0" err="1" smtClean="0"/>
              <a:t>fast</a:t>
            </a:r>
            <a:r>
              <a:rPr lang="en-US" sz="1600" b="0" i="0" dirty="0" smtClean="0"/>
              <a:t>,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err="1" smtClean="0"/>
              <a:t>fast</a:t>
            </a:r>
            <a:endParaRPr lang="en-US" sz="1600" b="0" i="0" dirty="0" smtClean="0"/>
          </a:p>
          <a:p>
            <a:pPr lvl="1"/>
            <a:r>
              <a:rPr lang="en-US" sz="1600" b="0" i="0" dirty="0" smtClean="0"/>
              <a:t>AE </a:t>
            </a:r>
            <a:r>
              <a:rPr lang="en-US" sz="1600" b="0" i="0" dirty="0"/>
              <a:t>antenna to study mode stability, </a:t>
            </a:r>
            <a:r>
              <a:rPr lang="en-US" sz="1600" b="0" i="0" dirty="0" smtClean="0"/>
              <a:t>excitation</a:t>
            </a:r>
          </a:p>
          <a:p>
            <a:pPr lvl="1"/>
            <a:r>
              <a:rPr lang="en-US" sz="1600" b="0" i="0" dirty="0" smtClean="0"/>
              <a:t>Suite of fast ion diagnostics</a:t>
            </a:r>
          </a:p>
          <a:p>
            <a:pPr lvl="1"/>
            <a:r>
              <a:rPr lang="en-US" sz="1600" b="0" i="0" dirty="0" smtClean="0"/>
              <a:t>Strong code development and validation effort (linear and non-linear)</a:t>
            </a: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572000"/>
            <a:ext cx="3365500" cy="193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02032"/>
            <a:ext cx="2990418" cy="24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Energetic Particle Modes are Strongly Non-Linear in NSTX-U (&amp; Possibly in ITER Hybrids and </a:t>
            </a:r>
            <a:r>
              <a:rPr lang="en-US" dirty="0" smtClean="0"/>
              <a:t>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762000"/>
          </a:xfrm>
        </p:spPr>
        <p:txBody>
          <a:bodyPr/>
          <a:lstStyle/>
          <a:p>
            <a:r>
              <a:rPr lang="en-US" sz="2000" dirty="0">
                <a:solidFill>
                  <a:srgbClr val="800000"/>
                </a:solidFill>
              </a:rPr>
              <a:t>Non-linear behavior of AE modes regularly seen in NSTX</a:t>
            </a:r>
          </a:p>
          <a:p>
            <a:pPr lvl="1"/>
            <a:r>
              <a:rPr lang="en-US" sz="1600" dirty="0"/>
              <a:t>Avalanches (mode overlap) &amp; effect on fast ions; coupling to low-f MHD (kinks, RWM)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1676400"/>
            <a:ext cx="548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NSTX</a:t>
            </a:r>
            <a:r>
              <a:rPr lang="en-US" sz="2000" b="0" i="0" dirty="0">
                <a:solidFill>
                  <a:srgbClr val="800000"/>
                </a:solidFill>
              </a:rPr>
              <a:t>-U </a:t>
            </a:r>
            <a:r>
              <a:rPr lang="en-US" sz="2000" b="0" i="0" dirty="0" smtClean="0">
                <a:solidFill>
                  <a:srgbClr val="800000"/>
                </a:solidFill>
              </a:rPr>
              <a:t>research on avalanches and non-linear physics is </a:t>
            </a:r>
            <a:r>
              <a:rPr lang="en-US" sz="2000" b="0" i="0" dirty="0">
                <a:solidFill>
                  <a:srgbClr val="800000"/>
                </a:solidFill>
              </a:rPr>
              <a:t>essential for </a:t>
            </a:r>
            <a:r>
              <a:rPr lang="en-US" sz="2000" b="0" i="0" dirty="0" smtClean="0">
                <a:solidFill>
                  <a:srgbClr val="800000"/>
                </a:solidFill>
              </a:rPr>
              <a:t>the code </a:t>
            </a:r>
            <a:r>
              <a:rPr lang="en-US" sz="2000" b="0" i="0" dirty="0">
                <a:solidFill>
                  <a:srgbClr val="800000"/>
                </a:solidFill>
              </a:rPr>
              <a:t>validation needed </a:t>
            </a:r>
            <a:r>
              <a:rPr lang="en-US" sz="2000" b="0" i="0" dirty="0" smtClean="0">
                <a:solidFill>
                  <a:srgbClr val="800000"/>
                </a:solidFill>
              </a:rPr>
              <a:t>for projecting </a:t>
            </a:r>
            <a:r>
              <a:rPr lang="en-US" sz="2000" b="0" i="0" dirty="0">
                <a:solidFill>
                  <a:srgbClr val="800000"/>
                </a:solidFill>
              </a:rPr>
              <a:t>to </a:t>
            </a:r>
            <a:r>
              <a:rPr lang="en-US" sz="2000" b="0" i="0" dirty="0" smtClean="0">
                <a:solidFill>
                  <a:srgbClr val="800000"/>
                </a:solidFill>
              </a:rPr>
              <a:t>ITER (EP-1)</a:t>
            </a:r>
          </a:p>
          <a:p>
            <a:pPr lvl="1"/>
            <a:r>
              <a:rPr lang="en-US" sz="1600" i="0" dirty="0"/>
              <a:t>Ability to vary q, with 2</a:t>
            </a:r>
            <a:r>
              <a:rPr lang="en-US" sz="1600" i="0" baseline="30000" dirty="0"/>
              <a:t>nd</a:t>
            </a:r>
            <a:r>
              <a:rPr lang="en-US" sz="1600" i="0" dirty="0"/>
              <a:t> NB – strong effect on non-linear behavior</a:t>
            </a:r>
          </a:p>
          <a:p>
            <a:pPr lvl="1"/>
            <a:r>
              <a:rPr lang="en-US" sz="1600" b="0" i="0" dirty="0"/>
              <a:t>Higher TF, NB flexibility to vary </a:t>
            </a:r>
            <a:r>
              <a:rPr lang="en-US" sz="1600" b="0" i="0" dirty="0" err="1"/>
              <a:t>v</a:t>
            </a:r>
            <a:r>
              <a:rPr lang="en-US" sz="1600" b="0" i="0" baseline="-25000" dirty="0" err="1"/>
              <a:t>fast</a:t>
            </a:r>
            <a:r>
              <a:rPr lang="en-US" sz="1600" b="0" i="0" dirty="0"/>
              <a:t>, </a:t>
            </a:r>
            <a:r>
              <a:rPr lang="en-US" sz="1600" b="0" i="0" dirty="0" err="1"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err="1"/>
              <a:t>fast</a:t>
            </a:r>
            <a:endParaRPr lang="en-US" sz="1600" b="0" i="0" dirty="0"/>
          </a:p>
          <a:p>
            <a:pPr lvl="1"/>
            <a:r>
              <a:rPr lang="en-US" sz="1600" b="0" i="0" dirty="0"/>
              <a:t>AE antenna to study mode stability, excitation</a:t>
            </a:r>
          </a:p>
          <a:p>
            <a:pPr lvl="1"/>
            <a:r>
              <a:rPr lang="en-US" sz="1600" b="0" i="0" dirty="0"/>
              <a:t>Suite of fast ion diagnostics</a:t>
            </a:r>
          </a:p>
          <a:p>
            <a:pPr lvl="1"/>
            <a:r>
              <a:rPr lang="en-US" sz="1600" b="0" i="0" dirty="0"/>
              <a:t>Strong code development and validation effort (linear and non-linear)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" y="50292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Applied 3D fields affects AE stability and fast ion distribution, transport (EP-2)</a:t>
            </a:r>
          </a:p>
          <a:p>
            <a:pPr lvl="1"/>
            <a:r>
              <a:rPr lang="en-US" sz="1600" b="0" i="0" dirty="0" smtClean="0"/>
              <a:t>Studies initiated on NSTX; </a:t>
            </a:r>
            <a:r>
              <a:rPr lang="en-US" sz="1600" b="0" i="0" dirty="0" smtClean="0">
                <a:solidFill>
                  <a:srgbClr val="004080"/>
                </a:solidFill>
              </a:rPr>
              <a:t>high priority for ITER</a:t>
            </a:r>
          </a:p>
          <a:p>
            <a:pPr lvl="1"/>
            <a:r>
              <a:rPr lang="en-US" sz="1600" b="0" i="0" dirty="0" smtClean="0"/>
              <a:t>Flexible NB, 3D (NCC) systems to be used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43600" y="3886200"/>
            <a:ext cx="2590800" cy="2590800"/>
            <a:chOff x="6705600" y="4419600"/>
            <a:chExt cx="1676400" cy="167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4147"/>
            <a:stretch/>
          </p:blipFill>
          <p:spPr>
            <a:xfrm>
              <a:off x="6949440" y="4419600"/>
              <a:ext cx="1432560" cy="1676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90732"/>
            <a:stretch/>
          </p:blipFill>
          <p:spPr>
            <a:xfrm>
              <a:off x="6705600" y="4419600"/>
              <a:ext cx="289560" cy="1676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6000" y="1752600"/>
            <a:ext cx="2590800" cy="2087106"/>
            <a:chOff x="6019800" y="2895600"/>
            <a:chExt cx="3124200" cy="2393666"/>
          </a:xfrm>
        </p:grpSpPr>
        <p:pic>
          <p:nvPicPr>
            <p:cNvPr id="14" name="Picture 13" descr="RMP_effect_traces_138146_49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895600"/>
              <a:ext cx="3124200" cy="23936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31340" y="3926454"/>
              <a:ext cx="935459" cy="237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chemeClr val="tx1"/>
                  </a:solidFill>
                </a:rPr>
                <a:t>GAE activity</a:t>
              </a:r>
              <a:endParaRPr lang="en-US" b="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43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Will Develop and Validate Steady-State, Non</a:t>
            </a:r>
            <a:r>
              <a:rPr lang="en-US" smtClean="0"/>
              <a:t>-Inductive </a:t>
            </a:r>
            <a:r>
              <a:rPr lang="en-US" dirty="0" smtClean="0"/>
              <a:t>Operational Scenarios: </a:t>
            </a:r>
            <a:r>
              <a:rPr lang="en-US" dirty="0" smtClean="0">
                <a:solidFill>
                  <a:srgbClr val="004080"/>
                </a:solidFill>
              </a:rPr>
              <a:t>Issues Relevant to ITER</a:t>
            </a:r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9144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HHFW coupling studies (RF-1)</a:t>
            </a:r>
          </a:p>
          <a:p>
            <a:pPr lvl="1"/>
            <a:r>
              <a:rPr lang="en-US" sz="1600" b="0" i="0" dirty="0" smtClean="0"/>
              <a:t>Dependence of coupling on geometry, edge profiles (conditioning, </a:t>
            </a:r>
            <a:r>
              <a:rPr lang="en-US" sz="1600" b="0" i="0" dirty="0" err="1" smtClean="0"/>
              <a:t>cryopump</a:t>
            </a:r>
            <a:r>
              <a:rPr lang="en-US" sz="1600" b="0" i="0" dirty="0" smtClean="0"/>
              <a:t>)</a:t>
            </a:r>
          </a:p>
          <a:p>
            <a:pPr lvl="1"/>
            <a:r>
              <a:rPr lang="en-US" sz="1600" b="0" i="0" dirty="0" smtClean="0"/>
              <a:t>Interaction with fast ions (flexible NB)</a:t>
            </a:r>
          </a:p>
          <a:p>
            <a:pPr lvl="1"/>
            <a:r>
              <a:rPr lang="en-US" sz="1600" b="0" i="0" dirty="0" smtClean="0"/>
              <a:t>HHFW power losses in SOL: validate RF codes (TORIC, AORSA-3D, CQL3D), probe arrays, IR </a:t>
            </a:r>
            <a:r>
              <a:rPr lang="en-US" sz="1600" b="0" i="0" dirty="0" smtClean="0"/>
              <a:t>cameras</a:t>
            </a:r>
            <a:endParaRPr lang="en-US" sz="1400" b="0" i="0" dirty="0"/>
          </a:p>
          <a:p>
            <a:pPr marL="914400" lvl="2" indent="0">
              <a:buNone/>
            </a:pPr>
            <a:endParaRPr lang="en-US" sz="1400" b="0" i="0" dirty="0" smtClean="0"/>
          </a:p>
          <a:p>
            <a:r>
              <a:rPr lang="en-US" sz="2000" b="0" i="0" dirty="0" smtClean="0">
                <a:solidFill>
                  <a:srgbClr val="800000"/>
                </a:solidFill>
              </a:rPr>
              <a:t>NB/bootstrap current drive to produce fully/partially non-inductive plasmas (ASC-2)</a:t>
            </a:r>
          </a:p>
          <a:p>
            <a:endParaRPr lang="en-US" sz="2000" b="0" i="0" dirty="0" smtClean="0">
              <a:solidFill>
                <a:srgbClr val="800000"/>
              </a:solidFill>
            </a:endParaRPr>
          </a:p>
          <a:p>
            <a:r>
              <a:rPr lang="en-US" sz="2000" b="0" i="0" dirty="0" smtClean="0">
                <a:solidFill>
                  <a:srgbClr val="800000"/>
                </a:solidFill>
              </a:rPr>
              <a:t>Control </a:t>
            </a:r>
            <a:r>
              <a:rPr lang="en-US" sz="2000" b="0" i="0" dirty="0" smtClean="0">
                <a:solidFill>
                  <a:srgbClr val="800000"/>
                </a:solidFill>
              </a:rPr>
              <a:t>&amp; disruption avoidance (integrated control </a:t>
            </a:r>
            <a:r>
              <a:rPr lang="en-US" sz="2000" b="0" i="0" dirty="0" err="1" smtClean="0">
                <a:solidFill>
                  <a:srgbClr val="800000"/>
                </a:solidFill>
              </a:rPr>
              <a:t>algorithms+actuators</a:t>
            </a:r>
            <a:r>
              <a:rPr lang="en-US" sz="2000" b="0" i="0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en-US" sz="1600" b="0" i="0" dirty="0" smtClean="0"/>
              <a:t>Effect of rotating </a:t>
            </a:r>
            <a:r>
              <a:rPr lang="en-US" sz="1600" b="0" i="0" dirty="0" smtClean="0"/>
              <a:t>halo currents and resonant e-m loads on structure</a:t>
            </a:r>
          </a:p>
          <a:p>
            <a:pPr lvl="2"/>
            <a:r>
              <a:rPr lang="en-US" sz="1600" b="0" i="0" dirty="0" smtClean="0">
                <a:solidFill>
                  <a:srgbClr val="004080"/>
                </a:solidFill>
              </a:rPr>
              <a:t>How will this scale to ITER?</a:t>
            </a:r>
            <a:endParaRPr lang="en-US" sz="1600" b="0" i="0" dirty="0" smtClean="0">
              <a:solidFill>
                <a:srgbClr val="0040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03260" y="1004298"/>
            <a:ext cx="4872280" cy="2272302"/>
            <a:chOff x="1260231" y="3603744"/>
            <a:chExt cx="6242538" cy="29113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231" y="3810000"/>
              <a:ext cx="6242538" cy="2705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74475" y="3823464"/>
              <a:ext cx="1400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/>
                <a:t>Visible Light</a:t>
              </a:r>
              <a:endParaRPr lang="en-US" sz="1600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0428" y="3603744"/>
              <a:ext cx="1256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/>
                <a:t>AORSA-3D</a:t>
              </a:r>
              <a:endParaRPr lang="en-US" sz="1600" i="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000" y="3866700"/>
            <a:ext cx="3738030" cy="2507500"/>
            <a:chOff x="5105400" y="3657600"/>
            <a:chExt cx="3454400" cy="23172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56578"/>
            <a:stretch/>
          </p:blipFill>
          <p:spPr>
            <a:xfrm>
              <a:off x="5181600" y="3657600"/>
              <a:ext cx="3378200" cy="19742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95961"/>
            <a:stretch/>
          </p:blipFill>
          <p:spPr>
            <a:xfrm>
              <a:off x="5105400" y="5791200"/>
              <a:ext cx="3378200" cy="183638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 bwMode="auto">
          <a:xfrm>
            <a:off x="3985080" y="5886900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chemeClr val="accent2">
                <a:alpha val="43000"/>
              </a:schemeClr>
            </a:outerShdw>
          </a:effectLst>
        </p:spPr>
      </p:cxnSp>
      <p:sp>
        <p:nvSpPr>
          <p:cNvPr id="11" name="TextBox 10"/>
          <p:cNvSpPr txBox="1"/>
          <p:nvPr/>
        </p:nvSpPr>
        <p:spPr>
          <a:xfrm>
            <a:off x="6084318" y="3638100"/>
            <a:ext cx="1688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NSTX Halo Currents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4723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Participation in </a:t>
            </a:r>
            <a:r>
              <a:rPr lang="en-US" dirty="0"/>
              <a:t>ITPA </a:t>
            </a:r>
            <a:r>
              <a:rPr lang="en-US" dirty="0" smtClean="0"/>
              <a:t>Joint </a:t>
            </a:r>
            <a:r>
              <a:rPr lang="en-US" dirty="0" err="1" smtClean="0"/>
              <a:t>Expts</a:t>
            </a:r>
            <a:r>
              <a:rPr lang="en-US" dirty="0" smtClean="0"/>
              <a:t>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3505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Representatives in every ITPA TG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Leadership in many</a:t>
            </a:r>
          </a:p>
          <a:p>
            <a:pPr lvl="1"/>
            <a:r>
              <a:rPr lang="en-US" dirty="0" smtClean="0"/>
              <a:t>S. Kaye: immediate past-Chair of Transport and Confinement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Maingi</a:t>
            </a:r>
            <a:r>
              <a:rPr lang="en-US" dirty="0" smtClean="0"/>
              <a:t>: Deputy Chair of Boundary Physics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Sabbagh</a:t>
            </a:r>
            <a:r>
              <a:rPr lang="en-US" dirty="0" smtClean="0"/>
              <a:t>: Leads WG on RWM Feedback control in MHD</a:t>
            </a:r>
          </a:p>
          <a:p>
            <a:pPr lvl="1"/>
            <a:r>
              <a:rPr lang="en-US" dirty="0" smtClean="0"/>
              <a:t>C. Skinner: Leader of Special Working Group on First Wall Diagnostics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NSTX-U physicists spokespersons for many JEX/JACs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NSTX-U Will Make Contributions to ITER in All Topical Science Areas</a:t>
            </a: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4419600"/>
            <a:ext cx="906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>
                <a:solidFill>
                  <a:srgbClr val="800000"/>
                </a:solidFill>
              </a:rPr>
              <a:t>Approach of this Overview is to </a:t>
            </a:r>
            <a:r>
              <a:rPr lang="en-US" sz="2000" b="0" i="0" dirty="0" smtClean="0">
                <a:solidFill>
                  <a:srgbClr val="800000"/>
                </a:solidFill>
              </a:rPr>
              <a:t>summarize the 5 year physics research on NSTX-U that most strongly addresses the ITER R&amp;D needs</a:t>
            </a:r>
            <a:endParaRPr lang="en-US" sz="2000" b="0" i="0" dirty="0">
              <a:solidFill>
                <a:srgbClr val="800000"/>
              </a:solidFill>
            </a:endParaRPr>
          </a:p>
          <a:p>
            <a:pPr lvl="1"/>
            <a:r>
              <a:rPr lang="en-US" sz="1800" b="0" i="0" dirty="0" smtClean="0"/>
              <a:t>Emphasis is on Urgent and High Priority needs for ITER</a:t>
            </a:r>
          </a:p>
          <a:p>
            <a:pPr lvl="1"/>
            <a:r>
              <a:rPr lang="en-US" sz="1800" b="0" i="0" dirty="0" smtClean="0"/>
              <a:t>In most cases, NSTX-U will contribute to the longer term physics and operational scenario development, as opposed to near-term design issues</a:t>
            </a:r>
            <a:endParaRPr lang="en-US" sz="500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86" y="1143001"/>
            <a:ext cx="3408814" cy="2819399"/>
          </a:xfrm>
          <a:prstGeom prst="rect">
            <a:avLst/>
          </a:prstGeom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715000" cy="28956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Explore fundamental toroidal physics issues</a:t>
            </a:r>
          </a:p>
          <a:p>
            <a:r>
              <a:rPr lang="en-US" sz="2000" dirty="0">
                <a:solidFill>
                  <a:srgbClr val="800000"/>
                </a:solidFill>
              </a:rPr>
              <a:t>Use high </a:t>
            </a:r>
            <a:r>
              <a:rPr lang="en-US" sz="2000" dirty="0" err="1">
                <a:solidFill>
                  <a:srgbClr val="800000"/>
                </a:solidFill>
              </a:rPr>
              <a:t>toroidicity</a:t>
            </a:r>
            <a:r>
              <a:rPr lang="en-US" sz="2000" dirty="0">
                <a:solidFill>
                  <a:srgbClr val="800000"/>
                </a:solidFill>
              </a:rPr>
              <a:t>, shaping, expanded operating range as leverage for theory validation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Develop operational/control/hardware approaches &amp; capabilities</a:t>
            </a:r>
          </a:p>
          <a:p>
            <a:pPr marL="342900" lvl="1" indent="-342900">
              <a:buFontTx/>
              <a:buChar char="•"/>
            </a:pPr>
            <a:r>
              <a:rPr lang="en-US" sz="1800" dirty="0">
                <a:solidFill>
                  <a:srgbClr val="004080"/>
                </a:solidFill>
              </a:rPr>
              <a:t>In Energetic Particle area, direct overlap with </a:t>
            </a:r>
            <a:r>
              <a:rPr lang="en-US" sz="1800" dirty="0" smtClean="0">
                <a:solidFill>
                  <a:srgbClr val="004080"/>
                </a:solidFill>
              </a:rPr>
              <a:t>some </a:t>
            </a:r>
            <a:r>
              <a:rPr lang="en-US" sz="1800" dirty="0">
                <a:solidFill>
                  <a:srgbClr val="004080"/>
                </a:solidFill>
              </a:rPr>
              <a:t>ITER </a:t>
            </a:r>
            <a:r>
              <a:rPr lang="en-US" sz="1800" dirty="0" smtClean="0">
                <a:solidFill>
                  <a:srgbClr val="004080"/>
                </a:solidFill>
              </a:rPr>
              <a:t>parameters under normal, high-performance operating conditions</a:t>
            </a:r>
            <a:endParaRPr lang="en-US" sz="1800" dirty="0">
              <a:solidFill>
                <a:srgbClr val="004080"/>
              </a:solidFill>
            </a:endParaRPr>
          </a:p>
          <a:p>
            <a:endParaRPr lang="en-US" sz="5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ITPA JEX/JAC Involving NSTX-U Researchers as of Jan. 2013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8074"/>
              </p:ext>
            </p:extLst>
          </p:nvPr>
        </p:nvGraphicFramePr>
        <p:xfrm>
          <a:off x="228600" y="1021080"/>
          <a:ext cx="8686801" cy="5470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3581400"/>
                <a:gridCol w="762000"/>
                <a:gridCol w="3581401"/>
              </a:tblGrid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2"/>
                          </a:solidFill>
                        </a:rPr>
                        <a:t>Pedestal/Edge Physics and DIVSOL</a:t>
                      </a:r>
                      <a:endParaRPr lang="en-US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DSOL-24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Disruption</a:t>
                      </a:r>
                      <a:r>
                        <a:rPr lang="en-US" sz="1000" baseline="0" dirty="0" smtClean="0"/>
                        <a:t> heat loads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PEP-27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Pedestal profile</a:t>
                      </a:r>
                      <a:r>
                        <a:rPr lang="en-US" sz="1000" baseline="0" dirty="0" smtClean="0"/>
                        <a:t> evolution following L-H/H-L transition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PEP-6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Pedestal structure and ELM</a:t>
                      </a:r>
                      <a:r>
                        <a:rPr lang="en-US" sz="1000" baseline="0" dirty="0" smtClean="0"/>
                        <a:t> stability in DN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PEP-29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Vertical jolts/kicks</a:t>
                      </a:r>
                      <a:r>
                        <a:rPr lang="en-US" sz="1000" baseline="0" dirty="0" smtClean="0"/>
                        <a:t> for ELM triggering and control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PEP-19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Basic mechanisms of edge transport with RMP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PEP-34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ELM energy losses and their dimensionless scaling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Energetic Particles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EP-2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 ion losses and redistribution</a:t>
                      </a:r>
                      <a:r>
                        <a:rPr lang="en-US" sz="1000" baseline="0" dirty="0" smtClean="0"/>
                        <a:t> from localized </a:t>
                      </a:r>
                      <a:r>
                        <a:rPr lang="en-US" sz="1000" baseline="0" dirty="0" err="1" smtClean="0"/>
                        <a:t>Aes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EP-6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 ion</a:t>
                      </a:r>
                      <a:r>
                        <a:rPr lang="en-US" sz="1000" baseline="0" dirty="0" smtClean="0"/>
                        <a:t> losses and associated heat loads from edge perturbations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Integrated Operating Scenarios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IOS-3.2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Define access conditions to get</a:t>
                      </a:r>
                      <a:r>
                        <a:rPr lang="en-US" sz="1000" baseline="0" dirty="0" smtClean="0"/>
                        <a:t> to SS </a:t>
                      </a:r>
                      <a:r>
                        <a:rPr lang="en-US" sz="1000" baseline="0" dirty="0" err="1" smtClean="0"/>
                        <a:t>sceanrio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IOS-4.3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Collisionality scaling of confinement in advanced inductive regime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IOS-4.1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Access conditions for advanced</a:t>
                      </a:r>
                      <a:r>
                        <a:rPr lang="en-US" sz="1000" baseline="0" dirty="0" smtClean="0"/>
                        <a:t> inductive scenario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IOS-5.2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Maintaining ICRH coupling in expected ITER regime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MHD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MDC-2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Joint experiments on resistive wall mode</a:t>
                      </a:r>
                      <a:r>
                        <a:rPr lang="en-US" sz="1000" baseline="0" dirty="0" smtClean="0"/>
                        <a:t> physics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MDC-17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Active disruption avoidance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MDC-8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Current drive prevention/stabilization of NTMs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MDC-18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Evaluation of axisymmetric control aspects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MDC-15</a:t>
                      </a:r>
                      <a:endParaRPr lang="en-US" sz="9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Disruption database development</a:t>
                      </a:r>
                      <a:endParaRPr lang="en-US" sz="9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Transport and Confinement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TC-9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Scaling of intrinsic rotation with no external momentum input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TC-15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Dependence of momentum and particle pinch on collisionality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  <a:tr h="43917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TC-10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Exptl</a:t>
                      </a:r>
                      <a:r>
                        <a:rPr lang="en-US" sz="1000" dirty="0" smtClean="0"/>
                        <a:t> id of ITG, TEM</a:t>
                      </a:r>
                      <a:r>
                        <a:rPr lang="en-US" sz="1000" baseline="0" dirty="0" smtClean="0"/>
                        <a:t> and ETG turbulence and comparison with codes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TC-17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latin typeface="Symbol" charset="2"/>
                          <a:cs typeface="Symbol" charset="2"/>
                        </a:rPr>
                        <a:t>r</a:t>
                      </a:r>
                      <a:r>
                        <a:rPr lang="en-US" sz="1000" baseline="30000" dirty="0" smtClean="0">
                          <a:latin typeface="Symbol" charset="2"/>
                          <a:cs typeface="Symbol" charset="2"/>
                        </a:rPr>
                        <a:t>*</a:t>
                      </a:r>
                      <a:r>
                        <a:rPr lang="en-US" sz="1000" baseline="0" dirty="0" smtClean="0"/>
                        <a:t> scaling of the edge intrinsic torque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TC-11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 and impurity profiles</a:t>
                      </a:r>
                      <a:r>
                        <a:rPr lang="en-US" sz="1000" baseline="0" dirty="0" smtClean="0"/>
                        <a:t> and transport coefficients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TC-24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Impact of RMP on transport and confinement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TC-12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H-mode transport and confinement at low aspect ratio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Research Contributes to ITER </a:t>
            </a:r>
            <a:br>
              <a:rPr lang="en-US" dirty="0" smtClean="0"/>
            </a:br>
            <a:r>
              <a:rPr lang="en-US" dirty="0" smtClean="0"/>
              <a:t>High-Priority ITER R&amp;D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57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Strong contributions will be made in a large number of areas</a:t>
            </a:r>
          </a:p>
          <a:p>
            <a:r>
              <a:rPr lang="en-US" sz="2000" dirty="0">
                <a:solidFill>
                  <a:srgbClr val="800000"/>
                </a:solidFill>
              </a:rPr>
              <a:t>Contributions </a:t>
            </a:r>
            <a:r>
              <a:rPr lang="en-US" sz="2000" smtClean="0">
                <a:solidFill>
                  <a:srgbClr val="800000"/>
                </a:solidFill>
              </a:rPr>
              <a:t>to ITER R&amp;D </a:t>
            </a:r>
            <a:r>
              <a:rPr lang="en-US" sz="2000" dirty="0" smtClean="0">
                <a:solidFill>
                  <a:srgbClr val="800000"/>
                </a:solidFill>
              </a:rPr>
              <a:t>facilitated </a:t>
            </a:r>
            <a:r>
              <a:rPr lang="en-US" sz="2000">
                <a:solidFill>
                  <a:srgbClr val="800000"/>
                </a:solidFill>
              </a:rPr>
              <a:t>by </a:t>
            </a:r>
            <a:r>
              <a:rPr lang="en-US" sz="2000" smtClean="0">
                <a:solidFill>
                  <a:srgbClr val="800000"/>
                </a:solidFill>
              </a:rPr>
              <a:t>device upgrades</a:t>
            </a:r>
            <a:endParaRPr lang="en-US" sz="2000" dirty="0">
              <a:solidFill>
                <a:srgbClr val="800000"/>
              </a:solidFill>
            </a:endParaRPr>
          </a:p>
          <a:p>
            <a:pPr lvl="1"/>
            <a:r>
              <a:rPr lang="en-US" sz="1800" dirty="0"/>
              <a:t>Higher B</a:t>
            </a:r>
            <a:r>
              <a:rPr lang="en-US" sz="1800" baseline="-25000" dirty="0"/>
              <a:t>T</a:t>
            </a:r>
            <a:r>
              <a:rPr lang="en-US" sz="1800" dirty="0"/>
              <a:t>:			</a:t>
            </a:r>
            <a:r>
              <a:rPr lang="en-US" sz="1800" dirty="0">
                <a:solidFill>
                  <a:srgbClr val="004080"/>
                </a:solidFill>
              </a:rPr>
              <a:t>lower </a:t>
            </a:r>
            <a:r>
              <a:rPr lang="en-US" sz="1800" dirty="0">
                <a:solidFill>
                  <a:srgbClr val="004080"/>
                </a:solidFill>
                <a:latin typeface="Symbol" charset="2"/>
                <a:cs typeface="Symbol" charset="2"/>
              </a:rPr>
              <a:t>n</a:t>
            </a:r>
            <a:r>
              <a:rPr lang="en-US" sz="1800" baseline="30000" dirty="0">
                <a:solidFill>
                  <a:srgbClr val="004080"/>
                </a:solidFill>
              </a:rPr>
              <a:t>*</a:t>
            </a:r>
            <a:r>
              <a:rPr lang="en-US" sz="1800" dirty="0">
                <a:solidFill>
                  <a:srgbClr val="004080"/>
                </a:solidFill>
              </a:rPr>
              <a:t>, RF coupling, *AE stability</a:t>
            </a:r>
          </a:p>
          <a:p>
            <a:pPr lvl="1"/>
            <a:r>
              <a:rPr lang="en-US" sz="1800" dirty="0"/>
              <a:t>Higher I</a:t>
            </a:r>
            <a:r>
              <a:rPr lang="en-US" sz="1800" baseline="-25000" dirty="0"/>
              <a:t>p</a:t>
            </a:r>
            <a:r>
              <a:rPr lang="en-US" sz="1800" dirty="0"/>
              <a:t>:			</a:t>
            </a:r>
            <a:r>
              <a:rPr lang="en-US" sz="1800" dirty="0">
                <a:solidFill>
                  <a:srgbClr val="004080"/>
                </a:solidFill>
              </a:rPr>
              <a:t>lower </a:t>
            </a:r>
            <a:r>
              <a:rPr lang="en-US" sz="1800" dirty="0">
                <a:solidFill>
                  <a:srgbClr val="004080"/>
                </a:solidFill>
                <a:latin typeface="Symbol" charset="2"/>
                <a:cs typeface="Symbol" charset="2"/>
              </a:rPr>
              <a:t>n</a:t>
            </a:r>
            <a:r>
              <a:rPr lang="en-US" sz="1800" baseline="30000" dirty="0">
                <a:solidFill>
                  <a:srgbClr val="004080"/>
                </a:solidFill>
              </a:rPr>
              <a:t>*</a:t>
            </a:r>
            <a:r>
              <a:rPr lang="en-US" sz="1800" dirty="0">
                <a:solidFill>
                  <a:srgbClr val="004080"/>
                </a:solidFill>
              </a:rPr>
              <a:t>, higher </a:t>
            </a:r>
            <a:r>
              <a:rPr lang="en-US" sz="1800" dirty="0" err="1">
                <a:solidFill>
                  <a:srgbClr val="004080"/>
                </a:solidFill>
              </a:rPr>
              <a:t>B</a:t>
            </a:r>
            <a:r>
              <a:rPr lang="en-US" sz="1800" baseline="-25000" dirty="0" err="1">
                <a:solidFill>
                  <a:srgbClr val="004080"/>
                </a:solidFill>
              </a:rPr>
              <a:t>pol</a:t>
            </a:r>
            <a:r>
              <a:rPr lang="en-US" sz="1800" dirty="0">
                <a:solidFill>
                  <a:srgbClr val="004080"/>
                </a:solidFill>
              </a:rPr>
              <a:t> (SOL scalings)</a:t>
            </a:r>
          </a:p>
          <a:p>
            <a:pPr lvl="1"/>
            <a:r>
              <a:rPr lang="en-US" sz="1800" dirty="0" err="1"/>
              <a:t>Cryopump</a:t>
            </a:r>
            <a:r>
              <a:rPr lang="en-US" sz="1800" dirty="0"/>
              <a:t>:		</a:t>
            </a:r>
            <a:r>
              <a:rPr lang="en-US" sz="1800" dirty="0">
                <a:solidFill>
                  <a:srgbClr val="004080"/>
                </a:solidFill>
              </a:rPr>
              <a:t>lower </a:t>
            </a:r>
            <a:r>
              <a:rPr lang="en-US" sz="1800" dirty="0">
                <a:solidFill>
                  <a:srgbClr val="004080"/>
                </a:solidFill>
                <a:latin typeface="Symbol" charset="2"/>
                <a:cs typeface="Symbol" charset="2"/>
              </a:rPr>
              <a:t>n</a:t>
            </a:r>
            <a:r>
              <a:rPr lang="en-US" sz="1800" baseline="30000" dirty="0">
                <a:solidFill>
                  <a:srgbClr val="004080"/>
                </a:solidFill>
              </a:rPr>
              <a:t>*</a:t>
            </a:r>
            <a:r>
              <a:rPr lang="en-US" sz="1800" dirty="0">
                <a:solidFill>
                  <a:srgbClr val="004080"/>
                </a:solidFill>
              </a:rPr>
              <a:t> (core and </a:t>
            </a:r>
            <a:r>
              <a:rPr lang="en-US" sz="1800" dirty="0" err="1">
                <a:solidFill>
                  <a:srgbClr val="004080"/>
                </a:solidFill>
              </a:rPr>
              <a:t>ped</a:t>
            </a:r>
            <a:r>
              <a:rPr lang="en-US" sz="1800" dirty="0">
                <a:solidFill>
                  <a:srgbClr val="004080"/>
                </a:solidFill>
              </a:rPr>
              <a:t>), steady-state ops</a:t>
            </a:r>
          </a:p>
          <a:p>
            <a:pPr lvl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NB (off-axis);		</a:t>
            </a:r>
            <a:r>
              <a:rPr lang="en-US" sz="1800" dirty="0">
                <a:solidFill>
                  <a:srgbClr val="004080"/>
                </a:solidFill>
              </a:rPr>
              <a:t>rotation control, q control</a:t>
            </a:r>
          </a:p>
          <a:p>
            <a:pPr lvl="1"/>
            <a:r>
              <a:rPr lang="en-US" sz="1800" dirty="0"/>
              <a:t>Enhanced 3D coils/NCC:	</a:t>
            </a:r>
            <a:r>
              <a:rPr lang="en-US" sz="1800" dirty="0" smtClean="0">
                <a:solidFill>
                  <a:srgbClr val="004080"/>
                </a:solidFill>
              </a:rPr>
              <a:t>rotation and ELM </a:t>
            </a:r>
            <a:r>
              <a:rPr lang="en-US" sz="1800" dirty="0">
                <a:solidFill>
                  <a:srgbClr val="004080"/>
                </a:solidFill>
              </a:rPr>
              <a:t>control, stability, steady-</a:t>
            </a:r>
            <a:r>
              <a:rPr lang="en-US" sz="1800" dirty="0" smtClean="0">
                <a:solidFill>
                  <a:srgbClr val="004080"/>
                </a:solidFill>
              </a:rPr>
              <a:t>state</a:t>
            </a:r>
          </a:p>
          <a:p>
            <a:pPr lvl="1"/>
            <a:r>
              <a:rPr lang="en-US" sz="1800" dirty="0" smtClean="0"/>
              <a:t>Li granule injector	</a:t>
            </a:r>
            <a:r>
              <a:rPr lang="en-US" sz="1800" dirty="0" smtClean="0">
                <a:solidFill>
                  <a:srgbClr val="004080"/>
                </a:solidFill>
              </a:rPr>
              <a:t>	ELM control</a:t>
            </a:r>
            <a:endParaRPr lang="en-US" sz="1800" dirty="0" smtClean="0">
              <a:solidFill>
                <a:srgbClr val="004080"/>
              </a:solidFill>
            </a:endParaRP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ntegrated control algorithms, MGI, EPI: </a:t>
            </a: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004080"/>
                </a:solidFill>
              </a:rPr>
              <a:t>steady-state, disruption </a:t>
            </a:r>
            <a:r>
              <a:rPr lang="en-US" sz="1800" dirty="0">
                <a:solidFill>
                  <a:srgbClr val="004080"/>
                </a:solidFill>
              </a:rPr>
              <a:t>mitigation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Will mostly contribute to longer-term physics basis and operational scenario development</a:t>
            </a:r>
          </a:p>
          <a:p>
            <a:pPr lvl="1"/>
            <a:r>
              <a:rPr lang="en-US" sz="1800" dirty="0" smtClean="0"/>
              <a:t>NSTX-U MGI research may impact near-term design for ITER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Use unique NSTX-U configuration and capabilities as leverage for validating physics models that are used for predictions at higher R/a (including for ITER)</a:t>
            </a:r>
          </a:p>
          <a:p>
            <a:r>
              <a:rPr lang="en-US" sz="2000" dirty="0">
                <a:solidFill>
                  <a:srgbClr val="800000"/>
                </a:solidFill>
              </a:rPr>
              <a:t>Strong participation in ITPA, leadership in a number of </a:t>
            </a:r>
            <a:r>
              <a:rPr lang="en-US" sz="2000" dirty="0" smtClean="0">
                <a:solidFill>
                  <a:srgbClr val="800000"/>
                </a:solidFill>
              </a:rPr>
              <a:t>areas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High Priority R&amp;D Items Outlined by D. Campbell in </a:t>
            </a:r>
            <a:br>
              <a:rPr lang="en-US" dirty="0" smtClean="0"/>
            </a:br>
            <a:r>
              <a:rPr lang="en-US" dirty="0" smtClean="0"/>
              <a:t>Dec. 2012 ITPA CC Meeting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r>
              <a:rPr lang="en-US" sz="1600" dirty="0" smtClean="0">
                <a:solidFill>
                  <a:srgbClr val="800000"/>
                </a:solidFill>
              </a:rPr>
              <a:t>MHD</a:t>
            </a:r>
          </a:p>
          <a:p>
            <a:pPr lvl="1"/>
            <a:r>
              <a:rPr lang="en-US" sz="1400" u="sng" dirty="0" smtClean="0"/>
              <a:t>Design of disruption mitigation system</a:t>
            </a:r>
          </a:p>
          <a:p>
            <a:pPr lvl="1"/>
            <a:r>
              <a:rPr lang="en-US" sz="1400" u="sng" dirty="0" smtClean="0"/>
              <a:t>High success detection to trigger rapid shutdown, MGI</a:t>
            </a:r>
          </a:p>
          <a:p>
            <a:pPr lvl="1"/>
            <a:r>
              <a:rPr lang="en-US" sz="1400" u="sng" dirty="0" smtClean="0"/>
              <a:t>Error fields, Locked mode, RWM control</a:t>
            </a:r>
          </a:p>
          <a:p>
            <a:r>
              <a:rPr lang="en-US" sz="1600" dirty="0" err="1" smtClean="0">
                <a:solidFill>
                  <a:srgbClr val="800000"/>
                </a:solidFill>
              </a:rPr>
              <a:t>Divertor</a:t>
            </a:r>
            <a:r>
              <a:rPr lang="en-US" sz="1600" dirty="0" smtClean="0">
                <a:solidFill>
                  <a:srgbClr val="800000"/>
                </a:solidFill>
              </a:rPr>
              <a:t> and Plasma-Wall Interactions</a:t>
            </a:r>
          </a:p>
          <a:p>
            <a:pPr lvl="1"/>
            <a:r>
              <a:rPr lang="en-US" sz="1400" u="sng" dirty="0" smtClean="0"/>
              <a:t>Heat fluxes to PFCs; SOL widths and dependences</a:t>
            </a:r>
          </a:p>
          <a:p>
            <a:pPr lvl="1"/>
            <a:r>
              <a:rPr lang="en-US" sz="1400" dirty="0" smtClean="0"/>
              <a:t>Tungsten: effect of transient and s-s heat loads, melting</a:t>
            </a:r>
          </a:p>
          <a:p>
            <a:pPr lvl="1"/>
            <a:r>
              <a:rPr lang="en-US" sz="1400" u="sng" dirty="0" smtClean="0"/>
              <a:t>Migration</a:t>
            </a:r>
            <a:r>
              <a:rPr lang="en-US" sz="1400" dirty="0" smtClean="0"/>
              <a:t>, fuel inventory, </a:t>
            </a:r>
            <a:r>
              <a:rPr lang="en-US" sz="1400" u="sng" dirty="0" smtClean="0"/>
              <a:t>dust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Pedestal and Edge Physics</a:t>
            </a:r>
          </a:p>
          <a:p>
            <a:pPr lvl="1"/>
            <a:r>
              <a:rPr lang="en-US" sz="1400" u="sng" dirty="0" smtClean="0"/>
              <a:t>ELM control (3D fields and other)</a:t>
            </a:r>
          </a:p>
          <a:p>
            <a:pPr lvl="1"/>
            <a:r>
              <a:rPr lang="en-US" sz="1400" dirty="0" smtClean="0"/>
              <a:t>L-H threshold and ensuing pedestal evolution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Transport and Confinement</a:t>
            </a:r>
          </a:p>
          <a:p>
            <a:pPr lvl="1"/>
            <a:r>
              <a:rPr lang="en-US" sz="1400" dirty="0" smtClean="0"/>
              <a:t>H-mode ingress/egress, role of metallic PFCs</a:t>
            </a:r>
          </a:p>
          <a:p>
            <a:pPr lvl="1"/>
            <a:r>
              <a:rPr lang="en-US" sz="1400" dirty="0" smtClean="0"/>
              <a:t>Particle transport and fueling: </a:t>
            </a:r>
            <a:r>
              <a:rPr lang="en-US" sz="1400" u="sng" dirty="0" smtClean="0"/>
              <a:t>impurity transport 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Energetic Particles</a:t>
            </a:r>
          </a:p>
          <a:p>
            <a:pPr lvl="1"/>
            <a:r>
              <a:rPr lang="en-US" sz="1400" u="sng" dirty="0" smtClean="0"/>
              <a:t>Predict AE stability, behavior, effect on fast ions: code V&amp;V</a:t>
            </a:r>
          </a:p>
          <a:p>
            <a:pPr lvl="1"/>
            <a:r>
              <a:rPr lang="en-US" sz="1400" u="sng" dirty="0" smtClean="0"/>
              <a:t>Fast ion losses due to application of 3D fields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Integrated Operating Scenarios</a:t>
            </a:r>
          </a:p>
          <a:p>
            <a:pPr lvl="1"/>
            <a:r>
              <a:rPr lang="en-US" sz="1400" u="sng" dirty="0" smtClean="0"/>
              <a:t>Develop integrated control scenarios</a:t>
            </a:r>
          </a:p>
          <a:p>
            <a:pPr lvl="1"/>
            <a:r>
              <a:rPr lang="en-US" sz="1400" u="sng" dirty="0" smtClean="0"/>
              <a:t>Investigate hybrid and steady-state scenarios</a:t>
            </a:r>
          </a:p>
          <a:p>
            <a:pPr lvl="1"/>
            <a:r>
              <a:rPr lang="en-US" sz="1400" u="sng" dirty="0" smtClean="0"/>
              <a:t>Validate heating and current drive scenarios</a:t>
            </a:r>
            <a:endParaRPr lang="en-US" sz="1400" u="sng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91200" y="1700748"/>
            <a:ext cx="3200400" cy="4093428"/>
          </a:xfrm>
          <a:prstGeom prst="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Physics areas in which NSTX-U can contribute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In remainder of talk, will focus on areas where NSTX-U can make the greatest impact (</a:t>
            </a:r>
            <a:r>
              <a:rPr lang="en-US" sz="2000" u="sng" dirty="0" smtClean="0">
                <a:solidFill>
                  <a:srgbClr val="800000"/>
                </a:solidFill>
              </a:rPr>
              <a:t>underlined</a:t>
            </a:r>
            <a:r>
              <a:rPr lang="en-US" sz="2000" dirty="0" smtClean="0">
                <a:solidFill>
                  <a:srgbClr val="800000"/>
                </a:solidFill>
              </a:rPr>
              <a:t>)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Through talk, will map NSTX-U research to specific TSG Research Thrusts (e.g., ASC-2)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096000" y="1781629"/>
            <a:ext cx="2946008" cy="2944118"/>
            <a:chOff x="5778500" y="1698625"/>
            <a:chExt cx="2493963" cy="2492375"/>
          </a:xfrm>
        </p:grpSpPr>
        <p:pic>
          <p:nvPicPr>
            <p:cNvPr id="20" name="Picture 3" descr="Fig29.pdf"/>
            <p:cNvPicPr>
              <a:picLocks noChangeAspect="1"/>
            </p:cNvPicPr>
            <p:nvPr/>
          </p:nvPicPr>
          <p:blipFill>
            <a:blip r:embed="rId2" cstate="print"/>
            <a:srcRect l="54314" t="33333" r="3987" b="34445"/>
            <a:stretch>
              <a:fillRect/>
            </a:stretch>
          </p:blipFill>
          <p:spPr bwMode="auto">
            <a:xfrm>
              <a:off x="5778500" y="1698625"/>
              <a:ext cx="2493963" cy="249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262688" y="1958975"/>
              <a:ext cx="1247775" cy="6842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defTabSz="911225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6194425" y="1860550"/>
              <a:ext cx="13716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6" tIns="45688" rIns="91376" bIns="45688">
              <a:spAutoFit/>
            </a:bodyPr>
            <a:lstStyle/>
            <a:p>
              <a:r>
                <a:rPr lang="en-US" sz="1000" i="0" dirty="0">
                  <a:solidFill>
                    <a:schemeClr val="tx1"/>
                  </a:solidFill>
                </a:rPr>
                <a:t>800 kA and 1 T</a:t>
              </a:r>
            </a:p>
            <a:p>
              <a:r>
                <a:rPr lang="en-US" sz="1000" i="0" dirty="0">
                  <a:solidFill>
                    <a:srgbClr val="FF0000"/>
                  </a:solidFill>
                </a:rPr>
                <a:t>[50,60,70,130] cm</a:t>
              </a:r>
            </a:p>
            <a:p>
              <a:r>
                <a:rPr lang="en-US" sz="1000" i="0" dirty="0"/>
                <a:t>[50,60,120,130] cm</a:t>
              </a:r>
            </a:p>
            <a:p>
              <a:r>
                <a:rPr lang="en-US" sz="1000" i="0" dirty="0">
                  <a:solidFill>
                    <a:schemeClr val="tx1"/>
                  </a:solidFill>
                </a:rPr>
                <a:t>[60,70,110,120] cm</a:t>
              </a:r>
            </a:p>
            <a:p>
              <a:r>
                <a:rPr lang="en-US" sz="1000" i="0" dirty="0">
                  <a:solidFill>
                    <a:srgbClr val="008000"/>
                  </a:solidFill>
                </a:rPr>
                <a:t>[70,110,120,130] cm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31394"/>
          <a:stretch/>
        </p:blipFill>
        <p:spPr>
          <a:xfrm>
            <a:off x="3709376" y="1900497"/>
            <a:ext cx="2247900" cy="2430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Will Have Flexible Profile Control Capabilities That Will Benefit All Research Areas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0" y="1475460"/>
            <a:ext cx="381000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</a:rPr>
              <a:t>Torque Profiles From 6 Different </a:t>
            </a:r>
            <a:endParaRPr lang="en-US" sz="140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i="0" dirty="0" smtClean="0">
                <a:solidFill>
                  <a:srgbClr val="000000"/>
                </a:solidFill>
              </a:rPr>
              <a:t>NB </a:t>
            </a:r>
            <a:r>
              <a:rPr lang="en-US" sz="1400" i="0" dirty="0">
                <a:solidFill>
                  <a:srgbClr val="000000"/>
                </a:solidFill>
              </a:rPr>
              <a:t>Sources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76400" y="94206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 sz="2000" i="0" dirty="0">
                <a:solidFill>
                  <a:srgbClr val="800000"/>
                </a:solidFill>
              </a:rPr>
              <a:t>Rotation Profile Actuators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63115" y="1951616"/>
            <a:ext cx="2961085" cy="2714625"/>
            <a:chOff x="630238" y="2519363"/>
            <a:chExt cx="2632075" cy="2413000"/>
          </a:xfrm>
        </p:grpSpPr>
        <p:pic>
          <p:nvPicPr>
            <p:cNvPr id="6" name="Picture 24" descr="Screen shot 2012-04-09 at 1.44.52 PM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238" y="2519363"/>
              <a:ext cx="2632075" cy="24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2"/>
            <p:cNvSpPr txBox="1">
              <a:spLocks noChangeArrowheads="1"/>
            </p:cNvSpPr>
            <p:nvPr/>
          </p:nvSpPr>
          <p:spPr bwMode="auto">
            <a:xfrm>
              <a:off x="2016125" y="2579688"/>
              <a:ext cx="1147763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12" tIns="41005" rIns="82012" bIns="41005">
              <a:spAutoFit/>
            </a:bodyPr>
            <a:lstStyle/>
            <a:p>
              <a:r>
                <a:rPr lang="en-US" sz="1300">
                  <a:solidFill>
                    <a:srgbClr val="A14796"/>
                  </a:solidFill>
                </a:rPr>
                <a:t>Largest R</a:t>
              </a:r>
              <a:r>
                <a:rPr lang="en-US" sz="1300" baseline="-25000">
                  <a:solidFill>
                    <a:srgbClr val="A14796"/>
                  </a:solidFill>
                </a:rPr>
                <a:t>tan</a:t>
              </a:r>
              <a:endParaRPr lang="en-US" sz="1300">
                <a:solidFill>
                  <a:srgbClr val="A14796"/>
                </a:solidFill>
              </a:endParaRPr>
            </a:p>
          </p:txBody>
        </p:sp>
        <p:sp>
          <p:nvSpPr>
            <p:cNvPr id="8" name="TextBox 33"/>
            <p:cNvSpPr txBox="1">
              <a:spLocks noChangeArrowheads="1"/>
            </p:cNvSpPr>
            <p:nvPr/>
          </p:nvSpPr>
          <p:spPr bwMode="auto">
            <a:xfrm>
              <a:off x="1714500" y="4194175"/>
              <a:ext cx="1230313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12" tIns="41005" rIns="82012" bIns="41005">
              <a:spAutoFit/>
            </a:bodyPr>
            <a:lstStyle/>
            <a:p>
              <a:r>
                <a:rPr lang="en-US" sz="1300">
                  <a:solidFill>
                    <a:srgbClr val="FF0000"/>
                  </a:solidFill>
                </a:rPr>
                <a:t>Smallest R</a:t>
              </a:r>
              <a:r>
                <a:rPr lang="en-US" sz="1300" baseline="-25000">
                  <a:solidFill>
                    <a:srgbClr val="FF0000"/>
                  </a:solidFill>
                </a:rPr>
                <a:t>tan</a:t>
              </a:r>
              <a:endParaRPr lang="en-US" sz="130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35"/>
            <p:cNvCxnSpPr>
              <a:cxnSpLocks noChangeShapeType="1"/>
            </p:cNvCxnSpPr>
            <p:nvPr/>
          </p:nvCxnSpPr>
          <p:spPr bwMode="auto">
            <a:xfrm rot="16200000" flipV="1">
              <a:off x="1951038" y="3990975"/>
              <a:ext cx="336550" cy="698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Straight Connector 36"/>
            <p:cNvCxnSpPr>
              <a:cxnSpLocks noChangeShapeType="1"/>
            </p:cNvCxnSpPr>
            <p:nvPr/>
          </p:nvCxnSpPr>
          <p:spPr bwMode="auto">
            <a:xfrm rot="5400000">
              <a:off x="2413794" y="2896394"/>
              <a:ext cx="212725" cy="39687"/>
            </a:xfrm>
            <a:prstGeom prst="line">
              <a:avLst/>
            </a:prstGeom>
            <a:noFill/>
            <a:ln w="15875">
              <a:solidFill>
                <a:srgbClr val="910F7B"/>
              </a:solidFill>
              <a:round/>
              <a:headEnd/>
              <a:tailEnd type="triangle" w="med" len="med"/>
            </a:ln>
          </p:spPr>
        </p:cxnSp>
      </p:grp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248400" y="1569479"/>
            <a:ext cx="2767040" cy="3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6" tIns="45688" rIns="91376" bIns="45688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</a:rPr>
              <a:t>Variations in Beam Sources 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6400800" y="949877"/>
            <a:ext cx="248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 sz="2000" i="0" dirty="0">
                <a:solidFill>
                  <a:srgbClr val="800000"/>
                </a:solidFill>
              </a:rPr>
              <a:t>q-Profile </a:t>
            </a:r>
            <a:r>
              <a:rPr lang="en-US" sz="2000" i="0" dirty="0" smtClean="0">
                <a:solidFill>
                  <a:srgbClr val="800000"/>
                </a:solidFill>
              </a:rPr>
              <a:t>Actuators</a:t>
            </a:r>
            <a:endParaRPr lang="en-US" sz="2000" i="0" dirty="0">
              <a:solidFill>
                <a:srgbClr val="80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002076"/>
            <a:ext cx="546100" cy="2387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76" y="4366237"/>
            <a:ext cx="2336800" cy="355600"/>
          </a:xfrm>
          <a:prstGeom prst="rect">
            <a:avLst/>
          </a:prstGeom>
        </p:spPr>
      </p:pic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575535" y="1507474"/>
            <a:ext cx="2514600" cy="430887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000000"/>
                </a:solidFill>
              </a:rPr>
              <a:t>Normalized Integrated Torque From 3D Coils</a:t>
            </a:r>
            <a:endParaRPr lang="en-US" sz="1400" i="0" dirty="0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28314" t="7024" r="34356" b="73330"/>
          <a:stretch/>
        </p:blipFill>
        <p:spPr>
          <a:xfrm>
            <a:off x="3886200" y="2026679"/>
            <a:ext cx="839134" cy="696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8760" y="3790619"/>
            <a:ext cx="111212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Midplane</a:t>
            </a:r>
            <a:r>
              <a:rPr lang="en-US" sz="1100" dirty="0" smtClean="0"/>
              <a:t> n=3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9588" y="5391090"/>
            <a:ext cx="6532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rgbClr val="800000"/>
                </a:solidFill>
              </a:rPr>
              <a:t>Cryopump</a:t>
            </a:r>
            <a:r>
              <a:rPr lang="en-US" sz="2000" i="0" dirty="0" smtClean="0">
                <a:solidFill>
                  <a:srgbClr val="800000"/>
                </a:solidFill>
              </a:rPr>
              <a:t>, Li conditioning, higher I</a:t>
            </a:r>
            <a:r>
              <a:rPr lang="en-US" sz="2000" i="0" baseline="-25000" dirty="0" smtClean="0">
                <a:solidFill>
                  <a:srgbClr val="800000"/>
                </a:solidFill>
              </a:rPr>
              <a:t>p</a:t>
            </a:r>
            <a:r>
              <a:rPr lang="en-US" sz="2000" i="0" dirty="0" smtClean="0">
                <a:solidFill>
                  <a:srgbClr val="800000"/>
                </a:solidFill>
              </a:rPr>
              <a:t>, B</a:t>
            </a:r>
            <a:r>
              <a:rPr lang="en-US" sz="2000" i="0" baseline="-25000" dirty="0" smtClean="0">
                <a:solidFill>
                  <a:srgbClr val="800000"/>
                </a:solidFill>
              </a:rPr>
              <a:t>T</a:t>
            </a:r>
            <a:r>
              <a:rPr lang="en-US" sz="2000" i="0" dirty="0" smtClean="0">
                <a:solidFill>
                  <a:srgbClr val="800000"/>
                </a:solidFill>
              </a:rPr>
              <a:t> for lower </a:t>
            </a:r>
            <a:r>
              <a:rPr lang="en-US" sz="200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i="0" baseline="30000" dirty="0" smtClean="0">
                <a:solidFill>
                  <a:srgbClr val="800000"/>
                </a:solidFill>
              </a:rPr>
              <a:t>*</a:t>
            </a:r>
            <a:endParaRPr lang="en-US" sz="2000" i="0" dirty="0">
              <a:solidFill>
                <a:srgbClr val="800000"/>
              </a:solidFill>
            </a:endParaRPr>
          </a:p>
        </p:txBody>
      </p:sp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5959"/>
          <a:stretch>
            <a:fillRect/>
          </a:stretch>
        </p:blipFill>
        <p:spPr bwMode="auto">
          <a:xfrm>
            <a:off x="609600" y="4800600"/>
            <a:ext cx="1491388" cy="164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Physics Effects Govern Plasma Stability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9624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Locked mode thresholds depend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on EF and </a:t>
            </a:r>
            <a:r>
              <a:rPr lang="en-US" sz="2000" dirty="0" err="1" smtClean="0">
                <a:solidFill>
                  <a:srgbClr val="8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>
                <a:solidFill>
                  <a:srgbClr val="8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+mj-lt"/>
                <a:cs typeface="Symbol" charset="2"/>
              </a:rPr>
              <a:t>(MS-2, ASC-2)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7840"/>
            <a:ext cx="2121804" cy="21945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67200" y="990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RWM stability depends on </a:t>
            </a:r>
            <a:r>
              <a:rPr lang="en-US" sz="20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="0" i="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  <a:r>
              <a:rPr lang="en-US" sz="2000" b="0" i="0" dirty="0" err="1" smtClean="0">
                <a:solidFill>
                  <a:srgbClr val="800000"/>
                </a:solidFill>
              </a:rPr>
              <a:t>v</a:t>
            </a:r>
            <a:r>
              <a:rPr lang="en-US" sz="2000" b="0" i="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kinetic effects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(MS-</a:t>
            </a:r>
            <a:r>
              <a:rPr lang="en-US" sz="2000" b="0" i="0" dirty="0" smtClean="0">
                <a:solidFill>
                  <a:srgbClr val="800000"/>
                </a:solidFill>
                <a:cs typeface="Symbol" charset="2"/>
              </a:rPr>
              <a:t>1,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ASC-2)</a:t>
            </a:r>
          </a:p>
          <a:p>
            <a:pPr marL="0" indent="0">
              <a:buNone/>
            </a:pPr>
            <a:endParaRPr lang="en-US" sz="2000" b="0" i="0" dirty="0" smtClean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105416" cy="21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58722" y="2057400"/>
            <a:ext cx="133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rotation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7" idx="1"/>
          </p:cNvCxnSpPr>
          <p:nvPr/>
        </p:nvCxnSpPr>
        <p:spPr bwMode="auto">
          <a:xfrm flipH="1" flipV="1">
            <a:off x="2777722" y="2209801"/>
            <a:ext cx="381000" cy="148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Physics Effects Govern Plasma Stability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9624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Locked mode thresholds depend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on EF and </a:t>
            </a:r>
            <a:r>
              <a:rPr lang="en-US" sz="2000" dirty="0" err="1" smtClean="0">
                <a:solidFill>
                  <a:srgbClr val="8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>
                <a:solidFill>
                  <a:srgbClr val="8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+mj-lt"/>
                <a:cs typeface="Symbol" charset="2"/>
              </a:rPr>
              <a:t>(MS-2, ASC-2)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7840"/>
            <a:ext cx="2121804" cy="21945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67200" y="990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RWM stability depends on </a:t>
            </a:r>
            <a:r>
              <a:rPr lang="en-US" sz="20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="0" i="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  <a:r>
              <a:rPr lang="en-US" sz="2000" b="0" i="0" dirty="0" err="1" smtClean="0">
                <a:solidFill>
                  <a:srgbClr val="800000"/>
                </a:solidFill>
              </a:rPr>
              <a:t>v</a:t>
            </a:r>
            <a:r>
              <a:rPr lang="en-US" sz="2000" b="0" i="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kinetic effects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(MS-</a:t>
            </a:r>
            <a:r>
              <a:rPr lang="en-US" sz="2000" b="0" i="0" dirty="0" smtClean="0">
                <a:solidFill>
                  <a:srgbClr val="800000"/>
                </a:solidFill>
                <a:cs typeface="Symbol" charset="2"/>
              </a:rPr>
              <a:t>1,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ASC-2)</a:t>
            </a:r>
          </a:p>
          <a:p>
            <a:pPr marL="0" indent="0">
              <a:buNone/>
            </a:pPr>
            <a:endParaRPr lang="en-US" sz="2000" b="0" i="0" dirty="0" smtClean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105416" cy="21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58722" y="2057400"/>
            <a:ext cx="133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rotation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7" idx="1"/>
          </p:cNvCxnSpPr>
          <p:nvPr/>
        </p:nvCxnSpPr>
        <p:spPr bwMode="auto">
          <a:xfrm flipH="1" flipV="1">
            <a:off x="2777722" y="2209801"/>
            <a:ext cx="381000" cy="148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5636678" y="4191000"/>
            <a:ext cx="3431122" cy="2325106"/>
            <a:chOff x="5302306" y="3962400"/>
            <a:chExt cx="3765494" cy="255169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306" y="3962400"/>
              <a:ext cx="3765494" cy="2551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84988" y="5634981"/>
              <a:ext cx="739594" cy="278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rgbClr val="FF0000"/>
                  </a:solidFill>
                  <a:latin typeface="Calibri" pitchFamily="34" charset="0"/>
                </a:rPr>
                <a:t>unstable</a:t>
              </a:r>
              <a:endParaRPr lang="en-US" sz="1600" b="0" i="0" baseline="-25000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4414" y="4134568"/>
              <a:ext cx="562683" cy="278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chemeClr val="bg1"/>
                  </a:solidFill>
                  <a:latin typeface="Calibri" pitchFamily="34" charset="0"/>
                </a:rPr>
                <a:t>stable</a:t>
              </a:r>
              <a:endParaRPr lang="en-US" sz="1600" b="0" i="0" baseline="-250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019803" y="4677844"/>
              <a:ext cx="28931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477001" y="4099816"/>
              <a:ext cx="0" cy="191101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6855107" y="5475180"/>
              <a:ext cx="903461" cy="25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expected </a:t>
              </a:r>
              <a:r>
                <a:rPr lang="el-GR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ω</a:t>
              </a:r>
              <a:r>
                <a:rPr lang="el-GR" sz="1400" b="0" i="0" baseline="-25000" dirty="0" smtClean="0">
                  <a:solidFill>
                    <a:srgbClr val="000000"/>
                  </a:solidFill>
                  <a:latin typeface="Calibri" pitchFamily="34" charset="0"/>
                </a:rPr>
                <a:t>φ</a:t>
              </a:r>
              <a:endParaRPr lang="en-US" sz="1400" b="0" i="0" baseline="-250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76593" y="4398852"/>
              <a:ext cx="702786" cy="43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</a:pPr>
              <a:r>
                <a:rPr lang="en-US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expected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en-US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β</a:t>
              </a:r>
              <a:r>
                <a:rPr lang="el-GR" sz="1400" b="0" i="0" baseline="-25000" dirty="0" smtClean="0">
                  <a:solidFill>
                    <a:srgbClr val="000000"/>
                  </a:solidFill>
                  <a:latin typeface="Calibri" pitchFamily="34" charset="0"/>
                </a:rPr>
                <a:t>α</a:t>
              </a:r>
              <a:endParaRPr lang="en-US" sz="1400" b="0" i="0" baseline="-250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937000"/>
            <a:ext cx="3317164" cy="25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81400" y="4343400"/>
            <a:ext cx="1981200" cy="1754327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Contributions to ITER scenario stability have already been made by NSTX-U</a:t>
            </a:r>
          </a:p>
          <a:p>
            <a:r>
              <a:rPr lang="en-US" sz="1800" b="0" i="0" dirty="0" smtClean="0"/>
              <a:t>researchers</a:t>
            </a:r>
            <a:endParaRPr lang="en-US" sz="1800" b="0" i="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507885" y="4775084"/>
            <a:ext cx="17822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Required EF currents</a:t>
            </a:r>
          </a:p>
          <a:p>
            <a:pPr algn="ctr"/>
            <a:r>
              <a:rPr lang="en-US" i="0" dirty="0">
                <a:solidFill>
                  <a:schemeClr val="tx1"/>
                </a:solidFill>
              </a:rPr>
              <a:t>t</a:t>
            </a:r>
            <a:r>
              <a:rPr lang="en-US" i="0" dirty="0" smtClean="0">
                <a:solidFill>
                  <a:schemeClr val="tx1"/>
                </a:solidFill>
              </a:rPr>
              <a:t>o avoid locking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114800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ITER EF study</a:t>
            </a:r>
            <a:endParaRPr lang="en-US" sz="1400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6399002" y="3962400"/>
            <a:ext cx="65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ITER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18330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Successful Disruption Mitigation Requires Accurate Prediction </a:t>
            </a:r>
            <a:r>
              <a:rPr lang="en-US" sz="2800" u="sng" dirty="0" smtClean="0"/>
              <a:t>and</a:t>
            </a:r>
            <a:r>
              <a:rPr lang="en-US" sz="2800" dirty="0" smtClean="0"/>
              <a:t> Ability to Limit TQ/CQ Effects</a:t>
            </a: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7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7" descr="Screen shot 2012-10-01 at 1.15.59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44827" y="1066800"/>
            <a:ext cx="3790414" cy="276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4041" y="2795754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004080"/>
                </a:solidFill>
              </a:rPr>
              <a:t>False positives</a:t>
            </a:r>
            <a:endParaRPr lang="en-US" sz="1600" b="0" i="0" dirty="0">
              <a:solidFill>
                <a:srgbClr val="00408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239000" y="3150477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7181435" y="1169277"/>
            <a:ext cx="178125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660066"/>
                </a:solidFill>
              </a:rPr>
              <a:t>Neutron emission</a:t>
            </a:r>
          </a:p>
          <a:p>
            <a:r>
              <a:rPr lang="en-US" sz="1600" b="0" i="0" dirty="0" smtClean="0">
                <a:solidFill>
                  <a:srgbClr val="660066"/>
                </a:solidFill>
              </a:rPr>
              <a:t>RWM growth </a:t>
            </a:r>
          </a:p>
          <a:p>
            <a:r>
              <a:rPr lang="en-US" sz="1600" b="0" i="0" smtClean="0">
                <a:solidFill>
                  <a:srgbClr val="660066"/>
                </a:solidFill>
              </a:rPr>
              <a:t>Mode </a:t>
            </a:r>
            <a:r>
              <a:rPr lang="en-US" sz="1600" b="0" i="0" dirty="0" smtClean="0">
                <a:solidFill>
                  <a:srgbClr val="660066"/>
                </a:solidFill>
              </a:rPr>
              <a:t>locking</a:t>
            </a:r>
          </a:p>
          <a:p>
            <a:r>
              <a:rPr lang="en-US" sz="1600" b="0" i="0" dirty="0" err="1" smtClean="0">
                <a:solidFill>
                  <a:srgbClr val="660066"/>
                </a:solidFill>
              </a:rPr>
              <a:t>V</a:t>
            </a:r>
            <a:r>
              <a:rPr lang="en-US" sz="1600" b="0" i="0" baseline="-25000" dirty="0" err="1" smtClean="0">
                <a:solidFill>
                  <a:srgbClr val="660066"/>
                </a:solidFill>
              </a:rPr>
              <a:t>loop</a:t>
            </a:r>
            <a:r>
              <a:rPr lang="en-US" sz="1600" b="0" i="0" dirty="0" smtClean="0">
                <a:solidFill>
                  <a:srgbClr val="660066"/>
                </a:solidFill>
              </a:rPr>
              <a:t>,</a:t>
            </a:r>
            <a:r>
              <a:rPr lang="en-US" sz="1600" b="0" i="0" dirty="0">
                <a:solidFill>
                  <a:srgbClr val="660066"/>
                </a:solidFill>
              </a:rPr>
              <a:t> </a:t>
            </a:r>
            <a:r>
              <a:rPr lang="en-US" sz="1600" b="0" i="0" dirty="0" err="1" smtClean="0">
                <a:solidFill>
                  <a:srgbClr val="660066"/>
                </a:solidFill>
              </a:rPr>
              <a:t>v</a:t>
            </a:r>
            <a:r>
              <a:rPr lang="en-US" sz="1600" b="0" i="0" baseline="-25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1600" b="0" i="0" dirty="0">
                <a:solidFill>
                  <a:srgbClr val="660066"/>
                </a:solidFill>
                <a:latin typeface="Symbol" charset="2"/>
                <a:cs typeface="Symbol" charset="2"/>
              </a:rPr>
              <a:t>, </a:t>
            </a:r>
            <a:r>
              <a:rPr lang="en-US" sz="1600" b="0" i="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t</a:t>
            </a:r>
            <a:r>
              <a:rPr lang="en-US" sz="1600" b="0" i="0" baseline="-25000" dirty="0" err="1" smtClean="0">
                <a:solidFill>
                  <a:srgbClr val="660066"/>
                </a:solidFill>
                <a:latin typeface="+mn-lt"/>
                <a:cs typeface="Symbol" charset="2"/>
              </a:rPr>
              <a:t>E</a:t>
            </a:r>
            <a:endParaRPr lang="en-US" sz="1600" b="0" i="0" dirty="0">
              <a:solidFill>
                <a:srgbClr val="660066"/>
              </a:solidFill>
              <a:latin typeface="+mn-lt"/>
            </a:endParaRPr>
          </a:p>
          <a:p>
            <a:r>
              <a:rPr lang="en-US" sz="1600" b="0" i="0" dirty="0" err="1" smtClean="0">
                <a:solidFill>
                  <a:srgbClr val="660066"/>
                </a:solidFill>
              </a:rPr>
              <a:t>dZ</a:t>
            </a:r>
            <a:r>
              <a:rPr lang="en-US" sz="1600" b="0" i="0" dirty="0" smtClean="0">
                <a:solidFill>
                  <a:srgbClr val="660066"/>
                </a:solidFill>
              </a:rPr>
              <a:t>/</a:t>
            </a:r>
            <a:r>
              <a:rPr lang="en-US" sz="1600" b="0" i="0" dirty="0" err="1" smtClean="0">
                <a:solidFill>
                  <a:srgbClr val="660066"/>
                </a:solidFill>
              </a:rPr>
              <a:t>dt</a:t>
            </a:r>
            <a:endParaRPr lang="en-US" sz="1600" b="0" i="0" dirty="0" smtClean="0">
              <a:solidFill>
                <a:srgbClr val="660066"/>
              </a:solidFill>
            </a:endParaRPr>
          </a:p>
          <a:p>
            <a:r>
              <a:rPr lang="en-US" sz="1600" b="0" i="0" dirty="0" err="1">
                <a:solidFill>
                  <a:srgbClr val="660066"/>
                </a:solidFill>
              </a:rPr>
              <a:t>f</a:t>
            </a:r>
            <a:r>
              <a:rPr lang="en-US" sz="1600" b="0" i="0" baseline="-25000" dirty="0" err="1" smtClean="0">
                <a:solidFill>
                  <a:srgbClr val="660066"/>
                </a:solidFill>
              </a:rPr>
              <a:t>p</a:t>
            </a:r>
            <a:r>
              <a:rPr lang="en-US" sz="1600" b="0" i="0" dirty="0" smtClean="0">
                <a:solidFill>
                  <a:srgbClr val="660066"/>
                </a:solidFill>
              </a:rPr>
              <a:t>, </a:t>
            </a:r>
            <a:r>
              <a:rPr lang="en-US" sz="1600" b="0" i="0" dirty="0" smtClean="0">
                <a:solidFill>
                  <a:srgbClr val="660066"/>
                </a:solidFill>
                <a:latin typeface="Brush Script MT Italic"/>
                <a:cs typeface="Brush Script MT Italic"/>
              </a:rPr>
              <a:t>l</a:t>
            </a:r>
            <a:r>
              <a:rPr lang="en-US" sz="1600" b="0" i="0" baseline="-25000" dirty="0" smtClean="0">
                <a:solidFill>
                  <a:srgbClr val="660066"/>
                </a:solidFill>
              </a:rPr>
              <a:t>i  </a:t>
            </a:r>
            <a:endParaRPr lang="en-US" sz="1600" b="0" i="0" dirty="0" smtClean="0">
              <a:solidFill>
                <a:srgbClr val="66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124" y="1066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Disruption Warning System (ASC-3)</a:t>
            </a:r>
          </a:p>
          <a:p>
            <a:pPr lvl="1"/>
            <a:r>
              <a:rPr lang="en-US" sz="1600" b="0" i="0" dirty="0"/>
              <a:t>Disruption warning algorithm based on combination of sensor- and physics-based variables </a:t>
            </a:r>
          </a:p>
          <a:p>
            <a:pPr lvl="1"/>
            <a:r>
              <a:rPr lang="en-US" sz="1600" b="0" i="0" dirty="0"/>
              <a:t>&lt; 4% missed, 3% false positives (&gt; 300 </a:t>
            </a:r>
            <a:r>
              <a:rPr lang="en-US" sz="1600" b="0" i="0" dirty="0" err="1"/>
              <a:t>ms</a:t>
            </a:r>
            <a:r>
              <a:rPr lang="en-US" sz="1600" b="0" i="0" dirty="0"/>
              <a:t> prior)</a:t>
            </a:r>
          </a:p>
          <a:p>
            <a:r>
              <a:rPr lang="en-US" sz="2000" b="0" i="0" dirty="0" smtClean="0">
                <a:solidFill>
                  <a:srgbClr val="004080"/>
                </a:solidFill>
              </a:rPr>
              <a:t>Approach to be assessed on larger R/a devices through ITPA Joint Activity</a:t>
            </a:r>
          </a:p>
          <a:p>
            <a:pPr lvl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90530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Successful Disruption Mitigation Requires Accurate Prediction </a:t>
            </a:r>
            <a:r>
              <a:rPr lang="en-US" sz="2800" u="sng" dirty="0" smtClean="0"/>
              <a:t>and</a:t>
            </a:r>
            <a:r>
              <a:rPr lang="en-US" sz="2800" dirty="0" smtClean="0"/>
              <a:t> Ability to Limit TQ/CQ Effects</a:t>
            </a: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8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3324" y="1066800"/>
            <a:ext cx="544927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Disruption Warning System (ASC-3)</a:t>
            </a:r>
          </a:p>
          <a:p>
            <a:pPr lvl="1"/>
            <a:r>
              <a:rPr lang="en-US" sz="1600" b="0" i="0" dirty="0"/>
              <a:t>Disruption warning algorithm based on combination of sensor- and physics-based variables </a:t>
            </a:r>
          </a:p>
          <a:p>
            <a:pPr lvl="1"/>
            <a:r>
              <a:rPr lang="en-US" sz="1600" b="0" i="0" dirty="0"/>
              <a:t>&lt; 4% missed, 3% false positives (&gt; 300 </a:t>
            </a:r>
            <a:r>
              <a:rPr lang="en-US" sz="1600" b="0" i="0" dirty="0" err="1"/>
              <a:t>ms</a:t>
            </a:r>
            <a:r>
              <a:rPr lang="en-US" sz="1600" b="0" i="0" dirty="0"/>
              <a:t> prior)</a:t>
            </a:r>
          </a:p>
          <a:p>
            <a:r>
              <a:rPr lang="en-US" sz="2000" b="0" i="0" dirty="0" smtClean="0">
                <a:solidFill>
                  <a:srgbClr val="004080"/>
                </a:solidFill>
              </a:rPr>
              <a:t>Approach to be assessed on larger R/a devices through ITPA Joint Activity</a:t>
            </a:r>
          </a:p>
          <a:p>
            <a:pPr lvl="1"/>
            <a:endParaRPr lang="en-US" sz="11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3324" y="3505200"/>
            <a:ext cx="54492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MGI system will be implemented in YR1 of operation (MS-3)</a:t>
            </a:r>
          </a:p>
          <a:p>
            <a:pPr lvl="1"/>
            <a:r>
              <a:rPr lang="en-US" sz="1600" b="0" i="0" dirty="0" smtClean="0"/>
              <a:t>Assess SOL gas penetration for different injection locations (esp. private flux region)</a:t>
            </a:r>
          </a:p>
          <a:p>
            <a:pPr lvl="1"/>
            <a:r>
              <a:rPr lang="en-US" sz="1600" dirty="0" smtClean="0">
                <a:solidFill>
                  <a:srgbClr val="004080"/>
                </a:solidFill>
              </a:rPr>
              <a:t>May be able to influence design for ITER</a:t>
            </a:r>
            <a:endParaRPr lang="en-US" sz="1600" dirty="0">
              <a:solidFill>
                <a:srgbClr val="004080"/>
              </a:solidFill>
            </a:endParaRPr>
          </a:p>
          <a:p>
            <a:r>
              <a:rPr lang="en-US" sz="2000" b="0" i="0" dirty="0" smtClean="0">
                <a:solidFill>
                  <a:srgbClr val="800000"/>
                </a:solidFill>
              </a:rPr>
              <a:t>Electromagnetic Particle Injector (EPI)</a:t>
            </a:r>
          </a:p>
          <a:p>
            <a:pPr lvl="1"/>
            <a:r>
              <a:rPr lang="en-US" sz="1600" b="0" i="0" dirty="0" smtClean="0"/>
              <a:t>Rail gun technique for rapid and large amount of particle injection</a:t>
            </a:r>
          </a:p>
          <a:p>
            <a:pPr lvl="1"/>
            <a:r>
              <a:rPr lang="en-US" sz="1600" b="0" i="0" dirty="0" smtClean="0"/>
              <a:t>To be proposed by NSTX-U collaborator</a:t>
            </a:r>
          </a:p>
          <a:p>
            <a:endParaRPr lang="en-US" b="0" i="0" dirty="0" smtClean="0"/>
          </a:p>
          <a:p>
            <a:pPr marL="0" indent="0">
              <a:buNone/>
            </a:pPr>
            <a:endParaRPr lang="en-US" sz="1100" b="0" i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65680"/>
            <a:ext cx="2359732" cy="51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Longer-term Objective is to Develop an Integrated, Physics-Based Disruption Prediction-Avoidance-Mitigation Framework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1196520"/>
            <a:ext cx="2087030" cy="609600"/>
            <a:chOff x="152400" y="1196520"/>
            <a:chExt cx="208703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0" name="Oval 19"/>
            <p:cNvSpPr/>
            <p:nvPr/>
          </p:nvSpPr>
          <p:spPr bwMode="auto">
            <a:xfrm>
              <a:off x="152400" y="1196520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1295400"/>
              <a:ext cx="2087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Plasma Operations</a:t>
              </a:r>
              <a:endParaRPr lang="en-US" sz="1600" dirty="0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04800" y="3429000"/>
            <a:ext cx="2667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39" y="3401645"/>
            <a:ext cx="2621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r>
              <a:rPr lang="en-US" sz="1400" dirty="0"/>
              <a:t>PF coils</a:t>
            </a:r>
          </a:p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NBI: q,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, p control</a:t>
            </a:r>
          </a:p>
          <a:p>
            <a:r>
              <a:rPr lang="en-US" sz="1400" dirty="0" smtClean="0"/>
              <a:t>3D fields (upgraded + NCC):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EF,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 control</a:t>
            </a:r>
          </a:p>
          <a:p>
            <a:r>
              <a:rPr lang="en-US" sz="1400" dirty="0" smtClean="0"/>
              <a:t>n=1-3 feedback</a:t>
            </a:r>
          </a:p>
          <a:p>
            <a:r>
              <a:rPr lang="en-US" sz="1400" dirty="0" err="1" smtClean="0"/>
              <a:t>Divertor</a:t>
            </a:r>
            <a:r>
              <a:rPr lang="en-US" sz="1400" dirty="0" smtClean="0"/>
              <a:t> gas injection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267200" y="2819400"/>
            <a:ext cx="3200400" cy="1828800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738" y="2791361"/>
            <a:ext cx="3238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Control Algorithms: Steer</a:t>
            </a:r>
          </a:p>
          <a:p>
            <a:r>
              <a:rPr lang="en-US" sz="1600" u="sng" dirty="0" smtClean="0">
                <a:solidFill>
                  <a:srgbClr val="800000"/>
                </a:solidFill>
              </a:rPr>
              <a:t>Towards Stable Operation</a:t>
            </a:r>
          </a:p>
          <a:p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err="1"/>
              <a:t>ctl</a:t>
            </a:r>
            <a:endParaRPr lang="en-US" sz="1600" dirty="0"/>
          </a:p>
          <a:p>
            <a:r>
              <a:rPr lang="en-US" sz="1600" dirty="0" smtClean="0"/>
              <a:t>LM, NTM avoidance</a:t>
            </a:r>
          </a:p>
          <a:p>
            <a:r>
              <a:rPr lang="en-US" sz="1600" dirty="0"/>
              <a:t>RWM and dynamic EF control</a:t>
            </a:r>
          </a:p>
          <a:p>
            <a:r>
              <a:rPr lang="en-US" sz="1600" dirty="0" smtClean="0"/>
              <a:t>RWMSC (plasma response)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667000" y="10863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66800"/>
            <a:ext cx="3503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Predictors (Measurements)</a:t>
            </a:r>
            <a:endParaRPr lang="en-US" sz="1600" dirty="0" smtClean="0">
              <a:solidFill>
                <a:srgbClr val="800000"/>
              </a:solidFill>
            </a:endParaRPr>
          </a:p>
          <a:p>
            <a:r>
              <a:rPr lang="en-US" sz="1600" dirty="0"/>
              <a:t>Shape/position</a:t>
            </a:r>
          </a:p>
          <a:p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r>
              <a:rPr lang="en-US" sz="1600" dirty="0" smtClean="0"/>
              <a:t>Profiles (p(r), j(r), </a:t>
            </a:r>
            <a:r>
              <a:rPr lang="en-US" sz="1600" dirty="0" err="1" smtClean="0"/>
              <a:t>v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(r),…..)</a:t>
            </a:r>
          </a:p>
          <a:p>
            <a:r>
              <a:rPr lang="en-US" sz="1600" dirty="0" smtClean="0"/>
              <a:t>Plasma response (n=0-3, RFA, …)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076938" y="175260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3048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7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9906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2971800" y="41148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1939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97183</TotalTime>
  <Words>2748</Words>
  <Application>Microsoft Macintosh PowerPoint</Application>
  <PresentationFormat>On-screen Show (4:3)</PresentationFormat>
  <Paragraphs>430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PowerPoint Presentation</vt:lpstr>
      <vt:lpstr>NSTX-U Will Make Contributions to ITER in All Topical Science Areas</vt:lpstr>
      <vt:lpstr>ITER High Priority R&amp;D Items Outlined by D. Campbell in  Dec. 2012 ITPA CC Meeting Presentation</vt:lpstr>
      <vt:lpstr>NSTX-U Will Have Flexible Profile Control Capabilities That Will Benefit All Research Areas</vt:lpstr>
      <vt:lpstr>Multiple Physics Effects Govern Plasma Stability</vt:lpstr>
      <vt:lpstr>Multiple Physics Effects Govern Plasma Stability</vt:lpstr>
      <vt:lpstr>Successful Disruption Mitigation Requires Accurate Prediction and Ability to Limit TQ/CQ Effects</vt:lpstr>
      <vt:lpstr>Successful Disruption Mitigation Requires Accurate Prediction and Ability to Limit TQ/CQ Effects</vt:lpstr>
      <vt:lpstr>Longer-term Objective is to Develop an Integrated, Physics-Based Disruption Prediction-Avoidance-Mitigation Framework</vt:lpstr>
      <vt:lpstr>Longer-term Objective is to Develop an Integrated, Physics-Based Disruption Prediction-Avoidance-Mitigation Framework</vt:lpstr>
      <vt:lpstr>ELM Control is a High Priority R&amp;D Issue for ITER,  But Is Not Limited to ITER (BP-1)</vt:lpstr>
      <vt:lpstr>Understanding Pedestal Transport &amp; Stability Will Provide Key to Optimizing ELM Control (BP-1)</vt:lpstr>
      <vt:lpstr>Understanding Pedestal Transport &amp; Stability Will Provide Key to Optimizing ELM Control (BP-1)</vt:lpstr>
      <vt:lpstr>NSTX-U Will Study and Mitigate High Divertor Heat Fluxes in Long-Pulse Discharges</vt:lpstr>
      <vt:lpstr>ITER Has Heightened Interest in Studying Impurity Transport in the Edge and Core Regions </vt:lpstr>
      <vt:lpstr>Energetic Particle Modes are Strongly Non-Linear in NSTX-U (&amp; Possibly in ITER Hybrids and RS)</vt:lpstr>
      <vt:lpstr>Energetic Particle Modes are Strongly Non-Linear in NSTX-U (&amp; Possibly in ITER Hybrids and RS)</vt:lpstr>
      <vt:lpstr>NSTX-U Will Develop and Validate Steady-State, Non-Inductive Operational Scenarios: Issues Relevant to ITER</vt:lpstr>
      <vt:lpstr>Strong Participation in ITPA Joint Expts and Activities</vt:lpstr>
      <vt:lpstr>ITPA JEX/JAC Involving NSTX-U Researchers as of Jan. 2013</vt:lpstr>
      <vt:lpstr>NSTX-U Research Contributes to ITER  High-Priority ITER R&amp;D Needs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Stanley M. Kaye</cp:lastModifiedBy>
  <cp:revision>12653</cp:revision>
  <cp:lastPrinted>2013-05-08T19:37:09Z</cp:lastPrinted>
  <dcterms:created xsi:type="dcterms:W3CDTF">2003-10-01T16:23:57Z</dcterms:created>
  <dcterms:modified xsi:type="dcterms:W3CDTF">2013-05-10T14:52:31Z</dcterms:modified>
</cp:coreProperties>
</file>