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41"/>
  </p:notesMasterIdLst>
  <p:handoutMasterIdLst>
    <p:handoutMasterId r:id="rId42"/>
  </p:handoutMasterIdLst>
  <p:sldIdLst>
    <p:sldId id="1217" r:id="rId2"/>
    <p:sldId id="1250" r:id="rId3"/>
    <p:sldId id="1228" r:id="rId4"/>
    <p:sldId id="1280" r:id="rId5"/>
    <p:sldId id="1229" r:id="rId6"/>
    <p:sldId id="1270" r:id="rId7"/>
    <p:sldId id="1232" r:id="rId8"/>
    <p:sldId id="1233" r:id="rId9"/>
    <p:sldId id="1257" r:id="rId10"/>
    <p:sldId id="1247" r:id="rId11"/>
    <p:sldId id="1260" r:id="rId12"/>
    <p:sldId id="1254" r:id="rId13"/>
    <p:sldId id="1255" r:id="rId14"/>
    <p:sldId id="1234" r:id="rId15"/>
    <p:sldId id="1264" r:id="rId16"/>
    <p:sldId id="1258" r:id="rId17"/>
    <p:sldId id="1259" r:id="rId18"/>
    <p:sldId id="1256" r:id="rId19"/>
    <p:sldId id="1267" r:id="rId20"/>
    <p:sldId id="1274" r:id="rId21"/>
    <p:sldId id="1275" r:id="rId22"/>
    <p:sldId id="1278" r:id="rId23"/>
    <p:sldId id="1279" r:id="rId24"/>
    <p:sldId id="1261" r:id="rId25"/>
    <p:sldId id="1240" r:id="rId26"/>
    <p:sldId id="1237" r:id="rId27"/>
    <p:sldId id="1269" r:id="rId28"/>
    <p:sldId id="1251" r:id="rId29"/>
    <p:sldId id="1262" r:id="rId30"/>
    <p:sldId id="1242" r:id="rId31"/>
    <p:sldId id="1263" r:id="rId32"/>
    <p:sldId id="1241" r:id="rId33"/>
    <p:sldId id="1243" r:id="rId34"/>
    <p:sldId id="1248" r:id="rId35"/>
    <p:sldId id="1281" r:id="rId36"/>
    <p:sldId id="1249" r:id="rId37"/>
    <p:sldId id="1245" r:id="rId38"/>
    <p:sldId id="1272" r:id="rId39"/>
    <p:sldId id="1252" r:id="rId4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1pPr>
    <a:lvl2pPr marL="454025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2pPr>
    <a:lvl3pPr marL="911225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3pPr>
    <a:lvl4pPr marL="1368425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4pPr>
    <a:lvl5pPr marL="1825625" indent="1588" algn="l" rtl="0" fontAlgn="base">
      <a:spcBef>
        <a:spcPct val="0"/>
      </a:spcBef>
      <a:spcAft>
        <a:spcPct val="0"/>
      </a:spcAft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3300"/>
    <a:srgbClr val="9999FF"/>
    <a:srgbClr val="FF0000"/>
    <a:srgbClr val="00CC66"/>
    <a:srgbClr val="FF9933"/>
    <a:srgbClr val="FFCC00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5AA297B-301A-4DF7-BBA7-F73A2C9C3E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285C736-F91B-41D4-B7CE-2736344745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ヒラギノ角ゴ Pro W3" charset="-128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charset="-128"/>
        <a:cs typeface="+mn-cs"/>
      </a:defRPr>
    </a:lvl5pPr>
    <a:lvl6pPr marL="2283597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13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34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52" algn="l" defTabSz="9134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A71F2-B44E-40F9-9BD8-4B520412E4C1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946B8-8194-4CF1-B757-D4CBC86B07F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2" rIns="91344" bIns="45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+mn-cs"/>
              </a:rPr>
              <a:t>NSTX-U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05000" y="6586538"/>
            <a:ext cx="7467600" cy="246062"/>
          </a:xfrm>
          <a:prstGeom prst="rect">
            <a:avLst/>
          </a:prstGeom>
          <a:noFill/>
        </p:spPr>
        <p:txBody>
          <a:bodyPr lIns="91344" tIns="45672" rIns="91344" bIns="45672">
            <a:spAutoFit/>
          </a:bodyPr>
          <a:lstStyle/>
          <a:p>
            <a:pPr algn="ctr"/>
            <a:r>
              <a:rPr lang="en-US" sz="1000" i="0"/>
              <a:t>NSTX-U 5 Year Plan Review– Initial Operations, Scenarios &amp; Control (Gerhardt)             May 21-23, 2013              </a:t>
            </a:r>
            <a:fld id="{D80764D6-76B1-4302-8383-A6ED1B837B20}" type="slidenum">
              <a:rPr lang="en-US" sz="1000" i="0"/>
              <a:pPr algn="ctr"/>
              <a:t>‹#›</a:t>
            </a:fld>
            <a:endParaRPr lang="en-US" sz="1000" i="0"/>
          </a:p>
        </p:txBody>
      </p:sp>
      <p:pic>
        <p:nvPicPr>
          <p:cNvPr id="1030" name="Picture 136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03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6721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3437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0158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687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ヒラギノ角ゴ Pro W3" charset="-128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ヒラギノ角ゴ Pro W3" charset="-128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  <a:ea typeface="ヒラギノ角ゴ Pro W3" charset="-128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</a:defRPr>
      </a:lvl5pPr>
      <a:lvl6pPr marL="2511955" indent="-2283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68675" indent="-2283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5393" indent="-2283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2110" indent="-22836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1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7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4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2" algn="l" defTabSz="9134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200" i="0">
                <a:effectLst>
                  <a:outerShdw blurRad="38100" dist="38100" dir="2700000" algn="tl">
                    <a:srgbClr val="C0C0C0"/>
                  </a:outerShdw>
                </a:effectLst>
              </a:rPr>
              <a:t>NSTX-U Initial Operations Plan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200" i="0">
                <a:effectLst>
                  <a:outerShdw blurRad="38100" dist="38100" dir="2700000" algn="tl">
                    <a:srgbClr val="C0C0C0"/>
                  </a:outerShdw>
                </a:effectLst>
              </a:rPr>
              <a:t>5 Year Plan for Scenarios and Control</a:t>
            </a:r>
            <a:endParaRPr lang="en-US" sz="3200" i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1524000" y="2057400"/>
            <a:ext cx="60198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>
            <a:spAutoFit/>
          </a:bodyPr>
          <a:lstStyle/>
          <a:p>
            <a:pPr algn="ctr"/>
            <a:r>
              <a:rPr lang="en-US" sz="2400" i="0" dirty="0">
                <a:solidFill>
                  <a:schemeClr val="tx1"/>
                </a:solidFill>
                <a:latin typeface="Arial" pitchFamily="34" charset="0"/>
              </a:rPr>
              <a:t>S.P. Gerhardt, PPPL</a:t>
            </a:r>
          </a:p>
          <a:p>
            <a:pPr algn="ctr"/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E. </a:t>
            </a:r>
            <a:r>
              <a:rPr lang="en-US" sz="2000" b="0" dirty="0" err="1">
                <a:solidFill>
                  <a:schemeClr val="tx1"/>
                </a:solidFill>
                <a:latin typeface="Arial" pitchFamily="34" charset="0"/>
              </a:rPr>
              <a:t>Kolemen</a:t>
            </a:r>
            <a:r>
              <a:rPr lang="en-US" sz="2000" b="0" dirty="0">
                <a:solidFill>
                  <a:schemeClr val="tx1"/>
                </a:solidFill>
                <a:latin typeface="Arial" pitchFamily="34" charset="0"/>
              </a:rPr>
              <a:t>, PPPL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Arial" pitchFamily="34" charset="0"/>
              </a:rPr>
              <a:t>for the NSTX-U Research Team </a:t>
            </a:r>
          </a:p>
        </p:txBody>
      </p:sp>
      <p:cxnSp>
        <p:nvCxnSpPr>
          <p:cNvPr id="5124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5125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6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7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28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29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30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1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2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33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4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5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36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38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39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0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1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2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4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5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6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7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48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49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0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pic>
        <p:nvPicPr>
          <p:cNvPr id="5151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cxnSp>
        <p:nvCxnSpPr>
          <p:cNvPr id="5152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3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4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87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+mn-cs"/>
              </a:rPr>
              <a:t>NSTX-U</a:t>
            </a:r>
          </a:p>
        </p:txBody>
      </p:sp>
      <p:cxnSp>
        <p:nvCxnSpPr>
          <p:cNvPr id="5156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58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59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5160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sp>
        <p:nvSpPr>
          <p:cNvPr id="5161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5162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4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6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7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5168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</p:cxnSp>
      <p:sp>
        <p:nvSpPr>
          <p:cNvPr id="5169" name="Text Box 10"/>
          <p:cNvSpPr txBox="1">
            <a:spLocks noChangeArrowheads="1"/>
          </p:cNvSpPr>
          <p:nvPr/>
        </p:nvSpPr>
        <p:spPr bwMode="auto">
          <a:xfrm>
            <a:off x="1676400" y="3651250"/>
            <a:ext cx="5715000" cy="69215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>
                <a:solidFill>
                  <a:srgbClr val="FF0000"/>
                </a:solidFill>
              </a:rPr>
              <a:t>NSTX-U 5 Year Plan Review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>
                <a:solidFill>
                  <a:srgbClr val="FF0000"/>
                </a:solidFill>
              </a:rPr>
              <a:t>LSB B318, PPPL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1800" i="0">
                <a:solidFill>
                  <a:srgbClr val="FF0000"/>
                </a:solidFill>
              </a:rPr>
              <a:t>May 21-23, 2013</a:t>
            </a:r>
          </a:p>
        </p:txBody>
      </p:sp>
      <p:pic>
        <p:nvPicPr>
          <p:cNvPr id="5170" name="Picture 53" descr="ppi224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800">
                <a:solidFill>
                  <a:srgbClr val="FF0000"/>
                </a:solidFill>
                <a:latin typeface="Arial" pitchFamily="34" charset="0"/>
              </a:rPr>
              <a:t>Inst for Nucl Res, Kiev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Chonbuk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NFRI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Seoul Natl U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CIEMAT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FOM Inst DIFFER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Jülich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</p:txBody>
      </p:sp>
      <p:pic>
        <p:nvPicPr>
          <p:cNvPr id="5172" name="Picture 3" descr="C:\Users\jmenard\Desktop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73" name="Picture 48" descr="ppi221.tmp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4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 of Wm &amp; Mary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FIU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Lehigh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Tennessee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Tulsa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  <a:p>
            <a:pPr eaLnBrk="0" hangingPunct="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X Science LLC</a:t>
            </a:r>
          </a:p>
        </p:txBody>
      </p:sp>
      <p:pic>
        <p:nvPicPr>
          <p:cNvPr id="5175" name="Picture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alpha val="10000"/>
                  </a:schemeClr>
                </a:solidFill>
              </a:rPr>
              <a:t>Plans for Entering the First NSTX-U Operations Period</a:t>
            </a:r>
          </a:p>
          <a:p>
            <a:pPr>
              <a:defRPr/>
            </a:pPr>
            <a:r>
              <a:rPr lang="en-US" dirty="0" smtClean="0"/>
              <a:t>ASC Research Plans for 5-year Period</a:t>
            </a:r>
          </a:p>
          <a:p>
            <a:pPr lvl="1">
              <a:defRPr/>
            </a:pPr>
            <a:r>
              <a:rPr lang="en-US" sz="1800" dirty="0" smtClean="0"/>
              <a:t>Thrust 1: Scenario Physics</a:t>
            </a:r>
          </a:p>
          <a:p>
            <a:pPr lvl="2">
              <a:defRPr/>
            </a:pPr>
            <a:r>
              <a:rPr lang="en-US" sz="1600" dirty="0" smtClean="0"/>
              <a:t>Development of 100% non-inductive operation.</a:t>
            </a:r>
          </a:p>
          <a:p>
            <a:pPr lvl="2">
              <a:defRPr/>
            </a:pPr>
            <a:r>
              <a:rPr lang="en-US" sz="1600" dirty="0" smtClean="0"/>
              <a:t>Extend the high-current, partial-inductive scenarios to long-pulse.</a:t>
            </a:r>
          </a:p>
          <a:p>
            <a:pPr lvl="1">
              <a:defRPr/>
            </a:pPr>
            <a:r>
              <a:rPr lang="en-US" sz="1800" dirty="0" smtClean="0"/>
              <a:t>Thrust 2: </a:t>
            </a:r>
            <a:r>
              <a:rPr lang="en-US" sz="1800" dirty="0" err="1" smtClean="0"/>
              <a:t>Axisymmetric</a:t>
            </a:r>
            <a:r>
              <a:rPr lang="en-US" sz="1800" dirty="0" smtClean="0"/>
              <a:t> Control Development</a:t>
            </a:r>
          </a:p>
          <a:p>
            <a:pPr lvl="2">
              <a:defRPr/>
            </a:pPr>
            <a:r>
              <a:rPr lang="en-US" sz="1600" dirty="0" smtClean="0"/>
              <a:t>Develop methods to control the heat flux for high-power scenarios.</a:t>
            </a:r>
          </a:p>
          <a:p>
            <a:pPr lvl="2">
              <a:defRPr/>
            </a:pPr>
            <a:r>
              <a:rPr lang="en-US" sz="1600" dirty="0" smtClean="0"/>
              <a:t>Develop rotation and current profile control.</a:t>
            </a:r>
          </a:p>
          <a:p>
            <a:pPr lvl="1">
              <a:defRPr/>
            </a:pPr>
            <a:r>
              <a:rPr lang="en-US" sz="1800" dirty="0" smtClean="0"/>
              <a:t>Thrust 3: Disruption Avoidance By Controlled Discharge Shutdown</a:t>
            </a:r>
          </a:p>
          <a:p>
            <a:pPr lvl="2">
              <a:defRPr/>
            </a:pPr>
            <a:r>
              <a:rPr lang="en-US" sz="1600" dirty="0" smtClean="0"/>
              <a:t>Develop detection of impending disruptions.</a:t>
            </a:r>
          </a:p>
          <a:p>
            <a:pPr lvl="2">
              <a:defRPr/>
            </a:pPr>
            <a:r>
              <a:rPr lang="en-US" sz="1600" dirty="0" smtClean="0"/>
              <a:t>Develop techniques for the automated termination of discharges.</a:t>
            </a:r>
          </a:p>
          <a:p>
            <a:pPr lvl="1">
              <a:defRPr/>
            </a:pPr>
            <a:r>
              <a:rPr lang="en-US" sz="1800" dirty="0" smtClean="0"/>
              <a:t>Thrust 4: Scenario Physics for Next Step Devices</a:t>
            </a:r>
          </a:p>
          <a:p>
            <a:pPr lvl="2">
              <a:defRPr/>
            </a:pPr>
            <a:r>
              <a:rPr lang="en-US" sz="1600" dirty="0" smtClean="0"/>
              <a:t>Determine the optimal, simultaneous </a:t>
            </a:r>
            <a:r>
              <a:rPr lang="en-US" sz="1600" dirty="0" err="1" smtClean="0"/>
              <a:t>q</a:t>
            </a:r>
            <a:r>
              <a:rPr lang="en-US" sz="1600" dirty="0" smtClean="0"/>
              <a:t>- and rotation profiles.</a:t>
            </a:r>
          </a:p>
          <a:p>
            <a:pPr lvl="2">
              <a:defRPr/>
            </a:pPr>
            <a:r>
              <a:rPr lang="en-US" sz="1600" dirty="0" smtClean="0"/>
              <a:t>Study the conditions for classical beam current drive.</a:t>
            </a:r>
          </a:p>
          <a:p>
            <a:pPr lvl="2">
              <a:defRPr/>
            </a:pPr>
            <a:r>
              <a:rPr lang="en-US" sz="1600" dirty="0" smtClean="0"/>
              <a:t>Explore &amp; validate integrated models for projections to FNSF.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85800" y="3962400"/>
            <a:ext cx="7086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57200" y="2108200"/>
            <a:ext cx="7086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09600" y="5181600"/>
            <a:ext cx="7086600" cy="1066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609600" y="3048000"/>
            <a:ext cx="7086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2" name="Rectangle 3"/>
          <p:cNvSpPr>
            <a:spLocks noChangeArrowheads="1"/>
          </p:cNvSpPr>
          <p:nvPr/>
        </p:nvSpPr>
        <p:spPr bwMode="auto">
          <a:xfrm>
            <a:off x="762000" y="4876800"/>
            <a:ext cx="7086600" cy="609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993775" y="6248400"/>
            <a:ext cx="7159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solidFill>
                  <a:srgbClr val="FF0000"/>
                </a:solidFill>
              </a:rPr>
              <a:t>Four thrusts support all 5 high-level programmatic goals for NSTX-U (see J. Menard talk)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alpha val="10000"/>
                  </a:schemeClr>
                </a:solidFill>
              </a:rPr>
              <a:t>Plans for Entering the First NSTX-U Operations Period</a:t>
            </a:r>
          </a:p>
          <a:p>
            <a:pPr>
              <a:defRPr/>
            </a:pPr>
            <a:r>
              <a:rPr lang="en-US" dirty="0" smtClean="0"/>
              <a:t>ASC Research Plans for 5-year Period</a:t>
            </a:r>
          </a:p>
          <a:p>
            <a:pPr lvl="1">
              <a:defRPr/>
            </a:pPr>
            <a:r>
              <a:rPr lang="en-US" sz="1800" dirty="0" smtClean="0"/>
              <a:t>Thrust 1: Scenario Physics</a:t>
            </a:r>
          </a:p>
          <a:p>
            <a:pPr lvl="2">
              <a:defRPr/>
            </a:pPr>
            <a:r>
              <a:rPr lang="en-US" sz="1600" dirty="0" smtClean="0"/>
              <a:t>Development of 100% non-inductive operation.</a:t>
            </a:r>
          </a:p>
          <a:p>
            <a:pPr lvl="2">
              <a:defRPr/>
            </a:pPr>
            <a:r>
              <a:rPr lang="en-US" sz="1600" dirty="0" smtClean="0"/>
              <a:t>Extend the high-current, partial-inductive scenarios to long-pulse.</a:t>
            </a:r>
          </a:p>
          <a:p>
            <a:pPr lvl="1">
              <a:defRPr/>
            </a:pPr>
            <a:r>
              <a:rPr lang="en-US" sz="1800" dirty="0" smtClean="0"/>
              <a:t>Thrust 2: </a:t>
            </a:r>
            <a:r>
              <a:rPr lang="en-US" sz="1800" dirty="0" err="1" smtClean="0"/>
              <a:t>Axisymmetric</a:t>
            </a:r>
            <a:r>
              <a:rPr lang="en-US" sz="1800" dirty="0" smtClean="0"/>
              <a:t> Control Development</a:t>
            </a:r>
          </a:p>
          <a:p>
            <a:pPr lvl="2">
              <a:defRPr/>
            </a:pPr>
            <a:r>
              <a:rPr lang="en-US" sz="1600" dirty="0" smtClean="0"/>
              <a:t>Develop methods to control the heat flux for high-power scenarios.</a:t>
            </a:r>
          </a:p>
          <a:p>
            <a:pPr lvl="2">
              <a:defRPr/>
            </a:pPr>
            <a:r>
              <a:rPr lang="en-US" sz="1600" dirty="0" smtClean="0"/>
              <a:t>Develop rotation and current profile control.</a:t>
            </a:r>
          </a:p>
          <a:p>
            <a:pPr lvl="1">
              <a:defRPr/>
            </a:pPr>
            <a:r>
              <a:rPr lang="en-US" sz="1800" dirty="0" smtClean="0"/>
              <a:t>Thrust 3: Disruption Avoidance By Controlled Discharge Shutdown</a:t>
            </a:r>
          </a:p>
          <a:p>
            <a:pPr lvl="2">
              <a:defRPr/>
            </a:pPr>
            <a:r>
              <a:rPr lang="en-US" sz="1600" dirty="0" smtClean="0"/>
              <a:t>Develop detection of impending disruptions.</a:t>
            </a:r>
          </a:p>
          <a:p>
            <a:pPr lvl="2">
              <a:defRPr/>
            </a:pPr>
            <a:r>
              <a:rPr lang="en-US" sz="1600" dirty="0" smtClean="0"/>
              <a:t>Develop techniques for the automated termination of discharges.</a:t>
            </a:r>
          </a:p>
          <a:p>
            <a:pPr lvl="1">
              <a:defRPr/>
            </a:pPr>
            <a:r>
              <a:rPr lang="en-US" sz="1800" dirty="0" smtClean="0"/>
              <a:t>Thrust 4: Scenario Physics for Next Step Devices</a:t>
            </a:r>
          </a:p>
          <a:p>
            <a:pPr lvl="2">
              <a:defRPr/>
            </a:pPr>
            <a:r>
              <a:rPr lang="en-US" sz="1600" dirty="0" smtClean="0"/>
              <a:t>Determine the optimal, simultaneous </a:t>
            </a:r>
            <a:r>
              <a:rPr lang="en-US" sz="1600" dirty="0" err="1" smtClean="0"/>
              <a:t>q</a:t>
            </a:r>
            <a:r>
              <a:rPr lang="en-US" sz="1600" dirty="0" smtClean="0"/>
              <a:t>- and rotation profiles.</a:t>
            </a:r>
          </a:p>
          <a:p>
            <a:pPr lvl="2">
              <a:defRPr/>
            </a:pPr>
            <a:r>
              <a:rPr lang="en-US" sz="1600" dirty="0" smtClean="0"/>
              <a:t>Study the conditions for classical beam current drive.</a:t>
            </a:r>
          </a:p>
          <a:p>
            <a:pPr lvl="2">
              <a:defRPr/>
            </a:pPr>
            <a:r>
              <a:rPr lang="en-US" sz="1600" dirty="0" smtClean="0"/>
              <a:t>Explore &amp; validate integrated models for projections to FNSF.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" y="2438400"/>
            <a:ext cx="7696200" cy="37338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957888" y="1066800"/>
            <a:ext cx="3033712" cy="19589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defTabSz="1018586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pic>
        <p:nvPicPr>
          <p:cNvPr id="18436" name="Picture 33" descr="Screen shot 2012-03-15 at 11.30.23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4250"/>
            <a:ext cx="581818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 </a:t>
            </a:r>
            <a:r>
              <a:rPr lang="en-US" dirty="0" smtClean="0"/>
              <a:t>The Non-Inductive Current Level at B</a:t>
            </a:r>
            <a:r>
              <a:rPr lang="en-US" baseline="-25000" dirty="0" smtClean="0"/>
              <a:t>T</a:t>
            </a:r>
            <a:r>
              <a:rPr lang="en-US" dirty="0" smtClean="0"/>
              <a:t>=1.0 T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inj</a:t>
            </a:r>
            <a:r>
              <a:rPr lang="en-US" dirty="0" smtClean="0"/>
              <a:t>=12.6 MW To Be Between ~900 &amp; ~1300 kA</a:t>
            </a:r>
          </a:p>
        </p:txBody>
      </p:sp>
      <p:sp>
        <p:nvSpPr>
          <p:cNvPr id="18438" name="Content Placeholder 2"/>
          <p:cNvSpPr txBox="1">
            <a:spLocks/>
          </p:cNvSpPr>
          <p:nvPr/>
        </p:nvSpPr>
        <p:spPr bwMode="auto">
          <a:xfrm>
            <a:off x="3124200" y="37338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/>
          <a:lstStyle/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1.0T, P</a:t>
            </a:r>
            <a:r>
              <a:rPr lang="en-US" sz="1600" i="0" baseline="-25000">
                <a:solidFill>
                  <a:srgbClr val="000000"/>
                </a:solidFill>
              </a:rPr>
              <a:t>inj</a:t>
            </a:r>
            <a:r>
              <a:rPr lang="en-US" sz="1600" i="0">
                <a:solidFill>
                  <a:srgbClr val="000000"/>
                </a:solidFill>
              </a:rPr>
              <a:t>=12.6 MW, f</a:t>
            </a:r>
            <a:r>
              <a:rPr lang="en-US" sz="1600" i="0" baseline="-25000">
                <a:solidFill>
                  <a:srgbClr val="000000"/>
                </a:solidFill>
              </a:rPr>
              <a:t>GW</a:t>
            </a:r>
            <a:r>
              <a:rPr lang="en-US" sz="1600" i="0">
                <a:solidFill>
                  <a:srgbClr val="000000"/>
                </a:solidFill>
              </a:rPr>
              <a:t>=0.72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A=1.75,   </a:t>
            </a:r>
            <a:r>
              <a:rPr lang="en-US" sz="1600" i="0">
                <a:solidFill>
                  <a:srgbClr val="000000"/>
                </a:solidFill>
                <a:latin typeface="Symbol" pitchFamily="18" charset="2"/>
              </a:rPr>
              <a:t>k</a:t>
            </a:r>
            <a:r>
              <a:rPr lang="en-US" sz="1600" i="0">
                <a:solidFill>
                  <a:srgbClr val="000000"/>
                </a:solidFill>
              </a:rPr>
              <a:t>=2.8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latin typeface="Arial" pitchFamily="34" charset="0"/>
              </a:rPr>
              <a:t>Determine the non-inductive current level for 2 confinement and 2 profile assumptions…</a:t>
            </a:r>
            <a:r>
              <a:rPr lang="en-US" sz="1600" b="0">
                <a:solidFill>
                  <a:schemeClr val="accent2"/>
                </a:solidFill>
                <a:latin typeface="Arial" pitchFamily="34" charset="0"/>
              </a:rPr>
              <a:t>yields 4 different projections.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39" name="TextBox 20"/>
          <p:cNvSpPr txBox="1">
            <a:spLocks noChangeArrowheads="1"/>
          </p:cNvSpPr>
          <p:nvPr/>
        </p:nvSpPr>
        <p:spPr bwMode="auto">
          <a:xfrm>
            <a:off x="639763" y="22860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8440" name="TextBox 21"/>
          <p:cNvSpPr txBox="1">
            <a:spLocks noChangeArrowheads="1"/>
          </p:cNvSpPr>
          <p:nvPr/>
        </p:nvSpPr>
        <p:spPr bwMode="auto">
          <a:xfrm>
            <a:off x="1325563" y="26670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8441" name="TextBox 25"/>
          <p:cNvSpPr txBox="1">
            <a:spLocks noChangeArrowheads="1"/>
          </p:cNvSpPr>
          <p:nvPr/>
        </p:nvSpPr>
        <p:spPr bwMode="auto">
          <a:xfrm>
            <a:off x="792163" y="5715000"/>
            <a:ext cx="1231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8442" name="TextBox 26"/>
          <p:cNvSpPr txBox="1">
            <a:spLocks noChangeArrowheads="1"/>
          </p:cNvSpPr>
          <p:nvPr/>
        </p:nvSpPr>
        <p:spPr bwMode="auto">
          <a:xfrm>
            <a:off x="1630363" y="5562600"/>
            <a:ext cx="1154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8443" name="TextBox 31"/>
          <p:cNvSpPr txBox="1">
            <a:spLocks noChangeArrowheads="1"/>
          </p:cNvSpPr>
          <p:nvPr/>
        </p:nvSpPr>
        <p:spPr bwMode="auto">
          <a:xfrm>
            <a:off x="3581400" y="2209800"/>
            <a:ext cx="115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8444" name="TextBox 32"/>
          <p:cNvSpPr txBox="1">
            <a:spLocks noChangeArrowheads="1"/>
          </p:cNvSpPr>
          <p:nvPr/>
        </p:nvSpPr>
        <p:spPr bwMode="auto">
          <a:xfrm>
            <a:off x="4329113" y="26924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8445" name="TextBox 6"/>
          <p:cNvSpPr txBox="1">
            <a:spLocks noChangeArrowheads="1"/>
          </p:cNvSpPr>
          <p:nvPr/>
        </p:nvSpPr>
        <p:spPr bwMode="auto">
          <a:xfrm>
            <a:off x="6096000" y="1122363"/>
            <a:ext cx="28194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>
            <a:spAutoFit/>
          </a:bodyPr>
          <a:lstStyle/>
          <a:p>
            <a:pPr algn="ctr"/>
            <a:r>
              <a:rPr lang="en-US" sz="1500" b="0" i="0">
                <a:solidFill>
                  <a:schemeClr val="tx1"/>
                </a:solidFill>
              </a:rPr>
              <a:t>Dashed: ITER-98 confinement scaling</a:t>
            </a:r>
          </a:p>
          <a:p>
            <a:pPr algn="ctr"/>
            <a:endParaRPr lang="en-US" sz="1500" b="0" i="0">
              <a:solidFill>
                <a:schemeClr val="tx1"/>
              </a:solidFill>
            </a:endParaRPr>
          </a:p>
          <a:p>
            <a:pPr algn="ctr"/>
            <a:endParaRPr lang="en-US" sz="1500" b="0" i="0">
              <a:solidFill>
                <a:schemeClr val="tx1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269038" y="1655763"/>
          <a:ext cx="2457450" cy="403225"/>
        </p:xfrm>
        <a:graphic>
          <a:graphicData uri="http://schemas.openxmlformats.org/presentationml/2006/ole">
            <p:oleObj spid="_x0000_s18434" name="Equation" r:id="rId4" imgW="1600200" imgH="253800" progId="Equation.3">
              <p:embed/>
            </p:oleObj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325813" y="4953000"/>
          <a:ext cx="5472112" cy="1531940"/>
        </p:xfrm>
        <a:graphic>
          <a:graphicData uri="http://schemas.openxmlformats.org/drawingml/2006/table">
            <a:tbl>
              <a:tblPr/>
              <a:tblGrid>
                <a:gridCol w="1368425"/>
                <a:gridCol w="987425"/>
                <a:gridCol w="1108075"/>
                <a:gridCol w="914400"/>
                <a:gridCol w="109378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Confinement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[kA]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Narrow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75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18476" name="TextBox 15"/>
          <p:cNvSpPr txBox="1">
            <a:spLocks noChangeArrowheads="1"/>
          </p:cNvSpPr>
          <p:nvPr/>
        </p:nvSpPr>
        <p:spPr bwMode="auto">
          <a:xfrm>
            <a:off x="6019800" y="3124200"/>
            <a:ext cx="3124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i="0"/>
              <a:t>Free-Boundary TRANSP Calculations</a:t>
            </a:r>
          </a:p>
          <a:p>
            <a:pPr algn="r"/>
            <a:r>
              <a:rPr lang="en-US" sz="1100" b="0" i="0"/>
              <a:t>S.P. Gerhardt, et al, </a:t>
            </a:r>
          </a:p>
          <a:p>
            <a:pPr algn="r"/>
            <a:r>
              <a:rPr lang="en-US" sz="1100" b="0" i="0"/>
              <a:t>Nuclear Fusion </a:t>
            </a:r>
            <a:r>
              <a:rPr lang="en-US" sz="1100" i="0"/>
              <a:t>52</a:t>
            </a:r>
            <a:r>
              <a:rPr lang="en-US" sz="1100" b="0" i="0"/>
              <a:t> 083020 (2012)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9" descr="Screen shot 2012-03-15 at 11.30.45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58213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 </a:t>
            </a:r>
            <a:r>
              <a:rPr lang="en-US" dirty="0" smtClean="0"/>
              <a:t>The Non-Inductive Current Level at B</a:t>
            </a:r>
            <a:r>
              <a:rPr lang="en-US" baseline="-25000" dirty="0" smtClean="0"/>
              <a:t>T</a:t>
            </a:r>
            <a:r>
              <a:rPr lang="en-US" dirty="0" smtClean="0"/>
              <a:t>=1.0 T and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inj</a:t>
            </a:r>
            <a:r>
              <a:rPr lang="en-US" dirty="0" smtClean="0"/>
              <a:t>=12.6 MW To Be Between ~900 &amp; ~1300 kA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957888" y="1066800"/>
            <a:ext cx="3033712" cy="1958975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defTabSz="1018586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19463" name="Content Placeholder 2"/>
          <p:cNvSpPr txBox="1">
            <a:spLocks/>
          </p:cNvSpPr>
          <p:nvPr/>
        </p:nvSpPr>
        <p:spPr bwMode="auto">
          <a:xfrm>
            <a:off x="3124200" y="37338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/>
          <a:lstStyle/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1.0T, P</a:t>
            </a:r>
            <a:r>
              <a:rPr lang="en-US" sz="1600" i="0" baseline="-25000">
                <a:solidFill>
                  <a:srgbClr val="000000"/>
                </a:solidFill>
              </a:rPr>
              <a:t>inj</a:t>
            </a:r>
            <a:r>
              <a:rPr lang="en-US" sz="1600" i="0">
                <a:solidFill>
                  <a:srgbClr val="000000"/>
                </a:solidFill>
              </a:rPr>
              <a:t>=12.6 MW, f</a:t>
            </a:r>
            <a:r>
              <a:rPr lang="en-US" sz="1600" i="0" baseline="-25000">
                <a:solidFill>
                  <a:srgbClr val="000000"/>
                </a:solidFill>
              </a:rPr>
              <a:t>GW</a:t>
            </a:r>
            <a:r>
              <a:rPr lang="en-US" sz="1600" i="0">
                <a:solidFill>
                  <a:srgbClr val="000000"/>
                </a:solidFill>
              </a:rPr>
              <a:t>=0.72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i="0">
                <a:solidFill>
                  <a:srgbClr val="000000"/>
                </a:solidFill>
              </a:rPr>
              <a:t>Fix: A=1.75,   </a:t>
            </a:r>
            <a:r>
              <a:rPr lang="en-US" sz="1600" i="0">
                <a:solidFill>
                  <a:srgbClr val="000000"/>
                </a:solidFill>
                <a:latin typeface="Symbol" pitchFamily="18" charset="2"/>
              </a:rPr>
              <a:t>k</a:t>
            </a:r>
            <a:r>
              <a:rPr lang="en-US" sz="1600" i="0">
                <a:solidFill>
                  <a:srgbClr val="000000"/>
                </a:solidFill>
              </a:rPr>
              <a:t>=2.8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chemeClr val="tx1"/>
                </a:solidFill>
                <a:latin typeface="Arial" pitchFamily="34" charset="0"/>
              </a:rPr>
              <a:t>Determine the non-inductive current level for 2 confinement and 2 profile assumptions…</a:t>
            </a:r>
            <a:r>
              <a:rPr lang="en-US" sz="1600" b="0">
                <a:solidFill>
                  <a:schemeClr val="accent2"/>
                </a:solidFill>
                <a:latin typeface="Arial" pitchFamily="34" charset="0"/>
              </a:rPr>
              <a:t>yields 4 different projections.</a:t>
            </a:r>
          </a:p>
          <a:p>
            <a:pPr marL="225425" indent="-225425" defTabSz="1017588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6096000" y="1122363"/>
            <a:ext cx="2819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58" tIns="50929" rIns="101858" bIns="50929">
            <a:spAutoFit/>
          </a:bodyPr>
          <a:lstStyle/>
          <a:p>
            <a:pPr algn="ctr"/>
            <a:r>
              <a:rPr lang="en-US" sz="1500" b="0" i="0">
                <a:solidFill>
                  <a:schemeClr val="tx1"/>
                </a:solidFill>
              </a:rPr>
              <a:t>Dashed: ITER-98 confinement scaling</a:t>
            </a:r>
          </a:p>
          <a:p>
            <a:pPr algn="ctr"/>
            <a:endParaRPr lang="en-US" sz="1500" b="0" i="0">
              <a:solidFill>
                <a:schemeClr val="tx1"/>
              </a:solidFill>
            </a:endParaRPr>
          </a:p>
          <a:p>
            <a:pPr algn="ctr"/>
            <a:endParaRPr lang="en-US" sz="1500" b="0" i="0">
              <a:solidFill>
                <a:schemeClr val="tx1"/>
              </a:solidFill>
            </a:endParaRPr>
          </a:p>
          <a:p>
            <a:pPr algn="ctr"/>
            <a:r>
              <a:rPr lang="en-US" sz="1500" b="0" i="0">
                <a:solidFill>
                  <a:schemeClr val="tx1"/>
                </a:solidFill>
              </a:rPr>
              <a:t>Solid: ST confinement scaling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269038" y="1655763"/>
          <a:ext cx="2457450" cy="403225"/>
        </p:xfrm>
        <a:graphic>
          <a:graphicData uri="http://schemas.openxmlformats.org/presentationml/2006/ole">
            <p:oleObj spid="_x0000_s19458" name="Equation" r:id="rId4" imgW="1600200" imgH="253800" progId="Equation.3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373813" y="2335213"/>
          <a:ext cx="2143125" cy="355600"/>
        </p:xfrm>
        <a:graphic>
          <a:graphicData uri="http://schemas.openxmlformats.org/presentationml/2006/ole">
            <p:oleObj spid="_x0000_s19459" name="Equation" r:id="rId5" imgW="1485720" imgH="241200" progId="Equation.3">
              <p:embed/>
            </p:oleObj>
          </a:graphicData>
        </a:graphic>
      </p:graphicFrame>
      <p:sp>
        <p:nvSpPr>
          <p:cNvPr id="19465" name="TextBox 20"/>
          <p:cNvSpPr txBox="1">
            <a:spLocks noChangeArrowheads="1"/>
          </p:cNvSpPr>
          <p:nvPr/>
        </p:nvSpPr>
        <p:spPr bwMode="auto">
          <a:xfrm>
            <a:off x="639763" y="2286000"/>
            <a:ext cx="11525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9466" name="TextBox 21"/>
          <p:cNvSpPr txBox="1">
            <a:spLocks noChangeArrowheads="1"/>
          </p:cNvSpPr>
          <p:nvPr/>
        </p:nvSpPr>
        <p:spPr bwMode="auto">
          <a:xfrm>
            <a:off x="1325563" y="26670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9467" name="TextBox 22"/>
          <p:cNvSpPr txBox="1">
            <a:spLocks noChangeArrowheads="1"/>
          </p:cNvSpPr>
          <p:nvPr/>
        </p:nvSpPr>
        <p:spPr bwMode="auto">
          <a:xfrm>
            <a:off x="639763" y="1828800"/>
            <a:ext cx="1169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9468" name="TextBox 23"/>
          <p:cNvSpPr txBox="1">
            <a:spLocks noChangeArrowheads="1"/>
          </p:cNvSpPr>
          <p:nvPr/>
        </p:nvSpPr>
        <p:spPr bwMode="auto">
          <a:xfrm>
            <a:off x="685800" y="1371600"/>
            <a:ext cx="1249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325813" y="4953000"/>
          <a:ext cx="5472112" cy="1531940"/>
        </p:xfrm>
        <a:graphic>
          <a:graphicData uri="http://schemas.openxmlformats.org/drawingml/2006/table">
            <a:tbl>
              <a:tblPr/>
              <a:tblGrid>
                <a:gridCol w="1368425"/>
                <a:gridCol w="987425"/>
                <a:gridCol w="1108075"/>
                <a:gridCol w="914400"/>
                <a:gridCol w="1093787"/>
              </a:tblGrid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Confinement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[kA]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4.34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Narrow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4.87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Narrow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498" name="TextBox 25"/>
          <p:cNvSpPr txBox="1">
            <a:spLocks noChangeArrowheads="1"/>
          </p:cNvSpPr>
          <p:nvPr/>
        </p:nvSpPr>
        <p:spPr bwMode="auto">
          <a:xfrm>
            <a:off x="792163" y="5715000"/>
            <a:ext cx="1231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9499" name="TextBox 26"/>
          <p:cNvSpPr txBox="1">
            <a:spLocks noChangeArrowheads="1"/>
          </p:cNvSpPr>
          <p:nvPr/>
        </p:nvSpPr>
        <p:spPr bwMode="auto">
          <a:xfrm>
            <a:off x="1630363" y="5562600"/>
            <a:ext cx="11541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9500" name="TextBox 27"/>
          <p:cNvSpPr txBox="1">
            <a:spLocks noChangeArrowheads="1"/>
          </p:cNvSpPr>
          <p:nvPr/>
        </p:nvSpPr>
        <p:spPr bwMode="auto">
          <a:xfrm>
            <a:off x="715963" y="5181600"/>
            <a:ext cx="12493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9501" name="TextBox 28"/>
          <p:cNvSpPr txBox="1">
            <a:spLocks noChangeArrowheads="1"/>
          </p:cNvSpPr>
          <p:nvPr/>
        </p:nvSpPr>
        <p:spPr bwMode="auto">
          <a:xfrm>
            <a:off x="1298575" y="4419600"/>
            <a:ext cx="1169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9502" name="TextBox 29"/>
          <p:cNvSpPr txBox="1">
            <a:spLocks noChangeArrowheads="1"/>
          </p:cNvSpPr>
          <p:nvPr/>
        </p:nvSpPr>
        <p:spPr bwMode="auto">
          <a:xfrm>
            <a:off x="3581400" y="1752600"/>
            <a:ext cx="12509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Narrow, H</a:t>
            </a:r>
            <a:r>
              <a:rPr lang="en-US" baseline="-25000">
                <a:solidFill>
                  <a:schemeClr val="tx1"/>
                </a:solidFill>
              </a:rPr>
              <a:t>ST</a:t>
            </a:r>
            <a:r>
              <a:rPr lang="en-US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9503" name="TextBox 30"/>
          <p:cNvSpPr txBox="1">
            <a:spLocks noChangeArrowheads="1"/>
          </p:cNvSpPr>
          <p:nvPr/>
        </p:nvSpPr>
        <p:spPr bwMode="auto">
          <a:xfrm>
            <a:off x="4621213" y="2008188"/>
            <a:ext cx="11699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Broad, H</a:t>
            </a:r>
            <a:r>
              <a:rPr lang="en-US" baseline="-25000">
                <a:solidFill>
                  <a:schemeClr val="accent2"/>
                </a:solidFill>
              </a:rPr>
              <a:t>ST</a:t>
            </a:r>
            <a:r>
              <a:rPr lang="en-US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19504" name="TextBox 31"/>
          <p:cNvSpPr txBox="1">
            <a:spLocks noChangeArrowheads="1"/>
          </p:cNvSpPr>
          <p:nvPr/>
        </p:nvSpPr>
        <p:spPr bwMode="auto">
          <a:xfrm>
            <a:off x="3581400" y="2209800"/>
            <a:ext cx="1154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Broad, H</a:t>
            </a:r>
            <a:r>
              <a:rPr lang="en-US" baseline="-25000">
                <a:solidFill>
                  <a:srgbClr val="FF0000"/>
                </a:solidFill>
              </a:rPr>
              <a:t>98</a:t>
            </a:r>
            <a:r>
              <a:rPr lang="en-US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19505" name="TextBox 32"/>
          <p:cNvSpPr txBox="1">
            <a:spLocks noChangeArrowheads="1"/>
          </p:cNvSpPr>
          <p:nvPr/>
        </p:nvSpPr>
        <p:spPr bwMode="auto">
          <a:xfrm>
            <a:off x="4329113" y="2692400"/>
            <a:ext cx="12334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Narrow, H</a:t>
            </a:r>
            <a:r>
              <a:rPr lang="en-US" baseline="-25000">
                <a:solidFill>
                  <a:srgbClr val="008000"/>
                </a:solidFill>
              </a:rPr>
              <a:t>98</a:t>
            </a:r>
            <a:r>
              <a:rPr lang="en-US">
                <a:solidFill>
                  <a:srgbClr val="008000"/>
                </a:solidFill>
              </a:rPr>
              <a:t>=1</a:t>
            </a:r>
          </a:p>
        </p:txBody>
      </p:sp>
      <p:sp>
        <p:nvSpPr>
          <p:cNvPr id="19506" name="TextBox 22"/>
          <p:cNvSpPr txBox="1">
            <a:spLocks noChangeArrowheads="1"/>
          </p:cNvSpPr>
          <p:nvPr/>
        </p:nvSpPr>
        <p:spPr bwMode="auto">
          <a:xfrm>
            <a:off x="7412038" y="2689225"/>
            <a:ext cx="14827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48" tIns="41025" rIns="82048" bIns="41025">
            <a:spAutoFit/>
          </a:bodyPr>
          <a:lstStyle/>
          <a:p>
            <a:r>
              <a:rPr lang="en-US" b="0" i="0">
                <a:solidFill>
                  <a:schemeClr val="tx1"/>
                </a:solidFill>
              </a:rPr>
              <a:t>(S. Kaye, NF 2006)</a:t>
            </a:r>
          </a:p>
        </p:txBody>
      </p:sp>
      <p:sp>
        <p:nvSpPr>
          <p:cNvPr id="19507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19508" name="TextBox 25"/>
          <p:cNvSpPr txBox="1">
            <a:spLocks noChangeArrowheads="1"/>
          </p:cNvSpPr>
          <p:nvPr/>
        </p:nvSpPr>
        <p:spPr bwMode="auto">
          <a:xfrm>
            <a:off x="6019800" y="3124200"/>
            <a:ext cx="3124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i="0"/>
              <a:t>Free-Boundary TRANSP Calculations</a:t>
            </a:r>
          </a:p>
          <a:p>
            <a:pPr algn="r"/>
            <a:r>
              <a:rPr lang="en-US" sz="1100" b="0" i="0"/>
              <a:t>S.P. Gerhardt, et al, </a:t>
            </a:r>
          </a:p>
          <a:p>
            <a:pPr algn="r"/>
            <a:r>
              <a:rPr lang="en-US" sz="1100" b="0" i="0"/>
              <a:t>Nuclear Fusion </a:t>
            </a:r>
            <a:r>
              <a:rPr lang="en-US" sz="1100" i="0"/>
              <a:t>52</a:t>
            </a:r>
            <a:r>
              <a:rPr lang="en-US" sz="1100" b="0" i="0"/>
              <a:t> 083020 (2012)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Non-Inductive Operating Points Projected Over a Range of Toroidal Fields, Densities, and Confinement Levels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1639888"/>
          </a:xfrm>
        </p:spPr>
        <p:txBody>
          <a:bodyPr/>
          <a:lstStyle/>
          <a:p>
            <a:r>
              <a:rPr lang="en-US" sz="1800" smtClean="0"/>
              <a:t>TRANSP calculations yield research goals for 100% non-inductive sustainment.</a:t>
            </a:r>
          </a:p>
          <a:p>
            <a:endParaRPr lang="en-US" sz="5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endParaRPr lang="en-US" sz="1800" smtClean="0"/>
          </a:p>
          <a:p>
            <a:pPr>
              <a:buFontTx/>
              <a:buNone/>
            </a:pPr>
            <a:endParaRPr lang="en-US" sz="1800" smtClean="0"/>
          </a:p>
          <a:p>
            <a:r>
              <a:rPr lang="en-US" sz="1800" smtClean="0"/>
              <a:t>Related research: non-inductive ramp-up:</a:t>
            </a:r>
          </a:p>
          <a:p>
            <a:pPr lvl="1"/>
            <a:r>
              <a:rPr lang="en-US" sz="1600" smtClean="0"/>
              <a:t>Reduce I</a:t>
            </a:r>
            <a:r>
              <a:rPr lang="en-US" sz="1600" baseline="-25000" smtClean="0"/>
              <a:t>P</a:t>
            </a:r>
            <a:r>
              <a:rPr lang="en-US" sz="1600" smtClean="0"/>
              <a:t> beneath the 100% non-inductive operating point, assess non-inductive overdrive.</a:t>
            </a:r>
          </a:p>
          <a:p>
            <a:pPr lvl="1"/>
            <a:r>
              <a:rPr lang="en-US" sz="1600" smtClean="0"/>
              <a:t>See SFSU talk by R. Raman for details.</a:t>
            </a:r>
            <a:endParaRPr lang="en-US" smtClean="0"/>
          </a:p>
          <a:p>
            <a:r>
              <a:rPr lang="en-US" sz="1800" smtClean="0"/>
              <a:t>Goal for end of 5YP: demonstrate non-inductive formation, ramp-up, and sustainment in a single discharge.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800" y="1066800"/>
            <a:ext cx="4114800" cy="533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defTabSz="913544"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pic>
        <p:nvPicPr>
          <p:cNvPr id="20485" name="Picture 16" descr="Fig9.pdf"/>
          <p:cNvPicPr>
            <a:picLocks noChangeAspect="1"/>
          </p:cNvPicPr>
          <p:nvPr/>
        </p:nvPicPr>
        <p:blipFill>
          <a:blip r:embed="rId2" cstate="print"/>
          <a:srcRect l="11176" t="50880" r="52588" b="30592"/>
          <a:stretch>
            <a:fillRect/>
          </a:stretch>
        </p:blipFill>
        <p:spPr bwMode="auto">
          <a:xfrm>
            <a:off x="4953000" y="1747838"/>
            <a:ext cx="31511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8" descr="Fig9.pdf"/>
          <p:cNvPicPr>
            <a:picLocks noChangeAspect="1"/>
          </p:cNvPicPr>
          <p:nvPr/>
        </p:nvPicPr>
        <p:blipFill>
          <a:blip r:embed="rId3" cstate="print"/>
          <a:srcRect l="81285" t="51387" r="9262" b="32780"/>
          <a:stretch>
            <a:fillRect/>
          </a:stretch>
        </p:blipFill>
        <p:spPr bwMode="auto">
          <a:xfrm>
            <a:off x="8153400" y="1752600"/>
            <a:ext cx="83661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9"/>
          <p:cNvSpPr txBox="1">
            <a:spLocks noChangeArrowheads="1"/>
          </p:cNvSpPr>
          <p:nvPr/>
        </p:nvSpPr>
        <p:spPr bwMode="auto">
          <a:xfrm>
            <a:off x="5230813" y="1066800"/>
            <a:ext cx="353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4" tIns="45678" rIns="91354" bIns="45678">
            <a:spAutoFit/>
          </a:bodyPr>
          <a:lstStyle/>
          <a:p>
            <a:r>
              <a:rPr lang="en-US" sz="1800" b="0" i="0">
                <a:solidFill>
                  <a:srgbClr val="FF0000"/>
                </a:solidFill>
              </a:rPr>
              <a:t>B</a:t>
            </a:r>
            <a:r>
              <a:rPr lang="en-US" sz="1800" b="0" i="0" baseline="-25000">
                <a:solidFill>
                  <a:srgbClr val="FF0000"/>
                </a:solidFill>
              </a:rPr>
              <a:t>T</a:t>
            </a:r>
            <a:r>
              <a:rPr lang="en-US" sz="1800" b="0" i="0">
                <a:solidFill>
                  <a:srgbClr val="FF0000"/>
                </a:solidFill>
              </a:rPr>
              <a:t>=1.0 T, I</a:t>
            </a:r>
            <a:r>
              <a:rPr lang="en-US" sz="1800" b="0" i="0" baseline="-25000">
                <a:solidFill>
                  <a:srgbClr val="FF0000"/>
                </a:solidFill>
              </a:rPr>
              <a:t>P</a:t>
            </a:r>
            <a:r>
              <a:rPr lang="en-US" sz="1800" b="0" i="0">
                <a:solidFill>
                  <a:srgbClr val="FF0000"/>
                </a:solidFill>
              </a:rPr>
              <a:t>=1 MA, P</a:t>
            </a:r>
            <a:r>
              <a:rPr lang="en-US" sz="1800" b="0" i="0" baseline="-25000">
                <a:solidFill>
                  <a:srgbClr val="FF0000"/>
                </a:solidFill>
              </a:rPr>
              <a:t>inj</a:t>
            </a:r>
            <a:r>
              <a:rPr lang="en-US" sz="1800" b="0" i="0">
                <a:solidFill>
                  <a:srgbClr val="FF0000"/>
                </a:solidFill>
              </a:rPr>
              <a:t>=12.6 MW</a:t>
            </a:r>
          </a:p>
        </p:txBody>
      </p:sp>
      <p:pic>
        <p:nvPicPr>
          <p:cNvPr id="20488" name="Picture 16" descr="Fig9.pdf"/>
          <p:cNvPicPr>
            <a:picLocks noChangeAspect="1"/>
          </p:cNvPicPr>
          <p:nvPr/>
        </p:nvPicPr>
        <p:blipFill>
          <a:blip r:embed="rId2" cstate="print"/>
          <a:srcRect l="11176" t="71237" r="52588" b="8444"/>
          <a:stretch>
            <a:fillRect/>
          </a:stretch>
        </p:blipFill>
        <p:spPr bwMode="auto">
          <a:xfrm>
            <a:off x="4953000" y="4168775"/>
            <a:ext cx="3151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5472113" y="1512888"/>
            <a:ext cx="29718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94" tIns="40995" rIns="81994" bIns="40995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</a:rPr>
              <a:t>Contours of Non-Inductive Fraction</a:t>
            </a:r>
          </a:p>
        </p:txBody>
      </p:sp>
      <p:sp>
        <p:nvSpPr>
          <p:cNvPr id="20490" name="TextBox 12"/>
          <p:cNvSpPr txBox="1">
            <a:spLocks noChangeArrowheads="1"/>
          </p:cNvSpPr>
          <p:nvPr/>
        </p:nvSpPr>
        <p:spPr bwMode="auto">
          <a:xfrm>
            <a:off x="6234113" y="3898900"/>
            <a:ext cx="1471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94" tIns="40995" rIns="81994" bIns="40995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</a:rPr>
              <a:t>Contours of q</a:t>
            </a:r>
            <a:r>
              <a:rPr lang="en-US" sz="1300" i="0" baseline="-25000">
                <a:solidFill>
                  <a:srgbClr val="000000"/>
                </a:solidFill>
              </a:rPr>
              <a:t>min</a:t>
            </a:r>
            <a:endParaRPr lang="en-US" sz="1300" i="0">
              <a:solidFill>
                <a:srgbClr val="000000"/>
              </a:solidFill>
            </a:endParaRPr>
          </a:p>
        </p:txBody>
      </p:sp>
      <p:pic>
        <p:nvPicPr>
          <p:cNvPr id="20491" name="Picture 18" descr="Fig9.pdf"/>
          <p:cNvPicPr>
            <a:picLocks noChangeAspect="1"/>
          </p:cNvPicPr>
          <p:nvPr/>
        </p:nvPicPr>
        <p:blipFill>
          <a:blip r:embed="rId3" cstate="print"/>
          <a:srcRect l="81285" t="71370" r="9262" b="13313"/>
          <a:stretch>
            <a:fillRect/>
          </a:stretch>
        </p:blipFill>
        <p:spPr bwMode="auto">
          <a:xfrm>
            <a:off x="8104188" y="4168775"/>
            <a:ext cx="8366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04800" y="1600200"/>
          <a:ext cx="4267200" cy="1981200"/>
        </p:xfrm>
        <a:graphic>
          <a:graphicData uri="http://schemas.openxmlformats.org/drawingml/2006/table">
            <a:tbl>
              <a:tblPr/>
              <a:tblGrid>
                <a:gridCol w="1066800"/>
                <a:gridCol w="838200"/>
                <a:gridCol w="1143000"/>
                <a:gridCol w="12192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 Year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[T]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Current Goal [kA]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Goal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(2014)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~600-800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few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(2015)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0.75-1.0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~600-1000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1-2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3-4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(2016-17)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800-1300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Up to 4.5 s at lower I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28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7" name="TextBox 15"/>
          <p:cNvSpPr txBox="1">
            <a:spLocks noChangeArrowheads="1"/>
          </p:cNvSpPr>
          <p:nvPr/>
        </p:nvSpPr>
        <p:spPr bwMode="auto">
          <a:xfrm>
            <a:off x="0" y="5999163"/>
            <a:ext cx="4800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0" i="0">
                <a:solidFill>
                  <a:srgbClr val="FF0000"/>
                </a:solidFill>
              </a:rPr>
              <a:t>Particle &amp; heat flux control, NBCD tools required to realize these scenarios discussed in upcoming slides.</a:t>
            </a:r>
          </a:p>
        </p:txBody>
      </p:sp>
      <p:sp>
        <p:nvSpPr>
          <p:cNvPr id="20518" name="TextBox 15"/>
          <p:cNvSpPr txBox="1">
            <a:spLocks noChangeArrowheads="1"/>
          </p:cNvSpPr>
          <p:nvPr/>
        </p:nvSpPr>
        <p:spPr bwMode="auto">
          <a:xfrm>
            <a:off x="6172200" y="2667000"/>
            <a:ext cx="673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f</a:t>
            </a:r>
            <a:r>
              <a:rPr lang="en-US" sz="1600" baseline="-25000">
                <a:solidFill>
                  <a:srgbClr val="FF0000"/>
                </a:solidFill>
              </a:rPr>
              <a:t>NI</a:t>
            </a:r>
            <a:r>
              <a:rPr lang="en-US" sz="1600">
                <a:solidFill>
                  <a:srgbClr val="FF0000"/>
                </a:solidFill>
              </a:rPr>
              <a:t>=1</a:t>
            </a:r>
          </a:p>
        </p:txBody>
      </p:sp>
      <p:sp>
        <p:nvSpPr>
          <p:cNvPr id="20519" name="TextBox 16"/>
          <p:cNvSpPr txBox="1">
            <a:spLocks noChangeArrowheads="1"/>
          </p:cNvSpPr>
          <p:nvPr/>
        </p:nvSpPr>
        <p:spPr bwMode="auto">
          <a:xfrm>
            <a:off x="6308725" y="5562600"/>
            <a:ext cx="836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q</a:t>
            </a:r>
            <a:r>
              <a:rPr lang="en-US" sz="1600" baseline="-25000">
                <a:solidFill>
                  <a:srgbClr val="FF0000"/>
                </a:solidFill>
              </a:rPr>
              <a:t>min</a:t>
            </a:r>
            <a:r>
              <a:rPr lang="en-US" sz="1600">
                <a:solidFill>
                  <a:srgbClr val="FF0000"/>
                </a:solidFill>
              </a:rPr>
              <a:t>=1</a:t>
            </a:r>
          </a:p>
        </p:txBody>
      </p:sp>
      <p:cxnSp>
        <p:nvCxnSpPr>
          <p:cNvPr id="20520" name="Straight Connector 18"/>
          <p:cNvCxnSpPr>
            <a:cxnSpLocks noChangeShapeType="1"/>
          </p:cNvCxnSpPr>
          <p:nvPr/>
        </p:nvCxnSpPr>
        <p:spPr bwMode="auto">
          <a:xfrm rot="16200000" flipV="1">
            <a:off x="5957888" y="2528887"/>
            <a:ext cx="381000" cy="200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mtClean="0"/>
              <a:t>Plans for Entering the First NSTX-U Operations Period</a:t>
            </a:r>
          </a:p>
          <a:p>
            <a:r>
              <a:rPr lang="en-US" smtClean="0"/>
              <a:t>ASC Research Plans for 5-year Period</a:t>
            </a:r>
          </a:p>
          <a:p>
            <a:pPr lvl="1"/>
            <a:r>
              <a:rPr lang="en-US" sz="1800" smtClean="0"/>
              <a:t>Thrust 1: Scenario Physics</a:t>
            </a:r>
          </a:p>
          <a:p>
            <a:pPr lvl="2"/>
            <a:r>
              <a:rPr lang="en-US" sz="1600" smtClean="0"/>
              <a:t>Development of 100% non-inductive operation.</a:t>
            </a:r>
          </a:p>
          <a:p>
            <a:pPr lvl="2"/>
            <a:r>
              <a:rPr lang="en-US" sz="1600" smtClean="0"/>
              <a:t>Extend the high-current, partial-inductive scenarios to long-pulse.</a:t>
            </a:r>
          </a:p>
          <a:p>
            <a:pPr lvl="1"/>
            <a:r>
              <a:rPr lang="en-US" sz="1800" smtClean="0"/>
              <a:t>Thrust 2: Axisymmetric Control Development</a:t>
            </a:r>
          </a:p>
          <a:p>
            <a:pPr lvl="2"/>
            <a:r>
              <a:rPr lang="en-US" sz="1600" smtClean="0"/>
              <a:t>Develop methods to control the heat flux for high-power scenarios.</a:t>
            </a:r>
          </a:p>
          <a:p>
            <a:pPr lvl="2"/>
            <a:r>
              <a:rPr lang="en-US" sz="1600" smtClean="0"/>
              <a:t>Develop rotation and current profile control.</a:t>
            </a:r>
          </a:p>
          <a:p>
            <a:pPr lvl="1"/>
            <a:r>
              <a:rPr lang="en-US" sz="1800" smtClean="0"/>
              <a:t>Thrust 3: Disruption Avoidance By Controlled Discharge Shutdown</a:t>
            </a:r>
          </a:p>
          <a:p>
            <a:pPr lvl="2"/>
            <a:r>
              <a:rPr lang="en-US" sz="1600" smtClean="0"/>
              <a:t>Develop detection of impending disruptions.</a:t>
            </a:r>
          </a:p>
          <a:p>
            <a:pPr lvl="2"/>
            <a:r>
              <a:rPr lang="en-US" sz="1600" smtClean="0"/>
              <a:t>Develop techniques for the automated termination of discharges.</a:t>
            </a:r>
          </a:p>
          <a:p>
            <a:pPr lvl="1"/>
            <a:r>
              <a:rPr lang="en-US" sz="1800" smtClean="0"/>
              <a:t>Thrust 4: Scenario Physics for Next Step Devices</a:t>
            </a:r>
          </a:p>
          <a:p>
            <a:pPr lvl="2"/>
            <a:r>
              <a:rPr lang="en-US" sz="1600" smtClean="0"/>
              <a:t>Determine the optimal, simultaneous q- and rotation profiles.</a:t>
            </a:r>
          </a:p>
          <a:p>
            <a:pPr lvl="2"/>
            <a:r>
              <a:rPr lang="en-US" sz="1600" smtClean="0"/>
              <a:t>Study the conditions for classical beam current drive.</a:t>
            </a:r>
          </a:p>
          <a:p>
            <a:pPr lvl="2"/>
            <a:r>
              <a:rPr lang="en-US" sz="1600" smtClean="0"/>
              <a:t>Explore &amp; validate integrated models for projections to FNSF.</a:t>
            </a:r>
          </a:p>
          <a:p>
            <a:pPr lvl="2"/>
            <a:endParaRPr lang="en-US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" y="2743200"/>
            <a:ext cx="7696200" cy="33528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533400" y="2162175"/>
            <a:ext cx="7696200" cy="2286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152400" y="990600"/>
            <a:ext cx="8382000" cy="4572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smtClean="0"/>
              <a:t>Optimizing the Early Discharge Evolution Will Play an Important Role in Achieving Low Collisionality at High-Current</a:t>
            </a:r>
          </a:p>
        </p:txBody>
      </p:sp>
      <p:pic>
        <p:nvPicPr>
          <p:cNvPr id="22531" name="Picture 3" descr="Fig14Top.pdf"/>
          <p:cNvPicPr>
            <a:picLocks noChangeAspect="1"/>
          </p:cNvPicPr>
          <p:nvPr/>
        </p:nvPicPr>
        <p:blipFill>
          <a:blip r:embed="rId2" cstate="print"/>
          <a:srcRect l="17155" t="6935" r="8093" b="51392"/>
          <a:stretch>
            <a:fillRect/>
          </a:stretch>
        </p:blipFill>
        <p:spPr bwMode="auto">
          <a:xfrm>
            <a:off x="481013" y="890588"/>
            <a:ext cx="40147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1" descr="PAC33_TimeTraces_1.pdf"/>
          <p:cNvPicPr>
            <a:picLocks noChangeAspect="1"/>
          </p:cNvPicPr>
          <p:nvPr/>
        </p:nvPicPr>
        <p:blipFill>
          <a:blip r:embed="rId3" cstate="print"/>
          <a:srcRect l="13725" t="4443" r="7190" b="50000"/>
          <a:stretch>
            <a:fillRect/>
          </a:stretch>
        </p:blipFill>
        <p:spPr bwMode="auto">
          <a:xfrm>
            <a:off x="4787900" y="9906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14"/>
          <p:cNvSpPr txBox="1">
            <a:spLocks noChangeArrowheads="1"/>
          </p:cNvSpPr>
          <p:nvPr/>
        </p:nvSpPr>
        <p:spPr bwMode="auto">
          <a:xfrm>
            <a:off x="76200" y="3683000"/>
            <a:ext cx="2968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solidFill>
                  <a:srgbClr val="FF0000"/>
                </a:solidFill>
              </a:rPr>
              <a:t>132847: Fueled from low-field side</a:t>
            </a: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990600" y="28956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0">
                <a:solidFill>
                  <a:schemeClr val="tx1"/>
                </a:solidFill>
              </a:rPr>
              <a:t>Frequency Drops to Zero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2133600" y="3124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1066800" y="6611938"/>
            <a:ext cx="981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MS TSGs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smtClean="0"/>
              <a:t>Optimizing the Early Discharge Evolution Will Play an Important Role in Achieving Low Collisionality at High-Current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4191000"/>
            <a:ext cx="8610600" cy="2362200"/>
          </a:xfrm>
        </p:spPr>
        <p:txBody>
          <a:bodyPr/>
          <a:lstStyle/>
          <a:p>
            <a:pPr marL="230188" indent="-230188"/>
            <a:r>
              <a:rPr lang="en-US" sz="1800" smtClean="0"/>
              <a:t>Timing and magnitude of fueling has profound impact on discharge evolution, will be optimized in NSTX-U.</a:t>
            </a:r>
          </a:p>
          <a:p>
            <a:pPr marL="338138" lvl="1" indent="-217488"/>
            <a:r>
              <a:rPr lang="en-US" sz="1800" smtClean="0"/>
              <a:t>Will slower I</a:t>
            </a:r>
            <a:r>
              <a:rPr lang="en-US" sz="1800" baseline="-25000" smtClean="0"/>
              <a:t>P</a:t>
            </a:r>
            <a:r>
              <a:rPr lang="en-US" sz="1800" smtClean="0"/>
              <a:t> ramps w/ larger solenoid facilitate reduced fueling?</a:t>
            </a:r>
          </a:p>
          <a:p>
            <a:pPr marL="338138" lvl="1" indent="-217488"/>
            <a:r>
              <a:rPr lang="en-US" sz="1800" smtClean="0"/>
              <a:t>Will improved solenoid design and reduced error fields improve lower-density startup?</a:t>
            </a:r>
          </a:p>
          <a:p>
            <a:pPr marL="338138" lvl="1" indent="-217488"/>
            <a:r>
              <a:rPr lang="en-US" sz="1800" smtClean="0"/>
              <a:t>Will the extra torque from the new beams reduce prevalence of locking?</a:t>
            </a:r>
          </a:p>
        </p:txBody>
      </p:sp>
      <p:pic>
        <p:nvPicPr>
          <p:cNvPr id="23556" name="Picture 5" descr="PAC33_TimeTraces_2.pdf"/>
          <p:cNvPicPr>
            <a:picLocks noChangeAspect="1"/>
          </p:cNvPicPr>
          <p:nvPr/>
        </p:nvPicPr>
        <p:blipFill>
          <a:blip r:embed="rId2" cstate="print"/>
          <a:srcRect l="14052" t="4443" r="5424" b="50000"/>
          <a:stretch>
            <a:fillRect/>
          </a:stretch>
        </p:blipFill>
        <p:spPr bwMode="auto">
          <a:xfrm>
            <a:off x="4800600" y="990600"/>
            <a:ext cx="4267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Fig15Top.pdf"/>
          <p:cNvPicPr>
            <a:picLocks noChangeAspect="1"/>
          </p:cNvPicPr>
          <p:nvPr/>
        </p:nvPicPr>
        <p:blipFill>
          <a:blip r:embed="rId3" cstate="print"/>
          <a:srcRect l="16049" t="7262" r="7407" b="50867"/>
          <a:stretch>
            <a:fillRect/>
          </a:stretch>
        </p:blipFill>
        <p:spPr bwMode="auto">
          <a:xfrm>
            <a:off x="457200" y="914400"/>
            <a:ext cx="40909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914400" y="3187700"/>
            <a:ext cx="16129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0">
                <a:solidFill>
                  <a:schemeClr val="tx1"/>
                </a:solidFill>
              </a:rPr>
              <a:t>Frequency Saturates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1625600" y="3086100"/>
            <a:ext cx="381000" cy="19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76200" y="3683000"/>
            <a:ext cx="4306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i="0">
                <a:solidFill>
                  <a:srgbClr val="FF0000"/>
                </a:solidFill>
              </a:rPr>
              <a:t>132847: Fueled from low-field side</a:t>
            </a:r>
          </a:p>
          <a:p>
            <a:r>
              <a:rPr lang="en-US" sz="1400" b="0" i="0">
                <a:solidFill>
                  <a:srgbClr val="0000FF"/>
                </a:solidFill>
              </a:rPr>
              <a:t>132850: Fueled from both low- and high- field sides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0" y="6215063"/>
            <a:ext cx="1600200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0" dirty="0">
                <a:ea typeface="Arial" charset="0"/>
                <a:cs typeface="Arial" charset="0"/>
              </a:rPr>
              <a:t>Milestone R14-1</a:t>
            </a: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1066800" y="6611938"/>
            <a:ext cx="981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MS TSGs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Will Develop Long-Pulse Partial Inductive Operation Up to 2 MA with High Power</a:t>
            </a:r>
          </a:p>
        </p:txBody>
      </p:sp>
      <p:pic>
        <p:nvPicPr>
          <p:cNvPr id="24579" name="Picture 15" descr="Fig23.pdf"/>
          <p:cNvPicPr>
            <a:picLocks noChangeAspect="1"/>
          </p:cNvPicPr>
          <p:nvPr/>
        </p:nvPicPr>
        <p:blipFill>
          <a:blip r:embed="rId2" cstate="print"/>
          <a:srcRect l="17763" t="64706" r="8652" b="2940"/>
          <a:stretch>
            <a:fillRect/>
          </a:stretch>
        </p:blipFill>
        <p:spPr bwMode="auto">
          <a:xfrm>
            <a:off x="4787900" y="3865563"/>
            <a:ext cx="4017963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4926013" y="3016250"/>
            <a:ext cx="42259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600" b="0" i="0">
                <a:solidFill>
                  <a:srgbClr val="FF0000"/>
                </a:solidFill>
              </a:rPr>
              <a:t>B</a:t>
            </a:r>
            <a:r>
              <a:rPr lang="en-US" sz="1600" b="0" i="0" baseline="-25000">
                <a:solidFill>
                  <a:srgbClr val="FF0000"/>
                </a:solidFill>
              </a:rPr>
              <a:t>T</a:t>
            </a:r>
            <a:r>
              <a:rPr lang="en-US" sz="1600" b="0" i="0">
                <a:solidFill>
                  <a:srgbClr val="FF0000"/>
                </a:solidFill>
              </a:rPr>
              <a:t>=0.75 T, </a:t>
            </a:r>
            <a:r>
              <a:rPr lang="en-US" sz="1600">
                <a:solidFill>
                  <a:srgbClr val="FF0000"/>
                </a:solidFill>
              </a:rPr>
              <a:t>8-10 Second Discharge </a:t>
            </a:r>
            <a:r>
              <a:rPr lang="en-US" sz="1600" b="0" i="0">
                <a:solidFill>
                  <a:srgbClr val="FF0000"/>
                </a:solidFill>
              </a:rPr>
              <a:t>Scenarios Limited by q</a:t>
            </a:r>
            <a:r>
              <a:rPr lang="en-US" sz="1600" b="0" i="0" baseline="-25000">
                <a:solidFill>
                  <a:srgbClr val="FF0000"/>
                </a:solidFill>
              </a:rPr>
              <a:t>min</a:t>
            </a:r>
            <a:r>
              <a:rPr lang="en-US" sz="1600" b="0" i="0">
                <a:solidFill>
                  <a:srgbClr val="FF0000"/>
                </a:solidFill>
              </a:rPr>
              <a:t>&gt;1.1 or OH Coil I</a:t>
            </a:r>
            <a:r>
              <a:rPr lang="en-US" sz="1600" b="0" i="0" baseline="30000">
                <a:solidFill>
                  <a:srgbClr val="FF0000"/>
                </a:solidFill>
              </a:rPr>
              <a:t>2</a:t>
            </a:r>
            <a:r>
              <a:rPr lang="en-US" sz="1600" b="0" i="0">
                <a:solidFill>
                  <a:srgbClr val="FF0000"/>
                </a:solidFill>
              </a:rPr>
              <a:t>t</a:t>
            </a:r>
          </a:p>
          <a:p>
            <a:pPr algn="ctr"/>
            <a:r>
              <a:rPr lang="en-US" sz="1600" b="0" i="0">
                <a:solidFill>
                  <a:srgbClr val="FF0000"/>
                </a:solidFill>
              </a:rPr>
              <a:t>2 Confinement and 2 Profile Assumptions</a:t>
            </a:r>
          </a:p>
          <a:p>
            <a:pPr algn="ctr"/>
            <a:endParaRPr lang="en-US" sz="1600" b="0" i="0">
              <a:solidFill>
                <a:srgbClr val="FF0000"/>
              </a:solidFill>
            </a:endParaRPr>
          </a:p>
        </p:txBody>
      </p:sp>
      <p:sp>
        <p:nvSpPr>
          <p:cNvPr id="24581" name="TextBox 18"/>
          <p:cNvSpPr txBox="1">
            <a:spLocks noChangeArrowheads="1"/>
          </p:cNvSpPr>
          <p:nvPr/>
        </p:nvSpPr>
        <p:spPr bwMode="auto">
          <a:xfrm>
            <a:off x="6400800" y="6151563"/>
            <a:ext cx="279241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3 x Modulated 80 kV Beams</a:t>
            </a:r>
          </a:p>
        </p:txBody>
      </p:sp>
      <p:sp>
        <p:nvSpPr>
          <p:cNvPr id="24582" name="TextBox 19"/>
          <p:cNvSpPr txBox="1">
            <a:spLocks noChangeArrowheads="1"/>
          </p:cNvSpPr>
          <p:nvPr/>
        </p:nvSpPr>
        <p:spPr bwMode="auto">
          <a:xfrm>
            <a:off x="6380163" y="4067175"/>
            <a:ext cx="16383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6x65 kV Beams</a:t>
            </a:r>
          </a:p>
        </p:txBody>
      </p:sp>
      <p:cxnSp>
        <p:nvCxnSpPr>
          <p:cNvPr id="24583" name="Straight Connector 21"/>
          <p:cNvCxnSpPr>
            <a:cxnSpLocks noChangeShapeType="1"/>
            <a:stCxn id="24581" idx="0"/>
          </p:cNvCxnSpPr>
          <p:nvPr/>
        </p:nvCxnSpPr>
        <p:spPr bwMode="auto">
          <a:xfrm rot="5400000" flipH="1" flipV="1">
            <a:off x="7596187" y="5476876"/>
            <a:ext cx="874713" cy="474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584" name="Straight Connector 22"/>
          <p:cNvCxnSpPr>
            <a:cxnSpLocks noChangeShapeType="1"/>
            <a:stCxn id="24582" idx="2"/>
          </p:cNvCxnSpPr>
          <p:nvPr/>
        </p:nvCxnSpPr>
        <p:spPr bwMode="auto">
          <a:xfrm rot="16200000" flipH="1">
            <a:off x="7142163" y="4449763"/>
            <a:ext cx="750887" cy="636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4648200" cy="3048000"/>
          </a:xfrm>
        </p:spPr>
        <p:txBody>
          <a:bodyPr>
            <a:normAutofit/>
          </a:bodyPr>
          <a:lstStyle/>
          <a:p>
            <a:pPr marL="204788" indent="-204788">
              <a:lnSpc>
                <a:spcPct val="90000"/>
              </a:lnSpc>
              <a:spcBef>
                <a:spcPct val="0"/>
              </a:spcBef>
              <a:spcAft>
                <a:spcPts val="1075"/>
              </a:spcAft>
            </a:pPr>
            <a:r>
              <a:rPr lang="en-US" sz="1800" smtClean="0"/>
              <a:t>Years 3 &amp; 4 of ops. (2017-2018): Performance Extension</a:t>
            </a:r>
          </a:p>
          <a:p>
            <a:pPr marL="455613" lvl="1" indent="-252413">
              <a:lnSpc>
                <a:spcPct val="90000"/>
              </a:lnSpc>
              <a:spcBef>
                <a:spcPct val="0"/>
              </a:spcBef>
              <a:spcAft>
                <a:spcPts val="538"/>
              </a:spcAft>
            </a:pPr>
            <a:r>
              <a:rPr lang="en-US" sz="1600" smtClean="0"/>
              <a:t>Discharges up to 2 MA for 5 seconds. </a:t>
            </a:r>
          </a:p>
          <a:p>
            <a:pPr marL="455613" lvl="1" indent="-252413">
              <a:lnSpc>
                <a:spcPct val="90000"/>
              </a:lnSpc>
              <a:spcBef>
                <a:spcPct val="0"/>
              </a:spcBef>
              <a:spcAft>
                <a:spcPts val="538"/>
              </a:spcAft>
            </a:pPr>
            <a:r>
              <a:rPr lang="en-US" sz="1600" smtClean="0"/>
              <a:t>Long pulse at ~1 MA for up to 10 seconds</a:t>
            </a:r>
          </a:p>
          <a:p>
            <a:pPr marL="455613" lvl="1" indent="-252413">
              <a:lnSpc>
                <a:spcPct val="90000"/>
              </a:lnSpc>
              <a:spcBef>
                <a:spcPct val="0"/>
              </a:spcBef>
              <a:spcAft>
                <a:spcPts val="538"/>
              </a:spcAft>
            </a:pPr>
            <a:r>
              <a:rPr lang="en-US" sz="1600" smtClean="0"/>
              <a:t>Assess HHFW for increased power and profile variations.</a:t>
            </a:r>
          </a:p>
          <a:p>
            <a:pPr marL="204788" indent="-204788">
              <a:lnSpc>
                <a:spcPct val="90000"/>
              </a:lnSpc>
              <a:spcBef>
                <a:spcPct val="0"/>
              </a:spcBef>
              <a:spcAft>
                <a:spcPts val="1075"/>
              </a:spcAft>
            </a:pPr>
            <a:r>
              <a:rPr lang="en-US" sz="1800" smtClean="0"/>
              <a:t>High-I</a:t>
            </a:r>
            <a:r>
              <a:rPr lang="en-US" sz="1800" baseline="-25000" smtClean="0"/>
              <a:t>P </a:t>
            </a:r>
            <a:r>
              <a:rPr lang="en-US" sz="1800" smtClean="0"/>
              <a:t>&amp; long pulse development will be connected to progress in:</a:t>
            </a:r>
          </a:p>
          <a:p>
            <a:pPr marL="455613" lvl="1" indent="-252413">
              <a:lnSpc>
                <a:spcPct val="90000"/>
              </a:lnSpc>
              <a:spcBef>
                <a:spcPct val="0"/>
              </a:spcBef>
              <a:spcAft>
                <a:spcPts val="475"/>
              </a:spcAft>
            </a:pPr>
            <a:r>
              <a:rPr lang="en-US" sz="1600" smtClean="0"/>
              <a:t>Particle Control</a:t>
            </a:r>
          </a:p>
          <a:p>
            <a:pPr marL="455613" lvl="1" indent="-252413">
              <a:lnSpc>
                <a:spcPct val="90000"/>
              </a:lnSpc>
              <a:spcBef>
                <a:spcPct val="0"/>
              </a:spcBef>
              <a:spcAft>
                <a:spcPts val="475"/>
              </a:spcAft>
            </a:pPr>
            <a:r>
              <a:rPr lang="en-US" sz="1600" smtClean="0"/>
              <a:t>Heat flux mitigation</a:t>
            </a:r>
          </a:p>
        </p:txBody>
      </p:sp>
      <p:sp>
        <p:nvSpPr>
          <p:cNvPr id="24586" name="TextBox 29"/>
          <p:cNvSpPr txBox="1">
            <a:spLocks noChangeArrowheads="1"/>
          </p:cNvSpPr>
          <p:nvPr/>
        </p:nvSpPr>
        <p:spPr bwMode="auto">
          <a:xfrm>
            <a:off x="6103938" y="4940300"/>
            <a:ext cx="14541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r>
              <a:rPr lang="en-US">
                <a:solidFill>
                  <a:srgbClr val="800080"/>
                </a:solidFill>
              </a:rPr>
              <a:t>Longest Ever NSTX Discharge</a:t>
            </a:r>
          </a:p>
        </p:txBody>
      </p:sp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24588" name="Rectangle 13"/>
          <p:cNvSpPr>
            <a:spLocks noChangeArrowheads="1"/>
          </p:cNvSpPr>
          <p:nvPr/>
        </p:nvSpPr>
        <p:spPr bwMode="auto">
          <a:xfrm>
            <a:off x="8147050" y="2133600"/>
            <a:ext cx="381000" cy="3048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8223250" y="4013200"/>
            <a:ext cx="381000" cy="3048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6248400"/>
            <a:ext cx="3505200" cy="2301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900" i="0">
                <a:ea typeface="Arial" charset="0"/>
                <a:cs typeface="Arial" charset="0"/>
              </a:rPr>
              <a:t>Addresses milestone R15-3, Supports milestone R15-1</a:t>
            </a:r>
          </a:p>
        </p:txBody>
      </p:sp>
      <p:sp>
        <p:nvSpPr>
          <p:cNvPr id="24591" name="TextBox 7"/>
          <p:cNvSpPr txBox="1">
            <a:spLocks noChangeArrowheads="1"/>
          </p:cNvSpPr>
          <p:nvPr/>
        </p:nvSpPr>
        <p:spPr bwMode="auto">
          <a:xfrm>
            <a:off x="1066800" y="6611938"/>
            <a:ext cx="981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MS TSGs</a:t>
            </a:r>
          </a:p>
        </p:txBody>
      </p:sp>
      <p:sp>
        <p:nvSpPr>
          <p:cNvPr id="24592" name="Content Placeholder 2"/>
          <p:cNvSpPr txBox="1">
            <a:spLocks/>
          </p:cNvSpPr>
          <p:nvPr/>
        </p:nvSpPr>
        <p:spPr bwMode="auto">
          <a:xfrm>
            <a:off x="0" y="9906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204788" indent="-204788" eaLnBrk="0" hangingPunct="0">
              <a:lnSpc>
                <a:spcPct val="80000"/>
              </a:lnSpc>
              <a:spcAft>
                <a:spcPts val="1075"/>
              </a:spcAft>
              <a:buFontTx/>
              <a:buChar char="•"/>
            </a:pPr>
            <a:r>
              <a:rPr lang="en-US" sz="19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Two motivations for partial inductive operation:</a:t>
            </a:r>
          </a:p>
          <a:p>
            <a:pPr marL="455613" lvl="1" indent="-252413" eaLnBrk="0" hangingPunct="0">
              <a:lnSpc>
                <a:spcPct val="80000"/>
              </a:lnSpc>
              <a:spcAft>
                <a:spcPts val="538"/>
              </a:spcAft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High-I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P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 operation supports collisionality scaling and divertor heat flux studies</a:t>
            </a:r>
          </a:p>
          <a:p>
            <a:pPr marL="455613" lvl="1" indent="-252413" eaLnBrk="0" hangingPunct="0">
              <a:lnSpc>
                <a:spcPct val="80000"/>
              </a:lnSpc>
              <a:spcAft>
                <a:spcPts val="538"/>
              </a:spcAft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Long pulse operation for particle retention and disruptivity reduction studies</a:t>
            </a:r>
          </a:p>
          <a:p>
            <a:pPr marL="204788" indent="-204788">
              <a:lnSpc>
                <a:spcPct val="80000"/>
              </a:lnSpc>
              <a:spcAft>
                <a:spcPts val="1075"/>
              </a:spcAft>
              <a:buFont typeface="Arial" pitchFamily="34" charset="0"/>
              <a:buChar char="•"/>
            </a:pPr>
            <a:r>
              <a:rPr lang="en-US" sz="1900" b="0" i="0">
                <a:solidFill>
                  <a:schemeClr val="tx1"/>
                </a:solidFill>
              </a:rPr>
              <a:t>Years 1 &amp; 2 of ops. (2015 &amp; 2016): Re-optimize startup for reduced fueling and low collisionality.</a:t>
            </a:r>
          </a:p>
          <a:p>
            <a:pPr marL="455613" lvl="1" indent="-252413">
              <a:lnSpc>
                <a:spcPct val="80000"/>
              </a:lnSpc>
              <a:spcAft>
                <a:spcPts val="1075"/>
              </a:spcAft>
              <a:buClr>
                <a:schemeClr val="tx1"/>
              </a:buClr>
              <a:buFont typeface="Lucida Grande" charset="0"/>
              <a:buChar char="-"/>
            </a:pPr>
            <a:r>
              <a:rPr lang="en-US" sz="1600" b="0" i="0">
                <a:solidFill>
                  <a:schemeClr val="accent2"/>
                </a:solidFill>
              </a:rPr>
              <a:t>Optimize fueling, ramp-rate, error field correction, torque input to facilitate reduced density</a:t>
            </a:r>
          </a:p>
          <a:p>
            <a:pPr marL="455613" lvl="1" indent="-252413" eaLnBrk="0" hangingPunct="0">
              <a:lnSpc>
                <a:spcPct val="80000"/>
              </a:lnSpc>
              <a:spcAft>
                <a:spcPts val="538"/>
              </a:spcAft>
              <a:buFontTx/>
              <a:buChar char="–"/>
            </a:pPr>
            <a:endParaRPr lang="en-US" sz="11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  <a:p>
            <a:pPr marL="455613" lvl="1" indent="-252413" eaLnBrk="0" hangingPunct="0">
              <a:lnSpc>
                <a:spcPct val="80000"/>
              </a:lnSpc>
              <a:spcAft>
                <a:spcPts val="538"/>
              </a:spcAft>
              <a:buFontTx/>
              <a:buChar char="–"/>
            </a:pPr>
            <a:endParaRPr lang="en-US" sz="11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Tools for Density &amp; Impurity Control </a:t>
            </a:r>
          </a:p>
        </p:txBody>
      </p:sp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smtClean="0"/>
              <a:t>Boronized PFC Studies</a:t>
            </a:r>
          </a:p>
          <a:p>
            <a:pPr marL="398463" lvl="1" indent="-228600"/>
            <a:r>
              <a:rPr lang="en-US" sz="1600" smtClean="0"/>
              <a:t>Utilize regimes with natural ELMs to control impurity accumulation</a:t>
            </a:r>
          </a:p>
          <a:p>
            <a:pPr marL="398463" lvl="1" indent="-228600"/>
            <a:r>
              <a:rPr lang="en-US" sz="1600" smtClean="0"/>
              <a:t>Between-shot He glow for wall conditioning</a:t>
            </a:r>
          </a:p>
          <a:p>
            <a:pPr marL="398463" lvl="1" indent="-228600"/>
            <a:r>
              <a:rPr lang="en-US" sz="1600" smtClean="0"/>
              <a:t>Deuterium inventory may rise throughout the discharge</a:t>
            </a:r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495800" y="129540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algn="ctr" eaLnBrk="0" hangingPunct="0">
              <a:spcBef>
                <a:spcPct val="20000"/>
              </a:spcBef>
            </a:pPr>
            <a:r>
              <a:rPr lang="en-US" sz="180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Lithiated PFC Studies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High-</a:t>
            </a:r>
            <a:r>
              <a:rPr lang="en-US" sz="1600" b="0" i="0">
                <a:solidFill>
                  <a:schemeClr val="accent2"/>
                </a:solidFill>
                <a:latin typeface="Symbol" pitchFamily="18" charset="2"/>
                <a:ea typeface="ヒラギノ角ゴ Pro W3" charset="-128"/>
              </a:rPr>
              <a:t>t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, ELM-free regimes w/ Li conditioning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Pulsed 3D fields or lithium granules for ELM pacing to provide impurity control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Deuterium inventory likely well controlled, but 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unclear if target Z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eff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~2 can be achieved</a:t>
            </a:r>
            <a:endParaRPr lang="en-US" sz="20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990600" y="661193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M&amp;P TSGs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550" y="6229350"/>
            <a:ext cx="788987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0">
                <a:solidFill>
                  <a:srgbClr val="FF0000"/>
                </a:solidFill>
                <a:ea typeface="Arial" charset="0"/>
                <a:cs typeface="Arial" charset="0"/>
              </a:rPr>
              <a:t>Techniques to Be Covered in Greater Detail in Talks By Maingi, Soukhanovskii, Jaworski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0" y="914400"/>
            <a:ext cx="9280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Years 1 &amp; 2 of ops. (2015-2016): Examine Wall Conditioning, Fueling, and ELM Pacing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r>
              <a:rPr lang="en-US" smtClean="0"/>
              <a:t>Plans for Entering the First NSTX-U Operations Period</a:t>
            </a:r>
          </a:p>
          <a:p>
            <a:r>
              <a:rPr lang="en-US" smtClean="0"/>
              <a:t>ASC Research Plans for 5-year Period</a:t>
            </a:r>
          </a:p>
          <a:p>
            <a:pPr lvl="1"/>
            <a:r>
              <a:rPr lang="en-US" smtClean="0"/>
              <a:t>Thrust 1: Scenario Physics</a:t>
            </a:r>
          </a:p>
          <a:p>
            <a:pPr lvl="2"/>
            <a:r>
              <a:rPr lang="en-US" smtClean="0"/>
              <a:t>Development of 100% non-inductive operation.</a:t>
            </a:r>
          </a:p>
          <a:p>
            <a:pPr lvl="2"/>
            <a:r>
              <a:rPr lang="en-US" smtClean="0"/>
              <a:t>Extension of the high-current, partial-inductive space to long-pulse.</a:t>
            </a:r>
          </a:p>
          <a:p>
            <a:pPr lvl="1"/>
            <a:r>
              <a:rPr lang="en-US" smtClean="0"/>
              <a:t>Thrust 2: Axisymmetric Control Development</a:t>
            </a:r>
          </a:p>
          <a:p>
            <a:pPr lvl="2"/>
            <a:r>
              <a:rPr lang="en-US" smtClean="0"/>
              <a:t>Develop methods to control the heat flux for high-power scenarios.</a:t>
            </a:r>
          </a:p>
          <a:p>
            <a:pPr lvl="2"/>
            <a:r>
              <a:rPr lang="en-US" smtClean="0"/>
              <a:t>Develop rotation and current profile control</a:t>
            </a:r>
          </a:p>
          <a:p>
            <a:pPr lvl="1"/>
            <a:r>
              <a:rPr lang="en-US" smtClean="0"/>
              <a:t>Thrust 3: Automated Rampdowns</a:t>
            </a:r>
          </a:p>
          <a:p>
            <a:pPr lvl="2"/>
            <a:r>
              <a:rPr lang="en-US" smtClean="0"/>
              <a:t>Develop detection of impending disruptions.</a:t>
            </a:r>
          </a:p>
          <a:p>
            <a:pPr lvl="2"/>
            <a:r>
              <a:rPr lang="en-US" smtClean="0"/>
              <a:t>Develop techniques for the automated termination of discharges.</a:t>
            </a:r>
          </a:p>
          <a:p>
            <a:pPr lvl="1"/>
            <a:r>
              <a:rPr lang="en-US" smtClean="0"/>
              <a:t>Thrust 4: Scenario Physics for Next Step Devices</a:t>
            </a:r>
          </a:p>
          <a:p>
            <a:pPr lvl="2"/>
            <a:r>
              <a:rPr lang="en-US" smtClean="0"/>
              <a:t>Determine the optimal, simultaneous q- and rotation profiles.</a:t>
            </a:r>
          </a:p>
          <a:p>
            <a:pPr lvl="2"/>
            <a:r>
              <a:rPr lang="en-US" smtClean="0"/>
              <a:t>Study the conditions for classical beam current drive.</a:t>
            </a:r>
          </a:p>
          <a:p>
            <a:pPr lvl="2"/>
            <a:r>
              <a:rPr lang="en-US" smtClean="0"/>
              <a:t>Explore &amp; validate integrated models for projections to FNSF.</a:t>
            </a:r>
          </a:p>
          <a:p>
            <a:pPr lvl="2"/>
            <a:endParaRPr lang="en-US" smtClean="0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" y="1905000"/>
            <a:ext cx="8001000" cy="44196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Tools for Density &amp; Impurity Control </a:t>
            </a: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smtClean="0"/>
              <a:t>Boronized PFC Studies</a:t>
            </a:r>
          </a:p>
          <a:p>
            <a:pPr marL="398463" lvl="1" indent="-228600"/>
            <a:r>
              <a:rPr lang="en-US" sz="1600" smtClean="0"/>
              <a:t>Utilize regimes with natural ELMs to control impurity accumulation</a:t>
            </a:r>
          </a:p>
          <a:p>
            <a:pPr marL="398463" lvl="1" indent="-228600"/>
            <a:r>
              <a:rPr lang="en-US" sz="1600" smtClean="0"/>
              <a:t>Between-shot He glow for wall conditioning</a:t>
            </a:r>
          </a:p>
          <a:p>
            <a:pPr marL="398463" lvl="1" indent="-228600"/>
            <a:r>
              <a:rPr lang="en-US" sz="1600" smtClean="0"/>
              <a:t>Deuterium inventory may rise throughout the discharge</a:t>
            </a:r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495800" y="129540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algn="ctr" eaLnBrk="0" hangingPunct="0">
              <a:spcBef>
                <a:spcPct val="20000"/>
              </a:spcBef>
            </a:pPr>
            <a:r>
              <a:rPr lang="en-US" sz="180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Lithiated PFC Studies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High-</a:t>
            </a:r>
            <a:r>
              <a:rPr lang="en-US" sz="1600" b="0" i="0">
                <a:solidFill>
                  <a:schemeClr val="accent2"/>
                </a:solidFill>
                <a:latin typeface="Symbol" pitchFamily="18" charset="2"/>
                <a:ea typeface="ヒラギノ角ゴ Pro W3" charset="-128"/>
              </a:rPr>
              <a:t>t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, ELM-free regimes w/ Li conditioning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Pulsed 3D fields or lithium granules for ELM pacing to provide impurity control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Deuterium inventory likely well controlled, but 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unclear if target Z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eff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~2 can be achieved</a:t>
            </a:r>
            <a:endParaRPr lang="en-US" sz="20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6630" name="TextBox 15"/>
          <p:cNvSpPr txBox="1">
            <a:spLocks noChangeArrowheads="1"/>
          </p:cNvSpPr>
          <p:nvPr/>
        </p:nvSpPr>
        <p:spPr bwMode="auto">
          <a:xfrm>
            <a:off x="520700" y="3200400"/>
            <a:ext cx="222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/>
              <a:t>Both Scenarios:</a:t>
            </a:r>
            <a:endParaRPr lang="en-US" sz="2000" b="0" i="0"/>
          </a:p>
        </p:txBody>
      </p:sp>
      <p:sp>
        <p:nvSpPr>
          <p:cNvPr id="26631" name="TextBox 17"/>
          <p:cNvSpPr txBox="1">
            <a:spLocks noChangeArrowheads="1"/>
          </p:cNvSpPr>
          <p:nvPr/>
        </p:nvSpPr>
        <p:spPr bwMode="auto">
          <a:xfrm>
            <a:off x="2590800" y="3048000"/>
            <a:ext cx="641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/>
              <a:t>Realtime Density Measurements via FIReTIP</a:t>
            </a:r>
          </a:p>
          <a:p>
            <a:r>
              <a:rPr lang="en-US" sz="2000" b="0" i="0"/>
              <a:t>PCS control of Supersonic Gas Inj. for Density Control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990600" y="661193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M&amp;P TSGs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550" y="6229350"/>
            <a:ext cx="788987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0">
                <a:solidFill>
                  <a:srgbClr val="FF0000"/>
                </a:solidFill>
                <a:ea typeface="Arial" charset="0"/>
                <a:cs typeface="Arial" charset="0"/>
              </a:rPr>
              <a:t>Techniques to Be Covered in Greater Detail in Talks By Maingi, Soukhanovskii, Jaworski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0" y="914400"/>
            <a:ext cx="9280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Years 1 &amp; 2 of ops. (2015-2016): Examine Wall Conditioning, Fueling, and ELM Pacing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 Tools for Density &amp; Impurity Control 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cxnSp>
        <p:nvCxnSpPr>
          <p:cNvPr id="27652" name="Straight Connector 6"/>
          <p:cNvCxnSpPr>
            <a:cxnSpLocks noChangeShapeType="1"/>
          </p:cNvCxnSpPr>
          <p:nvPr/>
        </p:nvCxnSpPr>
        <p:spPr bwMode="auto">
          <a:xfrm>
            <a:off x="76200" y="3810000"/>
            <a:ext cx="89916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</p:cxn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762000" y="3886200"/>
            <a:ext cx="765333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Years 3 &amp; 4 of ops. (2017-2018): Utilize Cryo-pumping and Partial NCC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3550" y="6229350"/>
            <a:ext cx="7889875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0">
                <a:solidFill>
                  <a:srgbClr val="FF0000"/>
                </a:solidFill>
                <a:ea typeface="Arial" charset="0"/>
                <a:cs typeface="Arial" charset="0"/>
              </a:rPr>
              <a:t>Techniques to Be Covered in Greater Detail in Talks By Maingi, Soukhanovskii, Jaworski</a:t>
            </a:r>
          </a:p>
        </p:txBody>
      </p:sp>
      <p:sp>
        <p:nvSpPr>
          <p:cNvPr id="27655" name="Content Placeholder 2"/>
          <p:cNvSpPr txBox="1">
            <a:spLocks/>
          </p:cNvSpPr>
          <p:nvPr/>
        </p:nvSpPr>
        <p:spPr bwMode="auto">
          <a:xfrm>
            <a:off x="304800" y="41910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algn="ctr" eaLnBrk="0" hangingPunct="0">
              <a:spcBef>
                <a:spcPct val="20000"/>
              </a:spcBef>
            </a:pPr>
            <a:r>
              <a:rPr lang="en-US" sz="180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Cryo-pump in lower-divertor to provide deuterium inventory control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Natural or paced ELMs to control core impurity accumulation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Make comparisons to regimes with paced ELMs and lithium pumping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endParaRPr lang="en-US" sz="5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algn="ctr" eaLnBrk="0" hangingPunct="0">
              <a:spcBef>
                <a:spcPct val="20000"/>
              </a:spcBef>
            </a:pPr>
            <a:r>
              <a:rPr lang="en-US" sz="180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Partial NCC to aid in ELM pacing and RMP studies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Attempt direct modification of pedestal particle transport via RMP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Determine optimal spectrum for magnetic ELM pacing, with minimal rotation damping</a:t>
            </a:r>
          </a:p>
        </p:txBody>
      </p:sp>
      <p:sp>
        <p:nvSpPr>
          <p:cNvPr id="27656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5720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800" b="1" smtClean="0"/>
              <a:t>Boronized PFC Studies</a:t>
            </a:r>
          </a:p>
          <a:p>
            <a:pPr marL="398463" lvl="1" indent="-228600"/>
            <a:r>
              <a:rPr lang="en-US" sz="1600" smtClean="0"/>
              <a:t>Utilize regimes with natural ELMs to control impurity accumulation</a:t>
            </a:r>
          </a:p>
          <a:p>
            <a:pPr marL="398463" lvl="1" indent="-228600"/>
            <a:r>
              <a:rPr lang="en-US" sz="1600" smtClean="0"/>
              <a:t>Between-shot He glow for wall conditioning</a:t>
            </a:r>
          </a:p>
          <a:p>
            <a:pPr marL="398463" lvl="1" indent="-228600"/>
            <a:r>
              <a:rPr lang="en-US" sz="1600" smtClean="0"/>
              <a:t>Deuterium inventory may rise throughout the discharge</a:t>
            </a:r>
            <a:endParaRPr lang="en-US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495800" y="1295400"/>
            <a:ext cx="464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algn="ctr" eaLnBrk="0" hangingPunct="0">
              <a:spcBef>
                <a:spcPct val="20000"/>
              </a:spcBef>
            </a:pPr>
            <a:r>
              <a:rPr lang="en-US" sz="180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Lithiated PFC Studies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High-</a:t>
            </a:r>
            <a:r>
              <a:rPr lang="en-US" sz="1600" b="0" i="0">
                <a:solidFill>
                  <a:schemeClr val="accent2"/>
                </a:solidFill>
                <a:latin typeface="Symbol" pitchFamily="18" charset="2"/>
                <a:ea typeface="ヒラギノ角ゴ Pro W3" charset="-128"/>
              </a:rPr>
              <a:t>t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, ELM-free regimes w/ Li conditioning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Pulsed 3D fields or lithium granules for ELM pacing to provide impurity control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Deuterium inventory likely well controlled, but 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unclear if target Z</a:t>
            </a:r>
            <a:r>
              <a:rPr lang="en-US" sz="16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eff</a:t>
            </a: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~2 can be achieved</a:t>
            </a:r>
            <a:endParaRPr lang="en-US" sz="20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520700" y="3200400"/>
            <a:ext cx="222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0"/>
              <a:t>Both Scenarios:</a:t>
            </a:r>
            <a:endParaRPr lang="en-US" sz="2000" b="0" i="0"/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590800" y="3048000"/>
            <a:ext cx="6413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0"/>
              <a:t>Realtime Density Measurements via FIReTIP</a:t>
            </a:r>
          </a:p>
          <a:p>
            <a:r>
              <a:rPr lang="en-US" sz="2000" b="0" i="0"/>
              <a:t>PCS control of Supersonic Gas Inj. for Density Control</a:t>
            </a:r>
          </a:p>
        </p:txBody>
      </p:sp>
      <p:sp>
        <p:nvSpPr>
          <p:cNvPr id="27660" name="TextBox 7"/>
          <p:cNvSpPr txBox="1">
            <a:spLocks noChangeArrowheads="1"/>
          </p:cNvSpPr>
          <p:nvPr/>
        </p:nvSpPr>
        <p:spPr bwMode="auto">
          <a:xfrm>
            <a:off x="0" y="914400"/>
            <a:ext cx="9280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i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  <a:cs typeface="Arial" charset="0"/>
              </a:rPr>
              <a:t>Years 1 &amp; 2 of ops. (2015-2016): Examine Wall Conditioning, Fueling, and ELM Pacing 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990600" y="6611938"/>
            <a:ext cx="1071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BP, M&amp;P TSGs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Utilization of the NSTX-U Will Require Heat Flux Mitigation Solutions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676400"/>
          </a:xfrm>
        </p:spPr>
        <p:txBody>
          <a:bodyPr/>
          <a:lstStyle/>
          <a:p>
            <a:r>
              <a:rPr lang="en-US" sz="1800" smtClean="0"/>
              <a:t>Limit #1: Thermal stresses in target tiles can exceed ATJ graphite limits.</a:t>
            </a:r>
          </a:p>
          <a:p>
            <a:pPr lvl="1"/>
            <a:r>
              <a:rPr lang="en-US" sz="1600" smtClean="0"/>
              <a:t>Inner horizontal target tiles qualified for 5 sec operation at Q</a:t>
            </a:r>
            <a:r>
              <a:rPr lang="en-US" sz="1600" baseline="-25000" smtClean="0"/>
              <a:t>ave</a:t>
            </a:r>
            <a:r>
              <a:rPr lang="en-US" sz="1600" smtClean="0"/>
              <a:t>=5 MW/m</a:t>
            </a:r>
            <a:r>
              <a:rPr lang="en-US" sz="1600" baseline="30000" smtClean="0"/>
              <a:t>2</a:t>
            </a:r>
            <a:r>
              <a:rPr lang="en-US" sz="1600" smtClean="0"/>
              <a:t>, Q</a:t>
            </a:r>
            <a:r>
              <a:rPr lang="en-US" sz="1600" baseline="-25000" smtClean="0"/>
              <a:t>Pk</a:t>
            </a:r>
            <a:r>
              <a:rPr lang="en-US" sz="1600" smtClean="0"/>
              <a:t>=8.0 MW/m</a:t>
            </a:r>
            <a:r>
              <a:rPr lang="en-US" sz="1600" baseline="30000" smtClean="0"/>
              <a:t>2</a:t>
            </a:r>
            <a:endParaRPr lang="en-US" sz="1600" smtClean="0"/>
          </a:p>
          <a:p>
            <a:r>
              <a:rPr lang="en-US" sz="1800" smtClean="0"/>
              <a:t>Limit #2: Desire to avoid tile surface temperatures exceeding T</a:t>
            </a:r>
            <a:r>
              <a:rPr lang="en-US" sz="1800" baseline="-25000" smtClean="0"/>
              <a:t>max</a:t>
            </a:r>
            <a:r>
              <a:rPr lang="en-US" sz="1800" smtClean="0"/>
              <a:t>~1200 C.</a:t>
            </a:r>
          </a:p>
          <a:p>
            <a:pPr lvl="1"/>
            <a:r>
              <a:rPr lang="en-US" sz="1600" smtClean="0"/>
              <a:t>Due to enhanced sublimation.</a:t>
            </a:r>
          </a:p>
          <a:p>
            <a:r>
              <a:rPr lang="en-US" sz="1800" smtClean="0"/>
              <a:t>Conservative assumption:</a:t>
            </a:r>
            <a:endParaRPr lang="en-US" sz="1500" smtClean="0"/>
          </a:p>
          <a:p>
            <a:endParaRPr lang="en-US" sz="1500" smtClean="0"/>
          </a:p>
          <a:p>
            <a:r>
              <a:rPr lang="en-US" sz="1800" smtClean="0"/>
              <a:t>Primary solutions: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3276600"/>
          <a:ext cx="7086600" cy="3215323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1295400"/>
                <a:gridCol w="1066800"/>
                <a:gridCol w="1219200"/>
                <a:gridCol w="1066800"/>
                <a:gridCol w="990600"/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Discharge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Worst-Case Standard DN Divertor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=15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=60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=15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inj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[MW]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Heating Duration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[MW/m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[MW/m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8747" name="TextBox 5"/>
          <p:cNvSpPr txBox="1">
            <a:spLocks noChangeArrowheads="1"/>
          </p:cNvSpPr>
          <p:nvPr/>
        </p:nvSpPr>
        <p:spPr bwMode="auto">
          <a:xfrm>
            <a:off x="1295400" y="6611938"/>
            <a:ext cx="660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 TSG</a:t>
            </a:r>
          </a:p>
        </p:txBody>
      </p:sp>
      <p:sp>
        <p:nvSpPr>
          <p:cNvPr id="28748" name="TextBox 7"/>
          <p:cNvSpPr txBox="1">
            <a:spLocks noChangeArrowheads="1"/>
          </p:cNvSpPr>
          <p:nvPr/>
        </p:nvSpPr>
        <p:spPr bwMode="auto">
          <a:xfrm>
            <a:off x="228600" y="48260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/>
              <a:t>Long Pulse</a:t>
            </a:r>
          </a:p>
        </p:txBody>
      </p:sp>
      <p:sp>
        <p:nvSpPr>
          <p:cNvPr id="28749" name="Left Brace 8"/>
          <p:cNvSpPr>
            <a:spLocks/>
          </p:cNvSpPr>
          <p:nvPr/>
        </p:nvSpPr>
        <p:spPr bwMode="auto">
          <a:xfrm>
            <a:off x="1219200" y="4648200"/>
            <a:ext cx="228600" cy="1066800"/>
          </a:xfrm>
          <a:prstGeom prst="leftBrace">
            <a:avLst>
              <a:gd name="adj1" fmla="val 834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8750" name="TextBox 9"/>
          <p:cNvSpPr txBox="1">
            <a:spLocks noChangeArrowheads="1"/>
          </p:cNvSpPr>
          <p:nvPr/>
        </p:nvSpPr>
        <p:spPr bwMode="auto">
          <a:xfrm>
            <a:off x="152400" y="586263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/>
              <a:t>Highest Power</a:t>
            </a:r>
          </a:p>
        </p:txBody>
      </p:sp>
      <p:sp>
        <p:nvSpPr>
          <p:cNvPr id="28751" name="Left Brace 10"/>
          <p:cNvSpPr>
            <a:spLocks/>
          </p:cNvSpPr>
          <p:nvPr/>
        </p:nvSpPr>
        <p:spPr bwMode="auto">
          <a:xfrm>
            <a:off x="1274763" y="5791200"/>
            <a:ext cx="1524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8752" name="TextBox 11"/>
          <p:cNvSpPr txBox="1">
            <a:spLocks noChangeArrowheads="1"/>
          </p:cNvSpPr>
          <p:nvPr/>
        </p:nvSpPr>
        <p:spPr bwMode="auto">
          <a:xfrm>
            <a:off x="228600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>
                <a:solidFill>
                  <a:srgbClr val="008000"/>
                </a:solidFill>
              </a:rPr>
              <a:t>100% NI</a:t>
            </a:r>
          </a:p>
        </p:txBody>
      </p:sp>
      <p:cxnSp>
        <p:nvCxnSpPr>
          <p:cNvPr id="28753" name="Straight Connector 13"/>
          <p:cNvCxnSpPr>
            <a:cxnSpLocks noChangeShapeType="1"/>
          </p:cNvCxnSpPr>
          <p:nvPr/>
        </p:nvCxnSpPr>
        <p:spPr bwMode="auto">
          <a:xfrm rot="16200000" flipH="1">
            <a:off x="1104900" y="4076700"/>
            <a:ext cx="838200" cy="609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17" name="Rectangle 16"/>
          <p:cNvSpPr/>
          <p:nvPr/>
        </p:nvSpPr>
        <p:spPr bwMode="auto">
          <a:xfrm>
            <a:off x="0" y="2667000"/>
            <a:ext cx="2971800" cy="533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352800" y="2111375"/>
          <a:ext cx="4276725" cy="555625"/>
        </p:xfrm>
        <a:graphic>
          <a:graphicData uri="http://schemas.openxmlformats.org/presentationml/2006/ole">
            <p:oleObj spid="_x0000_s28674" name="Equation" r:id="rId3" imgW="3225800" imgH="4191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676400"/>
          </a:xfrm>
        </p:spPr>
        <p:txBody>
          <a:bodyPr/>
          <a:lstStyle/>
          <a:p>
            <a:r>
              <a:rPr lang="en-US" sz="1800" smtClean="0"/>
              <a:t>Limit #1: Thermal stresses in target tiles can exceed ATJ graphite limits.</a:t>
            </a:r>
          </a:p>
          <a:p>
            <a:pPr lvl="1"/>
            <a:r>
              <a:rPr lang="en-US" sz="1600" smtClean="0"/>
              <a:t>Inner horizontal target tiles qualified for 5 sec operation at Q</a:t>
            </a:r>
            <a:r>
              <a:rPr lang="en-US" sz="1600" baseline="-25000" smtClean="0"/>
              <a:t>ave</a:t>
            </a:r>
            <a:r>
              <a:rPr lang="en-US" sz="1600" smtClean="0"/>
              <a:t>=5 MW/m</a:t>
            </a:r>
            <a:r>
              <a:rPr lang="en-US" sz="1600" baseline="30000" smtClean="0"/>
              <a:t>2</a:t>
            </a:r>
            <a:r>
              <a:rPr lang="en-US" sz="1600" smtClean="0"/>
              <a:t>, Q</a:t>
            </a:r>
            <a:r>
              <a:rPr lang="en-US" sz="1600" baseline="-25000" smtClean="0"/>
              <a:t>Pk</a:t>
            </a:r>
            <a:r>
              <a:rPr lang="en-US" sz="1600" smtClean="0"/>
              <a:t>=8.0 MW/m</a:t>
            </a:r>
            <a:r>
              <a:rPr lang="en-US" sz="1600" baseline="30000" smtClean="0"/>
              <a:t>2</a:t>
            </a:r>
            <a:endParaRPr lang="en-US" sz="1600" smtClean="0"/>
          </a:p>
          <a:p>
            <a:r>
              <a:rPr lang="en-US" sz="1800" smtClean="0"/>
              <a:t>Limit #2: Desire to avoid tile surface temperatures exceeding T</a:t>
            </a:r>
            <a:r>
              <a:rPr lang="en-US" sz="1800" baseline="-25000" smtClean="0"/>
              <a:t>max</a:t>
            </a:r>
            <a:r>
              <a:rPr lang="en-US" sz="1800" smtClean="0"/>
              <a:t>~1200 C.</a:t>
            </a:r>
          </a:p>
          <a:p>
            <a:pPr lvl="1"/>
            <a:r>
              <a:rPr lang="en-US" sz="1600" smtClean="0"/>
              <a:t>Due to enhanced sublimation.</a:t>
            </a:r>
          </a:p>
          <a:p>
            <a:r>
              <a:rPr lang="en-US" sz="1800" smtClean="0"/>
              <a:t>Conservative assumption:</a:t>
            </a:r>
            <a:endParaRPr lang="en-US" sz="1500" smtClean="0"/>
          </a:p>
          <a:p>
            <a:endParaRPr lang="en-US" sz="1500" smtClean="0"/>
          </a:p>
          <a:p>
            <a:r>
              <a:rPr lang="en-US" sz="1800" smtClean="0"/>
              <a:t>Primary solutions: </a:t>
            </a:r>
          </a:p>
        </p:txBody>
      </p:sp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Utilization of the NSTX-U Will Require Heat Flux Mitigation Solutions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3276600"/>
          <a:ext cx="7086600" cy="3215323"/>
        </p:xfrm>
        <a:graphic>
          <a:graphicData uri="http://schemas.openxmlformats.org/drawingml/2006/table">
            <a:tbl>
              <a:tblPr/>
              <a:tblGrid>
                <a:gridCol w="762000"/>
                <a:gridCol w="685800"/>
                <a:gridCol w="1295400"/>
                <a:gridCol w="1066800"/>
                <a:gridCol w="1219200"/>
                <a:gridCol w="1066800"/>
                <a:gridCol w="990600"/>
              </a:tblGrid>
              <a:tr h="822325">
                <a:tc gridSpan="3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Discharge Parameters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Worst-Case Standard DN Divertor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=15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=60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=0.4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=15 &amp; f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inj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[MW]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Heating Duration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[MW/m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Pk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[MW/m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to T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9771" name="TextBox 5"/>
          <p:cNvSpPr txBox="1">
            <a:spLocks noChangeArrowheads="1"/>
          </p:cNvSpPr>
          <p:nvPr/>
        </p:nvSpPr>
        <p:spPr bwMode="auto">
          <a:xfrm>
            <a:off x="2233613" y="25908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1800" b="0" i="0">
                <a:solidFill>
                  <a:srgbClr val="008000"/>
                </a:solidFill>
              </a:rPr>
              <a:t>Broadening the heat channel (f</a:t>
            </a:r>
            <a:r>
              <a:rPr lang="en-US" sz="1800" b="0" i="0" baseline="-25000">
                <a:solidFill>
                  <a:srgbClr val="008000"/>
                </a:solidFill>
              </a:rPr>
              <a:t>exp</a:t>
            </a:r>
            <a:r>
              <a:rPr lang="en-US" sz="1800" b="0" i="0">
                <a:solidFill>
                  <a:srgbClr val="008000"/>
                </a:solidFill>
              </a:rPr>
              <a:t>) via the snowflake divertor</a:t>
            </a:r>
          </a:p>
          <a:p>
            <a:r>
              <a:rPr lang="en-US" sz="1800" b="0" i="0">
                <a:solidFill>
                  <a:srgbClr val="008000"/>
                </a:solidFill>
              </a:rPr>
              <a:t>Increasing the fraction of radiated power (decreasing f</a:t>
            </a:r>
            <a:r>
              <a:rPr lang="en-US" sz="1800" b="0" i="0" baseline="-25000">
                <a:solidFill>
                  <a:srgbClr val="008000"/>
                </a:solidFill>
              </a:rPr>
              <a:t>div</a:t>
            </a:r>
            <a:r>
              <a:rPr lang="en-US" sz="1800" b="0" i="0">
                <a:solidFill>
                  <a:srgbClr val="008000"/>
                </a:solidFill>
              </a:rPr>
              <a:t>)</a:t>
            </a:r>
          </a:p>
          <a:p>
            <a:endParaRPr lang="en-US">
              <a:solidFill>
                <a:srgbClr val="008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352800" y="2111375"/>
          <a:ext cx="4276725" cy="555625"/>
        </p:xfrm>
        <a:graphic>
          <a:graphicData uri="http://schemas.openxmlformats.org/presentationml/2006/ole">
            <p:oleObj spid="_x0000_s29698" name="Equation" r:id="rId3" imgW="3225800" imgH="419100" progId="Equation.3">
              <p:embed/>
            </p:oleObj>
          </a:graphicData>
        </a:graphic>
      </p:graphicFrame>
      <p:sp>
        <p:nvSpPr>
          <p:cNvPr id="29772" name="TextBox 7"/>
          <p:cNvSpPr txBox="1">
            <a:spLocks noChangeArrowheads="1"/>
          </p:cNvSpPr>
          <p:nvPr/>
        </p:nvSpPr>
        <p:spPr bwMode="auto">
          <a:xfrm>
            <a:off x="228600" y="482600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/>
              <a:t>Long Pulse</a:t>
            </a:r>
          </a:p>
        </p:txBody>
      </p:sp>
      <p:sp>
        <p:nvSpPr>
          <p:cNvPr id="29773" name="Left Brace 8"/>
          <p:cNvSpPr>
            <a:spLocks/>
          </p:cNvSpPr>
          <p:nvPr/>
        </p:nvSpPr>
        <p:spPr bwMode="auto">
          <a:xfrm>
            <a:off x="1219200" y="4648200"/>
            <a:ext cx="228600" cy="1066800"/>
          </a:xfrm>
          <a:prstGeom prst="leftBrace">
            <a:avLst>
              <a:gd name="adj1" fmla="val 8340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9774" name="TextBox 9"/>
          <p:cNvSpPr txBox="1">
            <a:spLocks noChangeArrowheads="1"/>
          </p:cNvSpPr>
          <p:nvPr/>
        </p:nvSpPr>
        <p:spPr bwMode="auto">
          <a:xfrm>
            <a:off x="152400" y="5862638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/>
              <a:t>Highest Power</a:t>
            </a:r>
          </a:p>
        </p:txBody>
      </p:sp>
      <p:sp>
        <p:nvSpPr>
          <p:cNvPr id="29775" name="Left Brace 10"/>
          <p:cNvSpPr>
            <a:spLocks/>
          </p:cNvSpPr>
          <p:nvPr/>
        </p:nvSpPr>
        <p:spPr bwMode="auto">
          <a:xfrm>
            <a:off x="1274763" y="5791200"/>
            <a:ext cx="1524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9776" name="TextBox 11"/>
          <p:cNvSpPr txBox="1">
            <a:spLocks noChangeArrowheads="1"/>
          </p:cNvSpPr>
          <p:nvPr/>
        </p:nvSpPr>
        <p:spPr bwMode="auto">
          <a:xfrm>
            <a:off x="228600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0">
                <a:solidFill>
                  <a:srgbClr val="008000"/>
                </a:solidFill>
              </a:rPr>
              <a:t>100% NI</a:t>
            </a:r>
          </a:p>
        </p:txBody>
      </p:sp>
      <p:cxnSp>
        <p:nvCxnSpPr>
          <p:cNvPr id="29777" name="Straight Connector 13"/>
          <p:cNvCxnSpPr>
            <a:cxnSpLocks noChangeShapeType="1"/>
          </p:cNvCxnSpPr>
          <p:nvPr/>
        </p:nvCxnSpPr>
        <p:spPr bwMode="auto">
          <a:xfrm rot="16200000" flipH="1">
            <a:off x="1104900" y="4076700"/>
            <a:ext cx="838200" cy="6096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29778" name="TextBox 5"/>
          <p:cNvSpPr txBox="1">
            <a:spLocks noChangeArrowheads="1"/>
          </p:cNvSpPr>
          <p:nvPr/>
        </p:nvSpPr>
        <p:spPr bwMode="auto">
          <a:xfrm>
            <a:off x="1295400" y="6611938"/>
            <a:ext cx="660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 TSG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mtClean="0"/>
              <a:t>Plans for Entering the First NSTX-U Operations Period</a:t>
            </a:r>
          </a:p>
          <a:p>
            <a:r>
              <a:rPr lang="en-US" smtClean="0"/>
              <a:t>ASC Research Plans for 5-year Period</a:t>
            </a:r>
          </a:p>
          <a:p>
            <a:pPr lvl="1"/>
            <a:r>
              <a:rPr lang="en-US" sz="1800" smtClean="0"/>
              <a:t>Thrust 1: Scenario Physics</a:t>
            </a:r>
          </a:p>
          <a:p>
            <a:pPr lvl="2"/>
            <a:r>
              <a:rPr lang="en-US" sz="1600" smtClean="0"/>
              <a:t>Development of 100% non-inductive operation.</a:t>
            </a:r>
          </a:p>
          <a:p>
            <a:pPr lvl="2"/>
            <a:r>
              <a:rPr lang="en-US" sz="1600" smtClean="0"/>
              <a:t>Extend the high-current, partial-inductive scenarios to long-pulse.</a:t>
            </a:r>
          </a:p>
          <a:p>
            <a:pPr lvl="1"/>
            <a:r>
              <a:rPr lang="en-US" sz="1800" smtClean="0"/>
              <a:t>Thrust 2: Axisymmetric Control Development</a:t>
            </a:r>
          </a:p>
          <a:p>
            <a:pPr lvl="2"/>
            <a:r>
              <a:rPr lang="en-US" sz="1600" smtClean="0"/>
              <a:t>Develop methods to control the heat flux for high-power scenarios.</a:t>
            </a:r>
          </a:p>
          <a:p>
            <a:pPr lvl="2"/>
            <a:r>
              <a:rPr lang="en-US" sz="1600" smtClean="0"/>
              <a:t>Develop rotation and current profile control.</a:t>
            </a:r>
          </a:p>
          <a:p>
            <a:pPr lvl="1"/>
            <a:r>
              <a:rPr lang="en-US" sz="1800" smtClean="0"/>
              <a:t>Thrust 3: Disruption Avoidance By Controlled Discharge Shutdown</a:t>
            </a:r>
          </a:p>
          <a:p>
            <a:pPr lvl="2"/>
            <a:r>
              <a:rPr lang="en-US" sz="1600" smtClean="0"/>
              <a:t>Develop detection of impending disruptions.</a:t>
            </a:r>
          </a:p>
          <a:p>
            <a:pPr lvl="2"/>
            <a:r>
              <a:rPr lang="en-US" sz="1600" smtClean="0"/>
              <a:t>Develop techniques for the automated termination of discharges.</a:t>
            </a:r>
          </a:p>
          <a:p>
            <a:pPr lvl="1"/>
            <a:r>
              <a:rPr lang="en-US" sz="1800" smtClean="0"/>
              <a:t>Thrust 4: Scenario Physics for Next Step Devices</a:t>
            </a:r>
          </a:p>
          <a:p>
            <a:pPr lvl="2"/>
            <a:r>
              <a:rPr lang="en-US" sz="1600" smtClean="0"/>
              <a:t>Determine the optimal, simultaneous q- and rotation profiles.</a:t>
            </a:r>
          </a:p>
          <a:p>
            <a:pPr lvl="2"/>
            <a:r>
              <a:rPr lang="en-US" sz="1600" smtClean="0"/>
              <a:t>Study the conditions for classical beam current drive.</a:t>
            </a:r>
          </a:p>
          <a:p>
            <a:pPr lvl="2"/>
            <a:r>
              <a:rPr lang="en-US" sz="1600" smtClean="0"/>
              <a:t>Explore &amp; validate integrated models for projections to FNSF.</a:t>
            </a:r>
          </a:p>
          <a:p>
            <a:pPr lvl="2"/>
            <a:endParaRPr lang="en-US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" y="3657600"/>
            <a:ext cx="7696200" cy="24384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9600" y="1752600"/>
            <a:ext cx="7696200" cy="9906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609600" y="5181600"/>
            <a:ext cx="7086600" cy="1066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152400" y="990600"/>
            <a:ext cx="8382000" cy="4572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aps11-nstxu-sf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5775"/>
            <a:ext cx="30797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Snowflake Geometry and/or Divertor Radiation Control Required for High-Current Operation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-28575" y="609600"/>
            <a:ext cx="6096000" cy="3657600"/>
          </a:xfrm>
        </p:spPr>
        <p:txBody>
          <a:bodyPr/>
          <a:lstStyle/>
          <a:p>
            <a:pPr>
              <a:defRPr/>
            </a:pPr>
            <a:endParaRPr lang="en-US" sz="2200" dirty="0" smtClean="0"/>
          </a:p>
          <a:p>
            <a:pPr>
              <a:defRPr/>
            </a:pPr>
            <a:r>
              <a:rPr lang="en-US" dirty="0" smtClean="0"/>
              <a:t>Physics of these techniques to be covered in Boundary Physics talk</a:t>
            </a:r>
          </a:p>
          <a:p>
            <a:pPr>
              <a:defRPr/>
            </a:pPr>
            <a:r>
              <a:rPr lang="en-US" dirty="0" smtClean="0"/>
              <a:t>Control development plans</a:t>
            </a:r>
          </a:p>
          <a:p>
            <a:pPr marL="506413" lvl="1" indent="-223838">
              <a:defRPr/>
            </a:pPr>
            <a:r>
              <a:rPr lang="en-US" dirty="0" smtClean="0"/>
              <a:t>Pre-operational year (2014):</a:t>
            </a:r>
          </a:p>
          <a:p>
            <a:pPr marL="633413" lvl="2" indent="-182563">
              <a:defRPr/>
            </a:pPr>
            <a:r>
              <a:rPr lang="en-US" sz="1600" dirty="0" smtClean="0"/>
              <a:t>Collaborate on snowflake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physics and control experiments at DIII-D</a:t>
            </a:r>
          </a:p>
          <a:p>
            <a:pPr marL="233363" lvl="1" indent="-182563">
              <a:defRPr/>
            </a:pPr>
            <a:r>
              <a:rPr lang="en-US" dirty="0" smtClean="0"/>
              <a:t> Years 1 &amp; 2 of ops (2015-2016):</a:t>
            </a:r>
          </a:p>
          <a:p>
            <a:pPr marL="633413" lvl="2" indent="-182563">
              <a:defRPr/>
            </a:pPr>
            <a:r>
              <a:rPr lang="en-US" sz="1600" dirty="0" smtClean="0"/>
              <a:t>Develop schemes for snowflake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control (dual X-point control) using new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 coils</a:t>
            </a:r>
          </a:p>
        </p:txBody>
      </p:sp>
      <p:sp>
        <p:nvSpPr>
          <p:cNvPr id="31749" name="Content Placeholder 2"/>
          <p:cNvSpPr txBox="1">
            <a:spLocks/>
          </p:cNvSpPr>
          <p:nvPr/>
        </p:nvSpPr>
        <p:spPr bwMode="auto">
          <a:xfrm>
            <a:off x="-42863" y="3657600"/>
            <a:ext cx="88392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defTabSz="912813" eaLnBrk="0" hangingPunct="0">
              <a:spcBef>
                <a:spcPct val="20000"/>
              </a:spcBef>
            </a:pPr>
            <a:endParaRPr lang="en-US" sz="22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Assess magnetic balance control in the presence of 4 X-points</a:t>
            </a: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Develop the realtime measurements for divertor radiation control</a:t>
            </a: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Assess impact on core physics performance</a:t>
            </a:r>
          </a:p>
          <a:p>
            <a:pPr marL="506413" lvl="1" indent="-223838" defTabSz="912813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Between years 2 &amp; 3 of ops: Install cryo-pump</a:t>
            </a:r>
            <a:endParaRPr lang="en-US" sz="16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  <a:p>
            <a:pPr marL="506413" lvl="1" indent="-223838" defTabSz="912813" eaLnBrk="0" hangingPunct="0">
              <a:spcBef>
                <a:spcPct val="20000"/>
              </a:spcBef>
              <a:buFontTx/>
              <a:buChar char="–"/>
            </a:pPr>
            <a:r>
              <a:rPr lang="en-US" sz="20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Years 3 &amp; 4 of ops (2017-2018): </a:t>
            </a: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Utilize cryo-pump + snowflake divertor for increasing the pulse length at higher current</a:t>
            </a: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Begin implementation of closed loop radiative divertor control</a:t>
            </a:r>
          </a:p>
          <a:p>
            <a:pPr marL="633413" lvl="2" indent="-182563" defTabSz="912813" eaLnBrk="0" hangingPunct="0">
              <a:spcBef>
                <a:spcPct val="20000"/>
              </a:spcBef>
              <a:buFontTx/>
              <a:buChar char="•"/>
            </a:pPr>
            <a:r>
              <a:rPr lang="en-US" sz="16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Assess impact of divertor/edge impurities on the core scenario</a:t>
            </a:r>
          </a:p>
          <a:p>
            <a:pPr marL="506413" lvl="1" indent="-223838" defTabSz="912813" eaLnBrk="0" hangingPunct="0">
              <a:spcBef>
                <a:spcPct val="20000"/>
              </a:spcBef>
            </a:pPr>
            <a:endParaRPr lang="en-US" sz="1600" b="0" i="0">
              <a:solidFill>
                <a:srgbClr val="FF0000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#2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5715000" y="922338"/>
            <a:ext cx="3429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0"/>
              <a:t>Snowflake Divertor in NSTX-U</a:t>
            </a:r>
          </a:p>
          <a:p>
            <a:pPr algn="ctr"/>
            <a:r>
              <a:rPr lang="en-US" sz="1600" b="0" i="0"/>
              <a:t>Increases divertor volume and flux expansion. 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1066800" y="6611938"/>
            <a:ext cx="660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BP TSG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6248400"/>
            <a:ext cx="1600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Arial" charset="0"/>
                <a:cs typeface="Arial" charset="0"/>
              </a:rPr>
              <a:t>Milestone R14-3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NSTX-U Will Have Significant Actuators For Profile </a:t>
            </a:r>
            <a:br>
              <a:rPr lang="en-US" smtClean="0"/>
            </a:br>
            <a:r>
              <a:rPr lang="en-US" smtClean="0"/>
              <a:t>Control Studies</a:t>
            </a: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#2</a:t>
            </a:r>
          </a:p>
        </p:txBody>
      </p:sp>
      <p:sp>
        <p:nvSpPr>
          <p:cNvPr id="32772" name="Text Box 17"/>
          <p:cNvSpPr txBox="1">
            <a:spLocks noChangeArrowheads="1"/>
          </p:cNvSpPr>
          <p:nvPr/>
        </p:nvSpPr>
        <p:spPr bwMode="auto">
          <a:xfrm>
            <a:off x="284163" y="1282700"/>
            <a:ext cx="3810000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i="0">
                <a:solidFill>
                  <a:srgbClr val="000000"/>
                </a:solidFill>
              </a:rPr>
              <a:t>Torque Profiles From 6 Different NB Sources</a:t>
            </a:r>
          </a:p>
        </p:txBody>
      </p:sp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787400" y="2589213"/>
            <a:ext cx="76835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4625" indent="-174625">
              <a:lnSpc>
                <a:spcPct val="70000"/>
              </a:lnSpc>
            </a:pPr>
            <a:r>
              <a:rPr lang="en-US"/>
              <a:t>Neutral </a:t>
            </a:r>
          </a:p>
          <a:p>
            <a:pPr marL="174625" indent="-174625">
              <a:lnSpc>
                <a:spcPct val="70000"/>
              </a:lnSpc>
            </a:pPr>
            <a:r>
              <a:rPr lang="en-US"/>
              <a:t>Beams</a:t>
            </a:r>
          </a:p>
          <a:p>
            <a:pPr marL="174625" indent="-174625">
              <a:lnSpc>
                <a:spcPct val="70000"/>
              </a:lnSpc>
            </a:pPr>
            <a:r>
              <a:rPr lang="en-US"/>
              <a:t>(TRANSP)</a:t>
            </a:r>
          </a:p>
        </p:txBody>
      </p: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85800" y="89535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Rotation Profile Actuators</a:t>
            </a:r>
          </a:p>
        </p:txBody>
      </p:sp>
      <p:pic>
        <p:nvPicPr>
          <p:cNvPr id="32775" name="Picture 24" descr="Screen shot 2012-04-09 at 1.44.52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550988"/>
            <a:ext cx="26320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25" descr="Screen shot 2012-04-09 at 1.47.52 PM.png"/>
          <p:cNvPicPr>
            <a:picLocks noChangeAspect="1"/>
          </p:cNvPicPr>
          <p:nvPr/>
        </p:nvPicPr>
        <p:blipFill>
          <a:blip r:embed="rId3" cstate="print"/>
          <a:srcRect l="2895" b="4422"/>
          <a:stretch>
            <a:fillRect/>
          </a:stretch>
        </p:blipFill>
        <p:spPr bwMode="auto">
          <a:xfrm>
            <a:off x="549275" y="4267200"/>
            <a:ext cx="3186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Box 32"/>
          <p:cNvSpPr txBox="1">
            <a:spLocks noChangeArrowheads="1"/>
          </p:cNvSpPr>
          <p:nvPr/>
        </p:nvSpPr>
        <p:spPr bwMode="auto">
          <a:xfrm>
            <a:off x="2016125" y="1611313"/>
            <a:ext cx="11477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sz="1300">
                <a:solidFill>
                  <a:srgbClr val="A14796"/>
                </a:solidFill>
              </a:rPr>
              <a:t>Largest R</a:t>
            </a:r>
            <a:r>
              <a:rPr lang="en-US" sz="1300" baseline="-25000">
                <a:solidFill>
                  <a:srgbClr val="A14796"/>
                </a:solidFill>
              </a:rPr>
              <a:t>tan</a:t>
            </a:r>
            <a:endParaRPr lang="en-US" sz="1300">
              <a:solidFill>
                <a:srgbClr val="A14796"/>
              </a:solidFill>
            </a:endParaRPr>
          </a:p>
        </p:txBody>
      </p:sp>
      <p:sp>
        <p:nvSpPr>
          <p:cNvPr id="32778" name="TextBox 33"/>
          <p:cNvSpPr txBox="1">
            <a:spLocks noChangeArrowheads="1"/>
          </p:cNvSpPr>
          <p:nvPr/>
        </p:nvSpPr>
        <p:spPr bwMode="auto">
          <a:xfrm>
            <a:off x="1714500" y="3225800"/>
            <a:ext cx="12303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sz="1300">
                <a:solidFill>
                  <a:srgbClr val="FF0000"/>
                </a:solidFill>
              </a:rPr>
              <a:t>Smallest R</a:t>
            </a:r>
            <a:r>
              <a:rPr lang="en-US" sz="1300" baseline="-25000">
                <a:solidFill>
                  <a:srgbClr val="FF0000"/>
                </a:solidFill>
              </a:rPr>
              <a:t>tan</a:t>
            </a:r>
            <a:endParaRPr lang="en-US" sz="1300">
              <a:solidFill>
                <a:srgbClr val="FF0000"/>
              </a:solidFill>
            </a:endParaRPr>
          </a:p>
        </p:txBody>
      </p:sp>
      <p:cxnSp>
        <p:nvCxnSpPr>
          <p:cNvPr id="32779" name="Straight Connector 35"/>
          <p:cNvCxnSpPr>
            <a:cxnSpLocks noChangeShapeType="1"/>
          </p:cNvCxnSpPr>
          <p:nvPr/>
        </p:nvCxnSpPr>
        <p:spPr bwMode="auto">
          <a:xfrm rot="16200000" flipV="1">
            <a:off x="1951038" y="3022600"/>
            <a:ext cx="336550" cy="698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2780" name="Straight Connector 36"/>
          <p:cNvCxnSpPr>
            <a:cxnSpLocks noChangeShapeType="1"/>
          </p:cNvCxnSpPr>
          <p:nvPr/>
        </p:nvCxnSpPr>
        <p:spPr bwMode="auto">
          <a:xfrm rot="5400000">
            <a:off x="2413794" y="1928019"/>
            <a:ext cx="212725" cy="39687"/>
          </a:xfrm>
          <a:prstGeom prst="line">
            <a:avLst/>
          </a:prstGeom>
          <a:noFill/>
          <a:ln w="15875">
            <a:solidFill>
              <a:srgbClr val="910F7B"/>
            </a:solidFill>
            <a:round/>
            <a:headEnd/>
            <a:tailEnd type="triangle" w="med" len="med"/>
          </a:ln>
        </p:spPr>
      </p:cxnSp>
      <p:sp>
        <p:nvSpPr>
          <p:cNvPr id="32781" name="TextBox 18"/>
          <p:cNvSpPr txBox="1">
            <a:spLocks noChangeArrowheads="1"/>
          </p:cNvSpPr>
          <p:nvPr/>
        </p:nvSpPr>
        <p:spPr bwMode="auto">
          <a:xfrm>
            <a:off x="630238" y="6249988"/>
            <a:ext cx="1243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b="0" i="0">
                <a:solidFill>
                  <a:srgbClr val="000000"/>
                </a:solidFill>
              </a:rPr>
              <a:t>Zhu, et al., PRL</a:t>
            </a:r>
          </a:p>
        </p:txBody>
      </p:sp>
      <p:sp>
        <p:nvSpPr>
          <p:cNvPr id="32782" name="Text Box 17"/>
          <p:cNvSpPr txBox="1">
            <a:spLocks noChangeArrowheads="1"/>
          </p:cNvSpPr>
          <p:nvPr/>
        </p:nvSpPr>
        <p:spPr bwMode="auto">
          <a:xfrm>
            <a:off x="1670050" y="4435475"/>
            <a:ext cx="1316038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</a:rPr>
              <a:t>(n=3)</a:t>
            </a:r>
          </a:p>
        </p:txBody>
      </p:sp>
      <p:sp>
        <p:nvSpPr>
          <p:cNvPr id="32783" name="Text Box 17"/>
          <p:cNvSpPr txBox="1">
            <a:spLocks noChangeArrowheads="1"/>
          </p:cNvSpPr>
          <p:nvPr/>
        </p:nvSpPr>
        <p:spPr bwMode="auto">
          <a:xfrm>
            <a:off x="346075" y="3913188"/>
            <a:ext cx="3844925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i="0">
                <a:solidFill>
                  <a:schemeClr val="tx1"/>
                </a:solidFill>
              </a:rPr>
              <a:t>Measured and Calculated Torque Profiles from 3D Fields</a:t>
            </a:r>
          </a:p>
        </p:txBody>
      </p:sp>
      <p:sp>
        <p:nvSpPr>
          <p:cNvPr id="32784" name="TextBox 4"/>
          <p:cNvSpPr txBox="1">
            <a:spLocks noChangeArrowheads="1"/>
          </p:cNvSpPr>
          <p:nvPr/>
        </p:nvSpPr>
        <p:spPr bwMode="auto">
          <a:xfrm>
            <a:off x="990600" y="6611938"/>
            <a:ext cx="989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MS, EP TSGs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NSTX-U Will Have Significant Actuators For Profile </a:t>
            </a:r>
            <a:br>
              <a:rPr lang="en-US" smtClean="0"/>
            </a:br>
            <a:r>
              <a:rPr lang="en-US" smtClean="0"/>
              <a:t>Control Studies</a:t>
            </a:r>
          </a:p>
        </p:txBody>
      </p:sp>
      <p:sp>
        <p:nvSpPr>
          <p:cNvPr id="33795" name="Text Box 17"/>
          <p:cNvSpPr txBox="1">
            <a:spLocks noChangeArrowheads="1"/>
          </p:cNvSpPr>
          <p:nvPr/>
        </p:nvSpPr>
        <p:spPr bwMode="auto">
          <a:xfrm>
            <a:off x="284163" y="1282700"/>
            <a:ext cx="3810000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i="0">
                <a:solidFill>
                  <a:srgbClr val="000000"/>
                </a:solidFill>
              </a:rPr>
              <a:t>Torque Profiles From 6 Different NB Sources</a:t>
            </a:r>
          </a:p>
        </p:txBody>
      </p:sp>
      <p:sp>
        <p:nvSpPr>
          <p:cNvPr id="33796" name="Text Box 18"/>
          <p:cNvSpPr txBox="1">
            <a:spLocks noChangeArrowheads="1"/>
          </p:cNvSpPr>
          <p:nvPr/>
        </p:nvSpPr>
        <p:spPr bwMode="auto">
          <a:xfrm>
            <a:off x="787400" y="2589213"/>
            <a:ext cx="768350" cy="3968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4625" indent="-174625">
              <a:lnSpc>
                <a:spcPct val="70000"/>
              </a:lnSpc>
            </a:pPr>
            <a:r>
              <a:rPr lang="en-US"/>
              <a:t>Neutral </a:t>
            </a:r>
          </a:p>
          <a:p>
            <a:pPr marL="174625" indent="-174625">
              <a:lnSpc>
                <a:spcPct val="70000"/>
              </a:lnSpc>
            </a:pPr>
            <a:r>
              <a:rPr lang="en-US"/>
              <a:t>Beams</a:t>
            </a:r>
          </a:p>
          <a:p>
            <a:pPr marL="174625" indent="-174625">
              <a:lnSpc>
                <a:spcPct val="70000"/>
              </a:lnSpc>
            </a:pPr>
            <a:r>
              <a:rPr lang="en-US"/>
              <a:t>(TRANSP)</a:t>
            </a:r>
          </a:p>
        </p:txBody>
      </p:sp>
      <p:sp>
        <p:nvSpPr>
          <p:cNvPr id="33797" name="TextBox 10"/>
          <p:cNvSpPr txBox="1">
            <a:spLocks noChangeArrowheads="1"/>
          </p:cNvSpPr>
          <p:nvPr/>
        </p:nvSpPr>
        <p:spPr bwMode="auto">
          <a:xfrm>
            <a:off x="685800" y="89535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Rotation Profile Actuators</a:t>
            </a:r>
          </a:p>
        </p:txBody>
      </p:sp>
      <p:pic>
        <p:nvPicPr>
          <p:cNvPr id="33798" name="Picture 24" descr="Screen shot 2012-04-09 at 1.44.52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38" y="1550988"/>
            <a:ext cx="26320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5" descr="Screen shot 2012-04-09 at 1.47.52 PM.png"/>
          <p:cNvPicPr>
            <a:picLocks noChangeAspect="1"/>
          </p:cNvPicPr>
          <p:nvPr/>
        </p:nvPicPr>
        <p:blipFill>
          <a:blip r:embed="rId3" cstate="print"/>
          <a:srcRect l="2895" b="4422"/>
          <a:stretch>
            <a:fillRect/>
          </a:stretch>
        </p:blipFill>
        <p:spPr bwMode="auto">
          <a:xfrm>
            <a:off x="549275" y="4267200"/>
            <a:ext cx="3186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Box 32"/>
          <p:cNvSpPr txBox="1">
            <a:spLocks noChangeArrowheads="1"/>
          </p:cNvSpPr>
          <p:nvPr/>
        </p:nvSpPr>
        <p:spPr bwMode="auto">
          <a:xfrm>
            <a:off x="2016125" y="1611313"/>
            <a:ext cx="11477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sz="1300">
                <a:solidFill>
                  <a:srgbClr val="A14796"/>
                </a:solidFill>
              </a:rPr>
              <a:t>Largest R</a:t>
            </a:r>
            <a:r>
              <a:rPr lang="en-US" sz="1300" baseline="-25000">
                <a:solidFill>
                  <a:srgbClr val="A14796"/>
                </a:solidFill>
              </a:rPr>
              <a:t>tan</a:t>
            </a:r>
            <a:endParaRPr lang="en-US" sz="1300">
              <a:solidFill>
                <a:srgbClr val="A14796"/>
              </a:solidFill>
            </a:endParaRPr>
          </a:p>
        </p:txBody>
      </p:sp>
      <p:sp>
        <p:nvSpPr>
          <p:cNvPr id="33801" name="TextBox 33"/>
          <p:cNvSpPr txBox="1">
            <a:spLocks noChangeArrowheads="1"/>
          </p:cNvSpPr>
          <p:nvPr/>
        </p:nvSpPr>
        <p:spPr bwMode="auto">
          <a:xfrm>
            <a:off x="1714500" y="3225800"/>
            <a:ext cx="12303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sz="1300">
                <a:solidFill>
                  <a:srgbClr val="FF0000"/>
                </a:solidFill>
              </a:rPr>
              <a:t>Smallest R</a:t>
            </a:r>
            <a:r>
              <a:rPr lang="en-US" sz="1300" baseline="-25000">
                <a:solidFill>
                  <a:srgbClr val="FF0000"/>
                </a:solidFill>
              </a:rPr>
              <a:t>tan</a:t>
            </a:r>
            <a:endParaRPr lang="en-US" sz="1300">
              <a:solidFill>
                <a:srgbClr val="FF0000"/>
              </a:solidFill>
            </a:endParaRPr>
          </a:p>
        </p:txBody>
      </p:sp>
      <p:cxnSp>
        <p:nvCxnSpPr>
          <p:cNvPr id="33802" name="Straight Connector 35"/>
          <p:cNvCxnSpPr>
            <a:cxnSpLocks noChangeShapeType="1"/>
          </p:cNvCxnSpPr>
          <p:nvPr/>
        </p:nvCxnSpPr>
        <p:spPr bwMode="auto">
          <a:xfrm rot="16200000" flipV="1">
            <a:off x="1951038" y="3022600"/>
            <a:ext cx="336550" cy="6985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3803" name="Straight Connector 36"/>
          <p:cNvCxnSpPr>
            <a:cxnSpLocks noChangeShapeType="1"/>
          </p:cNvCxnSpPr>
          <p:nvPr/>
        </p:nvCxnSpPr>
        <p:spPr bwMode="auto">
          <a:xfrm rot="5400000">
            <a:off x="2413794" y="1928019"/>
            <a:ext cx="212725" cy="39687"/>
          </a:xfrm>
          <a:prstGeom prst="line">
            <a:avLst/>
          </a:prstGeom>
          <a:noFill/>
          <a:ln w="15875">
            <a:solidFill>
              <a:srgbClr val="910F7B"/>
            </a:solidFill>
            <a:round/>
            <a:headEnd/>
            <a:tailEnd type="triangle" w="med" len="med"/>
          </a:ln>
        </p:spPr>
      </p:cxnSp>
      <p:sp>
        <p:nvSpPr>
          <p:cNvPr id="33804" name="TextBox 18"/>
          <p:cNvSpPr txBox="1">
            <a:spLocks noChangeArrowheads="1"/>
          </p:cNvSpPr>
          <p:nvPr/>
        </p:nvSpPr>
        <p:spPr bwMode="auto">
          <a:xfrm>
            <a:off x="630238" y="6249988"/>
            <a:ext cx="1243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12" tIns="41005" rIns="82012" bIns="41005">
            <a:spAutoFit/>
          </a:bodyPr>
          <a:lstStyle/>
          <a:p>
            <a:r>
              <a:rPr lang="en-US" b="0" i="0">
                <a:solidFill>
                  <a:srgbClr val="000000"/>
                </a:solidFill>
              </a:rPr>
              <a:t>Zhu, et al., PRL</a:t>
            </a:r>
          </a:p>
        </p:txBody>
      </p:sp>
      <p:sp>
        <p:nvSpPr>
          <p:cNvPr id="33805" name="Text Box 17"/>
          <p:cNvSpPr txBox="1">
            <a:spLocks noChangeArrowheads="1"/>
          </p:cNvSpPr>
          <p:nvPr/>
        </p:nvSpPr>
        <p:spPr bwMode="auto">
          <a:xfrm>
            <a:off x="1670050" y="4435475"/>
            <a:ext cx="1316038" cy="2159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0" i="0">
                <a:solidFill>
                  <a:schemeClr val="tx1"/>
                </a:solidFill>
              </a:rPr>
              <a:t>(n=3)</a:t>
            </a:r>
          </a:p>
        </p:txBody>
      </p:sp>
      <p:pic>
        <p:nvPicPr>
          <p:cNvPr id="33806" name="Picture 3" descr="Fig29.pdf"/>
          <p:cNvPicPr>
            <a:picLocks noChangeAspect="1"/>
          </p:cNvPicPr>
          <p:nvPr/>
        </p:nvPicPr>
        <p:blipFill>
          <a:blip r:embed="rId4" cstate="print"/>
          <a:srcRect l="54314" t="33333" r="3987" b="34445"/>
          <a:stretch>
            <a:fillRect/>
          </a:stretch>
        </p:blipFill>
        <p:spPr bwMode="auto">
          <a:xfrm>
            <a:off x="5778500" y="1698625"/>
            <a:ext cx="24939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4" descr="Fig8.pdf"/>
          <p:cNvPicPr>
            <a:picLocks noChangeAspect="1"/>
          </p:cNvPicPr>
          <p:nvPr/>
        </p:nvPicPr>
        <p:blipFill>
          <a:blip r:embed="rId5" cstate="print"/>
          <a:srcRect l="15491" t="3333" r="47124" b="76334"/>
          <a:stretch>
            <a:fillRect/>
          </a:stretch>
        </p:blipFill>
        <p:spPr bwMode="auto">
          <a:xfrm>
            <a:off x="5638800" y="4370388"/>
            <a:ext cx="2598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Box 11"/>
          <p:cNvSpPr txBox="1">
            <a:spLocks noChangeArrowheads="1"/>
          </p:cNvSpPr>
          <p:nvPr/>
        </p:nvSpPr>
        <p:spPr bwMode="auto">
          <a:xfrm>
            <a:off x="5562600" y="4141788"/>
            <a:ext cx="338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</a:rPr>
              <a:t>Variations in Outer Gap (1.69&lt;A&lt;1.81)</a:t>
            </a:r>
          </a:p>
        </p:txBody>
      </p:sp>
      <p:sp>
        <p:nvSpPr>
          <p:cNvPr id="33809" name="TextBox 12"/>
          <p:cNvSpPr txBox="1">
            <a:spLocks noChangeArrowheads="1"/>
          </p:cNvSpPr>
          <p:nvPr/>
        </p:nvSpPr>
        <p:spPr bwMode="auto">
          <a:xfrm>
            <a:off x="5181600" y="1285875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pPr algn="ctr"/>
            <a:r>
              <a:rPr lang="en-US" sz="1400" i="0">
                <a:solidFill>
                  <a:srgbClr val="000000"/>
                </a:solidFill>
              </a:rPr>
              <a:t>Variations in Beam Sources </a:t>
            </a:r>
          </a:p>
          <a:p>
            <a:pPr algn="ctr"/>
            <a:r>
              <a:rPr lang="en-US" sz="1400" i="0">
                <a:solidFill>
                  <a:srgbClr val="000000"/>
                </a:solidFill>
              </a:rPr>
              <a:t>800 kA Partial Inductive, 87% &lt; f</a:t>
            </a:r>
            <a:r>
              <a:rPr lang="en-US" sz="1400" i="0" baseline="-25000">
                <a:solidFill>
                  <a:srgbClr val="000000"/>
                </a:solidFill>
              </a:rPr>
              <a:t>NI</a:t>
            </a:r>
            <a:r>
              <a:rPr lang="en-US" sz="1400" i="0">
                <a:solidFill>
                  <a:srgbClr val="000000"/>
                </a:solidFill>
              </a:rPr>
              <a:t> &lt; 100% </a:t>
            </a:r>
          </a:p>
        </p:txBody>
      </p:sp>
      <p:sp>
        <p:nvSpPr>
          <p:cNvPr id="33810" name="TextBox 13"/>
          <p:cNvSpPr txBox="1">
            <a:spLocks noChangeArrowheads="1"/>
          </p:cNvSpPr>
          <p:nvPr/>
        </p:nvSpPr>
        <p:spPr bwMode="auto">
          <a:xfrm>
            <a:off x="5884863" y="6122988"/>
            <a:ext cx="1971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27    22    17    12    7     2</a:t>
            </a:r>
          </a:p>
        </p:txBody>
      </p:sp>
      <p:sp>
        <p:nvSpPr>
          <p:cNvPr id="33811" name="TextBox 14"/>
          <p:cNvSpPr txBox="1">
            <a:spLocks noChangeArrowheads="1"/>
          </p:cNvSpPr>
          <p:nvPr/>
        </p:nvSpPr>
        <p:spPr bwMode="auto">
          <a:xfrm>
            <a:off x="6559550" y="6275388"/>
            <a:ext cx="969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Outer Gap</a:t>
            </a:r>
          </a:p>
        </p:txBody>
      </p:sp>
      <p:sp>
        <p:nvSpPr>
          <p:cNvPr id="33812" name="Rectangle 17"/>
          <p:cNvSpPr>
            <a:spLocks noChangeArrowheads="1"/>
          </p:cNvSpPr>
          <p:nvPr/>
        </p:nvSpPr>
        <p:spPr bwMode="auto">
          <a:xfrm>
            <a:off x="6262688" y="1958975"/>
            <a:ext cx="1247775" cy="684213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1225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3813" name="TextBox 16"/>
          <p:cNvSpPr txBox="1">
            <a:spLocks noChangeArrowheads="1"/>
          </p:cNvSpPr>
          <p:nvPr/>
        </p:nvSpPr>
        <p:spPr bwMode="auto">
          <a:xfrm>
            <a:off x="6194425" y="1860550"/>
            <a:ext cx="1371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6" tIns="45688" rIns="91376" bIns="45688"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800 kA and 1 T</a:t>
            </a:r>
          </a:p>
          <a:p>
            <a:r>
              <a:rPr lang="en-US" sz="1000">
                <a:solidFill>
                  <a:srgbClr val="FF0000"/>
                </a:solidFill>
              </a:rPr>
              <a:t>[50,60,70,130] cm</a:t>
            </a:r>
          </a:p>
          <a:p>
            <a:r>
              <a:rPr lang="en-US" sz="1000"/>
              <a:t>[50,60,120,130] cm</a:t>
            </a:r>
          </a:p>
          <a:p>
            <a:r>
              <a:rPr lang="en-US" sz="1000">
                <a:solidFill>
                  <a:schemeClr val="tx1"/>
                </a:solidFill>
              </a:rPr>
              <a:t>[60,70,110,120] cm</a:t>
            </a:r>
          </a:p>
          <a:p>
            <a:r>
              <a:rPr lang="en-US" sz="1000">
                <a:solidFill>
                  <a:srgbClr val="008000"/>
                </a:solidFill>
              </a:rPr>
              <a:t>[70,110,120,130] cm</a:t>
            </a:r>
          </a:p>
        </p:txBody>
      </p:sp>
      <p:sp>
        <p:nvSpPr>
          <p:cNvPr id="33814" name="TextBox 10"/>
          <p:cNvSpPr txBox="1">
            <a:spLocks noChangeArrowheads="1"/>
          </p:cNvSpPr>
          <p:nvPr/>
        </p:nvSpPr>
        <p:spPr bwMode="auto">
          <a:xfrm>
            <a:off x="5846763" y="914400"/>
            <a:ext cx="248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76" tIns="45688" rIns="91376" bIns="45688">
            <a:spAutoFit/>
          </a:bodyPr>
          <a:lstStyle/>
          <a:p>
            <a:r>
              <a:rPr lang="en-US" sz="2000" i="0">
                <a:solidFill>
                  <a:srgbClr val="FF0000"/>
                </a:solidFill>
              </a:rPr>
              <a:t>q-Profile Actuators</a:t>
            </a:r>
          </a:p>
        </p:txBody>
      </p:sp>
      <p:cxnSp>
        <p:nvCxnSpPr>
          <p:cNvPr id="33815" name="Straight Connector 33"/>
          <p:cNvCxnSpPr>
            <a:cxnSpLocks noChangeShapeType="1"/>
          </p:cNvCxnSpPr>
          <p:nvPr/>
        </p:nvCxnSpPr>
        <p:spPr bwMode="auto">
          <a:xfrm rot="5400000">
            <a:off x="2172494" y="3620294"/>
            <a:ext cx="49514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6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0" y="6248400"/>
            <a:ext cx="1600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Arial" charset="0"/>
                <a:cs typeface="Arial" charset="0"/>
              </a:rPr>
              <a:t>Milestone R14-3</a:t>
            </a:r>
          </a:p>
        </p:txBody>
      </p:sp>
      <p:sp>
        <p:nvSpPr>
          <p:cNvPr id="33818" name="Text Box 17"/>
          <p:cNvSpPr txBox="1">
            <a:spLocks noChangeArrowheads="1"/>
          </p:cNvSpPr>
          <p:nvPr/>
        </p:nvSpPr>
        <p:spPr bwMode="auto">
          <a:xfrm>
            <a:off x="346075" y="3913188"/>
            <a:ext cx="3844925" cy="43021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i="0">
                <a:solidFill>
                  <a:schemeClr val="tx1"/>
                </a:solidFill>
              </a:rPr>
              <a:t>Measured and Calculated Torque Profiles from 3D Fields</a:t>
            </a:r>
          </a:p>
        </p:txBody>
      </p:sp>
      <p:sp>
        <p:nvSpPr>
          <p:cNvPr id="33819" name="TextBox 4"/>
          <p:cNvSpPr txBox="1">
            <a:spLocks noChangeArrowheads="1"/>
          </p:cNvSpPr>
          <p:nvPr/>
        </p:nvSpPr>
        <p:spPr bwMode="auto">
          <a:xfrm>
            <a:off x="990600" y="6611938"/>
            <a:ext cx="989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MS, EP TSGs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Profile Control Techniques Will be Developed To Support NSTX-U Physics Studies and Next-Step ST Designs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4953000"/>
          </a:xfrm>
        </p:spPr>
        <p:txBody>
          <a:bodyPr/>
          <a:lstStyle/>
          <a:p>
            <a:r>
              <a:rPr lang="en-US" sz="2000" smtClean="0"/>
              <a:t>Pre-ops. Year: Continue developing control schemes for NSTX-U actuators.</a:t>
            </a:r>
          </a:p>
          <a:p>
            <a:pPr lvl="1"/>
            <a:r>
              <a:rPr lang="en-US" sz="1800" smtClean="0"/>
              <a:t>Lehigh: Collaboration on q-profile control algorithms, building on their experience at DIII-D.  </a:t>
            </a:r>
          </a:p>
          <a:p>
            <a:pPr lvl="1"/>
            <a:r>
              <a:rPr lang="en-US" sz="1800" smtClean="0"/>
              <a:t>Princeton University: Collaboration on rotation profile control algorithms.</a:t>
            </a:r>
          </a:p>
          <a:p>
            <a:pPr lvl="1"/>
            <a:r>
              <a:rPr lang="en-US" sz="1800" smtClean="0"/>
              <a:t>Continue operations collaborations on KSTAR and EAST.</a:t>
            </a:r>
          </a:p>
          <a:p>
            <a:r>
              <a:rPr lang="en-US" sz="2000" smtClean="0"/>
              <a:t>Years 1 &amp; 2 of ops. (2014-2015):</a:t>
            </a:r>
          </a:p>
          <a:p>
            <a:pPr lvl="1"/>
            <a:r>
              <a:rPr lang="en-US" sz="1800" smtClean="0"/>
              <a:t>Test ability of different NB source selection to change the q-profile.</a:t>
            </a:r>
          </a:p>
          <a:p>
            <a:pPr lvl="2"/>
            <a:r>
              <a:rPr lang="en-US" sz="1600" smtClean="0"/>
              <a:t>Study as a function of density, fast-ion </a:t>
            </a:r>
            <a:r>
              <a:rPr lang="en-US" sz="1600" smtClean="0">
                <a:latin typeface="Symbol" pitchFamily="18" charset="2"/>
              </a:rPr>
              <a:t>b</a:t>
            </a:r>
            <a:r>
              <a:rPr lang="en-US" sz="1600" smtClean="0"/>
              <a:t>, source voltage.</a:t>
            </a:r>
          </a:p>
          <a:p>
            <a:pPr lvl="2"/>
            <a:r>
              <a:rPr lang="en-US" sz="1600" smtClean="0"/>
              <a:t>Assess the NBCD calculations underpinning NSTX-U and most next-step ST studies.</a:t>
            </a:r>
          </a:p>
          <a:p>
            <a:pPr lvl="1"/>
            <a:r>
              <a:rPr lang="en-US" sz="1800" smtClean="0"/>
              <a:t>Commission real-time MSE (Nova Photonics) and rotation (PPPL) diagnostics.</a:t>
            </a:r>
          </a:p>
          <a:p>
            <a:pPr lvl="1"/>
            <a:r>
              <a:rPr lang="en-US" sz="1800" smtClean="0"/>
              <a:t>Make first tests of </a:t>
            </a:r>
            <a:r>
              <a:rPr lang="en-US" sz="1800" smtClean="0">
                <a:latin typeface="Symbol" pitchFamily="18" charset="2"/>
              </a:rPr>
              <a:t>b</a:t>
            </a:r>
            <a:r>
              <a:rPr lang="en-US" sz="1800" baseline="-25000" smtClean="0"/>
              <a:t>N</a:t>
            </a:r>
            <a:r>
              <a:rPr lang="en-US" sz="1800" smtClean="0"/>
              <a:t> + central rotation (F</a:t>
            </a:r>
            <a:r>
              <a:rPr lang="en-US" sz="1800" baseline="-25000" smtClean="0"/>
              <a:t>T,0</a:t>
            </a:r>
            <a:r>
              <a:rPr lang="en-US" sz="1800" smtClean="0"/>
              <a:t>) and, if feasible, </a:t>
            </a:r>
            <a:r>
              <a:rPr lang="en-US" sz="1800" smtClean="0">
                <a:latin typeface="Symbol" pitchFamily="18" charset="2"/>
              </a:rPr>
              <a:t>b</a:t>
            </a:r>
            <a:r>
              <a:rPr lang="en-US" sz="1800" baseline="-25000" smtClean="0"/>
              <a:t>N</a:t>
            </a:r>
            <a:r>
              <a:rPr lang="en-US" sz="1800" smtClean="0"/>
              <a:t>+q</a:t>
            </a:r>
            <a:r>
              <a:rPr lang="en-US" sz="1800" baseline="-25000" smtClean="0"/>
              <a:t>min</a:t>
            </a:r>
            <a:r>
              <a:rPr lang="en-US" sz="1800" smtClean="0"/>
              <a:t> control.</a:t>
            </a:r>
          </a:p>
          <a:p>
            <a:r>
              <a:rPr lang="en-US" sz="2000" smtClean="0"/>
              <a:t>Years 3 &amp; 4 of ops. (2016-2017):</a:t>
            </a:r>
          </a:p>
          <a:p>
            <a:pPr lvl="1"/>
            <a:r>
              <a:rPr lang="en-US" sz="1800" smtClean="0"/>
              <a:t>Expand rotation control to the full profile.</a:t>
            </a:r>
          </a:p>
          <a:p>
            <a:pPr lvl="1"/>
            <a:r>
              <a:rPr lang="en-US" sz="1800" smtClean="0"/>
              <a:t>Complete </a:t>
            </a:r>
            <a:r>
              <a:rPr lang="en-US" sz="1800" smtClean="0">
                <a:latin typeface="Symbol" pitchFamily="18" charset="2"/>
              </a:rPr>
              <a:t>b</a:t>
            </a:r>
            <a:r>
              <a:rPr lang="en-US" sz="1800" baseline="-25000" smtClean="0"/>
              <a:t>N</a:t>
            </a:r>
            <a:r>
              <a:rPr lang="en-US" sz="1800" smtClean="0"/>
              <a:t>+q</a:t>
            </a:r>
            <a:r>
              <a:rPr lang="en-US" sz="1800" baseline="-25000" smtClean="0"/>
              <a:t>min</a:t>
            </a:r>
            <a:r>
              <a:rPr lang="en-US" sz="1800" smtClean="0"/>
              <a:t> control and assess combined control, e.g., </a:t>
            </a:r>
            <a:r>
              <a:rPr lang="en-US" sz="1800" smtClean="0">
                <a:latin typeface="Symbol" pitchFamily="18" charset="2"/>
              </a:rPr>
              <a:t>b</a:t>
            </a:r>
            <a:r>
              <a:rPr lang="en-US" sz="1800" baseline="-25000" smtClean="0"/>
              <a:t>N</a:t>
            </a:r>
            <a:r>
              <a:rPr lang="en-US" sz="1800" smtClean="0"/>
              <a:t>+F</a:t>
            </a:r>
            <a:r>
              <a:rPr lang="en-US" sz="1800" baseline="-25000" smtClean="0"/>
              <a:t>T,0</a:t>
            </a:r>
            <a:r>
              <a:rPr lang="en-US" sz="1800" smtClean="0"/>
              <a:t>+q</a:t>
            </a:r>
            <a:r>
              <a:rPr lang="en-US" sz="1800" baseline="-25000" smtClean="0"/>
              <a:t>min</a:t>
            </a:r>
            <a:r>
              <a:rPr lang="en-US" sz="1800" smtClean="0"/>
              <a:t>.</a:t>
            </a:r>
          </a:p>
          <a:p>
            <a:pPr lvl="1"/>
            <a:r>
              <a:rPr lang="en-US" sz="1800" smtClean="0"/>
              <a:t>Assess NTV capabilities from NCC for enhanced rotation profile control.</a:t>
            </a:r>
          </a:p>
          <a:p>
            <a:pPr lvl="1"/>
            <a:r>
              <a:rPr lang="en-US" sz="1800" smtClean="0"/>
              <a:t>Work with MS group to develop physics-based requests for disruption avoidance goals.</a:t>
            </a:r>
          </a:p>
        </p:txBody>
      </p:sp>
      <p:sp>
        <p:nvSpPr>
          <p:cNvPr id="34820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#2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990600" y="6611938"/>
            <a:ext cx="989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MS, EP TSGs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67600" y="6276975"/>
            <a:ext cx="1600200" cy="27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Arial" charset="0"/>
                <a:cs typeface="Arial" charset="0"/>
              </a:rPr>
              <a:t>Milestone R14-3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mtClean="0"/>
              <a:t>Plans for Entering the First NSTX-U Operations Period</a:t>
            </a:r>
          </a:p>
          <a:p>
            <a:r>
              <a:rPr lang="en-US" smtClean="0"/>
              <a:t>ASC Research Plans for 5-year Period</a:t>
            </a:r>
          </a:p>
          <a:p>
            <a:pPr lvl="1"/>
            <a:r>
              <a:rPr lang="en-US" sz="1800" smtClean="0"/>
              <a:t>Thrust 1: Scenario Physics</a:t>
            </a:r>
          </a:p>
          <a:p>
            <a:pPr lvl="2"/>
            <a:r>
              <a:rPr lang="en-US" sz="1600" smtClean="0"/>
              <a:t>Development of 100% non-inductive operation.</a:t>
            </a:r>
          </a:p>
          <a:p>
            <a:pPr lvl="2"/>
            <a:r>
              <a:rPr lang="en-US" sz="1600" smtClean="0"/>
              <a:t>Extend the high-current, partial-inductive scenarios to long-pulse.</a:t>
            </a:r>
          </a:p>
          <a:p>
            <a:pPr lvl="1"/>
            <a:r>
              <a:rPr lang="en-US" sz="1800" smtClean="0"/>
              <a:t>Thrust 2: Axisymmetric Control Development</a:t>
            </a:r>
          </a:p>
          <a:p>
            <a:pPr lvl="2"/>
            <a:r>
              <a:rPr lang="en-US" sz="1600" smtClean="0"/>
              <a:t>Develop methods to control the heat flux for high-power scenarios.</a:t>
            </a:r>
          </a:p>
          <a:p>
            <a:pPr lvl="2"/>
            <a:r>
              <a:rPr lang="en-US" sz="1600" smtClean="0"/>
              <a:t>Develop rotation and current profile control.</a:t>
            </a:r>
          </a:p>
          <a:p>
            <a:pPr lvl="1"/>
            <a:r>
              <a:rPr lang="en-US" sz="1800" smtClean="0"/>
              <a:t>Thrust 3: Disruption Avoidance By Controlled Discharge Shutdown</a:t>
            </a:r>
          </a:p>
          <a:p>
            <a:pPr lvl="2"/>
            <a:r>
              <a:rPr lang="en-US" sz="1600" smtClean="0"/>
              <a:t>Develop detection of impending disruptions.</a:t>
            </a:r>
          </a:p>
          <a:p>
            <a:pPr lvl="2"/>
            <a:r>
              <a:rPr lang="en-US" sz="1600" smtClean="0"/>
              <a:t>Develop techniques for the automated termination of discharges.</a:t>
            </a:r>
          </a:p>
          <a:p>
            <a:pPr lvl="1"/>
            <a:r>
              <a:rPr lang="en-US" sz="1800" smtClean="0"/>
              <a:t>Thrust 4: Scenario Physics for Next Step Devices</a:t>
            </a:r>
          </a:p>
          <a:p>
            <a:pPr lvl="2"/>
            <a:r>
              <a:rPr lang="en-US" sz="1600" smtClean="0"/>
              <a:t>Determine the optimal, simultaneous q- and rotation profiles.</a:t>
            </a:r>
          </a:p>
          <a:p>
            <a:pPr lvl="2"/>
            <a:r>
              <a:rPr lang="en-US" sz="1600" smtClean="0"/>
              <a:t>Study the conditions for classical beam current drive.</a:t>
            </a:r>
          </a:p>
          <a:p>
            <a:pPr lvl="2"/>
            <a:r>
              <a:rPr lang="en-US" sz="1600" smtClean="0"/>
              <a:t>Explore &amp; validate integrated models for projections to FNSF.</a:t>
            </a:r>
          </a:p>
          <a:p>
            <a:pPr lvl="2"/>
            <a:endParaRPr lang="en-US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81000" y="4546600"/>
            <a:ext cx="7696200" cy="16002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5800" y="1752600"/>
            <a:ext cx="7696200" cy="19050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609600" y="5181600"/>
            <a:ext cx="7086600" cy="10668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152400" y="990600"/>
            <a:ext cx="8382000" cy="4572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152400" y="14478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algn="ctr" defTabSz="911225" eaLnBrk="0" hangingPunct="0">
              <a:spcBef>
                <a:spcPct val="20000"/>
              </a:spcBef>
            </a:pPr>
            <a:r>
              <a:rPr lang="en-US" sz="2000" b="0" i="0">
                <a:solidFill>
                  <a:srgbClr val="FF0000"/>
                </a:solidFill>
                <a:latin typeface="Arial" pitchFamily="34" charset="0"/>
                <a:ea typeface="ヒラギノ角ゴ Pro W3" charset="-128"/>
              </a:rPr>
              <a:t>Projected Near Term Schedule:</a:t>
            </a:r>
            <a:endParaRPr lang="en-US" sz="1800" b="0" i="0">
              <a:solidFill>
                <a:srgbClr val="FF0000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  <a:buFontTx/>
              <a:buChar char="•"/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defTabSz="911225" eaLnBrk="0" hangingPunct="0">
              <a:spcBef>
                <a:spcPct val="20000"/>
              </a:spcBef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796925" lvl="1" indent="-339725" defTabSz="911225" eaLnBrk="0" hangingPunct="0">
              <a:spcBef>
                <a:spcPct val="20000"/>
              </a:spcBef>
            </a:pPr>
            <a:endParaRPr lang="en-US" sz="20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Operations Activities Designed to Fit in the Existing NSTX-U Project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881188"/>
          <a:ext cx="8839200" cy="3901440"/>
        </p:xfrm>
        <a:graphic>
          <a:graphicData uri="http://schemas.openxmlformats.org/drawingml/2006/table">
            <a:tbl>
              <a:tblPr/>
              <a:tblGrid>
                <a:gridCol w="1905000"/>
                <a:gridCol w="6934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July-Nov.,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Diagnostic Reinstallations/Calibrations In Parallel with Construction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Dec. 2013 – March,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Close Machine (w/o CS), Leak Checking, Prep. for CS installation.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April-May,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 Installation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June,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Final Calibrations, Particularly Those Diagnostics Requiring CS for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July-Sept.,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Run Prep, Internal and DOE Readiness Reviews, Integrated Systems Testing, First plasma (CD-4)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Disruption Avoidance Via Discharge Shut-Down Will be Developed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5486400" cy="3276600"/>
          </a:xfrm>
        </p:spPr>
        <p:txBody>
          <a:bodyPr/>
          <a:lstStyle/>
          <a:p>
            <a:pPr>
              <a:buFontTx/>
              <a:buNone/>
            </a:pPr>
            <a:endParaRPr lang="en-US" sz="1800" smtClean="0"/>
          </a:p>
          <a:p>
            <a:r>
              <a:rPr lang="en-US" sz="1800" smtClean="0"/>
              <a:t>Years 1 &amp; 2 of ops.: </a:t>
            </a:r>
          </a:p>
          <a:p>
            <a:pPr marL="398463" lvl="1" indent="-228600"/>
            <a:r>
              <a:rPr lang="en-US" sz="1600" smtClean="0"/>
              <a:t>Implement basic detector in PCS, and design architecture of control response.</a:t>
            </a:r>
          </a:p>
          <a:p>
            <a:pPr marL="398463" lvl="1" indent="-228600"/>
            <a:r>
              <a:rPr lang="en-US" sz="1600" smtClean="0"/>
              <a:t>Assess accuracy of predictor for NSTX-U disruptions, and refine as necessary.</a:t>
            </a:r>
          </a:p>
          <a:p>
            <a:pPr marL="398463" lvl="1" indent="-228600"/>
            <a:r>
              <a:rPr lang="en-US" sz="1600" smtClean="0"/>
              <a:t>Do initial tests of automated rampdowns.</a:t>
            </a:r>
          </a:p>
          <a:p>
            <a:r>
              <a:rPr lang="en-US" sz="1800" smtClean="0"/>
              <a:t>Years 3 &amp; 4 of ops.:</a:t>
            </a:r>
          </a:p>
          <a:p>
            <a:pPr marL="398463" lvl="1" indent="-228600"/>
            <a:r>
              <a:rPr lang="en-US" sz="1600" smtClean="0"/>
              <a:t>Add additional realtime diagnostics for improved detection fidelity.</a:t>
            </a:r>
          </a:p>
          <a:p>
            <a:pPr marL="398463" lvl="1" indent="-228600"/>
            <a:r>
              <a:rPr lang="en-US" sz="1600" smtClean="0"/>
              <a:t>Optimize rampdowns for different types of alarms.</a:t>
            </a:r>
          </a:p>
          <a:p>
            <a:pPr marL="398463" lvl="1" indent="-228600"/>
            <a:r>
              <a:rPr lang="en-US" sz="1600" smtClean="0"/>
              <a:t>Incorporate on-line MGI if it appears promising.</a:t>
            </a:r>
            <a:endParaRPr lang="en-US" sz="1800" smtClean="0"/>
          </a:p>
          <a:p>
            <a:pPr marL="398463" lvl="1" indent="-228600"/>
            <a:endParaRPr lang="en-US" sz="1800" smtClean="0"/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#3</a:t>
            </a:r>
          </a:p>
        </p:txBody>
      </p:sp>
      <p:pic>
        <p:nvPicPr>
          <p:cNvPr id="36869" name="Picture 4" descr="Fig7.pdf"/>
          <p:cNvPicPr>
            <a:picLocks noChangeAspect="1"/>
          </p:cNvPicPr>
          <p:nvPr/>
        </p:nvPicPr>
        <p:blipFill>
          <a:blip r:embed="rId2" cstate="print"/>
          <a:srcRect l="16928" t="52222" r="8301" b="5556"/>
          <a:stretch>
            <a:fillRect/>
          </a:stretch>
        </p:blipFill>
        <p:spPr bwMode="auto">
          <a:xfrm>
            <a:off x="5181600" y="9144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Content Placeholder 2"/>
          <p:cNvSpPr txBox="1">
            <a:spLocks/>
          </p:cNvSpPr>
          <p:nvPr/>
        </p:nvSpPr>
        <p:spPr bwMode="auto">
          <a:xfrm>
            <a:off x="0" y="609600"/>
            <a:ext cx="510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eaLnBrk="0" hangingPunct="0">
              <a:spcBef>
                <a:spcPct val="20000"/>
              </a:spcBef>
            </a:pPr>
            <a:endParaRPr lang="en-US" sz="18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ea typeface="ヒラギノ角ゴ Pro W3" charset="-128"/>
              </a:rPr>
              <a:t>Disruption detection algorithms have been developed using NSTX data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Compare diagnostic data to thresholds &amp; assign “penalty points” when thresholds are exceeded.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ea typeface="ヒラギノ角ゴ Pro W3" charset="-128"/>
              </a:rPr>
              <a:t>Sum the “penalty point”, and declare a warning when the point total exceeds a given threshold.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18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Provides the foundation of disruption detection in NSTX-U.</a:t>
            </a:r>
          </a:p>
          <a:p>
            <a:pPr marL="398463" lvl="1" indent="-228600" eaLnBrk="0" hangingPunct="0">
              <a:spcBef>
                <a:spcPct val="20000"/>
              </a:spcBef>
              <a:buFontTx/>
              <a:buChar char="–"/>
            </a:pPr>
            <a:endParaRPr lang="en-US" sz="18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  <a:p>
            <a:pPr marL="339725" indent="-339725" eaLnBrk="0" hangingPunct="0">
              <a:spcBef>
                <a:spcPct val="20000"/>
              </a:spcBef>
              <a:buFontTx/>
              <a:buChar char="–"/>
            </a:pPr>
            <a:endParaRPr lang="en-US" sz="1800" b="0" i="0">
              <a:solidFill>
                <a:schemeClr val="accent2"/>
              </a:solidFill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5867400" y="1295400"/>
            <a:ext cx="2286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5770563" y="3810000"/>
            <a:ext cx="3144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0" i="0">
                <a:solidFill>
                  <a:schemeClr val="accent2"/>
                </a:solidFill>
              </a:rPr>
              <a:t>Under consideration for an ITPA joint experiment.</a:t>
            </a:r>
          </a:p>
          <a:p>
            <a:pPr algn="ctr"/>
            <a:r>
              <a:rPr lang="en-US" sz="800" b="0" i="0">
                <a:solidFill>
                  <a:schemeClr val="tx1"/>
                </a:solidFill>
              </a:rPr>
              <a:t>(S.P. Gerhardt, et al., accepted for publication in Nuclear Fusion)</a:t>
            </a: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1143000" y="6611938"/>
            <a:ext cx="6762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MS TSG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4587875"/>
            <a:ext cx="3352800" cy="150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</a:rPr>
              <a:t>Connections of MS TSG:</a:t>
            </a:r>
          </a:p>
          <a:p>
            <a:pPr>
              <a:buFont typeface="Arial" pitchFamily="34" charset="0"/>
              <a:buChar char="•"/>
            </a:pPr>
            <a:r>
              <a:rPr lang="en-US" sz="1600" b="0" i="0"/>
              <a:t>n&gt;=1 control, including disruption avoidance scenarios, covered by MS TSG.</a:t>
            </a:r>
          </a:p>
          <a:p>
            <a:pPr>
              <a:buFont typeface="Arial" pitchFamily="34" charset="0"/>
              <a:buChar char="•"/>
            </a:pPr>
            <a:r>
              <a:rPr lang="en-US" sz="1600" b="0" i="0"/>
              <a:t>MGI physics covered by MS TSG</a:t>
            </a:r>
          </a:p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67600" y="6172200"/>
            <a:ext cx="1600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a typeface="Arial" charset="0"/>
                <a:cs typeface="Arial" charset="0"/>
              </a:rPr>
              <a:t>Milestone R13-4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867400" y="1120775"/>
            <a:ext cx="228600" cy="2286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alpha val="10000"/>
                  </a:schemeClr>
                </a:solidFill>
              </a:rPr>
              <a:t>Plans for Entering the First NSTX-U Operations Period</a:t>
            </a:r>
          </a:p>
          <a:p>
            <a:pPr>
              <a:defRPr/>
            </a:pPr>
            <a:r>
              <a:rPr lang="en-US" dirty="0" smtClean="0"/>
              <a:t>ASC Research Plans for 5-year Period</a:t>
            </a:r>
          </a:p>
          <a:p>
            <a:pPr lvl="1">
              <a:defRPr/>
            </a:pPr>
            <a:r>
              <a:rPr lang="en-US" sz="1800" dirty="0" smtClean="0"/>
              <a:t>Thrust 1: Scenario Physics</a:t>
            </a:r>
          </a:p>
          <a:p>
            <a:pPr lvl="2">
              <a:defRPr/>
            </a:pPr>
            <a:r>
              <a:rPr lang="en-US" sz="1600" dirty="0" smtClean="0"/>
              <a:t>Development of 100% non-inductive operation.</a:t>
            </a:r>
          </a:p>
          <a:p>
            <a:pPr lvl="2">
              <a:defRPr/>
            </a:pPr>
            <a:r>
              <a:rPr lang="en-US" sz="1600" dirty="0" smtClean="0"/>
              <a:t>Extend the high-current, partial-inductive scenarios to long-pulse.</a:t>
            </a:r>
          </a:p>
          <a:p>
            <a:pPr lvl="1">
              <a:defRPr/>
            </a:pPr>
            <a:r>
              <a:rPr lang="en-US" sz="1800" dirty="0" smtClean="0"/>
              <a:t>Thrust 2: </a:t>
            </a:r>
            <a:r>
              <a:rPr lang="en-US" sz="1800" dirty="0" err="1" smtClean="0"/>
              <a:t>Axisymmetric</a:t>
            </a:r>
            <a:r>
              <a:rPr lang="en-US" sz="1800" dirty="0" smtClean="0"/>
              <a:t> Control Development</a:t>
            </a:r>
          </a:p>
          <a:p>
            <a:pPr lvl="2">
              <a:defRPr/>
            </a:pPr>
            <a:r>
              <a:rPr lang="en-US" sz="1600" dirty="0" smtClean="0"/>
              <a:t>Develop methods to control the heat flux for high-power scenarios.</a:t>
            </a:r>
          </a:p>
          <a:p>
            <a:pPr lvl="2">
              <a:defRPr/>
            </a:pPr>
            <a:r>
              <a:rPr lang="en-US" sz="1600" dirty="0" smtClean="0"/>
              <a:t>Develop rotation and current profile control.</a:t>
            </a:r>
          </a:p>
          <a:p>
            <a:pPr lvl="1">
              <a:defRPr/>
            </a:pPr>
            <a:r>
              <a:rPr lang="en-US" sz="1800" dirty="0" smtClean="0"/>
              <a:t>Thrust 3: Disruption Avoidance By Controlled Discharge Shutdown</a:t>
            </a:r>
          </a:p>
          <a:p>
            <a:pPr lvl="2">
              <a:defRPr/>
            </a:pPr>
            <a:r>
              <a:rPr lang="en-US" sz="1600" dirty="0" smtClean="0"/>
              <a:t>Develop detection of impending disruptions.</a:t>
            </a:r>
          </a:p>
          <a:p>
            <a:pPr lvl="2">
              <a:defRPr/>
            </a:pPr>
            <a:r>
              <a:rPr lang="en-US" sz="1600" dirty="0" smtClean="0"/>
              <a:t>Develop techniques for the automated termination of discharges.</a:t>
            </a:r>
          </a:p>
          <a:p>
            <a:pPr lvl="1">
              <a:defRPr/>
            </a:pPr>
            <a:r>
              <a:rPr lang="en-US" sz="1800" dirty="0" smtClean="0"/>
              <a:t>Thrust 4: Scenario Physics for Next Step Devices</a:t>
            </a:r>
          </a:p>
          <a:p>
            <a:pPr lvl="2">
              <a:defRPr/>
            </a:pPr>
            <a:r>
              <a:rPr lang="en-US" sz="1600" dirty="0" smtClean="0"/>
              <a:t>Determine the optimal, simultaneous </a:t>
            </a:r>
            <a:r>
              <a:rPr lang="en-US" sz="1600" dirty="0" err="1" smtClean="0"/>
              <a:t>q</a:t>
            </a:r>
            <a:r>
              <a:rPr lang="en-US" sz="1600" dirty="0" smtClean="0"/>
              <a:t>- and rotation profiles.</a:t>
            </a:r>
          </a:p>
          <a:p>
            <a:pPr lvl="2">
              <a:defRPr/>
            </a:pPr>
            <a:r>
              <a:rPr lang="en-US" sz="1600" dirty="0" smtClean="0"/>
              <a:t>Study the conditions for classical beam current drive.</a:t>
            </a:r>
          </a:p>
          <a:p>
            <a:pPr lvl="2">
              <a:defRPr/>
            </a:pPr>
            <a:r>
              <a:rPr lang="en-US" sz="1600" dirty="0" smtClean="0"/>
              <a:t>Explore &amp; validate integrated models for projections to FNSF.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57200" y="1828800"/>
            <a:ext cx="7696200" cy="2743200"/>
          </a:xfrm>
          <a:prstGeom prst="rect">
            <a:avLst/>
          </a:prstGeom>
          <a:solidFill>
            <a:schemeClr val="bg1">
              <a:alpha val="83136"/>
            </a:schemeClr>
          </a:solidFill>
          <a:ln w="15875">
            <a:solidFill>
              <a:schemeClr val="bg1">
                <a:alpha val="92940"/>
              </a:schemeClr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Explore Optimal Scenarios for Next Step STs</a:t>
            </a:r>
            <a:br>
              <a:rPr lang="en-US" smtClean="0"/>
            </a:br>
            <a:r>
              <a:rPr lang="en-US" smtClean="0"/>
              <a:t>All Topics in Collaboration with Other TSGs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-69850" y="893763"/>
            <a:ext cx="4641850" cy="4821237"/>
          </a:xfrm>
        </p:spPr>
        <p:txBody>
          <a:bodyPr/>
          <a:lstStyle/>
          <a:p>
            <a:r>
              <a:rPr lang="en-US" sz="2000" smtClean="0"/>
              <a:t>Study optimal current and rotation profiles for confinement and stability.</a:t>
            </a:r>
          </a:p>
          <a:p>
            <a:pPr marL="454025" lvl="1" indent="-225425"/>
            <a:r>
              <a:rPr lang="en-US" sz="1600" smtClean="0"/>
              <a:t>e.g., what value of q</a:t>
            </a:r>
            <a:r>
              <a:rPr lang="en-US" sz="1600" baseline="-25000" smtClean="0"/>
              <a:t>min</a:t>
            </a:r>
            <a:r>
              <a:rPr lang="en-US" sz="1600" smtClean="0"/>
              <a:t> provides the best core confinement and stability?</a:t>
            </a:r>
          </a:p>
          <a:p>
            <a:pPr marL="454025" lvl="1" indent="-225425"/>
            <a:r>
              <a:rPr lang="en-US" sz="1600" smtClean="0"/>
              <a:t>Explore alternative optimal scenarios, such as EPH or w/ ITBs. </a:t>
            </a:r>
          </a:p>
          <a:p>
            <a:r>
              <a:rPr lang="en-US" sz="2000" smtClean="0"/>
              <a:t>Study the conditions for classical beam current drive</a:t>
            </a:r>
          </a:p>
          <a:p>
            <a:pPr marL="454025" lvl="1" indent="-225425"/>
            <a:r>
              <a:rPr lang="en-US" sz="1600" smtClean="0"/>
              <a:t>Study what parameters determine when *AE modes  lead to anomalies in the fast ion diffusion and NBCD.</a:t>
            </a:r>
          </a:p>
          <a:p>
            <a:pPr marL="454025" lvl="1" indent="-225425"/>
            <a:r>
              <a:rPr lang="en-US" sz="1600" smtClean="0"/>
              <a:t>Can anomalous diffusion be used for scenario optimization?</a:t>
            </a:r>
          </a:p>
          <a:p>
            <a:r>
              <a:rPr lang="en-US" sz="2000" smtClean="0"/>
              <a:t>Assess integrated models for projections to FNSF.</a:t>
            </a:r>
          </a:p>
          <a:p>
            <a:pPr marL="454025" lvl="1" indent="-225425"/>
            <a:r>
              <a:rPr lang="en-US" sz="1600" smtClean="0"/>
              <a:t>Compare NBCD &amp; q-profile predictions from integrated codes to NSTX-U.</a:t>
            </a:r>
          </a:p>
          <a:p>
            <a:pPr marL="454025" lvl="1" indent="-225425"/>
            <a:r>
              <a:rPr lang="en-US" sz="1600" smtClean="0"/>
              <a:t>Project scenarios to ST FNSF devices.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4800600" y="5638800"/>
            <a:ext cx="42672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r>
              <a:rPr lang="en-US" sz="1700" i="0">
                <a:solidFill>
                  <a:srgbClr val="FF0000"/>
                </a:solidFill>
                <a:latin typeface="Arial" pitchFamily="34" charset="0"/>
              </a:rPr>
              <a:t>Red: Internal Modes Unstable</a:t>
            </a:r>
          </a:p>
          <a:p>
            <a:r>
              <a:rPr lang="en-US" sz="1700" i="0">
                <a:solidFill>
                  <a:srgbClr val="00FF00"/>
                </a:solidFill>
                <a:latin typeface="Arial" pitchFamily="34" charset="0"/>
              </a:rPr>
              <a:t>Green: stable</a:t>
            </a:r>
          </a:p>
          <a:p>
            <a:r>
              <a:rPr lang="en-US" sz="1700" i="0">
                <a:latin typeface="Arial" pitchFamily="34" charset="0"/>
              </a:rPr>
              <a:t>Blue/</a:t>
            </a:r>
            <a:r>
              <a:rPr lang="en-US" sz="1700" i="0">
                <a:solidFill>
                  <a:schemeClr val="tx1"/>
                </a:solidFill>
                <a:latin typeface="Arial" pitchFamily="34" charset="0"/>
              </a:rPr>
              <a:t>Black</a:t>
            </a:r>
            <a:r>
              <a:rPr lang="en-US" sz="1700" i="0">
                <a:latin typeface="Arial" pitchFamily="34" charset="0"/>
              </a:rPr>
              <a:t>: External </a:t>
            </a:r>
            <a:r>
              <a:rPr lang="en-US" sz="1700" i="0">
                <a:solidFill>
                  <a:srgbClr val="000000"/>
                </a:solidFill>
                <a:latin typeface="Arial" pitchFamily="34" charset="0"/>
              </a:rPr>
              <a:t>modes </a:t>
            </a:r>
            <a:r>
              <a:rPr lang="en-US" sz="1700" i="0">
                <a:latin typeface="Arial" pitchFamily="34" charset="0"/>
              </a:rPr>
              <a:t>unstable</a:t>
            </a:r>
          </a:p>
        </p:txBody>
      </p:sp>
      <p:pic>
        <p:nvPicPr>
          <p:cNvPr id="38917" name="Picture 7" descr="Fig9.pdf"/>
          <p:cNvPicPr>
            <a:picLocks noChangeAspect="1"/>
          </p:cNvPicPr>
          <p:nvPr/>
        </p:nvPicPr>
        <p:blipFill>
          <a:blip r:embed="rId2" cstate="print"/>
          <a:srcRect l="15169" t="71132" r="9740" b="11111"/>
          <a:stretch>
            <a:fillRect/>
          </a:stretch>
        </p:blipFill>
        <p:spPr bwMode="auto">
          <a:xfrm>
            <a:off x="5029200" y="1600200"/>
            <a:ext cx="397986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Fig12.pdf"/>
          <p:cNvPicPr>
            <a:picLocks noChangeAspect="1"/>
          </p:cNvPicPr>
          <p:nvPr/>
        </p:nvPicPr>
        <p:blipFill>
          <a:blip r:embed="rId3" cstate="print"/>
          <a:srcRect l="15221" t="31268" r="9740" b="50842"/>
          <a:stretch>
            <a:fillRect/>
          </a:stretch>
        </p:blipFill>
        <p:spPr bwMode="auto">
          <a:xfrm>
            <a:off x="5029200" y="2971800"/>
            <a:ext cx="3976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10"/>
          <p:cNvSpPr txBox="1">
            <a:spLocks noChangeArrowheads="1"/>
          </p:cNvSpPr>
          <p:nvPr/>
        </p:nvSpPr>
        <p:spPr bwMode="auto">
          <a:xfrm>
            <a:off x="8280400" y="914400"/>
            <a:ext cx="9032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r>
              <a:rPr lang="en-US" sz="1400" i="0"/>
              <a:t>1 T, </a:t>
            </a:r>
          </a:p>
          <a:p>
            <a:r>
              <a:rPr lang="en-US" sz="1400" i="0"/>
              <a:t>1 MA</a:t>
            </a:r>
          </a:p>
          <a:p>
            <a:r>
              <a:rPr lang="en-US" sz="1400" i="0"/>
              <a:t>12.6 MW</a:t>
            </a:r>
          </a:p>
        </p:txBody>
      </p:sp>
      <p:pic>
        <p:nvPicPr>
          <p:cNvPr id="38920" name="Picture 8" descr="Fig12.pdf"/>
          <p:cNvPicPr>
            <a:picLocks noChangeAspect="1"/>
          </p:cNvPicPr>
          <p:nvPr/>
        </p:nvPicPr>
        <p:blipFill>
          <a:blip r:embed="rId4" cstate="print"/>
          <a:srcRect l="15221" t="70229" r="9740" b="10320"/>
          <a:stretch>
            <a:fillRect/>
          </a:stretch>
        </p:blipFill>
        <p:spPr bwMode="auto">
          <a:xfrm>
            <a:off x="5029200" y="4267200"/>
            <a:ext cx="39766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#4</a:t>
            </a:r>
          </a:p>
        </p:txBody>
      </p:sp>
      <p:sp>
        <p:nvSpPr>
          <p:cNvPr id="38922" name="TextBox 12"/>
          <p:cNvSpPr txBox="1">
            <a:spLocks noChangeArrowheads="1"/>
          </p:cNvSpPr>
          <p:nvPr/>
        </p:nvSpPr>
        <p:spPr bwMode="auto">
          <a:xfrm>
            <a:off x="968375" y="6578600"/>
            <a:ext cx="12938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>
                <a:solidFill>
                  <a:srgbClr val="008000"/>
                </a:solidFill>
              </a:rPr>
              <a:t>MS, EP, T&amp;T TSGs</a:t>
            </a:r>
          </a:p>
        </p:txBody>
      </p:sp>
      <p:sp>
        <p:nvSpPr>
          <p:cNvPr id="38923" name="TextBox 12"/>
          <p:cNvSpPr txBox="1">
            <a:spLocks noChangeArrowheads="1"/>
          </p:cNvSpPr>
          <p:nvPr/>
        </p:nvSpPr>
        <p:spPr bwMode="auto">
          <a:xfrm>
            <a:off x="5605463" y="990600"/>
            <a:ext cx="256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rgbClr val="FF0000"/>
                </a:solidFill>
              </a:rPr>
              <a:t>0 m</a:t>
            </a:r>
            <a:r>
              <a:rPr lang="en-US" sz="1800" i="0" baseline="30000">
                <a:solidFill>
                  <a:srgbClr val="FF0000"/>
                </a:solidFill>
              </a:rPr>
              <a:t>2</a:t>
            </a:r>
            <a:r>
              <a:rPr lang="en-US" sz="1800" i="0">
                <a:solidFill>
                  <a:srgbClr val="FF0000"/>
                </a:solidFill>
              </a:rPr>
              <a:t>/s                1 m</a:t>
            </a:r>
            <a:r>
              <a:rPr lang="en-US" sz="1800" i="0" baseline="30000">
                <a:solidFill>
                  <a:srgbClr val="FF0000"/>
                </a:solidFill>
              </a:rPr>
              <a:t>2</a:t>
            </a:r>
            <a:r>
              <a:rPr lang="en-US" sz="1800" i="0">
                <a:solidFill>
                  <a:srgbClr val="FF0000"/>
                </a:solidFill>
              </a:rPr>
              <a:t>/s</a:t>
            </a:r>
          </a:p>
        </p:txBody>
      </p:sp>
      <p:cxnSp>
        <p:nvCxnSpPr>
          <p:cNvPr id="38924" name="Straight Connector 14"/>
          <p:cNvCxnSpPr>
            <a:cxnSpLocks noChangeShapeType="1"/>
          </p:cNvCxnSpPr>
          <p:nvPr/>
        </p:nvCxnSpPr>
        <p:spPr bwMode="auto">
          <a:xfrm rot="5400000">
            <a:off x="7581107" y="1408906"/>
            <a:ext cx="228600" cy="1587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</p:spPr>
      </p:cxnSp>
      <p:cxnSp>
        <p:nvCxnSpPr>
          <p:cNvPr id="38925" name="Straight Connector 17"/>
          <p:cNvCxnSpPr>
            <a:cxnSpLocks noChangeShapeType="1"/>
          </p:cNvCxnSpPr>
          <p:nvPr/>
        </p:nvCxnSpPr>
        <p:spPr bwMode="auto">
          <a:xfrm rot="5400000">
            <a:off x="5906294" y="1408906"/>
            <a:ext cx="228600" cy="15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</p:spPr>
      </p:cxnSp>
      <p:sp>
        <p:nvSpPr>
          <p:cNvPr id="20" name="Rectangle 19"/>
          <p:cNvSpPr/>
          <p:nvPr/>
        </p:nvSpPr>
        <p:spPr bwMode="auto">
          <a:xfrm>
            <a:off x="5715000" y="5499100"/>
            <a:ext cx="228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88225" y="5505450"/>
            <a:ext cx="2286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38928" name="TextBox 18"/>
          <p:cNvSpPr txBox="1">
            <a:spLocks noChangeArrowheads="1"/>
          </p:cNvSpPr>
          <p:nvPr/>
        </p:nvSpPr>
        <p:spPr bwMode="auto">
          <a:xfrm>
            <a:off x="5638800" y="5410200"/>
            <a:ext cx="25146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i="0">
                <a:solidFill>
                  <a:srgbClr val="000000"/>
                </a:solidFill>
              </a:rPr>
              <a:t>f</a:t>
            </a:r>
            <a:r>
              <a:rPr lang="en-US" sz="1300" i="0" baseline="-25000">
                <a:solidFill>
                  <a:srgbClr val="000000"/>
                </a:solidFill>
              </a:rPr>
              <a:t>Greenwald </a:t>
            </a:r>
            <a:r>
              <a:rPr lang="en-US" sz="1300" i="0">
                <a:solidFill>
                  <a:srgbClr val="000000"/>
                </a:solidFill>
              </a:rPr>
              <a:t>                     f</a:t>
            </a:r>
            <a:r>
              <a:rPr lang="en-US" sz="1300" i="0" baseline="-25000">
                <a:solidFill>
                  <a:srgbClr val="000000"/>
                </a:solidFill>
              </a:rPr>
              <a:t>Greenwald </a:t>
            </a:r>
            <a:r>
              <a:rPr lang="en-US" sz="1300" i="0">
                <a:solidFill>
                  <a:srgbClr val="000000"/>
                </a:solidFill>
              </a:rPr>
              <a:t>   </a:t>
            </a:r>
            <a:r>
              <a:rPr lang="en-US" sz="1300" i="0" baseline="-25000">
                <a:solidFill>
                  <a:srgbClr val="000000"/>
                </a:solidFill>
              </a:rPr>
              <a:t>  </a:t>
            </a:r>
            <a:r>
              <a:rPr lang="en-US" sz="1300" b="0" i="0" baseline="-25000">
                <a:solidFill>
                  <a:srgbClr val="000000"/>
                </a:solidFill>
              </a:rPr>
              <a:t>               </a:t>
            </a:r>
            <a:endParaRPr lang="en-US" sz="1300" b="0" i="0">
              <a:solidFill>
                <a:srgbClr val="000000"/>
              </a:solidFill>
            </a:endParaRPr>
          </a:p>
        </p:txBody>
      </p:sp>
      <p:sp>
        <p:nvSpPr>
          <p:cNvPr id="38929" name="TextBox 21"/>
          <p:cNvSpPr txBox="1">
            <a:spLocks noChangeArrowheads="1"/>
          </p:cNvSpPr>
          <p:nvPr/>
        </p:nvSpPr>
        <p:spPr bwMode="auto">
          <a:xfrm rot="-5400000">
            <a:off x="3054350" y="3168650"/>
            <a:ext cx="3581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i="0">
                <a:solidFill>
                  <a:srgbClr val="000000"/>
                </a:solidFill>
              </a:rPr>
              <a:t>H</a:t>
            </a:r>
            <a:r>
              <a:rPr lang="en-US" sz="1300" i="0" baseline="-25000">
                <a:solidFill>
                  <a:srgbClr val="000000"/>
                </a:solidFill>
              </a:rPr>
              <a:t>98(y,2) </a:t>
            </a:r>
            <a:r>
              <a:rPr lang="en-US" sz="1300" i="0">
                <a:solidFill>
                  <a:srgbClr val="000000"/>
                </a:solidFill>
              </a:rPr>
              <a:t>                  H</a:t>
            </a:r>
            <a:r>
              <a:rPr lang="en-US" sz="1300" i="0" baseline="-25000">
                <a:solidFill>
                  <a:srgbClr val="000000"/>
                </a:solidFill>
              </a:rPr>
              <a:t>98(y,2)  </a:t>
            </a:r>
            <a:r>
              <a:rPr lang="en-US" sz="1300" i="0">
                <a:solidFill>
                  <a:srgbClr val="000000"/>
                </a:solidFill>
              </a:rPr>
              <a:t>                   H</a:t>
            </a:r>
            <a:r>
              <a:rPr lang="en-US" sz="1300" i="0" baseline="-25000">
                <a:solidFill>
                  <a:srgbClr val="000000"/>
                </a:solidFill>
              </a:rPr>
              <a:t>98(y,2) </a:t>
            </a:r>
            <a:r>
              <a:rPr lang="en-US" sz="1300" i="0">
                <a:solidFill>
                  <a:srgbClr val="000000"/>
                </a:solidFill>
              </a:rPr>
              <a:t>   </a:t>
            </a:r>
            <a:r>
              <a:rPr lang="en-US" sz="1300" i="0" baseline="-25000">
                <a:solidFill>
                  <a:srgbClr val="000000"/>
                </a:solidFill>
              </a:rPr>
              <a:t>  </a:t>
            </a:r>
            <a:r>
              <a:rPr lang="en-US" sz="1300" b="0" i="0" baseline="-25000">
                <a:solidFill>
                  <a:srgbClr val="000000"/>
                </a:solidFill>
              </a:rPr>
              <a:t>               </a:t>
            </a:r>
            <a:endParaRPr lang="en-US" sz="1300" b="0" i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6248400"/>
            <a:ext cx="1371600" cy="276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Arial" charset="0"/>
                <a:cs typeface="Arial" charset="0"/>
              </a:rPr>
              <a:t>Milestone R15-2</a:t>
            </a:r>
          </a:p>
        </p:txBody>
      </p:sp>
      <p:sp>
        <p:nvSpPr>
          <p:cNvPr id="38931" name="Rectangle 21"/>
          <p:cNvSpPr>
            <a:spLocks noChangeArrowheads="1"/>
          </p:cNvSpPr>
          <p:nvPr/>
        </p:nvSpPr>
        <p:spPr bwMode="auto">
          <a:xfrm>
            <a:off x="5356225" y="1360488"/>
            <a:ext cx="228600" cy="2286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2" name="Rectangle 23"/>
          <p:cNvSpPr>
            <a:spLocks noChangeArrowheads="1"/>
          </p:cNvSpPr>
          <p:nvPr/>
        </p:nvSpPr>
        <p:spPr bwMode="auto">
          <a:xfrm>
            <a:off x="7010400" y="1371600"/>
            <a:ext cx="228600" cy="2286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3" name="Rectangle 24"/>
          <p:cNvSpPr>
            <a:spLocks noChangeArrowheads="1"/>
          </p:cNvSpPr>
          <p:nvPr/>
        </p:nvSpPr>
        <p:spPr bwMode="auto">
          <a:xfrm>
            <a:off x="6934200" y="2819400"/>
            <a:ext cx="228600" cy="1524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4" name="Rectangle 25"/>
          <p:cNvSpPr>
            <a:spLocks noChangeArrowheads="1"/>
          </p:cNvSpPr>
          <p:nvPr/>
        </p:nvSpPr>
        <p:spPr bwMode="auto">
          <a:xfrm>
            <a:off x="5291138" y="2808288"/>
            <a:ext cx="228600" cy="1524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5" name="Rectangle 26"/>
          <p:cNvSpPr>
            <a:spLocks noChangeArrowheads="1"/>
          </p:cNvSpPr>
          <p:nvPr/>
        </p:nvSpPr>
        <p:spPr bwMode="auto">
          <a:xfrm>
            <a:off x="5345113" y="4157663"/>
            <a:ext cx="2884487" cy="174625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6" name="Rectangle 27"/>
          <p:cNvSpPr>
            <a:spLocks noChangeArrowheads="1"/>
          </p:cNvSpPr>
          <p:nvPr/>
        </p:nvSpPr>
        <p:spPr bwMode="auto">
          <a:xfrm>
            <a:off x="6999288" y="4179888"/>
            <a:ext cx="228600" cy="1524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8937" name="TextBox 28"/>
          <p:cNvSpPr txBox="1">
            <a:spLocks noChangeArrowheads="1"/>
          </p:cNvSpPr>
          <p:nvPr/>
        </p:nvSpPr>
        <p:spPr bwMode="auto">
          <a:xfrm>
            <a:off x="5562600" y="129540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q</a:t>
            </a:r>
            <a:r>
              <a:rPr lang="en-US" i="0" baseline="-25000">
                <a:solidFill>
                  <a:schemeClr val="tx1"/>
                </a:solidFill>
              </a:rPr>
              <a:t>min</a:t>
            </a:r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38938" name="TextBox 29"/>
          <p:cNvSpPr txBox="1">
            <a:spLocks noChangeArrowheads="1"/>
          </p:cNvSpPr>
          <p:nvPr/>
        </p:nvSpPr>
        <p:spPr bwMode="auto">
          <a:xfrm>
            <a:off x="7162800" y="1295400"/>
            <a:ext cx="466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q</a:t>
            </a:r>
            <a:r>
              <a:rPr lang="en-US" i="0" baseline="-25000">
                <a:solidFill>
                  <a:schemeClr val="tx1"/>
                </a:solidFill>
              </a:rPr>
              <a:t>min</a:t>
            </a:r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38939" name="TextBox 30"/>
          <p:cNvSpPr txBox="1">
            <a:spLocks noChangeArrowheads="1"/>
          </p:cNvSpPr>
          <p:nvPr/>
        </p:nvSpPr>
        <p:spPr bwMode="auto">
          <a:xfrm>
            <a:off x="6973888" y="2717800"/>
            <a:ext cx="147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Pressure Peaking</a:t>
            </a:r>
          </a:p>
        </p:txBody>
      </p:sp>
      <p:sp>
        <p:nvSpPr>
          <p:cNvPr id="38940" name="TextBox 31"/>
          <p:cNvSpPr txBox="1">
            <a:spLocks noChangeArrowheads="1"/>
          </p:cNvSpPr>
          <p:nvPr/>
        </p:nvSpPr>
        <p:spPr bwMode="auto">
          <a:xfrm>
            <a:off x="5297488" y="2717800"/>
            <a:ext cx="1476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Pressure Peaking</a:t>
            </a:r>
          </a:p>
        </p:txBody>
      </p:sp>
      <p:sp>
        <p:nvSpPr>
          <p:cNvPr id="38941" name="TextBox 33"/>
          <p:cNvSpPr txBox="1">
            <a:spLocks noChangeArrowheads="1"/>
          </p:cNvSpPr>
          <p:nvPr/>
        </p:nvSpPr>
        <p:spPr bwMode="auto">
          <a:xfrm>
            <a:off x="7053263" y="4067175"/>
            <a:ext cx="1404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atan(</a:t>
            </a:r>
            <a:r>
              <a:rPr lang="en-US" i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0">
                <a:solidFill>
                  <a:schemeClr val="tx1"/>
                </a:solidFill>
              </a:rPr>
              <a:t>W</a:t>
            </a:r>
            <a:r>
              <a:rPr lang="en-US" i="0" baseline="-25000">
                <a:solidFill>
                  <a:schemeClr val="tx1"/>
                </a:solidFill>
              </a:rPr>
              <a:t>with-wall</a:t>
            </a:r>
            <a:r>
              <a:rPr lang="en-US" i="0">
                <a:solidFill>
                  <a:schemeClr val="tx1"/>
                </a:solidFill>
              </a:rPr>
              <a:t>/5)</a:t>
            </a:r>
          </a:p>
        </p:txBody>
      </p:sp>
      <p:sp>
        <p:nvSpPr>
          <p:cNvPr id="38942" name="TextBox 12"/>
          <p:cNvSpPr txBox="1">
            <a:spLocks noChangeArrowheads="1"/>
          </p:cNvSpPr>
          <p:nvPr/>
        </p:nvSpPr>
        <p:spPr bwMode="auto">
          <a:xfrm>
            <a:off x="4343400" y="914400"/>
            <a:ext cx="1290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0">
                <a:solidFill>
                  <a:srgbClr val="FF0000"/>
                </a:solidFill>
              </a:rPr>
              <a:t>Fast Ion Diffusivity</a:t>
            </a:r>
          </a:p>
        </p:txBody>
      </p:sp>
      <p:sp>
        <p:nvSpPr>
          <p:cNvPr id="38943" name="TextBox 35"/>
          <p:cNvSpPr txBox="1">
            <a:spLocks noChangeArrowheads="1"/>
          </p:cNvSpPr>
          <p:nvPr/>
        </p:nvSpPr>
        <p:spPr bwMode="auto">
          <a:xfrm>
            <a:off x="5376863" y="4067175"/>
            <a:ext cx="1404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atan(</a:t>
            </a:r>
            <a:r>
              <a:rPr lang="en-US" i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i="0">
                <a:solidFill>
                  <a:schemeClr val="tx1"/>
                </a:solidFill>
              </a:rPr>
              <a:t>W</a:t>
            </a:r>
            <a:r>
              <a:rPr lang="en-US" i="0" baseline="-25000">
                <a:solidFill>
                  <a:schemeClr val="tx1"/>
                </a:solidFill>
              </a:rPr>
              <a:t>with-wall</a:t>
            </a:r>
            <a:r>
              <a:rPr lang="en-US" i="0">
                <a:solidFill>
                  <a:schemeClr val="tx1"/>
                </a:solidFill>
              </a:rPr>
              <a:t>/5)</a:t>
            </a:r>
          </a:p>
        </p:txBody>
      </p:sp>
      <p:cxnSp>
        <p:nvCxnSpPr>
          <p:cNvPr id="38944" name="Straight Connector 37"/>
          <p:cNvCxnSpPr>
            <a:cxnSpLocks noChangeShapeType="1"/>
          </p:cNvCxnSpPr>
          <p:nvPr/>
        </p:nvCxnSpPr>
        <p:spPr bwMode="auto">
          <a:xfrm flipV="1">
            <a:off x="2590800" y="3124200"/>
            <a:ext cx="1828800" cy="762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triangle" w="lg" len="lg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ASC Research Supports Development of High-Performance Integrated Scenarios for NSTX-U, FNSF &amp; ITER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953000"/>
          </a:xfrm>
        </p:spPr>
        <p:txBody>
          <a:bodyPr/>
          <a:lstStyle/>
          <a:p>
            <a:r>
              <a:rPr lang="en-US" smtClean="0"/>
              <a:t>Plans for initial NSTX-U operations have been formed, in support of physics program objectives</a:t>
            </a:r>
          </a:p>
          <a:p>
            <a:r>
              <a:rPr lang="en-US" smtClean="0"/>
              <a:t>ASC 5-year plan designed to provide solutions for</a:t>
            </a:r>
          </a:p>
          <a:p>
            <a:pPr lvl="1"/>
            <a:r>
              <a:rPr lang="en-US" smtClean="0"/>
              <a:t>the operations needs for the NSTX-U research program, and</a:t>
            </a:r>
          </a:p>
          <a:p>
            <a:pPr lvl="1"/>
            <a:r>
              <a:rPr lang="en-US" smtClean="0"/>
              <a:t>scenarios for next-step ST scenarios</a:t>
            </a:r>
          </a:p>
          <a:p>
            <a:pPr lvl="2"/>
            <a:r>
              <a:rPr lang="en-US" smtClean="0"/>
              <a:t>while providing important scenario and control support for ITER.</a:t>
            </a:r>
          </a:p>
          <a:p>
            <a:r>
              <a:rPr lang="en-US" smtClean="0"/>
              <a:t>Research will address outstanding needs by</a:t>
            </a:r>
          </a:p>
          <a:p>
            <a:pPr lvl="1"/>
            <a:r>
              <a:rPr lang="en-US" smtClean="0"/>
              <a:t>developing stationary scenarios over a range of non-inductive fractions, plasma currents, and collisionalities</a:t>
            </a:r>
          </a:p>
          <a:p>
            <a:pPr lvl="1"/>
            <a:r>
              <a:rPr lang="en-US" smtClean="0"/>
              <a:t>developing measurements, algorithms, and actuators for control of</a:t>
            </a:r>
          </a:p>
          <a:p>
            <a:pPr lvl="2"/>
            <a:r>
              <a:rPr lang="en-US" smtClean="0"/>
              <a:t>the current &amp; rotation profiles, </a:t>
            </a:r>
          </a:p>
          <a:p>
            <a:pPr lvl="2"/>
            <a:r>
              <a:rPr lang="en-US" smtClean="0"/>
              <a:t>the core density, </a:t>
            </a:r>
          </a:p>
          <a:p>
            <a:pPr lvl="2"/>
            <a:r>
              <a:rPr lang="en-US" smtClean="0"/>
              <a:t>the divertor geometry and radiation,</a:t>
            </a:r>
          </a:p>
          <a:p>
            <a:pPr lvl="1"/>
            <a:r>
              <a:rPr lang="en-US" smtClean="0"/>
              <a:t>validating models for NBCD &amp; thermal transport to enable projections for next-step STs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Trade-Off Between Power and Pulse Length For the NSTX (TFTR) Neutral Beams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953000"/>
          </a:xfrm>
        </p:spPr>
        <p:txBody>
          <a:bodyPr/>
          <a:lstStyle/>
          <a:p>
            <a:r>
              <a:rPr lang="en-US" smtClean="0"/>
              <a:t>Pulse duration at a given power limited by heating on the primary energy ion dump.</a:t>
            </a:r>
          </a:p>
          <a:p>
            <a:pPr lvl="1"/>
            <a:r>
              <a:rPr lang="en-US" smtClean="0"/>
              <a:t>Designs exist to increase the size of the ion dumps, increase the allowed pulse duration.</a:t>
            </a:r>
          </a:p>
        </p:txBody>
      </p:sp>
      <p:pic>
        <p:nvPicPr>
          <p:cNvPr id="41988" name="Picture 3" descr="Fig2.pdf"/>
          <p:cNvPicPr>
            <a:picLocks noChangeAspect="1"/>
          </p:cNvPicPr>
          <p:nvPr/>
        </p:nvPicPr>
        <p:blipFill>
          <a:blip r:embed="rId2" cstate="print"/>
          <a:srcRect l="12614" t="7777" r="6863" b="51111"/>
          <a:stretch>
            <a:fillRect/>
          </a:stretch>
        </p:blipFill>
        <p:spPr bwMode="auto">
          <a:xfrm>
            <a:off x="990600" y="2438400"/>
            <a:ext cx="6324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4" descr="Screen shot 2013-02-05 at 12.34.18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49580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Criterion For Heat Flux Limits</a:t>
            </a:r>
          </a:p>
        </p:txBody>
      </p:sp>
      <p:sp>
        <p:nvSpPr>
          <p:cNvPr id="4301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3276600"/>
          </a:xfrm>
        </p:spPr>
        <p:txBody>
          <a:bodyPr/>
          <a:lstStyle/>
          <a:p>
            <a:r>
              <a:rPr lang="en-US" sz="2000" smtClean="0"/>
              <a:t>Calibrate expression for tile surface temperature against engineering models:</a:t>
            </a:r>
          </a:p>
          <a:p>
            <a:pPr lvl="1"/>
            <a:r>
              <a:rPr lang="en-US" sz="1800" smtClean="0"/>
              <a:t>T</a:t>
            </a:r>
            <a:r>
              <a:rPr lang="en-US" sz="1800" baseline="-25000" smtClean="0"/>
              <a:t>surf</a:t>
            </a:r>
            <a:r>
              <a:rPr lang="en-US" sz="1800" smtClean="0"/>
              <a:t>=CQ</a:t>
            </a:r>
            <a:r>
              <a:rPr lang="en-US" sz="1800" baseline="-25000" smtClean="0"/>
              <a:t>ave</a:t>
            </a:r>
            <a:r>
              <a:rPr lang="en-US" sz="1800" smtClean="0"/>
              <a:t>t1</a:t>
            </a:r>
            <a:r>
              <a:rPr lang="en-US" sz="1800" baseline="30000" smtClean="0"/>
              <a:t>/2</a:t>
            </a:r>
            <a:endParaRPr lang="en-US" sz="1800" smtClean="0"/>
          </a:p>
          <a:p>
            <a:pPr lvl="1"/>
            <a:r>
              <a:rPr lang="en-US" sz="1800" smtClean="0"/>
              <a:t>Use T</a:t>
            </a:r>
            <a:r>
              <a:rPr lang="en-US" sz="1800" baseline="-25000" smtClean="0"/>
              <a:t>surf</a:t>
            </a:r>
            <a:r>
              <a:rPr lang="en-US" sz="1800" smtClean="0"/>
              <a:t>=1000 C, t=5 s, Q</a:t>
            </a:r>
            <a:r>
              <a:rPr lang="en-US" sz="1800" baseline="-25000" smtClean="0"/>
              <a:t>avg</a:t>
            </a:r>
            <a:r>
              <a:rPr lang="en-US" sz="1800" smtClean="0"/>
              <a:t>=5 MW/m</a:t>
            </a:r>
            <a:r>
              <a:rPr lang="en-US" sz="1800" baseline="30000" smtClean="0"/>
              <a:t>2</a:t>
            </a:r>
            <a:r>
              <a:rPr lang="en-US" sz="1800" smtClean="0"/>
              <a:t>.</a:t>
            </a:r>
          </a:p>
          <a:p>
            <a:pPr lvl="2"/>
            <a:r>
              <a:rPr lang="en-US" smtClean="0"/>
              <a:t>Derive C~90 Cm</a:t>
            </a:r>
            <a:r>
              <a:rPr lang="en-US" baseline="30000" smtClean="0"/>
              <a:t>2</a:t>
            </a:r>
            <a:r>
              <a:rPr lang="en-US" smtClean="0"/>
              <a:t>/MWs</a:t>
            </a:r>
            <a:r>
              <a:rPr lang="en-US" baseline="30000" smtClean="0"/>
              <a:t>1/2</a:t>
            </a:r>
            <a:endParaRPr lang="en-US" smtClean="0"/>
          </a:p>
          <a:p>
            <a:r>
              <a:rPr lang="en-US" sz="2000" smtClean="0"/>
              <a:t>Derive heat flux Q from simple scalings:</a:t>
            </a:r>
          </a:p>
          <a:p>
            <a:endParaRPr lang="en-US" sz="2000" smtClean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252538" y="3276600"/>
          <a:ext cx="3343275" cy="609600"/>
        </p:xfrm>
        <a:graphic>
          <a:graphicData uri="http://schemas.openxmlformats.org/presentationml/2006/ole">
            <p:oleObj spid="_x0000_s43010" name="Equation" r:id="rId4" imgW="2298700" imgH="419100" progId="Equation.3">
              <p:embed/>
            </p:oleObj>
          </a:graphicData>
        </a:graphic>
      </p:graphicFrame>
      <p:pic>
        <p:nvPicPr>
          <p:cNvPr id="43014" name="Picture 6" descr="Screen shot 2013-02-05 at 12.45.26 P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343400"/>
            <a:ext cx="3810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Screen shot 2013-02-05 at 12.46.25 P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3879850"/>
            <a:ext cx="350520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Physics and Engineering Operations Activities Over the Next ~Year Will Provide the Baseline For NSTX-U Operations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5943600"/>
          </a:xfrm>
        </p:spPr>
        <p:txBody>
          <a:bodyPr/>
          <a:lstStyle/>
          <a:p>
            <a:r>
              <a:rPr lang="en-US" sz="1800" smtClean="0"/>
              <a:t>Upgrading the Plasma Control System (PCS) for NSTX-U.</a:t>
            </a:r>
          </a:p>
          <a:p>
            <a:pPr lvl="1"/>
            <a:r>
              <a:rPr lang="en-US" sz="1400" smtClean="0"/>
              <a:t>Upgrading to new 32-core computer.</a:t>
            </a:r>
          </a:p>
          <a:p>
            <a:pPr lvl="1"/>
            <a:r>
              <a:rPr lang="en-US" sz="1400" smtClean="0"/>
              <a:t>Switching to 64 bit real-time Linux with advanced debugging tools.</a:t>
            </a:r>
          </a:p>
          <a:p>
            <a:pPr lvl="1"/>
            <a:r>
              <a:rPr lang="en-US" sz="1400" smtClean="0"/>
              <a:t>Upgrading shape-control codes for new divertor coils, gas injector controls for new/additional injectors, additional physics algorithms</a:t>
            </a:r>
          </a:p>
          <a:p>
            <a:pPr lvl="1"/>
            <a:r>
              <a:rPr lang="en-US" sz="1400" smtClean="0"/>
              <a:t>Improving the real-time data-stream.</a:t>
            </a:r>
          </a:p>
          <a:p>
            <a:pPr lvl="1"/>
            <a:r>
              <a:rPr lang="en-US" sz="1400" smtClean="0"/>
              <a:t>Assisting with development of a new Digital Coil Protection System (DCPS).</a:t>
            </a:r>
          </a:p>
          <a:p>
            <a:r>
              <a:rPr lang="en-US" sz="1800" smtClean="0"/>
              <a:t>Upgrading HHFW antenna feedthroughs for higher disruption forces.</a:t>
            </a:r>
          </a:p>
          <a:p>
            <a:r>
              <a:rPr lang="en-US" sz="1800" smtClean="0"/>
              <a:t>Boundary Physics Operations</a:t>
            </a:r>
          </a:p>
          <a:p>
            <a:pPr lvl="1"/>
            <a:r>
              <a:rPr lang="en-US" sz="1400" smtClean="0"/>
              <a:t>Improving the PFC geometry in the vicinity of the CHI gap to protect the vessel and coils.</a:t>
            </a:r>
          </a:p>
          <a:p>
            <a:pPr lvl="1"/>
            <a:r>
              <a:rPr lang="en-US" sz="1400" smtClean="0"/>
              <a:t>Developing an upgraded Boronization system.</a:t>
            </a:r>
          </a:p>
          <a:p>
            <a:pPr lvl="1"/>
            <a:r>
              <a:rPr lang="en-US" sz="1400" smtClean="0"/>
              <a:t>Developing lithium technologies (granule injector, upward LITER).</a:t>
            </a:r>
          </a:p>
          <a:p>
            <a:r>
              <a:rPr lang="en-US" sz="1800" smtClean="0"/>
              <a:t>Diagnostic Upgrades</a:t>
            </a:r>
          </a:p>
          <a:p>
            <a:pPr lvl="1"/>
            <a:r>
              <a:rPr lang="en-US" sz="1400" smtClean="0"/>
              <a:t>Fabricating new port covers to support high-priority diagnostics.</a:t>
            </a:r>
          </a:p>
          <a:p>
            <a:pPr lvl="1"/>
            <a:r>
              <a:rPr lang="en-US" sz="1400" smtClean="0"/>
              <a:t>Installing additional, redundant magnetic sensors.</a:t>
            </a:r>
          </a:p>
          <a:p>
            <a:pPr lvl="1"/>
            <a:r>
              <a:rPr lang="en-US" sz="1400" smtClean="0"/>
              <a:t>Upgrading diagnostics: Bolometry (PPPL), ssNPAs, spectroscopy (collaborators)</a:t>
            </a:r>
          </a:p>
          <a:p>
            <a:r>
              <a:rPr lang="en-US" sz="1800" smtClean="0"/>
              <a:t>Physics &amp; Engineering Operations</a:t>
            </a:r>
          </a:p>
          <a:p>
            <a:pPr lvl="1"/>
            <a:r>
              <a:rPr lang="en-US" sz="1400" smtClean="0"/>
              <a:t>Replacing electronics that control &amp; protect rectifiers.</a:t>
            </a:r>
          </a:p>
          <a:p>
            <a:pPr lvl="1"/>
            <a:r>
              <a:rPr lang="en-US" sz="1400" smtClean="0"/>
              <a:t>Upgrading the poloidal field coil supplies to support up-down symmetric snowflake divertors.</a:t>
            </a:r>
          </a:p>
          <a:p>
            <a:pPr lvl="1"/>
            <a:r>
              <a:rPr lang="en-US" sz="1400" smtClean="0"/>
              <a:t>Developing PF null/breakdown scenario w/ new CS.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Pursue 100% Non-Inductive Current at Progressively </a:t>
            </a:r>
            <a:br>
              <a:rPr lang="en-US" smtClean="0"/>
            </a:br>
            <a:r>
              <a:rPr lang="en-US" smtClean="0"/>
              <a:t>Higher I</a:t>
            </a:r>
            <a:r>
              <a:rPr lang="en-US" baseline="-25000" smtClean="0"/>
              <a:t>P</a:t>
            </a:r>
            <a:r>
              <a:rPr lang="en-US" smtClean="0"/>
              <a:t> and B</a:t>
            </a:r>
            <a:r>
              <a:rPr lang="en-US" baseline="-25000" smtClean="0"/>
              <a:t>T</a:t>
            </a:r>
            <a:endParaRPr lang="en-US" smtClean="0"/>
          </a:p>
        </p:txBody>
      </p:sp>
      <p:pic>
        <p:nvPicPr>
          <p:cNvPr id="45059" name="Picture 3" descr="Screen shot 2012-03-09 at 2.40.21 PM.png"/>
          <p:cNvPicPr>
            <a:picLocks noChangeAspect="1"/>
          </p:cNvPicPr>
          <p:nvPr/>
        </p:nvPicPr>
        <p:blipFill>
          <a:blip r:embed="rId2" cstate="print"/>
          <a:srcRect b="1695"/>
          <a:stretch>
            <a:fillRect/>
          </a:stretch>
        </p:blipFill>
        <p:spPr bwMode="auto">
          <a:xfrm>
            <a:off x="4572000" y="2047875"/>
            <a:ext cx="44958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 descr="Screen shot 2012-03-09 at 2.40.57 PM.png"/>
          <p:cNvPicPr>
            <a:picLocks noChangeAspect="1"/>
          </p:cNvPicPr>
          <p:nvPr/>
        </p:nvPicPr>
        <p:blipFill>
          <a:blip r:embed="rId3" cstate="print"/>
          <a:srcRect r="10001" b="46667"/>
          <a:stretch>
            <a:fillRect/>
          </a:stretch>
        </p:blipFill>
        <p:spPr bwMode="auto">
          <a:xfrm>
            <a:off x="0" y="57150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4495800" y="1117600"/>
            <a:ext cx="464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3" rIns="91365" bIns="45683">
            <a:spAutoFit/>
          </a:bodyPr>
          <a:lstStyle/>
          <a:p>
            <a:pPr algn="ctr"/>
            <a:r>
              <a:rPr lang="en-US" sz="1600" i="0"/>
              <a:t>TRANSP Projections for 100% Non-Inductive Scenarios</a:t>
            </a:r>
          </a:p>
          <a:p>
            <a:pPr algn="ctr"/>
            <a:r>
              <a:rPr lang="en-US" sz="1400" b="0" i="0"/>
              <a:t>Each polygon for a given engineering configuration, multiple profile and confinement assumptions</a:t>
            </a:r>
          </a:p>
        </p:txBody>
      </p:sp>
      <p:sp>
        <p:nvSpPr>
          <p:cNvPr id="45062" name="TextBox 9"/>
          <p:cNvSpPr txBox="1">
            <a:spLocks noChangeArrowheads="1"/>
          </p:cNvSpPr>
          <p:nvPr/>
        </p:nvSpPr>
        <p:spPr bwMode="auto">
          <a:xfrm>
            <a:off x="5867400" y="3582988"/>
            <a:ext cx="833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5" tIns="45683" rIns="91365" bIns="45683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</a:rPr>
              <a:t>NSTX Data</a:t>
            </a:r>
          </a:p>
        </p:txBody>
      </p:sp>
      <p:sp>
        <p:nvSpPr>
          <p:cNvPr id="45063" name="TextBox 10"/>
          <p:cNvSpPr txBox="1">
            <a:spLocks noChangeArrowheads="1"/>
          </p:cNvSpPr>
          <p:nvPr/>
        </p:nvSpPr>
        <p:spPr bwMode="auto">
          <a:xfrm>
            <a:off x="5715000" y="4325938"/>
            <a:ext cx="833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5" tIns="45683" rIns="91365" bIns="45683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</a:rPr>
              <a:t>NSTX Data</a:t>
            </a:r>
          </a:p>
        </p:txBody>
      </p:sp>
      <p:sp>
        <p:nvSpPr>
          <p:cNvPr id="45064" name="TextBox 11"/>
          <p:cNvSpPr txBox="1">
            <a:spLocks noChangeArrowheads="1"/>
          </p:cNvSpPr>
          <p:nvPr/>
        </p:nvSpPr>
        <p:spPr bwMode="auto">
          <a:xfrm>
            <a:off x="8001000" y="2819400"/>
            <a:ext cx="833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5" tIns="45683" rIns="91365" bIns="45683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</a:rPr>
              <a:t>NSTX Data</a:t>
            </a:r>
          </a:p>
        </p:txBody>
      </p:sp>
      <p:sp>
        <p:nvSpPr>
          <p:cNvPr id="45065" name="TextBox 12"/>
          <p:cNvSpPr txBox="1">
            <a:spLocks noChangeArrowheads="1"/>
          </p:cNvSpPr>
          <p:nvPr/>
        </p:nvSpPr>
        <p:spPr bwMode="auto">
          <a:xfrm>
            <a:off x="8153400" y="5638800"/>
            <a:ext cx="8334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65" tIns="45683" rIns="91365" bIns="45683">
            <a:spAutoFit/>
          </a:bodyPr>
          <a:lstStyle/>
          <a:p>
            <a:r>
              <a:rPr lang="en-US" sz="1000" b="0" i="0">
                <a:solidFill>
                  <a:schemeClr val="tx1"/>
                </a:solidFill>
              </a:rPr>
              <a:t>NSTX Data</a:t>
            </a:r>
          </a:p>
        </p:txBody>
      </p:sp>
      <p:pic>
        <p:nvPicPr>
          <p:cNvPr id="45066" name="Picture 4" descr="Screen shot 2012-03-09 at 2.40.57 PM.png"/>
          <p:cNvPicPr>
            <a:picLocks noChangeAspect="1"/>
          </p:cNvPicPr>
          <p:nvPr/>
        </p:nvPicPr>
        <p:blipFill>
          <a:blip r:embed="rId3" cstate="print"/>
          <a:srcRect l="7143" t="53333"/>
          <a:stretch>
            <a:fillRect/>
          </a:stretch>
        </p:blipFill>
        <p:spPr bwMode="auto">
          <a:xfrm>
            <a:off x="1905000" y="5791200"/>
            <a:ext cx="19812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ight Brace 13"/>
          <p:cNvSpPr>
            <a:spLocks/>
          </p:cNvSpPr>
          <p:nvPr/>
        </p:nvSpPr>
        <p:spPr bwMode="auto">
          <a:xfrm>
            <a:off x="3657600" y="5791200"/>
            <a:ext cx="152400" cy="609600"/>
          </a:xfrm>
          <a:prstGeom prst="rightBrace">
            <a:avLst>
              <a:gd name="adj1" fmla="val 8333"/>
              <a:gd name="adj2" fmla="val 50000"/>
            </a:avLst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09638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45068" name="TextBox 14"/>
          <p:cNvSpPr txBox="1">
            <a:spLocks noChangeArrowheads="1"/>
          </p:cNvSpPr>
          <p:nvPr/>
        </p:nvSpPr>
        <p:spPr bwMode="auto">
          <a:xfrm>
            <a:off x="3733800" y="587533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5" tIns="45683" rIns="91365" bIns="45683">
            <a:spAutoFit/>
          </a:bodyPr>
          <a:lstStyle/>
          <a:p>
            <a:r>
              <a:rPr lang="en-US"/>
              <a:t>End of year 1 target</a:t>
            </a:r>
          </a:p>
        </p:txBody>
      </p:sp>
      <p:sp>
        <p:nvSpPr>
          <p:cNvPr id="45069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#1</a:t>
            </a:r>
          </a:p>
        </p:txBody>
      </p:sp>
      <p:sp>
        <p:nvSpPr>
          <p:cNvPr id="45070" name="TextBox 16"/>
          <p:cNvSpPr txBox="1">
            <a:spLocks noChangeArrowheads="1"/>
          </p:cNvSpPr>
          <p:nvPr/>
        </p:nvSpPr>
        <p:spPr bwMode="auto">
          <a:xfrm>
            <a:off x="990600" y="6592888"/>
            <a:ext cx="9810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 dirty="0">
                <a:solidFill>
                  <a:srgbClr val="008000"/>
                </a:solidFill>
              </a:rPr>
              <a:t>BP, MS TSGs</a:t>
            </a:r>
          </a:p>
        </p:txBody>
      </p:sp>
      <p:sp>
        <p:nvSpPr>
          <p:cNvPr id="45071" name="Content Placeholder 2"/>
          <p:cNvSpPr>
            <a:spLocks noGrp="1"/>
          </p:cNvSpPr>
          <p:nvPr>
            <p:ph idx="1"/>
          </p:nvPr>
        </p:nvSpPr>
        <p:spPr>
          <a:xfrm>
            <a:off x="0" y="1103313"/>
            <a:ext cx="4710113" cy="1106487"/>
          </a:xfrm>
        </p:spPr>
        <p:txBody>
          <a:bodyPr/>
          <a:lstStyle/>
          <a:p>
            <a:r>
              <a:rPr lang="en-US" sz="1800" smtClean="0"/>
              <a:t>Free-Boundary TRANSP calculations of NSTX-U operations points.</a:t>
            </a:r>
          </a:p>
          <a:p>
            <a:pPr lvl="1"/>
            <a:r>
              <a:rPr lang="en-US" sz="1400" smtClean="0"/>
              <a:t>See: S.P. Gerhardt, et al, Nuclear Fusion </a:t>
            </a:r>
            <a:r>
              <a:rPr lang="en-US" sz="1400" b="1" smtClean="0"/>
              <a:t>52</a:t>
            </a:r>
            <a:r>
              <a:rPr lang="en-US" sz="1400" smtClean="0"/>
              <a:t> 083020 (2013)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3203575"/>
          <a:ext cx="4343400" cy="1977612"/>
        </p:xfrm>
        <a:graphic>
          <a:graphicData uri="http://schemas.openxmlformats.org/drawingml/2006/table">
            <a:tbl>
              <a:tblPr/>
              <a:tblGrid>
                <a:gridCol w="914400"/>
                <a:gridCol w="1143000"/>
                <a:gridCol w="1066800"/>
                <a:gridCol w="12192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[T]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inj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[MW]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[MA]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Heating Duration [s]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6.8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0.6-0.8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0.7-0.85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0.8-1.2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0.9-1.3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83127" marR="83127" marT="40341" marB="4034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1.0-1.5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83127" marR="83127" marT="40341" marB="40341"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45106" name="TextBox 9"/>
          <p:cNvSpPr txBox="1">
            <a:spLocks noChangeArrowheads="1"/>
          </p:cNvSpPr>
          <p:nvPr/>
        </p:nvSpPr>
        <p:spPr bwMode="auto">
          <a:xfrm>
            <a:off x="457200" y="2549525"/>
            <a:ext cx="38100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994" tIns="40995" rIns="81994" bIns="40995"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</a:rPr>
              <a:t>Projected Non-Inductive Current Levels for </a:t>
            </a:r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k</a:t>
            </a:r>
            <a:r>
              <a:rPr lang="en-US" sz="1600" b="0" i="0">
                <a:solidFill>
                  <a:schemeClr val="tx1"/>
                </a:solidFill>
              </a:rPr>
              <a:t>~2.85, A~1.75, f</a:t>
            </a:r>
            <a:r>
              <a:rPr lang="en-US" sz="1600" b="0" i="0" baseline="-25000">
                <a:solidFill>
                  <a:schemeClr val="tx1"/>
                </a:solidFill>
              </a:rPr>
              <a:t>GW</a:t>
            </a:r>
            <a:r>
              <a:rPr lang="en-US" sz="1600" b="0" i="0">
                <a:solidFill>
                  <a:schemeClr val="tx1"/>
                </a:solidFill>
              </a:rPr>
              <a:t>=0.7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Shape/Position &amp; Fueling Control Will Be Developed to Support NSTX-U Operations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191000" cy="4953000"/>
          </a:xfrm>
        </p:spPr>
        <p:txBody>
          <a:bodyPr/>
          <a:lstStyle/>
          <a:p>
            <a:r>
              <a:rPr lang="en-US" sz="2000" smtClean="0"/>
              <a:t>Shape/Position Control Considerations</a:t>
            </a:r>
          </a:p>
          <a:p>
            <a:pPr lvl="1"/>
            <a:r>
              <a:rPr lang="en-US" sz="1600" smtClean="0"/>
              <a:t>Vertical control of high-A NSTX plasmas found to be problematic when l</a:t>
            </a:r>
            <a:r>
              <a:rPr lang="en-US" sz="1600" baseline="-25000" smtClean="0"/>
              <a:t>i</a:t>
            </a:r>
            <a:r>
              <a:rPr lang="en-US" sz="1600" smtClean="0"/>
              <a:t> exceeded ~0.6.</a:t>
            </a:r>
          </a:p>
          <a:p>
            <a:pPr lvl="1"/>
            <a:r>
              <a:rPr lang="en-US" sz="1600" smtClean="0"/>
              <a:t>Boundary and PMI research programs will require accurate control of the strikepoints.</a:t>
            </a:r>
          </a:p>
          <a:p>
            <a:r>
              <a:rPr lang="en-US" sz="2000" smtClean="0"/>
              <a:t>Years 1 &amp; 2 of ops.</a:t>
            </a:r>
          </a:p>
          <a:p>
            <a:pPr lvl="1"/>
            <a:r>
              <a:rPr lang="en-US" sz="1600" smtClean="0"/>
              <a:t>Assess vertical stability of NSTX-U plasmas.</a:t>
            </a:r>
          </a:p>
          <a:p>
            <a:pPr lvl="1"/>
            <a:r>
              <a:rPr lang="en-US" sz="1600" smtClean="0"/>
              <a:t>Improve control as necessary via better algorithms or measurements.</a:t>
            </a:r>
          </a:p>
          <a:p>
            <a:pPr lvl="1"/>
            <a:r>
              <a:rPr lang="en-US" sz="1600" smtClean="0"/>
              <a:t>Re-tune strike-point controllers for new divertor coils. </a:t>
            </a:r>
          </a:p>
          <a:p>
            <a:r>
              <a:rPr lang="en-US" sz="2000" smtClean="0"/>
              <a:t>Years 3 &amp; 4 of ops.</a:t>
            </a:r>
          </a:p>
          <a:p>
            <a:pPr lvl="1"/>
            <a:r>
              <a:rPr lang="en-US" sz="1600" smtClean="0"/>
              <a:t>Implement realtime n=0 stability and loss of control assessments.</a:t>
            </a:r>
          </a:p>
          <a:p>
            <a:pPr lvl="2"/>
            <a:r>
              <a:rPr lang="en-US" sz="1400" smtClean="0"/>
              <a:t>Connection to Thrust #3.</a:t>
            </a:r>
          </a:p>
        </p:txBody>
      </p:sp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0" y="609600"/>
            <a:ext cx="931863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Thrust #2</a:t>
            </a:r>
          </a:p>
        </p:txBody>
      </p:sp>
      <p:sp>
        <p:nvSpPr>
          <p:cNvPr id="46085" name="Content Placeholder 2"/>
          <p:cNvSpPr txBox="1">
            <a:spLocks/>
          </p:cNvSpPr>
          <p:nvPr/>
        </p:nvSpPr>
        <p:spPr bwMode="auto">
          <a:xfrm>
            <a:off x="4648200" y="10668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Fueling Control Considerations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Realization of lowest-collisionality will require high-efficiency fueling. 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Full utilization of the cryo-pump will require better control of fueling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Years 1 &amp; 2 of ops.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Utilize super-sonic gas injection for improved fueling during the current ramp.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Develop realtime density measurements.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Assess closed-loop density control during the current ramp.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0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Years 3 &amp; 4 of ops.</a:t>
            </a:r>
          </a:p>
          <a:p>
            <a:pPr marL="739775" lvl="1" indent="-282575" eaLnBrk="0" hangingPunct="0">
              <a:spcBef>
                <a:spcPct val="20000"/>
              </a:spcBef>
              <a:buFontTx/>
              <a:buChar char="–"/>
            </a:pPr>
            <a:r>
              <a:rPr lang="en-US" sz="16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Utilize cryo-pumping + advanced fueling to achieve closed-loop density control during the discharge flat-top.</a:t>
            </a:r>
          </a:p>
        </p:txBody>
      </p:sp>
      <p:cxnSp>
        <p:nvCxnSpPr>
          <p:cNvPr id="46086" name="Straight Connector 7"/>
          <p:cNvCxnSpPr>
            <a:cxnSpLocks noChangeShapeType="1"/>
          </p:cNvCxnSpPr>
          <p:nvPr/>
        </p:nvCxnSpPr>
        <p:spPr bwMode="auto">
          <a:xfrm rot="5400000">
            <a:off x="1714501" y="3771900"/>
            <a:ext cx="54102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1143000" y="6592888"/>
            <a:ext cx="660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i="0" dirty="0">
                <a:solidFill>
                  <a:srgbClr val="008000"/>
                </a:solidFill>
              </a:rPr>
              <a:t>BP TSG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Operations Plans Designed to Rapidly Recover Physics Operations Capabilities</a:t>
            </a:r>
          </a:p>
        </p:txBody>
      </p:sp>
      <p:sp>
        <p:nvSpPr>
          <p:cNvPr id="9219" name="Rectangle 15"/>
          <p:cNvSpPr>
            <a:spLocks noChangeArrowheads="1"/>
          </p:cNvSpPr>
          <p:nvPr/>
        </p:nvSpPr>
        <p:spPr bwMode="auto">
          <a:xfrm>
            <a:off x="2819400" y="990600"/>
            <a:ext cx="3386138" cy="2308225"/>
          </a:xfrm>
          <a:prstGeom prst="rect">
            <a:avLst/>
          </a:prstGeom>
          <a:solidFill>
            <a:srgbClr val="D98DD7"/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1800" b="0" i="0">
                <a:solidFill>
                  <a:schemeClr val="tx1"/>
                </a:solidFill>
              </a:rPr>
              <a:t>Plasma Operations with:</a:t>
            </a:r>
          </a:p>
          <a:p>
            <a:pPr algn="ctr"/>
            <a:r>
              <a:rPr lang="en-US" sz="1800" b="0" i="0">
                <a:solidFill>
                  <a:schemeClr val="tx1"/>
                </a:solidFill>
              </a:rPr>
              <a:t>I</a:t>
            </a:r>
            <a:r>
              <a:rPr lang="en-US" sz="1800" b="0" i="0" baseline="-25000">
                <a:solidFill>
                  <a:schemeClr val="tx1"/>
                </a:solidFill>
              </a:rPr>
              <a:t>p</a:t>
            </a:r>
            <a:r>
              <a:rPr lang="en-US" sz="1800" b="0" i="0">
                <a:solidFill>
                  <a:schemeClr val="tx1"/>
                </a:solidFill>
              </a:rPr>
              <a:t>≤1.0 MA, B</a:t>
            </a:r>
            <a:r>
              <a:rPr lang="en-US" sz="1800" b="0" i="0" baseline="-25000">
                <a:solidFill>
                  <a:schemeClr val="tx1"/>
                </a:solidFill>
              </a:rPr>
              <a:t>T</a:t>
            </a:r>
            <a:r>
              <a:rPr lang="en-US" sz="1800" b="0" i="0">
                <a:solidFill>
                  <a:schemeClr val="tx1"/>
                </a:solidFill>
              </a:rPr>
              <a:t>≤0.5</a:t>
            </a:r>
          </a:p>
          <a:p>
            <a:pPr algn="ctr"/>
            <a:r>
              <a:rPr lang="en-US" sz="1800" b="0" i="0">
                <a:solidFill>
                  <a:schemeClr val="tx1"/>
                </a:solidFill>
              </a:rPr>
              <a:t>Develop: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</a:rPr>
              <a:t> Breakdown and current ramp scenarios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</a:rPr>
              <a:t> Shape &amp; position control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</a:rPr>
              <a:t> Reliable H-mode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b="0" i="0">
                <a:solidFill>
                  <a:schemeClr val="tx1"/>
                </a:solidFill>
              </a:rPr>
              <a:t> Diagnostic operations</a:t>
            </a:r>
          </a:p>
        </p:txBody>
      </p:sp>
      <p:sp>
        <p:nvSpPr>
          <p:cNvPr id="9220" name="Rectangle 16"/>
          <p:cNvSpPr>
            <a:spLocks noChangeArrowheads="1"/>
          </p:cNvSpPr>
          <p:nvPr/>
        </p:nvSpPr>
        <p:spPr bwMode="auto">
          <a:xfrm>
            <a:off x="6400800" y="1066800"/>
            <a:ext cx="2590800" cy="1477963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1800" b="0" i="0">
                <a:solidFill>
                  <a:schemeClr val="tx1"/>
                </a:solidFill>
              </a:rPr>
              <a:t>Continue to add diagnostic &amp; control capabilities while initiating physics experiments.</a:t>
            </a:r>
          </a:p>
        </p:txBody>
      </p:sp>
      <p:sp>
        <p:nvSpPr>
          <p:cNvPr id="9221" name="Right Arrow 23"/>
          <p:cNvSpPr>
            <a:spLocks noChangeArrowheads="1"/>
          </p:cNvSpPr>
          <p:nvPr/>
        </p:nvSpPr>
        <p:spPr bwMode="auto">
          <a:xfrm>
            <a:off x="7696200" y="3543300"/>
            <a:ext cx="1447800" cy="11938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9999FF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76200" y="3848100"/>
            <a:ext cx="12954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587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4191000" y="3835400"/>
            <a:ext cx="1828800" cy="609600"/>
          </a:xfrm>
          <a:prstGeom prst="rect">
            <a:avLst/>
          </a:prstGeom>
          <a:solidFill>
            <a:srgbClr val="D98DD7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6858000" y="3835400"/>
            <a:ext cx="838200" cy="609600"/>
          </a:xfrm>
          <a:prstGeom prst="rect">
            <a:avLst/>
          </a:prstGeom>
          <a:solidFill>
            <a:srgbClr val="FFCC00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76200" y="3848100"/>
            <a:ext cx="1371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ISTP-1 &amp; CD-4 Prep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4267200" y="3835400"/>
            <a:ext cx="1724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Operations</a:t>
            </a:r>
          </a:p>
          <a:p>
            <a:r>
              <a:rPr lang="en-US" sz="1600" i="0">
                <a:solidFill>
                  <a:schemeClr val="tx1"/>
                </a:solidFill>
              </a:rPr>
              <a:t>Commissioning</a:t>
            </a: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6858000" y="3929063"/>
            <a:ext cx="8239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ISTP-2</a:t>
            </a:r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7924800" y="38354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Phys. </a:t>
            </a:r>
          </a:p>
          <a:p>
            <a:r>
              <a:rPr lang="en-US" sz="1600" i="0">
                <a:solidFill>
                  <a:schemeClr val="tx1"/>
                </a:solidFill>
              </a:rPr>
              <a:t>Ops</a:t>
            </a:r>
          </a:p>
        </p:txBody>
      </p:sp>
      <p:cxnSp>
        <p:nvCxnSpPr>
          <p:cNvPr id="9229" name="Straight Connector 40"/>
          <p:cNvCxnSpPr>
            <a:cxnSpLocks noChangeShapeType="1"/>
          </p:cNvCxnSpPr>
          <p:nvPr/>
        </p:nvCxnSpPr>
        <p:spPr bwMode="auto">
          <a:xfrm rot="16200000" flipH="1">
            <a:off x="4648200" y="3429000"/>
            <a:ext cx="4572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230" name="Straight Connector 45"/>
          <p:cNvCxnSpPr>
            <a:cxnSpLocks noChangeShapeType="1"/>
          </p:cNvCxnSpPr>
          <p:nvPr/>
        </p:nvCxnSpPr>
        <p:spPr bwMode="auto">
          <a:xfrm rot="16200000" flipH="1">
            <a:off x="7848600" y="3505200"/>
            <a:ext cx="304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7" name="Rectangle 36"/>
          <p:cNvSpPr/>
          <p:nvPr/>
        </p:nvSpPr>
        <p:spPr bwMode="auto">
          <a:xfrm>
            <a:off x="1371600" y="3848100"/>
            <a:ext cx="2819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dirty="0">
              <a:latin typeface="Helvetica" pitchFamily="-128" charset="0"/>
              <a:ea typeface="Arial" charset="0"/>
              <a:cs typeface="Arial" charset="0"/>
            </a:endParaRPr>
          </a:p>
        </p:txBody>
      </p:sp>
      <p:sp>
        <p:nvSpPr>
          <p:cNvPr id="9232" name="TextBox 9"/>
          <p:cNvSpPr txBox="1">
            <a:spLocks noChangeArrowheads="1"/>
          </p:cNvSpPr>
          <p:nvPr/>
        </p:nvSpPr>
        <p:spPr bwMode="auto">
          <a:xfrm>
            <a:off x="1435100" y="3835400"/>
            <a:ext cx="2679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1600" i="0">
                <a:solidFill>
                  <a:schemeClr val="tx1"/>
                </a:solidFill>
              </a:rPr>
              <a:t>MPTS Calibrations, Bake Out, CD-4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152400" y="1295400"/>
            <a:ext cx="2514600" cy="1754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800" b="0" i="0">
                <a:solidFill>
                  <a:schemeClr val="tx1"/>
                </a:solidFill>
                <a:ea typeface="Arial" charset="0"/>
                <a:cs typeface="Arial" charset="0"/>
              </a:rPr>
              <a:t>ISTP: </a:t>
            </a:r>
          </a:p>
          <a:p>
            <a:pPr algn="ctr">
              <a:defRPr/>
            </a:pPr>
            <a:r>
              <a:rPr lang="en-US" sz="1800" b="0" i="0">
                <a:solidFill>
                  <a:schemeClr val="tx1"/>
                </a:solidFill>
                <a:ea typeface="Arial" charset="0"/>
                <a:cs typeface="Arial" charset="0"/>
              </a:rPr>
              <a:t>(Integrated Systems Test Procedure)</a:t>
            </a:r>
          </a:p>
          <a:p>
            <a:pPr>
              <a:defRPr/>
            </a:pPr>
            <a:r>
              <a:rPr lang="en-US" sz="1800" b="0" i="0">
                <a:solidFill>
                  <a:schemeClr val="tx1"/>
                </a:solidFill>
                <a:ea typeface="Arial" charset="0"/>
                <a:cs typeface="Arial" charset="0"/>
              </a:rPr>
              <a:t>Establishes facility in state of readiness for operations.</a:t>
            </a:r>
          </a:p>
        </p:txBody>
      </p:sp>
      <p:sp>
        <p:nvSpPr>
          <p:cNvPr id="9234" name="Rectangle 15"/>
          <p:cNvSpPr>
            <a:spLocks noChangeArrowheads="1"/>
          </p:cNvSpPr>
          <p:nvPr/>
        </p:nvSpPr>
        <p:spPr bwMode="auto">
          <a:xfrm>
            <a:off x="6019800" y="5027613"/>
            <a:ext cx="2971800" cy="1200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/>
            <a:r>
              <a:rPr lang="en-US" sz="1800" b="0" i="0">
                <a:solidFill>
                  <a:schemeClr val="tx1"/>
                </a:solidFill>
              </a:rPr>
              <a:t>ISTP-2</a:t>
            </a:r>
          </a:p>
          <a:p>
            <a:pPr algn="ctr"/>
            <a:r>
              <a:rPr lang="en-US" sz="1800" b="0" i="0">
                <a:solidFill>
                  <a:schemeClr val="tx1"/>
                </a:solidFill>
              </a:rPr>
              <a:t>Required to increase the field and current for later research phase	</a:t>
            </a:r>
          </a:p>
        </p:txBody>
      </p:sp>
      <p:cxnSp>
        <p:nvCxnSpPr>
          <p:cNvPr id="9235" name="Straight Connector 45"/>
          <p:cNvCxnSpPr>
            <a:cxnSpLocks noChangeShapeType="1"/>
          </p:cNvCxnSpPr>
          <p:nvPr/>
        </p:nvCxnSpPr>
        <p:spPr bwMode="auto">
          <a:xfrm rot="16200000" flipV="1">
            <a:off x="7086600" y="4572000"/>
            <a:ext cx="4572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9236" name="Straight Connector 40"/>
          <p:cNvCxnSpPr>
            <a:cxnSpLocks noChangeShapeType="1"/>
          </p:cNvCxnSpPr>
          <p:nvPr/>
        </p:nvCxnSpPr>
        <p:spPr bwMode="auto">
          <a:xfrm rot="10800000" flipV="1">
            <a:off x="609600" y="3048000"/>
            <a:ext cx="685800" cy="609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914400" y="5181600"/>
            <a:ext cx="2971800" cy="11080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ctr">
              <a:defRPr/>
            </a:pPr>
            <a:r>
              <a:rPr lang="en-US" sz="1600" b="0" i="0">
                <a:solidFill>
                  <a:schemeClr val="tx1"/>
                </a:solidFill>
                <a:ea typeface="Arial" charset="0"/>
                <a:cs typeface="Arial" charset="0"/>
              </a:rPr>
              <a:t>Attempt 50 kA CD-4 plasma before bake-out. If water in PFCs prevents success, then repeat after bake-out.</a:t>
            </a:r>
            <a:r>
              <a:rPr lang="en-US" sz="1800" b="0" i="0">
                <a:solidFill>
                  <a:schemeClr val="tx1"/>
                </a:solidFill>
                <a:ea typeface="Arial" charset="0"/>
                <a:cs typeface="Arial" charset="0"/>
              </a:rPr>
              <a:t>	</a:t>
            </a:r>
          </a:p>
        </p:txBody>
      </p:sp>
      <p:cxnSp>
        <p:nvCxnSpPr>
          <p:cNvPr id="9238" name="Straight Connector 45"/>
          <p:cNvCxnSpPr>
            <a:cxnSpLocks noChangeShapeType="1"/>
          </p:cNvCxnSpPr>
          <p:nvPr/>
        </p:nvCxnSpPr>
        <p:spPr bwMode="auto">
          <a:xfrm rot="5400000" flipH="1" flipV="1">
            <a:off x="2324100" y="4610100"/>
            <a:ext cx="6096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239" name="TextBox 42"/>
          <p:cNvSpPr txBox="1">
            <a:spLocks noChangeArrowheads="1"/>
          </p:cNvSpPr>
          <p:nvPr/>
        </p:nvSpPr>
        <p:spPr bwMode="auto">
          <a:xfrm>
            <a:off x="914400" y="3381375"/>
            <a:ext cx="191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800"/>
              <a:t>July-Sept. 2014</a:t>
            </a:r>
          </a:p>
        </p:txBody>
      </p:sp>
      <p:cxnSp>
        <p:nvCxnSpPr>
          <p:cNvPr id="9240" name="Straight Connector 44"/>
          <p:cNvCxnSpPr>
            <a:cxnSpLocks noChangeShapeType="1"/>
          </p:cNvCxnSpPr>
          <p:nvPr/>
        </p:nvCxnSpPr>
        <p:spPr bwMode="auto">
          <a:xfrm>
            <a:off x="76200" y="3810000"/>
            <a:ext cx="4191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9241" name="Straight Connector 44"/>
          <p:cNvCxnSpPr>
            <a:cxnSpLocks noChangeShapeType="1"/>
          </p:cNvCxnSpPr>
          <p:nvPr/>
        </p:nvCxnSpPr>
        <p:spPr bwMode="auto">
          <a:xfrm>
            <a:off x="4191000" y="4495800"/>
            <a:ext cx="18288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9242" name="Rectangle 6"/>
          <p:cNvSpPr>
            <a:spLocks noChangeArrowheads="1"/>
          </p:cNvSpPr>
          <p:nvPr/>
        </p:nvSpPr>
        <p:spPr bwMode="auto">
          <a:xfrm>
            <a:off x="6019800" y="3835400"/>
            <a:ext cx="838200" cy="609600"/>
          </a:xfrm>
          <a:prstGeom prst="rect">
            <a:avLst/>
          </a:prstGeom>
          <a:solidFill>
            <a:srgbClr val="9999FF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243" name="Rectangle 41"/>
          <p:cNvSpPr>
            <a:spLocks noChangeArrowheads="1"/>
          </p:cNvSpPr>
          <p:nvPr/>
        </p:nvSpPr>
        <p:spPr bwMode="auto">
          <a:xfrm>
            <a:off x="6934200" y="2743200"/>
            <a:ext cx="2133600" cy="646113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0" i="0">
                <a:solidFill>
                  <a:schemeClr val="tx1"/>
                </a:solidFill>
              </a:rPr>
              <a:t>I</a:t>
            </a:r>
            <a:r>
              <a:rPr lang="en-US" sz="1800" b="0" i="0" baseline="-25000">
                <a:solidFill>
                  <a:schemeClr val="tx1"/>
                </a:solidFill>
              </a:rPr>
              <a:t>p</a:t>
            </a:r>
            <a:r>
              <a:rPr lang="en-US" sz="1800" b="0" i="0">
                <a:solidFill>
                  <a:schemeClr val="tx1"/>
                </a:solidFill>
              </a:rPr>
              <a:t>≤1.5-1.6 MA </a:t>
            </a:r>
          </a:p>
          <a:p>
            <a:pPr algn="ctr"/>
            <a:r>
              <a:rPr lang="en-US" sz="1800" b="0" i="0">
                <a:solidFill>
                  <a:schemeClr val="tx1"/>
                </a:solidFill>
              </a:rPr>
              <a:t>B</a:t>
            </a:r>
            <a:r>
              <a:rPr lang="en-US" sz="1800" b="0" i="0" baseline="-25000">
                <a:solidFill>
                  <a:schemeClr val="tx1"/>
                </a:solidFill>
              </a:rPr>
              <a:t>T</a:t>
            </a:r>
            <a:r>
              <a:rPr lang="en-US" sz="1800" b="0" i="0">
                <a:solidFill>
                  <a:schemeClr val="tx1"/>
                </a:solidFill>
              </a:rPr>
              <a:t>≤0.75-0.8 </a:t>
            </a:r>
          </a:p>
        </p:txBody>
      </p:sp>
      <p:sp>
        <p:nvSpPr>
          <p:cNvPr id="9244" name="TextBox 12"/>
          <p:cNvSpPr txBox="1">
            <a:spLocks noChangeArrowheads="1"/>
          </p:cNvSpPr>
          <p:nvPr/>
        </p:nvSpPr>
        <p:spPr bwMode="auto">
          <a:xfrm>
            <a:off x="6096000" y="38354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Phys. Ops</a:t>
            </a:r>
          </a:p>
        </p:txBody>
      </p:sp>
      <p:cxnSp>
        <p:nvCxnSpPr>
          <p:cNvPr id="9245" name="Straight Connector 45"/>
          <p:cNvCxnSpPr>
            <a:cxnSpLocks noChangeShapeType="1"/>
          </p:cNvCxnSpPr>
          <p:nvPr/>
        </p:nvCxnSpPr>
        <p:spPr bwMode="auto">
          <a:xfrm rot="5400000">
            <a:off x="6057900" y="3086100"/>
            <a:ext cx="11430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9246" name="TextBox 42"/>
          <p:cNvSpPr txBox="1">
            <a:spLocks noChangeArrowheads="1"/>
          </p:cNvSpPr>
          <p:nvPr/>
        </p:nvSpPr>
        <p:spPr bwMode="auto">
          <a:xfrm>
            <a:off x="4321175" y="4495800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09" rIns="91418" bIns="45709">
            <a:spAutoFit/>
          </a:bodyPr>
          <a:lstStyle/>
          <a:p>
            <a:r>
              <a:rPr lang="en-US" sz="1800"/>
              <a:t>~ 2-3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NSTX-U Field and Current Capabilities Will Be Increased  Over a ~3 Year Period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4038600"/>
            <a:ext cx="8915400" cy="2057400"/>
          </a:xfrm>
        </p:spPr>
        <p:txBody>
          <a:bodyPr/>
          <a:lstStyle/>
          <a:p>
            <a:r>
              <a:rPr lang="en-US" sz="2000" smtClean="0"/>
              <a:t>1</a:t>
            </a:r>
            <a:r>
              <a:rPr lang="en-US" sz="2000" baseline="30000" smtClean="0"/>
              <a:t>st</a:t>
            </a:r>
            <a:r>
              <a:rPr lang="en-US" sz="2000" smtClean="0"/>
              <a:t> year goal: operating points with forces up to ½ the way between NSTX and NSTX-U, ½ the design-point heating of any coil</a:t>
            </a:r>
          </a:p>
          <a:p>
            <a:pPr lvl="1"/>
            <a:r>
              <a:rPr lang="en-US" sz="1600" smtClean="0"/>
              <a:t>Will permit up to ~5 second operation at B</a:t>
            </a:r>
            <a:r>
              <a:rPr lang="en-US" sz="1600" baseline="-25000" smtClean="0"/>
              <a:t>T</a:t>
            </a:r>
            <a:r>
              <a:rPr lang="en-US" sz="1600" smtClean="0"/>
              <a:t>~0.65</a:t>
            </a:r>
          </a:p>
          <a:p>
            <a:r>
              <a:rPr lang="en-US" sz="2000" smtClean="0"/>
              <a:t>2</a:t>
            </a:r>
            <a:r>
              <a:rPr lang="en-US" sz="2000" baseline="30000" smtClean="0"/>
              <a:t>nd</a:t>
            </a:r>
            <a:r>
              <a:rPr lang="en-US" sz="2000" smtClean="0"/>
              <a:t> year goal: Full field and current, but still limiting the coil heating</a:t>
            </a:r>
          </a:p>
          <a:p>
            <a:pPr lvl="1"/>
            <a:r>
              <a:rPr lang="en-US" sz="1600" smtClean="0"/>
              <a:t>Will revisit year 2 parameters once year 1 data has been accumulated</a:t>
            </a:r>
          </a:p>
          <a:p>
            <a:r>
              <a:rPr lang="en-US" sz="2000" smtClean="0"/>
              <a:t>3</a:t>
            </a:r>
            <a:r>
              <a:rPr lang="en-US" sz="2000" baseline="30000" smtClean="0"/>
              <a:t>rd</a:t>
            </a:r>
            <a:r>
              <a:rPr lang="en-US" sz="2000" smtClean="0"/>
              <a:t> year goal: Full capability</a:t>
            </a:r>
          </a:p>
          <a:p>
            <a:pPr lvl="1"/>
            <a:endParaRPr lang="en-US" sz="1600" b="1" smtClean="0"/>
          </a:p>
          <a:p>
            <a:pPr lvl="1"/>
            <a:endParaRPr lang="en-US" sz="1800" b="1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066800"/>
          <a:ext cx="8686800" cy="2746693"/>
        </p:xfrm>
        <a:graphic>
          <a:graphicData uri="http://schemas.openxmlformats.org/drawingml/2006/table">
            <a:tbl>
              <a:tblPr/>
              <a:tblGrid>
                <a:gridCol w="2667000"/>
                <a:gridCol w="914400"/>
                <a:gridCol w="1371600"/>
                <a:gridCol w="1371600"/>
                <a:gridCol w="1295400"/>
                <a:gridCol w="106680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NSTX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(Max.)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Year 1 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(2015)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Year 2 NSTX-U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Operations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(2016)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Year 3 NSTX-U Operations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(2017)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Ultimate Goal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[MA]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Allowed TF I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 [MA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Flat-Top at max. allowed I</a:t>
                      </a:r>
                      <a:r>
                        <a:rPr kumimoji="0" lang="en-U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t, I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and B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[s]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~3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10288" name="TextBox 5"/>
          <p:cNvSpPr txBox="1">
            <a:spLocks noChangeArrowheads="1"/>
          </p:cNvSpPr>
          <p:nvPr/>
        </p:nvSpPr>
        <p:spPr bwMode="auto">
          <a:xfrm>
            <a:off x="3810000" y="5722938"/>
            <a:ext cx="533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sz="1600" b="0" i="0">
                <a:solidFill>
                  <a:srgbClr val="FF0000"/>
                </a:solidFill>
                <a:ea typeface="ＭＳ Ｐゴシック" pitchFamily="34" charset="-128"/>
              </a:rPr>
              <a:t>NSTX-Upgrade engineers developing a plan for mechanical diagnostics to assess the accuracy of the mechanical models underlying protection levels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95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alpha val="10000"/>
                  </a:schemeClr>
                </a:solidFill>
              </a:rPr>
              <a:t>Plans for Entering the First NSTX-U Operations Period</a:t>
            </a:r>
          </a:p>
          <a:p>
            <a:pPr>
              <a:defRPr/>
            </a:pPr>
            <a:r>
              <a:rPr lang="en-US" dirty="0" smtClean="0"/>
              <a:t>ASC Research Plans for 5-year Period</a:t>
            </a:r>
          </a:p>
          <a:p>
            <a:pPr lvl="1">
              <a:defRPr/>
            </a:pPr>
            <a:r>
              <a:rPr lang="en-US" dirty="0" smtClean="0"/>
              <a:t>Thrust 1: Scenario Physics</a:t>
            </a:r>
          </a:p>
          <a:p>
            <a:pPr lvl="2">
              <a:defRPr/>
            </a:pPr>
            <a:r>
              <a:rPr lang="en-US" dirty="0" smtClean="0"/>
              <a:t>Development of 100% non-inductive operation.</a:t>
            </a:r>
          </a:p>
          <a:p>
            <a:pPr lvl="2">
              <a:defRPr/>
            </a:pPr>
            <a:r>
              <a:rPr lang="en-US" dirty="0" smtClean="0"/>
              <a:t>Extension of the high-current, partial-inductive space to long-pulse.</a:t>
            </a:r>
          </a:p>
          <a:p>
            <a:pPr lvl="1">
              <a:defRPr/>
            </a:pPr>
            <a:r>
              <a:rPr lang="en-US" dirty="0" smtClean="0"/>
              <a:t>Thrust 2: </a:t>
            </a:r>
            <a:r>
              <a:rPr lang="en-US" dirty="0" err="1" smtClean="0"/>
              <a:t>Axisymmetric</a:t>
            </a:r>
            <a:r>
              <a:rPr lang="en-US" dirty="0" smtClean="0"/>
              <a:t> Control Development</a:t>
            </a:r>
          </a:p>
          <a:p>
            <a:pPr lvl="2">
              <a:defRPr/>
            </a:pPr>
            <a:r>
              <a:rPr lang="en-US" dirty="0" smtClean="0"/>
              <a:t>Develop methods to control the heat flux for high-power scenarios.</a:t>
            </a:r>
          </a:p>
          <a:p>
            <a:pPr lvl="2">
              <a:defRPr/>
            </a:pPr>
            <a:r>
              <a:rPr lang="en-US" dirty="0" smtClean="0"/>
              <a:t>Develop rotation and current profile control</a:t>
            </a:r>
          </a:p>
          <a:p>
            <a:pPr lvl="1">
              <a:defRPr/>
            </a:pPr>
            <a:r>
              <a:rPr lang="en-US" dirty="0" smtClean="0"/>
              <a:t>Thrust 3: Automated </a:t>
            </a:r>
            <a:r>
              <a:rPr lang="en-US" dirty="0" err="1" smtClean="0"/>
              <a:t>Rampdowns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Develop detection of impending disruptions.</a:t>
            </a:r>
          </a:p>
          <a:p>
            <a:pPr lvl="2">
              <a:defRPr/>
            </a:pPr>
            <a:r>
              <a:rPr lang="en-US" dirty="0" smtClean="0"/>
              <a:t>Develop techniques for the automated termination of discharges.</a:t>
            </a:r>
          </a:p>
          <a:p>
            <a:pPr lvl="1">
              <a:defRPr/>
            </a:pPr>
            <a:r>
              <a:rPr lang="en-US" dirty="0" smtClean="0"/>
              <a:t>Thrust 4: Scenario Physics for Next Step Devices</a:t>
            </a:r>
          </a:p>
          <a:p>
            <a:pPr lvl="2">
              <a:defRPr/>
            </a:pPr>
            <a:r>
              <a:rPr lang="en-US" dirty="0" smtClean="0"/>
              <a:t>Determine the optimal, simultaneous </a:t>
            </a:r>
            <a:r>
              <a:rPr lang="en-US" dirty="0" err="1" smtClean="0"/>
              <a:t>q</a:t>
            </a:r>
            <a:r>
              <a:rPr lang="en-US" dirty="0" smtClean="0"/>
              <a:t>- and rotation profiles.</a:t>
            </a:r>
          </a:p>
          <a:p>
            <a:pPr lvl="2">
              <a:defRPr/>
            </a:pPr>
            <a:r>
              <a:rPr lang="en-US" dirty="0" smtClean="0"/>
              <a:t>Study the conditions for classical beam current drive.</a:t>
            </a:r>
          </a:p>
          <a:p>
            <a:pPr lvl="2">
              <a:defRPr/>
            </a:pPr>
            <a:r>
              <a:rPr lang="en-US" dirty="0" smtClean="0"/>
              <a:t>Explore &amp; validate integrated models for projections to FNSF.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52400" y="1905000"/>
            <a:ext cx="8001000" cy="4419600"/>
          </a:xfrm>
          <a:prstGeom prst="rect">
            <a:avLst/>
          </a:prstGeom>
          <a:solidFill>
            <a:schemeClr val="bg1"/>
          </a:solidFill>
          <a:ln w="15875">
            <a:noFill/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defTabSz="912813">
              <a:spcBef>
                <a:spcPct val="2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ASC Research Targets Integrated, Steady-State Scenario Needs for FNSF/CTF and ITER</a:t>
            </a:r>
          </a:p>
        </p:txBody>
      </p:sp>
      <p:sp>
        <p:nvSpPr>
          <p:cNvPr id="12291" name="TextBox 15"/>
          <p:cNvSpPr txBox="1">
            <a:spLocks noChangeArrowheads="1"/>
          </p:cNvSpPr>
          <p:nvPr/>
        </p:nvSpPr>
        <p:spPr bwMode="auto">
          <a:xfrm>
            <a:off x="5715000" y="1581150"/>
            <a:ext cx="3230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5" tIns="40991" rIns="81985" bIns="40991">
            <a:spAutoFit/>
          </a:bodyPr>
          <a:lstStyle/>
          <a:p>
            <a:pPr algn="ctr"/>
            <a:r>
              <a:rPr lang="en-US" sz="1600" b="0" i="0">
                <a:solidFill>
                  <a:schemeClr val="tx1"/>
                </a:solidFill>
              </a:rPr>
              <a:t>NSTX Operational Space: </a:t>
            </a:r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600" b="0" i="0" baseline="-25000">
                <a:solidFill>
                  <a:schemeClr val="tx1"/>
                </a:solidFill>
              </a:rPr>
              <a:t>N</a:t>
            </a:r>
            <a:r>
              <a:rPr lang="en-US" sz="1600" b="0" i="0">
                <a:solidFill>
                  <a:schemeClr val="tx1"/>
                </a:solidFill>
              </a:rPr>
              <a:t> vs A </a:t>
            </a:r>
            <a:endParaRPr lang="en-US" sz="1600" b="0" i="0">
              <a:solidFill>
                <a:schemeClr val="tx1"/>
              </a:solidFill>
              <a:latin typeface="Symbol" pitchFamily="18" charset="2"/>
            </a:endParaRPr>
          </a:p>
          <a:p>
            <a:pPr algn="ctr"/>
            <a:r>
              <a:rPr lang="en-US" sz="1600" b="0" i="0">
                <a:solidFill>
                  <a:schemeClr val="tx1"/>
                </a:solidFill>
                <a:latin typeface="Arial" pitchFamily="34" charset="0"/>
              </a:rPr>
              <a:t>&gt;1</a:t>
            </a:r>
            <a:r>
              <a:rPr lang="en-US" sz="1600" b="0" i="0">
                <a:solidFill>
                  <a:schemeClr val="tx1"/>
                </a:solidFill>
                <a:latin typeface="Symbol" pitchFamily="18" charset="2"/>
              </a:rPr>
              <a:t>t</a:t>
            </a:r>
            <a:r>
              <a:rPr lang="en-US" sz="1600" b="0" i="0" baseline="-25000">
                <a:solidFill>
                  <a:schemeClr val="tx1"/>
                </a:solidFill>
                <a:latin typeface="Arial" pitchFamily="34" charset="0"/>
              </a:rPr>
              <a:t>E</a:t>
            </a:r>
            <a:r>
              <a:rPr lang="en-US" sz="1600" b="0" i="0">
                <a:solidFill>
                  <a:schemeClr val="tx1"/>
                </a:solidFill>
                <a:latin typeface="Arial" pitchFamily="34" charset="0"/>
              </a:rPr>
              <a:t> average for each point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8463" y="5446713"/>
            <a:ext cx="3563937" cy="574675"/>
          </a:xfrm>
          <a:prstGeom prst="rect">
            <a:avLst/>
          </a:prstGeom>
          <a:noFill/>
        </p:spPr>
        <p:txBody>
          <a:bodyPr wrap="none" lIns="81985" tIns="40991" rIns="81985" bIns="40991">
            <a:spAutoFit/>
          </a:bodyPr>
          <a:lstStyle/>
          <a:p>
            <a:pPr algn="ctr">
              <a:defRPr/>
            </a:pPr>
            <a:r>
              <a:rPr lang="en-US" sz="1600" b="0" i="0" dirty="0">
                <a:solidFill>
                  <a:schemeClr val="accent2"/>
                </a:solidFill>
                <a:ea typeface="Arial" charset="0"/>
                <a:cs typeface="Arial" charset="0"/>
              </a:rPr>
              <a:t>Conventional NSTX Operating Space</a:t>
            </a:r>
          </a:p>
          <a:p>
            <a:pPr algn="ctr">
              <a:defRPr/>
            </a:pPr>
            <a:r>
              <a:rPr lang="en-US" sz="1600" b="0" i="0" dirty="0">
                <a:solidFill>
                  <a:srgbClr val="FF0000"/>
                </a:solidFill>
                <a:latin typeface="+mn-lt"/>
                <a:ea typeface="Arial" charset="0"/>
                <a:cs typeface="Symbol" charset="2"/>
              </a:rPr>
              <a:t>High-A Experiment During FY-11 Run</a:t>
            </a:r>
          </a:p>
        </p:txBody>
      </p:sp>
      <p:pic>
        <p:nvPicPr>
          <p:cNvPr id="12293" name="Picture 6" descr="Screen shot 2012-04-11 at 1.16.40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9550" y="2409825"/>
            <a:ext cx="377348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4953000"/>
          </a:xfrm>
        </p:spPr>
        <p:txBody>
          <a:bodyPr/>
          <a:lstStyle/>
          <a:p>
            <a:r>
              <a:rPr lang="en-US" sz="2200" smtClean="0"/>
              <a:t>Have 100% non-inductive current drive.</a:t>
            </a:r>
          </a:p>
          <a:p>
            <a:pPr marL="457200" lvl="1" indent="-228600"/>
            <a:r>
              <a:rPr lang="en-US" sz="1700" smtClean="0"/>
              <a:t>NSTX-U ASC: Explore a range of </a:t>
            </a:r>
            <a:r>
              <a:rPr lang="en-US" sz="1700" smtClean="0">
                <a:latin typeface="Symbol" pitchFamily="18" charset="2"/>
              </a:rPr>
              <a:t>b</a:t>
            </a:r>
            <a:r>
              <a:rPr lang="en-US" sz="1700" baseline="-25000" smtClean="0"/>
              <a:t>N</a:t>
            </a:r>
            <a:r>
              <a:rPr lang="en-US" sz="1700" smtClean="0"/>
              <a:t> with 100% non-inductive CD.</a:t>
            </a:r>
          </a:p>
          <a:p>
            <a:r>
              <a:rPr lang="en-US" sz="2200" smtClean="0"/>
              <a:t>Control the divertor heat flux to be within acceptable material limits.</a:t>
            </a:r>
          </a:p>
          <a:p>
            <a:pPr marL="457200" lvl="1" indent="-228600"/>
            <a:r>
              <a:rPr lang="en-US" sz="1700" smtClean="0"/>
              <a:t>NSTX-U ASC: divertor geometry and radiation control.</a:t>
            </a:r>
          </a:p>
          <a:p>
            <a:r>
              <a:rPr lang="en-US" sz="2200" smtClean="0"/>
              <a:t>Simultaneously optimize confinement and passive global stability.</a:t>
            </a:r>
          </a:p>
          <a:p>
            <a:pPr marL="457200" lvl="1" indent="-228600"/>
            <a:r>
              <a:rPr lang="en-US" sz="1700" smtClean="0"/>
              <a:t>NSTX-U ASC: optimization and control of the boundary, rotation and current profiles. </a:t>
            </a:r>
          </a:p>
          <a:p>
            <a:r>
              <a:rPr lang="en-US" sz="2200" smtClean="0"/>
              <a:t>Detect and respond to disruptions and off-normal events.</a:t>
            </a:r>
          </a:p>
          <a:p>
            <a:pPr marL="457200" lvl="1" indent="-228600"/>
            <a:r>
              <a:rPr lang="en-US" sz="1700" smtClean="0"/>
              <a:t>NSTX-U ASC: disruption detection and soft-shutdowns.</a:t>
            </a:r>
          </a:p>
          <a:p>
            <a:endParaRPr lang="en-US" sz="170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6200" y="9906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eaLnBrk="0" hangingPunct="0">
              <a:spcBef>
                <a:spcPct val="20000"/>
              </a:spcBef>
              <a:defRPr/>
            </a:pPr>
            <a:r>
              <a:rPr lang="en-US" sz="2000" b="0" i="0" kern="0" dirty="0">
                <a:solidFill>
                  <a:srgbClr val="800080"/>
                </a:solidFill>
                <a:latin typeface="+mn-lt"/>
                <a:ea typeface="ヒラギノ角ゴ Pro W3" charset="-128"/>
                <a:cs typeface="ヒラギノ角ゴ Pro W3" charset="-128"/>
              </a:rPr>
              <a:t>Steady-state scenarios for ITER or a CTF/FNST must: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Screen shot 2012-04-11 at 1.18.45 P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4150" y="2408238"/>
            <a:ext cx="3803650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ASC Research Targets Integrated, Steady-State Scenario Needs for FNSF/CTF and ITER</a:t>
            </a:r>
          </a:p>
        </p:txBody>
      </p:sp>
      <p:pic>
        <p:nvPicPr>
          <p:cNvPr id="143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188" y="5176838"/>
            <a:ext cx="1109662" cy="116363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 cstate="print"/>
          <a:srcRect l="23192" t="13333" r="28180" b="15897"/>
          <a:stretch>
            <a:fillRect/>
          </a:stretch>
        </p:blipFill>
        <p:spPr bwMode="auto">
          <a:xfrm>
            <a:off x="7758113" y="1106488"/>
            <a:ext cx="114617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7813" y="5245100"/>
            <a:ext cx="9556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8575" y="1157288"/>
            <a:ext cx="101282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5957888" y="6319838"/>
            <a:ext cx="264001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5" tIns="40991" rIns="81985" bIns="40991">
            <a:spAutoFit/>
          </a:bodyPr>
          <a:lstStyle/>
          <a:p>
            <a:pPr>
              <a:spcAft>
                <a:spcPts val="538"/>
              </a:spcAft>
            </a:pPr>
            <a:r>
              <a:rPr lang="en-US" b="0" i="0">
                <a:solidFill>
                  <a:srgbClr val="000000"/>
                </a:solidFill>
              </a:rPr>
              <a:t>ORNL                                           UK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6670675" y="941388"/>
            <a:ext cx="23971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985" tIns="40991" rIns="81985" bIns="40991">
            <a:spAutoFit/>
          </a:bodyPr>
          <a:lstStyle/>
          <a:p>
            <a:pPr>
              <a:spcAft>
                <a:spcPts val="538"/>
              </a:spcAft>
            </a:pPr>
            <a:r>
              <a:rPr lang="en-US" b="0" i="0">
                <a:solidFill>
                  <a:schemeClr val="tx1"/>
                </a:solidFill>
              </a:rPr>
              <a:t>Russia                                PPPL</a:t>
            </a:r>
          </a:p>
        </p:txBody>
      </p:sp>
      <p:cxnSp>
        <p:nvCxnSpPr>
          <p:cNvPr id="14346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6111875" y="4430713"/>
            <a:ext cx="1008063" cy="48418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14347" name="Straight Connector 16"/>
          <p:cNvCxnSpPr>
            <a:cxnSpLocks noChangeShapeType="1"/>
          </p:cNvCxnSpPr>
          <p:nvPr/>
        </p:nvCxnSpPr>
        <p:spPr bwMode="auto">
          <a:xfrm rot="16200000" flipV="1">
            <a:off x="7215981" y="4428332"/>
            <a:ext cx="739775" cy="6238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14348" name="Straight Connector 21"/>
          <p:cNvCxnSpPr>
            <a:cxnSpLocks noChangeShapeType="1"/>
          </p:cNvCxnSpPr>
          <p:nvPr/>
        </p:nvCxnSpPr>
        <p:spPr bwMode="auto">
          <a:xfrm rot="16200000" flipH="1">
            <a:off x="6568282" y="2301081"/>
            <a:ext cx="1411288" cy="1247775"/>
          </a:xfrm>
          <a:prstGeom prst="line">
            <a:avLst/>
          </a:prstGeom>
          <a:noFill/>
          <a:ln w="15875">
            <a:solidFill>
              <a:srgbClr val="008000"/>
            </a:solidFill>
            <a:round/>
            <a:headEnd/>
            <a:tailEnd type="triangle" w="med" len="med"/>
          </a:ln>
        </p:spPr>
      </p:cxnSp>
      <p:cxnSp>
        <p:nvCxnSpPr>
          <p:cNvPr id="14349" name="Straight Connector 23"/>
          <p:cNvCxnSpPr>
            <a:cxnSpLocks noChangeShapeType="1"/>
          </p:cNvCxnSpPr>
          <p:nvPr/>
        </p:nvCxnSpPr>
        <p:spPr bwMode="auto">
          <a:xfrm rot="5400000">
            <a:off x="7816850" y="2713038"/>
            <a:ext cx="941388" cy="87312"/>
          </a:xfrm>
          <a:prstGeom prst="line">
            <a:avLst/>
          </a:prstGeom>
          <a:noFill/>
          <a:ln w="15875">
            <a:solidFill>
              <a:srgbClr val="FF33CC"/>
            </a:solidFill>
            <a:round/>
            <a:headEnd/>
            <a:tailEnd type="triangle" w="med" len="med"/>
          </a:ln>
        </p:spPr>
      </p:cxn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6200" y="990600"/>
            <a:ext cx="6553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eaLnBrk="0" hangingPunct="0">
              <a:spcBef>
                <a:spcPct val="20000"/>
              </a:spcBef>
              <a:defRPr/>
            </a:pPr>
            <a:r>
              <a:rPr lang="en-US" sz="2000" b="0" i="0" kern="0" dirty="0">
                <a:solidFill>
                  <a:srgbClr val="800080"/>
                </a:solidFill>
                <a:latin typeface="+mn-lt"/>
                <a:ea typeface="ヒラギノ角ゴ Pro W3" charset="-128"/>
                <a:cs typeface="ヒラギノ角ゴ Pro W3" charset="-128"/>
              </a:rPr>
              <a:t>Steady-state scenarios for ITER or a CTF/FNST must: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0" y="1371600"/>
            <a:ext cx="541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4" tIns="45672" rIns="91344" bIns="45672"/>
          <a:lstStyle/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2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Have 100% non-inductive current drive.</a:t>
            </a:r>
          </a:p>
          <a:p>
            <a:pPr marL="4572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7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NSTX-U ASC: Explore a range of </a:t>
            </a:r>
            <a:r>
              <a:rPr lang="en-US" sz="1700" b="0" i="0">
                <a:solidFill>
                  <a:schemeClr val="accent2"/>
                </a:solidFill>
                <a:latin typeface="Symbol" pitchFamily="18" charset="2"/>
              </a:rPr>
              <a:t>b</a:t>
            </a:r>
            <a:r>
              <a:rPr lang="en-US" sz="1700" b="0" i="0" baseline="-2500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N</a:t>
            </a:r>
            <a:r>
              <a:rPr lang="en-US" sz="17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 with 100% non-inductive CD.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2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Control the divertor heat flux to be within acceptable material limits.</a:t>
            </a:r>
          </a:p>
          <a:p>
            <a:pPr marL="4572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7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NSTX-U ASC: divertor geometry and radiation control.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2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Simultaneously optimize confinement and passive global stability.</a:t>
            </a:r>
          </a:p>
          <a:p>
            <a:pPr marL="4572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7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NSTX-U ASC: optimization and control of the boundary, rotation and current profiles. 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r>
              <a:rPr lang="en-US" sz="2200" b="0" i="0">
                <a:solidFill>
                  <a:schemeClr val="tx1"/>
                </a:solidFill>
                <a:latin typeface="Arial" pitchFamily="34" charset="0"/>
                <a:ea typeface="ヒラギノ角ゴ Pro W3" charset="-128"/>
              </a:rPr>
              <a:t>Detect and respond to disruptions and off-normal events.</a:t>
            </a:r>
          </a:p>
          <a:p>
            <a:pPr marL="457200" lvl="1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700" b="0" i="0">
                <a:solidFill>
                  <a:schemeClr val="accent2"/>
                </a:solidFill>
                <a:latin typeface="Arial" pitchFamily="34" charset="0"/>
                <a:ea typeface="ヒラギノ角ゴ Pro W3" charset="-128"/>
              </a:rPr>
              <a:t>NSTX-U ASC: disruption detection and soft-shutdowns.</a:t>
            </a:r>
          </a:p>
          <a:p>
            <a:pPr marL="339725" indent="-339725" eaLnBrk="0" hangingPunct="0">
              <a:spcBef>
                <a:spcPct val="20000"/>
              </a:spcBef>
              <a:buFontTx/>
              <a:buChar char="•"/>
            </a:pPr>
            <a:endParaRPr lang="en-US" sz="1700" b="0" i="0">
              <a:solidFill>
                <a:schemeClr val="tx1"/>
              </a:solidFill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alpha val="10000"/>
                  </a:schemeClr>
                </a:solidFill>
              </a:rPr>
              <a:t>Plans for Entering the First NSTX-U Operations Period</a:t>
            </a:r>
          </a:p>
          <a:p>
            <a:pPr>
              <a:defRPr/>
            </a:pPr>
            <a:r>
              <a:rPr lang="en-US" dirty="0" smtClean="0"/>
              <a:t>ASC Research Plans for 5-year Period</a:t>
            </a:r>
          </a:p>
          <a:p>
            <a:pPr lvl="2">
              <a:buFontTx/>
              <a:buNone/>
              <a:defRPr/>
            </a:pPr>
            <a:endParaRPr lang="en-US" dirty="0" smtClean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33400" y="2341563"/>
            <a:ext cx="8166100" cy="3754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0"/>
              <a:t>ASC Programmatic Goal For 5 Year Plan: </a:t>
            </a:r>
            <a:endParaRPr lang="en-US" sz="2400" i="0"/>
          </a:p>
          <a:p>
            <a:pPr algn="ctr"/>
            <a:r>
              <a:rPr lang="en-US" sz="2000" b="0" i="0">
                <a:solidFill>
                  <a:schemeClr val="tx1"/>
                </a:solidFill>
              </a:rPr>
              <a:t>Develop the basis for integrated, steady-state operation and axisymmetric control for next-step STs, while helping resolve key scenario and control issues for ITER.</a:t>
            </a:r>
          </a:p>
          <a:p>
            <a:pPr algn="ctr"/>
            <a:endParaRPr lang="en-US" sz="2000" b="0" i="0"/>
          </a:p>
          <a:p>
            <a:pPr algn="ctr"/>
            <a:r>
              <a:rPr lang="en-US" sz="2000" i="0"/>
              <a:t>ASC Operational Goal For 5 Year Plan:</a:t>
            </a:r>
          </a:p>
          <a:p>
            <a:pPr algn="ctr"/>
            <a:r>
              <a:rPr lang="en-US" sz="2000" b="0" i="0">
                <a:solidFill>
                  <a:srgbClr val="000000"/>
                </a:solidFill>
              </a:rPr>
              <a:t>Establish stationary, 100% non-inductive operation, and partial inductive operation up to I</a:t>
            </a:r>
            <a:r>
              <a:rPr lang="en-US" sz="2000" b="0" i="0" baseline="-25000">
                <a:solidFill>
                  <a:srgbClr val="000000"/>
                </a:solidFill>
              </a:rPr>
              <a:t>P</a:t>
            </a:r>
            <a:r>
              <a:rPr lang="en-US" sz="2000" b="0" i="0">
                <a:solidFill>
                  <a:srgbClr val="000000"/>
                </a:solidFill>
              </a:rPr>
              <a:t>=2 MA, for 5 seconds over a wide range of Greenwald fractions.</a:t>
            </a:r>
            <a:endParaRPr lang="en-US" sz="2000" b="0" i="0"/>
          </a:p>
          <a:p>
            <a:pPr algn="ctr"/>
            <a:endParaRPr lang="en-US" sz="2000" b="0" i="0"/>
          </a:p>
          <a:p>
            <a:pPr algn="ctr"/>
            <a:r>
              <a:rPr lang="en-US" sz="2000" b="0" i="0">
                <a:solidFill>
                  <a:srgbClr val="FF0000"/>
                </a:solidFill>
              </a:rPr>
              <a:t>Research required to meet these goals divided into four thrusts.</a:t>
            </a:r>
          </a:p>
          <a:p>
            <a:pPr algn="ctr"/>
            <a:endParaRPr lang="en-US" sz="1800" b="0" i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83797</TotalTime>
  <Words>4948</Words>
  <Application>Microsoft Office PowerPoint</Application>
  <PresentationFormat>On-screen Show (4:3)</PresentationFormat>
  <Paragraphs>883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Helvetica</vt:lpstr>
      <vt:lpstr>Arial</vt:lpstr>
      <vt:lpstr>ヒラギノ角ゴ Pro W3</vt:lpstr>
      <vt:lpstr>Times New Roman</vt:lpstr>
      <vt:lpstr>ＭＳ Ｐゴシック</vt:lpstr>
      <vt:lpstr>Symbol</vt:lpstr>
      <vt:lpstr>Lucida Grande</vt:lpstr>
      <vt:lpstr>Blank Presentation</vt:lpstr>
      <vt:lpstr>Microsoft Equation 3.0</vt:lpstr>
      <vt:lpstr>Microsoft Equation</vt:lpstr>
      <vt:lpstr>Slide 1</vt:lpstr>
      <vt:lpstr>Outline</vt:lpstr>
      <vt:lpstr>Operations Activities Designed to Fit in the Existing NSTX-U Project Schedule</vt:lpstr>
      <vt:lpstr>Initial Operations Plans Designed to Rapidly Recover Physics Operations Capabilities</vt:lpstr>
      <vt:lpstr>NSTX-U Field and Current Capabilities Will Be Increased  Over a ~3 Year Period</vt:lpstr>
      <vt:lpstr>Outline</vt:lpstr>
      <vt:lpstr>ASC Research Targets Integrated, Steady-State Scenario Needs for FNSF/CTF and ITER</vt:lpstr>
      <vt:lpstr>ASC Research Targets Integrated, Steady-State Scenario Needs for FNSF/CTF and ITER</vt:lpstr>
      <vt:lpstr>Outline</vt:lpstr>
      <vt:lpstr>Outline</vt:lpstr>
      <vt:lpstr>Outline</vt:lpstr>
      <vt:lpstr>Anticipate The Non-Inductive Current Level at BT=1.0 T and Pinj=12.6 MW To Be Between ~900 &amp; ~1300 kA</vt:lpstr>
      <vt:lpstr>Anticipate The Non-Inductive Current Level at BT=1.0 T and Pinj=12.6 MW To Be Between ~900 &amp; ~1300 kA</vt:lpstr>
      <vt:lpstr>Non-Inductive Operating Points Projected Over a Range of Toroidal Fields, Densities, and Confinement Levels</vt:lpstr>
      <vt:lpstr>Outline</vt:lpstr>
      <vt:lpstr>Optimizing the Early Discharge Evolution Will Play an Important Role in Achieving Low Collisionality at High-Current</vt:lpstr>
      <vt:lpstr>Optimizing the Early Discharge Evolution Will Play an Important Role in Achieving Low Collisionality at High-Current</vt:lpstr>
      <vt:lpstr>Will Develop Long-Pulse Partial Inductive Operation Up to 2 MA with High Power</vt:lpstr>
      <vt:lpstr>Operation Tools for Density &amp; Impurity Control </vt:lpstr>
      <vt:lpstr>Operation Tools for Density &amp; Impurity Control </vt:lpstr>
      <vt:lpstr>Operation Tools for Density &amp; Impurity Control </vt:lpstr>
      <vt:lpstr>Full Utilization of the NSTX-U Will Require Heat Flux Mitigation Solutions</vt:lpstr>
      <vt:lpstr>Full Utilization of the NSTX-U Will Require Heat Flux Mitigation Solutions</vt:lpstr>
      <vt:lpstr>Outline</vt:lpstr>
      <vt:lpstr>Snowflake Geometry and/or Divertor Radiation Control Required for High-Current Operation</vt:lpstr>
      <vt:lpstr>NSTX-U Will Have Significant Actuators For Profile  Control Studies</vt:lpstr>
      <vt:lpstr>NSTX-U Will Have Significant Actuators For Profile  Control Studies</vt:lpstr>
      <vt:lpstr>Profile Control Techniques Will be Developed To Support NSTX-U Physics Studies and Next-Step ST Designs</vt:lpstr>
      <vt:lpstr>Outline</vt:lpstr>
      <vt:lpstr>Disruption Avoidance Via Discharge Shut-Down Will be Developed</vt:lpstr>
      <vt:lpstr>Outline</vt:lpstr>
      <vt:lpstr>Explore Optimal Scenarios for Next Step STs All Topics in Collaboration with Other TSGs</vt:lpstr>
      <vt:lpstr>ASC Research Supports Development of High-Performance Integrated Scenarios for NSTX-U, FNSF &amp; ITER </vt:lpstr>
      <vt:lpstr>Backup</vt:lpstr>
      <vt:lpstr>Trade-Off Between Power and Pulse Length For the NSTX (TFTR) Neutral Beams</vt:lpstr>
      <vt:lpstr>Criterion For Heat Flux Limits</vt:lpstr>
      <vt:lpstr>Physics and Engineering Operations Activities Over the Next ~Year Will Provide the Baseline For NSTX-U Operations</vt:lpstr>
      <vt:lpstr>Pursue 100% Non-Inductive Current at Progressively  Higher IP and BT</vt:lpstr>
      <vt:lpstr>Shape/Position &amp; Fueling Control Will Be Developed to Support NSTX-U Operations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Jon Menard</cp:lastModifiedBy>
  <cp:revision>12462</cp:revision>
  <cp:lastPrinted>2013-05-13T02:47:22Z</cp:lastPrinted>
  <dcterms:created xsi:type="dcterms:W3CDTF">2013-04-29T19:55:32Z</dcterms:created>
  <dcterms:modified xsi:type="dcterms:W3CDTF">2013-05-13T03:06:46Z</dcterms:modified>
</cp:coreProperties>
</file>